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8" r:id="rId3"/>
    <p:sldId id="263" r:id="rId4"/>
    <p:sldId id="258" r:id="rId5"/>
    <p:sldId id="257" r:id="rId6"/>
    <p:sldId id="259" r:id="rId7"/>
    <p:sldId id="260" r:id="rId8"/>
    <p:sldId id="261" r:id="rId9"/>
    <p:sldId id="265" r:id="rId10"/>
    <p:sldId id="266" r:id="rId11"/>
    <p:sldId id="267" r:id="rId12"/>
    <p:sldId id="268" r:id="rId13"/>
    <p:sldId id="269" r:id="rId14"/>
    <p:sldId id="270" r:id="rId15"/>
    <p:sldId id="271" r:id="rId16"/>
    <p:sldId id="272" r:id="rId17"/>
    <p:sldId id="274" r:id="rId18"/>
    <p:sldId id="286" r:id="rId19"/>
    <p:sldId id="273" r:id="rId20"/>
    <p:sldId id="275" r:id="rId21"/>
    <p:sldId id="276" r:id="rId22"/>
    <p:sldId id="279" r:id="rId23"/>
    <p:sldId id="281" r:id="rId24"/>
    <p:sldId id="284"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19" autoAdjust="0"/>
    <p:restoredTop sz="86452" autoAdjust="0"/>
  </p:normalViewPr>
  <p:slideViewPr>
    <p:cSldViewPr>
      <p:cViewPr varScale="1">
        <p:scale>
          <a:sx n="93" d="100"/>
          <a:sy n="93" d="100"/>
        </p:scale>
        <p:origin x="2040"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1719120216356"/>
          <c:y val="7.5533661740558297E-2"/>
          <c:w val="0.76403593167875294"/>
          <c:h val="0.73703321567562674"/>
        </c:manualLayout>
      </c:layout>
      <c:scatterChart>
        <c:scatterStyle val="lineMarker"/>
        <c:varyColors val="0"/>
        <c:ser>
          <c:idx val="0"/>
          <c:order val="0"/>
          <c:tx>
            <c:strRef>
              <c:f>'Annual Peak &amp; Metrics'!$C$1</c:f>
              <c:strCache>
                <c:ptCount val="1"/>
                <c:pt idx="0">
                  <c:v>Annual Peak Discharge</c:v>
                </c:pt>
              </c:strCache>
            </c:strRef>
          </c:tx>
          <c:spPr>
            <a:ln w="25400"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xVal>
            <c:numRef>
              <c:f>'Annual Peak &amp; Metrics'!$B$2:$B$34</c:f>
              <c:numCache>
                <c:formatCode>m/d/yyyy</c:formatCode>
                <c:ptCount val="33"/>
                <c:pt idx="0">
                  <c:v>37005</c:v>
                </c:pt>
                <c:pt idx="1">
                  <c:v>37360</c:v>
                </c:pt>
                <c:pt idx="2">
                  <c:v>37709</c:v>
                </c:pt>
                <c:pt idx="3">
                  <c:v>37944</c:v>
                </c:pt>
                <c:pt idx="4">
                  <c:v>38595</c:v>
                </c:pt>
                <c:pt idx="5">
                  <c:v>38856</c:v>
                </c:pt>
                <c:pt idx="6">
                  <c:v>39018</c:v>
                </c:pt>
                <c:pt idx="7">
                  <c:v>39649</c:v>
                </c:pt>
                <c:pt idx="8">
                  <c:v>39943</c:v>
                </c:pt>
                <c:pt idx="9">
                  <c:v>40451</c:v>
                </c:pt>
                <c:pt idx="10">
                  <c:v>40660</c:v>
                </c:pt>
                <c:pt idx="11">
                  <c:v>40976</c:v>
                </c:pt>
                <c:pt idx="12">
                  <c:v>41459</c:v>
                </c:pt>
                <c:pt idx="13">
                  <c:v>41744</c:v>
                </c:pt>
                <c:pt idx="14">
                  <c:v>36783</c:v>
                </c:pt>
                <c:pt idx="15">
                  <c:v>37138</c:v>
                </c:pt>
                <c:pt idx="16">
                  <c:v>37508</c:v>
                </c:pt>
                <c:pt idx="17">
                  <c:v>37873</c:v>
                </c:pt>
                <c:pt idx="18">
                  <c:v>38237</c:v>
                </c:pt>
                <c:pt idx="19">
                  <c:v>38609</c:v>
                </c:pt>
                <c:pt idx="20">
                  <c:v>38623</c:v>
                </c:pt>
                <c:pt idx="21">
                  <c:v>38971</c:v>
                </c:pt>
                <c:pt idx="22">
                  <c:v>39332</c:v>
                </c:pt>
                <c:pt idx="23">
                  <c:v>39695</c:v>
                </c:pt>
                <c:pt idx="24">
                  <c:v>40057</c:v>
                </c:pt>
                <c:pt idx="25">
                  <c:v>40428</c:v>
                </c:pt>
                <c:pt idx="26">
                  <c:v>40465</c:v>
                </c:pt>
                <c:pt idx="27">
                  <c:v>40795</c:v>
                </c:pt>
                <c:pt idx="28">
                  <c:v>40841</c:v>
                </c:pt>
                <c:pt idx="29">
                  <c:v>41151</c:v>
                </c:pt>
                <c:pt idx="30">
                  <c:v>41206</c:v>
                </c:pt>
                <c:pt idx="31">
                  <c:v>41523</c:v>
                </c:pt>
                <c:pt idx="32">
                  <c:v>41904</c:v>
                </c:pt>
              </c:numCache>
            </c:numRef>
          </c:xVal>
          <c:yVal>
            <c:numRef>
              <c:f>'Annual Peak &amp; Metrics'!$C$2:$C$34</c:f>
              <c:numCache>
                <c:formatCode>General</c:formatCode>
                <c:ptCount val="33"/>
                <c:pt idx="0">
                  <c:v>303</c:v>
                </c:pt>
                <c:pt idx="1">
                  <c:v>337</c:v>
                </c:pt>
                <c:pt idx="2">
                  <c:v>198</c:v>
                </c:pt>
                <c:pt idx="3">
                  <c:v>366</c:v>
                </c:pt>
                <c:pt idx="4">
                  <c:v>212</c:v>
                </c:pt>
                <c:pt idx="5">
                  <c:v>379</c:v>
                </c:pt>
                <c:pt idx="6">
                  <c:v>354</c:v>
                </c:pt>
                <c:pt idx="7">
                  <c:v>483</c:v>
                </c:pt>
                <c:pt idx="8">
                  <c:v>319</c:v>
                </c:pt>
                <c:pt idx="9" formatCode="#,##0">
                  <c:v>1130</c:v>
                </c:pt>
                <c:pt idx="10">
                  <c:v>983</c:v>
                </c:pt>
                <c:pt idx="11">
                  <c:v>162</c:v>
                </c:pt>
                <c:pt idx="12">
                  <c:v>780</c:v>
                </c:pt>
                <c:pt idx="13">
                  <c:v>514</c:v>
                </c:pt>
              </c:numCache>
            </c:numRef>
          </c:yVal>
          <c:smooth val="0"/>
        </c:ser>
        <c:dLbls>
          <c:showLegendKey val="0"/>
          <c:showVal val="0"/>
          <c:showCatName val="0"/>
          <c:showSerName val="0"/>
          <c:showPercent val="0"/>
          <c:showBubbleSize val="0"/>
        </c:dLbls>
        <c:axId val="613958304"/>
        <c:axId val="613958696"/>
      </c:scatterChart>
      <c:scatterChart>
        <c:scatterStyle val="lineMarker"/>
        <c:varyColors val="0"/>
        <c:ser>
          <c:idx val="1"/>
          <c:order val="1"/>
          <c:tx>
            <c:strRef>
              <c:f>'Annual Peak &amp; Metrics'!$D$1</c:f>
              <c:strCache>
                <c:ptCount val="1"/>
                <c:pt idx="0">
                  <c:v>Macroinvertebrate Density</c:v>
                </c:pt>
              </c:strCache>
            </c:strRef>
          </c:tx>
          <c:spPr>
            <a:ln w="25400" cap="rnd">
              <a:solidFill>
                <a:srgbClr val="FF0000"/>
              </a:solidFill>
              <a:round/>
            </a:ln>
            <a:effectLst/>
          </c:spPr>
          <c:marker>
            <c:symbol val="none"/>
          </c:marker>
          <c:trendline>
            <c:spPr>
              <a:ln w="19050" cap="rnd">
                <a:solidFill>
                  <a:schemeClr val="accent2"/>
                </a:solidFill>
                <a:prstDash val="sysDot"/>
              </a:ln>
              <a:effectLst/>
            </c:spPr>
            <c:trendlineType val="linear"/>
            <c:dispRSqr val="0"/>
            <c:dispEq val="0"/>
          </c:trendline>
          <c:xVal>
            <c:numRef>
              <c:f>'Annual Peak &amp; Metrics'!$B$2:$B$34</c:f>
              <c:numCache>
                <c:formatCode>m/d/yyyy</c:formatCode>
                <c:ptCount val="33"/>
                <c:pt idx="0">
                  <c:v>37005</c:v>
                </c:pt>
                <c:pt idx="1">
                  <c:v>37360</c:v>
                </c:pt>
                <c:pt idx="2">
                  <c:v>37709</c:v>
                </c:pt>
                <c:pt idx="3">
                  <c:v>37944</c:v>
                </c:pt>
                <c:pt idx="4">
                  <c:v>38595</c:v>
                </c:pt>
                <c:pt idx="5">
                  <c:v>38856</c:v>
                </c:pt>
                <c:pt idx="6">
                  <c:v>39018</c:v>
                </c:pt>
                <c:pt idx="7">
                  <c:v>39649</c:v>
                </c:pt>
                <c:pt idx="8">
                  <c:v>39943</c:v>
                </c:pt>
                <c:pt idx="9">
                  <c:v>40451</c:v>
                </c:pt>
                <c:pt idx="10">
                  <c:v>40660</c:v>
                </c:pt>
                <c:pt idx="11">
                  <c:v>40976</c:v>
                </c:pt>
                <c:pt idx="12">
                  <c:v>41459</c:v>
                </c:pt>
                <c:pt idx="13">
                  <c:v>41744</c:v>
                </c:pt>
                <c:pt idx="14">
                  <c:v>36783</c:v>
                </c:pt>
                <c:pt idx="15">
                  <c:v>37138</c:v>
                </c:pt>
                <c:pt idx="16">
                  <c:v>37508</c:v>
                </c:pt>
                <c:pt idx="17">
                  <c:v>37873</c:v>
                </c:pt>
                <c:pt idx="18">
                  <c:v>38237</c:v>
                </c:pt>
                <c:pt idx="19">
                  <c:v>38609</c:v>
                </c:pt>
                <c:pt idx="20">
                  <c:v>38623</c:v>
                </c:pt>
                <c:pt idx="21">
                  <c:v>38971</c:v>
                </c:pt>
                <c:pt idx="22">
                  <c:v>39332</c:v>
                </c:pt>
                <c:pt idx="23">
                  <c:v>39695</c:v>
                </c:pt>
                <c:pt idx="24">
                  <c:v>40057</c:v>
                </c:pt>
                <c:pt idx="25">
                  <c:v>40428</c:v>
                </c:pt>
                <c:pt idx="26">
                  <c:v>40465</c:v>
                </c:pt>
                <c:pt idx="27">
                  <c:v>40795</c:v>
                </c:pt>
                <c:pt idx="28">
                  <c:v>40841</c:v>
                </c:pt>
                <c:pt idx="29">
                  <c:v>41151</c:v>
                </c:pt>
                <c:pt idx="30">
                  <c:v>41206</c:v>
                </c:pt>
                <c:pt idx="31">
                  <c:v>41523</c:v>
                </c:pt>
                <c:pt idx="32">
                  <c:v>41904</c:v>
                </c:pt>
              </c:numCache>
            </c:numRef>
          </c:xVal>
          <c:yVal>
            <c:numRef>
              <c:f>'Annual Peak &amp; Metrics'!$D$2:$D$34</c:f>
              <c:numCache>
                <c:formatCode>General</c:formatCode>
                <c:ptCount val="33"/>
                <c:pt idx="14">
                  <c:v>1196.2850000000001</c:v>
                </c:pt>
                <c:pt idx="15">
                  <c:v>1057.5</c:v>
                </c:pt>
                <c:pt idx="16">
                  <c:v>1408</c:v>
                </c:pt>
                <c:pt idx="17">
                  <c:v>1656</c:v>
                </c:pt>
                <c:pt idx="18">
                  <c:v>333.6</c:v>
                </c:pt>
                <c:pt idx="19">
                  <c:v>696</c:v>
                </c:pt>
                <c:pt idx="20">
                  <c:v>1860</c:v>
                </c:pt>
                <c:pt idx="21">
                  <c:v>992</c:v>
                </c:pt>
                <c:pt idx="22">
                  <c:v>861.81799999999998</c:v>
                </c:pt>
                <c:pt idx="23">
                  <c:v>348.6</c:v>
                </c:pt>
                <c:pt idx="24">
                  <c:v>832.8</c:v>
                </c:pt>
                <c:pt idx="25">
                  <c:v>601.846</c:v>
                </c:pt>
                <c:pt idx="26">
                  <c:v>389.1</c:v>
                </c:pt>
                <c:pt idx="27">
                  <c:v>326.29399999999998</c:v>
                </c:pt>
                <c:pt idx="28">
                  <c:v>623.5</c:v>
                </c:pt>
                <c:pt idx="29">
                  <c:v>1163</c:v>
                </c:pt>
                <c:pt idx="30">
                  <c:v>1372</c:v>
                </c:pt>
                <c:pt idx="31">
                  <c:v>488</c:v>
                </c:pt>
                <c:pt idx="32">
                  <c:v>346</c:v>
                </c:pt>
              </c:numCache>
            </c:numRef>
          </c:yVal>
          <c:smooth val="0"/>
        </c:ser>
        <c:dLbls>
          <c:showLegendKey val="0"/>
          <c:showVal val="0"/>
          <c:showCatName val="0"/>
          <c:showSerName val="0"/>
          <c:showPercent val="0"/>
          <c:showBubbleSize val="0"/>
        </c:dLbls>
        <c:axId val="613959480"/>
        <c:axId val="613959088"/>
      </c:scatterChart>
      <c:valAx>
        <c:axId val="613958304"/>
        <c:scaling>
          <c:orientation val="minMax"/>
          <c:max val="42100"/>
          <c:min val="36700"/>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958696"/>
        <c:crosses val="autoZero"/>
        <c:crossBetween val="midCat"/>
        <c:majorUnit val="300"/>
      </c:valAx>
      <c:valAx>
        <c:axId val="613958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Annual Peak Discharge (CFS)</a:t>
                </a:r>
              </a:p>
            </c:rich>
          </c:tx>
          <c:layout>
            <c:manualLayout>
              <c:xMode val="edge"/>
              <c:yMode val="edge"/>
              <c:x val="1.7450754825859532E-2"/>
              <c:y val="0.1480731287899357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958304"/>
        <c:crosses val="autoZero"/>
        <c:crossBetween val="midCat"/>
      </c:valAx>
      <c:valAx>
        <c:axId val="613959088"/>
        <c:scaling>
          <c:orientation val="minMax"/>
        </c:scaling>
        <c:delete val="0"/>
        <c:axPos val="r"/>
        <c:title>
          <c:tx>
            <c:rich>
              <a:bodyPr rot="540000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Density (#/m2)</a:t>
                </a:r>
              </a:p>
              <a:p>
                <a:pPr>
                  <a:defRPr sz="1400" b="1" i="0" u="none" strike="noStrike" kern="1200" baseline="0">
                    <a:solidFill>
                      <a:schemeClr val="tx1">
                        <a:lumMod val="65000"/>
                        <a:lumOff val="35000"/>
                      </a:schemeClr>
                    </a:solidFill>
                    <a:latin typeface="+mn-lt"/>
                    <a:ea typeface="+mn-ea"/>
                    <a:cs typeface="+mn-cs"/>
                  </a:defRPr>
                </a:pPr>
                <a:endParaRPr lang="en-US" sz="1400" b="1" dirty="0"/>
              </a:p>
            </c:rich>
          </c:tx>
          <c:layout>
            <c:manualLayout>
              <c:xMode val="edge"/>
              <c:yMode val="edge"/>
              <c:x val="0.91628510266003993"/>
              <c:y val="0.2831881359657629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959480"/>
        <c:crosses val="max"/>
        <c:crossBetween val="midCat"/>
      </c:valAx>
      <c:valAx>
        <c:axId val="613959480"/>
        <c:scaling>
          <c:orientation val="minMax"/>
        </c:scaling>
        <c:delete val="1"/>
        <c:axPos val="b"/>
        <c:numFmt formatCode="m/d/yyyy" sourceLinked="1"/>
        <c:majorTickMark val="out"/>
        <c:minorTickMark val="none"/>
        <c:tickLblPos val="nextTo"/>
        <c:crossAx val="613959088"/>
        <c:crosses val="autoZero"/>
        <c:crossBetween val="midCat"/>
      </c:valAx>
      <c:spPr>
        <a:noFill/>
        <a:ln>
          <a:noFill/>
        </a:ln>
        <a:effectLst/>
      </c:spPr>
    </c:plotArea>
    <c:legend>
      <c:legendPos val="b"/>
      <c:legendEntry>
        <c:idx val="2"/>
        <c:delete val="1"/>
      </c:legendEntry>
      <c:legendEntry>
        <c:idx val="3"/>
        <c:delete val="1"/>
      </c:legendEntry>
      <c:layout>
        <c:manualLayout>
          <c:xMode val="edge"/>
          <c:yMode val="edge"/>
          <c:x val="0.38396321736378697"/>
          <c:y val="2.1756590770981212E-2"/>
          <c:w val="0.26084741534967704"/>
          <c:h val="8.4975757340677249E-2"/>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1719120216356"/>
          <c:y val="7.5533661740558297E-2"/>
          <c:w val="0.76403593167875294"/>
          <c:h val="0.73703321567562674"/>
        </c:manualLayout>
      </c:layout>
      <c:scatterChart>
        <c:scatterStyle val="lineMarker"/>
        <c:varyColors val="0"/>
        <c:ser>
          <c:idx val="0"/>
          <c:order val="0"/>
          <c:tx>
            <c:strRef>
              <c:f>'Annual Peak &amp; Metrics'!$C$1</c:f>
              <c:strCache>
                <c:ptCount val="1"/>
                <c:pt idx="0">
                  <c:v>Annual Peak Discharge</c:v>
                </c:pt>
              </c:strCache>
            </c:strRef>
          </c:tx>
          <c:spPr>
            <a:ln w="25400"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xVal>
            <c:numRef>
              <c:f>'Annual Peak &amp; Metrics'!$B$2:$B$34</c:f>
              <c:numCache>
                <c:formatCode>m/d/yyyy</c:formatCode>
                <c:ptCount val="33"/>
                <c:pt idx="0">
                  <c:v>37005</c:v>
                </c:pt>
                <c:pt idx="1">
                  <c:v>37360</c:v>
                </c:pt>
                <c:pt idx="2">
                  <c:v>37709</c:v>
                </c:pt>
                <c:pt idx="3">
                  <c:v>37944</c:v>
                </c:pt>
                <c:pt idx="4">
                  <c:v>38595</c:v>
                </c:pt>
                <c:pt idx="5">
                  <c:v>38856</c:v>
                </c:pt>
                <c:pt idx="6">
                  <c:v>39018</c:v>
                </c:pt>
                <c:pt idx="7">
                  <c:v>39649</c:v>
                </c:pt>
                <c:pt idx="8">
                  <c:v>39943</c:v>
                </c:pt>
                <c:pt idx="9">
                  <c:v>40451</c:v>
                </c:pt>
                <c:pt idx="10">
                  <c:v>40660</c:v>
                </c:pt>
                <c:pt idx="11">
                  <c:v>40976</c:v>
                </c:pt>
                <c:pt idx="12">
                  <c:v>41459</c:v>
                </c:pt>
                <c:pt idx="13">
                  <c:v>41744</c:v>
                </c:pt>
                <c:pt idx="14">
                  <c:v>36783</c:v>
                </c:pt>
                <c:pt idx="15">
                  <c:v>37138</c:v>
                </c:pt>
                <c:pt idx="16">
                  <c:v>37508</c:v>
                </c:pt>
                <c:pt idx="17">
                  <c:v>37873</c:v>
                </c:pt>
                <c:pt idx="18">
                  <c:v>38237</c:v>
                </c:pt>
                <c:pt idx="19">
                  <c:v>38609</c:v>
                </c:pt>
                <c:pt idx="20">
                  <c:v>38623</c:v>
                </c:pt>
                <c:pt idx="21">
                  <c:v>38971</c:v>
                </c:pt>
                <c:pt idx="22">
                  <c:v>39332</c:v>
                </c:pt>
                <c:pt idx="23">
                  <c:v>39695</c:v>
                </c:pt>
                <c:pt idx="24">
                  <c:v>40057</c:v>
                </c:pt>
                <c:pt idx="25">
                  <c:v>40428</c:v>
                </c:pt>
                <c:pt idx="26">
                  <c:v>40465</c:v>
                </c:pt>
                <c:pt idx="27">
                  <c:v>40795</c:v>
                </c:pt>
                <c:pt idx="28">
                  <c:v>40841</c:v>
                </c:pt>
                <c:pt idx="29">
                  <c:v>41151</c:v>
                </c:pt>
                <c:pt idx="30">
                  <c:v>41206</c:v>
                </c:pt>
                <c:pt idx="31">
                  <c:v>41523</c:v>
                </c:pt>
                <c:pt idx="32">
                  <c:v>41904</c:v>
                </c:pt>
              </c:numCache>
            </c:numRef>
          </c:xVal>
          <c:yVal>
            <c:numRef>
              <c:f>'Annual Peak &amp; Metrics'!$C$2:$C$34</c:f>
              <c:numCache>
                <c:formatCode>General</c:formatCode>
                <c:ptCount val="33"/>
                <c:pt idx="0">
                  <c:v>303</c:v>
                </c:pt>
                <c:pt idx="1">
                  <c:v>337</c:v>
                </c:pt>
                <c:pt idx="2">
                  <c:v>198</c:v>
                </c:pt>
                <c:pt idx="3">
                  <c:v>366</c:v>
                </c:pt>
                <c:pt idx="4">
                  <c:v>212</c:v>
                </c:pt>
                <c:pt idx="5">
                  <c:v>379</c:v>
                </c:pt>
                <c:pt idx="6">
                  <c:v>354</c:v>
                </c:pt>
                <c:pt idx="7">
                  <c:v>483</c:v>
                </c:pt>
                <c:pt idx="8">
                  <c:v>319</c:v>
                </c:pt>
                <c:pt idx="9" formatCode="#,##0">
                  <c:v>1130</c:v>
                </c:pt>
                <c:pt idx="10">
                  <c:v>983</c:v>
                </c:pt>
                <c:pt idx="11">
                  <c:v>162</c:v>
                </c:pt>
                <c:pt idx="12">
                  <c:v>780</c:v>
                </c:pt>
                <c:pt idx="13">
                  <c:v>514</c:v>
                </c:pt>
              </c:numCache>
            </c:numRef>
          </c:yVal>
          <c:smooth val="0"/>
        </c:ser>
        <c:dLbls>
          <c:showLegendKey val="0"/>
          <c:showVal val="0"/>
          <c:showCatName val="0"/>
          <c:showSerName val="0"/>
          <c:showPercent val="0"/>
          <c:showBubbleSize val="0"/>
        </c:dLbls>
        <c:axId val="549707872"/>
        <c:axId val="549708264"/>
      </c:scatterChart>
      <c:scatterChart>
        <c:scatterStyle val="lineMarker"/>
        <c:varyColors val="0"/>
        <c:ser>
          <c:idx val="1"/>
          <c:order val="1"/>
          <c:tx>
            <c:strRef>
              <c:f>'Annual Peak &amp; Metrics'!$E$1</c:f>
              <c:strCache>
                <c:ptCount val="1"/>
                <c:pt idx="0">
                  <c:v>Total Richness</c:v>
                </c:pt>
              </c:strCache>
            </c:strRef>
          </c:tx>
          <c:spPr>
            <a:ln w="25400"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xVal>
            <c:numRef>
              <c:f>'Annual Peak &amp; Metrics'!$B$2:$B$34</c:f>
              <c:numCache>
                <c:formatCode>m/d/yyyy</c:formatCode>
                <c:ptCount val="33"/>
                <c:pt idx="0">
                  <c:v>37005</c:v>
                </c:pt>
                <c:pt idx="1">
                  <c:v>37360</c:v>
                </c:pt>
                <c:pt idx="2">
                  <c:v>37709</c:v>
                </c:pt>
                <c:pt idx="3">
                  <c:v>37944</c:v>
                </c:pt>
                <c:pt idx="4">
                  <c:v>38595</c:v>
                </c:pt>
                <c:pt idx="5">
                  <c:v>38856</c:v>
                </c:pt>
                <c:pt idx="6">
                  <c:v>39018</c:v>
                </c:pt>
                <c:pt idx="7">
                  <c:v>39649</c:v>
                </c:pt>
                <c:pt idx="8">
                  <c:v>39943</c:v>
                </c:pt>
                <c:pt idx="9">
                  <c:v>40451</c:v>
                </c:pt>
                <c:pt idx="10">
                  <c:v>40660</c:v>
                </c:pt>
                <c:pt idx="11">
                  <c:v>40976</c:v>
                </c:pt>
                <c:pt idx="12">
                  <c:v>41459</c:v>
                </c:pt>
                <c:pt idx="13">
                  <c:v>41744</c:v>
                </c:pt>
                <c:pt idx="14">
                  <c:v>36783</c:v>
                </c:pt>
                <c:pt idx="15">
                  <c:v>37138</c:v>
                </c:pt>
                <c:pt idx="16">
                  <c:v>37508</c:v>
                </c:pt>
                <c:pt idx="17">
                  <c:v>37873</c:v>
                </c:pt>
                <c:pt idx="18">
                  <c:v>38237</c:v>
                </c:pt>
                <c:pt idx="19">
                  <c:v>38609</c:v>
                </c:pt>
                <c:pt idx="20">
                  <c:v>38623</c:v>
                </c:pt>
                <c:pt idx="21">
                  <c:v>38971</c:v>
                </c:pt>
                <c:pt idx="22">
                  <c:v>39332</c:v>
                </c:pt>
                <c:pt idx="23">
                  <c:v>39695</c:v>
                </c:pt>
                <c:pt idx="24">
                  <c:v>40057</c:v>
                </c:pt>
                <c:pt idx="25">
                  <c:v>40428</c:v>
                </c:pt>
                <c:pt idx="26">
                  <c:v>40465</c:v>
                </c:pt>
                <c:pt idx="27">
                  <c:v>40795</c:v>
                </c:pt>
                <c:pt idx="28">
                  <c:v>40841</c:v>
                </c:pt>
                <c:pt idx="29">
                  <c:v>41151</c:v>
                </c:pt>
                <c:pt idx="30">
                  <c:v>41206</c:v>
                </c:pt>
                <c:pt idx="31">
                  <c:v>41523</c:v>
                </c:pt>
                <c:pt idx="32">
                  <c:v>41904</c:v>
                </c:pt>
              </c:numCache>
            </c:numRef>
          </c:xVal>
          <c:yVal>
            <c:numRef>
              <c:f>'Annual Peak &amp; Metrics'!$E$2:$E$34</c:f>
              <c:numCache>
                <c:formatCode>General</c:formatCode>
                <c:ptCount val="33"/>
                <c:pt idx="14">
                  <c:v>45</c:v>
                </c:pt>
                <c:pt idx="15">
                  <c:v>39</c:v>
                </c:pt>
                <c:pt idx="16">
                  <c:v>41</c:v>
                </c:pt>
                <c:pt idx="17">
                  <c:v>44</c:v>
                </c:pt>
                <c:pt idx="18">
                  <c:v>41</c:v>
                </c:pt>
                <c:pt idx="19">
                  <c:v>40</c:v>
                </c:pt>
                <c:pt idx="20">
                  <c:v>39</c:v>
                </c:pt>
                <c:pt idx="21">
                  <c:v>51</c:v>
                </c:pt>
                <c:pt idx="22">
                  <c:v>47.5</c:v>
                </c:pt>
                <c:pt idx="23">
                  <c:v>40.5</c:v>
                </c:pt>
                <c:pt idx="24">
                  <c:v>36</c:v>
                </c:pt>
                <c:pt idx="25">
                  <c:v>39</c:v>
                </c:pt>
                <c:pt idx="26">
                  <c:v>42.5</c:v>
                </c:pt>
                <c:pt idx="27">
                  <c:v>47.5</c:v>
                </c:pt>
                <c:pt idx="28">
                  <c:v>39.5</c:v>
                </c:pt>
                <c:pt idx="29">
                  <c:v>44.5</c:v>
                </c:pt>
                <c:pt idx="30">
                  <c:v>40</c:v>
                </c:pt>
                <c:pt idx="31">
                  <c:v>41</c:v>
                </c:pt>
                <c:pt idx="32">
                  <c:v>45.5</c:v>
                </c:pt>
              </c:numCache>
            </c:numRef>
          </c:yVal>
          <c:smooth val="0"/>
        </c:ser>
        <c:ser>
          <c:idx val="2"/>
          <c:order val="2"/>
          <c:tx>
            <c:strRef>
              <c:f>'Annual Peak &amp; Metrics'!$F$1</c:f>
              <c:strCache>
                <c:ptCount val="1"/>
                <c:pt idx="0">
                  <c:v>EPT Richness</c:v>
                </c:pt>
              </c:strCache>
            </c:strRef>
          </c:tx>
          <c:spPr>
            <a:ln w="25400" cap="rnd">
              <a:solidFill>
                <a:srgbClr val="FFC000"/>
              </a:solidFill>
              <a:round/>
            </a:ln>
            <a:effectLst/>
          </c:spPr>
          <c:marker>
            <c:symbol val="none"/>
          </c:marker>
          <c:trendline>
            <c:spPr>
              <a:ln w="19050" cap="rnd">
                <a:solidFill>
                  <a:srgbClr val="FFC000"/>
                </a:solidFill>
                <a:prstDash val="sysDot"/>
              </a:ln>
              <a:effectLst/>
            </c:spPr>
            <c:trendlineType val="linear"/>
            <c:dispRSqr val="0"/>
            <c:dispEq val="0"/>
          </c:trendline>
          <c:xVal>
            <c:numRef>
              <c:f>'Annual Peak &amp; Metrics'!$B$2:$B$34</c:f>
              <c:numCache>
                <c:formatCode>m/d/yyyy</c:formatCode>
                <c:ptCount val="33"/>
                <c:pt idx="0">
                  <c:v>37005</c:v>
                </c:pt>
                <c:pt idx="1">
                  <c:v>37360</c:v>
                </c:pt>
                <c:pt idx="2">
                  <c:v>37709</c:v>
                </c:pt>
                <c:pt idx="3">
                  <c:v>37944</c:v>
                </c:pt>
                <c:pt idx="4">
                  <c:v>38595</c:v>
                </c:pt>
                <c:pt idx="5">
                  <c:v>38856</c:v>
                </c:pt>
                <c:pt idx="6">
                  <c:v>39018</c:v>
                </c:pt>
                <c:pt idx="7">
                  <c:v>39649</c:v>
                </c:pt>
                <c:pt idx="8">
                  <c:v>39943</c:v>
                </c:pt>
                <c:pt idx="9">
                  <c:v>40451</c:v>
                </c:pt>
                <c:pt idx="10">
                  <c:v>40660</c:v>
                </c:pt>
                <c:pt idx="11">
                  <c:v>40976</c:v>
                </c:pt>
                <c:pt idx="12">
                  <c:v>41459</c:v>
                </c:pt>
                <c:pt idx="13">
                  <c:v>41744</c:v>
                </c:pt>
                <c:pt idx="14">
                  <c:v>36783</c:v>
                </c:pt>
                <c:pt idx="15">
                  <c:v>37138</c:v>
                </c:pt>
                <c:pt idx="16">
                  <c:v>37508</c:v>
                </c:pt>
                <c:pt idx="17">
                  <c:v>37873</c:v>
                </c:pt>
                <c:pt idx="18">
                  <c:v>38237</c:v>
                </c:pt>
                <c:pt idx="19">
                  <c:v>38609</c:v>
                </c:pt>
                <c:pt idx="20">
                  <c:v>38623</c:v>
                </c:pt>
                <c:pt idx="21">
                  <c:v>38971</c:v>
                </c:pt>
                <c:pt idx="22">
                  <c:v>39332</c:v>
                </c:pt>
                <c:pt idx="23">
                  <c:v>39695</c:v>
                </c:pt>
                <c:pt idx="24">
                  <c:v>40057</c:v>
                </c:pt>
                <c:pt idx="25">
                  <c:v>40428</c:v>
                </c:pt>
                <c:pt idx="26">
                  <c:v>40465</c:v>
                </c:pt>
                <c:pt idx="27">
                  <c:v>40795</c:v>
                </c:pt>
                <c:pt idx="28">
                  <c:v>40841</c:v>
                </c:pt>
                <c:pt idx="29">
                  <c:v>41151</c:v>
                </c:pt>
                <c:pt idx="30">
                  <c:v>41206</c:v>
                </c:pt>
                <c:pt idx="31">
                  <c:v>41523</c:v>
                </c:pt>
                <c:pt idx="32">
                  <c:v>41904</c:v>
                </c:pt>
              </c:numCache>
            </c:numRef>
          </c:xVal>
          <c:yVal>
            <c:numRef>
              <c:f>'Annual Peak &amp; Metrics'!$F$2:$F$34</c:f>
              <c:numCache>
                <c:formatCode>General</c:formatCode>
                <c:ptCount val="33"/>
                <c:pt idx="14">
                  <c:v>20</c:v>
                </c:pt>
                <c:pt idx="15">
                  <c:v>24</c:v>
                </c:pt>
                <c:pt idx="16">
                  <c:v>20</c:v>
                </c:pt>
                <c:pt idx="17">
                  <c:v>21</c:v>
                </c:pt>
                <c:pt idx="18">
                  <c:v>21</c:v>
                </c:pt>
                <c:pt idx="19">
                  <c:v>22</c:v>
                </c:pt>
                <c:pt idx="20">
                  <c:v>20</c:v>
                </c:pt>
                <c:pt idx="21">
                  <c:v>26</c:v>
                </c:pt>
                <c:pt idx="22">
                  <c:v>23.5</c:v>
                </c:pt>
                <c:pt idx="23">
                  <c:v>21.5</c:v>
                </c:pt>
                <c:pt idx="24">
                  <c:v>20</c:v>
                </c:pt>
                <c:pt idx="25">
                  <c:v>22</c:v>
                </c:pt>
                <c:pt idx="26">
                  <c:v>23.5</c:v>
                </c:pt>
                <c:pt idx="27">
                  <c:v>25.5</c:v>
                </c:pt>
                <c:pt idx="28">
                  <c:v>24</c:v>
                </c:pt>
                <c:pt idx="29">
                  <c:v>24</c:v>
                </c:pt>
                <c:pt idx="30">
                  <c:v>26</c:v>
                </c:pt>
                <c:pt idx="31">
                  <c:v>21</c:v>
                </c:pt>
                <c:pt idx="32">
                  <c:v>26.5</c:v>
                </c:pt>
              </c:numCache>
            </c:numRef>
          </c:yVal>
          <c:smooth val="0"/>
        </c:ser>
        <c:dLbls>
          <c:showLegendKey val="0"/>
          <c:showVal val="0"/>
          <c:showCatName val="0"/>
          <c:showSerName val="0"/>
          <c:showPercent val="0"/>
          <c:showBubbleSize val="0"/>
        </c:dLbls>
        <c:axId val="613957912"/>
        <c:axId val="549708656"/>
      </c:scatterChart>
      <c:valAx>
        <c:axId val="549707872"/>
        <c:scaling>
          <c:orientation val="minMax"/>
          <c:max val="42100"/>
          <c:min val="36700"/>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708264"/>
        <c:crosses val="autoZero"/>
        <c:crossBetween val="midCat"/>
        <c:majorUnit val="300"/>
      </c:valAx>
      <c:valAx>
        <c:axId val="549708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Annual Peak Discharge (CFS)</a:t>
                </a:r>
              </a:p>
            </c:rich>
          </c:tx>
          <c:layout>
            <c:manualLayout>
              <c:xMode val="edge"/>
              <c:yMode val="edge"/>
              <c:x val="1.7450754825859532E-2"/>
              <c:y val="0.1480731287899357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707872"/>
        <c:crosses val="autoZero"/>
        <c:crossBetween val="midCat"/>
      </c:valAx>
      <c:valAx>
        <c:axId val="549708656"/>
        <c:scaling>
          <c:orientation val="minMax"/>
          <c:max val="70"/>
        </c:scaling>
        <c:delete val="0"/>
        <c:axPos val="r"/>
        <c:title>
          <c:tx>
            <c:rich>
              <a:bodyPr rot="540000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Richness</a:t>
                </a:r>
              </a:p>
              <a:p>
                <a:pPr>
                  <a:defRPr sz="1400" b="1" i="0" u="none" strike="noStrike" kern="1200" baseline="0">
                    <a:solidFill>
                      <a:schemeClr val="tx1">
                        <a:lumMod val="65000"/>
                        <a:lumOff val="35000"/>
                      </a:schemeClr>
                    </a:solidFill>
                    <a:latin typeface="+mn-lt"/>
                    <a:ea typeface="+mn-ea"/>
                    <a:cs typeface="+mn-cs"/>
                  </a:defRPr>
                </a:pPr>
                <a:endParaRPr lang="en-US" sz="1400" b="1" dirty="0"/>
              </a:p>
            </c:rich>
          </c:tx>
          <c:layout>
            <c:manualLayout>
              <c:xMode val="edge"/>
              <c:yMode val="edge"/>
              <c:x val="0.91061134379479158"/>
              <c:y val="0.352153653207142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957912"/>
        <c:crosses val="max"/>
        <c:crossBetween val="midCat"/>
      </c:valAx>
      <c:valAx>
        <c:axId val="613957912"/>
        <c:scaling>
          <c:orientation val="minMax"/>
        </c:scaling>
        <c:delete val="1"/>
        <c:axPos val="b"/>
        <c:numFmt formatCode="m/d/yyyy" sourceLinked="1"/>
        <c:majorTickMark val="out"/>
        <c:minorTickMark val="none"/>
        <c:tickLblPos val="nextTo"/>
        <c:crossAx val="549708656"/>
        <c:crosses val="autoZero"/>
        <c:crossBetween val="midCat"/>
      </c:valAx>
      <c:spPr>
        <a:noFill/>
        <a:ln>
          <a:noFill/>
        </a:ln>
        <a:effectLst/>
      </c:spPr>
    </c:plotArea>
    <c:legend>
      <c:legendPos val="b"/>
      <c:legendEntry>
        <c:idx val="3"/>
        <c:delete val="1"/>
      </c:legendEntry>
      <c:legendEntry>
        <c:idx val="4"/>
        <c:delete val="1"/>
      </c:legendEntry>
      <c:legendEntry>
        <c:idx val="5"/>
        <c:delete val="1"/>
      </c:legendEntry>
      <c:layout>
        <c:manualLayout>
          <c:xMode val="edge"/>
          <c:yMode val="edge"/>
          <c:x val="0.16457787457418882"/>
          <c:y val="5.4597313266876113E-2"/>
          <c:w val="0.23400368570949912"/>
          <c:h val="0.13752091333410907"/>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3414099593766"/>
          <c:y val="7.0911052909286398E-2"/>
          <c:w val="0.76666062521063205"/>
          <c:h val="0.79039442900382528"/>
        </c:manualLayout>
      </c:layout>
      <c:scatterChart>
        <c:scatterStyle val="lineMarker"/>
        <c:varyColors val="0"/>
        <c:ser>
          <c:idx val="0"/>
          <c:order val="0"/>
          <c:tx>
            <c:strRef>
              <c:f>Sheet1!$B$1</c:f>
              <c:strCache>
                <c:ptCount val="1"/>
                <c:pt idx="0">
                  <c:v>Density</c:v>
                </c:pt>
              </c:strCache>
            </c:strRef>
          </c:tx>
          <c:spPr>
            <a:ln w="19050"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xVal>
            <c:numRef>
              <c:f>Sheet1!$A$2:$A$13</c:f>
              <c:numCache>
                <c:formatCode>General</c:formatCode>
                <c:ptCount val="12"/>
                <c:pt idx="0">
                  <c:v>1992</c:v>
                </c:pt>
                <c:pt idx="1">
                  <c:v>1994</c:v>
                </c:pt>
                <c:pt idx="2">
                  <c:v>1995</c:v>
                </c:pt>
                <c:pt idx="3">
                  <c:v>1996</c:v>
                </c:pt>
                <c:pt idx="4">
                  <c:v>2004</c:v>
                </c:pt>
                <c:pt idx="5">
                  <c:v>2008</c:v>
                </c:pt>
                <c:pt idx="6">
                  <c:v>2009</c:v>
                </c:pt>
                <c:pt idx="7">
                  <c:v>2010</c:v>
                </c:pt>
                <c:pt idx="8">
                  <c:v>2011</c:v>
                </c:pt>
                <c:pt idx="9">
                  <c:v>2012</c:v>
                </c:pt>
                <c:pt idx="10">
                  <c:v>2013</c:v>
                </c:pt>
                <c:pt idx="11">
                  <c:v>2014</c:v>
                </c:pt>
              </c:numCache>
            </c:numRef>
          </c:xVal>
          <c:yVal>
            <c:numRef>
              <c:f>Sheet1!$B$2:$B$13</c:f>
              <c:numCache>
                <c:formatCode>General</c:formatCode>
                <c:ptCount val="12"/>
                <c:pt idx="0">
                  <c:v>2212</c:v>
                </c:pt>
                <c:pt idx="1">
                  <c:v>2344</c:v>
                </c:pt>
                <c:pt idx="2">
                  <c:v>3200</c:v>
                </c:pt>
                <c:pt idx="3">
                  <c:v>782</c:v>
                </c:pt>
                <c:pt idx="4">
                  <c:v>1856</c:v>
                </c:pt>
                <c:pt idx="5">
                  <c:v>658</c:v>
                </c:pt>
                <c:pt idx="6">
                  <c:v>1348</c:v>
                </c:pt>
                <c:pt idx="7">
                  <c:v>2518</c:v>
                </c:pt>
                <c:pt idx="8">
                  <c:v>201</c:v>
                </c:pt>
                <c:pt idx="9">
                  <c:v>1981</c:v>
                </c:pt>
                <c:pt idx="10">
                  <c:v>1092</c:v>
                </c:pt>
                <c:pt idx="11">
                  <c:v>933</c:v>
                </c:pt>
              </c:numCache>
            </c:numRef>
          </c:yVal>
          <c:smooth val="0"/>
        </c:ser>
        <c:dLbls>
          <c:showLegendKey val="0"/>
          <c:showVal val="0"/>
          <c:showCatName val="0"/>
          <c:showSerName val="0"/>
          <c:showPercent val="0"/>
          <c:showBubbleSize val="0"/>
        </c:dLbls>
        <c:axId val="613884728"/>
        <c:axId val="613885120"/>
      </c:scatterChart>
      <c:scatterChart>
        <c:scatterStyle val="lineMarker"/>
        <c:varyColors val="0"/>
        <c:ser>
          <c:idx val="1"/>
          <c:order val="1"/>
          <c:tx>
            <c:strRef>
              <c:f>Sheet1!$C$1</c:f>
              <c:strCache>
                <c:ptCount val="1"/>
                <c:pt idx="0">
                  <c:v>Total Richness</c:v>
                </c:pt>
              </c:strCache>
            </c:strRef>
          </c:tx>
          <c:spPr>
            <a:ln w="19050"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xVal>
            <c:numRef>
              <c:f>Sheet1!$A$2:$A$13</c:f>
              <c:numCache>
                <c:formatCode>General</c:formatCode>
                <c:ptCount val="12"/>
                <c:pt idx="0">
                  <c:v>1992</c:v>
                </c:pt>
                <c:pt idx="1">
                  <c:v>1994</c:v>
                </c:pt>
                <c:pt idx="2">
                  <c:v>1995</c:v>
                </c:pt>
                <c:pt idx="3">
                  <c:v>1996</c:v>
                </c:pt>
                <c:pt idx="4">
                  <c:v>2004</c:v>
                </c:pt>
                <c:pt idx="5">
                  <c:v>2008</c:v>
                </c:pt>
                <c:pt idx="6">
                  <c:v>2009</c:v>
                </c:pt>
                <c:pt idx="7">
                  <c:v>2010</c:v>
                </c:pt>
                <c:pt idx="8">
                  <c:v>2011</c:v>
                </c:pt>
                <c:pt idx="9">
                  <c:v>2012</c:v>
                </c:pt>
                <c:pt idx="10">
                  <c:v>2013</c:v>
                </c:pt>
                <c:pt idx="11">
                  <c:v>2014</c:v>
                </c:pt>
              </c:numCache>
            </c:numRef>
          </c:xVal>
          <c:yVal>
            <c:numRef>
              <c:f>Sheet1!$C$2:$C$13</c:f>
              <c:numCache>
                <c:formatCode>General</c:formatCode>
                <c:ptCount val="12"/>
                <c:pt idx="0">
                  <c:v>50.5</c:v>
                </c:pt>
                <c:pt idx="1">
                  <c:v>53</c:v>
                </c:pt>
                <c:pt idx="2">
                  <c:v>54.5</c:v>
                </c:pt>
                <c:pt idx="3">
                  <c:v>44</c:v>
                </c:pt>
                <c:pt idx="4">
                  <c:v>45</c:v>
                </c:pt>
                <c:pt idx="5">
                  <c:v>56</c:v>
                </c:pt>
                <c:pt idx="6">
                  <c:v>45</c:v>
                </c:pt>
                <c:pt idx="7">
                  <c:v>60</c:v>
                </c:pt>
                <c:pt idx="8">
                  <c:v>47.5</c:v>
                </c:pt>
                <c:pt idx="9">
                  <c:v>52</c:v>
                </c:pt>
                <c:pt idx="10">
                  <c:v>39.5</c:v>
                </c:pt>
                <c:pt idx="11">
                  <c:v>42</c:v>
                </c:pt>
              </c:numCache>
            </c:numRef>
          </c:yVal>
          <c:smooth val="0"/>
        </c:ser>
        <c:ser>
          <c:idx val="2"/>
          <c:order val="2"/>
          <c:tx>
            <c:strRef>
              <c:f>Sheet1!$D$1</c:f>
              <c:strCache>
                <c:ptCount val="1"/>
                <c:pt idx="0">
                  <c:v>EOT Richness</c:v>
                </c:pt>
              </c:strCache>
            </c:strRef>
          </c:tx>
          <c:spPr>
            <a:ln w="19050" cap="rnd">
              <a:solidFill>
                <a:schemeClr val="accent3"/>
              </a:solidFill>
              <a:round/>
            </a:ln>
            <a:effectLst/>
          </c:spPr>
          <c:marker>
            <c:symbol val="none"/>
          </c:marker>
          <c:trendline>
            <c:spPr>
              <a:ln w="19050" cap="rnd">
                <a:solidFill>
                  <a:schemeClr val="accent3"/>
                </a:solidFill>
                <a:prstDash val="sysDot"/>
              </a:ln>
              <a:effectLst/>
            </c:spPr>
            <c:trendlineType val="linear"/>
            <c:dispRSqr val="0"/>
            <c:dispEq val="0"/>
          </c:trendline>
          <c:xVal>
            <c:numRef>
              <c:f>Sheet1!$A$2:$A$13</c:f>
              <c:numCache>
                <c:formatCode>General</c:formatCode>
                <c:ptCount val="12"/>
                <c:pt idx="0">
                  <c:v>1992</c:v>
                </c:pt>
                <c:pt idx="1">
                  <c:v>1994</c:v>
                </c:pt>
                <c:pt idx="2">
                  <c:v>1995</c:v>
                </c:pt>
                <c:pt idx="3">
                  <c:v>1996</c:v>
                </c:pt>
                <c:pt idx="4">
                  <c:v>2004</c:v>
                </c:pt>
                <c:pt idx="5">
                  <c:v>2008</c:v>
                </c:pt>
                <c:pt idx="6">
                  <c:v>2009</c:v>
                </c:pt>
                <c:pt idx="7">
                  <c:v>2010</c:v>
                </c:pt>
                <c:pt idx="8">
                  <c:v>2011</c:v>
                </c:pt>
                <c:pt idx="9">
                  <c:v>2012</c:v>
                </c:pt>
                <c:pt idx="10">
                  <c:v>2013</c:v>
                </c:pt>
                <c:pt idx="11">
                  <c:v>2014</c:v>
                </c:pt>
              </c:numCache>
            </c:numRef>
          </c:xVal>
          <c:yVal>
            <c:numRef>
              <c:f>Sheet1!$D$2:$D$13</c:f>
              <c:numCache>
                <c:formatCode>General</c:formatCode>
                <c:ptCount val="12"/>
                <c:pt idx="0">
                  <c:v>28</c:v>
                </c:pt>
                <c:pt idx="1">
                  <c:v>30</c:v>
                </c:pt>
                <c:pt idx="2">
                  <c:v>27.5</c:v>
                </c:pt>
                <c:pt idx="3">
                  <c:v>24</c:v>
                </c:pt>
                <c:pt idx="4">
                  <c:v>26</c:v>
                </c:pt>
                <c:pt idx="5">
                  <c:v>29</c:v>
                </c:pt>
                <c:pt idx="6">
                  <c:v>26</c:v>
                </c:pt>
                <c:pt idx="7">
                  <c:v>33</c:v>
                </c:pt>
                <c:pt idx="8">
                  <c:v>35</c:v>
                </c:pt>
                <c:pt idx="9">
                  <c:v>37</c:v>
                </c:pt>
                <c:pt idx="10">
                  <c:v>23.5</c:v>
                </c:pt>
                <c:pt idx="11">
                  <c:v>31</c:v>
                </c:pt>
              </c:numCache>
            </c:numRef>
          </c:yVal>
          <c:smooth val="0"/>
        </c:ser>
        <c:dLbls>
          <c:showLegendKey val="0"/>
          <c:showVal val="0"/>
          <c:showCatName val="0"/>
          <c:showSerName val="0"/>
          <c:showPercent val="0"/>
          <c:showBubbleSize val="0"/>
        </c:dLbls>
        <c:axId val="613918344"/>
        <c:axId val="613885512"/>
      </c:scatterChart>
      <c:valAx>
        <c:axId val="613884728"/>
        <c:scaling>
          <c:orientation val="minMax"/>
          <c:max val="2015"/>
          <c:min val="199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Year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3885120"/>
        <c:crosses val="autoZero"/>
        <c:crossBetween val="midCat"/>
        <c:majorUnit val="2"/>
      </c:valAx>
      <c:valAx>
        <c:axId val="613885120"/>
        <c:scaling>
          <c:orientation val="minMax"/>
        </c:scaling>
        <c:delete val="0"/>
        <c:axPos val="l"/>
        <c:majorGridlines>
          <c:spPr>
            <a:ln w="9525" cap="flat" cmpd="sng" algn="ctr">
              <a:solidFill>
                <a:schemeClr val="tx1">
                  <a:lumMod val="15000"/>
                  <a:lumOff val="85000"/>
                  <a:alpha val="33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Density (#/m2)</a:t>
                </a:r>
              </a:p>
            </c:rich>
          </c:tx>
          <c:layout>
            <c:manualLayout>
              <c:xMode val="edge"/>
              <c:yMode val="edge"/>
              <c:x val="1.7508430742713316E-2"/>
              <c:y val="0.3416180804569384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3884728"/>
        <c:crosses val="autoZero"/>
        <c:crossBetween val="midCat"/>
      </c:valAx>
      <c:valAx>
        <c:axId val="613885512"/>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t>Richness</a:t>
                </a:r>
              </a:p>
            </c:rich>
          </c:tx>
          <c:layout>
            <c:manualLayout>
              <c:xMode val="edge"/>
              <c:yMode val="edge"/>
              <c:x val="0.94540401691316545"/>
              <c:y val="0.39508416379978539"/>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3918344"/>
        <c:crosses val="max"/>
        <c:crossBetween val="midCat"/>
      </c:valAx>
      <c:valAx>
        <c:axId val="613918344"/>
        <c:scaling>
          <c:orientation val="minMax"/>
        </c:scaling>
        <c:delete val="1"/>
        <c:axPos val="b"/>
        <c:numFmt formatCode="General" sourceLinked="1"/>
        <c:majorTickMark val="out"/>
        <c:minorTickMark val="none"/>
        <c:tickLblPos val="nextTo"/>
        <c:crossAx val="613885512"/>
        <c:crosses val="autoZero"/>
        <c:crossBetween val="midCat"/>
      </c:valAx>
      <c:spPr>
        <a:noFill/>
        <a:ln>
          <a:noFill/>
        </a:ln>
        <a:effectLst/>
      </c:spPr>
    </c:plotArea>
    <c:legend>
      <c:legendPos val="b"/>
      <c:legendEntry>
        <c:idx val="3"/>
        <c:delete val="1"/>
      </c:legendEntry>
      <c:legendEntry>
        <c:idx val="4"/>
        <c:delete val="1"/>
      </c:legendEntry>
      <c:legendEntry>
        <c:idx val="5"/>
        <c:delete val="1"/>
      </c:legendEntry>
      <c:layout>
        <c:manualLayout>
          <c:xMode val="edge"/>
          <c:yMode val="edge"/>
          <c:x val="0.38389464282984714"/>
          <c:y val="0.10159986772177688"/>
          <c:w val="0.16380381718117307"/>
          <c:h val="0.15791803334506122"/>
        </c:manualLayout>
      </c:layout>
      <c:overlay val="0"/>
      <c:spPr>
        <a:solidFill>
          <a:schemeClr val="bg1"/>
        </a:solidFill>
        <a:ln>
          <a:solidFill>
            <a:schemeClr val="bg1">
              <a:lumMod val="65000"/>
            </a:schemeClr>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8B69B-07CD-4E48-8469-EA92F3AD5745}" type="datetimeFigureOut">
              <a:rPr lang="en-US" smtClean="0"/>
              <a:t>12/17/2015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05D371-FF13-4635-B0DA-090F178E8D9A}" type="slidenum">
              <a:rPr lang="en-US" smtClean="0"/>
              <a:t>‹#›</a:t>
            </a:fld>
            <a:endParaRPr lang="en-US" dirty="0"/>
          </a:p>
        </p:txBody>
      </p:sp>
    </p:spTree>
    <p:extLst>
      <p:ext uri="{BB962C8B-B14F-4D97-AF65-F5344CB8AC3E}">
        <p14:creationId xmlns:p14="http://schemas.microsoft.com/office/powerpoint/2010/main" val="2436775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1980, at</a:t>
            </a:r>
            <a:r>
              <a:rPr lang="en-US" baseline="0" dirty="0" smtClean="0"/>
              <a:t> the time </a:t>
            </a:r>
            <a:r>
              <a:rPr lang="en-US" dirty="0" smtClean="0"/>
              <a:t>Southern</a:t>
            </a:r>
            <a:r>
              <a:rPr lang="en-US" baseline="0" dirty="0" smtClean="0"/>
              <a:t> VT was receiving approximately 25 kg/ha/yr of sulfate deposition and had an average pH of 4.3. Today, SO4 deposition has been reduced to 6 kg/ha/year and the average pH has rebounded to between 5 and 5.10.</a:t>
            </a:r>
            <a:endParaRPr lang="en-US" dirty="0"/>
          </a:p>
        </p:txBody>
      </p:sp>
      <p:sp>
        <p:nvSpPr>
          <p:cNvPr id="4" name="Slide Number Placeholder 3"/>
          <p:cNvSpPr>
            <a:spLocks noGrp="1"/>
          </p:cNvSpPr>
          <p:nvPr>
            <p:ph type="sldNum" sz="quarter" idx="10"/>
          </p:nvPr>
        </p:nvSpPr>
        <p:spPr/>
        <p:txBody>
          <a:bodyPr/>
          <a:lstStyle/>
          <a:p>
            <a:fld id="{FF05D371-FF13-4635-B0DA-090F178E8D9A}" type="slidenum">
              <a:rPr lang="en-US" smtClean="0"/>
              <a:t>3</a:t>
            </a:fld>
            <a:endParaRPr lang="en-US" dirty="0"/>
          </a:p>
        </p:txBody>
      </p:sp>
    </p:spTree>
    <p:extLst>
      <p:ext uri="{BB962C8B-B14F-4D97-AF65-F5344CB8AC3E}">
        <p14:creationId xmlns:p14="http://schemas.microsoft.com/office/powerpoint/2010/main" val="210979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richness is a measure of the stream’s biodiversity as it’s the count of</a:t>
            </a:r>
            <a:r>
              <a:rPr lang="en-US" baseline="0" dirty="0" smtClean="0"/>
              <a:t> the individual taxa. Here we are counting both all taxa and just the sensitive EPT. When plotted against annual peak discharge, it appears that both metrics are less affected by hydrology than density. We have seen this lack of diversity variability elsewhere. In fact, this reference streams diversity is very similar to that of 15 years ago.</a:t>
            </a:r>
            <a:endParaRPr lang="en-US" dirty="0"/>
          </a:p>
        </p:txBody>
      </p:sp>
      <p:sp>
        <p:nvSpPr>
          <p:cNvPr id="4" name="Slide Number Placeholder 3"/>
          <p:cNvSpPr>
            <a:spLocks noGrp="1"/>
          </p:cNvSpPr>
          <p:nvPr>
            <p:ph type="sldNum" sz="quarter" idx="10"/>
          </p:nvPr>
        </p:nvSpPr>
        <p:spPr/>
        <p:txBody>
          <a:bodyPr/>
          <a:lstStyle/>
          <a:p>
            <a:fld id="{FF05D371-FF13-4635-B0DA-090F178E8D9A}" type="slidenum">
              <a:rPr lang="en-US" smtClean="0"/>
              <a:t>20</a:t>
            </a:fld>
            <a:endParaRPr lang="en-US" dirty="0"/>
          </a:p>
        </p:txBody>
      </p:sp>
    </p:spTree>
    <p:extLst>
      <p:ext uri="{BB962C8B-B14F-4D97-AF65-F5344CB8AC3E}">
        <p14:creationId xmlns:p14="http://schemas.microsoft.com/office/powerpoint/2010/main" val="1853063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Ranch Brook, Winhall responds to high flow events by decreasing</a:t>
            </a:r>
            <a:r>
              <a:rPr lang="en-US" baseline="0" dirty="0" smtClean="0"/>
              <a:t> density often followed by a rapid build up of early colonizers that can cause a spike in density levels.</a:t>
            </a:r>
            <a:endParaRPr lang="en-US" dirty="0"/>
          </a:p>
        </p:txBody>
      </p:sp>
      <p:sp>
        <p:nvSpPr>
          <p:cNvPr id="4" name="Slide Number Placeholder 3"/>
          <p:cNvSpPr>
            <a:spLocks noGrp="1"/>
          </p:cNvSpPr>
          <p:nvPr>
            <p:ph type="sldNum" sz="quarter" idx="10"/>
          </p:nvPr>
        </p:nvSpPr>
        <p:spPr/>
        <p:txBody>
          <a:bodyPr/>
          <a:lstStyle/>
          <a:p>
            <a:fld id="{FF05D371-FF13-4635-B0DA-090F178E8D9A}" type="slidenum">
              <a:rPr lang="en-US" smtClean="0"/>
              <a:t>21</a:t>
            </a:fld>
            <a:endParaRPr lang="en-US" dirty="0"/>
          </a:p>
        </p:txBody>
      </p:sp>
    </p:spTree>
    <p:extLst>
      <p:ext uri="{BB962C8B-B14F-4D97-AF65-F5344CB8AC3E}">
        <p14:creationId xmlns:p14="http://schemas.microsoft.com/office/powerpoint/2010/main" val="2693119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scoring</a:t>
            </a:r>
            <a:r>
              <a:rPr lang="en-US" baseline="0" dirty="0" smtClean="0"/>
              <a:t> of Winhall River over the past 12 years. It was scoured by Hurricane Irene, but recovered by 2013.</a:t>
            </a:r>
            <a:endParaRPr lang="en-US" dirty="0"/>
          </a:p>
        </p:txBody>
      </p:sp>
      <p:sp>
        <p:nvSpPr>
          <p:cNvPr id="4" name="Slide Number Placeholder 3"/>
          <p:cNvSpPr>
            <a:spLocks noGrp="1"/>
          </p:cNvSpPr>
          <p:nvPr>
            <p:ph type="sldNum" sz="quarter" idx="10"/>
          </p:nvPr>
        </p:nvSpPr>
        <p:spPr/>
        <p:txBody>
          <a:bodyPr/>
          <a:lstStyle/>
          <a:p>
            <a:fld id="{FF05D371-FF13-4635-B0DA-090F178E8D9A}" type="slidenum">
              <a:rPr lang="en-US" smtClean="0"/>
              <a:t>22</a:t>
            </a:fld>
            <a:endParaRPr lang="en-US" dirty="0"/>
          </a:p>
        </p:txBody>
      </p:sp>
    </p:spTree>
    <p:extLst>
      <p:ext uri="{BB962C8B-B14F-4D97-AF65-F5344CB8AC3E}">
        <p14:creationId xmlns:p14="http://schemas.microsoft.com/office/powerpoint/2010/main" val="81626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a:t>
            </a:r>
            <a:r>
              <a:rPr lang="en-US" baseline="0" dirty="0" smtClean="0"/>
              <a:t> ueq/l = 1 mg/ so 40 ueq/l = 2 thus 50 (the threshold for TMDL) is 2.5. </a:t>
            </a:r>
          </a:p>
          <a:p>
            <a:r>
              <a:rPr lang="en-US" baseline="0" dirty="0" smtClean="0"/>
              <a:t>For all regressions – p&lt;0.05</a:t>
            </a:r>
            <a:endParaRPr lang="en-US" dirty="0"/>
          </a:p>
        </p:txBody>
      </p:sp>
      <p:sp>
        <p:nvSpPr>
          <p:cNvPr id="4" name="Slide Number Placeholder 3"/>
          <p:cNvSpPr>
            <a:spLocks noGrp="1"/>
          </p:cNvSpPr>
          <p:nvPr>
            <p:ph type="sldNum" sz="quarter" idx="10"/>
          </p:nvPr>
        </p:nvSpPr>
        <p:spPr/>
        <p:txBody>
          <a:bodyPr/>
          <a:lstStyle/>
          <a:p>
            <a:fld id="{FF05D371-FF13-4635-B0DA-090F178E8D9A}" type="slidenum">
              <a:rPr lang="en-US" smtClean="0"/>
              <a:t>4</a:t>
            </a:fld>
            <a:endParaRPr lang="en-US" dirty="0"/>
          </a:p>
        </p:txBody>
      </p:sp>
    </p:spTree>
    <p:extLst>
      <p:ext uri="{BB962C8B-B14F-4D97-AF65-F5344CB8AC3E}">
        <p14:creationId xmlns:p14="http://schemas.microsoft.com/office/powerpoint/2010/main" val="215203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Sulfate deposition not only has an acidifying effect,</a:t>
            </a:r>
            <a:r>
              <a:rPr lang="en-US" baseline="0" dirty="0" smtClean="0"/>
              <a:t> but results in Ca and other base cation leaching. Nitrogen saturation occurs when excess N is noted during the growing season. While we don’t see this, we do see spikes in N, during winter thaws and snow melt that persist in the spring. This is referred to as episodic acidification and is a critical period to monitor lakes and streams. These short-term episodes of highly acid pulses may be more devastating to the biological community than long-term chronic chemistry issues.</a:t>
            </a:r>
            <a:endParaRPr lang="en-US" dirty="0" smtClean="0"/>
          </a:p>
          <a:p>
            <a:endParaRPr lang="en-US" dirty="0"/>
          </a:p>
        </p:txBody>
      </p:sp>
      <p:sp>
        <p:nvSpPr>
          <p:cNvPr id="4" name="Slide Number Placeholder 3"/>
          <p:cNvSpPr>
            <a:spLocks noGrp="1"/>
          </p:cNvSpPr>
          <p:nvPr>
            <p:ph type="sldNum" sz="quarter" idx="10"/>
          </p:nvPr>
        </p:nvSpPr>
        <p:spPr/>
        <p:txBody>
          <a:bodyPr/>
          <a:lstStyle/>
          <a:p>
            <a:fld id="{FF05D371-FF13-4635-B0DA-090F178E8D9A}" type="slidenum">
              <a:rPr lang="en-US" smtClean="0"/>
              <a:t>5</a:t>
            </a:fld>
            <a:endParaRPr lang="en-US" dirty="0"/>
          </a:p>
        </p:txBody>
      </p:sp>
    </p:spTree>
    <p:extLst>
      <p:ext uri="{BB962C8B-B14F-4D97-AF65-F5344CB8AC3E}">
        <p14:creationId xmlns:p14="http://schemas.microsoft.com/office/powerpoint/2010/main" val="331379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 and other base cations have been depleted as a result of sulfur and nitrogen deposition. It</a:t>
            </a:r>
            <a:r>
              <a:rPr lang="en-US" baseline="0" dirty="0" smtClean="0"/>
              <a:t> appears that this pattern may be beginning to level off and that the base cations will stabilize allowing soils and lakes to further neutralize. Ongoing emission reductions are necessary to decrease soil and water acidification.  While this is not that expected to replenish lost cations, it will partially recover reserves.</a:t>
            </a:r>
            <a:endParaRPr lang="en-US" dirty="0"/>
          </a:p>
        </p:txBody>
      </p:sp>
      <p:sp>
        <p:nvSpPr>
          <p:cNvPr id="4" name="Slide Number Placeholder 3"/>
          <p:cNvSpPr>
            <a:spLocks noGrp="1"/>
          </p:cNvSpPr>
          <p:nvPr>
            <p:ph type="sldNum" sz="quarter" idx="10"/>
          </p:nvPr>
        </p:nvSpPr>
        <p:spPr/>
        <p:txBody>
          <a:bodyPr/>
          <a:lstStyle/>
          <a:p>
            <a:fld id="{FF05D371-FF13-4635-B0DA-090F178E8D9A}" type="slidenum">
              <a:rPr lang="en-US" smtClean="0"/>
              <a:t>6</a:t>
            </a:fld>
            <a:endParaRPr lang="en-US" dirty="0"/>
          </a:p>
        </p:txBody>
      </p:sp>
    </p:spTree>
    <p:extLst>
      <p:ext uri="{BB962C8B-B14F-4D97-AF65-F5344CB8AC3E}">
        <p14:creationId xmlns:p14="http://schemas.microsoft.com/office/powerpoint/2010/main" val="301681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t>
            </a:r>
            <a:r>
              <a:rPr lang="en-US" dirty="0" smtClean="0"/>
              <a:t>lakes</a:t>
            </a:r>
            <a:r>
              <a:rPr lang="en-US" baseline="0" dirty="0" smtClean="0"/>
              <a:t> have begun to “darken”. Most observable in the clearest lakes where I had initially reported on an unnatural shade of blue. Now, we are observing a slight brownish tinge to some of those same waters.</a:t>
            </a:r>
            <a:endParaRPr lang="en-US" dirty="0"/>
          </a:p>
        </p:txBody>
      </p:sp>
      <p:sp>
        <p:nvSpPr>
          <p:cNvPr id="4" name="Slide Number Placeholder 3"/>
          <p:cNvSpPr>
            <a:spLocks noGrp="1"/>
          </p:cNvSpPr>
          <p:nvPr>
            <p:ph type="sldNum" sz="quarter" idx="10"/>
          </p:nvPr>
        </p:nvSpPr>
        <p:spPr/>
        <p:txBody>
          <a:bodyPr/>
          <a:lstStyle/>
          <a:p>
            <a:fld id="{FF05D371-FF13-4635-B0DA-090F178E8D9A}" type="slidenum">
              <a:rPr lang="en-US" smtClean="0"/>
              <a:t>7</a:t>
            </a:fld>
            <a:endParaRPr lang="en-US" dirty="0"/>
          </a:p>
        </p:txBody>
      </p:sp>
    </p:spTree>
    <p:extLst>
      <p:ext uri="{BB962C8B-B14F-4D97-AF65-F5344CB8AC3E}">
        <p14:creationId xmlns:p14="http://schemas.microsoft.com/office/powerpoint/2010/main" val="89178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trend in Secchi, both DOC and color do show an increasing trend. There is a general decrease in transparency most notably beginning in 2004.</a:t>
            </a:r>
            <a:endParaRPr lang="en-US" dirty="0"/>
          </a:p>
        </p:txBody>
      </p:sp>
      <p:sp>
        <p:nvSpPr>
          <p:cNvPr id="4" name="Slide Number Placeholder 3"/>
          <p:cNvSpPr>
            <a:spLocks noGrp="1"/>
          </p:cNvSpPr>
          <p:nvPr>
            <p:ph type="sldNum" sz="quarter" idx="10"/>
          </p:nvPr>
        </p:nvSpPr>
        <p:spPr/>
        <p:txBody>
          <a:bodyPr/>
          <a:lstStyle/>
          <a:p>
            <a:fld id="{FF05D371-FF13-4635-B0DA-090F178E8D9A}" type="slidenum">
              <a:rPr lang="en-US" smtClean="0"/>
              <a:t>8</a:t>
            </a:fld>
            <a:endParaRPr lang="en-US" dirty="0"/>
          </a:p>
        </p:txBody>
      </p:sp>
    </p:spTree>
    <p:extLst>
      <p:ext uri="{BB962C8B-B14F-4D97-AF65-F5344CB8AC3E}">
        <p14:creationId xmlns:p14="http://schemas.microsoft.com/office/powerpoint/2010/main" val="24411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no regression line has been drawn,</a:t>
            </a:r>
            <a:r>
              <a:rPr lang="en-US" baseline="0" dirty="0" smtClean="0"/>
              <a:t> there is an increasing trend in both color and DOC in this clear water pond</a:t>
            </a:r>
            <a:endParaRPr lang="en-US" dirty="0"/>
          </a:p>
        </p:txBody>
      </p:sp>
      <p:sp>
        <p:nvSpPr>
          <p:cNvPr id="4" name="Slide Number Placeholder 3"/>
          <p:cNvSpPr>
            <a:spLocks noGrp="1"/>
          </p:cNvSpPr>
          <p:nvPr>
            <p:ph type="sldNum" sz="quarter" idx="10"/>
          </p:nvPr>
        </p:nvSpPr>
        <p:spPr/>
        <p:txBody>
          <a:bodyPr/>
          <a:lstStyle/>
          <a:p>
            <a:fld id="{FF05D371-FF13-4635-B0DA-090F178E8D9A}" type="slidenum">
              <a:rPr lang="en-US" smtClean="0"/>
              <a:t>13</a:t>
            </a:fld>
            <a:endParaRPr lang="en-US" dirty="0"/>
          </a:p>
        </p:txBody>
      </p:sp>
    </p:spTree>
    <p:extLst>
      <p:ext uri="{BB962C8B-B14F-4D97-AF65-F5344CB8AC3E}">
        <p14:creationId xmlns:p14="http://schemas.microsoft.com/office/powerpoint/2010/main" val="291627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LAKES ARE SHOWING AN INCREASING TREND IN ANC. ONE</a:t>
            </a:r>
            <a:r>
              <a:rPr lang="en-US" baseline="0" dirty="0" smtClean="0"/>
              <a:t> IS DECREASING AND ONE SHOWS NO TREND.</a:t>
            </a:r>
            <a:endParaRPr lang="en-US" dirty="0"/>
          </a:p>
        </p:txBody>
      </p:sp>
      <p:sp>
        <p:nvSpPr>
          <p:cNvPr id="4" name="Slide Number Placeholder 3"/>
          <p:cNvSpPr>
            <a:spLocks noGrp="1"/>
          </p:cNvSpPr>
          <p:nvPr>
            <p:ph type="sldNum" sz="quarter" idx="10"/>
          </p:nvPr>
        </p:nvSpPr>
        <p:spPr/>
        <p:txBody>
          <a:bodyPr/>
          <a:lstStyle/>
          <a:p>
            <a:fld id="{FF05D371-FF13-4635-B0DA-090F178E8D9A}" type="slidenum">
              <a:rPr lang="en-US" smtClean="0"/>
              <a:t>17</a:t>
            </a:fld>
            <a:endParaRPr lang="en-US" dirty="0"/>
          </a:p>
        </p:txBody>
      </p:sp>
    </p:spTree>
    <p:extLst>
      <p:ext uri="{BB962C8B-B14F-4D97-AF65-F5344CB8AC3E}">
        <p14:creationId xmlns:p14="http://schemas.microsoft.com/office/powerpoint/2010/main" val="144524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Highest density during the period after 2008 were recorded in 2009 and 2012</a:t>
            </a:r>
            <a:r>
              <a:rPr lang="en-US" baseline="0" dirty="0" smtClean="0"/>
              <a:t> with low peak discharges.</a:t>
            </a:r>
            <a:endParaRPr lang="en-US" dirty="0"/>
          </a:p>
        </p:txBody>
      </p:sp>
      <p:sp>
        <p:nvSpPr>
          <p:cNvPr id="4" name="Slide Number Placeholder 3"/>
          <p:cNvSpPr>
            <a:spLocks noGrp="1"/>
          </p:cNvSpPr>
          <p:nvPr>
            <p:ph type="sldNum" sz="quarter" idx="10"/>
          </p:nvPr>
        </p:nvSpPr>
        <p:spPr/>
        <p:txBody>
          <a:bodyPr/>
          <a:lstStyle/>
          <a:p>
            <a:fld id="{FF05D371-FF13-4635-B0DA-090F178E8D9A}" type="slidenum">
              <a:rPr lang="en-US" smtClean="0"/>
              <a:t>19</a:t>
            </a:fld>
            <a:endParaRPr lang="en-US" dirty="0"/>
          </a:p>
        </p:txBody>
      </p:sp>
    </p:spTree>
    <p:extLst>
      <p:ext uri="{BB962C8B-B14F-4D97-AF65-F5344CB8AC3E}">
        <p14:creationId xmlns:p14="http://schemas.microsoft.com/office/powerpoint/2010/main" val="410663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E8266E4-8176-40CC-A30C-474A15C24350}" type="datetimeFigureOut">
              <a:rPr lang="en-US" smtClean="0"/>
              <a:t>12/17/2015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7E7E43E-FED8-49BD-8E0B-ABBFC9DDC72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8266E4-8176-40CC-A30C-474A15C24350}"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7E43E-FED8-49BD-8E0B-ABBFC9DDC72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8266E4-8176-40CC-A30C-474A15C24350}"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7E43E-FED8-49BD-8E0B-ABBFC9DDC72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8266E4-8176-40CC-A30C-474A15C24350}"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7E43E-FED8-49BD-8E0B-ABBFC9DDC72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E8266E4-8176-40CC-A30C-474A15C24350}"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7E43E-FED8-49BD-8E0B-ABBFC9DDC72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8266E4-8176-40CC-A30C-474A15C24350}" type="datetimeFigureOut">
              <a:rPr lang="en-US" smtClean="0"/>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E7E43E-FED8-49BD-8E0B-ABBFC9DDC72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E8266E4-8176-40CC-A30C-474A15C24350}" type="datetimeFigureOut">
              <a:rPr lang="en-US" smtClean="0"/>
              <a:t>12/17/2015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E7E43E-FED8-49BD-8E0B-ABBFC9DDC72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8266E4-8176-40CC-A30C-474A15C24350}" type="datetimeFigureOut">
              <a:rPr lang="en-US" smtClean="0"/>
              <a:t>12/17/2015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E7E43E-FED8-49BD-8E0B-ABBFC9DDC72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266E4-8176-40CC-A30C-474A15C24350}" type="datetimeFigureOut">
              <a:rPr lang="en-US" smtClean="0"/>
              <a:t>12/17/2015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E7E43E-FED8-49BD-8E0B-ABBFC9DDC72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8266E4-8176-40CC-A30C-474A15C24350}" type="datetimeFigureOut">
              <a:rPr lang="en-US" smtClean="0"/>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E7E43E-FED8-49BD-8E0B-ABBFC9DDC72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E8266E4-8176-40CC-A30C-474A15C24350}" type="datetimeFigureOut">
              <a:rPr lang="en-US" smtClean="0"/>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7E7E43E-FED8-49BD-8E0B-ABBFC9DDC722}"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E8266E4-8176-40CC-A30C-474A15C24350}" type="datetimeFigureOut">
              <a:rPr lang="en-US" smtClean="0"/>
              <a:t>12/17/2015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E7E43E-FED8-49BD-8E0B-ABBFC9DDC722}"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emf"/><Relationship Id="rId5" Type="http://schemas.openxmlformats.org/officeDocument/2006/relationships/oleObject" Target="../embeddings/oleObject11.bin"/><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emf"/><Relationship Id="rId5" Type="http://schemas.openxmlformats.org/officeDocument/2006/relationships/oleObject" Target="../embeddings/oleObject13.bin"/><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9.emf"/><Relationship Id="rId5" Type="http://schemas.openxmlformats.org/officeDocument/2006/relationships/oleObject" Target="../embeddings/oleObject15.bin"/><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5.emf"/><Relationship Id="rId5" Type="http://schemas.openxmlformats.org/officeDocument/2006/relationships/oleObject" Target="../embeddings/oleObject19.bin"/><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image" Target="../media/image26.e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8.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0.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
            </a:r>
            <a:br>
              <a:rPr lang="en-US" dirty="0" smtClean="0"/>
            </a:br>
            <a:r>
              <a:rPr lang="en-US" dirty="0" smtClean="0"/>
              <a:t>Vermont’s Acid Lakes and Sentinel Streams WQ Monitoring Programs</a:t>
            </a:r>
            <a:endParaRPr lang="en-US" dirty="0"/>
          </a:p>
        </p:txBody>
      </p:sp>
      <p:sp>
        <p:nvSpPr>
          <p:cNvPr id="3" name="Subtitle 2"/>
          <p:cNvSpPr>
            <a:spLocks noGrp="1"/>
          </p:cNvSpPr>
          <p:nvPr>
            <p:ph type="subTitle" idx="1"/>
          </p:nvPr>
        </p:nvSpPr>
        <p:spPr/>
        <p:txBody>
          <a:bodyPr>
            <a:normAutofit fontScale="92500" lnSpcReduction="10000"/>
          </a:bodyPr>
          <a:lstStyle/>
          <a:p>
            <a:endParaRPr lang="en-US" dirty="0" smtClean="0"/>
          </a:p>
          <a:p>
            <a:pPr algn="ctr"/>
            <a:r>
              <a:rPr lang="en-US" dirty="0" smtClean="0"/>
              <a:t>Vermont Monitoring Cooperative’s</a:t>
            </a:r>
          </a:p>
          <a:p>
            <a:pPr algn="ctr"/>
            <a:r>
              <a:rPr lang="en-US" dirty="0" smtClean="0"/>
              <a:t> Annual Meeting</a:t>
            </a:r>
          </a:p>
          <a:p>
            <a:pPr algn="ctr"/>
            <a:r>
              <a:rPr lang="en-US" dirty="0" smtClean="0"/>
              <a:t>December 11, 2015</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4191000"/>
            <a:ext cx="2133600" cy="2133600"/>
          </a:xfrm>
          <a:prstGeom prst="rect">
            <a:avLst/>
          </a:prstGeom>
        </p:spPr>
      </p:pic>
    </p:spTree>
    <p:extLst>
      <p:ext uri="{BB962C8B-B14F-4D97-AF65-F5344CB8AC3E}">
        <p14:creationId xmlns:p14="http://schemas.microsoft.com/office/powerpoint/2010/main" val="2293068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Little Pond - Anions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33925526"/>
              </p:ext>
            </p:extLst>
          </p:nvPr>
        </p:nvGraphicFramePr>
        <p:xfrm>
          <a:off x="1066800" y="1905000"/>
          <a:ext cx="6986588" cy="2122487"/>
        </p:xfrm>
        <a:graphic>
          <a:graphicData uri="http://schemas.openxmlformats.org/presentationml/2006/ole">
            <mc:AlternateContent xmlns:mc="http://schemas.openxmlformats.org/markup-compatibility/2006">
              <mc:Choice xmlns:v="urn:schemas-microsoft-com:vml" Requires="v">
                <p:oleObj spid="_x0000_s6260" name="SPW 13.0 Graph" r:id="rId3" imgW="6985994" imgH="2122758" progId="SigmaPlotGraphicObject.12">
                  <p:embed/>
                </p:oleObj>
              </mc:Choice>
              <mc:Fallback>
                <p:oleObj name="SPW 13.0 Graph" r:id="rId3" imgW="6985994" imgH="2122758" progId="SigmaPlotGraphicObject.12">
                  <p:embed/>
                  <p:pic>
                    <p:nvPicPr>
                      <p:cNvPr id="0" name=""/>
                      <p:cNvPicPr/>
                      <p:nvPr/>
                    </p:nvPicPr>
                    <p:blipFill>
                      <a:blip r:embed="rId4"/>
                      <a:stretch>
                        <a:fillRect/>
                      </a:stretch>
                    </p:blipFill>
                    <p:spPr>
                      <a:xfrm>
                        <a:off x="1066800" y="1905000"/>
                        <a:ext cx="6986588" cy="21224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84967998"/>
              </p:ext>
            </p:extLst>
          </p:nvPr>
        </p:nvGraphicFramePr>
        <p:xfrm>
          <a:off x="1143000" y="4191000"/>
          <a:ext cx="6900862" cy="2122487"/>
        </p:xfrm>
        <a:graphic>
          <a:graphicData uri="http://schemas.openxmlformats.org/presentationml/2006/ole">
            <mc:AlternateContent xmlns:mc="http://schemas.openxmlformats.org/markup-compatibility/2006">
              <mc:Choice xmlns:v="urn:schemas-microsoft-com:vml" Requires="v">
                <p:oleObj spid="_x0000_s6261" name="SPW 13.0 Graph" r:id="rId5" imgW="6900495" imgH="2122758" progId="SigmaPlotGraphicObject.12">
                  <p:embed/>
                </p:oleObj>
              </mc:Choice>
              <mc:Fallback>
                <p:oleObj name="SPW 13.0 Graph" r:id="rId5" imgW="6900495" imgH="2122758" progId="SigmaPlotGraphicObject.12">
                  <p:embed/>
                  <p:pic>
                    <p:nvPicPr>
                      <p:cNvPr id="0" name=""/>
                      <p:cNvPicPr/>
                      <p:nvPr/>
                    </p:nvPicPr>
                    <p:blipFill>
                      <a:blip r:embed="rId6"/>
                      <a:stretch>
                        <a:fillRect/>
                      </a:stretch>
                    </p:blipFill>
                    <p:spPr>
                      <a:xfrm>
                        <a:off x="1143000" y="4191000"/>
                        <a:ext cx="6900862" cy="2122487"/>
                      </a:xfrm>
                      <a:prstGeom prst="rect">
                        <a:avLst/>
                      </a:prstGeom>
                    </p:spPr>
                  </p:pic>
                </p:oleObj>
              </mc:Fallback>
            </mc:AlternateContent>
          </a:graphicData>
        </a:graphic>
      </p:graphicFrame>
    </p:spTree>
    <p:extLst>
      <p:ext uri="{BB962C8B-B14F-4D97-AF65-F5344CB8AC3E}">
        <p14:creationId xmlns:p14="http://schemas.microsoft.com/office/powerpoint/2010/main" val="45384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Little </a:t>
            </a:r>
            <a:r>
              <a:rPr lang="en-US" dirty="0"/>
              <a:t>Pond </a:t>
            </a:r>
            <a:r>
              <a:rPr lang="en-US" dirty="0" smtClean="0"/>
              <a:t>- Acidity</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655662675"/>
              </p:ext>
            </p:extLst>
          </p:nvPr>
        </p:nvGraphicFramePr>
        <p:xfrm>
          <a:off x="1143000" y="1981200"/>
          <a:ext cx="6942138" cy="2122487"/>
        </p:xfrm>
        <a:graphic>
          <a:graphicData uri="http://schemas.openxmlformats.org/presentationml/2006/ole">
            <mc:AlternateContent xmlns:mc="http://schemas.openxmlformats.org/markup-compatibility/2006">
              <mc:Choice xmlns:v="urn:schemas-microsoft-com:vml" Requires="v">
                <p:oleObj spid="_x0000_s7282" name="SPW 13.0 Graph" r:id="rId3" imgW="6941982" imgH="2122758" progId="SigmaPlotGraphicObject.12">
                  <p:embed/>
                </p:oleObj>
              </mc:Choice>
              <mc:Fallback>
                <p:oleObj name="SPW 13.0 Graph" r:id="rId3" imgW="6941982" imgH="2122758" progId="SigmaPlotGraphicObject.12">
                  <p:embed/>
                  <p:pic>
                    <p:nvPicPr>
                      <p:cNvPr id="0" name=""/>
                      <p:cNvPicPr/>
                      <p:nvPr/>
                    </p:nvPicPr>
                    <p:blipFill>
                      <a:blip r:embed="rId4"/>
                      <a:stretch>
                        <a:fillRect/>
                      </a:stretch>
                    </p:blipFill>
                    <p:spPr>
                      <a:xfrm>
                        <a:off x="1143000" y="1981200"/>
                        <a:ext cx="6942138" cy="21224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69376044"/>
              </p:ext>
            </p:extLst>
          </p:nvPr>
        </p:nvGraphicFramePr>
        <p:xfrm>
          <a:off x="1066800" y="4267200"/>
          <a:ext cx="6951662" cy="2122487"/>
        </p:xfrm>
        <a:graphic>
          <a:graphicData uri="http://schemas.openxmlformats.org/presentationml/2006/ole">
            <mc:AlternateContent xmlns:mc="http://schemas.openxmlformats.org/markup-compatibility/2006">
              <mc:Choice xmlns:v="urn:schemas-microsoft-com:vml" Requires="v">
                <p:oleObj spid="_x0000_s7283" name="SPW 13.0 Graph" r:id="rId5" imgW="6951001" imgH="2122758" progId="SigmaPlotGraphicObject.12">
                  <p:embed/>
                </p:oleObj>
              </mc:Choice>
              <mc:Fallback>
                <p:oleObj name="SPW 13.0 Graph" r:id="rId5" imgW="6951001" imgH="2122758" progId="SigmaPlotGraphicObject.12">
                  <p:embed/>
                  <p:pic>
                    <p:nvPicPr>
                      <p:cNvPr id="0" name=""/>
                      <p:cNvPicPr/>
                      <p:nvPr/>
                    </p:nvPicPr>
                    <p:blipFill>
                      <a:blip r:embed="rId6"/>
                      <a:stretch>
                        <a:fillRect/>
                      </a:stretch>
                    </p:blipFill>
                    <p:spPr>
                      <a:xfrm>
                        <a:off x="1066800" y="4267200"/>
                        <a:ext cx="6951662" cy="2122487"/>
                      </a:xfrm>
                      <a:prstGeom prst="rect">
                        <a:avLst/>
                      </a:prstGeom>
                    </p:spPr>
                  </p:pic>
                </p:oleObj>
              </mc:Fallback>
            </mc:AlternateContent>
          </a:graphicData>
        </a:graphic>
      </p:graphicFrame>
    </p:spTree>
    <p:extLst>
      <p:ext uri="{BB962C8B-B14F-4D97-AF65-F5344CB8AC3E}">
        <p14:creationId xmlns:p14="http://schemas.microsoft.com/office/powerpoint/2010/main" val="284110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Little </a:t>
            </a:r>
            <a:r>
              <a:rPr lang="en-US" dirty="0"/>
              <a:t>Pond </a:t>
            </a:r>
            <a:r>
              <a:rPr lang="en-US" dirty="0" smtClean="0"/>
              <a:t>- Base Cations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186113517"/>
              </p:ext>
            </p:extLst>
          </p:nvPr>
        </p:nvGraphicFramePr>
        <p:xfrm>
          <a:off x="1066800" y="1981200"/>
          <a:ext cx="6986588" cy="2122487"/>
        </p:xfrm>
        <a:graphic>
          <a:graphicData uri="http://schemas.openxmlformats.org/presentationml/2006/ole">
            <mc:AlternateContent xmlns:mc="http://schemas.openxmlformats.org/markup-compatibility/2006">
              <mc:Choice xmlns:v="urn:schemas-microsoft-com:vml" Requires="v">
                <p:oleObj spid="_x0000_s8303" name="SPW 13.0 Graph" r:id="rId3" imgW="7029281" imgH="2124177" progId="SigmaPlotGraphicObject.12">
                  <p:embed/>
                </p:oleObj>
              </mc:Choice>
              <mc:Fallback>
                <p:oleObj name="SPW 13.0 Graph" r:id="rId3" imgW="7029281" imgH="2124177" progId="SigmaPlotGraphicObject.12">
                  <p:embed/>
                  <p:pic>
                    <p:nvPicPr>
                      <p:cNvPr id="0" name=""/>
                      <p:cNvPicPr/>
                      <p:nvPr/>
                    </p:nvPicPr>
                    <p:blipFill>
                      <a:blip r:embed="rId4"/>
                      <a:stretch>
                        <a:fillRect/>
                      </a:stretch>
                    </p:blipFill>
                    <p:spPr>
                      <a:xfrm>
                        <a:off x="1066800" y="1981200"/>
                        <a:ext cx="6986588" cy="21224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26356159"/>
              </p:ext>
            </p:extLst>
          </p:nvPr>
        </p:nvGraphicFramePr>
        <p:xfrm>
          <a:off x="1143000" y="4343400"/>
          <a:ext cx="6897688" cy="2122487"/>
        </p:xfrm>
        <a:graphic>
          <a:graphicData uri="http://schemas.openxmlformats.org/presentationml/2006/ole">
            <mc:AlternateContent xmlns:mc="http://schemas.openxmlformats.org/markup-compatibility/2006">
              <mc:Choice xmlns:v="urn:schemas-microsoft-com:vml" Requires="v">
                <p:oleObj spid="_x0000_s8304" name="SPW 13.0 Graph" r:id="rId5" imgW="6953486" imgH="2124177" progId="SigmaPlotGraphicObject.12">
                  <p:embed/>
                </p:oleObj>
              </mc:Choice>
              <mc:Fallback>
                <p:oleObj name="SPW 13.0 Graph" r:id="rId5" imgW="6953486" imgH="2124177" progId="SigmaPlotGraphicObject.12">
                  <p:embed/>
                  <p:pic>
                    <p:nvPicPr>
                      <p:cNvPr id="0" name=""/>
                      <p:cNvPicPr/>
                      <p:nvPr/>
                    </p:nvPicPr>
                    <p:blipFill>
                      <a:blip r:embed="rId6"/>
                      <a:stretch>
                        <a:fillRect/>
                      </a:stretch>
                    </p:blipFill>
                    <p:spPr>
                      <a:xfrm>
                        <a:off x="1143000" y="4343400"/>
                        <a:ext cx="6897688" cy="2122487"/>
                      </a:xfrm>
                      <a:prstGeom prst="rect">
                        <a:avLst/>
                      </a:prstGeom>
                    </p:spPr>
                  </p:pic>
                </p:oleObj>
              </mc:Fallback>
            </mc:AlternateContent>
          </a:graphicData>
        </a:graphic>
      </p:graphicFrame>
    </p:spTree>
    <p:extLst>
      <p:ext uri="{BB962C8B-B14F-4D97-AF65-F5344CB8AC3E}">
        <p14:creationId xmlns:p14="http://schemas.microsoft.com/office/powerpoint/2010/main" val="308153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Little </a:t>
            </a:r>
            <a:r>
              <a:rPr lang="en-US" dirty="0"/>
              <a:t>Pond </a:t>
            </a:r>
            <a:r>
              <a:rPr lang="en-US" dirty="0" smtClean="0"/>
              <a:t>- Color</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619336188"/>
              </p:ext>
            </p:extLst>
          </p:nvPr>
        </p:nvGraphicFramePr>
        <p:xfrm>
          <a:off x="1066800" y="1905000"/>
          <a:ext cx="7016750" cy="2108200"/>
        </p:xfrm>
        <a:graphic>
          <a:graphicData uri="http://schemas.openxmlformats.org/presentationml/2006/ole">
            <mc:AlternateContent xmlns:mc="http://schemas.openxmlformats.org/markup-compatibility/2006">
              <mc:Choice xmlns:v="urn:schemas-microsoft-com:vml" Requires="v">
                <p:oleObj spid="_x0000_s9324" name="SPW 13.0 Graph" r:id="rId4" imgW="7016658" imgH="2107641" progId="SigmaPlotGraphicObject.12">
                  <p:embed/>
                </p:oleObj>
              </mc:Choice>
              <mc:Fallback>
                <p:oleObj name="SPW 13.0 Graph" r:id="rId4" imgW="7016658" imgH="2107641" progId="SigmaPlotGraphicObject.12">
                  <p:embed/>
                  <p:pic>
                    <p:nvPicPr>
                      <p:cNvPr id="0" name=""/>
                      <p:cNvPicPr/>
                      <p:nvPr/>
                    </p:nvPicPr>
                    <p:blipFill>
                      <a:blip r:embed="rId5"/>
                      <a:stretch>
                        <a:fillRect/>
                      </a:stretch>
                    </p:blipFill>
                    <p:spPr>
                      <a:xfrm>
                        <a:off x="1066800" y="1905000"/>
                        <a:ext cx="7016750" cy="2108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33941835"/>
              </p:ext>
            </p:extLst>
          </p:nvPr>
        </p:nvGraphicFramePr>
        <p:xfrm>
          <a:off x="1219200" y="3962400"/>
          <a:ext cx="6797675" cy="2122487"/>
        </p:xfrm>
        <a:graphic>
          <a:graphicData uri="http://schemas.openxmlformats.org/presentationml/2006/ole">
            <mc:AlternateContent xmlns:mc="http://schemas.openxmlformats.org/markup-compatibility/2006">
              <mc:Choice xmlns:v="urn:schemas-microsoft-com:vml" Requires="v">
                <p:oleObj spid="_x0000_s9325" name="SPW 13.0 Graph" r:id="rId6" imgW="6798402" imgH="2122758" progId="SigmaPlotGraphicObject.12">
                  <p:embed/>
                </p:oleObj>
              </mc:Choice>
              <mc:Fallback>
                <p:oleObj name="SPW 13.0 Graph" r:id="rId6" imgW="6798402" imgH="2122758" progId="SigmaPlotGraphicObject.12">
                  <p:embed/>
                  <p:pic>
                    <p:nvPicPr>
                      <p:cNvPr id="0" name=""/>
                      <p:cNvPicPr/>
                      <p:nvPr/>
                    </p:nvPicPr>
                    <p:blipFill>
                      <a:blip r:embed="rId7"/>
                      <a:stretch>
                        <a:fillRect/>
                      </a:stretch>
                    </p:blipFill>
                    <p:spPr>
                      <a:xfrm>
                        <a:off x="1219200" y="3962400"/>
                        <a:ext cx="6797675" cy="2122487"/>
                      </a:xfrm>
                      <a:prstGeom prst="rect">
                        <a:avLst/>
                      </a:prstGeom>
                    </p:spPr>
                  </p:pic>
                </p:oleObj>
              </mc:Fallback>
            </mc:AlternateContent>
          </a:graphicData>
        </a:graphic>
      </p:graphicFrame>
    </p:spTree>
    <p:extLst>
      <p:ext uri="{BB962C8B-B14F-4D97-AF65-F5344CB8AC3E}">
        <p14:creationId xmlns:p14="http://schemas.microsoft.com/office/powerpoint/2010/main" val="1807004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Little </a:t>
            </a:r>
            <a:r>
              <a:rPr lang="en-US" dirty="0"/>
              <a:t>Pond </a:t>
            </a:r>
            <a:r>
              <a:rPr lang="en-US" dirty="0" smtClean="0"/>
              <a:t>- Water Clarity</a:t>
            </a:r>
            <a:endParaRPr lang="en-US"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4106" y="2568339"/>
            <a:ext cx="7857893" cy="192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94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381000"/>
            <a:ext cx="7772400" cy="1362456"/>
          </a:xfrm>
        </p:spPr>
        <p:txBody>
          <a:bodyPr/>
          <a:lstStyle/>
          <a:p>
            <a:pPr algn="ctr"/>
            <a:r>
              <a:rPr lang="en-US" dirty="0" smtClean="0"/>
              <a:t>Forester Pond</a:t>
            </a:r>
            <a:br>
              <a:rPr lang="en-US" dirty="0" smtClean="0"/>
            </a:br>
            <a:r>
              <a:rPr lang="en-US" dirty="0" smtClean="0"/>
              <a:t>Clear, Fish(?) and Stressed</a:t>
            </a:r>
            <a:endParaRPr lang="en-US" dirty="0"/>
          </a:p>
        </p:txBody>
      </p:sp>
    </p:spTree>
    <p:extLst>
      <p:ext uri="{BB962C8B-B14F-4D97-AF65-F5344CB8AC3E}">
        <p14:creationId xmlns:p14="http://schemas.microsoft.com/office/powerpoint/2010/main" val="300472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Forester Pond-Road Salt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7474117"/>
              </p:ext>
            </p:extLst>
          </p:nvPr>
        </p:nvGraphicFramePr>
        <p:xfrm>
          <a:off x="990600" y="4114800"/>
          <a:ext cx="7075488" cy="2122487"/>
        </p:xfrm>
        <a:graphic>
          <a:graphicData uri="http://schemas.openxmlformats.org/presentationml/2006/ole">
            <mc:AlternateContent xmlns:mc="http://schemas.openxmlformats.org/markup-compatibility/2006">
              <mc:Choice xmlns:v="urn:schemas-microsoft-com:vml" Requires="v">
                <p:oleObj spid="_x0000_s11361" name="SPW 13.0 Graph" r:id="rId3" imgW="7075822" imgH="2122758" progId="SigmaPlotGraphicObject.12">
                  <p:embed/>
                </p:oleObj>
              </mc:Choice>
              <mc:Fallback>
                <p:oleObj name="SPW 13.0 Graph" r:id="rId3" imgW="7075822" imgH="2122758" progId="SigmaPlotGraphicObject.12">
                  <p:embed/>
                  <p:pic>
                    <p:nvPicPr>
                      <p:cNvPr id="0" name=""/>
                      <p:cNvPicPr/>
                      <p:nvPr/>
                    </p:nvPicPr>
                    <p:blipFill>
                      <a:blip r:embed="rId4"/>
                      <a:stretch>
                        <a:fillRect/>
                      </a:stretch>
                    </p:blipFill>
                    <p:spPr>
                      <a:xfrm>
                        <a:off x="990600" y="4114800"/>
                        <a:ext cx="7075488" cy="212248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08099924"/>
              </p:ext>
            </p:extLst>
          </p:nvPr>
        </p:nvGraphicFramePr>
        <p:xfrm>
          <a:off x="990600" y="2133600"/>
          <a:ext cx="7078662" cy="2122487"/>
        </p:xfrm>
        <a:graphic>
          <a:graphicData uri="http://schemas.openxmlformats.org/presentationml/2006/ole">
            <mc:AlternateContent xmlns:mc="http://schemas.openxmlformats.org/markup-compatibility/2006">
              <mc:Choice xmlns:v="urn:schemas-microsoft-com:vml" Requires="v">
                <p:oleObj spid="_x0000_s11362" name="SPW 13.0 Graph" r:id="rId5" imgW="7079068" imgH="2122758" progId="SigmaPlotGraphicObject.12">
                  <p:embed/>
                </p:oleObj>
              </mc:Choice>
              <mc:Fallback>
                <p:oleObj name="SPW 13.0 Graph" r:id="rId5" imgW="7079068" imgH="2122758" progId="SigmaPlotGraphicObject.12">
                  <p:embed/>
                  <p:pic>
                    <p:nvPicPr>
                      <p:cNvPr id="0" name=""/>
                      <p:cNvPicPr/>
                      <p:nvPr/>
                    </p:nvPicPr>
                    <p:blipFill>
                      <a:blip r:embed="rId6"/>
                      <a:stretch>
                        <a:fillRect/>
                      </a:stretch>
                    </p:blipFill>
                    <p:spPr>
                      <a:xfrm>
                        <a:off x="990600" y="2133600"/>
                        <a:ext cx="7078662" cy="2122487"/>
                      </a:xfrm>
                      <a:prstGeom prst="rect">
                        <a:avLst/>
                      </a:prstGeom>
                    </p:spPr>
                  </p:pic>
                </p:oleObj>
              </mc:Fallback>
            </mc:AlternateContent>
          </a:graphicData>
        </a:graphic>
      </p:graphicFrame>
    </p:spTree>
    <p:extLst>
      <p:ext uri="{BB962C8B-B14F-4D97-AF65-F5344CB8AC3E}">
        <p14:creationId xmlns:p14="http://schemas.microsoft.com/office/powerpoint/2010/main" val="2890604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Forester Pond - Acidity</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63910731"/>
              </p:ext>
            </p:extLst>
          </p:nvPr>
        </p:nvGraphicFramePr>
        <p:xfrm>
          <a:off x="1066800" y="4114800"/>
          <a:ext cx="6951662" cy="2122487"/>
        </p:xfrm>
        <a:graphic>
          <a:graphicData uri="http://schemas.openxmlformats.org/presentationml/2006/ole">
            <mc:AlternateContent xmlns:mc="http://schemas.openxmlformats.org/markup-compatibility/2006">
              <mc:Choice xmlns:v="urn:schemas-microsoft-com:vml" Requires="v">
                <p:oleObj spid="_x0000_s12386" name="SPW 13.0 Graph" r:id="rId4" imgW="6951001" imgH="2122758" progId="SigmaPlotGraphicObject.12">
                  <p:embed/>
                </p:oleObj>
              </mc:Choice>
              <mc:Fallback>
                <p:oleObj name="SPW 13.0 Graph" r:id="rId4" imgW="6951001" imgH="2122758" progId="SigmaPlotGraphicObject.12">
                  <p:embed/>
                  <p:pic>
                    <p:nvPicPr>
                      <p:cNvPr id="0" name=""/>
                      <p:cNvPicPr/>
                      <p:nvPr/>
                    </p:nvPicPr>
                    <p:blipFill>
                      <a:blip r:embed="rId5"/>
                      <a:stretch>
                        <a:fillRect/>
                      </a:stretch>
                    </p:blipFill>
                    <p:spPr>
                      <a:xfrm>
                        <a:off x="1066800" y="4114800"/>
                        <a:ext cx="6951662" cy="21224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78653886"/>
              </p:ext>
            </p:extLst>
          </p:nvPr>
        </p:nvGraphicFramePr>
        <p:xfrm>
          <a:off x="1066800" y="2133600"/>
          <a:ext cx="6942138" cy="2122487"/>
        </p:xfrm>
        <a:graphic>
          <a:graphicData uri="http://schemas.openxmlformats.org/presentationml/2006/ole">
            <mc:AlternateContent xmlns:mc="http://schemas.openxmlformats.org/markup-compatibility/2006">
              <mc:Choice xmlns:v="urn:schemas-microsoft-com:vml" Requires="v">
                <p:oleObj spid="_x0000_s12387" name="SPW 13.0 Graph" r:id="rId6" imgW="6941982" imgH="2122758" progId="SigmaPlotGraphicObject.12">
                  <p:embed/>
                </p:oleObj>
              </mc:Choice>
              <mc:Fallback>
                <p:oleObj name="SPW 13.0 Graph" r:id="rId6" imgW="6941982" imgH="2122758" progId="SigmaPlotGraphicObject.12">
                  <p:embed/>
                  <p:pic>
                    <p:nvPicPr>
                      <p:cNvPr id="0" name=""/>
                      <p:cNvPicPr/>
                      <p:nvPr/>
                    </p:nvPicPr>
                    <p:blipFill>
                      <a:blip r:embed="rId7"/>
                      <a:stretch>
                        <a:fillRect/>
                      </a:stretch>
                    </p:blipFill>
                    <p:spPr>
                      <a:xfrm>
                        <a:off x="1066800" y="2133600"/>
                        <a:ext cx="6942138" cy="2122487"/>
                      </a:xfrm>
                      <a:prstGeom prst="rect">
                        <a:avLst/>
                      </a:prstGeom>
                    </p:spPr>
                  </p:pic>
                </p:oleObj>
              </mc:Fallback>
            </mc:AlternateContent>
          </a:graphicData>
        </a:graphic>
      </p:graphicFrame>
    </p:spTree>
    <p:extLst>
      <p:ext uri="{BB962C8B-B14F-4D97-AF65-F5344CB8AC3E}">
        <p14:creationId xmlns:p14="http://schemas.microsoft.com/office/powerpoint/2010/main" val="658304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3951820"/>
              </p:ext>
            </p:extLst>
          </p:nvPr>
        </p:nvGraphicFramePr>
        <p:xfrm>
          <a:off x="1676400" y="2781419"/>
          <a:ext cx="5562600" cy="3825463"/>
        </p:xfrm>
        <a:graphic>
          <a:graphicData uri="http://schemas.openxmlformats.org/drawingml/2006/table">
            <a:tbl>
              <a:tblPr firstRow="1" firstCol="1" bandRow="1">
                <a:tableStyleId>{5C22544A-7EE6-4342-B048-85BDC9FD1C3A}</a:tableStyleId>
              </a:tblPr>
              <a:tblGrid>
                <a:gridCol w="1520190"/>
                <a:gridCol w="1177290"/>
                <a:gridCol w="1264920"/>
                <a:gridCol w="1600200"/>
              </a:tblGrid>
              <a:tr h="381000">
                <a:tc>
                  <a:txBody>
                    <a:bodyPr/>
                    <a:lstStyle/>
                    <a:p>
                      <a:pPr marL="0" marR="0" algn="ctr">
                        <a:lnSpc>
                          <a:spcPct val="115000"/>
                        </a:lnSpc>
                        <a:spcBef>
                          <a:spcPts val="0"/>
                        </a:spcBef>
                        <a:spcAft>
                          <a:spcPts val="0"/>
                        </a:spcAft>
                      </a:pPr>
                      <a:r>
                        <a:rPr lang="en-US" sz="1640" baseline="0" dirty="0" smtClean="0">
                          <a:effectLst/>
                          <a:latin typeface="Calibri"/>
                          <a:ea typeface="Calibri"/>
                          <a:cs typeface="Times New Roman"/>
                        </a:rPr>
                        <a:t>Increasing Trends</a:t>
                      </a:r>
                      <a:endParaRPr lang="en-US" sz="164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Decreasing Trends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Mixed</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rPr>
                        <a:t>Undetermined</a:t>
                      </a:r>
                    </a:p>
                    <a:p>
                      <a:pPr marL="0" marR="0" algn="ctr">
                        <a:lnSpc>
                          <a:spcPct val="115000"/>
                        </a:lnSpc>
                        <a:spcBef>
                          <a:spcPts val="0"/>
                        </a:spcBef>
                        <a:spcAft>
                          <a:spcPts val="0"/>
                        </a:spcAft>
                      </a:pPr>
                      <a:r>
                        <a:rPr lang="en-US" sz="1600" dirty="0" smtClean="0">
                          <a:effectLst/>
                        </a:rPr>
                        <a:t>or</a:t>
                      </a:r>
                      <a:r>
                        <a:rPr lang="en-US" sz="1600" baseline="0" dirty="0" smtClean="0">
                          <a:effectLst/>
                        </a:rPr>
                        <a:t> Weak*</a:t>
                      </a:r>
                      <a:r>
                        <a:rPr lang="en-US" sz="1600" dirty="0" smtClean="0">
                          <a:effectLst/>
                        </a:rPr>
                        <a:t> </a:t>
                      </a:r>
                      <a:endParaRPr lang="en-US" sz="1100" dirty="0">
                        <a:effectLst/>
                        <a:latin typeface="Calibri"/>
                        <a:ea typeface="Calibri"/>
                        <a:cs typeface="Times New Roman"/>
                      </a:endParaRPr>
                    </a:p>
                  </a:txBody>
                  <a:tcPr marL="68580" marR="68580" marT="0" marB="0"/>
                </a:tc>
              </a:tr>
              <a:tr h="546806">
                <a:tc>
                  <a:txBody>
                    <a:bodyPr/>
                    <a:lstStyle/>
                    <a:p>
                      <a:pPr marL="0" marR="0">
                        <a:lnSpc>
                          <a:spcPct val="115000"/>
                        </a:lnSpc>
                        <a:spcBef>
                          <a:spcPts val="0"/>
                        </a:spcBef>
                        <a:spcAft>
                          <a:spcPts val="0"/>
                        </a:spcAft>
                      </a:pPr>
                      <a:endParaRPr lang="en-US" sz="1100" dirty="0" smtClean="0">
                        <a:effectLst/>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r h="304800">
                <a:tc>
                  <a:txBody>
                    <a:bodyPr/>
                    <a:lstStyle/>
                    <a:p>
                      <a:pPr marL="0" marR="0">
                        <a:lnSpc>
                          <a:spcPct val="115000"/>
                        </a:lnSpc>
                        <a:spcBef>
                          <a:spcPts val="0"/>
                        </a:spcBef>
                        <a:spcAft>
                          <a:spcPts val="0"/>
                        </a:spcAft>
                      </a:pPr>
                      <a:r>
                        <a:rPr lang="en-US" sz="1600" dirty="0">
                          <a:effectLst/>
                        </a:rPr>
                        <a:t>DOC</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SO4</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Si</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NO3</a:t>
                      </a:r>
                      <a:endParaRPr lang="en-US" sz="1600" dirty="0">
                        <a:effectLst/>
                        <a:latin typeface="Calibri"/>
                        <a:ea typeface="Calibri"/>
                        <a:cs typeface="Times New Roman"/>
                      </a:endParaRPr>
                    </a:p>
                  </a:txBody>
                  <a:tcPr marL="68580" marR="68580" marT="0" marB="0"/>
                </a:tc>
              </a:tr>
              <a:tr h="298425">
                <a:tc>
                  <a:txBody>
                    <a:bodyPr/>
                    <a:lstStyle/>
                    <a:p>
                      <a:pPr marL="0" marR="0">
                        <a:lnSpc>
                          <a:spcPct val="115000"/>
                        </a:lnSpc>
                        <a:spcBef>
                          <a:spcPts val="0"/>
                        </a:spcBef>
                        <a:spcAft>
                          <a:spcPts val="0"/>
                        </a:spcAft>
                      </a:pPr>
                      <a:r>
                        <a:rPr lang="en-US" sz="1600" dirty="0">
                          <a:effectLst/>
                        </a:rPr>
                        <a:t>Color</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CL</a:t>
                      </a:r>
                      <a:endParaRPr lang="en-US" sz="16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rPr>
                        <a:t>Al (Total filterable</a:t>
                      </a:r>
                      <a:r>
                        <a:rPr lang="en-US" sz="1100" dirty="0" smtClean="0">
                          <a:effectLst/>
                        </a:rPr>
                        <a:t>)</a:t>
                      </a:r>
                      <a:endParaRPr lang="en-US" sz="1600" dirty="0">
                        <a:effectLst/>
                        <a:latin typeface="Calibri"/>
                        <a:ea typeface="Calibri"/>
                        <a:cs typeface="Times New Roman"/>
                      </a:endParaRPr>
                    </a:p>
                  </a:txBody>
                  <a:tcPr marL="68580" marR="68580" marT="0" marB="0"/>
                </a:tc>
              </a:tr>
              <a:tr h="298425">
                <a:tc>
                  <a:txBody>
                    <a:bodyPr/>
                    <a:lstStyle/>
                    <a:p>
                      <a:pPr marL="0" marR="0">
                        <a:lnSpc>
                          <a:spcPct val="115000"/>
                        </a:lnSpc>
                        <a:spcBef>
                          <a:spcPts val="0"/>
                        </a:spcBef>
                        <a:spcAft>
                          <a:spcPts val="0"/>
                        </a:spcAft>
                      </a:pPr>
                      <a:r>
                        <a:rPr lang="en-US" sz="1600" dirty="0">
                          <a:effectLst/>
                        </a:rPr>
                        <a:t>ANC</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Ca</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600" dirty="0">
                        <a:effectLst/>
                        <a:latin typeface="Calibri"/>
                        <a:ea typeface="Calibri"/>
                        <a:cs typeface="Times New Roman"/>
                      </a:endParaRPr>
                    </a:p>
                  </a:txBody>
                  <a:tcPr marL="68580" marR="68580" marT="0" marB="0"/>
                </a:tc>
              </a:tr>
              <a:tr h="400125">
                <a:tc>
                  <a:txBody>
                    <a:bodyPr/>
                    <a:lstStyle/>
                    <a:p>
                      <a:pPr marL="0" marR="0">
                        <a:lnSpc>
                          <a:spcPct val="115000"/>
                        </a:lnSpc>
                        <a:spcBef>
                          <a:spcPts val="0"/>
                        </a:spcBef>
                        <a:spcAft>
                          <a:spcPts val="0"/>
                        </a:spcAft>
                      </a:pPr>
                      <a:r>
                        <a:rPr lang="en-US" sz="1600" dirty="0">
                          <a:effectLst/>
                        </a:rPr>
                        <a:t>pH (6/12)</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Mg</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r h="2984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rPr>
                        <a:t> </a:t>
                      </a:r>
                      <a:r>
                        <a:rPr lang="en-US" sz="1600" dirty="0" smtClean="0">
                          <a:effectLst/>
                        </a:rPr>
                        <a:t>MAl</a:t>
                      </a:r>
                      <a:r>
                        <a:rPr lang="en-US" sz="1600" baseline="0" dirty="0" smtClean="0">
                          <a:effectLst/>
                        </a:rPr>
                        <a:t> (Speciated)</a:t>
                      </a:r>
                      <a:endParaRPr lang="en-US" sz="1600" dirty="0" smtClean="0">
                        <a:effectLst/>
                        <a:latin typeface="Calibri"/>
                        <a:ea typeface="Calibri"/>
                        <a:cs typeface="Times New Roman"/>
                      </a:endParaRPr>
                    </a:p>
                    <a:p>
                      <a:pPr marL="0" marR="0">
                        <a:lnSpc>
                          <a:spcPct val="115000"/>
                        </a:lnSpc>
                        <a:spcBef>
                          <a:spcPts val="0"/>
                        </a:spcBef>
                        <a:spcAft>
                          <a:spcPts val="0"/>
                        </a:spcAft>
                      </a:pPr>
                      <a:r>
                        <a:rPr lang="en-US" sz="1600" dirty="0" smtClean="0">
                          <a:effectLst/>
                          <a:latin typeface="Calibri"/>
                          <a:ea typeface="Calibri"/>
                          <a:cs typeface="Times New Roman"/>
                        </a:rPr>
                        <a:t>(5/12)</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Na</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298425">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K</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762000" y="1734979"/>
            <a:ext cx="104902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Summary of Seasonal Kendall Tau Trends for Vermont LTM Lakes </a:t>
            </a: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Through 2013</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4046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94688"/>
          </a:xfrm>
        </p:spPr>
        <p:txBody>
          <a:bodyPr>
            <a:noAutofit/>
          </a:bodyPr>
          <a:lstStyle/>
          <a:p>
            <a:pPr algn="ctr"/>
            <a:r>
              <a:rPr lang="en-US" sz="4000" dirty="0" smtClean="0"/>
              <a:t>Ranch Brook</a:t>
            </a:r>
            <a:br>
              <a:rPr lang="en-US" sz="4000" dirty="0" smtClean="0"/>
            </a:br>
            <a:r>
              <a:rPr lang="en-US" sz="4000" dirty="0" smtClean="0"/>
              <a:t>Benthic Response to Peak Flow</a:t>
            </a:r>
            <a:br>
              <a:rPr lang="en-US" sz="4000" dirty="0" smtClean="0"/>
            </a:br>
            <a:r>
              <a:rPr lang="en-US" sz="4000" dirty="0" smtClean="0"/>
              <a:t>(Density)</a:t>
            </a:r>
            <a:endParaRPr lang="en-US" sz="4000"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870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42288"/>
          </a:xfrm>
        </p:spPr>
        <p:txBody>
          <a:bodyPr>
            <a:normAutofit/>
          </a:bodyPr>
          <a:lstStyle/>
          <a:p>
            <a:pPr algn="ctr"/>
            <a:r>
              <a:rPr lang="en-US" dirty="0" smtClean="0"/>
              <a:t> A LITTLE PERSPECTIVE </a:t>
            </a:r>
            <a:endParaRPr lang="en-US" dirty="0"/>
          </a:p>
        </p:txBody>
      </p:sp>
      <p:sp>
        <p:nvSpPr>
          <p:cNvPr id="3" name="Content Placeholder 2"/>
          <p:cNvSpPr>
            <a:spLocks noGrp="1"/>
          </p:cNvSpPr>
          <p:nvPr>
            <p:ph idx="1"/>
          </p:nvPr>
        </p:nvSpPr>
        <p:spPr>
          <a:xfrm>
            <a:off x="76200" y="2057400"/>
            <a:ext cx="8991600" cy="4251960"/>
          </a:xfrm>
        </p:spPr>
        <p:txBody>
          <a:bodyPr>
            <a:normAutofit fontScale="92500" lnSpcReduction="20000"/>
          </a:bodyPr>
          <a:lstStyle/>
          <a:p>
            <a:pPr algn="ctr"/>
            <a:r>
              <a:rPr lang="en-US" dirty="0" smtClean="0">
                <a:latin typeface="+mj-lt"/>
              </a:rPr>
              <a:t>VT DEC has monitored the effects of acid deposition on remote lakes  since the summer of 1980. This program is referred to as the Vermont Long-Term Monitoring Program or LTM. It is funded in part by the US EPA.</a:t>
            </a:r>
          </a:p>
          <a:p>
            <a:pPr algn="ctr"/>
            <a:endParaRPr lang="en-US" dirty="0" smtClean="0">
              <a:latin typeface="+mj-lt"/>
            </a:endParaRPr>
          </a:p>
          <a:p>
            <a:r>
              <a:rPr lang="en-US" dirty="0" smtClean="0">
                <a:latin typeface="+mj-lt"/>
              </a:rPr>
              <a:t>The global research community was entering a very long period of studies documenting “acid rain”. NAPAP was congressionally passed as a 10 year research and assessment program.</a:t>
            </a:r>
          </a:p>
          <a:p>
            <a:pPr marL="0" indent="0">
              <a:buNone/>
            </a:pPr>
            <a:endParaRPr lang="en-US" dirty="0" smtClean="0">
              <a:latin typeface="+mj-lt"/>
            </a:endParaRPr>
          </a:p>
          <a:p>
            <a:r>
              <a:rPr lang="en-US" dirty="0" smtClean="0">
                <a:latin typeface="+mj-lt"/>
              </a:rPr>
              <a:t>We initiated the Sentinel Stream Monitoring Program to assess CC and is a subset of DEC’s Ambient Biomonitoring Network which evaluates the state of Vermont’s streams. </a:t>
            </a:r>
          </a:p>
          <a:p>
            <a:pPr marL="137160" indent="0">
              <a:buNone/>
            </a:pPr>
            <a:endParaRPr lang="en-US" dirty="0"/>
          </a:p>
          <a:p>
            <a:pPr marL="137160" indent="0">
              <a:buNone/>
            </a:pPr>
            <a:endParaRPr lang="en-US" dirty="0"/>
          </a:p>
        </p:txBody>
      </p:sp>
    </p:spTree>
    <p:extLst>
      <p:ext uri="{BB962C8B-B14F-4D97-AF65-F5344CB8AC3E}">
        <p14:creationId xmlns:p14="http://schemas.microsoft.com/office/powerpoint/2010/main" val="174853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847088"/>
          </a:xfrm>
        </p:spPr>
        <p:txBody>
          <a:bodyPr>
            <a:noAutofit/>
          </a:bodyPr>
          <a:lstStyle/>
          <a:p>
            <a:pPr algn="ctr"/>
            <a:r>
              <a:rPr lang="en-US" sz="4000" dirty="0" smtClean="0"/>
              <a:t>Ranch Brook </a:t>
            </a:r>
            <a:br>
              <a:rPr lang="en-US" sz="4000" dirty="0" smtClean="0"/>
            </a:br>
            <a:r>
              <a:rPr lang="en-US" sz="4000" dirty="0" smtClean="0"/>
              <a:t>Long-Term Biological Response</a:t>
            </a:r>
            <a:br>
              <a:rPr lang="en-US" sz="4000" dirty="0" smtClean="0"/>
            </a:br>
            <a:r>
              <a:rPr lang="en-US" sz="4000" dirty="0" smtClean="0"/>
              <a:t>(Richness) </a:t>
            </a:r>
            <a:endParaRPr lang="en-US" sz="4000" dirty="0"/>
          </a:p>
        </p:txBody>
      </p:sp>
      <p:graphicFrame>
        <p:nvGraphicFramePr>
          <p:cNvPr id="3" name="Chart 2"/>
          <p:cNvGraphicFramePr>
            <a:graphicFrameLocks/>
          </p:cNvGraphicFramePr>
          <p:nvPr>
            <p:extLst>
              <p:ext uri="{D42A27DB-BD31-4B8C-83A1-F6EECF244321}">
                <p14:modId xmlns:p14="http://schemas.microsoft.com/office/powerpoint/2010/main" val="2085695307"/>
              </p:ext>
            </p:extLst>
          </p:nvPr>
        </p:nvGraphicFramePr>
        <p:xfrm>
          <a:off x="1066800" y="1905000"/>
          <a:ext cx="6882765" cy="4095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8958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1371600"/>
          </a:xfrm>
        </p:spPr>
        <p:txBody>
          <a:bodyPr>
            <a:noAutofit/>
          </a:bodyPr>
          <a:lstStyle/>
          <a:p>
            <a:pPr algn="ctr"/>
            <a:r>
              <a:rPr lang="en-US" sz="3200" dirty="0" smtClean="0"/>
              <a:t>Winhall River</a:t>
            </a:r>
            <a:br>
              <a:rPr lang="en-US" sz="3200" dirty="0" smtClean="0"/>
            </a:br>
            <a:r>
              <a:rPr lang="en-US" sz="3200" dirty="0" smtClean="0"/>
              <a:t>Long-Term Biological Response</a:t>
            </a:r>
            <a:br>
              <a:rPr lang="en-US" sz="3200" dirty="0" smtClean="0"/>
            </a:br>
            <a:r>
              <a:rPr lang="en-US" sz="3200" dirty="0" smtClean="0"/>
              <a:t>(Density and Richness)  </a:t>
            </a:r>
            <a:endParaRPr lang="en-US" sz="3200" dirty="0"/>
          </a:p>
        </p:txBody>
      </p:sp>
      <p:graphicFrame>
        <p:nvGraphicFramePr>
          <p:cNvPr id="3" name="Chart 2"/>
          <p:cNvGraphicFramePr>
            <a:graphicFrameLocks/>
          </p:cNvGraphicFramePr>
          <p:nvPr>
            <p:extLst>
              <p:ext uri="{D42A27DB-BD31-4B8C-83A1-F6EECF244321}">
                <p14:modId xmlns:p14="http://schemas.microsoft.com/office/powerpoint/2010/main" val="263870280"/>
              </p:ext>
            </p:extLst>
          </p:nvPr>
        </p:nvGraphicFramePr>
        <p:xfrm>
          <a:off x="1066800" y="1676400"/>
          <a:ext cx="7235638" cy="4861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2238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2575" y="962025"/>
            <a:ext cx="603885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242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487275" cy="936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980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a:bodyPr>
          <a:lstStyle/>
          <a:p>
            <a:pPr algn="ctr"/>
            <a:r>
              <a:rPr lang="en-US" dirty="0" smtClean="0"/>
              <a:t>The Acid Lakes </a:t>
            </a:r>
            <a:endParaRPr lang="en-US" dirty="0"/>
          </a:p>
        </p:txBody>
      </p:sp>
      <p:sp>
        <p:nvSpPr>
          <p:cNvPr id="3" name="Content Placeholder 2"/>
          <p:cNvSpPr>
            <a:spLocks noGrp="1"/>
          </p:cNvSpPr>
          <p:nvPr>
            <p:ph sz="half" idx="1"/>
          </p:nvPr>
        </p:nvSpPr>
        <p:spPr>
          <a:xfrm>
            <a:off x="457200" y="1905000"/>
            <a:ext cx="4038600" cy="4434840"/>
          </a:xfrm>
        </p:spPr>
        <p:txBody>
          <a:bodyPr>
            <a:normAutofit fontScale="92500" lnSpcReduction="10000"/>
          </a:bodyPr>
          <a:lstStyle/>
          <a:p>
            <a:r>
              <a:rPr lang="en-US" dirty="0" smtClean="0">
                <a:latin typeface="+mj-lt"/>
              </a:rPr>
              <a:t>Vermont has seen a reductions in atmospheric S and N deposition, and an improvement in water chemistry. Despite this, many remote and undeveloped waters have  acidity levels that are still to harmful to support the expected community of plants, fish and other aquatic biota.</a:t>
            </a:r>
          </a:p>
          <a:p>
            <a:endParaRPr lang="en-US" sz="3100" dirty="0" smtClean="0">
              <a:latin typeface="+mj-lt"/>
            </a:endParaRPr>
          </a:p>
          <a:p>
            <a:endParaRPr lang="en-US" dirty="0"/>
          </a:p>
        </p:txBody>
      </p:sp>
      <p:sp>
        <p:nvSpPr>
          <p:cNvPr id="4" name="Content Placeholder 3"/>
          <p:cNvSpPr>
            <a:spLocks noGrp="1"/>
          </p:cNvSpPr>
          <p:nvPr>
            <p:ph sz="half" idx="2"/>
          </p:nvPr>
        </p:nvSpPr>
        <p:spPr/>
        <p:txBody>
          <a:bodyPr>
            <a:noAutofit/>
          </a:bodyPr>
          <a:lstStyle/>
          <a:p>
            <a:r>
              <a:rPr lang="en-US" sz="2400" dirty="0" smtClean="0">
                <a:latin typeface="+mj-lt"/>
              </a:rPr>
              <a:t>Vermont lakes have responded to emission reductions with ANC increases, some pH increases, increases in DOC and decreases in base cations and mixed trends in aluminum. The DOC increases could potentially limit pH increases, reduce Al toxicity and increase methylation and biomagnification of Hg.</a:t>
            </a:r>
          </a:p>
          <a:p>
            <a:endParaRPr lang="en-US" sz="2400" dirty="0">
              <a:latin typeface="+mj-lt"/>
            </a:endParaRPr>
          </a:p>
        </p:txBody>
      </p:sp>
    </p:spTree>
    <p:extLst>
      <p:ext uri="{BB962C8B-B14F-4D97-AF65-F5344CB8AC3E}">
        <p14:creationId xmlns:p14="http://schemas.microsoft.com/office/powerpoint/2010/main" val="1522991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Sentinel Streams</a:t>
            </a:r>
            <a:endParaRPr lang="en-US" dirty="0"/>
          </a:p>
        </p:txBody>
      </p:sp>
      <p:sp>
        <p:nvSpPr>
          <p:cNvPr id="3" name="Content Placeholder 2"/>
          <p:cNvSpPr>
            <a:spLocks noGrp="1"/>
          </p:cNvSpPr>
          <p:nvPr>
            <p:ph sz="half" idx="1"/>
          </p:nvPr>
        </p:nvSpPr>
        <p:spPr>
          <a:xfrm>
            <a:off x="76200" y="1920085"/>
            <a:ext cx="4876800" cy="4434840"/>
          </a:xfrm>
        </p:spPr>
        <p:txBody>
          <a:bodyPr>
            <a:noAutofit/>
          </a:bodyPr>
          <a:lstStyle/>
          <a:p>
            <a:r>
              <a:rPr lang="en-US" sz="2000" dirty="0" smtClean="0">
                <a:latin typeface="+mj-lt"/>
              </a:rPr>
              <a:t>10 streams are monitored annually for trends in water quality, macroinvertebrates and fish communities, physical habitat, and water temperature.</a:t>
            </a:r>
          </a:p>
          <a:p>
            <a:r>
              <a:rPr lang="en-US" sz="2000" dirty="0" smtClean="0">
                <a:latin typeface="+mj-lt"/>
              </a:rPr>
              <a:t>These are mostly reference streams and was designed to observe long-term changes or impacts related to climate change.</a:t>
            </a:r>
          </a:p>
          <a:p>
            <a:r>
              <a:rPr lang="en-US" sz="2000" dirty="0" smtClean="0">
                <a:latin typeface="+mj-lt"/>
              </a:rPr>
              <a:t> </a:t>
            </a:r>
            <a:r>
              <a:rPr lang="en-US" sz="2000" dirty="0">
                <a:latin typeface="+mj-lt"/>
              </a:rPr>
              <a:t>A primary goal of this project is to investigate how the macroinvertebrate community is responding to increasing temperatures and </a:t>
            </a:r>
            <a:r>
              <a:rPr lang="en-US" sz="2000" dirty="0" smtClean="0">
                <a:latin typeface="+mj-lt"/>
              </a:rPr>
              <a:t>hydrology.</a:t>
            </a:r>
            <a:endParaRPr lang="en-US" sz="2000" dirty="0">
              <a:latin typeface="+mj-lt"/>
            </a:endParaRPr>
          </a:p>
          <a:p>
            <a:endParaRPr lang="en-US" sz="2000" dirty="0">
              <a:latin typeface="+mj-lt"/>
            </a:endParaRPr>
          </a:p>
        </p:txBody>
      </p:sp>
      <p:sp>
        <p:nvSpPr>
          <p:cNvPr id="4" name="Content Placeholder 3"/>
          <p:cNvSpPr>
            <a:spLocks noGrp="1"/>
          </p:cNvSpPr>
          <p:nvPr>
            <p:ph sz="half" idx="2"/>
          </p:nvPr>
        </p:nvSpPr>
        <p:spPr>
          <a:xfrm>
            <a:off x="4876800" y="1905000"/>
            <a:ext cx="4267200" cy="4434840"/>
          </a:xfrm>
        </p:spPr>
        <p:txBody>
          <a:bodyPr>
            <a:noAutofit/>
          </a:bodyPr>
          <a:lstStyle/>
          <a:p>
            <a:r>
              <a:rPr lang="en-US" sz="2000" dirty="0" smtClean="0">
                <a:latin typeface="+mj-lt"/>
              </a:rPr>
              <a:t>Our past studies indicate that the macroinvertebrate community is highly resilient and can recover after a high flow disturbance.</a:t>
            </a:r>
          </a:p>
          <a:p>
            <a:r>
              <a:rPr lang="en-US" sz="2000" dirty="0" smtClean="0">
                <a:latin typeface="+mj-lt"/>
              </a:rPr>
              <a:t>High </a:t>
            </a:r>
            <a:r>
              <a:rPr lang="en-US" sz="2000" dirty="0">
                <a:latin typeface="+mj-lt"/>
              </a:rPr>
              <a:t>flows can scour the substrate, which can also have a negative affect on the fish </a:t>
            </a:r>
            <a:r>
              <a:rPr lang="en-US" sz="2000" dirty="0" smtClean="0">
                <a:latin typeface="+mj-lt"/>
              </a:rPr>
              <a:t>community.</a:t>
            </a:r>
          </a:p>
          <a:p>
            <a:r>
              <a:rPr lang="en-US" sz="2000" dirty="0" smtClean="0">
                <a:latin typeface="+mj-lt"/>
              </a:rPr>
              <a:t>Some sentinel streams like Ranch are having a difficult time recovering density while diversity seems relatively unaffected.</a:t>
            </a:r>
          </a:p>
        </p:txBody>
      </p:sp>
    </p:spTree>
    <p:extLst>
      <p:ext uri="{BB962C8B-B14F-4D97-AF65-F5344CB8AC3E}">
        <p14:creationId xmlns:p14="http://schemas.microsoft.com/office/powerpoint/2010/main" val="214860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title"/>
          </p:nvPr>
        </p:nvSpPr>
        <p:spPr>
          <a:xfrm>
            <a:off x="533400" y="685800"/>
            <a:ext cx="7772400" cy="850392"/>
          </a:xfrm>
        </p:spPr>
        <p:txBody>
          <a:bodyPr/>
          <a:lstStyle/>
          <a:p>
            <a:pPr algn="ctr"/>
            <a:r>
              <a:rPr lang="en-US" sz="5400" dirty="0" smtClean="0"/>
              <a:t>Bourn Pond</a:t>
            </a:r>
            <a:br>
              <a:rPr lang="en-US" sz="5400" dirty="0" smtClean="0"/>
            </a:br>
            <a:r>
              <a:rPr lang="en-US" sz="5400" dirty="0" smtClean="0"/>
              <a:t> Tannic with Fish</a:t>
            </a:r>
            <a:endParaRPr lang="en-US" sz="5400" dirty="0"/>
          </a:p>
        </p:txBody>
      </p:sp>
    </p:spTree>
    <p:extLst>
      <p:ext uri="{BB962C8B-B14F-4D97-AF65-F5344CB8AC3E}">
        <p14:creationId xmlns:p14="http://schemas.microsoft.com/office/powerpoint/2010/main" val="339123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br>
              <a:rPr lang="en-US" dirty="0" smtClean="0"/>
            </a:br>
            <a:r>
              <a:rPr lang="en-US" dirty="0" smtClean="0"/>
              <a:t>Branch </a:t>
            </a:r>
            <a:r>
              <a:rPr lang="en-US" dirty="0"/>
              <a:t>Pond </a:t>
            </a:r>
            <a:r>
              <a:rPr lang="en-US" dirty="0" smtClean="0"/>
              <a:t>- Acidity</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77985458"/>
              </p:ext>
            </p:extLst>
          </p:nvPr>
        </p:nvGraphicFramePr>
        <p:xfrm>
          <a:off x="990600" y="1828800"/>
          <a:ext cx="7007225" cy="2130425"/>
        </p:xfrm>
        <a:graphic>
          <a:graphicData uri="http://schemas.openxmlformats.org/presentationml/2006/ole">
            <mc:AlternateContent xmlns:mc="http://schemas.openxmlformats.org/markup-compatibility/2006">
              <mc:Choice xmlns:v="urn:schemas-microsoft-com:vml" Requires="v">
                <p:oleObj spid="_x0000_s2180" name="SPW 13.0 Graph" r:id="rId4" imgW="7007278" imgH="2130676" progId="SigmaPlotGraphicObject.12">
                  <p:embed/>
                </p:oleObj>
              </mc:Choice>
              <mc:Fallback>
                <p:oleObj name="SPW 13.0 Graph" r:id="rId4" imgW="7007278" imgH="2130676" progId="SigmaPlotGraphicObject.12">
                  <p:embed/>
                  <p:pic>
                    <p:nvPicPr>
                      <p:cNvPr id="0" name=""/>
                      <p:cNvPicPr/>
                      <p:nvPr/>
                    </p:nvPicPr>
                    <p:blipFill>
                      <a:blip r:embed="rId5"/>
                      <a:stretch>
                        <a:fillRect/>
                      </a:stretch>
                    </p:blipFill>
                    <p:spPr>
                      <a:xfrm>
                        <a:off x="990600" y="1828800"/>
                        <a:ext cx="7007225" cy="21304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51511330"/>
              </p:ext>
            </p:extLst>
          </p:nvPr>
        </p:nvGraphicFramePr>
        <p:xfrm>
          <a:off x="1066800" y="4114800"/>
          <a:ext cx="6973888" cy="2130425"/>
        </p:xfrm>
        <a:graphic>
          <a:graphicData uri="http://schemas.openxmlformats.org/presentationml/2006/ole">
            <mc:AlternateContent xmlns:mc="http://schemas.openxmlformats.org/markup-compatibility/2006">
              <mc:Choice xmlns:v="urn:schemas-microsoft-com:vml" Requires="v">
                <p:oleObj spid="_x0000_s2181" name="SPW 13.0 Graph" r:id="rId6" imgW="6973728" imgH="2130676" progId="SigmaPlotGraphicObject.12">
                  <p:embed/>
                </p:oleObj>
              </mc:Choice>
              <mc:Fallback>
                <p:oleObj name="SPW 13.0 Graph" r:id="rId6" imgW="6973728" imgH="2130676" progId="SigmaPlotGraphicObject.12">
                  <p:embed/>
                  <p:pic>
                    <p:nvPicPr>
                      <p:cNvPr id="0" name=""/>
                      <p:cNvPicPr/>
                      <p:nvPr/>
                    </p:nvPicPr>
                    <p:blipFill>
                      <a:blip r:embed="rId7"/>
                      <a:stretch>
                        <a:fillRect/>
                      </a:stretch>
                    </p:blipFill>
                    <p:spPr>
                      <a:xfrm>
                        <a:off x="1066800" y="4114800"/>
                        <a:ext cx="6973888" cy="2130425"/>
                      </a:xfrm>
                      <a:prstGeom prst="rect">
                        <a:avLst/>
                      </a:prstGeom>
                    </p:spPr>
                  </p:pic>
                </p:oleObj>
              </mc:Fallback>
            </mc:AlternateContent>
          </a:graphicData>
        </a:graphic>
      </p:graphicFrame>
    </p:spTree>
    <p:extLst>
      <p:ext uri="{BB962C8B-B14F-4D97-AF65-F5344CB8AC3E}">
        <p14:creationId xmlns:p14="http://schemas.microsoft.com/office/powerpoint/2010/main" val="346471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Branch Pond - Anions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98200402"/>
              </p:ext>
            </p:extLst>
          </p:nvPr>
        </p:nvGraphicFramePr>
        <p:xfrm>
          <a:off x="762000" y="1828800"/>
          <a:ext cx="7054850" cy="2130425"/>
        </p:xfrm>
        <a:graphic>
          <a:graphicData uri="http://schemas.openxmlformats.org/presentationml/2006/ole">
            <mc:AlternateContent xmlns:mc="http://schemas.openxmlformats.org/markup-compatibility/2006">
              <mc:Choice xmlns:v="urn:schemas-microsoft-com:vml" Requires="v">
                <p:oleObj spid="_x0000_s1156" name="SPW 13.0 Graph" r:id="rId4" imgW="7054537" imgH="2130676" progId="SigmaPlotGraphicObject.12">
                  <p:embed/>
                </p:oleObj>
              </mc:Choice>
              <mc:Fallback>
                <p:oleObj name="SPW 13.0 Graph" r:id="rId4" imgW="7054537" imgH="2130676" progId="SigmaPlotGraphicObject.12">
                  <p:embed/>
                  <p:pic>
                    <p:nvPicPr>
                      <p:cNvPr id="0" name=""/>
                      <p:cNvPicPr/>
                      <p:nvPr/>
                    </p:nvPicPr>
                    <p:blipFill>
                      <a:blip r:embed="rId5"/>
                      <a:stretch>
                        <a:fillRect/>
                      </a:stretch>
                    </p:blipFill>
                    <p:spPr>
                      <a:xfrm>
                        <a:off x="762000" y="1828800"/>
                        <a:ext cx="7054850" cy="21304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25089519"/>
              </p:ext>
            </p:extLst>
          </p:nvPr>
        </p:nvGraphicFramePr>
        <p:xfrm>
          <a:off x="838200" y="4114800"/>
          <a:ext cx="7034212" cy="2128837"/>
        </p:xfrm>
        <a:graphic>
          <a:graphicData uri="http://schemas.openxmlformats.org/presentationml/2006/ole">
            <mc:AlternateContent xmlns:mc="http://schemas.openxmlformats.org/markup-compatibility/2006">
              <mc:Choice xmlns:v="urn:schemas-microsoft-com:vml" Requires="v">
                <p:oleObj spid="_x0000_s1157" name="SPW 13.0 Graph" r:id="rId6" imgW="7034696" imgH="2128876" progId="SigmaPlotGraphicObject.12">
                  <p:embed/>
                </p:oleObj>
              </mc:Choice>
              <mc:Fallback>
                <p:oleObj name="SPW 13.0 Graph" r:id="rId6" imgW="7034696" imgH="2128876" progId="SigmaPlotGraphicObject.12">
                  <p:embed/>
                  <p:pic>
                    <p:nvPicPr>
                      <p:cNvPr id="0" name=""/>
                      <p:cNvPicPr/>
                      <p:nvPr/>
                    </p:nvPicPr>
                    <p:blipFill>
                      <a:blip r:embed="rId7"/>
                      <a:stretch>
                        <a:fillRect/>
                      </a:stretch>
                    </p:blipFill>
                    <p:spPr>
                      <a:xfrm>
                        <a:off x="838200" y="4114800"/>
                        <a:ext cx="7034212" cy="2128837"/>
                      </a:xfrm>
                      <a:prstGeom prst="rect">
                        <a:avLst/>
                      </a:prstGeom>
                    </p:spPr>
                  </p:pic>
                </p:oleObj>
              </mc:Fallback>
            </mc:AlternateContent>
          </a:graphicData>
        </a:graphic>
      </p:graphicFrame>
    </p:spTree>
    <p:extLst>
      <p:ext uri="{BB962C8B-B14F-4D97-AF65-F5344CB8AC3E}">
        <p14:creationId xmlns:p14="http://schemas.microsoft.com/office/powerpoint/2010/main" val="80758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Branch </a:t>
            </a:r>
            <a:r>
              <a:rPr lang="en-US" dirty="0" smtClean="0"/>
              <a:t>Pond - Cations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6637327"/>
              </p:ext>
            </p:extLst>
          </p:nvPr>
        </p:nvGraphicFramePr>
        <p:xfrm>
          <a:off x="685800" y="1905000"/>
          <a:ext cx="6985000" cy="2130425"/>
        </p:xfrm>
        <a:graphic>
          <a:graphicData uri="http://schemas.openxmlformats.org/presentationml/2006/ole">
            <mc:AlternateContent xmlns:mc="http://schemas.openxmlformats.org/markup-compatibility/2006">
              <mc:Choice xmlns:v="urn:schemas-microsoft-com:vml" Requires="v">
                <p:oleObj spid="_x0000_s3206" name="SPW 13.0 Graph" r:id="rId4" imgW="6984551" imgH="2130676" progId="SigmaPlotGraphicObject.12">
                  <p:embed/>
                </p:oleObj>
              </mc:Choice>
              <mc:Fallback>
                <p:oleObj name="SPW 13.0 Graph" r:id="rId4" imgW="6984551" imgH="2130676" progId="SigmaPlotGraphicObject.12">
                  <p:embed/>
                  <p:pic>
                    <p:nvPicPr>
                      <p:cNvPr id="0" name=""/>
                      <p:cNvPicPr/>
                      <p:nvPr/>
                    </p:nvPicPr>
                    <p:blipFill>
                      <a:blip r:embed="rId5"/>
                      <a:stretch>
                        <a:fillRect/>
                      </a:stretch>
                    </p:blipFill>
                    <p:spPr>
                      <a:xfrm>
                        <a:off x="685800" y="1905000"/>
                        <a:ext cx="6985000" cy="21304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86093570"/>
              </p:ext>
            </p:extLst>
          </p:nvPr>
        </p:nvGraphicFramePr>
        <p:xfrm>
          <a:off x="685800" y="3962400"/>
          <a:ext cx="7051675" cy="2130425"/>
        </p:xfrm>
        <a:graphic>
          <a:graphicData uri="http://schemas.openxmlformats.org/presentationml/2006/ole">
            <mc:AlternateContent xmlns:mc="http://schemas.openxmlformats.org/markup-compatibility/2006">
              <mc:Choice xmlns:v="urn:schemas-microsoft-com:vml" Requires="v">
                <p:oleObj spid="_x0000_s3207" name="SPW 13.0 Graph" r:id="rId6" imgW="7051651" imgH="2130676" progId="SigmaPlotGraphicObject.12">
                  <p:embed/>
                </p:oleObj>
              </mc:Choice>
              <mc:Fallback>
                <p:oleObj name="SPW 13.0 Graph" r:id="rId6" imgW="7051651" imgH="2130676" progId="SigmaPlotGraphicObject.12">
                  <p:embed/>
                  <p:pic>
                    <p:nvPicPr>
                      <p:cNvPr id="0" name=""/>
                      <p:cNvPicPr/>
                      <p:nvPr/>
                    </p:nvPicPr>
                    <p:blipFill>
                      <a:blip r:embed="rId7"/>
                      <a:stretch>
                        <a:fillRect/>
                      </a:stretch>
                    </p:blipFill>
                    <p:spPr>
                      <a:xfrm>
                        <a:off x="685800" y="3962400"/>
                        <a:ext cx="7051675" cy="2130425"/>
                      </a:xfrm>
                      <a:prstGeom prst="rect">
                        <a:avLst/>
                      </a:prstGeom>
                    </p:spPr>
                  </p:pic>
                </p:oleObj>
              </mc:Fallback>
            </mc:AlternateContent>
          </a:graphicData>
        </a:graphic>
      </p:graphicFrame>
    </p:spTree>
    <p:extLst>
      <p:ext uri="{BB962C8B-B14F-4D97-AF65-F5344CB8AC3E}">
        <p14:creationId xmlns:p14="http://schemas.microsoft.com/office/powerpoint/2010/main" val="392333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Branch Pond - Color</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56537491"/>
              </p:ext>
            </p:extLst>
          </p:nvPr>
        </p:nvGraphicFramePr>
        <p:xfrm>
          <a:off x="914400" y="1981200"/>
          <a:ext cx="7169150" cy="2159000"/>
        </p:xfrm>
        <a:graphic>
          <a:graphicData uri="http://schemas.openxmlformats.org/presentationml/2006/ole">
            <mc:AlternateContent xmlns:mc="http://schemas.openxmlformats.org/markup-compatibility/2006">
              <mc:Choice xmlns:v="urn:schemas-microsoft-com:vml" Requires="v">
                <p:oleObj spid="_x0000_s4226" name="SPW 13.0 Graph" r:id="rId4" imgW="7168896" imgH="2159469" progId="SigmaPlotGraphicObject.12">
                  <p:embed/>
                </p:oleObj>
              </mc:Choice>
              <mc:Fallback>
                <p:oleObj name="SPW 13.0 Graph" r:id="rId4" imgW="7168896" imgH="2159469" progId="SigmaPlotGraphicObject.12">
                  <p:embed/>
                  <p:pic>
                    <p:nvPicPr>
                      <p:cNvPr id="0" name=""/>
                      <p:cNvPicPr/>
                      <p:nvPr/>
                    </p:nvPicPr>
                    <p:blipFill>
                      <a:blip r:embed="rId5"/>
                      <a:stretch>
                        <a:fillRect/>
                      </a:stretch>
                    </p:blipFill>
                    <p:spPr>
                      <a:xfrm>
                        <a:off x="914400" y="1981200"/>
                        <a:ext cx="7169150" cy="2159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59205255"/>
              </p:ext>
            </p:extLst>
          </p:nvPr>
        </p:nvGraphicFramePr>
        <p:xfrm>
          <a:off x="1143000" y="4114800"/>
          <a:ext cx="6846888" cy="2133600"/>
        </p:xfrm>
        <a:graphic>
          <a:graphicData uri="http://schemas.openxmlformats.org/presentationml/2006/ole">
            <mc:AlternateContent xmlns:mc="http://schemas.openxmlformats.org/markup-compatibility/2006">
              <mc:Choice xmlns:v="urn:schemas-microsoft-com:vml" Requires="v">
                <p:oleObj spid="_x0000_s4227" name="SPW 13.0 Graph" r:id="rId6" imgW="6847465" imgH="2133555" progId="SigmaPlotGraphicObject.12">
                  <p:embed/>
                </p:oleObj>
              </mc:Choice>
              <mc:Fallback>
                <p:oleObj name="SPW 13.0 Graph" r:id="rId6" imgW="6847465" imgH="2133555" progId="SigmaPlotGraphicObject.12">
                  <p:embed/>
                  <p:pic>
                    <p:nvPicPr>
                      <p:cNvPr id="0" name=""/>
                      <p:cNvPicPr/>
                      <p:nvPr/>
                    </p:nvPicPr>
                    <p:blipFill>
                      <a:blip r:embed="rId7"/>
                      <a:stretch>
                        <a:fillRect/>
                      </a:stretch>
                    </p:blipFill>
                    <p:spPr>
                      <a:xfrm>
                        <a:off x="1143000" y="4114800"/>
                        <a:ext cx="6846888" cy="2133600"/>
                      </a:xfrm>
                      <a:prstGeom prst="rect">
                        <a:avLst/>
                      </a:prstGeom>
                    </p:spPr>
                  </p:pic>
                </p:oleObj>
              </mc:Fallback>
            </mc:AlternateContent>
          </a:graphicData>
        </a:graphic>
      </p:graphicFrame>
    </p:spTree>
    <p:extLst>
      <p:ext uri="{BB962C8B-B14F-4D97-AF65-F5344CB8AC3E}">
        <p14:creationId xmlns:p14="http://schemas.microsoft.com/office/powerpoint/2010/main" val="401183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Branch Pond </a:t>
            </a:r>
            <a:r>
              <a:rPr lang="en-US" dirty="0" smtClean="0"/>
              <a:t>- Water Clarity</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171124696"/>
              </p:ext>
            </p:extLst>
          </p:nvPr>
        </p:nvGraphicFramePr>
        <p:xfrm>
          <a:off x="1084263" y="2362200"/>
          <a:ext cx="6975475" cy="2133600"/>
        </p:xfrm>
        <a:graphic>
          <a:graphicData uri="http://schemas.openxmlformats.org/presentationml/2006/ole">
            <mc:AlternateContent xmlns:mc="http://schemas.openxmlformats.org/markup-compatibility/2006">
              <mc:Choice xmlns:v="urn:schemas-microsoft-com:vml" Requires="v">
                <p:oleObj spid="_x0000_s5184" name="SPW 13.0 Graph" r:id="rId4" imgW="6975171" imgH="2133555" progId="SigmaPlotGraphicObject.12">
                  <p:embed/>
                </p:oleObj>
              </mc:Choice>
              <mc:Fallback>
                <p:oleObj name="SPW 13.0 Graph" r:id="rId4" imgW="6975171" imgH="2133555" progId="SigmaPlotGraphicObject.12">
                  <p:embed/>
                  <p:pic>
                    <p:nvPicPr>
                      <p:cNvPr id="0" name=""/>
                      <p:cNvPicPr/>
                      <p:nvPr/>
                    </p:nvPicPr>
                    <p:blipFill>
                      <a:blip r:embed="rId5"/>
                      <a:stretch>
                        <a:fillRect/>
                      </a:stretch>
                    </p:blipFill>
                    <p:spPr>
                      <a:xfrm>
                        <a:off x="1084263" y="2362200"/>
                        <a:ext cx="6975475" cy="2133600"/>
                      </a:xfrm>
                      <a:prstGeom prst="rect">
                        <a:avLst/>
                      </a:prstGeom>
                    </p:spPr>
                  </p:pic>
                </p:oleObj>
              </mc:Fallback>
            </mc:AlternateContent>
          </a:graphicData>
        </a:graphic>
      </p:graphicFrame>
    </p:spTree>
    <p:extLst>
      <p:ext uri="{BB962C8B-B14F-4D97-AF65-F5344CB8AC3E}">
        <p14:creationId xmlns:p14="http://schemas.microsoft.com/office/powerpoint/2010/main" val="150984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772400" cy="850392"/>
          </a:xfrm>
        </p:spPr>
        <p:txBody>
          <a:bodyPr/>
          <a:lstStyle/>
          <a:p>
            <a:pPr algn="ctr"/>
            <a:r>
              <a:rPr lang="en-US" sz="5200" dirty="0" smtClean="0"/>
              <a:t>Little Pond</a:t>
            </a:r>
            <a:br>
              <a:rPr lang="en-US" sz="5200" dirty="0" smtClean="0"/>
            </a:br>
            <a:r>
              <a:rPr lang="en-US" sz="5200" dirty="0" smtClean="0"/>
              <a:t> Clear and Fishless</a:t>
            </a:r>
            <a:endParaRPr lang="en-US" sz="52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960580"/>
            <a:ext cx="8839200" cy="4135420"/>
          </a:xfrm>
          <a:prstGeom prst="rect">
            <a:avLst/>
          </a:prstGeom>
        </p:spPr>
      </p:pic>
    </p:spTree>
    <p:extLst>
      <p:ext uri="{BB962C8B-B14F-4D97-AF65-F5344CB8AC3E}">
        <p14:creationId xmlns:p14="http://schemas.microsoft.com/office/powerpoint/2010/main" val="7702817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826</TotalTime>
  <Words>981</Words>
  <Application>Microsoft Office PowerPoint</Application>
  <PresentationFormat>On-screen Show (4:3)</PresentationFormat>
  <Paragraphs>105</Paragraphs>
  <Slides>25</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Constantia</vt:lpstr>
      <vt:lpstr>Times New Roman</vt:lpstr>
      <vt:lpstr>Wingdings 2</vt:lpstr>
      <vt:lpstr>Flow</vt:lpstr>
      <vt:lpstr>SPW 13.0 Graph</vt:lpstr>
      <vt:lpstr> Vermont’s Acid Lakes and Sentinel Streams WQ Monitoring Programs</vt:lpstr>
      <vt:lpstr> A LITTLE PERSPECTIVE </vt:lpstr>
      <vt:lpstr>Bourn Pond  Tannic with Fish</vt:lpstr>
      <vt:lpstr>  Branch Pond - Acidity</vt:lpstr>
      <vt:lpstr>Branch Pond - Anions</vt:lpstr>
      <vt:lpstr>Branch Pond - Cations</vt:lpstr>
      <vt:lpstr>Branch Pond - Color</vt:lpstr>
      <vt:lpstr>Branch Pond - Water Clarity</vt:lpstr>
      <vt:lpstr>Little Pond  Clear and Fishless</vt:lpstr>
      <vt:lpstr>Little Pond - Anions</vt:lpstr>
      <vt:lpstr>Little Pond - Acidity</vt:lpstr>
      <vt:lpstr>Little Pond - Base Cations</vt:lpstr>
      <vt:lpstr>Little Pond - Color</vt:lpstr>
      <vt:lpstr>Little Pond - Water Clarity</vt:lpstr>
      <vt:lpstr>Forester Pond Clear, Fish(?) and Stressed</vt:lpstr>
      <vt:lpstr>Forester Pond-Road Salt</vt:lpstr>
      <vt:lpstr>Forester Pond - Acidity</vt:lpstr>
      <vt:lpstr>PowerPoint Presentation</vt:lpstr>
      <vt:lpstr>Ranch Brook Benthic Response to Peak Flow (Density)</vt:lpstr>
      <vt:lpstr>Ranch Brook  Long-Term Biological Response (Richness) </vt:lpstr>
      <vt:lpstr>Winhall River Long-Term Biological Response (Density and Richness)  </vt:lpstr>
      <vt:lpstr>PowerPoint Presentation</vt:lpstr>
      <vt:lpstr>PowerPoint Presentation</vt:lpstr>
      <vt:lpstr>The Acid Lakes </vt:lpstr>
      <vt:lpstr>The Sentinel Streams</vt:lpstr>
    </vt:vector>
  </TitlesOfParts>
  <Company>Agency of Natural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Vermont Acid lake Trends</dc:title>
  <dc:creator>Heather Pembrook</dc:creator>
  <cp:lastModifiedBy>Jim Duncan</cp:lastModifiedBy>
  <cp:revision>89</cp:revision>
  <dcterms:created xsi:type="dcterms:W3CDTF">2015-11-30T20:44:30Z</dcterms:created>
  <dcterms:modified xsi:type="dcterms:W3CDTF">2015-12-17T21:15:24Z</dcterms:modified>
</cp:coreProperties>
</file>