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6"/>
  </p:handoutMasterIdLst>
  <p:sldIdLst>
    <p:sldId id="256" r:id="rId2"/>
    <p:sldId id="257" r:id="rId3"/>
    <p:sldId id="275" r:id="rId4"/>
    <p:sldId id="271" r:id="rId5"/>
    <p:sldId id="260" r:id="rId6"/>
    <p:sldId id="270" r:id="rId7"/>
    <p:sldId id="259" r:id="rId8"/>
    <p:sldId id="261" r:id="rId9"/>
    <p:sldId id="272" r:id="rId10"/>
    <p:sldId id="262" r:id="rId11"/>
    <p:sldId id="264" r:id="rId12"/>
    <p:sldId id="268" r:id="rId13"/>
    <p:sldId id="274" r:id="rId14"/>
    <p:sldId id="269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8" y="1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shuaha\AppData\Local\Microsoft\Windows\Temporary%20Internet%20Files\Content.Outlook\EB8KNLKV\2014_PhenologyAnalys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shuaha\AppData\Local\Microsoft\Windows\Temporary%20Internet%20Files\Content.Outlook\EB8KNLKV\2014_PhenologyAnalysi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shuaha\AppData\Local\Microsoft\Windows\Temporary%20Internet%20Files\Content.Outlook\EB8KNLKV\2014_PhenologyAnalysi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78892086092231"/>
          <c:y val="5.7497048676775679E-2"/>
          <c:w val="0.81232427383852657"/>
          <c:h val="0.80743297917454648"/>
        </c:manualLayout>
      </c:layout>
      <c:scatterChart>
        <c:scatterStyle val="lineMarker"/>
        <c:varyColors val="0"/>
        <c:ser>
          <c:idx val="0"/>
          <c:order val="0"/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square"/>
            <c:size val="4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9525" cap="rnd">
                <a:solidFill>
                  <a:schemeClr val="tx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'[2014_PhenologyAnalysis.xlsx]2014BudBreak'!$A$2:$A$26</c:f>
              <c:numCache>
                <c:formatCode>General</c:formatCode>
                <c:ptCount val="25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</c:numCache>
            </c:numRef>
          </c:xVal>
          <c:yVal>
            <c:numRef>
              <c:f>'[2014_PhenologyAnalysis.xlsx]2014BudBreak'!$B$2:$B$26</c:f>
              <c:numCache>
                <c:formatCode>General</c:formatCode>
                <c:ptCount val="25"/>
                <c:pt idx="0">
                  <c:v>120</c:v>
                </c:pt>
                <c:pt idx="1">
                  <c:v>130</c:v>
                </c:pt>
                <c:pt idx="2">
                  <c:v>123</c:v>
                </c:pt>
                <c:pt idx="3">
                  <c:v>128</c:v>
                </c:pt>
                <c:pt idx="4">
                  <c:v>133</c:v>
                </c:pt>
                <c:pt idx="5">
                  <c:v>137</c:v>
                </c:pt>
                <c:pt idx="6">
                  <c:v>138</c:v>
                </c:pt>
                <c:pt idx="7">
                  <c:v>112</c:v>
                </c:pt>
                <c:pt idx="8">
                  <c:v>122</c:v>
                </c:pt>
                <c:pt idx="9">
                  <c:v>126</c:v>
                </c:pt>
                <c:pt idx="10">
                  <c:v>122</c:v>
                </c:pt>
                <c:pt idx="11">
                  <c:v>111</c:v>
                </c:pt>
                <c:pt idx="12">
                  <c:v>128</c:v>
                </c:pt>
                <c:pt idx="13">
                  <c:v>123</c:v>
                </c:pt>
                <c:pt idx="14">
                  <c:v>128</c:v>
                </c:pt>
                <c:pt idx="15">
                  <c:v>126</c:v>
                </c:pt>
                <c:pt idx="16">
                  <c:v>128</c:v>
                </c:pt>
                <c:pt idx="17">
                  <c:v>114</c:v>
                </c:pt>
                <c:pt idx="18">
                  <c:v>123</c:v>
                </c:pt>
                <c:pt idx="19">
                  <c:v>112</c:v>
                </c:pt>
                <c:pt idx="20">
                  <c:v>129</c:v>
                </c:pt>
                <c:pt idx="21">
                  <c:v>119</c:v>
                </c:pt>
                <c:pt idx="22">
                  <c:v>123</c:v>
                </c:pt>
                <c:pt idx="23">
                  <c:v>132</c:v>
                </c:pt>
                <c:pt idx="24">
                  <c:v>125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1371992"/>
        <c:axId val="431376472"/>
      </c:scatterChart>
      <c:valAx>
        <c:axId val="431371992"/>
        <c:scaling>
          <c:orientation val="minMax"/>
          <c:max val="2016"/>
          <c:min val="199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31376472"/>
        <c:crosses val="autoZero"/>
        <c:crossBetween val="midCat"/>
        <c:majorUnit val="3"/>
      </c:valAx>
      <c:valAx>
        <c:axId val="431376472"/>
        <c:scaling>
          <c:orientation val="minMax"/>
          <c:min val="11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Day of 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31371992"/>
        <c:crosses val="autoZero"/>
        <c:crossBetween val="midCat"/>
      </c:valAx>
      <c:spPr>
        <a:noFill/>
        <a:ln cmpd="sng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5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87090890963674"/>
          <c:y val="5.7497048676775679E-2"/>
          <c:w val="0.81237128404269554"/>
          <c:h val="0.80743297917454648"/>
        </c:manualLayout>
      </c:layout>
      <c:scatterChart>
        <c:scatterStyle val="lineMarker"/>
        <c:varyColors val="0"/>
        <c:ser>
          <c:idx val="0"/>
          <c:order val="0"/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square"/>
            <c:size val="4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9525" cap="rnd">
                <a:solidFill>
                  <a:schemeClr val="tx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'[2014_PhenologyAnalysis.xlsx]2014LeafOut'!$A$2:$A$26</c:f>
              <c:numCache>
                <c:formatCode>General</c:formatCode>
                <c:ptCount val="25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</c:numCache>
            </c:numRef>
          </c:xVal>
          <c:yVal>
            <c:numRef>
              <c:f>'[2014_PhenologyAnalysis.xlsx]2014LeafOut'!$B$2:$B$26</c:f>
              <c:numCache>
                <c:formatCode>General</c:formatCode>
                <c:ptCount val="25"/>
                <c:pt idx="0">
                  <c:v>136</c:v>
                </c:pt>
                <c:pt idx="1">
                  <c:v>136</c:v>
                </c:pt>
                <c:pt idx="2">
                  <c:v>130</c:v>
                </c:pt>
                <c:pt idx="3">
                  <c:v>144</c:v>
                </c:pt>
                <c:pt idx="4">
                  <c:v>143</c:v>
                </c:pt>
                <c:pt idx="5">
                  <c:v>145</c:v>
                </c:pt>
                <c:pt idx="6">
                  <c:v>150</c:v>
                </c:pt>
                <c:pt idx="7">
                  <c:v>125</c:v>
                </c:pt>
                <c:pt idx="8">
                  <c:v>134</c:v>
                </c:pt>
                <c:pt idx="9">
                  <c:v>139</c:v>
                </c:pt>
                <c:pt idx="10">
                  <c:v>131</c:v>
                </c:pt>
                <c:pt idx="11">
                  <c:v>144</c:v>
                </c:pt>
                <c:pt idx="12">
                  <c:v>143</c:v>
                </c:pt>
                <c:pt idx="13">
                  <c:v>135</c:v>
                </c:pt>
                <c:pt idx="14">
                  <c:v>140</c:v>
                </c:pt>
                <c:pt idx="15">
                  <c:v>142</c:v>
                </c:pt>
                <c:pt idx="16">
                  <c:v>138</c:v>
                </c:pt>
                <c:pt idx="17">
                  <c:v>130</c:v>
                </c:pt>
                <c:pt idx="18">
                  <c:v>138</c:v>
                </c:pt>
                <c:pt idx="19">
                  <c:v>127</c:v>
                </c:pt>
                <c:pt idx="20">
                  <c:v>137</c:v>
                </c:pt>
                <c:pt idx="21">
                  <c:v>135</c:v>
                </c:pt>
                <c:pt idx="22">
                  <c:v>127</c:v>
                </c:pt>
                <c:pt idx="23">
                  <c:v>139</c:v>
                </c:pt>
                <c:pt idx="24">
                  <c:v>132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3132632"/>
        <c:axId val="303133016"/>
      </c:scatterChart>
      <c:valAx>
        <c:axId val="303132632"/>
        <c:scaling>
          <c:orientation val="minMax"/>
          <c:max val="2016"/>
          <c:min val="199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03133016"/>
        <c:crosses val="autoZero"/>
        <c:crossBetween val="midCat"/>
        <c:majorUnit val="3"/>
      </c:valAx>
      <c:valAx>
        <c:axId val="30313301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Day of 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03132632"/>
        <c:crosses val="autoZero"/>
        <c:crossBetween val="midCat"/>
      </c:valAx>
      <c:spPr>
        <a:noFill/>
        <a:ln cmpd="sng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5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58808357694991"/>
          <c:y val="5.689254255737014E-2"/>
          <c:w val="0.80260859529655582"/>
          <c:h val="0.82600006876869647"/>
        </c:manualLayout>
      </c:layout>
      <c:scatterChart>
        <c:scatterStyle val="lineMarker"/>
        <c:varyColors val="0"/>
        <c:ser>
          <c:idx val="0"/>
          <c:order val="0"/>
          <c:tx>
            <c:v>415 m</c:v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square"/>
            <c:size val="4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9525" cap="rnd">
                <a:solidFill>
                  <a:schemeClr val="tx1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'[2014_PhenologyAnalysis.xlsx]2014FallDrop'!$B$2:$B$26</c:f>
              <c:numCache>
                <c:formatCode>General</c:formatCode>
                <c:ptCount val="25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</c:numCache>
            </c:numRef>
          </c:xVal>
          <c:yVal>
            <c:numRef>
              <c:f>'[2014_PhenologyAnalysis.xlsx]2014FallDrop'!$C$2:$C$26</c:f>
              <c:numCache>
                <c:formatCode>General</c:formatCode>
                <c:ptCount val="25"/>
                <c:pt idx="0">
                  <c:v>292</c:v>
                </c:pt>
                <c:pt idx="1">
                  <c:v>295</c:v>
                </c:pt>
                <c:pt idx="2">
                  <c:v>296</c:v>
                </c:pt>
                <c:pt idx="3">
                  <c:v>294</c:v>
                </c:pt>
                <c:pt idx="4">
                  <c:v>293</c:v>
                </c:pt>
                <c:pt idx="5">
                  <c:v>297</c:v>
                </c:pt>
                <c:pt idx="6">
                  <c:v>295</c:v>
                </c:pt>
                <c:pt idx="7">
                  <c:v>295</c:v>
                </c:pt>
                <c:pt idx="8">
                  <c:v>296</c:v>
                </c:pt>
                <c:pt idx="9">
                  <c:v>298</c:v>
                </c:pt>
                <c:pt idx="10">
                  <c:v>295</c:v>
                </c:pt>
                <c:pt idx="11">
                  <c:v>309</c:v>
                </c:pt>
                <c:pt idx="12">
                  <c:v>309</c:v>
                </c:pt>
                <c:pt idx="13">
                  <c:v>309</c:v>
                </c:pt>
                <c:pt idx="14">
                  <c:v>309</c:v>
                </c:pt>
                <c:pt idx="15">
                  <c:v>293</c:v>
                </c:pt>
                <c:pt idx="16">
                  <c:v>300</c:v>
                </c:pt>
                <c:pt idx="17">
                  <c:v>302</c:v>
                </c:pt>
                <c:pt idx="18">
                  <c:v>303</c:v>
                </c:pt>
                <c:pt idx="19">
                  <c:v>299</c:v>
                </c:pt>
                <c:pt idx="20">
                  <c:v>306</c:v>
                </c:pt>
                <c:pt idx="21">
                  <c:v>297</c:v>
                </c:pt>
                <c:pt idx="22">
                  <c:v>294</c:v>
                </c:pt>
                <c:pt idx="23">
                  <c:v>303</c:v>
                </c:pt>
                <c:pt idx="24">
                  <c:v>306</c:v>
                </c:pt>
              </c:numCache>
            </c:numRef>
          </c:yVal>
          <c:smooth val="0"/>
        </c:ser>
        <c:ser>
          <c:idx val="1"/>
          <c:order val="1"/>
          <c:tx>
            <c:v>670 m</c:v>
          </c:tx>
          <c:spPr>
            <a:ln w="1270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square"/>
            <c:size val="4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9525" cap="rnd">
                <a:solidFill>
                  <a:schemeClr val="tx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'[2014_PhenologyAnalysis.xlsx]2014FallDrop'!$B$27:$B$51</c:f>
              <c:numCache>
                <c:formatCode>General</c:formatCode>
                <c:ptCount val="25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</c:numCache>
            </c:numRef>
          </c:xVal>
          <c:yVal>
            <c:numRef>
              <c:f>'[2014_PhenologyAnalysis.xlsx]2014FallDrop'!$C$27:$C$51</c:f>
              <c:numCache>
                <c:formatCode>General</c:formatCode>
                <c:ptCount val="25"/>
                <c:pt idx="1">
                  <c:v>294</c:v>
                </c:pt>
                <c:pt idx="2">
                  <c:v>291</c:v>
                </c:pt>
                <c:pt idx="3">
                  <c:v>293</c:v>
                </c:pt>
                <c:pt idx="4">
                  <c:v>292</c:v>
                </c:pt>
                <c:pt idx="6">
                  <c:v>287</c:v>
                </c:pt>
                <c:pt idx="7">
                  <c:v>289</c:v>
                </c:pt>
                <c:pt idx="8">
                  <c:v>293</c:v>
                </c:pt>
                <c:pt idx="9">
                  <c:v>297</c:v>
                </c:pt>
                <c:pt idx="10">
                  <c:v>288</c:v>
                </c:pt>
                <c:pt idx="11">
                  <c:v>303</c:v>
                </c:pt>
                <c:pt idx="12">
                  <c:v>297</c:v>
                </c:pt>
                <c:pt idx="13">
                  <c:v>300</c:v>
                </c:pt>
                <c:pt idx="14">
                  <c:v>301</c:v>
                </c:pt>
                <c:pt idx="15">
                  <c:v>293</c:v>
                </c:pt>
                <c:pt idx="16">
                  <c:v>299</c:v>
                </c:pt>
                <c:pt idx="17">
                  <c:v>294</c:v>
                </c:pt>
                <c:pt idx="18">
                  <c:v>302</c:v>
                </c:pt>
                <c:pt idx="19">
                  <c:v>299</c:v>
                </c:pt>
                <c:pt idx="20">
                  <c:v>299</c:v>
                </c:pt>
                <c:pt idx="21">
                  <c:v>290</c:v>
                </c:pt>
                <c:pt idx="22">
                  <c:v>288</c:v>
                </c:pt>
                <c:pt idx="23">
                  <c:v>296</c:v>
                </c:pt>
                <c:pt idx="24">
                  <c:v>297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3229864"/>
        <c:axId val="303261656"/>
      </c:scatterChart>
      <c:valAx>
        <c:axId val="303229864"/>
        <c:scaling>
          <c:orientation val="minMax"/>
          <c:max val="2016"/>
          <c:min val="199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03261656"/>
        <c:crosses val="autoZero"/>
        <c:crossBetween val="midCat"/>
        <c:majorUnit val="3"/>
      </c:valAx>
      <c:valAx>
        <c:axId val="30326165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Day of 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03229864"/>
        <c:crosses val="autoZero"/>
        <c:crossBetween val="midCat"/>
      </c:valAx>
      <c:spPr>
        <a:noFill/>
        <a:ln cmpd="sng"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1972179692816173"/>
          <c:y val="8.1513828238719069E-2"/>
          <c:w val="0.79589560853504426"/>
          <c:h val="0.101060549249525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60930231453916"/>
          <c:y val="5.7497048676775679E-2"/>
          <c:w val="0.81011430119476679"/>
          <c:h val="0.80743297917454648"/>
        </c:manualLayout>
      </c:layout>
      <c:scatterChart>
        <c:scatterStyle val="lineMarker"/>
        <c:varyColors val="0"/>
        <c:ser>
          <c:idx val="0"/>
          <c:order val="0"/>
          <c:tx>
            <c:v>415 m</c:v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square"/>
            <c:size val="4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9525" cap="rnd">
                <a:solidFill>
                  <a:schemeClr val="tx1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'[2014_PhenologyAnalysis.xlsx]2014FallColor'!$B$2:$B$26</c:f>
              <c:numCache>
                <c:formatCode>General</c:formatCode>
                <c:ptCount val="25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</c:numCache>
            </c:numRef>
          </c:xVal>
          <c:yVal>
            <c:numRef>
              <c:f>'[2014_PhenologyAnalysis.xlsx]2014FallColor'!$C$2:$C$26</c:f>
              <c:numCache>
                <c:formatCode>General</c:formatCode>
                <c:ptCount val="25"/>
                <c:pt idx="0">
                  <c:v>276</c:v>
                </c:pt>
                <c:pt idx="1">
                  <c:v>287</c:v>
                </c:pt>
                <c:pt idx="2">
                  <c:v>277</c:v>
                </c:pt>
                <c:pt idx="3">
                  <c:v>287</c:v>
                </c:pt>
                <c:pt idx="4">
                  <c:v>285</c:v>
                </c:pt>
                <c:pt idx="5">
                  <c:v>291</c:v>
                </c:pt>
                <c:pt idx="6">
                  <c:v>280</c:v>
                </c:pt>
                <c:pt idx="7">
                  <c:v>275</c:v>
                </c:pt>
                <c:pt idx="8">
                  <c:v>292</c:v>
                </c:pt>
                <c:pt idx="9">
                  <c:v>291</c:v>
                </c:pt>
                <c:pt idx="10">
                  <c:v>282</c:v>
                </c:pt>
                <c:pt idx="11">
                  <c:v>290</c:v>
                </c:pt>
                <c:pt idx="12">
                  <c:v>290</c:v>
                </c:pt>
                <c:pt idx="13">
                  <c:v>293</c:v>
                </c:pt>
                <c:pt idx="14">
                  <c:v>293</c:v>
                </c:pt>
                <c:pt idx="15">
                  <c:v>279</c:v>
                </c:pt>
                <c:pt idx="16">
                  <c:v>295</c:v>
                </c:pt>
                <c:pt idx="17">
                  <c:v>288</c:v>
                </c:pt>
                <c:pt idx="18">
                  <c:v>294</c:v>
                </c:pt>
                <c:pt idx="19">
                  <c:v>285</c:v>
                </c:pt>
                <c:pt idx="20">
                  <c:v>290</c:v>
                </c:pt>
                <c:pt idx="21">
                  <c:v>289</c:v>
                </c:pt>
                <c:pt idx="22">
                  <c:v>288</c:v>
                </c:pt>
                <c:pt idx="23">
                  <c:v>288</c:v>
                </c:pt>
                <c:pt idx="24">
                  <c:v>294</c:v>
                </c:pt>
              </c:numCache>
            </c:numRef>
          </c:yVal>
          <c:smooth val="0"/>
        </c:ser>
        <c:ser>
          <c:idx val="1"/>
          <c:order val="1"/>
          <c:tx>
            <c:v>670 m</c:v>
          </c:tx>
          <c:spPr>
            <a:ln w="1270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square"/>
            <c:size val="4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9525" cap="rnd">
                <a:solidFill>
                  <a:schemeClr val="tx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'[2014_PhenologyAnalysis.xlsx]2014FallColor'!$B$27:$B$51</c:f>
              <c:numCache>
                <c:formatCode>General</c:formatCode>
                <c:ptCount val="25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</c:numCache>
            </c:numRef>
          </c:xVal>
          <c:yVal>
            <c:numRef>
              <c:f>'[2014_PhenologyAnalysis.xlsx]2014FallColor'!$C$27:$C$51</c:f>
              <c:numCache>
                <c:formatCode>General</c:formatCode>
                <c:ptCount val="25"/>
                <c:pt idx="0">
                  <c:v>258</c:v>
                </c:pt>
                <c:pt idx="1">
                  <c:v>279</c:v>
                </c:pt>
                <c:pt idx="2">
                  <c:v>277</c:v>
                </c:pt>
                <c:pt idx="3">
                  <c:v>273</c:v>
                </c:pt>
                <c:pt idx="4">
                  <c:v>278</c:v>
                </c:pt>
                <c:pt idx="5">
                  <c:v>268</c:v>
                </c:pt>
                <c:pt idx="6">
                  <c:v>280</c:v>
                </c:pt>
                <c:pt idx="7">
                  <c:v>275</c:v>
                </c:pt>
                <c:pt idx="8">
                  <c:v>272</c:v>
                </c:pt>
                <c:pt idx="9">
                  <c:v>276</c:v>
                </c:pt>
                <c:pt idx="10">
                  <c:v>276</c:v>
                </c:pt>
                <c:pt idx="11">
                  <c:v>290</c:v>
                </c:pt>
                <c:pt idx="12">
                  <c:v>281</c:v>
                </c:pt>
                <c:pt idx="13">
                  <c:v>279</c:v>
                </c:pt>
                <c:pt idx="14">
                  <c:v>279</c:v>
                </c:pt>
                <c:pt idx="15">
                  <c:v>258</c:v>
                </c:pt>
                <c:pt idx="16">
                  <c:v>282</c:v>
                </c:pt>
                <c:pt idx="17">
                  <c:v>274</c:v>
                </c:pt>
                <c:pt idx="18">
                  <c:v>281</c:v>
                </c:pt>
                <c:pt idx="19">
                  <c:v>272</c:v>
                </c:pt>
                <c:pt idx="20">
                  <c:v>284</c:v>
                </c:pt>
                <c:pt idx="21">
                  <c:v>277</c:v>
                </c:pt>
                <c:pt idx="22">
                  <c:v>267</c:v>
                </c:pt>
                <c:pt idx="23">
                  <c:v>273</c:v>
                </c:pt>
                <c:pt idx="24">
                  <c:v>286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3313512"/>
        <c:axId val="299906696"/>
      </c:scatterChart>
      <c:valAx>
        <c:axId val="303313512"/>
        <c:scaling>
          <c:orientation val="minMax"/>
          <c:max val="2016"/>
          <c:min val="199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99906696"/>
        <c:crosses val="autoZero"/>
        <c:crossBetween val="midCat"/>
        <c:majorUnit val="3"/>
      </c:valAx>
      <c:valAx>
        <c:axId val="2999066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Day of 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03313512"/>
        <c:crosses val="autoZero"/>
        <c:crossBetween val="midCat"/>
        <c:majorUnit val="10"/>
      </c:valAx>
      <c:spPr>
        <a:noFill/>
        <a:ln cmpd="sng">
          <a:solidFill>
            <a:schemeClr val="tx1"/>
          </a:solidFill>
        </a:ln>
        <a:effectLst/>
      </c:spPr>
    </c:plotArea>
    <c:legend>
      <c:legendPos val="t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22884566894107958"/>
          <c:y val="6.0606060606060608E-2"/>
          <c:w val="0.53678683621951251"/>
          <c:h val="9.52856607209813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Length of growing season (days)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trendline>
            <c:spPr>
              <a:ln w="19050" cap="rnd">
                <a:solidFill>
                  <a:schemeClr val="tx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8.579615048118985E-3"/>
                  <c:y val="0.15173957421988918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Sheet1!$A$2:$A$26</c:f>
              <c:numCache>
                <c:formatCode>General</c:formatCode>
                <c:ptCount val="25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</c:numCache>
            </c:numRef>
          </c:xVal>
          <c:yVal>
            <c:numRef>
              <c:f>Sheet1!$D$2:$D$26</c:f>
              <c:numCache>
                <c:formatCode>General</c:formatCode>
                <c:ptCount val="25"/>
                <c:pt idx="0">
                  <c:v>171</c:v>
                </c:pt>
                <c:pt idx="1">
                  <c:v>159</c:v>
                </c:pt>
                <c:pt idx="2">
                  <c:v>167</c:v>
                </c:pt>
                <c:pt idx="3">
                  <c:v>161</c:v>
                </c:pt>
                <c:pt idx="4">
                  <c:v>159</c:v>
                </c:pt>
                <c:pt idx="5">
                  <c:v>161</c:v>
                </c:pt>
                <c:pt idx="6">
                  <c:v>151</c:v>
                </c:pt>
                <c:pt idx="7">
                  <c:v>181</c:v>
                </c:pt>
                <c:pt idx="8">
                  <c:v>167</c:v>
                </c:pt>
                <c:pt idx="9">
                  <c:v>161</c:v>
                </c:pt>
                <c:pt idx="10">
                  <c:v>164</c:v>
                </c:pt>
                <c:pt idx="11">
                  <c:v>201</c:v>
                </c:pt>
                <c:pt idx="12">
                  <c:v>172</c:v>
                </c:pt>
                <c:pt idx="13">
                  <c:v>175</c:v>
                </c:pt>
                <c:pt idx="14">
                  <c:v>178</c:v>
                </c:pt>
                <c:pt idx="15">
                  <c:v>167</c:v>
                </c:pt>
                <c:pt idx="16">
                  <c:v>168</c:v>
                </c:pt>
                <c:pt idx="17">
                  <c:v>175</c:v>
                </c:pt>
                <c:pt idx="18">
                  <c:v>182</c:v>
                </c:pt>
                <c:pt idx="19">
                  <c:v>187</c:v>
                </c:pt>
                <c:pt idx="20">
                  <c:v>163</c:v>
                </c:pt>
                <c:pt idx="21">
                  <c:v>186</c:v>
                </c:pt>
                <c:pt idx="22">
                  <c:v>165</c:v>
                </c:pt>
                <c:pt idx="23">
                  <c:v>161</c:v>
                </c:pt>
                <c:pt idx="24">
                  <c:v>177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68224"/>
        <c:axId val="6768616"/>
      </c:scatterChart>
      <c:valAx>
        <c:axId val="6768224"/>
        <c:scaling>
          <c:orientation val="minMax"/>
          <c:max val="2016"/>
          <c:min val="199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68616"/>
        <c:crosses val="autoZero"/>
        <c:crossBetween val="midCat"/>
      </c:valAx>
      <c:valAx>
        <c:axId val="6768616"/>
        <c:scaling>
          <c:orientation val="minMax"/>
          <c:min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Days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682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6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78892086092231"/>
          <c:y val="5.7497048676775679E-2"/>
          <c:w val="0.81232427383852657"/>
          <c:h val="0.80743297917454648"/>
        </c:manualLayout>
      </c:layout>
      <c:scatterChart>
        <c:scatterStyle val="lineMarker"/>
        <c:varyColors val="0"/>
        <c:ser>
          <c:idx val="0"/>
          <c:order val="0"/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square"/>
            <c:size val="4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9525" cap="rnd">
                <a:solidFill>
                  <a:schemeClr val="tx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'[2014_PhenologyAnalysis.xlsx]2014BudBreak'!$A$2:$A$26</c:f>
              <c:numCache>
                <c:formatCode>General</c:formatCode>
                <c:ptCount val="25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</c:numCache>
            </c:numRef>
          </c:xVal>
          <c:yVal>
            <c:numRef>
              <c:f>'[2014_PhenologyAnalysis.xlsx]2014BudBreak'!$B$2:$B$26</c:f>
              <c:numCache>
                <c:formatCode>General</c:formatCode>
                <c:ptCount val="25"/>
                <c:pt idx="0">
                  <c:v>120</c:v>
                </c:pt>
                <c:pt idx="1">
                  <c:v>130</c:v>
                </c:pt>
                <c:pt idx="2">
                  <c:v>123</c:v>
                </c:pt>
                <c:pt idx="3">
                  <c:v>128</c:v>
                </c:pt>
                <c:pt idx="4">
                  <c:v>133</c:v>
                </c:pt>
                <c:pt idx="5">
                  <c:v>137</c:v>
                </c:pt>
                <c:pt idx="6">
                  <c:v>138</c:v>
                </c:pt>
                <c:pt idx="7">
                  <c:v>112</c:v>
                </c:pt>
                <c:pt idx="8">
                  <c:v>122</c:v>
                </c:pt>
                <c:pt idx="9">
                  <c:v>126</c:v>
                </c:pt>
                <c:pt idx="10">
                  <c:v>122</c:v>
                </c:pt>
                <c:pt idx="11">
                  <c:v>111</c:v>
                </c:pt>
                <c:pt idx="12">
                  <c:v>128</c:v>
                </c:pt>
                <c:pt idx="13">
                  <c:v>123</c:v>
                </c:pt>
                <c:pt idx="14">
                  <c:v>128</c:v>
                </c:pt>
                <c:pt idx="15">
                  <c:v>126</c:v>
                </c:pt>
                <c:pt idx="16">
                  <c:v>128</c:v>
                </c:pt>
                <c:pt idx="17">
                  <c:v>114</c:v>
                </c:pt>
                <c:pt idx="18">
                  <c:v>123</c:v>
                </c:pt>
                <c:pt idx="19">
                  <c:v>112</c:v>
                </c:pt>
                <c:pt idx="20">
                  <c:v>129</c:v>
                </c:pt>
                <c:pt idx="21">
                  <c:v>119</c:v>
                </c:pt>
                <c:pt idx="22">
                  <c:v>123</c:v>
                </c:pt>
                <c:pt idx="23">
                  <c:v>132</c:v>
                </c:pt>
                <c:pt idx="24">
                  <c:v>125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1501584"/>
        <c:axId val="431501976"/>
      </c:scatterChart>
      <c:valAx>
        <c:axId val="431501584"/>
        <c:scaling>
          <c:orientation val="minMax"/>
          <c:max val="2016"/>
          <c:min val="199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31501976"/>
        <c:crosses val="autoZero"/>
        <c:crossBetween val="midCat"/>
        <c:majorUnit val="3"/>
      </c:valAx>
      <c:valAx>
        <c:axId val="431501976"/>
        <c:scaling>
          <c:orientation val="minMax"/>
          <c:min val="11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Day of 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31501584"/>
        <c:crosses val="autoZero"/>
        <c:crossBetween val="midCat"/>
      </c:valAx>
      <c:spPr>
        <a:noFill/>
        <a:ln cmpd="sng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5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87090890963674"/>
          <c:y val="5.7497048676775679E-2"/>
          <c:w val="0.81237128404269554"/>
          <c:h val="0.80743297917454648"/>
        </c:manualLayout>
      </c:layout>
      <c:scatterChart>
        <c:scatterStyle val="lineMarker"/>
        <c:varyColors val="0"/>
        <c:ser>
          <c:idx val="0"/>
          <c:order val="0"/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square"/>
            <c:size val="4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9525" cap="rnd">
                <a:solidFill>
                  <a:schemeClr val="tx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'[2014_PhenologyAnalysis.xlsx]2014LeafOut'!$A$2:$A$26</c:f>
              <c:numCache>
                <c:formatCode>General</c:formatCode>
                <c:ptCount val="25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</c:numCache>
            </c:numRef>
          </c:xVal>
          <c:yVal>
            <c:numRef>
              <c:f>'[2014_PhenologyAnalysis.xlsx]2014LeafOut'!$B$2:$B$26</c:f>
              <c:numCache>
                <c:formatCode>General</c:formatCode>
                <c:ptCount val="25"/>
                <c:pt idx="0">
                  <c:v>136</c:v>
                </c:pt>
                <c:pt idx="1">
                  <c:v>136</c:v>
                </c:pt>
                <c:pt idx="2">
                  <c:v>130</c:v>
                </c:pt>
                <c:pt idx="3">
                  <c:v>144</c:v>
                </c:pt>
                <c:pt idx="4">
                  <c:v>143</c:v>
                </c:pt>
                <c:pt idx="5">
                  <c:v>145</c:v>
                </c:pt>
                <c:pt idx="6">
                  <c:v>150</c:v>
                </c:pt>
                <c:pt idx="7">
                  <c:v>125</c:v>
                </c:pt>
                <c:pt idx="8">
                  <c:v>134</c:v>
                </c:pt>
                <c:pt idx="9">
                  <c:v>139</c:v>
                </c:pt>
                <c:pt idx="10">
                  <c:v>131</c:v>
                </c:pt>
                <c:pt idx="11">
                  <c:v>144</c:v>
                </c:pt>
                <c:pt idx="12">
                  <c:v>143</c:v>
                </c:pt>
                <c:pt idx="13">
                  <c:v>135</c:v>
                </c:pt>
                <c:pt idx="14">
                  <c:v>140</c:v>
                </c:pt>
                <c:pt idx="15">
                  <c:v>142</c:v>
                </c:pt>
                <c:pt idx="16">
                  <c:v>138</c:v>
                </c:pt>
                <c:pt idx="17">
                  <c:v>130</c:v>
                </c:pt>
                <c:pt idx="18">
                  <c:v>138</c:v>
                </c:pt>
                <c:pt idx="19">
                  <c:v>127</c:v>
                </c:pt>
                <c:pt idx="20">
                  <c:v>137</c:v>
                </c:pt>
                <c:pt idx="21">
                  <c:v>135</c:v>
                </c:pt>
                <c:pt idx="22">
                  <c:v>127</c:v>
                </c:pt>
                <c:pt idx="23">
                  <c:v>139</c:v>
                </c:pt>
                <c:pt idx="24">
                  <c:v>132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1502760"/>
        <c:axId val="431503152"/>
      </c:scatterChart>
      <c:valAx>
        <c:axId val="431502760"/>
        <c:scaling>
          <c:orientation val="minMax"/>
          <c:max val="2016"/>
          <c:min val="199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31503152"/>
        <c:crosses val="autoZero"/>
        <c:crossBetween val="midCat"/>
        <c:majorUnit val="3"/>
      </c:valAx>
      <c:valAx>
        <c:axId val="43150315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Day of 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31502760"/>
        <c:crosses val="autoZero"/>
        <c:crossBetween val="midCat"/>
      </c:valAx>
      <c:spPr>
        <a:noFill/>
        <a:ln cmpd="sng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5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0.735</cdr:x>
      <cdr:y>0.58889</cdr:y>
    </cdr:from>
    <cdr:to>
      <cdr:x>0.935</cdr:x>
      <cdr:y>0.92222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60420" y="161544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dirty="0"/>
            <a:t>p</a:t>
          </a:r>
          <a:r>
            <a:rPr lang="en-US" sz="1600" baseline="0" dirty="0"/>
            <a:t> = 0.08</a:t>
          </a:r>
          <a:endParaRPr lang="en-US" sz="16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99B4795-C7AA-42B7-8F56-AB252BE81B84}" type="datetimeFigureOut">
              <a:rPr lang="en-US" smtClean="0"/>
              <a:t>12/17/2015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04AE7FB-D908-4A33-BF80-3A5A0C97A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33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FE0E9-4B81-4574-8DA7-33A3640D0730}" type="datetimeFigureOut">
              <a:rPr lang="en-US" smtClean="0"/>
              <a:t>12/17/2015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CC9D-A420-467F-8F18-DC039B84F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48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FE0E9-4B81-4574-8DA7-33A3640D0730}" type="datetimeFigureOut">
              <a:rPr lang="en-US" smtClean="0"/>
              <a:t>12/17/2015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CC9D-A420-467F-8F18-DC039B84F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03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FE0E9-4B81-4574-8DA7-33A3640D0730}" type="datetimeFigureOut">
              <a:rPr lang="en-US" smtClean="0"/>
              <a:t>12/17/2015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CC9D-A420-467F-8F18-DC039B84F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34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FE0E9-4B81-4574-8DA7-33A3640D0730}" type="datetimeFigureOut">
              <a:rPr lang="en-US" smtClean="0"/>
              <a:t>12/17/2015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CC9D-A420-467F-8F18-DC039B84F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25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FE0E9-4B81-4574-8DA7-33A3640D0730}" type="datetimeFigureOut">
              <a:rPr lang="en-US" smtClean="0"/>
              <a:t>12/17/2015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CC9D-A420-467F-8F18-DC039B84F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914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FE0E9-4B81-4574-8DA7-33A3640D0730}" type="datetimeFigureOut">
              <a:rPr lang="en-US" smtClean="0"/>
              <a:t>12/17/2015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CC9D-A420-467F-8F18-DC039B84F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00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FE0E9-4B81-4574-8DA7-33A3640D0730}" type="datetimeFigureOut">
              <a:rPr lang="en-US" smtClean="0"/>
              <a:t>12/17/2015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CC9D-A420-467F-8F18-DC039B84F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96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FE0E9-4B81-4574-8DA7-33A3640D0730}" type="datetimeFigureOut">
              <a:rPr lang="en-US" smtClean="0"/>
              <a:t>12/17/2015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CC9D-A420-467F-8F18-DC039B84F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12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FE0E9-4B81-4574-8DA7-33A3640D0730}" type="datetimeFigureOut">
              <a:rPr lang="en-US" smtClean="0"/>
              <a:t>12/17/2015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CC9D-A420-467F-8F18-DC039B84F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5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FE0E9-4B81-4574-8DA7-33A3640D0730}" type="datetimeFigureOut">
              <a:rPr lang="en-US" smtClean="0"/>
              <a:t>12/17/2015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CC9D-A420-467F-8F18-DC039B84F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76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FE0E9-4B81-4574-8DA7-33A3640D0730}" type="datetimeFigureOut">
              <a:rPr lang="en-US" smtClean="0"/>
              <a:t>12/17/2015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CC9D-A420-467F-8F18-DC039B84F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92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alphaModFix amt="1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FE0E9-4B81-4574-8DA7-33A3640D0730}" type="datetimeFigureOut">
              <a:rPr lang="en-US" smtClean="0"/>
              <a:t>12/17/2015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0CC9D-A420-467F-8F18-DC039B84F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930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joshua.halman@Vermont.gov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6250"/>
            <a:ext cx="9144000" cy="1549183"/>
          </a:xfrm>
          <a:solidFill>
            <a:schemeClr val="bg1">
              <a:alpha val="89000"/>
            </a:schemeClr>
          </a:solidFill>
          <a:ln w="127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FPR and VMC – 25 years of phenology monitoring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17621"/>
            <a:ext cx="9144000" cy="1387804"/>
          </a:xfrm>
          <a:solidFill>
            <a:schemeClr val="bg1">
              <a:alpha val="90000"/>
            </a:schemeClr>
          </a:solidFill>
          <a:ln w="12700"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Josh Halman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Vermont Department of Forests, Parks and Recreation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December 11, 2015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7450" y="5640348"/>
            <a:ext cx="2971800" cy="962863"/>
          </a:xfrm>
          <a:prstGeom prst="rect">
            <a:avLst/>
          </a:prstGeom>
        </p:spPr>
      </p:pic>
      <p:pic>
        <p:nvPicPr>
          <p:cNvPr id="2052" name="Picture 4" descr="Forest Parks and Recreation Vermont logo, Agency of Natural Resource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4825" y="5385561"/>
            <a:ext cx="1781175" cy="147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6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6675901"/>
              </p:ext>
            </p:extLst>
          </p:nvPr>
        </p:nvGraphicFramePr>
        <p:xfrm>
          <a:off x="6405169" y="2220455"/>
          <a:ext cx="5558231" cy="3309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2889777"/>
              </p:ext>
            </p:extLst>
          </p:nvPr>
        </p:nvGraphicFramePr>
        <p:xfrm>
          <a:off x="319170" y="2220455"/>
          <a:ext cx="5510130" cy="3309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Fall phenology data – color and leaf drop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21355" y="1851123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Peak color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41579" y="1770905"/>
            <a:ext cx="1200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Leaf Drop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51699" y="4726735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415m</a:t>
            </a:r>
            <a:r>
              <a:rPr lang="en-US" dirty="0" smtClean="0"/>
              <a:t> = 0.014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43953" y="4641010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415m</a:t>
            </a:r>
            <a:r>
              <a:rPr lang="en-US" dirty="0" smtClean="0"/>
              <a:t> = 0.014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85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Length of growing season – gradually extending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6598137"/>
              </p:ext>
            </p:extLst>
          </p:nvPr>
        </p:nvGraphicFramePr>
        <p:xfrm>
          <a:off x="2417553" y="1966733"/>
          <a:ext cx="7356894" cy="4455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4940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Next steps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Evaluate same trees in spring and fall to look at changes in growing season length of individuals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870" y="2990850"/>
            <a:ext cx="3660418" cy="36604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554" y="2427288"/>
            <a:ext cx="4223980" cy="422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6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steps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9957944"/>
              </p:ext>
            </p:extLst>
          </p:nvPr>
        </p:nvGraphicFramePr>
        <p:xfrm>
          <a:off x="838200" y="3468861"/>
          <a:ext cx="4716773" cy="2926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54176" y="3163425"/>
            <a:ext cx="3084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Average sugar maple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budbreak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9406087"/>
              </p:ext>
            </p:extLst>
          </p:nvPr>
        </p:nvGraphicFramePr>
        <p:xfrm>
          <a:off x="6082300" y="3532758"/>
          <a:ext cx="5243746" cy="2862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161763" y="3163425"/>
            <a:ext cx="2905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Average sugar maple leaf-out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Analyze data based on more appropriate models of development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87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Contact info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05049"/>
            <a:ext cx="10515600" cy="204311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Josh Halman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joshua.halman@vermont.gov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(802) 279-9999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18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History of spring monitoring - PMRC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Initial efforts – Pear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thrips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sugar maple foliage damage</a:t>
            </a:r>
          </a:p>
          <a:p>
            <a:pPr marL="457200" lvl="1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bugwoodcloud.org/images/768x512/502101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155" y="2511613"/>
            <a:ext cx="4753454" cy="380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8980" y="2511613"/>
            <a:ext cx="5700431" cy="3800287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4960129" y="3683479"/>
            <a:ext cx="793331" cy="12163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7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Pear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thrips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monitoring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www.gemplers.com/images/items/226247-lrg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772444"/>
            <a:ext cx="44577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2173" y="1410097"/>
            <a:ext cx="6283407" cy="518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2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0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Bud development stages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6571"/>
            <a:ext cx="2952381" cy="5371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6476" y="1486571"/>
            <a:ext cx="3009524" cy="5371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0095" y="1486571"/>
            <a:ext cx="3000000" cy="5352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8985" y="1496095"/>
            <a:ext cx="3066667" cy="53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2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History of spring monitoring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Initial efforts – Pear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thrips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sugar maple foliage damage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Continued efforts 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ud and leaf development of sugar maple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hardwood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</a:p>
          <a:p>
            <a:pPr lvl="2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American beech, yellow birch, red maple, white ash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Bud development and current-year stressors</a:t>
            </a:r>
          </a:p>
          <a:p>
            <a:pPr lvl="2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E.g., spring frosts, insect feeding  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61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Early season monitoring – phenology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726494" y="2430636"/>
          <a:ext cx="4716773" cy="2926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42470" y="2125200"/>
            <a:ext cx="3084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Average sugar maple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budbreak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5970594" y="2494533"/>
          <a:ext cx="5243746" cy="2862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050057" y="2125200"/>
            <a:ext cx="2905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Average sugar maple leaf-out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21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Climate change context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Broader use of data as climate change became a concern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trends in: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Timing of spring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Fall senescence and color change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Growing season changes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60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2050" y="212725"/>
            <a:ext cx="6534150" cy="1325563"/>
          </a:xfr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Fall phenology monitoring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050" y="2673350"/>
            <a:ext cx="8086725" cy="3089275"/>
          </a:xfr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Leaf color and leaf drop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Continued with sugar maple, along with other species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White ash, yellow birch, paper birch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Added an additional elevation (2200’)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Ability to track progression of autumn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Ability to track changes in length of growing season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83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26980" y="-952500"/>
            <a:ext cx="15485706" cy="1548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5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liage_lectur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liage_lectures" id="{10FA59E4-0480-4D9A-87BD-228DDCFC53B5}" vid="{7C0DA2A2-DB9A-4D7A-B31A-0C09F7DC6E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Foliage_lectures</Template>
  <TotalTime>931</TotalTime>
  <Words>279</Words>
  <Application>Microsoft Office PowerPoint</Application>
  <PresentationFormat>Widescreen</PresentationFormat>
  <Paragraphs>60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Foliage_lectures</vt:lpstr>
      <vt:lpstr>FPR and VMC – 25 years of phenology monitoring</vt:lpstr>
      <vt:lpstr>History of spring monitoring - PMRC</vt:lpstr>
      <vt:lpstr>Pear thrips monitoring</vt:lpstr>
      <vt:lpstr>Bud development stages</vt:lpstr>
      <vt:lpstr>History of spring monitoring</vt:lpstr>
      <vt:lpstr>Early season monitoring – phenology</vt:lpstr>
      <vt:lpstr>Climate change context</vt:lpstr>
      <vt:lpstr>Fall phenology monitoring</vt:lpstr>
      <vt:lpstr>PowerPoint Presentation</vt:lpstr>
      <vt:lpstr>Fall phenology data – color and leaf drop</vt:lpstr>
      <vt:lpstr>Length of growing season – gradually extending</vt:lpstr>
      <vt:lpstr>Next steps</vt:lpstr>
      <vt:lpstr>Next steps</vt:lpstr>
      <vt:lpstr>Contact info</vt:lpstr>
    </vt:vector>
  </TitlesOfParts>
  <Company>Agency of Natural Resources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VMC and FPR – 25 years of phenology monitoring</dc:title>
  <dc:creator>Joshua Halman</dc:creator>
  <cp:lastModifiedBy>Jim Duncan</cp:lastModifiedBy>
  <cp:revision>26</cp:revision>
  <cp:lastPrinted>2015-12-09T20:58:50Z</cp:lastPrinted>
  <dcterms:created xsi:type="dcterms:W3CDTF">2015-12-08T13:22:29Z</dcterms:created>
  <dcterms:modified xsi:type="dcterms:W3CDTF">2015-12-17T21:14:40Z</dcterms:modified>
</cp:coreProperties>
</file>