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8" r:id="rId2"/>
    <p:sldId id="263" r:id="rId3"/>
    <p:sldId id="279" r:id="rId4"/>
    <p:sldId id="256" r:id="rId5"/>
    <p:sldId id="269" r:id="rId6"/>
    <p:sldId id="270" r:id="rId7"/>
    <p:sldId id="281" r:id="rId8"/>
    <p:sldId id="277" r:id="rId9"/>
    <p:sldId id="275" r:id="rId10"/>
    <p:sldId id="274" r:id="rId11"/>
    <p:sldId id="276" r:id="rId12"/>
    <p:sldId id="278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Gudex-Cross" initials="DG" lastIdx="1" clrIdx="0">
    <p:extLst>
      <p:ext uri="{19B8F6BF-5375-455C-9EA6-DF929625EA0E}">
        <p15:presenceInfo xmlns:p15="http://schemas.microsoft.com/office/powerpoint/2012/main" userId="a7eb95c54e4437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99FF99"/>
    <a:srgbClr val="0099FF"/>
    <a:srgbClr val="00CC00"/>
    <a:srgbClr val="FF5050"/>
    <a:srgbClr val="0000FF"/>
    <a:srgbClr val="0099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86502" autoAdjust="0"/>
  </p:normalViewPr>
  <p:slideViewPr>
    <p:cSldViewPr snapToGrid="0">
      <p:cViewPr varScale="1">
        <p:scale>
          <a:sx n="96" d="100"/>
          <a:sy n="96" d="100"/>
        </p:scale>
        <p:origin x="2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F1BA0-8D4F-4E91-9145-BBC3EC1E034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27D10-1612-4759-B635-C0E7BE04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2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Under tutelage of Dr. Jen Pontius, with invaluable help from Alison Adams (who you’ll be hearing from later)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Challenge in the NE: forests are highly mixed and heterogeneous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Advanced techniques to improve forest mapping – Spectral Unmixing and OBIA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7D10-1612-4759-B635-C0E7BE04B7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0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Current large-scale forest maps have very coarse “type” classifications minimal validation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Challenge in the NE: forests are highly mixed and heterogeneous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Getting</a:t>
            </a:r>
            <a:r>
              <a:rPr lang="en-US" baseline="0" dirty="0" smtClean="0"/>
              <a:t> to species-level is the “Holy Grail” of remotely-sensed forest classifications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Advanced techniques to improve forest mapping: spectral unmixing and OBIA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7D10-1612-4759-B635-C0E7BE04B7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Current large-scale forest maps have very coarse “type” classifications minimal validation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Challenge in the NE: forests are highly mixed and heterogeneous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Getting</a:t>
            </a:r>
            <a:r>
              <a:rPr lang="en-US" baseline="0" dirty="0" smtClean="0"/>
              <a:t> to species-level is the “Holy Grail” of remotely-sensed forest classifications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Advanced techniques to improve forest mapping: spectral unmixing and OBIA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7D10-1612-4759-B635-C0E7BE04B7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7D10-1612-4759-B635-C0E7BE04B7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7D10-1612-4759-B635-C0E7BE04B7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7D10-1612-4759-B635-C0E7BE04B7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89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up</a:t>
            </a:r>
            <a:r>
              <a:rPr lang="en-US" baseline="0" dirty="0" smtClean="0"/>
              <a:t> from pixel to forest stand level</a:t>
            </a:r>
          </a:p>
          <a:p>
            <a:r>
              <a:rPr lang="en-US" baseline="0" dirty="0" smtClean="0"/>
              <a:t>Get away from noise introduced in pixelated images</a:t>
            </a:r>
          </a:p>
          <a:p>
            <a:r>
              <a:rPr lang="en-US" baseline="0" dirty="0" smtClean="0"/>
              <a:t>Ability to bring in ancillary environmental data to refine basal area rasters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7D10-1612-4759-B635-C0E7BE04B7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3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6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8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8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2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5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B0FB-3CA9-4635-985C-F9782755B95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D2E2-350C-4B2B-B556-C5EE5B2F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g"/><Relationship Id="rId7" Type="http://schemas.openxmlformats.org/officeDocument/2006/relationships/image" Target="../media/image44.em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28.emf"/><Relationship Id="rId10" Type="http://schemas.openxmlformats.org/officeDocument/2006/relationships/image" Target="../media/image46.JPG"/><Relationship Id="rId4" Type="http://schemas.openxmlformats.org/officeDocument/2006/relationships/image" Target="../media/image42.JPG"/><Relationship Id="rId9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e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28.emf"/><Relationship Id="rId10" Type="http://schemas.openxmlformats.org/officeDocument/2006/relationships/image" Target="../media/image53.JPG"/><Relationship Id="rId4" Type="http://schemas.openxmlformats.org/officeDocument/2006/relationships/image" Target="../media/image49.JPG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emf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G"/><Relationship Id="rId7" Type="http://schemas.openxmlformats.org/officeDocument/2006/relationships/image" Target="../media/image37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28.emf"/><Relationship Id="rId10" Type="http://schemas.openxmlformats.org/officeDocument/2006/relationships/image" Target="../media/image39.JPG"/><Relationship Id="rId4" Type="http://schemas.openxmlformats.org/officeDocument/2006/relationships/image" Target="../media/image35.jpg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58400" y="6596390"/>
            <a:ext cx="2133600" cy="2616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Image by: </a:t>
            </a:r>
            <a:r>
              <a:rPr lang="en-US" sz="1100" dirty="0" err="1" smtClean="0"/>
              <a:t>chensiyuan</a:t>
            </a:r>
            <a:r>
              <a:rPr lang="en-US" sz="1100" dirty="0" smtClean="0"/>
              <a:t> (Wikipedia)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6680" y="197017"/>
            <a:ext cx="11978640" cy="2613505"/>
            <a:chOff x="0" y="206743"/>
            <a:chExt cx="12192000" cy="2613505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0" y="206743"/>
              <a:ext cx="121920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Improving Large-scale Forest Mapping in the Northeast: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23253" y="973589"/>
              <a:ext cx="9745494" cy="18466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Coupling Pixel-based and Object-based Analysis </a:t>
              </a: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of Multitemporal Landsat Imagery 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David Gudex-Cross</a:t>
              </a:r>
              <a:r>
                <a:rPr lang="en-US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, Jennifer Pontius</a:t>
              </a:r>
              <a:r>
                <a:rPr lang="en-US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, and Alison Adams</a:t>
              </a:r>
              <a:r>
                <a:rPr lang="en-US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  <a:p>
              <a:pPr algn="ctr"/>
              <a:r>
                <a:rPr lang="en-US" sz="12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Rubenstein School of Environment and Natural Resources, University of Vermont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Aiken Center, 81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Carrigan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 Drive, Burlington, VT 05401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6680" y="1235722"/>
            <a:ext cx="8288020" cy="2215991"/>
          </a:xfrm>
          <a:prstGeom prst="rect">
            <a:avLst/>
          </a:prstGeom>
          <a:solidFill>
            <a:schemeClr val="tx1">
              <a:alpha val="3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Goals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20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Percent basal area maps for key tree species/genera.</a:t>
            </a:r>
          </a:p>
          <a:p>
            <a:pPr marL="342900" indent="-342900">
              <a:buFont typeface="+mj-lt"/>
              <a:buAutoNum type="arabicPeriod"/>
            </a:pP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Traditional thematic maps of species/genera distributions.</a:t>
            </a:r>
          </a:p>
          <a:p>
            <a:pPr marL="800100" lvl="1" indent="-342900">
              <a:buFont typeface="+mj-lt"/>
              <a:buAutoNum type="arabicPeriod"/>
            </a:pP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Compare our results to existing large-scale datasets.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" y="3723572"/>
            <a:ext cx="8288020" cy="1877437"/>
          </a:xfrm>
          <a:prstGeom prst="rect">
            <a:avLst/>
          </a:prstGeom>
          <a:solidFill>
            <a:schemeClr val="tx1">
              <a:alpha val="3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Applications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Tree species distributions and forest structure.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Quantifying forest ecosystem services.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ildlife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and invasive insect/pathogen habitat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modeling.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MANY, MANY MORE!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54180"/>
              </p:ext>
            </p:extLst>
          </p:nvPr>
        </p:nvGraphicFramePr>
        <p:xfrm>
          <a:off x="8572500" y="1235724"/>
          <a:ext cx="3340100" cy="4365286"/>
        </p:xfrm>
        <a:graphic>
          <a:graphicData uri="http://schemas.openxmlformats.org/drawingml/2006/table">
            <a:tbl>
              <a:tblPr/>
              <a:tblGrid>
                <a:gridCol w="1661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Target Species or Genus</a:t>
                      </a: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Scientific Name</a:t>
                      </a: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Common Name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Abies balsamea</a:t>
                      </a: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Balsam Fir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Acer rubrum</a:t>
                      </a: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Red Maple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Acer saccharum</a:t>
                      </a: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Sugar Maple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Betula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spp.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Birches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Fagus grandifolia</a:t>
                      </a: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American Beech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Picea rubens</a:t>
                      </a: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Red Spruce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Pinus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spp. 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True Pines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Populus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spp.</a:t>
                      </a: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Aspens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Prunus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spp.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Cherries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Quercus rubra</a:t>
                      </a: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Northern Red Oak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Tsuga canadensis</a:t>
                      </a:r>
                    </a:p>
                  </a:txBody>
                  <a:tcPr marL="182880" marR="1828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Eastern Hemlock</a:t>
                      </a:r>
                    </a:p>
                  </a:txBody>
                  <a:tcPr marL="182880" marR="1828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5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41244" y="771855"/>
            <a:ext cx="3099816" cy="2764628"/>
            <a:chOff x="315948" y="1130300"/>
            <a:chExt cx="3099816" cy="27646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948" y="1515271"/>
              <a:ext cx="3099816" cy="23796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381" y="1130300"/>
              <a:ext cx="301895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Percent Basal Area	</a:t>
              </a:r>
              <a:endParaRPr lang="en-US" sz="2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8436" y="1603957"/>
              <a:ext cx="9669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= 0.55</a:t>
              </a:r>
            </a:p>
            <a:p>
              <a:r>
                <a:rPr lang="en-US" sz="1200" dirty="0" smtClean="0"/>
                <a:t>p = 0.0097</a:t>
              </a:r>
            </a:p>
            <a:p>
              <a:r>
                <a:rPr lang="en-US" sz="1200" dirty="0" smtClean="0"/>
                <a:t>RMSE = 0.15</a:t>
              </a:r>
            </a:p>
            <a:p>
              <a:r>
                <a:rPr lang="en-US" sz="1200" dirty="0" smtClean="0"/>
                <a:t>Press = 0.23</a:t>
              </a:r>
              <a:endParaRPr lang="en-US" sz="12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289050" y="165829"/>
            <a:ext cx="9613900" cy="499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Red Spruce: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2014 Landsat Path 14 Results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41323" y="800100"/>
            <a:ext cx="8449077" cy="5988715"/>
            <a:chOff x="3641323" y="901701"/>
            <a:chExt cx="8449077" cy="58871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1193" y="901701"/>
              <a:ext cx="7009207" cy="588711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1323" y="901701"/>
              <a:ext cx="1439870" cy="588711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8112" y="5987500"/>
              <a:ext cx="342630" cy="6996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641323" y="800100"/>
            <a:ext cx="8406215" cy="5988715"/>
            <a:chOff x="3641323" y="800100"/>
            <a:chExt cx="8406215" cy="598871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1323" y="800100"/>
              <a:ext cx="8406215" cy="59887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2479" y="5973671"/>
              <a:ext cx="342630" cy="7116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2479" y="834219"/>
              <a:ext cx="1281795" cy="90584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623072" y="797672"/>
            <a:ext cx="8467328" cy="5991142"/>
            <a:chOff x="3623072" y="797672"/>
            <a:chExt cx="8467328" cy="599114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3072" y="797672"/>
              <a:ext cx="1523869" cy="59911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6941" y="797673"/>
              <a:ext cx="6943459" cy="599114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327391" y="2705100"/>
              <a:ext cx="10972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Shelburne Pond 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4127" y="1345743"/>
              <a:ext cx="10972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Winooski River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75051" y="6257005"/>
              <a:ext cx="128016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Camels Hump SP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7391" y="6041933"/>
              <a:ext cx="342630" cy="6996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3467" y="3793242"/>
            <a:ext cx="3727078" cy="3221471"/>
            <a:chOff x="34865" y="3683347"/>
            <a:chExt cx="3727078" cy="3221471"/>
          </a:xfrm>
        </p:grpSpPr>
        <p:sp>
          <p:nvSpPr>
            <p:cNvPr id="34" name="Rectangle 33"/>
            <p:cNvSpPr/>
            <p:nvPr/>
          </p:nvSpPr>
          <p:spPr>
            <a:xfrm>
              <a:off x="312287" y="3683347"/>
              <a:ext cx="3101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Overall Accuracy: 91%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642" y="4236156"/>
              <a:ext cx="3115197" cy="108386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35629" y="5396713"/>
              <a:ext cx="3726314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True Positive Rate: </a:t>
              </a:r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0%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Precision</a:t>
              </a:r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predict yes=actual yes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 </a:t>
              </a:r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50%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False Positive Rate: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5%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Specificity 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actual no=predicted no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95%</a:t>
              </a:r>
            </a:p>
            <a:p>
              <a:pPr algn="ctr"/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-151153" y="4624198"/>
              <a:ext cx="679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Actual </a:t>
              </a:r>
              <a:endParaRPr lang="en-US" sz="1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94616" y="3976563"/>
              <a:ext cx="936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Predicted</a:t>
              </a:r>
              <a:endParaRPr lang="en-US" sz="1400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584" y="5396713"/>
              <a:ext cx="3375255" cy="6555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 rot="16200000">
            <a:off x="-355569" y="2149287"/>
            <a:ext cx="108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Actual %BA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223875" y="3497410"/>
            <a:ext cx="133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Predicted %BA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251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96925" y="170260"/>
            <a:ext cx="10598150" cy="499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Eastern Hemlock: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2014 Landsat Path 14 Results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467" y="847298"/>
            <a:ext cx="3555940" cy="2765045"/>
            <a:chOff x="14132" y="1078092"/>
            <a:chExt cx="3555940" cy="2765045"/>
          </a:xfrm>
        </p:grpSpPr>
        <p:pic>
          <p:nvPicPr>
            <p:cNvPr id="17" name="Picture 16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10" y="1441384"/>
              <a:ext cx="3099816" cy="2093976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4132" y="1078092"/>
              <a:ext cx="3555940" cy="2765045"/>
              <a:chOff x="-74768" y="1078092"/>
              <a:chExt cx="3555940" cy="276504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62221" y="1078092"/>
                <a:ext cx="301895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Percent Basal Area	</a:t>
                </a:r>
                <a:endParaRPr lang="en-US" sz="22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0078" y="1576575"/>
                <a:ext cx="9669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</a:t>
                </a:r>
                <a:r>
                  <a:rPr lang="en-US" sz="1200" baseline="30000" dirty="0" smtClean="0"/>
                  <a:t>2</a:t>
                </a:r>
                <a:r>
                  <a:rPr lang="en-US" sz="1200" dirty="0" smtClean="0"/>
                  <a:t> = 0.50</a:t>
                </a:r>
              </a:p>
              <a:p>
                <a:r>
                  <a:rPr lang="en-US" sz="1200" dirty="0" smtClean="0"/>
                  <a:t>p = 0.03</a:t>
                </a:r>
              </a:p>
              <a:p>
                <a:r>
                  <a:rPr lang="en-US" sz="1200" dirty="0" smtClean="0"/>
                  <a:t>RMSE = 0.29</a:t>
                </a:r>
              </a:p>
              <a:p>
                <a:r>
                  <a:rPr lang="en-US" sz="1200" dirty="0" smtClean="0"/>
                  <a:t>Press = 0.36</a:t>
                </a:r>
                <a:endParaRPr lang="en-US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-463804" y="2455940"/>
                <a:ext cx="1085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Actual %BA</a:t>
                </a:r>
                <a:endParaRPr lang="en-US" sz="14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06496" y="3535360"/>
                <a:ext cx="13345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Predicted %BA</a:t>
                </a:r>
                <a:endParaRPr lang="en-US" sz="1400" b="1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679241" y="896559"/>
            <a:ext cx="8330538" cy="5872541"/>
            <a:chOff x="3679241" y="896559"/>
            <a:chExt cx="8330538" cy="5872541"/>
          </a:xfrm>
        </p:grpSpPr>
        <p:grpSp>
          <p:nvGrpSpPr>
            <p:cNvPr id="9" name="Group 8"/>
            <p:cNvGrpSpPr/>
            <p:nvPr/>
          </p:nvGrpSpPr>
          <p:grpSpPr>
            <a:xfrm>
              <a:off x="3679241" y="896559"/>
              <a:ext cx="8330538" cy="5872541"/>
              <a:chOff x="3679241" y="896559"/>
              <a:chExt cx="8330538" cy="587254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2347" y="896561"/>
                <a:ext cx="6767432" cy="587253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241" y="896559"/>
                <a:ext cx="1549908" cy="5872541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6514" y="6069500"/>
              <a:ext cx="342630" cy="6996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697629" y="896559"/>
            <a:ext cx="8299197" cy="5872541"/>
            <a:chOff x="3697629" y="896559"/>
            <a:chExt cx="8299197" cy="587254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7629" y="896559"/>
              <a:ext cx="8299197" cy="58725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2558" y="5980600"/>
              <a:ext cx="342630" cy="699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0977" y="951086"/>
              <a:ext cx="1303623" cy="92127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679241" y="896559"/>
            <a:ext cx="8357717" cy="5872128"/>
            <a:chOff x="3679241" y="896559"/>
            <a:chExt cx="8357717" cy="587212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348" y="896559"/>
              <a:ext cx="6794610" cy="58721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9241" y="896559"/>
              <a:ext cx="1563106" cy="587212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327391" y="2755900"/>
              <a:ext cx="10972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Shelburne Pond 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33327" y="1408710"/>
              <a:ext cx="10972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Winooski River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75051" y="6168105"/>
              <a:ext cx="128016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Camels Hump SP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7391" y="6041933"/>
              <a:ext cx="342630" cy="699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3467" y="3759021"/>
            <a:ext cx="3727078" cy="3221471"/>
            <a:chOff x="34865" y="3683347"/>
            <a:chExt cx="3727078" cy="3221471"/>
          </a:xfrm>
        </p:grpSpPr>
        <p:sp>
          <p:nvSpPr>
            <p:cNvPr id="37" name="Rectangle 36"/>
            <p:cNvSpPr/>
            <p:nvPr/>
          </p:nvSpPr>
          <p:spPr>
            <a:xfrm>
              <a:off x="312287" y="3683347"/>
              <a:ext cx="3101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Overall Accuracy: 77%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642" y="4236156"/>
              <a:ext cx="3099817" cy="108386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5629" y="5396713"/>
              <a:ext cx="3726314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True Positive Rate: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100%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Precision</a:t>
              </a:r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predict yes=actual yes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 </a:t>
              </a:r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67%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False Positive Rate: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43%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Specificity 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actual no=predicted no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57%</a:t>
              </a:r>
            </a:p>
            <a:p>
              <a:pPr algn="ctr"/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-151153" y="4624198"/>
              <a:ext cx="679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Actual </a:t>
              </a:r>
              <a:endParaRPr lang="en-US" sz="14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94616" y="3976563"/>
              <a:ext cx="936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Predicted</a:t>
              </a:r>
              <a:endParaRPr lang="en-US" sz="14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584" y="5396714"/>
              <a:ext cx="3359875" cy="3200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81185" y="6082916"/>
            <a:ext cx="3383280" cy="5972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044575" y="262648"/>
            <a:ext cx="10102850" cy="499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Not So Good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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2014 Landsat Path 14 Results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87566" y="1215787"/>
            <a:ext cx="7277101" cy="4849823"/>
            <a:chOff x="4674866" y="1879025"/>
            <a:chExt cx="7277101" cy="4849823"/>
          </a:xfrm>
        </p:grpSpPr>
        <p:sp>
          <p:nvSpPr>
            <p:cNvPr id="3" name="TextBox 2"/>
            <p:cNvSpPr txBox="1"/>
            <p:nvPr/>
          </p:nvSpPr>
          <p:spPr>
            <a:xfrm>
              <a:off x="4674866" y="1879025"/>
              <a:ext cx="7245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Landsat 7 Sensor Line Correction failure</a:t>
              </a:r>
              <a:r>
                <a:rPr lang="en-US" sz="16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affects 2010 &amp; 2014 </a:t>
              </a:r>
              <a:r>
                <a:rPr lang="en-US" sz="16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timesteps</a:t>
              </a:r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– use Landsat 5 or 8 or backfill with similar date from close year </a:t>
              </a:r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when </a:t>
              </a:r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possible.</a:t>
              </a:r>
              <a:endParaRPr 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18050" y="2463800"/>
              <a:ext cx="7233917" cy="4265048"/>
              <a:chOff x="4718050" y="2463800"/>
              <a:chExt cx="7233917" cy="426504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18050" y="2463800"/>
                <a:ext cx="7233917" cy="4265048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6943724" y="3835400"/>
                <a:ext cx="4702175" cy="25654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65617" y="1215787"/>
            <a:ext cx="4192715" cy="2228433"/>
            <a:chOff x="265617" y="1215787"/>
            <a:chExt cx="4192715" cy="22284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901" y="1585119"/>
              <a:ext cx="3961581" cy="133588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65617" y="1215787"/>
              <a:ext cx="41927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Balsam Fir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Overall Accuracy: 46%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6258" y="2921000"/>
              <a:ext cx="40714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Product of thin canopy/bare rock reflectance from mountain-top BF training plots?</a:t>
              </a:r>
              <a:endParaRPr 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00" y="4256881"/>
            <a:ext cx="3961581" cy="13755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5617" y="3887549"/>
            <a:ext cx="4192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 Oak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Overall Accuracy: 100%!!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258" y="5632395"/>
            <a:ext cx="4022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mtClean="0">
                <a:latin typeface="Helvetica" panose="020B0604020202020204" pitchFamily="34" charset="0"/>
                <a:cs typeface="Helvetica" panose="020B0604020202020204" pitchFamily="34" charset="0"/>
              </a:rPr>
              <a:t>Yeah…about that…OVERFIT </a:t>
            </a: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MODEL – too few “pure pixel” training plots likely culprit.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0651" y="201355"/>
            <a:ext cx="6870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Overview of Object-based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Workflow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Refining Pixel-based Classification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2" y="1398560"/>
            <a:ext cx="119558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9657" y="145142"/>
            <a:ext cx="11872686" cy="6555641"/>
            <a:chOff x="174169" y="116113"/>
            <a:chExt cx="11872686" cy="6555641"/>
          </a:xfrm>
        </p:grpSpPr>
        <p:sp>
          <p:nvSpPr>
            <p:cNvPr id="3" name="TextBox 2"/>
            <p:cNvSpPr txBox="1"/>
            <p:nvPr/>
          </p:nvSpPr>
          <p:spPr>
            <a:xfrm>
              <a:off x="174169" y="116113"/>
              <a:ext cx="11872686" cy="655564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Acknowledgements:</a:t>
              </a:r>
            </a:p>
            <a:p>
              <a:endParaRPr lang="en-US" sz="2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sz="2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Advisor:</a:t>
              </a:r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</a:p>
            <a:p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Jen Pontius </a:t>
              </a:r>
            </a:p>
            <a:p>
              <a:endPara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sz="2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Committee Members: </a:t>
              </a:r>
            </a:p>
            <a:p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Shelly </a:t>
              </a:r>
              <a:r>
                <a:rPr lang="en-US" sz="24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Rayback</a:t>
              </a:r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(Chair), Tony D’Amato, and Terri Donovan</a:t>
              </a:r>
            </a:p>
            <a:p>
              <a:endParaRPr lang="en-US" sz="2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sz="2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Helpful Friends, Collaborators, and Colleagues:</a:t>
              </a:r>
            </a:p>
            <a:p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Alison Adams, </a:t>
              </a:r>
              <a:r>
                <a:rPr lang="en-US" sz="24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Jarlath</a:t>
              </a:r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O’Neil-Dunne, Noah Ahles, </a:t>
              </a:r>
            </a:p>
            <a:p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Jim Duncan, Ben </a:t>
              </a:r>
              <a:r>
                <a:rPr lang="en-US" sz="24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Comai</a:t>
              </a:r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, Anna Smith, Matthias </a:t>
              </a:r>
              <a:r>
                <a:rPr lang="en-US" sz="24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Sirch</a:t>
              </a:r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,</a:t>
              </a:r>
            </a:p>
            <a:p>
              <a:r>
                <a: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Monica Johnson, Will Sherman, Quinn Wilcox, and Harry </a:t>
              </a:r>
              <a:r>
                <a:rPr lang="en-US" sz="24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Voelkel</a:t>
              </a:r>
              <a:endPara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endParaRPr lang="en-US" sz="2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sz="2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References:</a:t>
              </a:r>
            </a:p>
            <a:p>
              <a:pPr marL="457200" marR="0" indent="-4572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Ruefenacht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, B., M. </a:t>
              </a:r>
              <a:r>
                <a:rPr lang="en-US" sz="1600" dirty="0" err="1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Finco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, M. Nelson, R. </a:t>
              </a:r>
              <a:r>
                <a:rPr lang="en-US" sz="1600" dirty="0" err="1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Czaplewski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, E. Helmer, J. </a:t>
              </a:r>
              <a:r>
                <a:rPr lang="en-US" sz="1600" dirty="0" err="1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Blackard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, G. Holden, A. Lister, D. </a:t>
              </a:r>
              <a:r>
                <a:rPr lang="en-US" sz="1600" dirty="0" err="1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Salajanu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, and D. </a:t>
              </a:r>
              <a:r>
                <a:rPr lang="en-US" sz="1600" dirty="0" err="1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Weyermann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. 2008. Conterminous US and Alaska forest type mapping using forest inventory and analysis data. Photogrammetric Engineering &amp; Remote Sensing </a:t>
              </a:r>
              <a:r>
                <a:rPr lang="en-US" sz="1600" b="1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74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:1379-1388.</a:t>
              </a:r>
            </a:p>
            <a:p>
              <a:pPr marL="457200" marR="0" indent="-457200"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Wickham, J. D., S. V. </a:t>
              </a:r>
              <a:r>
                <a:rPr lang="en-US" sz="1600" dirty="0" err="1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Stehman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, L. </a:t>
              </a:r>
              <a:r>
                <a:rPr lang="en-US" sz="1600" dirty="0" err="1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Gass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, J. </a:t>
              </a:r>
              <a:r>
                <a:rPr lang="en-US" sz="1600" dirty="0" err="1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Dewitz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, J. A. Fry, and T. G. Wade. 2013. Accuracy assessment of NLCD 2006 land cover and impervious surface. Remote sensing of environment </a:t>
              </a:r>
              <a:r>
                <a:rPr lang="en-US" sz="1600" b="1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130</a:t>
              </a:r>
              <a:r>
                <a:rPr lang="en-US" sz="16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:294-304</a:t>
              </a:r>
              <a:r>
                <a:rPr lang="en-US" sz="1600" dirty="0" smtClean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.</a:t>
              </a:r>
              <a:endParaRPr lang="en-US" sz="1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8837" y="174169"/>
              <a:ext cx="2788809" cy="16922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6538" y="174169"/>
              <a:ext cx="2400131" cy="20066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0060" y="2734129"/>
              <a:ext cx="2216609" cy="235176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375" y="934861"/>
            <a:ext cx="2995300" cy="9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88764" y="561153"/>
            <a:ext cx="11014471" cy="4604234"/>
            <a:chOff x="588764" y="561153"/>
            <a:chExt cx="11014471" cy="4604234"/>
          </a:xfrm>
        </p:grpSpPr>
        <p:grpSp>
          <p:nvGrpSpPr>
            <p:cNvPr id="18" name="Group 17"/>
            <p:cNvGrpSpPr/>
            <p:nvPr/>
          </p:nvGrpSpPr>
          <p:grpSpPr>
            <a:xfrm>
              <a:off x="588764" y="561153"/>
              <a:ext cx="11014471" cy="4604234"/>
              <a:chOff x="588764" y="561153"/>
              <a:chExt cx="11014471" cy="460423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88765" y="583036"/>
                <a:ext cx="11014470" cy="4582351"/>
                <a:chOff x="257845" y="583036"/>
                <a:chExt cx="11709936" cy="501167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472" y="583036"/>
                  <a:ext cx="6088309" cy="5011671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845" y="583037"/>
                  <a:ext cx="5372100" cy="5011671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588764" y="561153"/>
                <a:ext cx="821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NLCD</a:t>
                </a:r>
                <a:endParaRPr lang="en-US" sz="20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847135" y="576542"/>
              <a:ext cx="2995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National Forest Type Dataset</a:t>
              </a:r>
              <a:endParaRPr 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76516" y="5165386"/>
            <a:ext cx="5726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SPECIFIC, but…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Low accuracy rates per species or species assemblage (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Ruefenacht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 al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2008).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“The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data should not be displayed at scales smaller than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2,000,000.”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764" y="5165385"/>
            <a:ext cx="5053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COARSE,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Best temporal resolution available.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Marginal regional accuracy rates: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47±4% for the NE (Wickham </a:t>
            </a:r>
            <a:r>
              <a:rPr lang="en-US" sz="1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 al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2013).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72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Why do we need to improve large-scale forest mapping in the Northeast?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76515" y="561153"/>
            <a:ext cx="5726720" cy="4572000"/>
            <a:chOff x="5876515" y="561153"/>
            <a:chExt cx="5726720" cy="4663440"/>
          </a:xfrm>
        </p:grpSpPr>
        <p:sp>
          <p:nvSpPr>
            <p:cNvPr id="21" name="TextBox 20"/>
            <p:cNvSpPr txBox="1"/>
            <p:nvPr/>
          </p:nvSpPr>
          <p:spPr>
            <a:xfrm>
              <a:off x="5876515" y="561153"/>
              <a:ext cx="5726720" cy="46634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527140" y="604919"/>
              <a:ext cx="4425467" cy="4419425"/>
              <a:chOff x="8589522" y="580160"/>
              <a:chExt cx="3513488" cy="458235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89522" y="580160"/>
                <a:ext cx="3513488" cy="458235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8589523" y="1319859"/>
                <a:ext cx="3414409" cy="12734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589524" y="4040362"/>
                <a:ext cx="3414408" cy="14253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6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72243" y="67255"/>
            <a:ext cx="1004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Landsat TM/ETM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Spectra + Current Path of Interest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7550" y="778655"/>
            <a:ext cx="10748373" cy="5399314"/>
            <a:chOff x="697550" y="778655"/>
            <a:chExt cx="10748373" cy="53993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550" y="778655"/>
              <a:ext cx="10730774" cy="53993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78323" y="778655"/>
              <a:ext cx="4169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LANDSAT Band Spectral Signatures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47514" y="5900970"/>
              <a:ext cx="1398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Image By: SEOS</a:t>
              </a:r>
              <a:endParaRPr 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22634" y="778655"/>
            <a:ext cx="6155531" cy="5876021"/>
            <a:chOff x="3022634" y="778655"/>
            <a:chExt cx="6155531" cy="5876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2634" y="778655"/>
              <a:ext cx="6146731" cy="58760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188981" y="778655"/>
              <a:ext cx="1989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Row 29, Path 14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9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8273" y="112455"/>
            <a:ext cx="391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Pixel-based Workflow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6491" y="960646"/>
            <a:ext cx="1369327" cy="746009"/>
          </a:xfrm>
          <a:prstGeom prst="roundRect">
            <a:avLst>
              <a:gd name="adj" fmla="val 10000"/>
            </a:avLst>
          </a:prstGeom>
          <a:ln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ounded Rectangle 4"/>
          <p:cNvSpPr/>
          <p:nvPr/>
        </p:nvSpPr>
        <p:spPr>
          <a:xfrm>
            <a:off x="596544" y="982496"/>
            <a:ext cx="1329220" cy="702309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0" tIns="17373" rIns="26060" bIns="17373" numCol="1" spcCol="1270" anchor="ctr" anchorCtr="0">
            <a:noAutofit/>
          </a:bodyPr>
          <a:lstStyle/>
          <a:p>
            <a:pPr algn="ctr" defTabSz="608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93" dirty="0">
                <a:latin typeface="Helvetica" panose="020B0604020202020204" pitchFamily="34" charset="0"/>
                <a:cs typeface="Helvetica" panose="020B0604020202020204" pitchFamily="34" charset="0"/>
              </a:rPr>
              <a:t>Imagery Acquisition 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1999248" y="1236955"/>
            <a:ext cx="101039" cy="13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36" tIns="32919" rIns="65836" bIns="32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2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3561308" y="1236957"/>
            <a:ext cx="101039" cy="13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36" tIns="32919" rIns="65836" bIns="32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2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143546" y="964386"/>
            <a:ext cx="1371600" cy="743712"/>
          </a:xfrm>
          <a:prstGeom prst="roundRect">
            <a:avLst>
              <a:gd name="adj" fmla="val 10000"/>
            </a:avLst>
          </a:prstGeom>
          <a:ln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ounded Rectangle 4"/>
          <p:cNvSpPr/>
          <p:nvPr/>
        </p:nvSpPr>
        <p:spPr>
          <a:xfrm>
            <a:off x="2163633" y="986169"/>
            <a:ext cx="1331427" cy="700146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0" tIns="17373" rIns="26060" bIns="17373" numCol="1" spcCol="1270" anchor="ctr" anchorCtr="0">
            <a:noAutofit/>
          </a:bodyPr>
          <a:lstStyle/>
          <a:p>
            <a:pPr algn="ctr" defTabSz="608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93" dirty="0">
                <a:latin typeface="Helvetica" panose="020B0604020202020204" pitchFamily="34" charset="0"/>
                <a:cs typeface="Helvetica" panose="020B0604020202020204" pitchFamily="34" charset="0"/>
              </a:rPr>
              <a:t>Preprocessing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714644" y="962813"/>
            <a:ext cx="1371600" cy="743711"/>
          </a:xfrm>
          <a:prstGeom prst="roundRect">
            <a:avLst>
              <a:gd name="adj" fmla="val 10000"/>
            </a:avLst>
          </a:prstGeom>
          <a:ln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ounded Rectangle 15"/>
          <p:cNvSpPr/>
          <p:nvPr/>
        </p:nvSpPr>
        <p:spPr>
          <a:xfrm>
            <a:off x="3734731" y="984596"/>
            <a:ext cx="1331427" cy="700145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0" tIns="17373" rIns="26060" bIns="17373" numCol="1" spcCol="1270" anchor="ctr" anchorCtr="0">
            <a:noAutofit/>
          </a:bodyPr>
          <a:lstStyle/>
          <a:p>
            <a:pPr algn="ctr" defTabSz="608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93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Derive Indices</a:t>
            </a:r>
            <a:endParaRPr lang="en-US" sz="1493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2880" y="954403"/>
            <a:ext cx="1371600" cy="761192"/>
            <a:chOff x="5440023" y="2096137"/>
            <a:chExt cx="1371600" cy="761192"/>
          </a:xfrm>
        </p:grpSpPr>
        <p:sp>
          <p:nvSpPr>
            <p:cNvPr id="40" name="Rounded Rectangle 39"/>
            <p:cNvSpPr/>
            <p:nvPr/>
          </p:nvSpPr>
          <p:spPr>
            <a:xfrm>
              <a:off x="5440023" y="2096137"/>
              <a:ext cx="1371600" cy="739532"/>
            </a:xfrm>
            <a:prstGeom prst="roundRect">
              <a:avLst>
                <a:gd name="adj" fmla="val 10000"/>
              </a:avLst>
            </a:prstGeom>
            <a:ln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ed Rectangle 15"/>
            <p:cNvSpPr/>
            <p:nvPr/>
          </p:nvSpPr>
          <p:spPr>
            <a:xfrm>
              <a:off x="5459820" y="2117797"/>
              <a:ext cx="1351803" cy="739532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060" tIns="17373" rIns="26060" bIns="17373" numCol="1" spcCol="1270" anchor="ctr" anchorCtr="0">
              <a:noAutofit/>
            </a:bodyPr>
            <a:lstStyle/>
            <a:p>
              <a:pPr algn="ctr" defTabSz="608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93" dirty="0">
                  <a:latin typeface="Helvetica" panose="020B0604020202020204" pitchFamily="34" charset="0"/>
                  <a:cs typeface="Helvetica" panose="020B0604020202020204" pitchFamily="34" charset="0"/>
                </a:rPr>
                <a:t>Principal Components Analysis</a:t>
              </a:r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5138541" y="1229130"/>
            <a:ext cx="101039" cy="13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36" tIns="32919" rIns="65836" bIns="32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2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283762" y="954403"/>
            <a:ext cx="1371600" cy="743712"/>
          </a:xfrm>
          <a:prstGeom prst="roundRect">
            <a:avLst>
              <a:gd name="adj" fmla="val 10000"/>
            </a:avLst>
          </a:prstGeom>
          <a:ln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ounded Rectangle 23"/>
          <p:cNvSpPr/>
          <p:nvPr/>
        </p:nvSpPr>
        <p:spPr>
          <a:xfrm>
            <a:off x="5305908" y="958583"/>
            <a:ext cx="1331427" cy="700146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0" tIns="17373" rIns="26060" bIns="17373" numCol="1" spcCol="1270" anchor="ctr" anchorCtr="0">
            <a:noAutofit/>
          </a:bodyPr>
          <a:lstStyle/>
          <a:p>
            <a:pPr algn="ctr" defTabSz="608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93" dirty="0">
                <a:latin typeface="Helvetica" panose="020B0604020202020204" pitchFamily="34" charset="0"/>
                <a:cs typeface="Helvetica" panose="020B0604020202020204" pitchFamily="34" charset="0"/>
              </a:rPr>
              <a:t>Layer Stacking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882202" y="2158764"/>
            <a:ext cx="1394344" cy="762521"/>
          </a:xfrm>
          <a:prstGeom prst="roundRect">
            <a:avLst>
              <a:gd name="adj" fmla="val 10000"/>
            </a:avLst>
          </a:prstGeom>
          <a:ln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ounded Rectangle 15"/>
          <p:cNvSpPr/>
          <p:nvPr/>
        </p:nvSpPr>
        <p:spPr>
          <a:xfrm>
            <a:off x="6902621" y="2181098"/>
            <a:ext cx="1353504" cy="717853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0" tIns="17373" rIns="26060" bIns="17373" numCol="1" spcCol="1270" anchor="ctr" anchorCtr="0">
            <a:noAutofit/>
          </a:bodyPr>
          <a:lstStyle/>
          <a:p>
            <a:pPr algn="ctr" defTabSz="608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93" dirty="0">
                <a:latin typeface="Helvetica" panose="020B0604020202020204" pitchFamily="34" charset="0"/>
                <a:cs typeface="Helvetica" panose="020B0604020202020204" pitchFamily="34" charset="0"/>
              </a:rPr>
              <a:t>Layer Restacking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8380225" y="3681084"/>
            <a:ext cx="101039" cy="13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36" tIns="32919" rIns="65836" bIns="32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2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7432074" y="1821449"/>
            <a:ext cx="213211" cy="1912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3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64525" y="3384245"/>
            <a:ext cx="1371600" cy="743712"/>
          </a:xfrm>
          <a:prstGeom prst="roundRect">
            <a:avLst>
              <a:gd name="adj" fmla="val 10000"/>
            </a:avLst>
          </a:prstGeom>
          <a:ln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Rounded Rectangle 40"/>
          <p:cNvSpPr/>
          <p:nvPr/>
        </p:nvSpPr>
        <p:spPr>
          <a:xfrm>
            <a:off x="8584612" y="3406028"/>
            <a:ext cx="1331427" cy="700146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0" tIns="17373" rIns="26060" bIns="17373" numCol="1" spcCol="1270" anchor="ctr" anchorCtr="0">
            <a:noAutofit/>
          </a:bodyPr>
          <a:lstStyle/>
          <a:p>
            <a:pPr algn="ctr" defTabSz="608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93" dirty="0">
                <a:latin typeface="Helvetica" panose="020B0604020202020204" pitchFamily="34" charset="0"/>
                <a:cs typeface="Helvetica" panose="020B0604020202020204" pitchFamily="34" charset="0"/>
              </a:rPr>
              <a:t>Spectral Unmixing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203685" y="3381439"/>
            <a:ext cx="1371600" cy="793203"/>
            <a:chOff x="10127975" y="3250295"/>
            <a:chExt cx="1371600" cy="793203"/>
          </a:xfrm>
        </p:grpSpPr>
        <p:sp>
          <p:nvSpPr>
            <p:cNvPr id="58" name="Rounded Rectangle 57"/>
            <p:cNvSpPr/>
            <p:nvPr/>
          </p:nvSpPr>
          <p:spPr>
            <a:xfrm>
              <a:off x="10127975" y="3250295"/>
              <a:ext cx="1371600" cy="793203"/>
            </a:xfrm>
            <a:prstGeom prst="roundRect">
              <a:avLst>
                <a:gd name="adj" fmla="val 10000"/>
              </a:avLst>
            </a:prstGeom>
            <a:ln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ounded Rectangle 15"/>
            <p:cNvSpPr/>
            <p:nvPr/>
          </p:nvSpPr>
          <p:spPr>
            <a:xfrm>
              <a:off x="10148062" y="3273528"/>
              <a:ext cx="1331427" cy="746738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060" tIns="17373" rIns="26060" bIns="17373" numCol="1" spcCol="1270" anchor="ctr" anchorCtr="0">
              <a:noAutofit/>
            </a:bodyPr>
            <a:lstStyle/>
            <a:p>
              <a:pPr algn="ctr" defTabSz="608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93" dirty="0">
                  <a:latin typeface="Helvetica" panose="020B0604020202020204" pitchFamily="34" charset="0"/>
                  <a:cs typeface="Helvetica" panose="020B0604020202020204" pitchFamily="34" charset="0"/>
                </a:rPr>
                <a:t>Multiple Linear Regression</a:t>
              </a:r>
            </a:p>
          </p:txBody>
        </p:sp>
      </p:grpSp>
      <p:sp>
        <p:nvSpPr>
          <p:cNvPr id="62" name="Down Arrow 61"/>
          <p:cNvSpPr/>
          <p:nvPr/>
        </p:nvSpPr>
        <p:spPr>
          <a:xfrm>
            <a:off x="10724733" y="4445691"/>
            <a:ext cx="323973" cy="3632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0017464" y="3681084"/>
            <a:ext cx="101039" cy="13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36" tIns="32919" rIns="65836" bIns="32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2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6709606" y="1229130"/>
            <a:ext cx="101039" cy="13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36" tIns="32919" rIns="65836" bIns="32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2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09509" y="747369"/>
            <a:ext cx="1720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50 Band “Hyperspectral” </a:t>
            </a:r>
            <a:r>
              <a:rPr lang="en-US" sz="8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Image</a:t>
            </a:r>
            <a:endParaRPr lang="en-US" sz="8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0201285" y="5079962"/>
            <a:ext cx="1374000" cy="756814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sp>
      <p:sp>
        <p:nvSpPr>
          <p:cNvPr id="92" name="Rounded Rectangle 15"/>
          <p:cNvSpPr/>
          <p:nvPr/>
        </p:nvSpPr>
        <p:spPr>
          <a:xfrm>
            <a:off x="10223772" y="5095020"/>
            <a:ext cx="1325896" cy="717853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0" tIns="17373" rIns="26060" bIns="17373" numCol="1" spcCol="1270" anchor="ctr" anchorCtr="0">
            <a:noAutofit/>
          </a:bodyPr>
          <a:lstStyle/>
          <a:p>
            <a:pPr algn="ctr" defTabSz="608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93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Species Basal Area Raster</a:t>
            </a:r>
            <a:endParaRPr lang="en-US" sz="1493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02" name="Group 301"/>
          <p:cNvGrpSpPr/>
          <p:nvPr/>
        </p:nvGrpSpPr>
        <p:grpSpPr>
          <a:xfrm>
            <a:off x="5305908" y="976063"/>
            <a:ext cx="4895377" cy="4848988"/>
            <a:chOff x="5305908" y="976063"/>
            <a:chExt cx="4895377" cy="4848988"/>
          </a:xfrm>
        </p:grpSpPr>
        <p:sp>
          <p:nvSpPr>
            <p:cNvPr id="83" name="Rounded Rectangle 82"/>
            <p:cNvSpPr/>
            <p:nvPr/>
          </p:nvSpPr>
          <p:spPr>
            <a:xfrm>
              <a:off x="6930566" y="5062530"/>
              <a:ext cx="1394344" cy="762521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grpSp>
          <p:nvGrpSpPr>
            <p:cNvPr id="301" name="Group 300"/>
            <p:cNvGrpSpPr/>
            <p:nvPr/>
          </p:nvGrpSpPr>
          <p:grpSpPr>
            <a:xfrm>
              <a:off x="5305908" y="976063"/>
              <a:ext cx="4895377" cy="4829938"/>
              <a:chOff x="5305908" y="976063"/>
              <a:chExt cx="4895377" cy="482993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8594755" y="3399072"/>
                <a:ext cx="1331427" cy="707101"/>
              </a:xfrm>
              <a:prstGeom prst="round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5305908" y="976063"/>
                <a:ext cx="3947327" cy="4829938"/>
                <a:chOff x="5305908" y="976063"/>
                <a:chExt cx="3947327" cy="4829938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5305908" y="976063"/>
                  <a:ext cx="1331427" cy="682666"/>
                </a:xfrm>
                <a:prstGeom prst="roundRect">
                  <a:avLst/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942121" y="1699255"/>
                  <a:ext cx="31515" cy="375911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50" idx="2"/>
                </p:cNvCxnSpPr>
                <p:nvPr/>
              </p:nvCxnSpPr>
              <p:spPr>
                <a:xfrm>
                  <a:off x="9250325" y="4127957"/>
                  <a:ext cx="2910" cy="132599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endCxn id="83" idx="1"/>
                </p:cNvCxnSpPr>
                <p:nvPr/>
              </p:nvCxnSpPr>
              <p:spPr>
                <a:xfrm flipV="1">
                  <a:off x="5969101" y="5443791"/>
                  <a:ext cx="961465" cy="1015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8324910" y="5443790"/>
                  <a:ext cx="922679" cy="101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ounded Rectangle 15"/>
                <p:cNvSpPr/>
                <p:nvPr/>
              </p:nvSpPr>
              <p:spPr>
                <a:xfrm>
                  <a:off x="6954179" y="5088148"/>
                  <a:ext cx="1353504" cy="717853"/>
                </a:xfrm>
                <a:prstGeom prst="rect">
                  <a:avLst/>
                </a:prstGeom>
                <a:scene3d>
                  <a:camera prst="orthographicFront"/>
                  <a:lightRig rig="chilly" dir="t"/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060" tIns="17373" rIns="26060" bIns="17373" numCol="1" spcCol="1270" anchor="ctr" anchorCtr="0">
                  <a:noAutofit/>
                </a:bodyPr>
                <a:lstStyle/>
                <a:p>
                  <a:pPr algn="ctr" defTabSz="60812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93" b="1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NEW! EXCITING!</a:t>
                  </a:r>
                  <a:endParaRPr lang="en-US" sz="1493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cxnSp>
            <p:nvCxnSpPr>
              <p:cNvPr id="115" name="Straight Connector 114"/>
              <p:cNvCxnSpPr>
                <a:endCxn id="91" idx="1"/>
              </p:cNvCxnSpPr>
              <p:nvPr/>
            </p:nvCxnSpPr>
            <p:spPr>
              <a:xfrm>
                <a:off x="9247589" y="5453947"/>
                <a:ext cx="953696" cy="442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0" name="Rounded Rectangle 169"/>
          <p:cNvSpPr/>
          <p:nvPr/>
        </p:nvSpPr>
        <p:spPr>
          <a:xfrm>
            <a:off x="6902288" y="3365704"/>
            <a:ext cx="1394344" cy="762521"/>
          </a:xfrm>
          <a:prstGeom prst="roundRect">
            <a:avLst>
              <a:gd name="adj" fmla="val 10000"/>
            </a:avLst>
          </a:prstGeom>
          <a:ln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1" name="Down Arrow 170"/>
          <p:cNvSpPr/>
          <p:nvPr/>
        </p:nvSpPr>
        <p:spPr>
          <a:xfrm>
            <a:off x="7432072" y="3027139"/>
            <a:ext cx="213213" cy="2317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3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2" name="Rounded Rectangle 40"/>
          <p:cNvSpPr/>
          <p:nvPr/>
        </p:nvSpPr>
        <p:spPr>
          <a:xfrm>
            <a:off x="6930566" y="3381439"/>
            <a:ext cx="1331427" cy="700146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0" tIns="17373" rIns="26060" bIns="17373" numCol="1" spcCol="1270" anchor="ctr" anchorCtr="0">
            <a:noAutofit/>
          </a:bodyPr>
          <a:lstStyle/>
          <a:p>
            <a:pPr algn="ctr" defTabSz="608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93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Minimum Noise Fraction </a:t>
            </a:r>
            <a:endParaRPr lang="en-US" sz="1493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03" name="Group 302"/>
          <p:cNvGrpSpPr/>
          <p:nvPr/>
        </p:nvGrpSpPr>
        <p:grpSpPr>
          <a:xfrm>
            <a:off x="660259" y="661053"/>
            <a:ext cx="11531741" cy="6140014"/>
            <a:chOff x="660259" y="661053"/>
            <a:chExt cx="11531741" cy="6140014"/>
          </a:xfrm>
        </p:grpSpPr>
        <p:grpSp>
          <p:nvGrpSpPr>
            <p:cNvPr id="304" name="Group 303"/>
            <p:cNvGrpSpPr/>
            <p:nvPr/>
          </p:nvGrpSpPr>
          <p:grpSpPr>
            <a:xfrm>
              <a:off x="5114087" y="661053"/>
              <a:ext cx="7077913" cy="6140014"/>
              <a:chOff x="5114087" y="661053"/>
              <a:chExt cx="7077913" cy="6140014"/>
            </a:xfrm>
          </p:grpSpPr>
          <p:sp>
            <p:nvSpPr>
              <p:cNvPr id="333" name="TextBox 332"/>
              <p:cNvSpPr txBox="1"/>
              <p:nvPr/>
            </p:nvSpPr>
            <p:spPr>
              <a:xfrm>
                <a:off x="5114087" y="674587"/>
                <a:ext cx="7077913" cy="612648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334" name="Group 333"/>
              <p:cNvGrpSpPr/>
              <p:nvPr/>
            </p:nvGrpSpPr>
            <p:grpSpPr>
              <a:xfrm>
                <a:off x="5189858" y="661053"/>
                <a:ext cx="6953154" cy="6140014"/>
                <a:chOff x="5129172" y="583658"/>
                <a:chExt cx="6953154" cy="6140014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>
                  <a:off x="5129172" y="583658"/>
                  <a:ext cx="6953154" cy="6140014"/>
                  <a:chOff x="721349" y="321011"/>
                  <a:chExt cx="6953154" cy="6140014"/>
                </a:xfrm>
              </p:grpSpPr>
              <p:pic>
                <p:nvPicPr>
                  <p:cNvPr id="340" name="Picture 339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1349" y="3430283"/>
                    <a:ext cx="3432361" cy="3030742"/>
                  </a:xfrm>
                  <a:prstGeom prst="rect">
                    <a:avLst/>
                  </a:prstGeom>
                </p:spPr>
              </p:pic>
              <p:pic>
                <p:nvPicPr>
                  <p:cNvPr id="341" name="Picture 340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1349" y="321011"/>
                    <a:ext cx="3523587" cy="3109271"/>
                  </a:xfrm>
                  <a:prstGeom prst="rect">
                    <a:avLst/>
                  </a:prstGeom>
                </p:spPr>
              </p:pic>
              <p:pic>
                <p:nvPicPr>
                  <p:cNvPr id="342" name="Picture 341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53711" y="321011"/>
                    <a:ext cx="3520792" cy="3109271"/>
                  </a:xfrm>
                  <a:prstGeom prst="rect">
                    <a:avLst/>
                  </a:prstGeom>
                </p:spPr>
              </p:pic>
              <p:pic>
                <p:nvPicPr>
                  <p:cNvPr id="343" name="Picture 342"/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53711" y="3430282"/>
                    <a:ext cx="3520792" cy="303074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36" name="TextBox 335"/>
                <p:cNvSpPr txBox="1"/>
                <p:nvPr/>
              </p:nvSpPr>
              <p:spPr>
                <a:xfrm>
                  <a:off x="5194830" y="3369308"/>
                  <a:ext cx="70199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Leaf Out</a:t>
                  </a:r>
                  <a:endParaRPr lang="en-US" sz="10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37" name="TextBox 336"/>
                <p:cNvSpPr txBox="1"/>
                <p:nvPr/>
              </p:nvSpPr>
              <p:spPr>
                <a:xfrm>
                  <a:off x="5178894" y="6441157"/>
                  <a:ext cx="887091" cy="2462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Senescence</a:t>
                  </a:r>
                  <a:endParaRPr lang="en-US" sz="10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38" name="TextBox 337"/>
                <p:cNvSpPr txBox="1"/>
                <p:nvPr/>
              </p:nvSpPr>
              <p:spPr>
                <a:xfrm>
                  <a:off x="8557020" y="3427418"/>
                  <a:ext cx="1152154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Growing Season</a:t>
                  </a:r>
                  <a:endParaRPr lang="en-US" sz="10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39" name="TextBox 338"/>
                <p:cNvSpPr txBox="1"/>
                <p:nvPr/>
              </p:nvSpPr>
              <p:spPr>
                <a:xfrm>
                  <a:off x="8561534" y="6412349"/>
                  <a:ext cx="1044483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Leaf Off/Snow</a:t>
                  </a:r>
                  <a:endParaRPr lang="en-US" sz="10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</p:grpSp>
        <p:grpSp>
          <p:nvGrpSpPr>
            <p:cNvPr id="305" name="Group 304"/>
            <p:cNvGrpSpPr/>
            <p:nvPr/>
          </p:nvGrpSpPr>
          <p:grpSpPr>
            <a:xfrm>
              <a:off x="831329" y="2124473"/>
              <a:ext cx="1092403" cy="411381"/>
              <a:chOff x="341847" y="1196823"/>
              <a:chExt cx="1326237" cy="828898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</p:grpSpPr>
          <p:sp>
            <p:nvSpPr>
              <p:cNvPr id="331" name="Rounded Rectangle 330"/>
              <p:cNvSpPr/>
              <p:nvPr/>
            </p:nvSpPr>
            <p:spPr>
              <a:xfrm>
                <a:off x="341847" y="1196823"/>
                <a:ext cx="1326237" cy="828898"/>
              </a:xfrm>
              <a:prstGeom prst="roundRect">
                <a:avLst>
                  <a:gd name="adj" fmla="val 10000"/>
                </a:avLst>
              </a:prstGeom>
              <a:grpFill/>
              <a:sp3d z="-12700"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2" name="Rounded Rectangle 7"/>
              <p:cNvSpPr/>
              <p:nvPr/>
            </p:nvSpPr>
            <p:spPr>
              <a:xfrm>
                <a:off x="366124" y="1221103"/>
                <a:ext cx="1277681" cy="780342"/>
              </a:xfrm>
              <a:prstGeom prst="rect">
                <a:avLst/>
              </a:prstGeom>
              <a:grpFill/>
              <a:sp3d z="-127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3" tIns="12801" rIns="19203" bIns="12801" numCol="1" spcCol="1270" anchor="ctr" anchorCtr="0">
                <a:noAutofit/>
              </a:bodyPr>
              <a:lstStyle/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Leaf </a:t>
                </a:r>
                <a:r>
                  <a:rPr lang="en-US" sz="10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Out</a:t>
                </a:r>
              </a:p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(Spring)</a:t>
                </a:r>
                <a:endParaRPr lang="en-US" sz="10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828902" y="2847370"/>
              <a:ext cx="1094830" cy="502864"/>
              <a:chOff x="341847" y="1196823"/>
              <a:chExt cx="1326237" cy="828898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</p:grpSpPr>
          <p:sp>
            <p:nvSpPr>
              <p:cNvPr id="329" name="Rounded Rectangle 328"/>
              <p:cNvSpPr/>
              <p:nvPr/>
            </p:nvSpPr>
            <p:spPr>
              <a:xfrm>
                <a:off x="341847" y="1196823"/>
                <a:ext cx="1326237" cy="828898"/>
              </a:xfrm>
              <a:prstGeom prst="roundRect">
                <a:avLst>
                  <a:gd name="adj" fmla="val 10000"/>
                </a:avLst>
              </a:prstGeom>
              <a:grpFill/>
              <a:sp3d z="-12700"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0" name="Rounded Rectangle 7"/>
              <p:cNvSpPr/>
              <p:nvPr/>
            </p:nvSpPr>
            <p:spPr>
              <a:xfrm>
                <a:off x="366125" y="1221101"/>
                <a:ext cx="1277681" cy="780342"/>
              </a:xfrm>
              <a:prstGeom prst="rect">
                <a:avLst/>
              </a:prstGeom>
              <a:grpFill/>
              <a:sp3d z="-127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3" tIns="12801" rIns="19203" bIns="12801" numCol="1" spcCol="1270" anchor="ctr" anchorCtr="0">
                <a:noAutofit/>
              </a:bodyPr>
              <a:lstStyle/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Growing </a:t>
                </a:r>
                <a:r>
                  <a:rPr lang="en-US" sz="10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Season</a:t>
                </a:r>
              </a:p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(Summer)</a:t>
                </a:r>
                <a:endParaRPr lang="en-US" sz="10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830115" y="3692222"/>
              <a:ext cx="1092404" cy="411381"/>
              <a:chOff x="341847" y="1196823"/>
              <a:chExt cx="1326237" cy="828898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</p:grpSpPr>
          <p:sp>
            <p:nvSpPr>
              <p:cNvPr id="327" name="Rounded Rectangle 326"/>
              <p:cNvSpPr/>
              <p:nvPr/>
            </p:nvSpPr>
            <p:spPr>
              <a:xfrm>
                <a:off x="341847" y="1196823"/>
                <a:ext cx="1326237" cy="828898"/>
              </a:xfrm>
              <a:prstGeom prst="roundRect">
                <a:avLst>
                  <a:gd name="adj" fmla="val 10000"/>
                </a:avLst>
              </a:prstGeom>
              <a:grpFill/>
              <a:sp3d z="-12700"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8" name="Rounded Rectangle 7"/>
              <p:cNvSpPr/>
              <p:nvPr/>
            </p:nvSpPr>
            <p:spPr>
              <a:xfrm>
                <a:off x="366125" y="1221101"/>
                <a:ext cx="1277681" cy="780342"/>
              </a:xfrm>
              <a:prstGeom prst="rect">
                <a:avLst/>
              </a:prstGeom>
              <a:grpFill/>
              <a:sp3d z="-127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3" tIns="12801" rIns="19203" bIns="12801" numCol="1" spcCol="1270" anchor="ctr" anchorCtr="0">
                <a:noAutofit/>
              </a:bodyPr>
              <a:lstStyle/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Senescence</a:t>
                </a:r>
              </a:p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(Fall)</a:t>
                </a:r>
                <a:endParaRPr lang="en-US" sz="105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828902" y="4380990"/>
              <a:ext cx="1093617" cy="411381"/>
              <a:chOff x="341847" y="1196823"/>
              <a:chExt cx="1326237" cy="828898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</p:grpSpPr>
          <p:sp>
            <p:nvSpPr>
              <p:cNvPr id="325" name="Rounded Rectangle 324"/>
              <p:cNvSpPr/>
              <p:nvPr/>
            </p:nvSpPr>
            <p:spPr>
              <a:xfrm>
                <a:off x="341847" y="1196823"/>
                <a:ext cx="1326237" cy="828898"/>
              </a:xfrm>
              <a:prstGeom prst="roundRect">
                <a:avLst>
                  <a:gd name="adj" fmla="val 10000"/>
                </a:avLst>
              </a:prstGeom>
              <a:grpFill/>
              <a:sp3d z="-12700"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6" name="Rounded Rectangle 7"/>
              <p:cNvSpPr/>
              <p:nvPr/>
            </p:nvSpPr>
            <p:spPr>
              <a:xfrm>
                <a:off x="366125" y="1221101"/>
                <a:ext cx="1277682" cy="780343"/>
              </a:xfrm>
              <a:prstGeom prst="rect">
                <a:avLst/>
              </a:prstGeom>
              <a:grpFill/>
              <a:sp3d z="-127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3" tIns="12801" rIns="19203" bIns="12801" numCol="1" spcCol="1270" anchor="ctr" anchorCtr="0">
                <a:noAutofit/>
              </a:bodyPr>
              <a:lstStyle/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Leaf </a:t>
                </a:r>
                <a:r>
                  <a:rPr lang="en-US" sz="10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Off/Snow</a:t>
                </a:r>
              </a:p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(Winter)</a:t>
                </a:r>
                <a:endParaRPr lang="en-US" sz="10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09" name="Straight Connector 5"/>
            <p:cNvSpPr/>
            <p:nvPr/>
          </p:nvSpPr>
          <p:spPr>
            <a:xfrm>
              <a:off x="660261" y="1708169"/>
              <a:ext cx="119361" cy="447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21673"/>
                  </a:lnTo>
                  <a:lnTo>
                    <a:pt x="165779" y="621673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0" name="Straight Connector 11"/>
            <p:cNvSpPr/>
            <p:nvPr/>
          </p:nvSpPr>
          <p:spPr>
            <a:xfrm>
              <a:off x="660261" y="1892287"/>
              <a:ext cx="119361" cy="19396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93919"/>
                  </a:lnTo>
                  <a:lnTo>
                    <a:pt x="165779" y="2693919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1" name="Straight Connector 5"/>
            <p:cNvSpPr/>
            <p:nvPr/>
          </p:nvSpPr>
          <p:spPr>
            <a:xfrm>
              <a:off x="660259" y="3278753"/>
              <a:ext cx="119361" cy="447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21673"/>
                  </a:lnTo>
                  <a:lnTo>
                    <a:pt x="165779" y="621673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2" name="Straight Connector 5"/>
            <p:cNvSpPr/>
            <p:nvPr/>
          </p:nvSpPr>
          <p:spPr>
            <a:xfrm>
              <a:off x="660260" y="2496913"/>
              <a:ext cx="119361" cy="447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21673"/>
                  </a:lnTo>
                  <a:lnTo>
                    <a:pt x="165779" y="621673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13" name="Group 312"/>
            <p:cNvGrpSpPr/>
            <p:nvPr/>
          </p:nvGrpSpPr>
          <p:grpSpPr>
            <a:xfrm>
              <a:off x="2393193" y="1962130"/>
              <a:ext cx="1129480" cy="731520"/>
              <a:chOff x="2414092" y="1275202"/>
              <a:chExt cx="1386647" cy="828898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</p:grpSpPr>
          <p:sp>
            <p:nvSpPr>
              <p:cNvPr id="323" name="Rounded Rectangle 322"/>
              <p:cNvSpPr/>
              <p:nvPr/>
            </p:nvSpPr>
            <p:spPr>
              <a:xfrm>
                <a:off x="2414092" y="1275202"/>
                <a:ext cx="1386647" cy="828898"/>
              </a:xfrm>
              <a:prstGeom prst="roundRect">
                <a:avLst>
                  <a:gd name="adj" fmla="val 10000"/>
                </a:avLst>
              </a:prstGeom>
              <a:grpFill/>
              <a:sp3d z="-12700"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4" name="Rounded Rectangle 7"/>
              <p:cNvSpPr/>
              <p:nvPr/>
            </p:nvSpPr>
            <p:spPr>
              <a:xfrm>
                <a:off x="2438370" y="1335463"/>
                <a:ext cx="1338091" cy="699882"/>
              </a:xfrm>
              <a:prstGeom prst="rect">
                <a:avLst/>
              </a:prstGeom>
              <a:grpFill/>
              <a:sp3d z="-127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3" tIns="12801" rIns="19203" bIns="12801" numCol="1" spcCol="1270" anchor="t" anchorCtr="0">
                <a:noAutofit/>
              </a:bodyPr>
              <a:lstStyle/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Radiometric Calibration</a:t>
                </a:r>
              </a:p>
              <a:p>
                <a:pPr marL="41151" lvl="1" indent="-41151" algn="ctr" defTabSz="2560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Surface Reflectance</a:t>
                </a:r>
              </a:p>
              <a:p>
                <a:pPr marL="41151" lvl="1" indent="-41151" algn="ctr" defTabSz="2560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Brightness Temperature </a:t>
                </a:r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2393127" y="2911723"/>
              <a:ext cx="1129546" cy="548640"/>
              <a:chOff x="2414092" y="2232946"/>
              <a:chExt cx="1425996" cy="828898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</p:grpSpPr>
          <p:sp>
            <p:nvSpPr>
              <p:cNvPr id="321" name="Rounded Rectangle 320"/>
              <p:cNvSpPr/>
              <p:nvPr/>
            </p:nvSpPr>
            <p:spPr>
              <a:xfrm>
                <a:off x="2414092" y="2232946"/>
                <a:ext cx="1425996" cy="828898"/>
              </a:xfrm>
              <a:prstGeom prst="roundRect">
                <a:avLst>
                  <a:gd name="adj" fmla="val 10000"/>
                </a:avLst>
              </a:prstGeom>
              <a:grpFill/>
              <a:sp3d z="-12700"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2" name="Rounded Rectangle 10"/>
              <p:cNvSpPr/>
              <p:nvPr/>
            </p:nvSpPr>
            <p:spPr>
              <a:xfrm>
                <a:off x="2438370" y="2257222"/>
                <a:ext cx="1377439" cy="780341"/>
              </a:xfrm>
              <a:prstGeom prst="rect">
                <a:avLst/>
              </a:prstGeom>
              <a:grpFill/>
              <a:sp3d z="-127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3" tIns="12801" rIns="19203" bIns="12801" numCol="1" spcCol="1270" anchor="ctr" anchorCtr="0">
                <a:noAutofit/>
              </a:bodyPr>
              <a:lstStyle/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Atmospheric Correction</a:t>
                </a:r>
              </a:p>
              <a:p>
                <a:pPr marL="41151" lvl="1" indent="-41151" algn="ctr" defTabSz="2560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Dark-object subtraction</a:t>
                </a:r>
              </a:p>
            </p:txBody>
          </p:sp>
        </p:grpSp>
        <p:grpSp>
          <p:nvGrpSpPr>
            <p:cNvPr id="315" name="Group 314"/>
            <p:cNvGrpSpPr/>
            <p:nvPr/>
          </p:nvGrpSpPr>
          <p:grpSpPr>
            <a:xfrm>
              <a:off x="2391275" y="3697782"/>
              <a:ext cx="1120395" cy="419088"/>
              <a:chOff x="2382130" y="3442246"/>
              <a:chExt cx="1120395" cy="419088"/>
            </a:xfrm>
          </p:grpSpPr>
          <p:sp>
            <p:nvSpPr>
              <p:cNvPr id="319" name="Rounded Rectangle 318"/>
              <p:cNvSpPr/>
              <p:nvPr/>
            </p:nvSpPr>
            <p:spPr>
              <a:xfrm>
                <a:off x="2382130" y="3442246"/>
                <a:ext cx="1120395" cy="419088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chilly" dir="t"/>
              </a:scene3d>
              <a:sp3d z="-12700"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0" name="Rounded Rectangle 13"/>
              <p:cNvSpPr/>
              <p:nvPr/>
            </p:nvSpPr>
            <p:spPr>
              <a:xfrm>
                <a:off x="2411765" y="3504813"/>
                <a:ext cx="1062387" cy="3312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chilly" dir="t"/>
              </a:scene3d>
              <a:sp3d z="-127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3" tIns="12801" rIns="19203" bIns="12801" numCol="1" spcCol="1270" anchor="ctr" anchorCtr="0">
                <a:noAutofit/>
              </a:bodyPr>
              <a:lstStyle/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Cloud Masking</a:t>
                </a:r>
              </a:p>
            </p:txBody>
          </p:sp>
        </p:grpSp>
        <p:sp>
          <p:nvSpPr>
            <p:cNvPr id="316" name="Straight Connector 5"/>
            <p:cNvSpPr/>
            <p:nvPr/>
          </p:nvSpPr>
          <p:spPr>
            <a:xfrm>
              <a:off x="2221461" y="1709711"/>
              <a:ext cx="119361" cy="447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21673"/>
                  </a:lnTo>
                  <a:lnTo>
                    <a:pt x="165779" y="621673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7" name="Straight Connector 5"/>
            <p:cNvSpPr/>
            <p:nvPr/>
          </p:nvSpPr>
          <p:spPr>
            <a:xfrm>
              <a:off x="2222937" y="2565924"/>
              <a:ext cx="119361" cy="447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21673"/>
                  </a:lnTo>
                  <a:lnTo>
                    <a:pt x="165779" y="621673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8" name="Straight Connector 19"/>
            <p:cNvSpPr/>
            <p:nvPr/>
          </p:nvSpPr>
          <p:spPr>
            <a:xfrm>
              <a:off x="2222810" y="2250061"/>
              <a:ext cx="86423" cy="405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57796"/>
                  </a:lnTo>
                  <a:lnTo>
                    <a:pt x="165779" y="1657796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44" name="Group 343"/>
          <p:cNvGrpSpPr/>
          <p:nvPr/>
        </p:nvGrpSpPr>
        <p:grpSpPr>
          <a:xfrm>
            <a:off x="3803081" y="642619"/>
            <a:ext cx="8346321" cy="6181880"/>
            <a:chOff x="3803081" y="642619"/>
            <a:chExt cx="8346321" cy="6181880"/>
          </a:xfrm>
        </p:grpSpPr>
        <p:pic>
          <p:nvPicPr>
            <p:cNvPr id="345" name="Picture 34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5300" y="642619"/>
              <a:ext cx="7034102" cy="6181880"/>
            </a:xfrm>
            <a:prstGeom prst="rect">
              <a:avLst/>
            </a:prstGeom>
          </p:spPr>
        </p:pic>
        <p:sp>
          <p:nvSpPr>
            <p:cNvPr id="346" name="Straight Connector 16"/>
            <p:cNvSpPr/>
            <p:nvPr/>
          </p:nvSpPr>
          <p:spPr>
            <a:xfrm>
              <a:off x="3803081" y="1703145"/>
              <a:ext cx="119361" cy="447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21673"/>
                  </a:lnTo>
                  <a:lnTo>
                    <a:pt x="165779" y="621673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47" name="Group 346"/>
            <p:cNvGrpSpPr/>
            <p:nvPr/>
          </p:nvGrpSpPr>
          <p:grpSpPr>
            <a:xfrm>
              <a:off x="3976309" y="2046805"/>
              <a:ext cx="1096910" cy="547092"/>
              <a:chOff x="4486338" y="1196823"/>
              <a:chExt cx="1332178" cy="828898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</p:grpSpPr>
          <p:sp>
            <p:nvSpPr>
              <p:cNvPr id="352" name="Rounded Rectangle 351"/>
              <p:cNvSpPr/>
              <p:nvPr/>
            </p:nvSpPr>
            <p:spPr>
              <a:xfrm>
                <a:off x="4486338" y="1196823"/>
                <a:ext cx="1332178" cy="828898"/>
              </a:xfrm>
              <a:prstGeom prst="roundRect">
                <a:avLst>
                  <a:gd name="adj" fmla="val 10000"/>
                </a:avLst>
              </a:prstGeom>
              <a:grpFill/>
              <a:sp3d z="-12700"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3" name="Rounded Rectangle 18"/>
              <p:cNvSpPr/>
              <p:nvPr/>
            </p:nvSpPr>
            <p:spPr>
              <a:xfrm>
                <a:off x="4510616" y="1221101"/>
                <a:ext cx="1283622" cy="780342"/>
              </a:xfrm>
              <a:prstGeom prst="rect">
                <a:avLst/>
              </a:prstGeom>
              <a:grpFill/>
              <a:sp3d z="-127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3" tIns="12801" rIns="19203" bIns="12801" numCol="1" spcCol="1270" anchor="ctr" anchorCtr="0">
                <a:noAutofit/>
              </a:bodyPr>
              <a:lstStyle/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Normalized Difference </a:t>
                </a:r>
                <a:r>
                  <a:rPr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Vegetation </a:t>
                </a:r>
                <a:r>
                  <a:rPr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Index</a:t>
                </a:r>
              </a:p>
            </p:txBody>
          </p:sp>
        </p:grpSp>
        <p:grpSp>
          <p:nvGrpSpPr>
            <p:cNvPr id="348" name="Group 347"/>
            <p:cNvGrpSpPr/>
            <p:nvPr/>
          </p:nvGrpSpPr>
          <p:grpSpPr>
            <a:xfrm>
              <a:off x="3971190" y="2992401"/>
              <a:ext cx="1096623" cy="733957"/>
              <a:chOff x="4484459" y="2290332"/>
              <a:chExt cx="1332178" cy="828898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</p:grpSpPr>
          <p:sp>
            <p:nvSpPr>
              <p:cNvPr id="350" name="Rounded Rectangle 349"/>
              <p:cNvSpPr/>
              <p:nvPr/>
            </p:nvSpPr>
            <p:spPr>
              <a:xfrm>
                <a:off x="4484459" y="2290332"/>
                <a:ext cx="1332178" cy="828898"/>
              </a:xfrm>
              <a:prstGeom prst="roundRect">
                <a:avLst>
                  <a:gd name="adj" fmla="val 10000"/>
                </a:avLst>
              </a:prstGeom>
              <a:grpFill/>
              <a:sp3d z="-12700"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1" name="Rounded Rectangle 21"/>
              <p:cNvSpPr/>
              <p:nvPr/>
            </p:nvSpPr>
            <p:spPr>
              <a:xfrm>
                <a:off x="4555658" y="2314192"/>
                <a:ext cx="1202500" cy="766486"/>
              </a:xfrm>
              <a:prstGeom prst="rect">
                <a:avLst/>
              </a:prstGeom>
              <a:grpFill/>
              <a:sp3d z="-127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203" tIns="12801" rIns="19203" bIns="12801" numCol="1" spcCol="1270" anchor="ctr" anchorCtr="0">
                <a:noAutofit/>
              </a:bodyPr>
              <a:lstStyle/>
              <a:p>
                <a:pPr algn="ctr" defTabSz="4480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Tasseled Cap </a:t>
                </a:r>
                <a:r>
                  <a:rPr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Transform</a:t>
                </a:r>
                <a:endParaRPr lang="en-US" sz="9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1151" lvl="1" indent="-41151" algn="ctr" defTabSz="2560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Brightness</a:t>
                </a:r>
              </a:p>
              <a:p>
                <a:pPr marL="41151" lvl="1" indent="-41151" algn="ctr" defTabSz="2560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Wetness</a:t>
                </a:r>
              </a:p>
              <a:p>
                <a:pPr marL="41151" lvl="1" indent="-41151" algn="ctr" defTabSz="2560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Greenness</a:t>
                </a:r>
              </a:p>
            </p:txBody>
          </p:sp>
        </p:grpSp>
        <p:sp>
          <p:nvSpPr>
            <p:cNvPr id="349" name="Straight Connector 19"/>
            <p:cNvSpPr/>
            <p:nvPr/>
          </p:nvSpPr>
          <p:spPr>
            <a:xfrm>
              <a:off x="3803081" y="1706659"/>
              <a:ext cx="86423" cy="4051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57796"/>
                  </a:lnTo>
                  <a:lnTo>
                    <a:pt x="165779" y="1657796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0697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450" y="661696"/>
            <a:ext cx="6819018" cy="612469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38273" y="112455"/>
            <a:ext cx="391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Pixel-based Workflow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12761" y="526323"/>
            <a:ext cx="4277582" cy="5208911"/>
            <a:chOff x="312761" y="526323"/>
            <a:chExt cx="4277582" cy="5208911"/>
          </a:xfrm>
        </p:grpSpPr>
        <p:grpSp>
          <p:nvGrpSpPr>
            <p:cNvPr id="63" name="Group 62"/>
            <p:cNvGrpSpPr/>
            <p:nvPr/>
          </p:nvGrpSpPr>
          <p:grpSpPr>
            <a:xfrm>
              <a:off x="312761" y="526323"/>
              <a:ext cx="2468880" cy="5208911"/>
              <a:chOff x="312761" y="526323"/>
              <a:chExt cx="2468880" cy="5208911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720004" y="842708"/>
                <a:ext cx="1674881" cy="743712"/>
              </a:xfrm>
              <a:prstGeom prst="roundRect">
                <a:avLst>
                  <a:gd name="adj" fmla="val 10000"/>
                </a:avLst>
              </a:prstGeom>
              <a:ln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ounded Rectangle 23"/>
              <p:cNvSpPr/>
              <p:nvPr/>
            </p:nvSpPr>
            <p:spPr>
              <a:xfrm>
                <a:off x="742151" y="846888"/>
                <a:ext cx="1652734" cy="700146"/>
              </a:xfrm>
              <a:prstGeom prst="rect">
                <a:avLst/>
              </a:prstGeom>
              <a:scene3d>
                <a:camera prst="orthographicFront"/>
                <a:lightRig rig="chilly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060" tIns="17373" rIns="26060" bIns="17373" numCol="1" spcCol="1270" anchor="ctr" anchorCtr="0">
                <a:noAutofit/>
              </a:bodyPr>
              <a:lstStyle/>
              <a:p>
                <a:pPr algn="ctr" defTabSz="60812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93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Layer Stacking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12761" y="526323"/>
                <a:ext cx="2468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50 Band “Hyperspectral” </a:t>
                </a:r>
                <a:r>
                  <a:rPr lang="en-US" sz="1200" b="1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Image</a:t>
                </a:r>
                <a:endParaRPr lang="en-US" sz="1200" b="1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5" name="Right Arrow 114"/>
              <p:cNvSpPr/>
              <p:nvPr/>
            </p:nvSpPr>
            <p:spPr>
              <a:xfrm>
                <a:off x="376977" y="1093753"/>
                <a:ext cx="163947" cy="164414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836" tIns="32919" rIns="65836" bIns="329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52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799301" y="2002034"/>
                <a:ext cx="1490606" cy="3733200"/>
                <a:chOff x="366959" y="1723771"/>
                <a:chExt cx="1490606" cy="373320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421272" y="2563107"/>
                  <a:ext cx="1436293" cy="731520"/>
                  <a:chOff x="6551585" y="2232944"/>
                  <a:chExt cx="1277820" cy="828898"/>
                </a:xfrm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chilly" dir="t"/>
                </a:scene3d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6551585" y="2232944"/>
                    <a:ext cx="1277820" cy="828898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sp3d z="-12700" extrusionH="1700" prstMaterial="dkEdge">
                    <a:bevelT w="25400" h="6350" prst="softRound"/>
                    <a:bevelB w="0" h="0" prst="convex"/>
                  </a:sp3d>
                </p:spPr>
                <p:style>
                  <a:lnRef idx="1">
                    <a:schemeClr val="dk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9" name="Rounded Rectangle 29"/>
                  <p:cNvSpPr/>
                  <p:nvPr/>
                </p:nvSpPr>
                <p:spPr>
                  <a:xfrm>
                    <a:off x="6627215" y="2307395"/>
                    <a:ext cx="1104394" cy="720200"/>
                  </a:xfrm>
                  <a:prstGeom prst="rect">
                    <a:avLst/>
                  </a:prstGeom>
                  <a:grpFill/>
                  <a:sp3d z="-12700"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6460" tIns="10973" rIns="16460" bIns="10973" numCol="1" spcCol="1270" anchor="ctr" anchorCtr="0">
                    <a:noAutofit/>
                  </a:bodyPr>
                  <a:lstStyle/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Summer</a:t>
                    </a:r>
                    <a:endParaRPr lang="en-US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Bands 1-7</a:t>
                    </a: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NDVI</a:t>
                    </a: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Tasseled Cap</a:t>
                    </a: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24384" y="3313677"/>
                  <a:ext cx="1428277" cy="731520"/>
                  <a:chOff x="6555248" y="3269069"/>
                  <a:chExt cx="1269629" cy="828898"/>
                </a:xfrm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chilly" dir="t"/>
                </a:scene3d>
              </p:grpSpPr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6555248" y="3269069"/>
                    <a:ext cx="1269629" cy="828898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sp3d z="-12700" extrusionH="1700" prstMaterial="dkEdge">
                    <a:bevelT w="25400" h="6350" prst="softRound"/>
                    <a:bevelB w="0" h="0" prst="convex"/>
                  </a:sp3d>
                </p:spPr>
                <p:style>
                  <a:lnRef idx="1">
                    <a:schemeClr val="dk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2" name="Rounded Rectangle 32"/>
                  <p:cNvSpPr/>
                  <p:nvPr/>
                </p:nvSpPr>
                <p:spPr>
                  <a:xfrm>
                    <a:off x="6627350" y="3293347"/>
                    <a:ext cx="1103472" cy="780342"/>
                  </a:xfrm>
                  <a:prstGeom prst="rect">
                    <a:avLst/>
                  </a:prstGeom>
                  <a:grpFill/>
                  <a:sp3d z="-12700"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6460" tIns="10973" rIns="16460" bIns="10973" numCol="1" spcCol="1270" anchor="ctr" anchorCtr="0">
                    <a:noAutofit/>
                  </a:bodyPr>
                  <a:lstStyle/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Fall</a:t>
                    </a:r>
                    <a:endParaRPr lang="en-US" sz="8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Bands 1-7</a:t>
                    </a: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NDVI</a:t>
                    </a: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Tasseled Cap</a:t>
                    </a: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421272" y="4066623"/>
                  <a:ext cx="1432116" cy="640080"/>
                  <a:chOff x="6558583" y="4305191"/>
                  <a:chExt cx="1269629" cy="828898"/>
                </a:xfrm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chilly" dir="t"/>
                </a:scene3d>
              </p:grpSpPr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6558583" y="4305191"/>
                    <a:ext cx="1269629" cy="828898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sp3d z="-12700" extrusionH="1700" prstMaterial="dkEdge">
                    <a:bevelT w="25400" h="6350" prst="softRound"/>
                    <a:bevelB w="0" h="0" prst="convex"/>
                  </a:sp3d>
                </p:spPr>
                <p:style>
                  <a:lnRef idx="1">
                    <a:schemeClr val="dk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5" name="Rounded Rectangle 35"/>
                  <p:cNvSpPr/>
                  <p:nvPr/>
                </p:nvSpPr>
                <p:spPr>
                  <a:xfrm>
                    <a:off x="6582861" y="4329469"/>
                    <a:ext cx="1181232" cy="780342"/>
                  </a:xfrm>
                  <a:prstGeom prst="rect">
                    <a:avLst/>
                  </a:prstGeom>
                  <a:grpFill/>
                  <a:sp3d z="-12700"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6460" tIns="10973" rIns="16460" bIns="10973" numCol="1" spcCol="1270" anchor="ctr" anchorCtr="0">
                    <a:noAutofit/>
                  </a:bodyPr>
                  <a:lstStyle/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Winter</a:t>
                    </a:r>
                    <a:endParaRPr lang="en-US" sz="105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Bands 1-7</a:t>
                    </a: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NDVI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428455" y="4725451"/>
                  <a:ext cx="1424206" cy="731520"/>
                  <a:chOff x="6558581" y="5341314"/>
                  <a:chExt cx="1347864" cy="1127384"/>
                </a:xfrm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chilly" dir="t"/>
                </a:scene3d>
              </p:grpSpPr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6558581" y="5341314"/>
                    <a:ext cx="1347864" cy="1127384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sp3d z="-12700" extrusionH="1700" prstMaterial="dkEdge">
                    <a:bevelT w="25400" h="6350" prst="softRound"/>
                    <a:bevelB w="0" h="0" prst="convex"/>
                  </a:sp3d>
                </p:spPr>
                <p:style>
                  <a:lnRef idx="1">
                    <a:schemeClr val="dk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8" name="Rounded Rectangle 38"/>
                  <p:cNvSpPr/>
                  <p:nvPr/>
                </p:nvSpPr>
                <p:spPr>
                  <a:xfrm>
                    <a:off x="6591603" y="5374335"/>
                    <a:ext cx="1272475" cy="1061344"/>
                  </a:xfrm>
                  <a:prstGeom prst="rect">
                    <a:avLst/>
                  </a:prstGeom>
                  <a:grpFill/>
                  <a:sp3d z="-12700"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6460" tIns="10973" rIns="16460" bIns="10973" numCol="1" spcCol="1270" anchor="ctr" anchorCtr="0">
                    <a:noAutofit/>
                  </a:bodyPr>
                  <a:lstStyle/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000" b="1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Seasonal Tasseled Cap Differences</a:t>
                    </a: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SU – SP</a:t>
                    </a:r>
                    <a:endParaRPr lang="en-US" sz="900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SU – FA</a:t>
                    </a:r>
                    <a:endParaRPr lang="en-US" sz="900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p:grpSp>
            <p:sp>
              <p:nvSpPr>
                <p:cNvPr id="29" name="Rounded Rectangle 7"/>
                <p:cNvSpPr/>
                <p:nvPr/>
              </p:nvSpPr>
              <p:spPr>
                <a:xfrm>
                  <a:off x="366959" y="1723771"/>
                  <a:ext cx="954892" cy="601913"/>
                </a:xfrm>
                <a:prstGeom prst="rect">
                  <a:avLst/>
                </a:prstGeom>
                <a:scene3d>
                  <a:camera prst="orthographicFront"/>
                  <a:lightRig rig="chilly" dir="t"/>
                </a:scene3d>
                <a:sp3d z="-127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203" tIns="12801" rIns="19203" bIns="12801" numCol="1" spcCol="1270" anchor="ctr" anchorCtr="0">
                  <a:noAutofit/>
                </a:bodyPr>
                <a:lstStyle/>
                <a:p>
                  <a:pPr algn="ctr" defTabSz="44808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667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421272" y="1812505"/>
                  <a:ext cx="1435733" cy="731520"/>
                  <a:chOff x="6558582" y="2232946"/>
                  <a:chExt cx="1261308" cy="828898"/>
                </a:xfrm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chilly" dir="t"/>
                </a:scene3d>
              </p:grpSpPr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6558582" y="2232946"/>
                    <a:ext cx="1261308" cy="828898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sp3d z="-12700" extrusionH="1700" prstMaterial="dkEdge">
                    <a:bevelT w="25400" h="6350" prst="softRound"/>
                    <a:bevelB w="0" h="0" prst="convex"/>
                  </a:sp3d>
                </p:spPr>
                <p:style>
                  <a:lnRef idx="1">
                    <a:schemeClr val="dk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2" name="Rounded Rectangle 29"/>
                  <p:cNvSpPr/>
                  <p:nvPr/>
                </p:nvSpPr>
                <p:spPr>
                  <a:xfrm>
                    <a:off x="6633019" y="2265361"/>
                    <a:ext cx="1090547" cy="763028"/>
                  </a:xfrm>
                  <a:prstGeom prst="rect">
                    <a:avLst/>
                  </a:prstGeom>
                  <a:grpFill/>
                  <a:sp3d z="-12700"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6460" tIns="10973" rIns="16460" bIns="10973" numCol="1" spcCol="1270" anchor="ctr" anchorCtr="0">
                    <a:noAutofit/>
                  </a:bodyPr>
                  <a:lstStyle/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Spring</a:t>
                    </a:r>
                    <a:endParaRPr lang="en-US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Bands 1-7</a:t>
                    </a: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NDVI</a:t>
                    </a:r>
                  </a:p>
                  <a:p>
                    <a:pPr algn="ctr" defTabSz="3840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Tasseled Cap</a:t>
                    </a:r>
                  </a:p>
                </p:txBody>
              </p:sp>
            </p:grpSp>
          </p:grpSp>
          <p:cxnSp>
            <p:nvCxnSpPr>
              <p:cNvPr id="5" name="Straight Connector 4"/>
              <p:cNvCxnSpPr/>
              <p:nvPr/>
            </p:nvCxnSpPr>
            <p:spPr>
              <a:xfrm flipH="1">
                <a:off x="1547201" y="1578856"/>
                <a:ext cx="1" cy="5029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2916991" y="842708"/>
              <a:ext cx="1673352" cy="766047"/>
              <a:chOff x="5440023" y="2096137"/>
              <a:chExt cx="1371600" cy="761192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5440023" y="2096137"/>
                <a:ext cx="1371600" cy="739532"/>
              </a:xfrm>
              <a:prstGeom prst="roundRect">
                <a:avLst>
                  <a:gd name="adj" fmla="val 10000"/>
                </a:avLst>
              </a:prstGeom>
              <a:ln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ounded Rectangle 15"/>
              <p:cNvSpPr/>
              <p:nvPr/>
            </p:nvSpPr>
            <p:spPr>
              <a:xfrm>
                <a:off x="5459820" y="2117797"/>
                <a:ext cx="1351803" cy="739532"/>
              </a:xfrm>
              <a:prstGeom prst="rect">
                <a:avLst/>
              </a:prstGeom>
              <a:scene3d>
                <a:camera prst="orthographicFront"/>
                <a:lightRig rig="chilly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060" tIns="17373" rIns="26060" bIns="17373" numCol="1" spcCol="1270" anchor="ctr" anchorCtr="0">
                <a:noAutofit/>
              </a:bodyPr>
              <a:lstStyle/>
              <a:p>
                <a:pPr algn="ctr" defTabSz="60812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93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Principal Components Analysis</a:t>
                </a:r>
              </a:p>
            </p:txBody>
          </p:sp>
        </p:grpSp>
        <p:sp>
          <p:nvSpPr>
            <p:cNvPr id="59" name="Right Arrow 58"/>
            <p:cNvSpPr/>
            <p:nvPr/>
          </p:nvSpPr>
          <p:spPr>
            <a:xfrm>
              <a:off x="2573964" y="1098429"/>
              <a:ext cx="163947" cy="16441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5836" tIns="32919" rIns="65836" bIns="329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52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016" y="661694"/>
            <a:ext cx="6842452" cy="613840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grpSp>
        <p:nvGrpSpPr>
          <p:cNvPr id="91" name="Group 90"/>
          <p:cNvGrpSpPr/>
          <p:nvPr/>
        </p:nvGrpSpPr>
        <p:grpSpPr>
          <a:xfrm>
            <a:off x="2915506" y="1736757"/>
            <a:ext cx="1674837" cy="4792931"/>
            <a:chOff x="2915506" y="1736757"/>
            <a:chExt cx="1674837" cy="4792931"/>
          </a:xfrm>
        </p:grpSpPr>
        <p:sp>
          <p:nvSpPr>
            <p:cNvPr id="66" name="Down Arrow 65"/>
            <p:cNvSpPr/>
            <p:nvPr/>
          </p:nvSpPr>
          <p:spPr>
            <a:xfrm>
              <a:off x="3607023" y="1736757"/>
              <a:ext cx="213213" cy="231787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3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915506" y="5416370"/>
              <a:ext cx="1673352" cy="1113318"/>
              <a:chOff x="2915506" y="5416370"/>
              <a:chExt cx="1673352" cy="1113318"/>
            </a:xfrm>
          </p:grpSpPr>
          <p:sp>
            <p:nvSpPr>
              <p:cNvPr id="84" name="Down Arrow 83"/>
              <p:cNvSpPr/>
              <p:nvPr/>
            </p:nvSpPr>
            <p:spPr>
              <a:xfrm>
                <a:off x="3607022" y="5416370"/>
                <a:ext cx="213213" cy="231787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83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2915506" y="5784393"/>
                <a:ext cx="1673352" cy="744249"/>
              </a:xfrm>
              <a:prstGeom prst="roundRect">
                <a:avLst>
                  <a:gd name="adj" fmla="val 10000"/>
                </a:avLst>
              </a:prstGeom>
              <a:ln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6" name="Rounded Rectangle 15"/>
              <p:cNvSpPr/>
              <p:nvPr/>
            </p:nvSpPr>
            <p:spPr>
              <a:xfrm>
                <a:off x="2941143" y="5808360"/>
                <a:ext cx="1647715" cy="721328"/>
              </a:xfrm>
              <a:prstGeom prst="rect">
                <a:avLst/>
              </a:prstGeom>
              <a:scene3d>
                <a:camera prst="orthographicFront"/>
                <a:lightRig rig="chilly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060" tIns="17373" rIns="26060" bIns="17373" numCol="1" spcCol="1270" anchor="ctr" anchorCtr="0">
                <a:noAutofit/>
              </a:bodyPr>
              <a:lstStyle/>
              <a:p>
                <a:pPr algn="ctr" defTabSz="60812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93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Minimum Noise Fraction</a:t>
                </a:r>
                <a:endParaRPr lang="en-US" sz="1493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916991" y="2100374"/>
              <a:ext cx="1673352" cy="744249"/>
              <a:chOff x="4114471" y="806371"/>
              <a:chExt cx="1673352" cy="740664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4114471" y="806371"/>
                <a:ext cx="1673352" cy="740664"/>
              </a:xfrm>
              <a:prstGeom prst="roundRect">
                <a:avLst>
                  <a:gd name="adj" fmla="val 10000"/>
                </a:avLst>
              </a:prstGeom>
              <a:ln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Rounded Rectangle 15"/>
              <p:cNvSpPr/>
              <p:nvPr/>
            </p:nvSpPr>
            <p:spPr>
              <a:xfrm>
                <a:off x="4272910" y="806371"/>
                <a:ext cx="1353504" cy="717853"/>
              </a:xfrm>
              <a:prstGeom prst="rect">
                <a:avLst/>
              </a:prstGeom>
              <a:scene3d>
                <a:camera prst="orthographicFront"/>
                <a:lightRig rig="chilly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060" tIns="17373" rIns="26060" bIns="17373" numCol="1" spcCol="1270" anchor="ctr" anchorCtr="0">
                <a:noAutofit/>
              </a:bodyPr>
              <a:lstStyle/>
              <a:p>
                <a:pPr algn="ctr" defTabSz="60812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93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Layer Restacking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099344" y="3358040"/>
              <a:ext cx="1280275" cy="1922094"/>
              <a:chOff x="2522467" y="3335706"/>
              <a:chExt cx="1280275" cy="192209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522582" y="3913280"/>
                <a:ext cx="1280160" cy="625818"/>
                <a:chOff x="6558583" y="2206268"/>
                <a:chExt cx="1326237" cy="855577"/>
              </a:xfr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chilly" dir="t"/>
              </a:scene3d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6558583" y="2206268"/>
                  <a:ext cx="1326237" cy="855577"/>
                </a:xfrm>
                <a:prstGeom prst="roundRect">
                  <a:avLst>
                    <a:gd name="adj" fmla="val 10000"/>
                  </a:avLst>
                </a:prstGeom>
                <a:grpFill/>
                <a:sp3d z="-12700" extrusionH="1700" prstMaterial="dkEdge">
                  <a:bevelT w="25400" h="6350" prst="softRound"/>
                  <a:bevelB w="0" h="0" prst="convex"/>
                </a:sp3d>
              </p:spPr>
              <p:style>
                <a:lnRef idx="1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1" name="Rounded Rectangle 29"/>
                <p:cNvSpPr/>
                <p:nvPr/>
              </p:nvSpPr>
              <p:spPr>
                <a:xfrm>
                  <a:off x="6582861" y="2257224"/>
                  <a:ext cx="1277681" cy="715437"/>
                </a:xfrm>
                <a:prstGeom prst="rect">
                  <a:avLst/>
                </a:prstGeom>
                <a:grpFill/>
                <a:sp3d z="-127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6460" tIns="10973" rIns="16460" bIns="10973" numCol="1" spcCol="1270" anchor="ctr" anchorCtr="0">
                  <a:noAutofit/>
                </a:bodyPr>
                <a:lstStyle/>
                <a:p>
                  <a:pPr algn="ctr" defTabSz="38407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b="1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Summer</a:t>
                  </a:r>
                  <a:endParaRPr lang="en-US" sz="8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8407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7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Bands 1-7</a:t>
                  </a:r>
                </a:p>
                <a:p>
                  <a:pPr algn="ctr" defTabSz="38407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7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NDVI</a:t>
                  </a:r>
                </a:p>
                <a:p>
                  <a:pPr algn="ctr" defTabSz="38407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7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Tasseled Cap</a:t>
                  </a: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2522467" y="3335706"/>
                <a:ext cx="1280160" cy="570307"/>
                <a:chOff x="6558582" y="2232948"/>
                <a:chExt cx="1326237" cy="828899"/>
              </a:xfr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chilly" dir="t"/>
              </a:scene3d>
            </p:grpSpPr>
            <p:sp>
              <p:nvSpPr>
                <p:cNvPr id="74" name="Rounded Rectangle 73"/>
                <p:cNvSpPr/>
                <p:nvPr/>
              </p:nvSpPr>
              <p:spPr>
                <a:xfrm>
                  <a:off x="6558582" y="2232948"/>
                  <a:ext cx="1326237" cy="828899"/>
                </a:xfrm>
                <a:prstGeom prst="roundRect">
                  <a:avLst>
                    <a:gd name="adj" fmla="val 10000"/>
                  </a:avLst>
                </a:prstGeom>
                <a:grpFill/>
                <a:sp3d z="-12700" extrusionH="1700" prstMaterial="dkEdge">
                  <a:bevelT w="25400" h="6350" prst="softRound"/>
                  <a:bevelB w="0" h="0" prst="convex"/>
                </a:sp3d>
              </p:spPr>
              <p:style>
                <a:lnRef idx="1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5" name="Rounded Rectangle 29"/>
                <p:cNvSpPr/>
                <p:nvPr/>
              </p:nvSpPr>
              <p:spPr>
                <a:xfrm>
                  <a:off x="6589690" y="2365778"/>
                  <a:ext cx="1270971" cy="671794"/>
                </a:xfrm>
                <a:prstGeom prst="rect">
                  <a:avLst/>
                </a:prstGeom>
                <a:grpFill/>
                <a:sp3d z="-127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6460" tIns="10973" rIns="16460" bIns="10973" numCol="1" spcCol="1270" anchor="ctr" anchorCtr="0">
                  <a:noAutofit/>
                </a:bodyPr>
                <a:lstStyle/>
                <a:p>
                  <a:pPr algn="ctr" defTabSz="38407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PCA </a:t>
                  </a:r>
                  <a:r>
                    <a:rPr lang="en-US" sz="900" b="1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Bands</a:t>
                  </a:r>
                </a:p>
                <a:p>
                  <a:pPr algn="ctr" defTabSz="38407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Accounting for ≥99% spectral variability </a:t>
                  </a:r>
                  <a:endParaRPr lang="en-US" sz="8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8407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522467" y="4549624"/>
                <a:ext cx="1280160" cy="708176"/>
                <a:chOff x="6558581" y="5333485"/>
                <a:chExt cx="1407853" cy="873126"/>
              </a:xfr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chilly" dir="t"/>
              </a:scene3d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6558581" y="5333485"/>
                  <a:ext cx="1407853" cy="873126"/>
                </a:xfrm>
                <a:prstGeom prst="roundRect">
                  <a:avLst>
                    <a:gd name="adj" fmla="val 10000"/>
                  </a:avLst>
                </a:prstGeom>
                <a:grpFill/>
                <a:sp3d z="-12700" extrusionH="1700" prstMaterial="dkEdge">
                  <a:bevelT w="25400" h="6350" prst="softRound"/>
                  <a:bevelB w="0" h="0" prst="convex"/>
                </a:sp3d>
              </p:spPr>
              <p:style>
                <a:lnRef idx="1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8" name="Rounded Rectangle 38"/>
                <p:cNvSpPr/>
                <p:nvPr/>
              </p:nvSpPr>
              <p:spPr>
                <a:xfrm>
                  <a:off x="6591603" y="5408045"/>
                  <a:ext cx="1341813" cy="705982"/>
                </a:xfrm>
                <a:prstGeom prst="rect">
                  <a:avLst/>
                </a:prstGeom>
                <a:grpFill/>
                <a:sp3d z="-127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6460" tIns="10973" rIns="16460" bIns="10973" numCol="1" spcCol="1270" anchor="ctr" anchorCtr="0">
                  <a:noAutofit/>
                </a:bodyPr>
                <a:lstStyle/>
                <a:p>
                  <a:pPr algn="ctr" defTabSz="38407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Seasonal Tasseled Cap Differences</a:t>
                  </a:r>
                </a:p>
                <a:p>
                  <a:pPr algn="ctr" defTabSz="38407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SU – SP</a:t>
                  </a:r>
                  <a:endParaRPr lang="en-US" sz="8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8407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8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SU – FA</a:t>
                  </a:r>
                  <a:endParaRPr lang="en-US" sz="8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</p:grpSp>
        <p:cxnSp>
          <p:nvCxnSpPr>
            <p:cNvPr id="79" name="Straight Connector 78"/>
            <p:cNvCxnSpPr/>
            <p:nvPr/>
          </p:nvCxnSpPr>
          <p:spPr>
            <a:xfrm flipH="1">
              <a:off x="3713630" y="2846717"/>
              <a:ext cx="1" cy="5029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27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8273" y="112455"/>
            <a:ext cx="391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Pixel-based Workflow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5" name="Right Arrow 114"/>
          <p:cNvSpPr/>
          <p:nvPr/>
        </p:nvSpPr>
        <p:spPr>
          <a:xfrm>
            <a:off x="94396" y="1098430"/>
            <a:ext cx="163947" cy="1644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36" tIns="32919" rIns="65836" bIns="32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2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87717" y="801395"/>
            <a:ext cx="1673352" cy="758483"/>
            <a:chOff x="6374755" y="842081"/>
            <a:chExt cx="1673352" cy="744884"/>
          </a:xfrm>
        </p:grpSpPr>
        <p:sp>
          <p:nvSpPr>
            <p:cNvPr id="50" name="Rounded Rectangle 49"/>
            <p:cNvSpPr/>
            <p:nvPr/>
          </p:nvSpPr>
          <p:spPr>
            <a:xfrm>
              <a:off x="6374755" y="843253"/>
              <a:ext cx="1673352" cy="743712"/>
            </a:xfrm>
            <a:prstGeom prst="roundRect">
              <a:avLst>
                <a:gd name="adj" fmla="val 10000"/>
              </a:avLst>
            </a:prstGeom>
            <a:ln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ounded Rectangle 40"/>
            <p:cNvSpPr/>
            <p:nvPr/>
          </p:nvSpPr>
          <p:spPr>
            <a:xfrm>
              <a:off x="6542310" y="842081"/>
              <a:ext cx="1331427" cy="700146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060" tIns="17373" rIns="26060" bIns="17373" numCol="1" spcCol="1270" anchor="ctr" anchorCtr="0">
              <a:noAutofit/>
            </a:bodyPr>
            <a:lstStyle/>
            <a:p>
              <a:pPr algn="ctr" defTabSz="608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93" dirty="0">
                  <a:latin typeface="Helvetica" panose="020B0604020202020204" pitchFamily="34" charset="0"/>
                  <a:cs typeface="Helvetica" panose="020B0604020202020204" pitchFamily="34" charset="0"/>
                </a:rPr>
                <a:t>Spectral Unmixing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30028" y="1806208"/>
            <a:ext cx="1331041" cy="740142"/>
            <a:chOff x="8630831" y="2232947"/>
            <a:chExt cx="1326237" cy="828898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55" name="Rounded Rectangle 54"/>
            <p:cNvSpPr/>
            <p:nvPr/>
          </p:nvSpPr>
          <p:spPr>
            <a:xfrm>
              <a:off x="8630831" y="2232947"/>
              <a:ext cx="1326237" cy="828898"/>
            </a:xfrm>
            <a:prstGeom prst="roundRect">
              <a:avLst>
                <a:gd name="adj" fmla="val 10000"/>
              </a:avLst>
            </a:prstGeom>
            <a:grpFill/>
            <a:sp3d z="-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ounded Rectangle 46"/>
            <p:cNvSpPr/>
            <p:nvPr/>
          </p:nvSpPr>
          <p:spPr>
            <a:xfrm>
              <a:off x="8655107" y="2257224"/>
              <a:ext cx="1277681" cy="780342"/>
            </a:xfrm>
            <a:prstGeom prst="rect">
              <a:avLst/>
            </a:prstGeom>
            <a:grpFill/>
            <a:sp3d z="-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3" tIns="12801" rIns="19203" bIns="12801" numCol="1" spcCol="1270" anchor="ctr" anchorCtr="0">
              <a:noAutofit/>
            </a:bodyPr>
            <a:lstStyle/>
            <a:p>
              <a:pPr algn="ctr" defTabSz="4480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Pixel Purity </a:t>
              </a:r>
              <a:r>
                <a:rPr lang="en-US" sz="105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Index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0028" y="2928814"/>
            <a:ext cx="1331041" cy="709736"/>
            <a:chOff x="8630829" y="3269069"/>
            <a:chExt cx="1326237" cy="828898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58" name="Rounded Rectangle 57"/>
            <p:cNvSpPr/>
            <p:nvPr/>
          </p:nvSpPr>
          <p:spPr>
            <a:xfrm>
              <a:off x="8630829" y="3269069"/>
              <a:ext cx="1326237" cy="828898"/>
            </a:xfrm>
            <a:prstGeom prst="roundRect">
              <a:avLst>
                <a:gd name="adj" fmla="val 10000"/>
              </a:avLst>
            </a:prstGeom>
            <a:grpFill/>
            <a:sp3d z="-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ounded Rectangle 49"/>
            <p:cNvSpPr/>
            <p:nvPr/>
          </p:nvSpPr>
          <p:spPr>
            <a:xfrm>
              <a:off x="8655107" y="3293347"/>
              <a:ext cx="1277681" cy="780342"/>
            </a:xfrm>
            <a:prstGeom prst="rect">
              <a:avLst/>
            </a:prstGeom>
            <a:grpFill/>
            <a:sp3d z="-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3" tIns="12801" rIns="19203" bIns="12801" numCol="1" spcCol="1270" anchor="ctr" anchorCtr="0">
              <a:noAutofit/>
            </a:bodyPr>
            <a:lstStyle/>
            <a:p>
              <a:pPr algn="ctr" defTabSz="4480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Mixture Tuned </a:t>
              </a:r>
              <a:r>
                <a:rPr lang="en-US" sz="105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Matched </a:t>
              </a:r>
              <a:r>
                <a:rPr lang="en-US" sz="105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Filtering</a:t>
              </a:r>
              <a:endParaRPr lang="en-US" sz="105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63" name="Straight Connector 16"/>
          <p:cNvSpPr/>
          <p:nvPr/>
        </p:nvSpPr>
        <p:spPr>
          <a:xfrm>
            <a:off x="555272" y="1559878"/>
            <a:ext cx="118431" cy="4476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21673"/>
                </a:lnTo>
                <a:lnTo>
                  <a:pt x="165779" y="621673"/>
                </a:lnTo>
              </a:path>
            </a:pathLst>
          </a:custGeom>
          <a:noFill/>
          <a:sp3d z="-40000" prstMaterial="matte"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Straight Connector 19"/>
          <p:cNvSpPr/>
          <p:nvPr/>
        </p:nvSpPr>
        <p:spPr>
          <a:xfrm>
            <a:off x="555272" y="1631899"/>
            <a:ext cx="118431" cy="11936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57796"/>
                </a:lnTo>
                <a:lnTo>
                  <a:pt x="165779" y="1657796"/>
                </a:lnTo>
              </a:path>
            </a:pathLst>
          </a:custGeom>
          <a:noFill/>
          <a:sp3d z="-40000" prstMaterial="matte"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5493905" y="630843"/>
            <a:ext cx="6634595" cy="6162230"/>
            <a:chOff x="5493905" y="630843"/>
            <a:chExt cx="6634595" cy="616223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3905" y="630843"/>
              <a:ext cx="6634595" cy="6162230"/>
            </a:xfrm>
            <a:prstGeom prst="rect">
              <a:avLst/>
            </a:prstGeom>
          </p:spPr>
        </p:pic>
        <p:sp>
          <p:nvSpPr>
            <p:cNvPr id="67" name="Rounded Rectangle 46"/>
            <p:cNvSpPr/>
            <p:nvPr/>
          </p:nvSpPr>
          <p:spPr>
            <a:xfrm>
              <a:off x="6572940" y="1901957"/>
              <a:ext cx="5120640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</a:ln>
            <a:scene3d>
              <a:camera prst="orthographicFront"/>
              <a:lightRig rig="chilly" dir="t"/>
            </a:scene3d>
            <a:sp3d z="-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3" tIns="12801" rIns="19203" bIns="12801" numCol="1" spcCol="1270" anchor="ctr" anchorCtr="0">
              <a:noAutofit/>
            </a:bodyPr>
            <a:lstStyle/>
            <a:p>
              <a:pPr defTabSz="4480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80+% basal area </a:t>
              </a:r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= </a:t>
              </a:r>
              <a:r>
                <a:rPr lang="en-US" sz="16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“Pure Pixel” </a:t>
              </a:r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= </a:t>
              </a:r>
              <a:r>
                <a:rPr lang="en-US" sz="16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Target</a:t>
              </a:r>
              <a:r>
                <a: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6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Endmember</a:t>
              </a:r>
              <a:endParaRPr 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28624" y="801395"/>
            <a:ext cx="2004854" cy="4387218"/>
            <a:chOff x="2228624" y="801395"/>
            <a:chExt cx="2004854" cy="4387218"/>
          </a:xfrm>
        </p:grpSpPr>
        <p:sp>
          <p:nvSpPr>
            <p:cNvPr id="60" name="Right Arrow 59"/>
            <p:cNvSpPr/>
            <p:nvPr/>
          </p:nvSpPr>
          <p:spPr>
            <a:xfrm>
              <a:off x="2228624" y="1098430"/>
              <a:ext cx="163947" cy="16441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5836" tIns="32919" rIns="65836" bIns="329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52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560126" y="801395"/>
              <a:ext cx="1673352" cy="4387218"/>
              <a:chOff x="2560126" y="801395"/>
              <a:chExt cx="1673352" cy="4387218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560126" y="801395"/>
                <a:ext cx="1673352" cy="758952"/>
                <a:chOff x="4154778" y="160700"/>
                <a:chExt cx="1657796" cy="828898"/>
              </a:xfrm>
              <a:scene3d>
                <a:camera prst="orthographicFront"/>
                <a:lightRig rig="chilly" dir="t"/>
              </a:scene3d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4154778" y="160700"/>
                  <a:ext cx="1657796" cy="828898"/>
                </a:xfrm>
                <a:prstGeom prst="roundRect">
                  <a:avLst>
                    <a:gd name="adj" fmla="val 10000"/>
                  </a:avLst>
                </a:prstGeom>
                <a:ln/>
                <a:sp3d prstMaterial="translucentPowder">
                  <a:bevelT w="127000" h="25400" prst="softRound"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0" name="Rounded Rectangle 15"/>
                <p:cNvSpPr/>
                <p:nvPr/>
              </p:nvSpPr>
              <p:spPr>
                <a:xfrm>
                  <a:off x="4179056" y="184978"/>
                  <a:ext cx="1609240" cy="780342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060" tIns="17373" rIns="26060" bIns="17373" numCol="1" spcCol="1270" anchor="ctr" anchorCtr="0">
                  <a:noAutofit/>
                </a:bodyPr>
                <a:lstStyle/>
                <a:p>
                  <a:pPr algn="ctr" defTabSz="60812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93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Multiple Linear Regression</a:t>
                  </a:r>
                </a:p>
              </p:txBody>
            </p:sp>
          </p:grpSp>
          <p:sp>
            <p:nvSpPr>
              <p:cNvPr id="71" name="Straight Connector 16"/>
              <p:cNvSpPr/>
              <p:nvPr/>
            </p:nvSpPr>
            <p:spPr>
              <a:xfrm>
                <a:off x="2731758" y="1564089"/>
                <a:ext cx="119361" cy="44760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621673"/>
                    </a:lnTo>
                    <a:lnTo>
                      <a:pt x="165779" y="621673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dk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72" name="Group 71"/>
              <p:cNvGrpSpPr/>
              <p:nvPr/>
            </p:nvGrpSpPr>
            <p:grpSpPr>
              <a:xfrm>
                <a:off x="2907972" y="1806208"/>
                <a:ext cx="1325506" cy="747513"/>
                <a:chOff x="4486338" y="1196823"/>
                <a:chExt cx="1332178" cy="828898"/>
              </a:xfr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chilly" dir="t"/>
              </a:scene3d>
            </p:grpSpPr>
            <p:sp>
              <p:nvSpPr>
                <p:cNvPr id="73" name="Rounded Rectangle 72"/>
                <p:cNvSpPr/>
                <p:nvPr/>
              </p:nvSpPr>
              <p:spPr>
                <a:xfrm>
                  <a:off x="4486338" y="1196823"/>
                  <a:ext cx="1332178" cy="828898"/>
                </a:xfrm>
                <a:prstGeom prst="roundRect">
                  <a:avLst>
                    <a:gd name="adj" fmla="val 10000"/>
                  </a:avLst>
                </a:prstGeom>
                <a:grpFill/>
                <a:sp3d z="-12700" extrusionH="1700" prstMaterial="dkEdge">
                  <a:bevelT w="25400" h="6350" prst="softRound"/>
                  <a:bevelB w="0" h="0" prst="convex"/>
                </a:sp3d>
              </p:spPr>
              <p:style>
                <a:lnRef idx="1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4" name="Rounded Rectangle 18"/>
                <p:cNvSpPr/>
                <p:nvPr/>
              </p:nvSpPr>
              <p:spPr>
                <a:xfrm>
                  <a:off x="4510616" y="1221101"/>
                  <a:ext cx="1283622" cy="780342"/>
                </a:xfrm>
                <a:prstGeom prst="rect">
                  <a:avLst/>
                </a:prstGeom>
                <a:grpFill/>
                <a:sp3d z="-127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203" tIns="12801" rIns="19203" bIns="12801" numCol="1" spcCol="1270" anchor="ctr" anchorCtr="0">
                  <a:noAutofit/>
                </a:bodyPr>
                <a:lstStyle/>
                <a:p>
                  <a:pPr algn="ctr" defTabSz="44808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50" b="1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Species Basal </a:t>
                  </a:r>
                  <a:r>
                    <a:rPr lang="en-US" sz="105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Area Equations</a:t>
                  </a:r>
                </a:p>
                <a:p>
                  <a:pPr algn="ctr" defTabSz="44808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5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MTMF output to predict Field % BA</a:t>
                  </a:r>
                  <a:endParaRPr lang="en-US" sz="105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907972" y="2928814"/>
                <a:ext cx="1325506" cy="821244"/>
                <a:chOff x="5320972" y="2825512"/>
                <a:chExt cx="1325506" cy="821244"/>
              </a:xfrm>
            </p:grpSpPr>
            <p:sp>
              <p:nvSpPr>
                <p:cNvPr id="76" name="Rounded Rectangle 75"/>
                <p:cNvSpPr/>
                <p:nvPr/>
              </p:nvSpPr>
              <p:spPr>
                <a:xfrm>
                  <a:off x="5320972" y="2825512"/>
                  <a:ext cx="1325506" cy="821244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chilly" dir="t"/>
                </a:scene3d>
                <a:sp3d z="-12700" extrusionH="1700" prstMaterial="dkEdge">
                  <a:bevelT w="25400" h="6350" prst="softRound"/>
                  <a:bevelB w="0" h="0" prst="convex"/>
                </a:sp3d>
              </p:spPr>
              <p:style>
                <a:lnRef idx="1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7" name="Rounded Rectangle 21"/>
                <p:cNvSpPr/>
                <p:nvPr/>
              </p:nvSpPr>
              <p:spPr>
                <a:xfrm>
                  <a:off x="5345303" y="2879154"/>
                  <a:ext cx="1276843" cy="71395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chilly" dir="t"/>
                </a:scene3d>
                <a:sp3d z="-127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203" tIns="12801" rIns="19203" bIns="12801" numCol="1" spcCol="1270" anchor="ctr" anchorCtr="0">
                  <a:noAutofit/>
                </a:bodyPr>
                <a:lstStyle/>
                <a:p>
                  <a:pPr algn="ctr" defTabSz="44808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Band Math</a:t>
                  </a:r>
                  <a:endParaRPr lang="en-US" sz="105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marL="0" lvl="1" algn="ctr" defTabSz="256052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11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Regression equations applied to MTMF image</a:t>
                  </a:r>
                </a:p>
              </p:txBody>
            </p:sp>
          </p:grpSp>
          <p:sp>
            <p:nvSpPr>
              <p:cNvPr id="81" name="Down Arrow 80"/>
              <p:cNvSpPr/>
              <p:nvPr/>
            </p:nvSpPr>
            <p:spPr>
              <a:xfrm>
                <a:off x="3262967" y="3942375"/>
                <a:ext cx="323973" cy="363222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2" name="Straight Connector 19"/>
              <p:cNvSpPr/>
              <p:nvPr/>
            </p:nvSpPr>
            <p:spPr>
              <a:xfrm>
                <a:off x="2731758" y="1643888"/>
                <a:ext cx="118431" cy="119361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657796"/>
                    </a:lnTo>
                    <a:lnTo>
                      <a:pt x="165779" y="1657796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dk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84" name="Group 83"/>
              <p:cNvGrpSpPr/>
              <p:nvPr/>
            </p:nvGrpSpPr>
            <p:grpSpPr>
              <a:xfrm>
                <a:off x="2560126" y="4429661"/>
                <a:ext cx="1673352" cy="758952"/>
                <a:chOff x="10004234" y="3866889"/>
                <a:chExt cx="1378128" cy="781571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10004234" y="3866889"/>
                  <a:ext cx="1378128" cy="781571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</p:sp>
            <p:sp>
              <p:nvSpPr>
                <p:cNvPr id="86" name="Rounded Rectangle 15"/>
                <p:cNvSpPr/>
                <p:nvPr/>
              </p:nvSpPr>
              <p:spPr>
                <a:xfrm>
                  <a:off x="10050605" y="3898748"/>
                  <a:ext cx="1331757" cy="717853"/>
                </a:xfrm>
                <a:prstGeom prst="rect">
                  <a:avLst/>
                </a:prstGeom>
                <a:scene3d>
                  <a:camera prst="orthographicFront"/>
                  <a:lightRig rig="chilly" dir="t"/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060" tIns="17373" rIns="26060" bIns="17373" numCol="1" spcCol="1270" anchor="ctr" anchorCtr="0">
                  <a:noAutofit/>
                </a:bodyPr>
                <a:lstStyle/>
                <a:p>
                  <a:pPr algn="ctr" defTabSz="60812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93" b="1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Species Basal Area Raster</a:t>
                  </a:r>
                  <a:endParaRPr lang="en-US" sz="1493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24" y="601365"/>
            <a:ext cx="6748376" cy="63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776215" y="785865"/>
            <a:ext cx="8276085" cy="6052985"/>
            <a:chOff x="3776215" y="785865"/>
            <a:chExt cx="8276085" cy="6052985"/>
          </a:xfrm>
        </p:grpSpPr>
        <p:grpSp>
          <p:nvGrpSpPr>
            <p:cNvPr id="10" name="Group 9"/>
            <p:cNvGrpSpPr/>
            <p:nvPr/>
          </p:nvGrpSpPr>
          <p:grpSpPr>
            <a:xfrm>
              <a:off x="3776215" y="785865"/>
              <a:ext cx="8276085" cy="6052985"/>
              <a:chOff x="3776215" y="785865"/>
              <a:chExt cx="8276085" cy="605298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38805" y="785865"/>
                <a:ext cx="6813495" cy="6052985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76215" y="785865"/>
                <a:ext cx="1462590" cy="6052985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4480" y="6041933"/>
              <a:ext cx="328014" cy="67636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776214" y="785864"/>
            <a:ext cx="8276086" cy="6052985"/>
            <a:chOff x="3776214" y="785864"/>
            <a:chExt cx="8276086" cy="605298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6214" y="785864"/>
              <a:ext cx="8276086" cy="605298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4809" y="848450"/>
              <a:ext cx="1225480" cy="8660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4809" y="6041933"/>
              <a:ext cx="328014" cy="676367"/>
            </a:xfrm>
            <a:prstGeom prst="rect">
              <a:avLst/>
            </a:prstGeom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1289050" y="173748"/>
            <a:ext cx="9613900" cy="499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Sugar 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Maple: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2014 Landsat Path 14 Results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206" y="848450"/>
            <a:ext cx="3386600" cy="2781714"/>
            <a:chOff x="26832" y="1184533"/>
            <a:chExt cx="3386600" cy="27817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913" y="1561187"/>
              <a:ext cx="3101519" cy="2097283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26832" y="1184533"/>
              <a:ext cx="3345315" cy="2781714"/>
              <a:chOff x="-62068" y="1184533"/>
              <a:chExt cx="3345315" cy="278171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64296" y="1184533"/>
                <a:ext cx="301895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Percent Basal Area	</a:t>
                </a:r>
                <a:endParaRPr lang="en-US" sz="22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10078" y="1576575"/>
                <a:ext cx="9669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</a:t>
                </a:r>
                <a:r>
                  <a:rPr lang="en-US" sz="1200" baseline="30000" dirty="0" smtClean="0"/>
                  <a:t>2</a:t>
                </a:r>
                <a:r>
                  <a:rPr lang="en-US" sz="1200" dirty="0" smtClean="0"/>
                  <a:t> = 0.44</a:t>
                </a:r>
              </a:p>
              <a:p>
                <a:r>
                  <a:rPr lang="en-US" sz="1200" dirty="0" smtClean="0"/>
                  <a:t>p = 0.0028</a:t>
                </a:r>
              </a:p>
              <a:p>
                <a:r>
                  <a:rPr lang="en-US" sz="1200" dirty="0" smtClean="0"/>
                  <a:t>RMSE = 0.27</a:t>
                </a:r>
              </a:p>
              <a:p>
                <a:r>
                  <a:rPr lang="en-US" sz="1200" dirty="0" smtClean="0"/>
                  <a:t>Press = 0.29</a:t>
                </a:r>
                <a:endParaRPr 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-451104" y="2455940"/>
                <a:ext cx="1085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Actual %BA</a:t>
                </a:r>
                <a:endParaRPr lang="en-US" sz="14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06495" y="3658470"/>
                <a:ext cx="13345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Predicted %BA</a:t>
                </a:r>
                <a:endParaRPr lang="en-US" sz="1400" b="1" dirty="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3766700" y="785862"/>
            <a:ext cx="8285600" cy="6052987"/>
            <a:chOff x="3766700" y="785862"/>
            <a:chExt cx="8285600" cy="6052987"/>
          </a:xfrm>
        </p:grpSpPr>
        <p:grpSp>
          <p:nvGrpSpPr>
            <p:cNvPr id="42" name="Group 41"/>
            <p:cNvGrpSpPr/>
            <p:nvPr/>
          </p:nvGrpSpPr>
          <p:grpSpPr>
            <a:xfrm>
              <a:off x="3766700" y="785862"/>
              <a:ext cx="8285600" cy="6052987"/>
              <a:chOff x="3766700" y="785862"/>
              <a:chExt cx="8285600" cy="605298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766700" y="785862"/>
                <a:ext cx="8285600" cy="6052987"/>
                <a:chOff x="3687306" y="1130299"/>
                <a:chExt cx="8416852" cy="5584536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7306" y="1130299"/>
                  <a:ext cx="1495425" cy="5584536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2731" y="1130300"/>
                  <a:ext cx="6921427" cy="5584535"/>
                </a:xfrm>
                <a:prstGeom prst="rect">
                  <a:avLst/>
                </a:prstGeom>
              </p:spPr>
            </p:pic>
          </p:grpSp>
          <p:sp>
            <p:nvSpPr>
              <p:cNvPr id="39" name="TextBox 38"/>
              <p:cNvSpPr txBox="1"/>
              <p:nvPr/>
            </p:nvSpPr>
            <p:spPr>
              <a:xfrm>
                <a:off x="5327391" y="2705100"/>
                <a:ext cx="109728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Shelburne Pond </a:t>
                </a:r>
                <a:endParaRPr lang="en-US" sz="1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284127" y="1345743"/>
                <a:ext cx="109728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Winooski River</a:t>
                </a:r>
                <a:endParaRPr lang="en-US" sz="1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675051" y="6257005"/>
                <a:ext cx="128016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Camels Hump SP</a:t>
                </a:r>
                <a:endParaRPr lang="en-US" sz="1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7391" y="6041933"/>
              <a:ext cx="342630" cy="69960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5629" y="3683347"/>
            <a:ext cx="3726314" cy="2960010"/>
            <a:chOff x="35629" y="3683347"/>
            <a:chExt cx="3726314" cy="2960010"/>
          </a:xfrm>
        </p:grpSpPr>
        <p:sp>
          <p:nvSpPr>
            <p:cNvPr id="11" name="Rectangle 10"/>
            <p:cNvSpPr/>
            <p:nvPr/>
          </p:nvSpPr>
          <p:spPr>
            <a:xfrm>
              <a:off x="312287" y="3683347"/>
              <a:ext cx="3101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Overall Accuracy: 81%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821" y="4252758"/>
              <a:ext cx="3088985" cy="1143956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35629" y="5396713"/>
              <a:ext cx="3726314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True Positive Rate: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95%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Precision</a:t>
              </a:r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predict yes=actual yes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 </a:t>
              </a:r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77%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False Positive Rate: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36%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Specificity 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actual no=predicted no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64%</a:t>
              </a:r>
            </a:p>
            <a:p>
              <a:pPr algn="ctr"/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-136805" y="4670847"/>
              <a:ext cx="679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Actual </a:t>
              </a:r>
              <a:endParaRPr lang="en-US" sz="1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94616" y="3976563"/>
              <a:ext cx="936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Predicted</a:t>
              </a:r>
              <a:endParaRPr lang="en-US" sz="1400" b="1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7137" y="6002950"/>
              <a:ext cx="3483887" cy="6404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6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289050" y="161048"/>
            <a:ext cx="9613900" cy="499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Red Maple: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2014 Landsat Path 14 Results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0637" y="815696"/>
            <a:ext cx="3510724" cy="2765045"/>
            <a:chOff x="14132" y="1078092"/>
            <a:chExt cx="3510724" cy="2765045"/>
          </a:xfrm>
        </p:grpSpPr>
        <p:pic>
          <p:nvPicPr>
            <p:cNvPr id="33" name="Picture 32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037" y="1441384"/>
              <a:ext cx="3225819" cy="209397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14132" y="1078092"/>
              <a:ext cx="3407289" cy="2765045"/>
              <a:chOff x="-74768" y="1078092"/>
              <a:chExt cx="3407289" cy="27650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13570" y="1078092"/>
                <a:ext cx="301895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Percent Basal Area	</a:t>
                </a:r>
                <a:endParaRPr lang="en-US" sz="22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0078" y="1576575"/>
                <a:ext cx="9669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</a:t>
                </a:r>
                <a:r>
                  <a:rPr lang="en-US" sz="1200" baseline="30000" dirty="0" smtClean="0"/>
                  <a:t>2</a:t>
                </a:r>
                <a:r>
                  <a:rPr lang="en-US" sz="1200" dirty="0" smtClean="0"/>
                  <a:t> = 0.48</a:t>
                </a:r>
              </a:p>
              <a:p>
                <a:r>
                  <a:rPr lang="en-US" sz="1200" dirty="0" smtClean="0"/>
                  <a:t>p = 0.0007</a:t>
                </a:r>
              </a:p>
              <a:p>
                <a:r>
                  <a:rPr lang="en-US" sz="1200" dirty="0" smtClean="0"/>
                  <a:t>RMSE = 0.28</a:t>
                </a:r>
              </a:p>
              <a:p>
                <a:r>
                  <a:rPr lang="en-US" sz="1200" dirty="0" smtClean="0"/>
                  <a:t>Press = 0.29</a:t>
                </a:r>
                <a:endParaRPr lang="en-US" sz="12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6200000">
                <a:off x="-463804" y="2455940"/>
                <a:ext cx="1085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Actual %BA</a:t>
                </a:r>
                <a:endParaRPr lang="en-US" sz="14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06496" y="3535360"/>
                <a:ext cx="13345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Predicted %BA</a:t>
                </a:r>
                <a:endParaRPr lang="en-US" sz="1400" b="1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766699" y="785863"/>
            <a:ext cx="8342751" cy="6052986"/>
            <a:chOff x="3766699" y="785863"/>
            <a:chExt cx="8342751" cy="6052986"/>
          </a:xfrm>
        </p:grpSpPr>
        <p:grpSp>
          <p:nvGrpSpPr>
            <p:cNvPr id="8" name="Group 7"/>
            <p:cNvGrpSpPr/>
            <p:nvPr/>
          </p:nvGrpSpPr>
          <p:grpSpPr>
            <a:xfrm>
              <a:off x="3766699" y="785863"/>
              <a:ext cx="8342751" cy="6052986"/>
              <a:chOff x="3766699" y="785863"/>
              <a:chExt cx="8342751" cy="605298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38805" y="785863"/>
                <a:ext cx="6870645" cy="6052986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6699" y="785863"/>
                <a:ext cx="1472105" cy="605298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860" y="6036025"/>
              <a:ext cx="342630" cy="6996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766699" y="785863"/>
            <a:ext cx="8317283" cy="6052987"/>
            <a:chOff x="3766699" y="785863"/>
            <a:chExt cx="8317283" cy="60529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6699" y="785863"/>
              <a:ext cx="8317283" cy="605298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1872" y="6036025"/>
              <a:ext cx="342630" cy="699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1915" y="814482"/>
              <a:ext cx="1280785" cy="90513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3766698" y="785859"/>
            <a:ext cx="8342752" cy="6052989"/>
            <a:chOff x="3766698" y="785859"/>
            <a:chExt cx="8342752" cy="6052989"/>
          </a:xfrm>
        </p:grpSpPr>
        <p:grpSp>
          <p:nvGrpSpPr>
            <p:cNvPr id="51" name="Group 50"/>
            <p:cNvGrpSpPr/>
            <p:nvPr/>
          </p:nvGrpSpPr>
          <p:grpSpPr>
            <a:xfrm>
              <a:off x="3766698" y="785859"/>
              <a:ext cx="8342752" cy="6052989"/>
              <a:chOff x="3766698" y="785859"/>
              <a:chExt cx="8342752" cy="605298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6698" y="785861"/>
                <a:ext cx="1485271" cy="605298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7699" y="785859"/>
                <a:ext cx="6861751" cy="6052989"/>
              </a:xfrm>
              <a:prstGeom prst="rect">
                <a:avLst/>
              </a:prstGeom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5327391" y="2705100"/>
              <a:ext cx="10972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Shelburne Pond 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84127" y="1345743"/>
              <a:ext cx="10972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Winooski River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675051" y="6257005"/>
              <a:ext cx="128016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Camels Hump SP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7391" y="6041933"/>
              <a:ext cx="342630" cy="699600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35629" y="3683347"/>
            <a:ext cx="3726314" cy="3221471"/>
            <a:chOff x="35629" y="3683347"/>
            <a:chExt cx="3726314" cy="3221471"/>
          </a:xfrm>
        </p:grpSpPr>
        <p:sp>
          <p:nvSpPr>
            <p:cNvPr id="65" name="Rectangle 64"/>
            <p:cNvSpPr/>
            <p:nvPr/>
          </p:nvSpPr>
          <p:spPr>
            <a:xfrm>
              <a:off x="312287" y="3683347"/>
              <a:ext cx="3101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Overall Accuracy: 80%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77" y="4232479"/>
              <a:ext cx="3292784" cy="1091217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35629" y="5396713"/>
              <a:ext cx="3726314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True Positive Rate: </a:t>
              </a:r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5%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Precision</a:t>
              </a:r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predict yes=actual yes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 </a:t>
              </a:r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67</a:t>
              </a:r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%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False Positive Rate: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18%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Specificity 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actual no=predicted no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82%</a:t>
              </a:r>
            </a:p>
            <a:p>
              <a:pPr algn="ctr"/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-114616" y="4622064"/>
              <a:ext cx="679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Actual </a:t>
              </a:r>
              <a:endParaRPr lang="en-US" sz="14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94616" y="3976563"/>
              <a:ext cx="936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Predicted</a:t>
              </a:r>
              <a:endParaRPr lang="en-US" sz="1400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584" y="5411843"/>
              <a:ext cx="3483887" cy="6404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23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54075" y="155941"/>
            <a:ext cx="10483850" cy="499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American Beech: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2014 Landsat Path 14 Results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4704" y="781643"/>
            <a:ext cx="3407594" cy="2781837"/>
            <a:chOff x="14132" y="1061300"/>
            <a:chExt cx="3407594" cy="2781837"/>
          </a:xfrm>
        </p:grpSpPr>
        <p:pic>
          <p:nvPicPr>
            <p:cNvPr id="27" name="Picture 26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10" y="1446021"/>
              <a:ext cx="3099816" cy="2093976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14132" y="1061300"/>
              <a:ext cx="3289568" cy="2781837"/>
              <a:chOff x="-74768" y="1061300"/>
              <a:chExt cx="3289568" cy="278183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51036" y="1061300"/>
                <a:ext cx="2863764" cy="3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Percent Basal Area	</a:t>
                </a:r>
                <a:endParaRPr lang="en-US" sz="22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10078" y="1576575"/>
                <a:ext cx="9669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</a:t>
                </a:r>
                <a:r>
                  <a:rPr lang="en-US" sz="1200" baseline="30000" dirty="0" smtClean="0"/>
                  <a:t>2</a:t>
                </a:r>
                <a:r>
                  <a:rPr lang="en-US" sz="1200" dirty="0" smtClean="0"/>
                  <a:t> = 0.45</a:t>
                </a:r>
              </a:p>
              <a:p>
                <a:r>
                  <a:rPr lang="en-US" sz="1200" dirty="0" smtClean="0"/>
                  <a:t>p = 0.0086</a:t>
                </a:r>
              </a:p>
              <a:p>
                <a:r>
                  <a:rPr lang="en-US" sz="1200" dirty="0" smtClean="0"/>
                  <a:t>RMSE = 0.23</a:t>
                </a:r>
              </a:p>
              <a:p>
                <a:r>
                  <a:rPr lang="en-US" sz="1200" dirty="0" smtClean="0"/>
                  <a:t>Press = 0.25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-463804" y="2455940"/>
                <a:ext cx="1085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Actual %BA</a:t>
                </a:r>
                <a:endParaRPr lang="en-US" sz="14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06496" y="3535360"/>
                <a:ext cx="13345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Predicted %BA</a:t>
                </a:r>
                <a:endParaRPr lang="en-US" sz="1400" b="1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681800" y="781644"/>
            <a:ext cx="8395900" cy="6012856"/>
            <a:chOff x="3681800" y="781644"/>
            <a:chExt cx="8395900" cy="6012856"/>
          </a:xfrm>
        </p:grpSpPr>
        <p:grpSp>
          <p:nvGrpSpPr>
            <p:cNvPr id="8" name="Group 7"/>
            <p:cNvGrpSpPr/>
            <p:nvPr/>
          </p:nvGrpSpPr>
          <p:grpSpPr>
            <a:xfrm>
              <a:off x="3681800" y="781644"/>
              <a:ext cx="8395900" cy="6012856"/>
              <a:chOff x="3681800" y="781644"/>
              <a:chExt cx="8395900" cy="601285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1800" y="781644"/>
                <a:ext cx="1531470" cy="601285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3270" y="787400"/>
                <a:ext cx="6864430" cy="600710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1166" y="6082199"/>
              <a:ext cx="342630" cy="6996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681800" y="781643"/>
            <a:ext cx="8395900" cy="6012856"/>
            <a:chOff x="3681800" y="781643"/>
            <a:chExt cx="8395900" cy="60001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800" y="781643"/>
              <a:ext cx="8395900" cy="600015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9620" y="5983280"/>
              <a:ext cx="342630" cy="699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1508" y="818088"/>
              <a:ext cx="1302259" cy="92031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670660" y="768942"/>
            <a:ext cx="8407040" cy="6025557"/>
            <a:chOff x="3670660" y="768942"/>
            <a:chExt cx="8407040" cy="602555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3269" y="781643"/>
              <a:ext cx="6864431" cy="60001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0660" y="768942"/>
              <a:ext cx="1542609" cy="602555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327391" y="2705100"/>
              <a:ext cx="10972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Shelburne Pond 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284127" y="1345743"/>
              <a:ext cx="10972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Winooski River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675051" y="6257005"/>
              <a:ext cx="128016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Camels Hump SP</a:t>
              </a:r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7391" y="6041933"/>
              <a:ext cx="342630" cy="6996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0088" y="3643157"/>
            <a:ext cx="3726314" cy="3221471"/>
            <a:chOff x="35629" y="3683347"/>
            <a:chExt cx="3726314" cy="3221471"/>
          </a:xfrm>
        </p:grpSpPr>
        <p:sp>
          <p:nvSpPr>
            <p:cNvPr id="42" name="Rectangle 41"/>
            <p:cNvSpPr/>
            <p:nvPr/>
          </p:nvSpPr>
          <p:spPr>
            <a:xfrm>
              <a:off x="312287" y="3683347"/>
              <a:ext cx="3101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Overall Accuracy: 82%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345" y="4232479"/>
              <a:ext cx="3051494" cy="1091217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35629" y="5396713"/>
              <a:ext cx="3726314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True Positive Rate: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80%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Precision</a:t>
              </a:r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predict yes=actual yes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 </a:t>
              </a:r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50%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False Positive Rate: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18%</a:t>
              </a:r>
            </a:p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Specificity 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actual no=predicted no</a:t>
              </a:r>
              <a:r>
                <a:rPr lang="en-US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82%</a:t>
              </a:r>
            </a:p>
            <a:p>
              <a:pPr algn="ctr"/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-81755" y="4621514"/>
              <a:ext cx="679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Actual </a:t>
              </a:r>
              <a:endParaRPr lang="en-US" sz="14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94616" y="3976563"/>
              <a:ext cx="936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Predicted</a:t>
              </a:r>
              <a:endParaRPr lang="en-US" sz="14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2584" y="5706513"/>
              <a:ext cx="3375255" cy="3457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1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23468</TotalTime>
  <Words>1267</Words>
  <Application>Microsoft Office PowerPoint</Application>
  <PresentationFormat>Widescreen</PresentationFormat>
  <Paragraphs>275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Gudex-Cross</dc:creator>
  <cp:lastModifiedBy>Jim Duncan</cp:lastModifiedBy>
  <cp:revision>580</cp:revision>
  <dcterms:created xsi:type="dcterms:W3CDTF">2015-10-05T18:06:13Z</dcterms:created>
  <dcterms:modified xsi:type="dcterms:W3CDTF">2015-12-18T16:38:50Z</dcterms:modified>
</cp:coreProperties>
</file>