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Jennes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568"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We could have a list of recommendations made for everyone that comes to the room and have them check off the ones most important to talk about at the next meeting??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50331398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CT</a:t>
            </a:r>
          </a:p>
          <a:p>
            <a:pPr rtl="0">
              <a:spcBef>
                <a:spcPts val="0"/>
              </a:spcBef>
              <a:buNone/>
            </a:pPr>
            <a:r>
              <a:rPr lang="en"/>
              <a:t>Asked a variety of questions about the lab and sampling process. </a:t>
            </a:r>
          </a:p>
          <a:p>
            <a:pPr rtl="0">
              <a:spcBef>
                <a:spcPts val="0"/>
              </a:spcBef>
              <a:buNone/>
            </a:pPr>
            <a:r>
              <a:rPr lang="en"/>
              <a:t>Wide range of volunteer participation, experience and scientific background. </a:t>
            </a:r>
          </a:p>
          <a:p>
            <a:pPr>
              <a:spcBef>
                <a:spcPts val="0"/>
              </a:spcBef>
              <a:buNone/>
            </a:pPr>
            <a:r>
              <a:rPr lang="en"/>
              <a:t>Most respondents wanted hands-on visits from the DEC.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LJ</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LJ</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LJ</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a:lnSpc>
                <a:spcPct val="115000"/>
              </a:lnSpc>
              <a:spcBef>
                <a:spcPts val="0"/>
              </a:spcBef>
              <a:spcAft>
                <a:spcPts val="1600"/>
              </a:spcAft>
              <a:buClr>
                <a:schemeClr val="accent3"/>
              </a:buClr>
              <a:buSzPct val="100000"/>
              <a:buFont typeface="Proxima Nova"/>
            </a:pPr>
            <a:r>
              <a:rPr lang="en" sz="1800">
                <a:latin typeface="Proxima Nova"/>
                <a:ea typeface="Proxima Nova"/>
                <a:cs typeface="Proxima Nova"/>
                <a:sym typeface="Proxima Nova"/>
              </a:rPr>
              <a:t>This would allow for the continuation of dialogue, which all of the associations interviewed felt was important.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Please go to…..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Rachael- participants from across the state</a:t>
            </a:r>
          </a:p>
          <a:p>
            <a:pPr rtl="0">
              <a:spcBef>
                <a:spcPts val="0"/>
              </a:spcBef>
              <a:buNone/>
            </a:pPr>
            <a:endParaRPr/>
          </a:p>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Rachael</a:t>
            </a:r>
          </a:p>
          <a:p>
            <a:pPr rtl="0">
              <a:spcBef>
                <a:spcPts val="0"/>
              </a:spcBef>
              <a:buNone/>
            </a:pPr>
            <a:endParaRPr/>
          </a:p>
          <a:p>
            <a:pPr rtl="0">
              <a:spcBef>
                <a:spcPts val="0"/>
              </a:spcBef>
              <a:buNone/>
            </a:pPr>
            <a:r>
              <a:rPr lang="en"/>
              <a:t>-Vermont Department of Environmental Conservation Watershed Management Division</a:t>
            </a:r>
          </a:p>
          <a:p>
            <a:pPr rtl="0">
              <a:spcBef>
                <a:spcPts val="0"/>
              </a:spcBef>
              <a:buNone/>
            </a:pPr>
            <a:r>
              <a:rPr lang="en"/>
              <a:t>	-Monitor the health of watersheds throughout Vermont</a:t>
            </a:r>
          </a:p>
          <a:p>
            <a:pPr rtl="0">
              <a:spcBef>
                <a:spcPts val="0"/>
              </a:spcBef>
              <a:buNone/>
            </a:pPr>
            <a:r>
              <a:rPr lang="en"/>
              <a:t>	-Established La Rosa Program to assist WA with the analysis of water samples</a:t>
            </a:r>
          </a:p>
          <a:p>
            <a:pPr>
              <a:spcBef>
                <a:spcPts val="0"/>
              </a:spcBef>
              <a:buNone/>
            </a:pPr>
            <a:r>
              <a:rPr lang="en"/>
              <a:t>	-mutualistc relationship WA’s get free analysis on their water samples and DEC is able to attain water quality data on a larger scale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Goals for our project</a:t>
            </a:r>
          </a:p>
          <a:p>
            <a:pPr>
              <a:spcBef>
                <a:spcPts val="0"/>
              </a:spcBef>
              <a:buNone/>
            </a:pPr>
            <a:r>
              <a:rPr lang="en"/>
              <a:t>SC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SC</a:t>
            </a:r>
          </a:p>
          <a:p>
            <a:pPr rtl="0">
              <a:spcBef>
                <a:spcPts val="0"/>
              </a:spcBef>
              <a:buNone/>
            </a:pPr>
            <a:endParaRPr/>
          </a:p>
          <a:p>
            <a:pPr>
              <a:spcBef>
                <a:spcPts val="0"/>
              </a:spcBef>
              <a:buNone/>
            </a:pPr>
            <a:r>
              <a:rPr lang="en"/>
              <a:t>Asked 11 questions in an online survey and more in the interviews. Summarized the responses to analyze and create the recommendations. Some examples of our questions.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rtl="0">
              <a:spcBef>
                <a:spcPts val="0"/>
              </a:spcBef>
              <a:buNone/>
            </a:pPr>
            <a:r>
              <a:rPr lang="en" sz="1200">
                <a:latin typeface="Times New Roman"/>
                <a:ea typeface="Times New Roman"/>
                <a:cs typeface="Times New Roman"/>
                <a:sym typeface="Times New Roman"/>
              </a:rPr>
              <a:t>CT</a:t>
            </a:r>
          </a:p>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lgn="ctr" rtl="0">
              <a:spcBef>
                <a:spcPts val="0"/>
              </a:spcBef>
              <a:buNone/>
            </a:pPr>
            <a:r>
              <a:rPr lang="en" sz="1400" b="1">
                <a:solidFill>
                  <a:srgbClr val="1D2D45"/>
                </a:solidFill>
                <a:latin typeface="Proxima Nova"/>
                <a:ea typeface="Proxima Nova"/>
                <a:cs typeface="Proxima Nova"/>
                <a:sym typeface="Proxima Nova"/>
              </a:rPr>
              <a:t>CT</a:t>
            </a:r>
          </a:p>
          <a:p>
            <a:pPr algn="ctr" rtl="0">
              <a:spcBef>
                <a:spcPts val="0"/>
              </a:spcBef>
              <a:buNone/>
            </a:pPr>
            <a:r>
              <a:rPr lang="en" sz="1400" b="1">
                <a:solidFill>
                  <a:srgbClr val="1D2D45"/>
                </a:solidFill>
                <a:latin typeface="Proxima Nova"/>
                <a:ea typeface="Proxima Nova"/>
                <a:cs typeface="Proxima Nova"/>
                <a:sym typeface="Proxima Nova"/>
              </a:rPr>
              <a:t>Majority of Watershed Associations said that they have too little money, time, and resources for more meetings.Some said that they would meet, but only for strategic meetings. More dialogue would be nice, but many groups felt that Watersheds United was already filling that niche. </a:t>
            </a:r>
          </a:p>
          <a:p>
            <a:pPr algn="ctr" rtl="0">
              <a:spcBef>
                <a:spcPts val="0"/>
              </a:spcBef>
              <a:buNone/>
            </a:pPr>
            <a:endParaRPr sz="1400" b="1">
              <a:solidFill>
                <a:srgbClr val="1D2D45"/>
              </a:solidFill>
              <a:latin typeface="Proxima Nova"/>
              <a:ea typeface="Proxima Nova"/>
              <a:cs typeface="Proxima Nova"/>
              <a:sym typeface="Proxima Nova"/>
            </a:endParaRPr>
          </a:p>
          <a:p>
            <a:pPr>
              <a:spcBef>
                <a:spcPts val="0"/>
              </a:spcBef>
              <a:buNone/>
            </a:pPr>
            <a:r>
              <a:rPr lang="en" sz="1400">
                <a:latin typeface="Proxima Nova"/>
                <a:ea typeface="Proxima Nova"/>
                <a:cs typeface="Proxima Nova"/>
                <a:sym typeface="Proxima Nova"/>
              </a:rPr>
              <a:t>Many watershed associations work together, but at varying levels. Sometimes sharing data/resources, sometimes with awareness events. Collaboration is sometimes difficult because of different sampling methods and/or goals.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cxnSp>
        <p:nvCxnSpPr>
          <p:cNvPr id="9" name="Shape 9"/>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0" name="Shape 10"/>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11" name="Shape 11"/>
          <p:cNvSpPr txBox="1">
            <a:spLocks noGrp="1"/>
          </p:cNvSpPr>
          <p:nvPr>
            <p:ph type="subTitle" idx="1"/>
          </p:nvPr>
        </p:nvSpPr>
        <p:spPr>
          <a:xfrm>
            <a:off x="510450" y="3182312"/>
            <a:ext cx="8123100" cy="629999"/>
          </a:xfrm>
          <a:prstGeom prst="rect">
            <a:avLst/>
          </a:prstGeom>
        </p:spPr>
        <p:txBody>
          <a:bodyPr lIns="91425" tIns="91425" rIns="91425" bIns="91425" anchor="t" anchorCtr="0"/>
          <a:lstStyle>
            <a:lvl1pPr>
              <a:lnSpc>
                <a:spcPct val="100000"/>
              </a:lnSpc>
              <a:spcBef>
                <a:spcPts val="0"/>
              </a:spcBef>
              <a:spcAft>
                <a:spcPts val="0"/>
              </a:spcAft>
              <a:buClr>
                <a:schemeClr val="lt1"/>
              </a:buClr>
              <a:buSzPct val="100000"/>
              <a:buNone/>
              <a:defRPr sz="2400">
                <a:solidFill>
                  <a:schemeClr val="lt1"/>
                </a:solidFill>
              </a:defRPr>
            </a:lvl1pPr>
            <a:lvl2pPr>
              <a:lnSpc>
                <a:spcPct val="100000"/>
              </a:lnSpc>
              <a:spcBef>
                <a:spcPts val="0"/>
              </a:spcBef>
              <a:spcAft>
                <a:spcPts val="0"/>
              </a:spcAft>
              <a:buClr>
                <a:schemeClr val="lt1"/>
              </a:buClr>
              <a:buSzPct val="100000"/>
              <a:buNone/>
              <a:defRPr sz="2400">
                <a:solidFill>
                  <a:schemeClr val="lt1"/>
                </a:solidFill>
              </a:defRPr>
            </a:lvl2pPr>
            <a:lvl3pPr>
              <a:lnSpc>
                <a:spcPct val="100000"/>
              </a:lnSpc>
              <a:spcBef>
                <a:spcPts val="0"/>
              </a:spcBef>
              <a:spcAft>
                <a:spcPts val="0"/>
              </a:spcAft>
              <a:buClr>
                <a:schemeClr val="lt1"/>
              </a:buClr>
              <a:buSzPct val="100000"/>
              <a:buNone/>
              <a:defRPr sz="2400">
                <a:solidFill>
                  <a:schemeClr val="lt1"/>
                </a:solidFill>
              </a:defRPr>
            </a:lvl3pPr>
            <a:lvl4pPr>
              <a:lnSpc>
                <a:spcPct val="100000"/>
              </a:lnSpc>
              <a:spcBef>
                <a:spcPts val="0"/>
              </a:spcBef>
              <a:spcAft>
                <a:spcPts val="0"/>
              </a:spcAft>
              <a:buClr>
                <a:schemeClr val="lt1"/>
              </a:buClr>
              <a:buSzPct val="100000"/>
              <a:buNone/>
              <a:defRPr sz="2400">
                <a:solidFill>
                  <a:schemeClr val="lt1"/>
                </a:solidFill>
              </a:defRPr>
            </a:lvl4pPr>
            <a:lvl5pPr>
              <a:lnSpc>
                <a:spcPct val="100000"/>
              </a:lnSpc>
              <a:spcBef>
                <a:spcPts val="0"/>
              </a:spcBef>
              <a:spcAft>
                <a:spcPts val="0"/>
              </a:spcAft>
              <a:buClr>
                <a:schemeClr val="lt1"/>
              </a:buClr>
              <a:buSzPct val="100000"/>
              <a:buNone/>
              <a:defRPr sz="2400">
                <a:solidFill>
                  <a:schemeClr val="lt1"/>
                </a:solidFill>
              </a:defRPr>
            </a:lvl5pPr>
            <a:lvl6pPr>
              <a:lnSpc>
                <a:spcPct val="100000"/>
              </a:lnSpc>
              <a:spcBef>
                <a:spcPts val="0"/>
              </a:spcBef>
              <a:spcAft>
                <a:spcPts val="0"/>
              </a:spcAft>
              <a:buClr>
                <a:schemeClr val="lt1"/>
              </a:buClr>
              <a:buSzPct val="100000"/>
              <a:buNone/>
              <a:defRPr sz="2400">
                <a:solidFill>
                  <a:schemeClr val="lt1"/>
                </a:solidFill>
              </a:defRPr>
            </a:lvl6pPr>
            <a:lvl7pPr>
              <a:lnSpc>
                <a:spcPct val="100000"/>
              </a:lnSpc>
              <a:spcBef>
                <a:spcPts val="0"/>
              </a:spcBef>
              <a:spcAft>
                <a:spcPts val="0"/>
              </a:spcAft>
              <a:buClr>
                <a:schemeClr val="lt1"/>
              </a:buClr>
              <a:buSzPct val="100000"/>
              <a:buNone/>
              <a:defRPr sz="2400">
                <a:solidFill>
                  <a:schemeClr val="lt1"/>
                </a:solidFill>
              </a:defRPr>
            </a:lvl7pPr>
            <a:lvl8pPr>
              <a:lnSpc>
                <a:spcPct val="100000"/>
              </a:lnSpc>
              <a:spcBef>
                <a:spcPts val="0"/>
              </a:spcBef>
              <a:spcAft>
                <a:spcPts val="0"/>
              </a:spcAft>
              <a:buClr>
                <a:schemeClr val="lt1"/>
              </a:buClr>
              <a:buSzPct val="100000"/>
              <a:buNone/>
              <a:defRPr sz="2400">
                <a:solidFill>
                  <a:schemeClr val="lt1"/>
                </a:solidFill>
              </a:defRPr>
            </a:lvl8pPr>
            <a:lvl9pPr>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49" name="Shape 49"/>
          <p:cNvSpPr txBox="1">
            <a:spLocks noGrp="1"/>
          </p:cNvSpPr>
          <p:nvPr>
            <p:ph type="title"/>
          </p:nvPr>
        </p:nvSpPr>
        <p:spPr>
          <a:xfrm>
            <a:off x="311700" y="991475"/>
            <a:ext cx="8520599" cy="1917899"/>
          </a:xfrm>
          <a:prstGeom prst="rect">
            <a:avLst/>
          </a:prstGeom>
        </p:spPr>
        <p:txBody>
          <a:bodyPr lIns="91425" tIns="91425" rIns="91425" bIns="91425" anchor="ctr" anchorCtr="0"/>
          <a:lstStyle>
            <a:lvl1pPr algn="ctr">
              <a:spcBef>
                <a:spcPts val="0"/>
              </a:spcBef>
              <a:buSzPct val="100000"/>
              <a:defRPr sz="14000" b="1"/>
            </a:lvl1pPr>
            <a:lvl2pPr algn="ctr">
              <a:spcBef>
                <a:spcPts val="0"/>
              </a:spcBef>
              <a:buSzPct val="100000"/>
              <a:defRPr sz="14000" b="1"/>
            </a:lvl2pPr>
            <a:lvl3pPr algn="ctr">
              <a:spcBef>
                <a:spcPts val="0"/>
              </a:spcBef>
              <a:buSzPct val="100000"/>
              <a:defRPr sz="14000" b="1"/>
            </a:lvl3pPr>
            <a:lvl4pPr algn="ctr">
              <a:spcBef>
                <a:spcPts val="0"/>
              </a:spcBef>
              <a:buSzPct val="100000"/>
              <a:defRPr sz="14000" b="1"/>
            </a:lvl4pPr>
            <a:lvl5pPr algn="ctr">
              <a:spcBef>
                <a:spcPts val="0"/>
              </a:spcBef>
              <a:buSzPct val="100000"/>
              <a:defRPr sz="14000" b="1"/>
            </a:lvl5pPr>
            <a:lvl6pPr algn="ctr">
              <a:spcBef>
                <a:spcPts val="0"/>
              </a:spcBef>
              <a:buSzPct val="100000"/>
              <a:defRPr sz="14000" b="1"/>
            </a:lvl6pPr>
            <a:lvl7pPr algn="ctr">
              <a:spcBef>
                <a:spcPts val="0"/>
              </a:spcBef>
              <a:buSzPct val="100000"/>
              <a:defRPr sz="14000" b="1"/>
            </a:lvl7pPr>
            <a:lvl8pPr algn="ctr">
              <a:spcBef>
                <a:spcPts val="0"/>
              </a:spcBef>
              <a:buSzPct val="100000"/>
              <a:defRPr sz="14000" b="1"/>
            </a:lvl8pPr>
            <a:lvl9pPr algn="ctr">
              <a:spcBef>
                <a:spcPts val="0"/>
              </a:spcBef>
              <a:buSzPct val="100000"/>
              <a:defRPr sz="14000" b="1"/>
            </a:lvl9pPr>
          </a:lstStyle>
          <a:p>
            <a:endParaRPr/>
          </a:p>
        </p:txBody>
      </p:sp>
      <p:sp>
        <p:nvSpPr>
          <p:cNvPr id="50" name="Shape 50"/>
          <p:cNvSpPr txBox="1">
            <a:spLocks noGrp="1"/>
          </p:cNvSpPr>
          <p:nvPr>
            <p:ph type="body" idx="1"/>
          </p:nvPr>
        </p:nvSpPr>
        <p:spPr>
          <a:xfrm>
            <a:off x="311700" y="3071300"/>
            <a:ext cx="8520599" cy="9017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3"/>
        <p:cNvGrpSpPr/>
        <p:nvPr/>
      </p:nvGrpSpPr>
      <p:grpSpPr>
        <a:xfrm>
          <a:off x="0" y="0"/>
          <a:ext cx="0" cy="0"/>
          <a:chOff x="0" y="0"/>
          <a:chExt cx="0" cy="0"/>
        </a:xfrm>
      </p:grpSpPr>
      <p:cxnSp>
        <p:nvCxnSpPr>
          <p:cNvPr id="14" name="Shape 14"/>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5" name="Shape 15"/>
          <p:cNvSpPr txBox="1">
            <a:spLocks noGrp="1"/>
          </p:cNvSpPr>
          <p:nvPr>
            <p:ph type="title"/>
          </p:nvPr>
        </p:nvSpPr>
        <p:spPr>
          <a:xfrm>
            <a:off x="510450" y="2057400"/>
            <a:ext cx="8123100" cy="778800"/>
          </a:xfrm>
          <a:prstGeom prst="rect">
            <a:avLst/>
          </a:prstGeom>
        </p:spPr>
        <p:txBody>
          <a:bodyPr lIns="91425" tIns="91425" rIns="91425" bIns="91425" anchor="b" anchorCtr="0"/>
          <a:lstStyle>
            <a:lvl1pPr>
              <a:spcBef>
                <a:spcPts val="0"/>
              </a:spcBef>
              <a:buClr>
                <a:schemeClr val="lt1"/>
              </a:buClr>
              <a:buSzPct val="100000"/>
              <a:defRPr sz="3600">
                <a:solidFill>
                  <a:schemeClr val="lt1"/>
                </a:solidFill>
              </a:defRPr>
            </a:lvl1pPr>
            <a:lvl2pPr>
              <a:spcBef>
                <a:spcPts val="0"/>
              </a:spcBef>
              <a:buClr>
                <a:schemeClr val="lt1"/>
              </a:buClr>
              <a:buSzPct val="100000"/>
              <a:defRPr sz="3600">
                <a:solidFill>
                  <a:schemeClr val="lt1"/>
                </a:solidFill>
              </a:defRPr>
            </a:lvl2pPr>
            <a:lvl3pPr>
              <a:spcBef>
                <a:spcPts val="0"/>
              </a:spcBef>
              <a:buClr>
                <a:schemeClr val="lt1"/>
              </a:buClr>
              <a:buSzPct val="100000"/>
              <a:defRPr sz="3600">
                <a:solidFill>
                  <a:schemeClr val="lt1"/>
                </a:solidFill>
              </a:defRPr>
            </a:lvl3pPr>
            <a:lvl4pPr>
              <a:spcBef>
                <a:spcPts val="0"/>
              </a:spcBef>
              <a:buClr>
                <a:schemeClr val="lt1"/>
              </a:buClr>
              <a:buSzPct val="100000"/>
              <a:defRPr sz="3600">
                <a:solidFill>
                  <a:schemeClr val="lt1"/>
                </a:solidFill>
              </a:defRPr>
            </a:lvl4pPr>
            <a:lvl5pPr>
              <a:spcBef>
                <a:spcPts val="0"/>
              </a:spcBef>
              <a:buClr>
                <a:schemeClr val="lt1"/>
              </a:buClr>
              <a:buSzPct val="100000"/>
              <a:defRPr sz="3600">
                <a:solidFill>
                  <a:schemeClr val="lt1"/>
                </a:solidFill>
              </a:defRPr>
            </a:lvl5pPr>
            <a:lvl6pPr>
              <a:spcBef>
                <a:spcPts val="0"/>
              </a:spcBef>
              <a:buClr>
                <a:schemeClr val="lt1"/>
              </a:buClr>
              <a:buSzPct val="100000"/>
              <a:defRPr sz="3600">
                <a:solidFill>
                  <a:schemeClr val="lt1"/>
                </a:solidFill>
              </a:defRPr>
            </a:lvl6pPr>
            <a:lvl7pPr>
              <a:spcBef>
                <a:spcPts val="0"/>
              </a:spcBef>
              <a:buClr>
                <a:schemeClr val="lt1"/>
              </a:buClr>
              <a:buSzPct val="100000"/>
              <a:defRPr sz="3600">
                <a:solidFill>
                  <a:schemeClr val="lt1"/>
                </a:solidFill>
              </a:defRPr>
            </a:lvl7pPr>
            <a:lvl8pPr>
              <a:spcBef>
                <a:spcPts val="0"/>
              </a:spcBef>
              <a:buClr>
                <a:schemeClr val="lt1"/>
              </a:buClr>
              <a:buSzPct val="100000"/>
              <a:defRPr sz="3600">
                <a:solidFill>
                  <a:schemeClr val="lt1"/>
                </a:solidFill>
              </a:defRPr>
            </a:lvl8pPr>
            <a:lvl9pPr>
              <a:spcBef>
                <a:spcPts val="0"/>
              </a:spcBef>
              <a:buClr>
                <a:schemeClr val="lt1"/>
              </a:buClr>
              <a:buSzPct val="100000"/>
              <a:defRPr sz="3600">
                <a:solidFill>
                  <a:schemeClr val="lt1"/>
                </a:solidFill>
              </a:defRPr>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19" name="Shape 19"/>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7975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0" name="Shape 40"/>
          <p:cNvSpPr txBox="1">
            <a:spLocks noGrp="1"/>
          </p:cNvSpPr>
          <p:nvPr>
            <p:ph type="title"/>
          </p:nvPr>
        </p:nvSpPr>
        <p:spPr>
          <a:xfrm>
            <a:off x="265500" y="1205825"/>
            <a:ext cx="4045199" cy="15095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6825"/>
            <a:ext cx="5998800" cy="598799"/>
          </a:xfrm>
          <a:prstGeom prst="rect">
            <a:avLst/>
          </a:prstGeom>
        </p:spPr>
        <p:txBody>
          <a:bodyPr lIns="91425" tIns="91425" rIns="91425" bIns="91425" anchor="ctr" anchorCtr="0"/>
          <a:lstStyle>
            <a:lvl1pPr>
              <a:lnSpc>
                <a:spcPct val="100000"/>
              </a:lnSpc>
              <a:spcBef>
                <a:spcPts val="0"/>
              </a:spcBef>
              <a:spcAft>
                <a:spcPts val="0"/>
              </a:spcAft>
              <a:buSzPct val="100000"/>
              <a:buNone/>
              <a:defRPr sz="2100"/>
            </a:lvl1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510450" y="1637725"/>
            <a:ext cx="8123100" cy="1208100"/>
          </a:xfrm>
          <a:prstGeom prst="rect">
            <a:avLst/>
          </a:prstGeom>
        </p:spPr>
        <p:txBody>
          <a:bodyPr lIns="91425" tIns="91425" rIns="91425" bIns="91425" anchor="b" anchorCtr="0">
            <a:noAutofit/>
          </a:bodyPr>
          <a:lstStyle/>
          <a:p>
            <a:pPr marL="0" indent="0" algn="ctr" rtl="0">
              <a:spcBef>
                <a:spcPts val="0"/>
              </a:spcBef>
              <a:buNone/>
            </a:pPr>
            <a:r>
              <a:rPr lang="en" sz="3600"/>
              <a:t>Assessing the Effectiveness of the </a:t>
            </a:r>
          </a:p>
          <a:p>
            <a:pPr algn="ctr" rtl="0">
              <a:spcBef>
                <a:spcPts val="0"/>
              </a:spcBef>
              <a:buNone/>
            </a:pPr>
            <a:r>
              <a:rPr lang="en" sz="3600"/>
              <a:t>LaRosa Program</a:t>
            </a:r>
          </a:p>
          <a:p>
            <a:pPr algn="ctr" rtl="0">
              <a:spcBef>
                <a:spcPts val="0"/>
              </a:spcBef>
              <a:buNone/>
            </a:pPr>
            <a:r>
              <a:rPr lang="en" sz="2400"/>
              <a:t>A partnership with Vermont DEC</a:t>
            </a:r>
          </a:p>
          <a:p>
            <a:pPr algn="ctr">
              <a:spcBef>
                <a:spcPts val="0"/>
              </a:spcBef>
              <a:buNone/>
            </a:pPr>
            <a:r>
              <a:rPr lang="en" sz="2400"/>
              <a:t>Watershed Management Division</a:t>
            </a:r>
          </a:p>
        </p:txBody>
      </p:sp>
      <p:sp>
        <p:nvSpPr>
          <p:cNvPr id="59" name="Shape 59"/>
          <p:cNvSpPr txBox="1">
            <a:spLocks noGrp="1"/>
          </p:cNvSpPr>
          <p:nvPr>
            <p:ph type="subTitle" idx="1"/>
          </p:nvPr>
        </p:nvSpPr>
        <p:spPr>
          <a:xfrm>
            <a:off x="510450" y="3182312"/>
            <a:ext cx="8123100" cy="629999"/>
          </a:xfrm>
          <a:prstGeom prst="rect">
            <a:avLst/>
          </a:prstGeom>
        </p:spPr>
        <p:txBody>
          <a:bodyPr lIns="91425" tIns="91425" rIns="91425" bIns="91425" anchor="t" anchorCtr="0">
            <a:noAutofit/>
          </a:bodyPr>
          <a:lstStyle/>
          <a:p>
            <a:pPr algn="ctr" rtl="0">
              <a:spcBef>
                <a:spcPts val="0"/>
              </a:spcBef>
              <a:buNone/>
            </a:pPr>
            <a:r>
              <a:rPr lang="en"/>
              <a:t>Sam Clerkin, Rachael DeWitt, Lauren Jenness </a:t>
            </a:r>
          </a:p>
          <a:p>
            <a:pPr algn="ctr">
              <a:spcBef>
                <a:spcPts val="0"/>
              </a:spcBef>
              <a:buNone/>
            </a:pPr>
            <a:r>
              <a:rPr lang="en"/>
              <a:t>and Caitlin Trimmer</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599" cy="934799"/>
          </a:xfrm>
          <a:prstGeom prst="rect">
            <a:avLst/>
          </a:prstGeom>
        </p:spPr>
        <p:txBody>
          <a:bodyPr lIns="91425" tIns="91425" rIns="91425" bIns="91425" anchor="t" anchorCtr="0">
            <a:noAutofit/>
          </a:bodyPr>
          <a:lstStyle/>
          <a:p>
            <a:pPr algn="ctr" rtl="0">
              <a:spcBef>
                <a:spcPts val="0"/>
              </a:spcBef>
              <a:buNone/>
            </a:pPr>
            <a:r>
              <a:rPr lang="en" sz="2400" b="1" dirty="0">
                <a:solidFill>
                  <a:srgbClr val="000000"/>
                </a:solidFill>
                <a:latin typeface="Times New Roman"/>
                <a:ea typeface="Times New Roman"/>
                <a:cs typeface="Times New Roman"/>
                <a:sym typeface="Times New Roman"/>
              </a:rPr>
              <a:t>Would more lab training/field training be effective? What kind? What would this look like?</a:t>
            </a:r>
          </a:p>
          <a:p>
            <a:pPr>
              <a:spcBef>
                <a:spcPts val="0"/>
              </a:spcBef>
              <a:buNone/>
            </a:pPr>
            <a:endParaRPr dirty="0"/>
          </a:p>
        </p:txBody>
      </p:sp>
      <p:sp>
        <p:nvSpPr>
          <p:cNvPr id="131" name="Shape 131"/>
          <p:cNvSpPr txBox="1">
            <a:spLocks noGrp="1"/>
          </p:cNvSpPr>
          <p:nvPr>
            <p:ph type="body" idx="1"/>
          </p:nvPr>
        </p:nvSpPr>
        <p:spPr>
          <a:xfrm>
            <a:off x="311700" y="1296510"/>
            <a:ext cx="4591200" cy="3138600"/>
          </a:xfrm>
          <a:prstGeom prst="rect">
            <a:avLst/>
          </a:prstGeom>
        </p:spPr>
        <p:txBody>
          <a:bodyPr lIns="91425" tIns="91425" rIns="91425" bIns="91425" anchor="t" anchorCtr="0">
            <a:noAutofit/>
          </a:bodyPr>
          <a:lstStyle/>
          <a:p>
            <a:pPr marL="514350" lvl="0" indent="-285750" rtl="0">
              <a:lnSpc>
                <a:spcPct val="110000"/>
              </a:lnSpc>
              <a:spcBef>
                <a:spcPts val="0"/>
              </a:spcBef>
              <a:buFont typeface="Arial"/>
              <a:buChar char="•"/>
            </a:pPr>
            <a:r>
              <a:rPr lang="en" dirty="0"/>
              <a:t>Sampling done in teams is more effective </a:t>
            </a:r>
          </a:p>
          <a:p>
            <a:pPr marL="514350" lvl="0" indent="-285750" rtl="0">
              <a:lnSpc>
                <a:spcPct val="110000"/>
              </a:lnSpc>
              <a:spcBef>
                <a:spcPts val="0"/>
              </a:spcBef>
              <a:buFont typeface="Arial"/>
              <a:buChar char="•"/>
            </a:pPr>
            <a:r>
              <a:rPr lang="en" dirty="0"/>
              <a:t>Field training from the DEC would be helpful </a:t>
            </a:r>
          </a:p>
          <a:p>
            <a:pPr marL="514350" lvl="0" indent="-285750" rtl="0">
              <a:lnSpc>
                <a:spcPct val="110000"/>
              </a:lnSpc>
              <a:spcBef>
                <a:spcPts val="0"/>
              </a:spcBef>
              <a:buFont typeface="Arial"/>
              <a:buChar char="•"/>
            </a:pPr>
            <a:r>
              <a:rPr lang="en" dirty="0"/>
              <a:t>Overall satisfied with training for staff and volunteers </a:t>
            </a:r>
          </a:p>
          <a:p>
            <a:pPr marL="514350" lvl="0" indent="-285750" rtl="0">
              <a:lnSpc>
                <a:spcPct val="110000"/>
              </a:lnSpc>
              <a:spcBef>
                <a:spcPts val="0"/>
              </a:spcBef>
              <a:buFont typeface="Arial"/>
              <a:buChar char="•"/>
            </a:pPr>
            <a:r>
              <a:rPr lang="en" dirty="0"/>
              <a:t>Interest in a training video to be widely distributed </a:t>
            </a:r>
          </a:p>
          <a:p>
            <a:pPr marL="514350" lvl="0" indent="-285750">
              <a:lnSpc>
                <a:spcPct val="110000"/>
              </a:lnSpc>
              <a:spcBef>
                <a:spcPts val="0"/>
              </a:spcBef>
              <a:buFont typeface="Arial"/>
              <a:buChar char="•"/>
            </a:pPr>
            <a:r>
              <a:rPr lang="en" dirty="0"/>
              <a:t>Incorporate feedback </a:t>
            </a:r>
          </a:p>
        </p:txBody>
      </p:sp>
      <p:sp>
        <p:nvSpPr>
          <p:cNvPr id="132" name="Shape 132"/>
          <p:cNvSpPr txBox="1"/>
          <p:nvPr/>
        </p:nvSpPr>
        <p:spPr>
          <a:xfrm>
            <a:off x="5542375" y="4118400"/>
            <a:ext cx="3402599" cy="347400"/>
          </a:xfrm>
          <a:prstGeom prst="rect">
            <a:avLst/>
          </a:prstGeom>
          <a:noFill/>
          <a:ln>
            <a:noFill/>
          </a:ln>
        </p:spPr>
        <p:txBody>
          <a:bodyPr lIns="91425" tIns="91425" rIns="91425" bIns="91425" anchor="t" anchorCtr="0">
            <a:noAutofit/>
          </a:bodyPr>
          <a:lstStyle/>
          <a:p>
            <a:pPr>
              <a:spcBef>
                <a:spcPts val="0"/>
              </a:spcBef>
              <a:buNone/>
            </a:pPr>
            <a:r>
              <a:rPr lang="en">
                <a:solidFill>
                  <a:srgbClr val="999999"/>
                </a:solidFill>
              </a:rPr>
              <a:t>Williston Conservation Commission</a:t>
            </a:r>
          </a:p>
        </p:txBody>
      </p:sp>
      <p:pic>
        <p:nvPicPr>
          <p:cNvPr id="133" name="Shape 133"/>
          <p:cNvPicPr preferRelativeResize="0"/>
          <p:nvPr/>
        </p:nvPicPr>
        <p:blipFill>
          <a:blip r:embed="rId3">
            <a:alphaModFix/>
          </a:blip>
          <a:stretch>
            <a:fillRect/>
          </a:stretch>
        </p:blipFill>
        <p:spPr>
          <a:xfrm>
            <a:off x="5418525" y="1315775"/>
            <a:ext cx="3526451" cy="2644849"/>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How do the watershed associations use the data?</a:t>
            </a:r>
          </a:p>
        </p:txBody>
      </p:sp>
      <p:sp>
        <p:nvSpPr>
          <p:cNvPr id="139" name="Shape 139"/>
          <p:cNvSpPr txBox="1">
            <a:spLocks noGrp="1"/>
          </p:cNvSpPr>
          <p:nvPr>
            <p:ph type="body" idx="1"/>
          </p:nvPr>
        </p:nvSpPr>
        <p:spPr>
          <a:xfrm>
            <a:off x="4578000" y="1017724"/>
            <a:ext cx="4254299" cy="3416400"/>
          </a:xfrm>
          <a:prstGeom prst="rect">
            <a:avLst/>
          </a:prstGeom>
        </p:spPr>
        <p:txBody>
          <a:bodyPr lIns="91425" tIns="91425" rIns="91425" bIns="91425" anchor="t" anchorCtr="0">
            <a:noAutofit/>
          </a:bodyPr>
          <a:lstStyle/>
          <a:p>
            <a:pPr marL="571500" lvl="0" indent="-342900" rtl="0">
              <a:lnSpc>
                <a:spcPct val="100000"/>
              </a:lnSpc>
              <a:spcBef>
                <a:spcPts val="0"/>
              </a:spcBef>
              <a:buSzPct val="100000"/>
              <a:buFont typeface="Arial"/>
              <a:buChar char="•"/>
            </a:pPr>
            <a:r>
              <a:rPr lang="en" sz="2100" dirty="0"/>
              <a:t>Reports that can be distributed to the community </a:t>
            </a:r>
          </a:p>
          <a:p>
            <a:pPr marL="571500" lvl="0" indent="-342900" rtl="0">
              <a:lnSpc>
                <a:spcPct val="100000"/>
              </a:lnSpc>
              <a:spcBef>
                <a:spcPts val="0"/>
              </a:spcBef>
              <a:buSzPct val="100000"/>
              <a:buFont typeface="Arial"/>
              <a:buChar char="•"/>
            </a:pPr>
            <a:r>
              <a:rPr lang="en" sz="2100" dirty="0"/>
              <a:t>Evaluation of safety for recreational use in some areas</a:t>
            </a:r>
          </a:p>
          <a:p>
            <a:pPr marL="571500" lvl="0" indent="-342900" rtl="0">
              <a:lnSpc>
                <a:spcPct val="100000"/>
              </a:lnSpc>
              <a:spcBef>
                <a:spcPts val="0"/>
              </a:spcBef>
              <a:buSzPct val="100000"/>
              <a:buFont typeface="Arial"/>
              <a:buChar char="•"/>
            </a:pPr>
            <a:r>
              <a:rPr lang="en" sz="2100" dirty="0"/>
              <a:t>Identification of long-term trends for remediation planning </a:t>
            </a:r>
          </a:p>
          <a:p>
            <a:pPr marL="571500" lvl="0" indent="-342900">
              <a:lnSpc>
                <a:spcPct val="100000"/>
              </a:lnSpc>
              <a:spcBef>
                <a:spcPts val="0"/>
              </a:spcBef>
              <a:buSzPct val="100000"/>
              <a:buFont typeface="Arial"/>
              <a:buChar char="•"/>
            </a:pPr>
            <a:r>
              <a:rPr lang="en" sz="2100" dirty="0"/>
              <a:t>Assess developmental and agricultural impacts </a:t>
            </a:r>
          </a:p>
        </p:txBody>
      </p:sp>
      <p:pic>
        <p:nvPicPr>
          <p:cNvPr id="140" name="Shape 140"/>
          <p:cNvPicPr preferRelativeResize="0"/>
          <p:nvPr/>
        </p:nvPicPr>
        <p:blipFill>
          <a:blip r:embed="rId3">
            <a:alphaModFix/>
          </a:blip>
          <a:stretch>
            <a:fillRect/>
          </a:stretch>
        </p:blipFill>
        <p:spPr>
          <a:xfrm>
            <a:off x="475875" y="1331475"/>
            <a:ext cx="3720825" cy="2480550"/>
          </a:xfrm>
          <a:prstGeom prst="rect">
            <a:avLst/>
          </a:prstGeom>
          <a:noFill/>
          <a:ln>
            <a:noFill/>
          </a:ln>
        </p:spPr>
      </p:pic>
      <p:sp>
        <p:nvSpPr>
          <p:cNvPr id="141" name="Shape 141"/>
          <p:cNvSpPr txBox="1"/>
          <p:nvPr/>
        </p:nvSpPr>
        <p:spPr>
          <a:xfrm>
            <a:off x="475837" y="3898600"/>
            <a:ext cx="3720900" cy="364800"/>
          </a:xfrm>
          <a:prstGeom prst="rect">
            <a:avLst/>
          </a:prstGeom>
          <a:noFill/>
          <a:ln>
            <a:noFill/>
          </a:ln>
        </p:spPr>
        <p:txBody>
          <a:bodyPr lIns="91425" tIns="91425" rIns="91425" bIns="91425" anchor="t" anchorCtr="0">
            <a:noAutofit/>
          </a:bodyPr>
          <a:lstStyle/>
          <a:p>
            <a:pPr algn="ctr">
              <a:spcBef>
                <a:spcPts val="0"/>
              </a:spcBef>
              <a:buNone/>
            </a:pPr>
            <a:r>
              <a:rPr lang="en">
                <a:solidFill>
                  <a:srgbClr val="999999"/>
                </a:solidFill>
              </a:rPr>
              <a:t>Warren Falls </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What is the effectiveness of the LaRosa Program?</a:t>
            </a:r>
          </a:p>
        </p:txBody>
      </p:sp>
      <p:sp>
        <p:nvSpPr>
          <p:cNvPr id="147" name="Shape 147"/>
          <p:cNvSpPr txBox="1">
            <a:spLocks noGrp="1"/>
          </p:cNvSpPr>
          <p:nvPr>
            <p:ph type="body" idx="1"/>
          </p:nvPr>
        </p:nvSpPr>
        <p:spPr>
          <a:xfrm>
            <a:off x="245025" y="1152475"/>
            <a:ext cx="3999899" cy="3416400"/>
          </a:xfrm>
          <a:prstGeom prst="rect">
            <a:avLst/>
          </a:prstGeom>
        </p:spPr>
        <p:txBody>
          <a:bodyPr lIns="91425" tIns="91425" rIns="91425" bIns="91425" anchor="t" anchorCtr="0">
            <a:noAutofit/>
          </a:bodyPr>
          <a:lstStyle/>
          <a:p>
            <a:pPr lvl="0" rtl="0">
              <a:spcBef>
                <a:spcPts val="0"/>
              </a:spcBef>
              <a:buNone/>
            </a:pPr>
            <a:r>
              <a:rPr lang="en" sz="1800" b="1" dirty="0">
                <a:solidFill>
                  <a:srgbClr val="000000"/>
                </a:solidFill>
              </a:rPr>
              <a:t>Benefits:</a:t>
            </a:r>
          </a:p>
          <a:p>
            <a:pPr marL="514350" lvl="0" indent="-285750" rtl="0">
              <a:lnSpc>
                <a:spcPct val="100000"/>
              </a:lnSpc>
              <a:spcBef>
                <a:spcPts val="0"/>
              </a:spcBef>
              <a:buClr>
                <a:srgbClr val="000000"/>
              </a:buClr>
              <a:buSzPct val="100000"/>
              <a:buFont typeface="Arial"/>
              <a:buChar char="•"/>
            </a:pPr>
            <a:r>
              <a:rPr lang="en" sz="1800" dirty="0">
                <a:solidFill>
                  <a:srgbClr val="000000"/>
                </a:solidFill>
              </a:rPr>
              <a:t>The LaRosa program is great!</a:t>
            </a:r>
          </a:p>
          <a:p>
            <a:pPr marL="514350" lvl="0" indent="-285750" rtl="0">
              <a:lnSpc>
                <a:spcPct val="100000"/>
              </a:lnSpc>
              <a:spcBef>
                <a:spcPts val="0"/>
              </a:spcBef>
              <a:buClr>
                <a:srgbClr val="000000"/>
              </a:buClr>
              <a:buSzPct val="100000"/>
              <a:buFont typeface="Arial"/>
              <a:buChar char="•"/>
            </a:pPr>
            <a:r>
              <a:rPr lang="en" sz="1800" dirty="0">
                <a:solidFill>
                  <a:srgbClr val="000000"/>
                </a:solidFill>
              </a:rPr>
              <a:t>Well supported and well run</a:t>
            </a:r>
          </a:p>
          <a:p>
            <a:pPr marL="514350" lvl="0" indent="-285750" rtl="0">
              <a:lnSpc>
                <a:spcPct val="100000"/>
              </a:lnSpc>
              <a:spcBef>
                <a:spcPts val="0"/>
              </a:spcBef>
              <a:buClr>
                <a:srgbClr val="000000"/>
              </a:buClr>
              <a:buSzPct val="100000"/>
              <a:buFont typeface="Arial"/>
              <a:buChar char="•"/>
            </a:pPr>
            <a:r>
              <a:rPr lang="en" sz="1800" dirty="0">
                <a:solidFill>
                  <a:srgbClr val="000000"/>
                </a:solidFill>
              </a:rPr>
              <a:t>Staff are </a:t>
            </a:r>
            <a:r>
              <a:rPr lang="en" sz="1800" dirty="0" smtClean="0">
                <a:solidFill>
                  <a:srgbClr val="000000"/>
                </a:solidFill>
              </a:rPr>
              <a:t>helpful</a:t>
            </a:r>
            <a:endParaRPr lang="en-US" sz="1800" dirty="0" smtClean="0">
              <a:solidFill>
                <a:srgbClr val="000000"/>
              </a:solidFill>
            </a:endParaRPr>
          </a:p>
          <a:p>
            <a:pPr marL="514350" lvl="0" indent="-285750" rtl="0">
              <a:lnSpc>
                <a:spcPct val="100000"/>
              </a:lnSpc>
              <a:spcBef>
                <a:spcPts val="0"/>
              </a:spcBef>
              <a:buClr>
                <a:srgbClr val="000000"/>
              </a:buClr>
              <a:buSzPct val="100000"/>
              <a:buFont typeface="Arial"/>
              <a:buChar char="•"/>
            </a:pPr>
            <a:r>
              <a:rPr lang="en" sz="1800" dirty="0" smtClean="0">
                <a:solidFill>
                  <a:srgbClr val="000000"/>
                </a:solidFill>
              </a:rPr>
              <a:t>Readily </a:t>
            </a:r>
            <a:r>
              <a:rPr lang="en" sz="1800" dirty="0">
                <a:solidFill>
                  <a:srgbClr val="000000"/>
                </a:solidFill>
              </a:rPr>
              <a:t>available for assistance</a:t>
            </a:r>
          </a:p>
          <a:p>
            <a:pPr marL="514350" lvl="0" indent="-285750" rtl="0">
              <a:lnSpc>
                <a:spcPct val="100000"/>
              </a:lnSpc>
              <a:spcBef>
                <a:spcPts val="0"/>
              </a:spcBef>
              <a:buClr>
                <a:srgbClr val="000000"/>
              </a:buClr>
              <a:buSzPct val="100000"/>
              <a:buFont typeface="Arial"/>
              <a:buChar char="•"/>
            </a:pPr>
            <a:r>
              <a:rPr lang="en" sz="1800" dirty="0">
                <a:solidFill>
                  <a:srgbClr val="000000"/>
                </a:solidFill>
              </a:rPr>
              <a:t>Free lab support and analysis is critical, some groups cannot function without this</a:t>
            </a:r>
          </a:p>
          <a:p>
            <a:pPr lvl="0" rtl="0">
              <a:spcBef>
                <a:spcPts val="0"/>
              </a:spcBef>
              <a:buNone/>
            </a:pPr>
            <a:endParaRPr dirty="0"/>
          </a:p>
          <a:p>
            <a:pPr>
              <a:spcBef>
                <a:spcPts val="0"/>
              </a:spcBef>
              <a:buNone/>
            </a:pPr>
            <a:endParaRPr dirty="0"/>
          </a:p>
        </p:txBody>
      </p:sp>
      <p:sp>
        <p:nvSpPr>
          <p:cNvPr id="148" name="Shape 148"/>
          <p:cNvSpPr txBox="1">
            <a:spLocks noGrp="1"/>
          </p:cNvSpPr>
          <p:nvPr>
            <p:ph type="body" idx="2"/>
          </p:nvPr>
        </p:nvSpPr>
        <p:spPr>
          <a:xfrm>
            <a:off x="4832400" y="1152475"/>
            <a:ext cx="3999899" cy="3416400"/>
          </a:xfrm>
          <a:prstGeom prst="rect">
            <a:avLst/>
          </a:prstGeom>
        </p:spPr>
        <p:txBody>
          <a:bodyPr lIns="91425" tIns="91425" rIns="91425" bIns="91425" anchor="t" anchorCtr="0">
            <a:noAutofit/>
          </a:bodyPr>
          <a:lstStyle/>
          <a:p>
            <a:pPr rtl="0">
              <a:spcBef>
                <a:spcPts val="0"/>
              </a:spcBef>
              <a:buNone/>
            </a:pPr>
            <a:r>
              <a:rPr lang="en" sz="1800" b="1" dirty="0">
                <a:solidFill>
                  <a:srgbClr val="000000"/>
                </a:solidFill>
              </a:rPr>
              <a:t>Opportunities for Improvement:</a:t>
            </a:r>
          </a:p>
          <a:p>
            <a:pPr marL="514350" lvl="0" indent="-285750" rtl="0">
              <a:lnSpc>
                <a:spcPct val="100000"/>
              </a:lnSpc>
              <a:spcBef>
                <a:spcPts val="0"/>
              </a:spcBef>
              <a:buClr>
                <a:srgbClr val="000000"/>
              </a:buClr>
              <a:buSzPct val="100000"/>
              <a:buFont typeface="Arial"/>
              <a:buChar char="•"/>
            </a:pPr>
            <a:r>
              <a:rPr lang="en" sz="1800" dirty="0">
                <a:solidFill>
                  <a:srgbClr val="000000"/>
                </a:solidFill>
              </a:rPr>
              <a:t>More analysis from lab is needed</a:t>
            </a:r>
          </a:p>
          <a:p>
            <a:pPr marL="514350" lvl="0" indent="-285750" rtl="0">
              <a:lnSpc>
                <a:spcPct val="100000"/>
              </a:lnSpc>
              <a:spcBef>
                <a:spcPts val="0"/>
              </a:spcBef>
              <a:buClr>
                <a:srgbClr val="000000"/>
              </a:buClr>
              <a:buSzPct val="100000"/>
              <a:buFont typeface="Arial"/>
              <a:buChar char="•"/>
            </a:pPr>
            <a:r>
              <a:rPr lang="en" sz="1800" dirty="0">
                <a:solidFill>
                  <a:srgbClr val="000000"/>
                </a:solidFill>
              </a:rPr>
              <a:t>Clarification with how data is being used</a:t>
            </a:r>
          </a:p>
          <a:p>
            <a:pPr marL="514350" lvl="0" indent="-285750" rtl="0">
              <a:lnSpc>
                <a:spcPct val="100000"/>
              </a:lnSpc>
              <a:spcBef>
                <a:spcPts val="0"/>
              </a:spcBef>
              <a:buClr>
                <a:srgbClr val="000000"/>
              </a:buClr>
              <a:buSzPct val="100000"/>
              <a:buFont typeface="Arial"/>
              <a:buChar char="•"/>
            </a:pPr>
            <a:r>
              <a:rPr lang="en" sz="1800" dirty="0">
                <a:solidFill>
                  <a:srgbClr val="000000"/>
                </a:solidFill>
              </a:rPr>
              <a:t>DEC assistance in determining solutions and implementation of solutions</a:t>
            </a:r>
          </a:p>
          <a:p>
            <a:pPr marL="514350" lvl="0" indent="-285750">
              <a:lnSpc>
                <a:spcPct val="100000"/>
              </a:lnSpc>
              <a:spcBef>
                <a:spcPts val="0"/>
              </a:spcBef>
              <a:buClr>
                <a:srgbClr val="000000"/>
              </a:buClr>
              <a:buSzPct val="100000"/>
              <a:buFont typeface="Arial"/>
              <a:buChar char="•"/>
            </a:pPr>
            <a:r>
              <a:rPr lang="en" sz="1800" dirty="0">
                <a:solidFill>
                  <a:srgbClr val="000000"/>
                </a:solidFill>
              </a:rPr>
              <a:t>Assistance getting samples to the lab</a:t>
            </a:r>
          </a:p>
        </p:txBody>
      </p:sp>
      <p:cxnSp>
        <p:nvCxnSpPr>
          <p:cNvPr id="149" name="Shape 149"/>
          <p:cNvCxnSpPr/>
          <p:nvPr/>
        </p:nvCxnSpPr>
        <p:spPr>
          <a:xfrm>
            <a:off x="4400550" y="1219200"/>
            <a:ext cx="9599" cy="3552899"/>
          </a:xfrm>
          <a:prstGeom prst="straightConnector1">
            <a:avLst/>
          </a:prstGeom>
          <a:noFill/>
          <a:ln w="9525" cap="flat" cmpd="sng">
            <a:solidFill>
              <a:srgbClr val="000000"/>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79600" y="209575"/>
            <a:ext cx="7275899" cy="992700"/>
          </a:xfrm>
          <a:prstGeom prst="rect">
            <a:avLst/>
          </a:prstGeom>
        </p:spPr>
        <p:txBody>
          <a:bodyPr lIns="91425" tIns="91425" rIns="91425" bIns="91425" anchor="ctr" anchorCtr="0">
            <a:noAutofit/>
          </a:bodyPr>
          <a:lstStyle/>
          <a:p>
            <a:pPr algn="ctr">
              <a:spcBef>
                <a:spcPts val="0"/>
              </a:spcBef>
              <a:buNone/>
            </a:pPr>
            <a:r>
              <a:rPr lang="en" sz="2400" b="1">
                <a:solidFill>
                  <a:srgbClr val="000000"/>
                </a:solidFill>
                <a:latin typeface="Times New Roman"/>
                <a:ea typeface="Times New Roman"/>
                <a:cs typeface="Times New Roman"/>
                <a:sym typeface="Times New Roman"/>
              </a:rPr>
              <a:t>Are there other approaches the DEC should consider in the evolution of the LaRosa program?</a:t>
            </a:r>
          </a:p>
        </p:txBody>
      </p:sp>
      <p:sp>
        <p:nvSpPr>
          <p:cNvPr id="155" name="Shape 155"/>
          <p:cNvSpPr txBox="1"/>
          <p:nvPr/>
        </p:nvSpPr>
        <p:spPr>
          <a:xfrm>
            <a:off x="1028700" y="1339675"/>
            <a:ext cx="7043699" cy="3201599"/>
          </a:xfrm>
          <a:prstGeom prst="rect">
            <a:avLst/>
          </a:prstGeom>
          <a:noFill/>
          <a:ln>
            <a:noFill/>
          </a:ln>
        </p:spPr>
        <p:txBody>
          <a:bodyPr lIns="91425" tIns="91425" rIns="91425" bIns="91425" anchor="ctr" anchorCtr="0">
            <a:noAutofit/>
          </a:bodyPr>
          <a:lstStyle/>
          <a:p>
            <a:pPr indent="457200" algn="l" rtl="0">
              <a:lnSpc>
                <a:spcPct val="150000"/>
              </a:lnSpc>
              <a:spcBef>
                <a:spcPts val="0"/>
              </a:spcBef>
              <a:buNone/>
            </a:pPr>
            <a:r>
              <a:rPr lang="en" sz="1600" b="1">
                <a:latin typeface="Times New Roman"/>
                <a:ea typeface="Times New Roman"/>
                <a:cs typeface="Times New Roman"/>
                <a:sym typeface="Times New Roman"/>
              </a:rPr>
              <a:t>17</a:t>
            </a:r>
            <a:r>
              <a:rPr lang="en" sz="1600">
                <a:latin typeface="Times New Roman"/>
                <a:ea typeface="Times New Roman"/>
                <a:cs typeface="Times New Roman"/>
                <a:sym typeface="Times New Roman"/>
              </a:rPr>
              <a:t> groups specifically answered this question</a:t>
            </a:r>
            <a:r>
              <a:rPr lang="en" sz="1600" b="1">
                <a:latin typeface="Times New Roman"/>
                <a:ea typeface="Times New Roman"/>
                <a:cs typeface="Times New Roman"/>
                <a:sym typeface="Times New Roman"/>
              </a:rPr>
              <a:t>.</a:t>
            </a:r>
          </a:p>
          <a:p>
            <a:pPr indent="457200" algn="l" rtl="0">
              <a:lnSpc>
                <a:spcPct val="150000"/>
              </a:lnSpc>
              <a:spcBef>
                <a:spcPts val="0"/>
              </a:spcBef>
              <a:buNone/>
            </a:pPr>
            <a:r>
              <a:rPr lang="en" sz="1600" b="1">
                <a:latin typeface="Times New Roman"/>
                <a:ea typeface="Times New Roman"/>
                <a:cs typeface="Times New Roman"/>
                <a:sym typeface="Times New Roman"/>
              </a:rPr>
              <a:t>Five </a:t>
            </a:r>
            <a:r>
              <a:rPr lang="en" sz="1600">
                <a:latin typeface="Times New Roman"/>
                <a:ea typeface="Times New Roman"/>
                <a:cs typeface="Times New Roman"/>
                <a:sym typeface="Times New Roman"/>
              </a:rPr>
              <a:t>mentioned the</a:t>
            </a:r>
            <a:r>
              <a:rPr lang="en" sz="1600" b="1">
                <a:latin typeface="Times New Roman"/>
                <a:ea typeface="Times New Roman"/>
                <a:cs typeface="Times New Roman"/>
                <a:sym typeface="Times New Roman"/>
              </a:rPr>
              <a:t> </a:t>
            </a:r>
            <a:r>
              <a:rPr lang="en" sz="1600" b="1" i="1">
                <a:solidFill>
                  <a:srgbClr val="741B47"/>
                </a:solidFill>
                <a:latin typeface="Times New Roman"/>
                <a:ea typeface="Times New Roman"/>
                <a:cs typeface="Times New Roman"/>
                <a:sym typeface="Times New Roman"/>
              </a:rPr>
              <a:t>difficulty in getting the samples to and from the lab.</a:t>
            </a:r>
          </a:p>
          <a:p>
            <a:pPr marL="0" indent="457200" algn="l" rtl="0">
              <a:lnSpc>
                <a:spcPct val="150000"/>
              </a:lnSpc>
              <a:spcBef>
                <a:spcPts val="0"/>
              </a:spcBef>
              <a:buNone/>
            </a:pPr>
            <a:r>
              <a:rPr lang="en" sz="1600" b="1">
                <a:latin typeface="Times New Roman"/>
                <a:ea typeface="Times New Roman"/>
                <a:cs typeface="Times New Roman"/>
                <a:sym typeface="Times New Roman"/>
              </a:rPr>
              <a:t>Three </a:t>
            </a:r>
            <a:r>
              <a:rPr lang="en" sz="1600">
                <a:latin typeface="Times New Roman"/>
                <a:ea typeface="Times New Roman"/>
                <a:cs typeface="Times New Roman"/>
                <a:sym typeface="Times New Roman"/>
              </a:rPr>
              <a:t>groups mentioned wanting</a:t>
            </a:r>
            <a:r>
              <a:rPr lang="en" sz="1600" b="1" i="1">
                <a:latin typeface="Times New Roman"/>
                <a:ea typeface="Times New Roman"/>
                <a:cs typeface="Times New Roman"/>
                <a:sym typeface="Times New Roman"/>
              </a:rPr>
              <a:t> </a:t>
            </a:r>
            <a:r>
              <a:rPr lang="en" sz="1600" b="1" i="1">
                <a:solidFill>
                  <a:srgbClr val="0B5394"/>
                </a:solidFill>
                <a:latin typeface="Times New Roman"/>
                <a:ea typeface="Times New Roman"/>
                <a:cs typeface="Times New Roman"/>
                <a:sym typeface="Times New Roman"/>
              </a:rPr>
              <a:t>better analysis of their data</a:t>
            </a:r>
            <a:r>
              <a:rPr lang="en" sz="1600" b="1">
                <a:latin typeface="Times New Roman"/>
                <a:ea typeface="Times New Roman"/>
                <a:cs typeface="Times New Roman"/>
                <a:sym typeface="Times New Roman"/>
              </a:rPr>
              <a:t>. </a:t>
            </a:r>
          </a:p>
          <a:p>
            <a:pPr indent="457200" algn="l" rtl="0">
              <a:lnSpc>
                <a:spcPct val="150000"/>
              </a:lnSpc>
              <a:spcBef>
                <a:spcPts val="0"/>
              </a:spcBef>
              <a:buNone/>
            </a:pPr>
            <a:r>
              <a:rPr lang="en" sz="1600" b="1">
                <a:latin typeface="Times New Roman"/>
                <a:ea typeface="Times New Roman"/>
                <a:cs typeface="Times New Roman"/>
                <a:sym typeface="Times New Roman"/>
              </a:rPr>
              <a:t>Two </a:t>
            </a:r>
            <a:r>
              <a:rPr lang="en" sz="1600">
                <a:latin typeface="Times New Roman"/>
                <a:ea typeface="Times New Roman"/>
                <a:cs typeface="Times New Roman"/>
                <a:sym typeface="Times New Roman"/>
              </a:rPr>
              <a:t>mentioned wanting</a:t>
            </a:r>
            <a:r>
              <a:rPr lang="en" sz="1600" b="1">
                <a:latin typeface="Times New Roman"/>
                <a:ea typeface="Times New Roman"/>
                <a:cs typeface="Times New Roman"/>
                <a:sym typeface="Times New Roman"/>
              </a:rPr>
              <a:t> </a:t>
            </a:r>
            <a:r>
              <a:rPr lang="en" sz="1600" b="1" i="1">
                <a:solidFill>
                  <a:srgbClr val="38761D"/>
                </a:solidFill>
                <a:latin typeface="Times New Roman"/>
                <a:ea typeface="Times New Roman"/>
                <a:cs typeface="Times New Roman"/>
                <a:sym typeface="Times New Roman"/>
              </a:rPr>
              <a:t>consistent/fast data results</a:t>
            </a:r>
            <a:r>
              <a:rPr lang="en" sz="1600" b="1">
                <a:latin typeface="Times New Roman"/>
                <a:ea typeface="Times New Roman"/>
                <a:cs typeface="Times New Roman"/>
                <a:sym typeface="Times New Roman"/>
              </a:rPr>
              <a:t>.  </a:t>
            </a:r>
          </a:p>
          <a:p>
            <a:pPr lvl="0" indent="457200" algn="l" rtl="0">
              <a:lnSpc>
                <a:spcPct val="150000"/>
              </a:lnSpc>
              <a:spcBef>
                <a:spcPts val="0"/>
              </a:spcBef>
              <a:buNone/>
            </a:pPr>
            <a:r>
              <a:rPr lang="en" sz="1600" b="1">
                <a:latin typeface="Times New Roman"/>
                <a:ea typeface="Times New Roman"/>
                <a:cs typeface="Times New Roman"/>
                <a:sym typeface="Times New Roman"/>
              </a:rPr>
              <a:t>Two </a:t>
            </a:r>
            <a:r>
              <a:rPr lang="en" sz="1600">
                <a:latin typeface="Times New Roman"/>
                <a:ea typeface="Times New Roman"/>
                <a:cs typeface="Times New Roman"/>
                <a:sym typeface="Times New Roman"/>
              </a:rPr>
              <a:t>groups mentioned wanting to know</a:t>
            </a:r>
            <a:r>
              <a:rPr lang="en" sz="1600" b="1">
                <a:latin typeface="Times New Roman"/>
                <a:ea typeface="Times New Roman"/>
                <a:cs typeface="Times New Roman"/>
                <a:sym typeface="Times New Roman"/>
              </a:rPr>
              <a:t> </a:t>
            </a:r>
            <a:r>
              <a:rPr lang="en" sz="1600" b="1" i="1">
                <a:solidFill>
                  <a:srgbClr val="BF9000"/>
                </a:solidFill>
                <a:latin typeface="Times New Roman"/>
                <a:ea typeface="Times New Roman"/>
                <a:cs typeface="Times New Roman"/>
                <a:sym typeface="Times New Roman"/>
              </a:rPr>
              <a:t>how the state is using their data</a:t>
            </a:r>
            <a:r>
              <a:rPr lang="en" sz="1600" b="1">
                <a:latin typeface="Times New Roman"/>
                <a:ea typeface="Times New Roman"/>
                <a:cs typeface="Times New Roman"/>
                <a:sym typeface="Times New Roman"/>
              </a:rPr>
              <a:t>. </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9"/>
        <p:cNvGrpSpPr/>
        <p:nvPr/>
      </p:nvGrpSpPr>
      <p:grpSpPr>
        <a:xfrm>
          <a:off x="0" y="0"/>
          <a:ext cx="0" cy="0"/>
          <a:chOff x="0" y="0"/>
          <a:chExt cx="0" cy="0"/>
        </a:xfrm>
      </p:grpSpPr>
      <p:sp>
        <p:nvSpPr>
          <p:cNvPr id="160" name="Shape 160"/>
          <p:cNvSpPr/>
          <p:nvPr/>
        </p:nvSpPr>
        <p:spPr>
          <a:xfrm>
            <a:off x="86375" y="686900"/>
            <a:ext cx="8971252" cy="389649"/>
          </a:xfrm>
          <a:prstGeom prst="rect">
            <a:avLst/>
          </a:prstGeom>
        </p:spPr>
        <p:txBody>
          <a:bodyPr>
            <a:prstTxWarp prst="textPlain">
              <a:avLst/>
            </a:prstTxWarp>
          </a:bodyPr>
          <a:lstStyle/>
          <a:p>
            <a:pPr algn="ctr"/>
            <a:r>
              <a:rPr b="0" i="0">
                <a:ln w="9525" cap="flat" cmpd="sng">
                  <a:solidFill>
                    <a:schemeClr val="dk2"/>
                  </a:solidFill>
                  <a:prstDash val="solid"/>
                  <a:round/>
                  <a:headEnd type="none" w="med" len="med"/>
                  <a:tailEnd type="none" w="med" len="med"/>
                </a:ln>
                <a:solidFill>
                  <a:schemeClr val="lt2"/>
                </a:solidFill>
                <a:latin typeface="Arial"/>
              </a:rPr>
              <a:t>Key Recommendations the Watershed Associations are Interested In:</a:t>
            </a:r>
          </a:p>
        </p:txBody>
      </p:sp>
      <p:sp>
        <p:nvSpPr>
          <p:cNvPr id="161" name="Shape 161"/>
          <p:cNvSpPr txBox="1"/>
          <p:nvPr/>
        </p:nvSpPr>
        <p:spPr>
          <a:xfrm>
            <a:off x="1802400" y="1228775"/>
            <a:ext cx="5539200" cy="3533999"/>
          </a:xfrm>
          <a:prstGeom prst="rect">
            <a:avLst/>
          </a:prstGeom>
          <a:noFill/>
          <a:ln>
            <a:noFill/>
          </a:ln>
        </p:spPr>
        <p:txBody>
          <a:bodyPr lIns="91425" tIns="91425" rIns="91425" bIns="91425" anchor="t" anchorCtr="0">
            <a:noAutofit/>
          </a:bodyPr>
          <a:lstStyle/>
          <a:p>
            <a:pPr marL="457200" lvl="0" indent="-342900" rtl="0">
              <a:lnSpc>
                <a:spcPct val="200000"/>
              </a:lnSpc>
              <a:spcBef>
                <a:spcPts val="0"/>
              </a:spcBef>
              <a:buClr>
                <a:schemeClr val="lt1"/>
              </a:buClr>
              <a:buSzPct val="100000"/>
              <a:buFont typeface="Proxima Nova"/>
              <a:buChar char="●"/>
            </a:pPr>
            <a:r>
              <a:rPr lang="en" sz="1800">
                <a:solidFill>
                  <a:schemeClr val="lt1"/>
                </a:solidFill>
                <a:latin typeface="Proxima Nova"/>
                <a:ea typeface="Proxima Nova"/>
                <a:cs typeface="Proxima Nova"/>
                <a:sym typeface="Proxima Nova"/>
              </a:rPr>
              <a:t>More material online about the LaRosa program</a:t>
            </a:r>
          </a:p>
          <a:p>
            <a:pPr marL="457200" lvl="0" indent="-342900" rtl="0">
              <a:lnSpc>
                <a:spcPct val="200000"/>
              </a:lnSpc>
              <a:spcBef>
                <a:spcPts val="0"/>
              </a:spcBef>
              <a:buClr>
                <a:schemeClr val="lt1"/>
              </a:buClr>
              <a:buSzPct val="100000"/>
              <a:buFont typeface="Proxima Nova"/>
              <a:buChar char="●"/>
            </a:pPr>
            <a:r>
              <a:rPr lang="en" sz="1800">
                <a:solidFill>
                  <a:schemeClr val="lt1"/>
                </a:solidFill>
                <a:latin typeface="Proxima Nova"/>
                <a:ea typeface="Proxima Nova"/>
                <a:cs typeface="Proxima Nova"/>
                <a:sym typeface="Proxima Nova"/>
              </a:rPr>
              <a:t>Transportation system for water sample bottles</a:t>
            </a:r>
          </a:p>
          <a:p>
            <a:pPr marL="457200" lvl="0" indent="-342900" rtl="0">
              <a:lnSpc>
                <a:spcPct val="200000"/>
              </a:lnSpc>
              <a:spcBef>
                <a:spcPts val="0"/>
              </a:spcBef>
              <a:buClr>
                <a:schemeClr val="lt1"/>
              </a:buClr>
              <a:buSzPct val="100000"/>
              <a:buFont typeface="Proxima Nova"/>
              <a:buChar char="●"/>
            </a:pPr>
            <a:r>
              <a:rPr lang="en" sz="1800">
                <a:solidFill>
                  <a:schemeClr val="lt1"/>
                </a:solidFill>
                <a:latin typeface="Proxima Nova"/>
                <a:ea typeface="Proxima Nova"/>
                <a:cs typeface="Proxima Nova"/>
                <a:sym typeface="Proxima Nova"/>
              </a:rPr>
              <a:t>Help with the analysis of their water sample data</a:t>
            </a:r>
          </a:p>
          <a:p>
            <a:pPr marL="457200" lvl="0" indent="-342900" rtl="0">
              <a:lnSpc>
                <a:spcPct val="200000"/>
              </a:lnSpc>
              <a:spcBef>
                <a:spcPts val="0"/>
              </a:spcBef>
              <a:buClr>
                <a:schemeClr val="lt1"/>
              </a:buClr>
              <a:buSzPct val="100000"/>
              <a:buFont typeface="Proxima Nova"/>
              <a:buChar char="●"/>
            </a:pPr>
            <a:r>
              <a:rPr lang="en" sz="1800">
                <a:solidFill>
                  <a:schemeClr val="lt1"/>
                </a:solidFill>
                <a:latin typeface="Proxima Nova"/>
                <a:ea typeface="Proxima Nova"/>
                <a:cs typeface="Proxima Nova"/>
                <a:sym typeface="Proxima Nova"/>
              </a:rPr>
              <a:t>Information about how the state uses their data</a:t>
            </a:r>
          </a:p>
          <a:p>
            <a:pPr marL="457200" lvl="0" indent="-342900" algn="ctr" rtl="0">
              <a:lnSpc>
                <a:spcPct val="200000"/>
              </a:lnSpc>
              <a:spcBef>
                <a:spcPts val="0"/>
              </a:spcBef>
              <a:buClr>
                <a:schemeClr val="lt1"/>
              </a:buClr>
              <a:buSzPct val="100000"/>
              <a:buFont typeface="Proxima Nova"/>
              <a:buChar char="●"/>
            </a:pPr>
            <a:r>
              <a:rPr lang="en" sz="1800">
                <a:solidFill>
                  <a:schemeClr val="lt1"/>
                </a:solidFill>
                <a:latin typeface="Proxima Nova"/>
                <a:ea typeface="Proxima Nova"/>
                <a:cs typeface="Proxima Nova"/>
                <a:sym typeface="Proxima Nova"/>
              </a:rPr>
              <a:t>Faster results from the lab</a:t>
            </a:r>
          </a:p>
        </p:txBody>
      </p:sp>
      <p:pic>
        <p:nvPicPr>
          <p:cNvPr id="162" name="Shape 162"/>
          <p:cNvPicPr preferRelativeResize="0"/>
          <p:nvPr/>
        </p:nvPicPr>
        <p:blipFill>
          <a:blip r:embed="rId3">
            <a:alphaModFix/>
          </a:blip>
          <a:stretch>
            <a:fillRect/>
          </a:stretch>
        </p:blipFill>
        <p:spPr>
          <a:xfrm>
            <a:off x="3564237" y="4092241"/>
            <a:ext cx="2015524" cy="924150"/>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265500" y="1205825"/>
            <a:ext cx="4045199" cy="1509599"/>
          </a:xfrm>
          <a:prstGeom prst="rect">
            <a:avLst/>
          </a:prstGeom>
        </p:spPr>
        <p:txBody>
          <a:bodyPr lIns="91425" tIns="91425" rIns="91425" bIns="91425" anchor="b" anchorCtr="0">
            <a:noAutofit/>
          </a:bodyPr>
          <a:lstStyle/>
          <a:p>
            <a:pPr algn="ctr">
              <a:spcBef>
                <a:spcPts val="0"/>
              </a:spcBef>
              <a:buNone/>
            </a:pPr>
            <a:r>
              <a:rPr lang="en"/>
              <a:t>Next Steps</a:t>
            </a:r>
          </a:p>
        </p:txBody>
      </p:sp>
      <p:sp>
        <p:nvSpPr>
          <p:cNvPr id="168" name="Shape 168"/>
          <p:cNvSpPr txBox="1">
            <a:spLocks noGrp="1"/>
          </p:cNvSpPr>
          <p:nvPr>
            <p:ph type="body" idx="1"/>
          </p:nvPr>
        </p:nvSpPr>
        <p:spPr>
          <a:xfrm>
            <a:off x="4623300" y="655050"/>
            <a:ext cx="4520699" cy="3833399"/>
          </a:xfrm>
          <a:prstGeom prst="rect">
            <a:avLst/>
          </a:prstGeom>
        </p:spPr>
        <p:txBody>
          <a:bodyPr lIns="91425" tIns="91425" rIns="91425" bIns="91425" anchor="ctr" anchorCtr="0">
            <a:noAutofit/>
          </a:bodyPr>
          <a:lstStyle/>
          <a:p>
            <a:pPr algn="ctr" rtl="0">
              <a:spcBef>
                <a:spcPts val="0"/>
              </a:spcBef>
              <a:buNone/>
            </a:pPr>
            <a:endParaRPr sz="3000" dirty="0"/>
          </a:p>
          <a:p>
            <a:pPr marL="685800" lvl="0" indent="-457200" algn="l" rtl="0">
              <a:spcBef>
                <a:spcPts val="0"/>
              </a:spcBef>
              <a:buSzPct val="100000"/>
              <a:buFont typeface="Arial"/>
              <a:buChar char="•"/>
            </a:pPr>
            <a:r>
              <a:rPr lang="en" sz="3000" dirty="0">
                <a:solidFill>
                  <a:schemeClr val="accent4"/>
                </a:solidFill>
              </a:rPr>
              <a:t>La Rosa Partnership Website</a:t>
            </a:r>
          </a:p>
          <a:p>
            <a:pPr marL="685800" lvl="0" indent="-457200" algn="l" rtl="0">
              <a:spcBef>
                <a:spcPts val="0"/>
              </a:spcBef>
              <a:buSzPct val="100000"/>
              <a:buFont typeface="Arial"/>
              <a:buChar char="•"/>
            </a:pPr>
            <a:r>
              <a:rPr lang="en" sz="3000" dirty="0">
                <a:solidFill>
                  <a:schemeClr val="accent4"/>
                </a:solidFill>
              </a:rPr>
              <a:t>Creation of watershed association summaries</a:t>
            </a:r>
          </a:p>
          <a:p>
            <a:pPr lvl="0">
              <a:spcBef>
                <a:spcPts val="0"/>
              </a:spcBef>
              <a:buNone/>
            </a:pPr>
            <a:endParaRPr sz="2400" dirty="0">
              <a:solidFill>
                <a:schemeClr val="accent4"/>
              </a:solidFill>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436750" y="702600"/>
            <a:ext cx="4270499" cy="406800"/>
          </a:xfrm>
          <a:prstGeom prst="rect">
            <a:avLst/>
          </a:prstGeom>
        </p:spPr>
        <p:txBody>
          <a:bodyPr lIns="91425" tIns="91425" rIns="91425" bIns="91425" anchor="b" anchorCtr="0">
            <a:noAutofit/>
          </a:bodyPr>
          <a:lstStyle/>
          <a:p>
            <a:pPr lvl="0" algn="ctr" rtl="0">
              <a:spcBef>
                <a:spcPts val="0"/>
              </a:spcBef>
              <a:buNone/>
            </a:pPr>
            <a:r>
              <a:rPr lang="en"/>
              <a:t>Acknowledgements</a:t>
            </a:r>
          </a:p>
        </p:txBody>
      </p:sp>
      <p:sp>
        <p:nvSpPr>
          <p:cNvPr id="174" name="Shape 174"/>
          <p:cNvSpPr txBox="1">
            <a:spLocks noGrp="1"/>
          </p:cNvSpPr>
          <p:nvPr>
            <p:ph type="body" idx="1"/>
          </p:nvPr>
        </p:nvSpPr>
        <p:spPr>
          <a:xfrm>
            <a:off x="3676800" y="1457700"/>
            <a:ext cx="1790400" cy="2924700"/>
          </a:xfrm>
          <a:prstGeom prst="rect">
            <a:avLst/>
          </a:prstGeom>
        </p:spPr>
        <p:txBody>
          <a:bodyPr lIns="91425" tIns="91425" rIns="91425" bIns="91425" anchor="ctr" anchorCtr="0">
            <a:noAutofit/>
          </a:bodyPr>
          <a:lstStyle/>
          <a:p>
            <a:pPr algn="ctr" rtl="0">
              <a:spcBef>
                <a:spcPts val="0"/>
              </a:spcBef>
              <a:spcAft>
                <a:spcPts val="0"/>
              </a:spcAft>
              <a:buNone/>
            </a:pPr>
            <a:endParaRPr>
              <a:solidFill>
                <a:srgbClr val="000000"/>
              </a:solidFill>
              <a:latin typeface="Times New Roman"/>
              <a:ea typeface="Times New Roman"/>
              <a:cs typeface="Times New Roman"/>
              <a:sym typeface="Times New Roman"/>
            </a:endParaRPr>
          </a:p>
          <a:p>
            <a:pPr algn="ctr" rtl="0">
              <a:spcBef>
                <a:spcPts val="0"/>
              </a:spcBef>
              <a:spcAft>
                <a:spcPts val="0"/>
              </a:spcAft>
              <a:buNone/>
            </a:pPr>
            <a:endParaRPr>
              <a:solidFill>
                <a:srgbClr val="000000"/>
              </a:solidFill>
              <a:latin typeface="Times New Roman"/>
              <a:ea typeface="Times New Roman"/>
              <a:cs typeface="Times New Roman"/>
              <a:sym typeface="Times New Roman"/>
            </a:endParaRPr>
          </a:p>
          <a:p>
            <a:pPr algn="ctr" rtl="0">
              <a:spcBef>
                <a:spcPts val="0"/>
              </a:spcBef>
              <a:spcAft>
                <a:spcPts val="0"/>
              </a:spcAft>
              <a:buNone/>
            </a:pPr>
            <a:endParaRPr>
              <a:solidFill>
                <a:srgbClr val="000000"/>
              </a:solidFill>
              <a:latin typeface="Times New Roman"/>
              <a:ea typeface="Times New Roman"/>
              <a:cs typeface="Times New Roman"/>
              <a:sym typeface="Times New Roman"/>
            </a:endParaRPr>
          </a:p>
          <a:p>
            <a:pPr algn="ctr" rtl="0">
              <a:spcBef>
                <a:spcPts val="0"/>
              </a:spcBef>
              <a:spcAft>
                <a:spcPts val="0"/>
              </a:spcAft>
              <a:buNone/>
            </a:pPr>
            <a:endParaRPr>
              <a:solidFill>
                <a:srgbClr val="000000"/>
              </a:solidFill>
              <a:latin typeface="Times New Roman"/>
              <a:ea typeface="Times New Roman"/>
              <a:cs typeface="Times New Roman"/>
              <a:sym typeface="Times New Roman"/>
            </a:endParaRPr>
          </a:p>
          <a:p>
            <a:pPr algn="ctr" rtl="0">
              <a:spcBef>
                <a:spcPts val="0"/>
              </a:spcBef>
              <a:spcAft>
                <a:spcPts val="0"/>
              </a:spcAft>
              <a:buNone/>
            </a:pPr>
            <a:endParaRPr>
              <a:solidFill>
                <a:srgbClr val="000000"/>
              </a:solidFill>
              <a:latin typeface="Times New Roman"/>
              <a:ea typeface="Times New Roman"/>
              <a:cs typeface="Times New Roman"/>
              <a:sym typeface="Times New Roman"/>
            </a:endParaRPr>
          </a:p>
          <a:p>
            <a:pPr algn="ctr" rtl="0">
              <a:spcBef>
                <a:spcPts val="0"/>
              </a:spcBef>
              <a:spcAft>
                <a:spcPts val="0"/>
              </a:spcAft>
              <a:buNone/>
            </a:pPr>
            <a:endParaRPr>
              <a:solidFill>
                <a:srgbClr val="000000"/>
              </a:solidFill>
              <a:latin typeface="Times New Roman"/>
              <a:ea typeface="Times New Roman"/>
              <a:cs typeface="Times New Roman"/>
              <a:sym typeface="Times New Roman"/>
            </a:endParaRPr>
          </a:p>
          <a:p>
            <a:pPr algn="ctr" rtl="0">
              <a:spcBef>
                <a:spcPts val="0"/>
              </a:spcBef>
              <a:spcAft>
                <a:spcPts val="0"/>
              </a:spcAft>
              <a:buNone/>
            </a:pPr>
            <a:r>
              <a:rPr lang="en">
                <a:solidFill>
                  <a:srgbClr val="000000"/>
                </a:solidFill>
                <a:latin typeface="Times New Roman"/>
                <a:ea typeface="Times New Roman"/>
                <a:cs typeface="Times New Roman"/>
                <a:sym typeface="Times New Roman"/>
              </a:rPr>
              <a:t>Neil Kamman</a:t>
            </a:r>
          </a:p>
          <a:p>
            <a:pPr algn="ctr" rtl="0">
              <a:spcBef>
                <a:spcPts val="0"/>
              </a:spcBef>
              <a:spcAft>
                <a:spcPts val="0"/>
              </a:spcAft>
              <a:buNone/>
            </a:pPr>
            <a:r>
              <a:rPr lang="en">
                <a:solidFill>
                  <a:srgbClr val="000000"/>
                </a:solidFill>
                <a:latin typeface="Times New Roman"/>
                <a:ea typeface="Times New Roman"/>
                <a:cs typeface="Times New Roman"/>
                <a:sym typeface="Times New Roman"/>
              </a:rPr>
              <a:t>Zac Ispa-Landa</a:t>
            </a:r>
          </a:p>
          <a:p>
            <a:pPr algn="ctr" rtl="0">
              <a:spcBef>
                <a:spcPts val="0"/>
              </a:spcBef>
              <a:spcAft>
                <a:spcPts val="0"/>
              </a:spcAft>
              <a:buNone/>
            </a:pPr>
            <a:r>
              <a:rPr lang="en">
                <a:solidFill>
                  <a:srgbClr val="000000"/>
                </a:solidFill>
                <a:latin typeface="Times New Roman"/>
                <a:ea typeface="Times New Roman"/>
                <a:cs typeface="Times New Roman"/>
                <a:sym typeface="Times New Roman"/>
              </a:rPr>
              <a:t>Marcella Dent</a:t>
            </a:r>
          </a:p>
          <a:p>
            <a:pPr algn="ctr" rtl="0">
              <a:spcBef>
                <a:spcPts val="0"/>
              </a:spcBef>
              <a:spcAft>
                <a:spcPts val="0"/>
              </a:spcAft>
              <a:buNone/>
            </a:pPr>
            <a:r>
              <a:rPr lang="en">
                <a:solidFill>
                  <a:srgbClr val="000000"/>
                </a:solidFill>
                <a:latin typeface="Times New Roman"/>
                <a:ea typeface="Times New Roman"/>
                <a:cs typeface="Times New Roman"/>
                <a:sym typeface="Times New Roman"/>
              </a:rPr>
              <a:t>Jim Kellogg</a:t>
            </a:r>
          </a:p>
          <a:p>
            <a:pPr algn="ctr" rtl="0">
              <a:spcBef>
                <a:spcPts val="0"/>
              </a:spcBef>
              <a:spcAft>
                <a:spcPts val="0"/>
              </a:spcAft>
              <a:buNone/>
            </a:pPr>
            <a:r>
              <a:rPr lang="en">
                <a:solidFill>
                  <a:srgbClr val="000000"/>
                </a:solidFill>
                <a:latin typeface="Times New Roman"/>
                <a:ea typeface="Times New Roman"/>
                <a:cs typeface="Times New Roman"/>
                <a:sym typeface="Times New Roman"/>
              </a:rPr>
              <a:t>Guy Roberts</a:t>
            </a:r>
          </a:p>
          <a:p>
            <a:pPr algn="ctr" rtl="0">
              <a:spcBef>
                <a:spcPts val="0"/>
              </a:spcBef>
              <a:spcAft>
                <a:spcPts val="0"/>
              </a:spcAft>
              <a:buNone/>
            </a:pPr>
            <a:r>
              <a:rPr lang="en">
                <a:solidFill>
                  <a:srgbClr val="000000"/>
                </a:solidFill>
                <a:latin typeface="Times New Roman"/>
                <a:ea typeface="Times New Roman"/>
                <a:cs typeface="Times New Roman"/>
                <a:sym typeface="Times New Roman"/>
              </a:rPr>
              <a:t>Bethany Sargent</a:t>
            </a:r>
          </a:p>
          <a:p>
            <a:pPr algn="ctr" rtl="0">
              <a:spcBef>
                <a:spcPts val="0"/>
              </a:spcBef>
              <a:spcAft>
                <a:spcPts val="0"/>
              </a:spcAft>
              <a:buNone/>
            </a:pPr>
            <a:r>
              <a:rPr lang="en">
                <a:solidFill>
                  <a:srgbClr val="000000"/>
                </a:solidFill>
                <a:latin typeface="Times New Roman"/>
                <a:ea typeface="Times New Roman"/>
                <a:cs typeface="Times New Roman"/>
                <a:sym typeface="Times New Roman"/>
              </a:rPr>
              <a:t>Dan Needham</a:t>
            </a:r>
          </a:p>
          <a:p>
            <a:pPr algn="ctr" rtl="0">
              <a:spcBef>
                <a:spcPts val="0"/>
              </a:spcBef>
              <a:spcAft>
                <a:spcPts val="0"/>
              </a:spcAft>
              <a:buNone/>
            </a:pPr>
            <a:r>
              <a:rPr lang="en">
                <a:solidFill>
                  <a:srgbClr val="000000"/>
                </a:solidFill>
                <a:latin typeface="Times New Roman"/>
                <a:ea typeface="Times New Roman"/>
                <a:cs typeface="Times New Roman"/>
                <a:sym typeface="Times New Roman"/>
              </a:rPr>
              <a:t>Linda Green</a:t>
            </a:r>
          </a:p>
          <a:p>
            <a:pPr algn="ctr" rtl="0">
              <a:spcBef>
                <a:spcPts val="0"/>
              </a:spcBef>
              <a:spcAft>
                <a:spcPts val="0"/>
              </a:spcAft>
              <a:buNone/>
            </a:pPr>
            <a:r>
              <a:rPr lang="en">
                <a:solidFill>
                  <a:srgbClr val="000000"/>
                </a:solidFill>
                <a:latin typeface="Times New Roman"/>
                <a:ea typeface="Times New Roman"/>
                <a:cs typeface="Times New Roman"/>
                <a:sym typeface="Times New Roman"/>
              </a:rPr>
              <a:t>Kris Stepenuck</a:t>
            </a:r>
          </a:p>
          <a:p>
            <a:pPr algn="ctr" rtl="0">
              <a:spcBef>
                <a:spcPts val="0"/>
              </a:spcBef>
              <a:spcAft>
                <a:spcPts val="0"/>
              </a:spcAft>
              <a:buNone/>
            </a:pPr>
            <a:r>
              <a:rPr lang="en">
                <a:solidFill>
                  <a:srgbClr val="000000"/>
                </a:solidFill>
                <a:latin typeface="Times New Roman"/>
                <a:ea typeface="Times New Roman"/>
                <a:cs typeface="Times New Roman"/>
                <a:sym typeface="Times New Roman"/>
              </a:rPr>
              <a:t>Fritz Gerhardt</a:t>
            </a:r>
          </a:p>
          <a:p>
            <a:pPr algn="ctr" rtl="0">
              <a:spcBef>
                <a:spcPts val="0"/>
              </a:spcBef>
              <a:spcAft>
                <a:spcPts val="0"/>
              </a:spcAft>
              <a:buNone/>
            </a:pPr>
            <a:r>
              <a:rPr lang="en">
                <a:solidFill>
                  <a:srgbClr val="000000"/>
                </a:solidFill>
                <a:latin typeface="Times New Roman"/>
                <a:ea typeface="Times New Roman"/>
                <a:cs typeface="Times New Roman"/>
                <a:sym typeface="Times New Roman"/>
              </a:rPr>
              <a:t>Marty Illick</a:t>
            </a:r>
          </a:p>
          <a:p>
            <a:pPr algn="ctr" rtl="0">
              <a:spcBef>
                <a:spcPts val="0"/>
              </a:spcBef>
              <a:spcAft>
                <a:spcPts val="0"/>
              </a:spcAft>
              <a:buNone/>
            </a:pPr>
            <a:endParaRPr sz="1100">
              <a:solidFill>
                <a:srgbClr val="000000"/>
              </a:solidFill>
              <a:latin typeface="Arial"/>
              <a:ea typeface="Arial"/>
              <a:cs typeface="Arial"/>
              <a:sym typeface="Arial"/>
            </a:endParaRPr>
          </a:p>
          <a:p>
            <a:pPr algn="ctr" rtl="0">
              <a:spcBef>
                <a:spcPts val="0"/>
              </a:spcBef>
              <a:spcAft>
                <a:spcPts val="0"/>
              </a:spcAft>
              <a:buNone/>
            </a:pPr>
            <a:endParaRPr sz="1400" b="1">
              <a:solidFill>
                <a:srgbClr val="000000"/>
              </a:solidFill>
            </a:endParaRPr>
          </a:p>
          <a:p>
            <a:pPr algn="ctr" rtl="0">
              <a:spcBef>
                <a:spcPts val="0"/>
              </a:spcBef>
              <a:spcAft>
                <a:spcPts val="0"/>
              </a:spcAft>
              <a:buNone/>
            </a:pPr>
            <a:endParaRPr>
              <a:solidFill>
                <a:srgbClr val="000000"/>
              </a:solidFill>
              <a:latin typeface="Times New Roman"/>
              <a:ea typeface="Times New Roman"/>
              <a:cs typeface="Times New Roman"/>
              <a:sym typeface="Times New Roman"/>
            </a:endParaRPr>
          </a:p>
          <a:p>
            <a:pPr algn="ctr" rtl="0">
              <a:spcBef>
                <a:spcPts val="0"/>
              </a:spcBef>
              <a:spcAft>
                <a:spcPts val="0"/>
              </a:spcAft>
              <a:buNone/>
            </a:pPr>
            <a:endParaRPr sz="1100">
              <a:solidFill>
                <a:srgbClr val="000000"/>
              </a:solidFill>
              <a:latin typeface="Arial"/>
              <a:ea typeface="Arial"/>
              <a:cs typeface="Arial"/>
              <a:sym typeface="Arial"/>
            </a:endParaRPr>
          </a:p>
          <a:p>
            <a:pPr lvl="0" rtl="0">
              <a:spcBef>
                <a:spcPts val="0"/>
              </a:spcBef>
              <a:buNone/>
            </a:pPr>
            <a:endParaRPr/>
          </a:p>
        </p:txBody>
      </p:sp>
      <p:sp>
        <p:nvSpPr>
          <p:cNvPr id="175" name="Shape 175"/>
          <p:cNvSpPr txBox="1"/>
          <p:nvPr/>
        </p:nvSpPr>
        <p:spPr>
          <a:xfrm>
            <a:off x="3219600" y="1109400"/>
            <a:ext cx="2704800" cy="348299"/>
          </a:xfrm>
          <a:prstGeom prst="rect">
            <a:avLst/>
          </a:prstGeom>
          <a:noFill/>
          <a:ln>
            <a:noFill/>
          </a:ln>
        </p:spPr>
        <p:txBody>
          <a:bodyPr lIns="91425" tIns="91425" rIns="91425" bIns="91425" anchor="t" anchorCtr="0">
            <a:noAutofit/>
          </a:bodyPr>
          <a:lstStyle/>
          <a:p>
            <a:pPr algn="ctr" rtl="0">
              <a:lnSpc>
                <a:spcPct val="115000"/>
              </a:lnSpc>
              <a:spcBef>
                <a:spcPts val="0"/>
              </a:spcBef>
              <a:buNone/>
            </a:pPr>
            <a:r>
              <a:rPr lang="en" sz="1100" b="1"/>
              <a:t>Thank you for providing help and support</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395750" y="579650"/>
            <a:ext cx="4270499" cy="406800"/>
          </a:xfrm>
          <a:prstGeom prst="rect">
            <a:avLst/>
          </a:prstGeom>
        </p:spPr>
        <p:txBody>
          <a:bodyPr lIns="91425" tIns="91425" rIns="91425" bIns="91425" anchor="b" anchorCtr="0">
            <a:noAutofit/>
          </a:bodyPr>
          <a:lstStyle/>
          <a:p>
            <a:pPr lvl="0" algn="ctr" rtl="0">
              <a:spcBef>
                <a:spcPts val="0"/>
              </a:spcBef>
              <a:buNone/>
            </a:pPr>
            <a:r>
              <a:rPr lang="en"/>
              <a:t>Acknowledgements</a:t>
            </a:r>
          </a:p>
        </p:txBody>
      </p:sp>
      <p:sp>
        <p:nvSpPr>
          <p:cNvPr id="181" name="Shape 181"/>
          <p:cNvSpPr txBox="1"/>
          <p:nvPr/>
        </p:nvSpPr>
        <p:spPr>
          <a:xfrm>
            <a:off x="3219600" y="1088925"/>
            <a:ext cx="2704800" cy="348299"/>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sz="1100" b="1"/>
              <a:t>Thank you for participation!</a:t>
            </a:r>
          </a:p>
        </p:txBody>
      </p:sp>
      <p:sp>
        <p:nvSpPr>
          <p:cNvPr id="182" name="Shape 182"/>
          <p:cNvSpPr txBox="1"/>
          <p:nvPr/>
        </p:nvSpPr>
        <p:spPr>
          <a:xfrm>
            <a:off x="0" y="1450686"/>
            <a:ext cx="5235600" cy="3073800"/>
          </a:xfrm>
          <a:prstGeom prst="rect">
            <a:avLst/>
          </a:prstGeom>
          <a:noFill/>
          <a:ln>
            <a:noFill/>
          </a:ln>
        </p:spPr>
        <p:txBody>
          <a:bodyPr lIns="91425" tIns="91425" rIns="91425" bIns="91425" anchor="t" anchorCtr="0">
            <a:noAutofit/>
          </a:bodyPr>
          <a:lstStyle/>
          <a:p>
            <a:pPr marL="0" indent="0" algn="just" rtl="0">
              <a:lnSpc>
                <a:spcPct val="115000"/>
              </a:lnSpc>
              <a:spcBef>
                <a:spcPts val="0"/>
              </a:spcBef>
              <a:buNone/>
            </a:pPr>
            <a:r>
              <a:rPr lang="en" sz="1200" dirty="0">
                <a:latin typeface="Times New Roman"/>
                <a:ea typeface="Times New Roman"/>
                <a:cs typeface="Times New Roman"/>
                <a:sym typeface="Times New Roman"/>
              </a:rPr>
              <a:t>Peter </a:t>
            </a:r>
            <a:r>
              <a:rPr lang="en" sz="1200" dirty="0" smtClean="0">
                <a:latin typeface="Times New Roman"/>
                <a:ea typeface="Times New Roman"/>
                <a:cs typeface="Times New Roman"/>
                <a:sym typeface="Times New Roman"/>
              </a:rPr>
              <a:t>Benevento:</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Franklin </a:t>
            </a:r>
            <a:r>
              <a:rPr lang="en" sz="1200" dirty="0">
                <a:latin typeface="Times New Roman"/>
                <a:ea typeface="Times New Roman"/>
                <a:cs typeface="Times New Roman"/>
                <a:sym typeface="Times New Roman"/>
              </a:rPr>
              <a:t>Watershed Association</a:t>
            </a:r>
          </a:p>
          <a:p>
            <a:pPr marL="0" indent="0" algn="just" rtl="0">
              <a:lnSpc>
                <a:spcPct val="115000"/>
              </a:lnSpc>
              <a:spcBef>
                <a:spcPts val="0"/>
              </a:spcBef>
              <a:buNone/>
            </a:pPr>
            <a:r>
              <a:rPr lang="en" sz="1200" dirty="0">
                <a:latin typeface="Times New Roman"/>
                <a:ea typeface="Times New Roman"/>
                <a:cs typeface="Times New Roman"/>
                <a:sym typeface="Times New Roman"/>
              </a:rPr>
              <a:t>Mary Childs: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White </a:t>
            </a:r>
            <a:r>
              <a:rPr lang="en" sz="1200" dirty="0">
                <a:latin typeface="Times New Roman"/>
                <a:ea typeface="Times New Roman"/>
                <a:cs typeface="Times New Roman"/>
                <a:sym typeface="Times New Roman"/>
              </a:rPr>
              <a:t>River Natural Resource Conservation District</a:t>
            </a:r>
          </a:p>
          <a:p>
            <a:pPr marL="0" indent="0" algn="just" rtl="0">
              <a:lnSpc>
                <a:spcPct val="115000"/>
              </a:lnSpc>
              <a:spcBef>
                <a:spcPts val="0"/>
              </a:spcBef>
              <a:buNone/>
            </a:pPr>
            <a:r>
              <a:rPr lang="en" sz="1200" dirty="0">
                <a:latin typeface="Times New Roman"/>
                <a:ea typeface="Times New Roman"/>
                <a:cs typeface="Times New Roman"/>
                <a:sym typeface="Times New Roman"/>
              </a:rPr>
              <a:t>Andrea </a:t>
            </a:r>
            <a:r>
              <a:rPr lang="en" sz="1200" dirty="0" smtClean="0">
                <a:latin typeface="Times New Roman"/>
                <a:ea typeface="Times New Roman"/>
                <a:cs typeface="Times New Roman"/>
                <a:sym typeface="Times New Roman"/>
              </a:rPr>
              <a:t>Donlon:</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Connecticut </a:t>
            </a:r>
            <a:r>
              <a:rPr lang="en" sz="1200" dirty="0">
                <a:latin typeface="Times New Roman"/>
                <a:ea typeface="Times New Roman"/>
                <a:cs typeface="Times New Roman"/>
                <a:sym typeface="Times New Roman"/>
              </a:rPr>
              <a:t>River Watershed Council (CRWC)</a:t>
            </a:r>
          </a:p>
          <a:p>
            <a:pPr marL="0" indent="0" algn="just" rtl="0">
              <a:lnSpc>
                <a:spcPct val="115000"/>
              </a:lnSpc>
              <a:spcBef>
                <a:spcPts val="0"/>
              </a:spcBef>
              <a:buNone/>
            </a:pPr>
            <a:r>
              <a:rPr lang="en" sz="1200" dirty="0">
                <a:latin typeface="Times New Roman"/>
                <a:ea typeface="Times New Roman"/>
                <a:cs typeface="Times New Roman"/>
                <a:sym typeface="Times New Roman"/>
              </a:rPr>
              <a:t>Fritz Gerhardt: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Memphremagog </a:t>
            </a:r>
            <a:r>
              <a:rPr lang="en" sz="1200" dirty="0">
                <a:latin typeface="Times New Roman"/>
                <a:ea typeface="Times New Roman"/>
                <a:cs typeface="Times New Roman"/>
                <a:sym typeface="Times New Roman"/>
              </a:rPr>
              <a:t>Watershed Association</a:t>
            </a:r>
          </a:p>
          <a:p>
            <a:pPr marL="0" indent="0" algn="just" rtl="0">
              <a:lnSpc>
                <a:spcPct val="115000"/>
              </a:lnSpc>
              <a:spcBef>
                <a:spcPts val="0"/>
              </a:spcBef>
              <a:buNone/>
            </a:pPr>
            <a:r>
              <a:rPr lang="en" sz="1200" dirty="0">
                <a:latin typeface="Times New Roman"/>
                <a:ea typeface="Times New Roman"/>
                <a:cs typeface="Times New Roman"/>
                <a:sym typeface="Times New Roman"/>
              </a:rPr>
              <a:t>Bill Hoadley: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South </a:t>
            </a:r>
            <a:r>
              <a:rPr lang="en" sz="1200" dirty="0">
                <a:latin typeface="Times New Roman"/>
                <a:ea typeface="Times New Roman"/>
                <a:cs typeface="Times New Roman"/>
                <a:sym typeface="Times New Roman"/>
              </a:rPr>
              <a:t>Chittenden River Watch (SCRW)</a:t>
            </a:r>
          </a:p>
          <a:p>
            <a:pPr marL="0" indent="0" algn="just" rtl="0">
              <a:lnSpc>
                <a:spcPct val="115000"/>
              </a:lnSpc>
              <a:spcBef>
                <a:spcPts val="0"/>
              </a:spcBef>
              <a:buNone/>
            </a:pPr>
            <a:r>
              <a:rPr lang="en" sz="1200" dirty="0">
                <a:latin typeface="Times New Roman"/>
                <a:ea typeface="Times New Roman"/>
                <a:cs typeface="Times New Roman"/>
                <a:sym typeface="Times New Roman"/>
              </a:rPr>
              <a:t>Eric Howe: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Williston </a:t>
            </a:r>
            <a:r>
              <a:rPr lang="en" sz="1200" dirty="0">
                <a:latin typeface="Times New Roman"/>
                <a:ea typeface="Times New Roman"/>
                <a:cs typeface="Times New Roman"/>
                <a:sym typeface="Times New Roman"/>
              </a:rPr>
              <a:t>Conservation Commission</a:t>
            </a:r>
          </a:p>
          <a:p>
            <a:pPr marL="0" indent="0" algn="just" rtl="0">
              <a:lnSpc>
                <a:spcPct val="115000"/>
              </a:lnSpc>
              <a:spcBef>
                <a:spcPts val="0"/>
              </a:spcBef>
              <a:buNone/>
            </a:pPr>
            <a:r>
              <a:rPr lang="en" sz="1200" dirty="0">
                <a:latin typeface="Times New Roman"/>
                <a:ea typeface="Times New Roman"/>
                <a:cs typeface="Times New Roman"/>
                <a:sym typeface="Times New Roman"/>
              </a:rPr>
              <a:t>Marty Illick: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Lewis </a:t>
            </a:r>
            <a:r>
              <a:rPr lang="en" sz="1200" dirty="0">
                <a:latin typeface="Times New Roman"/>
                <a:ea typeface="Times New Roman"/>
                <a:cs typeface="Times New Roman"/>
                <a:sym typeface="Times New Roman"/>
              </a:rPr>
              <a:t>Creek Association</a:t>
            </a:r>
          </a:p>
          <a:p>
            <a:pPr marL="0" indent="0" algn="just" rtl="0">
              <a:lnSpc>
                <a:spcPct val="115000"/>
              </a:lnSpc>
              <a:spcBef>
                <a:spcPts val="0"/>
              </a:spcBef>
              <a:buNone/>
            </a:pPr>
            <a:r>
              <a:rPr lang="en" sz="1200" dirty="0">
                <a:latin typeface="Times New Roman"/>
                <a:ea typeface="Times New Roman"/>
                <a:cs typeface="Times New Roman"/>
                <a:sym typeface="Times New Roman"/>
              </a:rPr>
              <a:t>John Little: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Missisquoi </a:t>
            </a:r>
            <a:r>
              <a:rPr lang="en" sz="1200" dirty="0">
                <a:latin typeface="Times New Roman"/>
                <a:ea typeface="Times New Roman"/>
                <a:cs typeface="Times New Roman"/>
                <a:sym typeface="Times New Roman"/>
              </a:rPr>
              <a:t>River Basin Association (MRBA)</a:t>
            </a:r>
          </a:p>
          <a:p>
            <a:pPr marL="0" indent="0" algn="just" rtl="0">
              <a:lnSpc>
                <a:spcPct val="115000"/>
              </a:lnSpc>
              <a:spcBef>
                <a:spcPts val="0"/>
              </a:spcBef>
              <a:buNone/>
            </a:pPr>
            <a:r>
              <a:rPr lang="en" sz="1200" dirty="0">
                <a:latin typeface="Times New Roman"/>
                <a:ea typeface="Times New Roman"/>
                <a:cs typeface="Times New Roman"/>
                <a:sym typeface="Times New Roman"/>
              </a:rPr>
              <a:t>Bill Manner: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Black </a:t>
            </a:r>
            <a:r>
              <a:rPr lang="en" sz="1200" dirty="0">
                <a:latin typeface="Times New Roman"/>
                <a:ea typeface="Times New Roman"/>
                <a:cs typeface="Times New Roman"/>
                <a:sym typeface="Times New Roman"/>
              </a:rPr>
              <a:t>River Action Team (BRAT)</a:t>
            </a:r>
          </a:p>
          <a:p>
            <a:pPr marL="0" indent="0" algn="just" rtl="0">
              <a:lnSpc>
                <a:spcPct val="115000"/>
              </a:lnSpc>
              <a:spcBef>
                <a:spcPts val="0"/>
              </a:spcBef>
              <a:buNone/>
            </a:pPr>
            <a:r>
              <a:rPr lang="en" sz="1200" dirty="0">
                <a:latin typeface="Times New Roman"/>
                <a:ea typeface="Times New Roman"/>
                <a:cs typeface="Times New Roman"/>
                <a:sym typeface="Times New Roman"/>
              </a:rPr>
              <a:t>Nanci McGuire: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Rutland </a:t>
            </a:r>
            <a:r>
              <a:rPr lang="en" sz="1200" dirty="0">
                <a:latin typeface="Times New Roman"/>
                <a:ea typeface="Times New Roman"/>
                <a:cs typeface="Times New Roman"/>
                <a:sym typeface="Times New Roman"/>
              </a:rPr>
              <a:t>Natural Resource Conservation District </a:t>
            </a:r>
          </a:p>
          <a:p>
            <a:pPr marL="914400" indent="457200" algn="just" rtl="0">
              <a:lnSpc>
                <a:spcPct val="115000"/>
              </a:lnSpc>
              <a:spcBef>
                <a:spcPts val="0"/>
              </a:spcBef>
              <a:buNone/>
            </a:pP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Upper </a:t>
            </a:r>
            <a:r>
              <a:rPr lang="en" sz="1200" dirty="0">
                <a:latin typeface="Times New Roman"/>
                <a:ea typeface="Times New Roman"/>
                <a:cs typeface="Times New Roman"/>
                <a:sym typeface="Times New Roman"/>
              </a:rPr>
              <a:t>and Otter Creek Watershed</a:t>
            </a:r>
          </a:p>
          <a:p>
            <a:pPr marL="0" indent="0" algn="just" rtl="0">
              <a:lnSpc>
                <a:spcPct val="115000"/>
              </a:lnSpc>
              <a:spcBef>
                <a:spcPts val="0"/>
              </a:spcBef>
              <a:buNone/>
            </a:pPr>
            <a:r>
              <a:rPr lang="en" sz="1200" dirty="0">
                <a:latin typeface="Times New Roman"/>
                <a:ea typeface="Times New Roman"/>
                <a:cs typeface="Times New Roman"/>
                <a:sym typeface="Times New Roman"/>
              </a:rPr>
              <a:t>Kelly Stettner: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Black </a:t>
            </a:r>
            <a:r>
              <a:rPr lang="en" sz="1200" dirty="0">
                <a:latin typeface="Times New Roman"/>
                <a:ea typeface="Times New Roman"/>
                <a:cs typeface="Times New Roman"/>
                <a:sym typeface="Times New Roman"/>
              </a:rPr>
              <a:t>River Action Team (BRAT)</a:t>
            </a:r>
          </a:p>
          <a:p>
            <a:pPr rtl="0">
              <a:spcBef>
                <a:spcPts val="0"/>
              </a:spcBef>
              <a:buNone/>
            </a:pPr>
            <a:endParaRPr sz="1200" dirty="0">
              <a:latin typeface="Times New Roman"/>
              <a:ea typeface="Times New Roman"/>
              <a:cs typeface="Times New Roman"/>
              <a:sym typeface="Times New Roman"/>
            </a:endParaRPr>
          </a:p>
          <a:p>
            <a:pPr>
              <a:spcBef>
                <a:spcPts val="0"/>
              </a:spcBef>
              <a:buNone/>
            </a:pPr>
            <a:endParaRPr dirty="0"/>
          </a:p>
        </p:txBody>
      </p:sp>
      <p:sp>
        <p:nvSpPr>
          <p:cNvPr id="183" name="Shape 183"/>
          <p:cNvSpPr txBox="1"/>
          <p:nvPr/>
        </p:nvSpPr>
        <p:spPr>
          <a:xfrm>
            <a:off x="4713300" y="1437225"/>
            <a:ext cx="4430699" cy="2681699"/>
          </a:xfrm>
          <a:prstGeom prst="rect">
            <a:avLst/>
          </a:prstGeom>
          <a:noFill/>
          <a:ln>
            <a:noFill/>
          </a:ln>
        </p:spPr>
        <p:txBody>
          <a:bodyPr lIns="91425" tIns="91425" rIns="91425" bIns="91425" anchor="t" anchorCtr="0">
            <a:noAutofit/>
          </a:bodyPr>
          <a:lstStyle/>
          <a:p>
            <a:pPr algn="just" rtl="0">
              <a:lnSpc>
                <a:spcPct val="115000"/>
              </a:lnSpc>
              <a:spcBef>
                <a:spcPts val="0"/>
              </a:spcBef>
              <a:buNone/>
            </a:pPr>
            <a:r>
              <a:rPr lang="en" sz="1200" dirty="0">
                <a:latin typeface="Times New Roman"/>
                <a:ea typeface="Times New Roman"/>
                <a:cs typeface="Times New Roman"/>
                <a:sym typeface="Times New Roman"/>
              </a:rPr>
              <a:t>Corrie Miller: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Friends </a:t>
            </a:r>
            <a:r>
              <a:rPr lang="en" sz="1200" dirty="0">
                <a:latin typeface="Times New Roman"/>
                <a:ea typeface="Times New Roman"/>
                <a:cs typeface="Times New Roman"/>
                <a:sym typeface="Times New Roman"/>
              </a:rPr>
              <a:t>of Mad River</a:t>
            </a:r>
          </a:p>
          <a:p>
            <a:pPr rtl="0">
              <a:spcBef>
                <a:spcPts val="0"/>
              </a:spcBef>
              <a:buNone/>
            </a:pPr>
            <a:r>
              <a:rPr lang="en" sz="1200" dirty="0">
                <a:latin typeface="Times New Roman"/>
                <a:ea typeface="Times New Roman"/>
                <a:cs typeface="Times New Roman"/>
                <a:sym typeface="Times New Roman"/>
              </a:rPr>
              <a:t>Ryan O’Donnell:        Southeastern Vermont Watershed Commission</a:t>
            </a:r>
          </a:p>
          <a:p>
            <a:pPr marL="0" indent="0" rtl="0">
              <a:lnSpc>
                <a:spcPct val="100000"/>
              </a:lnSpc>
              <a:spcBef>
                <a:spcPts val="0"/>
              </a:spcBef>
              <a:buNone/>
            </a:pPr>
            <a:r>
              <a:rPr lang="en" sz="1200" dirty="0">
                <a:latin typeface="Times New Roman"/>
                <a:ea typeface="Times New Roman"/>
                <a:cs typeface="Times New Roman"/>
                <a:sym typeface="Times New Roman"/>
              </a:rPr>
              <a:t>Mary Russ: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White </a:t>
            </a:r>
            <a:r>
              <a:rPr lang="en" sz="1200" dirty="0">
                <a:latin typeface="Times New Roman"/>
                <a:ea typeface="Times New Roman"/>
                <a:cs typeface="Times New Roman"/>
                <a:sym typeface="Times New Roman"/>
              </a:rPr>
              <a:t>River Partnership</a:t>
            </a:r>
          </a:p>
          <a:p>
            <a:pPr marL="0" indent="0" rtl="0">
              <a:lnSpc>
                <a:spcPct val="100000"/>
              </a:lnSpc>
              <a:spcBef>
                <a:spcPts val="0"/>
              </a:spcBef>
              <a:buNone/>
            </a:pPr>
            <a:r>
              <a:rPr lang="en" sz="1200" dirty="0">
                <a:latin typeface="Times New Roman"/>
                <a:ea typeface="Times New Roman"/>
                <a:cs typeface="Times New Roman"/>
                <a:sym typeface="Times New Roman"/>
              </a:rPr>
              <a:t>Dan Sharpe: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Lake </a:t>
            </a:r>
            <a:r>
              <a:rPr lang="en" sz="1200" dirty="0">
                <a:latin typeface="Times New Roman"/>
                <a:ea typeface="Times New Roman"/>
                <a:cs typeface="Times New Roman"/>
                <a:sym typeface="Times New Roman"/>
              </a:rPr>
              <a:t>Iroquois Association</a:t>
            </a:r>
          </a:p>
          <a:p>
            <a:pPr marL="0" indent="0" rtl="0">
              <a:lnSpc>
                <a:spcPct val="100000"/>
              </a:lnSpc>
              <a:spcBef>
                <a:spcPts val="0"/>
              </a:spcBef>
              <a:buNone/>
            </a:pPr>
            <a:r>
              <a:rPr lang="en" sz="1200" dirty="0">
                <a:latin typeface="Times New Roman"/>
                <a:ea typeface="Times New Roman"/>
                <a:cs typeface="Times New Roman"/>
                <a:sym typeface="Times New Roman"/>
              </a:rPr>
              <a:t>Ann Smith: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Friends </a:t>
            </a:r>
            <a:r>
              <a:rPr lang="en" sz="1200" dirty="0">
                <a:latin typeface="Times New Roman"/>
                <a:ea typeface="Times New Roman"/>
                <a:cs typeface="Times New Roman"/>
                <a:sym typeface="Times New Roman"/>
              </a:rPr>
              <a:t>of Winooski River</a:t>
            </a:r>
          </a:p>
          <a:p>
            <a:pPr marL="0" indent="0" rtl="0">
              <a:lnSpc>
                <a:spcPct val="100000"/>
              </a:lnSpc>
              <a:spcBef>
                <a:spcPts val="0"/>
              </a:spcBef>
              <a:buNone/>
            </a:pPr>
            <a:r>
              <a:rPr lang="en" sz="1200" dirty="0">
                <a:latin typeface="Times New Roman"/>
                <a:ea typeface="Times New Roman"/>
                <a:cs typeface="Times New Roman"/>
                <a:sym typeface="Times New Roman"/>
              </a:rPr>
              <a:t>Denise Smith:	</a:t>
            </a:r>
            <a:r>
              <a:rPr lang="en-US" sz="1200" dirty="0">
                <a:latin typeface="Times New Roman"/>
                <a:ea typeface="Times New Roman"/>
                <a:cs typeface="Times New Roman"/>
                <a:sym typeface="Times New Roman"/>
              </a:rPr>
              <a:t>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Friends </a:t>
            </a:r>
            <a:r>
              <a:rPr lang="en" sz="1200" dirty="0">
                <a:latin typeface="Times New Roman"/>
                <a:ea typeface="Times New Roman"/>
                <a:cs typeface="Times New Roman"/>
                <a:sym typeface="Times New Roman"/>
              </a:rPr>
              <a:t>of Northern Lake Champlain</a:t>
            </a:r>
          </a:p>
          <a:p>
            <a:pPr marL="0" indent="0" rtl="0">
              <a:lnSpc>
                <a:spcPct val="100000"/>
              </a:lnSpc>
              <a:spcBef>
                <a:spcPts val="0"/>
              </a:spcBef>
              <a:buNone/>
            </a:pPr>
            <a:r>
              <a:rPr lang="en" sz="1200" dirty="0">
                <a:latin typeface="Times New Roman"/>
                <a:ea typeface="Times New Roman"/>
                <a:cs typeface="Times New Roman"/>
                <a:sym typeface="Times New Roman"/>
              </a:rPr>
              <a:t>Hillary </a:t>
            </a:r>
            <a:r>
              <a:rPr lang="en" sz="1200" dirty="0" smtClean="0">
                <a:latin typeface="Times New Roman"/>
                <a:ea typeface="Times New Roman"/>
                <a:cs typeface="Times New Roman"/>
                <a:sym typeface="Times New Roman"/>
              </a:rPr>
              <a:t>Solomon:</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Poultney </a:t>
            </a:r>
            <a:r>
              <a:rPr lang="en" sz="1200" dirty="0">
                <a:latin typeface="Times New Roman"/>
                <a:ea typeface="Times New Roman"/>
                <a:cs typeface="Times New Roman"/>
                <a:sym typeface="Times New Roman"/>
              </a:rPr>
              <a:t>Mettowee Nat. Res. Cons. District</a:t>
            </a:r>
          </a:p>
          <a:p>
            <a:pPr marL="0" indent="0" rtl="0">
              <a:lnSpc>
                <a:spcPct val="100000"/>
              </a:lnSpc>
              <a:spcBef>
                <a:spcPts val="0"/>
              </a:spcBef>
              <a:buNone/>
            </a:pPr>
            <a:r>
              <a:rPr lang="en" sz="1200" dirty="0">
                <a:latin typeface="Times New Roman"/>
                <a:ea typeface="Times New Roman"/>
                <a:cs typeface="Times New Roman"/>
                <a:sym typeface="Times New Roman"/>
              </a:rPr>
              <a:t>Kristen </a:t>
            </a:r>
            <a:r>
              <a:rPr lang="en" sz="1200" dirty="0" smtClean="0">
                <a:latin typeface="Times New Roman"/>
                <a:ea typeface="Times New Roman"/>
                <a:cs typeface="Times New Roman"/>
                <a:sym typeface="Times New Roman"/>
              </a:rPr>
              <a:t>Underwood:</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Addison </a:t>
            </a:r>
            <a:r>
              <a:rPr lang="en" sz="1200" dirty="0">
                <a:latin typeface="Times New Roman"/>
                <a:ea typeface="Times New Roman"/>
                <a:cs typeface="Times New Roman"/>
                <a:sym typeface="Times New Roman"/>
              </a:rPr>
              <a:t>County River Watch Collaborative </a:t>
            </a:r>
          </a:p>
          <a:p>
            <a:pPr marL="0" indent="0" rtl="0">
              <a:lnSpc>
                <a:spcPct val="100000"/>
              </a:lnSpc>
              <a:spcBef>
                <a:spcPts val="0"/>
              </a:spcBef>
              <a:buNone/>
            </a:pPr>
            <a:r>
              <a:rPr lang="en" sz="1200" dirty="0">
                <a:latin typeface="Times New Roman"/>
                <a:ea typeface="Times New Roman"/>
                <a:cs typeface="Times New Roman"/>
                <a:sym typeface="Times New Roman"/>
              </a:rPr>
              <a:t>Matt Witten: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Addison </a:t>
            </a:r>
            <a:r>
              <a:rPr lang="en" sz="1200" dirty="0">
                <a:latin typeface="Times New Roman"/>
                <a:ea typeface="Times New Roman"/>
                <a:cs typeface="Times New Roman"/>
                <a:sym typeface="Times New Roman"/>
              </a:rPr>
              <a:t>County River Watch Collaborative </a:t>
            </a:r>
          </a:p>
          <a:p>
            <a:pPr marL="0" indent="0" rtl="0">
              <a:lnSpc>
                <a:spcPct val="100000"/>
              </a:lnSpc>
              <a:spcBef>
                <a:spcPts val="0"/>
              </a:spcBef>
              <a:buNone/>
            </a:pPr>
            <a:r>
              <a:rPr lang="en" sz="1200" dirty="0">
                <a:latin typeface="Times New Roman"/>
                <a:ea typeface="Times New Roman"/>
                <a:cs typeface="Times New Roman"/>
                <a:sym typeface="Times New Roman"/>
              </a:rPr>
              <a:t>Aaron Worthley: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Huntington </a:t>
            </a:r>
            <a:r>
              <a:rPr lang="en" sz="1200" dirty="0">
                <a:latin typeface="Times New Roman"/>
                <a:ea typeface="Times New Roman"/>
                <a:cs typeface="Times New Roman"/>
                <a:sym typeface="Times New Roman"/>
              </a:rPr>
              <a:t>Conservation Commission</a:t>
            </a:r>
          </a:p>
          <a:p>
            <a:pPr marL="0" indent="0" rtl="0">
              <a:lnSpc>
                <a:spcPct val="100000"/>
              </a:lnSpc>
              <a:spcBef>
                <a:spcPts val="0"/>
              </a:spcBef>
              <a:buNone/>
            </a:pPr>
            <a:r>
              <a:rPr lang="en" sz="1200" dirty="0">
                <a:latin typeface="Times New Roman"/>
                <a:ea typeface="Times New Roman"/>
                <a:cs typeface="Times New Roman"/>
                <a:sym typeface="Times New Roman"/>
              </a:rPr>
              <a:t>Shawn White:	</a:t>
            </a:r>
            <a:r>
              <a:rPr lang="en-US" sz="1200" dirty="0" smtClean="0">
                <a:latin typeface="Times New Roman"/>
                <a:ea typeface="Times New Roman"/>
                <a:cs typeface="Times New Roman"/>
                <a:sym typeface="Times New Roman"/>
              </a:rPr>
              <a:t>           </a:t>
            </a:r>
            <a:r>
              <a:rPr lang="en" sz="1200" dirty="0" smtClean="0">
                <a:latin typeface="Times New Roman"/>
                <a:ea typeface="Times New Roman"/>
                <a:cs typeface="Times New Roman"/>
                <a:sym typeface="Times New Roman"/>
              </a:rPr>
              <a:t>Chittenden </a:t>
            </a:r>
            <a:r>
              <a:rPr lang="en" sz="1200" dirty="0">
                <a:latin typeface="Times New Roman"/>
                <a:ea typeface="Times New Roman"/>
                <a:cs typeface="Times New Roman"/>
                <a:sym typeface="Times New Roman"/>
              </a:rPr>
              <a:t>County Stream Team, Winooski </a:t>
            </a:r>
          </a:p>
          <a:p>
            <a:pPr rtl="0">
              <a:lnSpc>
                <a:spcPct val="100000"/>
              </a:lnSpc>
              <a:spcBef>
                <a:spcPts val="0"/>
              </a:spcBef>
              <a:buNone/>
            </a:pPr>
            <a:r>
              <a:rPr lang="en" dirty="0"/>
              <a:t>	</a:t>
            </a:r>
            <a:r>
              <a:rPr lang="en-US" dirty="0"/>
              <a:t> </a:t>
            </a:r>
            <a:r>
              <a:rPr lang="en-US" dirty="0" smtClean="0"/>
              <a:t>        </a:t>
            </a:r>
            <a:r>
              <a:rPr lang="en" sz="1200" dirty="0" smtClean="0">
                <a:latin typeface="Times New Roman"/>
                <a:ea typeface="Times New Roman"/>
                <a:cs typeface="Times New Roman"/>
                <a:sym typeface="Times New Roman"/>
              </a:rPr>
              <a:t>Headwaters</a:t>
            </a:r>
            <a:r>
              <a:rPr lang="en" sz="1200" dirty="0">
                <a:latin typeface="Times New Roman"/>
                <a:ea typeface="Times New Roman"/>
                <a:cs typeface="Times New Roman"/>
                <a:sym typeface="Times New Roman"/>
              </a:rPr>
              <a:t>, and 4 Rivers Partnership</a:t>
            </a:r>
          </a:p>
          <a:p>
            <a:pPr rtl="0">
              <a:spcBef>
                <a:spcPts val="0"/>
              </a:spcBef>
              <a:buNone/>
            </a:pPr>
            <a:endParaRPr b="1" dirty="0">
              <a:latin typeface="Times New Roman"/>
              <a:ea typeface="Times New Roman"/>
              <a:cs typeface="Times New Roman"/>
              <a:sym typeface="Times New Roman"/>
            </a:endParaRPr>
          </a:p>
          <a:p>
            <a:pPr>
              <a:lnSpc>
                <a:spcPct val="100000"/>
              </a:lnSpc>
              <a:spcBef>
                <a:spcPts val="0"/>
              </a:spcBef>
              <a:buNone/>
            </a:pPr>
            <a:endParaRPr dirty="0"/>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1576525" y="526350"/>
            <a:ext cx="6070800" cy="4090800"/>
          </a:xfrm>
          <a:prstGeom prst="rect">
            <a:avLst/>
          </a:prstGeom>
          <a:noFill/>
        </p:spPr>
        <p:txBody>
          <a:bodyPr lIns="91425" tIns="91425" rIns="91425" bIns="91425" anchor="ctr" anchorCtr="0">
            <a:noAutofit/>
          </a:bodyPr>
          <a:lstStyle/>
          <a:p>
            <a:pPr>
              <a:spcBef>
                <a:spcPts val="0"/>
              </a:spcBef>
              <a:buNone/>
            </a:pPr>
            <a:r>
              <a:rPr lang="en">
                <a:solidFill>
                  <a:schemeClr val="lt1"/>
                </a:solidFill>
                <a:latin typeface="Georgia"/>
                <a:ea typeface="Georgia"/>
                <a:cs typeface="Georgia"/>
                <a:sym typeface="Georgia"/>
              </a:rPr>
              <a:t>If you would like to learn more...attend the Water Monitoring Council Meeting...</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Shape 64"/>
          <p:cNvPicPr preferRelativeResize="0"/>
          <p:nvPr/>
        </p:nvPicPr>
        <p:blipFill>
          <a:blip r:embed="rId3">
            <a:alphaModFix/>
          </a:blip>
          <a:stretch>
            <a:fillRect/>
          </a:stretch>
        </p:blipFill>
        <p:spPr>
          <a:xfrm>
            <a:off x="2763337" y="222899"/>
            <a:ext cx="3617325" cy="4697700"/>
          </a:xfrm>
          <a:prstGeom prst="rect">
            <a:avLst/>
          </a:prstGeom>
          <a:noFill/>
          <a:ln>
            <a:noFill/>
          </a:ln>
        </p:spPr>
      </p:pic>
      <p:pic>
        <p:nvPicPr>
          <p:cNvPr id="65" name="Shape 65"/>
          <p:cNvPicPr preferRelativeResize="0"/>
          <p:nvPr/>
        </p:nvPicPr>
        <p:blipFill>
          <a:blip r:embed="rId4">
            <a:alphaModFix/>
          </a:blip>
          <a:stretch>
            <a:fillRect/>
          </a:stretch>
        </p:blipFill>
        <p:spPr>
          <a:xfrm>
            <a:off x="152400" y="152400"/>
            <a:ext cx="2432241" cy="1824175"/>
          </a:xfrm>
          <a:prstGeom prst="rect">
            <a:avLst/>
          </a:prstGeom>
          <a:noFill/>
          <a:ln>
            <a:noFill/>
          </a:ln>
        </p:spPr>
      </p:pic>
      <p:pic>
        <p:nvPicPr>
          <p:cNvPr id="66" name="Shape 66"/>
          <p:cNvPicPr preferRelativeResize="0"/>
          <p:nvPr/>
        </p:nvPicPr>
        <p:blipFill>
          <a:blip r:embed="rId5">
            <a:alphaModFix/>
          </a:blip>
          <a:stretch>
            <a:fillRect/>
          </a:stretch>
        </p:blipFill>
        <p:spPr>
          <a:xfrm>
            <a:off x="470937" y="2024150"/>
            <a:ext cx="1795175" cy="1547575"/>
          </a:xfrm>
          <a:prstGeom prst="rect">
            <a:avLst/>
          </a:prstGeom>
          <a:noFill/>
          <a:ln>
            <a:noFill/>
          </a:ln>
        </p:spPr>
      </p:pic>
      <p:pic>
        <p:nvPicPr>
          <p:cNvPr id="67" name="Shape 67"/>
          <p:cNvPicPr preferRelativeResize="0"/>
          <p:nvPr/>
        </p:nvPicPr>
        <p:blipFill>
          <a:blip r:embed="rId6">
            <a:alphaModFix/>
          </a:blip>
          <a:stretch>
            <a:fillRect/>
          </a:stretch>
        </p:blipFill>
        <p:spPr>
          <a:xfrm>
            <a:off x="6573210" y="2110453"/>
            <a:ext cx="2041325" cy="1431584"/>
          </a:xfrm>
          <a:prstGeom prst="rect">
            <a:avLst/>
          </a:prstGeom>
          <a:noFill/>
          <a:ln>
            <a:noFill/>
          </a:ln>
        </p:spPr>
      </p:pic>
      <p:pic>
        <p:nvPicPr>
          <p:cNvPr id="68" name="Shape 68"/>
          <p:cNvPicPr preferRelativeResize="0"/>
          <p:nvPr/>
        </p:nvPicPr>
        <p:blipFill>
          <a:blip r:embed="rId7">
            <a:alphaModFix/>
          </a:blip>
          <a:stretch>
            <a:fillRect/>
          </a:stretch>
        </p:blipFill>
        <p:spPr>
          <a:xfrm>
            <a:off x="6519425" y="138249"/>
            <a:ext cx="2148861" cy="1852474"/>
          </a:xfrm>
          <a:prstGeom prst="rect">
            <a:avLst/>
          </a:prstGeom>
          <a:noFill/>
          <a:ln>
            <a:noFill/>
          </a:ln>
        </p:spPr>
      </p:pic>
      <p:pic>
        <p:nvPicPr>
          <p:cNvPr id="69" name="Shape 69"/>
          <p:cNvPicPr preferRelativeResize="0"/>
          <p:nvPr/>
        </p:nvPicPr>
        <p:blipFill>
          <a:blip r:embed="rId8">
            <a:alphaModFix/>
          </a:blip>
          <a:stretch>
            <a:fillRect/>
          </a:stretch>
        </p:blipFill>
        <p:spPr>
          <a:xfrm>
            <a:off x="538201" y="3619299"/>
            <a:ext cx="1660639" cy="1431575"/>
          </a:xfrm>
          <a:prstGeom prst="rect">
            <a:avLst/>
          </a:prstGeom>
          <a:noFill/>
          <a:ln>
            <a:noFill/>
          </a:ln>
        </p:spPr>
      </p:pic>
      <p:pic>
        <p:nvPicPr>
          <p:cNvPr id="70" name="Shape 70"/>
          <p:cNvPicPr preferRelativeResize="0"/>
          <p:nvPr/>
        </p:nvPicPr>
        <p:blipFill>
          <a:blip r:embed="rId9">
            <a:alphaModFix/>
          </a:blip>
          <a:stretch>
            <a:fillRect/>
          </a:stretch>
        </p:blipFill>
        <p:spPr>
          <a:xfrm>
            <a:off x="6641075" y="3661777"/>
            <a:ext cx="1905575" cy="1346610"/>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257975" y="451825"/>
            <a:ext cx="8520599" cy="572699"/>
          </a:xfrm>
          <a:prstGeom prst="rect">
            <a:avLst/>
          </a:prstGeom>
        </p:spPr>
        <p:txBody>
          <a:bodyPr lIns="91425" tIns="91425" rIns="91425" bIns="91425" anchor="t" anchorCtr="0">
            <a:noAutofit/>
          </a:bodyPr>
          <a:lstStyle/>
          <a:p>
            <a:pPr>
              <a:spcBef>
                <a:spcPts val="0"/>
              </a:spcBef>
              <a:buNone/>
            </a:pPr>
            <a:r>
              <a:rPr lang="en">
                <a:solidFill>
                  <a:schemeClr val="lt1"/>
                </a:solidFill>
              </a:rPr>
              <a:t>Background</a:t>
            </a:r>
          </a:p>
        </p:txBody>
      </p:sp>
      <p:pic>
        <p:nvPicPr>
          <p:cNvPr id="76" name="Shape 76"/>
          <p:cNvPicPr preferRelativeResize="0"/>
          <p:nvPr/>
        </p:nvPicPr>
        <p:blipFill>
          <a:blip r:embed="rId3">
            <a:alphaModFix/>
          </a:blip>
          <a:stretch>
            <a:fillRect/>
          </a:stretch>
        </p:blipFill>
        <p:spPr>
          <a:xfrm>
            <a:off x="3578325" y="996238"/>
            <a:ext cx="5193300" cy="3473011"/>
          </a:xfrm>
          <a:prstGeom prst="rect">
            <a:avLst/>
          </a:prstGeom>
          <a:noFill/>
          <a:ln w="38100" cap="flat" cmpd="sng">
            <a:solidFill>
              <a:schemeClr val="lt2"/>
            </a:solidFill>
            <a:prstDash val="solid"/>
            <a:round/>
            <a:headEnd type="none" w="med" len="med"/>
            <a:tailEnd type="none" w="med" len="med"/>
          </a:ln>
        </p:spPr>
      </p:pic>
      <p:sp>
        <p:nvSpPr>
          <p:cNvPr id="77" name="Shape 77"/>
          <p:cNvSpPr txBox="1"/>
          <p:nvPr/>
        </p:nvSpPr>
        <p:spPr>
          <a:xfrm>
            <a:off x="3578325" y="4569000"/>
            <a:ext cx="5193299" cy="515100"/>
          </a:xfrm>
          <a:prstGeom prst="rect">
            <a:avLst/>
          </a:prstGeom>
          <a:noFill/>
          <a:ln>
            <a:noFill/>
          </a:ln>
        </p:spPr>
        <p:txBody>
          <a:bodyPr lIns="91425" tIns="91425" rIns="91425" bIns="91425" anchor="t" anchorCtr="0">
            <a:noAutofit/>
          </a:bodyPr>
          <a:lstStyle/>
          <a:p>
            <a:pPr>
              <a:spcBef>
                <a:spcPts val="0"/>
              </a:spcBef>
              <a:buNone/>
            </a:pPr>
            <a:r>
              <a:rPr lang="en" sz="900">
                <a:solidFill>
                  <a:schemeClr val="lt1"/>
                </a:solidFill>
              </a:rPr>
              <a:t>Connecticut River in Bellows Falls, VT which is monitored by the  Connecticut River Watershed Council. (http://www.pictureconnecticutriver.com/NH-VT%20Gallery/files/page6-1025-full.html)</a:t>
            </a:r>
          </a:p>
        </p:txBody>
      </p:sp>
      <p:sp>
        <p:nvSpPr>
          <p:cNvPr id="78" name="Shape 78"/>
          <p:cNvSpPr txBox="1"/>
          <p:nvPr/>
        </p:nvSpPr>
        <p:spPr>
          <a:xfrm>
            <a:off x="3313850" y="724175"/>
            <a:ext cx="4421999" cy="516000"/>
          </a:xfrm>
          <a:prstGeom prst="rect">
            <a:avLst/>
          </a:prstGeom>
          <a:noFill/>
          <a:ln>
            <a:noFill/>
          </a:ln>
        </p:spPr>
        <p:txBody>
          <a:bodyPr lIns="91425" tIns="91425" rIns="91425" bIns="91425" anchor="t" anchorCtr="0">
            <a:noAutofit/>
          </a:bodyPr>
          <a:lstStyle/>
          <a:p>
            <a:pPr>
              <a:spcBef>
                <a:spcPts val="0"/>
              </a:spcBef>
              <a:buNone/>
            </a:pPr>
            <a:endParaRPr/>
          </a:p>
        </p:txBody>
      </p:sp>
      <p:sp>
        <p:nvSpPr>
          <p:cNvPr id="79" name="Shape 79"/>
          <p:cNvSpPr/>
          <p:nvPr/>
        </p:nvSpPr>
        <p:spPr>
          <a:xfrm>
            <a:off x="257975" y="1024525"/>
            <a:ext cx="3104400" cy="3416400"/>
          </a:xfrm>
          <a:prstGeom prst="rect">
            <a:avLst/>
          </a:prstGeom>
          <a:noFill/>
          <a:ln w="38100" cap="flat" cmpd="sng">
            <a:solidFill>
              <a:schemeClr val="lt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0" name="Shape 80"/>
          <p:cNvSpPr txBox="1">
            <a:spLocks noGrp="1"/>
          </p:cNvSpPr>
          <p:nvPr>
            <p:ph type="body" idx="1"/>
          </p:nvPr>
        </p:nvSpPr>
        <p:spPr>
          <a:xfrm>
            <a:off x="257975" y="1024525"/>
            <a:ext cx="3104400" cy="3416400"/>
          </a:xfrm>
          <a:prstGeom prst="rect">
            <a:avLst/>
          </a:prstGeom>
          <a:noFill/>
        </p:spPr>
        <p:txBody>
          <a:bodyPr lIns="91425" tIns="91425" rIns="91425" bIns="91425" anchor="t" anchorCtr="0">
            <a:noAutofit/>
          </a:bodyPr>
          <a:lstStyle/>
          <a:p>
            <a:pPr marL="514350" lvl="0" indent="-285750" rtl="0">
              <a:spcBef>
                <a:spcPts val="0"/>
              </a:spcBef>
              <a:buClr>
                <a:srgbClr val="FFFFFF"/>
              </a:buClr>
              <a:buFont typeface="Arial"/>
              <a:buChar char="•"/>
            </a:pPr>
            <a:r>
              <a:rPr lang="en" dirty="0">
                <a:solidFill>
                  <a:srgbClr val="FFFFFF"/>
                </a:solidFill>
              </a:rPr>
              <a:t>UVM Service Learning Course</a:t>
            </a:r>
          </a:p>
          <a:p>
            <a:pPr marL="514350" lvl="0" indent="-285750" rtl="0">
              <a:spcBef>
                <a:spcPts val="0"/>
              </a:spcBef>
              <a:buClr>
                <a:srgbClr val="FFFFFF"/>
              </a:buClr>
              <a:buFont typeface="Arial"/>
              <a:buChar char="•"/>
            </a:pPr>
            <a:r>
              <a:rPr lang="en" sz="1800" dirty="0">
                <a:solidFill>
                  <a:srgbClr val="FFFFFF"/>
                </a:solidFill>
              </a:rPr>
              <a:t>Vermont DEC Water</a:t>
            </a:r>
            <a:r>
              <a:rPr lang="en" dirty="0">
                <a:solidFill>
                  <a:srgbClr val="FFFFFF"/>
                </a:solidFill>
              </a:rPr>
              <a:t>shed </a:t>
            </a:r>
            <a:r>
              <a:rPr lang="en" sz="1800" dirty="0">
                <a:solidFill>
                  <a:srgbClr val="FFFFFF"/>
                </a:solidFill>
              </a:rPr>
              <a:t>Management Division</a:t>
            </a:r>
          </a:p>
          <a:p>
            <a:pPr marL="514350" lvl="0" indent="-285750" rtl="0">
              <a:spcBef>
                <a:spcPts val="0"/>
              </a:spcBef>
              <a:buClr>
                <a:srgbClr val="FFFFFF"/>
              </a:buClr>
              <a:buSzPct val="100000"/>
              <a:buFont typeface="Arial"/>
              <a:buChar char="•"/>
            </a:pPr>
            <a:r>
              <a:rPr lang="en" sz="1800" dirty="0">
                <a:solidFill>
                  <a:srgbClr val="FFFFFF"/>
                </a:solidFill>
              </a:rPr>
              <a:t>La Rosa Program</a:t>
            </a:r>
          </a:p>
          <a:p>
            <a:pPr marL="514350" lvl="0" indent="-285750" rtl="0">
              <a:spcBef>
                <a:spcPts val="0"/>
              </a:spcBef>
              <a:buClr>
                <a:srgbClr val="FFFFFF"/>
              </a:buClr>
              <a:buSzPct val="100000"/>
              <a:buFont typeface="Arial"/>
              <a:buChar char="•"/>
            </a:pPr>
            <a:r>
              <a:rPr lang="en" sz="1800" dirty="0">
                <a:solidFill>
                  <a:srgbClr val="FFFFFF"/>
                </a:solidFill>
              </a:rPr>
              <a:t>Watershed Association Involve</a:t>
            </a:r>
            <a:r>
              <a:rPr lang="en" dirty="0">
                <a:solidFill>
                  <a:srgbClr val="FFFFFF"/>
                </a:solidFill>
              </a:rPr>
              <a:t>ment</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818750" y="1382125"/>
            <a:ext cx="4045199" cy="1509599"/>
          </a:xfrm>
          <a:prstGeom prst="rect">
            <a:avLst/>
          </a:prstGeom>
        </p:spPr>
        <p:txBody>
          <a:bodyPr lIns="91425" tIns="91425" rIns="91425" bIns="91425" anchor="b" anchorCtr="0">
            <a:noAutofit/>
          </a:bodyPr>
          <a:lstStyle/>
          <a:p>
            <a:pPr>
              <a:spcBef>
                <a:spcPts val="0"/>
              </a:spcBef>
              <a:buNone/>
            </a:pPr>
            <a:r>
              <a:rPr lang="en">
                <a:solidFill>
                  <a:schemeClr val="lt1"/>
                </a:solidFill>
              </a:rPr>
              <a:t>Goals</a:t>
            </a:r>
          </a:p>
        </p:txBody>
      </p:sp>
      <p:sp>
        <p:nvSpPr>
          <p:cNvPr id="86" name="Shape 86"/>
          <p:cNvSpPr txBox="1">
            <a:spLocks noGrp="1"/>
          </p:cNvSpPr>
          <p:nvPr>
            <p:ph type="body" idx="1"/>
          </p:nvPr>
        </p:nvSpPr>
        <p:spPr>
          <a:xfrm>
            <a:off x="369600" y="1313350"/>
            <a:ext cx="3537300" cy="3105900"/>
          </a:xfrm>
          <a:prstGeom prst="rect">
            <a:avLst/>
          </a:prstGeom>
        </p:spPr>
        <p:txBody>
          <a:bodyPr lIns="91425" tIns="91425" rIns="91425" bIns="91425" anchor="ctr" anchorCtr="0">
            <a:noAutofit/>
          </a:bodyPr>
          <a:lstStyle/>
          <a:p>
            <a:pPr rtl="0">
              <a:lnSpc>
                <a:spcPct val="115000"/>
              </a:lnSpc>
              <a:spcBef>
                <a:spcPts val="0"/>
              </a:spcBef>
              <a:spcAft>
                <a:spcPts val="0"/>
              </a:spcAft>
              <a:buNone/>
            </a:pPr>
            <a:r>
              <a:rPr lang="en" sz="1400" b="1">
                <a:solidFill>
                  <a:schemeClr val="dk1"/>
                </a:solidFill>
              </a:rPr>
              <a:t>Goal 1:</a:t>
            </a:r>
            <a:r>
              <a:rPr lang="en" sz="1400">
                <a:solidFill>
                  <a:schemeClr val="dk1"/>
                </a:solidFill>
              </a:rPr>
              <a:t> Foster communication between the LaRosa program and the individual watershed organizations that comprise it</a:t>
            </a:r>
          </a:p>
          <a:p>
            <a:pPr rtl="0">
              <a:lnSpc>
                <a:spcPct val="115000"/>
              </a:lnSpc>
              <a:spcBef>
                <a:spcPts val="0"/>
              </a:spcBef>
              <a:spcAft>
                <a:spcPts val="0"/>
              </a:spcAft>
              <a:buNone/>
            </a:pPr>
            <a:endParaRPr sz="1400" b="1">
              <a:solidFill>
                <a:schemeClr val="dk1"/>
              </a:solidFill>
            </a:endParaRPr>
          </a:p>
          <a:p>
            <a:pPr rtl="0">
              <a:lnSpc>
                <a:spcPct val="115000"/>
              </a:lnSpc>
              <a:spcBef>
                <a:spcPts val="0"/>
              </a:spcBef>
              <a:spcAft>
                <a:spcPts val="0"/>
              </a:spcAft>
              <a:buNone/>
            </a:pPr>
            <a:r>
              <a:rPr lang="en" sz="1400" b="1">
                <a:solidFill>
                  <a:schemeClr val="dk1"/>
                </a:solidFill>
              </a:rPr>
              <a:t>Goal 2: </a:t>
            </a:r>
            <a:r>
              <a:rPr lang="en" sz="1400">
                <a:solidFill>
                  <a:schemeClr val="dk1"/>
                </a:solidFill>
              </a:rPr>
              <a:t>Assess the effectiveness of the LaRosa program in order for it to evolve in the future </a:t>
            </a:r>
          </a:p>
          <a:p>
            <a:pPr rtl="0">
              <a:lnSpc>
                <a:spcPct val="115000"/>
              </a:lnSpc>
              <a:spcBef>
                <a:spcPts val="0"/>
              </a:spcBef>
              <a:spcAft>
                <a:spcPts val="0"/>
              </a:spcAft>
              <a:buNone/>
            </a:pPr>
            <a:endParaRPr sz="1400" b="1">
              <a:solidFill>
                <a:schemeClr val="dk1"/>
              </a:solidFill>
            </a:endParaRPr>
          </a:p>
          <a:p>
            <a:pPr rtl="0">
              <a:lnSpc>
                <a:spcPct val="115000"/>
              </a:lnSpc>
              <a:spcBef>
                <a:spcPts val="0"/>
              </a:spcBef>
              <a:spcAft>
                <a:spcPts val="0"/>
              </a:spcAft>
              <a:buNone/>
            </a:pPr>
            <a:r>
              <a:rPr lang="en" sz="1400" b="1">
                <a:solidFill>
                  <a:schemeClr val="dk1"/>
                </a:solidFill>
              </a:rPr>
              <a:t>Goal 3:</a:t>
            </a:r>
            <a:r>
              <a:rPr lang="en" sz="1400">
                <a:solidFill>
                  <a:schemeClr val="dk1"/>
                </a:solidFill>
              </a:rPr>
              <a:t> Determine roadblocks watershed associations may encounter while attempting to implement and plan projects.</a:t>
            </a:r>
          </a:p>
          <a:p>
            <a:pPr>
              <a:spcBef>
                <a:spcPts val="0"/>
              </a:spcBef>
              <a:buNone/>
            </a:pPr>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65500" y="1205825"/>
            <a:ext cx="4045199" cy="1509599"/>
          </a:xfrm>
          <a:prstGeom prst="rect">
            <a:avLst/>
          </a:prstGeom>
        </p:spPr>
        <p:txBody>
          <a:bodyPr lIns="91425" tIns="91425" rIns="91425" bIns="91425" anchor="b" anchorCtr="0">
            <a:noAutofit/>
          </a:bodyPr>
          <a:lstStyle/>
          <a:p>
            <a:pPr>
              <a:spcBef>
                <a:spcPts val="0"/>
              </a:spcBef>
              <a:buNone/>
            </a:pPr>
            <a:r>
              <a:rPr lang="en"/>
              <a:t>Methods </a:t>
            </a:r>
          </a:p>
        </p:txBody>
      </p:sp>
      <p:sp>
        <p:nvSpPr>
          <p:cNvPr id="92" name="Shape 92"/>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marL="571500" lvl="0" indent="-342900" algn="l" rtl="0">
              <a:spcBef>
                <a:spcPts val="0"/>
              </a:spcBef>
              <a:buFont typeface="Arial"/>
              <a:buChar char="•"/>
            </a:pPr>
            <a:r>
              <a:rPr lang="en" dirty="0">
                <a:solidFill>
                  <a:schemeClr val="accent4"/>
                </a:solidFill>
              </a:rPr>
              <a:t>Interviewed individuals from citizen-based water monitoring organizations in other states</a:t>
            </a:r>
          </a:p>
          <a:p>
            <a:pPr marL="571500" lvl="0" indent="-342900" algn="l" rtl="0">
              <a:spcBef>
                <a:spcPts val="0"/>
              </a:spcBef>
              <a:buFont typeface="Arial"/>
              <a:buChar char="•"/>
            </a:pPr>
            <a:r>
              <a:rPr lang="en" dirty="0">
                <a:solidFill>
                  <a:schemeClr val="accent4"/>
                </a:solidFill>
              </a:rPr>
              <a:t>Sent emails to watershed associations</a:t>
            </a:r>
          </a:p>
          <a:p>
            <a:pPr marL="571500" lvl="0" indent="-342900" algn="l" rtl="0">
              <a:spcBef>
                <a:spcPts val="0"/>
              </a:spcBef>
              <a:buFont typeface="Arial"/>
              <a:buChar char="•"/>
            </a:pPr>
            <a:r>
              <a:rPr lang="en" dirty="0">
                <a:solidFill>
                  <a:schemeClr val="accent4"/>
                </a:solidFill>
              </a:rPr>
              <a:t>Sent surveys</a:t>
            </a:r>
          </a:p>
          <a:p>
            <a:pPr marL="571500" lvl="0" indent="-342900" algn="l">
              <a:spcBef>
                <a:spcPts val="0"/>
              </a:spcBef>
              <a:buFont typeface="Arial"/>
              <a:buChar char="•"/>
            </a:pPr>
            <a:r>
              <a:rPr lang="en" dirty="0">
                <a:solidFill>
                  <a:schemeClr val="accent4"/>
                </a:solidFill>
              </a:rPr>
              <a:t>Conducted interviews with watershed associations</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220250" y="209475"/>
            <a:ext cx="6168239" cy="780409"/>
          </a:xfrm>
          <a:prstGeom prst="rect">
            <a:avLst/>
          </a:prstGeom>
        </p:spPr>
        <p:txBody>
          <a:bodyPr>
            <a:prstTxWarp prst="textPlain">
              <a:avLst/>
            </a:prstTxWarp>
          </a:bodyPr>
          <a:lstStyle/>
          <a:p>
            <a:pPr algn="ctr"/>
            <a:r>
              <a:rPr b="0" i="0">
                <a:ln w="9525" cap="flat" cmpd="sng">
                  <a:solidFill>
                    <a:schemeClr val="dk2"/>
                  </a:solidFill>
                  <a:prstDash val="solid"/>
                  <a:round/>
                  <a:headEnd type="none" w="med" len="med"/>
                  <a:tailEnd type="none" w="med" len="med"/>
                </a:ln>
                <a:solidFill>
                  <a:schemeClr val="lt2"/>
                </a:solidFill>
                <a:latin typeface="Arial"/>
              </a:rPr>
              <a:t>Questions Asked:</a:t>
            </a:r>
          </a:p>
        </p:txBody>
      </p:sp>
      <p:sp>
        <p:nvSpPr>
          <p:cNvPr id="98" name="Shape 98"/>
          <p:cNvSpPr txBox="1"/>
          <p:nvPr/>
        </p:nvSpPr>
        <p:spPr>
          <a:xfrm>
            <a:off x="2641575" y="756400"/>
            <a:ext cx="6702899" cy="782099"/>
          </a:xfrm>
          <a:prstGeom prst="rect">
            <a:avLst/>
          </a:prstGeom>
          <a:noFill/>
          <a:ln>
            <a:noFill/>
          </a:ln>
        </p:spPr>
        <p:txBody>
          <a:bodyPr lIns="91425" tIns="91425" rIns="91425" bIns="91425" anchor="t" anchorCtr="0">
            <a:noAutofit/>
          </a:bodyPr>
          <a:lstStyle/>
          <a:p>
            <a:pPr>
              <a:spcBef>
                <a:spcPts val="0"/>
              </a:spcBef>
              <a:buNone/>
            </a:pPr>
            <a:endParaRPr/>
          </a:p>
        </p:txBody>
      </p:sp>
      <p:sp>
        <p:nvSpPr>
          <p:cNvPr id="99" name="Shape 99"/>
          <p:cNvSpPr txBox="1"/>
          <p:nvPr/>
        </p:nvSpPr>
        <p:spPr>
          <a:xfrm>
            <a:off x="846150" y="1159050"/>
            <a:ext cx="6332400" cy="2825399"/>
          </a:xfrm>
          <a:prstGeom prst="rect">
            <a:avLst/>
          </a:prstGeom>
          <a:noFill/>
          <a:ln>
            <a:noFill/>
          </a:ln>
        </p:spPr>
        <p:txBody>
          <a:bodyPr lIns="91425" tIns="91425" rIns="91425" bIns="91425" anchor="t" anchorCtr="0">
            <a:noAutofit/>
          </a:bodyPr>
          <a:lstStyle/>
          <a:p>
            <a:pPr marL="457200" lvl="0" indent="-342900" rtl="0">
              <a:spcBef>
                <a:spcPts val="0"/>
              </a:spcBef>
              <a:buSzPct val="100000"/>
              <a:buChar char="●"/>
            </a:pPr>
            <a:r>
              <a:rPr lang="en" sz="1800"/>
              <a:t>About the watershed</a:t>
            </a:r>
          </a:p>
          <a:p>
            <a:pPr marL="914400" lvl="1" indent="-342900" rtl="0">
              <a:spcBef>
                <a:spcPts val="0"/>
              </a:spcBef>
              <a:buClr>
                <a:srgbClr val="1155CC"/>
              </a:buClr>
              <a:buSzPct val="100000"/>
              <a:buChar char="○"/>
            </a:pPr>
            <a:r>
              <a:rPr lang="en" sz="1800">
                <a:solidFill>
                  <a:srgbClr val="1155CC"/>
                </a:solidFill>
              </a:rPr>
              <a:t>How do you use the data you collect?</a:t>
            </a:r>
          </a:p>
          <a:p>
            <a:pPr marL="914400" lvl="1" indent="-342900" rtl="0">
              <a:spcBef>
                <a:spcPts val="0"/>
              </a:spcBef>
              <a:buClr>
                <a:srgbClr val="1155CC"/>
              </a:buClr>
              <a:buSzPct val="100000"/>
              <a:buChar char="○"/>
            </a:pPr>
            <a:r>
              <a:rPr lang="en" sz="1800">
                <a:solidFill>
                  <a:srgbClr val="1155CC"/>
                </a:solidFill>
              </a:rPr>
              <a:t>If you had $10,000 to coordinate your work related to the LaRosa program, how would you use it?</a:t>
            </a:r>
          </a:p>
          <a:p>
            <a:pPr marL="457200" lvl="0" indent="-342900" rtl="0">
              <a:spcBef>
                <a:spcPts val="0"/>
              </a:spcBef>
              <a:buSzPct val="100000"/>
              <a:buChar char="●"/>
            </a:pPr>
            <a:r>
              <a:rPr lang="en" sz="1800"/>
              <a:t>About collecting water samples</a:t>
            </a:r>
          </a:p>
          <a:p>
            <a:pPr marL="914400" lvl="1" indent="-342900" rtl="0">
              <a:spcBef>
                <a:spcPts val="0"/>
              </a:spcBef>
              <a:buClr>
                <a:srgbClr val="1155CC"/>
              </a:buClr>
              <a:buSzPct val="100000"/>
              <a:buChar char="○"/>
            </a:pPr>
            <a:r>
              <a:rPr lang="en" sz="1800">
                <a:solidFill>
                  <a:srgbClr val="1155CC"/>
                </a:solidFill>
              </a:rPr>
              <a:t>Would more lab training/field training be effective? What kind? What would this look like?</a:t>
            </a:r>
          </a:p>
          <a:p>
            <a:pPr marL="457200" lvl="0" indent="-342900" rtl="0">
              <a:spcBef>
                <a:spcPts val="0"/>
              </a:spcBef>
              <a:buSzPct val="100000"/>
              <a:buChar char="●"/>
            </a:pPr>
            <a:r>
              <a:rPr lang="en" sz="1800"/>
              <a:t>About the effectiveness of the program</a:t>
            </a:r>
          </a:p>
          <a:p>
            <a:pPr marL="914400" lvl="1" indent="-342900" rtl="0">
              <a:spcBef>
                <a:spcPts val="0"/>
              </a:spcBef>
              <a:buClr>
                <a:srgbClr val="1155CC"/>
              </a:buClr>
              <a:buSzPct val="100000"/>
              <a:buChar char="○"/>
            </a:pPr>
            <a:r>
              <a:rPr lang="en" sz="1800">
                <a:solidFill>
                  <a:srgbClr val="1155CC"/>
                </a:solidFill>
              </a:rPr>
              <a:t>What is your perspective regarding the creation and submission of the Quality Assurance Report?</a:t>
            </a:r>
          </a:p>
          <a:p>
            <a:pPr marL="457200" lvl="0" indent="-342900" rtl="0">
              <a:spcBef>
                <a:spcPts val="0"/>
              </a:spcBef>
              <a:buSzPct val="100000"/>
              <a:buChar char="●"/>
            </a:pPr>
            <a:r>
              <a:rPr lang="en" sz="1800"/>
              <a:t>About the lab experience</a:t>
            </a:r>
          </a:p>
          <a:p>
            <a:pPr marL="914400" lvl="1" indent="-342900" rtl="0">
              <a:spcBef>
                <a:spcPts val="0"/>
              </a:spcBef>
              <a:buClr>
                <a:srgbClr val="1155CC"/>
              </a:buClr>
              <a:buSzPct val="100000"/>
              <a:buChar char="○"/>
            </a:pPr>
            <a:r>
              <a:rPr lang="en" sz="1800">
                <a:solidFill>
                  <a:srgbClr val="1155CC"/>
                </a:solidFill>
              </a:rPr>
              <a:t>Are there scheduling challenges with sampling and submission? What are they?</a:t>
            </a:r>
          </a:p>
          <a:p>
            <a:pPr>
              <a:spcBef>
                <a:spcPts val="0"/>
              </a:spcBef>
              <a:buNone/>
            </a:pPr>
            <a:endParaRP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231175" y="687425"/>
            <a:ext cx="8480099" cy="944399"/>
          </a:xfrm>
          <a:prstGeom prst="rect">
            <a:avLst/>
          </a:prstGeom>
        </p:spPr>
        <p:txBody>
          <a:bodyPr lIns="91425" tIns="91425" rIns="91425" bIns="91425" anchor="b" anchorCtr="0">
            <a:noAutofit/>
          </a:bodyPr>
          <a:lstStyle/>
          <a:p>
            <a:pPr lvl="0" algn="ctr" rtl="0">
              <a:spcBef>
                <a:spcPts val="0"/>
              </a:spcBef>
              <a:buNone/>
            </a:pPr>
            <a:r>
              <a:rPr lang="en" sz="3600" b="1">
                <a:solidFill>
                  <a:srgbClr val="000000"/>
                </a:solidFill>
              </a:rPr>
              <a:t>What does success mean for your organization?</a:t>
            </a:r>
          </a:p>
        </p:txBody>
      </p:sp>
      <p:sp>
        <p:nvSpPr>
          <p:cNvPr id="105" name="Shape 105"/>
          <p:cNvSpPr txBox="1">
            <a:spLocks noGrp="1"/>
          </p:cNvSpPr>
          <p:nvPr>
            <p:ph type="body" idx="1"/>
          </p:nvPr>
        </p:nvSpPr>
        <p:spPr>
          <a:xfrm>
            <a:off x="231175" y="1631825"/>
            <a:ext cx="5955300" cy="3280200"/>
          </a:xfrm>
          <a:prstGeom prst="rect">
            <a:avLst/>
          </a:prstGeom>
        </p:spPr>
        <p:txBody>
          <a:bodyPr lIns="91425" tIns="91425" rIns="91425" bIns="91425" anchor="t" anchorCtr="0">
            <a:noAutofit/>
          </a:bodyPr>
          <a:lstStyle/>
          <a:p>
            <a:pPr indent="457200" algn="ctr" rtl="0">
              <a:lnSpc>
                <a:spcPct val="100000"/>
              </a:lnSpc>
              <a:spcBef>
                <a:spcPts val="0"/>
              </a:spcBef>
              <a:spcAft>
                <a:spcPts val="0"/>
              </a:spcAft>
              <a:buNone/>
            </a:pPr>
            <a:endParaRPr sz="2400" dirty="0">
              <a:solidFill>
                <a:schemeClr val="lt1"/>
              </a:solidFill>
            </a:endParaRPr>
          </a:p>
          <a:p>
            <a:pPr marL="571500" lvl="0" indent="-342900" rtl="0">
              <a:lnSpc>
                <a:spcPct val="100000"/>
              </a:lnSpc>
              <a:spcBef>
                <a:spcPts val="0"/>
              </a:spcBef>
              <a:spcAft>
                <a:spcPts val="0"/>
              </a:spcAft>
              <a:buClr>
                <a:schemeClr val="lt1"/>
              </a:buClr>
              <a:buSzPct val="100000"/>
              <a:buFont typeface="Arial"/>
              <a:buChar char="•"/>
            </a:pPr>
            <a:r>
              <a:rPr lang="en" sz="2400" dirty="0">
                <a:solidFill>
                  <a:schemeClr val="lt1"/>
                </a:solidFill>
              </a:rPr>
              <a:t>Good quality data retrieval</a:t>
            </a:r>
          </a:p>
          <a:p>
            <a:pPr marL="571500" lvl="0" indent="-342900" rtl="0">
              <a:lnSpc>
                <a:spcPct val="100000"/>
              </a:lnSpc>
              <a:spcBef>
                <a:spcPts val="0"/>
              </a:spcBef>
              <a:spcAft>
                <a:spcPts val="0"/>
              </a:spcAft>
              <a:buClr>
                <a:schemeClr val="lt1"/>
              </a:buClr>
              <a:buSzPct val="100000"/>
              <a:buFont typeface="Arial"/>
              <a:buChar char="•"/>
            </a:pPr>
            <a:r>
              <a:rPr lang="en" sz="2400" dirty="0">
                <a:solidFill>
                  <a:schemeClr val="lt1"/>
                </a:solidFill>
              </a:rPr>
              <a:t>Long-term water quality monitoring</a:t>
            </a:r>
          </a:p>
          <a:p>
            <a:pPr marL="571500" lvl="0" indent="-342900" rtl="0">
              <a:lnSpc>
                <a:spcPct val="100000"/>
              </a:lnSpc>
              <a:spcBef>
                <a:spcPts val="0"/>
              </a:spcBef>
              <a:spcAft>
                <a:spcPts val="0"/>
              </a:spcAft>
              <a:buClr>
                <a:schemeClr val="lt1"/>
              </a:buClr>
              <a:buSzPct val="100000"/>
              <a:buFont typeface="Arial"/>
              <a:buChar char="•"/>
            </a:pPr>
            <a:r>
              <a:rPr lang="en" sz="2400" dirty="0">
                <a:solidFill>
                  <a:schemeClr val="lt1"/>
                </a:solidFill>
              </a:rPr>
              <a:t>Submission of useful data</a:t>
            </a:r>
          </a:p>
          <a:p>
            <a:pPr marL="571500" lvl="0" indent="-342900" rtl="0">
              <a:lnSpc>
                <a:spcPct val="100000"/>
              </a:lnSpc>
              <a:spcBef>
                <a:spcPts val="0"/>
              </a:spcBef>
              <a:spcAft>
                <a:spcPts val="0"/>
              </a:spcAft>
              <a:buClr>
                <a:schemeClr val="lt1"/>
              </a:buClr>
              <a:buSzPct val="100000"/>
              <a:buFont typeface="Arial"/>
              <a:buChar char="•"/>
            </a:pPr>
            <a:r>
              <a:rPr lang="en" sz="2400" dirty="0">
                <a:solidFill>
                  <a:schemeClr val="lt1"/>
                </a:solidFill>
              </a:rPr>
              <a:t>Ability to present the data to the public</a:t>
            </a:r>
          </a:p>
          <a:p>
            <a:pPr marL="571500" lvl="0" indent="-342900" rtl="0">
              <a:lnSpc>
                <a:spcPct val="100000"/>
              </a:lnSpc>
              <a:spcBef>
                <a:spcPts val="0"/>
              </a:spcBef>
              <a:spcAft>
                <a:spcPts val="0"/>
              </a:spcAft>
              <a:buClr>
                <a:schemeClr val="lt1"/>
              </a:buClr>
              <a:buSzPct val="100000"/>
              <a:buFont typeface="Arial"/>
              <a:buChar char="•"/>
            </a:pPr>
            <a:r>
              <a:rPr lang="en" sz="2400" dirty="0">
                <a:solidFill>
                  <a:schemeClr val="lt1"/>
                </a:solidFill>
              </a:rPr>
              <a:t>Production of a report</a:t>
            </a:r>
          </a:p>
          <a:p>
            <a:pPr marL="571500" lvl="0" indent="-342900" rtl="0">
              <a:lnSpc>
                <a:spcPct val="100000"/>
              </a:lnSpc>
              <a:spcBef>
                <a:spcPts val="0"/>
              </a:spcBef>
              <a:spcAft>
                <a:spcPts val="0"/>
              </a:spcAft>
              <a:buClr>
                <a:schemeClr val="lt1"/>
              </a:buClr>
              <a:buSzPct val="100000"/>
              <a:buFont typeface="Arial"/>
              <a:buChar char="•"/>
            </a:pPr>
            <a:r>
              <a:rPr lang="en" sz="2400" dirty="0">
                <a:solidFill>
                  <a:schemeClr val="lt1"/>
                </a:solidFill>
              </a:rPr>
              <a:t>Inspire community involvement </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512300" y="260975"/>
            <a:ext cx="8274300" cy="4475699"/>
          </a:xfrm>
          <a:prstGeom prst="rect">
            <a:avLst/>
          </a:prstGeom>
        </p:spPr>
        <p:txBody>
          <a:bodyPr lIns="91425" tIns="91425" rIns="91425" bIns="91425" anchor="ctr" anchorCtr="0">
            <a:noAutofit/>
          </a:bodyPr>
          <a:lstStyle/>
          <a:p>
            <a:pPr rtl="0">
              <a:lnSpc>
                <a:spcPct val="138000"/>
              </a:lnSpc>
              <a:spcBef>
                <a:spcPts val="0"/>
              </a:spcBef>
              <a:buNone/>
            </a:pPr>
            <a:endParaRPr sz="2400" b="1">
              <a:solidFill>
                <a:srgbClr val="000000"/>
              </a:solidFill>
            </a:endParaRPr>
          </a:p>
          <a:p>
            <a:pPr rtl="0">
              <a:lnSpc>
                <a:spcPct val="138000"/>
              </a:lnSpc>
              <a:spcBef>
                <a:spcPts val="0"/>
              </a:spcBef>
              <a:buNone/>
            </a:pPr>
            <a:r>
              <a:rPr lang="en" sz="2400" b="1">
                <a:solidFill>
                  <a:srgbClr val="000000"/>
                </a:solidFill>
              </a:rPr>
              <a:t>Is there any communication/collaboration between your group and other watershed associations? If so, how?</a:t>
            </a:r>
          </a:p>
          <a:p>
            <a:pPr rtl="0">
              <a:spcBef>
                <a:spcPts val="0"/>
              </a:spcBef>
              <a:buNone/>
            </a:pPr>
            <a:endParaRPr sz="1400">
              <a:solidFill>
                <a:srgbClr val="000000"/>
              </a:solidFill>
              <a:highlight>
                <a:srgbClr val="FFE599"/>
              </a:highlight>
            </a:endParaRPr>
          </a:p>
          <a:p>
            <a:pPr>
              <a:spcBef>
                <a:spcPts val="0"/>
              </a:spcBef>
              <a:buNone/>
            </a:pPr>
            <a:endParaRPr sz="1400">
              <a:solidFill>
                <a:srgbClr val="000000"/>
              </a:solidFill>
            </a:endParaRPr>
          </a:p>
        </p:txBody>
      </p:sp>
      <p:pic>
        <p:nvPicPr>
          <p:cNvPr id="111" name="Shape 111"/>
          <p:cNvPicPr preferRelativeResize="0"/>
          <p:nvPr/>
        </p:nvPicPr>
        <p:blipFill>
          <a:blip r:embed="rId3">
            <a:alphaModFix/>
          </a:blip>
          <a:stretch>
            <a:fillRect/>
          </a:stretch>
        </p:blipFill>
        <p:spPr>
          <a:xfrm>
            <a:off x="1489783" y="260975"/>
            <a:ext cx="1850465" cy="1388574"/>
          </a:xfrm>
          <a:prstGeom prst="rect">
            <a:avLst/>
          </a:prstGeom>
          <a:noFill/>
          <a:ln>
            <a:noFill/>
          </a:ln>
        </p:spPr>
      </p:pic>
      <p:sp>
        <p:nvSpPr>
          <p:cNvPr id="112" name="Shape 112"/>
          <p:cNvSpPr txBox="1"/>
          <p:nvPr/>
        </p:nvSpPr>
        <p:spPr>
          <a:xfrm>
            <a:off x="2156037" y="1764475"/>
            <a:ext cx="1043999" cy="228299"/>
          </a:xfrm>
          <a:prstGeom prst="rect">
            <a:avLst/>
          </a:prstGeom>
          <a:noFill/>
          <a:ln>
            <a:noFill/>
          </a:ln>
        </p:spPr>
        <p:txBody>
          <a:bodyPr lIns="91425" tIns="91425" rIns="91425" bIns="91425" anchor="t" anchorCtr="0">
            <a:noAutofit/>
          </a:bodyPr>
          <a:lstStyle/>
          <a:p>
            <a:pPr>
              <a:spcBef>
                <a:spcPts val="0"/>
              </a:spcBef>
              <a:buNone/>
            </a:pPr>
            <a:r>
              <a:rPr lang="en" sz="600"/>
              <a:t>Black River Action Team</a:t>
            </a:r>
          </a:p>
        </p:txBody>
      </p:sp>
      <p:pic>
        <p:nvPicPr>
          <p:cNvPr id="113" name="Shape 113"/>
          <p:cNvPicPr preferRelativeResize="0"/>
          <p:nvPr/>
        </p:nvPicPr>
        <p:blipFill>
          <a:blip r:embed="rId4">
            <a:alphaModFix/>
          </a:blip>
          <a:stretch>
            <a:fillRect/>
          </a:stretch>
        </p:blipFill>
        <p:spPr>
          <a:xfrm>
            <a:off x="5653025" y="201298"/>
            <a:ext cx="1749912" cy="1215175"/>
          </a:xfrm>
          <a:prstGeom prst="rect">
            <a:avLst/>
          </a:prstGeom>
          <a:noFill/>
          <a:ln>
            <a:noFill/>
          </a:ln>
        </p:spPr>
      </p:pic>
      <p:sp>
        <p:nvSpPr>
          <p:cNvPr id="114" name="Shape 114"/>
          <p:cNvSpPr txBox="1"/>
          <p:nvPr/>
        </p:nvSpPr>
        <p:spPr>
          <a:xfrm>
            <a:off x="6005962" y="1416475"/>
            <a:ext cx="1043999" cy="347999"/>
          </a:xfrm>
          <a:prstGeom prst="rect">
            <a:avLst/>
          </a:prstGeom>
          <a:noFill/>
          <a:ln>
            <a:noFill/>
          </a:ln>
        </p:spPr>
        <p:txBody>
          <a:bodyPr lIns="91425" tIns="91425" rIns="91425" bIns="91425" anchor="t" anchorCtr="0">
            <a:noAutofit/>
          </a:bodyPr>
          <a:lstStyle/>
          <a:p>
            <a:pPr>
              <a:spcBef>
                <a:spcPts val="0"/>
              </a:spcBef>
              <a:buNone/>
            </a:pPr>
            <a:r>
              <a:rPr lang="en" sz="600"/>
              <a:t>Friends of the Mad River</a:t>
            </a:r>
          </a:p>
        </p:txBody>
      </p:sp>
      <p:pic>
        <p:nvPicPr>
          <p:cNvPr id="115" name="Shape 115"/>
          <p:cNvPicPr preferRelativeResize="0"/>
          <p:nvPr/>
        </p:nvPicPr>
        <p:blipFill>
          <a:blip r:embed="rId5">
            <a:alphaModFix/>
          </a:blip>
          <a:stretch>
            <a:fillRect/>
          </a:stretch>
        </p:blipFill>
        <p:spPr>
          <a:xfrm>
            <a:off x="6391487" y="3402400"/>
            <a:ext cx="1403875" cy="1334274"/>
          </a:xfrm>
          <a:prstGeom prst="rect">
            <a:avLst/>
          </a:prstGeom>
          <a:noFill/>
          <a:ln>
            <a:noFill/>
          </a:ln>
        </p:spPr>
      </p:pic>
      <p:sp>
        <p:nvSpPr>
          <p:cNvPr id="116" name="Shape 116"/>
          <p:cNvSpPr txBox="1"/>
          <p:nvPr/>
        </p:nvSpPr>
        <p:spPr>
          <a:xfrm>
            <a:off x="6256137" y="4736675"/>
            <a:ext cx="1674600" cy="228299"/>
          </a:xfrm>
          <a:prstGeom prst="rect">
            <a:avLst/>
          </a:prstGeom>
          <a:noFill/>
          <a:ln>
            <a:noFill/>
          </a:ln>
        </p:spPr>
        <p:txBody>
          <a:bodyPr lIns="91425" tIns="91425" rIns="91425" bIns="91425" anchor="t" anchorCtr="0">
            <a:noAutofit/>
          </a:bodyPr>
          <a:lstStyle/>
          <a:p>
            <a:pPr>
              <a:spcBef>
                <a:spcPts val="0"/>
              </a:spcBef>
              <a:buNone/>
            </a:pPr>
            <a:r>
              <a:rPr lang="en" sz="600"/>
              <a:t>Addison County River Watch Collaborative</a:t>
            </a:r>
          </a:p>
        </p:txBody>
      </p:sp>
      <p:pic>
        <p:nvPicPr>
          <p:cNvPr id="117" name="Shape 117"/>
          <p:cNvPicPr preferRelativeResize="0"/>
          <p:nvPr/>
        </p:nvPicPr>
        <p:blipFill>
          <a:blip r:embed="rId6">
            <a:alphaModFix/>
          </a:blip>
          <a:stretch>
            <a:fillRect/>
          </a:stretch>
        </p:blipFill>
        <p:spPr>
          <a:xfrm>
            <a:off x="272775" y="3506975"/>
            <a:ext cx="2777150" cy="1388575"/>
          </a:xfrm>
          <a:prstGeom prst="rect">
            <a:avLst/>
          </a:prstGeom>
          <a:noFill/>
          <a:ln>
            <a:noFill/>
          </a:ln>
        </p:spPr>
      </p:pic>
      <p:sp>
        <p:nvSpPr>
          <p:cNvPr id="118" name="Shape 118"/>
          <p:cNvSpPr txBox="1"/>
          <p:nvPr/>
        </p:nvSpPr>
        <p:spPr>
          <a:xfrm>
            <a:off x="1166650" y="4868400"/>
            <a:ext cx="989400" cy="228299"/>
          </a:xfrm>
          <a:prstGeom prst="rect">
            <a:avLst/>
          </a:prstGeom>
          <a:noFill/>
          <a:ln>
            <a:noFill/>
          </a:ln>
        </p:spPr>
        <p:txBody>
          <a:bodyPr lIns="91425" tIns="91425" rIns="91425" bIns="91425" anchor="t" anchorCtr="0">
            <a:noAutofit/>
          </a:bodyPr>
          <a:lstStyle/>
          <a:p>
            <a:pPr>
              <a:spcBef>
                <a:spcPts val="0"/>
              </a:spcBef>
              <a:buNone/>
            </a:pPr>
            <a:r>
              <a:rPr lang="en" sz="600"/>
              <a:t>White River Partnership </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0"/>
            <a:ext cx="8520599" cy="572699"/>
          </a:xfrm>
          <a:prstGeom prst="rect">
            <a:avLst/>
          </a:prstGeom>
        </p:spPr>
        <p:txBody>
          <a:bodyPr lIns="91425" tIns="91425" rIns="91425" bIns="91425" anchor="t" anchorCtr="0">
            <a:noAutofit/>
          </a:bodyPr>
          <a:lstStyle/>
          <a:p>
            <a:pPr algn="ctr">
              <a:spcBef>
                <a:spcPts val="0"/>
              </a:spcBef>
              <a:buNone/>
            </a:pPr>
            <a:r>
              <a:rPr lang="en" sz="2200" b="1" dirty="0">
                <a:solidFill>
                  <a:srgbClr val="000000"/>
                </a:solidFill>
              </a:rPr>
              <a:t>If you had $10,000 to coordinate your work related to the LaRosa program, how would you use it? </a:t>
            </a:r>
          </a:p>
        </p:txBody>
      </p:sp>
      <p:sp>
        <p:nvSpPr>
          <p:cNvPr id="124" name="Shape 124"/>
          <p:cNvSpPr txBox="1">
            <a:spLocks noGrp="1"/>
          </p:cNvSpPr>
          <p:nvPr>
            <p:ph type="body" idx="1"/>
          </p:nvPr>
        </p:nvSpPr>
        <p:spPr>
          <a:xfrm>
            <a:off x="3952875" y="811178"/>
            <a:ext cx="5870099" cy="4999309"/>
          </a:xfrm>
          <a:prstGeom prst="rect">
            <a:avLst/>
          </a:prstGeom>
        </p:spPr>
        <p:txBody>
          <a:bodyPr lIns="91425" tIns="91425" rIns="91425" bIns="91425" anchor="t" anchorCtr="0">
            <a:noAutofit/>
          </a:bodyPr>
          <a:lstStyle/>
          <a:p>
            <a:pPr marL="514350" lvl="0" indent="-285750" rtl="0">
              <a:lnSpc>
                <a:spcPct val="50000"/>
              </a:lnSpc>
              <a:spcBef>
                <a:spcPts val="0"/>
              </a:spcBef>
              <a:buClr>
                <a:srgbClr val="000000"/>
              </a:buClr>
              <a:buSzPct val="100000"/>
              <a:buFont typeface="Arial"/>
              <a:buChar char="•"/>
            </a:pPr>
            <a:r>
              <a:rPr lang="en" sz="1400" dirty="0">
                <a:solidFill>
                  <a:srgbClr val="000000"/>
                </a:solidFill>
              </a:rPr>
              <a:t>Paying Stipends</a:t>
            </a:r>
          </a:p>
          <a:p>
            <a:pPr marL="971550" lvl="1" indent="-285750" rtl="0">
              <a:lnSpc>
                <a:spcPct val="50000"/>
              </a:lnSpc>
              <a:spcBef>
                <a:spcPts val="0"/>
              </a:spcBef>
              <a:buClr>
                <a:srgbClr val="000000"/>
              </a:buClr>
              <a:buSzPct val="77777"/>
              <a:buFont typeface="Arial"/>
              <a:buChar char="•"/>
            </a:pPr>
            <a:r>
              <a:rPr lang="en" dirty="0">
                <a:solidFill>
                  <a:srgbClr val="000000"/>
                </a:solidFill>
              </a:rPr>
              <a:t>Hiring Consultants, Interns, Engineers, Data Analyzer </a:t>
            </a:r>
          </a:p>
          <a:p>
            <a:pPr marL="971550" lvl="1" indent="-285750" rtl="0">
              <a:lnSpc>
                <a:spcPct val="50000"/>
              </a:lnSpc>
              <a:spcBef>
                <a:spcPts val="0"/>
              </a:spcBef>
              <a:buClr>
                <a:srgbClr val="000000"/>
              </a:buClr>
              <a:buFont typeface="Arial"/>
              <a:buChar char="•"/>
            </a:pPr>
            <a:r>
              <a:rPr lang="en" dirty="0">
                <a:solidFill>
                  <a:srgbClr val="000000"/>
                </a:solidFill>
              </a:rPr>
              <a:t>Paying </a:t>
            </a:r>
            <a:r>
              <a:rPr lang="en" dirty="0" smtClean="0">
                <a:solidFill>
                  <a:srgbClr val="000000"/>
                </a:solidFill>
              </a:rPr>
              <a:t>Volunteers</a:t>
            </a:r>
            <a:r>
              <a:rPr lang="en-US" dirty="0" smtClean="0">
                <a:solidFill>
                  <a:srgbClr val="000000"/>
                </a:solidFill>
              </a:rPr>
              <a:t> &amp; </a:t>
            </a:r>
            <a:r>
              <a:rPr lang="en" dirty="0" smtClean="0">
                <a:solidFill>
                  <a:srgbClr val="000000"/>
                </a:solidFill>
              </a:rPr>
              <a:t>Project </a:t>
            </a:r>
            <a:r>
              <a:rPr lang="en" dirty="0">
                <a:solidFill>
                  <a:srgbClr val="000000"/>
                </a:solidFill>
              </a:rPr>
              <a:t>Coordinator</a:t>
            </a:r>
          </a:p>
          <a:p>
            <a:pPr marL="514350" lvl="0" indent="-285750" rtl="0">
              <a:lnSpc>
                <a:spcPct val="50000"/>
              </a:lnSpc>
              <a:spcBef>
                <a:spcPts val="0"/>
              </a:spcBef>
              <a:buClr>
                <a:srgbClr val="000000"/>
              </a:buClr>
              <a:buSzPct val="100000"/>
              <a:buFont typeface="Arial"/>
              <a:buChar char="•"/>
            </a:pPr>
            <a:r>
              <a:rPr lang="en" sz="1400" dirty="0">
                <a:solidFill>
                  <a:srgbClr val="000000"/>
                </a:solidFill>
              </a:rPr>
              <a:t>Sampling</a:t>
            </a:r>
          </a:p>
          <a:p>
            <a:pPr marL="971550" lvl="1" indent="-285750" rtl="0">
              <a:lnSpc>
                <a:spcPct val="50000"/>
              </a:lnSpc>
              <a:spcBef>
                <a:spcPts val="0"/>
              </a:spcBef>
              <a:buClr>
                <a:srgbClr val="000000"/>
              </a:buClr>
              <a:buSzPct val="77777"/>
              <a:buFont typeface="Arial"/>
              <a:buChar char="•"/>
            </a:pPr>
            <a:r>
              <a:rPr lang="en" dirty="0">
                <a:solidFill>
                  <a:srgbClr val="000000"/>
                </a:solidFill>
              </a:rPr>
              <a:t>Increase sampling sites</a:t>
            </a:r>
          </a:p>
          <a:p>
            <a:pPr marL="971550" lvl="1" indent="-285750" rtl="0">
              <a:lnSpc>
                <a:spcPct val="50000"/>
              </a:lnSpc>
              <a:spcBef>
                <a:spcPts val="0"/>
              </a:spcBef>
              <a:buClr>
                <a:srgbClr val="000000"/>
              </a:buClr>
              <a:buFont typeface="Arial"/>
              <a:buChar char="•"/>
            </a:pPr>
            <a:r>
              <a:rPr lang="en" dirty="0">
                <a:solidFill>
                  <a:srgbClr val="000000"/>
                </a:solidFill>
              </a:rPr>
              <a:t>Increase number of tests</a:t>
            </a:r>
          </a:p>
          <a:p>
            <a:pPr marL="514350" lvl="0" indent="-285750" rtl="0">
              <a:lnSpc>
                <a:spcPct val="50000"/>
              </a:lnSpc>
              <a:spcBef>
                <a:spcPts val="0"/>
              </a:spcBef>
              <a:buClr>
                <a:srgbClr val="000000"/>
              </a:buClr>
              <a:buSzPct val="100000"/>
              <a:buFont typeface="Arial"/>
              <a:buChar char="•"/>
            </a:pPr>
            <a:r>
              <a:rPr lang="en" sz="1400" dirty="0">
                <a:solidFill>
                  <a:srgbClr val="000000"/>
                </a:solidFill>
              </a:rPr>
              <a:t>Compiling Data and Implementation</a:t>
            </a:r>
          </a:p>
          <a:p>
            <a:pPr marL="971550" lvl="1" indent="-285750" rtl="0">
              <a:lnSpc>
                <a:spcPct val="50000"/>
              </a:lnSpc>
              <a:spcBef>
                <a:spcPts val="0"/>
              </a:spcBef>
              <a:buClr>
                <a:srgbClr val="000000"/>
              </a:buClr>
              <a:buSzPct val="77777"/>
              <a:buFont typeface="Arial"/>
              <a:buChar char="•"/>
            </a:pPr>
            <a:r>
              <a:rPr lang="en" dirty="0">
                <a:solidFill>
                  <a:srgbClr val="000000"/>
                </a:solidFill>
              </a:rPr>
              <a:t>Making recommendations based on the data</a:t>
            </a:r>
          </a:p>
          <a:p>
            <a:pPr marL="971550" lvl="1" indent="-285750" rtl="0">
              <a:lnSpc>
                <a:spcPct val="50000"/>
              </a:lnSpc>
              <a:spcBef>
                <a:spcPts val="0"/>
              </a:spcBef>
              <a:buClr>
                <a:srgbClr val="000000"/>
              </a:buClr>
              <a:buFont typeface="Arial"/>
              <a:buChar char="•"/>
            </a:pPr>
            <a:r>
              <a:rPr lang="en" dirty="0">
                <a:solidFill>
                  <a:srgbClr val="000000"/>
                </a:solidFill>
              </a:rPr>
              <a:t>Remediation efforts</a:t>
            </a:r>
          </a:p>
          <a:p>
            <a:pPr marL="971550" lvl="1" indent="-285750" rtl="0">
              <a:lnSpc>
                <a:spcPct val="50000"/>
              </a:lnSpc>
              <a:spcBef>
                <a:spcPts val="0"/>
              </a:spcBef>
              <a:buClr>
                <a:srgbClr val="000000"/>
              </a:buClr>
              <a:buFont typeface="Arial"/>
              <a:buChar char="•"/>
            </a:pPr>
            <a:r>
              <a:rPr lang="en" dirty="0">
                <a:solidFill>
                  <a:srgbClr val="000000"/>
                </a:solidFill>
              </a:rPr>
              <a:t>Compiling data from previous years</a:t>
            </a:r>
          </a:p>
          <a:p>
            <a:pPr marL="971550" lvl="1" indent="-285750" rtl="0">
              <a:lnSpc>
                <a:spcPct val="50000"/>
              </a:lnSpc>
              <a:spcBef>
                <a:spcPts val="0"/>
              </a:spcBef>
              <a:buClr>
                <a:srgbClr val="000000"/>
              </a:buClr>
              <a:buFont typeface="Arial"/>
              <a:buChar char="•"/>
            </a:pPr>
            <a:r>
              <a:rPr lang="en" dirty="0">
                <a:solidFill>
                  <a:srgbClr val="000000"/>
                </a:solidFill>
              </a:rPr>
              <a:t>Education and outreach</a:t>
            </a:r>
          </a:p>
          <a:p>
            <a:pPr marL="514350" lvl="0" indent="-285750" rtl="0">
              <a:lnSpc>
                <a:spcPct val="50000"/>
              </a:lnSpc>
              <a:spcBef>
                <a:spcPts val="0"/>
              </a:spcBef>
              <a:buClr>
                <a:srgbClr val="000000"/>
              </a:buClr>
              <a:buSzPct val="100000"/>
              <a:buFont typeface="Arial"/>
              <a:buChar char="•"/>
            </a:pPr>
            <a:r>
              <a:rPr lang="en" sz="1400" dirty="0">
                <a:solidFill>
                  <a:srgbClr val="000000"/>
                </a:solidFill>
              </a:rPr>
              <a:t>Sample Transport</a:t>
            </a:r>
          </a:p>
          <a:p>
            <a:pPr marL="971550" lvl="1" indent="-285750" rtl="0">
              <a:lnSpc>
                <a:spcPct val="50000"/>
              </a:lnSpc>
              <a:spcBef>
                <a:spcPts val="0"/>
              </a:spcBef>
              <a:buClr>
                <a:srgbClr val="000000"/>
              </a:buClr>
              <a:buSzPct val="77777"/>
              <a:buFont typeface="Arial"/>
              <a:buChar char="•"/>
            </a:pPr>
            <a:r>
              <a:rPr lang="en" dirty="0">
                <a:solidFill>
                  <a:srgbClr val="000000"/>
                </a:solidFill>
              </a:rPr>
              <a:t>Reimburse for gas/milage</a:t>
            </a:r>
          </a:p>
          <a:p>
            <a:pPr marL="971550" lvl="1" indent="-285750" rtl="0">
              <a:lnSpc>
                <a:spcPct val="50000"/>
              </a:lnSpc>
              <a:spcBef>
                <a:spcPts val="0"/>
              </a:spcBef>
              <a:buClr>
                <a:srgbClr val="000000"/>
              </a:buClr>
              <a:buFont typeface="Arial"/>
              <a:buChar char="•"/>
            </a:pPr>
            <a:r>
              <a:rPr lang="en" dirty="0">
                <a:solidFill>
                  <a:srgbClr val="000000"/>
                </a:solidFill>
              </a:rPr>
              <a:t>Hire courier service</a:t>
            </a:r>
          </a:p>
        </p:txBody>
      </p:sp>
      <p:pic>
        <p:nvPicPr>
          <p:cNvPr id="125" name="Shape 125"/>
          <p:cNvPicPr preferRelativeResize="0"/>
          <p:nvPr/>
        </p:nvPicPr>
        <p:blipFill>
          <a:blip r:embed="rId3">
            <a:alphaModFix/>
          </a:blip>
          <a:stretch>
            <a:fillRect/>
          </a:stretch>
        </p:blipFill>
        <p:spPr>
          <a:xfrm>
            <a:off x="311699" y="1924050"/>
            <a:ext cx="3691450" cy="2457449"/>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931</Words>
  <Application>Microsoft Macintosh PowerPoint</Application>
  <PresentationFormat>On-screen Show (16:9)</PresentationFormat>
  <Paragraphs>182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spearmint</vt:lpstr>
      <vt:lpstr>Assessing the Effectiveness of the  LaRosa Program A partnership with Vermont DEC Watershed Management Division</vt:lpstr>
      <vt:lpstr>PowerPoint Presentation</vt:lpstr>
      <vt:lpstr>Background</vt:lpstr>
      <vt:lpstr>Goals</vt:lpstr>
      <vt:lpstr>Methods </vt:lpstr>
      <vt:lpstr>PowerPoint Presentation</vt:lpstr>
      <vt:lpstr>What does success mean for your organization?</vt:lpstr>
      <vt:lpstr> Is there any communication/collaboration between your group and other watershed associations? If so, how?  </vt:lpstr>
      <vt:lpstr>If you had $10,000 to coordinate your work related to the LaRosa program, how would you use it? </vt:lpstr>
      <vt:lpstr>Would more lab training/field training be effective? What kind? What would this look like? </vt:lpstr>
      <vt:lpstr>How do the watershed associations use the data?</vt:lpstr>
      <vt:lpstr>What is the effectiveness of the LaRosa Program?</vt:lpstr>
      <vt:lpstr>Are there other approaches the DEC should consider in the evolution of the LaRosa program?</vt:lpstr>
      <vt:lpstr>PowerPoint Presentation</vt:lpstr>
      <vt:lpstr>Next Steps</vt:lpstr>
      <vt:lpstr>Acknowledgements</vt:lpstr>
      <vt:lpstr>Acknowledgements</vt:lpstr>
      <vt:lpstr>If you would like to learn more...attend the Water Monitoring Council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Effectiveness of the  LaRosa Program A partnership with Vermont DEC Watershed Management Division</dc:title>
  <cp:lastModifiedBy>Rachael DeWitt</cp:lastModifiedBy>
  <cp:revision>2</cp:revision>
  <dcterms:modified xsi:type="dcterms:W3CDTF">2015-12-10T21:24:39Z</dcterms:modified>
</cp:coreProperties>
</file>