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94" r:id="rId2"/>
    <p:sldId id="306" r:id="rId3"/>
    <p:sldId id="296" r:id="rId4"/>
    <p:sldId id="297" r:id="rId5"/>
    <p:sldId id="311" r:id="rId6"/>
    <p:sldId id="322" r:id="rId7"/>
    <p:sldId id="310" r:id="rId8"/>
    <p:sldId id="315" r:id="rId9"/>
    <p:sldId id="316" r:id="rId10"/>
    <p:sldId id="312" r:id="rId11"/>
    <p:sldId id="319" r:id="rId12"/>
    <p:sldId id="318" r:id="rId13"/>
    <p:sldId id="323" r:id="rId14"/>
    <p:sldId id="324" r:id="rId15"/>
    <p:sldId id="314" r:id="rId16"/>
    <p:sldId id="321" r:id="rId17"/>
    <p:sldId id="307" r:id="rId18"/>
    <p:sldId id="302" r:id="rId19"/>
    <p:sldId id="30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35"/>
    <a:srgbClr val="DC7A44"/>
    <a:srgbClr val="419FDF"/>
    <a:srgbClr val="F2F58B"/>
    <a:srgbClr val="C5684F"/>
    <a:srgbClr val="0FE4EF"/>
    <a:srgbClr val="A11346"/>
    <a:srgbClr val="6CD333"/>
    <a:srgbClr val="9E7A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69" autoAdjust="0"/>
    <p:restoredTop sz="76857" autoAdjust="0"/>
  </p:normalViewPr>
  <p:slideViewPr>
    <p:cSldViewPr snapToGrid="0">
      <p:cViewPr varScale="1">
        <p:scale>
          <a:sx n="86" d="100"/>
          <a:sy n="86" d="100"/>
        </p:scale>
        <p:origin x="540"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52BC7A-ECFB-412B-B823-E6F7AAA392ED}" type="datetimeFigureOut">
              <a:rPr lang="en-US" smtClean="0"/>
              <a:pPr/>
              <a:t>12/18/2015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1B2B01-C799-46DB-8017-1698691CC1D8}" type="slidenum">
              <a:rPr lang="en-US" smtClean="0"/>
              <a:pPr/>
              <a:t>‹#›</a:t>
            </a:fld>
            <a:endParaRPr lang="en-US"/>
          </a:p>
        </p:txBody>
      </p:sp>
    </p:spTree>
    <p:extLst>
      <p:ext uri="{BB962C8B-B14F-4D97-AF65-F5344CB8AC3E}">
        <p14:creationId xmlns:p14="http://schemas.microsoft.com/office/powerpoint/2010/main" val="1273388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Thanks Cathleen and thanks everyone for being here. Today I’m going</a:t>
            </a:r>
            <a:r>
              <a:rPr lang="en-US" baseline="0" dirty="0" smtClean="0"/>
              <a:t> to be talking about my work to map and predict forest change and carbon storage in the northern forest region. </a:t>
            </a:r>
          </a:p>
          <a:p>
            <a:endParaRPr lang="en-US" baseline="0" dirty="0" smtClean="0"/>
          </a:p>
          <a:p>
            <a:r>
              <a:rPr lang="en-US" baseline="0" dirty="0" smtClean="0"/>
              <a:t>This work is part of a larger project to map historical and projected changes in land use and land cover, particularly changes in forest composition, and quantify the associated changes in carbon stored at a regional and local scale</a:t>
            </a:r>
            <a:endParaRPr lang="en-US" dirty="0"/>
          </a:p>
        </p:txBody>
      </p:sp>
      <p:sp>
        <p:nvSpPr>
          <p:cNvPr id="4" name="Slide Number Placeholder 3"/>
          <p:cNvSpPr>
            <a:spLocks noGrp="1"/>
          </p:cNvSpPr>
          <p:nvPr>
            <p:ph type="sldNum" sz="quarter" idx="10"/>
          </p:nvPr>
        </p:nvSpPr>
        <p:spPr/>
        <p:txBody>
          <a:bodyPr/>
          <a:lstStyle/>
          <a:p>
            <a:fld id="{FB1B2B01-C799-46DB-8017-1698691CC1D8}" type="slidenum">
              <a:rPr lang="en-US" smtClean="0"/>
              <a:pPr/>
              <a:t>1</a:t>
            </a:fld>
            <a:endParaRPr lang="en-US"/>
          </a:p>
        </p:txBody>
      </p:sp>
    </p:spTree>
    <p:extLst>
      <p:ext uri="{BB962C8B-B14F-4D97-AF65-F5344CB8AC3E}">
        <p14:creationId xmlns:p14="http://schemas.microsoft.com/office/powerpoint/2010/main" val="556989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SLOW DOWN</a:t>
            </a:r>
          </a:p>
          <a:p>
            <a:endParaRPr lang="en-US" dirty="0" smtClean="0"/>
          </a:p>
          <a:p>
            <a:r>
              <a:rPr lang="en-US" dirty="0" smtClean="0"/>
              <a:t>The stand</a:t>
            </a:r>
            <a:r>
              <a:rPr lang="en-US" baseline="0" dirty="0" smtClean="0"/>
              <a:t>ard error per pixel multiplied out to the whole map extent is so small it isn’t visible on this chart—relative BA hovers around 156 million, dominant </a:t>
            </a:r>
            <a:r>
              <a:rPr lang="en-US" baseline="0" dirty="0" err="1" smtClean="0"/>
              <a:t>spp</a:t>
            </a:r>
            <a:r>
              <a:rPr lang="en-US" baseline="0" dirty="0" smtClean="0"/>
              <a:t> hovers around 142 million, and one forest type doesn’t change at all, since all of the pixels were the same value and therefore there was no standard error</a:t>
            </a:r>
          </a:p>
          <a:p>
            <a:endParaRPr lang="en-US" baseline="0" dirty="0" smtClean="0"/>
          </a:p>
          <a:p>
            <a:r>
              <a:rPr lang="en-US" baseline="0" dirty="0" smtClean="0"/>
              <a:t>The difference between relative basal area and dominant species is around 10%</a:t>
            </a:r>
            <a:endParaRPr lang="en-US" dirty="0"/>
          </a:p>
        </p:txBody>
      </p:sp>
      <p:sp>
        <p:nvSpPr>
          <p:cNvPr id="4" name="Slide Number Placeholder 3"/>
          <p:cNvSpPr>
            <a:spLocks noGrp="1"/>
          </p:cNvSpPr>
          <p:nvPr>
            <p:ph type="sldNum" sz="quarter" idx="10"/>
          </p:nvPr>
        </p:nvSpPr>
        <p:spPr/>
        <p:txBody>
          <a:bodyPr/>
          <a:lstStyle/>
          <a:p>
            <a:fld id="{FB1B2B01-C799-46DB-8017-1698691CC1D8}" type="slidenum">
              <a:rPr lang="en-US" smtClean="0"/>
              <a:pPr/>
              <a:t>10</a:t>
            </a:fld>
            <a:endParaRPr lang="en-US"/>
          </a:p>
        </p:txBody>
      </p:sp>
    </p:spTree>
    <p:extLst>
      <p:ext uri="{BB962C8B-B14F-4D97-AF65-F5344CB8AC3E}">
        <p14:creationId xmlns:p14="http://schemas.microsoft.com/office/powerpoint/2010/main" val="187885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the map based on relative basal area</a:t>
            </a:r>
          </a:p>
          <a:p>
            <a:r>
              <a:rPr lang="en-US" dirty="0" smtClean="0"/>
              <a:t>…and here’s the one based on one forest</a:t>
            </a:r>
            <a:r>
              <a:rPr lang="en-US" baseline="0" dirty="0" smtClean="0"/>
              <a:t> type from IPCC</a:t>
            </a:r>
          </a:p>
          <a:p>
            <a:endParaRPr lang="en-US" baseline="0" dirty="0" smtClean="0"/>
          </a:p>
        </p:txBody>
      </p:sp>
      <p:sp>
        <p:nvSpPr>
          <p:cNvPr id="4" name="Slide Number Placeholder 3"/>
          <p:cNvSpPr>
            <a:spLocks noGrp="1"/>
          </p:cNvSpPr>
          <p:nvPr>
            <p:ph type="sldNum" sz="quarter" idx="10"/>
          </p:nvPr>
        </p:nvSpPr>
        <p:spPr/>
        <p:txBody>
          <a:bodyPr/>
          <a:lstStyle/>
          <a:p>
            <a:fld id="{FB1B2B01-C799-46DB-8017-1698691CC1D8}" type="slidenum">
              <a:rPr lang="en-US" smtClean="0"/>
              <a:pPr/>
              <a:t>11</a:t>
            </a:fld>
            <a:endParaRPr lang="en-US"/>
          </a:p>
        </p:txBody>
      </p:sp>
    </p:spTree>
    <p:extLst>
      <p:ext uri="{BB962C8B-B14F-4D97-AF65-F5344CB8AC3E}">
        <p14:creationId xmlns:p14="http://schemas.microsoft.com/office/powerpoint/2010/main" val="76430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here’s the one based on dominant</a:t>
            </a:r>
            <a:r>
              <a:rPr lang="en-US" baseline="0" dirty="0" smtClean="0"/>
              <a:t> species—pretty similar spatially, but lower values overall</a:t>
            </a:r>
          </a:p>
          <a:p>
            <a:endParaRPr lang="en-US" baseline="0" dirty="0" smtClean="0"/>
          </a:p>
          <a:p>
            <a:r>
              <a:rPr lang="en-US" baseline="0" dirty="0" smtClean="0"/>
              <a:t>-clearly stand age is a major driver of spatial heterogeneity, so using maps where you can incorporate stand age in the values is important</a:t>
            </a:r>
          </a:p>
          <a:p>
            <a:r>
              <a:rPr lang="en-US" baseline="0" dirty="0" smtClean="0"/>
              <a:t>-dominant species is very similar to relative BA except for a few differences in the values, but the predominant pattern is still driven by the stand age map</a:t>
            </a:r>
            <a:endParaRPr lang="en-US" dirty="0"/>
          </a:p>
        </p:txBody>
      </p:sp>
      <p:sp>
        <p:nvSpPr>
          <p:cNvPr id="4" name="Slide Number Placeholder 3"/>
          <p:cNvSpPr>
            <a:spLocks noGrp="1"/>
          </p:cNvSpPr>
          <p:nvPr>
            <p:ph type="sldNum" sz="quarter" idx="10"/>
          </p:nvPr>
        </p:nvSpPr>
        <p:spPr/>
        <p:txBody>
          <a:bodyPr/>
          <a:lstStyle/>
          <a:p>
            <a:fld id="{FB1B2B01-C799-46DB-8017-1698691CC1D8}" type="slidenum">
              <a:rPr lang="en-US" smtClean="0"/>
              <a:pPr/>
              <a:t>12</a:t>
            </a:fld>
            <a:endParaRPr lang="en-US"/>
          </a:p>
        </p:txBody>
      </p:sp>
    </p:spTree>
    <p:extLst>
      <p:ext uri="{BB962C8B-B14F-4D97-AF65-F5344CB8AC3E}">
        <p14:creationId xmlns:p14="http://schemas.microsoft.com/office/powerpoint/2010/main" val="193692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Zoomed in…</a:t>
            </a:r>
            <a:endParaRPr lang="en-US" baseline="0" dirty="0" smtClean="0"/>
          </a:p>
          <a:p>
            <a:endParaRPr lang="en-US" baseline="0" dirty="0" smtClean="0"/>
          </a:p>
          <a:p>
            <a:r>
              <a:rPr lang="en-US" baseline="0" dirty="0" smtClean="0"/>
              <a:t>Here again you see that standard broad-scale carbon calculations miss the spatial heterogeneity that is more representative of the northern forest</a:t>
            </a:r>
            <a:endParaRPr lang="en-US" dirty="0"/>
          </a:p>
        </p:txBody>
      </p:sp>
      <p:sp>
        <p:nvSpPr>
          <p:cNvPr id="4" name="Slide Number Placeholder 3"/>
          <p:cNvSpPr>
            <a:spLocks noGrp="1"/>
          </p:cNvSpPr>
          <p:nvPr>
            <p:ph type="sldNum" sz="quarter" idx="10"/>
          </p:nvPr>
        </p:nvSpPr>
        <p:spPr/>
        <p:txBody>
          <a:bodyPr/>
          <a:lstStyle/>
          <a:p>
            <a:fld id="{FB1B2B01-C799-46DB-8017-1698691CC1D8}" type="slidenum">
              <a:rPr lang="en-US" smtClean="0"/>
              <a:pPr/>
              <a:t>13</a:t>
            </a:fld>
            <a:endParaRPr lang="en-US"/>
          </a:p>
        </p:txBody>
      </p:sp>
    </p:spTree>
    <p:extLst>
      <p:ext uri="{BB962C8B-B14F-4D97-AF65-F5344CB8AC3E}">
        <p14:creationId xmlns:p14="http://schemas.microsoft.com/office/powerpoint/2010/main" val="726147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Dominant vs Relative BA zoomed in…</a:t>
            </a:r>
            <a:endParaRPr lang="en-US" baseline="0" dirty="0" smtClean="0"/>
          </a:p>
          <a:p>
            <a:endParaRPr lang="en-US" baseline="0" dirty="0" smtClean="0"/>
          </a:p>
          <a:p>
            <a:r>
              <a:rPr lang="en-US" baseline="0" dirty="0" smtClean="0"/>
              <a:t>This is just to show that they are similar spatially but you do get slightly different values locally</a:t>
            </a:r>
            <a:endParaRPr lang="en-US" dirty="0"/>
          </a:p>
        </p:txBody>
      </p:sp>
      <p:sp>
        <p:nvSpPr>
          <p:cNvPr id="4" name="Slide Number Placeholder 3"/>
          <p:cNvSpPr>
            <a:spLocks noGrp="1"/>
          </p:cNvSpPr>
          <p:nvPr>
            <p:ph type="sldNum" sz="quarter" idx="10"/>
          </p:nvPr>
        </p:nvSpPr>
        <p:spPr/>
        <p:txBody>
          <a:bodyPr/>
          <a:lstStyle/>
          <a:p>
            <a:fld id="{FB1B2B01-C799-46DB-8017-1698691CC1D8}" type="slidenum">
              <a:rPr lang="en-US" smtClean="0"/>
              <a:pPr/>
              <a:t>14</a:t>
            </a:fld>
            <a:endParaRPr lang="en-US"/>
          </a:p>
        </p:txBody>
      </p:sp>
    </p:spTree>
    <p:extLst>
      <p:ext uri="{BB962C8B-B14F-4D97-AF65-F5344CB8AC3E}">
        <p14:creationId xmlns:p14="http://schemas.microsoft.com/office/powerpoint/2010/main" val="260279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SLOW DOWN</a:t>
            </a:r>
            <a:endParaRPr lang="en-US" dirty="0"/>
          </a:p>
        </p:txBody>
      </p:sp>
      <p:sp>
        <p:nvSpPr>
          <p:cNvPr id="4" name="Slide Number Placeholder 3"/>
          <p:cNvSpPr>
            <a:spLocks noGrp="1"/>
          </p:cNvSpPr>
          <p:nvPr>
            <p:ph type="sldNum" sz="quarter" idx="10"/>
          </p:nvPr>
        </p:nvSpPr>
        <p:spPr/>
        <p:txBody>
          <a:bodyPr/>
          <a:lstStyle/>
          <a:p>
            <a:fld id="{FB1B2B01-C799-46DB-8017-1698691CC1D8}" type="slidenum">
              <a:rPr lang="en-US" smtClean="0"/>
              <a:pPr/>
              <a:t>15</a:t>
            </a:fld>
            <a:endParaRPr lang="en-US"/>
          </a:p>
        </p:txBody>
      </p:sp>
    </p:spTree>
    <p:extLst>
      <p:ext uri="{BB962C8B-B14F-4D97-AF65-F5344CB8AC3E}">
        <p14:creationId xmlns:p14="http://schemas.microsoft.com/office/powerpoint/2010/main" val="3601404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SLOW DOWN</a:t>
            </a:r>
          </a:p>
          <a:p>
            <a:endParaRPr lang="en-US" dirty="0" smtClean="0"/>
          </a:p>
          <a:p>
            <a:r>
              <a:rPr lang="en-US" dirty="0" smtClean="0"/>
              <a:t>Adding </a:t>
            </a:r>
            <a:r>
              <a:rPr lang="en-US" dirty="0" err="1" smtClean="0"/>
              <a:t>spp</a:t>
            </a:r>
            <a:r>
              <a:rPr lang="en-US" dirty="0" smtClean="0"/>
              <a:t> distribution improves spatial pattern to reflect</a:t>
            </a:r>
            <a:r>
              <a:rPr lang="en-US" baseline="0" dirty="0" smtClean="0"/>
              <a:t> heterogeneity</a:t>
            </a:r>
          </a:p>
          <a:p>
            <a:r>
              <a:rPr lang="en-US" baseline="0" dirty="0" smtClean="0"/>
              <a:t>By including relative basal areas we generated higher carbon storage estimates</a:t>
            </a:r>
          </a:p>
          <a:p>
            <a:r>
              <a:rPr lang="en-US" baseline="0" dirty="0" smtClean="0"/>
              <a:t>To calculate carbon based on land cover we may be underestimated carbon stored</a:t>
            </a:r>
            <a:endParaRPr lang="en-US" dirty="0"/>
          </a:p>
        </p:txBody>
      </p:sp>
      <p:sp>
        <p:nvSpPr>
          <p:cNvPr id="4" name="Slide Number Placeholder 3"/>
          <p:cNvSpPr>
            <a:spLocks noGrp="1"/>
          </p:cNvSpPr>
          <p:nvPr>
            <p:ph type="sldNum" sz="quarter" idx="10"/>
          </p:nvPr>
        </p:nvSpPr>
        <p:spPr/>
        <p:txBody>
          <a:bodyPr/>
          <a:lstStyle/>
          <a:p>
            <a:fld id="{FB1B2B01-C799-46DB-8017-1698691CC1D8}" type="slidenum">
              <a:rPr lang="en-US" smtClean="0"/>
              <a:pPr/>
              <a:t>16</a:t>
            </a:fld>
            <a:endParaRPr lang="en-US"/>
          </a:p>
        </p:txBody>
      </p:sp>
    </p:spTree>
    <p:extLst>
      <p:ext uri="{BB962C8B-B14F-4D97-AF65-F5344CB8AC3E}">
        <p14:creationId xmlns:p14="http://schemas.microsoft.com/office/powerpoint/2010/main" val="3879495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SLOW DOWN</a:t>
            </a:r>
          </a:p>
          <a:p>
            <a:r>
              <a:rPr lang="en-US" dirty="0" smtClean="0"/>
              <a:t>-Use stand inventories from ~40 plots monitored by Vermont Monitoring</a:t>
            </a:r>
            <a:r>
              <a:rPr lang="en-US" baseline="0" dirty="0" smtClean="0"/>
              <a:t> Cooperative</a:t>
            </a:r>
          </a:p>
          <a:p>
            <a:r>
              <a:rPr lang="en-US" baseline="0" dirty="0" smtClean="0"/>
              <a:t>-Compare carbon calculations from each model to the carbon calculated for each of those plots</a:t>
            </a:r>
          </a:p>
          <a:p>
            <a:r>
              <a:rPr lang="en-US" baseline="0" dirty="0" smtClean="0"/>
              <a:t>-ultimately I’ll be applying the best model to all of the historical imagery that David and Jen and I are creating</a:t>
            </a:r>
          </a:p>
          <a:p>
            <a:r>
              <a:rPr lang="en-US" baseline="0" dirty="0" smtClean="0"/>
              <a:t>(note for Qs: one point = 4 30-meter pixels; take average C storage value for the four pixels around the plot center)</a:t>
            </a:r>
            <a:endParaRPr lang="en-US" dirty="0"/>
          </a:p>
        </p:txBody>
      </p:sp>
      <p:sp>
        <p:nvSpPr>
          <p:cNvPr id="4" name="Slide Number Placeholder 3"/>
          <p:cNvSpPr>
            <a:spLocks noGrp="1"/>
          </p:cNvSpPr>
          <p:nvPr>
            <p:ph type="sldNum" sz="quarter" idx="10"/>
          </p:nvPr>
        </p:nvSpPr>
        <p:spPr/>
        <p:txBody>
          <a:bodyPr/>
          <a:lstStyle/>
          <a:p>
            <a:fld id="{FB1B2B01-C799-46DB-8017-1698691CC1D8}" type="slidenum">
              <a:rPr lang="en-US" smtClean="0"/>
              <a:pPr/>
              <a:t>17</a:t>
            </a:fld>
            <a:endParaRPr lang="en-US"/>
          </a:p>
        </p:txBody>
      </p:sp>
    </p:spTree>
    <p:extLst>
      <p:ext uri="{BB962C8B-B14F-4D97-AF65-F5344CB8AC3E}">
        <p14:creationId xmlns:p14="http://schemas.microsoft.com/office/powerpoint/2010/main" val="1753670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SLOW DOWN</a:t>
            </a:r>
            <a:endParaRPr lang="en-US" dirty="0"/>
          </a:p>
        </p:txBody>
      </p:sp>
      <p:sp>
        <p:nvSpPr>
          <p:cNvPr id="4" name="Slide Number Placeholder 3"/>
          <p:cNvSpPr>
            <a:spLocks noGrp="1"/>
          </p:cNvSpPr>
          <p:nvPr>
            <p:ph type="sldNum" sz="quarter" idx="10"/>
          </p:nvPr>
        </p:nvSpPr>
        <p:spPr/>
        <p:txBody>
          <a:bodyPr/>
          <a:lstStyle/>
          <a:p>
            <a:fld id="{FB1B2B01-C799-46DB-8017-1698691CC1D8}" type="slidenum">
              <a:rPr lang="en-US" smtClean="0"/>
              <a:pPr/>
              <a:t>18</a:t>
            </a:fld>
            <a:endParaRPr lang="en-US"/>
          </a:p>
        </p:txBody>
      </p:sp>
    </p:spTree>
    <p:extLst>
      <p:ext uri="{BB962C8B-B14F-4D97-AF65-F5344CB8AC3E}">
        <p14:creationId xmlns:p14="http://schemas.microsoft.com/office/powerpoint/2010/main" val="1872017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sym typeface="Wingdings"/>
              </a:rPr>
              <a:t>Q</a:t>
            </a:r>
            <a:r>
              <a:rPr lang="en-US" baseline="0" dirty="0" smtClean="0">
                <a:sym typeface="Wingdings"/>
              </a:rPr>
              <a:t>: Is that a final map of sugar maple? No, this is a pixel-based product shown here, not the final product which will be object-based but then returned to a 30x30m pixel size raster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a:rPr>
              <a:t>Q: How will you validate points given the mismatch between pixel size and plot size? </a:t>
            </a:r>
            <a:r>
              <a:rPr lang="en-US" baseline="0" dirty="0" smtClean="0"/>
              <a:t>one point = 4 30-meter pixels; take average C storage value for the four pixels around the plot center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Q: Isn’t this ambitious for a Master’s? Yes, this is a big project. That’s why a PhD student is working on the maps, and I applied for and received a grant to free up more of my time to work on this project this spring, too</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Q: How are the Smith tables derived? Using carbon accounting models based on </a:t>
            </a:r>
            <a:r>
              <a:rPr lang="en-US" baseline="0" dirty="0" err="1" smtClean="0"/>
              <a:t>allometric</a:t>
            </a:r>
            <a:r>
              <a:rPr lang="en-US" baseline="0" dirty="0" smtClean="0"/>
              <a:t> equations and inventory data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Q: How is the stand age map derived? Based primarily on FIA data (stand age estimated by examining tree rings in cores), also used disturbance data from </a:t>
            </a:r>
            <a:r>
              <a:rPr lang="en-US" dirty="0" smtClean="0"/>
              <a:t>NASA Landsat Ecosystem Disturbance Adaptive Processing System (NASA</a:t>
            </a:r>
            <a:r>
              <a:rPr lang="en-US" baseline="0" dirty="0" smtClean="0"/>
              <a:t> LEDAPS); </a:t>
            </a:r>
            <a:r>
              <a:rPr lang="en-US" baseline="0" dirty="0" err="1" smtClean="0"/>
              <a:t>stdev</a:t>
            </a:r>
            <a:r>
              <a:rPr lang="en-US" baseline="0" dirty="0" smtClean="0"/>
              <a:t> in eastern US is ~10 years in most cases (reflecting spatial age heterogeneity of stands)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Q: Isn’t it kind of circular to compare the </a:t>
            </a:r>
            <a:r>
              <a:rPr lang="en-US" baseline="0" dirty="0" err="1" smtClean="0"/>
              <a:t>allometric</a:t>
            </a:r>
            <a:r>
              <a:rPr lang="en-US" baseline="0" dirty="0" smtClean="0"/>
              <a:t> results with the other results? It’s really more of a control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Q: What species are you mapping? For the basal areas, it depends on which species have sufficient training pixels; for species associations: </a:t>
            </a:r>
            <a:r>
              <a:rPr lang="en-US" sz="1200" kern="1200" dirty="0" smtClean="0">
                <a:solidFill>
                  <a:schemeClr val="tx1"/>
                </a:solidFill>
                <a:effectLst/>
                <a:latin typeface="+mn-lt"/>
                <a:ea typeface="+mn-ea"/>
                <a:cs typeface="+mn-cs"/>
              </a:rPr>
              <a:t>aspen-birch, maple-beech-birch, oak-hickory, oak-pine, spruce-balsam fir, red pine-white pine-jack pine, or elm-ash-cottonwood</a:t>
            </a:r>
            <a:r>
              <a:rPr lang="en-US" dirty="0" smtClean="0">
                <a:effectLst/>
              </a:rPr>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1B2B01-C799-46DB-8017-1698691CC1D8}" type="slidenum">
              <a:rPr lang="en-US" smtClean="0"/>
              <a:pPr/>
              <a:t>19</a:t>
            </a:fld>
            <a:endParaRPr lang="en-US"/>
          </a:p>
        </p:txBody>
      </p:sp>
    </p:spTree>
    <p:extLst>
      <p:ext uri="{BB962C8B-B14F-4D97-AF65-F5344CB8AC3E}">
        <p14:creationId xmlns:p14="http://schemas.microsoft.com/office/powerpoint/2010/main" val="1926712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SLOW DOWN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a:rPr>
              <a:t>-quantifying changes in carbon storage associated with changes in land cover is crucial for making informed local and regional management decisions in the face of climate change resulting changes in species composition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a:rPr>
              <a:t>-carbon storage influence on ecosystem processes such as nutrient cycling</a:t>
            </a:r>
          </a:p>
        </p:txBody>
      </p:sp>
      <p:sp>
        <p:nvSpPr>
          <p:cNvPr id="4" name="Slide Number Placeholder 3"/>
          <p:cNvSpPr>
            <a:spLocks noGrp="1"/>
          </p:cNvSpPr>
          <p:nvPr>
            <p:ph type="sldNum" sz="quarter" idx="10"/>
          </p:nvPr>
        </p:nvSpPr>
        <p:spPr/>
        <p:txBody>
          <a:bodyPr/>
          <a:lstStyle/>
          <a:p>
            <a:fld id="{FB1B2B01-C799-46DB-8017-1698691CC1D8}" type="slidenum">
              <a:rPr lang="en-US" smtClean="0"/>
              <a:pPr/>
              <a:t>2</a:t>
            </a:fld>
            <a:endParaRPr lang="en-US"/>
          </a:p>
        </p:txBody>
      </p:sp>
    </p:spTree>
    <p:extLst>
      <p:ext uri="{BB962C8B-B14F-4D97-AF65-F5344CB8AC3E}">
        <p14:creationId xmlns:p14="http://schemas.microsoft.com/office/powerpoint/2010/main" val="949158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existing methods</a:t>
            </a:r>
            <a:r>
              <a:rPr lang="en-US" baseline="0" dirty="0" smtClean="0"/>
              <a:t> to calculate carbon are either too coarse to be very useful at a regional scale, or expensive to generate</a:t>
            </a:r>
            <a:endParaRPr lang="en-US" dirty="0" smtClean="0"/>
          </a:p>
          <a:p>
            <a:endParaRPr lang="en-US" dirty="0" smtClean="0"/>
          </a:p>
          <a:p>
            <a:r>
              <a:rPr lang="en-US" dirty="0" smtClean="0"/>
              <a:t>SLOW DOWN</a:t>
            </a:r>
          </a:p>
          <a:p>
            <a:r>
              <a:rPr lang="en-US" dirty="0" smtClean="0"/>
              <a:t>-</a:t>
            </a:r>
            <a:r>
              <a:rPr lang="en-US" dirty="0" err="1" smtClean="0"/>
              <a:t>Krig</a:t>
            </a:r>
            <a:r>
              <a:rPr lang="en-US" dirty="0" smtClean="0"/>
              <a:t> forest inventory points,</a:t>
            </a:r>
            <a:r>
              <a:rPr lang="en-US" baseline="0" dirty="0" smtClean="0"/>
              <a:t> which means interpolating data between points (not super accurate in heterogeneous landscapes)</a:t>
            </a:r>
          </a:p>
          <a:p>
            <a:r>
              <a:rPr lang="en-US" baseline="0" dirty="0" smtClean="0"/>
              <a:t>-Land cover maps with broad forest classes – doesn’t reflect difference in carbon stored between different species types and therefore is also inaccurate in heterogeneous landscapes and not useful for local decisions</a:t>
            </a:r>
          </a:p>
          <a:p>
            <a:r>
              <a:rPr lang="en-US" baseline="0" dirty="0" smtClean="0"/>
              <a:t>-Remotely-sensed biomass maps – expensive, not replicable for multiple time steps (difficult to track change)</a:t>
            </a:r>
          </a:p>
          <a:p>
            <a:endParaRPr lang="en-US" baseline="0" dirty="0" smtClean="0"/>
          </a:p>
          <a:p>
            <a:r>
              <a:rPr lang="en-US" baseline="0" dirty="0" smtClean="0"/>
              <a:t>This second method, using land cover and carbon storage information for land cover types, is where we’d like to improve—can we get something that is relatively inexpensive, replicable over time, and useful at a local or regional scale?</a:t>
            </a:r>
          </a:p>
        </p:txBody>
      </p:sp>
      <p:sp>
        <p:nvSpPr>
          <p:cNvPr id="4" name="Slide Number Placeholder 3"/>
          <p:cNvSpPr>
            <a:spLocks noGrp="1"/>
          </p:cNvSpPr>
          <p:nvPr>
            <p:ph type="sldNum" sz="quarter" idx="10"/>
          </p:nvPr>
        </p:nvSpPr>
        <p:spPr/>
        <p:txBody>
          <a:bodyPr/>
          <a:lstStyle/>
          <a:p>
            <a:fld id="{FB1B2B01-C799-46DB-8017-1698691CC1D8}" type="slidenum">
              <a:rPr lang="en-US" smtClean="0"/>
              <a:pPr/>
              <a:t>3</a:t>
            </a:fld>
            <a:endParaRPr lang="en-US"/>
          </a:p>
        </p:txBody>
      </p:sp>
    </p:spTree>
    <p:extLst>
      <p:ext uri="{BB962C8B-B14F-4D97-AF65-F5344CB8AC3E}">
        <p14:creationId xmlns:p14="http://schemas.microsoft.com/office/powerpoint/2010/main" val="150050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SLOW DOWN</a:t>
            </a:r>
          </a:p>
          <a:p>
            <a:endParaRPr lang="en-US" baseline="0" dirty="0" smtClean="0"/>
          </a:p>
          <a:p>
            <a:r>
              <a:rPr lang="en-US" baseline="0" dirty="0" smtClean="0"/>
              <a:t>So how do we do this?</a:t>
            </a:r>
          </a:p>
          <a:p>
            <a:r>
              <a:rPr lang="en-US" baseline="0" dirty="0" smtClean="0"/>
              <a:t>-Working with David </a:t>
            </a:r>
            <a:r>
              <a:rPr lang="en-US" baseline="0" dirty="0" err="1" smtClean="0"/>
              <a:t>Gudex</a:t>
            </a:r>
            <a:r>
              <a:rPr lang="en-US" baseline="0" dirty="0" smtClean="0"/>
              <a:t>-Cross and Jen Pontius to create maps of basal area by species for the northern forest for seven </a:t>
            </a:r>
            <a:r>
              <a:rPr lang="en-US" baseline="0" dirty="0" err="1" smtClean="0"/>
              <a:t>timesteps</a:t>
            </a:r>
            <a:r>
              <a:rPr lang="en-US" baseline="0" dirty="0" smtClean="0"/>
              <a:t> from 1985-2014</a:t>
            </a:r>
          </a:p>
          <a:p>
            <a:r>
              <a:rPr lang="en-US" baseline="0" dirty="0" smtClean="0"/>
              <a:t>-Using Landsat imagery, which is 30x30m resolution</a:t>
            </a:r>
          </a:p>
          <a:p>
            <a:r>
              <a:rPr lang="en-US" baseline="0" dirty="0" smtClean="0"/>
              <a:t>-The process uses a “spectral </a:t>
            </a:r>
            <a:r>
              <a:rPr lang="en-US" baseline="0" dirty="0" err="1" smtClean="0"/>
              <a:t>unmixing</a:t>
            </a:r>
            <a:r>
              <a:rPr lang="en-US" baseline="0" dirty="0" smtClean="0"/>
              <a:t>” technique to create maps like this one showing where species are present, not present, and maybe present but probably false positive</a:t>
            </a:r>
          </a:p>
          <a:p>
            <a:r>
              <a:rPr lang="en-US" baseline="0" dirty="0" smtClean="0"/>
              <a:t>-Then David will be using object-based image analysis to turn these into maps of basal area </a:t>
            </a:r>
            <a:r>
              <a:rPr lang="en-US" baseline="0" dirty="0" smtClean="0">
                <a:sym typeface="Wingdings"/>
              </a:rPr>
              <a:t> DO THIS FOR EA. SPECIES</a:t>
            </a:r>
            <a:endParaRPr lang="en-US" baseline="0" dirty="0" smtClean="0"/>
          </a:p>
          <a:p>
            <a:r>
              <a:rPr lang="en-US" baseline="0" dirty="0" smtClean="0"/>
              <a:t>-This is exciting! Maps of relative basal area are a new product compared to current land cover maps that show broad forest classifications such as </a:t>
            </a:r>
            <a:r>
              <a:rPr lang="en-US" baseline="0" dirty="0" err="1" smtClean="0"/>
              <a:t>decid</a:t>
            </a:r>
            <a:r>
              <a:rPr lang="en-US" baseline="0" dirty="0" smtClean="0"/>
              <a:t>., evergreen, mixed; or in rare cases more specific forest type categories </a:t>
            </a:r>
            <a:r>
              <a:rPr lang="en-US" baseline="0" dirty="0" smtClean="0">
                <a:sym typeface="Wingdings"/>
              </a:rPr>
              <a:t> Affects the kind of land cover and carbon calculations I’m able to do</a:t>
            </a:r>
          </a:p>
          <a:p>
            <a:r>
              <a:rPr lang="en-US" baseline="0" dirty="0" smtClean="0">
                <a:sym typeface="Wingdings"/>
              </a:rPr>
              <a:t>(note in case of Qs: this is a pixel-based product shown here, not the final product which will be object-based but then returned to a 30x30m pixel size raster)</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1B2B01-C799-46DB-8017-1698691CC1D8}" type="slidenum">
              <a:rPr lang="en-US" smtClean="0"/>
              <a:pPr/>
              <a:t>4</a:t>
            </a:fld>
            <a:endParaRPr lang="en-US"/>
          </a:p>
        </p:txBody>
      </p:sp>
    </p:spTree>
    <p:extLst>
      <p:ext uri="{BB962C8B-B14F-4D97-AF65-F5344CB8AC3E}">
        <p14:creationId xmlns:p14="http://schemas.microsoft.com/office/powerpoint/2010/main" val="434788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SLOW DOWN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-Given</a:t>
            </a:r>
            <a:r>
              <a:rPr lang="en-US" baseline="0" dirty="0" smtClean="0"/>
              <a:t> this data, can we improve carbon storage estimates </a:t>
            </a:r>
            <a:r>
              <a:rPr lang="en-US" sz="1200" dirty="0" smtClean="0">
                <a:solidFill>
                  <a:srgbClr val="000000"/>
                </a:solidFill>
              </a:rPr>
              <a:t>to reflect forest heterogeneity while maintaining spatial extent?</a:t>
            </a:r>
          </a:p>
          <a:p>
            <a:pPr marL="457200" indent="-457200">
              <a:lnSpc>
                <a:spcPct val="110000"/>
              </a:lnSpc>
              <a:buFont typeface="Arial" panose="020B0604020202020204" pitchFamily="34" charset="0"/>
              <a:buChar char="•"/>
            </a:pPr>
            <a:r>
              <a:rPr lang="en-US" sz="1200" b="1" dirty="0" smtClean="0">
                <a:solidFill>
                  <a:srgbClr val="000000"/>
                </a:solidFill>
              </a:rPr>
              <a:t>Do differing levels of land cover specificity make a difference?</a:t>
            </a:r>
          </a:p>
          <a:p>
            <a:pPr marL="865188" indent="-171450">
              <a:lnSpc>
                <a:spcPct val="110000"/>
              </a:lnSpc>
              <a:buFont typeface="Wingdings" panose="05000000000000000000" pitchFamily="2" charset="2"/>
              <a:buChar char="à"/>
            </a:pPr>
            <a:r>
              <a:rPr lang="en-US" sz="1200" dirty="0" smtClean="0">
                <a:solidFill>
                  <a:srgbClr val="000000"/>
                </a:solidFill>
                <a:sym typeface="Wingdings" panose="05000000000000000000" pitchFamily="2" charset="2"/>
              </a:rPr>
              <a:t>Is the </a:t>
            </a:r>
            <a:r>
              <a:rPr lang="en-US" sz="1200" b="1" dirty="0" smtClean="0">
                <a:solidFill>
                  <a:srgbClr val="000000"/>
                </a:solidFill>
                <a:sym typeface="Wingdings" panose="05000000000000000000" pitchFamily="2" charset="2"/>
              </a:rPr>
              <a:t>time/money/effort</a:t>
            </a:r>
            <a:r>
              <a:rPr lang="en-US" sz="1200" dirty="0" smtClean="0">
                <a:solidFill>
                  <a:srgbClr val="000000"/>
                </a:solidFill>
                <a:sym typeface="Wingdings" panose="05000000000000000000" pitchFamily="2" charset="2"/>
              </a:rPr>
              <a:t> to generate more specific maps actually </a:t>
            </a:r>
            <a:r>
              <a:rPr lang="en-US" sz="1200" b="1" dirty="0" smtClean="0">
                <a:solidFill>
                  <a:srgbClr val="000000"/>
                </a:solidFill>
                <a:sym typeface="Wingdings" panose="05000000000000000000" pitchFamily="2" charset="2"/>
              </a:rPr>
              <a:t>necessary</a:t>
            </a:r>
            <a:r>
              <a:rPr lang="en-US" sz="1200" dirty="0" smtClean="0">
                <a:solidFill>
                  <a:srgbClr val="000000"/>
                </a:solidFill>
                <a:sym typeface="Wingdings" panose="05000000000000000000" pitchFamily="2" charset="2"/>
              </a:rPr>
              <a:t> to calculate </a:t>
            </a:r>
            <a:r>
              <a:rPr lang="en-US" sz="1200" b="1" dirty="0" smtClean="0">
                <a:solidFill>
                  <a:srgbClr val="000000"/>
                </a:solidFill>
                <a:sym typeface="Wingdings" panose="05000000000000000000" pitchFamily="2" charset="2"/>
              </a:rPr>
              <a:t>accurate carbon storage </a:t>
            </a:r>
            <a:r>
              <a:rPr lang="en-US" sz="1200" dirty="0" smtClean="0">
                <a:solidFill>
                  <a:srgbClr val="000000"/>
                </a:solidFill>
                <a:sym typeface="Wingdings" panose="05000000000000000000" pitchFamily="2" charset="2"/>
              </a:rPr>
              <a:t>estimates? </a:t>
            </a:r>
          </a:p>
          <a:p>
            <a:pPr marL="865188" indent="-171450">
              <a:lnSpc>
                <a:spcPct val="110000"/>
              </a:lnSpc>
              <a:buFont typeface="Wingdings" panose="05000000000000000000" pitchFamily="2" charset="2"/>
              <a:buChar char="à"/>
            </a:pPr>
            <a:r>
              <a:rPr lang="en-US" sz="1200" dirty="0" smtClean="0">
                <a:solidFill>
                  <a:srgbClr val="000000"/>
                </a:solidFill>
                <a:sym typeface="Wingdings" panose="05000000000000000000" pitchFamily="2" charset="2"/>
              </a:rPr>
              <a:t>Which is best?</a:t>
            </a:r>
            <a:endParaRPr lang="en-US" sz="1200" dirty="0" smtClean="0">
              <a:solidFill>
                <a:srgbClr val="000000"/>
              </a:solidFill>
            </a:endParaRPr>
          </a:p>
          <a:p>
            <a:endParaRPr lang="en-US" dirty="0" smtClean="0"/>
          </a:p>
        </p:txBody>
      </p:sp>
      <p:sp>
        <p:nvSpPr>
          <p:cNvPr id="4" name="Slide Number Placeholder 3"/>
          <p:cNvSpPr>
            <a:spLocks noGrp="1"/>
          </p:cNvSpPr>
          <p:nvPr>
            <p:ph type="sldNum" sz="quarter" idx="10"/>
          </p:nvPr>
        </p:nvSpPr>
        <p:spPr/>
        <p:txBody>
          <a:bodyPr/>
          <a:lstStyle/>
          <a:p>
            <a:fld id="{FB1B2B01-C799-46DB-8017-1698691CC1D8}" type="slidenum">
              <a:rPr lang="en-US" smtClean="0"/>
              <a:pPr/>
              <a:t>5</a:t>
            </a:fld>
            <a:endParaRPr lang="en-US"/>
          </a:p>
        </p:txBody>
      </p:sp>
    </p:spTree>
    <p:extLst>
      <p:ext uri="{BB962C8B-B14F-4D97-AF65-F5344CB8AC3E}">
        <p14:creationId xmlns:p14="http://schemas.microsoft.com/office/powerpoint/2010/main" val="174210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 images to actual results, stand age, basal area maps, forest classes</a:t>
            </a:r>
          </a:p>
          <a:p>
            <a:endParaRPr lang="en-US" dirty="0" smtClean="0"/>
          </a:p>
          <a:p>
            <a:r>
              <a:rPr lang="en-US" dirty="0" smtClean="0"/>
              <a:t>SLOW DOWN</a:t>
            </a:r>
          </a:p>
          <a:p>
            <a:r>
              <a:rPr lang="en-US" dirty="0" smtClean="0"/>
              <a:t>To answer this question, I’m</a:t>
            </a:r>
            <a:r>
              <a:rPr lang="en-US" baseline="0" dirty="0" smtClean="0"/>
              <a:t> building three models in </a:t>
            </a:r>
            <a:r>
              <a:rPr lang="en-US" baseline="0" dirty="0" err="1" smtClean="0"/>
              <a:t>Dinamica</a:t>
            </a:r>
            <a:r>
              <a:rPr lang="en-US" baseline="0" dirty="0" smtClean="0"/>
              <a:t> to calculate stored carbon</a:t>
            </a:r>
          </a:p>
          <a:p>
            <a:r>
              <a:rPr lang="en-US" baseline="0" dirty="0" smtClean="0"/>
              <a:t>Although </a:t>
            </a:r>
            <a:r>
              <a:rPr lang="en-US" baseline="0" dirty="0" err="1" smtClean="0"/>
              <a:t>Dinamica</a:t>
            </a:r>
            <a:r>
              <a:rPr lang="en-US" baseline="0" dirty="0" smtClean="0"/>
              <a:t> is particularly well-suited for studying land use and land cover change, but it’s also great for doing simple calculations (faster than Arc, a bit more user-friendly), so it’s what I’ll be using here</a:t>
            </a:r>
          </a:p>
          <a:p>
            <a:r>
              <a:rPr lang="en-US" baseline="0" dirty="0" smtClean="0"/>
              <a:t>These models are based on the </a:t>
            </a:r>
            <a:r>
              <a:rPr lang="en-US" baseline="0" dirty="0" err="1" smtClean="0"/>
              <a:t>InVEST</a:t>
            </a:r>
            <a:r>
              <a:rPr lang="en-US" baseline="0" dirty="0" smtClean="0"/>
              <a:t> carbon calculation model, which takes a land cover map and applies a carbon storage value to each pixel based on the land cover type in that pixel</a:t>
            </a:r>
          </a:p>
          <a:p>
            <a:r>
              <a:rPr lang="en-US" baseline="0" dirty="0" smtClean="0"/>
              <a:t>**Please note that the data here are for illustration purposes; not all real data**</a:t>
            </a:r>
          </a:p>
          <a:p>
            <a:r>
              <a:rPr lang="en-US" baseline="0" dirty="0" smtClean="0"/>
              <a:t>Models will calculate carbon based on:</a:t>
            </a:r>
          </a:p>
          <a:p>
            <a:r>
              <a:rPr lang="en-US" baseline="0" dirty="0" smtClean="0"/>
              <a:t>ALL models will start with the same basal area base map	</a:t>
            </a:r>
          </a:p>
          <a:p>
            <a:r>
              <a:rPr lang="en-US" baseline="0" dirty="0" smtClean="0"/>
              <a:t>-pure basal area numbers from David’s land cover maps (use </a:t>
            </a:r>
            <a:r>
              <a:rPr lang="en-US" baseline="0" dirty="0" err="1" smtClean="0"/>
              <a:t>allometric</a:t>
            </a:r>
            <a:r>
              <a:rPr lang="en-US" baseline="0" dirty="0" smtClean="0"/>
              <a:t> equations to calculate biomass </a:t>
            </a:r>
            <a:r>
              <a:rPr lang="en-US" baseline="0" dirty="0" err="1" smtClean="0">
                <a:sym typeface="Wingdings"/>
              </a:rPr>
              <a:t></a:t>
            </a:r>
            <a:r>
              <a:rPr lang="en-US" baseline="0" dirty="0" smtClean="0">
                <a:sym typeface="Wingdings"/>
              </a:rPr>
              <a:t> carbon stored)</a:t>
            </a:r>
          </a:p>
          <a:p>
            <a:r>
              <a:rPr lang="en-US" baseline="0" dirty="0" smtClean="0">
                <a:sym typeface="Wingdings"/>
              </a:rPr>
              <a:t>-species associations, assigned based on basal area values in each pixel</a:t>
            </a:r>
          </a:p>
          <a:p>
            <a:r>
              <a:rPr lang="en-US" baseline="0" dirty="0" smtClean="0">
                <a:sym typeface="Wingdings"/>
              </a:rPr>
              <a:t>-general forest type classifications (the ones typically seen in land cover maps like NLCD)</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1B2B01-C799-46DB-8017-1698691CC1D8}" type="slidenum">
              <a:rPr lang="en-US" smtClean="0"/>
              <a:pPr/>
              <a:t>6</a:t>
            </a:fld>
            <a:endParaRPr lang="en-US"/>
          </a:p>
        </p:txBody>
      </p:sp>
    </p:spTree>
    <p:extLst>
      <p:ext uri="{BB962C8B-B14F-4D97-AF65-F5344CB8AC3E}">
        <p14:creationId xmlns:p14="http://schemas.microsoft.com/office/powerpoint/2010/main" val="1163480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 images to actual results, stand age, basal area maps, forest classes</a:t>
            </a:r>
          </a:p>
          <a:p>
            <a:endParaRPr lang="en-US" dirty="0" smtClean="0"/>
          </a:p>
          <a:p>
            <a:r>
              <a:rPr lang="en-US" dirty="0" smtClean="0"/>
              <a:t>SLOW DOWN</a:t>
            </a:r>
          </a:p>
          <a:p>
            <a:r>
              <a:rPr lang="en-US" dirty="0" smtClean="0"/>
              <a:t>To answer this question, I’m</a:t>
            </a:r>
            <a:r>
              <a:rPr lang="en-US" baseline="0" dirty="0" smtClean="0"/>
              <a:t> building three models in </a:t>
            </a:r>
            <a:r>
              <a:rPr lang="en-US" baseline="0" dirty="0" err="1" smtClean="0"/>
              <a:t>Dinamica</a:t>
            </a:r>
            <a:r>
              <a:rPr lang="en-US" baseline="0" dirty="0" smtClean="0"/>
              <a:t> to calculate stored carbon</a:t>
            </a:r>
          </a:p>
          <a:p>
            <a:r>
              <a:rPr lang="en-US" baseline="0" dirty="0" smtClean="0"/>
              <a:t>Although </a:t>
            </a:r>
            <a:r>
              <a:rPr lang="en-US" baseline="0" dirty="0" err="1" smtClean="0"/>
              <a:t>Dinamica</a:t>
            </a:r>
            <a:r>
              <a:rPr lang="en-US" baseline="0" dirty="0" smtClean="0"/>
              <a:t> is particularly well-suited for studying land use and land cover change, but it’s also great for doing simple calculations (faster than Arc, a bit more user-friendly), so it’s what I’ll be using here</a:t>
            </a:r>
          </a:p>
          <a:p>
            <a:r>
              <a:rPr lang="en-US" baseline="0" dirty="0" smtClean="0"/>
              <a:t>These models are based on the </a:t>
            </a:r>
            <a:r>
              <a:rPr lang="en-US" baseline="0" dirty="0" err="1" smtClean="0"/>
              <a:t>InVEST</a:t>
            </a:r>
            <a:r>
              <a:rPr lang="en-US" baseline="0" dirty="0" smtClean="0"/>
              <a:t> carbon calculation model, which takes a land cover map and applies a carbon storage value to each pixel based on the land cover type in that pixel</a:t>
            </a:r>
          </a:p>
          <a:p>
            <a:r>
              <a:rPr lang="en-US" baseline="0" dirty="0" smtClean="0"/>
              <a:t>**Please note that the data here are for illustration purposes; not all real data**</a:t>
            </a:r>
          </a:p>
          <a:p>
            <a:r>
              <a:rPr lang="en-US" baseline="0" dirty="0" smtClean="0"/>
              <a:t>Models will calculate carbon based on:</a:t>
            </a:r>
          </a:p>
          <a:p>
            <a:r>
              <a:rPr lang="en-US" baseline="0" dirty="0" smtClean="0"/>
              <a:t>ALL models will start with the same basal area base map	</a:t>
            </a:r>
          </a:p>
          <a:p>
            <a:r>
              <a:rPr lang="en-US" baseline="0" dirty="0" smtClean="0"/>
              <a:t>-pure basal area numbers from David’s land cover maps (use </a:t>
            </a:r>
            <a:r>
              <a:rPr lang="en-US" baseline="0" dirty="0" err="1" smtClean="0"/>
              <a:t>allometric</a:t>
            </a:r>
            <a:r>
              <a:rPr lang="en-US" baseline="0" dirty="0" smtClean="0"/>
              <a:t> equations to calculate biomass </a:t>
            </a:r>
            <a:r>
              <a:rPr lang="en-US" baseline="0" dirty="0" err="1" smtClean="0">
                <a:sym typeface="Wingdings"/>
              </a:rPr>
              <a:t></a:t>
            </a:r>
            <a:r>
              <a:rPr lang="en-US" baseline="0" dirty="0" smtClean="0">
                <a:sym typeface="Wingdings"/>
              </a:rPr>
              <a:t> carbon stored)</a:t>
            </a:r>
          </a:p>
          <a:p>
            <a:r>
              <a:rPr lang="en-US" baseline="0" dirty="0" smtClean="0">
                <a:sym typeface="Wingdings"/>
              </a:rPr>
              <a:t>-species associations, assigned based on basal area values in each pixel</a:t>
            </a:r>
          </a:p>
          <a:p>
            <a:r>
              <a:rPr lang="en-US" baseline="0" dirty="0" smtClean="0">
                <a:sym typeface="Wingdings"/>
              </a:rPr>
              <a:t>-general forest type classifications (the ones typically seen in land cover maps like NLCD)</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1B2B01-C799-46DB-8017-1698691CC1D8}" type="slidenum">
              <a:rPr lang="en-US" smtClean="0"/>
              <a:pPr/>
              <a:t>7</a:t>
            </a:fld>
            <a:endParaRPr lang="en-US"/>
          </a:p>
        </p:txBody>
      </p:sp>
    </p:spTree>
    <p:extLst>
      <p:ext uri="{BB962C8B-B14F-4D97-AF65-F5344CB8AC3E}">
        <p14:creationId xmlns:p14="http://schemas.microsoft.com/office/powerpoint/2010/main" val="167604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 images to actual results, stand age, basal area maps, forest classes</a:t>
            </a:r>
          </a:p>
          <a:p>
            <a:endParaRPr lang="en-US" dirty="0" smtClean="0"/>
          </a:p>
          <a:p>
            <a:r>
              <a:rPr lang="en-US" dirty="0" smtClean="0"/>
              <a:t>SLOW DOWN</a:t>
            </a:r>
          </a:p>
          <a:p>
            <a:r>
              <a:rPr lang="en-US" dirty="0" smtClean="0"/>
              <a:t>To answer this question, I’m</a:t>
            </a:r>
            <a:r>
              <a:rPr lang="en-US" baseline="0" dirty="0" smtClean="0"/>
              <a:t> building three models in </a:t>
            </a:r>
            <a:r>
              <a:rPr lang="en-US" baseline="0" dirty="0" err="1" smtClean="0"/>
              <a:t>Dinamica</a:t>
            </a:r>
            <a:r>
              <a:rPr lang="en-US" baseline="0" dirty="0" smtClean="0"/>
              <a:t> to calculate stored carbon</a:t>
            </a:r>
          </a:p>
          <a:p>
            <a:r>
              <a:rPr lang="en-US" baseline="0" dirty="0" smtClean="0"/>
              <a:t>Although </a:t>
            </a:r>
            <a:r>
              <a:rPr lang="en-US" baseline="0" dirty="0" err="1" smtClean="0"/>
              <a:t>Dinamica</a:t>
            </a:r>
            <a:r>
              <a:rPr lang="en-US" baseline="0" dirty="0" smtClean="0"/>
              <a:t> is particularly well-suited for studying land use and land cover change, but it’s also great for doing simple calculations (faster than Arc, a bit more user-friendly), so it’s what I’ll be using here</a:t>
            </a:r>
          </a:p>
          <a:p>
            <a:r>
              <a:rPr lang="en-US" baseline="0" dirty="0" smtClean="0"/>
              <a:t>These models are based on the </a:t>
            </a:r>
            <a:r>
              <a:rPr lang="en-US" baseline="0" dirty="0" err="1" smtClean="0"/>
              <a:t>InVEST</a:t>
            </a:r>
            <a:r>
              <a:rPr lang="en-US" baseline="0" dirty="0" smtClean="0"/>
              <a:t> carbon calculation model, which takes a land cover map and applies a carbon storage value to each pixel based on the land cover type in that pixel</a:t>
            </a:r>
          </a:p>
          <a:p>
            <a:r>
              <a:rPr lang="en-US" baseline="0" dirty="0" smtClean="0"/>
              <a:t>**Please note that the data here are for illustration purposes; not all real data**</a:t>
            </a:r>
          </a:p>
          <a:p>
            <a:r>
              <a:rPr lang="en-US" baseline="0" dirty="0" smtClean="0"/>
              <a:t>Models will calculate carbon based on:</a:t>
            </a:r>
          </a:p>
          <a:p>
            <a:r>
              <a:rPr lang="en-US" baseline="0" dirty="0" smtClean="0"/>
              <a:t>ALL models will start with the same basal area base map	</a:t>
            </a:r>
          </a:p>
          <a:p>
            <a:r>
              <a:rPr lang="en-US" baseline="0" dirty="0" smtClean="0"/>
              <a:t>-pure basal area numbers from David’s land cover maps (use </a:t>
            </a:r>
            <a:r>
              <a:rPr lang="en-US" baseline="0" dirty="0" err="1" smtClean="0"/>
              <a:t>allometric</a:t>
            </a:r>
            <a:r>
              <a:rPr lang="en-US" baseline="0" dirty="0" smtClean="0"/>
              <a:t> equations to calculate biomass </a:t>
            </a:r>
            <a:r>
              <a:rPr lang="en-US" baseline="0" dirty="0" err="1" smtClean="0">
                <a:sym typeface="Wingdings"/>
              </a:rPr>
              <a:t></a:t>
            </a:r>
            <a:r>
              <a:rPr lang="en-US" baseline="0" dirty="0" smtClean="0">
                <a:sym typeface="Wingdings"/>
              </a:rPr>
              <a:t> carbon stored)</a:t>
            </a:r>
          </a:p>
          <a:p>
            <a:r>
              <a:rPr lang="en-US" baseline="0" dirty="0" smtClean="0">
                <a:sym typeface="Wingdings"/>
              </a:rPr>
              <a:t>-species associations, assigned based on basal area values in each pixel</a:t>
            </a:r>
          </a:p>
          <a:p>
            <a:r>
              <a:rPr lang="en-US" baseline="0" dirty="0" smtClean="0">
                <a:sym typeface="Wingdings"/>
              </a:rPr>
              <a:t>-general forest type classifications (the ones typically seen in land cover maps like NLCD)</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1B2B01-C799-46DB-8017-1698691CC1D8}" type="slidenum">
              <a:rPr lang="en-US" smtClean="0"/>
              <a:pPr/>
              <a:t>8</a:t>
            </a:fld>
            <a:endParaRPr lang="en-US"/>
          </a:p>
        </p:txBody>
      </p:sp>
    </p:spTree>
    <p:extLst>
      <p:ext uri="{BB962C8B-B14F-4D97-AF65-F5344CB8AC3E}">
        <p14:creationId xmlns:p14="http://schemas.microsoft.com/office/powerpoint/2010/main" val="2812054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 images to actual results, stand age, basal area maps, forest classes</a:t>
            </a:r>
          </a:p>
          <a:p>
            <a:endParaRPr lang="en-US" dirty="0" smtClean="0"/>
          </a:p>
          <a:p>
            <a:r>
              <a:rPr lang="en-US" dirty="0" smtClean="0"/>
              <a:t>SLOW DOWN</a:t>
            </a:r>
          </a:p>
          <a:p>
            <a:r>
              <a:rPr lang="en-US" dirty="0" smtClean="0"/>
              <a:t>To answer this question, I’m</a:t>
            </a:r>
            <a:r>
              <a:rPr lang="en-US" baseline="0" dirty="0" smtClean="0"/>
              <a:t> building three models in </a:t>
            </a:r>
            <a:r>
              <a:rPr lang="en-US" baseline="0" dirty="0" err="1" smtClean="0"/>
              <a:t>Dinamica</a:t>
            </a:r>
            <a:r>
              <a:rPr lang="en-US" baseline="0" dirty="0" smtClean="0"/>
              <a:t> to calculate stored carbon</a:t>
            </a:r>
          </a:p>
          <a:p>
            <a:r>
              <a:rPr lang="en-US" baseline="0" dirty="0" smtClean="0"/>
              <a:t>Although </a:t>
            </a:r>
            <a:r>
              <a:rPr lang="en-US" baseline="0" dirty="0" err="1" smtClean="0"/>
              <a:t>Dinamica</a:t>
            </a:r>
            <a:r>
              <a:rPr lang="en-US" baseline="0" dirty="0" smtClean="0"/>
              <a:t> is particularly well-suited for studying land use and land cover change, but it’s also great for doing simple calculations (faster than Arc, a bit more user-friendly), so it’s what I’ll be using here</a:t>
            </a:r>
          </a:p>
          <a:p>
            <a:r>
              <a:rPr lang="en-US" baseline="0" dirty="0" smtClean="0"/>
              <a:t>These models are based on the </a:t>
            </a:r>
            <a:r>
              <a:rPr lang="en-US" baseline="0" dirty="0" err="1" smtClean="0"/>
              <a:t>InVEST</a:t>
            </a:r>
            <a:r>
              <a:rPr lang="en-US" baseline="0" dirty="0" smtClean="0"/>
              <a:t> carbon calculation model, which takes a land cover map and applies a carbon storage value to each pixel based on the land cover type in that pixel</a:t>
            </a:r>
          </a:p>
          <a:p>
            <a:r>
              <a:rPr lang="en-US" baseline="0" dirty="0" smtClean="0"/>
              <a:t>**Please note that the data here are for illustration purposes; not all real data**</a:t>
            </a:r>
          </a:p>
          <a:p>
            <a:r>
              <a:rPr lang="en-US" baseline="0" dirty="0" smtClean="0"/>
              <a:t>Models will calculate carbon based on:</a:t>
            </a:r>
          </a:p>
          <a:p>
            <a:r>
              <a:rPr lang="en-US" baseline="0" dirty="0" smtClean="0"/>
              <a:t>ALL models will start with the same basal area base map	</a:t>
            </a:r>
          </a:p>
          <a:p>
            <a:r>
              <a:rPr lang="en-US" baseline="0" dirty="0" smtClean="0"/>
              <a:t>-pure basal area numbers from David’s land cover maps (use </a:t>
            </a:r>
            <a:r>
              <a:rPr lang="en-US" baseline="0" dirty="0" err="1" smtClean="0"/>
              <a:t>allometric</a:t>
            </a:r>
            <a:r>
              <a:rPr lang="en-US" baseline="0" dirty="0" smtClean="0"/>
              <a:t> equations to calculate biomass </a:t>
            </a:r>
            <a:r>
              <a:rPr lang="en-US" baseline="0" dirty="0" err="1" smtClean="0">
                <a:sym typeface="Wingdings"/>
              </a:rPr>
              <a:t></a:t>
            </a:r>
            <a:r>
              <a:rPr lang="en-US" baseline="0" dirty="0" smtClean="0">
                <a:sym typeface="Wingdings"/>
              </a:rPr>
              <a:t> carbon stored)</a:t>
            </a:r>
          </a:p>
          <a:p>
            <a:r>
              <a:rPr lang="en-US" baseline="0" dirty="0" smtClean="0">
                <a:sym typeface="Wingdings"/>
              </a:rPr>
              <a:t>-species associations, assigned based on basal area values in each pixel</a:t>
            </a:r>
          </a:p>
          <a:p>
            <a:r>
              <a:rPr lang="en-US" baseline="0" dirty="0" smtClean="0">
                <a:sym typeface="Wingdings"/>
              </a:rPr>
              <a:t>-general forest type classifications (the ones typically seen in land cover maps like NLCD)</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1B2B01-C799-46DB-8017-1698691CC1D8}" type="slidenum">
              <a:rPr lang="en-US" smtClean="0"/>
              <a:pPr/>
              <a:t>9</a:t>
            </a:fld>
            <a:endParaRPr lang="en-US"/>
          </a:p>
        </p:txBody>
      </p:sp>
    </p:spTree>
    <p:extLst>
      <p:ext uri="{BB962C8B-B14F-4D97-AF65-F5344CB8AC3E}">
        <p14:creationId xmlns:p14="http://schemas.microsoft.com/office/powerpoint/2010/main" val="3668908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C8F5F3-A136-4411-B6FF-F7D16A7A596E}" type="datetimeFigureOut">
              <a:rPr lang="en-US" smtClean="0"/>
              <a:pPr/>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81117-5836-4749-8033-1CEA841199E0}" type="slidenum">
              <a:rPr lang="en-US" smtClean="0"/>
              <a:pPr/>
              <a:t>‹#›</a:t>
            </a:fld>
            <a:endParaRPr lang="en-US"/>
          </a:p>
        </p:txBody>
      </p:sp>
    </p:spTree>
    <p:extLst>
      <p:ext uri="{BB962C8B-B14F-4D97-AF65-F5344CB8AC3E}">
        <p14:creationId xmlns:p14="http://schemas.microsoft.com/office/powerpoint/2010/main" val="534555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C8F5F3-A136-4411-B6FF-F7D16A7A596E}" type="datetimeFigureOut">
              <a:rPr lang="en-US" smtClean="0"/>
              <a:pPr/>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81117-5836-4749-8033-1CEA841199E0}" type="slidenum">
              <a:rPr lang="en-US" smtClean="0"/>
              <a:pPr/>
              <a:t>‹#›</a:t>
            </a:fld>
            <a:endParaRPr lang="en-US"/>
          </a:p>
        </p:txBody>
      </p:sp>
    </p:spTree>
    <p:extLst>
      <p:ext uri="{BB962C8B-B14F-4D97-AF65-F5344CB8AC3E}">
        <p14:creationId xmlns:p14="http://schemas.microsoft.com/office/powerpoint/2010/main" val="254702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C8F5F3-A136-4411-B6FF-F7D16A7A596E}" type="datetimeFigureOut">
              <a:rPr lang="en-US" smtClean="0"/>
              <a:pPr/>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81117-5836-4749-8033-1CEA841199E0}" type="slidenum">
              <a:rPr lang="en-US" smtClean="0"/>
              <a:pPr/>
              <a:t>‹#›</a:t>
            </a:fld>
            <a:endParaRPr lang="en-US"/>
          </a:p>
        </p:txBody>
      </p:sp>
    </p:spTree>
    <p:extLst>
      <p:ext uri="{BB962C8B-B14F-4D97-AF65-F5344CB8AC3E}">
        <p14:creationId xmlns:p14="http://schemas.microsoft.com/office/powerpoint/2010/main" val="114917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C8F5F3-A136-4411-B6FF-F7D16A7A596E}" type="datetimeFigureOut">
              <a:rPr lang="en-US" smtClean="0"/>
              <a:pPr/>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81117-5836-4749-8033-1CEA841199E0}" type="slidenum">
              <a:rPr lang="en-US" smtClean="0"/>
              <a:pPr/>
              <a:t>‹#›</a:t>
            </a:fld>
            <a:endParaRPr lang="en-US"/>
          </a:p>
        </p:txBody>
      </p:sp>
    </p:spTree>
    <p:extLst>
      <p:ext uri="{BB962C8B-B14F-4D97-AF65-F5344CB8AC3E}">
        <p14:creationId xmlns:p14="http://schemas.microsoft.com/office/powerpoint/2010/main" val="102408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C8F5F3-A136-4411-B6FF-F7D16A7A596E}" type="datetimeFigureOut">
              <a:rPr lang="en-US" smtClean="0"/>
              <a:pPr/>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81117-5836-4749-8033-1CEA841199E0}" type="slidenum">
              <a:rPr lang="en-US" smtClean="0"/>
              <a:pPr/>
              <a:t>‹#›</a:t>
            </a:fld>
            <a:endParaRPr lang="en-US"/>
          </a:p>
        </p:txBody>
      </p:sp>
    </p:spTree>
    <p:extLst>
      <p:ext uri="{BB962C8B-B14F-4D97-AF65-F5344CB8AC3E}">
        <p14:creationId xmlns:p14="http://schemas.microsoft.com/office/powerpoint/2010/main" val="3267495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C8F5F3-A136-4411-B6FF-F7D16A7A596E}" type="datetimeFigureOut">
              <a:rPr lang="en-US" smtClean="0"/>
              <a:pPr/>
              <a:t>12/18/2015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81117-5836-4749-8033-1CEA841199E0}" type="slidenum">
              <a:rPr lang="en-US" smtClean="0"/>
              <a:pPr/>
              <a:t>‹#›</a:t>
            </a:fld>
            <a:endParaRPr lang="en-US"/>
          </a:p>
        </p:txBody>
      </p:sp>
    </p:spTree>
    <p:extLst>
      <p:ext uri="{BB962C8B-B14F-4D97-AF65-F5344CB8AC3E}">
        <p14:creationId xmlns:p14="http://schemas.microsoft.com/office/powerpoint/2010/main" val="418942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C8F5F3-A136-4411-B6FF-F7D16A7A596E}" type="datetimeFigureOut">
              <a:rPr lang="en-US" smtClean="0"/>
              <a:pPr/>
              <a:t>12/18/2015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81117-5836-4749-8033-1CEA841199E0}" type="slidenum">
              <a:rPr lang="en-US" smtClean="0"/>
              <a:pPr/>
              <a:t>‹#›</a:t>
            </a:fld>
            <a:endParaRPr lang="en-US"/>
          </a:p>
        </p:txBody>
      </p:sp>
    </p:spTree>
    <p:extLst>
      <p:ext uri="{BB962C8B-B14F-4D97-AF65-F5344CB8AC3E}">
        <p14:creationId xmlns:p14="http://schemas.microsoft.com/office/powerpoint/2010/main" val="3262719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C8F5F3-A136-4411-B6FF-F7D16A7A596E}" type="datetimeFigureOut">
              <a:rPr lang="en-US" smtClean="0"/>
              <a:pPr/>
              <a:t>12/18/2015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81117-5836-4749-8033-1CEA841199E0}" type="slidenum">
              <a:rPr lang="en-US" smtClean="0"/>
              <a:pPr/>
              <a:t>‹#›</a:t>
            </a:fld>
            <a:endParaRPr lang="en-US"/>
          </a:p>
        </p:txBody>
      </p:sp>
    </p:spTree>
    <p:extLst>
      <p:ext uri="{BB962C8B-B14F-4D97-AF65-F5344CB8AC3E}">
        <p14:creationId xmlns:p14="http://schemas.microsoft.com/office/powerpoint/2010/main" val="29379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C8F5F3-A136-4411-B6FF-F7D16A7A596E}" type="datetimeFigureOut">
              <a:rPr lang="en-US" smtClean="0"/>
              <a:pPr/>
              <a:t>12/18/2015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81117-5836-4749-8033-1CEA841199E0}" type="slidenum">
              <a:rPr lang="en-US" smtClean="0"/>
              <a:pPr/>
              <a:t>‹#›</a:t>
            </a:fld>
            <a:endParaRPr lang="en-US"/>
          </a:p>
        </p:txBody>
      </p:sp>
    </p:spTree>
    <p:extLst>
      <p:ext uri="{BB962C8B-B14F-4D97-AF65-F5344CB8AC3E}">
        <p14:creationId xmlns:p14="http://schemas.microsoft.com/office/powerpoint/2010/main" val="3606771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C8F5F3-A136-4411-B6FF-F7D16A7A596E}" type="datetimeFigureOut">
              <a:rPr lang="en-US" smtClean="0"/>
              <a:pPr/>
              <a:t>12/18/2015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81117-5836-4749-8033-1CEA841199E0}" type="slidenum">
              <a:rPr lang="en-US" smtClean="0"/>
              <a:pPr/>
              <a:t>‹#›</a:t>
            </a:fld>
            <a:endParaRPr lang="en-US"/>
          </a:p>
        </p:txBody>
      </p:sp>
    </p:spTree>
    <p:extLst>
      <p:ext uri="{BB962C8B-B14F-4D97-AF65-F5344CB8AC3E}">
        <p14:creationId xmlns:p14="http://schemas.microsoft.com/office/powerpoint/2010/main" val="314510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C8F5F3-A136-4411-B6FF-F7D16A7A596E}" type="datetimeFigureOut">
              <a:rPr lang="en-US" smtClean="0"/>
              <a:pPr/>
              <a:t>12/18/2015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81117-5836-4749-8033-1CEA841199E0}" type="slidenum">
              <a:rPr lang="en-US" smtClean="0"/>
              <a:pPr/>
              <a:t>‹#›</a:t>
            </a:fld>
            <a:endParaRPr lang="en-US"/>
          </a:p>
        </p:txBody>
      </p:sp>
    </p:spTree>
    <p:extLst>
      <p:ext uri="{BB962C8B-B14F-4D97-AF65-F5344CB8AC3E}">
        <p14:creationId xmlns:p14="http://schemas.microsoft.com/office/powerpoint/2010/main" val="337323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8F5F3-A136-4411-B6FF-F7D16A7A596E}" type="datetimeFigureOut">
              <a:rPr lang="en-US" smtClean="0"/>
              <a:pPr/>
              <a:t>12/18/2015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81117-5836-4749-8033-1CEA841199E0}" type="slidenum">
              <a:rPr lang="en-US" smtClean="0"/>
              <a:pPr/>
              <a:t>‹#›</a:t>
            </a:fld>
            <a:endParaRPr lang="en-US"/>
          </a:p>
        </p:txBody>
      </p:sp>
    </p:spTree>
    <p:extLst>
      <p:ext uri="{BB962C8B-B14F-4D97-AF65-F5344CB8AC3E}">
        <p14:creationId xmlns:p14="http://schemas.microsoft.com/office/powerpoint/2010/main" val="4149743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5.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0.JP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0.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7.gif"/></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1.jpeg"/><Relationship Id="rId7"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tiff"/></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jpe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21.jpg"/><Relationship Id="rId5" Type="http://schemas.openxmlformats.org/officeDocument/2006/relationships/image" Target="../media/image15.jpeg"/><Relationship Id="rId10" Type="http://schemas.openxmlformats.org/officeDocument/2006/relationships/image" Target="../media/image20.jpg"/><Relationship Id="rId4" Type="http://schemas.openxmlformats.org/officeDocument/2006/relationships/image" Target="../media/image14.jpeg"/><Relationship Id="rId9" Type="http://schemas.openxmlformats.org/officeDocument/2006/relationships/image" Target="../media/image19.tiff"/></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5.jpeg"/><Relationship Id="rId3" Type="http://schemas.openxmlformats.org/officeDocument/2006/relationships/image" Target="../media/image1.jpeg"/><Relationship Id="rId7" Type="http://schemas.openxmlformats.org/officeDocument/2006/relationships/image" Target="../media/image16.jpeg"/><Relationship Id="rId12"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18.jpeg"/><Relationship Id="rId5" Type="http://schemas.openxmlformats.org/officeDocument/2006/relationships/image" Target="../media/image14.jpeg"/><Relationship Id="rId15" Type="http://schemas.openxmlformats.org/officeDocument/2006/relationships/image" Target="../media/image27.jpeg"/><Relationship Id="rId10" Type="http://schemas.openxmlformats.org/officeDocument/2006/relationships/image" Target="../media/image23.jpeg"/><Relationship Id="rId4" Type="http://schemas.openxmlformats.org/officeDocument/2006/relationships/image" Target="../media/image19.tiff"/><Relationship Id="rId9" Type="http://schemas.openxmlformats.org/officeDocument/2006/relationships/image" Target="../media/image22.jpeg"/><Relationship Id="rId1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Tforest.jpg"/>
          <p:cNvPicPr>
            <a:picLocks noChangeAspect="1"/>
          </p:cNvPicPr>
          <p:nvPr/>
        </p:nvPicPr>
        <p:blipFill>
          <a:blip r:embed="rId3">
            <a:alphaModFix amt="43000"/>
          </a:blip>
          <a:stretch>
            <a:fillRect/>
          </a:stretch>
        </p:blipFill>
        <p:spPr>
          <a:xfrm>
            <a:off x="1" y="-305103"/>
            <a:ext cx="12192000" cy="8116389"/>
          </a:xfrm>
          <a:prstGeom prst="rect">
            <a:avLst/>
          </a:prstGeom>
        </p:spPr>
      </p:pic>
      <p:sp>
        <p:nvSpPr>
          <p:cNvPr id="9" name="Subtitle 2"/>
          <p:cNvSpPr>
            <a:spLocks noGrp="1"/>
          </p:cNvSpPr>
          <p:nvPr>
            <p:ph type="subTitle" idx="1"/>
          </p:nvPr>
        </p:nvSpPr>
        <p:spPr>
          <a:xfrm>
            <a:off x="233265" y="5551713"/>
            <a:ext cx="10431624" cy="1054359"/>
          </a:xfrm>
        </p:spPr>
        <p:txBody>
          <a:bodyPr>
            <a:normAutofit fontScale="92500" lnSpcReduction="20000"/>
          </a:bodyPr>
          <a:lstStyle/>
          <a:p>
            <a:pPr algn="l"/>
            <a:r>
              <a:rPr lang="en-US" dirty="0">
                <a:solidFill>
                  <a:srgbClr val="000000"/>
                </a:solidFill>
              </a:rPr>
              <a:t>Alison </a:t>
            </a:r>
            <a:r>
              <a:rPr lang="en-US" dirty="0" smtClean="0">
                <a:solidFill>
                  <a:srgbClr val="000000"/>
                </a:solidFill>
              </a:rPr>
              <a:t>Adams</a:t>
            </a:r>
          </a:p>
          <a:p>
            <a:pPr algn="l"/>
            <a:r>
              <a:rPr lang="en-US" dirty="0" smtClean="0">
                <a:solidFill>
                  <a:srgbClr val="000000"/>
                </a:solidFill>
              </a:rPr>
              <a:t>VMC Annual Meeting</a:t>
            </a:r>
          </a:p>
          <a:p>
            <a:pPr algn="l"/>
            <a:r>
              <a:rPr lang="en-US" dirty="0" smtClean="0">
                <a:solidFill>
                  <a:srgbClr val="000000"/>
                </a:solidFill>
              </a:rPr>
              <a:t>December 11, 2015</a:t>
            </a:r>
          </a:p>
        </p:txBody>
      </p:sp>
      <p:cxnSp>
        <p:nvCxnSpPr>
          <p:cNvPr id="10" name="Straight Connector 9"/>
          <p:cNvCxnSpPr/>
          <p:nvPr/>
        </p:nvCxnSpPr>
        <p:spPr>
          <a:xfrm flipV="1">
            <a:off x="110211" y="4068853"/>
            <a:ext cx="11965356" cy="1117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1520889" y="838235"/>
            <a:ext cx="9144000" cy="23876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Calculating carbon storage in the Northern </a:t>
            </a:r>
            <a:r>
              <a:rPr lang="en-US" sz="4800" dirty="0">
                <a:solidFill>
                  <a:srgbClr val="000000"/>
                </a:solidFill>
                <a:latin typeface="Arial" panose="020B0604020202020204" pitchFamily="34" charset="0"/>
                <a:ea typeface="+mj-ea"/>
                <a:cs typeface="Arial" panose="020B0604020202020204" pitchFamily="34" charset="0"/>
              </a:rPr>
              <a:t>F</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j-ea"/>
                <a:cs typeface="Arial" panose="020B0604020202020204" pitchFamily="34" charset="0"/>
              </a:rPr>
              <a:t>orest</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 a</a:t>
            </a:r>
            <a:r>
              <a:rPr kumimoji="0" lang="en-US" sz="4800" b="0" i="0" u="none" strike="noStrike" kern="1200" cap="none" spc="0" normalizeH="0" noProof="0" dirty="0" smtClean="0">
                <a:ln>
                  <a:noFill/>
                </a:ln>
                <a:solidFill>
                  <a:srgbClr val="000000"/>
                </a:solidFill>
                <a:effectLst/>
                <a:uLnTx/>
                <a:uFillTx/>
                <a:latin typeface="Arial" panose="020B0604020202020204" pitchFamily="34" charset="0"/>
                <a:ea typeface="+mj-ea"/>
                <a:cs typeface="Arial" panose="020B0604020202020204" pitchFamily="34" charset="0"/>
              </a:rPr>
              <a:t> methods comparison</a:t>
            </a:r>
            <a:endParaRPr kumimoji="0" lang="en-US" sz="4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Subtitle 2"/>
          <p:cNvSpPr txBox="1">
            <a:spLocks/>
          </p:cNvSpPr>
          <p:nvPr/>
        </p:nvSpPr>
        <p:spPr>
          <a:xfrm>
            <a:off x="8502316" y="5021180"/>
            <a:ext cx="3433009" cy="15768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400"/>
              </a:spcBef>
            </a:pPr>
            <a:r>
              <a:rPr lang="en-US" sz="2200" dirty="0" smtClean="0">
                <a:solidFill>
                  <a:srgbClr val="000000"/>
                </a:solidFill>
              </a:rPr>
              <a:t>Committee:</a:t>
            </a:r>
          </a:p>
          <a:p>
            <a:pPr algn="r">
              <a:lnSpc>
                <a:spcPct val="100000"/>
              </a:lnSpc>
              <a:spcBef>
                <a:spcPts val="400"/>
              </a:spcBef>
            </a:pPr>
            <a:r>
              <a:rPr lang="en-US" sz="2200" dirty="0" smtClean="0">
                <a:solidFill>
                  <a:srgbClr val="000000"/>
                </a:solidFill>
              </a:rPr>
              <a:t>Jennifer Pontius</a:t>
            </a:r>
          </a:p>
          <a:p>
            <a:pPr algn="r">
              <a:lnSpc>
                <a:spcPct val="100000"/>
              </a:lnSpc>
              <a:spcBef>
                <a:spcPts val="400"/>
              </a:spcBef>
            </a:pPr>
            <a:r>
              <a:rPr lang="en-US" sz="2200" dirty="0" smtClean="0">
                <a:solidFill>
                  <a:srgbClr val="000000"/>
                </a:solidFill>
              </a:rPr>
              <a:t>Gillian </a:t>
            </a:r>
            <a:r>
              <a:rPr lang="en-US" sz="2200" dirty="0" err="1" smtClean="0">
                <a:solidFill>
                  <a:srgbClr val="000000"/>
                </a:solidFill>
              </a:rPr>
              <a:t>Galford</a:t>
            </a:r>
            <a:endParaRPr lang="en-US" sz="2200" dirty="0" smtClean="0">
              <a:solidFill>
                <a:srgbClr val="000000"/>
              </a:solidFill>
            </a:endParaRPr>
          </a:p>
          <a:p>
            <a:pPr algn="r">
              <a:lnSpc>
                <a:spcPct val="100000"/>
              </a:lnSpc>
              <a:spcBef>
                <a:spcPts val="400"/>
              </a:spcBef>
            </a:pPr>
            <a:r>
              <a:rPr lang="en-US" sz="2200" dirty="0" smtClean="0">
                <a:solidFill>
                  <a:srgbClr val="000000"/>
                </a:solidFill>
              </a:rPr>
              <a:t>Scott Merrill</a:t>
            </a:r>
          </a:p>
        </p:txBody>
      </p:sp>
    </p:spTree>
    <p:extLst>
      <p:ext uri="{BB962C8B-B14F-4D97-AF65-F5344CB8AC3E}">
        <p14:creationId xmlns:p14="http://schemas.microsoft.com/office/powerpoint/2010/main" val="3841847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Tforest.jpg"/>
          <p:cNvPicPr>
            <a:picLocks noChangeAspect="1"/>
          </p:cNvPicPr>
          <p:nvPr/>
        </p:nvPicPr>
        <p:blipFill>
          <a:blip r:embed="rId3">
            <a:alphaModFix amt="43000"/>
          </a:blip>
          <a:stretch>
            <a:fillRect/>
          </a:stretch>
        </p:blipFill>
        <p:spPr>
          <a:xfrm>
            <a:off x="1" y="-305103"/>
            <a:ext cx="12192000" cy="8116389"/>
          </a:xfrm>
          <a:prstGeom prst="rect">
            <a:avLst/>
          </a:prstGeom>
        </p:spPr>
      </p:pic>
      <p:sp>
        <p:nvSpPr>
          <p:cNvPr id="2" name="Title 1"/>
          <p:cNvSpPr>
            <a:spLocks noGrp="1"/>
          </p:cNvSpPr>
          <p:nvPr>
            <p:ph type="ctrTitle"/>
          </p:nvPr>
        </p:nvSpPr>
        <p:spPr>
          <a:xfrm>
            <a:off x="233265" y="226624"/>
            <a:ext cx="8360229" cy="594470"/>
          </a:xfrm>
        </p:spPr>
        <p:txBody>
          <a:bodyPr>
            <a:normAutofit/>
          </a:bodyPr>
          <a:lstStyle/>
          <a:p>
            <a:pPr algn="l"/>
            <a:r>
              <a:rPr lang="en-US" sz="3600" dirty="0" smtClean="0">
                <a:latin typeface="Arial" panose="020B0604020202020204" pitchFamily="34" charset="0"/>
                <a:cs typeface="Arial" panose="020B0604020202020204" pitchFamily="34" charset="0"/>
              </a:rPr>
              <a:t>Results</a:t>
            </a:r>
            <a:endParaRPr lang="en-US" sz="3600" dirty="0">
              <a:latin typeface="Arial" panose="020B0604020202020204" pitchFamily="34" charset="0"/>
              <a:cs typeface="Arial" panose="020B0604020202020204" pitchFamily="34" charset="0"/>
            </a:endParaRPr>
          </a:p>
        </p:txBody>
      </p:sp>
      <p:cxnSp>
        <p:nvCxnSpPr>
          <p:cNvPr id="4" name="Straight Connector 3"/>
          <p:cNvCxnSpPr/>
          <p:nvPr/>
        </p:nvCxnSpPr>
        <p:spPr>
          <a:xfrm flipV="1">
            <a:off x="119264" y="796053"/>
            <a:ext cx="11965356" cy="1117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83327" y="1118995"/>
            <a:ext cx="8810192" cy="5462117"/>
          </a:xfrm>
          <a:prstGeom prst="rect">
            <a:avLst/>
          </a:prstGeom>
          <a:ln w="44450">
            <a:solidFill>
              <a:schemeClr val="tx1">
                <a:lumMod val="50000"/>
                <a:lumOff val="50000"/>
              </a:schemeClr>
            </a:solidFill>
          </a:ln>
        </p:spPr>
      </p:pic>
      <p:sp>
        <p:nvSpPr>
          <p:cNvPr id="6" name="TextBox 5"/>
          <p:cNvSpPr txBox="1"/>
          <p:nvPr/>
        </p:nvSpPr>
        <p:spPr>
          <a:xfrm>
            <a:off x="3751896" y="3482504"/>
            <a:ext cx="1264596" cy="400110"/>
          </a:xfrm>
          <a:prstGeom prst="rect">
            <a:avLst/>
          </a:prstGeom>
          <a:noFill/>
        </p:spPr>
        <p:txBody>
          <a:bodyPr wrap="square" rtlCol="0">
            <a:spAutoFit/>
          </a:bodyPr>
          <a:lstStyle/>
          <a:p>
            <a:r>
              <a:rPr lang="en-US" sz="1000" dirty="0" smtClean="0"/>
              <a:t>~106 metric tons/ha)</a:t>
            </a:r>
            <a:endParaRPr lang="en-US" sz="1000" dirty="0"/>
          </a:p>
        </p:txBody>
      </p:sp>
      <p:sp>
        <p:nvSpPr>
          <p:cNvPr id="8" name="TextBox 7"/>
          <p:cNvSpPr txBox="1"/>
          <p:nvPr/>
        </p:nvSpPr>
        <p:spPr>
          <a:xfrm>
            <a:off x="5713639" y="3483579"/>
            <a:ext cx="1264596" cy="246221"/>
          </a:xfrm>
          <a:prstGeom prst="rect">
            <a:avLst/>
          </a:prstGeom>
          <a:noFill/>
        </p:spPr>
        <p:txBody>
          <a:bodyPr wrap="square" rtlCol="0">
            <a:spAutoFit/>
          </a:bodyPr>
          <a:lstStyle/>
          <a:p>
            <a:r>
              <a:rPr lang="en-US" sz="1000" dirty="0" smtClean="0"/>
              <a:t>~</a:t>
            </a:r>
            <a:r>
              <a:rPr lang="en-US" sz="1000" dirty="0"/>
              <a:t>9</a:t>
            </a:r>
            <a:r>
              <a:rPr lang="en-US" sz="1000" dirty="0" smtClean="0"/>
              <a:t>6 metric tons/ha)</a:t>
            </a:r>
            <a:endParaRPr lang="en-US" sz="1000" dirty="0"/>
          </a:p>
        </p:txBody>
      </p:sp>
      <p:sp>
        <p:nvSpPr>
          <p:cNvPr id="9" name="TextBox 8"/>
          <p:cNvSpPr txBox="1"/>
          <p:nvPr/>
        </p:nvSpPr>
        <p:spPr>
          <a:xfrm>
            <a:off x="7675383" y="4798177"/>
            <a:ext cx="1264596" cy="246221"/>
          </a:xfrm>
          <a:prstGeom prst="rect">
            <a:avLst/>
          </a:prstGeom>
          <a:noFill/>
        </p:spPr>
        <p:txBody>
          <a:bodyPr wrap="square" rtlCol="0">
            <a:spAutoFit/>
          </a:bodyPr>
          <a:lstStyle/>
          <a:p>
            <a:r>
              <a:rPr lang="en-US" sz="1000" dirty="0" smtClean="0"/>
              <a:t>~</a:t>
            </a:r>
            <a:r>
              <a:rPr lang="en-US" sz="1000" dirty="0"/>
              <a:t>5</a:t>
            </a:r>
            <a:r>
              <a:rPr lang="en-US" sz="1000" dirty="0" smtClean="0"/>
              <a:t>6 metric tons/ha)</a:t>
            </a:r>
            <a:endParaRPr lang="en-US" sz="1000" dirty="0"/>
          </a:p>
        </p:txBody>
      </p:sp>
      <p:sp>
        <p:nvSpPr>
          <p:cNvPr id="10" name="TextBox 9"/>
          <p:cNvSpPr txBox="1"/>
          <p:nvPr/>
        </p:nvSpPr>
        <p:spPr>
          <a:xfrm>
            <a:off x="9629458" y="4807811"/>
            <a:ext cx="1264596" cy="400110"/>
          </a:xfrm>
          <a:prstGeom prst="rect">
            <a:avLst/>
          </a:prstGeom>
          <a:noFill/>
        </p:spPr>
        <p:txBody>
          <a:bodyPr wrap="square" rtlCol="0">
            <a:spAutoFit/>
          </a:bodyPr>
          <a:lstStyle/>
          <a:p>
            <a:r>
              <a:rPr lang="en-US" sz="1000" dirty="0" smtClean="0"/>
              <a:t>~44 metric </a:t>
            </a:r>
          </a:p>
          <a:p>
            <a:r>
              <a:rPr lang="en-US" sz="1000" dirty="0" smtClean="0"/>
              <a:t>tons/ha)</a:t>
            </a:r>
            <a:endParaRPr lang="en-US" sz="1000" dirty="0"/>
          </a:p>
        </p:txBody>
      </p:sp>
    </p:spTree>
    <p:extLst>
      <p:ext uri="{BB962C8B-B14F-4D97-AF65-F5344CB8AC3E}">
        <p14:creationId xmlns:p14="http://schemas.microsoft.com/office/powerpoint/2010/main" val="3368280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Tforest.jpg"/>
          <p:cNvPicPr>
            <a:picLocks noChangeAspect="1"/>
          </p:cNvPicPr>
          <p:nvPr/>
        </p:nvPicPr>
        <p:blipFill>
          <a:blip r:embed="rId3">
            <a:alphaModFix amt="43000"/>
          </a:blip>
          <a:stretch>
            <a:fillRect/>
          </a:stretch>
        </p:blipFill>
        <p:spPr>
          <a:xfrm>
            <a:off x="1" y="-305103"/>
            <a:ext cx="12192000" cy="8116389"/>
          </a:xfrm>
          <a:prstGeom prst="rect">
            <a:avLst/>
          </a:prstGeom>
        </p:spPr>
      </p:pic>
      <p:sp>
        <p:nvSpPr>
          <p:cNvPr id="2" name="Title 1"/>
          <p:cNvSpPr>
            <a:spLocks noGrp="1"/>
          </p:cNvSpPr>
          <p:nvPr>
            <p:ph type="ctrTitle"/>
          </p:nvPr>
        </p:nvSpPr>
        <p:spPr>
          <a:xfrm>
            <a:off x="233265" y="226624"/>
            <a:ext cx="8360229" cy="594470"/>
          </a:xfrm>
        </p:spPr>
        <p:txBody>
          <a:bodyPr>
            <a:normAutofit/>
          </a:bodyPr>
          <a:lstStyle/>
          <a:p>
            <a:pPr algn="l"/>
            <a:r>
              <a:rPr lang="en-US" sz="3600" dirty="0" smtClean="0">
                <a:latin typeface="Arial" panose="020B0604020202020204" pitchFamily="34" charset="0"/>
                <a:cs typeface="Arial" panose="020B0604020202020204" pitchFamily="34" charset="0"/>
              </a:rPr>
              <a:t>Results</a:t>
            </a:r>
            <a:endParaRPr lang="en-US" sz="3600" dirty="0">
              <a:latin typeface="Arial" panose="020B0604020202020204" pitchFamily="34" charset="0"/>
              <a:cs typeface="Arial" panose="020B0604020202020204" pitchFamily="34" charset="0"/>
            </a:endParaRPr>
          </a:p>
        </p:txBody>
      </p:sp>
      <p:cxnSp>
        <p:nvCxnSpPr>
          <p:cNvPr id="4" name="Straight Connector 3"/>
          <p:cNvCxnSpPr/>
          <p:nvPr/>
        </p:nvCxnSpPr>
        <p:spPr>
          <a:xfrm flipV="1">
            <a:off x="119264" y="796053"/>
            <a:ext cx="11965356" cy="1117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4355" y="5257599"/>
            <a:ext cx="438150" cy="895350"/>
          </a:xfrm>
          <a:prstGeom prst="rect">
            <a:avLst/>
          </a:prstGeom>
          <a:ln>
            <a:solidFill>
              <a:schemeClr val="tx1">
                <a:lumMod val="50000"/>
                <a:lumOff val="50000"/>
              </a:schemeClr>
            </a:solidFill>
          </a:ln>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4355" y="1383096"/>
            <a:ext cx="1184335" cy="3627024"/>
          </a:xfrm>
          <a:prstGeom prst="rect">
            <a:avLst/>
          </a:prstGeom>
          <a:ln>
            <a:solidFill>
              <a:schemeClr val="tx1">
                <a:lumMod val="50000"/>
                <a:lumOff val="50000"/>
              </a:schemeClr>
            </a:solidFill>
          </a:ln>
        </p:spPr>
      </p:pic>
      <p:pic>
        <p:nvPicPr>
          <p:cNvPr id="9" name="Picture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967340" y="1352821"/>
            <a:ext cx="4819608" cy="4927262"/>
          </a:xfrm>
          <a:prstGeom prst="rect">
            <a:avLst/>
          </a:prstGeom>
          <a:ln>
            <a:solidFill>
              <a:schemeClr val="tx1">
                <a:lumMod val="50000"/>
                <a:lumOff val="50000"/>
              </a:schemeClr>
            </a:solidFill>
          </a:ln>
        </p:spPr>
      </p:pic>
      <p:pic>
        <p:nvPicPr>
          <p:cNvPr id="10" name="Picture 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941093" y="1352821"/>
            <a:ext cx="4819606" cy="4927261"/>
          </a:xfrm>
          <a:prstGeom prst="rect">
            <a:avLst/>
          </a:prstGeom>
          <a:ln>
            <a:solidFill>
              <a:schemeClr val="tx1">
                <a:lumMod val="50000"/>
                <a:lumOff val="50000"/>
              </a:schemeClr>
            </a:solidFill>
          </a:ln>
        </p:spPr>
      </p:pic>
      <p:sp>
        <p:nvSpPr>
          <p:cNvPr id="11" name="TextBox 10"/>
          <p:cNvSpPr txBox="1"/>
          <p:nvPr/>
        </p:nvSpPr>
        <p:spPr>
          <a:xfrm>
            <a:off x="153008" y="6357902"/>
            <a:ext cx="3115487" cy="369332"/>
          </a:xfrm>
          <a:prstGeom prst="rect">
            <a:avLst/>
          </a:prstGeom>
          <a:noFill/>
        </p:spPr>
        <p:txBody>
          <a:bodyPr wrap="square" rtlCol="0">
            <a:spAutoFit/>
          </a:bodyPr>
          <a:lstStyle/>
          <a:p>
            <a:r>
              <a:rPr lang="en-US" dirty="0" smtClean="0"/>
              <a:t>Carbon calculated based on…</a:t>
            </a:r>
            <a:endParaRPr lang="en-US" dirty="0"/>
          </a:p>
        </p:txBody>
      </p:sp>
      <p:sp>
        <p:nvSpPr>
          <p:cNvPr id="12" name="TextBox 11"/>
          <p:cNvSpPr txBox="1"/>
          <p:nvPr/>
        </p:nvSpPr>
        <p:spPr>
          <a:xfrm>
            <a:off x="3392114" y="6357902"/>
            <a:ext cx="3115487" cy="369332"/>
          </a:xfrm>
          <a:prstGeom prst="rect">
            <a:avLst/>
          </a:prstGeom>
          <a:noFill/>
        </p:spPr>
        <p:txBody>
          <a:bodyPr wrap="square" rtlCol="0">
            <a:spAutoFit/>
          </a:bodyPr>
          <a:lstStyle/>
          <a:p>
            <a:r>
              <a:rPr lang="en-US" dirty="0" smtClean="0"/>
              <a:t>Relative basal area</a:t>
            </a:r>
            <a:endParaRPr lang="en-US" dirty="0"/>
          </a:p>
        </p:txBody>
      </p:sp>
      <p:sp>
        <p:nvSpPr>
          <p:cNvPr id="13" name="TextBox 12"/>
          <p:cNvSpPr txBox="1"/>
          <p:nvPr/>
        </p:nvSpPr>
        <p:spPr>
          <a:xfrm>
            <a:off x="8155426" y="6357902"/>
            <a:ext cx="3115487" cy="369332"/>
          </a:xfrm>
          <a:prstGeom prst="rect">
            <a:avLst/>
          </a:prstGeom>
          <a:noFill/>
        </p:spPr>
        <p:txBody>
          <a:bodyPr wrap="square" rtlCol="0">
            <a:spAutoFit/>
          </a:bodyPr>
          <a:lstStyle/>
          <a:p>
            <a:r>
              <a:rPr lang="en-US" dirty="0" smtClean="0"/>
              <a:t>IPCC-style/one forest type</a:t>
            </a:r>
            <a:endParaRPr lang="en-US" dirty="0"/>
          </a:p>
        </p:txBody>
      </p:sp>
      <p:sp>
        <p:nvSpPr>
          <p:cNvPr id="6" name="TextBox 5"/>
          <p:cNvSpPr txBox="1"/>
          <p:nvPr/>
        </p:nvSpPr>
        <p:spPr>
          <a:xfrm>
            <a:off x="116633" y="993477"/>
            <a:ext cx="1707828" cy="369332"/>
          </a:xfrm>
          <a:prstGeom prst="rect">
            <a:avLst/>
          </a:prstGeom>
          <a:noFill/>
        </p:spPr>
        <p:txBody>
          <a:bodyPr wrap="square" rtlCol="0">
            <a:spAutoFit/>
          </a:bodyPr>
          <a:lstStyle/>
          <a:p>
            <a:r>
              <a:rPr lang="en-US" dirty="0" smtClean="0"/>
              <a:t>Metric </a:t>
            </a:r>
            <a:r>
              <a:rPr lang="en-US" dirty="0" err="1" smtClean="0"/>
              <a:t>tonnes</a:t>
            </a:r>
            <a:r>
              <a:rPr lang="en-US" dirty="0" smtClean="0"/>
              <a:t> C</a:t>
            </a:r>
            <a:endParaRPr lang="en-US" dirty="0"/>
          </a:p>
        </p:txBody>
      </p:sp>
    </p:spTree>
    <p:extLst>
      <p:ext uri="{BB962C8B-B14F-4D97-AF65-F5344CB8AC3E}">
        <p14:creationId xmlns:p14="http://schemas.microsoft.com/office/powerpoint/2010/main" val="370662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Tforest.jpg"/>
          <p:cNvPicPr>
            <a:picLocks noChangeAspect="1"/>
          </p:cNvPicPr>
          <p:nvPr/>
        </p:nvPicPr>
        <p:blipFill>
          <a:blip r:embed="rId3">
            <a:alphaModFix amt="43000"/>
          </a:blip>
          <a:stretch>
            <a:fillRect/>
          </a:stretch>
        </p:blipFill>
        <p:spPr>
          <a:xfrm>
            <a:off x="1" y="-305103"/>
            <a:ext cx="12192000" cy="8116389"/>
          </a:xfrm>
          <a:prstGeom prst="rect">
            <a:avLst/>
          </a:prstGeom>
        </p:spPr>
      </p:pic>
      <p:sp>
        <p:nvSpPr>
          <p:cNvPr id="2" name="Title 1"/>
          <p:cNvSpPr>
            <a:spLocks noGrp="1"/>
          </p:cNvSpPr>
          <p:nvPr>
            <p:ph type="ctrTitle"/>
          </p:nvPr>
        </p:nvSpPr>
        <p:spPr>
          <a:xfrm>
            <a:off x="233265" y="226624"/>
            <a:ext cx="8360229" cy="594470"/>
          </a:xfrm>
        </p:spPr>
        <p:txBody>
          <a:bodyPr>
            <a:normAutofit/>
          </a:bodyPr>
          <a:lstStyle/>
          <a:p>
            <a:pPr algn="l"/>
            <a:r>
              <a:rPr lang="en-US" sz="3600" dirty="0" smtClean="0">
                <a:latin typeface="Arial" panose="020B0604020202020204" pitchFamily="34" charset="0"/>
                <a:cs typeface="Arial" panose="020B0604020202020204" pitchFamily="34" charset="0"/>
              </a:rPr>
              <a:t>Results</a:t>
            </a:r>
            <a:endParaRPr lang="en-US" sz="3600" dirty="0">
              <a:latin typeface="Arial" panose="020B0604020202020204" pitchFamily="34" charset="0"/>
              <a:cs typeface="Arial" panose="020B0604020202020204" pitchFamily="34" charset="0"/>
            </a:endParaRPr>
          </a:p>
        </p:txBody>
      </p:sp>
      <p:cxnSp>
        <p:nvCxnSpPr>
          <p:cNvPr id="4" name="Straight Connector 3"/>
          <p:cNvCxnSpPr/>
          <p:nvPr/>
        </p:nvCxnSpPr>
        <p:spPr>
          <a:xfrm flipV="1">
            <a:off x="119264" y="796053"/>
            <a:ext cx="11965356" cy="1117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4355" y="5257599"/>
            <a:ext cx="438150" cy="895350"/>
          </a:xfrm>
          <a:prstGeom prst="rect">
            <a:avLst/>
          </a:prstGeom>
          <a:ln>
            <a:solidFill>
              <a:schemeClr val="tx1">
                <a:lumMod val="50000"/>
                <a:lumOff val="50000"/>
              </a:schemeClr>
            </a:solidFill>
          </a:ln>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4355" y="1383096"/>
            <a:ext cx="1184335" cy="3627024"/>
          </a:xfrm>
          <a:prstGeom prst="rect">
            <a:avLst/>
          </a:prstGeom>
          <a:ln>
            <a:solidFill>
              <a:schemeClr val="tx1">
                <a:lumMod val="50000"/>
                <a:lumOff val="50000"/>
              </a:schemeClr>
            </a:solidFill>
          </a:ln>
        </p:spPr>
      </p:pic>
      <p:pic>
        <p:nvPicPr>
          <p:cNvPr id="9" name="Picture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967340" y="1352821"/>
            <a:ext cx="4819608" cy="4927262"/>
          </a:xfrm>
          <a:prstGeom prst="rect">
            <a:avLst/>
          </a:prstGeom>
          <a:ln>
            <a:solidFill>
              <a:schemeClr val="tx1">
                <a:lumMod val="50000"/>
                <a:lumOff val="50000"/>
              </a:schemeClr>
            </a:solidFill>
          </a:ln>
        </p:spPr>
      </p:pic>
      <p:pic>
        <p:nvPicPr>
          <p:cNvPr id="10" name="Picture 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941093" y="1352821"/>
            <a:ext cx="4819607" cy="4927261"/>
          </a:xfrm>
          <a:prstGeom prst="rect">
            <a:avLst/>
          </a:prstGeom>
          <a:ln>
            <a:solidFill>
              <a:schemeClr val="tx1">
                <a:lumMod val="50000"/>
                <a:lumOff val="50000"/>
              </a:schemeClr>
            </a:solidFill>
          </a:ln>
        </p:spPr>
      </p:pic>
      <p:sp>
        <p:nvSpPr>
          <p:cNvPr id="11" name="TextBox 10"/>
          <p:cNvSpPr txBox="1"/>
          <p:nvPr/>
        </p:nvSpPr>
        <p:spPr>
          <a:xfrm>
            <a:off x="153008" y="6357902"/>
            <a:ext cx="3115487" cy="369332"/>
          </a:xfrm>
          <a:prstGeom prst="rect">
            <a:avLst/>
          </a:prstGeom>
          <a:noFill/>
        </p:spPr>
        <p:txBody>
          <a:bodyPr wrap="square" rtlCol="0">
            <a:spAutoFit/>
          </a:bodyPr>
          <a:lstStyle/>
          <a:p>
            <a:r>
              <a:rPr lang="en-US" dirty="0" smtClean="0"/>
              <a:t>Carbon calculated based on…</a:t>
            </a:r>
            <a:endParaRPr lang="en-US" dirty="0"/>
          </a:p>
        </p:txBody>
      </p:sp>
      <p:sp>
        <p:nvSpPr>
          <p:cNvPr id="12" name="TextBox 11"/>
          <p:cNvSpPr txBox="1"/>
          <p:nvPr/>
        </p:nvSpPr>
        <p:spPr>
          <a:xfrm>
            <a:off x="3431024" y="6357902"/>
            <a:ext cx="3115487" cy="369332"/>
          </a:xfrm>
          <a:prstGeom prst="rect">
            <a:avLst/>
          </a:prstGeom>
          <a:noFill/>
        </p:spPr>
        <p:txBody>
          <a:bodyPr wrap="square" rtlCol="0">
            <a:spAutoFit/>
          </a:bodyPr>
          <a:lstStyle/>
          <a:p>
            <a:r>
              <a:rPr lang="en-US" dirty="0" smtClean="0"/>
              <a:t>Dominant species</a:t>
            </a:r>
            <a:endParaRPr lang="en-US" dirty="0"/>
          </a:p>
        </p:txBody>
      </p:sp>
      <p:sp>
        <p:nvSpPr>
          <p:cNvPr id="13" name="TextBox 12"/>
          <p:cNvSpPr txBox="1"/>
          <p:nvPr/>
        </p:nvSpPr>
        <p:spPr>
          <a:xfrm>
            <a:off x="8155426" y="6357902"/>
            <a:ext cx="3115487" cy="369332"/>
          </a:xfrm>
          <a:prstGeom prst="rect">
            <a:avLst/>
          </a:prstGeom>
          <a:noFill/>
        </p:spPr>
        <p:txBody>
          <a:bodyPr wrap="square" rtlCol="0">
            <a:spAutoFit/>
          </a:bodyPr>
          <a:lstStyle/>
          <a:p>
            <a:r>
              <a:rPr lang="en-US" dirty="0" smtClean="0"/>
              <a:t>IPCC-style/one forest type</a:t>
            </a:r>
            <a:endParaRPr lang="en-US" dirty="0"/>
          </a:p>
        </p:txBody>
      </p:sp>
      <p:sp>
        <p:nvSpPr>
          <p:cNvPr id="14" name="TextBox 13"/>
          <p:cNvSpPr txBox="1"/>
          <p:nvPr/>
        </p:nvSpPr>
        <p:spPr>
          <a:xfrm>
            <a:off x="116633" y="993477"/>
            <a:ext cx="1707828" cy="369332"/>
          </a:xfrm>
          <a:prstGeom prst="rect">
            <a:avLst/>
          </a:prstGeom>
          <a:noFill/>
        </p:spPr>
        <p:txBody>
          <a:bodyPr wrap="square" rtlCol="0">
            <a:spAutoFit/>
          </a:bodyPr>
          <a:lstStyle/>
          <a:p>
            <a:r>
              <a:rPr lang="en-US" dirty="0" smtClean="0"/>
              <a:t>Metric </a:t>
            </a:r>
            <a:r>
              <a:rPr lang="en-US" dirty="0" err="1" smtClean="0"/>
              <a:t>tonnes</a:t>
            </a:r>
            <a:r>
              <a:rPr lang="en-US" dirty="0" smtClean="0"/>
              <a:t> C</a:t>
            </a:r>
            <a:endParaRPr lang="en-US" dirty="0"/>
          </a:p>
        </p:txBody>
      </p:sp>
    </p:spTree>
    <p:extLst>
      <p:ext uri="{BB962C8B-B14F-4D97-AF65-F5344CB8AC3E}">
        <p14:creationId xmlns:p14="http://schemas.microsoft.com/office/powerpoint/2010/main" val="3989078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Tforest.jpg"/>
          <p:cNvPicPr>
            <a:picLocks noChangeAspect="1"/>
          </p:cNvPicPr>
          <p:nvPr/>
        </p:nvPicPr>
        <p:blipFill>
          <a:blip r:embed="rId3">
            <a:alphaModFix amt="43000"/>
          </a:blip>
          <a:stretch>
            <a:fillRect/>
          </a:stretch>
        </p:blipFill>
        <p:spPr>
          <a:xfrm>
            <a:off x="1" y="-305103"/>
            <a:ext cx="12192000" cy="8116389"/>
          </a:xfrm>
          <a:prstGeom prst="rect">
            <a:avLst/>
          </a:prstGeom>
        </p:spPr>
      </p:pic>
      <p:sp>
        <p:nvSpPr>
          <p:cNvPr id="2" name="Title 1"/>
          <p:cNvSpPr>
            <a:spLocks noGrp="1"/>
          </p:cNvSpPr>
          <p:nvPr>
            <p:ph type="ctrTitle"/>
          </p:nvPr>
        </p:nvSpPr>
        <p:spPr>
          <a:xfrm>
            <a:off x="233265" y="226624"/>
            <a:ext cx="8360229" cy="594470"/>
          </a:xfrm>
        </p:spPr>
        <p:txBody>
          <a:bodyPr>
            <a:normAutofit/>
          </a:bodyPr>
          <a:lstStyle/>
          <a:p>
            <a:pPr algn="l"/>
            <a:r>
              <a:rPr lang="en-US" sz="3600" dirty="0" smtClean="0">
                <a:latin typeface="Arial" panose="020B0604020202020204" pitchFamily="34" charset="0"/>
                <a:cs typeface="Arial" panose="020B0604020202020204" pitchFamily="34" charset="0"/>
              </a:rPr>
              <a:t>Results</a:t>
            </a:r>
            <a:endParaRPr lang="en-US" sz="3600" dirty="0">
              <a:latin typeface="Arial" panose="020B0604020202020204" pitchFamily="34" charset="0"/>
              <a:cs typeface="Arial" panose="020B0604020202020204" pitchFamily="34" charset="0"/>
            </a:endParaRPr>
          </a:p>
        </p:txBody>
      </p:sp>
      <p:cxnSp>
        <p:nvCxnSpPr>
          <p:cNvPr id="4" name="Straight Connector 3"/>
          <p:cNvCxnSpPr/>
          <p:nvPr/>
        </p:nvCxnSpPr>
        <p:spPr>
          <a:xfrm flipV="1">
            <a:off x="119264" y="796053"/>
            <a:ext cx="11965356" cy="1117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4355" y="5257599"/>
            <a:ext cx="438150" cy="895350"/>
          </a:xfrm>
          <a:prstGeom prst="rect">
            <a:avLst/>
          </a:prstGeom>
          <a:ln>
            <a:solidFill>
              <a:schemeClr val="tx1">
                <a:lumMod val="50000"/>
                <a:lumOff val="50000"/>
              </a:schemeClr>
            </a:solidFill>
          </a:ln>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4355" y="1383096"/>
            <a:ext cx="1184335" cy="3627024"/>
          </a:xfrm>
          <a:prstGeom prst="rect">
            <a:avLst/>
          </a:prstGeom>
          <a:ln>
            <a:solidFill>
              <a:schemeClr val="tx1">
                <a:lumMod val="50000"/>
                <a:lumOff val="50000"/>
              </a:schemeClr>
            </a:solidFill>
          </a:ln>
        </p:spPr>
      </p:pic>
      <p:pic>
        <p:nvPicPr>
          <p:cNvPr id="9" name="Picture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967340" y="1352821"/>
            <a:ext cx="4819607" cy="4927262"/>
          </a:xfrm>
          <a:prstGeom prst="rect">
            <a:avLst/>
          </a:prstGeom>
          <a:ln>
            <a:solidFill>
              <a:schemeClr val="tx1">
                <a:lumMod val="50000"/>
                <a:lumOff val="50000"/>
              </a:schemeClr>
            </a:solidFill>
          </a:ln>
        </p:spPr>
      </p:pic>
      <p:pic>
        <p:nvPicPr>
          <p:cNvPr id="10" name="Picture 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941093" y="1352821"/>
            <a:ext cx="4819606" cy="4927261"/>
          </a:xfrm>
          <a:prstGeom prst="rect">
            <a:avLst/>
          </a:prstGeom>
          <a:ln>
            <a:solidFill>
              <a:schemeClr val="tx1">
                <a:lumMod val="50000"/>
                <a:lumOff val="50000"/>
              </a:schemeClr>
            </a:solidFill>
          </a:ln>
        </p:spPr>
      </p:pic>
      <p:sp>
        <p:nvSpPr>
          <p:cNvPr id="11" name="TextBox 10"/>
          <p:cNvSpPr txBox="1"/>
          <p:nvPr/>
        </p:nvSpPr>
        <p:spPr>
          <a:xfrm>
            <a:off x="153008" y="6357902"/>
            <a:ext cx="3115487" cy="369332"/>
          </a:xfrm>
          <a:prstGeom prst="rect">
            <a:avLst/>
          </a:prstGeom>
          <a:noFill/>
        </p:spPr>
        <p:txBody>
          <a:bodyPr wrap="square" rtlCol="0">
            <a:spAutoFit/>
          </a:bodyPr>
          <a:lstStyle/>
          <a:p>
            <a:r>
              <a:rPr lang="en-US" dirty="0" smtClean="0"/>
              <a:t>Carbon calculated based on…</a:t>
            </a:r>
            <a:endParaRPr lang="en-US" dirty="0"/>
          </a:p>
        </p:txBody>
      </p:sp>
      <p:sp>
        <p:nvSpPr>
          <p:cNvPr id="12" name="TextBox 11"/>
          <p:cNvSpPr txBox="1"/>
          <p:nvPr/>
        </p:nvSpPr>
        <p:spPr>
          <a:xfrm>
            <a:off x="3431024" y="6357902"/>
            <a:ext cx="3115487" cy="369332"/>
          </a:xfrm>
          <a:prstGeom prst="rect">
            <a:avLst/>
          </a:prstGeom>
          <a:noFill/>
        </p:spPr>
        <p:txBody>
          <a:bodyPr wrap="square" rtlCol="0">
            <a:spAutoFit/>
          </a:bodyPr>
          <a:lstStyle/>
          <a:p>
            <a:r>
              <a:rPr lang="en-US" dirty="0" smtClean="0"/>
              <a:t>Dominant species</a:t>
            </a:r>
            <a:endParaRPr lang="en-US" dirty="0"/>
          </a:p>
        </p:txBody>
      </p:sp>
      <p:sp>
        <p:nvSpPr>
          <p:cNvPr id="13" name="TextBox 12"/>
          <p:cNvSpPr txBox="1"/>
          <p:nvPr/>
        </p:nvSpPr>
        <p:spPr>
          <a:xfrm>
            <a:off x="8155426" y="6357902"/>
            <a:ext cx="3115487" cy="369332"/>
          </a:xfrm>
          <a:prstGeom prst="rect">
            <a:avLst/>
          </a:prstGeom>
          <a:noFill/>
        </p:spPr>
        <p:txBody>
          <a:bodyPr wrap="square" rtlCol="0">
            <a:spAutoFit/>
          </a:bodyPr>
          <a:lstStyle/>
          <a:p>
            <a:r>
              <a:rPr lang="en-US" dirty="0" smtClean="0"/>
              <a:t>IPCC-style/one forest type</a:t>
            </a:r>
            <a:endParaRPr lang="en-US" dirty="0"/>
          </a:p>
        </p:txBody>
      </p:sp>
      <p:sp>
        <p:nvSpPr>
          <p:cNvPr id="14" name="TextBox 13"/>
          <p:cNvSpPr txBox="1"/>
          <p:nvPr/>
        </p:nvSpPr>
        <p:spPr>
          <a:xfrm>
            <a:off x="116633" y="993477"/>
            <a:ext cx="1707828" cy="369332"/>
          </a:xfrm>
          <a:prstGeom prst="rect">
            <a:avLst/>
          </a:prstGeom>
          <a:noFill/>
        </p:spPr>
        <p:txBody>
          <a:bodyPr wrap="square" rtlCol="0">
            <a:spAutoFit/>
          </a:bodyPr>
          <a:lstStyle/>
          <a:p>
            <a:r>
              <a:rPr lang="en-US" dirty="0" smtClean="0"/>
              <a:t>Metric </a:t>
            </a:r>
            <a:r>
              <a:rPr lang="en-US" dirty="0" err="1" smtClean="0"/>
              <a:t>tonnes</a:t>
            </a:r>
            <a:r>
              <a:rPr lang="en-US" dirty="0" smtClean="0"/>
              <a:t> C</a:t>
            </a:r>
            <a:endParaRPr lang="en-US" dirty="0"/>
          </a:p>
        </p:txBody>
      </p:sp>
    </p:spTree>
    <p:extLst>
      <p:ext uri="{BB962C8B-B14F-4D97-AF65-F5344CB8AC3E}">
        <p14:creationId xmlns:p14="http://schemas.microsoft.com/office/powerpoint/2010/main" val="3349121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Tforest.jpg"/>
          <p:cNvPicPr>
            <a:picLocks noChangeAspect="1"/>
          </p:cNvPicPr>
          <p:nvPr/>
        </p:nvPicPr>
        <p:blipFill>
          <a:blip r:embed="rId3">
            <a:alphaModFix amt="43000"/>
          </a:blip>
          <a:stretch>
            <a:fillRect/>
          </a:stretch>
        </p:blipFill>
        <p:spPr>
          <a:xfrm>
            <a:off x="1" y="-305103"/>
            <a:ext cx="12192000" cy="8116389"/>
          </a:xfrm>
          <a:prstGeom prst="rect">
            <a:avLst/>
          </a:prstGeom>
        </p:spPr>
      </p:pic>
      <p:sp>
        <p:nvSpPr>
          <p:cNvPr id="2" name="Title 1"/>
          <p:cNvSpPr>
            <a:spLocks noGrp="1"/>
          </p:cNvSpPr>
          <p:nvPr>
            <p:ph type="ctrTitle"/>
          </p:nvPr>
        </p:nvSpPr>
        <p:spPr>
          <a:xfrm>
            <a:off x="233265" y="226624"/>
            <a:ext cx="8360229" cy="594470"/>
          </a:xfrm>
        </p:spPr>
        <p:txBody>
          <a:bodyPr>
            <a:normAutofit/>
          </a:bodyPr>
          <a:lstStyle/>
          <a:p>
            <a:pPr algn="l"/>
            <a:r>
              <a:rPr lang="en-US" sz="3600" dirty="0" smtClean="0">
                <a:latin typeface="Arial" panose="020B0604020202020204" pitchFamily="34" charset="0"/>
                <a:cs typeface="Arial" panose="020B0604020202020204" pitchFamily="34" charset="0"/>
              </a:rPr>
              <a:t>Results</a:t>
            </a:r>
            <a:endParaRPr lang="en-US" sz="3600" dirty="0">
              <a:latin typeface="Arial" panose="020B0604020202020204" pitchFamily="34" charset="0"/>
              <a:cs typeface="Arial" panose="020B0604020202020204" pitchFamily="34" charset="0"/>
            </a:endParaRPr>
          </a:p>
        </p:txBody>
      </p:sp>
      <p:cxnSp>
        <p:nvCxnSpPr>
          <p:cNvPr id="4" name="Straight Connector 3"/>
          <p:cNvCxnSpPr/>
          <p:nvPr/>
        </p:nvCxnSpPr>
        <p:spPr>
          <a:xfrm flipV="1">
            <a:off x="119264" y="796053"/>
            <a:ext cx="11965356" cy="1117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4355" y="5257599"/>
            <a:ext cx="438150" cy="895350"/>
          </a:xfrm>
          <a:prstGeom prst="rect">
            <a:avLst/>
          </a:prstGeom>
          <a:ln>
            <a:solidFill>
              <a:schemeClr val="tx1">
                <a:lumMod val="50000"/>
                <a:lumOff val="50000"/>
              </a:schemeClr>
            </a:solidFill>
          </a:ln>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4355" y="1383096"/>
            <a:ext cx="1184335" cy="3627024"/>
          </a:xfrm>
          <a:prstGeom prst="rect">
            <a:avLst/>
          </a:prstGeom>
          <a:ln>
            <a:solidFill>
              <a:schemeClr val="tx1">
                <a:lumMod val="50000"/>
                <a:lumOff val="50000"/>
              </a:schemeClr>
            </a:solidFill>
          </a:ln>
        </p:spPr>
      </p:pic>
      <p:pic>
        <p:nvPicPr>
          <p:cNvPr id="9" name="Picture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967340" y="1352821"/>
            <a:ext cx="4819607" cy="4927261"/>
          </a:xfrm>
          <a:prstGeom prst="rect">
            <a:avLst/>
          </a:prstGeom>
          <a:ln>
            <a:solidFill>
              <a:schemeClr val="tx1">
                <a:lumMod val="50000"/>
                <a:lumOff val="50000"/>
              </a:schemeClr>
            </a:solidFill>
          </a:ln>
        </p:spPr>
      </p:pic>
      <p:pic>
        <p:nvPicPr>
          <p:cNvPr id="10" name="Picture 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941093" y="1352821"/>
            <a:ext cx="4819606" cy="4927261"/>
          </a:xfrm>
          <a:prstGeom prst="rect">
            <a:avLst/>
          </a:prstGeom>
          <a:ln>
            <a:solidFill>
              <a:schemeClr val="tx1">
                <a:lumMod val="50000"/>
                <a:lumOff val="50000"/>
              </a:schemeClr>
            </a:solidFill>
          </a:ln>
        </p:spPr>
      </p:pic>
      <p:sp>
        <p:nvSpPr>
          <p:cNvPr id="11" name="TextBox 10"/>
          <p:cNvSpPr txBox="1"/>
          <p:nvPr/>
        </p:nvSpPr>
        <p:spPr>
          <a:xfrm>
            <a:off x="153008" y="6357902"/>
            <a:ext cx="3115487" cy="369332"/>
          </a:xfrm>
          <a:prstGeom prst="rect">
            <a:avLst/>
          </a:prstGeom>
          <a:noFill/>
        </p:spPr>
        <p:txBody>
          <a:bodyPr wrap="square" rtlCol="0">
            <a:spAutoFit/>
          </a:bodyPr>
          <a:lstStyle/>
          <a:p>
            <a:r>
              <a:rPr lang="en-US" dirty="0" smtClean="0"/>
              <a:t>Carbon calculated based on…</a:t>
            </a:r>
            <a:endParaRPr lang="en-US" dirty="0"/>
          </a:p>
        </p:txBody>
      </p:sp>
      <p:sp>
        <p:nvSpPr>
          <p:cNvPr id="12" name="TextBox 11"/>
          <p:cNvSpPr txBox="1"/>
          <p:nvPr/>
        </p:nvSpPr>
        <p:spPr>
          <a:xfrm>
            <a:off x="3431024" y="6357902"/>
            <a:ext cx="3115487" cy="369332"/>
          </a:xfrm>
          <a:prstGeom prst="rect">
            <a:avLst/>
          </a:prstGeom>
          <a:noFill/>
        </p:spPr>
        <p:txBody>
          <a:bodyPr wrap="square" rtlCol="0">
            <a:spAutoFit/>
          </a:bodyPr>
          <a:lstStyle/>
          <a:p>
            <a:r>
              <a:rPr lang="en-US" dirty="0" smtClean="0"/>
              <a:t>Dominant species</a:t>
            </a:r>
            <a:endParaRPr lang="en-US" dirty="0"/>
          </a:p>
        </p:txBody>
      </p:sp>
      <p:sp>
        <p:nvSpPr>
          <p:cNvPr id="13" name="TextBox 12"/>
          <p:cNvSpPr txBox="1"/>
          <p:nvPr/>
        </p:nvSpPr>
        <p:spPr>
          <a:xfrm>
            <a:off x="8155426" y="6357902"/>
            <a:ext cx="3115487" cy="369332"/>
          </a:xfrm>
          <a:prstGeom prst="rect">
            <a:avLst/>
          </a:prstGeom>
          <a:noFill/>
        </p:spPr>
        <p:txBody>
          <a:bodyPr wrap="square" rtlCol="0">
            <a:spAutoFit/>
          </a:bodyPr>
          <a:lstStyle/>
          <a:p>
            <a:r>
              <a:rPr lang="en-US" dirty="0" smtClean="0"/>
              <a:t>IPCC-style/one forest type</a:t>
            </a:r>
            <a:endParaRPr lang="en-US" dirty="0"/>
          </a:p>
        </p:txBody>
      </p:sp>
      <p:sp>
        <p:nvSpPr>
          <p:cNvPr id="14" name="TextBox 13"/>
          <p:cNvSpPr txBox="1"/>
          <p:nvPr/>
        </p:nvSpPr>
        <p:spPr>
          <a:xfrm>
            <a:off x="116633" y="993477"/>
            <a:ext cx="1707828" cy="369332"/>
          </a:xfrm>
          <a:prstGeom prst="rect">
            <a:avLst/>
          </a:prstGeom>
          <a:noFill/>
        </p:spPr>
        <p:txBody>
          <a:bodyPr wrap="square" rtlCol="0">
            <a:spAutoFit/>
          </a:bodyPr>
          <a:lstStyle/>
          <a:p>
            <a:r>
              <a:rPr lang="en-US" dirty="0" smtClean="0"/>
              <a:t>Metric </a:t>
            </a:r>
            <a:r>
              <a:rPr lang="en-US" dirty="0" err="1" smtClean="0"/>
              <a:t>tonnes</a:t>
            </a:r>
            <a:r>
              <a:rPr lang="en-US" dirty="0" smtClean="0"/>
              <a:t> C</a:t>
            </a:r>
            <a:endParaRPr lang="en-US" dirty="0"/>
          </a:p>
        </p:txBody>
      </p:sp>
    </p:spTree>
    <p:extLst>
      <p:ext uri="{BB962C8B-B14F-4D97-AF65-F5344CB8AC3E}">
        <p14:creationId xmlns:p14="http://schemas.microsoft.com/office/powerpoint/2010/main" val="592712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Tforest.jpg"/>
          <p:cNvPicPr>
            <a:picLocks noChangeAspect="1"/>
          </p:cNvPicPr>
          <p:nvPr/>
        </p:nvPicPr>
        <p:blipFill>
          <a:blip r:embed="rId3">
            <a:alphaModFix amt="43000"/>
          </a:blip>
          <a:stretch>
            <a:fillRect/>
          </a:stretch>
        </p:blipFill>
        <p:spPr>
          <a:xfrm>
            <a:off x="1" y="-305103"/>
            <a:ext cx="12192000" cy="8116389"/>
          </a:xfrm>
          <a:prstGeom prst="rect">
            <a:avLst/>
          </a:prstGeom>
        </p:spPr>
      </p:pic>
      <p:sp>
        <p:nvSpPr>
          <p:cNvPr id="2" name="Title 1"/>
          <p:cNvSpPr>
            <a:spLocks noGrp="1"/>
          </p:cNvSpPr>
          <p:nvPr>
            <p:ph type="ctrTitle"/>
          </p:nvPr>
        </p:nvSpPr>
        <p:spPr>
          <a:xfrm>
            <a:off x="233265" y="226624"/>
            <a:ext cx="8360229" cy="594470"/>
          </a:xfrm>
        </p:spPr>
        <p:txBody>
          <a:bodyPr>
            <a:normAutofit/>
          </a:bodyPr>
          <a:lstStyle/>
          <a:p>
            <a:pPr algn="l"/>
            <a:r>
              <a:rPr lang="en-US" sz="3600" dirty="0" smtClean="0">
                <a:latin typeface="Arial" panose="020B0604020202020204" pitchFamily="34" charset="0"/>
                <a:cs typeface="Arial" panose="020B0604020202020204" pitchFamily="34" charset="0"/>
              </a:rPr>
              <a:t>Results</a:t>
            </a:r>
            <a:endParaRPr lang="en-US" sz="3600" dirty="0">
              <a:latin typeface="Arial" panose="020B0604020202020204" pitchFamily="34" charset="0"/>
              <a:cs typeface="Arial" panose="020B0604020202020204" pitchFamily="34" charset="0"/>
            </a:endParaRPr>
          </a:p>
        </p:txBody>
      </p:sp>
      <p:cxnSp>
        <p:nvCxnSpPr>
          <p:cNvPr id="4" name="Straight Connector 3"/>
          <p:cNvCxnSpPr/>
          <p:nvPr/>
        </p:nvCxnSpPr>
        <p:spPr>
          <a:xfrm flipV="1">
            <a:off x="119264" y="796053"/>
            <a:ext cx="11965356" cy="1117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2176753"/>
            <a:ext cx="12191999" cy="1323439"/>
          </a:xfrm>
          <a:prstGeom prst="rect">
            <a:avLst/>
          </a:prstGeom>
          <a:noFill/>
        </p:spPr>
        <p:txBody>
          <a:bodyPr wrap="square" rtlCol="0">
            <a:spAutoFit/>
          </a:bodyPr>
          <a:lstStyle/>
          <a:p>
            <a:pPr algn="ctr"/>
            <a:r>
              <a:rPr lang="en-US" sz="4000" dirty="0" smtClean="0"/>
              <a:t>They’re different!</a:t>
            </a:r>
          </a:p>
          <a:p>
            <a:pPr algn="ctr"/>
            <a:endParaRPr lang="en-US" sz="4000" dirty="0"/>
          </a:p>
        </p:txBody>
      </p:sp>
      <p:sp>
        <p:nvSpPr>
          <p:cNvPr id="3" name="TextBox 2"/>
          <p:cNvSpPr txBox="1"/>
          <p:nvPr/>
        </p:nvSpPr>
        <p:spPr>
          <a:xfrm>
            <a:off x="1" y="3500192"/>
            <a:ext cx="12191999" cy="984885"/>
          </a:xfrm>
          <a:prstGeom prst="rect">
            <a:avLst/>
          </a:prstGeom>
          <a:noFill/>
        </p:spPr>
        <p:txBody>
          <a:bodyPr wrap="square" rtlCol="0">
            <a:spAutoFit/>
          </a:bodyPr>
          <a:lstStyle/>
          <a:p>
            <a:pPr algn="ctr"/>
            <a:r>
              <a:rPr lang="en-US" sz="4000" dirty="0"/>
              <a:t>…so the specificity of the land cover maps might </a:t>
            </a:r>
            <a:r>
              <a:rPr lang="en-US" sz="4000" dirty="0" smtClean="0"/>
              <a:t>matter!</a:t>
            </a:r>
            <a:endParaRPr lang="en-US" sz="4000" dirty="0"/>
          </a:p>
          <a:p>
            <a:endParaRPr lang="en-US" dirty="0"/>
          </a:p>
        </p:txBody>
      </p:sp>
    </p:spTree>
    <p:extLst>
      <p:ext uri="{BB962C8B-B14F-4D97-AF65-F5344CB8AC3E}">
        <p14:creationId xmlns:p14="http://schemas.microsoft.com/office/powerpoint/2010/main" val="20966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Tforest.jpg"/>
          <p:cNvPicPr>
            <a:picLocks noChangeAspect="1"/>
          </p:cNvPicPr>
          <p:nvPr/>
        </p:nvPicPr>
        <p:blipFill>
          <a:blip r:embed="rId3">
            <a:alphaModFix amt="43000"/>
          </a:blip>
          <a:stretch>
            <a:fillRect/>
          </a:stretch>
        </p:blipFill>
        <p:spPr>
          <a:xfrm>
            <a:off x="1" y="-305103"/>
            <a:ext cx="12192000" cy="8116389"/>
          </a:xfrm>
          <a:prstGeom prst="rect">
            <a:avLst/>
          </a:prstGeom>
        </p:spPr>
      </p:pic>
      <p:sp>
        <p:nvSpPr>
          <p:cNvPr id="2" name="Title 1"/>
          <p:cNvSpPr>
            <a:spLocks noGrp="1"/>
          </p:cNvSpPr>
          <p:nvPr>
            <p:ph type="ctrTitle"/>
          </p:nvPr>
        </p:nvSpPr>
        <p:spPr>
          <a:xfrm>
            <a:off x="233265" y="226624"/>
            <a:ext cx="8360229" cy="594470"/>
          </a:xfrm>
        </p:spPr>
        <p:txBody>
          <a:bodyPr>
            <a:normAutofit/>
          </a:bodyPr>
          <a:lstStyle/>
          <a:p>
            <a:pPr algn="l"/>
            <a:r>
              <a:rPr lang="en-US" sz="3600" dirty="0" smtClean="0">
                <a:latin typeface="Arial" panose="020B0604020202020204" pitchFamily="34" charset="0"/>
                <a:cs typeface="Arial" panose="020B0604020202020204" pitchFamily="34" charset="0"/>
              </a:rPr>
              <a:t>Results</a:t>
            </a:r>
            <a:endParaRPr lang="en-US" sz="3600" dirty="0">
              <a:latin typeface="Arial" panose="020B0604020202020204" pitchFamily="34" charset="0"/>
              <a:cs typeface="Arial" panose="020B0604020202020204" pitchFamily="34" charset="0"/>
            </a:endParaRPr>
          </a:p>
        </p:txBody>
      </p:sp>
      <p:cxnSp>
        <p:nvCxnSpPr>
          <p:cNvPr id="4" name="Straight Connector 3"/>
          <p:cNvCxnSpPr/>
          <p:nvPr/>
        </p:nvCxnSpPr>
        <p:spPr>
          <a:xfrm flipV="1">
            <a:off x="119264" y="796053"/>
            <a:ext cx="11965356" cy="1117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3265" y="1048344"/>
            <a:ext cx="11692846" cy="6863417"/>
          </a:xfrm>
          <a:prstGeom prst="rect">
            <a:avLst/>
          </a:prstGeom>
          <a:noFill/>
        </p:spPr>
        <p:txBody>
          <a:bodyPr wrap="square" rtlCol="0">
            <a:spAutoFit/>
          </a:bodyPr>
          <a:lstStyle/>
          <a:p>
            <a:r>
              <a:rPr lang="en-US" sz="4000" dirty="0" smtClean="0"/>
              <a:t>By adding species distribution data &amp; stand age…</a:t>
            </a:r>
          </a:p>
          <a:p>
            <a:r>
              <a:rPr lang="en-US" sz="4000" dirty="0" smtClean="0">
                <a:sym typeface="Wingdings" panose="05000000000000000000" pitchFamily="2" charset="2"/>
              </a:rPr>
              <a:t> </a:t>
            </a:r>
            <a:r>
              <a:rPr lang="en-US" sz="4000" dirty="0" smtClean="0"/>
              <a:t>Spatial pattern reflects heterogeneity</a:t>
            </a:r>
          </a:p>
          <a:p>
            <a:endParaRPr lang="en-US" sz="4000" dirty="0" smtClean="0"/>
          </a:p>
          <a:p>
            <a:r>
              <a:rPr lang="en-US" sz="4000" dirty="0" smtClean="0"/>
              <a:t>By including relative basal areas…</a:t>
            </a:r>
          </a:p>
          <a:p>
            <a:pPr marL="571500" indent="-571500">
              <a:buFont typeface="Wingdings" panose="05000000000000000000" pitchFamily="2" charset="2"/>
              <a:buChar char="à"/>
            </a:pPr>
            <a:r>
              <a:rPr lang="en-US" sz="4000" dirty="0" smtClean="0"/>
              <a:t>Generate higher carbon storage estimates</a:t>
            </a:r>
          </a:p>
          <a:p>
            <a:pPr marL="571500" indent="-571500">
              <a:buFont typeface="Wingdings" panose="05000000000000000000" pitchFamily="2" charset="2"/>
              <a:buChar char="à"/>
            </a:pPr>
            <a:endParaRPr lang="en-US" sz="4000" dirty="0"/>
          </a:p>
          <a:p>
            <a:r>
              <a:rPr lang="en-US" sz="4000" dirty="0" smtClean="0"/>
              <a:t>Using just general forest class &amp; carbon values…</a:t>
            </a:r>
          </a:p>
          <a:p>
            <a:r>
              <a:rPr lang="en-US" sz="4000" dirty="0" smtClean="0">
                <a:sym typeface="Wingdings" panose="05000000000000000000" pitchFamily="2" charset="2"/>
              </a:rPr>
              <a:t> May underestimate carbon stored</a:t>
            </a:r>
            <a:endParaRPr lang="en-US" sz="4000" dirty="0" smtClean="0"/>
          </a:p>
          <a:p>
            <a:pPr marL="571500" indent="-571500">
              <a:buFont typeface="Arial" panose="020B0604020202020204" pitchFamily="34" charset="0"/>
              <a:buChar char="•"/>
            </a:pPr>
            <a:endParaRPr lang="en-US" sz="4000" dirty="0" smtClean="0"/>
          </a:p>
          <a:p>
            <a:r>
              <a:rPr lang="en-US" sz="4000" dirty="0"/>
              <a:t>	</a:t>
            </a:r>
            <a:endParaRPr lang="en-US" sz="4000" dirty="0" smtClean="0"/>
          </a:p>
          <a:p>
            <a:endParaRPr lang="en-US" sz="4000" dirty="0"/>
          </a:p>
        </p:txBody>
      </p:sp>
    </p:spTree>
    <p:extLst>
      <p:ext uri="{BB962C8B-B14F-4D97-AF65-F5344CB8AC3E}">
        <p14:creationId xmlns:p14="http://schemas.microsoft.com/office/powerpoint/2010/main" val="278378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Tforest.jpg"/>
          <p:cNvPicPr>
            <a:picLocks noChangeAspect="1"/>
          </p:cNvPicPr>
          <p:nvPr/>
        </p:nvPicPr>
        <p:blipFill>
          <a:blip r:embed="rId3">
            <a:alphaModFix amt="43000"/>
          </a:blip>
          <a:stretch>
            <a:fillRect/>
          </a:stretch>
        </p:blipFill>
        <p:spPr>
          <a:xfrm>
            <a:off x="1" y="-305103"/>
            <a:ext cx="12192000" cy="8116389"/>
          </a:xfrm>
          <a:prstGeom prst="rect">
            <a:avLst/>
          </a:prstGeom>
        </p:spPr>
      </p:pic>
      <p:sp>
        <p:nvSpPr>
          <p:cNvPr id="2" name="Title 1"/>
          <p:cNvSpPr>
            <a:spLocks noGrp="1"/>
          </p:cNvSpPr>
          <p:nvPr>
            <p:ph type="ctrTitle"/>
          </p:nvPr>
        </p:nvSpPr>
        <p:spPr>
          <a:xfrm>
            <a:off x="233265" y="226624"/>
            <a:ext cx="7017441" cy="594470"/>
          </a:xfrm>
        </p:spPr>
        <p:txBody>
          <a:bodyPr>
            <a:normAutofit/>
          </a:bodyPr>
          <a:lstStyle/>
          <a:p>
            <a:pPr algn="l"/>
            <a:r>
              <a:rPr lang="en-US" sz="3600" dirty="0" smtClean="0">
                <a:latin typeface="Arial" panose="020B0604020202020204" pitchFamily="34" charset="0"/>
                <a:cs typeface="Arial" panose="020B0604020202020204" pitchFamily="34" charset="0"/>
              </a:rPr>
              <a:t>Next steps</a:t>
            </a:r>
            <a:endParaRPr lang="en-US" sz="3600" dirty="0">
              <a:latin typeface="Arial" panose="020B0604020202020204" pitchFamily="34" charset="0"/>
              <a:cs typeface="Arial" panose="020B0604020202020204" pitchFamily="34" charset="0"/>
            </a:endParaRPr>
          </a:p>
        </p:txBody>
      </p:sp>
      <p:cxnSp>
        <p:nvCxnSpPr>
          <p:cNvPr id="4" name="Straight Connector 3"/>
          <p:cNvCxnSpPr/>
          <p:nvPr/>
        </p:nvCxnSpPr>
        <p:spPr>
          <a:xfrm flipV="1">
            <a:off x="119264" y="796053"/>
            <a:ext cx="11965356" cy="1117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50706" y="1271212"/>
            <a:ext cx="3922004" cy="5467477"/>
          </a:xfrm>
          <a:prstGeom prst="rect">
            <a:avLst/>
          </a:prstGeom>
          <a:ln w="44450">
            <a:solidFill>
              <a:schemeClr val="tx1">
                <a:lumMod val="50000"/>
                <a:lumOff val="50000"/>
              </a:schemeClr>
            </a:solidFill>
          </a:ln>
        </p:spPr>
      </p:pic>
      <p:sp>
        <p:nvSpPr>
          <p:cNvPr id="5" name="5-Point Star 4"/>
          <p:cNvSpPr/>
          <p:nvPr/>
        </p:nvSpPr>
        <p:spPr>
          <a:xfrm>
            <a:off x="8168640" y="1732850"/>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8321040" y="1885250"/>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9211708" y="1593982"/>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9352402" y="2355982"/>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8487867" y="2352056"/>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8760917" y="2726706"/>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10373817" y="1376661"/>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7890967" y="3036068"/>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8315147" y="3707739"/>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8467547" y="3860139"/>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8887739" y="3302496"/>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7890967" y="1335971"/>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7635734" y="2439825"/>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7800162" y="4123156"/>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7952562" y="4275556"/>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8098612" y="3973061"/>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8593494" y="3242647"/>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9155423" y="4068880"/>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9792297" y="3211606"/>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10171751" y="2306909"/>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10353361" y="2034952"/>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p:cNvSpPr/>
          <p:nvPr/>
        </p:nvSpPr>
        <p:spPr>
          <a:xfrm>
            <a:off x="9226696" y="2256335"/>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29"/>
          <p:cNvSpPr/>
          <p:nvPr/>
        </p:nvSpPr>
        <p:spPr>
          <a:xfrm>
            <a:off x="8376742" y="4745535"/>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5-Point Star 30"/>
          <p:cNvSpPr/>
          <p:nvPr/>
        </p:nvSpPr>
        <p:spPr>
          <a:xfrm>
            <a:off x="8168640" y="4922574"/>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5-Point Star 31"/>
          <p:cNvSpPr/>
          <p:nvPr/>
        </p:nvSpPr>
        <p:spPr>
          <a:xfrm>
            <a:off x="8922029" y="5098112"/>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5-Point Star 32"/>
          <p:cNvSpPr/>
          <p:nvPr/>
        </p:nvSpPr>
        <p:spPr>
          <a:xfrm>
            <a:off x="7776025" y="4979833"/>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5-Point Star 33"/>
          <p:cNvSpPr/>
          <p:nvPr/>
        </p:nvSpPr>
        <p:spPr>
          <a:xfrm>
            <a:off x="8504834" y="5546078"/>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5-Point Star 34"/>
          <p:cNvSpPr/>
          <p:nvPr/>
        </p:nvSpPr>
        <p:spPr>
          <a:xfrm>
            <a:off x="8597761" y="5295125"/>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5-Point Star 35"/>
          <p:cNvSpPr/>
          <p:nvPr/>
        </p:nvSpPr>
        <p:spPr>
          <a:xfrm>
            <a:off x="9103639" y="5435437"/>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5-Point Star 36"/>
          <p:cNvSpPr/>
          <p:nvPr/>
        </p:nvSpPr>
        <p:spPr>
          <a:xfrm>
            <a:off x="10080946" y="2615363"/>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5-Point Star 37"/>
          <p:cNvSpPr/>
          <p:nvPr/>
        </p:nvSpPr>
        <p:spPr>
          <a:xfrm>
            <a:off x="7952562" y="6378441"/>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5-Point Star 38"/>
          <p:cNvSpPr/>
          <p:nvPr/>
        </p:nvSpPr>
        <p:spPr>
          <a:xfrm>
            <a:off x="8195132" y="5872601"/>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5-Point Star 39"/>
          <p:cNvSpPr/>
          <p:nvPr/>
        </p:nvSpPr>
        <p:spPr>
          <a:xfrm>
            <a:off x="8593494" y="6162586"/>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5-Point Star 40"/>
          <p:cNvSpPr/>
          <p:nvPr/>
        </p:nvSpPr>
        <p:spPr>
          <a:xfrm>
            <a:off x="8740419" y="4276375"/>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5-Point Star 41"/>
          <p:cNvSpPr/>
          <p:nvPr/>
        </p:nvSpPr>
        <p:spPr>
          <a:xfrm>
            <a:off x="9194444" y="3447354"/>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5-Point Star 42"/>
          <p:cNvSpPr/>
          <p:nvPr/>
        </p:nvSpPr>
        <p:spPr>
          <a:xfrm>
            <a:off x="7681919" y="3571278"/>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5-Point Star 43"/>
          <p:cNvSpPr/>
          <p:nvPr/>
        </p:nvSpPr>
        <p:spPr>
          <a:xfrm>
            <a:off x="7547657" y="2227256"/>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5-Point Star 44"/>
          <p:cNvSpPr/>
          <p:nvPr/>
        </p:nvSpPr>
        <p:spPr>
          <a:xfrm>
            <a:off x="7639433" y="5784832"/>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5-Point Star 45"/>
          <p:cNvSpPr/>
          <p:nvPr/>
        </p:nvSpPr>
        <p:spPr>
          <a:xfrm>
            <a:off x="7791833" y="5937232"/>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5-Point Star 46"/>
          <p:cNvSpPr/>
          <p:nvPr/>
        </p:nvSpPr>
        <p:spPr>
          <a:xfrm>
            <a:off x="8428893" y="2659029"/>
            <a:ext cx="181610" cy="175538"/>
          </a:xfrm>
          <a:prstGeom prst="star5">
            <a:avLst/>
          </a:prstGeom>
          <a:solidFill>
            <a:srgbClr val="FFC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41683" y="2176753"/>
            <a:ext cx="5260843" cy="3046988"/>
          </a:xfrm>
          <a:prstGeom prst="rect">
            <a:avLst/>
          </a:prstGeom>
          <a:noFill/>
        </p:spPr>
        <p:txBody>
          <a:bodyPr wrap="square" rtlCol="0">
            <a:spAutoFit/>
          </a:bodyPr>
          <a:lstStyle/>
          <a:p>
            <a:pPr marL="342900" indent="-342900">
              <a:buAutoNum type="arabicPeriod"/>
            </a:pPr>
            <a:r>
              <a:rPr lang="en-US" sz="2400" dirty="0" smtClean="0"/>
              <a:t>Carbon calculated based on relative basal area </a:t>
            </a:r>
          </a:p>
          <a:p>
            <a:pPr marL="342900" indent="-342900">
              <a:buAutoNum type="arabicPeriod"/>
            </a:pPr>
            <a:endParaRPr lang="en-US" sz="2400" dirty="0"/>
          </a:p>
          <a:p>
            <a:pPr marL="342900" indent="-342900">
              <a:buAutoNum type="arabicPeriod"/>
            </a:pPr>
            <a:r>
              <a:rPr lang="en-US" sz="2400" dirty="0" smtClean="0"/>
              <a:t>Carbon calculated based on dominant forest type + Smith et al. tables</a:t>
            </a:r>
          </a:p>
          <a:p>
            <a:pPr marL="342900" indent="-342900">
              <a:buAutoNum type="arabicPeriod"/>
            </a:pPr>
            <a:endParaRPr lang="en-US" sz="2400" dirty="0"/>
          </a:p>
          <a:p>
            <a:pPr marL="342900" indent="-342900">
              <a:buAutoNum type="arabicPeriod"/>
            </a:pPr>
            <a:r>
              <a:rPr lang="en-US" sz="2400" dirty="0" smtClean="0"/>
              <a:t>Carbon calculated based IPCC approach (two values)</a:t>
            </a:r>
            <a:endParaRPr lang="en-US" sz="2400" dirty="0"/>
          </a:p>
        </p:txBody>
      </p:sp>
      <p:sp>
        <p:nvSpPr>
          <p:cNvPr id="49" name="Right Brace 48"/>
          <p:cNvSpPr/>
          <p:nvPr/>
        </p:nvSpPr>
        <p:spPr>
          <a:xfrm>
            <a:off x="6064466" y="1954334"/>
            <a:ext cx="491668" cy="4190520"/>
          </a:xfrm>
          <a:prstGeom prst="rightBrace">
            <a:avLst/>
          </a:prstGeom>
          <a:ln w="444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p:cNvSpPr txBox="1"/>
          <p:nvPr/>
        </p:nvSpPr>
        <p:spPr>
          <a:xfrm>
            <a:off x="6660464" y="3779824"/>
            <a:ext cx="882256" cy="461665"/>
          </a:xfrm>
          <a:prstGeom prst="rect">
            <a:avLst/>
          </a:prstGeom>
          <a:noFill/>
        </p:spPr>
        <p:txBody>
          <a:bodyPr wrap="square" rtlCol="0">
            <a:spAutoFit/>
          </a:bodyPr>
          <a:lstStyle/>
          <a:p>
            <a:r>
              <a:rPr lang="en-US" sz="2400" dirty="0" smtClean="0"/>
              <a:t> vs</a:t>
            </a:r>
            <a:endParaRPr lang="en-US" sz="2400" dirty="0"/>
          </a:p>
        </p:txBody>
      </p:sp>
      <p:sp>
        <p:nvSpPr>
          <p:cNvPr id="51" name="Title 1"/>
          <p:cNvSpPr txBox="1">
            <a:spLocks/>
          </p:cNvSpPr>
          <p:nvPr/>
        </p:nvSpPr>
        <p:spPr>
          <a:xfrm>
            <a:off x="272274" y="1015325"/>
            <a:ext cx="5486842" cy="5944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3000" dirty="0" smtClean="0">
                <a:latin typeface="Arial" panose="020B0604020202020204" pitchFamily="34" charset="0"/>
                <a:cs typeface="Arial" panose="020B0604020202020204" pitchFamily="34" charset="0"/>
              </a:rPr>
              <a:t>Accuracy assessment</a:t>
            </a:r>
            <a:endParaRPr lang="en-US" sz="3000" dirty="0">
              <a:latin typeface="Arial" panose="020B0604020202020204" pitchFamily="34" charset="0"/>
              <a:cs typeface="Arial" panose="020B0604020202020204" pitchFamily="34" charset="0"/>
            </a:endParaRPr>
          </a:p>
        </p:txBody>
      </p:sp>
      <p:sp>
        <p:nvSpPr>
          <p:cNvPr id="6" name="Rectangle 5"/>
          <p:cNvSpPr/>
          <p:nvPr/>
        </p:nvSpPr>
        <p:spPr>
          <a:xfrm>
            <a:off x="9792297" y="5098112"/>
            <a:ext cx="1210483" cy="1455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271389" y="6358420"/>
            <a:ext cx="1800724" cy="276999"/>
          </a:xfrm>
          <a:prstGeom prst="rect">
            <a:avLst/>
          </a:prstGeom>
          <a:noFill/>
        </p:spPr>
        <p:txBody>
          <a:bodyPr wrap="square" rtlCol="0">
            <a:spAutoFit/>
          </a:bodyPr>
          <a:lstStyle/>
          <a:p>
            <a:r>
              <a:rPr lang="en-US" sz="1200" dirty="0" smtClean="0"/>
              <a:t>(not actual site locations)</a:t>
            </a:r>
            <a:endParaRPr lang="en-US" dirty="0"/>
          </a:p>
        </p:txBody>
      </p:sp>
    </p:spTree>
    <p:extLst>
      <p:ext uri="{BB962C8B-B14F-4D97-AF65-F5344CB8AC3E}">
        <p14:creationId xmlns:p14="http://schemas.microsoft.com/office/powerpoint/2010/main" val="3841847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Tforest.jpg"/>
          <p:cNvPicPr>
            <a:picLocks noChangeAspect="1"/>
          </p:cNvPicPr>
          <p:nvPr/>
        </p:nvPicPr>
        <p:blipFill>
          <a:blip r:embed="rId3">
            <a:alphaModFix amt="43000"/>
          </a:blip>
          <a:stretch>
            <a:fillRect/>
          </a:stretch>
        </p:blipFill>
        <p:spPr>
          <a:xfrm>
            <a:off x="1" y="-305103"/>
            <a:ext cx="12192000" cy="8116389"/>
          </a:xfrm>
          <a:prstGeom prst="rect">
            <a:avLst/>
          </a:prstGeom>
        </p:spPr>
      </p:pic>
      <p:sp>
        <p:nvSpPr>
          <p:cNvPr id="2" name="Title 1"/>
          <p:cNvSpPr>
            <a:spLocks noGrp="1"/>
          </p:cNvSpPr>
          <p:nvPr>
            <p:ph type="ctrTitle"/>
          </p:nvPr>
        </p:nvSpPr>
        <p:spPr>
          <a:xfrm>
            <a:off x="233265" y="226624"/>
            <a:ext cx="8360229" cy="594470"/>
          </a:xfrm>
        </p:spPr>
        <p:txBody>
          <a:bodyPr>
            <a:normAutofit/>
          </a:bodyPr>
          <a:lstStyle/>
          <a:p>
            <a:pPr algn="l"/>
            <a:r>
              <a:rPr lang="en-US" sz="3600" dirty="0" smtClean="0">
                <a:latin typeface="Arial" panose="020B0604020202020204" pitchFamily="34" charset="0"/>
                <a:cs typeface="Arial" panose="020B0604020202020204" pitchFamily="34" charset="0"/>
              </a:rPr>
              <a:t>Next steps</a:t>
            </a:r>
            <a:endParaRPr lang="en-US" sz="3600" dirty="0">
              <a:latin typeface="Arial" panose="020B0604020202020204" pitchFamily="34" charset="0"/>
              <a:cs typeface="Arial" panose="020B0604020202020204" pitchFamily="34" charset="0"/>
            </a:endParaRPr>
          </a:p>
        </p:txBody>
      </p:sp>
      <p:cxnSp>
        <p:nvCxnSpPr>
          <p:cNvPr id="4" name="Straight Connector 3"/>
          <p:cNvCxnSpPr/>
          <p:nvPr/>
        </p:nvCxnSpPr>
        <p:spPr>
          <a:xfrm flipV="1">
            <a:off x="119264" y="796053"/>
            <a:ext cx="11965356" cy="1117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272273" y="1109272"/>
            <a:ext cx="11509995" cy="539645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3000" dirty="0" smtClean="0">
                <a:latin typeface="Arial" panose="020B0604020202020204" pitchFamily="34" charset="0"/>
                <a:cs typeface="Arial" panose="020B0604020202020204" pitchFamily="34" charset="0"/>
              </a:rPr>
              <a:t>Accuracy assessment</a:t>
            </a:r>
          </a:p>
          <a:p>
            <a:pPr algn="l"/>
            <a:endParaRPr lang="en-US" sz="3000" dirty="0" smtClean="0">
              <a:latin typeface="Arial" panose="020B0604020202020204" pitchFamily="34" charset="0"/>
              <a:cs typeface="Arial" panose="020B0604020202020204" pitchFamily="34" charset="0"/>
            </a:endParaRPr>
          </a:p>
          <a:p>
            <a:pPr algn="l"/>
            <a:endParaRPr lang="en-US" sz="30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3000" dirty="0" smtClean="0">
                <a:latin typeface="Arial" panose="020B0604020202020204" pitchFamily="34" charset="0"/>
                <a:cs typeface="Arial" panose="020B0604020202020204" pitchFamily="34" charset="0"/>
              </a:rPr>
              <a:t>Refine relative basal area maps with more ancillary data</a:t>
            </a:r>
          </a:p>
          <a:p>
            <a:pPr marL="457200" indent="-457200" algn="l">
              <a:buFont typeface="Arial" panose="020B0604020202020204" pitchFamily="34" charset="0"/>
              <a:buChar char="•"/>
            </a:pPr>
            <a:endParaRPr lang="en-US" sz="3000" dirty="0" smtClean="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3000" dirty="0" smtClean="0">
                <a:latin typeface="Arial" panose="020B0604020202020204" pitchFamily="34" charset="0"/>
                <a:cs typeface="Arial" panose="020B0604020202020204" pitchFamily="34" charset="0"/>
              </a:rPr>
              <a:t>Include non-forest land cover types (based on NLCD)</a:t>
            </a:r>
          </a:p>
          <a:p>
            <a:pPr marL="457200" indent="-457200" algn="l">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3000" dirty="0" smtClean="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3000" dirty="0" smtClean="0">
                <a:latin typeface="Arial" panose="020B0604020202020204" pitchFamily="34" charset="0"/>
                <a:cs typeface="Arial" panose="020B0604020202020204" pitchFamily="34" charset="0"/>
              </a:rPr>
              <a:t>Include additional carbon pools (soil, down dead wood, etc.)</a:t>
            </a:r>
          </a:p>
          <a:p>
            <a:pPr marL="457200" indent="-457200" algn="l">
              <a:buFont typeface="Arial" panose="020B0604020202020204" pitchFamily="34" charset="0"/>
              <a:buChar char="•"/>
            </a:pPr>
            <a:endParaRPr lang="en-US" sz="3000" dirty="0" smtClean="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3000" dirty="0" smtClean="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3000" dirty="0" smtClean="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184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Tforest.jpg"/>
          <p:cNvPicPr>
            <a:picLocks noChangeAspect="1"/>
          </p:cNvPicPr>
          <p:nvPr/>
        </p:nvPicPr>
        <p:blipFill>
          <a:blip r:embed="rId3">
            <a:alphaModFix amt="43000"/>
          </a:blip>
          <a:stretch>
            <a:fillRect/>
          </a:stretch>
        </p:blipFill>
        <p:spPr>
          <a:xfrm>
            <a:off x="1" y="-305103"/>
            <a:ext cx="12192000" cy="8116389"/>
          </a:xfrm>
          <a:prstGeom prst="rect">
            <a:avLst/>
          </a:prstGeom>
        </p:spPr>
      </p:pic>
      <p:sp>
        <p:nvSpPr>
          <p:cNvPr id="6" name="Title 1"/>
          <p:cNvSpPr txBox="1">
            <a:spLocks/>
          </p:cNvSpPr>
          <p:nvPr/>
        </p:nvSpPr>
        <p:spPr>
          <a:xfrm>
            <a:off x="1" y="-401049"/>
            <a:ext cx="12192000" cy="19938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latin typeface="Arial" panose="020B0604020202020204" pitchFamily="34" charset="0"/>
                <a:cs typeface="Arial" panose="020B0604020202020204" pitchFamily="34" charset="0"/>
              </a:rPr>
              <a:t>Questions?</a:t>
            </a:r>
            <a:endParaRPr lang="en-US" sz="3600" dirty="0">
              <a:latin typeface="Arial" panose="020B0604020202020204" pitchFamily="34" charset="0"/>
              <a:cs typeface="Arial" panose="020B0604020202020204" pitchFamily="34" charset="0"/>
            </a:endParaRPr>
          </a:p>
        </p:txBody>
      </p:sp>
      <p:sp>
        <p:nvSpPr>
          <p:cNvPr id="8" name="TextBox 7"/>
          <p:cNvSpPr txBox="1"/>
          <p:nvPr/>
        </p:nvSpPr>
        <p:spPr>
          <a:xfrm>
            <a:off x="293156" y="2286162"/>
            <a:ext cx="11594044" cy="4893647"/>
          </a:xfrm>
          <a:prstGeom prst="rect">
            <a:avLst/>
          </a:prstGeom>
          <a:noFill/>
        </p:spPr>
        <p:txBody>
          <a:bodyPr wrap="square" rtlCol="0">
            <a:spAutoFit/>
          </a:bodyPr>
          <a:lstStyle/>
          <a:p>
            <a:r>
              <a:rPr lang="en-US" sz="2400" dirty="0" smtClean="0"/>
              <a:t>Thanks to…</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endParaRPr lang="en-US" sz="2400" dirty="0" smtClean="0"/>
          </a:p>
          <a:p>
            <a:r>
              <a:rPr lang="en-US" sz="2400" dirty="0" smtClean="0"/>
              <a:t>Committee members: Jennifer Pontius (advisor), Gillian </a:t>
            </a:r>
            <a:r>
              <a:rPr lang="en-US" sz="2400" dirty="0" err="1" smtClean="0"/>
              <a:t>Galford</a:t>
            </a:r>
            <a:r>
              <a:rPr lang="en-US" sz="2400" dirty="0" smtClean="0"/>
              <a:t>, and Scott Merrill</a:t>
            </a:r>
          </a:p>
          <a:p>
            <a:endParaRPr lang="en-US" sz="2400" dirty="0" smtClean="0"/>
          </a:p>
          <a:p>
            <a:r>
              <a:rPr lang="en-US" sz="2400" dirty="0" smtClean="0"/>
              <a:t>Jennifer Pontius and David </a:t>
            </a:r>
            <a:r>
              <a:rPr lang="en-US" sz="2400" dirty="0" err="1" smtClean="0"/>
              <a:t>Gudex</a:t>
            </a:r>
            <a:r>
              <a:rPr lang="en-US" sz="2400" dirty="0" smtClean="0"/>
              <a:t>-Cross for leading the work on the basal area maps</a:t>
            </a:r>
          </a:p>
          <a:p>
            <a:endParaRPr lang="en-US" sz="2400" dirty="0"/>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20619" y="2170679"/>
            <a:ext cx="2640347" cy="1441221"/>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4720" y="3122708"/>
            <a:ext cx="2323690" cy="170255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324239" y="3611900"/>
            <a:ext cx="1619250" cy="1552575"/>
          </a:xfrm>
          <a:prstGeom prst="rect">
            <a:avLst/>
          </a:prstGeom>
        </p:spPr>
      </p:pic>
      <p:cxnSp>
        <p:nvCxnSpPr>
          <p:cNvPr id="9" name="Straight Connector 8"/>
          <p:cNvCxnSpPr/>
          <p:nvPr/>
        </p:nvCxnSpPr>
        <p:spPr>
          <a:xfrm flipV="1">
            <a:off x="119264" y="2020167"/>
            <a:ext cx="11965356" cy="1117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99302" y="2170679"/>
            <a:ext cx="1686181" cy="1869131"/>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89084" y="3727383"/>
            <a:ext cx="4663440" cy="1502664"/>
          </a:xfrm>
          <a:prstGeom prst="rect">
            <a:avLst/>
          </a:prstGeom>
        </p:spPr>
      </p:pic>
    </p:spTree>
    <p:extLst>
      <p:ext uri="{BB962C8B-B14F-4D97-AF65-F5344CB8AC3E}">
        <p14:creationId xmlns:p14="http://schemas.microsoft.com/office/powerpoint/2010/main" val="1078775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Tforest.jpg"/>
          <p:cNvPicPr>
            <a:picLocks noChangeAspect="1"/>
          </p:cNvPicPr>
          <p:nvPr/>
        </p:nvPicPr>
        <p:blipFill>
          <a:blip r:embed="rId3">
            <a:alphaModFix amt="43000"/>
          </a:blip>
          <a:stretch>
            <a:fillRect/>
          </a:stretch>
        </p:blipFill>
        <p:spPr>
          <a:xfrm>
            <a:off x="1" y="-305103"/>
            <a:ext cx="12192000" cy="8116389"/>
          </a:xfrm>
          <a:prstGeom prst="rect">
            <a:avLst/>
          </a:prstGeom>
        </p:spPr>
      </p:pic>
      <p:sp>
        <p:nvSpPr>
          <p:cNvPr id="2" name="Title 1"/>
          <p:cNvSpPr>
            <a:spLocks noGrp="1"/>
          </p:cNvSpPr>
          <p:nvPr>
            <p:ph type="ctrTitle"/>
          </p:nvPr>
        </p:nvSpPr>
        <p:spPr>
          <a:xfrm>
            <a:off x="233265" y="226624"/>
            <a:ext cx="11714895" cy="594470"/>
          </a:xfrm>
        </p:spPr>
        <p:txBody>
          <a:bodyPr>
            <a:normAutofit/>
          </a:bodyPr>
          <a:lstStyle/>
          <a:p>
            <a:pPr algn="l"/>
            <a:r>
              <a:rPr lang="en-US" sz="3600" dirty="0" smtClean="0">
                <a:latin typeface="Arial" panose="020B0604020202020204" pitchFamily="34" charset="0"/>
                <a:cs typeface="Arial" panose="020B0604020202020204" pitchFamily="34" charset="0"/>
              </a:rPr>
              <a:t>Why compare methods? 					Importance</a:t>
            </a:r>
            <a:endParaRPr lang="en-US" sz="3600" dirty="0">
              <a:latin typeface="Arial" panose="020B0604020202020204" pitchFamily="34" charset="0"/>
              <a:cs typeface="Arial" panose="020B0604020202020204" pitchFamily="34" charset="0"/>
            </a:endParaRPr>
          </a:p>
        </p:txBody>
      </p:sp>
      <p:grpSp>
        <p:nvGrpSpPr>
          <p:cNvPr id="9" name="Group 8"/>
          <p:cNvGrpSpPr/>
          <p:nvPr/>
        </p:nvGrpSpPr>
        <p:grpSpPr>
          <a:xfrm>
            <a:off x="384861" y="1080436"/>
            <a:ext cx="7349327" cy="3975554"/>
            <a:chOff x="522021" y="958516"/>
            <a:chExt cx="7349327" cy="3975554"/>
          </a:xfrm>
        </p:grpSpPr>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2021" y="958516"/>
              <a:ext cx="6197516" cy="3966410"/>
            </a:xfrm>
            <a:prstGeom prst="rect">
              <a:avLst/>
            </a:prstGeom>
            <a:noFill/>
            <a:ln w="44450">
              <a:solidFill>
                <a:schemeClr val="tx1">
                  <a:lumMod val="50000"/>
                  <a:lumOff val="50000"/>
                </a:schemeClr>
              </a:solidFill>
            </a:ln>
          </p:spPr>
        </p:pic>
        <p:sp>
          <p:nvSpPr>
            <p:cNvPr id="6" name="TextBox 5"/>
            <p:cNvSpPr txBox="1"/>
            <p:nvPr/>
          </p:nvSpPr>
          <p:spPr>
            <a:xfrm>
              <a:off x="4681072" y="4734015"/>
              <a:ext cx="3190276" cy="200055"/>
            </a:xfrm>
            <a:prstGeom prst="rect">
              <a:avLst/>
            </a:prstGeom>
            <a:noFill/>
          </p:spPr>
          <p:txBody>
            <a:bodyPr wrap="square" rtlCol="0">
              <a:spAutoFit/>
            </a:bodyPr>
            <a:lstStyle/>
            <a:p>
              <a:r>
                <a:rPr lang="en-US" sz="700" dirty="0" smtClean="0"/>
                <a:t>www3.epa.gov/climatechange/impacts/forests.html</a:t>
              </a:r>
              <a:endParaRPr lang="en-US" sz="700" dirty="0"/>
            </a:p>
          </p:txBody>
        </p:sp>
      </p:gr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97314" y="1080436"/>
            <a:ext cx="2734471" cy="3538728"/>
          </a:xfrm>
          <a:prstGeom prst="rect">
            <a:avLst/>
          </a:prstGeom>
          <a:ln w="44450">
            <a:solidFill>
              <a:schemeClr val="tx1">
                <a:lumMod val="50000"/>
                <a:lumOff val="50000"/>
              </a:schemeClr>
            </a:solidFill>
          </a:ln>
        </p:spPr>
      </p:pic>
      <p:cxnSp>
        <p:nvCxnSpPr>
          <p:cNvPr id="4" name="Straight Connector 3"/>
          <p:cNvCxnSpPr/>
          <p:nvPr/>
        </p:nvCxnSpPr>
        <p:spPr>
          <a:xfrm flipV="1">
            <a:off x="119264" y="796053"/>
            <a:ext cx="11965356" cy="1117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73096" y="2438913"/>
            <a:ext cx="861092" cy="4601"/>
          </a:xfrm>
          <a:prstGeom prst="straightConnector1">
            <a:avLst/>
          </a:prstGeom>
          <a:ln w="44450">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104397" y="1735290"/>
            <a:ext cx="417095" cy="646331"/>
          </a:xfrm>
          <a:prstGeom prst="rect">
            <a:avLst/>
          </a:prstGeom>
          <a:noFill/>
        </p:spPr>
        <p:txBody>
          <a:bodyPr wrap="square" rtlCol="0">
            <a:spAutoFit/>
          </a:bodyPr>
          <a:lstStyle/>
          <a:p>
            <a:r>
              <a:rPr lang="en-US" sz="3600" b="1" dirty="0">
                <a:solidFill>
                  <a:schemeClr val="accent2">
                    <a:lumMod val="75000"/>
                  </a:schemeClr>
                </a:solidFill>
              </a:rPr>
              <a:t>?</a:t>
            </a:r>
          </a:p>
        </p:txBody>
      </p:sp>
      <p:sp>
        <p:nvSpPr>
          <p:cNvPr id="13" name="TextBox 12"/>
          <p:cNvSpPr txBox="1"/>
          <p:nvPr/>
        </p:nvSpPr>
        <p:spPr>
          <a:xfrm>
            <a:off x="8034565" y="4451995"/>
            <a:ext cx="3190276" cy="200055"/>
          </a:xfrm>
          <a:prstGeom prst="rect">
            <a:avLst/>
          </a:prstGeom>
          <a:noFill/>
        </p:spPr>
        <p:txBody>
          <a:bodyPr wrap="square" rtlCol="0">
            <a:spAutoFit/>
          </a:bodyPr>
          <a:lstStyle/>
          <a:p>
            <a:r>
              <a:rPr lang="en-US" sz="700" dirty="0"/>
              <a:t>http://www.forestsandfish.com/images/sust-ten-year-harvest-plan-lg.png</a:t>
            </a:r>
          </a:p>
        </p:txBody>
      </p:sp>
      <p:pic>
        <p:nvPicPr>
          <p:cNvPr id="14" name="Picture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169308" y="1390523"/>
            <a:ext cx="5684668" cy="5181600"/>
          </a:xfrm>
          <a:prstGeom prst="rect">
            <a:avLst/>
          </a:prstGeom>
          <a:ln w="44450">
            <a:solidFill>
              <a:schemeClr val="tx1">
                <a:lumMod val="50000"/>
                <a:lumOff val="50000"/>
              </a:schemeClr>
            </a:solidFill>
          </a:ln>
        </p:spPr>
      </p:pic>
      <p:sp>
        <p:nvSpPr>
          <p:cNvPr id="15" name="TextBox 14"/>
          <p:cNvSpPr txBox="1"/>
          <p:nvPr/>
        </p:nvSpPr>
        <p:spPr>
          <a:xfrm>
            <a:off x="6400747" y="6391523"/>
            <a:ext cx="3190276" cy="200055"/>
          </a:xfrm>
          <a:prstGeom prst="rect">
            <a:avLst/>
          </a:prstGeom>
          <a:noFill/>
        </p:spPr>
        <p:txBody>
          <a:bodyPr wrap="square" rtlCol="0">
            <a:spAutoFit/>
          </a:bodyPr>
          <a:lstStyle/>
          <a:p>
            <a:r>
              <a:rPr lang="en-US" sz="700" dirty="0"/>
              <a:t>http://globecarboncycle.unh.edu/graphics/CCdiagramWEB.jpg</a:t>
            </a:r>
          </a:p>
        </p:txBody>
      </p:sp>
    </p:spTree>
    <p:extLst>
      <p:ext uri="{BB962C8B-B14F-4D97-AF65-F5344CB8AC3E}">
        <p14:creationId xmlns:p14="http://schemas.microsoft.com/office/powerpoint/2010/main" val="384184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Tforest.jpg"/>
          <p:cNvPicPr>
            <a:picLocks noChangeAspect="1"/>
          </p:cNvPicPr>
          <p:nvPr/>
        </p:nvPicPr>
        <p:blipFill>
          <a:blip r:embed="rId3">
            <a:alphaModFix amt="43000"/>
          </a:blip>
          <a:stretch>
            <a:fillRect/>
          </a:stretch>
        </p:blipFill>
        <p:spPr>
          <a:xfrm>
            <a:off x="1" y="-305103"/>
            <a:ext cx="12192000" cy="8116389"/>
          </a:xfrm>
          <a:prstGeom prst="rect">
            <a:avLst/>
          </a:prstGeom>
        </p:spPr>
      </p:pic>
      <p:sp>
        <p:nvSpPr>
          <p:cNvPr id="2" name="Title 1"/>
          <p:cNvSpPr>
            <a:spLocks noGrp="1"/>
          </p:cNvSpPr>
          <p:nvPr>
            <p:ph type="ctrTitle"/>
          </p:nvPr>
        </p:nvSpPr>
        <p:spPr>
          <a:xfrm>
            <a:off x="233265" y="226624"/>
            <a:ext cx="11746705" cy="594470"/>
          </a:xfrm>
        </p:spPr>
        <p:txBody>
          <a:bodyPr>
            <a:normAutofit/>
          </a:bodyPr>
          <a:lstStyle/>
          <a:p>
            <a:pPr algn="l"/>
            <a:r>
              <a:rPr lang="en-US" sz="3600" dirty="0" smtClean="0">
                <a:latin typeface="Arial" panose="020B0604020202020204" pitchFamily="34" charset="0"/>
                <a:cs typeface="Arial" panose="020B0604020202020204" pitchFamily="34" charset="0"/>
              </a:rPr>
              <a:t>Why compare methods? 			     What’s done now</a:t>
            </a:r>
            <a:endParaRPr lang="en-US" sz="3600" dirty="0">
              <a:latin typeface="Arial" panose="020B0604020202020204" pitchFamily="34" charset="0"/>
              <a:cs typeface="Arial" panose="020B0604020202020204" pitchFamily="34" charset="0"/>
            </a:endParaRPr>
          </a:p>
        </p:txBody>
      </p:sp>
      <p:cxnSp>
        <p:nvCxnSpPr>
          <p:cNvPr id="4" name="Straight Connector 3"/>
          <p:cNvCxnSpPr/>
          <p:nvPr/>
        </p:nvCxnSpPr>
        <p:spPr>
          <a:xfrm flipV="1">
            <a:off x="119264" y="796053"/>
            <a:ext cx="11965356" cy="1117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2722" y="1078085"/>
            <a:ext cx="2226676" cy="2180447"/>
          </a:xfrm>
          <a:prstGeom prst="rect">
            <a:avLst/>
          </a:prstGeom>
          <a:ln w="44450">
            <a:solidFill>
              <a:schemeClr val="tx1">
                <a:lumMod val="50000"/>
                <a:lumOff val="50000"/>
              </a:schemeClr>
            </a:solidFill>
          </a:ln>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17804" y="4429503"/>
            <a:ext cx="3062166" cy="2208774"/>
          </a:xfrm>
          <a:prstGeom prst="rect">
            <a:avLst/>
          </a:prstGeom>
          <a:ln w="44450">
            <a:solidFill>
              <a:schemeClr val="tx1">
                <a:lumMod val="50000"/>
                <a:lumOff val="50000"/>
              </a:schemeClr>
            </a:solidFill>
          </a:ln>
        </p:spPr>
      </p:pic>
      <p:sp>
        <p:nvSpPr>
          <p:cNvPr id="11" name="Plus 10"/>
          <p:cNvSpPr/>
          <p:nvPr/>
        </p:nvSpPr>
        <p:spPr>
          <a:xfrm>
            <a:off x="5421485" y="4413983"/>
            <a:ext cx="671805" cy="699594"/>
          </a:xfrm>
          <a:prstGeom prst="mathPlus">
            <a:avLst>
              <a:gd name="adj1" fmla="val 6853"/>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180341" y="5358140"/>
            <a:ext cx="3154091" cy="1176213"/>
          </a:xfrm>
          <a:prstGeom prst="rect">
            <a:avLst/>
          </a:prstGeom>
          <a:ln w="44450">
            <a:solidFill>
              <a:schemeClr val="tx1">
                <a:lumMod val="50000"/>
                <a:lumOff val="50000"/>
              </a:schemeClr>
            </a:solidFill>
          </a:ln>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92045" y="1405643"/>
            <a:ext cx="3730686" cy="2882803"/>
          </a:xfrm>
          <a:prstGeom prst="rect">
            <a:avLst/>
          </a:prstGeom>
          <a:ln w="44450">
            <a:solidFill>
              <a:schemeClr val="tx1">
                <a:lumMod val="50000"/>
                <a:lumOff val="50000"/>
              </a:schemeClr>
            </a:solidFill>
          </a:ln>
        </p:spPr>
      </p:pic>
      <p:sp>
        <p:nvSpPr>
          <p:cNvPr id="3" name="Rounded Rectangle 2"/>
          <p:cNvSpPr/>
          <p:nvPr/>
        </p:nvSpPr>
        <p:spPr>
          <a:xfrm>
            <a:off x="3291841" y="1051795"/>
            <a:ext cx="4873958" cy="5702965"/>
          </a:xfrm>
          <a:prstGeom prst="roundRect">
            <a:avLst/>
          </a:prstGeom>
          <a:noFill/>
          <a:ln w="44450">
            <a:solidFill>
              <a:srgbClr val="FFC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2722" y="3338751"/>
            <a:ext cx="2226676" cy="369332"/>
          </a:xfrm>
          <a:prstGeom prst="rect">
            <a:avLst/>
          </a:prstGeom>
          <a:noFill/>
        </p:spPr>
        <p:txBody>
          <a:bodyPr wrap="square" rtlCol="0">
            <a:spAutoFit/>
          </a:bodyPr>
          <a:lstStyle/>
          <a:p>
            <a:r>
              <a:rPr lang="en-US" dirty="0" smtClean="0"/>
              <a:t>FIA data interpolation</a:t>
            </a:r>
            <a:endParaRPr lang="en-US" dirty="0"/>
          </a:p>
        </p:txBody>
      </p:sp>
      <p:sp>
        <p:nvSpPr>
          <p:cNvPr id="14" name="TextBox 13"/>
          <p:cNvSpPr txBox="1"/>
          <p:nvPr/>
        </p:nvSpPr>
        <p:spPr>
          <a:xfrm>
            <a:off x="9392339" y="3192117"/>
            <a:ext cx="2379069" cy="1200329"/>
          </a:xfrm>
          <a:prstGeom prst="rect">
            <a:avLst/>
          </a:prstGeom>
          <a:noFill/>
        </p:spPr>
        <p:txBody>
          <a:bodyPr wrap="square" rtlCol="0">
            <a:spAutoFit/>
          </a:bodyPr>
          <a:lstStyle/>
          <a:p>
            <a:pPr algn="ctr"/>
            <a:r>
              <a:rPr lang="en-US" dirty="0" smtClean="0"/>
              <a:t>Remotely-sensed biomass map (</a:t>
            </a:r>
            <a:r>
              <a:rPr lang="en-US" dirty="0" err="1" smtClean="0"/>
              <a:t>Kellndorfer</a:t>
            </a:r>
            <a:r>
              <a:rPr lang="en-US" dirty="0" smtClean="0"/>
              <a:t> et al., 2012; NBCD 2000)</a:t>
            </a:r>
            <a:endParaRPr lang="en-US" dirty="0"/>
          </a:p>
        </p:txBody>
      </p:sp>
      <p:sp>
        <p:nvSpPr>
          <p:cNvPr id="15" name="TextBox 14"/>
          <p:cNvSpPr txBox="1"/>
          <p:nvPr/>
        </p:nvSpPr>
        <p:spPr>
          <a:xfrm>
            <a:off x="2348262" y="4436563"/>
            <a:ext cx="2977469" cy="646331"/>
          </a:xfrm>
          <a:prstGeom prst="rect">
            <a:avLst/>
          </a:prstGeom>
          <a:noFill/>
        </p:spPr>
        <p:txBody>
          <a:bodyPr wrap="square" rtlCol="0">
            <a:spAutoFit/>
          </a:bodyPr>
          <a:lstStyle/>
          <a:p>
            <a:pPr algn="ctr"/>
            <a:r>
              <a:rPr lang="en-US" dirty="0" smtClean="0"/>
              <a:t>Land cover maps plus carbon storage data (e.g. NLCD 2011)</a:t>
            </a:r>
            <a:endParaRPr lang="en-US" dirty="0"/>
          </a:p>
        </p:txBody>
      </p:sp>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70929" y="3338751"/>
            <a:ext cx="543597" cy="890373"/>
          </a:xfrm>
          <a:prstGeom prst="rect">
            <a:avLst/>
          </a:prstGeom>
        </p:spPr>
      </p:pic>
    </p:spTree>
    <p:extLst>
      <p:ext uri="{BB962C8B-B14F-4D97-AF65-F5344CB8AC3E}">
        <p14:creationId xmlns:p14="http://schemas.microsoft.com/office/powerpoint/2010/main" val="384184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6"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Tforest.jpg"/>
          <p:cNvPicPr>
            <a:picLocks noChangeAspect="1"/>
          </p:cNvPicPr>
          <p:nvPr/>
        </p:nvPicPr>
        <p:blipFill>
          <a:blip r:embed="rId3">
            <a:alphaModFix amt="43000"/>
          </a:blip>
          <a:stretch>
            <a:fillRect/>
          </a:stretch>
        </p:blipFill>
        <p:spPr>
          <a:xfrm>
            <a:off x="1" y="-305103"/>
            <a:ext cx="12192000" cy="8116389"/>
          </a:xfrm>
          <a:prstGeom prst="rect">
            <a:avLst/>
          </a:prstGeom>
        </p:spPr>
      </p:pic>
      <p:sp>
        <p:nvSpPr>
          <p:cNvPr id="2" name="Title 1"/>
          <p:cNvSpPr>
            <a:spLocks noGrp="1"/>
          </p:cNvSpPr>
          <p:nvPr>
            <p:ph type="ctrTitle"/>
          </p:nvPr>
        </p:nvSpPr>
        <p:spPr>
          <a:xfrm>
            <a:off x="233265" y="226624"/>
            <a:ext cx="8360229" cy="594470"/>
          </a:xfrm>
        </p:spPr>
        <p:txBody>
          <a:bodyPr>
            <a:normAutofit/>
          </a:bodyPr>
          <a:lstStyle/>
          <a:p>
            <a:pPr algn="l"/>
            <a:r>
              <a:rPr lang="en-US" sz="3600" dirty="0" smtClean="0">
                <a:latin typeface="Arial" panose="020B0604020202020204" pitchFamily="34" charset="0"/>
                <a:cs typeface="Arial" panose="020B0604020202020204" pitchFamily="34" charset="0"/>
              </a:rPr>
              <a:t>Mapping land cover &amp; basal area</a:t>
            </a:r>
            <a:endParaRPr lang="en-US" sz="3600" dirty="0">
              <a:latin typeface="Arial" panose="020B0604020202020204" pitchFamily="34" charset="0"/>
              <a:cs typeface="Arial" panose="020B0604020202020204" pitchFamily="34" charset="0"/>
            </a:endParaRPr>
          </a:p>
        </p:txBody>
      </p:sp>
      <p:cxnSp>
        <p:nvCxnSpPr>
          <p:cNvPr id="4" name="Straight Connector 3"/>
          <p:cNvCxnSpPr/>
          <p:nvPr/>
        </p:nvCxnSpPr>
        <p:spPr>
          <a:xfrm flipV="1">
            <a:off x="119264" y="796053"/>
            <a:ext cx="11965356" cy="1117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northeast.png"/>
          <p:cNvPicPr>
            <a:picLocks noChangeAspect="1"/>
          </p:cNvPicPr>
          <p:nvPr/>
        </p:nvPicPr>
        <p:blipFill>
          <a:blip r:embed="rId4"/>
          <a:stretch>
            <a:fillRect/>
          </a:stretch>
        </p:blipFill>
        <p:spPr>
          <a:xfrm>
            <a:off x="282407" y="983124"/>
            <a:ext cx="4791075" cy="3609975"/>
          </a:xfrm>
          <a:prstGeom prst="rect">
            <a:avLst/>
          </a:prstGeom>
          <a:ln w="44450">
            <a:solidFill>
              <a:schemeClr val="tx1">
                <a:lumMod val="50000"/>
                <a:lumOff val="50000"/>
              </a:schemeClr>
            </a:solidFill>
          </a:ln>
        </p:spPr>
      </p:pic>
      <p:sp>
        <p:nvSpPr>
          <p:cNvPr id="8" name="Rectangle 7"/>
          <p:cNvSpPr/>
          <p:nvPr/>
        </p:nvSpPr>
        <p:spPr>
          <a:xfrm rot="234578">
            <a:off x="2462611" y="2335419"/>
            <a:ext cx="915217" cy="933697"/>
          </a:xfrm>
          <a:prstGeom prst="rect">
            <a:avLst/>
          </a:prstGeom>
          <a:noFill/>
          <a:ln w="44450">
            <a:solidFill>
              <a:srgbClr val="FFCD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rot="219892">
            <a:off x="3124549" y="2086968"/>
            <a:ext cx="915217" cy="933697"/>
          </a:xfrm>
          <a:prstGeom prst="rect">
            <a:avLst/>
          </a:prstGeom>
          <a:noFill/>
          <a:ln w="44450">
            <a:solidFill>
              <a:srgbClr val="FFCD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259453">
            <a:off x="3782740" y="1897688"/>
            <a:ext cx="915217" cy="933697"/>
          </a:xfrm>
          <a:prstGeom prst="rect">
            <a:avLst/>
          </a:prstGeom>
          <a:noFill/>
          <a:ln w="44450">
            <a:solidFill>
              <a:srgbClr val="FFCD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522981" y="1232479"/>
            <a:ext cx="392236" cy="1588"/>
          </a:xfrm>
          <a:prstGeom prst="line">
            <a:avLst/>
          </a:prstGeom>
          <a:ln w="44450">
            <a:solidFill>
              <a:srgbClr val="FFCD35"/>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971251" y="1064413"/>
            <a:ext cx="2035891" cy="646331"/>
          </a:xfrm>
          <a:prstGeom prst="rect">
            <a:avLst/>
          </a:prstGeom>
          <a:noFill/>
        </p:spPr>
        <p:txBody>
          <a:bodyPr wrap="square" rtlCol="0">
            <a:spAutoFit/>
          </a:bodyPr>
          <a:lstStyle/>
          <a:p>
            <a:r>
              <a:rPr lang="en-US" dirty="0" smtClean="0"/>
              <a:t>Approximate area of study</a:t>
            </a:r>
            <a:endParaRPr lang="en-US" dirty="0"/>
          </a:p>
        </p:txBody>
      </p:sp>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0677" y="20738613"/>
            <a:ext cx="6858000" cy="4646022"/>
          </a:xfrm>
          <a:prstGeom prst="rect">
            <a:avLst/>
          </a:prstGeom>
          <a:solidFill>
            <a:schemeClr val="bg1"/>
          </a:solidFill>
          <a:ln w="12700">
            <a:solidFill>
              <a:schemeClr val="tx1"/>
            </a:solidFill>
          </a:ln>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3077" y="20891013"/>
            <a:ext cx="6858000" cy="4646022"/>
          </a:xfrm>
          <a:prstGeom prst="rect">
            <a:avLst/>
          </a:prstGeom>
          <a:solidFill>
            <a:schemeClr val="bg1"/>
          </a:solidFill>
          <a:ln w="12700">
            <a:solidFill>
              <a:schemeClr val="tx1"/>
            </a:solidFill>
          </a:ln>
        </p:spPr>
      </p:pic>
      <p:pic>
        <p:nvPicPr>
          <p:cNvPr id="20" name="Picture 19" descr="MTMF.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33156" y="971044"/>
            <a:ext cx="5035119" cy="4500416"/>
          </a:xfrm>
          <a:prstGeom prst="rect">
            <a:avLst/>
          </a:prstGeom>
          <a:ln w="44450">
            <a:solidFill>
              <a:schemeClr val="tx1">
                <a:lumMod val="50000"/>
                <a:lumOff val="50000"/>
              </a:schemeClr>
            </a:solidFill>
          </a:ln>
        </p:spPr>
      </p:pic>
      <p:cxnSp>
        <p:nvCxnSpPr>
          <p:cNvPr id="22" name="Straight Arrow Connector 21"/>
          <p:cNvCxnSpPr/>
          <p:nvPr/>
        </p:nvCxnSpPr>
        <p:spPr>
          <a:xfrm>
            <a:off x="3595560" y="2899822"/>
            <a:ext cx="2168549" cy="4601"/>
          </a:xfrm>
          <a:prstGeom prst="straightConnector1">
            <a:avLst/>
          </a:prstGeom>
          <a:ln w="44450">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flipH="1" flipV="1">
            <a:off x="4019552" y="2838453"/>
            <a:ext cx="3809999" cy="1841496"/>
          </a:xfrm>
          <a:prstGeom prst="straightConnector1">
            <a:avLst/>
          </a:prstGeom>
          <a:ln w="44450">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0800000">
            <a:off x="9118601" y="1943102"/>
            <a:ext cx="1511302" cy="584198"/>
          </a:xfrm>
          <a:prstGeom prst="straightConnector1">
            <a:avLst/>
          </a:prstGeom>
          <a:ln w="44450">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16200000" flipV="1">
            <a:off x="8361010" y="4243743"/>
            <a:ext cx="1946639" cy="856905"/>
          </a:xfrm>
          <a:prstGeom prst="straightConnector1">
            <a:avLst/>
          </a:prstGeom>
          <a:ln w="44450">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120851" y="5572913"/>
            <a:ext cx="2724449" cy="369332"/>
          </a:xfrm>
          <a:prstGeom prst="rect">
            <a:avLst/>
          </a:prstGeom>
          <a:noFill/>
        </p:spPr>
        <p:txBody>
          <a:bodyPr wrap="square" rtlCol="0">
            <a:spAutoFit/>
          </a:bodyPr>
          <a:lstStyle/>
          <a:p>
            <a:r>
              <a:rPr lang="en-US" dirty="0" smtClean="0"/>
              <a:t>Sugar likely maple present</a:t>
            </a:r>
            <a:endParaRPr lang="en-US" dirty="0"/>
          </a:p>
        </p:txBody>
      </p:sp>
      <p:sp>
        <p:nvSpPr>
          <p:cNvPr id="33" name="TextBox 32"/>
          <p:cNvSpPr txBox="1"/>
          <p:nvPr/>
        </p:nvSpPr>
        <p:spPr>
          <a:xfrm>
            <a:off x="8593495" y="5561545"/>
            <a:ext cx="3255608" cy="369332"/>
          </a:xfrm>
          <a:prstGeom prst="rect">
            <a:avLst/>
          </a:prstGeom>
          <a:noFill/>
        </p:spPr>
        <p:txBody>
          <a:bodyPr wrap="square" rtlCol="0">
            <a:spAutoFit/>
          </a:bodyPr>
          <a:lstStyle/>
          <a:p>
            <a:r>
              <a:rPr lang="en-US" dirty="0" smtClean="0"/>
              <a:t>Sugar maple likely absent</a:t>
            </a:r>
            <a:endParaRPr lang="en-US" dirty="0"/>
          </a:p>
        </p:txBody>
      </p:sp>
      <p:sp>
        <p:nvSpPr>
          <p:cNvPr id="34" name="TextBox 33"/>
          <p:cNvSpPr txBox="1"/>
          <p:nvPr/>
        </p:nvSpPr>
        <p:spPr>
          <a:xfrm>
            <a:off x="10610551" y="2347113"/>
            <a:ext cx="1279411" cy="923330"/>
          </a:xfrm>
          <a:prstGeom prst="rect">
            <a:avLst/>
          </a:prstGeom>
          <a:noFill/>
        </p:spPr>
        <p:txBody>
          <a:bodyPr wrap="square" rtlCol="0">
            <a:spAutoFit/>
          </a:bodyPr>
          <a:lstStyle/>
          <a:p>
            <a:r>
              <a:rPr lang="en-US" dirty="0" smtClean="0"/>
              <a:t>Present but likely false positive</a:t>
            </a:r>
            <a:endParaRPr lang="en-US" dirty="0"/>
          </a:p>
        </p:txBody>
      </p:sp>
      <p:sp>
        <p:nvSpPr>
          <p:cNvPr id="21" name="TextBox 20"/>
          <p:cNvSpPr txBox="1"/>
          <p:nvPr/>
        </p:nvSpPr>
        <p:spPr>
          <a:xfrm>
            <a:off x="244835" y="5982108"/>
            <a:ext cx="11553135" cy="830997"/>
          </a:xfrm>
          <a:prstGeom prst="rect">
            <a:avLst/>
          </a:prstGeom>
          <a:noFill/>
        </p:spPr>
        <p:txBody>
          <a:bodyPr wrap="square" rtlCol="0">
            <a:spAutoFit/>
          </a:bodyPr>
          <a:lstStyle/>
          <a:p>
            <a:r>
              <a:rPr lang="en-US" sz="2400" dirty="0" smtClean="0"/>
              <a:t>Advanced remote sensing techniques used to create maps of relative basal area for common species in the Northeast (</a:t>
            </a:r>
            <a:r>
              <a:rPr lang="en-US" sz="2400" dirty="0" err="1" smtClean="0"/>
              <a:t>Gudex</a:t>
            </a:r>
            <a:r>
              <a:rPr lang="en-US" sz="2400" dirty="0" smtClean="0"/>
              <a:t>-Cross et al., </a:t>
            </a:r>
            <a:r>
              <a:rPr lang="en-US" sz="2400" i="1" dirty="0" smtClean="0"/>
              <a:t>in progress</a:t>
            </a:r>
            <a:r>
              <a:rPr lang="en-US" sz="2400" dirty="0" smtClean="0"/>
              <a:t>)</a:t>
            </a:r>
            <a:endParaRPr lang="en-US" sz="2400" dirty="0"/>
          </a:p>
        </p:txBody>
      </p:sp>
    </p:spTree>
    <p:extLst>
      <p:ext uri="{BB962C8B-B14F-4D97-AF65-F5344CB8AC3E}">
        <p14:creationId xmlns:p14="http://schemas.microsoft.com/office/powerpoint/2010/main" val="384184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7" presetClass="emph" presetSubtype="1" nodeType="clickEffect">
                                  <p:stCondLst>
                                    <p:cond delay="0"/>
                                  </p:stCondLst>
                                  <p:childTnLst>
                                    <p:set>
                                      <p:cBhvr>
                                        <p:cTn id="34" dur="indefinite"/>
                                        <p:tgtEl>
                                          <p:spTgt spid="8"/>
                                        </p:tgtEl>
                                        <p:attrNameLst>
                                          <p:attrName>stroke.color</p:attrName>
                                        </p:attrNameLst>
                                      </p:cBhvr>
                                      <p:to>
                                        <p:clrVal>
                                          <a:srgbClr val="F7250F"/>
                                        </p:clrVal>
                                      </p:to>
                                    </p:set>
                                    <p:set>
                                      <p:cBhvr>
                                        <p:cTn id="35" dur="indefinite"/>
                                        <p:tgtEl>
                                          <p:spTgt spid="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Tforest.jpg"/>
          <p:cNvPicPr>
            <a:picLocks noChangeAspect="1"/>
          </p:cNvPicPr>
          <p:nvPr/>
        </p:nvPicPr>
        <p:blipFill>
          <a:blip r:embed="rId3">
            <a:alphaModFix amt="43000"/>
          </a:blip>
          <a:stretch>
            <a:fillRect/>
          </a:stretch>
        </p:blipFill>
        <p:spPr>
          <a:xfrm>
            <a:off x="1" y="-305103"/>
            <a:ext cx="12192000" cy="8116389"/>
          </a:xfrm>
          <a:prstGeom prst="rect">
            <a:avLst/>
          </a:prstGeom>
        </p:spPr>
      </p:pic>
      <p:sp>
        <p:nvSpPr>
          <p:cNvPr id="2" name="Title 1"/>
          <p:cNvSpPr>
            <a:spLocks noGrp="1"/>
          </p:cNvSpPr>
          <p:nvPr>
            <p:ph type="ctrTitle"/>
          </p:nvPr>
        </p:nvSpPr>
        <p:spPr>
          <a:xfrm>
            <a:off x="233265" y="226624"/>
            <a:ext cx="10830975" cy="594470"/>
          </a:xfrm>
        </p:spPr>
        <p:txBody>
          <a:bodyPr>
            <a:normAutofit/>
          </a:bodyPr>
          <a:lstStyle/>
          <a:p>
            <a:pPr algn="l"/>
            <a:r>
              <a:rPr lang="en-US" sz="3600" dirty="0" smtClean="0">
                <a:latin typeface="Arial" panose="020B0604020202020204" pitchFamily="34" charset="0"/>
                <a:cs typeface="Arial" panose="020B0604020202020204" pitchFamily="34" charset="0"/>
              </a:rPr>
              <a:t>Research Questions</a:t>
            </a:r>
            <a:endParaRPr lang="en-US" sz="3600" dirty="0">
              <a:latin typeface="Arial" panose="020B0604020202020204" pitchFamily="34" charset="0"/>
              <a:cs typeface="Arial" panose="020B0604020202020204" pitchFamily="34" charset="0"/>
            </a:endParaRPr>
          </a:p>
        </p:txBody>
      </p:sp>
      <p:cxnSp>
        <p:nvCxnSpPr>
          <p:cNvPr id="4" name="Straight Connector 3"/>
          <p:cNvCxnSpPr/>
          <p:nvPr/>
        </p:nvCxnSpPr>
        <p:spPr>
          <a:xfrm flipV="1">
            <a:off x="119264" y="796053"/>
            <a:ext cx="11965356" cy="1117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13668" y="959962"/>
            <a:ext cx="11541967" cy="4281941"/>
          </a:xfrm>
          <a:prstGeom prst="rect">
            <a:avLst/>
          </a:prstGeom>
          <a:noFill/>
        </p:spPr>
        <p:txBody>
          <a:bodyPr wrap="square" rtlCol="0">
            <a:spAutoFit/>
          </a:bodyPr>
          <a:lstStyle/>
          <a:p>
            <a:pPr marL="342900" indent="-342900">
              <a:lnSpc>
                <a:spcPct val="110000"/>
              </a:lnSpc>
            </a:pPr>
            <a:endParaRPr lang="en-US" sz="5000" dirty="0" smtClean="0">
              <a:solidFill>
                <a:srgbClr val="000000"/>
              </a:solidFill>
            </a:endParaRPr>
          </a:p>
          <a:p>
            <a:pPr marL="457200" indent="-457200">
              <a:lnSpc>
                <a:spcPct val="110000"/>
              </a:lnSpc>
              <a:buFont typeface="Arial" panose="020B0604020202020204" pitchFamily="34" charset="0"/>
              <a:buChar char="•"/>
            </a:pPr>
            <a:r>
              <a:rPr lang="en-US" sz="5000" dirty="0">
                <a:solidFill>
                  <a:srgbClr val="000000"/>
                </a:solidFill>
              </a:rPr>
              <a:t>I</a:t>
            </a:r>
            <a:r>
              <a:rPr lang="en-US" sz="5000" dirty="0" smtClean="0">
                <a:solidFill>
                  <a:srgbClr val="000000"/>
                </a:solidFill>
              </a:rPr>
              <a:t>mprove on carbon storage estimates? </a:t>
            </a:r>
          </a:p>
          <a:p>
            <a:pPr marL="800100" lvl="1" indent="-342900">
              <a:lnSpc>
                <a:spcPct val="110000"/>
              </a:lnSpc>
            </a:pPr>
            <a:endParaRPr lang="en-US" sz="5000" dirty="0" smtClean="0">
              <a:solidFill>
                <a:srgbClr val="000000"/>
              </a:solidFill>
            </a:endParaRPr>
          </a:p>
          <a:p>
            <a:pPr marL="457200" indent="-457200">
              <a:lnSpc>
                <a:spcPct val="110000"/>
              </a:lnSpc>
              <a:buFont typeface="Arial" panose="020B0604020202020204" pitchFamily="34" charset="0"/>
              <a:buChar char="•"/>
            </a:pPr>
            <a:r>
              <a:rPr lang="en-US" sz="5000" dirty="0" smtClean="0">
                <a:solidFill>
                  <a:srgbClr val="000000"/>
                </a:solidFill>
              </a:rPr>
              <a:t>Do differing levels of land cover specificity make a difference?</a:t>
            </a:r>
          </a:p>
        </p:txBody>
      </p:sp>
    </p:spTree>
    <p:extLst>
      <p:ext uri="{BB962C8B-B14F-4D97-AF65-F5344CB8AC3E}">
        <p14:creationId xmlns:p14="http://schemas.microsoft.com/office/powerpoint/2010/main" val="27226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Tforest.jpg"/>
          <p:cNvPicPr>
            <a:picLocks noChangeAspect="1"/>
          </p:cNvPicPr>
          <p:nvPr/>
        </p:nvPicPr>
        <p:blipFill>
          <a:blip r:embed="rId3">
            <a:alphaModFix amt="43000"/>
          </a:blip>
          <a:stretch>
            <a:fillRect/>
          </a:stretch>
        </p:blipFill>
        <p:spPr>
          <a:xfrm>
            <a:off x="1" y="-320343"/>
            <a:ext cx="12192000" cy="8116389"/>
          </a:xfrm>
          <a:prstGeom prst="rect">
            <a:avLst/>
          </a:prstGeom>
        </p:spPr>
      </p:pic>
      <p:sp>
        <p:nvSpPr>
          <p:cNvPr id="2" name="Title 1"/>
          <p:cNvSpPr>
            <a:spLocks noGrp="1"/>
          </p:cNvSpPr>
          <p:nvPr>
            <p:ph type="ctrTitle"/>
          </p:nvPr>
        </p:nvSpPr>
        <p:spPr>
          <a:xfrm>
            <a:off x="233265" y="226624"/>
            <a:ext cx="8360229" cy="594470"/>
          </a:xfrm>
        </p:spPr>
        <p:txBody>
          <a:bodyPr>
            <a:normAutofit/>
          </a:bodyPr>
          <a:lstStyle/>
          <a:p>
            <a:pPr algn="l"/>
            <a:r>
              <a:rPr lang="en-US" sz="3600" dirty="0" smtClean="0">
                <a:latin typeface="Arial" panose="020B0604020202020204" pitchFamily="34" charset="0"/>
                <a:cs typeface="Arial" panose="020B0604020202020204" pitchFamily="34" charset="0"/>
              </a:rPr>
              <a:t>How to calculate carbon stored?</a:t>
            </a:r>
            <a:endParaRPr lang="en-US" sz="3600" dirty="0">
              <a:latin typeface="Arial" panose="020B0604020202020204" pitchFamily="34" charset="0"/>
              <a:cs typeface="Arial" panose="020B0604020202020204" pitchFamily="34" charset="0"/>
            </a:endParaRPr>
          </a:p>
        </p:txBody>
      </p:sp>
      <p:cxnSp>
        <p:nvCxnSpPr>
          <p:cNvPr id="4" name="Straight Connector 3"/>
          <p:cNvCxnSpPr/>
          <p:nvPr/>
        </p:nvCxnSpPr>
        <p:spPr>
          <a:xfrm flipV="1">
            <a:off x="119264" y="796053"/>
            <a:ext cx="11965356" cy="1117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8060" y="1887434"/>
            <a:ext cx="11755882" cy="3643697"/>
          </a:xfrm>
          <a:prstGeom prst="rect">
            <a:avLst/>
          </a:prstGeom>
          <a:ln w="44450">
            <a:solidFill>
              <a:schemeClr val="tx1">
                <a:lumMod val="50000"/>
                <a:lumOff val="50000"/>
              </a:schemeClr>
            </a:solidFill>
          </a:ln>
        </p:spPr>
      </p:pic>
      <p:sp>
        <p:nvSpPr>
          <p:cNvPr id="6" name="TextBox 5"/>
          <p:cNvSpPr txBox="1"/>
          <p:nvPr/>
        </p:nvSpPr>
        <p:spPr>
          <a:xfrm>
            <a:off x="3693269" y="1299964"/>
            <a:ext cx="4805464" cy="461665"/>
          </a:xfrm>
          <a:prstGeom prst="rect">
            <a:avLst/>
          </a:prstGeom>
          <a:noFill/>
        </p:spPr>
        <p:txBody>
          <a:bodyPr wrap="square" rtlCol="0">
            <a:spAutoFit/>
          </a:bodyPr>
          <a:lstStyle/>
          <a:p>
            <a:pPr algn="ctr"/>
            <a:r>
              <a:rPr lang="en-US" sz="2400" dirty="0" smtClean="0"/>
              <a:t>Modeling in </a:t>
            </a:r>
            <a:r>
              <a:rPr lang="en-US" sz="2400" dirty="0" err="1" smtClean="0"/>
              <a:t>Dinamica</a:t>
            </a:r>
            <a:r>
              <a:rPr lang="en-US" sz="2400" dirty="0" smtClean="0"/>
              <a:t> EGO</a:t>
            </a:r>
            <a:endParaRPr lang="en-US" sz="2400" dirty="0"/>
          </a:p>
        </p:txBody>
      </p:sp>
    </p:spTree>
    <p:extLst>
      <p:ext uri="{BB962C8B-B14F-4D97-AF65-F5344CB8AC3E}">
        <p14:creationId xmlns:p14="http://schemas.microsoft.com/office/powerpoint/2010/main" val="18736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Tforest.jpg"/>
          <p:cNvPicPr>
            <a:picLocks noChangeAspect="1"/>
          </p:cNvPicPr>
          <p:nvPr/>
        </p:nvPicPr>
        <p:blipFill>
          <a:blip r:embed="rId3">
            <a:alphaModFix amt="43000"/>
          </a:blip>
          <a:stretch>
            <a:fillRect/>
          </a:stretch>
        </p:blipFill>
        <p:spPr>
          <a:xfrm>
            <a:off x="1" y="-320343"/>
            <a:ext cx="12192000" cy="8116389"/>
          </a:xfrm>
          <a:prstGeom prst="rect">
            <a:avLst/>
          </a:prstGeom>
        </p:spPr>
      </p:pic>
      <p:sp>
        <p:nvSpPr>
          <p:cNvPr id="2" name="Title 1"/>
          <p:cNvSpPr>
            <a:spLocks noGrp="1"/>
          </p:cNvSpPr>
          <p:nvPr>
            <p:ph type="ctrTitle"/>
          </p:nvPr>
        </p:nvSpPr>
        <p:spPr>
          <a:xfrm>
            <a:off x="233265" y="226624"/>
            <a:ext cx="8360229" cy="594470"/>
          </a:xfrm>
        </p:spPr>
        <p:txBody>
          <a:bodyPr>
            <a:normAutofit/>
          </a:bodyPr>
          <a:lstStyle/>
          <a:p>
            <a:pPr algn="l"/>
            <a:r>
              <a:rPr lang="en-US" sz="3600" dirty="0" smtClean="0">
                <a:latin typeface="Arial" panose="020B0604020202020204" pitchFamily="34" charset="0"/>
                <a:cs typeface="Arial" panose="020B0604020202020204" pitchFamily="34" charset="0"/>
              </a:rPr>
              <a:t>How to calculate carbon stored?</a:t>
            </a:r>
            <a:endParaRPr lang="en-US" sz="3600" dirty="0">
              <a:latin typeface="Arial" panose="020B0604020202020204" pitchFamily="34" charset="0"/>
              <a:cs typeface="Arial" panose="020B0604020202020204" pitchFamily="34" charset="0"/>
            </a:endParaRPr>
          </a:p>
        </p:txBody>
      </p:sp>
      <p:cxnSp>
        <p:nvCxnSpPr>
          <p:cNvPr id="4" name="Straight Connector 3"/>
          <p:cNvCxnSpPr/>
          <p:nvPr/>
        </p:nvCxnSpPr>
        <p:spPr>
          <a:xfrm flipV="1">
            <a:off x="119264" y="796053"/>
            <a:ext cx="11965356" cy="1117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 name="Right Brace 2"/>
          <p:cNvSpPr/>
          <p:nvPr/>
        </p:nvSpPr>
        <p:spPr>
          <a:xfrm rot="16200000">
            <a:off x="4836679" y="-2430395"/>
            <a:ext cx="192536" cy="8325853"/>
          </a:xfrm>
          <a:prstGeom prst="rightBrace">
            <a:avLst/>
          </a:prstGeom>
          <a:ln w="44450">
            <a:solidFill>
              <a:srgbClr val="FFCD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rot="16200000">
            <a:off x="10518378" y="504328"/>
            <a:ext cx="221463" cy="2452007"/>
          </a:xfrm>
          <a:prstGeom prst="rightBrace">
            <a:avLst/>
          </a:prstGeom>
          <a:ln w="44450">
            <a:solidFill>
              <a:srgbClr val="FFCD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3916640" y="982088"/>
            <a:ext cx="2021305" cy="461665"/>
          </a:xfrm>
          <a:prstGeom prst="rect">
            <a:avLst/>
          </a:prstGeom>
          <a:noFill/>
        </p:spPr>
        <p:txBody>
          <a:bodyPr wrap="square" rtlCol="0">
            <a:spAutoFit/>
          </a:bodyPr>
          <a:lstStyle/>
          <a:p>
            <a:pPr algn="ctr"/>
            <a:r>
              <a:rPr lang="en-US" sz="2400" dirty="0" smtClean="0"/>
              <a:t>Inputs</a:t>
            </a:r>
            <a:endParaRPr lang="en-US" sz="2400" dirty="0"/>
          </a:p>
        </p:txBody>
      </p:sp>
      <p:sp>
        <p:nvSpPr>
          <p:cNvPr id="11" name="TextBox 10"/>
          <p:cNvSpPr txBox="1"/>
          <p:nvPr/>
        </p:nvSpPr>
        <p:spPr>
          <a:xfrm>
            <a:off x="8889033" y="701873"/>
            <a:ext cx="3416966" cy="830997"/>
          </a:xfrm>
          <a:prstGeom prst="rect">
            <a:avLst/>
          </a:prstGeom>
          <a:noFill/>
        </p:spPr>
        <p:txBody>
          <a:bodyPr wrap="square" rtlCol="0">
            <a:spAutoFit/>
          </a:bodyPr>
          <a:lstStyle/>
          <a:p>
            <a:pPr algn="ctr"/>
            <a:r>
              <a:rPr lang="en-US" sz="2400" dirty="0" smtClean="0"/>
              <a:t>Outputs </a:t>
            </a:r>
          </a:p>
          <a:p>
            <a:pPr algn="ctr"/>
            <a:r>
              <a:rPr lang="en-US" sz="2400" dirty="0" smtClean="0"/>
              <a:t>(carbon storage maps)</a:t>
            </a:r>
            <a:endParaRPr lang="en-US" sz="2400" dirty="0"/>
          </a:p>
        </p:txBody>
      </p:sp>
      <p:cxnSp>
        <p:nvCxnSpPr>
          <p:cNvPr id="16" name="Straight Arrow Connector 15"/>
          <p:cNvCxnSpPr/>
          <p:nvPr/>
        </p:nvCxnSpPr>
        <p:spPr>
          <a:xfrm flipV="1">
            <a:off x="9047751" y="2422506"/>
            <a:ext cx="417092" cy="16042"/>
          </a:xfrm>
          <a:prstGeom prst="straightConnector1">
            <a:avLst/>
          </a:prstGeom>
          <a:ln w="444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678906" y="2083298"/>
            <a:ext cx="417095" cy="646331"/>
          </a:xfrm>
          <a:prstGeom prst="rect">
            <a:avLst/>
          </a:prstGeom>
          <a:noFill/>
        </p:spPr>
        <p:txBody>
          <a:bodyPr wrap="square" rtlCol="0">
            <a:spAutoFit/>
          </a:bodyPr>
          <a:lstStyle/>
          <a:p>
            <a:r>
              <a:rPr lang="en-US" sz="3600" b="1" dirty="0" smtClean="0">
                <a:solidFill>
                  <a:schemeClr val="accent2">
                    <a:lumMod val="75000"/>
                  </a:schemeClr>
                </a:solidFill>
              </a:rPr>
              <a:t>+</a:t>
            </a:r>
            <a:endParaRPr lang="en-US" sz="3600" b="1" dirty="0">
              <a:solidFill>
                <a:schemeClr val="accent2">
                  <a:lumMod val="75000"/>
                </a:schemeClr>
              </a:solidFill>
            </a:endParaRP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564" y="1902024"/>
            <a:ext cx="1064177" cy="1106139"/>
          </a:xfrm>
          <a:prstGeom prst="rect">
            <a:avLst/>
          </a:prstGeom>
          <a:ln w="25400">
            <a:solidFill>
              <a:schemeClr val="tx1">
                <a:lumMod val="50000"/>
                <a:lumOff val="50000"/>
              </a:schemeClr>
            </a:solidFill>
          </a:ln>
        </p:spPr>
      </p:pic>
      <p:pic>
        <p:nvPicPr>
          <p:cNvPr id="23" name="Picture 2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3404" y="2069664"/>
            <a:ext cx="1064177" cy="1106139"/>
          </a:xfrm>
          <a:prstGeom prst="rect">
            <a:avLst/>
          </a:prstGeom>
          <a:ln w="25400">
            <a:solidFill>
              <a:schemeClr val="tx1">
                <a:lumMod val="50000"/>
                <a:lumOff val="50000"/>
              </a:schemeClr>
            </a:solidFill>
          </a:ln>
        </p:spPr>
      </p:pic>
      <p:pic>
        <p:nvPicPr>
          <p:cNvPr id="24" name="Picture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42004" y="2237304"/>
            <a:ext cx="1064177" cy="1106139"/>
          </a:xfrm>
          <a:prstGeom prst="rect">
            <a:avLst/>
          </a:prstGeom>
          <a:ln w="25400">
            <a:solidFill>
              <a:schemeClr val="tx1">
                <a:lumMod val="50000"/>
                <a:lumOff val="50000"/>
              </a:schemeClr>
            </a:solidFill>
          </a:ln>
        </p:spPr>
      </p:pic>
      <p:sp>
        <p:nvSpPr>
          <p:cNvPr id="19" name="TextBox 18"/>
          <p:cNvSpPr txBox="1"/>
          <p:nvPr/>
        </p:nvSpPr>
        <p:spPr>
          <a:xfrm>
            <a:off x="609600" y="3353432"/>
            <a:ext cx="2055753" cy="461665"/>
          </a:xfrm>
          <a:prstGeom prst="rect">
            <a:avLst/>
          </a:prstGeom>
          <a:noFill/>
        </p:spPr>
        <p:txBody>
          <a:bodyPr wrap="square" rtlCol="0">
            <a:spAutoFit/>
          </a:bodyPr>
          <a:lstStyle/>
          <a:p>
            <a:pPr algn="ctr"/>
            <a:r>
              <a:rPr lang="en-US" sz="1200" dirty="0" smtClean="0"/>
              <a:t>Relative basal area maps for each species</a:t>
            </a:r>
            <a:endParaRPr lang="en-US" sz="1200" dirty="0"/>
          </a:p>
        </p:txBody>
      </p:sp>
      <p:pic>
        <p:nvPicPr>
          <p:cNvPr id="25" name="Picture 2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01113" y="1875579"/>
            <a:ext cx="1255992" cy="1305519"/>
          </a:xfrm>
          <a:prstGeom prst="rect">
            <a:avLst/>
          </a:prstGeom>
          <a:ln w="25400">
            <a:solidFill>
              <a:schemeClr val="tx1">
                <a:lumMod val="50000"/>
                <a:lumOff val="50000"/>
              </a:schemeClr>
            </a:solidFill>
          </a:ln>
        </p:spPr>
      </p:pic>
      <p:sp>
        <p:nvSpPr>
          <p:cNvPr id="26" name="TextBox 25"/>
          <p:cNvSpPr txBox="1"/>
          <p:nvPr/>
        </p:nvSpPr>
        <p:spPr>
          <a:xfrm>
            <a:off x="247896" y="947023"/>
            <a:ext cx="2417457" cy="553998"/>
          </a:xfrm>
          <a:prstGeom prst="rect">
            <a:avLst/>
          </a:prstGeom>
          <a:noFill/>
        </p:spPr>
        <p:txBody>
          <a:bodyPr wrap="none" rtlCol="0">
            <a:spAutoFit/>
          </a:bodyPr>
          <a:lstStyle/>
          <a:p>
            <a:r>
              <a:rPr lang="en-US" sz="3000" dirty="0" smtClean="0"/>
              <a:t>Three models:</a:t>
            </a:r>
            <a:endParaRPr lang="en-US" sz="3000" dirty="0"/>
          </a:p>
        </p:txBody>
      </p:sp>
      <p:sp>
        <p:nvSpPr>
          <p:cNvPr id="27" name="TextBox 26"/>
          <p:cNvSpPr txBox="1"/>
          <p:nvPr/>
        </p:nvSpPr>
        <p:spPr>
          <a:xfrm>
            <a:off x="79603" y="2308809"/>
            <a:ext cx="529997" cy="553998"/>
          </a:xfrm>
          <a:prstGeom prst="rect">
            <a:avLst/>
          </a:prstGeom>
          <a:noFill/>
        </p:spPr>
        <p:txBody>
          <a:bodyPr wrap="square" rtlCol="0">
            <a:spAutoFit/>
          </a:bodyPr>
          <a:lstStyle/>
          <a:p>
            <a:r>
              <a:rPr lang="en-US" sz="3000" smtClean="0"/>
              <a:t>1.</a:t>
            </a:r>
            <a:endParaRPr lang="en-US" sz="3000" dirty="0"/>
          </a:p>
        </p:txBody>
      </p:sp>
      <p:pic>
        <p:nvPicPr>
          <p:cNvPr id="51" name="Picture 5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40344" y="1887434"/>
            <a:ext cx="1260432" cy="1310134"/>
          </a:xfrm>
          <a:prstGeom prst="rect">
            <a:avLst/>
          </a:prstGeom>
          <a:ln w="25400">
            <a:solidFill>
              <a:schemeClr val="tx1">
                <a:lumMod val="50000"/>
                <a:lumOff val="50000"/>
              </a:schemeClr>
            </a:solidFill>
          </a:ln>
        </p:spPr>
      </p:pic>
      <p:sp>
        <p:nvSpPr>
          <p:cNvPr id="52" name="TextBox 51"/>
          <p:cNvSpPr txBox="1"/>
          <p:nvPr/>
        </p:nvSpPr>
        <p:spPr>
          <a:xfrm>
            <a:off x="3905305" y="3211722"/>
            <a:ext cx="2055753" cy="276999"/>
          </a:xfrm>
          <a:prstGeom prst="rect">
            <a:avLst/>
          </a:prstGeom>
          <a:noFill/>
        </p:spPr>
        <p:txBody>
          <a:bodyPr wrap="square" rtlCol="0">
            <a:spAutoFit/>
          </a:bodyPr>
          <a:lstStyle/>
          <a:p>
            <a:pPr algn="ctr"/>
            <a:r>
              <a:rPr lang="en-US" sz="1200" dirty="0" smtClean="0"/>
              <a:t>Stand age map</a:t>
            </a:r>
            <a:endParaRPr lang="en-US" sz="1200" dirty="0"/>
          </a:p>
        </p:txBody>
      </p:sp>
      <p:pic>
        <p:nvPicPr>
          <p:cNvPr id="53" name="Picture 5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61733" y="1976885"/>
            <a:ext cx="2564368" cy="1538741"/>
          </a:xfrm>
          <a:prstGeom prst="rect">
            <a:avLst/>
          </a:prstGeom>
        </p:spPr>
      </p:pic>
      <p:pic>
        <p:nvPicPr>
          <p:cNvPr id="54" name="Picture 5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07669" y="1912432"/>
            <a:ext cx="2564368" cy="1538741"/>
          </a:xfrm>
          <a:prstGeom prst="rect">
            <a:avLst/>
          </a:prstGeom>
        </p:spPr>
      </p:pic>
      <p:pic>
        <p:nvPicPr>
          <p:cNvPr id="55" name="Picture 5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459929" y="1822829"/>
            <a:ext cx="2564368" cy="1538741"/>
          </a:xfrm>
          <a:prstGeom prst="rect">
            <a:avLst/>
          </a:prstGeom>
        </p:spPr>
      </p:pic>
      <p:sp>
        <p:nvSpPr>
          <p:cNvPr id="56" name="TextBox 55"/>
          <p:cNvSpPr txBox="1"/>
          <p:nvPr/>
        </p:nvSpPr>
        <p:spPr>
          <a:xfrm>
            <a:off x="3129923" y="2082595"/>
            <a:ext cx="417095" cy="646331"/>
          </a:xfrm>
          <a:prstGeom prst="rect">
            <a:avLst/>
          </a:prstGeom>
          <a:noFill/>
        </p:spPr>
        <p:txBody>
          <a:bodyPr wrap="square" rtlCol="0">
            <a:spAutoFit/>
          </a:bodyPr>
          <a:lstStyle/>
          <a:p>
            <a:r>
              <a:rPr lang="en-US" sz="3600" b="1" dirty="0" smtClean="0">
                <a:solidFill>
                  <a:schemeClr val="accent2">
                    <a:lumMod val="75000"/>
                  </a:schemeClr>
                </a:solidFill>
              </a:rPr>
              <a:t>+</a:t>
            </a:r>
            <a:endParaRPr lang="en-US" sz="3600" b="1" dirty="0">
              <a:solidFill>
                <a:schemeClr val="accent2">
                  <a:lumMod val="75000"/>
                </a:schemeClr>
              </a:solidFill>
            </a:endParaRPr>
          </a:p>
        </p:txBody>
      </p:sp>
    </p:spTree>
    <p:extLst>
      <p:ext uri="{BB962C8B-B14F-4D97-AF65-F5344CB8AC3E}">
        <p14:creationId xmlns:p14="http://schemas.microsoft.com/office/powerpoint/2010/main" val="8353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5" grpId="0"/>
      <p:bldP spid="11" grpId="0"/>
      <p:bldP spid="20" grpId="0"/>
      <p:bldP spid="19" grpId="0"/>
      <p:bldP spid="27" grpId="0"/>
      <p:bldP spid="52"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Tforest.jpg"/>
          <p:cNvPicPr>
            <a:picLocks noChangeAspect="1"/>
          </p:cNvPicPr>
          <p:nvPr/>
        </p:nvPicPr>
        <p:blipFill>
          <a:blip r:embed="rId3">
            <a:alphaModFix amt="43000"/>
          </a:blip>
          <a:stretch>
            <a:fillRect/>
          </a:stretch>
        </p:blipFill>
        <p:spPr>
          <a:xfrm>
            <a:off x="1" y="-320343"/>
            <a:ext cx="12192000" cy="8116389"/>
          </a:xfrm>
          <a:prstGeom prst="rect">
            <a:avLst/>
          </a:prstGeom>
        </p:spPr>
      </p:pic>
      <p:sp>
        <p:nvSpPr>
          <p:cNvPr id="2" name="Title 1"/>
          <p:cNvSpPr>
            <a:spLocks noGrp="1"/>
          </p:cNvSpPr>
          <p:nvPr>
            <p:ph type="ctrTitle"/>
          </p:nvPr>
        </p:nvSpPr>
        <p:spPr>
          <a:xfrm>
            <a:off x="233265" y="226624"/>
            <a:ext cx="8360229" cy="594470"/>
          </a:xfrm>
        </p:spPr>
        <p:txBody>
          <a:bodyPr>
            <a:normAutofit/>
          </a:bodyPr>
          <a:lstStyle/>
          <a:p>
            <a:pPr algn="l"/>
            <a:r>
              <a:rPr lang="en-US" sz="3600" dirty="0" smtClean="0">
                <a:latin typeface="Arial" panose="020B0604020202020204" pitchFamily="34" charset="0"/>
                <a:cs typeface="Arial" panose="020B0604020202020204" pitchFamily="34" charset="0"/>
              </a:rPr>
              <a:t>How to calculate carbon stored?</a:t>
            </a:r>
            <a:endParaRPr lang="en-US" sz="3600" dirty="0">
              <a:latin typeface="Arial" panose="020B0604020202020204" pitchFamily="34" charset="0"/>
              <a:cs typeface="Arial" panose="020B0604020202020204" pitchFamily="34" charset="0"/>
            </a:endParaRPr>
          </a:p>
        </p:txBody>
      </p:sp>
      <p:cxnSp>
        <p:nvCxnSpPr>
          <p:cNvPr id="4" name="Straight Connector 3"/>
          <p:cNvCxnSpPr/>
          <p:nvPr/>
        </p:nvCxnSpPr>
        <p:spPr>
          <a:xfrm flipV="1">
            <a:off x="119264" y="796053"/>
            <a:ext cx="11965356" cy="1117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 name="Right Brace 2"/>
          <p:cNvSpPr/>
          <p:nvPr/>
        </p:nvSpPr>
        <p:spPr>
          <a:xfrm rot="16200000">
            <a:off x="4836679" y="-2430395"/>
            <a:ext cx="192536" cy="8325853"/>
          </a:xfrm>
          <a:prstGeom prst="rightBrace">
            <a:avLst/>
          </a:prstGeom>
          <a:ln w="44450">
            <a:solidFill>
              <a:srgbClr val="FFCD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rot="16200000">
            <a:off x="10518378" y="504328"/>
            <a:ext cx="221463" cy="2452007"/>
          </a:xfrm>
          <a:prstGeom prst="rightBrace">
            <a:avLst/>
          </a:prstGeom>
          <a:ln w="44450">
            <a:solidFill>
              <a:srgbClr val="FFCD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3916640" y="982088"/>
            <a:ext cx="2021305" cy="461665"/>
          </a:xfrm>
          <a:prstGeom prst="rect">
            <a:avLst/>
          </a:prstGeom>
          <a:noFill/>
        </p:spPr>
        <p:txBody>
          <a:bodyPr wrap="square" rtlCol="0">
            <a:spAutoFit/>
          </a:bodyPr>
          <a:lstStyle/>
          <a:p>
            <a:pPr algn="ctr"/>
            <a:r>
              <a:rPr lang="en-US" sz="2400" dirty="0" smtClean="0"/>
              <a:t>Inputs</a:t>
            </a:r>
            <a:endParaRPr lang="en-US" sz="2400" dirty="0"/>
          </a:p>
        </p:txBody>
      </p:sp>
      <p:sp>
        <p:nvSpPr>
          <p:cNvPr id="11" name="TextBox 10"/>
          <p:cNvSpPr txBox="1"/>
          <p:nvPr/>
        </p:nvSpPr>
        <p:spPr>
          <a:xfrm>
            <a:off x="8889033" y="701873"/>
            <a:ext cx="3416966" cy="830997"/>
          </a:xfrm>
          <a:prstGeom prst="rect">
            <a:avLst/>
          </a:prstGeom>
          <a:noFill/>
        </p:spPr>
        <p:txBody>
          <a:bodyPr wrap="square" rtlCol="0">
            <a:spAutoFit/>
          </a:bodyPr>
          <a:lstStyle/>
          <a:p>
            <a:pPr algn="ctr"/>
            <a:r>
              <a:rPr lang="en-US" sz="2400" dirty="0" smtClean="0"/>
              <a:t>Outputs </a:t>
            </a:r>
          </a:p>
          <a:p>
            <a:pPr algn="ctr"/>
            <a:r>
              <a:rPr lang="en-US" sz="2400" dirty="0" smtClean="0"/>
              <a:t>(carbon storage maps)</a:t>
            </a:r>
            <a:endParaRPr lang="en-US" sz="2400" dirty="0"/>
          </a:p>
        </p:txBody>
      </p:sp>
      <p:cxnSp>
        <p:nvCxnSpPr>
          <p:cNvPr id="16" name="Straight Arrow Connector 15"/>
          <p:cNvCxnSpPr/>
          <p:nvPr/>
        </p:nvCxnSpPr>
        <p:spPr>
          <a:xfrm flipV="1">
            <a:off x="9047751" y="2422506"/>
            <a:ext cx="417092" cy="16042"/>
          </a:xfrm>
          <a:prstGeom prst="straightConnector1">
            <a:avLst/>
          </a:prstGeom>
          <a:ln w="444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678906" y="2083298"/>
            <a:ext cx="417095" cy="646331"/>
          </a:xfrm>
          <a:prstGeom prst="rect">
            <a:avLst/>
          </a:prstGeom>
          <a:noFill/>
        </p:spPr>
        <p:txBody>
          <a:bodyPr wrap="square" rtlCol="0">
            <a:spAutoFit/>
          </a:bodyPr>
          <a:lstStyle/>
          <a:p>
            <a:r>
              <a:rPr lang="en-US" sz="3600" b="1" dirty="0" smtClean="0">
                <a:solidFill>
                  <a:schemeClr val="accent2">
                    <a:lumMod val="75000"/>
                  </a:schemeClr>
                </a:solidFill>
              </a:rPr>
              <a:t>+</a:t>
            </a:r>
            <a:endParaRPr lang="en-US" sz="3600" b="1" dirty="0">
              <a:solidFill>
                <a:schemeClr val="accent2">
                  <a:lumMod val="75000"/>
                </a:schemeClr>
              </a:solidFill>
            </a:endParaRP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564" y="1902024"/>
            <a:ext cx="1064177" cy="1106139"/>
          </a:xfrm>
          <a:prstGeom prst="rect">
            <a:avLst/>
          </a:prstGeom>
          <a:ln w="25400">
            <a:solidFill>
              <a:schemeClr val="tx1">
                <a:lumMod val="50000"/>
                <a:lumOff val="50000"/>
              </a:schemeClr>
            </a:solidFill>
          </a:ln>
        </p:spPr>
      </p:pic>
      <p:pic>
        <p:nvPicPr>
          <p:cNvPr id="23" name="Picture 2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3404" y="2069664"/>
            <a:ext cx="1064177" cy="1106139"/>
          </a:xfrm>
          <a:prstGeom prst="rect">
            <a:avLst/>
          </a:prstGeom>
          <a:ln w="25400">
            <a:solidFill>
              <a:schemeClr val="tx1">
                <a:lumMod val="50000"/>
                <a:lumOff val="50000"/>
              </a:schemeClr>
            </a:solidFill>
          </a:ln>
        </p:spPr>
      </p:pic>
      <p:pic>
        <p:nvPicPr>
          <p:cNvPr id="24" name="Picture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42004" y="2237304"/>
            <a:ext cx="1064177" cy="1106139"/>
          </a:xfrm>
          <a:prstGeom prst="rect">
            <a:avLst/>
          </a:prstGeom>
          <a:ln w="25400">
            <a:solidFill>
              <a:schemeClr val="tx1">
                <a:lumMod val="50000"/>
                <a:lumOff val="50000"/>
              </a:schemeClr>
            </a:solidFill>
          </a:ln>
        </p:spPr>
      </p:pic>
      <p:sp>
        <p:nvSpPr>
          <p:cNvPr id="19" name="TextBox 18"/>
          <p:cNvSpPr txBox="1"/>
          <p:nvPr/>
        </p:nvSpPr>
        <p:spPr>
          <a:xfrm>
            <a:off x="609600" y="3353432"/>
            <a:ext cx="2055753" cy="461665"/>
          </a:xfrm>
          <a:prstGeom prst="rect">
            <a:avLst/>
          </a:prstGeom>
          <a:noFill/>
        </p:spPr>
        <p:txBody>
          <a:bodyPr wrap="square" rtlCol="0">
            <a:spAutoFit/>
          </a:bodyPr>
          <a:lstStyle/>
          <a:p>
            <a:pPr algn="ctr"/>
            <a:r>
              <a:rPr lang="en-US" sz="1200" dirty="0" smtClean="0"/>
              <a:t>Relative basal area maps for each species</a:t>
            </a:r>
            <a:endParaRPr lang="en-US" sz="1200" dirty="0"/>
          </a:p>
        </p:txBody>
      </p:sp>
      <p:pic>
        <p:nvPicPr>
          <p:cNvPr id="25" name="Picture 2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01113" y="1875579"/>
            <a:ext cx="1255992" cy="1305519"/>
          </a:xfrm>
          <a:prstGeom prst="rect">
            <a:avLst/>
          </a:prstGeom>
          <a:ln w="25400">
            <a:solidFill>
              <a:schemeClr val="tx1">
                <a:lumMod val="50000"/>
                <a:lumOff val="50000"/>
              </a:schemeClr>
            </a:solidFill>
          </a:ln>
        </p:spPr>
      </p:pic>
      <p:sp>
        <p:nvSpPr>
          <p:cNvPr id="26" name="TextBox 25"/>
          <p:cNvSpPr txBox="1"/>
          <p:nvPr/>
        </p:nvSpPr>
        <p:spPr>
          <a:xfrm>
            <a:off x="247896" y="947023"/>
            <a:ext cx="2417457" cy="553998"/>
          </a:xfrm>
          <a:prstGeom prst="rect">
            <a:avLst/>
          </a:prstGeom>
          <a:noFill/>
        </p:spPr>
        <p:txBody>
          <a:bodyPr wrap="none" rtlCol="0">
            <a:spAutoFit/>
          </a:bodyPr>
          <a:lstStyle/>
          <a:p>
            <a:r>
              <a:rPr lang="en-US" sz="3000" dirty="0" smtClean="0"/>
              <a:t>Three models:</a:t>
            </a:r>
            <a:endParaRPr lang="en-US" sz="3000" dirty="0"/>
          </a:p>
        </p:txBody>
      </p:sp>
      <p:sp>
        <p:nvSpPr>
          <p:cNvPr id="27" name="TextBox 26"/>
          <p:cNvSpPr txBox="1"/>
          <p:nvPr/>
        </p:nvSpPr>
        <p:spPr>
          <a:xfrm>
            <a:off x="79603" y="2308809"/>
            <a:ext cx="529997" cy="553998"/>
          </a:xfrm>
          <a:prstGeom prst="rect">
            <a:avLst/>
          </a:prstGeom>
          <a:noFill/>
        </p:spPr>
        <p:txBody>
          <a:bodyPr wrap="square" rtlCol="0">
            <a:spAutoFit/>
          </a:bodyPr>
          <a:lstStyle/>
          <a:p>
            <a:r>
              <a:rPr lang="en-US" sz="3000" smtClean="0"/>
              <a:t>1.</a:t>
            </a:r>
            <a:endParaRPr lang="en-US" sz="3000" dirty="0"/>
          </a:p>
        </p:txBody>
      </p:sp>
      <p:pic>
        <p:nvPicPr>
          <p:cNvPr id="51" name="Picture 5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40344" y="1887434"/>
            <a:ext cx="1260432" cy="1310134"/>
          </a:xfrm>
          <a:prstGeom prst="rect">
            <a:avLst/>
          </a:prstGeom>
          <a:ln w="25400">
            <a:solidFill>
              <a:schemeClr val="tx1">
                <a:lumMod val="50000"/>
                <a:lumOff val="50000"/>
              </a:schemeClr>
            </a:solidFill>
          </a:ln>
        </p:spPr>
      </p:pic>
      <p:sp>
        <p:nvSpPr>
          <p:cNvPr id="52" name="TextBox 51"/>
          <p:cNvSpPr txBox="1"/>
          <p:nvPr/>
        </p:nvSpPr>
        <p:spPr>
          <a:xfrm>
            <a:off x="3905305" y="3211722"/>
            <a:ext cx="2055753" cy="276999"/>
          </a:xfrm>
          <a:prstGeom prst="rect">
            <a:avLst/>
          </a:prstGeom>
          <a:noFill/>
        </p:spPr>
        <p:txBody>
          <a:bodyPr wrap="square" rtlCol="0">
            <a:spAutoFit/>
          </a:bodyPr>
          <a:lstStyle/>
          <a:p>
            <a:pPr algn="ctr"/>
            <a:r>
              <a:rPr lang="en-US" sz="1200" dirty="0" smtClean="0"/>
              <a:t>Stand age map</a:t>
            </a:r>
            <a:endParaRPr lang="en-US" sz="1200" dirty="0"/>
          </a:p>
        </p:txBody>
      </p:sp>
      <p:pic>
        <p:nvPicPr>
          <p:cNvPr id="53" name="Picture 5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61733" y="1976885"/>
            <a:ext cx="2564368" cy="1538741"/>
          </a:xfrm>
          <a:prstGeom prst="rect">
            <a:avLst/>
          </a:prstGeom>
        </p:spPr>
      </p:pic>
      <p:pic>
        <p:nvPicPr>
          <p:cNvPr id="54" name="Picture 5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07669" y="1912432"/>
            <a:ext cx="2564368" cy="1538741"/>
          </a:xfrm>
          <a:prstGeom prst="rect">
            <a:avLst/>
          </a:prstGeom>
        </p:spPr>
      </p:pic>
      <p:pic>
        <p:nvPicPr>
          <p:cNvPr id="55" name="Picture 5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459929" y="1822829"/>
            <a:ext cx="2564368" cy="1538741"/>
          </a:xfrm>
          <a:prstGeom prst="rect">
            <a:avLst/>
          </a:prstGeom>
        </p:spPr>
      </p:pic>
      <p:sp>
        <p:nvSpPr>
          <p:cNvPr id="56" name="TextBox 55"/>
          <p:cNvSpPr txBox="1"/>
          <p:nvPr/>
        </p:nvSpPr>
        <p:spPr>
          <a:xfrm>
            <a:off x="3129923" y="2082595"/>
            <a:ext cx="417095" cy="646331"/>
          </a:xfrm>
          <a:prstGeom prst="rect">
            <a:avLst/>
          </a:prstGeom>
          <a:noFill/>
        </p:spPr>
        <p:txBody>
          <a:bodyPr wrap="square" rtlCol="0">
            <a:spAutoFit/>
          </a:bodyPr>
          <a:lstStyle/>
          <a:p>
            <a:r>
              <a:rPr lang="en-US" sz="3600" b="1" dirty="0" smtClean="0">
                <a:solidFill>
                  <a:schemeClr val="accent2">
                    <a:lumMod val="75000"/>
                  </a:schemeClr>
                </a:solidFill>
              </a:rPr>
              <a:t>+</a:t>
            </a:r>
            <a:endParaRPr lang="en-US" sz="3600" b="1" dirty="0">
              <a:solidFill>
                <a:schemeClr val="accent2">
                  <a:lumMod val="75000"/>
                </a:schemeClr>
              </a:solidFill>
            </a:endParaRPr>
          </a:p>
        </p:txBody>
      </p:sp>
      <p:pic>
        <p:nvPicPr>
          <p:cNvPr id="61" name="Picture 60"/>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70954" y="1939716"/>
            <a:ext cx="5380078" cy="4673081"/>
          </a:xfrm>
          <a:prstGeom prst="rect">
            <a:avLst/>
          </a:prstGeom>
        </p:spPr>
      </p:pic>
      <p:pic>
        <p:nvPicPr>
          <p:cNvPr id="62" name="Picture 61"/>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510616" y="1933221"/>
            <a:ext cx="5380078" cy="4673081"/>
          </a:xfrm>
          <a:prstGeom prst="rect">
            <a:avLst/>
          </a:prstGeom>
        </p:spPr>
      </p:pic>
      <p:cxnSp>
        <p:nvCxnSpPr>
          <p:cNvPr id="63" name="Straight Arrow Connector 62"/>
          <p:cNvCxnSpPr/>
          <p:nvPr/>
        </p:nvCxnSpPr>
        <p:spPr>
          <a:xfrm>
            <a:off x="5461310" y="4267564"/>
            <a:ext cx="1225878" cy="0"/>
          </a:xfrm>
          <a:prstGeom prst="straightConnector1">
            <a:avLst/>
          </a:prstGeom>
          <a:ln w="177800">
            <a:solidFill>
              <a:srgbClr val="FFC000"/>
            </a:solidFill>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238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Tforest.jpg"/>
          <p:cNvPicPr>
            <a:picLocks noChangeAspect="1"/>
          </p:cNvPicPr>
          <p:nvPr/>
        </p:nvPicPr>
        <p:blipFill>
          <a:blip r:embed="rId3">
            <a:alphaModFix amt="43000"/>
          </a:blip>
          <a:stretch>
            <a:fillRect/>
          </a:stretch>
        </p:blipFill>
        <p:spPr>
          <a:xfrm>
            <a:off x="1" y="-320343"/>
            <a:ext cx="12192000" cy="8116389"/>
          </a:xfrm>
          <a:prstGeom prst="rect">
            <a:avLst/>
          </a:prstGeom>
        </p:spPr>
      </p:pic>
      <p:sp>
        <p:nvSpPr>
          <p:cNvPr id="2" name="Title 1"/>
          <p:cNvSpPr>
            <a:spLocks noGrp="1"/>
          </p:cNvSpPr>
          <p:nvPr>
            <p:ph type="ctrTitle"/>
          </p:nvPr>
        </p:nvSpPr>
        <p:spPr>
          <a:xfrm>
            <a:off x="233265" y="226624"/>
            <a:ext cx="8360229" cy="594470"/>
          </a:xfrm>
        </p:spPr>
        <p:txBody>
          <a:bodyPr>
            <a:normAutofit/>
          </a:bodyPr>
          <a:lstStyle/>
          <a:p>
            <a:pPr algn="l"/>
            <a:r>
              <a:rPr lang="en-US" sz="3600" dirty="0" smtClean="0">
                <a:latin typeface="Arial" panose="020B0604020202020204" pitchFamily="34" charset="0"/>
                <a:cs typeface="Arial" panose="020B0604020202020204" pitchFamily="34" charset="0"/>
              </a:rPr>
              <a:t>How to calculate carbon stored?</a:t>
            </a:r>
            <a:endParaRPr lang="en-US" sz="3600" dirty="0">
              <a:latin typeface="Arial" panose="020B0604020202020204" pitchFamily="34" charset="0"/>
              <a:cs typeface="Arial" panose="020B0604020202020204" pitchFamily="34" charset="0"/>
            </a:endParaRPr>
          </a:p>
        </p:txBody>
      </p:sp>
      <p:cxnSp>
        <p:nvCxnSpPr>
          <p:cNvPr id="4" name="Straight Connector 3"/>
          <p:cNvCxnSpPr/>
          <p:nvPr/>
        </p:nvCxnSpPr>
        <p:spPr>
          <a:xfrm flipV="1">
            <a:off x="119264" y="796053"/>
            <a:ext cx="11965356" cy="11179"/>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 name="Right Brace 2"/>
          <p:cNvSpPr/>
          <p:nvPr/>
        </p:nvSpPr>
        <p:spPr>
          <a:xfrm rot="16200000">
            <a:off x="4836679" y="-2430395"/>
            <a:ext cx="192536" cy="8325853"/>
          </a:xfrm>
          <a:prstGeom prst="rightBrace">
            <a:avLst/>
          </a:prstGeom>
          <a:ln w="44450">
            <a:solidFill>
              <a:srgbClr val="FFCD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rot="16200000">
            <a:off x="10518378" y="504328"/>
            <a:ext cx="221463" cy="2452007"/>
          </a:xfrm>
          <a:prstGeom prst="rightBrace">
            <a:avLst/>
          </a:prstGeom>
          <a:ln w="44450">
            <a:solidFill>
              <a:srgbClr val="FFCD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3916640" y="982088"/>
            <a:ext cx="2021305" cy="461665"/>
          </a:xfrm>
          <a:prstGeom prst="rect">
            <a:avLst/>
          </a:prstGeom>
          <a:noFill/>
        </p:spPr>
        <p:txBody>
          <a:bodyPr wrap="square" rtlCol="0">
            <a:spAutoFit/>
          </a:bodyPr>
          <a:lstStyle/>
          <a:p>
            <a:pPr algn="ctr"/>
            <a:r>
              <a:rPr lang="en-US" sz="2400" dirty="0" smtClean="0"/>
              <a:t>Inputs</a:t>
            </a:r>
            <a:endParaRPr lang="en-US" sz="2400" dirty="0"/>
          </a:p>
        </p:txBody>
      </p:sp>
      <p:sp>
        <p:nvSpPr>
          <p:cNvPr id="11" name="TextBox 10"/>
          <p:cNvSpPr txBox="1"/>
          <p:nvPr/>
        </p:nvSpPr>
        <p:spPr>
          <a:xfrm>
            <a:off x="8889033" y="701873"/>
            <a:ext cx="3416966" cy="830997"/>
          </a:xfrm>
          <a:prstGeom prst="rect">
            <a:avLst/>
          </a:prstGeom>
          <a:noFill/>
        </p:spPr>
        <p:txBody>
          <a:bodyPr wrap="square" rtlCol="0">
            <a:spAutoFit/>
          </a:bodyPr>
          <a:lstStyle/>
          <a:p>
            <a:pPr algn="ctr"/>
            <a:r>
              <a:rPr lang="en-US" sz="2400" dirty="0" smtClean="0"/>
              <a:t>Outputs </a:t>
            </a:r>
          </a:p>
          <a:p>
            <a:pPr algn="ctr"/>
            <a:r>
              <a:rPr lang="en-US" sz="2400" dirty="0" smtClean="0"/>
              <a:t>(carbon storage maps)</a:t>
            </a:r>
            <a:endParaRPr lang="en-US" sz="2400" dirty="0"/>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46493" y="3759965"/>
            <a:ext cx="2564368" cy="1538741"/>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2429" y="3695512"/>
            <a:ext cx="2564368" cy="1538741"/>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4689" y="3605909"/>
            <a:ext cx="2564368" cy="1538741"/>
          </a:xfrm>
          <a:prstGeom prst="rect">
            <a:avLst/>
          </a:prstGeom>
        </p:spPr>
      </p:pic>
      <p:cxnSp>
        <p:nvCxnSpPr>
          <p:cNvPr id="16" name="Straight Arrow Connector 15"/>
          <p:cNvCxnSpPr/>
          <p:nvPr/>
        </p:nvCxnSpPr>
        <p:spPr>
          <a:xfrm flipV="1">
            <a:off x="9047751" y="2422506"/>
            <a:ext cx="417092" cy="16042"/>
          </a:xfrm>
          <a:prstGeom prst="straightConnector1">
            <a:avLst/>
          </a:prstGeom>
          <a:ln w="444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9042673" y="4275778"/>
            <a:ext cx="417092" cy="16042"/>
          </a:xfrm>
          <a:prstGeom prst="straightConnector1">
            <a:avLst/>
          </a:prstGeom>
          <a:ln w="444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9053290" y="5902625"/>
            <a:ext cx="417092" cy="16042"/>
          </a:xfrm>
          <a:prstGeom prst="straightConnector1">
            <a:avLst/>
          </a:prstGeom>
          <a:ln w="444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678906" y="2083298"/>
            <a:ext cx="417095" cy="646331"/>
          </a:xfrm>
          <a:prstGeom prst="rect">
            <a:avLst/>
          </a:prstGeom>
          <a:noFill/>
        </p:spPr>
        <p:txBody>
          <a:bodyPr wrap="square" rtlCol="0">
            <a:spAutoFit/>
          </a:bodyPr>
          <a:lstStyle/>
          <a:p>
            <a:r>
              <a:rPr lang="en-US" sz="3600" b="1" dirty="0" smtClean="0">
                <a:solidFill>
                  <a:schemeClr val="accent2">
                    <a:lumMod val="75000"/>
                  </a:schemeClr>
                </a:solidFill>
              </a:rPr>
              <a:t>+</a:t>
            </a:r>
            <a:endParaRPr lang="en-US" sz="3600" b="1" dirty="0">
              <a:solidFill>
                <a:schemeClr val="accent2">
                  <a:lumMod val="75000"/>
                </a:schemeClr>
              </a:solidFill>
            </a:endParaRPr>
          </a:p>
        </p:txBody>
      </p:sp>
      <p:sp>
        <p:nvSpPr>
          <p:cNvPr id="21" name="TextBox 20"/>
          <p:cNvSpPr txBox="1"/>
          <p:nvPr/>
        </p:nvSpPr>
        <p:spPr>
          <a:xfrm>
            <a:off x="5686585" y="3944911"/>
            <a:ext cx="417095" cy="646331"/>
          </a:xfrm>
          <a:prstGeom prst="rect">
            <a:avLst/>
          </a:prstGeom>
          <a:noFill/>
        </p:spPr>
        <p:txBody>
          <a:bodyPr wrap="square" rtlCol="0">
            <a:spAutoFit/>
          </a:bodyPr>
          <a:lstStyle/>
          <a:p>
            <a:r>
              <a:rPr lang="en-US" sz="3600" b="1" dirty="0" smtClean="0">
                <a:solidFill>
                  <a:schemeClr val="accent2">
                    <a:lumMod val="75000"/>
                  </a:schemeClr>
                </a:solidFill>
              </a:rPr>
              <a:t>+</a:t>
            </a:r>
            <a:endParaRPr lang="en-US" sz="3600" b="1" dirty="0">
              <a:solidFill>
                <a:schemeClr val="accent2">
                  <a:lumMod val="75000"/>
                </a:schemeClr>
              </a:solidFill>
            </a:endParaRPr>
          </a:p>
        </p:txBody>
      </p:sp>
      <p:sp>
        <p:nvSpPr>
          <p:cNvPr id="22" name="TextBox 21"/>
          <p:cNvSpPr txBox="1"/>
          <p:nvPr/>
        </p:nvSpPr>
        <p:spPr>
          <a:xfrm>
            <a:off x="5729398" y="5611694"/>
            <a:ext cx="417095" cy="646331"/>
          </a:xfrm>
          <a:prstGeom prst="rect">
            <a:avLst/>
          </a:prstGeom>
          <a:noFill/>
        </p:spPr>
        <p:txBody>
          <a:bodyPr wrap="square" rtlCol="0">
            <a:spAutoFit/>
          </a:bodyPr>
          <a:lstStyle/>
          <a:p>
            <a:r>
              <a:rPr lang="en-US" sz="3600" b="1" dirty="0" smtClean="0">
                <a:solidFill>
                  <a:schemeClr val="accent2">
                    <a:lumMod val="75000"/>
                  </a:schemeClr>
                </a:solidFill>
              </a:rPr>
              <a:t>+</a:t>
            </a:r>
            <a:endParaRPr lang="en-US" sz="3600" b="1" dirty="0">
              <a:solidFill>
                <a:schemeClr val="accent2">
                  <a:lumMod val="75000"/>
                </a:schemeClr>
              </a:solidFill>
            </a:endParaRP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564" y="1902024"/>
            <a:ext cx="1064177" cy="1106139"/>
          </a:xfrm>
          <a:prstGeom prst="rect">
            <a:avLst/>
          </a:prstGeom>
          <a:ln w="25400">
            <a:solidFill>
              <a:schemeClr val="tx1">
                <a:lumMod val="50000"/>
                <a:lumOff val="50000"/>
              </a:schemeClr>
            </a:solidFill>
          </a:ln>
        </p:spPr>
      </p:pic>
      <p:pic>
        <p:nvPicPr>
          <p:cNvPr id="23" name="Picture 2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3404" y="2069664"/>
            <a:ext cx="1064177" cy="1106139"/>
          </a:xfrm>
          <a:prstGeom prst="rect">
            <a:avLst/>
          </a:prstGeom>
          <a:ln w="25400">
            <a:solidFill>
              <a:schemeClr val="tx1">
                <a:lumMod val="50000"/>
                <a:lumOff val="50000"/>
              </a:schemeClr>
            </a:solidFill>
          </a:ln>
        </p:spPr>
      </p:pic>
      <p:pic>
        <p:nvPicPr>
          <p:cNvPr id="24" name="Picture 2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42004" y="2237304"/>
            <a:ext cx="1064177" cy="1106139"/>
          </a:xfrm>
          <a:prstGeom prst="rect">
            <a:avLst/>
          </a:prstGeom>
          <a:ln w="25400">
            <a:solidFill>
              <a:schemeClr val="tx1">
                <a:lumMod val="50000"/>
                <a:lumOff val="50000"/>
              </a:schemeClr>
            </a:solidFill>
          </a:ln>
        </p:spPr>
      </p:pic>
      <p:sp>
        <p:nvSpPr>
          <p:cNvPr id="19" name="TextBox 18"/>
          <p:cNvSpPr txBox="1"/>
          <p:nvPr/>
        </p:nvSpPr>
        <p:spPr>
          <a:xfrm>
            <a:off x="609600" y="3353432"/>
            <a:ext cx="2055753" cy="461665"/>
          </a:xfrm>
          <a:prstGeom prst="rect">
            <a:avLst/>
          </a:prstGeom>
          <a:noFill/>
        </p:spPr>
        <p:txBody>
          <a:bodyPr wrap="square" rtlCol="0">
            <a:spAutoFit/>
          </a:bodyPr>
          <a:lstStyle/>
          <a:p>
            <a:pPr algn="ctr"/>
            <a:r>
              <a:rPr lang="en-US" sz="1200" dirty="0" smtClean="0"/>
              <a:t>Relative basal area maps for each species</a:t>
            </a:r>
            <a:endParaRPr lang="en-US" sz="1200" dirty="0"/>
          </a:p>
        </p:txBody>
      </p:sp>
      <p:pic>
        <p:nvPicPr>
          <p:cNvPr id="25" name="Picture 2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01113" y="1875579"/>
            <a:ext cx="1255992" cy="1305519"/>
          </a:xfrm>
          <a:prstGeom prst="rect">
            <a:avLst/>
          </a:prstGeom>
          <a:ln w="25400">
            <a:solidFill>
              <a:schemeClr val="tx1">
                <a:lumMod val="50000"/>
                <a:lumOff val="50000"/>
              </a:schemeClr>
            </a:solidFill>
          </a:ln>
        </p:spPr>
      </p:pic>
      <p:sp>
        <p:nvSpPr>
          <p:cNvPr id="26" name="TextBox 25"/>
          <p:cNvSpPr txBox="1"/>
          <p:nvPr/>
        </p:nvSpPr>
        <p:spPr>
          <a:xfrm>
            <a:off x="247896" y="947023"/>
            <a:ext cx="2417457" cy="553998"/>
          </a:xfrm>
          <a:prstGeom prst="rect">
            <a:avLst/>
          </a:prstGeom>
          <a:noFill/>
        </p:spPr>
        <p:txBody>
          <a:bodyPr wrap="none" rtlCol="0">
            <a:spAutoFit/>
          </a:bodyPr>
          <a:lstStyle/>
          <a:p>
            <a:r>
              <a:rPr lang="en-US" sz="3000" dirty="0" smtClean="0"/>
              <a:t>Three models:</a:t>
            </a:r>
            <a:endParaRPr lang="en-US" sz="3000" dirty="0"/>
          </a:p>
        </p:txBody>
      </p:sp>
      <p:sp>
        <p:nvSpPr>
          <p:cNvPr id="27" name="TextBox 26"/>
          <p:cNvSpPr txBox="1"/>
          <p:nvPr/>
        </p:nvSpPr>
        <p:spPr>
          <a:xfrm>
            <a:off x="79603" y="2308809"/>
            <a:ext cx="529997" cy="553998"/>
          </a:xfrm>
          <a:prstGeom prst="rect">
            <a:avLst/>
          </a:prstGeom>
          <a:noFill/>
        </p:spPr>
        <p:txBody>
          <a:bodyPr wrap="square" rtlCol="0">
            <a:spAutoFit/>
          </a:bodyPr>
          <a:lstStyle/>
          <a:p>
            <a:r>
              <a:rPr lang="en-US" sz="3000" smtClean="0"/>
              <a:t>1.</a:t>
            </a:r>
            <a:endParaRPr lang="en-US" sz="3000" dirty="0"/>
          </a:p>
        </p:txBody>
      </p:sp>
      <p:sp>
        <p:nvSpPr>
          <p:cNvPr id="28" name="TextBox 27"/>
          <p:cNvSpPr txBox="1"/>
          <p:nvPr/>
        </p:nvSpPr>
        <p:spPr>
          <a:xfrm>
            <a:off x="119264" y="5819953"/>
            <a:ext cx="529997" cy="553998"/>
          </a:xfrm>
          <a:prstGeom prst="rect">
            <a:avLst/>
          </a:prstGeom>
          <a:noFill/>
        </p:spPr>
        <p:txBody>
          <a:bodyPr wrap="square" rtlCol="0">
            <a:spAutoFit/>
          </a:bodyPr>
          <a:lstStyle/>
          <a:p>
            <a:r>
              <a:rPr lang="en-US" sz="3000" dirty="0"/>
              <a:t>3</a:t>
            </a:r>
            <a:r>
              <a:rPr lang="en-US" sz="3000" dirty="0" smtClean="0"/>
              <a:t>.</a:t>
            </a:r>
            <a:endParaRPr lang="en-US" sz="3000" dirty="0"/>
          </a:p>
        </p:txBody>
      </p:sp>
      <p:sp>
        <p:nvSpPr>
          <p:cNvPr id="29" name="TextBox 28"/>
          <p:cNvSpPr txBox="1"/>
          <p:nvPr/>
        </p:nvSpPr>
        <p:spPr>
          <a:xfrm>
            <a:off x="79603" y="4136570"/>
            <a:ext cx="529997" cy="553998"/>
          </a:xfrm>
          <a:prstGeom prst="rect">
            <a:avLst/>
          </a:prstGeom>
          <a:noFill/>
        </p:spPr>
        <p:txBody>
          <a:bodyPr wrap="square" rtlCol="0">
            <a:spAutoFit/>
          </a:bodyPr>
          <a:lstStyle/>
          <a:p>
            <a:r>
              <a:rPr lang="en-US" sz="3000" dirty="0"/>
              <a:t>2</a:t>
            </a:r>
            <a:r>
              <a:rPr lang="en-US" sz="3000" dirty="0" smtClean="0"/>
              <a:t>.</a:t>
            </a:r>
            <a:endParaRPr lang="en-US" sz="3000" dirty="0"/>
          </a:p>
        </p:txBody>
      </p:sp>
      <p:pic>
        <p:nvPicPr>
          <p:cNvPr id="30" name="Picture 2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342833" y="5397958"/>
            <a:ext cx="1260432" cy="1310134"/>
          </a:xfrm>
          <a:prstGeom prst="rect">
            <a:avLst/>
          </a:prstGeom>
          <a:ln w="25400">
            <a:solidFill>
              <a:schemeClr val="tx1">
                <a:lumMod val="50000"/>
                <a:lumOff val="50000"/>
              </a:schemeClr>
            </a:solidFill>
          </a:ln>
        </p:spPr>
      </p:pic>
      <p:grpSp>
        <p:nvGrpSpPr>
          <p:cNvPr id="39" name="Group 38"/>
          <p:cNvGrpSpPr/>
          <p:nvPr/>
        </p:nvGrpSpPr>
        <p:grpSpPr>
          <a:xfrm>
            <a:off x="1645756" y="3928869"/>
            <a:ext cx="417092" cy="371064"/>
            <a:chOff x="1774092" y="4057205"/>
            <a:chExt cx="417092" cy="371064"/>
          </a:xfrm>
        </p:grpSpPr>
        <p:cxnSp>
          <p:nvCxnSpPr>
            <p:cNvPr id="35" name="Straight Arrow Connector 34"/>
            <p:cNvCxnSpPr/>
            <p:nvPr/>
          </p:nvCxnSpPr>
          <p:spPr>
            <a:xfrm flipV="1">
              <a:off x="1774092" y="4395900"/>
              <a:ext cx="417092" cy="16042"/>
            </a:xfrm>
            <a:prstGeom prst="straightConnector1">
              <a:avLst/>
            </a:prstGeom>
            <a:ln w="444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774092" y="4057205"/>
              <a:ext cx="0" cy="371064"/>
            </a:xfrm>
            <a:prstGeom prst="line">
              <a:avLst/>
            </a:prstGeom>
            <a:ln w="444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056634" y="5681961"/>
            <a:ext cx="417092" cy="371064"/>
            <a:chOff x="1774092" y="4057205"/>
            <a:chExt cx="417092" cy="371064"/>
          </a:xfrm>
        </p:grpSpPr>
        <p:cxnSp>
          <p:nvCxnSpPr>
            <p:cNvPr id="41" name="Straight Arrow Connector 40"/>
            <p:cNvCxnSpPr/>
            <p:nvPr/>
          </p:nvCxnSpPr>
          <p:spPr>
            <a:xfrm flipV="1">
              <a:off x="1774092" y="4395900"/>
              <a:ext cx="417092" cy="16042"/>
            </a:xfrm>
            <a:prstGeom prst="straightConnector1">
              <a:avLst/>
            </a:prstGeom>
            <a:ln w="444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774092" y="4057205"/>
              <a:ext cx="0" cy="371064"/>
            </a:xfrm>
            <a:prstGeom prst="line">
              <a:avLst/>
            </a:prstGeom>
            <a:ln w="444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1945235" y="5001347"/>
            <a:ext cx="2055753" cy="461665"/>
          </a:xfrm>
          <a:prstGeom prst="rect">
            <a:avLst/>
          </a:prstGeom>
          <a:noFill/>
        </p:spPr>
        <p:txBody>
          <a:bodyPr wrap="square" rtlCol="0">
            <a:spAutoFit/>
          </a:bodyPr>
          <a:lstStyle/>
          <a:p>
            <a:pPr algn="ctr"/>
            <a:r>
              <a:rPr lang="en-US" sz="1200" dirty="0" smtClean="0"/>
              <a:t>Map with dominant species classifications</a:t>
            </a:r>
            <a:endParaRPr lang="en-US" sz="1200" dirty="0"/>
          </a:p>
        </p:txBody>
      </p:sp>
      <p:pic>
        <p:nvPicPr>
          <p:cNvPr id="44" name="Picture 4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005586" y="3634652"/>
            <a:ext cx="1248670" cy="1297908"/>
          </a:xfrm>
          <a:prstGeom prst="rect">
            <a:avLst/>
          </a:prstGeom>
          <a:noFill/>
          <a:ln w="25400">
            <a:solidFill>
              <a:schemeClr val="tx1">
                <a:lumMod val="50000"/>
                <a:lumOff val="50000"/>
              </a:schemeClr>
            </a:solidFill>
          </a:ln>
        </p:spPr>
      </p:pic>
      <p:sp>
        <p:nvSpPr>
          <p:cNvPr id="45" name="TextBox 44"/>
          <p:cNvSpPr txBox="1"/>
          <p:nvPr/>
        </p:nvSpPr>
        <p:spPr>
          <a:xfrm>
            <a:off x="3756997" y="3952419"/>
            <a:ext cx="417095" cy="646331"/>
          </a:xfrm>
          <a:prstGeom prst="rect">
            <a:avLst/>
          </a:prstGeom>
          <a:noFill/>
        </p:spPr>
        <p:txBody>
          <a:bodyPr wrap="square" rtlCol="0">
            <a:spAutoFit/>
          </a:bodyPr>
          <a:lstStyle/>
          <a:p>
            <a:r>
              <a:rPr lang="en-US" sz="3600" b="1" dirty="0" smtClean="0">
                <a:solidFill>
                  <a:schemeClr val="accent2">
                    <a:lumMod val="75000"/>
                  </a:schemeClr>
                </a:solidFill>
              </a:rPr>
              <a:t>+</a:t>
            </a:r>
            <a:endParaRPr lang="en-US" sz="3600" b="1" dirty="0">
              <a:solidFill>
                <a:schemeClr val="accent2">
                  <a:lumMod val="75000"/>
                </a:schemeClr>
              </a:solidFill>
            </a:endParaRPr>
          </a:p>
        </p:txBody>
      </p:sp>
      <p:sp>
        <p:nvSpPr>
          <p:cNvPr id="46" name="TextBox 45"/>
          <p:cNvSpPr txBox="1"/>
          <p:nvPr/>
        </p:nvSpPr>
        <p:spPr>
          <a:xfrm>
            <a:off x="3905305" y="5010042"/>
            <a:ext cx="2055753" cy="276999"/>
          </a:xfrm>
          <a:prstGeom prst="rect">
            <a:avLst/>
          </a:prstGeom>
          <a:noFill/>
        </p:spPr>
        <p:txBody>
          <a:bodyPr wrap="square" rtlCol="0">
            <a:spAutoFit/>
          </a:bodyPr>
          <a:lstStyle/>
          <a:p>
            <a:pPr algn="ctr"/>
            <a:r>
              <a:rPr lang="en-US" sz="1200" dirty="0" smtClean="0"/>
              <a:t>Stand age map</a:t>
            </a:r>
            <a:endParaRPr lang="en-US" sz="1200" dirty="0"/>
          </a:p>
        </p:txBody>
      </p:sp>
      <p:pic>
        <p:nvPicPr>
          <p:cNvPr id="47" name="Picture 4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341038" y="3644581"/>
            <a:ext cx="1260432" cy="1310134"/>
          </a:xfrm>
          <a:prstGeom prst="rect">
            <a:avLst/>
          </a:prstGeom>
          <a:ln w="25400">
            <a:solidFill>
              <a:schemeClr val="tx1">
                <a:lumMod val="50000"/>
                <a:lumOff val="50000"/>
              </a:schemeClr>
            </a:solidFill>
          </a:ln>
        </p:spPr>
      </p:pic>
      <p:pic>
        <p:nvPicPr>
          <p:cNvPr id="48" name="Picture 47"/>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360483" y="3594767"/>
            <a:ext cx="1263679" cy="1313509"/>
          </a:xfrm>
          <a:prstGeom prst="rect">
            <a:avLst/>
          </a:prstGeom>
          <a:ln w="25400">
            <a:solidFill>
              <a:schemeClr val="tx1">
                <a:lumMod val="50000"/>
                <a:lumOff val="50000"/>
              </a:schemeClr>
            </a:solidFill>
          </a:ln>
        </p:spPr>
      </p:pic>
      <p:sp>
        <p:nvSpPr>
          <p:cNvPr id="49" name="TextBox 48"/>
          <p:cNvSpPr txBox="1"/>
          <p:nvPr/>
        </p:nvSpPr>
        <p:spPr>
          <a:xfrm>
            <a:off x="3424874" y="5567026"/>
            <a:ext cx="958999" cy="830997"/>
          </a:xfrm>
          <a:prstGeom prst="rect">
            <a:avLst/>
          </a:prstGeom>
          <a:noFill/>
        </p:spPr>
        <p:txBody>
          <a:bodyPr wrap="square" rtlCol="0">
            <a:spAutoFit/>
          </a:bodyPr>
          <a:lstStyle/>
          <a:p>
            <a:pPr algn="ctr"/>
            <a:r>
              <a:rPr lang="en-US" sz="1200" dirty="0" smtClean="0"/>
              <a:t>Forest/non-forest map (one forest type)</a:t>
            </a:r>
            <a:endParaRPr lang="en-US" sz="1200" dirty="0"/>
          </a:p>
        </p:txBody>
      </p:sp>
      <p:pic>
        <p:nvPicPr>
          <p:cNvPr id="50" name="Picture 4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527187" y="5329730"/>
            <a:ext cx="1240641" cy="1289563"/>
          </a:xfrm>
          <a:prstGeom prst="rect">
            <a:avLst/>
          </a:prstGeom>
          <a:ln w="25400">
            <a:solidFill>
              <a:schemeClr val="tx1">
                <a:lumMod val="50000"/>
                <a:lumOff val="50000"/>
              </a:schemeClr>
            </a:solidFill>
          </a:ln>
        </p:spPr>
      </p:pic>
      <p:pic>
        <p:nvPicPr>
          <p:cNvPr id="51" name="Picture 5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340344" y="1887434"/>
            <a:ext cx="1260432" cy="1310134"/>
          </a:xfrm>
          <a:prstGeom prst="rect">
            <a:avLst/>
          </a:prstGeom>
          <a:ln w="25400">
            <a:solidFill>
              <a:schemeClr val="tx1">
                <a:lumMod val="50000"/>
                <a:lumOff val="50000"/>
              </a:schemeClr>
            </a:solidFill>
          </a:ln>
        </p:spPr>
      </p:pic>
      <p:sp>
        <p:nvSpPr>
          <p:cNvPr id="52" name="TextBox 51"/>
          <p:cNvSpPr txBox="1"/>
          <p:nvPr/>
        </p:nvSpPr>
        <p:spPr>
          <a:xfrm>
            <a:off x="3905305" y="3211722"/>
            <a:ext cx="2055753" cy="276999"/>
          </a:xfrm>
          <a:prstGeom prst="rect">
            <a:avLst/>
          </a:prstGeom>
          <a:noFill/>
        </p:spPr>
        <p:txBody>
          <a:bodyPr wrap="square" rtlCol="0">
            <a:spAutoFit/>
          </a:bodyPr>
          <a:lstStyle/>
          <a:p>
            <a:pPr algn="ctr"/>
            <a:r>
              <a:rPr lang="en-US" sz="1200" dirty="0" smtClean="0"/>
              <a:t>Stand age map</a:t>
            </a:r>
            <a:endParaRPr lang="en-US" sz="1200" dirty="0"/>
          </a:p>
        </p:txBody>
      </p:sp>
      <p:pic>
        <p:nvPicPr>
          <p:cNvPr id="53" name="Picture 5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1733" y="1976885"/>
            <a:ext cx="2564368" cy="1538741"/>
          </a:xfrm>
          <a:prstGeom prst="rect">
            <a:avLst/>
          </a:prstGeom>
        </p:spPr>
      </p:pic>
      <p:pic>
        <p:nvPicPr>
          <p:cNvPr id="54" name="Picture 5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07669" y="1912432"/>
            <a:ext cx="2564368" cy="1538741"/>
          </a:xfrm>
          <a:prstGeom prst="rect">
            <a:avLst/>
          </a:prstGeom>
        </p:spPr>
      </p:pic>
      <p:pic>
        <p:nvPicPr>
          <p:cNvPr id="55" name="Picture 5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59929" y="1822829"/>
            <a:ext cx="2564368" cy="1538741"/>
          </a:xfrm>
          <a:prstGeom prst="rect">
            <a:avLst/>
          </a:prstGeom>
        </p:spPr>
      </p:pic>
      <p:sp>
        <p:nvSpPr>
          <p:cNvPr id="56" name="TextBox 55"/>
          <p:cNvSpPr txBox="1"/>
          <p:nvPr/>
        </p:nvSpPr>
        <p:spPr>
          <a:xfrm>
            <a:off x="3129923" y="2082595"/>
            <a:ext cx="417095" cy="646331"/>
          </a:xfrm>
          <a:prstGeom prst="rect">
            <a:avLst/>
          </a:prstGeom>
          <a:noFill/>
        </p:spPr>
        <p:txBody>
          <a:bodyPr wrap="square" rtlCol="0">
            <a:spAutoFit/>
          </a:bodyPr>
          <a:lstStyle/>
          <a:p>
            <a:r>
              <a:rPr lang="en-US" sz="3600" b="1" dirty="0" smtClean="0">
                <a:solidFill>
                  <a:schemeClr val="accent2">
                    <a:lumMod val="75000"/>
                  </a:schemeClr>
                </a:solidFill>
              </a:rPr>
              <a:t>+</a:t>
            </a:r>
            <a:endParaRPr lang="en-US" sz="3600" b="1" dirty="0">
              <a:solidFill>
                <a:schemeClr val="accent2">
                  <a:lumMod val="75000"/>
                </a:schemeClr>
              </a:solidFill>
            </a:endParaRPr>
          </a:p>
        </p:txBody>
      </p:sp>
      <p:pic>
        <p:nvPicPr>
          <p:cNvPr id="8" name="Picture 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209941" y="5690443"/>
            <a:ext cx="2696964" cy="656564"/>
          </a:xfrm>
          <a:prstGeom prst="rect">
            <a:avLst/>
          </a:prstGeom>
        </p:spPr>
      </p:pic>
      <p:pic>
        <p:nvPicPr>
          <p:cNvPr id="57" name="Picture 5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841236" y="5318288"/>
            <a:ext cx="1240641" cy="1289562"/>
          </a:xfrm>
          <a:prstGeom prst="rect">
            <a:avLst/>
          </a:prstGeom>
          <a:ln w="25400">
            <a:solidFill>
              <a:schemeClr val="tx1">
                <a:lumMod val="50000"/>
                <a:lumOff val="50000"/>
              </a:schemeClr>
            </a:solidFill>
          </a:ln>
        </p:spPr>
      </p:pic>
      <p:sp>
        <p:nvSpPr>
          <p:cNvPr id="58" name="TextBox 57"/>
          <p:cNvSpPr txBox="1"/>
          <p:nvPr/>
        </p:nvSpPr>
        <p:spPr>
          <a:xfrm>
            <a:off x="6670518" y="6327915"/>
            <a:ext cx="2055753" cy="276999"/>
          </a:xfrm>
          <a:prstGeom prst="rect">
            <a:avLst/>
          </a:prstGeom>
          <a:noFill/>
        </p:spPr>
        <p:txBody>
          <a:bodyPr wrap="square" rtlCol="0">
            <a:spAutoFit/>
          </a:bodyPr>
          <a:lstStyle/>
          <a:p>
            <a:pPr algn="ctr"/>
            <a:r>
              <a:rPr lang="en-US" sz="1200" dirty="0" smtClean="0"/>
              <a:t>(one calculation for each)</a:t>
            </a:r>
            <a:endParaRPr lang="en-US" sz="1200" dirty="0"/>
          </a:p>
        </p:txBody>
      </p:sp>
      <p:sp>
        <p:nvSpPr>
          <p:cNvPr id="59" name="TextBox 58"/>
          <p:cNvSpPr txBox="1"/>
          <p:nvPr/>
        </p:nvSpPr>
        <p:spPr>
          <a:xfrm>
            <a:off x="9124953" y="6568103"/>
            <a:ext cx="2055753" cy="276999"/>
          </a:xfrm>
          <a:prstGeom prst="rect">
            <a:avLst/>
          </a:prstGeom>
          <a:noFill/>
        </p:spPr>
        <p:txBody>
          <a:bodyPr wrap="square" rtlCol="0">
            <a:spAutoFit/>
          </a:bodyPr>
          <a:lstStyle/>
          <a:p>
            <a:pPr algn="ctr"/>
            <a:r>
              <a:rPr lang="en-US" sz="1200" dirty="0" smtClean="0"/>
              <a:t>low</a:t>
            </a:r>
            <a:endParaRPr lang="en-US" sz="1200" dirty="0"/>
          </a:p>
        </p:txBody>
      </p:sp>
      <p:sp>
        <p:nvSpPr>
          <p:cNvPr id="60" name="TextBox 59"/>
          <p:cNvSpPr txBox="1"/>
          <p:nvPr/>
        </p:nvSpPr>
        <p:spPr>
          <a:xfrm>
            <a:off x="10437656" y="6560911"/>
            <a:ext cx="2055753" cy="276999"/>
          </a:xfrm>
          <a:prstGeom prst="rect">
            <a:avLst/>
          </a:prstGeom>
          <a:noFill/>
        </p:spPr>
        <p:txBody>
          <a:bodyPr wrap="square" rtlCol="0">
            <a:spAutoFit/>
          </a:bodyPr>
          <a:lstStyle/>
          <a:p>
            <a:pPr algn="ctr"/>
            <a:r>
              <a:rPr lang="en-US" sz="1200" dirty="0" smtClean="0"/>
              <a:t>high</a:t>
            </a:r>
            <a:endParaRPr lang="en-US" sz="1200" dirty="0"/>
          </a:p>
        </p:txBody>
      </p:sp>
    </p:spTree>
    <p:extLst>
      <p:ext uri="{BB962C8B-B14F-4D97-AF65-F5344CB8AC3E}">
        <p14:creationId xmlns:p14="http://schemas.microsoft.com/office/powerpoint/2010/main" val="96426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8" grpId="0"/>
      <p:bldP spid="29" grpId="0"/>
      <p:bldP spid="43" grpId="0"/>
      <p:bldP spid="45" grpId="0"/>
      <p:bldP spid="46" grpId="0"/>
      <p:bldP spid="49" grpId="0"/>
      <p:bldP spid="58" grpId="0"/>
      <p:bldP spid="59" grpId="0"/>
      <p:bldP spid="6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5154</TotalTime>
  <Words>2209</Words>
  <Application>Microsoft Office PowerPoint</Application>
  <PresentationFormat>Widescreen</PresentationFormat>
  <Paragraphs>280</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PowerPoint Presentation</vt:lpstr>
      <vt:lpstr>Why compare methods?      Importance</vt:lpstr>
      <vt:lpstr>Why compare methods?         What’s done now</vt:lpstr>
      <vt:lpstr>Mapping land cover &amp; basal area</vt:lpstr>
      <vt:lpstr>Research Questions</vt:lpstr>
      <vt:lpstr>How to calculate carbon stored?</vt:lpstr>
      <vt:lpstr>How to calculate carbon stored?</vt:lpstr>
      <vt:lpstr>How to calculate carbon stored?</vt:lpstr>
      <vt:lpstr>How to calculate carbon stored?</vt:lpstr>
      <vt:lpstr>Results</vt:lpstr>
      <vt:lpstr>Results</vt:lpstr>
      <vt:lpstr>Results</vt:lpstr>
      <vt:lpstr>Results</vt:lpstr>
      <vt:lpstr>Results</vt:lpstr>
      <vt:lpstr>Results</vt:lpstr>
      <vt:lpstr>Results</vt:lpstr>
      <vt:lpstr>Next steps</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for calculating carbon storage in Vermont forests</dc:title>
  <dc:creator>Alison Adams</dc:creator>
  <cp:lastModifiedBy>Jim Duncan</cp:lastModifiedBy>
  <cp:revision>175</cp:revision>
  <dcterms:created xsi:type="dcterms:W3CDTF">2015-10-06T23:55:00Z</dcterms:created>
  <dcterms:modified xsi:type="dcterms:W3CDTF">2015-12-18T16:39:09Z</dcterms:modified>
</cp:coreProperties>
</file>