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 id="2147483730" r:id="rId2"/>
  </p:sldMasterIdLst>
  <p:notesMasterIdLst>
    <p:notesMasterId r:id="rId18"/>
  </p:notesMasterIdLst>
  <p:handoutMasterIdLst>
    <p:handoutMasterId r:id="rId19"/>
  </p:handoutMasterIdLst>
  <p:sldIdLst>
    <p:sldId id="344" r:id="rId3"/>
    <p:sldId id="354" r:id="rId4"/>
    <p:sldId id="379" r:id="rId5"/>
    <p:sldId id="408" r:id="rId6"/>
    <p:sldId id="372" r:id="rId7"/>
    <p:sldId id="347" r:id="rId8"/>
    <p:sldId id="410" r:id="rId9"/>
    <p:sldId id="369" r:id="rId10"/>
    <p:sldId id="377" r:id="rId11"/>
    <p:sldId id="400" r:id="rId12"/>
    <p:sldId id="404" r:id="rId13"/>
    <p:sldId id="406" r:id="rId14"/>
    <p:sldId id="401" r:id="rId15"/>
    <p:sldId id="405" r:id="rId16"/>
    <p:sldId id="384" r:id="rId17"/>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F9E"/>
    <a:srgbClr val="FEFFFD"/>
    <a:srgbClr val="99CCFF"/>
    <a:srgbClr val="6699FF"/>
    <a:srgbClr val="000099"/>
    <a:srgbClr val="3A3DA8"/>
    <a:srgbClr val="3E3EBA"/>
    <a:srgbClr val="FFFC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26" y="114"/>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snapToGrid="0">
      <p:cViewPr>
        <p:scale>
          <a:sx n="75" d="100"/>
          <a:sy n="75" d="100"/>
        </p:scale>
        <p:origin x="-702" y="63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cs typeface="+mn-cs"/>
              </a:defRPr>
            </a:lvl1pPr>
          </a:lstStyle>
          <a:p>
            <a:pPr>
              <a:defRPr/>
            </a:pPr>
            <a:endParaRPr lang="en-US"/>
          </a:p>
        </p:txBody>
      </p:sp>
      <p:sp>
        <p:nvSpPr>
          <p:cNvPr id="152579" name="Rectangle 3"/>
          <p:cNvSpPr>
            <a:spLocks noGrp="1" noChangeArrowheads="1"/>
          </p:cNvSpPr>
          <p:nvPr>
            <p:ph type="dt" sz="quarter"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cs typeface="+mn-cs"/>
              </a:defRPr>
            </a:lvl1pPr>
          </a:lstStyle>
          <a:p>
            <a:pPr>
              <a:defRPr/>
            </a:pPr>
            <a:endParaRPr lang="en-US"/>
          </a:p>
        </p:txBody>
      </p:sp>
      <p:sp>
        <p:nvSpPr>
          <p:cNvPr id="152580" name="Rectangle 4"/>
          <p:cNvSpPr>
            <a:spLocks noGrp="1" noChangeArrowheads="1"/>
          </p:cNvSpPr>
          <p:nvPr>
            <p:ph type="ftr" sz="quarter" idx="2"/>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cs typeface="+mn-cs"/>
              </a:defRPr>
            </a:lvl1pPr>
          </a:lstStyle>
          <a:p>
            <a:pPr>
              <a:defRPr/>
            </a:pPr>
            <a:endParaRPr lang="en-US"/>
          </a:p>
        </p:txBody>
      </p:sp>
      <p:sp>
        <p:nvSpPr>
          <p:cNvPr id="152581" name="Rectangle 5"/>
          <p:cNvSpPr>
            <a:spLocks noGrp="1" noChangeArrowheads="1"/>
          </p:cNvSpPr>
          <p:nvPr>
            <p:ph type="sldNum" sz="quarter" idx="3"/>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cs typeface="+mn-cs"/>
              </a:defRPr>
            </a:lvl1pPr>
          </a:lstStyle>
          <a:p>
            <a:pPr>
              <a:defRPr/>
            </a:pPr>
            <a:fld id="{DC91B46A-9385-B34B-A5C9-B1B7F51B18ED}" type="slidenum">
              <a:rPr lang="en-US"/>
              <a:pPr>
                <a:defRPr/>
              </a:pPr>
              <a:t>‹#›</a:t>
            </a:fld>
            <a:endParaRPr lang="en-US"/>
          </a:p>
        </p:txBody>
      </p:sp>
    </p:spTree>
    <p:extLst>
      <p:ext uri="{BB962C8B-B14F-4D97-AF65-F5344CB8AC3E}">
        <p14:creationId xmlns:p14="http://schemas.microsoft.com/office/powerpoint/2010/main" val="165887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1026"/>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cs typeface="+mn-cs"/>
              </a:defRPr>
            </a:lvl1pPr>
          </a:lstStyle>
          <a:p>
            <a:pPr>
              <a:defRPr/>
            </a:pPr>
            <a:endParaRPr lang="en-US"/>
          </a:p>
        </p:txBody>
      </p:sp>
      <p:sp>
        <p:nvSpPr>
          <p:cNvPr id="58371" name="Rectangle 1027"/>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cs typeface="+mn-cs"/>
              </a:defRPr>
            </a:lvl1pPr>
          </a:lstStyle>
          <a:p>
            <a:pPr>
              <a:defRPr/>
            </a:pPr>
            <a:endParaRPr lang="en-US"/>
          </a:p>
        </p:txBody>
      </p:sp>
      <p:sp>
        <p:nvSpPr>
          <p:cNvPr id="58372" name="Rectangle 1028"/>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8373" name="Rectangle 1029"/>
          <p:cNvSpPr>
            <a:spLocks noGrp="1" noChangeArrowheads="1"/>
          </p:cNvSpPr>
          <p:nvPr>
            <p:ph type="body" sz="quarter" idx="3"/>
          </p:nvPr>
        </p:nvSpPr>
        <p:spPr bwMode="auto">
          <a:xfrm>
            <a:off x="685800" y="4416425"/>
            <a:ext cx="54864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1030"/>
          <p:cNvSpPr>
            <a:spLocks noGrp="1" noChangeArrowheads="1"/>
          </p:cNvSpPr>
          <p:nvPr>
            <p:ph type="ftr" sz="quarter" idx="4"/>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cs typeface="+mn-cs"/>
              </a:defRPr>
            </a:lvl1pPr>
          </a:lstStyle>
          <a:p>
            <a:pPr>
              <a:defRPr/>
            </a:pPr>
            <a:endParaRPr lang="en-US"/>
          </a:p>
        </p:txBody>
      </p:sp>
      <p:sp>
        <p:nvSpPr>
          <p:cNvPr id="58375" name="Rectangle 1031"/>
          <p:cNvSpPr>
            <a:spLocks noGrp="1" noChangeArrowheads="1"/>
          </p:cNvSpPr>
          <p:nvPr>
            <p:ph type="sldNum" sz="quarter" idx="5"/>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cs typeface="+mn-cs"/>
              </a:defRPr>
            </a:lvl1pPr>
          </a:lstStyle>
          <a:p>
            <a:pPr>
              <a:defRPr/>
            </a:pPr>
            <a:fld id="{7F38EF29-15FE-2249-9EC8-6A2C9F8A1E76}" type="slidenum">
              <a:rPr lang="en-US"/>
              <a:pPr>
                <a:defRPr/>
              </a:pPr>
              <a:t>‹#›</a:t>
            </a:fld>
            <a:endParaRPr lang="en-US"/>
          </a:p>
        </p:txBody>
      </p:sp>
    </p:spTree>
    <p:extLst>
      <p:ext uri="{BB962C8B-B14F-4D97-AF65-F5344CB8AC3E}">
        <p14:creationId xmlns:p14="http://schemas.microsoft.com/office/powerpoint/2010/main" val="8331016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1D7098B4-E3C9-5644-970D-0ABA9E61A202}" type="slidenum">
              <a:rPr lang="en-US"/>
              <a:pPr>
                <a:defRPr/>
              </a:pPr>
              <a:t>1</a:t>
            </a:fld>
            <a:endParaRPr lang="en-US"/>
          </a:p>
        </p:txBody>
      </p:sp>
      <p:sp>
        <p:nvSpPr>
          <p:cNvPr id="191490"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9149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4279338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1B3A1D8A-3301-244B-B22E-47FAF0B321AE}" type="slidenum">
              <a:rPr lang="en-US"/>
              <a:pPr>
                <a:defRPr/>
              </a:pPr>
              <a:t>2</a:t>
            </a:fld>
            <a:endParaRPr lang="en-US"/>
          </a:p>
        </p:txBody>
      </p:sp>
      <p:sp>
        <p:nvSpPr>
          <p:cNvPr id="211970"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1971" name="Rectangle 1027"/>
          <p:cNvSpPr>
            <a:spLocks noGrp="1" noChangeArrowheads="1"/>
          </p:cNvSpPr>
          <p:nvPr>
            <p:ph type="body" idx="1"/>
          </p:nvPr>
        </p:nvSpPr>
        <p:spPr/>
        <p:txBody>
          <a:bodyPr/>
          <a:lstStyle/>
          <a:p>
            <a:pPr eaLnBrk="1" hangingPunct="1">
              <a:defRPr/>
            </a:pPr>
            <a:r>
              <a:rPr lang="en-US" smtClean="0">
                <a:cs typeface="+mn-cs"/>
              </a:rPr>
              <a:t>Proposed development is shown here in blue – new trails and expanded snowmaking coverage.  Additional pond to store water for snowmaking.</a:t>
            </a:r>
          </a:p>
          <a:p>
            <a:pPr eaLnBrk="1" hangingPunct="1">
              <a:defRPr/>
            </a:pPr>
            <a:endParaRPr lang="en-US" smtClean="0">
              <a:cs typeface="+mn-cs"/>
            </a:endParaRPr>
          </a:p>
          <a:p>
            <a:pPr eaLnBrk="1" hangingPunct="1">
              <a:defRPr/>
            </a:pPr>
            <a:r>
              <a:rPr lang="en-US" smtClean="0">
                <a:cs typeface="+mn-cs"/>
              </a:rPr>
              <a:t>Slopeside village will be constructed at the site of the current Spruce Peak parking lot.</a:t>
            </a:r>
          </a:p>
          <a:p>
            <a:pPr eaLnBrk="1" hangingPunct="1">
              <a:defRPr/>
            </a:pPr>
            <a:endParaRPr lang="en-US" smtClean="0">
              <a:cs typeface="+mn-cs"/>
            </a:endParaRPr>
          </a:p>
          <a:p>
            <a:pPr eaLnBrk="1" hangingPunct="1">
              <a:defRPr/>
            </a:pPr>
            <a:r>
              <a:rPr lang="en-US" smtClean="0">
                <a:cs typeface="+mn-cs"/>
              </a:rPr>
              <a:t>Golf course is also planned, but most will fall outside of the basin.</a:t>
            </a:r>
          </a:p>
          <a:p>
            <a:pPr eaLnBrk="1" hangingPunct="1">
              <a:defRPr/>
            </a:pPr>
            <a:endParaRPr lang="en-US" smtClean="0">
              <a:cs typeface="+mn-cs"/>
            </a:endParaRPr>
          </a:p>
          <a:p>
            <a:pPr eaLnBrk="1" hangingPunct="1">
              <a:defRPr/>
            </a:pPr>
            <a:r>
              <a:rPr lang="en-US" smtClean="0">
                <a:cs typeface="+mn-cs"/>
              </a:rPr>
              <a:t>When expansion is complete, approximately 24% of the basin will be developed.</a:t>
            </a:r>
          </a:p>
        </p:txBody>
      </p:sp>
    </p:spTree>
    <p:extLst>
      <p:ext uri="{BB962C8B-B14F-4D97-AF65-F5344CB8AC3E}">
        <p14:creationId xmlns:p14="http://schemas.microsoft.com/office/powerpoint/2010/main" val="2374609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after your Slide 3 on high elevation pressures (to make the point that</a:t>
            </a:r>
            <a:r>
              <a:rPr lang="en-US" baseline="0" dirty="0" smtClean="0"/>
              <a:t> we are seeing patterns of more extreme events)</a:t>
            </a:r>
            <a:endParaRPr lang="en-US" dirty="0"/>
          </a:p>
        </p:txBody>
      </p:sp>
      <p:sp>
        <p:nvSpPr>
          <p:cNvPr id="4" name="Slide Number Placeholder 3"/>
          <p:cNvSpPr>
            <a:spLocks noGrp="1"/>
          </p:cNvSpPr>
          <p:nvPr>
            <p:ph type="sldNum" sz="quarter" idx="10"/>
          </p:nvPr>
        </p:nvSpPr>
        <p:spPr/>
        <p:txBody>
          <a:bodyPr/>
          <a:lstStyle/>
          <a:p>
            <a:fld id="{165D0818-7F4F-436A-8DE0-DE6EAD098316}"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71268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8C870042-ADF1-A840-A0D0-7F6464313DE5}" type="slidenum">
              <a:rPr lang="en-US"/>
              <a:pPr>
                <a:defRPr/>
              </a:pPr>
              <a:t>6</a:t>
            </a:fld>
            <a:endParaRPr lang="en-US"/>
          </a:p>
        </p:txBody>
      </p:sp>
      <p:sp>
        <p:nvSpPr>
          <p:cNvPr id="197634"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976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dirty="0" smtClean="0">
                <a:cs typeface="+mn-cs"/>
              </a:rPr>
              <a:t>To address the need for improved understanding of the effects of alpine development on stream flow and water quality, we initiated in the fall of 2000 a paired-watershed study on the eastern slopes of Mt. Mansfield.</a:t>
            </a:r>
          </a:p>
          <a:p>
            <a:pPr eaLnBrk="1" hangingPunct="1">
              <a:defRPr/>
            </a:pPr>
            <a:endParaRPr lang="en-US" dirty="0" smtClean="0">
              <a:cs typeface="+mn-cs"/>
            </a:endParaRPr>
          </a:p>
          <a:p>
            <a:pPr eaLnBrk="1" hangingPunct="1">
              <a:defRPr/>
            </a:pPr>
            <a:r>
              <a:rPr lang="en-US" dirty="0" smtClean="0">
                <a:cs typeface="+mn-cs"/>
              </a:rPr>
              <a:t>The design is similar to that of other paired-watershed studies used in forest hydrology where two adjacent watersheds are selected for continuous monitoring of stream flow and water quality, one of which becomes the experimentally treated watershed. Our watersheds include the 9.8km2 Ranch Brook watershed which lies on state forest land and has been set aside for research and monitoring and the 10.7 km2 West Branch watershed that encompasses the entire Stowe Mountain Resort.</a:t>
            </a:r>
          </a:p>
          <a:p>
            <a:pPr eaLnBrk="1" hangingPunct="1">
              <a:defRPr/>
            </a:pPr>
            <a:endParaRPr lang="en-US" dirty="0" smtClean="0">
              <a:cs typeface="+mn-cs"/>
            </a:endParaRPr>
          </a:p>
          <a:p>
            <a:pPr eaLnBrk="1" hangingPunct="1">
              <a:defRPr/>
            </a:pPr>
            <a:r>
              <a:rPr lang="en-US" dirty="0" smtClean="0">
                <a:cs typeface="+mn-cs"/>
              </a:rPr>
              <a:t>Some of you may know that in 1999 Stowe Mountain Resort received approval for a permit to expand operations and infrastructure, including development of the Spruce Peak base area, trail clearing and expanded </a:t>
            </a:r>
            <a:r>
              <a:rPr lang="en-US" dirty="0" err="1" smtClean="0">
                <a:cs typeface="+mn-cs"/>
              </a:rPr>
              <a:t>makmaking</a:t>
            </a:r>
            <a:r>
              <a:rPr lang="en-US" dirty="0" smtClean="0">
                <a:cs typeface="+mn-cs"/>
              </a:rPr>
              <a:t>, and summer recreational amenities including a golf course.</a:t>
            </a:r>
          </a:p>
          <a:p>
            <a:pPr eaLnBrk="1" hangingPunct="1">
              <a:defRPr/>
            </a:pPr>
            <a:endParaRPr lang="en-US" dirty="0" smtClean="0">
              <a:cs typeface="+mn-cs"/>
            </a:endParaRPr>
          </a:p>
          <a:p>
            <a:pPr eaLnBrk="1" hangingPunct="1">
              <a:buFontTx/>
              <a:buChar char="-"/>
              <a:defRPr/>
            </a:pPr>
            <a:endParaRPr lang="en-US" dirty="0" smtClean="0">
              <a:cs typeface="+mn-cs"/>
            </a:endParaRPr>
          </a:p>
          <a:p>
            <a:pPr eaLnBrk="1" hangingPunct="1">
              <a:defRPr/>
            </a:pPr>
            <a:endParaRPr lang="en-US" dirty="0" smtClean="0">
              <a:cs typeface="+mn-cs"/>
            </a:endParaRPr>
          </a:p>
          <a:p>
            <a:pPr eaLnBrk="1" hangingPunct="1">
              <a:defRPr/>
            </a:pPr>
            <a:endParaRPr lang="en-US" dirty="0" smtClean="0">
              <a:cs typeface="+mn-cs"/>
            </a:endParaRPr>
          </a:p>
        </p:txBody>
      </p:sp>
    </p:spTree>
    <p:extLst>
      <p:ext uri="{BB962C8B-B14F-4D97-AF65-F5344CB8AC3E}">
        <p14:creationId xmlns:p14="http://schemas.microsoft.com/office/powerpoint/2010/main" val="2188930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894D004F-3666-C244-89D5-E84F8AAD672D}" type="slidenum">
              <a:rPr lang="en-US"/>
              <a:pPr>
                <a:defRPr/>
              </a:pPr>
              <a:t>8</a:t>
            </a:fld>
            <a:endParaRPr lang="en-US"/>
          </a:p>
        </p:txBody>
      </p:sp>
      <p:sp>
        <p:nvSpPr>
          <p:cNvPr id="2508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50883"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2189424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22F1E98-CD6D-8E46-ABAD-7CC2481B2F2E}" type="slidenum">
              <a:rPr lang="en-US"/>
              <a:pPr>
                <a:defRPr/>
              </a:pPr>
              <a:t>15</a:t>
            </a:fld>
            <a:endParaRPr lang="en-US"/>
          </a:p>
        </p:txBody>
      </p:sp>
      <p:sp>
        <p:nvSpPr>
          <p:cNvPr id="2283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28355" name="Rectangle 3"/>
          <p:cNvSpPr>
            <a:spLocks noGrp="1" noChangeArrowheads="1"/>
          </p:cNvSpPr>
          <p:nvPr>
            <p:ph type="body" idx="1"/>
          </p:nvPr>
        </p:nvSpPr>
        <p:spPr/>
        <p:txBody>
          <a:bodyPr/>
          <a:lstStyle/>
          <a:p>
            <a:pPr>
              <a:defRPr/>
            </a:pPr>
            <a:endParaRPr lang="en-US"/>
          </a:p>
        </p:txBody>
      </p:sp>
    </p:spTree>
    <p:extLst>
      <p:ext uri="{BB962C8B-B14F-4D97-AF65-F5344CB8AC3E}">
        <p14:creationId xmlns:p14="http://schemas.microsoft.com/office/powerpoint/2010/main" val="1905161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a:latin typeface="Times New Roman" charset="0"/>
                <a:cs typeface="+mn-cs"/>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grpSp>
      </p:grpSp>
      <p:sp>
        <p:nvSpPr>
          <p:cNvPr id="14030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smtClean="0"/>
              <a:t>Click to edit Master title style</a:t>
            </a:r>
          </a:p>
        </p:txBody>
      </p:sp>
      <p:sp>
        <p:nvSpPr>
          <p:cNvPr id="140308" name="Rectangle 20"/>
          <p:cNvSpPr>
            <a:spLocks noGrp="1" noChangeArrowheads="1"/>
          </p:cNvSpPr>
          <p:nvPr>
            <p:ph type="subTitle" idx="1"/>
          </p:nvPr>
        </p:nvSpPr>
        <p:spPr>
          <a:xfrm>
            <a:off x="2971800" y="4267200"/>
            <a:ext cx="6019800" cy="1752600"/>
          </a:xfrm>
        </p:spPr>
        <p:txBody>
          <a:bodyPr/>
          <a:lstStyle>
            <a:lvl1pPr marL="0" indent="0">
              <a:buFont typeface="Wingdings" charset="0"/>
              <a:buNone/>
              <a:defRPr sz="3400"/>
            </a:lvl1pPr>
          </a:lstStyle>
          <a:p>
            <a:pPr lvl="0"/>
            <a:r>
              <a:rPr lang="en-US" noProof="0" smtClean="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49C5F68D-C335-4041-8B2E-6CF970C75597}" type="slidenum">
              <a:rPr lang="en-US"/>
              <a:pPr>
                <a:defRPr/>
              </a:pPr>
              <a:t>‹#›</a:t>
            </a:fld>
            <a:endParaRPr lang="en-US"/>
          </a:p>
        </p:txBody>
      </p:sp>
    </p:spTree>
    <p:extLst>
      <p:ext uri="{BB962C8B-B14F-4D97-AF65-F5344CB8AC3E}">
        <p14:creationId xmlns:p14="http://schemas.microsoft.com/office/powerpoint/2010/main" val="2409513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10C48F8-49F1-7B4C-AE3C-CAF7A79E021F}"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70413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BDEEC02-38B8-BC4D-91B6-B990D9F67C13}"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10140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4F9406-EC7D-4F8A-9824-BD45AD467162}" type="datetimeFigureOut">
              <a:rPr lang="en-US" smtClean="0">
                <a:solidFill>
                  <a:prstClr val="black">
                    <a:tint val="75000"/>
                  </a:prstClr>
                </a:solidFill>
                <a:latin typeface="Calibri"/>
              </a:rPr>
              <a:pPr/>
              <a:t>1/13/2015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532B9B7-9551-4924-84BC-8DE0F47431D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84381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4F9406-EC7D-4F8A-9824-BD45AD467162}" type="datetimeFigureOut">
              <a:rPr lang="en-US" smtClean="0">
                <a:solidFill>
                  <a:prstClr val="black">
                    <a:tint val="75000"/>
                  </a:prstClr>
                </a:solidFill>
                <a:latin typeface="Calibri"/>
              </a:rPr>
              <a:pPr/>
              <a:t>1/13/2015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532B9B7-9551-4924-84BC-8DE0F47431D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67879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4F9406-EC7D-4F8A-9824-BD45AD467162}" type="datetimeFigureOut">
              <a:rPr lang="en-US" smtClean="0">
                <a:solidFill>
                  <a:prstClr val="black">
                    <a:tint val="75000"/>
                  </a:prstClr>
                </a:solidFill>
                <a:latin typeface="Calibri"/>
              </a:rPr>
              <a:pPr/>
              <a:t>1/13/2015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532B9B7-9551-4924-84BC-8DE0F47431D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66953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4F9406-EC7D-4F8A-9824-BD45AD467162}" type="datetimeFigureOut">
              <a:rPr lang="en-US" smtClean="0">
                <a:solidFill>
                  <a:prstClr val="black">
                    <a:tint val="75000"/>
                  </a:prstClr>
                </a:solidFill>
                <a:latin typeface="Calibri"/>
              </a:rPr>
              <a:pPr/>
              <a:t>1/13/2015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532B9B7-9551-4924-84BC-8DE0F47431D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16940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4F9406-EC7D-4F8A-9824-BD45AD467162}" type="datetimeFigureOut">
              <a:rPr lang="en-US" smtClean="0">
                <a:solidFill>
                  <a:prstClr val="black">
                    <a:tint val="75000"/>
                  </a:prstClr>
                </a:solidFill>
                <a:latin typeface="Calibri"/>
              </a:rPr>
              <a:pPr/>
              <a:t>1/13/2015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532B9B7-9551-4924-84BC-8DE0F47431D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4659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64F9406-EC7D-4F8A-9824-BD45AD467162}" type="datetimeFigureOut">
              <a:rPr lang="en-US" smtClean="0">
                <a:solidFill>
                  <a:prstClr val="black">
                    <a:tint val="75000"/>
                  </a:prstClr>
                </a:solidFill>
                <a:latin typeface="Calibri"/>
              </a:rPr>
              <a:pPr/>
              <a:t>1/13/2015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532B9B7-9551-4924-84BC-8DE0F47431D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01332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F9406-EC7D-4F8A-9824-BD45AD467162}" type="datetimeFigureOut">
              <a:rPr lang="en-US" smtClean="0">
                <a:solidFill>
                  <a:prstClr val="black">
                    <a:tint val="75000"/>
                  </a:prstClr>
                </a:solidFill>
                <a:latin typeface="Calibri"/>
              </a:rPr>
              <a:pPr/>
              <a:t>1/13/2015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532B9B7-9551-4924-84BC-8DE0F47431D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77298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4F9406-EC7D-4F8A-9824-BD45AD467162}" type="datetimeFigureOut">
              <a:rPr lang="en-US" smtClean="0">
                <a:solidFill>
                  <a:prstClr val="black">
                    <a:tint val="75000"/>
                  </a:prstClr>
                </a:solidFill>
                <a:latin typeface="Calibri"/>
              </a:rPr>
              <a:pPr/>
              <a:t>1/13/2015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532B9B7-9551-4924-84BC-8DE0F47431D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96262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8BAA5F0-55C6-B046-B4E3-69C8A18A653F}"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40768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4F9406-EC7D-4F8A-9824-BD45AD467162}" type="datetimeFigureOut">
              <a:rPr lang="en-US" smtClean="0">
                <a:solidFill>
                  <a:prstClr val="black">
                    <a:tint val="75000"/>
                  </a:prstClr>
                </a:solidFill>
                <a:latin typeface="Calibri"/>
              </a:rPr>
              <a:pPr/>
              <a:t>1/13/2015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532B9B7-9551-4924-84BC-8DE0F47431D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58903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4F9406-EC7D-4F8A-9824-BD45AD467162}" type="datetimeFigureOut">
              <a:rPr lang="en-US" smtClean="0">
                <a:solidFill>
                  <a:prstClr val="black">
                    <a:tint val="75000"/>
                  </a:prstClr>
                </a:solidFill>
                <a:latin typeface="Calibri"/>
              </a:rPr>
              <a:pPr/>
              <a:t>1/13/2015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532B9B7-9551-4924-84BC-8DE0F47431D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06903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4F9406-EC7D-4F8A-9824-BD45AD467162}" type="datetimeFigureOut">
              <a:rPr lang="en-US" smtClean="0">
                <a:solidFill>
                  <a:prstClr val="black">
                    <a:tint val="75000"/>
                  </a:prstClr>
                </a:solidFill>
                <a:latin typeface="Calibri"/>
              </a:rPr>
              <a:pPr/>
              <a:t>1/13/2015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532B9B7-9551-4924-84BC-8DE0F47431D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92465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4D2E64D-BC1F-0C4B-80CC-5AA2B8E63DA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6556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DF01DAA-07C8-FA42-ACA3-8A7EE985FC7D}"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75324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F7224C90-EB26-1F41-9EEA-96F49B3A0EC3}"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00589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B580CED6-B613-D243-BF08-785A9B7FBB48}"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92566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1F0D22EF-3DA9-354C-9051-5132F18AAF75}"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39837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CCF6859-9445-C646-9175-4FECF03C7B29}"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276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F046F93-CED9-224E-81FB-B8FC23B7B0B1}"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21568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defRPr sz="1200">
                <a:cs typeface="+mn-cs"/>
              </a:defRPr>
            </a:lvl1pPr>
          </a:lstStyle>
          <a:p>
            <a:pPr>
              <a:defRPr/>
            </a:pPr>
            <a:endParaRPr lang="en-US"/>
          </a:p>
        </p:txBody>
      </p:sp>
      <p:sp>
        <p:nvSpPr>
          <p:cNvPr id="139267"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charset="0"/>
                <a:cs typeface="+mn-cs"/>
              </a:defRPr>
            </a:lvl1pPr>
          </a:lstStyle>
          <a:p>
            <a:pPr>
              <a:defRPr/>
            </a:pPr>
            <a:fld id="{4FE859B8-1E0D-A942-A909-529B1180EF09}"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13926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a:latin typeface="Times New Roman" charset="0"/>
                <a:cs typeface="+mn-cs"/>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800">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800">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800">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800">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800">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800">
                <a:solidFill>
                  <a:schemeClr val="accent2"/>
                </a:solidFill>
              </a:endParaRPr>
            </a:p>
          </p:txBody>
        </p:sp>
      </p:grpSp>
      <p:sp>
        <p:nvSpPr>
          <p:cNvPr id="139278"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9279"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9280"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29"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rtl="0" eaLnBrk="0" fontAlgn="base" hangingPunct="0">
        <a:spcBef>
          <a:spcPct val="0"/>
        </a:spcBef>
        <a:spcAft>
          <a:spcPct val="0"/>
        </a:spcAft>
        <a:defRPr sz="4400">
          <a:solidFill>
            <a:schemeClr val="tx1"/>
          </a:solidFill>
          <a:latin typeface="+mj-lt"/>
          <a:ea typeface="+mj-ea"/>
          <a:cs typeface="ＭＳ Ｐゴシック" charset="0"/>
        </a:defRPr>
      </a:lvl1pPr>
      <a:lvl2pPr algn="l"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bg2"/>
        </a:buClr>
        <a:buSzPct val="75000"/>
        <a:buFont typeface="Wingdings" charset="0"/>
        <a:buChar char="n"/>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SzPct val="80000"/>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charset="0"/>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64F9406-EC7D-4F8A-9824-BD45AD467162}" type="datetimeFigureOut">
              <a:rPr lang="en-US" smtClean="0">
                <a:solidFill>
                  <a:prstClr val="black">
                    <a:tint val="75000"/>
                  </a:prstClr>
                </a:solidFill>
                <a:latin typeface="Calibri"/>
                <a:ea typeface="+mn-ea"/>
                <a:cs typeface="+mn-cs"/>
              </a:rPr>
              <a:pPr eaLnBrk="1" fontAlgn="auto" hangingPunct="1">
                <a:spcBef>
                  <a:spcPts val="0"/>
                </a:spcBef>
                <a:spcAft>
                  <a:spcPts val="0"/>
                </a:spcAft>
              </a:pPr>
              <a:t>1/13/2015</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3532B9B7-9551-4924-84BC-8DE0F47431DC}" type="slidenum">
              <a:rPr lang="en-US" smtClean="0">
                <a:solidFill>
                  <a:prstClr val="black">
                    <a:tint val="75000"/>
                  </a:prstClr>
                </a:solidFill>
                <a:latin typeface="Calibri"/>
                <a:ea typeface="+mn-ea"/>
                <a:cs typeface="+mn-cs"/>
              </a:rPr>
              <a:pPr eaLnBrk="1" fontAlgn="auto" hangingPunct="1">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964162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811375" cy="642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7" name="Text Box 3"/>
          <p:cNvSpPr txBox="1">
            <a:spLocks noChangeArrowheads="1"/>
          </p:cNvSpPr>
          <p:nvPr/>
        </p:nvSpPr>
        <p:spPr bwMode="auto">
          <a:xfrm>
            <a:off x="492134" y="2479675"/>
            <a:ext cx="7935913"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3600" dirty="0">
                <a:solidFill>
                  <a:srgbClr val="FAFF9E"/>
                </a:solidFill>
              </a:rPr>
              <a:t>Extremes at elevation – high flow events on Mount Mansfield</a:t>
            </a:r>
          </a:p>
          <a:p>
            <a:pPr algn="ctr" eaLnBrk="1" hangingPunct="1">
              <a:defRPr/>
            </a:pPr>
            <a:endParaRPr lang="en-US" b="1" dirty="0">
              <a:solidFill>
                <a:srgbClr val="FAFF9E"/>
              </a:solidFill>
              <a:cs typeface="+mn-cs"/>
            </a:endParaRPr>
          </a:p>
          <a:p>
            <a:pPr algn="ctr" eaLnBrk="1" hangingPunct="1">
              <a:defRPr/>
            </a:pPr>
            <a:r>
              <a:rPr lang="en-US" b="1" dirty="0">
                <a:solidFill>
                  <a:srgbClr val="FEFFFD"/>
                </a:solidFill>
                <a:cs typeface="+mn-cs"/>
              </a:rPr>
              <a:t>2014 VMC Meeting</a:t>
            </a:r>
            <a:r>
              <a:rPr lang="en-US" dirty="0">
                <a:solidFill>
                  <a:srgbClr val="FEFFFD"/>
                </a:solidFill>
                <a:cs typeface="+mn-cs"/>
              </a:rPr>
              <a:t> </a:t>
            </a:r>
          </a:p>
        </p:txBody>
      </p:sp>
      <p:sp>
        <p:nvSpPr>
          <p:cNvPr id="190470" name="Line 6"/>
          <p:cNvSpPr>
            <a:spLocks noChangeShapeType="1"/>
          </p:cNvSpPr>
          <p:nvPr/>
        </p:nvSpPr>
        <p:spPr bwMode="auto">
          <a:xfrm>
            <a:off x="1001812" y="5374154"/>
            <a:ext cx="6731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90472" name="Rectangle 8"/>
          <p:cNvSpPr>
            <a:spLocks noChangeArrowheads="1"/>
          </p:cNvSpPr>
          <p:nvPr/>
        </p:nvSpPr>
        <p:spPr bwMode="auto">
          <a:xfrm>
            <a:off x="2107832" y="5685399"/>
            <a:ext cx="22050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dirty="0">
                <a:solidFill>
                  <a:schemeClr val="bg1"/>
                </a:solidFill>
                <a:latin typeface="Tahoma" charset="0"/>
              </a:rPr>
              <a:t>Jamie Shanley</a:t>
            </a:r>
          </a:p>
          <a:p>
            <a:pPr eaLnBrk="1" hangingPunct="1">
              <a:defRPr/>
            </a:pPr>
            <a:r>
              <a:rPr lang="en-US" sz="1600" dirty="0">
                <a:solidFill>
                  <a:schemeClr val="bg1"/>
                </a:solidFill>
                <a:latin typeface="Tahoma" charset="0"/>
                <a:cs typeface="+mn-cs"/>
              </a:rPr>
              <a:t>U.S. Geological Survey</a:t>
            </a:r>
          </a:p>
        </p:txBody>
      </p:sp>
      <p:graphicFrame>
        <p:nvGraphicFramePr>
          <p:cNvPr id="15365" name="Object 9"/>
          <p:cNvGraphicFramePr>
            <a:graphicFrameLocks noChangeAspect="1"/>
          </p:cNvGraphicFramePr>
          <p:nvPr>
            <p:extLst>
              <p:ext uri="{D42A27DB-BD31-4B8C-83A1-F6EECF244321}">
                <p14:modId xmlns:p14="http://schemas.microsoft.com/office/powerpoint/2010/main" val="1074689677"/>
              </p:ext>
            </p:extLst>
          </p:nvPr>
        </p:nvGraphicFramePr>
        <p:xfrm>
          <a:off x="358586" y="5720605"/>
          <a:ext cx="1676400" cy="647700"/>
        </p:xfrm>
        <a:graphic>
          <a:graphicData uri="http://schemas.openxmlformats.org/presentationml/2006/ole">
            <mc:AlternateContent xmlns:mc="http://schemas.openxmlformats.org/markup-compatibility/2006">
              <mc:Choice xmlns:v="urn:schemas-microsoft-com:vml" Requires="v">
                <p:oleObj spid="_x0000_s15379" name="Picture" r:id="rId5" imgW="1676400" imgH="647700" progId="Word.Picture.8">
                  <p:embed/>
                </p:oleObj>
              </mc:Choice>
              <mc:Fallback>
                <p:oleObj name="Picture" r:id="rId5" imgW="1676400" imgH="647700" progId="Word.Picture.8">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586" y="5720605"/>
                        <a:ext cx="16764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15366" name="Picture 11" descr="Screen shot 2010-10-24 at 11"/>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556474" y="5611346"/>
            <a:ext cx="20193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7"/>
          <p:cNvSpPr>
            <a:spLocks noChangeArrowheads="1"/>
          </p:cNvSpPr>
          <p:nvPr/>
        </p:nvSpPr>
        <p:spPr bwMode="auto">
          <a:xfrm>
            <a:off x="4363669" y="5698098"/>
            <a:ext cx="22050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dirty="0">
                <a:solidFill>
                  <a:schemeClr val="bg1"/>
                </a:solidFill>
                <a:latin typeface="Tahoma" charset="0"/>
                <a:cs typeface="+mn-cs"/>
              </a:rPr>
              <a:t>Beverley </a:t>
            </a:r>
            <a:r>
              <a:rPr lang="en-US" sz="2000" dirty="0" err="1">
                <a:solidFill>
                  <a:schemeClr val="bg1"/>
                </a:solidFill>
                <a:latin typeface="Tahoma" charset="0"/>
                <a:cs typeface="+mn-cs"/>
              </a:rPr>
              <a:t>Wemple</a:t>
            </a:r>
            <a:endParaRPr lang="en-US" sz="2000" dirty="0">
              <a:solidFill>
                <a:schemeClr val="bg1"/>
              </a:solidFill>
              <a:latin typeface="Tahoma" charset="0"/>
              <a:cs typeface="+mn-cs"/>
            </a:endParaRPr>
          </a:p>
          <a:p>
            <a:pPr eaLnBrk="1" hangingPunct="1">
              <a:defRPr/>
            </a:pPr>
            <a:r>
              <a:rPr lang="en-US" sz="1600" dirty="0">
                <a:solidFill>
                  <a:schemeClr val="bg1"/>
                </a:solidFill>
                <a:latin typeface="Tahoma" charset="0"/>
                <a:cs typeface="+mn-cs"/>
              </a:rPr>
              <a:t>University of Vermont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29100" y="1371600"/>
            <a:ext cx="5486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328613" y="688975"/>
            <a:ext cx="82296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30188" indent="-230188">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4200" dirty="0" smtClean="0">
                <a:solidFill>
                  <a:srgbClr val="980000"/>
                </a:solidFill>
                <a:latin typeface="Arial" charset="0"/>
              </a:rPr>
              <a:t>Pattern through the Year</a:t>
            </a:r>
          </a:p>
        </p:txBody>
      </p:sp>
      <p:pic>
        <p:nvPicPr>
          <p:cNvPr id="26627"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0350" y="1371600"/>
            <a:ext cx="5486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0"/>
            <a:ext cx="8686800" cy="6858000"/>
          </a:xfrm>
          <a:prstGeom prst="rect">
            <a:avLst/>
          </a:prstGeom>
        </p:spPr>
      </p:pic>
      <p:grpSp>
        <p:nvGrpSpPr>
          <p:cNvPr id="3" name="Group 2"/>
          <p:cNvGrpSpPr/>
          <p:nvPr/>
        </p:nvGrpSpPr>
        <p:grpSpPr>
          <a:xfrm>
            <a:off x="1927419" y="3137647"/>
            <a:ext cx="6379882" cy="986117"/>
            <a:chOff x="1912478" y="3869765"/>
            <a:chExt cx="6379882" cy="986117"/>
          </a:xfrm>
        </p:grpSpPr>
        <p:sp>
          <p:nvSpPr>
            <p:cNvPr id="5" name="TextBox 4"/>
            <p:cNvSpPr txBox="1"/>
            <p:nvPr/>
          </p:nvSpPr>
          <p:spPr>
            <a:xfrm>
              <a:off x="2032007" y="3869765"/>
              <a:ext cx="2728184" cy="646331"/>
            </a:xfrm>
            <a:prstGeom prst="rect">
              <a:avLst/>
            </a:prstGeom>
            <a:noFill/>
          </p:spPr>
          <p:txBody>
            <a:bodyPr wrap="none" rtlCol="0">
              <a:spAutoFit/>
            </a:bodyPr>
            <a:lstStyle/>
            <a:p>
              <a:r>
                <a:rPr lang="en-US" sz="1800" i="1" dirty="0" smtClean="0">
                  <a:solidFill>
                    <a:srgbClr val="660066"/>
                  </a:solidFill>
                </a:rPr>
                <a:t>Highest flow at Sleepers</a:t>
              </a:r>
            </a:p>
            <a:p>
              <a:r>
                <a:rPr lang="en-US" sz="1800" i="1" dirty="0" smtClean="0">
                  <a:solidFill>
                    <a:srgbClr val="660066"/>
                  </a:solidFill>
                </a:rPr>
                <a:t> River W-3  since 1991</a:t>
              </a:r>
              <a:endParaRPr lang="en-US" sz="1800" i="1" dirty="0">
                <a:solidFill>
                  <a:srgbClr val="660066"/>
                </a:solidFill>
              </a:endParaRPr>
            </a:p>
          </p:txBody>
        </p:sp>
        <p:cxnSp>
          <p:nvCxnSpPr>
            <p:cNvPr id="7" name="Straight Connector 6"/>
            <p:cNvCxnSpPr/>
            <p:nvPr/>
          </p:nvCxnSpPr>
          <p:spPr bwMode="auto">
            <a:xfrm>
              <a:off x="1912478" y="4826000"/>
              <a:ext cx="6379882" cy="2988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p:cNvCxnSpPr/>
            <p:nvPr/>
          </p:nvCxnSpPr>
          <p:spPr bwMode="auto">
            <a:xfrm flipH="1">
              <a:off x="2764125" y="4497294"/>
              <a:ext cx="194235" cy="29882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6" name="Group 5"/>
          <p:cNvGrpSpPr/>
          <p:nvPr/>
        </p:nvGrpSpPr>
        <p:grpSpPr>
          <a:xfrm>
            <a:off x="5038163" y="1464237"/>
            <a:ext cx="3314365" cy="1396379"/>
            <a:chOff x="5038163" y="1464237"/>
            <a:chExt cx="3314365" cy="1396379"/>
          </a:xfrm>
        </p:grpSpPr>
        <p:sp>
          <p:nvSpPr>
            <p:cNvPr id="4" name="TextBox 3"/>
            <p:cNvSpPr txBox="1"/>
            <p:nvPr/>
          </p:nvSpPr>
          <p:spPr>
            <a:xfrm>
              <a:off x="6230470" y="1464237"/>
              <a:ext cx="2122058" cy="369332"/>
            </a:xfrm>
            <a:prstGeom prst="rect">
              <a:avLst/>
            </a:prstGeom>
            <a:noFill/>
          </p:spPr>
          <p:txBody>
            <a:bodyPr wrap="none" rtlCol="0">
              <a:spAutoFit/>
            </a:bodyPr>
            <a:lstStyle/>
            <a:p>
              <a:r>
                <a:rPr lang="en-US" sz="1800" dirty="0" smtClean="0">
                  <a:solidFill>
                    <a:srgbClr val="0000FF"/>
                  </a:solidFill>
                </a:rPr>
                <a:t>1740 </a:t>
              </a:r>
              <a:r>
                <a:rPr lang="en-US" sz="1800" dirty="0" err="1" smtClean="0">
                  <a:solidFill>
                    <a:srgbClr val="0000FF"/>
                  </a:solidFill>
                </a:rPr>
                <a:t>cfs</a:t>
              </a:r>
              <a:r>
                <a:rPr lang="en-US" sz="1800" dirty="0" smtClean="0">
                  <a:solidFill>
                    <a:srgbClr val="0000FF"/>
                  </a:solidFill>
                </a:rPr>
                <a:t>, 381 </a:t>
              </a:r>
              <a:r>
                <a:rPr lang="en-US" sz="1800" dirty="0" err="1" smtClean="0">
                  <a:solidFill>
                    <a:srgbClr val="0000FF"/>
                  </a:solidFill>
                </a:rPr>
                <a:t>cfsm</a:t>
              </a:r>
              <a:endParaRPr lang="en-US" sz="1800" dirty="0">
                <a:solidFill>
                  <a:srgbClr val="0000FF"/>
                </a:solidFill>
              </a:endParaRPr>
            </a:p>
          </p:txBody>
        </p:sp>
        <p:sp>
          <p:nvSpPr>
            <p:cNvPr id="10" name="TextBox 9"/>
            <p:cNvSpPr txBox="1"/>
            <p:nvPr/>
          </p:nvSpPr>
          <p:spPr>
            <a:xfrm>
              <a:off x="5038163" y="2214285"/>
              <a:ext cx="1121183" cy="646331"/>
            </a:xfrm>
            <a:prstGeom prst="rect">
              <a:avLst/>
            </a:prstGeom>
            <a:noFill/>
          </p:spPr>
          <p:txBody>
            <a:bodyPr wrap="none" rtlCol="0">
              <a:spAutoFit/>
            </a:bodyPr>
            <a:lstStyle/>
            <a:p>
              <a:r>
                <a:rPr lang="en-US" sz="1800" dirty="0" smtClean="0">
                  <a:solidFill>
                    <a:srgbClr val="FF0000"/>
                  </a:solidFill>
                </a:rPr>
                <a:t>1130 </a:t>
              </a:r>
              <a:r>
                <a:rPr lang="en-US" sz="1800" dirty="0" err="1" smtClean="0">
                  <a:solidFill>
                    <a:srgbClr val="FF0000"/>
                  </a:solidFill>
                </a:rPr>
                <a:t>cfs</a:t>
              </a:r>
              <a:r>
                <a:rPr lang="en-US" sz="1800" dirty="0" smtClean="0">
                  <a:solidFill>
                    <a:srgbClr val="FF0000"/>
                  </a:solidFill>
                </a:rPr>
                <a:t>, </a:t>
              </a:r>
            </a:p>
            <a:p>
              <a:r>
                <a:rPr lang="en-US" sz="1800" dirty="0" smtClean="0">
                  <a:solidFill>
                    <a:srgbClr val="FF0000"/>
                  </a:solidFill>
                </a:rPr>
                <a:t>299 </a:t>
              </a:r>
              <a:r>
                <a:rPr lang="en-US" sz="1800" dirty="0" err="1" smtClean="0">
                  <a:solidFill>
                    <a:srgbClr val="FF0000"/>
                  </a:solidFill>
                </a:rPr>
                <a:t>cfsm</a:t>
              </a:r>
              <a:endParaRPr lang="en-US" sz="1800" dirty="0">
                <a:solidFill>
                  <a:srgbClr val="FF0000"/>
                </a:solidFill>
              </a:endParaRPr>
            </a:p>
          </p:txBody>
        </p:sp>
      </p:grpSp>
      <p:sp>
        <p:nvSpPr>
          <p:cNvPr id="12" name="Text Box 24"/>
          <p:cNvSpPr txBox="1">
            <a:spLocks noChangeArrowheads="1"/>
          </p:cNvSpPr>
          <p:nvPr/>
        </p:nvSpPr>
        <p:spPr bwMode="auto">
          <a:xfrm>
            <a:off x="1513915" y="521072"/>
            <a:ext cx="66087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3200" dirty="0" smtClean="0">
                <a:solidFill>
                  <a:srgbClr val="980000"/>
                </a:solidFill>
              </a:rPr>
              <a:t>Annual flow peaks</a:t>
            </a:r>
            <a:endParaRPr lang="en-US" sz="3200" dirty="0">
              <a:solidFill>
                <a:srgbClr val="980000"/>
              </a:solidFill>
            </a:endParaRPr>
          </a:p>
        </p:txBody>
      </p:sp>
    </p:spTree>
    <p:extLst>
      <p:ext uri="{BB962C8B-B14F-4D97-AF65-F5344CB8AC3E}">
        <p14:creationId xmlns:p14="http://schemas.microsoft.com/office/powerpoint/2010/main" val="308158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4"/>
          <p:cNvSpPr txBox="1">
            <a:spLocks noChangeArrowheads="1"/>
          </p:cNvSpPr>
          <p:nvPr/>
        </p:nvSpPr>
        <p:spPr bwMode="auto">
          <a:xfrm>
            <a:off x="1454150" y="730250"/>
            <a:ext cx="66087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3200" dirty="0">
                <a:solidFill>
                  <a:srgbClr val="980000"/>
                </a:solidFill>
              </a:rPr>
              <a:t>Peak Timeline vs. Design floods</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764" y="1016747"/>
            <a:ext cx="5486495" cy="5486495"/>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5735" y="1016747"/>
            <a:ext cx="5486495" cy="5486495"/>
          </a:xfrm>
          <a:prstGeom prst="rect">
            <a:avLst/>
          </a:prstGeom>
        </p:spPr>
      </p:pic>
      <p:grpSp>
        <p:nvGrpSpPr>
          <p:cNvPr id="10" name="Group 9"/>
          <p:cNvGrpSpPr/>
          <p:nvPr/>
        </p:nvGrpSpPr>
        <p:grpSpPr>
          <a:xfrm>
            <a:off x="433294" y="1494118"/>
            <a:ext cx="7543585" cy="1706282"/>
            <a:chOff x="433294" y="1494118"/>
            <a:chExt cx="7543585" cy="1706282"/>
          </a:xfrm>
        </p:grpSpPr>
        <p:sp>
          <p:nvSpPr>
            <p:cNvPr id="13" name="TextBox 12"/>
            <p:cNvSpPr txBox="1"/>
            <p:nvPr/>
          </p:nvSpPr>
          <p:spPr>
            <a:xfrm>
              <a:off x="6173694" y="2602754"/>
              <a:ext cx="1670422" cy="338554"/>
            </a:xfrm>
            <a:prstGeom prst="rect">
              <a:avLst/>
            </a:prstGeom>
            <a:noFill/>
          </p:spPr>
          <p:txBody>
            <a:bodyPr wrap="none" rtlCol="0">
              <a:spAutoFit/>
            </a:bodyPr>
            <a:lstStyle/>
            <a:p>
              <a:r>
                <a:rPr lang="en-US" sz="1600" i="1" dirty="0" smtClean="0"/>
                <a:t>50-yr flood from</a:t>
              </a:r>
              <a:endParaRPr lang="en-US" sz="1600" i="1" dirty="0"/>
            </a:p>
          </p:txBody>
        </p:sp>
        <p:sp>
          <p:nvSpPr>
            <p:cNvPr id="8" name="5-Point Star 7"/>
            <p:cNvSpPr/>
            <p:nvPr/>
          </p:nvSpPr>
          <p:spPr bwMode="auto">
            <a:xfrm>
              <a:off x="1105647" y="1524001"/>
              <a:ext cx="328706" cy="283882"/>
            </a:xfrm>
            <a:prstGeom prst="star5">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9" name="5-Point Star 8"/>
            <p:cNvSpPr/>
            <p:nvPr/>
          </p:nvSpPr>
          <p:spPr bwMode="auto">
            <a:xfrm>
              <a:off x="5381812" y="2916518"/>
              <a:ext cx="328706" cy="283882"/>
            </a:xfrm>
            <a:prstGeom prst="star5">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6" name="TextBox 5"/>
            <p:cNvSpPr txBox="1"/>
            <p:nvPr/>
          </p:nvSpPr>
          <p:spPr>
            <a:xfrm>
              <a:off x="433294" y="1494118"/>
              <a:ext cx="641121" cy="338554"/>
            </a:xfrm>
            <a:prstGeom prst="rect">
              <a:avLst/>
            </a:prstGeom>
            <a:noFill/>
          </p:spPr>
          <p:txBody>
            <a:bodyPr wrap="none" rtlCol="0">
              <a:spAutoFit/>
            </a:bodyPr>
            <a:lstStyle/>
            <a:p>
              <a:r>
                <a:rPr lang="en-US" sz="1600" dirty="0" smtClean="0"/>
                <a:t>1975</a:t>
              </a:r>
              <a:endParaRPr lang="en-US" sz="1600" dirty="0"/>
            </a:p>
          </p:txBody>
        </p:sp>
        <p:sp>
          <p:nvSpPr>
            <p:cNvPr id="11" name="TextBox 10"/>
            <p:cNvSpPr txBox="1"/>
            <p:nvPr/>
          </p:nvSpPr>
          <p:spPr>
            <a:xfrm>
              <a:off x="5307106" y="2513106"/>
              <a:ext cx="641121" cy="338554"/>
            </a:xfrm>
            <a:prstGeom prst="rect">
              <a:avLst/>
            </a:prstGeom>
            <a:noFill/>
          </p:spPr>
          <p:txBody>
            <a:bodyPr wrap="none" rtlCol="0">
              <a:spAutoFit/>
            </a:bodyPr>
            <a:lstStyle/>
            <a:p>
              <a:r>
                <a:rPr lang="en-US" sz="1600" dirty="0" smtClean="0"/>
                <a:t>1325</a:t>
              </a:r>
              <a:endParaRPr lang="en-US" sz="1600" dirty="0"/>
            </a:p>
          </p:txBody>
        </p:sp>
        <p:sp>
          <p:nvSpPr>
            <p:cNvPr id="12" name="TextBox 11"/>
            <p:cNvSpPr txBox="1"/>
            <p:nvPr/>
          </p:nvSpPr>
          <p:spPr>
            <a:xfrm>
              <a:off x="5758330" y="2844801"/>
              <a:ext cx="2218549" cy="338554"/>
            </a:xfrm>
            <a:prstGeom prst="rect">
              <a:avLst/>
            </a:prstGeom>
            <a:noFill/>
          </p:spPr>
          <p:txBody>
            <a:bodyPr wrap="none" rtlCol="0">
              <a:spAutoFit/>
            </a:bodyPr>
            <a:lstStyle/>
            <a:p>
              <a:r>
                <a:rPr lang="en-US" sz="1600" i="1" dirty="0" smtClean="0"/>
                <a:t>Olson and Bent, 2013</a:t>
              </a:r>
              <a:endParaRPr lang="en-US" sz="1600" i="1" dirty="0"/>
            </a:p>
          </p:txBody>
        </p:sp>
      </p:grpSp>
    </p:spTree>
    <p:extLst>
      <p:ext uri="{BB962C8B-B14F-4D97-AF65-F5344CB8AC3E}">
        <p14:creationId xmlns:p14="http://schemas.microsoft.com/office/powerpoint/2010/main" val="7555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622300" y="4435475"/>
            <a:ext cx="2514600" cy="242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27650" name="Text Box 2"/>
          <p:cNvSpPr txBox="1">
            <a:spLocks noChangeArrowheads="1"/>
          </p:cNvSpPr>
          <p:nvPr/>
        </p:nvSpPr>
        <p:spPr bwMode="auto">
          <a:xfrm>
            <a:off x="2794000" y="4435475"/>
            <a:ext cx="2492375" cy="2400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27651" name="Text Box 3"/>
          <p:cNvSpPr txBox="1">
            <a:spLocks noChangeArrowheads="1"/>
          </p:cNvSpPr>
          <p:nvPr/>
        </p:nvSpPr>
        <p:spPr bwMode="auto">
          <a:xfrm>
            <a:off x="4965700" y="4391025"/>
            <a:ext cx="2495550" cy="2401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8" name="Text Box 2"/>
          <p:cNvSpPr txBox="1">
            <a:spLocks noChangeArrowheads="1"/>
          </p:cNvSpPr>
          <p:nvPr/>
        </p:nvSpPr>
        <p:spPr bwMode="auto">
          <a:xfrm>
            <a:off x="182283" y="791882"/>
            <a:ext cx="2910541"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230188" indent="-230188">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4200" dirty="0" smtClean="0">
                <a:solidFill>
                  <a:srgbClr val="980000"/>
                </a:solidFill>
                <a:latin typeface="Arial" charset="0"/>
              </a:rPr>
              <a:t>Five large </a:t>
            </a:r>
          </a:p>
          <a:p>
            <a:pPr algn="ctr" eaLnBrk="1" hangingPunct="1">
              <a:defRPr/>
            </a:pPr>
            <a:r>
              <a:rPr lang="en-US" sz="4200" dirty="0" smtClean="0">
                <a:solidFill>
                  <a:srgbClr val="980000"/>
                </a:solidFill>
                <a:latin typeface="Arial" charset="0"/>
              </a:rPr>
              <a:t>peaks in </a:t>
            </a:r>
          </a:p>
          <a:p>
            <a:pPr algn="ctr" eaLnBrk="1" hangingPunct="1">
              <a:defRPr/>
            </a:pPr>
            <a:r>
              <a:rPr lang="en-US" sz="4200" dirty="0" smtClean="0">
                <a:solidFill>
                  <a:srgbClr val="980000"/>
                </a:solidFill>
                <a:latin typeface="Arial" charset="0"/>
              </a:rPr>
              <a:t>2010-2011</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89624" y="118036"/>
            <a:ext cx="3429060" cy="3429060"/>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4940" y="118035"/>
            <a:ext cx="3429060" cy="3429060"/>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0329" y="3255682"/>
            <a:ext cx="3429060" cy="3429060"/>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79271" y="3091329"/>
            <a:ext cx="3429060" cy="3429060"/>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04586" y="3091329"/>
            <a:ext cx="3429060" cy="3429060"/>
          </a:xfrm>
          <a:prstGeom prst="rect">
            <a:avLst/>
          </a:prstGeom>
        </p:spPr>
      </p:pic>
      <p:sp>
        <p:nvSpPr>
          <p:cNvPr id="9" name="TextBox 8"/>
          <p:cNvSpPr txBox="1"/>
          <p:nvPr/>
        </p:nvSpPr>
        <p:spPr>
          <a:xfrm>
            <a:off x="3630706" y="717177"/>
            <a:ext cx="890463" cy="646331"/>
          </a:xfrm>
          <a:prstGeom prst="rect">
            <a:avLst/>
          </a:prstGeom>
          <a:noFill/>
        </p:spPr>
        <p:txBody>
          <a:bodyPr wrap="none" rtlCol="0">
            <a:spAutoFit/>
          </a:bodyPr>
          <a:lstStyle/>
          <a:p>
            <a:pPr algn="ctr"/>
            <a:r>
              <a:rPr lang="en-US" sz="1800" dirty="0" smtClean="0">
                <a:solidFill>
                  <a:srgbClr val="660066"/>
                </a:solidFill>
              </a:rPr>
              <a:t>Stalled</a:t>
            </a:r>
          </a:p>
          <a:p>
            <a:pPr algn="ctr"/>
            <a:r>
              <a:rPr lang="en-US" sz="1800" dirty="0" smtClean="0">
                <a:solidFill>
                  <a:srgbClr val="660066"/>
                </a:solidFill>
              </a:rPr>
              <a:t>cell</a:t>
            </a:r>
            <a:endParaRPr lang="en-US" sz="1800" dirty="0">
              <a:solidFill>
                <a:srgbClr val="660066"/>
              </a:solidFill>
            </a:endParaRPr>
          </a:p>
        </p:txBody>
      </p:sp>
      <p:sp>
        <p:nvSpPr>
          <p:cNvPr id="14" name="TextBox 13"/>
          <p:cNvSpPr txBox="1"/>
          <p:nvPr/>
        </p:nvSpPr>
        <p:spPr>
          <a:xfrm>
            <a:off x="794872" y="3768165"/>
            <a:ext cx="2492188" cy="369332"/>
          </a:xfrm>
          <a:prstGeom prst="rect">
            <a:avLst/>
          </a:prstGeom>
          <a:noFill/>
        </p:spPr>
        <p:txBody>
          <a:bodyPr wrap="square" rtlCol="0">
            <a:spAutoFit/>
          </a:bodyPr>
          <a:lstStyle/>
          <a:p>
            <a:pPr algn="ctr"/>
            <a:r>
              <a:rPr lang="en-US" sz="1800" dirty="0" smtClean="0">
                <a:solidFill>
                  <a:srgbClr val="660066"/>
                </a:solidFill>
              </a:rPr>
              <a:t>L. Champlain flooding</a:t>
            </a:r>
            <a:endParaRPr lang="en-US" sz="1800" dirty="0">
              <a:solidFill>
                <a:srgbClr val="660066"/>
              </a:solidFill>
            </a:endParaRPr>
          </a:p>
        </p:txBody>
      </p:sp>
      <p:sp>
        <p:nvSpPr>
          <p:cNvPr id="15" name="TextBox 14"/>
          <p:cNvSpPr txBox="1"/>
          <p:nvPr/>
        </p:nvSpPr>
        <p:spPr>
          <a:xfrm>
            <a:off x="6920937" y="3857812"/>
            <a:ext cx="710802" cy="369332"/>
          </a:xfrm>
          <a:prstGeom prst="rect">
            <a:avLst/>
          </a:prstGeom>
          <a:noFill/>
        </p:spPr>
        <p:txBody>
          <a:bodyPr wrap="none" rtlCol="0">
            <a:spAutoFit/>
          </a:bodyPr>
          <a:lstStyle/>
          <a:p>
            <a:pPr algn="ctr"/>
            <a:r>
              <a:rPr lang="en-US" sz="1800" dirty="0" smtClean="0">
                <a:solidFill>
                  <a:srgbClr val="660066"/>
                </a:solidFill>
              </a:rPr>
              <a:t>Irene</a:t>
            </a:r>
            <a:endParaRPr lang="en-US" sz="1800" dirty="0">
              <a:solidFill>
                <a:srgbClr val="660066"/>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0"/>
            <a:ext cx="8686800" cy="6858000"/>
          </a:xfrm>
          <a:prstGeom prst="rect">
            <a:avLst/>
          </a:prstGeom>
        </p:spPr>
      </p:pic>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0"/>
            <a:ext cx="8686800" cy="6858000"/>
          </a:xfrm>
          <a:prstGeom prst="rect">
            <a:avLst/>
          </a:prstGeom>
        </p:spPr>
      </p:pic>
      <p:sp>
        <p:nvSpPr>
          <p:cNvPr id="5" name="Text Box 24"/>
          <p:cNvSpPr txBox="1">
            <a:spLocks noChangeArrowheads="1"/>
          </p:cNvSpPr>
          <p:nvPr/>
        </p:nvSpPr>
        <p:spPr bwMode="auto">
          <a:xfrm>
            <a:off x="1454150" y="580840"/>
            <a:ext cx="66087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3200" dirty="0" smtClean="0">
                <a:solidFill>
                  <a:srgbClr val="980000"/>
                </a:solidFill>
              </a:rPr>
              <a:t>Annual peak dates</a:t>
            </a:r>
            <a:endParaRPr lang="en-US" sz="3200" dirty="0">
              <a:solidFill>
                <a:srgbClr val="980000"/>
              </a:solidFill>
            </a:endParaRPr>
          </a:p>
        </p:txBody>
      </p:sp>
    </p:spTree>
    <p:extLst>
      <p:ext uri="{BB962C8B-B14F-4D97-AF65-F5344CB8AC3E}">
        <p14:creationId xmlns:p14="http://schemas.microsoft.com/office/powerpoint/2010/main" val="2876385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ext Box 2"/>
          <p:cNvSpPr txBox="1">
            <a:spLocks noChangeArrowheads="1"/>
          </p:cNvSpPr>
          <p:nvPr/>
        </p:nvSpPr>
        <p:spPr bwMode="auto">
          <a:xfrm>
            <a:off x="642938" y="1155700"/>
            <a:ext cx="358616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30188" indent="-230188">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4200" dirty="0" smtClean="0">
                <a:solidFill>
                  <a:srgbClr val="980000"/>
                </a:solidFill>
                <a:latin typeface="Arial" charset="0"/>
              </a:rPr>
              <a:t>Take home</a:t>
            </a:r>
          </a:p>
        </p:txBody>
      </p:sp>
      <p:sp>
        <p:nvSpPr>
          <p:cNvPr id="227331" name="Text Box 3"/>
          <p:cNvSpPr txBox="1">
            <a:spLocks noChangeArrowheads="1"/>
          </p:cNvSpPr>
          <p:nvPr/>
        </p:nvSpPr>
        <p:spPr bwMode="auto">
          <a:xfrm>
            <a:off x="155575" y="3408550"/>
            <a:ext cx="8988425" cy="3359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99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285750">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spcBef>
                <a:spcPct val="25000"/>
              </a:spcBef>
              <a:buFontTx/>
              <a:buChar char="•"/>
              <a:defRPr/>
            </a:pPr>
            <a:r>
              <a:rPr lang="en-US" dirty="0">
                <a:latin typeface="Arial" charset="0"/>
              </a:rPr>
              <a:t>Consistent </a:t>
            </a:r>
            <a:r>
              <a:rPr lang="en-US" dirty="0" smtClean="0">
                <a:latin typeface="Arial" charset="0"/>
              </a:rPr>
              <a:t>pattern of higher </a:t>
            </a:r>
            <a:r>
              <a:rPr lang="en-US" dirty="0">
                <a:latin typeface="Arial" charset="0"/>
              </a:rPr>
              <a:t>annual </a:t>
            </a:r>
            <a:r>
              <a:rPr lang="en-US" dirty="0" smtClean="0">
                <a:latin typeface="Arial" charset="0"/>
              </a:rPr>
              <a:t>runoff in developed basin</a:t>
            </a:r>
          </a:p>
          <a:p>
            <a:pPr>
              <a:spcBef>
                <a:spcPct val="25000"/>
              </a:spcBef>
              <a:buFontTx/>
              <a:buChar char="•"/>
              <a:defRPr/>
            </a:pPr>
            <a:r>
              <a:rPr lang="en-US" dirty="0" smtClean="0">
                <a:latin typeface="Arial" charset="0"/>
              </a:rPr>
              <a:t>Very high flow peaks </a:t>
            </a:r>
            <a:r>
              <a:rPr lang="en-US" dirty="0">
                <a:latin typeface="Arial" charset="0"/>
              </a:rPr>
              <a:t>(per unit area)</a:t>
            </a:r>
            <a:r>
              <a:rPr lang="en-US" dirty="0" smtClean="0">
                <a:latin typeface="Arial" charset="0"/>
              </a:rPr>
              <a:t> compared to lowlands</a:t>
            </a:r>
            <a:endParaRPr lang="en-US" dirty="0">
              <a:latin typeface="Arial" charset="0"/>
            </a:endParaRPr>
          </a:p>
          <a:p>
            <a:pPr>
              <a:spcBef>
                <a:spcPct val="25000"/>
              </a:spcBef>
              <a:buFontTx/>
              <a:buChar char="•"/>
              <a:defRPr/>
            </a:pPr>
            <a:r>
              <a:rPr lang="en-US" dirty="0" smtClean="0">
                <a:latin typeface="Arial" charset="0"/>
              </a:rPr>
              <a:t>Recent extremes -- In 14 years of record, 4 to 6 of the largest storms at each gage have occurred in the last 5 </a:t>
            </a:r>
            <a:r>
              <a:rPr lang="en-US" dirty="0">
                <a:latin typeface="Arial" charset="0"/>
              </a:rPr>
              <a:t>years.</a:t>
            </a:r>
          </a:p>
          <a:p>
            <a:pPr>
              <a:spcBef>
                <a:spcPct val="25000"/>
              </a:spcBef>
              <a:buFontTx/>
              <a:buChar char="•"/>
              <a:defRPr/>
            </a:pPr>
            <a:r>
              <a:rPr lang="en-US" dirty="0" smtClean="0">
                <a:latin typeface="Arial" charset="0"/>
              </a:rPr>
              <a:t>Magnitude and timing annual peak varies greatly between gages and among years</a:t>
            </a:r>
            <a:endParaRPr lang="en-US" dirty="0">
              <a:latin typeface="Arial" charset="0"/>
            </a:endParaRPr>
          </a:p>
          <a:p>
            <a:pPr>
              <a:spcAft>
                <a:spcPts val="1000"/>
              </a:spcAft>
              <a:buFontTx/>
              <a:buChar char="•"/>
              <a:defRPr/>
            </a:pPr>
            <a:r>
              <a:rPr lang="en-US" dirty="0" smtClean="0">
                <a:latin typeface="Arial" charset="0"/>
              </a:rPr>
              <a:t>VMC’s </a:t>
            </a:r>
            <a:r>
              <a:rPr lang="en-US" dirty="0">
                <a:latin typeface="Arial" charset="0"/>
              </a:rPr>
              <a:t>continued support of gages provides high elevation flow record not available elsewhere in the state</a:t>
            </a:r>
          </a:p>
        </p:txBody>
      </p:sp>
      <p:pic>
        <p:nvPicPr>
          <p:cNvPr id="5" name="Picture 6" descr="W-9 flood below wei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08494" y="633506"/>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7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7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7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73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2"/>
          <p:cNvSpPr txBox="1">
            <a:spLocks noChangeArrowheads="1"/>
          </p:cNvSpPr>
          <p:nvPr/>
        </p:nvSpPr>
        <p:spPr bwMode="auto">
          <a:xfrm>
            <a:off x="565150" y="561975"/>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30188" indent="-230188">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4400" dirty="0" smtClean="0">
                <a:solidFill>
                  <a:srgbClr val="980000"/>
                </a:solidFill>
                <a:latin typeface="Arial" charset="0"/>
                <a:cs typeface="+mn-cs"/>
              </a:rPr>
              <a:t>Outline</a:t>
            </a:r>
          </a:p>
        </p:txBody>
      </p:sp>
      <p:sp>
        <p:nvSpPr>
          <p:cNvPr id="210947" name="Text Box 3"/>
          <p:cNvSpPr txBox="1">
            <a:spLocks noChangeArrowheads="1"/>
          </p:cNvSpPr>
          <p:nvPr/>
        </p:nvSpPr>
        <p:spPr bwMode="auto">
          <a:xfrm>
            <a:off x="4581525" y="1466850"/>
            <a:ext cx="4562475" cy="330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99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285750">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defRPr/>
            </a:pPr>
            <a:endParaRPr lang="en-US" sz="2200" i="1" dirty="0" smtClean="0">
              <a:latin typeface="Arial" charset="0"/>
              <a:cs typeface="+mn-cs"/>
            </a:endParaRPr>
          </a:p>
          <a:p>
            <a:pPr>
              <a:spcBef>
                <a:spcPct val="50000"/>
              </a:spcBef>
              <a:buFontTx/>
              <a:buChar char="•"/>
              <a:defRPr/>
            </a:pPr>
            <a:r>
              <a:rPr lang="en-US" sz="2200" dirty="0" smtClean="0">
                <a:latin typeface="Arial" charset="0"/>
                <a:cs typeface="+mn-cs"/>
              </a:rPr>
              <a:t>1. High elevation hydrology</a:t>
            </a:r>
          </a:p>
          <a:p>
            <a:pPr>
              <a:spcBef>
                <a:spcPct val="50000"/>
              </a:spcBef>
              <a:buFontTx/>
              <a:buChar char="•"/>
              <a:defRPr/>
            </a:pPr>
            <a:r>
              <a:rPr lang="en-US" sz="2200" dirty="0" smtClean="0">
                <a:latin typeface="Arial" charset="0"/>
                <a:cs typeface="+mn-cs"/>
              </a:rPr>
              <a:t>2. Paired watershed study background</a:t>
            </a:r>
          </a:p>
          <a:p>
            <a:pPr>
              <a:spcBef>
                <a:spcPct val="50000"/>
              </a:spcBef>
              <a:buFontTx/>
              <a:buChar char="•"/>
              <a:defRPr/>
            </a:pPr>
            <a:r>
              <a:rPr lang="en-US" sz="2200" dirty="0" smtClean="0">
                <a:latin typeface="Arial" charset="0"/>
                <a:cs typeface="+mn-cs"/>
              </a:rPr>
              <a:t>3. General findings</a:t>
            </a:r>
          </a:p>
          <a:p>
            <a:pPr>
              <a:spcBef>
                <a:spcPct val="50000"/>
              </a:spcBef>
              <a:buFontTx/>
              <a:buChar char="•"/>
              <a:defRPr/>
            </a:pPr>
            <a:r>
              <a:rPr lang="en-US" sz="2200" dirty="0">
                <a:latin typeface="Arial" charset="0"/>
                <a:cs typeface="+mn-cs"/>
              </a:rPr>
              <a:t>4</a:t>
            </a:r>
            <a:r>
              <a:rPr lang="en-US" sz="2200" dirty="0" smtClean="0">
                <a:latin typeface="Arial" charset="0"/>
                <a:cs typeface="+mn-cs"/>
              </a:rPr>
              <a:t>. Extreme events</a:t>
            </a:r>
          </a:p>
          <a:p>
            <a:pPr>
              <a:spcBef>
                <a:spcPct val="50000"/>
              </a:spcBef>
              <a:buFontTx/>
              <a:buChar char="•"/>
              <a:defRPr/>
            </a:pPr>
            <a:r>
              <a:rPr lang="en-US" sz="2200" dirty="0">
                <a:latin typeface="Arial" charset="0"/>
                <a:cs typeface="+mn-cs"/>
              </a:rPr>
              <a:t>5</a:t>
            </a:r>
            <a:r>
              <a:rPr lang="en-US" sz="2200" dirty="0" smtClean="0">
                <a:latin typeface="Arial" charset="0"/>
                <a:cs typeface="+mn-cs"/>
              </a:rPr>
              <a:t>. </a:t>
            </a:r>
            <a:r>
              <a:rPr lang="en-US" sz="2200" dirty="0" smtClean="0">
                <a:latin typeface="Arial" charset="0"/>
              </a:rPr>
              <a:t>Climate change implications</a:t>
            </a:r>
            <a:endParaRPr lang="en-US" sz="2200" dirty="0">
              <a:latin typeface="Arial" charset="0"/>
            </a:endParaRPr>
          </a:p>
        </p:txBody>
      </p:sp>
      <p:pic>
        <p:nvPicPr>
          <p:cNvPr id="17411" name="Picture 4" descr="P101003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7500" y="1435100"/>
            <a:ext cx="4249738"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Screen shot 2012-11-15 at 12.17.52 AM.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09575" y="1476375"/>
            <a:ext cx="40052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2" descr="Screen shot 2012-11-15 at 12.20.25 AM.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50838" y="4184650"/>
            <a:ext cx="42291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1" descr="Screen shot 2012-11-17 at 3.47.27 PM.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562475" y="1433513"/>
            <a:ext cx="4581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1482725" y="500063"/>
            <a:ext cx="639445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4400" dirty="0">
                <a:solidFill>
                  <a:srgbClr val="980000"/>
                </a:solidFill>
                <a:cs typeface="+mn-cs"/>
              </a:rPr>
              <a:t>High elevation pressures</a:t>
            </a:r>
          </a:p>
        </p:txBody>
      </p:sp>
      <p:pic>
        <p:nvPicPr>
          <p:cNvPr id="19461" name="Picture 5" descr="skiing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580063" y="3963988"/>
            <a:ext cx="2967037" cy="28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67617" y="1670072"/>
            <a:ext cx="7779967" cy="4663733"/>
          </a:xfrm>
          <a:prstGeom prst="rect">
            <a:avLst/>
          </a:prstGeom>
        </p:spPr>
      </p:pic>
      <p:sp>
        <p:nvSpPr>
          <p:cNvPr id="5" name="TextBox 4"/>
          <p:cNvSpPr txBox="1"/>
          <p:nvPr/>
        </p:nvSpPr>
        <p:spPr>
          <a:xfrm>
            <a:off x="368968" y="1276858"/>
            <a:ext cx="8619667" cy="369332"/>
          </a:xfrm>
          <a:prstGeom prst="rect">
            <a:avLst/>
          </a:prstGeom>
          <a:noFill/>
        </p:spPr>
        <p:txBody>
          <a:bodyPr wrap="none" rtlCol="0">
            <a:spAutoFit/>
          </a:bodyPr>
          <a:lstStyle/>
          <a:p>
            <a:pPr eaLnBrk="1" fontAlgn="auto" hangingPunct="1">
              <a:spcBef>
                <a:spcPts val="0"/>
              </a:spcBef>
              <a:spcAft>
                <a:spcPts val="0"/>
              </a:spcAft>
            </a:pPr>
            <a:r>
              <a:rPr lang="en-US" sz="1800" i="1" dirty="0">
                <a:solidFill>
                  <a:prstClr val="black"/>
                </a:solidFill>
                <a:latin typeface="Calibri"/>
                <a:ea typeface="+mn-ea"/>
                <a:cs typeface="+mn-cs"/>
              </a:rPr>
              <a:t>Number of days per year with greater than 1” of precipitation (BTV station)</a:t>
            </a:r>
            <a:r>
              <a:rPr lang="en-US" sz="1800" dirty="0">
                <a:solidFill>
                  <a:prstClr val="black"/>
                </a:solidFill>
                <a:latin typeface="Calibri"/>
                <a:ea typeface="+mn-ea"/>
                <a:cs typeface="+mn-cs"/>
              </a:rPr>
              <a:t>. </a:t>
            </a:r>
            <a:endParaRPr lang="es-EC" sz="1800" dirty="0">
              <a:solidFill>
                <a:prstClr val="black"/>
              </a:solidFill>
              <a:latin typeface="Calibri"/>
              <a:ea typeface="+mn-ea"/>
              <a:cs typeface="+mn-cs"/>
            </a:endParaRPr>
          </a:p>
        </p:txBody>
      </p:sp>
      <p:sp>
        <p:nvSpPr>
          <p:cNvPr id="6" name="TextBox 5"/>
          <p:cNvSpPr txBox="1"/>
          <p:nvPr/>
        </p:nvSpPr>
        <p:spPr>
          <a:xfrm>
            <a:off x="667617" y="6357687"/>
            <a:ext cx="4073551" cy="369332"/>
          </a:xfrm>
          <a:prstGeom prst="rect">
            <a:avLst/>
          </a:prstGeom>
          <a:noFill/>
        </p:spPr>
        <p:txBody>
          <a:bodyPr wrap="none" rtlCol="0">
            <a:spAutoFit/>
          </a:bodyPr>
          <a:lstStyle/>
          <a:p>
            <a:pPr eaLnBrk="1" fontAlgn="auto" hangingPunct="1">
              <a:spcBef>
                <a:spcPts val="0"/>
              </a:spcBef>
              <a:spcAft>
                <a:spcPts val="0"/>
              </a:spcAft>
            </a:pPr>
            <a:r>
              <a:rPr lang="en-US" sz="1800" dirty="0" smtClean="0">
                <a:solidFill>
                  <a:prstClr val="black"/>
                </a:solidFill>
                <a:latin typeface="Calibri"/>
                <a:ea typeface="+mn-ea"/>
                <a:cs typeface="+mn-cs"/>
              </a:rPr>
              <a:t>Vermont Climate Assessment, 2014</a:t>
            </a:r>
            <a:endParaRPr lang="es-EC" sz="1800" dirty="0">
              <a:solidFill>
                <a:prstClr val="black"/>
              </a:solidFill>
              <a:latin typeface="Calibri"/>
              <a:ea typeface="+mn-ea"/>
              <a:cs typeface="+mn-cs"/>
            </a:endParaRPr>
          </a:p>
        </p:txBody>
      </p:sp>
      <p:sp>
        <p:nvSpPr>
          <p:cNvPr id="7" name="Text Box 8"/>
          <p:cNvSpPr txBox="1">
            <a:spLocks noChangeArrowheads="1"/>
          </p:cNvSpPr>
          <p:nvPr/>
        </p:nvSpPr>
        <p:spPr bwMode="auto">
          <a:xfrm>
            <a:off x="2312609" y="267589"/>
            <a:ext cx="473238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fontAlgn="auto" hangingPunct="1">
              <a:spcBef>
                <a:spcPts val="0"/>
              </a:spcBef>
              <a:spcAft>
                <a:spcPts val="0"/>
              </a:spcAft>
              <a:defRPr/>
            </a:pPr>
            <a:r>
              <a:rPr lang="en-US" sz="4400" dirty="0" smtClean="0">
                <a:solidFill>
                  <a:srgbClr val="980000"/>
                </a:solidFill>
                <a:cs typeface="+mn-cs"/>
              </a:rPr>
              <a:t>Climate pressures</a:t>
            </a:r>
            <a:endParaRPr lang="en-US" sz="4400" dirty="0">
              <a:solidFill>
                <a:srgbClr val="980000"/>
              </a:solidFill>
              <a:cs typeface="+mn-cs"/>
            </a:endParaRPr>
          </a:p>
        </p:txBody>
      </p:sp>
    </p:spTree>
    <p:extLst>
      <p:ext uri="{BB962C8B-B14F-4D97-AF65-F5344CB8AC3E}">
        <p14:creationId xmlns:p14="http://schemas.microsoft.com/office/powerpoint/2010/main" val="2697696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Content Placeholder 3" descr="gage_elev_zones.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200025" y="1335088"/>
            <a:ext cx="4267200" cy="5522912"/>
          </a:xfrm>
        </p:spPr>
      </p:pic>
      <p:sp>
        <p:nvSpPr>
          <p:cNvPr id="20482" name="TextBox 4"/>
          <p:cNvSpPr txBox="1">
            <a:spLocks noChangeArrowheads="1"/>
          </p:cNvSpPr>
          <p:nvPr/>
        </p:nvSpPr>
        <p:spPr bwMode="auto">
          <a:xfrm>
            <a:off x="4637088" y="1549400"/>
            <a:ext cx="40290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In New England….</a:t>
            </a:r>
          </a:p>
          <a:p>
            <a:endParaRPr lang="en-US"/>
          </a:p>
          <a:p>
            <a:r>
              <a:rPr lang="en-US"/>
              <a:t>One-third of the land area is over 1000’, but only 4% of the USGS stream gages.</a:t>
            </a:r>
          </a:p>
        </p:txBody>
      </p:sp>
      <p:pic>
        <p:nvPicPr>
          <p:cNvPr id="2048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22800" y="3721100"/>
            <a:ext cx="3759200"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636588" y="263525"/>
            <a:ext cx="8229600" cy="1371600"/>
          </a:xfrm>
        </p:spPr>
        <p:txBody>
          <a:bodyPr/>
          <a:lstStyle/>
          <a:p>
            <a:pPr eaLnBrk="1" hangingPunct="1">
              <a:defRPr/>
            </a:pPr>
            <a:r>
              <a:rPr lang="en-US" dirty="0" smtClean="0">
                <a:solidFill>
                  <a:srgbClr val="980000"/>
                </a:solidFill>
                <a:latin typeface="Arial" charset="0"/>
                <a:cs typeface="+mj-cs"/>
              </a:rPr>
              <a:t>The need for science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627063" y="690563"/>
            <a:ext cx="86518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3600" dirty="0">
                <a:solidFill>
                  <a:srgbClr val="980000"/>
                </a:solidFill>
                <a:cs typeface="+mn-cs"/>
              </a:rPr>
              <a:t>Mt. Mansfield paired-watershed study</a:t>
            </a:r>
          </a:p>
        </p:txBody>
      </p:sp>
      <p:sp>
        <p:nvSpPr>
          <p:cNvPr id="196611" name="Text Box 3"/>
          <p:cNvSpPr txBox="1">
            <a:spLocks noChangeArrowheads="1"/>
          </p:cNvSpPr>
          <p:nvPr/>
        </p:nvSpPr>
        <p:spPr bwMode="auto">
          <a:xfrm>
            <a:off x="2962275" y="1524000"/>
            <a:ext cx="3730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3600" b="1" u="sng">
                <a:solidFill>
                  <a:schemeClr val="bg1"/>
                </a:solidFill>
                <a:cs typeface="+mn-cs"/>
              </a:rPr>
              <a:t>Motivations</a:t>
            </a:r>
          </a:p>
        </p:txBody>
      </p:sp>
      <p:pic>
        <p:nvPicPr>
          <p:cNvPr id="21507"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5450" y="1660525"/>
            <a:ext cx="82661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3" name="Line 5"/>
          <p:cNvSpPr>
            <a:spLocks noChangeShapeType="1"/>
          </p:cNvSpPr>
          <p:nvPr/>
        </p:nvSpPr>
        <p:spPr bwMode="auto">
          <a:xfrm flipV="1">
            <a:off x="8267700" y="2260600"/>
            <a:ext cx="317500" cy="5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8823" y="1284940"/>
            <a:ext cx="8307294" cy="4687062"/>
          </a:xfrm>
          <a:prstGeom prst="rect">
            <a:avLst/>
          </a:prstGeom>
        </p:spPr>
      </p:pic>
      <p:sp>
        <p:nvSpPr>
          <p:cNvPr id="3" name="Text Box 4"/>
          <p:cNvSpPr txBox="1">
            <a:spLocks noChangeArrowheads="1"/>
          </p:cNvSpPr>
          <p:nvPr/>
        </p:nvSpPr>
        <p:spPr bwMode="auto">
          <a:xfrm>
            <a:off x="2736197" y="507626"/>
            <a:ext cx="32191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4000" dirty="0" smtClean="0">
                <a:solidFill>
                  <a:srgbClr val="980000"/>
                </a:solidFill>
                <a:cs typeface="+mn-cs"/>
              </a:rPr>
              <a:t>VMC website</a:t>
            </a:r>
            <a:endParaRPr lang="en-US" sz="4000" dirty="0">
              <a:solidFill>
                <a:srgbClr val="980000"/>
              </a:solidFill>
              <a:cs typeface="+mn-cs"/>
            </a:endParaRPr>
          </a:p>
        </p:txBody>
      </p:sp>
      <p:sp>
        <p:nvSpPr>
          <p:cNvPr id="5" name="Oval 4"/>
          <p:cNvSpPr/>
          <p:nvPr/>
        </p:nvSpPr>
        <p:spPr>
          <a:xfrm>
            <a:off x="2155291" y="5518358"/>
            <a:ext cx="3089063" cy="5925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837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0" name="Text Box 4"/>
          <p:cNvSpPr txBox="1">
            <a:spLocks noChangeArrowheads="1"/>
          </p:cNvSpPr>
          <p:nvPr/>
        </p:nvSpPr>
        <p:spPr bwMode="auto">
          <a:xfrm>
            <a:off x="465138" y="806450"/>
            <a:ext cx="82804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4000" dirty="0">
                <a:solidFill>
                  <a:srgbClr val="980000"/>
                </a:solidFill>
                <a:cs typeface="+mn-cs"/>
              </a:rPr>
              <a:t>USGS real-time </a:t>
            </a:r>
            <a:r>
              <a:rPr lang="en-US" sz="4000" dirty="0" err="1">
                <a:solidFill>
                  <a:srgbClr val="980000"/>
                </a:solidFill>
                <a:cs typeface="+mn-cs"/>
              </a:rPr>
              <a:t>streamflow</a:t>
            </a:r>
            <a:r>
              <a:rPr lang="en-US" sz="4000" dirty="0">
                <a:solidFill>
                  <a:srgbClr val="980000"/>
                </a:solidFill>
                <a:cs typeface="+mn-cs"/>
              </a:rPr>
              <a:t> website</a:t>
            </a:r>
          </a:p>
        </p:txBody>
      </p:sp>
      <p:pic>
        <p:nvPicPr>
          <p:cNvPr id="23554" name="Picture 1" descr="Screen shot 2012-11-18 at 1.08.59 PM.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8900" y="2413000"/>
            <a:ext cx="47371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Screen shot 2012-11-18 at 1.09.53 PM.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029200" y="2400300"/>
            <a:ext cx="40163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1"/>
          <p:cNvSpPr txBox="1">
            <a:spLocks noChangeArrowheads="1"/>
          </p:cNvSpPr>
          <p:nvPr/>
        </p:nvSpPr>
        <p:spPr bwMode="auto">
          <a:xfrm>
            <a:off x="1209675" y="1808163"/>
            <a:ext cx="2017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i="1">
                <a:solidFill>
                  <a:srgbClr val="800000"/>
                </a:solidFill>
              </a:rPr>
              <a:t>West Branch</a:t>
            </a:r>
          </a:p>
        </p:txBody>
      </p:sp>
      <p:sp>
        <p:nvSpPr>
          <p:cNvPr id="23557" name="TextBox 6"/>
          <p:cNvSpPr txBox="1">
            <a:spLocks noChangeArrowheads="1"/>
          </p:cNvSpPr>
          <p:nvPr/>
        </p:nvSpPr>
        <p:spPr bwMode="auto">
          <a:xfrm>
            <a:off x="5889625" y="1825625"/>
            <a:ext cx="2039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i="1">
                <a:solidFill>
                  <a:srgbClr val="800000"/>
                </a:solidFill>
              </a:rPr>
              <a:t>Ranch Brook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emplate>
  <TotalTime>13781</TotalTime>
  <Words>514</Words>
  <Application>Microsoft Office PowerPoint</Application>
  <PresentationFormat>On-screen Show (4:3)</PresentationFormat>
  <Paragraphs>75</Paragraphs>
  <Slides>15</Slides>
  <Notes>6</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6" baseType="lpstr">
      <vt:lpstr>ＭＳ Ｐゴシック</vt:lpstr>
      <vt:lpstr>Arial</vt:lpstr>
      <vt:lpstr>Arial Black</vt:lpstr>
      <vt:lpstr>Calibri</vt:lpstr>
      <vt:lpstr>Calibri Light</vt:lpstr>
      <vt:lpstr>Tahoma</vt:lpstr>
      <vt:lpstr>Times New Roman</vt:lpstr>
      <vt:lpstr>Wingdings</vt:lpstr>
      <vt:lpstr>Pixel</vt:lpstr>
      <vt:lpstr>Office Theme</vt:lpstr>
      <vt:lpstr>Picture</vt:lpstr>
      <vt:lpstr>PowerPoint Presentation</vt:lpstr>
      <vt:lpstr>PowerPoint Presentation</vt:lpstr>
      <vt:lpstr>PowerPoint Presentation</vt:lpstr>
      <vt:lpstr>PowerPoint Presentation</vt:lpstr>
      <vt:lpstr>The need for science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UVM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Beverley Wemple</dc:creator>
  <cp:lastModifiedBy>Jim Duncan</cp:lastModifiedBy>
  <cp:revision>192</cp:revision>
  <cp:lastPrinted>2010-10-22T22:46:27Z</cp:lastPrinted>
  <dcterms:created xsi:type="dcterms:W3CDTF">2003-10-08T20:49:49Z</dcterms:created>
  <dcterms:modified xsi:type="dcterms:W3CDTF">2015-01-13T18:45:55Z</dcterms:modified>
</cp:coreProperties>
</file>