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64"/>
  </p:handoutMasterIdLst>
  <p:sldIdLst>
    <p:sldId id="256" r:id="rId2"/>
    <p:sldId id="328" r:id="rId3"/>
    <p:sldId id="329" r:id="rId4"/>
    <p:sldId id="330" r:id="rId5"/>
    <p:sldId id="331" r:id="rId6"/>
    <p:sldId id="332" r:id="rId7"/>
    <p:sldId id="257" r:id="rId8"/>
    <p:sldId id="263" r:id="rId9"/>
    <p:sldId id="347" r:id="rId10"/>
    <p:sldId id="348" r:id="rId11"/>
    <p:sldId id="349" r:id="rId12"/>
    <p:sldId id="350" r:id="rId13"/>
    <p:sldId id="352" r:id="rId14"/>
    <p:sldId id="353" r:id="rId15"/>
    <p:sldId id="363" r:id="rId16"/>
    <p:sldId id="360" r:id="rId17"/>
    <p:sldId id="375" r:id="rId18"/>
    <p:sldId id="377" r:id="rId19"/>
    <p:sldId id="376" r:id="rId20"/>
    <p:sldId id="361" r:id="rId21"/>
    <p:sldId id="362" r:id="rId22"/>
    <p:sldId id="364" r:id="rId23"/>
    <p:sldId id="365" r:id="rId24"/>
    <p:sldId id="369" r:id="rId25"/>
    <p:sldId id="370" r:id="rId26"/>
    <p:sldId id="371" r:id="rId27"/>
    <p:sldId id="372" r:id="rId28"/>
    <p:sldId id="373" r:id="rId29"/>
    <p:sldId id="374" r:id="rId30"/>
    <p:sldId id="366" r:id="rId31"/>
    <p:sldId id="367" r:id="rId32"/>
    <p:sldId id="368" r:id="rId33"/>
    <p:sldId id="265" r:id="rId34"/>
    <p:sldId id="273" r:id="rId35"/>
    <p:sldId id="277" r:id="rId36"/>
    <p:sldId id="278" r:id="rId37"/>
    <p:sldId id="279" r:id="rId38"/>
    <p:sldId id="280" r:id="rId39"/>
    <p:sldId id="274" r:id="rId40"/>
    <p:sldId id="335" r:id="rId41"/>
    <p:sldId id="275" r:id="rId42"/>
    <p:sldId id="282" r:id="rId43"/>
    <p:sldId id="283" r:id="rId44"/>
    <p:sldId id="285" r:id="rId45"/>
    <p:sldId id="286" r:id="rId46"/>
    <p:sldId id="346" r:id="rId47"/>
    <p:sldId id="292" r:id="rId48"/>
    <p:sldId id="313" r:id="rId49"/>
    <p:sldId id="314" r:id="rId50"/>
    <p:sldId id="315" r:id="rId51"/>
    <p:sldId id="316" r:id="rId52"/>
    <p:sldId id="317" r:id="rId53"/>
    <p:sldId id="294" r:id="rId54"/>
    <p:sldId id="298" r:id="rId55"/>
    <p:sldId id="337" r:id="rId56"/>
    <p:sldId id="340" r:id="rId57"/>
    <p:sldId id="339" r:id="rId58"/>
    <p:sldId id="341" r:id="rId59"/>
    <p:sldId id="342" r:id="rId60"/>
    <p:sldId id="343" r:id="rId61"/>
    <p:sldId id="344" r:id="rId62"/>
    <p:sldId id="299" r:id="rId63"/>
  </p:sldIdLst>
  <p:sldSz cx="9144000" cy="6858000" type="screen4x3"/>
  <p:notesSz cx="92964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1" autoAdjust="0"/>
    <p:restoredTop sz="94660"/>
  </p:normalViewPr>
  <p:slideViewPr>
    <p:cSldViewPr>
      <p:cViewPr varScale="1">
        <p:scale>
          <a:sx n="39" d="100"/>
          <a:sy n="39" d="100"/>
        </p:scale>
        <p:origin x="153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9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ocuments\Mtn_Summits_Project\DATA\Survey%20Data\NF%20Combined%20Norm%20Curv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ocuments\Mtn_Summits_Project\DATA\Survey%20Data\NF%20Combined%20Norm%20Curv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ocuments\Mtn_Summits_Project\DATA\Survey%20Data\NF%20Combined%20Norm%20Curv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ocuments\Mtn_Summits_Project\DATA\Survey%20Data\NF%20Combined%20Norm%20Curv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ocuments\Mtn_Summits_Project\DATA\Survey%20Data\NF%20Combined%20Norm%20Curv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ocuments\Mtn_Summits_Project\DATA\Survey%20Data\NF%20Combined%20Norm%20Curv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Acceptability of Summit Impacts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'Summit impact'!$B$1</c:f>
              <c:strCache>
                <c:ptCount val="1"/>
                <c:pt idx="0">
                  <c:v>Cascade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strRef>
              <c:f>'Summit impact'!$A$2:$A$6</c:f>
              <c:strCache>
                <c:ptCount val="5"/>
                <c:pt idx="0">
                  <c:v>90% vegetated</c:v>
                </c:pt>
                <c:pt idx="1">
                  <c:v>75% vegetated</c:v>
                </c:pt>
                <c:pt idx="2">
                  <c:v>50% vegetated</c:v>
                </c:pt>
                <c:pt idx="3">
                  <c:v>25% vegetated</c:v>
                </c:pt>
                <c:pt idx="4">
                  <c:v>10% vegetated</c:v>
                </c:pt>
              </c:strCache>
            </c:strRef>
          </c:cat>
          <c:val>
            <c:numRef>
              <c:f>'Summit impact'!$B$2:$B$6</c:f>
              <c:numCache>
                <c:formatCode>General</c:formatCode>
                <c:ptCount val="5"/>
                <c:pt idx="0">
                  <c:v>3.38</c:v>
                </c:pt>
                <c:pt idx="1">
                  <c:v>2.4699999999999998</c:v>
                </c:pt>
                <c:pt idx="2">
                  <c:v>0.32000000000000062</c:v>
                </c:pt>
                <c:pt idx="3">
                  <c:v>-1.08</c:v>
                </c:pt>
                <c:pt idx="4">
                  <c:v>-2.3299999999999987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'Summit impact'!$C$1</c:f>
              <c:strCache>
                <c:ptCount val="1"/>
                <c:pt idx="0">
                  <c:v>Camel's Hump</c:v>
                </c:pt>
              </c:strCache>
            </c:strRef>
          </c:tx>
          <c:cat>
            <c:strRef>
              <c:f>'Summit impact'!$A$2:$A$6</c:f>
              <c:strCache>
                <c:ptCount val="5"/>
                <c:pt idx="0">
                  <c:v>90% vegetated</c:v>
                </c:pt>
                <c:pt idx="1">
                  <c:v>75% vegetated</c:v>
                </c:pt>
                <c:pt idx="2">
                  <c:v>50% vegetated</c:v>
                </c:pt>
                <c:pt idx="3">
                  <c:v>25% vegetated</c:v>
                </c:pt>
                <c:pt idx="4">
                  <c:v>10% vegetated</c:v>
                </c:pt>
              </c:strCache>
            </c:strRef>
          </c:cat>
          <c:val>
            <c:numRef>
              <c:f>'Summit impact'!$C$2:$C$6</c:f>
              <c:numCache>
                <c:formatCode>General</c:formatCode>
                <c:ptCount val="5"/>
                <c:pt idx="0">
                  <c:v>3.27</c:v>
                </c:pt>
                <c:pt idx="1">
                  <c:v>2.25</c:v>
                </c:pt>
                <c:pt idx="2">
                  <c:v>0.5</c:v>
                </c:pt>
                <c:pt idx="3">
                  <c:v>-1.25</c:v>
                </c:pt>
                <c:pt idx="4">
                  <c:v>-2.4299999999999997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'Summit impact'!$D$1</c:f>
              <c:strCache>
                <c:ptCount val="1"/>
                <c:pt idx="0">
                  <c:v>Cadillac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'Summit impact'!$A$2:$A$6</c:f>
              <c:strCache>
                <c:ptCount val="5"/>
                <c:pt idx="0">
                  <c:v>90% vegetated</c:v>
                </c:pt>
                <c:pt idx="1">
                  <c:v>75% vegetated</c:v>
                </c:pt>
                <c:pt idx="2">
                  <c:v>50% vegetated</c:v>
                </c:pt>
                <c:pt idx="3">
                  <c:v>25% vegetated</c:v>
                </c:pt>
                <c:pt idx="4">
                  <c:v>10% vegetated</c:v>
                </c:pt>
              </c:strCache>
            </c:strRef>
          </c:cat>
          <c:val>
            <c:numRef>
              <c:f>'Summit impact'!$D$2:$D$6</c:f>
              <c:numCache>
                <c:formatCode>General</c:formatCode>
                <c:ptCount val="5"/>
                <c:pt idx="0">
                  <c:v>3.42</c:v>
                </c:pt>
                <c:pt idx="1">
                  <c:v>2.4099999999999997</c:v>
                </c:pt>
                <c:pt idx="2">
                  <c:v>0.18000000000000024</c:v>
                </c:pt>
                <c:pt idx="3">
                  <c:v>-1.1700000000000021</c:v>
                </c:pt>
                <c:pt idx="4">
                  <c:v>-2.34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470352"/>
        <c:axId val="156484808"/>
      </c:lineChart>
      <c:catAx>
        <c:axId val="156470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Percentage Vegetation Cover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400"/>
            </a:pPr>
            <a:endParaRPr lang="en-US"/>
          </a:p>
        </c:txPr>
        <c:crossAx val="156484808"/>
        <c:crosses val="autoZero"/>
        <c:auto val="1"/>
        <c:lblAlgn val="ctr"/>
        <c:lblOffset val="100"/>
        <c:noMultiLvlLbl val="0"/>
      </c:catAx>
      <c:valAx>
        <c:axId val="156484808"/>
        <c:scaling>
          <c:orientation val="minMax"/>
          <c:max val="4"/>
          <c:min val="-4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Acceptability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647035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Acceptability of Impacts to Trail Corridor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'Trail impact'!$B$1</c:f>
              <c:strCache>
                <c:ptCount val="1"/>
                <c:pt idx="0">
                  <c:v>Cascade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strRef>
              <c:f>'Trail impact'!$A$2:$A$6</c:f>
              <c:strCache>
                <c:ptCount val="5"/>
                <c:pt idx="0">
                  <c:v>Level 1</c:v>
                </c:pt>
                <c:pt idx="1">
                  <c:v>Level 2</c:v>
                </c:pt>
                <c:pt idx="2">
                  <c:v>Level 3</c:v>
                </c:pt>
                <c:pt idx="3">
                  <c:v>Level 4</c:v>
                </c:pt>
                <c:pt idx="4">
                  <c:v>Level 5</c:v>
                </c:pt>
              </c:strCache>
            </c:strRef>
          </c:cat>
          <c:val>
            <c:numRef>
              <c:f>'Trail impact'!$B$2:$B$6</c:f>
              <c:numCache>
                <c:formatCode>General</c:formatCode>
                <c:ptCount val="5"/>
                <c:pt idx="0">
                  <c:v>3.51</c:v>
                </c:pt>
                <c:pt idx="1">
                  <c:v>2.67</c:v>
                </c:pt>
                <c:pt idx="2">
                  <c:v>1.31</c:v>
                </c:pt>
                <c:pt idx="3">
                  <c:v>0.21000000000000021</c:v>
                </c:pt>
                <c:pt idx="4">
                  <c:v>-0.59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'Trail impact'!$C$1</c:f>
              <c:strCache>
                <c:ptCount val="1"/>
                <c:pt idx="0">
                  <c:v>Camel's Hump</c:v>
                </c:pt>
              </c:strCache>
            </c:strRef>
          </c:tx>
          <c:cat>
            <c:strRef>
              <c:f>'Trail impact'!$A$2:$A$6</c:f>
              <c:strCache>
                <c:ptCount val="5"/>
                <c:pt idx="0">
                  <c:v>Level 1</c:v>
                </c:pt>
                <c:pt idx="1">
                  <c:v>Level 2</c:v>
                </c:pt>
                <c:pt idx="2">
                  <c:v>Level 3</c:v>
                </c:pt>
                <c:pt idx="3">
                  <c:v>Level 4</c:v>
                </c:pt>
                <c:pt idx="4">
                  <c:v>Level 5</c:v>
                </c:pt>
              </c:strCache>
            </c:strRef>
          </c:cat>
          <c:val>
            <c:numRef>
              <c:f>'Trail impact'!$C$2:$C$6</c:f>
              <c:numCache>
                <c:formatCode>General</c:formatCode>
                <c:ptCount val="5"/>
                <c:pt idx="0">
                  <c:v>3.38</c:v>
                </c:pt>
                <c:pt idx="1">
                  <c:v>2.7</c:v>
                </c:pt>
                <c:pt idx="2">
                  <c:v>1.4</c:v>
                </c:pt>
                <c:pt idx="3">
                  <c:v>7.0000000000000021E-2</c:v>
                </c:pt>
                <c:pt idx="4">
                  <c:v>-0.84000000000000064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'Trail impact'!$D$1</c:f>
              <c:strCache>
                <c:ptCount val="1"/>
                <c:pt idx="0">
                  <c:v>Cadillac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'Trail impact'!$A$2:$A$6</c:f>
              <c:strCache>
                <c:ptCount val="5"/>
                <c:pt idx="0">
                  <c:v>Level 1</c:v>
                </c:pt>
                <c:pt idx="1">
                  <c:v>Level 2</c:v>
                </c:pt>
                <c:pt idx="2">
                  <c:v>Level 3</c:v>
                </c:pt>
                <c:pt idx="3">
                  <c:v>Level 4</c:v>
                </c:pt>
                <c:pt idx="4">
                  <c:v>Level 5</c:v>
                </c:pt>
              </c:strCache>
            </c:strRef>
          </c:cat>
          <c:val>
            <c:numRef>
              <c:f>'Trail impact'!$D$2:$D$6</c:f>
              <c:numCache>
                <c:formatCode>General</c:formatCode>
                <c:ptCount val="5"/>
                <c:pt idx="0">
                  <c:v>3.65</c:v>
                </c:pt>
                <c:pt idx="1">
                  <c:v>2.74</c:v>
                </c:pt>
                <c:pt idx="2">
                  <c:v>1.83</c:v>
                </c:pt>
                <c:pt idx="3">
                  <c:v>0.44</c:v>
                </c:pt>
                <c:pt idx="4">
                  <c:v>-0.24000000000000021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605224"/>
        <c:axId val="156613800"/>
      </c:lineChart>
      <c:catAx>
        <c:axId val="156605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Level of Impact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400"/>
            </a:pPr>
            <a:endParaRPr lang="en-US"/>
          </a:p>
        </c:txPr>
        <c:crossAx val="156613800"/>
        <c:crosses val="autoZero"/>
        <c:auto val="1"/>
        <c:lblAlgn val="ctr"/>
        <c:lblOffset val="100"/>
        <c:noMultiLvlLbl val="0"/>
      </c:catAx>
      <c:valAx>
        <c:axId val="156613800"/>
        <c:scaling>
          <c:orientation val="minMax"/>
          <c:max val="4"/>
          <c:min val="-4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Acceptability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6605224"/>
        <c:crosses val="autoZero"/>
        <c:crossBetween val="between"/>
      </c:valAx>
      <c:spPr>
        <a:ln>
          <a:noFill/>
        </a:ln>
      </c:spPr>
    </c:plotArea>
    <c:legend>
      <c:legendPos val="r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3175">
      <a:noFill/>
    </a:ln>
    <a:scene3d>
      <a:camera prst="orthographicFront"/>
      <a:lightRig rig="threePt" dir="t"/>
    </a:scene3d>
    <a:sp3d prstMaterial="matte">
      <a:bevelT w="63500" h="63500" prst="artDeco"/>
      <a:contourClr>
        <a:srgbClr val="000000"/>
      </a:contourClr>
    </a:sp3d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Acceptability of Use Level On-Trail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'On trail use'!$B$1</c:f>
              <c:strCache>
                <c:ptCount val="1"/>
                <c:pt idx="0">
                  <c:v>Cascade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strRef>
              <c:f>'On trail use'!$A$2:$A$6</c:f>
              <c:strCache>
                <c:ptCount val="5"/>
                <c:pt idx="0">
                  <c:v>0 people</c:v>
                </c:pt>
                <c:pt idx="1">
                  <c:v>9 people</c:v>
                </c:pt>
                <c:pt idx="2">
                  <c:v>18 people</c:v>
                </c:pt>
                <c:pt idx="3">
                  <c:v>27 people</c:v>
                </c:pt>
                <c:pt idx="4">
                  <c:v>36 people</c:v>
                </c:pt>
              </c:strCache>
            </c:strRef>
          </c:cat>
          <c:val>
            <c:numRef>
              <c:f>'On trail use'!$B$2:$B$6</c:f>
              <c:numCache>
                <c:formatCode>General</c:formatCode>
                <c:ptCount val="5"/>
                <c:pt idx="0">
                  <c:v>3.56</c:v>
                </c:pt>
                <c:pt idx="1">
                  <c:v>2.68</c:v>
                </c:pt>
                <c:pt idx="2">
                  <c:v>1.08</c:v>
                </c:pt>
                <c:pt idx="3">
                  <c:v>-0.73000000000000065</c:v>
                </c:pt>
                <c:pt idx="4">
                  <c:v>-2.38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'On trail use'!$C$1</c:f>
              <c:strCache>
                <c:ptCount val="1"/>
                <c:pt idx="0">
                  <c:v>Camel's Hump</c:v>
                </c:pt>
              </c:strCache>
            </c:strRef>
          </c:tx>
          <c:cat>
            <c:strRef>
              <c:f>'On trail use'!$A$2:$A$6</c:f>
              <c:strCache>
                <c:ptCount val="5"/>
                <c:pt idx="0">
                  <c:v>0 people</c:v>
                </c:pt>
                <c:pt idx="1">
                  <c:v>9 people</c:v>
                </c:pt>
                <c:pt idx="2">
                  <c:v>18 people</c:v>
                </c:pt>
                <c:pt idx="3">
                  <c:v>27 people</c:v>
                </c:pt>
                <c:pt idx="4">
                  <c:v>36 people</c:v>
                </c:pt>
              </c:strCache>
            </c:strRef>
          </c:cat>
          <c:val>
            <c:numRef>
              <c:f>'On trail use'!$C$2:$C$6</c:f>
              <c:numCache>
                <c:formatCode>General</c:formatCode>
                <c:ptCount val="5"/>
                <c:pt idx="0">
                  <c:v>3.67</c:v>
                </c:pt>
                <c:pt idx="1">
                  <c:v>2.14</c:v>
                </c:pt>
                <c:pt idx="2">
                  <c:v>0.63000000000000123</c:v>
                </c:pt>
                <c:pt idx="3">
                  <c:v>-0.93</c:v>
                </c:pt>
                <c:pt idx="4">
                  <c:v>-2.4699999999999998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'On trail use'!$D$1</c:f>
              <c:strCache>
                <c:ptCount val="1"/>
                <c:pt idx="0">
                  <c:v>Cadillac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'On trail use'!$A$2:$A$6</c:f>
              <c:strCache>
                <c:ptCount val="5"/>
                <c:pt idx="0">
                  <c:v>0 people</c:v>
                </c:pt>
                <c:pt idx="1">
                  <c:v>9 people</c:v>
                </c:pt>
                <c:pt idx="2">
                  <c:v>18 people</c:v>
                </c:pt>
                <c:pt idx="3">
                  <c:v>27 people</c:v>
                </c:pt>
                <c:pt idx="4">
                  <c:v>36 people</c:v>
                </c:pt>
              </c:strCache>
            </c:strRef>
          </c:cat>
          <c:val>
            <c:numRef>
              <c:f>'On trail use'!$D$2:$D$6</c:f>
              <c:numCache>
                <c:formatCode>General</c:formatCode>
                <c:ptCount val="5"/>
                <c:pt idx="0">
                  <c:v>3.38</c:v>
                </c:pt>
                <c:pt idx="1">
                  <c:v>3.1</c:v>
                </c:pt>
                <c:pt idx="2">
                  <c:v>1.85</c:v>
                </c:pt>
                <c:pt idx="3">
                  <c:v>0.13</c:v>
                </c:pt>
                <c:pt idx="4">
                  <c:v>-1.51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106952"/>
        <c:axId val="156664496"/>
      </c:lineChart>
      <c:catAx>
        <c:axId val="156106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Number of People On-Trail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400"/>
            </a:pPr>
            <a:endParaRPr lang="en-US"/>
          </a:p>
        </c:txPr>
        <c:crossAx val="156664496"/>
        <c:crosses val="autoZero"/>
        <c:auto val="1"/>
        <c:lblAlgn val="ctr"/>
        <c:lblOffset val="100"/>
        <c:noMultiLvlLbl val="0"/>
      </c:catAx>
      <c:valAx>
        <c:axId val="156664496"/>
        <c:scaling>
          <c:orientation val="minMax"/>
          <c:max val="4"/>
          <c:min val="-4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Acceptability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6106952"/>
        <c:crosses val="autoZero"/>
        <c:crossBetween val="between"/>
      </c:valAx>
      <c:spPr>
        <a:solidFill>
          <a:schemeClr val="bg1"/>
        </a:solidFill>
      </c:spPr>
    </c:plotArea>
    <c:legend>
      <c:legendPos val="r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Acceptability of Use Level Off-Trail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'Off trail use'!$B$1</c:f>
              <c:strCache>
                <c:ptCount val="1"/>
                <c:pt idx="0">
                  <c:v>Cascade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strRef>
              <c:f>'Off trail use'!$A$2:$A$6</c:f>
              <c:strCache>
                <c:ptCount val="5"/>
                <c:pt idx="0">
                  <c:v>0 people</c:v>
                </c:pt>
                <c:pt idx="1">
                  <c:v>9 people</c:v>
                </c:pt>
                <c:pt idx="2">
                  <c:v>18 people</c:v>
                </c:pt>
                <c:pt idx="3">
                  <c:v>27 people</c:v>
                </c:pt>
                <c:pt idx="4">
                  <c:v>36 people</c:v>
                </c:pt>
              </c:strCache>
            </c:strRef>
          </c:cat>
          <c:val>
            <c:numRef>
              <c:f>'Off trail use'!$B$2:$B$6</c:f>
              <c:numCache>
                <c:formatCode>General</c:formatCode>
                <c:ptCount val="5"/>
                <c:pt idx="0">
                  <c:v>3.62</c:v>
                </c:pt>
                <c:pt idx="1">
                  <c:v>1.55</c:v>
                </c:pt>
                <c:pt idx="2">
                  <c:v>-0.18000000000000024</c:v>
                </c:pt>
                <c:pt idx="3">
                  <c:v>-1.54</c:v>
                </c:pt>
                <c:pt idx="4">
                  <c:v>-2.59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'Off trail use'!$C$1</c:f>
              <c:strCache>
                <c:ptCount val="1"/>
                <c:pt idx="0">
                  <c:v>Camel's Hump</c:v>
                </c:pt>
              </c:strCache>
            </c:strRef>
          </c:tx>
          <c:cat>
            <c:strRef>
              <c:f>'Off trail use'!$A$2:$A$6</c:f>
              <c:strCache>
                <c:ptCount val="5"/>
                <c:pt idx="0">
                  <c:v>0 people</c:v>
                </c:pt>
                <c:pt idx="1">
                  <c:v>9 people</c:v>
                </c:pt>
                <c:pt idx="2">
                  <c:v>18 people</c:v>
                </c:pt>
                <c:pt idx="3">
                  <c:v>27 people</c:v>
                </c:pt>
                <c:pt idx="4">
                  <c:v>36 people</c:v>
                </c:pt>
              </c:strCache>
            </c:strRef>
          </c:cat>
          <c:val>
            <c:numRef>
              <c:f>'Off trail use'!$C$2:$C$6</c:f>
              <c:numCache>
                <c:formatCode>General</c:formatCode>
                <c:ptCount val="5"/>
                <c:pt idx="0">
                  <c:v>3.54</c:v>
                </c:pt>
                <c:pt idx="1">
                  <c:v>1.1000000000000001</c:v>
                </c:pt>
                <c:pt idx="2">
                  <c:v>-0.46</c:v>
                </c:pt>
                <c:pt idx="3">
                  <c:v>-1.73</c:v>
                </c:pt>
                <c:pt idx="4">
                  <c:v>-2.38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'Off trail use'!$D$1</c:f>
              <c:strCache>
                <c:ptCount val="1"/>
                <c:pt idx="0">
                  <c:v>Cadillac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'Off trail use'!$A$2:$A$6</c:f>
              <c:strCache>
                <c:ptCount val="5"/>
                <c:pt idx="0">
                  <c:v>0 people</c:v>
                </c:pt>
                <c:pt idx="1">
                  <c:v>9 people</c:v>
                </c:pt>
                <c:pt idx="2">
                  <c:v>18 people</c:v>
                </c:pt>
                <c:pt idx="3">
                  <c:v>27 people</c:v>
                </c:pt>
                <c:pt idx="4">
                  <c:v>36 people</c:v>
                </c:pt>
              </c:strCache>
            </c:strRef>
          </c:cat>
          <c:val>
            <c:numRef>
              <c:f>'Off trail use'!$D$2:$D$6</c:f>
              <c:numCache>
                <c:formatCode>General</c:formatCode>
                <c:ptCount val="5"/>
                <c:pt idx="0">
                  <c:v>3.59</c:v>
                </c:pt>
                <c:pt idx="1">
                  <c:v>1.32</c:v>
                </c:pt>
                <c:pt idx="2">
                  <c:v>-0.14000000000000001</c:v>
                </c:pt>
                <c:pt idx="3">
                  <c:v>-1.51</c:v>
                </c:pt>
                <c:pt idx="4">
                  <c:v>-2.5499999999999998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665280"/>
        <c:axId val="156665672"/>
      </c:lineChart>
      <c:catAx>
        <c:axId val="156665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Number of People Off-Trail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400"/>
            </a:pPr>
            <a:endParaRPr lang="en-US"/>
          </a:p>
        </c:txPr>
        <c:crossAx val="156665672"/>
        <c:crosses val="autoZero"/>
        <c:auto val="1"/>
        <c:lblAlgn val="ctr"/>
        <c:lblOffset val="100"/>
        <c:noMultiLvlLbl val="0"/>
      </c:catAx>
      <c:valAx>
        <c:axId val="156665672"/>
        <c:scaling>
          <c:orientation val="minMax"/>
          <c:max val="4"/>
          <c:min val="-4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Acceptability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66652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Acceptability of Trail Management Techniques 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'Trail mgmt'!$B$1</c:f>
              <c:strCache>
                <c:ptCount val="1"/>
                <c:pt idx="0">
                  <c:v>Cascade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invertIfNegative val="0"/>
          <c:cat>
            <c:strRef>
              <c:f>'Trail mgmt'!$A$2:$A$4</c:f>
              <c:strCache>
                <c:ptCount val="3"/>
                <c:pt idx="0">
                  <c:v>No management</c:v>
                </c:pt>
                <c:pt idx="1">
                  <c:v>Stepping stones</c:v>
                </c:pt>
                <c:pt idx="2">
                  <c:v>Pavement</c:v>
                </c:pt>
              </c:strCache>
            </c:strRef>
          </c:cat>
          <c:val>
            <c:numRef>
              <c:f>'Trail mgmt'!$B$2:$B$4</c:f>
              <c:numCache>
                <c:formatCode>General</c:formatCode>
                <c:ptCount val="3"/>
                <c:pt idx="0">
                  <c:v>3.24</c:v>
                </c:pt>
                <c:pt idx="1">
                  <c:v>1.9000000000000001</c:v>
                </c:pt>
                <c:pt idx="2">
                  <c:v>-2.2400000000000002</c:v>
                </c:pt>
              </c:numCache>
            </c:numRef>
          </c:val>
        </c:ser>
        <c:ser>
          <c:idx val="1"/>
          <c:order val="1"/>
          <c:tx>
            <c:strRef>
              <c:f>'Trail mgmt'!$C$1</c:f>
              <c:strCache>
                <c:ptCount val="1"/>
                <c:pt idx="0">
                  <c:v>Camel's Hump</c:v>
                </c:pt>
              </c:strCache>
            </c:strRef>
          </c:tx>
          <c:invertIfNegative val="0"/>
          <c:cat>
            <c:strRef>
              <c:f>'Trail mgmt'!$A$2:$A$4</c:f>
              <c:strCache>
                <c:ptCount val="3"/>
                <c:pt idx="0">
                  <c:v>No management</c:v>
                </c:pt>
                <c:pt idx="1">
                  <c:v>Stepping stones</c:v>
                </c:pt>
                <c:pt idx="2">
                  <c:v>Pavement</c:v>
                </c:pt>
              </c:strCache>
            </c:strRef>
          </c:cat>
          <c:val>
            <c:numRef>
              <c:f>'Trail mgmt'!$C$2:$C$4</c:f>
              <c:numCache>
                <c:formatCode>General</c:formatCode>
                <c:ptCount val="3"/>
                <c:pt idx="0">
                  <c:v>3.29</c:v>
                </c:pt>
                <c:pt idx="1">
                  <c:v>2.21</c:v>
                </c:pt>
                <c:pt idx="2">
                  <c:v>-2.52</c:v>
                </c:pt>
              </c:numCache>
            </c:numRef>
          </c:val>
        </c:ser>
        <c:ser>
          <c:idx val="2"/>
          <c:order val="2"/>
          <c:tx>
            <c:strRef>
              <c:f>'Trail mgmt'!$D$1</c:f>
              <c:strCache>
                <c:ptCount val="1"/>
                <c:pt idx="0">
                  <c:v>Cadillac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cat>
            <c:strRef>
              <c:f>'Trail mgmt'!$A$2:$A$4</c:f>
              <c:strCache>
                <c:ptCount val="3"/>
                <c:pt idx="0">
                  <c:v>No management</c:v>
                </c:pt>
                <c:pt idx="1">
                  <c:v>Stepping stones</c:v>
                </c:pt>
                <c:pt idx="2">
                  <c:v>Pavement</c:v>
                </c:pt>
              </c:strCache>
            </c:strRef>
          </c:cat>
          <c:val>
            <c:numRef>
              <c:f>'Trail mgmt'!$D$2:$D$4</c:f>
              <c:numCache>
                <c:formatCode>General</c:formatCode>
                <c:ptCount val="3"/>
                <c:pt idx="0">
                  <c:v>1.1900000000000022</c:v>
                </c:pt>
                <c:pt idx="1">
                  <c:v>1.6500000000000001</c:v>
                </c:pt>
                <c:pt idx="2">
                  <c:v>1.8900000000000001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6666456"/>
        <c:axId val="156666848"/>
        <c:axId val="0"/>
      </c:bar3DChart>
      <c:catAx>
        <c:axId val="156666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Management Technique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400"/>
            </a:pPr>
            <a:endParaRPr lang="en-US"/>
          </a:p>
        </c:txPr>
        <c:crossAx val="156666848"/>
        <c:crosses val="autoZero"/>
        <c:auto val="1"/>
        <c:lblAlgn val="ctr"/>
        <c:lblOffset val="100"/>
        <c:noMultiLvlLbl val="0"/>
      </c:catAx>
      <c:valAx>
        <c:axId val="156666848"/>
        <c:scaling>
          <c:orientation val="minMax"/>
          <c:max val="4"/>
          <c:min val="-4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Acceptability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666645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Acceptability of</a:t>
            </a:r>
            <a:r>
              <a:rPr lang="en-US" sz="2400" baseline="0"/>
              <a:t> Visitor Management Techniques</a:t>
            </a:r>
            <a:endParaRPr lang="en-US" sz="240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'Visitor mgmt'!$B$1</c:f>
              <c:strCache>
                <c:ptCount val="1"/>
                <c:pt idx="0">
                  <c:v>Cascade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invertIfNegative val="0"/>
          <c:cat>
            <c:strRef>
              <c:f>'Visitor mgmt'!$A$2:$A$6</c:f>
              <c:strCache>
                <c:ptCount val="5"/>
                <c:pt idx="0">
                  <c:v>Cairns and blazes</c:v>
                </c:pt>
                <c:pt idx="1">
                  <c:v>Plus sign</c:v>
                </c:pt>
                <c:pt idx="2">
                  <c:v>Plus intermittent scree</c:v>
                </c:pt>
                <c:pt idx="3">
                  <c:v>Plus continuous scree</c:v>
                </c:pt>
                <c:pt idx="4">
                  <c:v>Plus rope fence</c:v>
                </c:pt>
              </c:strCache>
            </c:strRef>
          </c:cat>
          <c:val>
            <c:numRef>
              <c:f>'Visitor mgmt'!$B$2:$B$6</c:f>
              <c:numCache>
                <c:formatCode>General</c:formatCode>
                <c:ptCount val="5"/>
                <c:pt idx="0">
                  <c:v>3.11</c:v>
                </c:pt>
                <c:pt idx="1">
                  <c:v>2.73</c:v>
                </c:pt>
                <c:pt idx="2">
                  <c:v>1.77</c:v>
                </c:pt>
                <c:pt idx="3">
                  <c:v>0.7400000000000011</c:v>
                </c:pt>
                <c:pt idx="4">
                  <c:v>-2.3199999999999967</c:v>
                </c:pt>
              </c:numCache>
            </c:numRef>
          </c:val>
        </c:ser>
        <c:ser>
          <c:idx val="1"/>
          <c:order val="1"/>
          <c:tx>
            <c:strRef>
              <c:f>'Visitor mgmt'!$C$1</c:f>
              <c:strCache>
                <c:ptCount val="1"/>
                <c:pt idx="0">
                  <c:v>Camel's Hump</c:v>
                </c:pt>
              </c:strCache>
            </c:strRef>
          </c:tx>
          <c:invertIfNegative val="0"/>
          <c:cat>
            <c:strRef>
              <c:f>'Visitor mgmt'!$A$2:$A$6</c:f>
              <c:strCache>
                <c:ptCount val="5"/>
                <c:pt idx="0">
                  <c:v>Cairns and blazes</c:v>
                </c:pt>
                <c:pt idx="1">
                  <c:v>Plus sign</c:v>
                </c:pt>
                <c:pt idx="2">
                  <c:v>Plus intermittent scree</c:v>
                </c:pt>
                <c:pt idx="3">
                  <c:v>Plus continuous scree</c:v>
                </c:pt>
                <c:pt idx="4">
                  <c:v>Plus rope fence</c:v>
                </c:pt>
              </c:strCache>
            </c:strRef>
          </c:cat>
          <c:val>
            <c:numRef>
              <c:f>'Visitor mgmt'!$C$2:$C$6</c:f>
              <c:numCache>
                <c:formatCode>General</c:formatCode>
                <c:ptCount val="5"/>
                <c:pt idx="0">
                  <c:v>2.96</c:v>
                </c:pt>
                <c:pt idx="1">
                  <c:v>2.6</c:v>
                </c:pt>
                <c:pt idx="2">
                  <c:v>1.74</c:v>
                </c:pt>
                <c:pt idx="3">
                  <c:v>0.28000000000000008</c:v>
                </c:pt>
                <c:pt idx="4">
                  <c:v>-2.2799999999999998</c:v>
                </c:pt>
              </c:numCache>
            </c:numRef>
          </c:val>
        </c:ser>
        <c:ser>
          <c:idx val="2"/>
          <c:order val="2"/>
          <c:tx>
            <c:strRef>
              <c:f>'Visitor mgmt'!$D$1</c:f>
              <c:strCache>
                <c:ptCount val="1"/>
                <c:pt idx="0">
                  <c:v>Cadillac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cat>
            <c:strRef>
              <c:f>'Visitor mgmt'!$A$2:$A$6</c:f>
              <c:strCache>
                <c:ptCount val="5"/>
                <c:pt idx="0">
                  <c:v>Cairns and blazes</c:v>
                </c:pt>
                <c:pt idx="1">
                  <c:v>Plus sign</c:v>
                </c:pt>
                <c:pt idx="2">
                  <c:v>Plus intermittent scree</c:v>
                </c:pt>
                <c:pt idx="3">
                  <c:v>Plus continuous scree</c:v>
                </c:pt>
                <c:pt idx="4">
                  <c:v>Plus rope fence</c:v>
                </c:pt>
              </c:strCache>
            </c:strRef>
          </c:cat>
          <c:val>
            <c:numRef>
              <c:f>'Visitor mgmt'!$D$2:$D$6</c:f>
              <c:numCache>
                <c:formatCode>General</c:formatCode>
                <c:ptCount val="5"/>
                <c:pt idx="0">
                  <c:v>1.55</c:v>
                </c:pt>
                <c:pt idx="1">
                  <c:v>2.27</c:v>
                </c:pt>
                <c:pt idx="2">
                  <c:v>1.6300000000000001</c:v>
                </c:pt>
                <c:pt idx="3">
                  <c:v>1.1900000000000022</c:v>
                </c:pt>
                <c:pt idx="4">
                  <c:v>-0.93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6667632"/>
        <c:axId val="156668024"/>
        <c:axId val="0"/>
      </c:bar3DChart>
      <c:catAx>
        <c:axId val="156667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Management Techniques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400"/>
            </a:pPr>
            <a:endParaRPr lang="en-US"/>
          </a:p>
        </c:txPr>
        <c:crossAx val="156668024"/>
        <c:crosses val="autoZero"/>
        <c:auto val="1"/>
        <c:lblAlgn val="ctr"/>
        <c:lblOffset val="100"/>
        <c:noMultiLvlLbl val="0"/>
      </c:catAx>
      <c:valAx>
        <c:axId val="156668024"/>
        <c:scaling>
          <c:orientation val="minMax"/>
          <c:max val="4"/>
          <c:min val="-4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Acceptability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6667632"/>
        <c:crosses val="autoZero"/>
        <c:crossBetween val="between"/>
      </c:valAx>
      <c:spPr>
        <a:ln>
          <a:noFill/>
        </a:ln>
      </c:spPr>
    </c:plotArea>
    <c:legend>
      <c:legendPos val="r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0EBA67B-1FE0-4B51-A21D-D2F4EFB021A8}" type="datetimeFigureOut">
              <a:rPr lang="en-US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402907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513513"/>
            <a:ext cx="402907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7C417E-99E9-44ED-8DC3-3B68DC731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20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883FD-6F67-4D22-B3AC-0FA403CBA46B}" type="datetimeFigureOut">
              <a:rPr lang="en-US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2EEB3-08A7-49A7-A09D-098CEC537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70AAE-458C-4E40-AA97-FB348D1367CD}" type="datetimeFigureOut">
              <a:rPr lang="en-US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BC918-5C2B-425E-8DF2-E0E19F327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0D23C-EAF9-4795-866A-4A84A19D5DA0}" type="datetimeFigureOut">
              <a:rPr lang="en-US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349C4-7707-4160-8302-1DB32BE7E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9442A-8AEF-4D22-86E3-B9D041BE70FA}" type="datetimeFigureOut">
              <a:rPr lang="en-US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81659-9D1E-4AE6-AC75-98582B51E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C92D0-D03A-4E82-A30C-5CF986930426}" type="datetimeFigureOut">
              <a:rPr lang="en-US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5AF4D-7891-4DD7-B448-9449AF091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90192-9615-43E8-B630-44A2497E6D03}" type="datetimeFigureOut">
              <a:rPr lang="en-US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EFFF4-C077-4210-8481-39DC6FD29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B390D-25CE-4A35-9ACA-33A6C84F334A}" type="datetimeFigureOut">
              <a:rPr lang="en-US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A4480-D212-4B76-894A-C0DC78356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6C6E8-EF1F-4873-8074-03A2229571C3}" type="datetimeFigureOut">
              <a:rPr lang="en-US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43FE7-AE0C-49CD-80DC-5FE53179F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F2781-BB89-420B-8350-7AF6E87ED1B8}" type="datetimeFigureOut">
              <a:rPr lang="en-US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D057B-928E-4189-90FE-452DD490A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5BD2F-284E-4743-9616-25822FFB1490}" type="datetimeFigureOut">
              <a:rPr lang="en-US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7D365-078A-47AB-920A-CE0CB1F93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364C9-ABB0-44F4-AD80-E0E85FA7DD41}" type="datetimeFigureOut">
              <a:rPr lang="en-US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AA52A-5237-4810-9424-1BAE9A3EE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C4FFE-EEE8-4C24-82FC-EEBB9E95E75D}" type="datetimeFigureOut">
              <a:rPr lang="en-US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211B9-C540-4954-9BD5-D43300809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00"/>
            </a:gs>
            <a:gs pos="50000">
              <a:srgbClr val="003300"/>
            </a:gs>
            <a:gs pos="100000">
              <a:srgbClr val="0018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E5A1FFF2-EB1D-4307-ABE3-95EAA91B63A8}" type="datetimeFigureOut">
              <a:rPr lang="en-US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28F4B4F-31E4-4119-B229-DA973E193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76400"/>
            <a:ext cx="83820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99"/>
                </a:solidFill>
              </a:rPr>
              <a:t>Monitoring Recreation Impacts in Vermont and the Northern Forest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2667000"/>
          </a:xfrm>
        </p:spPr>
        <p:txBody>
          <a:bodyPr/>
          <a:lstStyle/>
          <a:p>
            <a:r>
              <a:rPr lang="en-US" sz="2000" smtClean="0">
                <a:solidFill>
                  <a:schemeClr val="bg1"/>
                </a:solidFill>
              </a:rPr>
              <a:t>Kelly Goonan</a:t>
            </a:r>
          </a:p>
          <a:p>
            <a:r>
              <a:rPr lang="en-US" sz="2000" smtClean="0">
                <a:solidFill>
                  <a:schemeClr val="bg1"/>
                </a:solidFill>
              </a:rPr>
              <a:t>Robert Manning</a:t>
            </a:r>
          </a:p>
          <a:p>
            <a:r>
              <a:rPr lang="en-US" sz="2000" smtClean="0">
                <a:solidFill>
                  <a:schemeClr val="bg1"/>
                </a:solidFill>
              </a:rPr>
              <a:t>Carena van Riper</a:t>
            </a:r>
          </a:p>
          <a:p>
            <a:r>
              <a:rPr lang="en-US" sz="2000" smtClean="0">
                <a:solidFill>
                  <a:srgbClr val="FFFF99"/>
                </a:solidFill>
              </a:rPr>
              <a:t>Rubenstien School of Environment and Natural Resources</a:t>
            </a:r>
          </a:p>
          <a:p>
            <a:r>
              <a:rPr lang="en-US" sz="2000" smtClean="0">
                <a:solidFill>
                  <a:srgbClr val="FFFF99"/>
                </a:solidFill>
              </a:rPr>
              <a:t>University of Vermont</a:t>
            </a:r>
          </a:p>
          <a:p>
            <a:endParaRPr lang="en-US" sz="2000" smtClean="0"/>
          </a:p>
          <a:p>
            <a:r>
              <a:rPr lang="en-US" sz="2000" smtClean="0">
                <a:solidFill>
                  <a:schemeClr val="bg1"/>
                </a:solidFill>
              </a:rPr>
              <a:t>Chris Monz</a:t>
            </a:r>
          </a:p>
          <a:p>
            <a:r>
              <a:rPr lang="en-US" sz="2000" smtClean="0">
                <a:solidFill>
                  <a:srgbClr val="FFFF99"/>
                </a:solidFill>
              </a:rPr>
              <a:t>College of Natural Resources</a:t>
            </a:r>
          </a:p>
          <a:p>
            <a:r>
              <a:rPr lang="en-US" sz="2000" smtClean="0">
                <a:solidFill>
                  <a:srgbClr val="FFFF99"/>
                </a:solidFill>
              </a:rPr>
              <a:t>Utah State University</a:t>
            </a: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Park Studies Laboratory</a:t>
            </a:r>
            <a:r>
              <a:rPr lang="en-US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                         </a:t>
            </a: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University of Vermont</a:t>
            </a:r>
            <a:endParaRPr lang="en-US" sz="1600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3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64563" y="0"/>
            <a:ext cx="579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rgbClr val="FFFF66"/>
                </a:solidFill>
              </a:rPr>
              <a:t>Recreation Ecology Methods:</a:t>
            </a:r>
            <a:br>
              <a:rPr>
                <a:solidFill>
                  <a:srgbClr val="FFFF66"/>
                </a:solidFill>
              </a:rPr>
            </a:br>
            <a:r>
              <a:rPr>
                <a:solidFill>
                  <a:srgbClr val="FFFF66"/>
                </a:solidFill>
              </a:rPr>
              <a:t>Land Cover Analysis</a:t>
            </a:r>
          </a:p>
        </p:txBody>
      </p:sp>
      <p:pic>
        <p:nvPicPr>
          <p:cNvPr id="5" name="Content Placeholder 7" descr="CIMG3375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348706"/>
            <a:ext cx="4038600" cy="302895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P9130249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2349739"/>
            <a:ext cx="4038600" cy="302688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485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rgbClr val="FFFF66"/>
                </a:solidFill>
              </a:rPr>
              <a:t>Recreation Ecology Methods:</a:t>
            </a:r>
            <a:br>
              <a:rPr>
                <a:solidFill>
                  <a:srgbClr val="FFFF66"/>
                </a:solidFill>
              </a:rPr>
            </a:br>
            <a:r>
              <a:rPr>
                <a:solidFill>
                  <a:srgbClr val="FFFF66"/>
                </a:solidFill>
              </a:rPr>
              <a:t>Land Cover Analysis</a:t>
            </a:r>
          </a:p>
        </p:txBody>
      </p:sp>
      <p:pic>
        <p:nvPicPr>
          <p:cNvPr id="8" name="Content Placeholder 7" descr="photo_plots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2159908"/>
            <a:ext cx="3733800" cy="388187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648200" cy="5029200"/>
          </a:xfrm>
        </p:spPr>
        <p:txBody>
          <a:bodyPr>
            <a:normAutofit fontScale="92500"/>
          </a:bodyPr>
          <a:lstStyle/>
          <a:p>
            <a:pPr marL="0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66"/>
                </a:solidFill>
              </a:rPr>
              <a:t>Adapted methods used in campsite impact analysis (Marion 1991) and range management (Booth and Cox 2008)</a:t>
            </a:r>
          </a:p>
          <a:p>
            <a:pPr marL="0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66"/>
                </a:solidFill>
              </a:rPr>
              <a:t>Grid transect method</a:t>
            </a:r>
          </a:p>
          <a:p>
            <a:pPr marL="0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66"/>
                </a:solidFill>
              </a:rPr>
              <a:t>Grid created using </a:t>
            </a:r>
            <a:r>
              <a:rPr lang="en-US" dirty="0" err="1" smtClean="0">
                <a:solidFill>
                  <a:srgbClr val="FFFF66"/>
                </a:solidFill>
              </a:rPr>
              <a:t>Hawth’s</a:t>
            </a:r>
            <a:r>
              <a:rPr lang="en-US" dirty="0" smtClean="0">
                <a:solidFill>
                  <a:srgbClr val="FFFF66"/>
                </a:solidFill>
              </a:rPr>
              <a:t> Analysis Tools in </a:t>
            </a:r>
            <a:r>
              <a:rPr lang="en-US" dirty="0" err="1" smtClean="0">
                <a:solidFill>
                  <a:srgbClr val="FFFF66"/>
                </a:solidFill>
              </a:rPr>
              <a:t>ArcGIS</a:t>
            </a:r>
            <a:endParaRPr lang="en-US" dirty="0" smtClean="0">
              <a:solidFill>
                <a:srgbClr val="FFFF66"/>
              </a:solidFill>
            </a:endParaRPr>
          </a:p>
          <a:p>
            <a:pPr marL="0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66"/>
                </a:solidFill>
              </a:rPr>
              <a:t>Digital images of 1m</a:t>
            </a:r>
            <a:r>
              <a:rPr lang="en-US" baseline="30000" dirty="0" smtClean="0">
                <a:solidFill>
                  <a:srgbClr val="FFFF66"/>
                </a:solidFill>
              </a:rPr>
              <a:t>2</a:t>
            </a:r>
            <a:r>
              <a:rPr lang="en-US" dirty="0" smtClean="0">
                <a:solidFill>
                  <a:srgbClr val="FFFF66"/>
                </a:solidFill>
              </a:rPr>
              <a:t> </a:t>
            </a:r>
            <a:r>
              <a:rPr lang="en-US" dirty="0" err="1" smtClean="0">
                <a:solidFill>
                  <a:srgbClr val="FFFF66"/>
                </a:solidFill>
              </a:rPr>
              <a:t>quadrats</a:t>
            </a:r>
            <a:endParaRPr lang="en-US" dirty="0" smtClean="0">
              <a:solidFill>
                <a:srgbClr val="FFFF66"/>
              </a:solidFill>
            </a:endParaRPr>
          </a:p>
          <a:p>
            <a:pPr marL="0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66"/>
                </a:solidFill>
              </a:rPr>
              <a:t>Images analyzed using  </a:t>
            </a:r>
            <a:r>
              <a:rPr lang="en-US" dirty="0" err="1" smtClean="0">
                <a:solidFill>
                  <a:srgbClr val="FFFF66"/>
                </a:solidFill>
              </a:rPr>
              <a:t>SamplePoint</a:t>
            </a:r>
            <a:endParaRPr lang="en-US" dirty="0" smtClean="0">
              <a:solidFill>
                <a:srgbClr val="FFFF66"/>
              </a:solidFill>
            </a:endParaRPr>
          </a:p>
          <a:p>
            <a:pPr marL="0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66"/>
                </a:solidFill>
              </a:rPr>
              <a:t>13 land cover classes measured</a:t>
            </a:r>
            <a:endParaRPr lang="en-US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83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rgbClr val="FFFF66"/>
                </a:solidFill>
              </a:rPr>
              <a:t>Recreation Ecology Methods:</a:t>
            </a:r>
            <a:br>
              <a:rPr>
                <a:solidFill>
                  <a:srgbClr val="FFFF66"/>
                </a:solidFill>
              </a:rPr>
            </a:br>
            <a:r>
              <a:rPr>
                <a:solidFill>
                  <a:srgbClr val="FFFF66"/>
                </a:solidFill>
              </a:rPr>
              <a:t>Land Cover Analysis</a:t>
            </a:r>
          </a:p>
        </p:txBody>
      </p:sp>
      <p:pic>
        <p:nvPicPr>
          <p:cNvPr id="5" name="Content Placeholder 4" descr="DSCN0127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2381794"/>
            <a:ext cx="3352800" cy="325700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67109" y="1905000"/>
            <a:ext cx="5048291" cy="40386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2171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3716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00">
                <a:solidFill>
                  <a:srgbClr val="FFFF66"/>
                </a:solidFill>
              </a:rPr>
              <a:t>Ecological Assessment:</a:t>
            </a:r>
            <a:br>
              <a:rPr sz="4000">
                <a:solidFill>
                  <a:srgbClr val="FFFF66"/>
                </a:solidFill>
              </a:rPr>
            </a:br>
            <a:r>
              <a:rPr sz="4000">
                <a:solidFill>
                  <a:srgbClr val="FFFF66"/>
                </a:solidFill>
              </a:rPr>
              <a:t>Land Cover Analysis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2005013"/>
          <a:ext cx="8686800" cy="2795586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676400"/>
                <a:gridCol w="1219200"/>
                <a:gridCol w="1828800"/>
                <a:gridCol w="1295400"/>
                <a:gridCol w="1447800"/>
                <a:gridCol w="1219200"/>
              </a:tblGrid>
              <a:tr h="76698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Land Cover Class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Cascade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Camel’s Hump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Cadillac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F-value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p-value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 anchor="ctr"/>
                </a:tc>
              </a:tr>
              <a:tr h="40572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Vegetation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20.40</a:t>
                      </a:r>
                      <a:r>
                        <a:rPr lang="en-US" sz="2000" baseline="30000" dirty="0" smtClean="0"/>
                        <a:t>a,c</a:t>
                      </a:r>
                      <a:endParaRPr lang="en-US" sz="20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175979" marR="175979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44.25</a:t>
                      </a:r>
                      <a:r>
                        <a:rPr lang="en-US" sz="2000" baseline="30000" dirty="0" smtClean="0"/>
                        <a:t>a</a:t>
                      </a:r>
                      <a:endParaRPr lang="en-US" sz="20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44.29</a:t>
                      </a:r>
                      <a:r>
                        <a:rPr lang="en-US" sz="2000" baseline="30000" dirty="0" smtClean="0"/>
                        <a:t>c</a:t>
                      </a:r>
                      <a:endParaRPr lang="en-US" sz="20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32.879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&lt; .001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 anchor="ctr"/>
                </a:tc>
              </a:tr>
              <a:tr h="40572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Lichens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3.14</a:t>
                      </a:r>
                      <a:r>
                        <a:rPr lang="en-US" sz="2000" baseline="30000" dirty="0" smtClean="0"/>
                        <a:t>a,c</a:t>
                      </a:r>
                      <a:endParaRPr lang="en-US" sz="20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175979" marR="175979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32.70</a:t>
                      </a:r>
                      <a:r>
                        <a:rPr lang="en-US" sz="2000" baseline="30000" dirty="0" smtClean="0"/>
                        <a:t>a</a:t>
                      </a:r>
                      <a:endParaRPr lang="en-US" sz="20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36.25</a:t>
                      </a:r>
                      <a:r>
                        <a:rPr lang="en-US" sz="2000" baseline="30000" dirty="0" smtClean="0"/>
                        <a:t>c</a:t>
                      </a:r>
                      <a:endParaRPr lang="en-US" sz="20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116.557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&lt; .001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 anchor="ctr"/>
                </a:tc>
              </a:tr>
              <a:tr h="40572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Organic Soil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1.78</a:t>
                      </a:r>
                      <a:r>
                        <a:rPr lang="en-US" sz="2000" baseline="30000" dirty="0" smtClean="0"/>
                        <a:t>a,c</a:t>
                      </a:r>
                      <a:endParaRPr lang="en-US" sz="20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175979" marR="175979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0.52</a:t>
                      </a:r>
                      <a:r>
                        <a:rPr lang="en-US" sz="2000" baseline="30000" dirty="0" smtClean="0"/>
                        <a:t>a</a:t>
                      </a:r>
                      <a:endParaRPr lang="en-US" sz="20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0.39</a:t>
                      </a:r>
                      <a:r>
                        <a:rPr lang="en-US" sz="2000" baseline="30000" dirty="0" smtClean="0"/>
                        <a:t>c</a:t>
                      </a:r>
                      <a:endParaRPr lang="en-US" sz="20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11.047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&lt; .001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 anchor="ctr"/>
                </a:tc>
              </a:tr>
              <a:tr h="40572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Mineral Soil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4.72</a:t>
                      </a:r>
                      <a:r>
                        <a:rPr lang="en-US" sz="2000" baseline="30000" dirty="0" smtClean="0"/>
                        <a:t>a</a:t>
                      </a:r>
                      <a:endParaRPr lang="en-US" sz="20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175979" marR="175979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0.59</a:t>
                      </a:r>
                      <a:r>
                        <a:rPr lang="en-US" sz="2000" baseline="30000" dirty="0" smtClean="0"/>
                        <a:t>a,b</a:t>
                      </a:r>
                      <a:endParaRPr lang="en-US" sz="20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6.73</a:t>
                      </a:r>
                      <a:r>
                        <a:rPr lang="en-US" sz="2000" baseline="30000" dirty="0" smtClean="0"/>
                        <a:t>b</a:t>
                      </a:r>
                      <a:endParaRPr lang="en-US" sz="20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20.703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&lt; .001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 anchor="ctr"/>
                </a:tc>
              </a:tr>
              <a:tr h="40572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Bare Rock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68.45</a:t>
                      </a:r>
                      <a:r>
                        <a:rPr lang="en-US" sz="2000" baseline="30000" dirty="0" smtClean="0"/>
                        <a:t>a,c</a:t>
                      </a:r>
                      <a:endParaRPr lang="en-US" sz="20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175979" marR="175979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20.11</a:t>
                      </a:r>
                      <a:r>
                        <a:rPr lang="en-US" sz="2000" baseline="30000" dirty="0" smtClean="0"/>
                        <a:t>a,b</a:t>
                      </a:r>
                      <a:endParaRPr lang="en-US" sz="20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11.27</a:t>
                      </a:r>
                      <a:r>
                        <a:rPr lang="en-US" sz="2000" baseline="30000" dirty="0" smtClean="0"/>
                        <a:t>b,c</a:t>
                      </a:r>
                      <a:endParaRPr lang="en-US" sz="20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369.198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&lt; .001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 anchor="ctr"/>
                </a:tc>
              </a:tr>
            </a:tbl>
          </a:graphicData>
        </a:graphic>
      </p:graphicFrame>
      <p:sp>
        <p:nvSpPr>
          <p:cNvPr id="80939" name="TextBox 3"/>
          <p:cNvSpPr txBox="1">
            <a:spLocks noChangeArrowheads="1"/>
          </p:cNvSpPr>
          <p:nvPr/>
        </p:nvSpPr>
        <p:spPr bwMode="auto">
          <a:xfrm>
            <a:off x="228600" y="4800600"/>
            <a:ext cx="746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FF66"/>
                </a:solidFill>
                <a:latin typeface="Calibri" pitchFamily="34" charset="0"/>
              </a:rPr>
              <a:t>Any two summits that share a superscript are significantly different (p &lt; 0.05) according to Bonferroni’s least significant difference test</a:t>
            </a:r>
          </a:p>
        </p:txBody>
      </p:sp>
    </p:spTree>
    <p:extLst>
      <p:ext uri="{BB962C8B-B14F-4D97-AF65-F5344CB8AC3E}">
        <p14:creationId xmlns:p14="http://schemas.microsoft.com/office/powerpoint/2010/main" val="76090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265238"/>
          <a:ext cx="8686800" cy="399281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743200"/>
                <a:gridCol w="1905000"/>
                <a:gridCol w="1981200"/>
                <a:gridCol w="2057400"/>
              </a:tblGrid>
              <a:tr h="106671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Cascade</a:t>
                      </a:r>
                      <a:endParaRPr lang="en-US" sz="32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Camel’s Hump</a:t>
                      </a:r>
                      <a:endParaRPr lang="en-US" sz="32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Cadillac Mountain</a:t>
                      </a:r>
                      <a:endParaRPr lang="en-US" sz="3200" dirty="0"/>
                    </a:p>
                  </a:txBody>
                  <a:tcPr marT="45713" marB="45713" anchor="ctr"/>
                </a:tc>
              </a:tr>
              <a:tr h="518116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Percent</a:t>
                      </a:r>
                      <a:endParaRPr lang="en-US" sz="2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Percent</a:t>
                      </a:r>
                      <a:endParaRPr lang="en-US" sz="2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Percent</a:t>
                      </a:r>
                      <a:endParaRPr lang="en-US" sz="2800" dirty="0"/>
                    </a:p>
                  </a:txBody>
                  <a:tcPr marT="45713" marB="45713" anchor="ctr"/>
                </a:tc>
              </a:tr>
              <a:tr h="94480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Vegetation Cover Present</a:t>
                      </a:r>
                      <a:endParaRPr lang="en-US" sz="2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20.4</a:t>
                      </a:r>
                      <a:endParaRPr lang="en-US" sz="2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44.3</a:t>
                      </a:r>
                      <a:endParaRPr lang="en-US" sz="2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44.3</a:t>
                      </a:r>
                      <a:endParaRPr lang="en-US" sz="2800" dirty="0"/>
                    </a:p>
                  </a:txBody>
                  <a:tcPr marT="45713" marB="45713" anchor="ctr"/>
                </a:tc>
              </a:tr>
              <a:tr h="94480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Visitors said they typically saw…</a:t>
                      </a:r>
                      <a:endParaRPr lang="en-US" sz="2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61.7</a:t>
                      </a:r>
                      <a:endParaRPr lang="en-US" sz="2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67.0</a:t>
                      </a:r>
                      <a:endParaRPr lang="en-US" sz="2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72.0</a:t>
                      </a:r>
                      <a:endParaRPr lang="en-US" sz="2800" dirty="0"/>
                    </a:p>
                  </a:txBody>
                  <a:tcPr marT="45713" marB="45713" anchor="ctr"/>
                </a:tc>
              </a:tr>
              <a:tr h="51811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Acceptability</a:t>
                      </a:r>
                      <a:endParaRPr lang="en-US" sz="2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44.3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42.9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46.7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13" marB="4571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06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oc_ontrail_Level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914400"/>
            <a:ext cx="8570907" cy="5211763"/>
          </a:xfrm>
          <a:solidFill>
            <a:srgbClr val="FFFFFF">
              <a:shade val="85000"/>
            </a:srgbClr>
          </a:solidFill>
          <a:ln w="28575" cap="sq">
            <a:solidFill>
              <a:srgbClr val="FFFF99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Park Studies Laboratory</a:t>
            </a:r>
            <a:r>
              <a:rPr lang="en-US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                         </a:t>
            </a: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University of Vermont</a:t>
            </a:r>
            <a:endParaRPr lang="en-US" sz="1600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5060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4563" y="0"/>
            <a:ext cx="579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900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oc_ontrail_Level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914400"/>
            <a:ext cx="8570908" cy="5211763"/>
          </a:xfrm>
          <a:solidFill>
            <a:srgbClr val="FFFFFF">
              <a:shade val="85000"/>
            </a:srgbClr>
          </a:solidFill>
          <a:ln w="28575" cap="sq">
            <a:solidFill>
              <a:srgbClr val="FFFF99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Park Studies Laboratory</a:t>
            </a:r>
            <a:r>
              <a:rPr lang="en-US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                         </a:t>
            </a: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University of Vermont</a:t>
            </a:r>
            <a:endParaRPr lang="en-US" sz="1600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988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4563" y="0"/>
            <a:ext cx="579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411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600" dirty="0">
                <a:solidFill>
                  <a:srgbClr val="FFFF66"/>
                </a:solidFill>
              </a:rPr>
              <a:t>Visitor Awareness of Ecological 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038600" cy="5029200"/>
          </a:xfrm>
        </p:spPr>
        <p:txBody>
          <a:bodyPr>
            <a:normAutofit fontScale="92500" lnSpcReduction="10000"/>
          </a:bodyPr>
          <a:lstStyle/>
          <a:p>
            <a:pPr marL="0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66"/>
                </a:solidFill>
              </a:rPr>
              <a:t>About 45% of visitors noticed impacts</a:t>
            </a:r>
          </a:p>
          <a:p>
            <a:pPr marL="557784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66"/>
                </a:solidFill>
              </a:rPr>
              <a:t>Cascade: 56%</a:t>
            </a:r>
          </a:p>
          <a:p>
            <a:pPr marL="557784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66"/>
                </a:solidFill>
              </a:rPr>
              <a:t>Camel’s Hump: 37%</a:t>
            </a:r>
          </a:p>
          <a:p>
            <a:pPr marL="557784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66"/>
                </a:solidFill>
              </a:rPr>
              <a:t>Cadillac Mountain: 45%</a:t>
            </a:r>
          </a:p>
          <a:p>
            <a:pPr marL="0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66"/>
                </a:solidFill>
              </a:rPr>
              <a:t>Visitors tended to rate impacts as “slight” or “moderate”</a:t>
            </a:r>
          </a:p>
          <a:p>
            <a:pPr marL="0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66"/>
                </a:solidFill>
              </a:rPr>
              <a:t>Ecological assessments would describe impacts as severe on Cascade and moderate to severe on Camel’s Hump and Cadillac Mountain</a:t>
            </a:r>
            <a:endParaRPr lang="en-US" dirty="0">
              <a:solidFill>
                <a:srgbClr val="FFFF66"/>
              </a:solidFill>
            </a:endParaRPr>
          </a:p>
        </p:txBody>
      </p:sp>
      <p:pic>
        <p:nvPicPr>
          <p:cNvPr id="5" name="Content Placeholder 4" descr="DSCN1682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0008" y="2133600"/>
            <a:ext cx="4673600" cy="3505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2949" name="TextBox 5"/>
          <p:cNvSpPr txBox="1">
            <a:spLocks noChangeArrowheads="1"/>
          </p:cNvSpPr>
          <p:nvPr/>
        </p:nvSpPr>
        <p:spPr bwMode="auto">
          <a:xfrm>
            <a:off x="6172200" y="5638800"/>
            <a:ext cx="28777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FF66"/>
                </a:solidFill>
                <a:latin typeface="Candara" pitchFamily="34" charset="0"/>
              </a:rPr>
              <a:t>Cascade</a:t>
            </a:r>
            <a:r>
              <a:rPr lang="en-US" sz="1400">
                <a:solidFill>
                  <a:srgbClr val="FFFF66"/>
                </a:solidFill>
                <a:latin typeface="Candara" pitchFamily="34" charset="0"/>
              </a:rPr>
              <a:t>, Adirondack State Park, NY</a:t>
            </a:r>
            <a:endParaRPr lang="en-US" sz="1400" b="1">
              <a:solidFill>
                <a:srgbClr val="FFFF66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48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600" dirty="0">
                <a:solidFill>
                  <a:srgbClr val="FFFF66"/>
                </a:solidFill>
              </a:rPr>
              <a:t>Visitor Awareness of Ecological 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038600" cy="5029200"/>
          </a:xfrm>
        </p:spPr>
        <p:txBody>
          <a:bodyPr>
            <a:normAutofit fontScale="92500" lnSpcReduction="10000"/>
          </a:bodyPr>
          <a:lstStyle/>
          <a:p>
            <a:pPr marL="0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66"/>
                </a:solidFill>
              </a:rPr>
              <a:t>About 45% of visitors noticed impacts</a:t>
            </a:r>
          </a:p>
          <a:p>
            <a:pPr marL="557784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66"/>
                </a:solidFill>
              </a:rPr>
              <a:t>Cascade: 56%</a:t>
            </a:r>
          </a:p>
          <a:p>
            <a:pPr marL="557784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66"/>
                </a:solidFill>
              </a:rPr>
              <a:t>Camel’s Hump: 37%</a:t>
            </a:r>
          </a:p>
          <a:p>
            <a:pPr marL="557784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66"/>
                </a:solidFill>
              </a:rPr>
              <a:t>Cadillac Mountain: 45%</a:t>
            </a:r>
          </a:p>
          <a:p>
            <a:pPr marL="0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66"/>
                </a:solidFill>
              </a:rPr>
              <a:t>Visitors tended to rate impacts as “slight” or “moderate”</a:t>
            </a:r>
          </a:p>
          <a:p>
            <a:pPr marL="0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66"/>
                </a:solidFill>
              </a:rPr>
              <a:t>Ecological assessments would describe impacts as severe on Cascade and moderate to severe on Camel’s Hump and Cadillac Mountain</a:t>
            </a:r>
            <a:endParaRPr lang="en-US" dirty="0">
              <a:solidFill>
                <a:srgbClr val="FFFF66"/>
              </a:solidFill>
            </a:endParaRPr>
          </a:p>
        </p:txBody>
      </p:sp>
      <p:pic>
        <p:nvPicPr>
          <p:cNvPr id="5" name="Content Placeholder 4" descr="DSCN1682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0008" y="2133600"/>
            <a:ext cx="4673600" cy="3505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2949" name="TextBox 5"/>
          <p:cNvSpPr txBox="1">
            <a:spLocks noChangeArrowheads="1"/>
          </p:cNvSpPr>
          <p:nvPr/>
        </p:nvSpPr>
        <p:spPr bwMode="auto">
          <a:xfrm>
            <a:off x="6172200" y="5638800"/>
            <a:ext cx="28777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FF66"/>
                </a:solidFill>
                <a:latin typeface="Candara" pitchFamily="34" charset="0"/>
              </a:rPr>
              <a:t>Cascade</a:t>
            </a:r>
            <a:r>
              <a:rPr lang="en-US" sz="1400">
                <a:solidFill>
                  <a:srgbClr val="FFFF66"/>
                </a:solidFill>
                <a:latin typeface="Candara" pitchFamily="34" charset="0"/>
              </a:rPr>
              <a:t>, Adirondack State Park, NY</a:t>
            </a:r>
            <a:endParaRPr lang="en-US" sz="1400" b="1">
              <a:solidFill>
                <a:srgbClr val="FFFF66"/>
              </a:solidFill>
              <a:latin typeface="Candara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523872" y="2281240"/>
            <a:ext cx="3048000" cy="609600"/>
          </a:xfrm>
          <a:prstGeom prst="ellipse">
            <a:avLst/>
          </a:prstGeom>
          <a:noFill/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95248" y="4933952"/>
            <a:ext cx="3048000" cy="1220688"/>
          </a:xfrm>
          <a:prstGeom prst="ellipse">
            <a:avLst/>
          </a:prstGeom>
          <a:noFill/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96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4000" smtClean="0">
                <a:solidFill>
                  <a:srgbClr val="FFFF99"/>
                </a:solidFill>
              </a:rPr>
              <a:t>Special Thanks</a:t>
            </a:r>
          </a:p>
        </p:txBody>
      </p:sp>
      <p:pic>
        <p:nvPicPr>
          <p:cNvPr id="65539" name="Picture 2" descr="DSCN14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1447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3" descr="DSCF282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10287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5" descr="P904011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1371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2" name="TextBox 8"/>
          <p:cNvSpPr txBox="1">
            <a:spLocks noChangeArrowheads="1"/>
          </p:cNvSpPr>
          <p:nvPr/>
        </p:nvSpPr>
        <p:spPr bwMode="auto">
          <a:xfrm>
            <a:off x="152400" y="3048000"/>
            <a:ext cx="1655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Laura Anderson</a:t>
            </a:r>
          </a:p>
        </p:txBody>
      </p:sp>
      <p:sp>
        <p:nvSpPr>
          <p:cNvPr id="65543" name="TextBox 9"/>
          <p:cNvSpPr txBox="1">
            <a:spLocks noChangeArrowheads="1"/>
          </p:cNvSpPr>
          <p:nvPr/>
        </p:nvSpPr>
        <p:spPr bwMode="auto">
          <a:xfrm>
            <a:off x="1828800" y="2601913"/>
            <a:ext cx="1219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itchFamily="34" charset="0"/>
              </a:rPr>
              <a:t>Lauren Chicote</a:t>
            </a:r>
          </a:p>
        </p:txBody>
      </p:sp>
      <p:sp>
        <p:nvSpPr>
          <p:cNvPr id="65544" name="TextBox 10"/>
          <p:cNvSpPr txBox="1">
            <a:spLocks noChangeArrowheads="1"/>
          </p:cNvSpPr>
          <p:nvPr/>
        </p:nvSpPr>
        <p:spPr bwMode="auto">
          <a:xfrm>
            <a:off x="3429000" y="2743200"/>
            <a:ext cx="1830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Carena van Riper</a:t>
            </a:r>
          </a:p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&amp; Pete Pettengill</a:t>
            </a:r>
          </a:p>
        </p:txBody>
      </p:sp>
      <p:sp>
        <p:nvSpPr>
          <p:cNvPr id="65545" name="TextBox 11"/>
          <p:cNvSpPr txBox="1">
            <a:spLocks noChangeArrowheads="1"/>
          </p:cNvSpPr>
          <p:nvPr/>
        </p:nvSpPr>
        <p:spPr bwMode="auto">
          <a:xfrm>
            <a:off x="5487988" y="2819400"/>
            <a:ext cx="1217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Bill Valliere</a:t>
            </a:r>
          </a:p>
        </p:txBody>
      </p:sp>
      <p:pic>
        <p:nvPicPr>
          <p:cNvPr id="6554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581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7" name="TextBox 14"/>
          <p:cNvSpPr txBox="1">
            <a:spLocks noChangeArrowheads="1"/>
          </p:cNvSpPr>
          <p:nvPr/>
        </p:nvSpPr>
        <p:spPr bwMode="auto">
          <a:xfrm>
            <a:off x="0" y="4583113"/>
            <a:ext cx="2027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New York State DEC</a:t>
            </a:r>
          </a:p>
        </p:txBody>
      </p:sp>
      <p:pic>
        <p:nvPicPr>
          <p:cNvPr id="6554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8225" y="3429000"/>
            <a:ext cx="10890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9" name="TextBox 16"/>
          <p:cNvSpPr txBox="1">
            <a:spLocks noChangeArrowheads="1"/>
          </p:cNvSpPr>
          <p:nvPr/>
        </p:nvSpPr>
        <p:spPr bwMode="auto">
          <a:xfrm>
            <a:off x="6705600" y="4572000"/>
            <a:ext cx="220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Green Mountain Club</a:t>
            </a:r>
          </a:p>
        </p:txBody>
      </p:sp>
      <p:pic>
        <p:nvPicPr>
          <p:cNvPr id="6555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3505200"/>
            <a:ext cx="7651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51" name="TextBox 18"/>
          <p:cNvSpPr txBox="1">
            <a:spLocks noChangeArrowheads="1"/>
          </p:cNvSpPr>
          <p:nvPr/>
        </p:nvSpPr>
        <p:spPr bwMode="auto">
          <a:xfrm>
            <a:off x="2514600" y="4572000"/>
            <a:ext cx="19637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itchFamily="34" charset="0"/>
              </a:rPr>
              <a:t>Vermont Nongame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pitchFamily="34" charset="0"/>
              </a:rPr>
              <a:t>Natural Heritage 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pitchFamily="34" charset="0"/>
              </a:rPr>
              <a:t>Program</a:t>
            </a:r>
          </a:p>
        </p:txBody>
      </p:sp>
      <p:pic>
        <p:nvPicPr>
          <p:cNvPr id="65552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7750" y="5486400"/>
            <a:ext cx="14668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53" name="TextBox 20"/>
          <p:cNvSpPr txBox="1">
            <a:spLocks noChangeArrowheads="1"/>
          </p:cNvSpPr>
          <p:nvPr/>
        </p:nvSpPr>
        <p:spPr bwMode="auto">
          <a:xfrm>
            <a:off x="2514600" y="5629275"/>
            <a:ext cx="1828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itchFamily="34" charset="0"/>
              </a:rPr>
              <a:t>Vermont Dept. of Forests, Parks &amp; Recreation</a:t>
            </a:r>
          </a:p>
        </p:txBody>
      </p:sp>
      <p:pic>
        <p:nvPicPr>
          <p:cNvPr id="65554" name="Picture 8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64293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55" name="TextBox 22"/>
          <p:cNvSpPr txBox="1">
            <a:spLocks noChangeArrowheads="1"/>
          </p:cNvSpPr>
          <p:nvPr/>
        </p:nvSpPr>
        <p:spPr bwMode="auto">
          <a:xfrm>
            <a:off x="4876800" y="4572000"/>
            <a:ext cx="1130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Acadia NP</a:t>
            </a:r>
          </a:p>
        </p:txBody>
      </p:sp>
      <p:pic>
        <p:nvPicPr>
          <p:cNvPr id="65556" name="Picture 23" descr="CIMG3376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129540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57" name="TextBox 24"/>
          <p:cNvSpPr txBox="1">
            <a:spLocks noChangeArrowheads="1"/>
          </p:cNvSpPr>
          <p:nvPr/>
        </p:nvSpPr>
        <p:spPr bwMode="auto">
          <a:xfrm>
            <a:off x="7239000" y="2971800"/>
            <a:ext cx="1363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The VT Crew</a:t>
            </a:r>
          </a:p>
        </p:txBody>
      </p:sp>
      <p:pic>
        <p:nvPicPr>
          <p:cNvPr id="65558" name="Picture 9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5346700"/>
            <a:ext cx="16002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59" name="TextBox 26"/>
          <p:cNvSpPr txBox="1">
            <a:spLocks noChangeArrowheads="1"/>
          </p:cNvSpPr>
          <p:nvPr/>
        </p:nvSpPr>
        <p:spPr bwMode="auto">
          <a:xfrm>
            <a:off x="6858000" y="5429250"/>
            <a:ext cx="152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itchFamily="34" charset="0"/>
              </a:rPr>
              <a:t>Northeastern States Research Cooperative</a:t>
            </a:r>
          </a:p>
        </p:txBody>
      </p:sp>
      <p:pic>
        <p:nvPicPr>
          <p:cNvPr id="65560" name="Picture 25" descr="P8100078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295400"/>
            <a:ext cx="18399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Park Studies Laboratory</a:t>
            </a:r>
            <a:r>
              <a:rPr lang="en-US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                         </a:t>
            </a: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University of Vermont</a:t>
            </a:r>
            <a:endParaRPr lang="en-US" sz="1600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5562" name="Picture 1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564563" y="0"/>
            <a:ext cx="579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743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ADK2009\ADK-Gothics\DSC_007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45974" y="1"/>
            <a:ext cx="103137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25914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Isolated &amp; Confined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72871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oc_ontrail_Level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914400"/>
            <a:ext cx="8570907" cy="5211763"/>
          </a:xfrm>
          <a:solidFill>
            <a:srgbClr val="FFFFFF">
              <a:shade val="85000"/>
            </a:srgbClr>
          </a:solidFill>
          <a:ln w="28575" cap="sq">
            <a:solidFill>
              <a:srgbClr val="FFFF99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Park Studies Laboratory</a:t>
            </a:r>
            <a:r>
              <a:rPr lang="en-US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                         </a:t>
            </a: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University of Vermont</a:t>
            </a:r>
            <a:endParaRPr lang="en-US" sz="1600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3012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4563" y="0"/>
            <a:ext cx="579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638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oc_ontrail_Level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914400"/>
            <a:ext cx="8570907" cy="5211763"/>
          </a:xfrm>
          <a:solidFill>
            <a:srgbClr val="FFFFFF">
              <a:shade val="85000"/>
            </a:srgbClr>
          </a:solidFill>
          <a:ln w="28575" cap="sq">
            <a:solidFill>
              <a:srgbClr val="FFFF99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Park Studies Laboratory</a:t>
            </a:r>
            <a:r>
              <a:rPr lang="en-US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                         </a:t>
            </a: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University of Vermont</a:t>
            </a:r>
            <a:endParaRPr lang="en-US" sz="1600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4036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4563" y="0"/>
            <a:ext cx="579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629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oc_ontrail_Level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914400"/>
            <a:ext cx="8570907" cy="5211763"/>
          </a:xfrm>
          <a:solidFill>
            <a:srgbClr val="FFFFFF">
              <a:shade val="85000"/>
            </a:srgbClr>
          </a:solidFill>
          <a:ln w="28575" cap="sq">
            <a:solidFill>
              <a:srgbClr val="FFFF99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Park Studies Laboratory</a:t>
            </a:r>
            <a:r>
              <a:rPr lang="en-US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                         </a:t>
            </a: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University of Vermont</a:t>
            </a:r>
            <a:endParaRPr lang="en-US" sz="1600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6084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4563" y="0"/>
            <a:ext cx="579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155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1" y="609600"/>
          <a:ext cx="91440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Park Studies Laboratory</a:t>
            </a:r>
            <a:r>
              <a:rPr lang="en-US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                         </a:t>
            </a: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University of Vermont</a:t>
            </a:r>
            <a:endParaRPr lang="en-US" sz="1600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7108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4563" y="0"/>
            <a:ext cx="579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739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oc_ontrail_Level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914400"/>
            <a:ext cx="8570908" cy="5211763"/>
          </a:xfrm>
          <a:solidFill>
            <a:srgbClr val="FFFFFF">
              <a:shade val="85000"/>
            </a:srgbClr>
          </a:solidFill>
          <a:ln w="28575" cap="sq">
            <a:solidFill>
              <a:srgbClr val="FFFF99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Park Studies Laboratory</a:t>
            </a:r>
            <a:r>
              <a:rPr lang="en-US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                         </a:t>
            </a: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University of Vermont</a:t>
            </a:r>
            <a:endParaRPr lang="en-US" sz="1600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4820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4563" y="0"/>
            <a:ext cx="579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709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oc_ontrail_Level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914400"/>
            <a:ext cx="8570907" cy="5211763"/>
          </a:xfrm>
          <a:solidFill>
            <a:srgbClr val="FFFFFF">
              <a:shade val="85000"/>
            </a:srgbClr>
          </a:solidFill>
          <a:ln w="28575" cap="sq">
            <a:solidFill>
              <a:srgbClr val="FFFF99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Park Studies Laboratory</a:t>
            </a:r>
            <a:r>
              <a:rPr lang="en-US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                         </a:t>
            </a: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University of Vermont</a:t>
            </a:r>
            <a:endParaRPr lang="en-US" sz="1600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5844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4563" y="0"/>
            <a:ext cx="579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05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oc_ontrail_Level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914400"/>
            <a:ext cx="8570907" cy="5211763"/>
          </a:xfrm>
          <a:solidFill>
            <a:srgbClr val="FFFFFF">
              <a:shade val="85000"/>
            </a:srgbClr>
          </a:solidFill>
          <a:ln w="28575" cap="sq">
            <a:solidFill>
              <a:srgbClr val="FFFF99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Park Studies Laboratory</a:t>
            </a:r>
            <a:r>
              <a:rPr lang="en-US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                         </a:t>
            </a: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University of Vermont</a:t>
            </a:r>
            <a:endParaRPr lang="en-US" sz="1600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6868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4563" y="0"/>
            <a:ext cx="579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995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oc_ontrail_Level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914400"/>
            <a:ext cx="8570907" cy="5211763"/>
          </a:xfrm>
          <a:solidFill>
            <a:srgbClr val="FFFFFF">
              <a:shade val="85000"/>
            </a:srgbClr>
          </a:solidFill>
          <a:ln w="28575" cap="sq">
            <a:solidFill>
              <a:srgbClr val="FFFF99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Park Studies Laboratory</a:t>
            </a:r>
            <a:r>
              <a:rPr lang="en-US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                         </a:t>
            </a: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University of Vermont</a:t>
            </a:r>
            <a:endParaRPr lang="en-US" sz="1600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7892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4563" y="0"/>
            <a:ext cx="579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85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oc_ontrail_Level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914400"/>
            <a:ext cx="8570907" cy="5211763"/>
          </a:xfrm>
          <a:solidFill>
            <a:srgbClr val="FFFFFF">
              <a:shade val="85000"/>
            </a:srgbClr>
          </a:solidFill>
          <a:ln w="28575" cap="sq">
            <a:solidFill>
              <a:srgbClr val="FFFF99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Park Studies Laboratory</a:t>
            </a:r>
            <a:r>
              <a:rPr lang="en-US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                         </a:t>
            </a: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University of Vermont</a:t>
            </a:r>
            <a:endParaRPr lang="en-US" sz="1600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8916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4563" y="0"/>
            <a:ext cx="579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997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0" y="685800"/>
          <a:ext cx="9144000" cy="5791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Park Studies Laboratory</a:t>
            </a:r>
            <a:r>
              <a:rPr lang="en-US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                         </a:t>
            </a: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University of Vermont</a:t>
            </a:r>
            <a:endParaRPr lang="en-US" sz="1600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9940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4563" y="0"/>
            <a:ext cx="579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50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ADK2009\More Basi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25914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Rare &amp; Fragile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75285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oc_ontrail_Level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914400"/>
            <a:ext cx="8570908" cy="5211763"/>
          </a:xfrm>
          <a:solidFill>
            <a:srgbClr val="FFFFFF">
              <a:shade val="85000"/>
            </a:srgbClr>
          </a:solidFill>
          <a:ln w="28575" cap="sq">
            <a:solidFill>
              <a:srgbClr val="FFFF99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Park Studies Laboratory</a:t>
            </a:r>
            <a:r>
              <a:rPr lang="en-US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                         </a:t>
            </a: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University of Vermont</a:t>
            </a:r>
            <a:endParaRPr lang="en-US" sz="1600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9156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4563" y="0"/>
            <a:ext cx="579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071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oc_ontrail_Level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914400"/>
            <a:ext cx="8570907" cy="5211763"/>
          </a:xfrm>
          <a:solidFill>
            <a:srgbClr val="FFFFFF">
              <a:shade val="85000"/>
            </a:srgbClr>
          </a:solidFill>
          <a:ln w="28575" cap="sq">
            <a:solidFill>
              <a:srgbClr val="FFFF99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Park Studies Laboratory</a:t>
            </a:r>
            <a:r>
              <a:rPr lang="en-US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                         </a:t>
            </a: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University of Vermont</a:t>
            </a:r>
            <a:endParaRPr lang="en-US" sz="1600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0180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4563" y="0"/>
            <a:ext cx="579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987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oc_ontrail_Level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914400"/>
            <a:ext cx="8570907" cy="5211763"/>
          </a:xfrm>
          <a:solidFill>
            <a:srgbClr val="FFFFFF">
              <a:shade val="85000"/>
            </a:srgbClr>
          </a:solidFill>
          <a:ln w="28575" cap="sq">
            <a:solidFill>
              <a:srgbClr val="FFFF99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Park Studies Laboratory</a:t>
            </a:r>
            <a:r>
              <a:rPr lang="en-US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                         </a:t>
            </a: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University of Vermont</a:t>
            </a:r>
            <a:endParaRPr lang="en-US" sz="1600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1204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4563" y="0"/>
            <a:ext cx="579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560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FFFF99"/>
                </a:solidFill>
              </a:rPr>
              <a:t>Survey Research Methods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953000"/>
          </a:xfrm>
        </p:spPr>
        <p:txBody>
          <a:bodyPr/>
          <a:lstStyle/>
          <a:p>
            <a:r>
              <a:rPr lang="en-US" sz="3000" smtClean="0">
                <a:solidFill>
                  <a:schemeClr val="bg1"/>
                </a:solidFill>
              </a:rPr>
              <a:t>On-site visitor survey conducted during summer and fall 2008 (n = 476; 82.9% response)</a:t>
            </a:r>
          </a:p>
          <a:p>
            <a:pPr lvl="1"/>
            <a:r>
              <a:rPr lang="en-US" sz="2600" smtClean="0">
                <a:solidFill>
                  <a:srgbClr val="FFFF99"/>
                </a:solidFill>
              </a:rPr>
              <a:t>Cascade: n=126, 92% response</a:t>
            </a:r>
          </a:p>
          <a:p>
            <a:pPr lvl="1"/>
            <a:r>
              <a:rPr lang="en-US" sz="2600" smtClean="0">
                <a:solidFill>
                  <a:srgbClr val="FFFF99"/>
                </a:solidFill>
              </a:rPr>
              <a:t>Camel’s Hump: n=157, 92.4% response</a:t>
            </a:r>
          </a:p>
          <a:p>
            <a:pPr lvl="1"/>
            <a:r>
              <a:rPr lang="en-US" sz="2600" smtClean="0">
                <a:solidFill>
                  <a:srgbClr val="FFFF99"/>
                </a:solidFill>
              </a:rPr>
              <a:t>Cadillac: n=193, 72.3% response</a:t>
            </a:r>
          </a:p>
          <a:p>
            <a:pPr lvl="1">
              <a:buFontTx/>
              <a:buNone/>
            </a:pPr>
            <a:endParaRPr lang="en-US" sz="2600" smtClean="0">
              <a:solidFill>
                <a:schemeClr val="bg1"/>
              </a:solidFill>
            </a:endParaRPr>
          </a:p>
          <a:p>
            <a:r>
              <a:rPr lang="en-US" sz="3000" smtClean="0">
                <a:solidFill>
                  <a:schemeClr val="bg1"/>
                </a:solidFill>
              </a:rPr>
              <a:t>Objectives:</a:t>
            </a:r>
          </a:p>
          <a:p>
            <a:pPr lvl="1"/>
            <a:r>
              <a:rPr lang="en-US" sz="2600" smtClean="0">
                <a:solidFill>
                  <a:srgbClr val="FFFF99"/>
                </a:solidFill>
              </a:rPr>
              <a:t>Identify indicators of quality </a:t>
            </a:r>
          </a:p>
          <a:p>
            <a:pPr lvl="1"/>
            <a:r>
              <a:rPr lang="en-US" sz="2600" smtClean="0">
                <a:solidFill>
                  <a:srgbClr val="FFFF99"/>
                </a:solidFill>
              </a:rPr>
              <a:t>Identify standards of quality for selected indicator variables</a:t>
            </a: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Park Studies Laboratory</a:t>
            </a:r>
            <a:r>
              <a:rPr lang="en-US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                         </a:t>
            </a: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University of Vermont</a:t>
            </a:r>
            <a:endParaRPr lang="en-US" sz="1600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293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64563" y="0"/>
            <a:ext cx="579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oc_ontrail_Level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914400"/>
            <a:ext cx="8570908" cy="5211763"/>
          </a:xfrm>
          <a:solidFill>
            <a:srgbClr val="FFFFFF">
              <a:shade val="85000"/>
            </a:srgbClr>
          </a:solidFill>
          <a:ln w="28575" cap="sq">
            <a:solidFill>
              <a:srgbClr val="FFFF99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Park Studies Laboratory</a:t>
            </a:r>
            <a:r>
              <a:rPr lang="en-US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                         </a:t>
            </a: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University of Vermont</a:t>
            </a:r>
            <a:endParaRPr lang="en-US" sz="1600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484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4563" y="0"/>
            <a:ext cx="579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oc_ontrail_Level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914400"/>
            <a:ext cx="8570907" cy="5211763"/>
          </a:xfrm>
          <a:solidFill>
            <a:srgbClr val="FFFFFF">
              <a:shade val="85000"/>
            </a:srgbClr>
          </a:solidFill>
          <a:ln w="28575" cap="sq">
            <a:solidFill>
              <a:srgbClr val="FFFF99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Park Studies Laboratory</a:t>
            </a:r>
            <a:r>
              <a:rPr lang="en-US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                         </a:t>
            </a: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University of Vermont</a:t>
            </a:r>
            <a:endParaRPr lang="en-US" sz="1600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1508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4563" y="0"/>
            <a:ext cx="579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oc_ontrail_Level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914400"/>
            <a:ext cx="8570907" cy="5211763"/>
          </a:xfrm>
          <a:solidFill>
            <a:srgbClr val="FFFFFF">
              <a:shade val="85000"/>
            </a:srgbClr>
          </a:solidFill>
          <a:ln w="28575" cap="sq">
            <a:solidFill>
              <a:srgbClr val="FFFF99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Park Studies Laboratory</a:t>
            </a:r>
            <a:r>
              <a:rPr lang="en-US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                         </a:t>
            </a: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University of Vermont</a:t>
            </a:r>
            <a:endParaRPr lang="en-US" sz="1600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532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4563" y="0"/>
            <a:ext cx="579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oc_ontrail_Level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914400"/>
            <a:ext cx="8570907" cy="5211763"/>
          </a:xfrm>
          <a:solidFill>
            <a:srgbClr val="FFFFFF">
              <a:shade val="85000"/>
            </a:srgbClr>
          </a:solidFill>
          <a:ln w="28575" cap="sq">
            <a:solidFill>
              <a:srgbClr val="FFFF99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Park Studies Laboratory</a:t>
            </a:r>
            <a:r>
              <a:rPr lang="en-US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                         </a:t>
            </a: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University of Vermont</a:t>
            </a:r>
            <a:endParaRPr lang="en-US" sz="1600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3556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4563" y="0"/>
            <a:ext cx="579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oc_ontrail_Level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914400"/>
            <a:ext cx="8570907" cy="5211763"/>
          </a:xfrm>
          <a:solidFill>
            <a:srgbClr val="FFFFFF">
              <a:shade val="85000"/>
            </a:srgbClr>
          </a:solidFill>
          <a:ln w="28575" cap="sq">
            <a:solidFill>
              <a:srgbClr val="FFFF99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Park Studies Laboratory</a:t>
            </a:r>
            <a:r>
              <a:rPr lang="en-US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                         </a:t>
            </a: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University of Vermont</a:t>
            </a:r>
            <a:endParaRPr lang="en-US" sz="1600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4580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4563" y="0"/>
            <a:ext cx="579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0" y="595312"/>
          <a:ext cx="9143999" cy="566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Park Studies Laboratory</a:t>
            </a:r>
            <a:r>
              <a:rPr lang="en-US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                         </a:t>
            </a: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University of Vermont</a:t>
            </a:r>
            <a:endParaRPr lang="en-US" sz="1600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5604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4563" y="0"/>
            <a:ext cx="579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ADK2009\ADK-Gothics\DSC_009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43000" y="-1"/>
            <a:ext cx="10310813" cy="685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25914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Valuable &amp; Popular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26230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oc_ontrail_Level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914400"/>
            <a:ext cx="8570907" cy="5211763"/>
          </a:xfrm>
          <a:solidFill>
            <a:srgbClr val="FFFFFF">
              <a:shade val="85000"/>
            </a:srgbClr>
          </a:solidFill>
          <a:ln w="28575" cap="sq">
            <a:solidFill>
              <a:srgbClr val="FFFF99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Park Studies Laboratory</a:t>
            </a:r>
            <a:r>
              <a:rPr lang="en-US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                         </a:t>
            </a: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University of Vermont</a:t>
            </a:r>
            <a:endParaRPr lang="en-US" sz="1600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532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4563" y="0"/>
            <a:ext cx="579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21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z="3200" smtClean="0">
                <a:solidFill>
                  <a:srgbClr val="FFFF99"/>
                </a:solidFill>
              </a:rPr>
              <a:t>Summary of Respondent Ratings of On-trail Use Level Photographs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</p:nvPr>
        </p:nvGraphicFramePr>
        <p:xfrm>
          <a:off x="228600" y="1819275"/>
          <a:ext cx="8762999" cy="366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8284"/>
                <a:gridCol w="1688284"/>
                <a:gridCol w="1929468"/>
                <a:gridCol w="1628163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FFFF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FF99"/>
                          </a:solidFill>
                        </a:rPr>
                        <a:t>Cascade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FF99"/>
                          </a:solidFill>
                        </a:rPr>
                        <a:t>(n = 117-124)</a:t>
                      </a:r>
                      <a:endParaRPr lang="en-US" sz="2000" b="1" dirty="0">
                        <a:solidFill>
                          <a:srgbClr val="FFFF99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FF99"/>
                          </a:solidFill>
                        </a:rPr>
                        <a:t>Camel’s Hump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FF99"/>
                          </a:solidFill>
                        </a:rPr>
                        <a:t>(n = 143-156)</a:t>
                      </a:r>
                      <a:endParaRPr lang="en-US" sz="2000" b="1" dirty="0">
                        <a:solidFill>
                          <a:srgbClr val="FFFF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FF99"/>
                          </a:solidFill>
                        </a:rPr>
                        <a:t>Cadillac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FF99"/>
                          </a:solidFill>
                        </a:rPr>
                        <a:t>(n = 177-192)</a:t>
                      </a:r>
                      <a:endParaRPr lang="en-US" sz="2000" b="1" dirty="0">
                        <a:solidFill>
                          <a:srgbClr val="FFFF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FF99"/>
                          </a:solidFill>
                        </a:rPr>
                        <a:t>ANOVA</a:t>
                      </a:r>
                      <a:endParaRPr lang="en-US" sz="2000" b="1" dirty="0">
                        <a:solidFill>
                          <a:srgbClr val="FFFF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solidFill>
                            <a:srgbClr val="FFFF99"/>
                          </a:solidFill>
                        </a:rPr>
                        <a:t>Use Level</a:t>
                      </a:r>
                      <a:endParaRPr lang="en-US" sz="1800" dirty="0">
                        <a:solidFill>
                          <a:srgbClr val="FFFF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solidFill>
                            <a:srgbClr val="FFFF99"/>
                          </a:solidFill>
                        </a:rPr>
                        <a:t>Mean</a:t>
                      </a:r>
                      <a:endParaRPr lang="en-US" sz="1800" dirty="0">
                        <a:solidFill>
                          <a:srgbClr val="FFFF99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solidFill>
                            <a:srgbClr val="FFFF99"/>
                          </a:solidFill>
                        </a:rPr>
                        <a:t>Mean</a:t>
                      </a:r>
                      <a:endParaRPr lang="en-US" sz="1800" dirty="0">
                        <a:solidFill>
                          <a:srgbClr val="FFFF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solidFill>
                            <a:srgbClr val="FFFF99"/>
                          </a:solidFill>
                        </a:rPr>
                        <a:t>Mean</a:t>
                      </a:r>
                      <a:endParaRPr lang="en-US" sz="1800" dirty="0">
                        <a:solidFill>
                          <a:srgbClr val="FFFF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solidFill>
                            <a:srgbClr val="FFFF99"/>
                          </a:solidFill>
                        </a:rPr>
                        <a:t>F-value</a:t>
                      </a:r>
                      <a:endParaRPr lang="en-US" sz="1800" dirty="0">
                        <a:solidFill>
                          <a:srgbClr val="FFFF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solidFill>
                            <a:srgbClr val="FFFF99"/>
                          </a:solidFill>
                        </a:rPr>
                        <a:t>p-value</a:t>
                      </a:r>
                      <a:endParaRPr lang="en-US" sz="1800" dirty="0">
                        <a:solidFill>
                          <a:srgbClr val="FFFF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0 people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3.56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3.67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3.38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1.722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.180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9 people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2.68</a:t>
                      </a:r>
                      <a:r>
                        <a:rPr lang="en-US" sz="1800" baseline="30000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18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2.14</a:t>
                      </a:r>
                      <a:r>
                        <a:rPr lang="en-US" sz="1800" baseline="30000" dirty="0" smtClean="0">
                          <a:solidFill>
                            <a:schemeClr val="bg1"/>
                          </a:solidFill>
                        </a:rPr>
                        <a:t>a,b</a:t>
                      </a:r>
                      <a:endParaRPr lang="en-US" sz="18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3.10</a:t>
                      </a:r>
                      <a:r>
                        <a:rPr lang="en-US" sz="1800" baseline="3000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sz="18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13.474</a:t>
                      </a:r>
                      <a:endParaRPr lang="en-US" sz="1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&lt; .001</a:t>
                      </a:r>
                      <a:endParaRPr lang="en-US" sz="1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18 people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1.08</a:t>
                      </a:r>
                      <a:r>
                        <a:rPr lang="en-US" sz="1800" baseline="30000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en-US" sz="18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0.63</a:t>
                      </a:r>
                      <a:r>
                        <a:rPr lang="en-US" sz="1800" baseline="3000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sz="18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1.85</a:t>
                      </a:r>
                      <a:r>
                        <a:rPr lang="en-US" sz="1800" baseline="30000" dirty="0" smtClean="0">
                          <a:solidFill>
                            <a:schemeClr val="bg1"/>
                          </a:solidFill>
                        </a:rPr>
                        <a:t>b,c</a:t>
                      </a:r>
                      <a:endParaRPr lang="en-US" sz="18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13.051</a:t>
                      </a:r>
                      <a:endParaRPr lang="en-US" sz="1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&lt; .001</a:t>
                      </a:r>
                      <a:endParaRPr lang="en-US" sz="1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27 people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-0.73</a:t>
                      </a:r>
                      <a:r>
                        <a:rPr lang="en-US" sz="1800" baseline="30000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en-US" sz="18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-0.93</a:t>
                      </a:r>
                      <a:r>
                        <a:rPr lang="en-US" sz="1800" baseline="3000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sz="18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0.13</a:t>
                      </a:r>
                      <a:r>
                        <a:rPr lang="en-US" sz="1800" baseline="30000" dirty="0" smtClean="0">
                          <a:solidFill>
                            <a:schemeClr val="bg1"/>
                          </a:solidFill>
                        </a:rPr>
                        <a:t>b,c</a:t>
                      </a:r>
                      <a:endParaRPr lang="en-US" sz="18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9.479</a:t>
                      </a:r>
                      <a:endParaRPr lang="en-US" sz="1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&lt; .001</a:t>
                      </a:r>
                      <a:endParaRPr lang="en-US" sz="1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36 people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-2.38</a:t>
                      </a:r>
                      <a:r>
                        <a:rPr lang="en-US" sz="1800" baseline="30000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en-US" sz="18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-2.47</a:t>
                      </a:r>
                      <a:r>
                        <a:rPr lang="en-US" sz="1800" baseline="3000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sz="18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-1.51</a:t>
                      </a:r>
                      <a:r>
                        <a:rPr lang="en-US" sz="1800" baseline="30000" dirty="0" smtClean="0">
                          <a:solidFill>
                            <a:schemeClr val="bg1"/>
                          </a:solidFill>
                        </a:rPr>
                        <a:t>b,c</a:t>
                      </a:r>
                      <a:endParaRPr lang="en-US" sz="18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8.918</a:t>
                      </a:r>
                      <a:endParaRPr lang="en-US" sz="1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&lt; .001</a:t>
                      </a:r>
                      <a:endParaRPr lang="en-US" sz="1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Acceptability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23.37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21.63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27.71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sym typeface="Symbol"/>
                        </a:rPr>
                        <a:t></a:t>
                      </a:r>
                      <a:endParaRPr lang="en-US" sz="1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sym typeface="Symbol"/>
                        </a:rPr>
                        <a:t></a:t>
                      </a:r>
                      <a:endParaRPr lang="en-US" sz="1800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Typically Seen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13.59</a:t>
                      </a:r>
                      <a:r>
                        <a:rPr lang="en-US" sz="1800" baseline="30000" dirty="0" smtClean="0">
                          <a:solidFill>
                            <a:schemeClr val="bg1"/>
                          </a:solidFill>
                        </a:rPr>
                        <a:t>a,c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10.71</a:t>
                      </a:r>
                      <a:r>
                        <a:rPr lang="en-US" sz="1800" baseline="30000" dirty="0" smtClean="0">
                          <a:solidFill>
                            <a:schemeClr val="bg1"/>
                          </a:solidFill>
                        </a:rPr>
                        <a:t>a,b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19.08</a:t>
                      </a:r>
                      <a:r>
                        <a:rPr lang="en-US" sz="1800" baseline="30000" dirty="0" smtClean="0">
                          <a:solidFill>
                            <a:schemeClr val="bg1"/>
                          </a:solidFill>
                        </a:rPr>
                        <a:t>b,c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43.367</a:t>
                      </a:r>
                      <a:endParaRPr lang="en-US" sz="1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&lt; .001</a:t>
                      </a:r>
                      <a:endParaRPr lang="en-US" sz="1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6691" name="TextBox 21"/>
          <p:cNvSpPr txBox="1">
            <a:spLocks noChangeArrowheads="1"/>
          </p:cNvSpPr>
          <p:nvPr/>
        </p:nvSpPr>
        <p:spPr bwMode="auto">
          <a:xfrm>
            <a:off x="228600" y="5664200"/>
            <a:ext cx="7467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FF99"/>
                </a:solidFill>
                <a:latin typeface="Calibri" pitchFamily="34" charset="0"/>
              </a:rPr>
              <a:t>Any two summits that share a superscript are significantly different (p &lt; 0.05) according to Bonferroni’s least significant difference test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Park Studies Laboratory</a:t>
            </a:r>
            <a:r>
              <a:rPr lang="en-US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                         </a:t>
            </a: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University of Vermont</a:t>
            </a:r>
            <a:endParaRPr lang="en-US" sz="1600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6693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64563" y="0"/>
            <a:ext cx="579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oc_ontrail_Level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914400"/>
            <a:ext cx="8570907" cy="5211763"/>
          </a:xfrm>
          <a:solidFill>
            <a:srgbClr val="FFFFFF">
              <a:shade val="85000"/>
            </a:srgbClr>
          </a:solidFill>
          <a:ln w="28575" cap="sq">
            <a:solidFill>
              <a:srgbClr val="FFFF99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Park Studies Laboratory</a:t>
            </a:r>
            <a:r>
              <a:rPr lang="en-US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                         </a:t>
            </a: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University of Vermont</a:t>
            </a:r>
            <a:endParaRPr lang="en-US" sz="1600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8676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4563" y="0"/>
            <a:ext cx="579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oc_ontrail_Level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914400"/>
            <a:ext cx="8570907" cy="5211763"/>
          </a:xfrm>
          <a:solidFill>
            <a:srgbClr val="FFFFFF">
              <a:shade val="85000"/>
            </a:srgbClr>
          </a:solidFill>
          <a:ln w="28575" cap="sq">
            <a:solidFill>
              <a:srgbClr val="FFFF99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Park Studies Laboratory</a:t>
            </a:r>
            <a:r>
              <a:rPr lang="en-US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                         </a:t>
            </a: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University of Vermont</a:t>
            </a:r>
            <a:endParaRPr lang="en-US" sz="1600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9700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4563" y="0"/>
            <a:ext cx="579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oc_ontrail_Level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914400"/>
            <a:ext cx="8570907" cy="5211763"/>
          </a:xfrm>
          <a:solidFill>
            <a:srgbClr val="FFFFFF">
              <a:shade val="85000"/>
            </a:srgbClr>
          </a:solidFill>
          <a:ln w="28575" cap="sq">
            <a:solidFill>
              <a:srgbClr val="FFFF99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Park Studies Laboratory</a:t>
            </a:r>
            <a:r>
              <a:rPr lang="en-US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                         </a:t>
            </a: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University of Vermont</a:t>
            </a:r>
            <a:endParaRPr lang="en-US" sz="1600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24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4563" y="0"/>
            <a:ext cx="579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0" y="609600"/>
          <a:ext cx="9144000" cy="5910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Park Studies Laboratory</a:t>
            </a:r>
            <a:r>
              <a:rPr lang="en-US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                         </a:t>
            </a: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University of Vermont</a:t>
            </a:r>
            <a:endParaRPr lang="en-US" sz="1600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2772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4563" y="0"/>
            <a:ext cx="579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oc_ontrail_Level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914400"/>
            <a:ext cx="8570907" cy="5211763"/>
          </a:xfrm>
          <a:solidFill>
            <a:srgbClr val="FFFFFF">
              <a:shade val="85000"/>
            </a:srgbClr>
          </a:solidFill>
          <a:ln w="28575" cap="sq">
            <a:solidFill>
              <a:srgbClr val="FFFF99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Park Studies Laboratory</a:t>
            </a:r>
            <a:r>
              <a:rPr lang="en-US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                         </a:t>
            </a: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University of Vermont</a:t>
            </a:r>
            <a:endParaRPr lang="en-US" sz="1600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9700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4563" y="0"/>
            <a:ext cx="579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46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4762" y="609600"/>
          <a:ext cx="9134475" cy="594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Park Studies Laboratory</a:t>
            </a:r>
            <a:r>
              <a:rPr lang="en-US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                         </a:t>
            </a: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University of Vermont</a:t>
            </a:r>
            <a:endParaRPr lang="en-US" sz="1600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2228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4563" y="0"/>
            <a:ext cx="579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oc_ontrail_Level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914400"/>
            <a:ext cx="8570908" cy="5211763"/>
          </a:xfrm>
          <a:solidFill>
            <a:srgbClr val="FFFFFF">
              <a:shade val="85000"/>
            </a:srgbClr>
          </a:solidFill>
          <a:ln w="28575" cap="sq">
            <a:solidFill>
              <a:srgbClr val="FFFF99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Park Studies Laboratory</a:t>
            </a:r>
            <a:r>
              <a:rPr lang="en-US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                         </a:t>
            </a: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University of Vermont</a:t>
            </a:r>
            <a:endParaRPr lang="en-US" sz="1600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4276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4563" y="0"/>
            <a:ext cx="579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oc_ontrail_Level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914400"/>
            <a:ext cx="8570907" cy="5211763"/>
          </a:xfrm>
          <a:solidFill>
            <a:srgbClr val="FFFFFF">
              <a:shade val="85000"/>
            </a:srgbClr>
          </a:solidFill>
          <a:ln w="28575" cap="sq">
            <a:solidFill>
              <a:srgbClr val="FFFF99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Park Studies Laboratory</a:t>
            </a:r>
            <a:r>
              <a:rPr lang="en-US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                         </a:t>
            </a: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University of Vermont</a:t>
            </a:r>
            <a:endParaRPr lang="en-US" sz="1600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5300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4563" y="0"/>
            <a:ext cx="579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ADK2009\Pondering the Cloud 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52400"/>
            <a:ext cx="4343400" cy="653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609600"/>
            <a:ext cx="4114800" cy="9144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4000" kern="0" dirty="0" smtClean="0">
                <a:solidFill>
                  <a:srgbClr val="FFFF99"/>
                </a:solidFill>
              </a:rPr>
              <a:t>Management Objectives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2636838"/>
            <a:ext cx="3657600" cy="384016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600" kern="0" dirty="0" smtClean="0">
                <a:solidFill>
                  <a:schemeClr val="bg1"/>
                </a:solidFill>
              </a:rPr>
              <a:t>Facilitate public access</a:t>
            </a:r>
          </a:p>
          <a:p>
            <a:endParaRPr lang="en-US" sz="2600" kern="0" dirty="0" smtClean="0">
              <a:solidFill>
                <a:schemeClr val="bg1"/>
              </a:solidFill>
            </a:endParaRPr>
          </a:p>
          <a:p>
            <a:r>
              <a:rPr lang="en-US" sz="2600" kern="0" dirty="0" smtClean="0">
                <a:solidFill>
                  <a:schemeClr val="bg1"/>
                </a:solidFill>
              </a:rPr>
              <a:t>Protect natural resources</a:t>
            </a:r>
          </a:p>
          <a:p>
            <a:endParaRPr lang="en-US" sz="2600" kern="0" dirty="0" smtClean="0">
              <a:solidFill>
                <a:schemeClr val="bg1"/>
              </a:solidFill>
            </a:endParaRPr>
          </a:p>
          <a:p>
            <a:r>
              <a:rPr lang="en-US" sz="2600" kern="0" dirty="0" smtClean="0">
                <a:solidFill>
                  <a:schemeClr val="bg1"/>
                </a:solidFill>
              </a:rPr>
              <a:t>Preserve experiential quality</a:t>
            </a:r>
          </a:p>
        </p:txBody>
      </p:sp>
    </p:spTree>
    <p:extLst>
      <p:ext uri="{BB962C8B-B14F-4D97-AF65-F5344CB8AC3E}">
        <p14:creationId xmlns:p14="http://schemas.microsoft.com/office/powerpoint/2010/main" val="103216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oc_ontrail_Level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914400"/>
            <a:ext cx="8570907" cy="5211763"/>
          </a:xfrm>
          <a:solidFill>
            <a:srgbClr val="FFFFFF">
              <a:shade val="85000"/>
            </a:srgbClr>
          </a:solidFill>
          <a:ln w="28575" cap="sq">
            <a:solidFill>
              <a:srgbClr val="FFFF99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Park Studies Laboratory</a:t>
            </a:r>
            <a:r>
              <a:rPr lang="en-US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                         </a:t>
            </a: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University of Vermont</a:t>
            </a:r>
            <a:endParaRPr lang="en-US" sz="1600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6324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4563" y="0"/>
            <a:ext cx="579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oc_ontrail_Level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914400"/>
            <a:ext cx="8570907" cy="5211763"/>
          </a:xfrm>
          <a:solidFill>
            <a:srgbClr val="FFFFFF">
              <a:shade val="85000"/>
            </a:srgbClr>
          </a:solidFill>
          <a:ln w="28575" cap="sq">
            <a:solidFill>
              <a:srgbClr val="FFFF99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Park Studies Laboratory</a:t>
            </a:r>
            <a:r>
              <a:rPr lang="en-US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                         </a:t>
            </a: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University of Vermont</a:t>
            </a:r>
            <a:endParaRPr lang="en-US" sz="1600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7348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4563" y="0"/>
            <a:ext cx="579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oc_ontrail_Level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935737"/>
            <a:ext cx="8570908" cy="5169088"/>
          </a:xfrm>
          <a:solidFill>
            <a:srgbClr val="FFFFFF">
              <a:shade val="85000"/>
            </a:srgbClr>
          </a:solidFill>
          <a:ln w="28575" cap="sq">
            <a:solidFill>
              <a:srgbClr val="FFFF99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Park Studies Laboratory</a:t>
            </a:r>
            <a:r>
              <a:rPr lang="en-US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                         </a:t>
            </a: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University of Vermont</a:t>
            </a:r>
            <a:endParaRPr lang="en-US" sz="1600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8372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4563" y="0"/>
            <a:ext cx="579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0" y="533400"/>
          <a:ext cx="9143999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Park Studies Laboratory</a:t>
            </a:r>
            <a:r>
              <a:rPr lang="en-US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                         </a:t>
            </a: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University of Vermont</a:t>
            </a:r>
            <a:endParaRPr lang="en-US" sz="1600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9396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4563" y="0"/>
            <a:ext cx="579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FFFF99"/>
                </a:solidFill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Cascade visitors sensitive to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Off trail summit use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Impacts from off trail summit use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“Obtrusive” management instillations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Cascade visitors NOT sensitive to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Trail impacts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“Natural” management instillations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Park Studies Laboratory</a:t>
            </a:r>
            <a:r>
              <a:rPr lang="en-US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                         </a:t>
            </a: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University of Vermont</a:t>
            </a:r>
            <a:endParaRPr lang="en-US" sz="1600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3493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64563" y="0"/>
            <a:ext cx="579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rgbClr val="FFFF66"/>
                </a:solidFill>
              </a:rPr>
              <a:t>Recreation Ecology Methods</a:t>
            </a:r>
          </a:p>
        </p:txBody>
      </p:sp>
      <p:pic>
        <p:nvPicPr>
          <p:cNvPr id="7" name="Content Placeholder 6" descr="DSCN1684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992" y="1981200"/>
            <a:ext cx="4528608" cy="339645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273050" indent="-2730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66"/>
                </a:solidFill>
              </a:rPr>
              <a:t>Mapped summit area using GPS</a:t>
            </a:r>
          </a:p>
          <a:p>
            <a:pPr marL="557784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66"/>
                </a:solidFill>
              </a:rPr>
              <a:t>Cadillac : 71,020 m</a:t>
            </a:r>
            <a:r>
              <a:rPr lang="en-US" sz="2600" baseline="30000" dirty="0" smtClean="0">
                <a:solidFill>
                  <a:srgbClr val="FFFF66"/>
                </a:solidFill>
              </a:rPr>
              <a:t>2</a:t>
            </a:r>
          </a:p>
          <a:p>
            <a:pPr marL="557784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66"/>
                </a:solidFill>
              </a:rPr>
              <a:t>Cascade: 7,606 m</a:t>
            </a:r>
            <a:r>
              <a:rPr lang="en-US" sz="2600" baseline="30000" dirty="0" smtClean="0">
                <a:solidFill>
                  <a:srgbClr val="FFFF66"/>
                </a:solidFill>
              </a:rPr>
              <a:t>2 </a:t>
            </a:r>
            <a:endParaRPr lang="en-US" sz="2600" dirty="0" smtClean="0">
              <a:solidFill>
                <a:srgbClr val="FFFF66"/>
              </a:solidFill>
            </a:endParaRPr>
          </a:p>
          <a:p>
            <a:pPr marL="557784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66"/>
                </a:solidFill>
              </a:rPr>
              <a:t>Camel’s Hump: 5,336 m</a:t>
            </a:r>
            <a:r>
              <a:rPr lang="en-US" sz="2600" baseline="30000" dirty="0" smtClean="0">
                <a:solidFill>
                  <a:srgbClr val="FFFF66"/>
                </a:solidFill>
              </a:rPr>
              <a:t>2</a:t>
            </a:r>
            <a:endParaRPr lang="en-US" sz="2600" dirty="0" smtClean="0">
              <a:solidFill>
                <a:srgbClr val="FFFF66"/>
              </a:solidFill>
            </a:endParaRPr>
          </a:p>
          <a:p>
            <a:pPr marL="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>
              <a:solidFill>
                <a:srgbClr val="FFFF66"/>
              </a:solidFill>
            </a:endParaRPr>
          </a:p>
          <a:p>
            <a:pPr marL="288925" indent="-2730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66"/>
                </a:solidFill>
              </a:rPr>
              <a:t>All trails mapped and assessed</a:t>
            </a:r>
          </a:p>
          <a:p>
            <a:pPr marL="273050" indent="-27305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>
              <a:solidFill>
                <a:srgbClr val="FFFF66"/>
              </a:solidFill>
            </a:endParaRPr>
          </a:p>
          <a:p>
            <a:pPr marL="273050" indent="-273050" eaLnBrk="1" fontAlgn="auto" hangingPunct="1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  <a:defRPr/>
            </a:pPr>
            <a:r>
              <a:rPr lang="en-US" dirty="0" smtClean="0">
                <a:solidFill>
                  <a:srgbClr val="FFFF66"/>
                </a:solidFill>
              </a:rPr>
              <a:t>Transect sampling and digital image analysis of 1m</a:t>
            </a:r>
            <a:r>
              <a:rPr lang="en-US" baseline="30000" dirty="0" smtClean="0">
                <a:solidFill>
                  <a:srgbClr val="FFFF66"/>
                </a:solidFill>
              </a:rPr>
              <a:t>2</a:t>
            </a:r>
            <a:r>
              <a:rPr lang="en-US" dirty="0" smtClean="0">
                <a:solidFill>
                  <a:srgbClr val="FFFF66"/>
                </a:solidFill>
              </a:rPr>
              <a:t> </a:t>
            </a:r>
            <a:r>
              <a:rPr lang="en-US" dirty="0" err="1" smtClean="0">
                <a:solidFill>
                  <a:srgbClr val="FFFF66"/>
                </a:solidFill>
              </a:rPr>
              <a:t>quadrats</a:t>
            </a:r>
            <a:r>
              <a:rPr lang="en-US" dirty="0" smtClean="0">
                <a:solidFill>
                  <a:srgbClr val="FFFF66"/>
                </a:solidFill>
              </a:rPr>
              <a:t> to assess resource conditions and quantify land cover types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2036763" y="5407025"/>
            <a:ext cx="28777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FF66"/>
                </a:solidFill>
                <a:latin typeface="Candara" pitchFamily="34" charset="0"/>
              </a:rPr>
              <a:t>Cascade</a:t>
            </a:r>
            <a:r>
              <a:rPr lang="en-US" sz="1400">
                <a:solidFill>
                  <a:srgbClr val="FFFF66"/>
                </a:solidFill>
                <a:latin typeface="Candara" pitchFamily="34" charset="0"/>
              </a:rPr>
              <a:t>, Adirondack State Park, NY</a:t>
            </a:r>
            <a:endParaRPr lang="en-US" sz="1400" b="1">
              <a:solidFill>
                <a:srgbClr val="FFFF66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45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rgbClr val="FFFF66"/>
                </a:solidFill>
              </a:rPr>
              <a:t>Recreation Ecology Methods:</a:t>
            </a:r>
            <a:br>
              <a:rPr>
                <a:solidFill>
                  <a:srgbClr val="FFFF66"/>
                </a:solidFill>
              </a:rPr>
            </a:br>
            <a:r>
              <a:rPr>
                <a:solidFill>
                  <a:srgbClr val="FFFF66"/>
                </a:solidFill>
              </a:rPr>
              <a:t>Land Cover Analysis</a:t>
            </a:r>
          </a:p>
        </p:txBody>
      </p:sp>
      <p:pic>
        <p:nvPicPr>
          <p:cNvPr id="5" name="Content Placeholder 7" descr="CIMG3375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348706"/>
            <a:ext cx="4038600" cy="302895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P9130249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2349739"/>
            <a:ext cx="4038600" cy="302688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9043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rgbClr val="FFFF66"/>
                </a:solidFill>
              </a:rPr>
              <a:t>Recreation Ecology Methods:</a:t>
            </a:r>
            <a:br>
              <a:rPr>
                <a:solidFill>
                  <a:srgbClr val="FFFF66"/>
                </a:solidFill>
              </a:rPr>
            </a:br>
            <a:r>
              <a:rPr>
                <a:solidFill>
                  <a:srgbClr val="FFFF66"/>
                </a:solidFill>
              </a:rPr>
              <a:t>Land Cover Analysis</a:t>
            </a:r>
          </a:p>
        </p:txBody>
      </p:sp>
      <p:pic>
        <p:nvPicPr>
          <p:cNvPr id="8" name="Content Placeholder 7" descr="photo_plots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2159908"/>
            <a:ext cx="3733800" cy="388187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648200" cy="5029200"/>
          </a:xfrm>
        </p:spPr>
        <p:txBody>
          <a:bodyPr>
            <a:normAutofit fontScale="92500"/>
          </a:bodyPr>
          <a:lstStyle/>
          <a:p>
            <a:pPr marL="0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66"/>
                </a:solidFill>
              </a:rPr>
              <a:t>Adapted methods used in campsite impact analysis (Marion 1991) and range management (Booth and Cox 2008)</a:t>
            </a:r>
          </a:p>
          <a:p>
            <a:pPr marL="0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66"/>
                </a:solidFill>
              </a:rPr>
              <a:t>Grid transect method</a:t>
            </a:r>
          </a:p>
          <a:p>
            <a:pPr marL="0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66"/>
                </a:solidFill>
              </a:rPr>
              <a:t>Grid created using </a:t>
            </a:r>
            <a:r>
              <a:rPr lang="en-US" dirty="0" err="1" smtClean="0">
                <a:solidFill>
                  <a:srgbClr val="FFFF66"/>
                </a:solidFill>
              </a:rPr>
              <a:t>Hawth’s</a:t>
            </a:r>
            <a:r>
              <a:rPr lang="en-US" dirty="0" smtClean="0">
                <a:solidFill>
                  <a:srgbClr val="FFFF66"/>
                </a:solidFill>
              </a:rPr>
              <a:t> Analysis Tools in </a:t>
            </a:r>
            <a:r>
              <a:rPr lang="en-US" dirty="0" err="1" smtClean="0">
                <a:solidFill>
                  <a:srgbClr val="FFFF66"/>
                </a:solidFill>
              </a:rPr>
              <a:t>ArcGIS</a:t>
            </a:r>
            <a:endParaRPr lang="en-US" dirty="0" smtClean="0">
              <a:solidFill>
                <a:srgbClr val="FFFF66"/>
              </a:solidFill>
            </a:endParaRPr>
          </a:p>
          <a:p>
            <a:pPr marL="0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66"/>
                </a:solidFill>
              </a:rPr>
              <a:t>Digital images of 1m</a:t>
            </a:r>
            <a:r>
              <a:rPr lang="en-US" baseline="30000" dirty="0" smtClean="0">
                <a:solidFill>
                  <a:srgbClr val="FFFF66"/>
                </a:solidFill>
              </a:rPr>
              <a:t>2</a:t>
            </a:r>
            <a:r>
              <a:rPr lang="en-US" dirty="0" smtClean="0">
                <a:solidFill>
                  <a:srgbClr val="FFFF66"/>
                </a:solidFill>
              </a:rPr>
              <a:t> </a:t>
            </a:r>
            <a:r>
              <a:rPr lang="en-US" dirty="0" err="1" smtClean="0">
                <a:solidFill>
                  <a:srgbClr val="FFFF66"/>
                </a:solidFill>
              </a:rPr>
              <a:t>quadrats</a:t>
            </a:r>
            <a:endParaRPr lang="en-US" dirty="0" smtClean="0">
              <a:solidFill>
                <a:srgbClr val="FFFF66"/>
              </a:solidFill>
            </a:endParaRPr>
          </a:p>
          <a:p>
            <a:pPr marL="0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66"/>
                </a:solidFill>
              </a:rPr>
              <a:t>Images analyzed using  </a:t>
            </a:r>
            <a:r>
              <a:rPr lang="en-US" dirty="0" err="1" smtClean="0">
                <a:solidFill>
                  <a:srgbClr val="FFFF66"/>
                </a:solidFill>
              </a:rPr>
              <a:t>SamplePoint</a:t>
            </a:r>
            <a:endParaRPr lang="en-US" dirty="0" smtClean="0">
              <a:solidFill>
                <a:srgbClr val="FFFF66"/>
              </a:solidFill>
            </a:endParaRPr>
          </a:p>
          <a:p>
            <a:pPr marL="0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66"/>
                </a:solidFill>
              </a:rPr>
              <a:t>13 land cover classes measured</a:t>
            </a:r>
            <a:endParaRPr lang="en-US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26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rgbClr val="FFFF66"/>
                </a:solidFill>
              </a:rPr>
              <a:t>Recreation Ecology Methods:</a:t>
            </a:r>
            <a:br>
              <a:rPr>
                <a:solidFill>
                  <a:srgbClr val="FFFF66"/>
                </a:solidFill>
              </a:rPr>
            </a:br>
            <a:r>
              <a:rPr>
                <a:solidFill>
                  <a:srgbClr val="FFFF66"/>
                </a:solidFill>
              </a:rPr>
              <a:t>Land Cover Analysis</a:t>
            </a:r>
          </a:p>
        </p:txBody>
      </p:sp>
      <p:pic>
        <p:nvPicPr>
          <p:cNvPr id="5" name="Content Placeholder 4" descr="DSCN0127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2381794"/>
            <a:ext cx="3352800" cy="325700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67109" y="1905000"/>
            <a:ext cx="5048291" cy="40386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2264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762000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200">
                <a:solidFill>
                  <a:srgbClr val="FFFF66"/>
                </a:solidFill>
              </a:rPr>
              <a:t>Ecological Assessment: Trail Analysis - Cascade</a:t>
            </a:r>
          </a:p>
        </p:txBody>
      </p:sp>
      <p:pic>
        <p:nvPicPr>
          <p:cNvPr id="6" name="Content Placeholder 5" descr="Cas_trails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2414" t="2518" r="5172" b="2889"/>
          <a:stretch>
            <a:fillRect/>
          </a:stretch>
        </p:blipFill>
        <p:spPr>
          <a:xfrm>
            <a:off x="914400" y="908957"/>
            <a:ext cx="3429000" cy="5796643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6657079"/>
              </p:ext>
            </p:extLst>
          </p:nvPr>
        </p:nvGraphicFramePr>
        <p:xfrm>
          <a:off x="4648200" y="1143000"/>
          <a:ext cx="4038600" cy="5394762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971800"/>
                <a:gridCol w="1066800"/>
              </a:tblGrid>
              <a:tr h="45714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66"/>
                          </a:solidFill>
                        </a:rPr>
                        <a:t>Number of Segments</a:t>
                      </a:r>
                      <a:endParaRPr lang="en-US" sz="2400" dirty="0">
                        <a:solidFill>
                          <a:srgbClr val="FFFF66"/>
                        </a:solidFill>
                      </a:endParaRPr>
                    </a:p>
                  </a:txBody>
                  <a:tcPr marL="86360" marR="86360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99"/>
                          </a:solidFill>
                        </a:rPr>
                        <a:t>45</a:t>
                      </a:r>
                      <a:endParaRPr lang="en-US" sz="2400" dirty="0">
                        <a:solidFill>
                          <a:srgbClr val="FFFF99"/>
                        </a:solidFill>
                      </a:endParaRPr>
                    </a:p>
                  </a:txBody>
                  <a:tcPr marL="86360" marR="86360" marT="45711" marB="45711"/>
                </a:tc>
              </a:tr>
              <a:tr h="45714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66"/>
                          </a:solidFill>
                        </a:rPr>
                        <a:t>Linear Extent (miles)</a:t>
                      </a:r>
                      <a:endParaRPr lang="en-US" sz="2400" dirty="0">
                        <a:solidFill>
                          <a:srgbClr val="FFFF66"/>
                        </a:solidFill>
                      </a:endParaRPr>
                    </a:p>
                  </a:txBody>
                  <a:tcPr marL="86360" marR="86360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99"/>
                          </a:solidFill>
                        </a:rPr>
                        <a:t>0.26</a:t>
                      </a:r>
                      <a:endParaRPr lang="en-US" sz="2400" dirty="0">
                        <a:solidFill>
                          <a:srgbClr val="FFFF99"/>
                        </a:solidFill>
                      </a:endParaRPr>
                    </a:p>
                  </a:txBody>
                  <a:tcPr marL="86360" marR="86360" marT="45711" marB="45711"/>
                </a:tc>
              </a:tr>
              <a:tr h="82287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66"/>
                          </a:solidFill>
                        </a:rPr>
                        <a:t>Average Trail Width (inches):</a:t>
                      </a:r>
                      <a:endParaRPr lang="en-US" sz="2400" dirty="0">
                        <a:solidFill>
                          <a:srgbClr val="FFFF66"/>
                        </a:solidFill>
                      </a:endParaRPr>
                    </a:p>
                  </a:txBody>
                  <a:tcPr marL="86360" marR="86360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FF99"/>
                        </a:solidFill>
                      </a:endParaRPr>
                    </a:p>
                  </a:txBody>
                  <a:tcPr marL="86360" marR="86360" marT="45711" marB="45711"/>
                </a:tc>
              </a:tr>
              <a:tr h="457146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rgbClr val="FFFF66"/>
                          </a:solidFill>
                        </a:rPr>
                        <a:t>          Minimum</a:t>
                      </a:r>
                      <a:endParaRPr lang="en-US" sz="2400" dirty="0">
                        <a:solidFill>
                          <a:srgbClr val="FFFF66"/>
                        </a:solidFill>
                      </a:endParaRPr>
                    </a:p>
                  </a:txBody>
                  <a:tcPr marL="86360" marR="86360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99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rgbClr val="FFFF99"/>
                        </a:solidFill>
                      </a:endParaRPr>
                    </a:p>
                  </a:txBody>
                  <a:tcPr marL="86360" marR="86360" marT="45711" marB="45711"/>
                </a:tc>
              </a:tr>
              <a:tr h="457146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rgbClr val="FFFF66"/>
                          </a:solidFill>
                        </a:rPr>
                        <a:t>          Maximum</a:t>
                      </a:r>
                      <a:endParaRPr lang="en-US" sz="2400" dirty="0">
                        <a:solidFill>
                          <a:srgbClr val="FFFF66"/>
                        </a:solidFill>
                      </a:endParaRPr>
                    </a:p>
                  </a:txBody>
                  <a:tcPr marL="86360" marR="86360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99"/>
                          </a:solidFill>
                        </a:rPr>
                        <a:t>30</a:t>
                      </a:r>
                      <a:endParaRPr lang="en-US" sz="2400" dirty="0">
                        <a:solidFill>
                          <a:srgbClr val="FFFF99"/>
                        </a:solidFill>
                      </a:endParaRPr>
                    </a:p>
                  </a:txBody>
                  <a:tcPr marL="86360" marR="86360" marT="45711" marB="45711"/>
                </a:tc>
              </a:tr>
              <a:tr h="457146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rgbClr val="FFFF66"/>
                          </a:solidFill>
                        </a:rPr>
                        <a:t>          Mean</a:t>
                      </a:r>
                      <a:endParaRPr lang="en-US" sz="2400" dirty="0">
                        <a:solidFill>
                          <a:srgbClr val="FFFF66"/>
                        </a:solidFill>
                      </a:endParaRPr>
                    </a:p>
                  </a:txBody>
                  <a:tcPr marL="86360" marR="86360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99"/>
                          </a:solidFill>
                        </a:rPr>
                        <a:t>15.3</a:t>
                      </a:r>
                      <a:endParaRPr lang="en-US" sz="2400" dirty="0">
                        <a:solidFill>
                          <a:srgbClr val="FFFF99"/>
                        </a:solidFill>
                      </a:endParaRPr>
                    </a:p>
                  </a:txBody>
                  <a:tcPr marL="86360" marR="86360" marT="45711" marB="45711"/>
                </a:tc>
              </a:tr>
              <a:tr h="45714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66"/>
                          </a:solidFill>
                        </a:rPr>
                        <a:t>Condition Class:</a:t>
                      </a:r>
                      <a:endParaRPr lang="en-US" sz="2400" dirty="0">
                        <a:solidFill>
                          <a:srgbClr val="FFFF66"/>
                        </a:solidFill>
                      </a:endParaRPr>
                    </a:p>
                  </a:txBody>
                  <a:tcPr marL="86360" marR="86360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FF99"/>
                        </a:solidFill>
                      </a:endParaRPr>
                    </a:p>
                  </a:txBody>
                  <a:tcPr marL="86360" marR="86360" marT="45711" marB="45711"/>
                </a:tc>
              </a:tr>
              <a:tr h="457146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rgbClr val="FFFF66"/>
                          </a:solidFill>
                        </a:rPr>
                        <a:t>          CC1</a:t>
                      </a:r>
                      <a:endParaRPr lang="en-US" sz="2400" dirty="0">
                        <a:solidFill>
                          <a:srgbClr val="FFFF66"/>
                        </a:solidFill>
                      </a:endParaRPr>
                    </a:p>
                  </a:txBody>
                  <a:tcPr marL="86360" marR="86360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99"/>
                          </a:solidFill>
                        </a:rPr>
                        <a:t>6.7%</a:t>
                      </a:r>
                      <a:endParaRPr lang="en-US" sz="2400" dirty="0">
                        <a:solidFill>
                          <a:srgbClr val="FFFF99"/>
                        </a:solidFill>
                      </a:endParaRPr>
                    </a:p>
                  </a:txBody>
                  <a:tcPr marL="86360" marR="86360" marT="45711" marB="45711"/>
                </a:tc>
              </a:tr>
              <a:tr h="457146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rgbClr val="FFFF66"/>
                          </a:solidFill>
                        </a:rPr>
                        <a:t>          CC2</a:t>
                      </a:r>
                      <a:endParaRPr lang="en-US" sz="2400" dirty="0">
                        <a:solidFill>
                          <a:srgbClr val="FFFF66"/>
                        </a:solidFill>
                      </a:endParaRPr>
                    </a:p>
                  </a:txBody>
                  <a:tcPr marL="86360" marR="86360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99"/>
                          </a:solidFill>
                        </a:rPr>
                        <a:t>26.7%</a:t>
                      </a:r>
                      <a:endParaRPr lang="en-US" sz="2400" dirty="0">
                        <a:solidFill>
                          <a:srgbClr val="FFFF99"/>
                        </a:solidFill>
                      </a:endParaRPr>
                    </a:p>
                  </a:txBody>
                  <a:tcPr marL="86360" marR="86360" marT="45711" marB="45711"/>
                </a:tc>
              </a:tr>
              <a:tr h="457146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rgbClr val="FFFF66"/>
                          </a:solidFill>
                        </a:rPr>
                        <a:t>          CC3</a:t>
                      </a:r>
                      <a:endParaRPr lang="en-US" sz="2400" dirty="0">
                        <a:solidFill>
                          <a:srgbClr val="FFFF66"/>
                        </a:solidFill>
                      </a:endParaRPr>
                    </a:p>
                  </a:txBody>
                  <a:tcPr marL="86360" marR="86360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99"/>
                          </a:solidFill>
                        </a:rPr>
                        <a:t>33.3%</a:t>
                      </a:r>
                      <a:endParaRPr lang="en-US" sz="2400" dirty="0">
                        <a:solidFill>
                          <a:srgbClr val="FFFF99"/>
                        </a:solidFill>
                      </a:endParaRPr>
                    </a:p>
                  </a:txBody>
                  <a:tcPr marL="86360" marR="86360" marT="45711" marB="45711"/>
                </a:tc>
              </a:tr>
              <a:tr h="457146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rgbClr val="FFFF66"/>
                          </a:solidFill>
                        </a:rPr>
                        <a:t>          CC4</a:t>
                      </a:r>
                      <a:endParaRPr lang="en-US" sz="2400" dirty="0">
                        <a:solidFill>
                          <a:srgbClr val="FFFF66"/>
                        </a:solidFill>
                      </a:endParaRPr>
                    </a:p>
                  </a:txBody>
                  <a:tcPr marL="86360" marR="86360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99"/>
                          </a:solidFill>
                        </a:rPr>
                        <a:t>24.4%</a:t>
                      </a:r>
                      <a:endParaRPr lang="en-US" sz="2400" dirty="0">
                        <a:solidFill>
                          <a:srgbClr val="FFFF99"/>
                        </a:solidFill>
                      </a:endParaRPr>
                    </a:p>
                  </a:txBody>
                  <a:tcPr marL="86360" marR="86360" marT="45711" marB="4571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74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2590800"/>
            <a:ext cx="8305800" cy="3886200"/>
            <a:chOff x="381000" y="2590800"/>
            <a:chExt cx="8305800" cy="3886200"/>
          </a:xfrm>
          <a:noFill/>
        </p:grpSpPr>
        <p:sp>
          <p:nvSpPr>
            <p:cNvPr id="3" name="Rounded Rectangle 2"/>
            <p:cNvSpPr/>
            <p:nvPr/>
          </p:nvSpPr>
          <p:spPr>
            <a:xfrm>
              <a:off x="457200" y="2743200"/>
              <a:ext cx="2514600" cy="762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numCol="1" rtlCol="0" anchor="ctr"/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Objective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81000" y="2590800"/>
              <a:ext cx="2362200" cy="1066800"/>
            </a:xfrm>
            <a:prstGeom prst="roundRect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905000" y="4038600"/>
              <a:ext cx="2514600" cy="762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numCol="1" rtlCol="0" anchor="ctr"/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Indicators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828800" y="3886200"/>
              <a:ext cx="2514600" cy="1066800"/>
            </a:xfrm>
            <a:prstGeom prst="roundRect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Bent-Up Arrow 6"/>
            <p:cNvSpPr/>
            <p:nvPr/>
          </p:nvSpPr>
          <p:spPr>
            <a:xfrm rot="5400000">
              <a:off x="800100" y="3810000"/>
              <a:ext cx="876300" cy="800100"/>
            </a:xfrm>
            <a:prstGeom prst="bentUpArrow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8" name="Group 47"/>
            <p:cNvGrpSpPr/>
            <p:nvPr/>
          </p:nvGrpSpPr>
          <p:grpSpPr>
            <a:xfrm>
              <a:off x="4448467" y="3962400"/>
              <a:ext cx="1266533" cy="990600"/>
              <a:chOff x="522110" y="4953000"/>
              <a:chExt cx="1352071" cy="1295400"/>
            </a:xfrm>
            <a:grpFill/>
          </p:grpSpPr>
          <p:sp>
            <p:nvSpPr>
              <p:cNvPr id="15" name="U-Turn Arrow 14"/>
              <p:cNvSpPr/>
              <p:nvPr/>
            </p:nvSpPr>
            <p:spPr>
              <a:xfrm rot="10800000">
                <a:off x="522110" y="5638800"/>
                <a:ext cx="1303866" cy="609600"/>
              </a:xfrm>
              <a:prstGeom prst="uturnArrow">
                <a:avLst>
                  <a:gd name="adj1" fmla="val 25000"/>
                  <a:gd name="adj2" fmla="val 25000"/>
                  <a:gd name="adj3" fmla="val 25000"/>
                  <a:gd name="adj4" fmla="val 43750"/>
                  <a:gd name="adj5" fmla="val 100000"/>
                </a:avLst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U-Turn Arrow 15"/>
              <p:cNvSpPr/>
              <p:nvPr/>
            </p:nvSpPr>
            <p:spPr>
              <a:xfrm>
                <a:off x="570316" y="4953000"/>
                <a:ext cx="1303865" cy="609600"/>
              </a:xfrm>
              <a:prstGeom prst="uturnArrow">
                <a:avLst>
                  <a:gd name="adj1" fmla="val 25000"/>
                  <a:gd name="adj2" fmla="val 25000"/>
                  <a:gd name="adj3" fmla="val 25000"/>
                  <a:gd name="adj4" fmla="val 43750"/>
                  <a:gd name="adj5" fmla="val 100000"/>
                </a:avLst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6019800" y="4038600"/>
              <a:ext cx="2667000" cy="762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numCol="1" rtlCol="0" anchor="ctr"/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Monitoring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943600" y="3886200"/>
              <a:ext cx="2667000" cy="1066800"/>
            </a:xfrm>
            <a:prstGeom prst="roundRect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951111" y="5562600"/>
              <a:ext cx="2514600" cy="762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numCol="1" rtlCol="0" anchor="ctr"/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Standards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874911" y="5410200"/>
              <a:ext cx="2514600" cy="1066800"/>
            </a:xfrm>
            <a:prstGeom prst="roundRect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Bent-Up Arrow 12"/>
            <p:cNvSpPr/>
            <p:nvPr/>
          </p:nvSpPr>
          <p:spPr>
            <a:xfrm rot="5400000" flipV="1">
              <a:off x="6612468" y="5350932"/>
              <a:ext cx="872064" cy="838200"/>
            </a:xfrm>
            <a:prstGeom prst="bentUpArrow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Bent-Up Arrow 13"/>
            <p:cNvSpPr/>
            <p:nvPr/>
          </p:nvSpPr>
          <p:spPr>
            <a:xfrm rot="10800000" flipV="1">
              <a:off x="2785536" y="5181600"/>
              <a:ext cx="872064" cy="838200"/>
            </a:xfrm>
            <a:prstGeom prst="bentUpArrow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457200" y="609600"/>
            <a:ext cx="4114800" cy="9144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4000" kern="0" dirty="0" smtClean="0">
                <a:solidFill>
                  <a:srgbClr val="FFFF99"/>
                </a:solidFill>
              </a:rPr>
              <a:t>Management by Objectives</a:t>
            </a:r>
          </a:p>
        </p:txBody>
      </p:sp>
    </p:spTree>
    <p:extLst>
      <p:ext uri="{BB962C8B-B14F-4D97-AF65-F5344CB8AC3E}">
        <p14:creationId xmlns:p14="http://schemas.microsoft.com/office/powerpoint/2010/main" val="284564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3716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00">
                <a:solidFill>
                  <a:srgbClr val="FFFF66"/>
                </a:solidFill>
              </a:rPr>
              <a:t>Ecological Assessment:</a:t>
            </a:r>
            <a:br>
              <a:rPr sz="4000">
                <a:solidFill>
                  <a:srgbClr val="FFFF66"/>
                </a:solidFill>
              </a:rPr>
            </a:br>
            <a:r>
              <a:rPr sz="4000">
                <a:solidFill>
                  <a:srgbClr val="FFFF66"/>
                </a:solidFill>
              </a:rPr>
              <a:t>Land Cover Analysis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142730"/>
              </p:ext>
            </p:extLst>
          </p:nvPr>
        </p:nvGraphicFramePr>
        <p:xfrm>
          <a:off x="228600" y="2005013"/>
          <a:ext cx="8686800" cy="2795586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676400"/>
                <a:gridCol w="1219200"/>
                <a:gridCol w="1828800"/>
                <a:gridCol w="1295400"/>
                <a:gridCol w="1447800"/>
                <a:gridCol w="1219200"/>
              </a:tblGrid>
              <a:tr h="76698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Land Cover Class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Cascade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Camel’s Hump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Cadillac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F-value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p-value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 anchor="ctr"/>
                </a:tc>
              </a:tr>
              <a:tr h="40572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Vegetation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20.40</a:t>
                      </a:r>
                      <a:r>
                        <a:rPr lang="en-US" sz="2000" baseline="30000" dirty="0" smtClean="0"/>
                        <a:t>a,c</a:t>
                      </a:r>
                      <a:endParaRPr lang="en-US" sz="20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175979" marR="175979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44.25</a:t>
                      </a:r>
                      <a:r>
                        <a:rPr lang="en-US" sz="2000" baseline="30000" dirty="0" smtClean="0"/>
                        <a:t>a</a:t>
                      </a:r>
                      <a:endParaRPr lang="en-US" sz="20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44.29</a:t>
                      </a:r>
                      <a:r>
                        <a:rPr lang="en-US" sz="2000" baseline="30000" dirty="0" smtClean="0"/>
                        <a:t>c</a:t>
                      </a:r>
                      <a:endParaRPr lang="en-US" sz="20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32.879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&lt; .001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 anchor="ctr"/>
                </a:tc>
              </a:tr>
              <a:tr h="40572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Lichens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3.14</a:t>
                      </a:r>
                      <a:r>
                        <a:rPr lang="en-US" sz="2000" baseline="30000" dirty="0" smtClean="0"/>
                        <a:t>a,c</a:t>
                      </a:r>
                      <a:endParaRPr lang="en-US" sz="20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175979" marR="175979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32.70</a:t>
                      </a:r>
                      <a:r>
                        <a:rPr lang="en-US" sz="2000" baseline="30000" dirty="0" smtClean="0"/>
                        <a:t>a</a:t>
                      </a:r>
                      <a:endParaRPr lang="en-US" sz="20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36.25</a:t>
                      </a:r>
                      <a:r>
                        <a:rPr lang="en-US" sz="2000" baseline="30000" dirty="0" smtClean="0"/>
                        <a:t>c</a:t>
                      </a:r>
                      <a:endParaRPr lang="en-US" sz="20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116.557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&lt; .001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 anchor="ctr"/>
                </a:tc>
              </a:tr>
              <a:tr h="40572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Organic Soil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1.78</a:t>
                      </a:r>
                      <a:r>
                        <a:rPr lang="en-US" sz="2000" baseline="30000" dirty="0" smtClean="0"/>
                        <a:t>a,c</a:t>
                      </a:r>
                      <a:endParaRPr lang="en-US" sz="20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175979" marR="175979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0.52</a:t>
                      </a:r>
                      <a:r>
                        <a:rPr lang="en-US" sz="2000" baseline="30000" dirty="0" smtClean="0"/>
                        <a:t>a</a:t>
                      </a:r>
                      <a:endParaRPr lang="en-US" sz="20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0.39</a:t>
                      </a:r>
                      <a:r>
                        <a:rPr lang="en-US" sz="2000" baseline="30000" dirty="0" smtClean="0"/>
                        <a:t>c</a:t>
                      </a:r>
                      <a:endParaRPr lang="en-US" sz="20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11.047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&lt; .001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 anchor="ctr"/>
                </a:tc>
              </a:tr>
              <a:tr h="40572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Mineral Soil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4.72</a:t>
                      </a:r>
                      <a:r>
                        <a:rPr lang="en-US" sz="2000" baseline="30000" dirty="0" smtClean="0"/>
                        <a:t>a</a:t>
                      </a:r>
                      <a:endParaRPr lang="en-US" sz="20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175979" marR="175979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0.59</a:t>
                      </a:r>
                      <a:r>
                        <a:rPr lang="en-US" sz="2000" baseline="30000" dirty="0" smtClean="0"/>
                        <a:t>a,b</a:t>
                      </a:r>
                      <a:endParaRPr lang="en-US" sz="20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6.73</a:t>
                      </a:r>
                      <a:r>
                        <a:rPr lang="en-US" sz="2000" baseline="30000" dirty="0" smtClean="0"/>
                        <a:t>b</a:t>
                      </a:r>
                      <a:endParaRPr lang="en-US" sz="20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20.703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&lt; .001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 anchor="ctr"/>
                </a:tc>
              </a:tr>
              <a:tr h="40572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Bare Rock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68.45</a:t>
                      </a:r>
                      <a:r>
                        <a:rPr lang="en-US" sz="2000" baseline="30000" dirty="0" smtClean="0"/>
                        <a:t>a,c</a:t>
                      </a:r>
                      <a:endParaRPr lang="en-US" sz="20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175979" marR="175979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20.11</a:t>
                      </a:r>
                      <a:r>
                        <a:rPr lang="en-US" sz="2000" baseline="30000" dirty="0" smtClean="0"/>
                        <a:t>a,b</a:t>
                      </a:r>
                      <a:endParaRPr lang="en-US" sz="20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11.27</a:t>
                      </a:r>
                      <a:r>
                        <a:rPr lang="en-US" sz="2000" baseline="30000" dirty="0" smtClean="0"/>
                        <a:t>b,c</a:t>
                      </a:r>
                      <a:endParaRPr lang="en-US" sz="20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369.198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&lt; .001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08" marB="45708" anchor="ctr"/>
                </a:tc>
              </a:tr>
            </a:tbl>
          </a:graphicData>
        </a:graphic>
      </p:graphicFrame>
      <p:sp>
        <p:nvSpPr>
          <p:cNvPr id="80939" name="TextBox 3"/>
          <p:cNvSpPr txBox="1">
            <a:spLocks noChangeArrowheads="1"/>
          </p:cNvSpPr>
          <p:nvPr/>
        </p:nvSpPr>
        <p:spPr bwMode="auto">
          <a:xfrm>
            <a:off x="228600" y="4800600"/>
            <a:ext cx="746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FF66"/>
                </a:solidFill>
                <a:latin typeface="Calibri" pitchFamily="34" charset="0"/>
              </a:rPr>
              <a:t>Any two summits that share a superscript are significantly different (p &lt; 0.05) according to Bonferroni’s least significant difference test</a:t>
            </a:r>
          </a:p>
        </p:txBody>
      </p:sp>
    </p:spTree>
    <p:extLst>
      <p:ext uri="{BB962C8B-B14F-4D97-AF65-F5344CB8AC3E}">
        <p14:creationId xmlns:p14="http://schemas.microsoft.com/office/powerpoint/2010/main" val="382457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265238"/>
          <a:ext cx="8686800" cy="399281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743200"/>
                <a:gridCol w="1905000"/>
                <a:gridCol w="1981200"/>
                <a:gridCol w="2057400"/>
              </a:tblGrid>
              <a:tr h="106671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Cascade</a:t>
                      </a:r>
                      <a:endParaRPr lang="en-US" sz="32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Camel’s Hump</a:t>
                      </a:r>
                      <a:endParaRPr lang="en-US" sz="32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Cadillac Mountain</a:t>
                      </a:r>
                      <a:endParaRPr lang="en-US" sz="3200" dirty="0"/>
                    </a:p>
                  </a:txBody>
                  <a:tcPr marT="45713" marB="45713" anchor="ctr"/>
                </a:tc>
              </a:tr>
              <a:tr h="518116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Percent</a:t>
                      </a:r>
                      <a:endParaRPr lang="en-US" sz="2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Percent</a:t>
                      </a:r>
                      <a:endParaRPr lang="en-US" sz="2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Percent</a:t>
                      </a:r>
                      <a:endParaRPr lang="en-US" sz="2800" dirty="0"/>
                    </a:p>
                  </a:txBody>
                  <a:tcPr marT="45713" marB="45713" anchor="ctr"/>
                </a:tc>
              </a:tr>
              <a:tr h="94480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Vegetation Cover Present</a:t>
                      </a:r>
                      <a:endParaRPr lang="en-US" sz="2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20.4</a:t>
                      </a:r>
                      <a:endParaRPr lang="en-US" sz="2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44.3</a:t>
                      </a:r>
                      <a:endParaRPr lang="en-US" sz="2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44.3</a:t>
                      </a:r>
                      <a:endParaRPr lang="en-US" sz="2800" dirty="0"/>
                    </a:p>
                  </a:txBody>
                  <a:tcPr marT="45713" marB="45713" anchor="ctr"/>
                </a:tc>
              </a:tr>
              <a:tr h="94480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Visitors said they typically saw…</a:t>
                      </a:r>
                      <a:endParaRPr lang="en-US" sz="2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61.7</a:t>
                      </a:r>
                      <a:endParaRPr lang="en-US" sz="2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67.0</a:t>
                      </a:r>
                      <a:endParaRPr lang="en-US" sz="2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72.0</a:t>
                      </a:r>
                      <a:endParaRPr lang="en-US" sz="2800" dirty="0"/>
                    </a:p>
                  </a:txBody>
                  <a:tcPr marT="45713" marB="45713" anchor="ctr"/>
                </a:tc>
              </a:tr>
              <a:tr h="51811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Acceptability</a:t>
                      </a:r>
                      <a:endParaRPr lang="en-US" sz="2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44.3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42.9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46.7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marT="45713" marB="4571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20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76325"/>
            <a:ext cx="7772400" cy="136207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99"/>
                </a:solidFill>
              </a:rPr>
              <a:t>University of Vermont</a:t>
            </a:r>
            <a:br>
              <a:rPr lang="en-US" dirty="0" smtClean="0">
                <a:solidFill>
                  <a:srgbClr val="FFFF99"/>
                </a:solidFill>
              </a:rPr>
            </a:br>
            <a:r>
              <a:rPr lang="en-US" dirty="0" smtClean="0">
                <a:solidFill>
                  <a:srgbClr val="FFFF99"/>
                </a:solidFill>
              </a:rPr>
              <a:t>Park Studies Laboratory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6656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8138"/>
            <a:ext cx="7772400" cy="738187"/>
          </a:xfrm>
        </p:spPr>
        <p:txBody>
          <a:bodyPr/>
          <a:lstStyle/>
          <a:p>
            <a:pPr algn="ctr"/>
            <a:r>
              <a:rPr lang="en-US" sz="2400" smtClean="0">
                <a:solidFill>
                  <a:schemeClr val="bg1"/>
                </a:solidFill>
              </a:rPr>
              <a:t>http://www.uvm.edu/parkstudies/</a:t>
            </a:r>
          </a:p>
        </p:txBody>
      </p:sp>
      <p:pic>
        <p:nvPicPr>
          <p:cNvPr id="4" name="Picture 3" descr="101_575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2438400"/>
            <a:ext cx="5715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6565" name="TextBox 4"/>
          <p:cNvSpPr txBox="1">
            <a:spLocks noChangeArrowheads="1"/>
          </p:cNvSpPr>
          <p:nvPr/>
        </p:nvSpPr>
        <p:spPr bwMode="auto">
          <a:xfrm>
            <a:off x="1752600" y="6321425"/>
            <a:ext cx="5754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View of the Great Range from summit of </a:t>
            </a: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Cascade</a:t>
            </a: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, Adirondack State Park, NY</a:t>
            </a: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Park Studies Laboratory</a:t>
            </a:r>
            <a:r>
              <a:rPr lang="en-US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                         </a:t>
            </a: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University of Vermont</a:t>
            </a:r>
            <a:endParaRPr lang="en-US" sz="1600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6567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4563" y="0"/>
            <a:ext cx="579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/>
          <a:lstStyle/>
          <a:p>
            <a:r>
              <a:rPr lang="en-US" sz="4000" smtClean="0">
                <a:solidFill>
                  <a:srgbClr val="FFFF99"/>
                </a:solidFill>
              </a:rPr>
              <a:t>The Northern Forest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93838"/>
            <a:ext cx="3657600" cy="4525962"/>
          </a:xfrm>
        </p:spPr>
        <p:txBody>
          <a:bodyPr/>
          <a:lstStyle/>
          <a:p>
            <a:r>
              <a:rPr lang="en-US" sz="2600" smtClean="0">
                <a:solidFill>
                  <a:schemeClr val="bg1"/>
                </a:solidFill>
              </a:rPr>
              <a:t>Nearly 30 million acres</a:t>
            </a:r>
          </a:p>
          <a:p>
            <a:r>
              <a:rPr lang="en-US" sz="2600" smtClean="0">
                <a:solidFill>
                  <a:schemeClr val="bg1"/>
                </a:solidFill>
              </a:rPr>
              <a:t>Mosaic of public/private ownership</a:t>
            </a:r>
          </a:p>
          <a:p>
            <a:r>
              <a:rPr lang="en-US" sz="2600" smtClean="0">
                <a:solidFill>
                  <a:schemeClr val="bg1"/>
                </a:solidFill>
              </a:rPr>
              <a:t>Variety of recreational uses</a:t>
            </a:r>
          </a:p>
          <a:p>
            <a:r>
              <a:rPr lang="en-US" sz="2600" smtClean="0">
                <a:solidFill>
                  <a:schemeClr val="bg1"/>
                </a:solidFill>
              </a:rPr>
              <a:t>1.5 million permanent residents</a:t>
            </a:r>
          </a:p>
          <a:p>
            <a:r>
              <a:rPr lang="en-US" sz="2600" smtClean="0">
                <a:solidFill>
                  <a:schemeClr val="bg1"/>
                </a:solidFill>
              </a:rPr>
              <a:t>10 million visitors each year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91000" y="2196202"/>
            <a:ext cx="4648200" cy="3031435"/>
          </a:xfrm>
          <a:solidFill>
            <a:srgbClr val="FFFFFF">
              <a:shade val="85000"/>
            </a:srgbClr>
          </a:solidFill>
          <a:ln w="28575" cap="sq">
            <a:solidFill>
              <a:srgbClr val="FFFF99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6858000" y="5300663"/>
            <a:ext cx="2006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orbel" pitchFamily="34" charset="0"/>
              </a:rPr>
              <a:t>www.northernforest.org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Park Studies Laboratory</a:t>
            </a:r>
            <a:r>
              <a:rPr lang="en-US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                         </a:t>
            </a: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University of Vermont</a:t>
            </a:r>
            <a:endParaRPr lang="en-US" sz="1600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9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4563" y="0"/>
            <a:ext cx="579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8229600" cy="1250950"/>
          </a:xfrm>
        </p:spPr>
        <p:txBody>
          <a:bodyPr/>
          <a:lstStyle/>
          <a:p>
            <a:r>
              <a:rPr lang="en-US" sz="4000" smtClean="0">
                <a:solidFill>
                  <a:srgbClr val="FFFF99"/>
                </a:solidFill>
              </a:rPr>
              <a:t>Research Sites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773238"/>
            <a:ext cx="4038600" cy="4624387"/>
          </a:xfrm>
        </p:spPr>
        <p:txBody>
          <a:bodyPr/>
          <a:lstStyle/>
          <a:p>
            <a:r>
              <a:rPr lang="en-US" sz="3000" smtClean="0">
                <a:solidFill>
                  <a:schemeClr val="bg1"/>
                </a:solidFill>
              </a:rPr>
              <a:t>Cascade Mountain, NY</a:t>
            </a:r>
          </a:p>
          <a:p>
            <a:pPr>
              <a:buFont typeface="Wingdings 2" pitchFamily="18" charset="2"/>
              <a:buNone/>
            </a:pPr>
            <a:endParaRPr lang="en-US" sz="3000" smtClean="0">
              <a:solidFill>
                <a:schemeClr val="bg1"/>
              </a:solidFill>
            </a:endParaRPr>
          </a:p>
          <a:p>
            <a:r>
              <a:rPr lang="en-US" sz="3000" smtClean="0">
                <a:solidFill>
                  <a:schemeClr val="bg1"/>
                </a:solidFill>
              </a:rPr>
              <a:t>Camel’s Hump, VT</a:t>
            </a:r>
          </a:p>
          <a:p>
            <a:pPr>
              <a:buFont typeface="Wingdings 2" pitchFamily="18" charset="2"/>
              <a:buNone/>
            </a:pPr>
            <a:endParaRPr lang="en-US" sz="3000" smtClean="0">
              <a:solidFill>
                <a:schemeClr val="bg1"/>
              </a:solidFill>
            </a:endParaRPr>
          </a:p>
          <a:p>
            <a:r>
              <a:rPr lang="en-US" sz="3000" smtClean="0">
                <a:solidFill>
                  <a:schemeClr val="bg1"/>
                </a:solidFill>
              </a:rPr>
              <a:t>Cadillac Mountain, ME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54219" y="1752600"/>
            <a:ext cx="4384982" cy="4419600"/>
          </a:xfrm>
          <a:solidFill>
            <a:srgbClr val="FFFFFF">
              <a:shade val="85000"/>
            </a:srgbClr>
          </a:solidFill>
          <a:ln w="28575" cap="sq">
            <a:solidFill>
              <a:srgbClr val="FFFF99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5-Point Star 6"/>
          <p:cNvSpPr/>
          <p:nvPr/>
        </p:nvSpPr>
        <p:spPr>
          <a:xfrm>
            <a:off x="6096000" y="4038600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924800" y="3124200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553200" y="3657600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72" name="TextBox 11"/>
          <p:cNvSpPr txBox="1">
            <a:spLocks noChangeArrowheads="1"/>
          </p:cNvSpPr>
          <p:nvPr/>
        </p:nvSpPr>
        <p:spPr bwMode="auto">
          <a:xfrm>
            <a:off x="6096000" y="6200775"/>
            <a:ext cx="2762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orbel" pitchFamily="34" charset="0"/>
              </a:rPr>
              <a:t>http://www.ncfcnfr.net/demo.html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Park Studies Laboratory</a:t>
            </a:r>
            <a:r>
              <a:rPr lang="en-US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                         </a:t>
            </a:r>
            <a:r>
              <a:rPr lang="en-US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University of Vermont</a:t>
            </a:r>
            <a:endParaRPr lang="en-US" sz="1600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274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4563" y="0"/>
            <a:ext cx="579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rgbClr val="FFFF66"/>
                </a:solidFill>
              </a:rPr>
              <a:t>Recreation Ecology Methods</a:t>
            </a:r>
          </a:p>
        </p:txBody>
      </p:sp>
      <p:pic>
        <p:nvPicPr>
          <p:cNvPr id="7" name="Content Placeholder 6" descr="DSCN1684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992" y="1981200"/>
            <a:ext cx="4528608" cy="339645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273050" indent="-2730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66"/>
                </a:solidFill>
              </a:rPr>
              <a:t>Mapped summit area using GPS</a:t>
            </a:r>
          </a:p>
          <a:p>
            <a:pPr marL="557784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66"/>
                </a:solidFill>
              </a:rPr>
              <a:t>Cadillac : 71,020 m</a:t>
            </a:r>
            <a:r>
              <a:rPr lang="en-US" sz="2600" baseline="30000" dirty="0" smtClean="0">
                <a:solidFill>
                  <a:srgbClr val="FFFF66"/>
                </a:solidFill>
              </a:rPr>
              <a:t>2</a:t>
            </a:r>
          </a:p>
          <a:p>
            <a:pPr marL="557784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66"/>
                </a:solidFill>
              </a:rPr>
              <a:t>Cascade: 7,606 m</a:t>
            </a:r>
            <a:r>
              <a:rPr lang="en-US" sz="2600" baseline="30000" dirty="0" smtClean="0">
                <a:solidFill>
                  <a:srgbClr val="FFFF66"/>
                </a:solidFill>
              </a:rPr>
              <a:t>2 </a:t>
            </a:r>
            <a:endParaRPr lang="en-US" sz="2600" dirty="0" smtClean="0">
              <a:solidFill>
                <a:srgbClr val="FFFF66"/>
              </a:solidFill>
            </a:endParaRPr>
          </a:p>
          <a:p>
            <a:pPr marL="557784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66"/>
                </a:solidFill>
              </a:rPr>
              <a:t>Camel’s Hump: 5,336 m</a:t>
            </a:r>
            <a:r>
              <a:rPr lang="en-US" sz="2600" baseline="30000" dirty="0" smtClean="0">
                <a:solidFill>
                  <a:srgbClr val="FFFF66"/>
                </a:solidFill>
              </a:rPr>
              <a:t>2</a:t>
            </a:r>
            <a:endParaRPr lang="en-US" sz="2600" dirty="0" smtClean="0">
              <a:solidFill>
                <a:srgbClr val="FFFF66"/>
              </a:solidFill>
            </a:endParaRPr>
          </a:p>
          <a:p>
            <a:pPr marL="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>
              <a:solidFill>
                <a:srgbClr val="FFFF66"/>
              </a:solidFill>
            </a:endParaRPr>
          </a:p>
          <a:p>
            <a:pPr marL="288925" indent="-2730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66"/>
                </a:solidFill>
              </a:rPr>
              <a:t>All trails mapped and assessed</a:t>
            </a:r>
          </a:p>
          <a:p>
            <a:pPr marL="273050" indent="-27305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>
              <a:solidFill>
                <a:srgbClr val="FFFF66"/>
              </a:solidFill>
            </a:endParaRPr>
          </a:p>
          <a:p>
            <a:pPr marL="273050" indent="-273050" eaLnBrk="1" fontAlgn="auto" hangingPunct="1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  <a:defRPr/>
            </a:pPr>
            <a:r>
              <a:rPr lang="en-US" dirty="0" smtClean="0">
                <a:solidFill>
                  <a:srgbClr val="FFFF66"/>
                </a:solidFill>
              </a:rPr>
              <a:t>Transect sampling and digital image analysis of 1m</a:t>
            </a:r>
            <a:r>
              <a:rPr lang="en-US" baseline="30000" dirty="0" smtClean="0">
                <a:solidFill>
                  <a:srgbClr val="FFFF66"/>
                </a:solidFill>
              </a:rPr>
              <a:t>2</a:t>
            </a:r>
            <a:r>
              <a:rPr lang="en-US" dirty="0" smtClean="0">
                <a:solidFill>
                  <a:srgbClr val="FFFF66"/>
                </a:solidFill>
              </a:rPr>
              <a:t> </a:t>
            </a:r>
            <a:r>
              <a:rPr lang="en-US" dirty="0" err="1" smtClean="0">
                <a:solidFill>
                  <a:srgbClr val="FFFF66"/>
                </a:solidFill>
              </a:rPr>
              <a:t>quadrats</a:t>
            </a:r>
            <a:r>
              <a:rPr lang="en-US" dirty="0" smtClean="0">
                <a:solidFill>
                  <a:srgbClr val="FFFF66"/>
                </a:solidFill>
              </a:rPr>
              <a:t> to assess resource conditions and quantify land cover types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2036763" y="5407025"/>
            <a:ext cx="28777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FF66"/>
                </a:solidFill>
                <a:latin typeface="Candara" pitchFamily="34" charset="0"/>
              </a:rPr>
              <a:t>Cascade</a:t>
            </a:r>
            <a:r>
              <a:rPr lang="en-US" sz="1400">
                <a:solidFill>
                  <a:srgbClr val="FFFF66"/>
                </a:solidFill>
                <a:latin typeface="Candara" pitchFamily="34" charset="0"/>
              </a:rPr>
              <a:t>, Adirondack State Park, NY</a:t>
            </a:r>
            <a:endParaRPr lang="en-US" sz="1400" b="1">
              <a:solidFill>
                <a:srgbClr val="FFFF66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48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SL">
  <a:themeElements>
    <a:clrScheme name="ATR">
      <a:dk1>
        <a:sysClr val="windowText" lastClr="000000"/>
      </a:dk1>
      <a:lt1>
        <a:sysClr val="window" lastClr="FFFFFF"/>
      </a:lt1>
      <a:dk2>
        <a:srgbClr val="474749"/>
      </a:dk2>
      <a:lt2>
        <a:srgbClr val="D9D9DA"/>
      </a:lt2>
      <a:accent1>
        <a:srgbClr val="474749"/>
      </a:accent1>
      <a:accent2>
        <a:srgbClr val="00672F"/>
      </a:accent2>
      <a:accent3>
        <a:srgbClr val="73BA3C"/>
      </a:accent3>
      <a:accent4>
        <a:srgbClr val="1C8D3B"/>
      </a:accent4>
      <a:accent5>
        <a:srgbClr val="00672F"/>
      </a:accent5>
      <a:accent6>
        <a:srgbClr val="73BA3C"/>
      </a:accent6>
      <a:hlink>
        <a:srgbClr val="1C8D3B"/>
      </a:hlink>
      <a:folHlink>
        <a:srgbClr val="8D8E9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1286</TotalTime>
  <Words>1166</Words>
  <Application>Microsoft Office PowerPoint</Application>
  <PresentationFormat>On-screen Show (4:3)</PresentationFormat>
  <Paragraphs>377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Arial</vt:lpstr>
      <vt:lpstr>Calibri</vt:lpstr>
      <vt:lpstr>Candara</vt:lpstr>
      <vt:lpstr>Corbel</vt:lpstr>
      <vt:lpstr>Symbol</vt:lpstr>
      <vt:lpstr>Times New Roman</vt:lpstr>
      <vt:lpstr>Wingdings 2</vt:lpstr>
      <vt:lpstr>PSL</vt:lpstr>
      <vt:lpstr>Monitoring Recreation Impacts in Vermont and the Northern Forest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Northern Forest</vt:lpstr>
      <vt:lpstr>Research Sites</vt:lpstr>
      <vt:lpstr>Recreation Ecology Methods</vt:lpstr>
      <vt:lpstr>Recreation Ecology Methods: Land Cover Analysis</vt:lpstr>
      <vt:lpstr>Recreation Ecology Methods: Land Cover Analysis</vt:lpstr>
      <vt:lpstr>Recreation Ecology Methods: Land Cover Analysis</vt:lpstr>
      <vt:lpstr>Ecological Assessment: Land Cover Analysis</vt:lpstr>
      <vt:lpstr>PowerPoint Presentation</vt:lpstr>
      <vt:lpstr>PowerPoint Presentation</vt:lpstr>
      <vt:lpstr>PowerPoint Presentation</vt:lpstr>
      <vt:lpstr>Visitor Awareness of Ecological Impacts</vt:lpstr>
      <vt:lpstr>Visitor Awareness of Ecological Impacts</vt:lpstr>
      <vt:lpstr>Special Thanks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Survey Research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Respondent Ratings of On-trail Use Level Photographs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Recreation Ecology Methods</vt:lpstr>
      <vt:lpstr>Recreation Ecology Methods: Land Cover Analysis</vt:lpstr>
      <vt:lpstr>Recreation Ecology Methods: Land Cover Analysis</vt:lpstr>
      <vt:lpstr>Recreation Ecology Methods: Land Cover Analysis</vt:lpstr>
      <vt:lpstr>Ecological Assessment: Trail Analysis - Cascade</vt:lpstr>
      <vt:lpstr>Ecological Assessment: Land Cover Analysis</vt:lpstr>
      <vt:lpstr>PowerPoint Presentation</vt:lpstr>
      <vt:lpstr>University of Vermont Park Studies Laboratory</vt:lpstr>
    </vt:vector>
  </TitlesOfParts>
  <Company>University of Vermont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Recreation on Mountain Summits in the Northern Forest: Part I</dc:title>
  <dc:creator>kgoonan</dc:creator>
  <cp:lastModifiedBy>NPR</cp:lastModifiedBy>
  <cp:revision>98</cp:revision>
  <dcterms:created xsi:type="dcterms:W3CDTF">2009-03-18T20:14:42Z</dcterms:created>
  <dcterms:modified xsi:type="dcterms:W3CDTF">2013-12-17T13:49:50Z</dcterms:modified>
</cp:coreProperties>
</file>