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6" r:id="rId11"/>
    <p:sldId id="265" r:id="rId12"/>
    <p:sldId id="267" r:id="rId13"/>
    <p:sldId id="268" r:id="rId14"/>
    <p:sldId id="271" r:id="rId15"/>
    <p:sldId id="270" r:id="rId16"/>
    <p:sldId id="269" r:id="rId17"/>
    <p:sldId id="272" r:id="rId18"/>
    <p:sldId id="273" r:id="rId19"/>
    <p:sldId id="274" r:id="rId20"/>
    <p:sldId id="276" r:id="rId21"/>
    <p:sldId id="275" r:id="rId22"/>
    <p:sldId id="277"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0" d="100"/>
          <a:sy n="90" d="100"/>
        </p:scale>
        <p:origin x="342"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68678A-E82C-4D82-A2DA-16E52AF82A8F}" type="datetimeFigureOut">
              <a:rPr lang="en-US" smtClean="0"/>
              <a:t>2/4/2016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C343EB-A066-434F-936A-C94FF52EE3FC}" type="slidenum">
              <a:rPr lang="en-US" smtClean="0"/>
              <a:t>‹#›</a:t>
            </a:fld>
            <a:endParaRPr lang="en-US"/>
          </a:p>
        </p:txBody>
      </p:sp>
    </p:spTree>
    <p:extLst>
      <p:ext uri="{BB962C8B-B14F-4D97-AF65-F5344CB8AC3E}">
        <p14:creationId xmlns:p14="http://schemas.microsoft.com/office/powerpoint/2010/main" val="580971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C343EB-A066-434F-936A-C94FF52EE3FC}" type="slidenum">
              <a:rPr lang="en-US" smtClean="0"/>
              <a:t>1</a:t>
            </a:fld>
            <a:endParaRPr lang="en-US"/>
          </a:p>
        </p:txBody>
      </p:sp>
    </p:spTree>
    <p:extLst>
      <p:ext uri="{BB962C8B-B14F-4D97-AF65-F5344CB8AC3E}">
        <p14:creationId xmlns:p14="http://schemas.microsoft.com/office/powerpoint/2010/main" val="3171277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C343EB-A066-434F-936A-C94FF52EE3FC}" type="slidenum">
              <a:rPr lang="en-US" smtClean="0"/>
              <a:t>10</a:t>
            </a:fld>
            <a:endParaRPr lang="en-US"/>
          </a:p>
        </p:txBody>
      </p:sp>
    </p:spTree>
    <p:extLst>
      <p:ext uri="{BB962C8B-B14F-4D97-AF65-F5344CB8AC3E}">
        <p14:creationId xmlns:p14="http://schemas.microsoft.com/office/powerpoint/2010/main" val="36361078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C343EB-A066-434F-936A-C94FF52EE3FC}" type="slidenum">
              <a:rPr lang="en-US" smtClean="0"/>
              <a:t>11</a:t>
            </a:fld>
            <a:endParaRPr lang="en-US"/>
          </a:p>
        </p:txBody>
      </p:sp>
    </p:spTree>
    <p:extLst>
      <p:ext uri="{BB962C8B-B14F-4D97-AF65-F5344CB8AC3E}">
        <p14:creationId xmlns:p14="http://schemas.microsoft.com/office/powerpoint/2010/main" val="3203752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C343EB-A066-434F-936A-C94FF52EE3FC}" type="slidenum">
              <a:rPr lang="en-US" smtClean="0"/>
              <a:t>12</a:t>
            </a:fld>
            <a:endParaRPr lang="en-US"/>
          </a:p>
        </p:txBody>
      </p:sp>
    </p:spTree>
    <p:extLst>
      <p:ext uri="{BB962C8B-B14F-4D97-AF65-F5344CB8AC3E}">
        <p14:creationId xmlns:p14="http://schemas.microsoft.com/office/powerpoint/2010/main" val="22381062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C343EB-A066-434F-936A-C94FF52EE3FC}" type="slidenum">
              <a:rPr lang="en-US" smtClean="0"/>
              <a:t>13</a:t>
            </a:fld>
            <a:endParaRPr lang="en-US"/>
          </a:p>
        </p:txBody>
      </p:sp>
    </p:spTree>
    <p:extLst>
      <p:ext uri="{BB962C8B-B14F-4D97-AF65-F5344CB8AC3E}">
        <p14:creationId xmlns:p14="http://schemas.microsoft.com/office/powerpoint/2010/main" val="3065015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C343EB-A066-434F-936A-C94FF52EE3FC}" type="slidenum">
              <a:rPr lang="en-US" smtClean="0"/>
              <a:t>14</a:t>
            </a:fld>
            <a:endParaRPr lang="en-US"/>
          </a:p>
        </p:txBody>
      </p:sp>
    </p:spTree>
    <p:extLst>
      <p:ext uri="{BB962C8B-B14F-4D97-AF65-F5344CB8AC3E}">
        <p14:creationId xmlns:p14="http://schemas.microsoft.com/office/powerpoint/2010/main" val="25651853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C343EB-A066-434F-936A-C94FF52EE3FC}" type="slidenum">
              <a:rPr lang="en-US" smtClean="0"/>
              <a:t>15</a:t>
            </a:fld>
            <a:endParaRPr lang="en-US"/>
          </a:p>
        </p:txBody>
      </p:sp>
    </p:spTree>
    <p:extLst>
      <p:ext uri="{BB962C8B-B14F-4D97-AF65-F5344CB8AC3E}">
        <p14:creationId xmlns:p14="http://schemas.microsoft.com/office/powerpoint/2010/main" val="3287150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C343EB-A066-434F-936A-C94FF52EE3FC}" type="slidenum">
              <a:rPr lang="en-US" smtClean="0"/>
              <a:t>16</a:t>
            </a:fld>
            <a:endParaRPr lang="en-US"/>
          </a:p>
        </p:txBody>
      </p:sp>
    </p:spTree>
    <p:extLst>
      <p:ext uri="{BB962C8B-B14F-4D97-AF65-F5344CB8AC3E}">
        <p14:creationId xmlns:p14="http://schemas.microsoft.com/office/powerpoint/2010/main" val="42816540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C343EB-A066-434F-936A-C94FF52EE3FC}" type="slidenum">
              <a:rPr lang="en-US" smtClean="0"/>
              <a:t>17</a:t>
            </a:fld>
            <a:endParaRPr lang="en-US"/>
          </a:p>
        </p:txBody>
      </p:sp>
    </p:spTree>
    <p:extLst>
      <p:ext uri="{BB962C8B-B14F-4D97-AF65-F5344CB8AC3E}">
        <p14:creationId xmlns:p14="http://schemas.microsoft.com/office/powerpoint/2010/main" val="19693012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C343EB-A066-434F-936A-C94FF52EE3FC}" type="slidenum">
              <a:rPr lang="en-US" smtClean="0"/>
              <a:t>18</a:t>
            </a:fld>
            <a:endParaRPr lang="en-US"/>
          </a:p>
        </p:txBody>
      </p:sp>
    </p:spTree>
    <p:extLst>
      <p:ext uri="{BB962C8B-B14F-4D97-AF65-F5344CB8AC3E}">
        <p14:creationId xmlns:p14="http://schemas.microsoft.com/office/powerpoint/2010/main" val="35995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C343EB-A066-434F-936A-C94FF52EE3FC}" type="slidenum">
              <a:rPr lang="en-US" smtClean="0"/>
              <a:t>19</a:t>
            </a:fld>
            <a:endParaRPr lang="en-US"/>
          </a:p>
        </p:txBody>
      </p:sp>
    </p:spTree>
    <p:extLst>
      <p:ext uri="{BB962C8B-B14F-4D97-AF65-F5344CB8AC3E}">
        <p14:creationId xmlns:p14="http://schemas.microsoft.com/office/powerpoint/2010/main" val="4027122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C343EB-A066-434F-936A-C94FF52EE3FC}" type="slidenum">
              <a:rPr lang="en-US" smtClean="0"/>
              <a:t>2</a:t>
            </a:fld>
            <a:endParaRPr lang="en-US"/>
          </a:p>
        </p:txBody>
      </p:sp>
    </p:spTree>
    <p:extLst>
      <p:ext uri="{BB962C8B-B14F-4D97-AF65-F5344CB8AC3E}">
        <p14:creationId xmlns:p14="http://schemas.microsoft.com/office/powerpoint/2010/main" val="13639219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C343EB-A066-434F-936A-C94FF52EE3FC}" type="slidenum">
              <a:rPr lang="en-US" smtClean="0"/>
              <a:t>20</a:t>
            </a:fld>
            <a:endParaRPr lang="en-US"/>
          </a:p>
        </p:txBody>
      </p:sp>
    </p:spTree>
    <p:extLst>
      <p:ext uri="{BB962C8B-B14F-4D97-AF65-F5344CB8AC3E}">
        <p14:creationId xmlns:p14="http://schemas.microsoft.com/office/powerpoint/2010/main" val="21202006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C343EB-A066-434F-936A-C94FF52EE3FC}" type="slidenum">
              <a:rPr lang="en-US" smtClean="0"/>
              <a:t>21</a:t>
            </a:fld>
            <a:endParaRPr lang="en-US"/>
          </a:p>
        </p:txBody>
      </p:sp>
    </p:spTree>
    <p:extLst>
      <p:ext uri="{BB962C8B-B14F-4D97-AF65-F5344CB8AC3E}">
        <p14:creationId xmlns:p14="http://schemas.microsoft.com/office/powerpoint/2010/main" val="34568455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C343EB-A066-434F-936A-C94FF52EE3FC}" type="slidenum">
              <a:rPr lang="en-US" smtClean="0"/>
              <a:t>22</a:t>
            </a:fld>
            <a:endParaRPr lang="en-US"/>
          </a:p>
        </p:txBody>
      </p:sp>
    </p:spTree>
    <p:extLst>
      <p:ext uri="{BB962C8B-B14F-4D97-AF65-F5344CB8AC3E}">
        <p14:creationId xmlns:p14="http://schemas.microsoft.com/office/powerpoint/2010/main" val="2121654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C343EB-A066-434F-936A-C94FF52EE3FC}" type="slidenum">
              <a:rPr lang="en-US" smtClean="0"/>
              <a:t>3</a:t>
            </a:fld>
            <a:endParaRPr lang="en-US"/>
          </a:p>
        </p:txBody>
      </p:sp>
    </p:spTree>
    <p:extLst>
      <p:ext uri="{BB962C8B-B14F-4D97-AF65-F5344CB8AC3E}">
        <p14:creationId xmlns:p14="http://schemas.microsoft.com/office/powerpoint/2010/main" val="1323513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C343EB-A066-434F-936A-C94FF52EE3FC}" type="slidenum">
              <a:rPr lang="en-US" smtClean="0"/>
              <a:t>4</a:t>
            </a:fld>
            <a:endParaRPr lang="en-US"/>
          </a:p>
        </p:txBody>
      </p:sp>
    </p:spTree>
    <p:extLst>
      <p:ext uri="{BB962C8B-B14F-4D97-AF65-F5344CB8AC3E}">
        <p14:creationId xmlns:p14="http://schemas.microsoft.com/office/powerpoint/2010/main" val="2683001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C343EB-A066-434F-936A-C94FF52EE3FC}" type="slidenum">
              <a:rPr lang="en-US" smtClean="0"/>
              <a:t>5</a:t>
            </a:fld>
            <a:endParaRPr lang="en-US"/>
          </a:p>
        </p:txBody>
      </p:sp>
    </p:spTree>
    <p:extLst>
      <p:ext uri="{BB962C8B-B14F-4D97-AF65-F5344CB8AC3E}">
        <p14:creationId xmlns:p14="http://schemas.microsoft.com/office/powerpoint/2010/main" val="584314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C343EB-A066-434F-936A-C94FF52EE3FC}" type="slidenum">
              <a:rPr lang="en-US" smtClean="0"/>
              <a:t>6</a:t>
            </a:fld>
            <a:endParaRPr lang="en-US"/>
          </a:p>
        </p:txBody>
      </p:sp>
    </p:spTree>
    <p:extLst>
      <p:ext uri="{BB962C8B-B14F-4D97-AF65-F5344CB8AC3E}">
        <p14:creationId xmlns:p14="http://schemas.microsoft.com/office/powerpoint/2010/main" val="952506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C343EB-A066-434F-936A-C94FF52EE3FC}" type="slidenum">
              <a:rPr lang="en-US" smtClean="0"/>
              <a:t>7</a:t>
            </a:fld>
            <a:endParaRPr lang="en-US"/>
          </a:p>
        </p:txBody>
      </p:sp>
    </p:spTree>
    <p:extLst>
      <p:ext uri="{BB962C8B-B14F-4D97-AF65-F5344CB8AC3E}">
        <p14:creationId xmlns:p14="http://schemas.microsoft.com/office/powerpoint/2010/main" val="4251610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C343EB-A066-434F-936A-C94FF52EE3FC}" type="slidenum">
              <a:rPr lang="en-US" smtClean="0"/>
              <a:t>8</a:t>
            </a:fld>
            <a:endParaRPr lang="en-US"/>
          </a:p>
        </p:txBody>
      </p:sp>
    </p:spTree>
    <p:extLst>
      <p:ext uri="{BB962C8B-B14F-4D97-AF65-F5344CB8AC3E}">
        <p14:creationId xmlns:p14="http://schemas.microsoft.com/office/powerpoint/2010/main" val="214825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C343EB-A066-434F-936A-C94FF52EE3FC}" type="slidenum">
              <a:rPr lang="en-US" smtClean="0"/>
              <a:t>9</a:t>
            </a:fld>
            <a:endParaRPr lang="en-US"/>
          </a:p>
        </p:txBody>
      </p:sp>
    </p:spTree>
    <p:extLst>
      <p:ext uri="{BB962C8B-B14F-4D97-AF65-F5344CB8AC3E}">
        <p14:creationId xmlns:p14="http://schemas.microsoft.com/office/powerpoint/2010/main" val="380444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500390E-D307-4981-BB83-8A6C7144325E}" type="datetimeFigureOut">
              <a:rPr lang="en-US" smtClean="0"/>
              <a:t>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A9EADB-EA6C-4122-9EA4-F4A736DBFBCD}"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00390E-D307-4981-BB83-8A6C7144325E}" type="datetimeFigureOut">
              <a:rPr lang="en-US" smtClean="0"/>
              <a:t>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A9EADB-EA6C-4122-9EA4-F4A736DBFBC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00390E-D307-4981-BB83-8A6C7144325E}" type="datetimeFigureOut">
              <a:rPr lang="en-US" smtClean="0"/>
              <a:t>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A9EADB-EA6C-4122-9EA4-F4A736DBFBC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00390E-D307-4981-BB83-8A6C7144325E}" type="datetimeFigureOut">
              <a:rPr lang="en-US" smtClean="0"/>
              <a:t>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A9EADB-EA6C-4122-9EA4-F4A736DBFBC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00390E-D307-4981-BB83-8A6C7144325E}" type="datetimeFigureOut">
              <a:rPr lang="en-US" smtClean="0"/>
              <a:t>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A9EADB-EA6C-4122-9EA4-F4A736DBFBCD}"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500390E-D307-4981-BB83-8A6C7144325E}" type="datetimeFigureOut">
              <a:rPr lang="en-US" smtClean="0"/>
              <a:t>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A9EADB-EA6C-4122-9EA4-F4A736DBFBC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500390E-D307-4981-BB83-8A6C7144325E}" type="datetimeFigureOut">
              <a:rPr lang="en-US" smtClean="0"/>
              <a:t>2/4/2016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A9EADB-EA6C-4122-9EA4-F4A736DBFBC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500390E-D307-4981-BB83-8A6C7144325E}" type="datetimeFigureOut">
              <a:rPr lang="en-US" smtClean="0"/>
              <a:t>2/4/2016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A9EADB-EA6C-4122-9EA4-F4A736DBFBC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00390E-D307-4981-BB83-8A6C7144325E}" type="datetimeFigureOut">
              <a:rPr lang="en-US" smtClean="0"/>
              <a:t>2/4/2016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A9EADB-EA6C-4122-9EA4-F4A736DBFBC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00390E-D307-4981-BB83-8A6C7144325E}" type="datetimeFigureOut">
              <a:rPr lang="en-US" smtClean="0"/>
              <a:t>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A9EADB-EA6C-4122-9EA4-F4A736DBFBC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00390E-D307-4981-BB83-8A6C7144325E}" type="datetimeFigureOut">
              <a:rPr lang="en-US" smtClean="0"/>
              <a:t>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A9EADB-EA6C-4122-9EA4-F4A736DBFBC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00390E-D307-4981-BB83-8A6C7144325E}" type="datetimeFigureOut">
              <a:rPr lang="en-US" smtClean="0"/>
              <a:t>2/4/2016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A9EADB-EA6C-4122-9EA4-F4A736DBFBC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0"/>
            <a:ext cx="7772400" cy="1470025"/>
          </a:xfrm>
        </p:spPr>
        <p:txBody>
          <a:bodyPr/>
          <a:lstStyle/>
          <a:p>
            <a:r>
              <a:rPr lang="en-US" dirty="0" smtClean="0"/>
              <a:t>Field Trip to Lye Brook Wilderness Area</a:t>
            </a:r>
            <a:endParaRPr lang="en-US" dirty="0"/>
          </a:p>
        </p:txBody>
      </p:sp>
      <p:sp>
        <p:nvSpPr>
          <p:cNvPr id="3" name="Subtitle 2"/>
          <p:cNvSpPr>
            <a:spLocks noGrp="1"/>
          </p:cNvSpPr>
          <p:nvPr>
            <p:ph type="subTitle" idx="1"/>
          </p:nvPr>
        </p:nvSpPr>
        <p:spPr/>
        <p:txBody>
          <a:bodyPr/>
          <a:lstStyle/>
          <a:p>
            <a:r>
              <a:rPr lang="en-US" dirty="0" smtClean="0"/>
              <a:t>Assessment of  Campsite Impact on Water Quality</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SCF0059.JPG"/>
          <p:cNvPicPr>
            <a:picLocks noGrp="1" noChangeAspect="1"/>
          </p:cNvPicPr>
          <p:nvPr>
            <p:ph idx="1"/>
          </p:nvPr>
        </p:nvPicPr>
        <p:blipFill>
          <a:blip r:embed="rId3" cstate="print"/>
          <a:stretch>
            <a:fillRect/>
          </a:stretch>
        </p:blipFill>
        <p:spPr>
          <a:xfrm>
            <a:off x="1524000" y="609600"/>
            <a:ext cx="6034617" cy="4525963"/>
          </a:xfrm>
        </p:spPr>
      </p:pic>
      <p:sp>
        <p:nvSpPr>
          <p:cNvPr id="5" name="TextBox 4"/>
          <p:cNvSpPr txBox="1"/>
          <p:nvPr/>
        </p:nvSpPr>
        <p:spPr>
          <a:xfrm>
            <a:off x="1752599" y="5486400"/>
            <a:ext cx="5806017" cy="646331"/>
          </a:xfrm>
          <a:prstGeom prst="rect">
            <a:avLst/>
          </a:prstGeom>
          <a:noFill/>
        </p:spPr>
        <p:txBody>
          <a:bodyPr wrap="square" rtlCol="0">
            <a:spAutoFit/>
          </a:bodyPr>
          <a:lstStyle/>
          <a:p>
            <a:r>
              <a:rPr lang="en-US" dirty="0" smtClean="0"/>
              <a:t>Limited availability of personnel would make enforcing site closure difficult.</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Many sites are in use</a:t>
            </a:r>
            <a:endParaRPr lang="en-US" dirty="0"/>
          </a:p>
        </p:txBody>
      </p:sp>
      <p:pic>
        <p:nvPicPr>
          <p:cNvPr id="4" name="Content Placeholder 3" descr="DSCF0055.JPG"/>
          <p:cNvPicPr>
            <a:picLocks noGrp="1" noChangeAspect="1"/>
          </p:cNvPicPr>
          <p:nvPr>
            <p:ph idx="1"/>
          </p:nvPr>
        </p:nvPicPr>
        <p:blipFill>
          <a:blip r:embed="rId3" cstate="print"/>
          <a:stretch>
            <a:fillRect/>
          </a:stretch>
        </p:blipFill>
        <p:spPr>
          <a:xfrm>
            <a:off x="1554691" y="1600200"/>
            <a:ext cx="6034617" cy="4525963"/>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SCF0054.JPG"/>
          <p:cNvPicPr>
            <a:picLocks noChangeAspect="1"/>
          </p:cNvPicPr>
          <p:nvPr/>
        </p:nvPicPr>
        <p:blipFill>
          <a:blip r:embed="rId3" cstate="print"/>
          <a:stretch>
            <a:fillRect/>
          </a:stretch>
        </p:blipFill>
        <p:spPr>
          <a:xfrm>
            <a:off x="3048000" y="2286000"/>
            <a:ext cx="6096000" cy="4572000"/>
          </a:xfrm>
          <a:prstGeom prst="rect">
            <a:avLst/>
          </a:prstGeom>
        </p:spPr>
      </p:pic>
      <p:pic>
        <p:nvPicPr>
          <p:cNvPr id="4" name="Content Placeholder 3" descr="DSCF0052.JPG"/>
          <p:cNvPicPr>
            <a:picLocks noGrp="1" noChangeAspect="1"/>
          </p:cNvPicPr>
          <p:nvPr>
            <p:ph idx="1"/>
          </p:nvPr>
        </p:nvPicPr>
        <p:blipFill>
          <a:blip r:embed="rId4" cstate="print"/>
          <a:stretch>
            <a:fillRect/>
          </a:stretch>
        </p:blipFill>
        <p:spPr>
          <a:xfrm>
            <a:off x="0" y="228600"/>
            <a:ext cx="3251200" cy="2438400"/>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Bourne Pond</a:t>
            </a:r>
            <a:endParaRPr lang="en-US" dirty="0"/>
          </a:p>
        </p:txBody>
      </p:sp>
      <p:pic>
        <p:nvPicPr>
          <p:cNvPr id="8" name="Content Placeholder 7" descr="DSCF0075.JPG"/>
          <p:cNvPicPr>
            <a:picLocks noGrp="1" noChangeAspect="1"/>
          </p:cNvPicPr>
          <p:nvPr>
            <p:ph idx="1"/>
          </p:nvPr>
        </p:nvPicPr>
        <p:blipFill>
          <a:blip r:embed="rId3" cstate="print"/>
          <a:stretch>
            <a:fillRect/>
          </a:stretch>
        </p:blipFill>
        <p:spPr>
          <a:xfrm>
            <a:off x="1554691" y="1219200"/>
            <a:ext cx="6034617" cy="4525963"/>
          </a:xfrm>
        </p:spPr>
      </p:pic>
      <p:sp>
        <p:nvSpPr>
          <p:cNvPr id="3" name="TextBox 2"/>
          <p:cNvSpPr txBox="1"/>
          <p:nvPr/>
        </p:nvSpPr>
        <p:spPr>
          <a:xfrm>
            <a:off x="2034644" y="5746935"/>
            <a:ext cx="5074709" cy="646331"/>
          </a:xfrm>
          <a:prstGeom prst="rect">
            <a:avLst/>
          </a:prstGeom>
          <a:noFill/>
        </p:spPr>
        <p:txBody>
          <a:bodyPr wrap="square" rtlCol="0">
            <a:spAutoFit/>
          </a:bodyPr>
          <a:lstStyle/>
          <a:p>
            <a:r>
              <a:rPr lang="en-US" dirty="0" smtClean="0"/>
              <a:t>Campers have cut trees down in addition to using downed wood to construct fire pit furniture</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on WQ Impact?</a:t>
            </a:r>
            <a:endParaRPr lang="en-US" dirty="0"/>
          </a:p>
        </p:txBody>
      </p:sp>
      <p:pic>
        <p:nvPicPr>
          <p:cNvPr id="4" name="Content Placeholder 3" descr="DSCF0035.JPG"/>
          <p:cNvPicPr>
            <a:picLocks noGrp="1" noChangeAspect="1"/>
          </p:cNvPicPr>
          <p:nvPr>
            <p:ph idx="1"/>
          </p:nvPr>
        </p:nvPicPr>
        <p:blipFill>
          <a:blip r:embed="rId3" cstate="print"/>
          <a:stretch>
            <a:fillRect/>
          </a:stretch>
        </p:blipFill>
        <p:spPr>
          <a:xfrm>
            <a:off x="2743200" y="1447800"/>
            <a:ext cx="3931708" cy="2948781"/>
          </a:xfrm>
        </p:spPr>
      </p:pic>
      <p:sp>
        <p:nvSpPr>
          <p:cNvPr id="5" name="TextBox 4"/>
          <p:cNvSpPr txBox="1"/>
          <p:nvPr/>
        </p:nvSpPr>
        <p:spPr>
          <a:xfrm>
            <a:off x="1676400" y="4876800"/>
            <a:ext cx="6400800" cy="1754326"/>
          </a:xfrm>
          <a:prstGeom prst="rect">
            <a:avLst/>
          </a:prstGeom>
          <a:noFill/>
        </p:spPr>
        <p:txBody>
          <a:bodyPr wrap="square" rtlCol="0">
            <a:spAutoFit/>
          </a:bodyPr>
          <a:lstStyle/>
          <a:p>
            <a:r>
              <a:rPr lang="en-US" dirty="0" smtClean="0"/>
              <a:t>Is there any evidence of water quality impairment from tent sites? Yes, in terms of erosion – silt (settled) can be observed in the ponds where trails come down to the water, and can be observed during rain events.  E. coli is not measured, and WQ sampling is not done frequently enough or close enough to the sites to detect direct impact.</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5200" y="274638"/>
            <a:ext cx="5181600" cy="2087562"/>
          </a:xfrm>
        </p:spPr>
        <p:txBody>
          <a:bodyPr/>
          <a:lstStyle/>
          <a:p>
            <a:r>
              <a:rPr lang="en-US" dirty="0" smtClean="0"/>
              <a:t>Other options were discussed</a:t>
            </a:r>
            <a:endParaRPr lang="en-US" dirty="0"/>
          </a:p>
        </p:txBody>
      </p:sp>
      <p:pic>
        <p:nvPicPr>
          <p:cNvPr id="4" name="Content Placeholder 3" descr="DSCF0060.JPG"/>
          <p:cNvPicPr>
            <a:picLocks noGrp="1" noChangeAspect="1"/>
          </p:cNvPicPr>
          <p:nvPr>
            <p:ph idx="1"/>
          </p:nvPr>
        </p:nvPicPr>
        <p:blipFill>
          <a:blip r:embed="rId3" cstate="print"/>
          <a:stretch>
            <a:fillRect/>
          </a:stretch>
        </p:blipFill>
        <p:spPr>
          <a:xfrm>
            <a:off x="0" y="1371600"/>
            <a:ext cx="3505200" cy="2564780"/>
          </a:xfrm>
        </p:spPr>
      </p:pic>
      <p:pic>
        <p:nvPicPr>
          <p:cNvPr id="6" name="Picture 5" descr="DSCF0061.JPG"/>
          <p:cNvPicPr>
            <a:picLocks noChangeAspect="1"/>
          </p:cNvPicPr>
          <p:nvPr/>
        </p:nvPicPr>
        <p:blipFill>
          <a:blip r:embed="rId4" cstate="print"/>
          <a:stretch>
            <a:fillRect/>
          </a:stretch>
        </p:blipFill>
        <p:spPr>
          <a:xfrm>
            <a:off x="3505200" y="2628900"/>
            <a:ext cx="5638800" cy="4229100"/>
          </a:xfrm>
          <a:prstGeom prst="rect">
            <a:avLst/>
          </a:prstGeom>
        </p:spPr>
      </p:pic>
      <p:sp>
        <p:nvSpPr>
          <p:cNvPr id="3" name="TextBox 2"/>
          <p:cNvSpPr txBox="1"/>
          <p:nvPr/>
        </p:nvSpPr>
        <p:spPr>
          <a:xfrm>
            <a:off x="1772" y="3936380"/>
            <a:ext cx="2057400" cy="1015663"/>
          </a:xfrm>
          <a:prstGeom prst="rect">
            <a:avLst/>
          </a:prstGeom>
          <a:noFill/>
        </p:spPr>
        <p:txBody>
          <a:bodyPr wrap="square" rtlCol="0">
            <a:spAutoFit/>
          </a:bodyPr>
          <a:lstStyle/>
          <a:p>
            <a:r>
              <a:rPr lang="en-US" sz="1200" dirty="0" smtClean="0"/>
              <a:t>From left to right, above: Dave Hardy, (GMC), Angie Quintana, (USFS), Emily Benning, (GMC), and Jim Kellogg (VT ANR)</a:t>
            </a:r>
            <a:endParaRPr lang="en-US" sz="1200" dirty="0"/>
          </a:p>
        </p:txBody>
      </p:sp>
      <p:sp>
        <p:nvSpPr>
          <p:cNvPr id="7" name="TextBox 6"/>
          <p:cNvSpPr txBox="1"/>
          <p:nvPr/>
        </p:nvSpPr>
        <p:spPr>
          <a:xfrm>
            <a:off x="1447800" y="5334000"/>
            <a:ext cx="2057400" cy="1015663"/>
          </a:xfrm>
          <a:prstGeom prst="rect">
            <a:avLst/>
          </a:prstGeom>
          <a:noFill/>
        </p:spPr>
        <p:txBody>
          <a:bodyPr wrap="square" rtlCol="0">
            <a:spAutoFit/>
          </a:bodyPr>
          <a:lstStyle/>
          <a:p>
            <a:r>
              <a:rPr lang="en-US" sz="1200" dirty="0" smtClean="0"/>
              <a:t>From left to right: Danna </a:t>
            </a:r>
            <a:r>
              <a:rPr lang="en-US" sz="1200" dirty="0" err="1" smtClean="0"/>
              <a:t>Strout</a:t>
            </a:r>
            <a:r>
              <a:rPr lang="en-US" sz="1200" dirty="0" smtClean="0"/>
              <a:t> (USFS), Jim Sullivan and Ben Cowan, (GMC), Diane Burbank (USFS), and Dave Hardy (GMC)</a:t>
            </a:r>
            <a:endParaRPr lang="en-US" sz="1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DSCF0062.JPG"/>
          <p:cNvPicPr>
            <a:picLocks noGrp="1" noChangeAspect="1"/>
          </p:cNvPicPr>
          <p:nvPr>
            <p:ph idx="1"/>
          </p:nvPr>
        </p:nvPicPr>
        <p:blipFill>
          <a:blip r:embed="rId3" cstate="print"/>
          <a:stretch>
            <a:fillRect/>
          </a:stretch>
        </p:blipFill>
        <p:spPr>
          <a:xfrm>
            <a:off x="0" y="3352800"/>
            <a:ext cx="3393017" cy="2544763"/>
          </a:xfrm>
        </p:spPr>
      </p:pic>
      <p:pic>
        <p:nvPicPr>
          <p:cNvPr id="7" name="Picture 6" descr="DSCF0063.JPG"/>
          <p:cNvPicPr>
            <a:picLocks noChangeAspect="1"/>
          </p:cNvPicPr>
          <p:nvPr/>
        </p:nvPicPr>
        <p:blipFill>
          <a:blip r:embed="rId4" cstate="print"/>
          <a:stretch>
            <a:fillRect/>
          </a:stretch>
        </p:blipFill>
        <p:spPr>
          <a:xfrm>
            <a:off x="2438400" y="152400"/>
            <a:ext cx="4267200" cy="3200400"/>
          </a:xfrm>
          <a:prstGeom prst="rect">
            <a:avLst/>
          </a:prstGeom>
        </p:spPr>
      </p:pic>
      <p:sp>
        <p:nvSpPr>
          <p:cNvPr id="8" name="TextBox 7"/>
          <p:cNvSpPr txBox="1"/>
          <p:nvPr/>
        </p:nvSpPr>
        <p:spPr>
          <a:xfrm>
            <a:off x="3429000" y="3429000"/>
            <a:ext cx="2286000" cy="1477328"/>
          </a:xfrm>
          <a:prstGeom prst="rect">
            <a:avLst/>
          </a:prstGeom>
          <a:noFill/>
        </p:spPr>
        <p:txBody>
          <a:bodyPr wrap="square" rtlCol="0">
            <a:spAutoFit/>
          </a:bodyPr>
          <a:lstStyle/>
          <a:p>
            <a:r>
              <a:rPr lang="en-US" dirty="0" smtClean="0"/>
              <a:t>Mitigating run-off by strategic placement of boulders and </a:t>
            </a:r>
            <a:r>
              <a:rPr lang="en-US" dirty="0" err="1" smtClean="0"/>
              <a:t>berms</a:t>
            </a:r>
            <a:r>
              <a:rPr lang="en-US" dirty="0" smtClean="0"/>
              <a:t> might be the easiest first step.</a:t>
            </a:r>
            <a:endParaRPr lang="en-US" dirty="0"/>
          </a:p>
        </p:txBody>
      </p:sp>
      <p:pic>
        <p:nvPicPr>
          <p:cNvPr id="9" name="Picture 8" descr="DSCF0050.JPG"/>
          <p:cNvPicPr>
            <a:picLocks noChangeAspect="1"/>
          </p:cNvPicPr>
          <p:nvPr/>
        </p:nvPicPr>
        <p:blipFill>
          <a:blip r:embed="rId5" cstate="print"/>
          <a:stretch>
            <a:fillRect/>
          </a:stretch>
        </p:blipFill>
        <p:spPr>
          <a:xfrm>
            <a:off x="5689600" y="3352800"/>
            <a:ext cx="3454400" cy="25908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discussion points</a:t>
            </a:r>
            <a:endParaRPr lang="en-US" dirty="0"/>
          </a:p>
        </p:txBody>
      </p:sp>
      <p:sp>
        <p:nvSpPr>
          <p:cNvPr id="3" name="Content Placeholder 2"/>
          <p:cNvSpPr>
            <a:spLocks noGrp="1"/>
          </p:cNvSpPr>
          <p:nvPr>
            <p:ph idx="1"/>
          </p:nvPr>
        </p:nvSpPr>
        <p:spPr>
          <a:xfrm>
            <a:off x="457200" y="1600200"/>
            <a:ext cx="8458200" cy="4525963"/>
          </a:xfrm>
        </p:spPr>
        <p:txBody>
          <a:bodyPr/>
          <a:lstStyle/>
          <a:p>
            <a:r>
              <a:rPr lang="en-US" dirty="0" smtClean="0"/>
              <a:t>Desire to have people recreate and experience  </a:t>
            </a:r>
            <a:r>
              <a:rPr lang="en-US" dirty="0"/>
              <a:t>wilderness</a:t>
            </a:r>
          </a:p>
          <a:p>
            <a:r>
              <a:rPr lang="en-US" dirty="0" smtClean="0"/>
              <a:t>Need to have someone at the tent sites like MM summit caretaker</a:t>
            </a:r>
          </a:p>
          <a:p>
            <a:r>
              <a:rPr lang="en-US" dirty="0" smtClean="0"/>
              <a:t>Recent lakeshore protection legislation – does it cover Branch Pond (which is not wilderness)?</a:t>
            </a:r>
          </a:p>
          <a:p>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DSCF0070.JPG"/>
          <p:cNvPicPr>
            <a:picLocks noGrp="1" noChangeAspect="1"/>
          </p:cNvPicPr>
          <p:nvPr>
            <p:ph idx="1"/>
          </p:nvPr>
        </p:nvPicPr>
        <p:blipFill>
          <a:blip r:embed="rId3" cstate="print"/>
          <a:stretch>
            <a:fillRect/>
          </a:stretch>
        </p:blipFill>
        <p:spPr>
          <a:xfrm>
            <a:off x="0" y="1447800"/>
            <a:ext cx="4622800" cy="3467100"/>
          </a:xfrm>
        </p:spPr>
      </p:pic>
      <p:pic>
        <p:nvPicPr>
          <p:cNvPr id="7" name="Picture 6" descr="DSCF0082.JPG"/>
          <p:cNvPicPr>
            <a:picLocks noChangeAspect="1"/>
          </p:cNvPicPr>
          <p:nvPr/>
        </p:nvPicPr>
        <p:blipFill>
          <a:blip r:embed="rId4" cstate="print"/>
          <a:stretch>
            <a:fillRect/>
          </a:stretch>
        </p:blipFill>
        <p:spPr>
          <a:xfrm>
            <a:off x="4572000" y="3429000"/>
            <a:ext cx="4572000" cy="3429000"/>
          </a:xfrm>
          <a:prstGeom prst="rect">
            <a:avLst/>
          </a:prstGeom>
        </p:spPr>
      </p:pic>
      <p:pic>
        <p:nvPicPr>
          <p:cNvPr id="8" name="Picture 7" descr="DSCF0080.JPG"/>
          <p:cNvPicPr>
            <a:picLocks noChangeAspect="1"/>
          </p:cNvPicPr>
          <p:nvPr/>
        </p:nvPicPr>
        <p:blipFill>
          <a:blip r:embed="rId5" cstate="print"/>
          <a:stretch>
            <a:fillRect/>
          </a:stretch>
        </p:blipFill>
        <p:spPr>
          <a:xfrm>
            <a:off x="4572000" y="0"/>
            <a:ext cx="4572000" cy="3429000"/>
          </a:xfrm>
          <a:prstGeom prst="rect">
            <a:avLst/>
          </a:prstGeom>
        </p:spPr>
      </p:pic>
      <p:sp>
        <p:nvSpPr>
          <p:cNvPr id="2" name="TextBox 1"/>
          <p:cNvSpPr txBox="1"/>
          <p:nvPr/>
        </p:nvSpPr>
        <p:spPr>
          <a:xfrm>
            <a:off x="1981200" y="5563284"/>
            <a:ext cx="2514600" cy="646331"/>
          </a:xfrm>
          <a:prstGeom prst="rect">
            <a:avLst/>
          </a:prstGeom>
          <a:noFill/>
        </p:spPr>
        <p:txBody>
          <a:bodyPr wrap="square" rtlCol="0">
            <a:spAutoFit/>
          </a:bodyPr>
          <a:lstStyle/>
          <a:p>
            <a:r>
              <a:rPr lang="en-US" sz="1200" dirty="0" smtClean="0"/>
              <a:t>Contemplating wilderness experience and unofficial, structured campsites. Note damage to vegetation.</a:t>
            </a:r>
            <a:endParaRPr lang="en-US" sz="12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Debating the issues…</a:t>
            </a:r>
            <a:endParaRPr lang="en-US" dirty="0"/>
          </a:p>
        </p:txBody>
      </p:sp>
      <p:pic>
        <p:nvPicPr>
          <p:cNvPr id="9" name="Content Placeholder 8" descr="DSCF0085.JPG"/>
          <p:cNvPicPr>
            <a:picLocks noGrp="1" noChangeAspect="1"/>
          </p:cNvPicPr>
          <p:nvPr>
            <p:ph idx="1"/>
          </p:nvPr>
        </p:nvPicPr>
        <p:blipFill>
          <a:blip r:embed="rId3" cstate="print"/>
          <a:stretch>
            <a:fillRect/>
          </a:stretch>
        </p:blipFill>
        <p:spPr>
          <a:xfrm>
            <a:off x="1554691" y="1600200"/>
            <a:ext cx="6034617" cy="4525963"/>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Branch Pond near trailhead: our first stop</a:t>
            </a:r>
            <a:endParaRPr lang="en-US" dirty="0"/>
          </a:p>
        </p:txBody>
      </p:sp>
      <p:pic>
        <p:nvPicPr>
          <p:cNvPr id="4" name="Content Placeholder 3" descr="DSCF0032.JPG"/>
          <p:cNvPicPr>
            <a:picLocks noGrp="1" noChangeAspect="1"/>
          </p:cNvPicPr>
          <p:nvPr>
            <p:ph idx="1"/>
          </p:nvPr>
        </p:nvPicPr>
        <p:blipFill>
          <a:blip r:embed="rId3" cstate="print"/>
          <a:stretch>
            <a:fillRect/>
          </a:stretch>
        </p:blipFill>
        <p:spPr>
          <a:xfrm>
            <a:off x="1554691" y="1600200"/>
            <a:ext cx="6034617" cy="4525963"/>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308" y="152400"/>
            <a:ext cx="8229600" cy="1143000"/>
          </a:xfrm>
        </p:spPr>
        <p:txBody>
          <a:bodyPr/>
          <a:lstStyle/>
          <a:p>
            <a:r>
              <a:rPr lang="en-US" dirty="0" smtClean="0"/>
              <a:t>And despite differences</a:t>
            </a:r>
            <a:endParaRPr lang="en-US" dirty="0"/>
          </a:p>
        </p:txBody>
      </p:sp>
      <p:pic>
        <p:nvPicPr>
          <p:cNvPr id="4" name="Content Placeholder 3" descr="DSCF0059.JPG"/>
          <p:cNvPicPr>
            <a:picLocks noGrp="1" noChangeAspect="1"/>
          </p:cNvPicPr>
          <p:nvPr>
            <p:ph idx="1"/>
          </p:nvPr>
        </p:nvPicPr>
        <p:blipFill>
          <a:blip r:embed="rId3" cstate="print"/>
          <a:stretch>
            <a:fillRect/>
          </a:stretch>
        </p:blipFill>
        <p:spPr>
          <a:xfrm>
            <a:off x="1447800" y="1143000"/>
            <a:ext cx="6034617" cy="4525963"/>
          </a:xfrm>
        </p:spPr>
      </p:pic>
      <p:sp>
        <p:nvSpPr>
          <p:cNvPr id="5" name="TextBox 4"/>
          <p:cNvSpPr txBox="1"/>
          <p:nvPr/>
        </p:nvSpPr>
        <p:spPr>
          <a:xfrm>
            <a:off x="1981200" y="5867400"/>
            <a:ext cx="4495800" cy="523220"/>
          </a:xfrm>
          <a:prstGeom prst="rect">
            <a:avLst/>
          </a:prstGeom>
          <a:noFill/>
        </p:spPr>
        <p:txBody>
          <a:bodyPr wrap="square" rtlCol="0">
            <a:spAutoFit/>
          </a:bodyPr>
          <a:lstStyle/>
          <a:p>
            <a:r>
              <a:rPr lang="en-US" sz="2800" dirty="0" smtClean="0"/>
              <a:t>Everybody loves this place…</a:t>
            </a:r>
            <a:endParaRPr lang="en-US" sz="28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SCF0060.JPG"/>
          <p:cNvPicPr>
            <a:picLocks noGrp="1" noChangeAspect="1"/>
          </p:cNvPicPr>
          <p:nvPr>
            <p:ph idx="1"/>
          </p:nvPr>
        </p:nvPicPr>
        <p:blipFill>
          <a:blip r:embed="rId3" cstate="print"/>
          <a:stretch>
            <a:fillRect/>
          </a:stretch>
        </p:blipFill>
        <p:spPr>
          <a:xfrm>
            <a:off x="1219200" y="884237"/>
            <a:ext cx="6644217" cy="4983163"/>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end</a:t>
            </a:r>
            <a:endParaRPr lang="en-US" dirty="0"/>
          </a:p>
        </p:txBody>
      </p:sp>
      <p:pic>
        <p:nvPicPr>
          <p:cNvPr id="6" name="Content Placeholder 5" descr="DSCF0058.JPG"/>
          <p:cNvPicPr>
            <a:picLocks noGrp="1" noChangeAspect="1"/>
          </p:cNvPicPr>
          <p:nvPr>
            <p:ph idx="1"/>
          </p:nvPr>
        </p:nvPicPr>
        <p:blipFill>
          <a:blip r:embed="rId3" cstate="print"/>
          <a:stretch>
            <a:fillRect/>
          </a:stretch>
        </p:blipFill>
        <p:spPr>
          <a:xfrm>
            <a:off x="1554691" y="1600200"/>
            <a:ext cx="6034617" cy="4525963"/>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1219200"/>
            <a:ext cx="5867400" cy="960438"/>
          </a:xfrm>
        </p:spPr>
        <p:txBody>
          <a:bodyPr/>
          <a:lstStyle/>
          <a:p>
            <a:r>
              <a:rPr lang="en-US" dirty="0" smtClean="0"/>
              <a:t>Branch Pond</a:t>
            </a:r>
            <a:endParaRPr lang="en-US" dirty="0"/>
          </a:p>
        </p:txBody>
      </p:sp>
      <p:pic>
        <p:nvPicPr>
          <p:cNvPr id="4" name="Content Placeholder 3" descr="DSCF0036.JPG"/>
          <p:cNvPicPr>
            <a:picLocks noGrp="1" noChangeAspect="1"/>
          </p:cNvPicPr>
          <p:nvPr>
            <p:ph idx="1"/>
          </p:nvPr>
        </p:nvPicPr>
        <p:blipFill>
          <a:blip r:embed="rId3" cstate="print"/>
          <a:stretch>
            <a:fillRect/>
          </a:stretch>
        </p:blipFill>
        <p:spPr>
          <a:xfrm>
            <a:off x="0" y="1447800"/>
            <a:ext cx="3581400" cy="2514600"/>
          </a:xfrm>
        </p:spPr>
      </p:pic>
      <p:pic>
        <p:nvPicPr>
          <p:cNvPr id="5" name="Picture 4" descr="DSCF0037.JPG"/>
          <p:cNvPicPr>
            <a:picLocks noChangeAspect="1"/>
          </p:cNvPicPr>
          <p:nvPr/>
        </p:nvPicPr>
        <p:blipFill>
          <a:blip r:embed="rId4" cstate="print"/>
          <a:stretch>
            <a:fillRect/>
          </a:stretch>
        </p:blipFill>
        <p:spPr>
          <a:xfrm>
            <a:off x="3581400" y="2686050"/>
            <a:ext cx="5562600" cy="4171950"/>
          </a:xfrm>
          <a:prstGeom prst="rect">
            <a:avLst/>
          </a:prstGeom>
        </p:spPr>
      </p:pic>
      <p:sp>
        <p:nvSpPr>
          <p:cNvPr id="7" name="TextBox 6"/>
          <p:cNvSpPr txBox="1"/>
          <p:nvPr/>
        </p:nvSpPr>
        <p:spPr>
          <a:xfrm>
            <a:off x="381000" y="4267200"/>
            <a:ext cx="3048000" cy="2246769"/>
          </a:xfrm>
          <a:prstGeom prst="rect">
            <a:avLst/>
          </a:prstGeom>
          <a:noFill/>
        </p:spPr>
        <p:txBody>
          <a:bodyPr wrap="square" rtlCol="0">
            <a:spAutoFit/>
          </a:bodyPr>
          <a:lstStyle/>
          <a:p>
            <a:r>
              <a:rPr lang="en-US" sz="2000" dirty="0" smtClean="0"/>
              <a:t>Branch Pond near the trailhead at the end of Kelly Stand Road. Networks of trails to many tent sites exist. What is the impact of these sites on water quality, if any? </a:t>
            </a:r>
            <a:endParaRPr lang="en-US" sz="2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Tent site complex at Branch Pond</a:t>
            </a:r>
            <a:endParaRPr lang="en-US" dirty="0"/>
          </a:p>
        </p:txBody>
      </p:sp>
      <p:pic>
        <p:nvPicPr>
          <p:cNvPr id="4" name="Content Placeholder 3" descr="DSCF0039.JPG"/>
          <p:cNvPicPr>
            <a:picLocks noGrp="1" noChangeAspect="1"/>
          </p:cNvPicPr>
          <p:nvPr>
            <p:ph idx="1"/>
          </p:nvPr>
        </p:nvPicPr>
        <p:blipFill>
          <a:blip r:embed="rId3" cstate="print"/>
          <a:stretch>
            <a:fillRect/>
          </a:stretch>
        </p:blipFill>
        <p:spPr>
          <a:xfrm>
            <a:off x="1561779" y="990600"/>
            <a:ext cx="6034617" cy="4525963"/>
          </a:xfrm>
        </p:spPr>
      </p:pic>
      <p:sp>
        <p:nvSpPr>
          <p:cNvPr id="5" name="TextBox 4"/>
          <p:cNvSpPr txBox="1"/>
          <p:nvPr/>
        </p:nvSpPr>
        <p:spPr>
          <a:xfrm>
            <a:off x="1581272" y="5657671"/>
            <a:ext cx="6096000" cy="1200329"/>
          </a:xfrm>
          <a:prstGeom prst="rect">
            <a:avLst/>
          </a:prstGeom>
          <a:noFill/>
        </p:spPr>
        <p:txBody>
          <a:bodyPr wrap="square" rtlCol="0">
            <a:spAutoFit/>
          </a:bodyPr>
          <a:lstStyle/>
          <a:p>
            <a:r>
              <a:rPr lang="en-US" dirty="0" smtClean="0"/>
              <a:t>Note fire ring, and proximity of site to water’s edge. Counterclockwise from upper left: Diane Burbank (FS); Ben </a:t>
            </a:r>
            <a:r>
              <a:rPr lang="en-US" dirty="0" smtClean="0"/>
              <a:t>Cowan </a:t>
            </a:r>
            <a:r>
              <a:rPr lang="en-US" dirty="0" smtClean="0"/>
              <a:t>from GMC who will be staying at </a:t>
            </a:r>
            <a:r>
              <a:rPr lang="en-US" dirty="0" smtClean="0"/>
              <a:t>Bourn </a:t>
            </a:r>
            <a:r>
              <a:rPr lang="en-US" dirty="0" smtClean="0"/>
              <a:t>and </a:t>
            </a:r>
            <a:r>
              <a:rPr lang="en-US" dirty="0" smtClean="0"/>
              <a:t>Branch Ponds; </a:t>
            </a:r>
            <a:r>
              <a:rPr lang="en-US" dirty="0" smtClean="0"/>
              <a:t>Jim Kellogg (VT ANR) and Danna </a:t>
            </a:r>
            <a:r>
              <a:rPr lang="en-US" dirty="0" err="1" smtClean="0"/>
              <a:t>Strout</a:t>
            </a:r>
            <a:r>
              <a:rPr lang="en-US" dirty="0" smtClean="0"/>
              <a:t> (FS).</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48600" cy="1143000"/>
          </a:xfrm>
        </p:spPr>
        <p:txBody>
          <a:bodyPr/>
          <a:lstStyle/>
          <a:p>
            <a:r>
              <a:rPr lang="en-US" dirty="0" smtClean="0"/>
              <a:t>Different management outlooks</a:t>
            </a:r>
            <a:endParaRPr lang="en-US" dirty="0"/>
          </a:p>
        </p:txBody>
      </p:sp>
      <p:pic>
        <p:nvPicPr>
          <p:cNvPr id="7" name="Picture 6" descr="DSCF0041.JPG"/>
          <p:cNvPicPr>
            <a:picLocks noChangeAspect="1"/>
          </p:cNvPicPr>
          <p:nvPr/>
        </p:nvPicPr>
        <p:blipFill>
          <a:blip r:embed="rId3" cstate="print"/>
          <a:stretch>
            <a:fillRect/>
          </a:stretch>
        </p:blipFill>
        <p:spPr>
          <a:xfrm>
            <a:off x="0" y="3886200"/>
            <a:ext cx="3962400" cy="2971800"/>
          </a:xfrm>
          <a:prstGeom prst="rect">
            <a:avLst/>
          </a:prstGeom>
        </p:spPr>
      </p:pic>
      <p:pic>
        <p:nvPicPr>
          <p:cNvPr id="8" name="Picture 7" descr="DSCF0042.JPG"/>
          <p:cNvPicPr>
            <a:picLocks noChangeAspect="1"/>
          </p:cNvPicPr>
          <p:nvPr/>
        </p:nvPicPr>
        <p:blipFill>
          <a:blip r:embed="rId4" cstate="print"/>
          <a:stretch>
            <a:fillRect/>
          </a:stretch>
        </p:blipFill>
        <p:spPr>
          <a:xfrm>
            <a:off x="3962400" y="3918922"/>
            <a:ext cx="3911600" cy="2939077"/>
          </a:xfrm>
          <a:prstGeom prst="rect">
            <a:avLst/>
          </a:prstGeom>
        </p:spPr>
      </p:pic>
      <p:pic>
        <p:nvPicPr>
          <p:cNvPr id="9" name="Picture 8" descr="DSCF0043.JPG"/>
          <p:cNvPicPr>
            <a:picLocks noChangeAspect="1"/>
          </p:cNvPicPr>
          <p:nvPr/>
        </p:nvPicPr>
        <p:blipFill>
          <a:blip r:embed="rId5" cstate="print"/>
          <a:stretch>
            <a:fillRect/>
          </a:stretch>
        </p:blipFill>
        <p:spPr>
          <a:xfrm>
            <a:off x="3949700" y="1099522"/>
            <a:ext cx="3911600" cy="2819399"/>
          </a:xfrm>
          <a:prstGeom prst="rect">
            <a:avLst/>
          </a:prstGeom>
          <a:solidFill>
            <a:schemeClr val="tx2">
              <a:lumMod val="40000"/>
              <a:lumOff val="60000"/>
            </a:schemeClr>
          </a:solidFill>
        </p:spPr>
      </p:pic>
      <p:pic>
        <p:nvPicPr>
          <p:cNvPr id="11" name="Picture 10" descr="DSCF0044.JPG"/>
          <p:cNvPicPr>
            <a:picLocks noChangeAspect="1"/>
          </p:cNvPicPr>
          <p:nvPr/>
        </p:nvPicPr>
        <p:blipFill>
          <a:blip r:embed="rId6" cstate="print"/>
          <a:stretch>
            <a:fillRect/>
          </a:stretch>
        </p:blipFill>
        <p:spPr>
          <a:xfrm>
            <a:off x="0" y="1099521"/>
            <a:ext cx="3962400" cy="2834967"/>
          </a:xfrm>
          <a:prstGeom prst="rect">
            <a:avLst/>
          </a:prstGeom>
        </p:spPr>
      </p:pic>
      <p:sp>
        <p:nvSpPr>
          <p:cNvPr id="10" name="TextBox 9"/>
          <p:cNvSpPr txBox="1"/>
          <p:nvPr/>
        </p:nvSpPr>
        <p:spPr>
          <a:xfrm>
            <a:off x="3559101" y="1083954"/>
            <a:ext cx="914400" cy="461665"/>
          </a:xfrm>
          <a:prstGeom prst="rect">
            <a:avLst/>
          </a:prstGeom>
          <a:solidFill>
            <a:schemeClr val="bg1"/>
          </a:solidFill>
        </p:spPr>
        <p:txBody>
          <a:bodyPr wrap="square" rtlCol="0">
            <a:spAutoFit/>
          </a:bodyPr>
          <a:lstStyle/>
          <a:p>
            <a:r>
              <a:rPr lang="en-US" sz="2400" dirty="0" smtClean="0">
                <a:solidFill>
                  <a:schemeClr val="tx2"/>
                </a:solidFill>
              </a:rPr>
              <a:t>GMC</a:t>
            </a:r>
            <a:endParaRPr lang="en-US" sz="2400" dirty="0">
              <a:solidFill>
                <a:schemeClr val="tx2"/>
              </a:solidFill>
            </a:endParaRPr>
          </a:p>
        </p:txBody>
      </p:sp>
      <p:sp>
        <p:nvSpPr>
          <p:cNvPr id="12" name="TextBox 11"/>
          <p:cNvSpPr txBox="1"/>
          <p:nvPr/>
        </p:nvSpPr>
        <p:spPr>
          <a:xfrm>
            <a:off x="2836087" y="3918921"/>
            <a:ext cx="914400" cy="461665"/>
          </a:xfrm>
          <a:prstGeom prst="rect">
            <a:avLst/>
          </a:prstGeom>
          <a:solidFill>
            <a:schemeClr val="bg1"/>
          </a:solidFill>
        </p:spPr>
        <p:txBody>
          <a:bodyPr wrap="square" rtlCol="0">
            <a:spAutoFit/>
          </a:bodyPr>
          <a:lstStyle/>
          <a:p>
            <a:pPr algn="ctr"/>
            <a:r>
              <a:rPr lang="en-US" sz="2400" dirty="0" smtClean="0">
                <a:solidFill>
                  <a:schemeClr val="tx2"/>
                </a:solidFill>
              </a:rPr>
              <a:t>FS</a:t>
            </a:r>
            <a:endParaRPr lang="en-US" sz="2400" dirty="0">
              <a:solidFill>
                <a:schemeClr val="tx2"/>
              </a:solidFill>
            </a:endParaRPr>
          </a:p>
        </p:txBody>
      </p:sp>
      <p:sp>
        <p:nvSpPr>
          <p:cNvPr id="13" name="TextBox 12"/>
          <p:cNvSpPr txBox="1"/>
          <p:nvPr/>
        </p:nvSpPr>
        <p:spPr>
          <a:xfrm>
            <a:off x="4161613" y="3918921"/>
            <a:ext cx="1368647" cy="461665"/>
          </a:xfrm>
          <a:prstGeom prst="rect">
            <a:avLst/>
          </a:prstGeom>
          <a:solidFill>
            <a:schemeClr val="bg1"/>
          </a:solidFill>
        </p:spPr>
        <p:txBody>
          <a:bodyPr wrap="square" rtlCol="0">
            <a:spAutoFit/>
          </a:bodyPr>
          <a:lstStyle/>
          <a:p>
            <a:r>
              <a:rPr lang="en-US" sz="2400" dirty="0" smtClean="0">
                <a:solidFill>
                  <a:schemeClr val="tx2"/>
                </a:solidFill>
              </a:rPr>
              <a:t>VT ANR</a:t>
            </a:r>
            <a:endParaRPr lang="en-US" sz="2400" dirty="0">
              <a:solidFill>
                <a:schemeClr val="tx2"/>
              </a:solidFill>
            </a:endParaRPr>
          </a:p>
        </p:txBody>
      </p:sp>
      <p:sp>
        <p:nvSpPr>
          <p:cNvPr id="4" name="TextBox 3"/>
          <p:cNvSpPr txBox="1"/>
          <p:nvPr/>
        </p:nvSpPr>
        <p:spPr>
          <a:xfrm>
            <a:off x="-25400" y="1099522"/>
            <a:ext cx="1397000" cy="369332"/>
          </a:xfrm>
          <a:prstGeom prst="rect">
            <a:avLst/>
          </a:prstGeom>
          <a:solidFill>
            <a:schemeClr val="accent1">
              <a:lumMod val="40000"/>
              <a:lumOff val="60000"/>
            </a:schemeClr>
          </a:solidFill>
        </p:spPr>
        <p:txBody>
          <a:bodyPr wrap="square" rtlCol="0">
            <a:spAutoFit/>
          </a:bodyPr>
          <a:lstStyle/>
          <a:p>
            <a:r>
              <a:rPr lang="en-US" dirty="0" smtClean="0"/>
              <a:t>Dave Hardy</a:t>
            </a:r>
            <a:endParaRPr lang="en-US" dirty="0"/>
          </a:p>
        </p:txBody>
      </p:sp>
      <p:sp>
        <p:nvSpPr>
          <p:cNvPr id="5" name="TextBox 4"/>
          <p:cNvSpPr txBox="1"/>
          <p:nvPr/>
        </p:nvSpPr>
        <p:spPr>
          <a:xfrm>
            <a:off x="4672714" y="1099521"/>
            <a:ext cx="3175885" cy="369332"/>
          </a:xfrm>
          <a:prstGeom prst="rect">
            <a:avLst/>
          </a:prstGeom>
          <a:solidFill>
            <a:schemeClr val="tx2">
              <a:lumMod val="20000"/>
              <a:lumOff val="80000"/>
            </a:schemeClr>
          </a:solidFill>
        </p:spPr>
        <p:txBody>
          <a:bodyPr wrap="square" rtlCol="0">
            <a:spAutoFit/>
          </a:bodyPr>
          <a:lstStyle/>
          <a:p>
            <a:r>
              <a:rPr lang="en-US" dirty="0" smtClean="0"/>
              <a:t>Jeff Sullivan and </a:t>
            </a:r>
            <a:r>
              <a:rPr lang="en-US" dirty="0" smtClean="0"/>
              <a:t>Emily Benning</a:t>
            </a:r>
            <a:endParaRPr lang="en-US" dirty="0"/>
          </a:p>
        </p:txBody>
      </p:sp>
      <p:sp>
        <p:nvSpPr>
          <p:cNvPr id="14" name="TextBox 13"/>
          <p:cNvSpPr txBox="1"/>
          <p:nvPr/>
        </p:nvSpPr>
        <p:spPr>
          <a:xfrm>
            <a:off x="-12701" y="1099521"/>
            <a:ext cx="1397000" cy="369332"/>
          </a:xfrm>
          <a:prstGeom prst="rect">
            <a:avLst/>
          </a:prstGeom>
          <a:solidFill>
            <a:schemeClr val="accent1">
              <a:lumMod val="40000"/>
              <a:lumOff val="60000"/>
            </a:schemeClr>
          </a:solidFill>
        </p:spPr>
        <p:txBody>
          <a:bodyPr wrap="square" rtlCol="0">
            <a:spAutoFit/>
          </a:bodyPr>
          <a:lstStyle/>
          <a:p>
            <a:r>
              <a:rPr lang="en-US" dirty="0" smtClean="0"/>
              <a:t>Dave Hardy</a:t>
            </a:r>
            <a:endParaRPr lang="en-US" dirty="0"/>
          </a:p>
        </p:txBody>
      </p:sp>
      <p:sp>
        <p:nvSpPr>
          <p:cNvPr id="15" name="TextBox 14"/>
          <p:cNvSpPr txBox="1"/>
          <p:nvPr/>
        </p:nvSpPr>
        <p:spPr>
          <a:xfrm>
            <a:off x="-25399" y="3934490"/>
            <a:ext cx="1549400" cy="369332"/>
          </a:xfrm>
          <a:prstGeom prst="rect">
            <a:avLst/>
          </a:prstGeom>
          <a:solidFill>
            <a:schemeClr val="tx2">
              <a:lumMod val="20000"/>
              <a:lumOff val="80000"/>
            </a:schemeClr>
          </a:solidFill>
        </p:spPr>
        <p:txBody>
          <a:bodyPr wrap="square" rtlCol="0">
            <a:spAutoFit/>
          </a:bodyPr>
          <a:lstStyle/>
          <a:p>
            <a:r>
              <a:rPr lang="en-US" dirty="0" smtClean="0"/>
              <a:t>Danna </a:t>
            </a:r>
            <a:r>
              <a:rPr lang="en-US" dirty="0" err="1" smtClean="0"/>
              <a:t>Strout</a:t>
            </a:r>
            <a:endParaRPr lang="en-US" dirty="0"/>
          </a:p>
        </p:txBody>
      </p:sp>
      <p:sp>
        <p:nvSpPr>
          <p:cNvPr id="16" name="TextBox 15"/>
          <p:cNvSpPr txBox="1"/>
          <p:nvPr/>
        </p:nvSpPr>
        <p:spPr>
          <a:xfrm>
            <a:off x="-31749" y="3934489"/>
            <a:ext cx="1549400" cy="369332"/>
          </a:xfrm>
          <a:prstGeom prst="rect">
            <a:avLst/>
          </a:prstGeom>
          <a:solidFill>
            <a:schemeClr val="tx2">
              <a:lumMod val="20000"/>
              <a:lumOff val="80000"/>
            </a:schemeClr>
          </a:solidFill>
        </p:spPr>
        <p:txBody>
          <a:bodyPr wrap="square" rtlCol="0">
            <a:spAutoFit/>
          </a:bodyPr>
          <a:lstStyle/>
          <a:p>
            <a:r>
              <a:rPr lang="en-US" dirty="0" smtClean="0"/>
              <a:t>Danna </a:t>
            </a:r>
            <a:r>
              <a:rPr lang="en-US" dirty="0" err="1" smtClean="0"/>
              <a:t>Strout</a:t>
            </a:r>
            <a:endParaRPr lang="en-US" dirty="0"/>
          </a:p>
        </p:txBody>
      </p:sp>
      <p:sp>
        <p:nvSpPr>
          <p:cNvPr id="18" name="TextBox 17"/>
          <p:cNvSpPr txBox="1"/>
          <p:nvPr/>
        </p:nvSpPr>
        <p:spPr>
          <a:xfrm>
            <a:off x="6311900" y="3908730"/>
            <a:ext cx="1549400" cy="369332"/>
          </a:xfrm>
          <a:prstGeom prst="rect">
            <a:avLst/>
          </a:prstGeom>
          <a:solidFill>
            <a:schemeClr val="tx2">
              <a:lumMod val="20000"/>
              <a:lumOff val="80000"/>
            </a:schemeClr>
          </a:solidFill>
        </p:spPr>
        <p:txBody>
          <a:bodyPr wrap="square" rtlCol="0">
            <a:spAutoFit/>
          </a:bodyPr>
          <a:lstStyle/>
          <a:p>
            <a:r>
              <a:rPr lang="en-US" dirty="0" smtClean="0"/>
              <a:t>Jim Kellogg</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WQ and </a:t>
            </a:r>
            <a:r>
              <a:rPr lang="en-US" dirty="0" err="1" smtClean="0"/>
              <a:t>poopage</a:t>
            </a:r>
            <a:endParaRPr lang="en-US" dirty="0"/>
          </a:p>
        </p:txBody>
      </p:sp>
      <p:pic>
        <p:nvPicPr>
          <p:cNvPr id="6" name="Content Placeholder 5" descr="DSCF0040.JPG"/>
          <p:cNvPicPr>
            <a:picLocks noGrp="1" noChangeAspect="1"/>
          </p:cNvPicPr>
          <p:nvPr>
            <p:ph idx="1"/>
          </p:nvPr>
        </p:nvPicPr>
        <p:blipFill>
          <a:blip r:embed="rId3" cstate="print"/>
          <a:stretch>
            <a:fillRect/>
          </a:stretch>
        </p:blipFill>
        <p:spPr>
          <a:xfrm>
            <a:off x="457200" y="1600200"/>
            <a:ext cx="3251200" cy="2438400"/>
          </a:xfrm>
        </p:spPr>
      </p:pic>
      <p:sp>
        <p:nvSpPr>
          <p:cNvPr id="7" name="TextBox 6"/>
          <p:cNvSpPr txBox="1"/>
          <p:nvPr/>
        </p:nvSpPr>
        <p:spPr>
          <a:xfrm>
            <a:off x="4038600" y="1524000"/>
            <a:ext cx="4572000" cy="1754326"/>
          </a:xfrm>
          <a:prstGeom prst="rect">
            <a:avLst/>
          </a:prstGeom>
          <a:noFill/>
        </p:spPr>
        <p:txBody>
          <a:bodyPr wrap="square" rtlCol="0">
            <a:spAutoFit/>
          </a:bodyPr>
          <a:lstStyle/>
          <a:p>
            <a:r>
              <a:rPr lang="en-US" dirty="0" smtClean="0"/>
              <a:t>One item that was discussed at  our first stop at Branch Pond was whether it would help to have a port-a-potty installed, to decrease the side trails into the woods and to reduce E. coli and other poop related bacteria from running off into the pond.</a:t>
            </a:r>
            <a:endParaRPr lang="en-US" dirty="0"/>
          </a:p>
        </p:txBody>
      </p:sp>
      <p:pic>
        <p:nvPicPr>
          <p:cNvPr id="8" name="Picture 7" descr="DSCF0038.JPG"/>
          <p:cNvPicPr>
            <a:picLocks noChangeAspect="1"/>
          </p:cNvPicPr>
          <p:nvPr/>
        </p:nvPicPr>
        <p:blipFill>
          <a:blip r:embed="rId4" cstate="print"/>
          <a:stretch>
            <a:fillRect/>
          </a:stretch>
        </p:blipFill>
        <p:spPr>
          <a:xfrm>
            <a:off x="5029200" y="3771900"/>
            <a:ext cx="4114800" cy="3086100"/>
          </a:xfrm>
          <a:prstGeom prst="rect">
            <a:avLst/>
          </a:prstGeom>
        </p:spPr>
      </p:pic>
      <p:sp>
        <p:nvSpPr>
          <p:cNvPr id="9" name="TextBox 8"/>
          <p:cNvSpPr txBox="1"/>
          <p:nvPr/>
        </p:nvSpPr>
        <p:spPr>
          <a:xfrm>
            <a:off x="457200" y="4876800"/>
            <a:ext cx="3429000" cy="1200329"/>
          </a:xfrm>
          <a:prstGeom prst="rect">
            <a:avLst/>
          </a:prstGeom>
          <a:noFill/>
        </p:spPr>
        <p:txBody>
          <a:bodyPr wrap="square" rtlCol="0">
            <a:spAutoFit/>
          </a:bodyPr>
          <a:lstStyle/>
          <a:p>
            <a:r>
              <a:rPr lang="en-US" dirty="0" smtClean="0"/>
              <a:t>Wilderness considerations come into play in this discussion, too, though Branch Pond is not in the wilderness area.</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6057"/>
            <a:ext cx="8229600" cy="1143000"/>
          </a:xfrm>
        </p:spPr>
        <p:txBody>
          <a:bodyPr/>
          <a:lstStyle/>
          <a:p>
            <a:r>
              <a:rPr lang="en-US" dirty="0" smtClean="0"/>
              <a:t>Site Closure</a:t>
            </a:r>
            <a:r>
              <a:rPr lang="en-US" dirty="0" smtClean="0"/>
              <a:t>?</a:t>
            </a:r>
            <a:endParaRPr lang="en-US" dirty="0"/>
          </a:p>
        </p:txBody>
      </p:sp>
      <p:pic>
        <p:nvPicPr>
          <p:cNvPr id="4" name="Content Placeholder 3" descr="DSCF0045.JPG"/>
          <p:cNvPicPr>
            <a:picLocks noGrp="1" noChangeAspect="1"/>
          </p:cNvPicPr>
          <p:nvPr>
            <p:ph idx="1"/>
          </p:nvPr>
        </p:nvPicPr>
        <p:blipFill>
          <a:blip r:embed="rId3" cstate="print"/>
          <a:stretch>
            <a:fillRect/>
          </a:stretch>
        </p:blipFill>
        <p:spPr>
          <a:xfrm>
            <a:off x="457200" y="1600200"/>
            <a:ext cx="3733800" cy="2800350"/>
          </a:xfrm>
        </p:spPr>
      </p:pic>
      <p:pic>
        <p:nvPicPr>
          <p:cNvPr id="5" name="Picture 4" descr="DSCF0046.JPG"/>
          <p:cNvPicPr>
            <a:picLocks noChangeAspect="1"/>
          </p:cNvPicPr>
          <p:nvPr/>
        </p:nvPicPr>
        <p:blipFill>
          <a:blip r:embed="rId4" cstate="print"/>
          <a:stretch>
            <a:fillRect/>
          </a:stretch>
        </p:blipFill>
        <p:spPr>
          <a:xfrm>
            <a:off x="4165600" y="3124200"/>
            <a:ext cx="4978400" cy="3733800"/>
          </a:xfrm>
          <a:prstGeom prst="rect">
            <a:avLst/>
          </a:prstGeom>
        </p:spPr>
      </p:pic>
      <p:sp>
        <p:nvSpPr>
          <p:cNvPr id="6" name="TextBox 5"/>
          <p:cNvSpPr txBox="1"/>
          <p:nvPr/>
        </p:nvSpPr>
        <p:spPr>
          <a:xfrm>
            <a:off x="4599467" y="1486235"/>
            <a:ext cx="4097080" cy="1477328"/>
          </a:xfrm>
          <a:prstGeom prst="rect">
            <a:avLst/>
          </a:prstGeom>
          <a:noFill/>
        </p:spPr>
        <p:txBody>
          <a:bodyPr wrap="square" rtlCol="0">
            <a:spAutoFit/>
          </a:bodyPr>
          <a:lstStyle/>
          <a:p>
            <a:r>
              <a:rPr lang="en-US" dirty="0" smtClean="0"/>
              <a:t>Jim would be happy to see all the high impact  sites closed to allow for hardening up and recovery. But he is supportive of any efforts to reduce erosion and other WQ impairment.</a:t>
            </a:r>
            <a:endParaRPr lang="en-US" dirty="0"/>
          </a:p>
        </p:txBody>
      </p:sp>
      <p:sp>
        <p:nvSpPr>
          <p:cNvPr id="7" name="TextBox 6"/>
          <p:cNvSpPr txBox="1"/>
          <p:nvPr/>
        </p:nvSpPr>
        <p:spPr>
          <a:xfrm>
            <a:off x="838200" y="4953000"/>
            <a:ext cx="2667000" cy="1477328"/>
          </a:xfrm>
          <a:prstGeom prst="rect">
            <a:avLst/>
          </a:prstGeom>
          <a:noFill/>
        </p:spPr>
        <p:txBody>
          <a:bodyPr wrap="square" rtlCol="0">
            <a:spAutoFit/>
          </a:bodyPr>
          <a:lstStyle/>
          <a:p>
            <a:r>
              <a:rPr lang="en-US" dirty="0" smtClean="0"/>
              <a:t>Note the lack of vegetative recovery at this site, despite the closure of Kelly Stand Rd for several years post – Irene.</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Survey use</a:t>
            </a:r>
            <a:endParaRPr lang="en-US" dirty="0"/>
          </a:p>
        </p:txBody>
      </p:sp>
      <p:pic>
        <p:nvPicPr>
          <p:cNvPr id="4" name="Content Placeholder 3" descr="DSCF0050.JPG"/>
          <p:cNvPicPr>
            <a:picLocks noGrp="1" noChangeAspect="1"/>
          </p:cNvPicPr>
          <p:nvPr>
            <p:ph idx="1"/>
          </p:nvPr>
        </p:nvPicPr>
        <p:blipFill>
          <a:blip r:embed="rId3" cstate="print"/>
          <a:stretch>
            <a:fillRect/>
          </a:stretch>
        </p:blipFill>
        <p:spPr>
          <a:xfrm>
            <a:off x="457200" y="1600200"/>
            <a:ext cx="3149600" cy="2362200"/>
          </a:xfrm>
        </p:spPr>
      </p:pic>
      <p:pic>
        <p:nvPicPr>
          <p:cNvPr id="5" name="Picture 4" descr="DSCF0051.JPG"/>
          <p:cNvPicPr>
            <a:picLocks noChangeAspect="1"/>
          </p:cNvPicPr>
          <p:nvPr/>
        </p:nvPicPr>
        <p:blipFill>
          <a:blip r:embed="rId4" cstate="print"/>
          <a:stretch>
            <a:fillRect/>
          </a:stretch>
        </p:blipFill>
        <p:spPr>
          <a:xfrm>
            <a:off x="3581400" y="2686050"/>
            <a:ext cx="5562600" cy="4171950"/>
          </a:xfrm>
          <a:prstGeom prst="rect">
            <a:avLst/>
          </a:prstGeom>
        </p:spPr>
      </p:pic>
      <p:sp>
        <p:nvSpPr>
          <p:cNvPr id="6" name="TextBox 5"/>
          <p:cNvSpPr txBox="1"/>
          <p:nvPr/>
        </p:nvSpPr>
        <p:spPr>
          <a:xfrm>
            <a:off x="609600" y="4038600"/>
            <a:ext cx="2667000" cy="2585323"/>
          </a:xfrm>
          <a:prstGeom prst="rect">
            <a:avLst/>
          </a:prstGeom>
          <a:noFill/>
        </p:spPr>
        <p:txBody>
          <a:bodyPr wrap="square" rtlCol="0">
            <a:spAutoFit/>
          </a:bodyPr>
          <a:lstStyle/>
          <a:p>
            <a:r>
              <a:rPr lang="en-US" dirty="0" smtClean="0"/>
              <a:t>The GMC folks are eager to allow for recreation but understand the impact concerns, and have hired a person who will live at the ponds and survey usage. This person may eventually be more of a caretaker/educator.</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FS perspectives</a:t>
            </a:r>
            <a:endParaRPr lang="en-US" dirty="0"/>
          </a:p>
        </p:txBody>
      </p:sp>
      <p:pic>
        <p:nvPicPr>
          <p:cNvPr id="6" name="Content Placeholder 5" descr="DSCF0053.JPG"/>
          <p:cNvPicPr>
            <a:picLocks noGrp="1" noChangeAspect="1"/>
          </p:cNvPicPr>
          <p:nvPr>
            <p:ph idx="1"/>
          </p:nvPr>
        </p:nvPicPr>
        <p:blipFill>
          <a:blip r:embed="rId3" cstate="print"/>
          <a:stretch>
            <a:fillRect/>
          </a:stretch>
        </p:blipFill>
        <p:spPr>
          <a:xfrm>
            <a:off x="4114800" y="1371600"/>
            <a:ext cx="4876800" cy="3657600"/>
          </a:xfrm>
        </p:spPr>
      </p:pic>
      <p:pic>
        <p:nvPicPr>
          <p:cNvPr id="7" name="Picture 6" descr="DSCF0054.JPG"/>
          <p:cNvPicPr>
            <a:picLocks noChangeAspect="1"/>
          </p:cNvPicPr>
          <p:nvPr/>
        </p:nvPicPr>
        <p:blipFill>
          <a:blip r:embed="rId4" cstate="print"/>
          <a:stretch>
            <a:fillRect/>
          </a:stretch>
        </p:blipFill>
        <p:spPr>
          <a:xfrm>
            <a:off x="0" y="1371600"/>
            <a:ext cx="4140200" cy="3657600"/>
          </a:xfrm>
          <a:prstGeom prst="rect">
            <a:avLst/>
          </a:prstGeom>
        </p:spPr>
      </p:pic>
      <p:sp>
        <p:nvSpPr>
          <p:cNvPr id="8" name="TextBox 7"/>
          <p:cNvSpPr txBox="1"/>
          <p:nvPr/>
        </p:nvSpPr>
        <p:spPr>
          <a:xfrm>
            <a:off x="457200" y="5029200"/>
            <a:ext cx="3276600" cy="1754326"/>
          </a:xfrm>
          <a:prstGeom prst="rect">
            <a:avLst/>
          </a:prstGeom>
          <a:noFill/>
        </p:spPr>
        <p:txBody>
          <a:bodyPr wrap="square" rtlCol="0">
            <a:spAutoFit/>
          </a:bodyPr>
          <a:lstStyle/>
          <a:p>
            <a:r>
              <a:rPr lang="en-US" dirty="0" smtClean="0"/>
              <a:t>The Forest Service folks are a tad more laissez-faire, being constrained by budgets and limited personnel. </a:t>
            </a:r>
          </a:p>
          <a:p>
            <a:r>
              <a:rPr lang="en-US" dirty="0" smtClean="0"/>
              <a:t>Enforcement of closure would not be easy. </a:t>
            </a:r>
            <a:endParaRPr lang="en-US" dirty="0"/>
          </a:p>
        </p:txBody>
      </p:sp>
      <p:sp>
        <p:nvSpPr>
          <p:cNvPr id="9" name="TextBox 8"/>
          <p:cNvSpPr txBox="1"/>
          <p:nvPr/>
        </p:nvSpPr>
        <p:spPr>
          <a:xfrm>
            <a:off x="5257800" y="5181600"/>
            <a:ext cx="2590800" cy="1477328"/>
          </a:xfrm>
          <a:prstGeom prst="rect">
            <a:avLst/>
          </a:prstGeom>
          <a:noFill/>
        </p:spPr>
        <p:txBody>
          <a:bodyPr wrap="square" rtlCol="0">
            <a:spAutoFit/>
          </a:bodyPr>
          <a:lstStyle/>
          <a:p>
            <a:r>
              <a:rPr lang="en-US" dirty="0" smtClean="0"/>
              <a:t>Note the grass that has recovered at this site, likely due to the limited access while Kelly Stand Rd was closed.</a:t>
            </a: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TotalTime>
  <Words>645</Words>
  <Application>Microsoft Office PowerPoint</Application>
  <PresentationFormat>On-screen Show (4:3)</PresentationFormat>
  <Paragraphs>70</Paragraphs>
  <Slides>22</Slides>
  <Notes>22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Office Theme</vt:lpstr>
      <vt:lpstr>Field Trip to Lye Brook Wilderness Area</vt:lpstr>
      <vt:lpstr>Branch Pond near trailhead: our first stop</vt:lpstr>
      <vt:lpstr>Branch Pond</vt:lpstr>
      <vt:lpstr>Tent site complex at Branch Pond</vt:lpstr>
      <vt:lpstr>Different management outlooks</vt:lpstr>
      <vt:lpstr>WQ and poopage</vt:lpstr>
      <vt:lpstr>Site Closure?</vt:lpstr>
      <vt:lpstr>Survey use</vt:lpstr>
      <vt:lpstr>FS perspectives</vt:lpstr>
      <vt:lpstr>PowerPoint Presentation</vt:lpstr>
      <vt:lpstr>Many sites are in use</vt:lpstr>
      <vt:lpstr>PowerPoint Presentation</vt:lpstr>
      <vt:lpstr>Bourne Pond</vt:lpstr>
      <vt:lpstr>Data on WQ Impact?</vt:lpstr>
      <vt:lpstr>Other options were discussed</vt:lpstr>
      <vt:lpstr>PowerPoint Presentation</vt:lpstr>
      <vt:lpstr>Other discussion points</vt:lpstr>
      <vt:lpstr>PowerPoint Presentation</vt:lpstr>
      <vt:lpstr>Debating the issues…</vt:lpstr>
      <vt:lpstr>And despite differences</vt:lpstr>
      <vt:lpstr>PowerPoint Presentation</vt:lpstr>
      <vt:lpstr>The end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Field Trip to Lye Brook Wilderness Area</dc:title>
  <dc:creator>judy</dc:creator>
  <cp:lastModifiedBy>Administrator</cp:lastModifiedBy>
  <cp:revision>57</cp:revision>
  <dcterms:created xsi:type="dcterms:W3CDTF">2015-08-24T01:18:29Z</dcterms:created>
  <dcterms:modified xsi:type="dcterms:W3CDTF">2016-02-04T14:59:07Z</dcterms:modified>
</cp:coreProperties>
</file>