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2.xml" ContentType="application/vnd.openxmlformats-officedocument.presentationml.notesSlide+xml"/>
  <Override PartName="/ppt/charts/chart6.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8" r:id="rId3"/>
    <p:sldId id="274" r:id="rId4"/>
    <p:sldId id="273" r:id="rId5"/>
    <p:sldId id="270" r:id="rId6"/>
    <p:sldId id="257" r:id="rId7"/>
    <p:sldId id="259" r:id="rId8"/>
    <p:sldId id="260" r:id="rId9"/>
    <p:sldId id="261" r:id="rId10"/>
    <p:sldId id="262" r:id="rId11"/>
    <p:sldId id="264" r:id="rId12"/>
    <p:sldId id="272" r:id="rId13"/>
    <p:sldId id="271" r:id="rId14"/>
    <p:sldId id="265" r:id="rId15"/>
    <p:sldId id="266" r:id="rId16"/>
    <p:sldId id="267" r:id="rId17"/>
    <p:sldId id="269" r:id="rId18"/>
    <p:sldId id="276" r:id="rId19"/>
    <p:sldId id="277" r:id="rId20"/>
    <p:sldId id="27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2" autoAdjust="0"/>
  </p:normalViewPr>
  <p:slideViewPr>
    <p:cSldViewPr snapToGrid="0" snapToObjects="1">
      <p:cViewPr>
        <p:scale>
          <a:sx n="72" d="100"/>
          <a:sy n="72" d="100"/>
        </p:scale>
        <p:origin x="-1326" y="-72"/>
      </p:cViewPr>
      <p:guideLst>
        <p:guide orient="horz" pos="2160"/>
        <p:guide pos="2880"/>
      </p:guideLst>
    </p:cSldViewPr>
  </p:slideViewPr>
  <p:outlineViewPr>
    <p:cViewPr>
      <p:scale>
        <a:sx n="33" d="100"/>
        <a:sy n="33" d="100"/>
      </p:scale>
      <p:origin x="0" y="81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akosiba:Ali:Winooski%20Conservation%20District:Winooski%20iTree%20Project%202014: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akosiba:Ali:Winooski%20Conservation%20District:Winooski%20iTree%20Project%202014: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akosiba:Ali:Winooski%20Conservation%20District:Winooski%20iTree%20Project%202014:Da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akosiba:Ali:Winooski%20Conservation%20District:Dat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akosiba:Ali:Winooski%20Conservation%20District:Winooski%20iTree%20Project%202014:Dat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akosiba:Ali:Winooski%20Conservation%20District:Winooski%20iTree%20Project%202014: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4"/>
          <c:order val="0"/>
          <c:tx>
            <c:strRef>
              <c:f>ConditionTreesLandUse.csv!$A$8</c:f>
              <c:strCache>
                <c:ptCount val="1"/>
                <c:pt idx="0">
                  <c:v>CITY TOTAL</c:v>
                </c:pt>
              </c:strCache>
            </c:strRef>
          </c:tx>
          <c:spPr>
            <a:solidFill>
              <a:schemeClr val="accent4"/>
            </a:solidFill>
            <a:ln>
              <a:solidFill>
                <a:schemeClr val="accent4"/>
              </a:solidFill>
            </a:ln>
          </c:spPr>
          <c:invertIfNegative val="0"/>
          <c:errBars>
            <c:errBarType val="both"/>
            <c:errValType val="cust"/>
            <c:noEndCap val="0"/>
            <c:plus>
              <c:numRef>
                <c:f>ConditionTreesLandUse.csv!$L$8:$R$8</c:f>
                <c:numCache>
                  <c:formatCode>General</c:formatCode>
                  <c:ptCount val="7"/>
                  <c:pt idx="0">
                    <c:v>5.14</c:v>
                  </c:pt>
                  <c:pt idx="1">
                    <c:v>4.84</c:v>
                  </c:pt>
                  <c:pt idx="2">
                    <c:v>3.13</c:v>
                  </c:pt>
                  <c:pt idx="3">
                    <c:v>1.32</c:v>
                  </c:pt>
                  <c:pt idx="4">
                    <c:v>0.57999999999999996</c:v>
                  </c:pt>
                  <c:pt idx="5">
                    <c:v>0.25</c:v>
                  </c:pt>
                  <c:pt idx="6">
                    <c:v>0.9</c:v>
                  </c:pt>
                </c:numCache>
              </c:numRef>
            </c:plus>
            <c:minus>
              <c:numRef>
                <c:f>ConditionTreesLandUse.csv!$L$8:$R$8</c:f>
                <c:numCache>
                  <c:formatCode>General</c:formatCode>
                  <c:ptCount val="7"/>
                  <c:pt idx="0">
                    <c:v>5.14</c:v>
                  </c:pt>
                  <c:pt idx="1">
                    <c:v>4.84</c:v>
                  </c:pt>
                  <c:pt idx="2">
                    <c:v>3.13</c:v>
                  </c:pt>
                  <c:pt idx="3">
                    <c:v>1.32</c:v>
                  </c:pt>
                  <c:pt idx="4">
                    <c:v>0.57999999999999996</c:v>
                  </c:pt>
                  <c:pt idx="5">
                    <c:v>0.25</c:v>
                  </c:pt>
                  <c:pt idx="6">
                    <c:v>0.9</c:v>
                  </c:pt>
                </c:numCache>
              </c:numRef>
            </c:minus>
          </c:errBars>
          <c:cat>
            <c:strRef>
              <c:f>ConditionTreesLandUse.csv!$C$3:$I$3</c:f>
              <c:strCache>
                <c:ptCount val="7"/>
                <c:pt idx="0">
                  <c:v>Excellent</c:v>
                </c:pt>
                <c:pt idx="1">
                  <c:v>Good</c:v>
                </c:pt>
                <c:pt idx="2">
                  <c:v>Fair</c:v>
                </c:pt>
                <c:pt idx="3">
                  <c:v>Poor</c:v>
                </c:pt>
                <c:pt idx="4">
                  <c:v>Critical</c:v>
                </c:pt>
                <c:pt idx="5">
                  <c:v>Dying</c:v>
                </c:pt>
                <c:pt idx="6">
                  <c:v>Dead</c:v>
                </c:pt>
              </c:strCache>
            </c:strRef>
          </c:cat>
          <c:val>
            <c:numRef>
              <c:f>ConditionTreesLandUse.csv!$C$8:$I$8</c:f>
              <c:numCache>
                <c:formatCode>General</c:formatCode>
                <c:ptCount val="7"/>
                <c:pt idx="0">
                  <c:v>19.3</c:v>
                </c:pt>
                <c:pt idx="1">
                  <c:v>61.3</c:v>
                </c:pt>
                <c:pt idx="2">
                  <c:v>13.9</c:v>
                </c:pt>
                <c:pt idx="3">
                  <c:v>1.9</c:v>
                </c:pt>
                <c:pt idx="4">
                  <c:v>1.4</c:v>
                </c:pt>
                <c:pt idx="5">
                  <c:v>0.3</c:v>
                </c:pt>
                <c:pt idx="6">
                  <c:v>2</c:v>
                </c:pt>
              </c:numCache>
            </c:numRef>
          </c:val>
        </c:ser>
        <c:dLbls>
          <c:showLegendKey val="0"/>
          <c:showVal val="0"/>
          <c:showCatName val="0"/>
          <c:showSerName val="0"/>
          <c:showPercent val="0"/>
          <c:showBubbleSize val="0"/>
        </c:dLbls>
        <c:gapWidth val="150"/>
        <c:axId val="34532736"/>
        <c:axId val="33182848"/>
      </c:barChart>
      <c:catAx>
        <c:axId val="34532736"/>
        <c:scaling>
          <c:orientation val="minMax"/>
        </c:scaling>
        <c:delete val="0"/>
        <c:axPos val="b"/>
        <c:majorTickMark val="out"/>
        <c:minorTickMark val="none"/>
        <c:tickLblPos val="nextTo"/>
        <c:crossAx val="33182848"/>
        <c:crosses val="autoZero"/>
        <c:auto val="1"/>
        <c:lblAlgn val="ctr"/>
        <c:lblOffset val="100"/>
        <c:noMultiLvlLbl val="0"/>
      </c:catAx>
      <c:valAx>
        <c:axId val="33182848"/>
        <c:scaling>
          <c:orientation val="minMax"/>
        </c:scaling>
        <c:delete val="0"/>
        <c:axPos val="l"/>
        <c:majorGridlines/>
        <c:title>
          <c:tx>
            <c:rich>
              <a:bodyPr rot="-5400000" vert="horz"/>
              <a:lstStyle/>
              <a:p>
                <a:pPr>
                  <a:defRPr/>
                </a:pPr>
                <a:r>
                  <a:rPr lang="en-US" dirty="0"/>
                  <a:t>Percent (%)</a:t>
                </a:r>
              </a:p>
            </c:rich>
          </c:tx>
          <c:layout>
            <c:manualLayout>
              <c:xMode val="edge"/>
              <c:yMode val="edge"/>
              <c:x val="2.1978021978022E-3"/>
              <c:y val="0.45478797948421601"/>
            </c:manualLayout>
          </c:layout>
          <c:overlay val="0"/>
        </c:title>
        <c:numFmt formatCode="General" sourceLinked="1"/>
        <c:majorTickMark val="out"/>
        <c:minorTickMark val="none"/>
        <c:tickLblPos val="nextTo"/>
        <c:crossAx val="34532736"/>
        <c:crosses val="autoZero"/>
        <c:crossBetween val="between"/>
      </c:valAx>
    </c:plotArea>
    <c:plotVisOnly val="1"/>
    <c:dispBlanksAs val="gap"/>
    <c:showDLblsOverMax val="0"/>
  </c:chart>
  <c:spPr>
    <a:ln>
      <a:noFill/>
    </a:ln>
  </c:spPr>
  <c:txPr>
    <a:bodyPr/>
    <a:lstStyle/>
    <a:p>
      <a:pPr>
        <a:defRPr sz="2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3475615805819299"/>
          <c:y val="0.16615384615384601"/>
          <c:w val="0.844086309044776"/>
          <c:h val="0.68812106321435496"/>
        </c:manualLayout>
      </c:layout>
      <c:barChart>
        <c:barDir val="col"/>
        <c:grouping val="clustered"/>
        <c:varyColors val="0"/>
        <c:ser>
          <c:idx val="1"/>
          <c:order val="0"/>
          <c:tx>
            <c:strRef>
              <c:f>ConditionTreesLandUse.csv!$C$3</c:f>
              <c:strCache>
                <c:ptCount val="1"/>
                <c:pt idx="0">
                  <c:v>Excellent</c:v>
                </c:pt>
              </c:strCache>
            </c:strRef>
          </c:tx>
          <c:invertIfNegative val="0"/>
          <c:errBars>
            <c:errBarType val="both"/>
            <c:errValType val="cust"/>
            <c:noEndCap val="0"/>
            <c:plus>
              <c:numRef>
                <c:f>ConditionTreesLandUse.csv!$L$5:$L$8</c:f>
                <c:numCache>
                  <c:formatCode>General</c:formatCode>
                  <c:ptCount val="4"/>
                  <c:pt idx="0">
                    <c:v>12.34</c:v>
                  </c:pt>
                  <c:pt idx="1">
                    <c:v>2.2200000000000002</c:v>
                  </c:pt>
                  <c:pt idx="2">
                    <c:v>11.15</c:v>
                  </c:pt>
                  <c:pt idx="3">
                    <c:v>5.14</c:v>
                  </c:pt>
                </c:numCache>
              </c:numRef>
            </c:plus>
            <c:minus>
              <c:numRef>
                <c:f>ConditionTreesLandUse.csv!$L$5:$L$8</c:f>
                <c:numCache>
                  <c:formatCode>General</c:formatCode>
                  <c:ptCount val="4"/>
                  <c:pt idx="0">
                    <c:v>12.34</c:v>
                  </c:pt>
                  <c:pt idx="1">
                    <c:v>2.2200000000000002</c:v>
                  </c:pt>
                  <c:pt idx="2">
                    <c:v>11.15</c:v>
                  </c:pt>
                  <c:pt idx="3">
                    <c:v>5.14</c:v>
                  </c:pt>
                </c:numCache>
              </c:numRef>
            </c:minus>
          </c:errBars>
          <c:cat>
            <c:strRef>
              <c:f>ConditionTreesLandUse.csv!$A$5:$A$7</c:f>
              <c:strCache>
                <c:ptCount val="3"/>
                <c:pt idx="0">
                  <c:v>commercial-industrial</c:v>
                </c:pt>
                <c:pt idx="1">
                  <c:v>public</c:v>
                </c:pt>
                <c:pt idx="2">
                  <c:v>residential</c:v>
                </c:pt>
              </c:strCache>
            </c:strRef>
          </c:cat>
          <c:val>
            <c:numRef>
              <c:f>ConditionTreesLandUse.csv!$C$5:$C$7</c:f>
              <c:numCache>
                <c:formatCode>General</c:formatCode>
                <c:ptCount val="3"/>
                <c:pt idx="0">
                  <c:v>28.6</c:v>
                </c:pt>
                <c:pt idx="1">
                  <c:v>4.5</c:v>
                </c:pt>
                <c:pt idx="2">
                  <c:v>37</c:v>
                </c:pt>
              </c:numCache>
            </c:numRef>
          </c:val>
        </c:ser>
        <c:ser>
          <c:idx val="2"/>
          <c:order val="1"/>
          <c:tx>
            <c:strRef>
              <c:f>ConditionTreesLandUse.csv!$D$3</c:f>
              <c:strCache>
                <c:ptCount val="1"/>
                <c:pt idx="0">
                  <c:v>Good</c:v>
                </c:pt>
              </c:strCache>
            </c:strRef>
          </c:tx>
          <c:invertIfNegative val="0"/>
          <c:errBars>
            <c:errBarType val="both"/>
            <c:errValType val="cust"/>
            <c:noEndCap val="0"/>
            <c:plus>
              <c:numRef>
                <c:f>ConditionTreesLandUse.csv!$M$5:$M$8</c:f>
                <c:numCache>
                  <c:formatCode>General</c:formatCode>
                  <c:ptCount val="4"/>
                  <c:pt idx="0">
                    <c:v>12.34</c:v>
                  </c:pt>
                  <c:pt idx="1">
                    <c:v>6.59</c:v>
                  </c:pt>
                  <c:pt idx="2">
                    <c:v>7.26</c:v>
                  </c:pt>
                  <c:pt idx="3">
                    <c:v>4.84</c:v>
                  </c:pt>
                </c:numCache>
              </c:numRef>
            </c:plus>
            <c:minus>
              <c:numRef>
                <c:f>ConditionTreesLandUse.csv!$M$5:$M$8</c:f>
                <c:numCache>
                  <c:formatCode>General</c:formatCode>
                  <c:ptCount val="4"/>
                  <c:pt idx="0">
                    <c:v>12.34</c:v>
                  </c:pt>
                  <c:pt idx="1">
                    <c:v>6.59</c:v>
                  </c:pt>
                  <c:pt idx="2">
                    <c:v>7.26</c:v>
                  </c:pt>
                  <c:pt idx="3">
                    <c:v>4.84</c:v>
                  </c:pt>
                </c:numCache>
              </c:numRef>
            </c:minus>
          </c:errBars>
          <c:cat>
            <c:strRef>
              <c:f>ConditionTreesLandUse.csv!$A$5:$A$7</c:f>
              <c:strCache>
                <c:ptCount val="3"/>
                <c:pt idx="0">
                  <c:v>commercial-industrial</c:v>
                </c:pt>
                <c:pt idx="1">
                  <c:v>public</c:v>
                </c:pt>
                <c:pt idx="2">
                  <c:v>residential</c:v>
                </c:pt>
              </c:strCache>
            </c:strRef>
          </c:cat>
          <c:val>
            <c:numRef>
              <c:f>ConditionTreesLandUse.csv!$D$5:$D$7</c:f>
              <c:numCache>
                <c:formatCode>General</c:formatCode>
                <c:ptCount val="3"/>
                <c:pt idx="0">
                  <c:v>71.400000000000006</c:v>
                </c:pt>
                <c:pt idx="1">
                  <c:v>68.7</c:v>
                </c:pt>
                <c:pt idx="2">
                  <c:v>52.1</c:v>
                </c:pt>
              </c:numCache>
            </c:numRef>
          </c:val>
        </c:ser>
        <c:ser>
          <c:idx val="3"/>
          <c:order val="2"/>
          <c:tx>
            <c:strRef>
              <c:f>ConditionTreesLandUse.csv!$E$3</c:f>
              <c:strCache>
                <c:ptCount val="1"/>
                <c:pt idx="0">
                  <c:v>Fair</c:v>
                </c:pt>
              </c:strCache>
            </c:strRef>
          </c:tx>
          <c:invertIfNegative val="0"/>
          <c:errBars>
            <c:errBarType val="both"/>
            <c:errValType val="cust"/>
            <c:noEndCap val="0"/>
            <c:plus>
              <c:numRef>
                <c:f>ConditionTreesLandUse.csv!$N$5:$N$8</c:f>
                <c:numCache>
                  <c:formatCode>General</c:formatCode>
                  <c:ptCount val="4"/>
                  <c:pt idx="1">
                    <c:v>4.3499999999999996</c:v>
                  </c:pt>
                  <c:pt idx="2">
                    <c:v>4.59</c:v>
                  </c:pt>
                  <c:pt idx="3">
                    <c:v>3.13</c:v>
                  </c:pt>
                </c:numCache>
              </c:numRef>
            </c:plus>
            <c:minus>
              <c:numRef>
                <c:f>ConditionTreesLandUse.csv!$N$5:$N$8</c:f>
                <c:numCache>
                  <c:formatCode>General</c:formatCode>
                  <c:ptCount val="4"/>
                  <c:pt idx="1">
                    <c:v>4.3499999999999996</c:v>
                  </c:pt>
                  <c:pt idx="2">
                    <c:v>4.59</c:v>
                  </c:pt>
                  <c:pt idx="3">
                    <c:v>3.13</c:v>
                  </c:pt>
                </c:numCache>
              </c:numRef>
            </c:minus>
          </c:errBars>
          <c:cat>
            <c:strRef>
              <c:f>ConditionTreesLandUse.csv!$A$5:$A$7</c:f>
              <c:strCache>
                <c:ptCount val="3"/>
                <c:pt idx="0">
                  <c:v>commercial-industrial</c:v>
                </c:pt>
                <c:pt idx="1">
                  <c:v>public</c:v>
                </c:pt>
                <c:pt idx="2">
                  <c:v>residential</c:v>
                </c:pt>
              </c:strCache>
            </c:strRef>
          </c:cat>
          <c:val>
            <c:numRef>
              <c:f>ConditionTreesLandUse.csv!$E$5:$E$7</c:f>
              <c:numCache>
                <c:formatCode>General</c:formatCode>
                <c:ptCount val="3"/>
                <c:pt idx="1">
                  <c:v>17.7</c:v>
                </c:pt>
                <c:pt idx="2">
                  <c:v>9.6</c:v>
                </c:pt>
              </c:numCache>
            </c:numRef>
          </c:val>
        </c:ser>
        <c:ser>
          <c:idx val="4"/>
          <c:order val="3"/>
          <c:tx>
            <c:strRef>
              <c:f>ConditionTreesLandUse.csv!$F$3</c:f>
              <c:strCache>
                <c:ptCount val="1"/>
                <c:pt idx="0">
                  <c:v>Poor</c:v>
                </c:pt>
              </c:strCache>
            </c:strRef>
          </c:tx>
          <c:invertIfNegative val="0"/>
          <c:errBars>
            <c:errBarType val="both"/>
            <c:errValType val="cust"/>
            <c:noEndCap val="0"/>
            <c:plus>
              <c:numRef>
                <c:f>ConditionTreesLandUse.csv!$O$5:$O$8</c:f>
                <c:numCache>
                  <c:formatCode>General</c:formatCode>
                  <c:ptCount val="4"/>
                  <c:pt idx="1">
                    <c:v>2.42</c:v>
                  </c:pt>
                  <c:pt idx="3">
                    <c:v>1.32</c:v>
                  </c:pt>
                </c:numCache>
              </c:numRef>
            </c:plus>
            <c:minus>
              <c:numRef>
                <c:f>ConditionTreesLandUse.csv!$O$5:$O$8</c:f>
                <c:numCache>
                  <c:formatCode>General</c:formatCode>
                  <c:ptCount val="4"/>
                  <c:pt idx="1">
                    <c:v>2.42</c:v>
                  </c:pt>
                  <c:pt idx="3">
                    <c:v>1.32</c:v>
                  </c:pt>
                </c:numCache>
              </c:numRef>
            </c:minus>
          </c:errBars>
          <c:cat>
            <c:strRef>
              <c:f>ConditionTreesLandUse.csv!$A$5:$A$7</c:f>
              <c:strCache>
                <c:ptCount val="3"/>
                <c:pt idx="0">
                  <c:v>commercial-industrial</c:v>
                </c:pt>
                <c:pt idx="1">
                  <c:v>public</c:v>
                </c:pt>
                <c:pt idx="2">
                  <c:v>residential</c:v>
                </c:pt>
              </c:strCache>
            </c:strRef>
          </c:cat>
          <c:val>
            <c:numRef>
              <c:f>ConditionTreesLandUse.csv!$F$5:$F$7</c:f>
              <c:numCache>
                <c:formatCode>General</c:formatCode>
                <c:ptCount val="3"/>
                <c:pt idx="1">
                  <c:v>3.5</c:v>
                </c:pt>
              </c:numCache>
            </c:numRef>
          </c:val>
        </c:ser>
        <c:ser>
          <c:idx val="5"/>
          <c:order val="4"/>
          <c:tx>
            <c:strRef>
              <c:f>ConditionTreesLandUse.csv!$G$3</c:f>
              <c:strCache>
                <c:ptCount val="1"/>
                <c:pt idx="0">
                  <c:v>Critical</c:v>
                </c:pt>
              </c:strCache>
            </c:strRef>
          </c:tx>
          <c:invertIfNegative val="0"/>
          <c:errBars>
            <c:errBarType val="both"/>
            <c:errValType val="cust"/>
            <c:noEndCap val="0"/>
            <c:plus>
              <c:numRef>
                <c:f>ConditionTreesLandUse.csv!$P$5:$P$8</c:f>
                <c:numCache>
                  <c:formatCode>General</c:formatCode>
                  <c:ptCount val="4"/>
                  <c:pt idx="1">
                    <c:v>1.06</c:v>
                  </c:pt>
                  <c:pt idx="3">
                    <c:v>0.57999999999999996</c:v>
                  </c:pt>
                </c:numCache>
              </c:numRef>
            </c:plus>
            <c:minus>
              <c:numRef>
                <c:f>ConditionTreesLandUse.csv!$P$5:$P$8</c:f>
                <c:numCache>
                  <c:formatCode>General</c:formatCode>
                  <c:ptCount val="4"/>
                  <c:pt idx="1">
                    <c:v>1.06</c:v>
                  </c:pt>
                  <c:pt idx="3">
                    <c:v>0.57999999999999996</c:v>
                  </c:pt>
                </c:numCache>
              </c:numRef>
            </c:minus>
          </c:errBars>
          <c:cat>
            <c:strRef>
              <c:f>ConditionTreesLandUse.csv!$A$5:$A$7</c:f>
              <c:strCache>
                <c:ptCount val="3"/>
                <c:pt idx="0">
                  <c:v>commercial-industrial</c:v>
                </c:pt>
                <c:pt idx="1">
                  <c:v>public</c:v>
                </c:pt>
                <c:pt idx="2">
                  <c:v>residential</c:v>
                </c:pt>
              </c:strCache>
            </c:strRef>
          </c:cat>
          <c:val>
            <c:numRef>
              <c:f>ConditionTreesLandUse.csv!$G$5:$G$7</c:f>
              <c:numCache>
                <c:formatCode>General</c:formatCode>
                <c:ptCount val="3"/>
                <c:pt idx="1">
                  <c:v>2.5</c:v>
                </c:pt>
              </c:numCache>
            </c:numRef>
          </c:val>
        </c:ser>
        <c:ser>
          <c:idx val="0"/>
          <c:order val="5"/>
          <c:tx>
            <c:strRef>
              <c:f>ConditionTreesLandUse.csv!$H$3</c:f>
              <c:strCache>
                <c:ptCount val="1"/>
                <c:pt idx="0">
                  <c:v>Dying</c:v>
                </c:pt>
              </c:strCache>
            </c:strRef>
          </c:tx>
          <c:invertIfNegative val="0"/>
          <c:cat>
            <c:strRef>
              <c:f>ConditionTreesLandUse.csv!$A$5:$A$7</c:f>
              <c:strCache>
                <c:ptCount val="3"/>
                <c:pt idx="0">
                  <c:v>commercial-industrial</c:v>
                </c:pt>
                <c:pt idx="1">
                  <c:v>public</c:v>
                </c:pt>
                <c:pt idx="2">
                  <c:v>residential</c:v>
                </c:pt>
              </c:strCache>
            </c:strRef>
          </c:cat>
          <c:val>
            <c:numRef>
              <c:f>ConditionTreesLandUse.csv!$H$5:$H$7</c:f>
              <c:numCache>
                <c:formatCode>General</c:formatCode>
                <c:ptCount val="3"/>
                <c:pt idx="1">
                  <c:v>0.5</c:v>
                </c:pt>
              </c:numCache>
            </c:numRef>
          </c:val>
        </c:ser>
        <c:ser>
          <c:idx val="6"/>
          <c:order val="6"/>
          <c:tx>
            <c:strRef>
              <c:f>ConditionTreesLandUse.csv!$I$3</c:f>
              <c:strCache>
                <c:ptCount val="1"/>
                <c:pt idx="0">
                  <c:v>Dead</c:v>
                </c:pt>
              </c:strCache>
            </c:strRef>
          </c:tx>
          <c:invertIfNegative val="0"/>
          <c:errBars>
            <c:errBarType val="both"/>
            <c:errValType val="cust"/>
            <c:noEndCap val="0"/>
            <c:plus>
              <c:numRef>
                <c:f>ConditionTreesLandUse.csv!$R$5:$R$8</c:f>
                <c:numCache>
                  <c:formatCode>General</c:formatCode>
                  <c:ptCount val="4"/>
                  <c:pt idx="1">
                    <c:v>1.18</c:v>
                  </c:pt>
                  <c:pt idx="2">
                    <c:v>1.4</c:v>
                  </c:pt>
                  <c:pt idx="3">
                    <c:v>0.9</c:v>
                  </c:pt>
                </c:numCache>
              </c:numRef>
            </c:plus>
            <c:minus>
              <c:numRef>
                <c:f>ConditionTreesLandUse.csv!$R$5:$R$8</c:f>
                <c:numCache>
                  <c:formatCode>General</c:formatCode>
                  <c:ptCount val="4"/>
                  <c:pt idx="1">
                    <c:v>1.18</c:v>
                  </c:pt>
                  <c:pt idx="2">
                    <c:v>1.4</c:v>
                  </c:pt>
                  <c:pt idx="3">
                    <c:v>0.9</c:v>
                  </c:pt>
                </c:numCache>
              </c:numRef>
            </c:minus>
          </c:errBars>
          <c:cat>
            <c:strRef>
              <c:f>ConditionTreesLandUse.csv!$A$5:$A$7</c:f>
              <c:strCache>
                <c:ptCount val="3"/>
                <c:pt idx="0">
                  <c:v>commercial-industrial</c:v>
                </c:pt>
                <c:pt idx="1">
                  <c:v>public</c:v>
                </c:pt>
                <c:pt idx="2">
                  <c:v>residential</c:v>
                </c:pt>
              </c:strCache>
            </c:strRef>
          </c:cat>
          <c:val>
            <c:numRef>
              <c:f>ConditionTreesLandUse.csv!$I$5:$I$7</c:f>
              <c:numCache>
                <c:formatCode>General</c:formatCode>
                <c:ptCount val="3"/>
                <c:pt idx="1">
                  <c:v>2.5</c:v>
                </c:pt>
                <c:pt idx="2">
                  <c:v>1.4</c:v>
                </c:pt>
              </c:numCache>
            </c:numRef>
          </c:val>
        </c:ser>
        <c:dLbls>
          <c:showLegendKey val="0"/>
          <c:showVal val="0"/>
          <c:showCatName val="0"/>
          <c:showSerName val="0"/>
          <c:showPercent val="0"/>
          <c:showBubbleSize val="0"/>
        </c:dLbls>
        <c:gapWidth val="150"/>
        <c:axId val="75789056"/>
        <c:axId val="75790592"/>
      </c:barChart>
      <c:catAx>
        <c:axId val="75789056"/>
        <c:scaling>
          <c:orientation val="minMax"/>
        </c:scaling>
        <c:delete val="0"/>
        <c:axPos val="b"/>
        <c:majorTickMark val="out"/>
        <c:minorTickMark val="none"/>
        <c:tickLblPos val="nextTo"/>
        <c:crossAx val="75790592"/>
        <c:crosses val="autoZero"/>
        <c:auto val="1"/>
        <c:lblAlgn val="ctr"/>
        <c:lblOffset val="100"/>
        <c:noMultiLvlLbl val="0"/>
      </c:catAx>
      <c:valAx>
        <c:axId val="75790592"/>
        <c:scaling>
          <c:orientation val="minMax"/>
        </c:scaling>
        <c:delete val="0"/>
        <c:axPos val="l"/>
        <c:majorGridlines/>
        <c:title>
          <c:tx>
            <c:rich>
              <a:bodyPr rot="-5400000" vert="horz"/>
              <a:lstStyle/>
              <a:p>
                <a:pPr>
                  <a:defRPr/>
                </a:pPr>
                <a:r>
                  <a:rPr lang="en-US" dirty="0"/>
                  <a:t>Percent (%)</a:t>
                </a:r>
              </a:p>
            </c:rich>
          </c:tx>
          <c:layout>
            <c:manualLayout>
              <c:xMode val="edge"/>
              <c:yMode val="edge"/>
              <c:x val="1.57728706624606E-3"/>
              <c:y val="0.398321986674743"/>
            </c:manualLayout>
          </c:layout>
          <c:overlay val="0"/>
        </c:title>
        <c:numFmt formatCode="General" sourceLinked="1"/>
        <c:majorTickMark val="out"/>
        <c:minorTickMark val="none"/>
        <c:tickLblPos val="nextTo"/>
        <c:crossAx val="75789056"/>
        <c:crosses val="autoZero"/>
        <c:crossBetween val="between"/>
      </c:valAx>
    </c:plotArea>
    <c:legend>
      <c:legendPos val="r"/>
      <c:layout>
        <c:manualLayout>
          <c:xMode val="edge"/>
          <c:yMode val="edge"/>
          <c:x val="0"/>
          <c:y val="6.45427013930963E-4"/>
          <c:w val="0.99774659082441197"/>
          <c:h val="0.124862749848577"/>
        </c:manualLayout>
      </c:layout>
      <c:overlay val="0"/>
    </c:legend>
    <c:plotVisOnly val="1"/>
    <c:dispBlanksAs val="gap"/>
    <c:showDLblsOverMax val="0"/>
  </c:chart>
  <c:spPr>
    <a:ln>
      <a:noFill/>
    </a:ln>
  </c:spPr>
  <c:txPr>
    <a:bodyPr/>
    <a:lstStyle/>
    <a:p>
      <a:pPr>
        <a:defRPr sz="20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83170910327"/>
          <c:y val="5.0019238168526298E-2"/>
          <c:w val="0.87168290896730005"/>
          <c:h val="0.78243702156002204"/>
        </c:manualLayout>
      </c:layout>
      <c:barChart>
        <c:barDir val="col"/>
        <c:grouping val="clustered"/>
        <c:varyColors val="0"/>
        <c:ser>
          <c:idx val="0"/>
          <c:order val="0"/>
          <c:tx>
            <c:strRef>
              <c:f>Treedensity!$B$1</c:f>
              <c:strCache>
                <c:ptCount val="1"/>
                <c:pt idx="0">
                  <c:v>Number/ha</c:v>
                </c:pt>
              </c:strCache>
            </c:strRef>
          </c:tx>
          <c:invertIfNegative val="0"/>
          <c:dLbls>
            <c:showLegendKey val="0"/>
            <c:showVal val="1"/>
            <c:showCatName val="0"/>
            <c:showSerName val="0"/>
            <c:showPercent val="0"/>
            <c:showBubbleSize val="0"/>
            <c:showLeaderLines val="0"/>
          </c:dLbls>
          <c:cat>
            <c:strRef>
              <c:f>Treedensity!$A$2:$A$5</c:f>
              <c:strCache>
                <c:ptCount val="4"/>
                <c:pt idx="0">
                  <c:v>commercial-industrial</c:v>
                </c:pt>
                <c:pt idx="1">
                  <c:v>public</c:v>
                </c:pt>
                <c:pt idx="2">
                  <c:v>residential</c:v>
                </c:pt>
                <c:pt idx="3">
                  <c:v>CITY TOTAL</c:v>
                </c:pt>
              </c:strCache>
            </c:strRef>
          </c:cat>
          <c:val>
            <c:numRef>
              <c:f>Treedensity!$B$2:$B$5</c:f>
              <c:numCache>
                <c:formatCode>General</c:formatCode>
                <c:ptCount val="4"/>
                <c:pt idx="0">
                  <c:v>11.7</c:v>
                </c:pt>
                <c:pt idx="1">
                  <c:v>235.7</c:v>
                </c:pt>
                <c:pt idx="2">
                  <c:v>151.1</c:v>
                </c:pt>
                <c:pt idx="3">
                  <c:v>167.9</c:v>
                </c:pt>
              </c:numCache>
            </c:numRef>
          </c:val>
        </c:ser>
        <c:dLbls>
          <c:showLegendKey val="0"/>
          <c:showVal val="0"/>
          <c:showCatName val="0"/>
          <c:showSerName val="0"/>
          <c:showPercent val="0"/>
          <c:showBubbleSize val="0"/>
        </c:dLbls>
        <c:gapWidth val="150"/>
        <c:axId val="75828608"/>
        <c:axId val="75830400"/>
      </c:barChart>
      <c:catAx>
        <c:axId val="75828608"/>
        <c:scaling>
          <c:orientation val="minMax"/>
        </c:scaling>
        <c:delete val="0"/>
        <c:axPos val="b"/>
        <c:majorTickMark val="out"/>
        <c:minorTickMark val="none"/>
        <c:tickLblPos val="nextTo"/>
        <c:crossAx val="75830400"/>
        <c:crosses val="autoZero"/>
        <c:auto val="1"/>
        <c:lblAlgn val="ctr"/>
        <c:lblOffset val="100"/>
        <c:noMultiLvlLbl val="0"/>
      </c:catAx>
      <c:valAx>
        <c:axId val="75830400"/>
        <c:scaling>
          <c:orientation val="minMax"/>
        </c:scaling>
        <c:delete val="0"/>
        <c:axPos val="l"/>
        <c:majorGridlines/>
        <c:title>
          <c:tx>
            <c:rich>
              <a:bodyPr rot="-5400000" vert="horz"/>
              <a:lstStyle/>
              <a:p>
                <a:pPr>
                  <a:defRPr/>
                </a:pPr>
                <a:r>
                  <a:rPr lang="en-US" dirty="0"/>
                  <a:t>Number of trees/hectare</a:t>
                </a:r>
              </a:p>
            </c:rich>
          </c:tx>
          <c:layout>
            <c:manualLayout>
              <c:xMode val="edge"/>
              <c:yMode val="edge"/>
              <c:x val="0"/>
              <c:y val="0.21224727814884101"/>
            </c:manualLayout>
          </c:layout>
          <c:overlay val="0"/>
        </c:title>
        <c:numFmt formatCode="General" sourceLinked="1"/>
        <c:majorTickMark val="out"/>
        <c:minorTickMark val="none"/>
        <c:tickLblPos val="nextTo"/>
        <c:crossAx val="75828608"/>
        <c:crosses val="autoZero"/>
        <c:crossBetween val="between"/>
      </c:valAx>
    </c:plotArea>
    <c:plotVisOnly val="1"/>
    <c:dispBlanksAs val="gap"/>
    <c:showDLblsOverMax val="0"/>
  </c:chart>
  <c:spPr>
    <a:ln>
      <a:noFill/>
    </a:ln>
  </c:spPr>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1611767887457"/>
          <c:y val="9.9019409160366306E-2"/>
          <c:w val="0.82838823211254298"/>
          <c:h val="0.80579656549130896"/>
        </c:manualLayout>
      </c:layout>
      <c:barChart>
        <c:barDir val="col"/>
        <c:grouping val="clustered"/>
        <c:varyColors val="0"/>
        <c:ser>
          <c:idx val="0"/>
          <c:order val="0"/>
          <c:tx>
            <c:strRef>
              <c:f>AviodedRunoff!$M$3</c:f>
              <c:strCache>
                <c:ptCount val="1"/>
                <c:pt idx="0">
                  <c:v>Avoided Runoff (gal/yr)</c:v>
                </c:pt>
              </c:strCache>
            </c:strRef>
          </c:tx>
          <c:spPr>
            <a:solidFill>
              <a:schemeClr val="accent2"/>
            </a:solidFill>
            <a:ln>
              <a:solidFill>
                <a:schemeClr val="accent2"/>
              </a:solidFill>
            </a:ln>
          </c:spPr>
          <c:invertIfNegative val="0"/>
          <c:cat>
            <c:strRef>
              <c:f>AviodedRunoff!$I$4:$I$7</c:f>
              <c:strCache>
                <c:ptCount val="4"/>
                <c:pt idx="0">
                  <c:v>commercial-industrial</c:v>
                </c:pt>
                <c:pt idx="1">
                  <c:v>public</c:v>
                </c:pt>
                <c:pt idx="2">
                  <c:v>residential</c:v>
                </c:pt>
                <c:pt idx="3">
                  <c:v>Total</c:v>
                </c:pt>
              </c:strCache>
            </c:strRef>
          </c:cat>
          <c:val>
            <c:numRef>
              <c:f>AviodedRunoff!$M$4:$M$7</c:f>
              <c:numCache>
                <c:formatCode>#,##0</c:formatCode>
                <c:ptCount val="4"/>
                <c:pt idx="0">
                  <c:v>70399</c:v>
                </c:pt>
                <c:pt idx="1">
                  <c:v>4344451</c:v>
                </c:pt>
                <c:pt idx="2">
                  <c:v>3301249</c:v>
                </c:pt>
                <c:pt idx="3">
                  <c:v>7716100</c:v>
                </c:pt>
              </c:numCache>
            </c:numRef>
          </c:val>
        </c:ser>
        <c:dLbls>
          <c:dLblPos val="outEnd"/>
          <c:showLegendKey val="0"/>
          <c:showVal val="1"/>
          <c:showCatName val="0"/>
          <c:showSerName val="0"/>
          <c:showPercent val="0"/>
          <c:showBubbleSize val="0"/>
        </c:dLbls>
        <c:gapWidth val="100"/>
        <c:overlap val="100"/>
        <c:axId val="75839744"/>
        <c:axId val="75853824"/>
      </c:barChart>
      <c:catAx>
        <c:axId val="75839744"/>
        <c:scaling>
          <c:orientation val="minMax"/>
        </c:scaling>
        <c:delete val="0"/>
        <c:axPos val="b"/>
        <c:majorTickMark val="out"/>
        <c:minorTickMark val="none"/>
        <c:tickLblPos val="nextTo"/>
        <c:crossAx val="75853824"/>
        <c:crosses val="autoZero"/>
        <c:auto val="1"/>
        <c:lblAlgn val="ctr"/>
        <c:lblOffset val="100"/>
        <c:noMultiLvlLbl val="0"/>
      </c:catAx>
      <c:valAx>
        <c:axId val="75853824"/>
        <c:scaling>
          <c:orientation val="minMax"/>
        </c:scaling>
        <c:delete val="0"/>
        <c:axPos val="l"/>
        <c:majorGridlines/>
        <c:title>
          <c:tx>
            <c:rich>
              <a:bodyPr rot="-5400000" vert="horz"/>
              <a:lstStyle/>
              <a:p>
                <a:pPr>
                  <a:defRPr/>
                </a:pPr>
                <a:r>
                  <a:rPr lang="en-US" dirty="0"/>
                  <a:t>Number of gallons/year</a:t>
                </a:r>
              </a:p>
            </c:rich>
          </c:tx>
          <c:layout>
            <c:manualLayout>
              <c:xMode val="edge"/>
              <c:yMode val="edge"/>
              <c:x val="0"/>
              <c:y val="0.26632279174759399"/>
            </c:manualLayout>
          </c:layout>
          <c:overlay val="0"/>
        </c:title>
        <c:numFmt formatCode="#,##0" sourceLinked="1"/>
        <c:majorTickMark val="out"/>
        <c:minorTickMark val="none"/>
        <c:tickLblPos val="nextTo"/>
        <c:txPr>
          <a:bodyPr rot="-2700000"/>
          <a:lstStyle/>
          <a:p>
            <a:pPr>
              <a:defRPr/>
            </a:pPr>
            <a:endParaRPr lang="en-US"/>
          </a:p>
        </c:txPr>
        <c:crossAx val="75839744"/>
        <c:crosses val="autoZero"/>
        <c:crossBetween val="between"/>
      </c:valAx>
    </c:plotArea>
    <c:plotVisOnly val="1"/>
    <c:dispBlanksAs val="gap"/>
    <c:showDLblsOverMax val="0"/>
  </c:chart>
  <c:spPr>
    <a:ln>
      <a:noFill/>
    </a:ln>
  </c:spPr>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722504719307"/>
          <c:y val="0.15409836065573801"/>
          <c:w val="0.81738592881073402"/>
          <c:h val="0.76279798631728402"/>
        </c:manualLayout>
      </c:layout>
      <c:barChart>
        <c:barDir val="col"/>
        <c:grouping val="clustered"/>
        <c:varyColors val="0"/>
        <c:ser>
          <c:idx val="3"/>
          <c:order val="0"/>
          <c:tx>
            <c:strRef>
              <c:f>Groundcover!$E$4</c:f>
              <c:strCache>
                <c:ptCount val="1"/>
                <c:pt idx="0">
                  <c:v>BARE SOIL</c:v>
                </c:pt>
              </c:strCache>
            </c:strRef>
          </c:tx>
          <c:invertIfNegative val="0"/>
          <c:errBars>
            <c:errBarType val="both"/>
            <c:errValType val="cust"/>
            <c:noEndCap val="0"/>
            <c:plus>
              <c:numRef>
                <c:f>Groundcover!$E$11:$E$13</c:f>
                <c:numCache>
                  <c:formatCode>General</c:formatCode>
                  <c:ptCount val="3"/>
                  <c:pt idx="0">
                    <c:v>0.16</c:v>
                  </c:pt>
                  <c:pt idx="1">
                    <c:v>2.1</c:v>
                  </c:pt>
                  <c:pt idx="2">
                    <c:v>1.18</c:v>
                  </c:pt>
                </c:numCache>
              </c:numRef>
            </c:plus>
            <c:minus>
              <c:numRef>
                <c:f>Groundcover!$E$11:$E$13</c:f>
                <c:numCache>
                  <c:formatCode>General</c:formatCode>
                  <c:ptCount val="3"/>
                  <c:pt idx="0">
                    <c:v>0.16</c:v>
                  </c:pt>
                  <c:pt idx="1">
                    <c:v>2.1</c:v>
                  </c:pt>
                  <c:pt idx="2">
                    <c:v>1.18</c:v>
                  </c:pt>
                </c:numCache>
              </c:numRef>
            </c:minus>
          </c:errBars>
          <c:cat>
            <c:strRef>
              <c:f>Groundcover!$A$5:$A$7</c:f>
              <c:strCache>
                <c:ptCount val="3"/>
                <c:pt idx="0">
                  <c:v>commercial-industrial</c:v>
                </c:pt>
                <c:pt idx="1">
                  <c:v>public</c:v>
                </c:pt>
                <c:pt idx="2">
                  <c:v>residential</c:v>
                </c:pt>
              </c:strCache>
            </c:strRef>
          </c:cat>
          <c:val>
            <c:numRef>
              <c:f>Groundcover!$E$5:$E$7</c:f>
              <c:numCache>
                <c:formatCode>General</c:formatCode>
                <c:ptCount val="3"/>
                <c:pt idx="0">
                  <c:v>0.2</c:v>
                </c:pt>
                <c:pt idx="1">
                  <c:v>6.9</c:v>
                </c:pt>
                <c:pt idx="2">
                  <c:v>3.9</c:v>
                </c:pt>
              </c:numCache>
            </c:numRef>
          </c:val>
        </c:ser>
        <c:ser>
          <c:idx val="4"/>
          <c:order val="1"/>
          <c:tx>
            <c:strRef>
              <c:f>Groundcover!$F$4</c:f>
              <c:strCache>
                <c:ptCount val="1"/>
                <c:pt idx="0">
                  <c:v>DUFF/MULCH</c:v>
                </c:pt>
              </c:strCache>
            </c:strRef>
          </c:tx>
          <c:invertIfNegative val="0"/>
          <c:errBars>
            <c:errBarType val="both"/>
            <c:errValType val="cust"/>
            <c:noEndCap val="0"/>
            <c:plus>
              <c:numRef>
                <c:f>Groundcover!$F$11:$F$13</c:f>
                <c:numCache>
                  <c:formatCode>General</c:formatCode>
                  <c:ptCount val="3"/>
                  <c:pt idx="0">
                    <c:v>1.64</c:v>
                  </c:pt>
                  <c:pt idx="1">
                    <c:v>6.92</c:v>
                  </c:pt>
                  <c:pt idx="2">
                    <c:v>1.43</c:v>
                  </c:pt>
                </c:numCache>
              </c:numRef>
            </c:plus>
            <c:minus>
              <c:numRef>
                <c:f>Groundcover!$F$11:$F$13</c:f>
                <c:numCache>
                  <c:formatCode>General</c:formatCode>
                  <c:ptCount val="3"/>
                  <c:pt idx="0">
                    <c:v>1.64</c:v>
                  </c:pt>
                  <c:pt idx="1">
                    <c:v>6.92</c:v>
                  </c:pt>
                  <c:pt idx="2">
                    <c:v>1.43</c:v>
                  </c:pt>
                </c:numCache>
              </c:numRef>
            </c:minus>
          </c:errBars>
          <c:cat>
            <c:strRef>
              <c:f>Groundcover!$A$5:$A$7</c:f>
              <c:strCache>
                <c:ptCount val="3"/>
                <c:pt idx="0">
                  <c:v>commercial-industrial</c:v>
                </c:pt>
                <c:pt idx="1">
                  <c:v>public</c:v>
                </c:pt>
                <c:pt idx="2">
                  <c:v>residential</c:v>
                </c:pt>
              </c:strCache>
            </c:strRef>
          </c:cat>
          <c:val>
            <c:numRef>
              <c:f>Groundcover!$F$5:$F$7</c:f>
              <c:numCache>
                <c:formatCode>General</c:formatCode>
                <c:ptCount val="3"/>
                <c:pt idx="0">
                  <c:v>2.8</c:v>
                </c:pt>
                <c:pt idx="1">
                  <c:v>19.8</c:v>
                </c:pt>
                <c:pt idx="2">
                  <c:v>3.6</c:v>
                </c:pt>
              </c:numCache>
            </c:numRef>
          </c:val>
        </c:ser>
        <c:ser>
          <c:idx val="6"/>
          <c:order val="2"/>
          <c:tx>
            <c:strRef>
              <c:f>Groundcover!$G$4</c:f>
              <c:strCache>
                <c:ptCount val="1"/>
                <c:pt idx="0">
                  <c:v>HERBS/GRASS</c:v>
                </c:pt>
              </c:strCache>
            </c:strRef>
          </c:tx>
          <c:invertIfNegative val="0"/>
          <c:errBars>
            <c:errBarType val="both"/>
            <c:errValType val="cust"/>
            <c:noEndCap val="0"/>
            <c:plus>
              <c:numRef>
                <c:f>Groundcover!$G$11:$G$13</c:f>
                <c:numCache>
                  <c:formatCode>General</c:formatCode>
                  <c:ptCount val="3"/>
                  <c:pt idx="0">
                    <c:v>1.9950000000000001</c:v>
                  </c:pt>
                  <c:pt idx="1">
                    <c:v>6.835</c:v>
                  </c:pt>
                  <c:pt idx="2">
                    <c:v>2.54</c:v>
                  </c:pt>
                </c:numCache>
              </c:numRef>
            </c:plus>
            <c:minus>
              <c:numRef>
                <c:f>Groundcover!$G$11:$G$13</c:f>
                <c:numCache>
                  <c:formatCode>General</c:formatCode>
                  <c:ptCount val="3"/>
                  <c:pt idx="0">
                    <c:v>1.9950000000000001</c:v>
                  </c:pt>
                  <c:pt idx="1">
                    <c:v>6.835</c:v>
                  </c:pt>
                  <c:pt idx="2">
                    <c:v>2.54</c:v>
                  </c:pt>
                </c:numCache>
              </c:numRef>
            </c:minus>
          </c:errBars>
          <c:cat>
            <c:strRef>
              <c:f>Groundcover!$A$5:$A$7</c:f>
              <c:strCache>
                <c:ptCount val="3"/>
                <c:pt idx="0">
                  <c:v>commercial-industrial</c:v>
                </c:pt>
                <c:pt idx="1">
                  <c:v>public</c:v>
                </c:pt>
                <c:pt idx="2">
                  <c:v>residential</c:v>
                </c:pt>
              </c:strCache>
            </c:strRef>
          </c:cat>
          <c:val>
            <c:numRef>
              <c:f>Groundcover!$G$5:$G$7</c:f>
              <c:numCache>
                <c:formatCode>General</c:formatCode>
                <c:ptCount val="3"/>
                <c:pt idx="0">
                  <c:v>2.9</c:v>
                </c:pt>
                <c:pt idx="1">
                  <c:v>20.6</c:v>
                </c:pt>
                <c:pt idx="2">
                  <c:v>10.7</c:v>
                </c:pt>
              </c:numCache>
            </c:numRef>
          </c:val>
        </c:ser>
        <c:ser>
          <c:idx val="8"/>
          <c:order val="3"/>
          <c:tx>
            <c:strRef>
              <c:f>Groundcover!$I$4</c:f>
              <c:strCache>
                <c:ptCount val="1"/>
                <c:pt idx="0">
                  <c:v>SHRUB</c:v>
                </c:pt>
              </c:strCache>
            </c:strRef>
          </c:tx>
          <c:invertIfNegative val="0"/>
          <c:errBars>
            <c:errBarType val="both"/>
            <c:errValType val="cust"/>
            <c:noEndCap val="0"/>
            <c:plus>
              <c:numRef>
                <c:f>Groundcover!$K$11:$K$13</c:f>
                <c:numCache>
                  <c:formatCode>General</c:formatCode>
                  <c:ptCount val="3"/>
                  <c:pt idx="0">
                    <c:v>1.21</c:v>
                  </c:pt>
                  <c:pt idx="1">
                    <c:v>7.1899999999999986</c:v>
                  </c:pt>
                  <c:pt idx="2">
                    <c:v>3.76</c:v>
                  </c:pt>
                </c:numCache>
              </c:numRef>
            </c:plus>
            <c:minus>
              <c:numRef>
                <c:f>Groundcover!$K$11:$K$13</c:f>
                <c:numCache>
                  <c:formatCode>General</c:formatCode>
                  <c:ptCount val="3"/>
                  <c:pt idx="0">
                    <c:v>1.21</c:v>
                  </c:pt>
                  <c:pt idx="1">
                    <c:v>7.1899999999999986</c:v>
                  </c:pt>
                  <c:pt idx="2">
                    <c:v>3.76</c:v>
                  </c:pt>
                </c:numCache>
              </c:numRef>
            </c:minus>
          </c:errBars>
          <c:cat>
            <c:strRef>
              <c:f>Groundcover!$A$5:$A$7</c:f>
              <c:strCache>
                <c:ptCount val="3"/>
                <c:pt idx="0">
                  <c:v>commercial-industrial</c:v>
                </c:pt>
                <c:pt idx="1">
                  <c:v>public</c:v>
                </c:pt>
                <c:pt idx="2">
                  <c:v>residential</c:v>
                </c:pt>
              </c:strCache>
            </c:strRef>
          </c:cat>
          <c:val>
            <c:numRef>
              <c:f>Groundcover!$I$5:$I$7</c:f>
              <c:numCache>
                <c:formatCode>General</c:formatCode>
                <c:ptCount val="3"/>
                <c:pt idx="0">
                  <c:v>2.9</c:v>
                </c:pt>
                <c:pt idx="1">
                  <c:v>26.7</c:v>
                </c:pt>
                <c:pt idx="2">
                  <c:v>21.1</c:v>
                </c:pt>
              </c:numCache>
            </c:numRef>
          </c:val>
        </c:ser>
        <c:ser>
          <c:idx val="9"/>
          <c:order val="4"/>
          <c:tx>
            <c:strRef>
              <c:f>Groundcover!$J$4</c:f>
              <c:strCache>
                <c:ptCount val="1"/>
                <c:pt idx="0">
                  <c:v>TREE</c:v>
                </c:pt>
              </c:strCache>
            </c:strRef>
          </c:tx>
          <c:invertIfNegative val="0"/>
          <c:errBars>
            <c:errBarType val="both"/>
            <c:errValType val="cust"/>
            <c:noEndCap val="0"/>
            <c:plus>
              <c:numRef>
                <c:f>Groundcover!$M$11:$M$13</c:f>
                <c:numCache>
                  <c:formatCode>General</c:formatCode>
                  <c:ptCount val="3"/>
                  <c:pt idx="0">
                    <c:v>1.49</c:v>
                  </c:pt>
                  <c:pt idx="1">
                    <c:v>9.43</c:v>
                  </c:pt>
                  <c:pt idx="2">
                    <c:v>5.97</c:v>
                  </c:pt>
                </c:numCache>
              </c:numRef>
            </c:plus>
            <c:minus>
              <c:numRef>
                <c:f>Groundcover!$M$11:$M$13</c:f>
                <c:numCache>
                  <c:formatCode>General</c:formatCode>
                  <c:ptCount val="3"/>
                  <c:pt idx="0">
                    <c:v>1.49</c:v>
                  </c:pt>
                  <c:pt idx="1">
                    <c:v>9.43</c:v>
                  </c:pt>
                  <c:pt idx="2">
                    <c:v>5.97</c:v>
                  </c:pt>
                </c:numCache>
              </c:numRef>
            </c:minus>
          </c:errBars>
          <c:cat>
            <c:strRef>
              <c:f>Groundcover!$A$5:$A$7</c:f>
              <c:strCache>
                <c:ptCount val="3"/>
                <c:pt idx="0">
                  <c:v>commercial-industrial</c:v>
                </c:pt>
                <c:pt idx="1">
                  <c:v>public</c:v>
                </c:pt>
                <c:pt idx="2">
                  <c:v>residential</c:v>
                </c:pt>
              </c:strCache>
            </c:strRef>
          </c:cat>
          <c:val>
            <c:numRef>
              <c:f>Groundcover!$J$5:$J$7</c:f>
              <c:numCache>
                <c:formatCode>General</c:formatCode>
                <c:ptCount val="3"/>
                <c:pt idx="0">
                  <c:v>3.6</c:v>
                </c:pt>
                <c:pt idx="1">
                  <c:v>40.1</c:v>
                </c:pt>
                <c:pt idx="2">
                  <c:v>29.9</c:v>
                </c:pt>
              </c:numCache>
            </c:numRef>
          </c:val>
        </c:ser>
        <c:ser>
          <c:idx val="10"/>
          <c:order val="5"/>
          <c:tx>
            <c:strRef>
              <c:f>Groundcover!$K$4</c:f>
              <c:strCache>
                <c:ptCount val="1"/>
                <c:pt idx="0">
                  <c:v>IMPERVIOUS</c:v>
                </c:pt>
              </c:strCache>
            </c:strRef>
          </c:tx>
          <c:invertIfNegative val="0"/>
          <c:errBars>
            <c:errBarType val="both"/>
            <c:errValType val="cust"/>
            <c:noEndCap val="0"/>
            <c:plus>
              <c:numRef>
                <c:f>Groundcover!$O$11:$O$13</c:f>
                <c:numCache>
                  <c:formatCode>General</c:formatCode>
                  <c:ptCount val="3"/>
                  <c:pt idx="0">
                    <c:v>16.047499999999999</c:v>
                  </c:pt>
                  <c:pt idx="1">
                    <c:v>8.7149999999999999</c:v>
                  </c:pt>
                  <c:pt idx="2">
                    <c:v>9.6675000000000004</c:v>
                  </c:pt>
                </c:numCache>
              </c:numRef>
            </c:plus>
            <c:minus>
              <c:numRef>
                <c:f>Groundcover!$O$11:$O$13</c:f>
                <c:numCache>
                  <c:formatCode>General</c:formatCode>
                  <c:ptCount val="3"/>
                  <c:pt idx="0">
                    <c:v>16.047499999999999</c:v>
                  </c:pt>
                  <c:pt idx="1">
                    <c:v>8.7149999999999999</c:v>
                  </c:pt>
                  <c:pt idx="2">
                    <c:v>9.6675000000000004</c:v>
                  </c:pt>
                </c:numCache>
              </c:numRef>
            </c:minus>
          </c:errBars>
          <c:cat>
            <c:strRef>
              <c:f>Groundcover!$A$5:$A$7</c:f>
              <c:strCache>
                <c:ptCount val="3"/>
                <c:pt idx="0">
                  <c:v>commercial-industrial</c:v>
                </c:pt>
                <c:pt idx="1">
                  <c:v>public</c:v>
                </c:pt>
                <c:pt idx="2">
                  <c:v>residential</c:v>
                </c:pt>
              </c:strCache>
            </c:strRef>
          </c:cat>
          <c:val>
            <c:numRef>
              <c:f>Groundcover!$K$5:$K$7</c:f>
              <c:numCache>
                <c:formatCode>General</c:formatCode>
                <c:ptCount val="3"/>
                <c:pt idx="0">
                  <c:v>83.3</c:v>
                </c:pt>
                <c:pt idx="1">
                  <c:v>36.200000000000003</c:v>
                </c:pt>
                <c:pt idx="2">
                  <c:v>34.700000000000003</c:v>
                </c:pt>
              </c:numCache>
            </c:numRef>
          </c:val>
        </c:ser>
        <c:dLbls>
          <c:showLegendKey val="0"/>
          <c:showVal val="0"/>
          <c:showCatName val="0"/>
          <c:showSerName val="0"/>
          <c:showPercent val="0"/>
          <c:showBubbleSize val="0"/>
        </c:dLbls>
        <c:gapWidth val="150"/>
        <c:axId val="77294208"/>
        <c:axId val="77304192"/>
      </c:barChart>
      <c:catAx>
        <c:axId val="77294208"/>
        <c:scaling>
          <c:orientation val="minMax"/>
        </c:scaling>
        <c:delete val="0"/>
        <c:axPos val="b"/>
        <c:majorTickMark val="none"/>
        <c:minorTickMark val="none"/>
        <c:tickLblPos val="nextTo"/>
        <c:crossAx val="77304192"/>
        <c:crosses val="autoZero"/>
        <c:auto val="1"/>
        <c:lblAlgn val="ctr"/>
        <c:lblOffset val="100"/>
        <c:noMultiLvlLbl val="0"/>
      </c:catAx>
      <c:valAx>
        <c:axId val="77304192"/>
        <c:scaling>
          <c:orientation val="minMax"/>
        </c:scaling>
        <c:delete val="0"/>
        <c:axPos val="l"/>
        <c:majorGridlines/>
        <c:title>
          <c:tx>
            <c:rich>
              <a:bodyPr/>
              <a:lstStyle/>
              <a:p>
                <a:pPr>
                  <a:defRPr/>
                </a:pPr>
                <a:r>
                  <a:rPr lang="en-US" dirty="0"/>
                  <a:t>Percent (%</a:t>
                </a:r>
              </a:p>
            </c:rich>
          </c:tx>
          <c:layout>
            <c:manualLayout>
              <c:xMode val="edge"/>
              <c:yMode val="edge"/>
              <c:x val="2.15982721382289E-3"/>
              <c:y val="0.42318213502000801"/>
            </c:manualLayout>
          </c:layout>
          <c:overlay val="0"/>
        </c:title>
        <c:numFmt formatCode="General" sourceLinked="1"/>
        <c:majorTickMark val="out"/>
        <c:minorTickMark val="none"/>
        <c:tickLblPos val="nextTo"/>
        <c:crossAx val="77294208"/>
        <c:crosses val="autoZero"/>
        <c:crossBetween val="between"/>
      </c:valAx>
    </c:plotArea>
    <c:legend>
      <c:legendPos val="r"/>
      <c:layout>
        <c:manualLayout>
          <c:xMode val="edge"/>
          <c:yMode val="edge"/>
          <c:x val="0"/>
          <c:y val="8.2380276235962898E-4"/>
          <c:w val="0.98949847791704204"/>
          <c:h val="0.14261468955724799"/>
        </c:manualLayout>
      </c:layout>
      <c:overlay val="0"/>
    </c:legend>
    <c:plotVisOnly val="1"/>
    <c:dispBlanksAs val="gap"/>
    <c:showDLblsOverMax val="0"/>
  </c:chart>
  <c:spPr>
    <a:ln>
      <a:noFill/>
    </a:ln>
  </c:spPr>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Groundcover!$B$4</c:f>
              <c:strCache>
                <c:ptCount val="1"/>
                <c:pt idx="0">
                  <c:v>PLANT SPACE</c:v>
                </c:pt>
              </c:strCache>
            </c:strRef>
          </c:tx>
          <c:spPr>
            <a:solidFill>
              <a:schemeClr val="accent3"/>
            </a:solidFill>
            <a:ln>
              <a:solidFill>
                <a:schemeClr val="accent3"/>
              </a:solidFill>
            </a:ln>
          </c:spPr>
          <c:invertIfNegative val="0"/>
          <c:errBars>
            <c:errBarType val="both"/>
            <c:errValType val="cust"/>
            <c:noEndCap val="0"/>
            <c:plus>
              <c:numRef>
                <c:f>Groundcover!$B$11:$B$13</c:f>
                <c:numCache>
                  <c:formatCode>General</c:formatCode>
                  <c:ptCount val="3"/>
                  <c:pt idx="0">
                    <c:v>3.97</c:v>
                  </c:pt>
                  <c:pt idx="1">
                    <c:v>4.18</c:v>
                  </c:pt>
                  <c:pt idx="2">
                    <c:v>6.52</c:v>
                  </c:pt>
                </c:numCache>
              </c:numRef>
            </c:plus>
            <c:minus>
              <c:numRef>
                <c:f>Groundcover!$B$11:$B$13</c:f>
                <c:numCache>
                  <c:formatCode>General</c:formatCode>
                  <c:ptCount val="3"/>
                  <c:pt idx="0">
                    <c:v>3.97</c:v>
                  </c:pt>
                  <c:pt idx="1">
                    <c:v>4.18</c:v>
                  </c:pt>
                  <c:pt idx="2">
                    <c:v>6.52</c:v>
                  </c:pt>
                </c:numCache>
              </c:numRef>
            </c:minus>
          </c:errBars>
          <c:cat>
            <c:strRef>
              <c:f>Groundcover!$A$5:$A$7</c:f>
              <c:strCache>
                <c:ptCount val="3"/>
                <c:pt idx="0">
                  <c:v>commercial-industrial</c:v>
                </c:pt>
                <c:pt idx="1">
                  <c:v>public</c:v>
                </c:pt>
                <c:pt idx="2">
                  <c:v>residential</c:v>
                </c:pt>
              </c:strCache>
            </c:strRef>
          </c:cat>
          <c:val>
            <c:numRef>
              <c:f>Groundcover!$B$5:$B$7</c:f>
              <c:numCache>
                <c:formatCode>General</c:formatCode>
                <c:ptCount val="3"/>
                <c:pt idx="0">
                  <c:v>13.8</c:v>
                </c:pt>
                <c:pt idx="1">
                  <c:v>17.600000000000001</c:v>
                </c:pt>
                <c:pt idx="2">
                  <c:v>28.3</c:v>
                </c:pt>
              </c:numCache>
            </c:numRef>
          </c:val>
        </c:ser>
        <c:dLbls>
          <c:showLegendKey val="0"/>
          <c:showVal val="0"/>
          <c:showCatName val="0"/>
          <c:showSerName val="0"/>
          <c:showPercent val="0"/>
          <c:showBubbleSize val="0"/>
        </c:dLbls>
        <c:gapWidth val="150"/>
        <c:axId val="75896320"/>
        <c:axId val="75897856"/>
      </c:barChart>
      <c:catAx>
        <c:axId val="75896320"/>
        <c:scaling>
          <c:orientation val="minMax"/>
        </c:scaling>
        <c:delete val="0"/>
        <c:axPos val="b"/>
        <c:majorTickMark val="out"/>
        <c:minorTickMark val="none"/>
        <c:tickLblPos val="nextTo"/>
        <c:crossAx val="75897856"/>
        <c:crosses val="autoZero"/>
        <c:auto val="1"/>
        <c:lblAlgn val="ctr"/>
        <c:lblOffset val="100"/>
        <c:noMultiLvlLbl val="0"/>
      </c:catAx>
      <c:valAx>
        <c:axId val="75897856"/>
        <c:scaling>
          <c:orientation val="minMax"/>
        </c:scaling>
        <c:delete val="0"/>
        <c:axPos val="l"/>
        <c:majorGridlines/>
        <c:title>
          <c:tx>
            <c:rich>
              <a:bodyPr rot="-5400000" vert="horz"/>
              <a:lstStyle/>
              <a:p>
                <a:pPr>
                  <a:defRPr/>
                </a:pPr>
                <a:r>
                  <a:rPr lang="en-US" dirty="0"/>
                  <a:t>Percent (%)</a:t>
                </a:r>
              </a:p>
            </c:rich>
          </c:tx>
          <c:layout>
            <c:manualLayout>
              <c:xMode val="edge"/>
              <c:yMode val="edge"/>
              <c:x val="2.7777777777777801E-3"/>
              <c:y val="0.38828958880140002"/>
            </c:manualLayout>
          </c:layout>
          <c:overlay val="0"/>
        </c:title>
        <c:numFmt formatCode="General" sourceLinked="1"/>
        <c:majorTickMark val="out"/>
        <c:minorTickMark val="none"/>
        <c:tickLblPos val="nextTo"/>
        <c:crossAx val="75896320"/>
        <c:crosses val="autoZero"/>
        <c:crossBetween val="between"/>
      </c:valAx>
    </c:plotArea>
    <c:plotVisOnly val="1"/>
    <c:dispBlanksAs val="gap"/>
    <c:showDLblsOverMax val="0"/>
  </c:chart>
  <c:spPr>
    <a:ln>
      <a:noFill/>
    </a:ln>
  </c:spPr>
  <c:txPr>
    <a:bodyPr/>
    <a:lstStyle/>
    <a:p>
      <a:pPr>
        <a:defRPr sz="16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C34202-DB4E-7F47-B9FC-8A8CC1E3D89F}" type="datetimeFigureOut">
              <a:rPr lang="en-US" smtClean="0"/>
              <a:t>7/8/2015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F72906-18A3-5244-A783-509AF4B9BA41}" type="slidenum">
              <a:rPr lang="en-US" smtClean="0"/>
              <a:t>‹#›</a:t>
            </a:fld>
            <a:endParaRPr lang="en-US" dirty="0"/>
          </a:p>
        </p:txBody>
      </p:sp>
    </p:spTree>
    <p:extLst>
      <p:ext uri="{BB962C8B-B14F-4D97-AF65-F5344CB8AC3E}">
        <p14:creationId xmlns:p14="http://schemas.microsoft.com/office/powerpoint/2010/main" val="37454519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72906-18A3-5244-A783-509AF4B9BA41}" type="slidenum">
              <a:rPr lang="en-US" smtClean="0"/>
              <a:t>6</a:t>
            </a:fld>
            <a:endParaRPr lang="en-US" dirty="0"/>
          </a:p>
        </p:txBody>
      </p:sp>
    </p:spTree>
    <p:extLst>
      <p:ext uri="{BB962C8B-B14F-4D97-AF65-F5344CB8AC3E}">
        <p14:creationId xmlns:p14="http://schemas.microsoft.com/office/powerpoint/2010/main" val="2849373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72906-18A3-5244-A783-509AF4B9BA41}" type="slidenum">
              <a:rPr lang="en-US" smtClean="0"/>
              <a:t>13</a:t>
            </a:fld>
            <a:endParaRPr lang="en-US" dirty="0"/>
          </a:p>
        </p:txBody>
      </p:sp>
    </p:spTree>
    <p:extLst>
      <p:ext uri="{BB962C8B-B14F-4D97-AF65-F5344CB8AC3E}">
        <p14:creationId xmlns:p14="http://schemas.microsoft.com/office/powerpoint/2010/main" val="2698511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72906-18A3-5244-A783-509AF4B9BA41}" type="slidenum">
              <a:rPr lang="en-US" smtClean="0"/>
              <a:t>14</a:t>
            </a:fld>
            <a:endParaRPr lang="en-US" dirty="0"/>
          </a:p>
        </p:txBody>
      </p:sp>
    </p:spTree>
    <p:extLst>
      <p:ext uri="{BB962C8B-B14F-4D97-AF65-F5344CB8AC3E}">
        <p14:creationId xmlns:p14="http://schemas.microsoft.com/office/powerpoint/2010/main" val="248988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992A71-6925-D44B-AFFD-49E378BB9DFF}" type="datetimeFigureOut">
              <a:rPr lang="en-US" smtClean="0"/>
              <a:t>7/8/2015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DCBF38-AC7B-854D-AA57-74CAA74B3CB6}" type="slidenum">
              <a:rPr lang="en-US" smtClean="0"/>
              <a:t>‹#›</a:t>
            </a:fld>
            <a:endParaRPr lang="en-US" dirty="0"/>
          </a:p>
        </p:txBody>
      </p:sp>
    </p:spTree>
    <p:extLst>
      <p:ext uri="{BB962C8B-B14F-4D97-AF65-F5344CB8AC3E}">
        <p14:creationId xmlns:p14="http://schemas.microsoft.com/office/powerpoint/2010/main" val="20854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992A71-6925-D44B-AFFD-49E378BB9DFF}" type="datetimeFigureOut">
              <a:rPr lang="en-US" smtClean="0"/>
              <a:t>7/8/2015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DCBF38-AC7B-854D-AA57-74CAA74B3CB6}" type="slidenum">
              <a:rPr lang="en-US" smtClean="0"/>
              <a:t>‹#›</a:t>
            </a:fld>
            <a:endParaRPr lang="en-US" dirty="0"/>
          </a:p>
        </p:txBody>
      </p:sp>
    </p:spTree>
    <p:extLst>
      <p:ext uri="{BB962C8B-B14F-4D97-AF65-F5344CB8AC3E}">
        <p14:creationId xmlns:p14="http://schemas.microsoft.com/office/powerpoint/2010/main" val="2762617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992A71-6925-D44B-AFFD-49E378BB9DFF}" type="datetimeFigureOut">
              <a:rPr lang="en-US" smtClean="0"/>
              <a:t>7/8/2015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DCBF38-AC7B-854D-AA57-74CAA74B3CB6}" type="slidenum">
              <a:rPr lang="en-US" smtClean="0"/>
              <a:t>‹#›</a:t>
            </a:fld>
            <a:endParaRPr lang="en-US" dirty="0"/>
          </a:p>
        </p:txBody>
      </p:sp>
    </p:spTree>
    <p:extLst>
      <p:ext uri="{BB962C8B-B14F-4D97-AF65-F5344CB8AC3E}">
        <p14:creationId xmlns:p14="http://schemas.microsoft.com/office/powerpoint/2010/main" val="2556487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992A71-6925-D44B-AFFD-49E378BB9DFF}" type="datetimeFigureOut">
              <a:rPr lang="en-US" smtClean="0"/>
              <a:t>7/8/2015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DCBF38-AC7B-854D-AA57-74CAA74B3CB6}" type="slidenum">
              <a:rPr lang="en-US" smtClean="0"/>
              <a:t>‹#›</a:t>
            </a:fld>
            <a:endParaRPr lang="en-US" dirty="0"/>
          </a:p>
        </p:txBody>
      </p:sp>
    </p:spTree>
    <p:extLst>
      <p:ext uri="{BB962C8B-B14F-4D97-AF65-F5344CB8AC3E}">
        <p14:creationId xmlns:p14="http://schemas.microsoft.com/office/powerpoint/2010/main" val="3605119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992A71-6925-D44B-AFFD-49E378BB9DFF}" type="datetimeFigureOut">
              <a:rPr lang="en-US" smtClean="0"/>
              <a:t>7/8/2015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DCBF38-AC7B-854D-AA57-74CAA74B3CB6}" type="slidenum">
              <a:rPr lang="en-US" smtClean="0"/>
              <a:t>‹#›</a:t>
            </a:fld>
            <a:endParaRPr lang="en-US" dirty="0"/>
          </a:p>
        </p:txBody>
      </p:sp>
    </p:spTree>
    <p:extLst>
      <p:ext uri="{BB962C8B-B14F-4D97-AF65-F5344CB8AC3E}">
        <p14:creationId xmlns:p14="http://schemas.microsoft.com/office/powerpoint/2010/main" val="2519579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992A71-6925-D44B-AFFD-49E378BB9DFF}" type="datetimeFigureOut">
              <a:rPr lang="en-US" smtClean="0"/>
              <a:t>7/8/2015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DCBF38-AC7B-854D-AA57-74CAA74B3CB6}" type="slidenum">
              <a:rPr lang="en-US" smtClean="0"/>
              <a:t>‹#›</a:t>
            </a:fld>
            <a:endParaRPr lang="en-US" dirty="0"/>
          </a:p>
        </p:txBody>
      </p:sp>
    </p:spTree>
    <p:extLst>
      <p:ext uri="{BB962C8B-B14F-4D97-AF65-F5344CB8AC3E}">
        <p14:creationId xmlns:p14="http://schemas.microsoft.com/office/powerpoint/2010/main" val="112425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992A71-6925-D44B-AFFD-49E378BB9DFF}" type="datetimeFigureOut">
              <a:rPr lang="en-US" smtClean="0"/>
              <a:t>7/8/2015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9DCBF38-AC7B-854D-AA57-74CAA74B3CB6}" type="slidenum">
              <a:rPr lang="en-US" smtClean="0"/>
              <a:t>‹#›</a:t>
            </a:fld>
            <a:endParaRPr lang="en-US" dirty="0"/>
          </a:p>
        </p:txBody>
      </p:sp>
    </p:spTree>
    <p:extLst>
      <p:ext uri="{BB962C8B-B14F-4D97-AF65-F5344CB8AC3E}">
        <p14:creationId xmlns:p14="http://schemas.microsoft.com/office/powerpoint/2010/main" val="173904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992A71-6925-D44B-AFFD-49E378BB9DFF}" type="datetimeFigureOut">
              <a:rPr lang="en-US" smtClean="0"/>
              <a:t>7/8/2015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9DCBF38-AC7B-854D-AA57-74CAA74B3CB6}" type="slidenum">
              <a:rPr lang="en-US" smtClean="0"/>
              <a:t>‹#›</a:t>
            </a:fld>
            <a:endParaRPr lang="en-US" dirty="0"/>
          </a:p>
        </p:txBody>
      </p:sp>
    </p:spTree>
    <p:extLst>
      <p:ext uri="{BB962C8B-B14F-4D97-AF65-F5344CB8AC3E}">
        <p14:creationId xmlns:p14="http://schemas.microsoft.com/office/powerpoint/2010/main" val="224903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992A71-6925-D44B-AFFD-49E378BB9DFF}" type="datetimeFigureOut">
              <a:rPr lang="en-US" smtClean="0"/>
              <a:t>7/8/2015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DCBF38-AC7B-854D-AA57-74CAA74B3CB6}" type="slidenum">
              <a:rPr lang="en-US" smtClean="0"/>
              <a:t>‹#›</a:t>
            </a:fld>
            <a:endParaRPr lang="en-US" dirty="0"/>
          </a:p>
        </p:txBody>
      </p:sp>
    </p:spTree>
    <p:extLst>
      <p:ext uri="{BB962C8B-B14F-4D97-AF65-F5344CB8AC3E}">
        <p14:creationId xmlns:p14="http://schemas.microsoft.com/office/powerpoint/2010/main" val="1737444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992A71-6925-D44B-AFFD-49E378BB9DFF}" type="datetimeFigureOut">
              <a:rPr lang="en-US" smtClean="0"/>
              <a:t>7/8/2015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DCBF38-AC7B-854D-AA57-74CAA74B3CB6}" type="slidenum">
              <a:rPr lang="en-US" smtClean="0"/>
              <a:t>‹#›</a:t>
            </a:fld>
            <a:endParaRPr lang="en-US" dirty="0"/>
          </a:p>
        </p:txBody>
      </p:sp>
    </p:spTree>
    <p:extLst>
      <p:ext uri="{BB962C8B-B14F-4D97-AF65-F5344CB8AC3E}">
        <p14:creationId xmlns:p14="http://schemas.microsoft.com/office/powerpoint/2010/main" val="2752620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992A71-6925-D44B-AFFD-49E378BB9DFF}" type="datetimeFigureOut">
              <a:rPr lang="en-US" smtClean="0"/>
              <a:t>7/8/2015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DCBF38-AC7B-854D-AA57-74CAA74B3CB6}" type="slidenum">
              <a:rPr lang="en-US" smtClean="0"/>
              <a:t>‹#›</a:t>
            </a:fld>
            <a:endParaRPr lang="en-US" dirty="0"/>
          </a:p>
        </p:txBody>
      </p:sp>
    </p:spTree>
    <p:extLst>
      <p:ext uri="{BB962C8B-B14F-4D97-AF65-F5344CB8AC3E}">
        <p14:creationId xmlns:p14="http://schemas.microsoft.com/office/powerpoint/2010/main" val="2090612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92A71-6925-D44B-AFFD-49E378BB9DFF}" type="datetimeFigureOut">
              <a:rPr lang="en-US" smtClean="0"/>
              <a:t>7/8/2015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CBF38-AC7B-854D-AA57-74CAA74B3CB6}" type="slidenum">
              <a:rPr lang="en-US" smtClean="0"/>
              <a:t>‹#›</a:t>
            </a:fld>
            <a:endParaRPr lang="en-US" dirty="0"/>
          </a:p>
        </p:txBody>
      </p:sp>
    </p:spTree>
    <p:extLst>
      <p:ext uri="{BB962C8B-B14F-4D97-AF65-F5344CB8AC3E}">
        <p14:creationId xmlns:p14="http://schemas.microsoft.com/office/powerpoint/2010/main" val="14410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2.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234.JPG"/>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2" name="Title 1"/>
          <p:cNvSpPr>
            <a:spLocks noGrp="1"/>
          </p:cNvSpPr>
          <p:nvPr>
            <p:ph type="ctrTitle"/>
          </p:nvPr>
        </p:nvSpPr>
        <p:spPr>
          <a:xfrm>
            <a:off x="0" y="1145504"/>
            <a:ext cx="9144000" cy="2283495"/>
          </a:xfrm>
          <a:solidFill>
            <a:schemeClr val="bg1">
              <a:lumMod val="85000"/>
              <a:alpha val="77000"/>
            </a:schemeClr>
          </a:solidFill>
        </p:spPr>
        <p:txBody>
          <a:bodyPr>
            <a:normAutofit fontScale="90000"/>
          </a:bodyPr>
          <a:lstStyle/>
          <a:p>
            <a:r>
              <a:rPr lang="en-US" dirty="0" smtClean="0"/>
              <a:t>Key Findings and Recommendations </a:t>
            </a:r>
            <a:br>
              <a:rPr lang="en-US" dirty="0" smtClean="0"/>
            </a:br>
            <a:r>
              <a:rPr lang="en-US" dirty="0" smtClean="0"/>
              <a:t>from an i-Tree Eco inventory </a:t>
            </a:r>
            <a:br>
              <a:rPr lang="en-US" dirty="0" smtClean="0"/>
            </a:br>
            <a:r>
              <a:rPr lang="en-US" dirty="0" smtClean="0"/>
              <a:t>in the </a:t>
            </a:r>
            <a:r>
              <a:rPr lang="en-US" dirty="0"/>
              <a:t>C</a:t>
            </a:r>
            <a:r>
              <a:rPr lang="en-US" dirty="0" smtClean="0"/>
              <a:t>ity of Winooski</a:t>
            </a:r>
            <a:br>
              <a:rPr lang="en-US" dirty="0" smtClean="0"/>
            </a:br>
            <a:r>
              <a:rPr lang="en-US" sz="3100" dirty="0" smtClean="0"/>
              <a:t>Phase 1</a:t>
            </a:r>
            <a:endParaRPr lang="en-US" sz="3100" dirty="0"/>
          </a:p>
        </p:txBody>
      </p:sp>
      <p:sp>
        <p:nvSpPr>
          <p:cNvPr id="4" name="Subtitle 3"/>
          <p:cNvSpPr>
            <a:spLocks noGrp="1"/>
          </p:cNvSpPr>
          <p:nvPr>
            <p:ph type="subTitle" idx="1"/>
          </p:nvPr>
        </p:nvSpPr>
        <p:spPr>
          <a:xfrm>
            <a:off x="1565564" y="4350327"/>
            <a:ext cx="5692083" cy="2410691"/>
          </a:xfrm>
          <a:solidFill>
            <a:schemeClr val="bg1">
              <a:lumMod val="85000"/>
              <a:alpha val="71000"/>
            </a:schemeClr>
          </a:solidFill>
        </p:spPr>
        <p:txBody>
          <a:bodyPr>
            <a:noAutofit/>
          </a:bodyPr>
          <a:lstStyle/>
          <a:p>
            <a:r>
              <a:rPr lang="en-US" sz="1800" dirty="0" smtClean="0">
                <a:solidFill>
                  <a:schemeClr val="tx1"/>
                </a:solidFill>
              </a:rPr>
              <a:t>Prepared for the </a:t>
            </a:r>
          </a:p>
          <a:p>
            <a:r>
              <a:rPr lang="en-US" sz="1800" dirty="0" smtClean="0">
                <a:solidFill>
                  <a:schemeClr val="tx1"/>
                </a:solidFill>
              </a:rPr>
              <a:t>Winooski Natural Resources Conservation District </a:t>
            </a:r>
          </a:p>
          <a:p>
            <a:r>
              <a:rPr lang="en-US" sz="1800" dirty="0" smtClean="0">
                <a:solidFill>
                  <a:schemeClr val="tx1"/>
                </a:solidFill>
              </a:rPr>
              <a:t>by Alexandra Kosiba </a:t>
            </a:r>
          </a:p>
          <a:p>
            <a:r>
              <a:rPr lang="en-US" sz="1800" dirty="0" smtClean="0">
                <a:solidFill>
                  <a:schemeClr val="tx1"/>
                </a:solidFill>
              </a:rPr>
              <a:t>March 2015</a:t>
            </a:r>
          </a:p>
          <a:p>
            <a:endParaRPr lang="en-US" sz="1800" dirty="0">
              <a:solidFill>
                <a:schemeClr val="tx1"/>
              </a:solidFill>
            </a:endParaRPr>
          </a:p>
          <a:p>
            <a:endParaRPr lang="en-US" sz="1800" dirty="0" smtClean="0">
              <a:solidFill>
                <a:schemeClr val="tx1"/>
              </a:solidFill>
            </a:endParaRPr>
          </a:p>
          <a:p>
            <a:r>
              <a:rPr lang="en-US" sz="1800" smtClean="0">
                <a:solidFill>
                  <a:schemeClr val="tx1"/>
                </a:solidFill>
              </a:rPr>
              <a:t>www.winooskinrcd.org</a:t>
            </a:r>
            <a:endParaRPr lang="en-US" sz="1800" dirty="0" smtClean="0">
              <a:solidFill>
                <a:schemeClr val="tx1"/>
              </a:solidFill>
            </a:endParaRPr>
          </a:p>
          <a:p>
            <a:endParaRPr lang="en-US" sz="1800" dirty="0">
              <a:solidFill>
                <a:schemeClr val="bg1"/>
              </a:solidFill>
            </a:endParaRPr>
          </a:p>
        </p:txBody>
      </p:sp>
      <p:pic>
        <p:nvPicPr>
          <p:cNvPr id="1030" name="Picture 6" descr="Winooski Natural Resources Conservation District"/>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67797" y="5632172"/>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7413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Estimated tree </a:t>
            </a:r>
            <a:r>
              <a:rPr lang="en-US" dirty="0" smtClean="0"/>
              <a:t>density</a:t>
            </a:r>
            <a:endParaRPr lang="en-US" dirty="0"/>
          </a:p>
        </p:txBody>
      </p:sp>
      <p:graphicFrame>
        <p:nvGraphicFramePr>
          <p:cNvPr id="9" name="Chart 8"/>
          <p:cNvGraphicFramePr/>
          <p:nvPr>
            <p:extLst>
              <p:ext uri="{D42A27DB-BD31-4B8C-83A1-F6EECF244321}">
                <p14:modId xmlns:p14="http://schemas.microsoft.com/office/powerpoint/2010/main" val="3951974912"/>
              </p:ext>
            </p:extLst>
          </p:nvPr>
        </p:nvGraphicFramePr>
        <p:xfrm>
          <a:off x="284973" y="1823050"/>
          <a:ext cx="8401827" cy="4657492"/>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6" descr="Winooski Natural Resources Conservation District"/>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781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7"/>
            <a:ext cx="8229600" cy="1591901"/>
          </a:xfrm>
        </p:spPr>
        <p:txBody>
          <a:bodyPr>
            <a:normAutofit/>
          </a:bodyPr>
          <a:lstStyle/>
          <a:p>
            <a:r>
              <a:rPr lang="en-US" dirty="0" smtClean="0"/>
              <a:t>Estimated rainfall </a:t>
            </a:r>
            <a:r>
              <a:rPr lang="en-US" dirty="0"/>
              <a:t>intercepted by woody </a:t>
            </a:r>
            <a:r>
              <a:rPr lang="en-US" dirty="0" smtClean="0"/>
              <a:t>vegetation</a:t>
            </a:r>
            <a:endParaRPr lang="en-US" dirty="0"/>
          </a:p>
        </p:txBody>
      </p:sp>
      <p:graphicFrame>
        <p:nvGraphicFramePr>
          <p:cNvPr id="4" name="Chart 3"/>
          <p:cNvGraphicFramePr/>
          <p:nvPr>
            <p:extLst>
              <p:ext uri="{D42A27DB-BD31-4B8C-83A1-F6EECF244321}">
                <p14:modId xmlns:p14="http://schemas.microsoft.com/office/powerpoint/2010/main" val="3553834297"/>
              </p:ext>
            </p:extLst>
          </p:nvPr>
        </p:nvGraphicFramePr>
        <p:xfrm>
          <a:off x="147269" y="1698245"/>
          <a:ext cx="8872040" cy="4793939"/>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6" descr="Winooski Natural Resources Conservation District"/>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078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722"/>
            <a:ext cx="8229600" cy="1143000"/>
          </a:xfrm>
        </p:spPr>
        <p:txBody>
          <a:bodyPr>
            <a:normAutofit fontScale="90000"/>
          </a:bodyPr>
          <a:lstStyle/>
          <a:p>
            <a:r>
              <a:rPr lang="en-US" dirty="0"/>
              <a:t>Estimated percent of </a:t>
            </a:r>
            <a:r>
              <a:rPr lang="en-US" dirty="0" smtClean="0"/>
              <a:t>groundcover </a:t>
            </a:r>
            <a:r>
              <a:rPr lang="en-US" dirty="0"/>
              <a:t>per land use </a:t>
            </a:r>
            <a:r>
              <a:rPr lang="en-US" dirty="0" smtClean="0"/>
              <a:t>type </a:t>
            </a:r>
            <a:endParaRPr lang="en-US" dirty="0"/>
          </a:p>
        </p:txBody>
      </p:sp>
      <p:graphicFrame>
        <p:nvGraphicFramePr>
          <p:cNvPr id="4" name="Chart 3"/>
          <p:cNvGraphicFramePr/>
          <p:nvPr>
            <p:extLst>
              <p:ext uri="{D42A27DB-BD31-4B8C-83A1-F6EECF244321}">
                <p14:modId xmlns:p14="http://schemas.microsoft.com/office/powerpoint/2010/main" val="1478264083"/>
              </p:ext>
            </p:extLst>
          </p:nvPr>
        </p:nvGraphicFramePr>
        <p:xfrm>
          <a:off x="457200" y="1683031"/>
          <a:ext cx="8229600" cy="492635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6" descr="Winooski Natural Resources Conservation District"/>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701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Estimated percent of space available for </a:t>
            </a:r>
            <a:r>
              <a:rPr lang="en-US" dirty="0" smtClean="0"/>
              <a:t>planting</a:t>
            </a:r>
            <a:endParaRPr lang="en-US" dirty="0"/>
          </a:p>
        </p:txBody>
      </p:sp>
      <p:graphicFrame>
        <p:nvGraphicFramePr>
          <p:cNvPr id="4" name="Chart 3"/>
          <p:cNvGraphicFramePr/>
          <p:nvPr>
            <p:extLst>
              <p:ext uri="{D42A27DB-BD31-4B8C-83A1-F6EECF244321}">
                <p14:modId xmlns:p14="http://schemas.microsoft.com/office/powerpoint/2010/main" val="3221520907"/>
              </p:ext>
            </p:extLst>
          </p:nvPr>
        </p:nvGraphicFramePr>
        <p:xfrm>
          <a:off x="1291463" y="1935003"/>
          <a:ext cx="6511825" cy="4506085"/>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6" descr="Winooski Natural Resources Conservation District"/>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664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6926"/>
          </a:xfrm>
        </p:spPr>
        <p:txBody>
          <a:bodyPr/>
          <a:lstStyle/>
          <a:p>
            <a:r>
              <a:rPr lang="en-US" dirty="0" smtClean="0"/>
              <a:t>Relative Tree Effects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72104898"/>
              </p:ext>
            </p:extLst>
          </p:nvPr>
        </p:nvGraphicFramePr>
        <p:xfrm>
          <a:off x="457200" y="1354692"/>
          <a:ext cx="8369300" cy="4825763"/>
        </p:xfrm>
        <a:graphic>
          <a:graphicData uri="http://schemas.openxmlformats.org/drawingml/2006/table">
            <a:tbl>
              <a:tblPr firstRow="1" bandRow="1">
                <a:tableStyleId>{3B4B98B0-60AC-42C2-AFA5-B58CD77FA1E5}</a:tableStyleId>
              </a:tblPr>
              <a:tblGrid>
                <a:gridCol w="2686050"/>
                <a:gridCol w="5683250"/>
              </a:tblGrid>
              <a:tr h="98591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t>Total carbon storage is equivalent to…</a:t>
                      </a:r>
                    </a:p>
                    <a:p>
                      <a:endParaRPr lang="en-US" b="1" dirty="0"/>
                    </a:p>
                  </a:txBody>
                  <a:tcPr/>
                </a:tc>
                <a:tc>
                  <a:txBody>
                    <a:bodyPr/>
                    <a:lstStyle/>
                    <a:p>
                      <a:pPr marL="742950" lvl="1" indent="-285750">
                        <a:buFont typeface="Wingdings" charset="2"/>
                        <a:buChar char="Ø"/>
                      </a:pPr>
                      <a:r>
                        <a:rPr lang="en-US" b="0" dirty="0" smtClean="0"/>
                        <a:t>Amount of carbon emitted in Winooski in 98 days</a:t>
                      </a:r>
                    </a:p>
                    <a:p>
                      <a:pPr marL="742950" lvl="1" indent="-285750">
                        <a:buFont typeface="Wingdings" charset="2"/>
                        <a:buChar char="Ø"/>
                      </a:pPr>
                      <a:r>
                        <a:rPr lang="en-US" b="0" dirty="0" smtClean="0"/>
                        <a:t>Annual emissions from 7,040 automobiles</a:t>
                      </a:r>
                    </a:p>
                    <a:p>
                      <a:pPr marL="742950" lvl="1" indent="-285750">
                        <a:buFont typeface="Wingdings" charset="2"/>
                        <a:buChar char="Ø"/>
                      </a:pPr>
                      <a:r>
                        <a:rPr lang="en-US" b="0" dirty="0" smtClean="0"/>
                        <a:t>Annual emissions from 3,540 single-family houses</a:t>
                      </a: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t>Annual carbon sequestration is equivalent to…</a:t>
                      </a:r>
                    </a:p>
                  </a:txBody>
                  <a:tcPr/>
                </a:tc>
                <a:tc>
                  <a:txBody>
                    <a:bodyPr/>
                    <a:lstStyle/>
                    <a:p>
                      <a:pPr marL="742950" lvl="1" indent="-285750">
                        <a:buFont typeface="Wingdings" charset="2"/>
                        <a:buChar char="Ø"/>
                      </a:pPr>
                      <a:r>
                        <a:rPr lang="en-US" dirty="0" smtClean="0"/>
                        <a:t>Amount of carbon emitted in Winooski in 3 days</a:t>
                      </a:r>
                    </a:p>
                    <a:p>
                      <a:pPr marL="742950" lvl="1" indent="-285750">
                        <a:buFont typeface="Wingdings" charset="2"/>
                        <a:buChar char="Ø"/>
                      </a:pPr>
                      <a:r>
                        <a:rPr lang="en-US" dirty="0" smtClean="0"/>
                        <a:t>Annual emissions from 200 automobiles</a:t>
                      </a:r>
                    </a:p>
                    <a:p>
                      <a:pPr marL="742950" lvl="1" indent="-285750">
                        <a:buFont typeface="Wingdings" charset="2"/>
                        <a:buChar char="Ø"/>
                      </a:pPr>
                      <a:r>
                        <a:rPr lang="en-US" dirty="0" smtClean="0"/>
                        <a:t>Annual emissions from 100 single-family houses</a:t>
                      </a: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t>Carbon monoxide removal is equivalent to…</a:t>
                      </a:r>
                    </a:p>
                  </a:txBody>
                  <a:tcPr/>
                </a:tc>
                <a:tc>
                  <a:txBody>
                    <a:bodyPr/>
                    <a:lstStyle/>
                    <a:p>
                      <a:pPr marL="742950" lvl="1" indent="-285750">
                        <a:buFont typeface="Wingdings" charset="2"/>
                        <a:buChar char="Ø"/>
                      </a:pPr>
                      <a:r>
                        <a:rPr lang="en-US" dirty="0" smtClean="0"/>
                        <a:t>Annual emissions from 1 automobile</a:t>
                      </a:r>
                    </a:p>
                    <a:p>
                      <a:pPr marL="742950" lvl="1" indent="-285750">
                        <a:buFont typeface="Wingdings" charset="2"/>
                        <a:buChar char="Ø"/>
                      </a:pPr>
                      <a:r>
                        <a:rPr lang="en-US" dirty="0" smtClean="0"/>
                        <a:t>Annual emissions from 2 single-family houses</a:t>
                      </a:r>
                    </a:p>
                  </a:txBody>
                  <a:tcPr/>
                </a:tc>
              </a:tr>
              <a:tr h="680720">
                <a:tc>
                  <a:txBody>
                    <a:bodyPr/>
                    <a:lstStyle/>
                    <a:p>
                      <a:r>
                        <a:rPr lang="en-US" b="1" dirty="0" smtClean="0"/>
                        <a:t>Nitrogen dioxide removal is equivalent to…</a:t>
                      </a:r>
                      <a:endParaRPr lang="en-US" b="1" dirty="0"/>
                    </a:p>
                  </a:txBody>
                  <a:tcPr/>
                </a:tc>
                <a:tc>
                  <a:txBody>
                    <a:bodyPr/>
                    <a:lstStyle/>
                    <a:p>
                      <a:pPr marL="742950" lvl="1" indent="-285750">
                        <a:buFont typeface="Wingdings" charset="2"/>
                        <a:buChar char="Ø"/>
                      </a:pPr>
                      <a:r>
                        <a:rPr lang="en-US" dirty="0" smtClean="0"/>
                        <a:t>Annual emissions from 81 automobiles</a:t>
                      </a:r>
                    </a:p>
                    <a:p>
                      <a:pPr marL="742950" lvl="1" indent="-285750">
                        <a:buFont typeface="Wingdings" charset="2"/>
                        <a:buChar char="Ø"/>
                      </a:pPr>
                      <a:r>
                        <a:rPr lang="en-US" dirty="0" smtClean="0"/>
                        <a:t>Annual emissions from 54 single-family houses</a:t>
                      </a:r>
                    </a:p>
                  </a:txBody>
                  <a:tcPr/>
                </a:tc>
              </a:tr>
              <a:tr h="6902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t>Sulfur dioxide removal is equivalent to…</a:t>
                      </a:r>
                    </a:p>
                  </a:txBody>
                  <a:tcPr/>
                </a:tc>
                <a:tc>
                  <a:txBody>
                    <a:bodyPr/>
                    <a:lstStyle/>
                    <a:p>
                      <a:pPr marL="742950" lvl="1" indent="-285750">
                        <a:buFont typeface="Wingdings" charset="2"/>
                        <a:buChar char="Ø"/>
                      </a:pPr>
                      <a:r>
                        <a:rPr lang="en-US" dirty="0" smtClean="0"/>
                        <a:t>Annual emissions from 252 automobiles</a:t>
                      </a:r>
                    </a:p>
                    <a:p>
                      <a:pPr marL="742950" lvl="1" indent="-285750">
                        <a:buFont typeface="Wingdings" charset="2"/>
                        <a:buChar char="Ø"/>
                      </a:pPr>
                      <a:r>
                        <a:rPr lang="en-US" dirty="0" smtClean="0"/>
                        <a:t>Annual emissions from 4 single-family houses</a:t>
                      </a:r>
                    </a:p>
                  </a:txBody>
                  <a:tcPr/>
                </a:tc>
              </a:tr>
              <a:tr h="8997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t>Particulate matter less than 10 micron (PM</a:t>
                      </a:r>
                      <a:r>
                        <a:rPr lang="en-US" b="1" baseline="-25000" dirty="0" smtClean="0"/>
                        <a:t>10</a:t>
                      </a:r>
                      <a:r>
                        <a:rPr lang="en-US" b="1" dirty="0" smtClean="0"/>
                        <a:t>) removal is equivalent to…</a:t>
                      </a:r>
                    </a:p>
                  </a:txBody>
                  <a:tcPr/>
                </a:tc>
                <a:tc>
                  <a:txBody>
                    <a:bodyPr/>
                    <a:lstStyle/>
                    <a:p>
                      <a:pPr marL="742950" lvl="1" indent="-285750">
                        <a:buFont typeface="Wingdings" charset="2"/>
                        <a:buChar char="Ø"/>
                      </a:pPr>
                      <a:r>
                        <a:rPr lang="en-US" dirty="0" smtClean="0"/>
                        <a:t>Annual emissions from 13,400 automobiles</a:t>
                      </a:r>
                    </a:p>
                    <a:p>
                      <a:pPr marL="742950" lvl="1" indent="-285750">
                        <a:buFont typeface="Wingdings" charset="2"/>
                        <a:buChar char="Ø"/>
                      </a:pPr>
                      <a:r>
                        <a:rPr lang="en-US" dirty="0" smtClean="0"/>
                        <a:t>Annual emissions from 1,300 single-family houses</a:t>
                      </a:r>
                    </a:p>
                  </a:txBody>
                  <a:tcPr/>
                </a:tc>
              </a:tr>
            </a:tbl>
          </a:graphicData>
        </a:graphic>
      </p:graphicFrame>
      <p:pic>
        <p:nvPicPr>
          <p:cNvPr id="5" name="Picture 6" descr="Winooski Natural Resources Conservation District"/>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088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643"/>
            <a:ext cx="8229600" cy="781027"/>
          </a:xfrm>
        </p:spPr>
        <p:txBody>
          <a:bodyPr/>
          <a:lstStyle/>
          <a:p>
            <a:r>
              <a:rPr lang="en-US" dirty="0" smtClean="0"/>
              <a:t>Recommendations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53176029"/>
              </p:ext>
            </p:extLst>
          </p:nvPr>
        </p:nvGraphicFramePr>
        <p:xfrm>
          <a:off x="321312" y="1069231"/>
          <a:ext cx="8568316" cy="5601433"/>
        </p:xfrm>
        <a:graphic>
          <a:graphicData uri="http://schemas.openxmlformats.org/drawingml/2006/table">
            <a:tbl>
              <a:tblPr firstRow="1" bandRow="1">
                <a:tableStyleId>{9D7B26C5-4107-4FEC-AEDC-1716B250A1EF}</a:tableStyleId>
              </a:tblPr>
              <a:tblGrid>
                <a:gridCol w="4284158"/>
                <a:gridCol w="4284158"/>
              </a:tblGrid>
              <a:tr h="467124">
                <a:tc>
                  <a:txBody>
                    <a:bodyPr/>
                    <a:lstStyle/>
                    <a:p>
                      <a:r>
                        <a:rPr lang="en-US" dirty="0" smtClean="0"/>
                        <a:t>Task</a:t>
                      </a:r>
                      <a:endParaRPr lang="en-US" dirty="0"/>
                    </a:p>
                  </a:txBody>
                  <a:tcPr/>
                </a:tc>
                <a:tc>
                  <a:txBody>
                    <a:bodyPr/>
                    <a:lstStyle/>
                    <a:p>
                      <a:r>
                        <a:rPr lang="en-US" dirty="0" smtClean="0"/>
                        <a:t>Outcome</a:t>
                      </a:r>
                      <a:endParaRPr lang="en-US" dirty="0"/>
                    </a:p>
                  </a:txBody>
                  <a:tcPr/>
                </a:tc>
              </a:tr>
              <a:tr h="6650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Increase the number of sampled plots for i-Tree Eco</a:t>
                      </a:r>
                    </a:p>
                  </a:txBody>
                  <a:tcPr/>
                </a:tc>
                <a:tc>
                  <a:txBody>
                    <a:bodyPr/>
                    <a:lstStyle/>
                    <a:p>
                      <a:pPr marL="285750" indent="-285750">
                        <a:buFont typeface="Arial"/>
                        <a:buChar char="•"/>
                      </a:pPr>
                      <a:r>
                        <a:rPr lang="en-US" dirty="0" smtClean="0"/>
                        <a:t>Decreases standard error</a:t>
                      </a:r>
                      <a:r>
                        <a:rPr lang="en-US" baseline="0" dirty="0" smtClean="0"/>
                        <a:t> (uncertainty) around estimates</a:t>
                      </a:r>
                      <a:endParaRPr lang="en-US" dirty="0"/>
                    </a:p>
                  </a:txBody>
                  <a:tcPr/>
                </a:tc>
              </a:tr>
              <a:tr h="1492567">
                <a:tc>
                  <a:txBody>
                    <a:bodyPr/>
                    <a:lstStyle/>
                    <a:p>
                      <a:r>
                        <a:rPr lang="en-US" sz="1800" kern="1200" dirty="0" smtClean="0">
                          <a:solidFill>
                            <a:schemeClr val="tx1"/>
                          </a:solidFill>
                          <a:effectLst/>
                          <a:latin typeface="+mn-lt"/>
                          <a:ea typeface="+mn-ea"/>
                          <a:cs typeface="+mn-cs"/>
                        </a:rPr>
                        <a:t>Increase the total number of trees in Winooski</a:t>
                      </a:r>
                    </a:p>
                  </a:txBody>
                  <a:tcPr/>
                </a:tc>
                <a:tc>
                  <a:txBody>
                    <a:bodyPr/>
                    <a:lstStyle/>
                    <a:p>
                      <a:pPr marL="285750" marR="0" lvl="2"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Increase both total carbon storage and annual sequestration</a:t>
                      </a:r>
                    </a:p>
                    <a:p>
                      <a:pPr marL="285750" marR="0" lvl="2"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Increase the total leaf cover and rainfall infiltration</a:t>
                      </a:r>
                    </a:p>
                    <a:p>
                      <a:pPr marL="285750" marR="0" lvl="2"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Increase pollution abatement</a:t>
                      </a:r>
                    </a:p>
                  </a:txBody>
                  <a:tcPr/>
                </a:tc>
              </a:tr>
              <a:tr h="123934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Increase the number of large trees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tx1"/>
                        </a:solidFill>
                        <a:effectLst/>
                        <a:latin typeface="+mn-lt"/>
                        <a:ea typeface="+mn-ea"/>
                        <a:cs typeface="+mn-cs"/>
                      </a:endParaRPr>
                    </a:p>
                  </a:txBody>
                  <a:tcPr/>
                </a:tc>
                <a:tc>
                  <a:txBody>
                    <a:bodyPr/>
                    <a:lstStyle/>
                    <a:p>
                      <a:pPr marL="285750" indent="-285750">
                        <a:buFont typeface="Arial"/>
                        <a:buChar char="•"/>
                      </a:pPr>
                      <a:r>
                        <a:rPr lang="en-US" sz="1800" kern="1200" dirty="0" smtClean="0">
                          <a:solidFill>
                            <a:schemeClr val="tx1"/>
                          </a:solidFill>
                          <a:effectLst/>
                          <a:latin typeface="+mn-lt"/>
                          <a:ea typeface="+mn-ea"/>
                          <a:cs typeface="+mn-cs"/>
                        </a:rPr>
                        <a:t>Increase</a:t>
                      </a:r>
                      <a:r>
                        <a:rPr lang="en-US" sz="1800" kern="1200" baseline="0" dirty="0" smtClean="0">
                          <a:solidFill>
                            <a:schemeClr val="tx1"/>
                          </a:solidFill>
                          <a:effectLst/>
                          <a:latin typeface="+mn-lt"/>
                          <a:ea typeface="+mn-ea"/>
                          <a:cs typeface="+mn-cs"/>
                        </a:rPr>
                        <a:t> </a:t>
                      </a:r>
                      <a:r>
                        <a:rPr lang="en-US" sz="1800" kern="1200" dirty="0" smtClean="0">
                          <a:solidFill>
                            <a:schemeClr val="tx1"/>
                          </a:solidFill>
                          <a:effectLst/>
                          <a:latin typeface="+mn-lt"/>
                          <a:ea typeface="+mn-ea"/>
                          <a:cs typeface="+mn-cs"/>
                        </a:rPr>
                        <a:t>total carbon storage </a:t>
                      </a:r>
                    </a:p>
                    <a:p>
                      <a:pPr marL="285750" marR="0" lvl="2"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Increase the total leaf cover and rainfall infiltration</a:t>
                      </a:r>
                    </a:p>
                    <a:p>
                      <a:pPr marL="285750" marR="0" lvl="2"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Increase pollution abatement</a:t>
                      </a:r>
                    </a:p>
                  </a:txBody>
                  <a:tcPr/>
                </a:tc>
              </a:tr>
              <a:tr h="146875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Maintain good health of the city’s current trees</a:t>
                      </a:r>
                    </a:p>
                  </a:txBody>
                  <a:tcPr/>
                </a:tc>
                <a:tc>
                  <a:txBody>
                    <a:bodyPr/>
                    <a:lstStyle/>
                    <a:p>
                      <a:pPr marL="285750" marR="0" lvl="2"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Maintain total carbon storage and annual sequestration</a:t>
                      </a:r>
                    </a:p>
                    <a:p>
                      <a:pPr marL="285750" marR="0" lvl="2"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Maintain tree’s</a:t>
                      </a:r>
                      <a:r>
                        <a:rPr lang="en-US" sz="1800" kern="1200" baseline="0" dirty="0" smtClean="0">
                          <a:solidFill>
                            <a:schemeClr val="tx1"/>
                          </a:solidFill>
                          <a:effectLst/>
                          <a:latin typeface="+mn-lt"/>
                          <a:ea typeface="+mn-ea"/>
                          <a:cs typeface="+mn-cs"/>
                        </a:rPr>
                        <a:t> full leaf canopy </a:t>
                      </a:r>
                      <a:r>
                        <a:rPr lang="en-US" sz="1800" kern="1200" dirty="0" smtClean="0">
                          <a:solidFill>
                            <a:schemeClr val="tx1"/>
                          </a:solidFill>
                          <a:effectLst/>
                          <a:latin typeface="+mn-lt"/>
                          <a:ea typeface="+mn-ea"/>
                          <a:cs typeface="+mn-cs"/>
                        </a:rPr>
                        <a:t>and</a:t>
                      </a:r>
                      <a:r>
                        <a:rPr lang="en-US" sz="1800" kern="1200" baseline="0" dirty="0" smtClean="0">
                          <a:solidFill>
                            <a:schemeClr val="tx1"/>
                          </a:solidFill>
                          <a:effectLst/>
                          <a:latin typeface="+mn-lt"/>
                          <a:ea typeface="+mn-ea"/>
                          <a:cs typeface="+mn-cs"/>
                        </a:rPr>
                        <a:t> </a:t>
                      </a:r>
                      <a:r>
                        <a:rPr lang="en-US" sz="1800" kern="1200" dirty="0" smtClean="0">
                          <a:solidFill>
                            <a:schemeClr val="tx1"/>
                          </a:solidFill>
                          <a:effectLst/>
                          <a:latin typeface="+mn-lt"/>
                          <a:ea typeface="+mn-ea"/>
                          <a:cs typeface="+mn-cs"/>
                        </a:rPr>
                        <a:t>rainfall infiltration</a:t>
                      </a:r>
                    </a:p>
                    <a:p>
                      <a:pPr marL="285750" marR="0" lvl="2"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Maintain</a:t>
                      </a:r>
                      <a:r>
                        <a:rPr lang="en-US" sz="1800" kern="1200" baseline="0" dirty="0" smtClean="0">
                          <a:solidFill>
                            <a:schemeClr val="tx1"/>
                          </a:solidFill>
                          <a:effectLst/>
                          <a:latin typeface="+mn-lt"/>
                          <a:ea typeface="+mn-ea"/>
                          <a:cs typeface="+mn-cs"/>
                        </a:rPr>
                        <a:t> </a:t>
                      </a:r>
                      <a:r>
                        <a:rPr lang="en-US" sz="1800" kern="1200" dirty="0" smtClean="0">
                          <a:solidFill>
                            <a:schemeClr val="tx1"/>
                          </a:solidFill>
                          <a:effectLst/>
                          <a:latin typeface="+mn-lt"/>
                          <a:ea typeface="+mn-ea"/>
                          <a:cs typeface="+mn-cs"/>
                        </a:rPr>
                        <a:t>pollution abatement</a:t>
                      </a:r>
                    </a:p>
                    <a:p>
                      <a:pPr marL="285750" marR="0" lvl="2"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Long-term investment</a:t>
                      </a:r>
                    </a:p>
                  </a:txBody>
                  <a:tcPr/>
                </a:tc>
              </a:tr>
            </a:tbl>
          </a:graphicData>
        </a:graphic>
      </p:graphicFrame>
      <p:pic>
        <p:nvPicPr>
          <p:cNvPr id="5" name="Picture 6" descr="Winooski Natural Resources Conservation District"/>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909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05633682"/>
              </p:ext>
            </p:extLst>
          </p:nvPr>
        </p:nvGraphicFramePr>
        <p:xfrm>
          <a:off x="347993" y="1047303"/>
          <a:ext cx="8568316" cy="5319430"/>
        </p:xfrm>
        <a:graphic>
          <a:graphicData uri="http://schemas.openxmlformats.org/drawingml/2006/table">
            <a:tbl>
              <a:tblPr firstRow="1" bandRow="1">
                <a:tableStyleId>{9D7B26C5-4107-4FEC-AEDC-1716B250A1EF}</a:tableStyleId>
              </a:tblPr>
              <a:tblGrid>
                <a:gridCol w="4284158"/>
                <a:gridCol w="4284158"/>
              </a:tblGrid>
              <a:tr h="467124">
                <a:tc>
                  <a:txBody>
                    <a:bodyPr/>
                    <a:lstStyle/>
                    <a:p>
                      <a:r>
                        <a:rPr lang="en-US" dirty="0" smtClean="0"/>
                        <a:t>Task</a:t>
                      </a:r>
                      <a:endParaRPr lang="en-US" dirty="0"/>
                    </a:p>
                  </a:txBody>
                  <a:tcPr/>
                </a:tc>
                <a:tc>
                  <a:txBody>
                    <a:bodyPr/>
                    <a:lstStyle/>
                    <a:p>
                      <a:r>
                        <a:rPr lang="en-US" dirty="0" smtClean="0"/>
                        <a:t>Outcome</a:t>
                      </a:r>
                      <a:endParaRPr lang="en-US" dirty="0"/>
                    </a:p>
                  </a:txBody>
                  <a:tcPr/>
                </a:tc>
              </a:tr>
              <a:tr h="6650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Promote long-lived</a:t>
                      </a:r>
                      <a:r>
                        <a:rPr lang="en-US" baseline="0" dirty="0" smtClean="0"/>
                        <a:t> tree species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285750" indent="-285750">
                        <a:buFont typeface="Arial"/>
                        <a:buChar char="•"/>
                      </a:pPr>
                      <a:r>
                        <a:rPr lang="en-US" dirty="0" smtClean="0"/>
                        <a:t>Increase long-term</a:t>
                      </a:r>
                      <a:r>
                        <a:rPr lang="en-US" baseline="0" dirty="0" smtClean="0"/>
                        <a:t> carbon storage</a:t>
                      </a:r>
                    </a:p>
                    <a:p>
                      <a:pPr marL="285750" indent="-285750">
                        <a:buFont typeface="Arial"/>
                        <a:buChar char="•"/>
                      </a:pPr>
                      <a:r>
                        <a:rPr lang="en-US" dirty="0" smtClean="0"/>
                        <a:t>Avoid replanting</a:t>
                      </a:r>
                      <a:r>
                        <a:rPr lang="en-US" baseline="0" dirty="0" smtClean="0"/>
                        <a:t> costs </a:t>
                      </a:r>
                    </a:p>
                    <a:p>
                      <a:pPr marL="285750" indent="-285750">
                        <a:buFont typeface="Arial"/>
                        <a:buChar char="•"/>
                      </a:pPr>
                      <a:r>
                        <a:rPr lang="en-US" baseline="0" dirty="0" smtClean="0"/>
                        <a:t>Reduces pollutant emissions from planting and removal</a:t>
                      </a:r>
                    </a:p>
                  </a:txBody>
                  <a:tcPr/>
                </a:tc>
              </a:tr>
              <a:tr h="1560466">
                <a:tc>
                  <a:txBody>
                    <a:bodyPr/>
                    <a:lstStyle/>
                    <a:p>
                      <a:r>
                        <a:rPr lang="en-US" sz="1800" kern="1200" dirty="0" smtClean="0">
                          <a:solidFill>
                            <a:schemeClr val="tx1"/>
                          </a:solidFill>
                          <a:effectLst/>
                          <a:latin typeface="+mn-lt"/>
                          <a:ea typeface="+mn-ea"/>
                          <a:cs typeface="+mn-cs"/>
                        </a:rPr>
                        <a:t>Increase the structural diversity of planted areas</a:t>
                      </a:r>
                    </a:p>
                    <a:p>
                      <a:pPr marL="285750" marR="0" lvl="2"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e.g., maintaining woody shrubs and small trees below large trees</a:t>
                      </a:r>
                    </a:p>
                  </a:txBody>
                  <a:tcPr/>
                </a:tc>
                <a:tc>
                  <a:txBody>
                    <a:bodyPr/>
                    <a:lstStyle/>
                    <a:p>
                      <a:pPr marL="285750" marR="0" lvl="2"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Increase both total carbon storage and annual sequestration</a:t>
                      </a:r>
                    </a:p>
                    <a:p>
                      <a:pPr marL="285750" marR="0" lvl="2"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Increase the total leaf cover and rainfall infiltration</a:t>
                      </a:r>
                    </a:p>
                    <a:p>
                      <a:pPr marL="285750" marR="0" lvl="2"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Increase pollution abatement</a:t>
                      </a:r>
                    </a:p>
                  </a:txBody>
                  <a:tcPr/>
                </a:tc>
              </a:tr>
              <a:tr h="8160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Promote trees with high leaf area indexes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e.g., larger trees,</a:t>
                      </a:r>
                      <a:r>
                        <a:rPr lang="en-US" sz="1800" kern="1200" baseline="0" dirty="0" smtClean="0">
                          <a:solidFill>
                            <a:schemeClr val="tx1"/>
                          </a:solidFill>
                          <a:effectLst/>
                          <a:latin typeface="+mn-lt"/>
                          <a:ea typeface="+mn-ea"/>
                          <a:cs typeface="+mn-cs"/>
                        </a:rPr>
                        <a:t> certain species</a:t>
                      </a:r>
                      <a:endParaRPr lang="en-US" sz="1800" kern="1200" dirty="0" smtClean="0">
                        <a:solidFill>
                          <a:schemeClr val="tx1"/>
                        </a:solidFill>
                        <a:effectLst/>
                        <a:latin typeface="+mn-lt"/>
                        <a:ea typeface="+mn-ea"/>
                        <a:cs typeface="+mn-cs"/>
                      </a:endParaRPr>
                    </a:p>
                    <a:p>
                      <a:endParaRPr lang="en-US" dirty="0"/>
                    </a:p>
                  </a:txBody>
                  <a:tcPr/>
                </a:tc>
                <a:tc>
                  <a:txBody>
                    <a:bodyPr/>
                    <a:lstStyle/>
                    <a:p>
                      <a:pPr marL="285750" indent="-285750">
                        <a:buFont typeface="Arial"/>
                        <a:buChar char="•"/>
                      </a:pPr>
                      <a:r>
                        <a:rPr lang="en-US" dirty="0" smtClean="0"/>
                        <a:t>Increase rainfall infiltration</a:t>
                      </a:r>
                    </a:p>
                    <a:p>
                      <a:pPr marL="285750" indent="-285750">
                        <a:buFont typeface="Arial"/>
                        <a:buChar char="•"/>
                      </a:pPr>
                      <a:r>
                        <a:rPr lang="en-US" dirty="0" smtClean="0"/>
                        <a:t>Increase pollution abatement</a:t>
                      </a:r>
                    </a:p>
                    <a:p>
                      <a:pPr marL="0" indent="0">
                        <a:buFont typeface="Arial"/>
                        <a:buNone/>
                      </a:pPr>
                      <a:endParaRPr lang="en-US" dirty="0"/>
                    </a:p>
                  </a:txBody>
                  <a:tcPr/>
                </a:tc>
              </a:tr>
              <a:tr h="1033790">
                <a:tc>
                  <a:txBody>
                    <a:bodyPr/>
                    <a:lstStyle/>
                    <a:p>
                      <a:pPr lvl="0"/>
                      <a:r>
                        <a:rPr lang="en-US" sz="1800" kern="1200" dirty="0" smtClean="0">
                          <a:solidFill>
                            <a:schemeClr val="tx1"/>
                          </a:solidFill>
                          <a:effectLst/>
                          <a:latin typeface="+mn-lt"/>
                          <a:ea typeface="+mn-ea"/>
                          <a:cs typeface="+mn-cs"/>
                        </a:rPr>
                        <a:t>Utilize</a:t>
                      </a:r>
                      <a:r>
                        <a:rPr lang="en-US" sz="1800" kern="1200" baseline="0" dirty="0" smtClean="0">
                          <a:solidFill>
                            <a:schemeClr val="tx1"/>
                          </a:solidFill>
                          <a:effectLst/>
                          <a:latin typeface="+mn-lt"/>
                          <a:ea typeface="+mn-ea"/>
                          <a:cs typeface="+mn-cs"/>
                        </a:rPr>
                        <a:t> evergreen trees</a:t>
                      </a:r>
                      <a:endParaRPr lang="en-US" dirty="0" smtClean="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baseline="0" dirty="0" smtClean="0">
                          <a:solidFill>
                            <a:schemeClr val="tx1"/>
                          </a:solidFill>
                          <a:effectLst/>
                          <a:latin typeface="+mn-lt"/>
                          <a:ea typeface="+mn-ea"/>
                          <a:cs typeface="+mn-cs"/>
                        </a:rPr>
                        <a:t>Increase </a:t>
                      </a:r>
                      <a:r>
                        <a:rPr lang="en-US" sz="1800" kern="1200" dirty="0" smtClean="0">
                          <a:solidFill>
                            <a:schemeClr val="tx1"/>
                          </a:solidFill>
                          <a:effectLst/>
                          <a:latin typeface="+mn-lt"/>
                          <a:ea typeface="+mn-ea"/>
                          <a:cs typeface="+mn-cs"/>
                        </a:rPr>
                        <a:t>removal of particulate matter</a:t>
                      </a:r>
                      <a:r>
                        <a:rPr lang="en-US" sz="1800" kern="1200" baseline="0" dirty="0" smtClean="0">
                          <a:solidFill>
                            <a:schemeClr val="tx1"/>
                          </a:solidFill>
                          <a:effectLst/>
                          <a:latin typeface="+mn-lt"/>
                          <a:ea typeface="+mn-ea"/>
                          <a:cs typeface="+mn-cs"/>
                        </a:rPr>
                        <a:t> for more months of year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baseline="0" dirty="0" smtClean="0">
                          <a:solidFill>
                            <a:schemeClr val="tx1"/>
                          </a:solidFill>
                          <a:effectLst/>
                          <a:latin typeface="+mn-lt"/>
                          <a:ea typeface="+mn-ea"/>
                          <a:cs typeface="+mn-cs"/>
                        </a:rPr>
                        <a:t>Increase rainfall infiltration for more months of year</a:t>
                      </a:r>
                      <a:endParaRPr lang="en-US" sz="1800" kern="1200" dirty="0">
                        <a:solidFill>
                          <a:schemeClr val="tx1"/>
                        </a:solidFill>
                        <a:effectLst/>
                        <a:latin typeface="+mn-lt"/>
                        <a:ea typeface="+mn-ea"/>
                        <a:cs typeface="+mn-cs"/>
                      </a:endParaRPr>
                    </a:p>
                  </a:txBody>
                  <a:tcPr/>
                </a:tc>
              </a:tr>
            </a:tbl>
          </a:graphicData>
        </a:graphic>
      </p:graphicFrame>
      <p:sp>
        <p:nvSpPr>
          <p:cNvPr id="5" name="Title 1"/>
          <p:cNvSpPr txBox="1">
            <a:spLocks/>
          </p:cNvSpPr>
          <p:nvPr/>
        </p:nvSpPr>
        <p:spPr>
          <a:xfrm>
            <a:off x="457200" y="121643"/>
            <a:ext cx="8229600" cy="78102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Recommendations</a:t>
            </a:r>
            <a:endParaRPr lang="en-US" dirty="0"/>
          </a:p>
        </p:txBody>
      </p:sp>
      <p:pic>
        <p:nvPicPr>
          <p:cNvPr id="6" name="Picture 6" descr="Winooski Natural Resources Conservation District"/>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6017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36813738"/>
              </p:ext>
            </p:extLst>
          </p:nvPr>
        </p:nvGraphicFramePr>
        <p:xfrm>
          <a:off x="347993" y="1003340"/>
          <a:ext cx="8568316" cy="5136276"/>
        </p:xfrm>
        <a:graphic>
          <a:graphicData uri="http://schemas.openxmlformats.org/drawingml/2006/table">
            <a:tbl>
              <a:tblPr firstRow="1" bandRow="1">
                <a:tableStyleId>{9D7B26C5-4107-4FEC-AEDC-1716B250A1EF}</a:tableStyleId>
              </a:tblPr>
              <a:tblGrid>
                <a:gridCol w="4284158"/>
                <a:gridCol w="4284158"/>
              </a:tblGrid>
              <a:tr h="467124">
                <a:tc>
                  <a:txBody>
                    <a:bodyPr/>
                    <a:lstStyle/>
                    <a:p>
                      <a:r>
                        <a:rPr lang="en-US" dirty="0" smtClean="0"/>
                        <a:t>Task</a:t>
                      </a:r>
                      <a:endParaRPr lang="en-US" dirty="0"/>
                    </a:p>
                  </a:txBody>
                  <a:tcPr/>
                </a:tc>
                <a:tc>
                  <a:txBody>
                    <a:bodyPr/>
                    <a:lstStyle/>
                    <a:p>
                      <a:r>
                        <a:rPr lang="en-US" dirty="0" smtClean="0"/>
                        <a:t>Outcome</a:t>
                      </a:r>
                      <a:endParaRPr lang="en-US" dirty="0"/>
                    </a:p>
                  </a:txBody>
                  <a:tcPr/>
                </a:tc>
              </a:tr>
              <a:tr h="665040">
                <a:tc>
                  <a:txBody>
                    <a:bodyPr/>
                    <a:lstStyle/>
                    <a:p>
                      <a:pPr lvl="0"/>
                      <a:r>
                        <a:rPr lang="en-US" sz="1800" kern="1200" dirty="0" smtClean="0">
                          <a:solidFill>
                            <a:schemeClr val="tx1"/>
                          </a:solidFill>
                          <a:effectLst/>
                          <a:latin typeface="+mn-lt"/>
                          <a:ea typeface="+mn-ea"/>
                          <a:cs typeface="+mn-cs"/>
                        </a:rPr>
                        <a:t>Utilize low maintenance trees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Reduce pollutants emissions from maintenance activities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Reduces</a:t>
                      </a:r>
                      <a:r>
                        <a:rPr lang="en-US" sz="1800" kern="1200" baseline="0" dirty="0" smtClean="0">
                          <a:solidFill>
                            <a:schemeClr val="tx1"/>
                          </a:solidFill>
                          <a:effectLst/>
                          <a:latin typeface="+mn-lt"/>
                          <a:ea typeface="+mn-ea"/>
                          <a:cs typeface="+mn-cs"/>
                        </a:rPr>
                        <a:t> maintenance costs</a:t>
                      </a:r>
                      <a:endParaRPr lang="en-US" sz="1800" kern="1200" dirty="0" smtClean="0">
                        <a:solidFill>
                          <a:schemeClr val="tx1"/>
                        </a:solidFill>
                        <a:effectLst/>
                        <a:latin typeface="+mn-lt"/>
                        <a:ea typeface="+mn-ea"/>
                        <a:cs typeface="+mn-cs"/>
                      </a:endParaRPr>
                    </a:p>
                    <a:p>
                      <a:pPr lvl="0"/>
                      <a:endParaRPr lang="en-US" sz="1800" kern="1200" dirty="0">
                        <a:solidFill>
                          <a:schemeClr val="tx1"/>
                        </a:solidFill>
                        <a:effectLst/>
                        <a:latin typeface="+mn-lt"/>
                        <a:ea typeface="+mn-ea"/>
                        <a:cs typeface="+mn-cs"/>
                      </a:endParaRPr>
                    </a:p>
                  </a:txBody>
                  <a:tcPr/>
                </a:tc>
              </a:tr>
              <a:tr h="14687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Increase tree cover in commercial-industrial lands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tx1"/>
                          </a:solidFill>
                          <a:effectLst/>
                          <a:latin typeface="+mn-lt"/>
                          <a:ea typeface="+mn-ea"/>
                          <a:cs typeface="+mn-cs"/>
                        </a:rPr>
                        <a:t>Commercial-industrial lands contain a high percentage of impervious surface and have the lowest number of trees/shrubs</a:t>
                      </a:r>
                    </a:p>
                    <a:p>
                      <a:pPr marL="0" indent="0">
                        <a:buFont typeface="Arial"/>
                        <a:buNone/>
                      </a:pPr>
                      <a:endParaRPr lang="en-US" dirty="0"/>
                    </a:p>
                  </a:txBody>
                  <a:tcPr/>
                </a:tc>
                <a:tc>
                  <a:txBody>
                    <a:bodyPr/>
                    <a:lstStyle/>
                    <a:p>
                      <a:pPr marL="285750" indent="-285750">
                        <a:buFont typeface="Arial"/>
                        <a:buChar char="•"/>
                      </a:pPr>
                      <a:r>
                        <a:rPr lang="en-US" dirty="0" smtClean="0"/>
                        <a:t>Increase both total carbon storage and</a:t>
                      </a:r>
                      <a:r>
                        <a:rPr lang="en-US" baseline="0" dirty="0" smtClean="0"/>
                        <a:t> annual carbon sequestration </a:t>
                      </a:r>
                    </a:p>
                    <a:p>
                      <a:pPr marL="285750" indent="-285750">
                        <a:buFont typeface="Arial"/>
                        <a:buChar char="•"/>
                      </a:pPr>
                      <a:r>
                        <a:rPr lang="en-US" baseline="0" dirty="0" smtClean="0"/>
                        <a:t>Decrease runoff </a:t>
                      </a:r>
                    </a:p>
                    <a:p>
                      <a:pPr marL="285750" indent="-285750">
                        <a:buFont typeface="Arial"/>
                        <a:buChar char="•"/>
                      </a:pPr>
                      <a:r>
                        <a:rPr lang="en-US" baseline="0" dirty="0" smtClean="0"/>
                        <a:t>Increase pollution removal – esp. if proximal to parking lots/buildings</a:t>
                      </a:r>
                    </a:p>
                    <a:p>
                      <a:pPr marL="285750" indent="-285750">
                        <a:buFont typeface="Arial"/>
                        <a:buChar char="•"/>
                      </a:pPr>
                      <a:endParaRPr lang="en-US" dirty="0"/>
                    </a:p>
                  </a:txBody>
                  <a:tcPr/>
                </a:tc>
              </a:tr>
              <a:tr h="1468752">
                <a:tc>
                  <a:txBody>
                    <a:bodyPr/>
                    <a:lstStyle/>
                    <a:p>
                      <a:r>
                        <a:rPr lang="en-US" dirty="0" smtClean="0"/>
                        <a:t>Promote a diversity</a:t>
                      </a:r>
                      <a:r>
                        <a:rPr lang="en-US" baseline="0" dirty="0" smtClean="0"/>
                        <a:t> of species </a:t>
                      </a:r>
                      <a:endParaRPr lang="en-US" dirty="0"/>
                    </a:p>
                  </a:txBody>
                  <a:tcPr/>
                </a:tc>
                <a:tc>
                  <a:txBody>
                    <a:bodyPr/>
                    <a:lstStyle/>
                    <a:p>
                      <a:pPr marL="285750" indent="-285750">
                        <a:buFont typeface="Arial"/>
                        <a:buChar char="•"/>
                      </a:pPr>
                      <a:r>
                        <a:rPr lang="en-US" dirty="0" smtClean="0"/>
                        <a:t>Help mitigate detrimental</a:t>
                      </a:r>
                      <a:r>
                        <a:rPr lang="en-US" baseline="0" dirty="0" smtClean="0"/>
                        <a:t> effects of introduced pest/pathogens</a:t>
                      </a:r>
                    </a:p>
                    <a:p>
                      <a:pPr marL="285750" indent="-285750">
                        <a:buFont typeface="Arial"/>
                        <a:buChar char="•"/>
                      </a:pPr>
                      <a:r>
                        <a:rPr lang="en-US" baseline="0" dirty="0" smtClean="0"/>
                        <a:t>Provides structural and genetic diversity</a:t>
                      </a:r>
                    </a:p>
                    <a:p>
                      <a:pPr marL="285750" indent="-285750">
                        <a:buFont typeface="Arial"/>
                        <a:buChar char="•"/>
                      </a:pPr>
                      <a:r>
                        <a:rPr lang="en-US" baseline="0" dirty="0" smtClean="0"/>
                        <a:t>Provides resiliency to effects of climate change </a:t>
                      </a:r>
                      <a:endParaRPr lang="en-US" dirty="0"/>
                    </a:p>
                  </a:txBody>
                  <a:tcPr/>
                </a:tc>
              </a:tr>
            </a:tbl>
          </a:graphicData>
        </a:graphic>
      </p:graphicFrame>
      <p:sp>
        <p:nvSpPr>
          <p:cNvPr id="5" name="Title 1"/>
          <p:cNvSpPr txBox="1">
            <a:spLocks/>
          </p:cNvSpPr>
          <p:nvPr/>
        </p:nvSpPr>
        <p:spPr>
          <a:xfrm>
            <a:off x="457200" y="121643"/>
            <a:ext cx="8229600" cy="78102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Recommendations</a:t>
            </a:r>
            <a:endParaRPr lang="en-US" dirty="0"/>
          </a:p>
        </p:txBody>
      </p:sp>
      <p:pic>
        <p:nvPicPr>
          <p:cNvPr id="6" name="Picture 6" descr="Winooski Natural Resources Conservation District"/>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2386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1234.JPG"/>
          <p:cNvPicPr>
            <a:picLocks noChangeAspect="1"/>
          </p:cNvPicPr>
          <p:nvPr/>
        </p:nvPicPr>
        <p:blipFill rotWithShape="1">
          <a:blip r:embed="rId2">
            <a:grayscl/>
            <a:alphaModFix amt="26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2" name="Title 1"/>
          <p:cNvSpPr>
            <a:spLocks noGrp="1"/>
          </p:cNvSpPr>
          <p:nvPr>
            <p:ph type="title"/>
          </p:nvPr>
        </p:nvSpPr>
        <p:spPr>
          <a:xfrm>
            <a:off x="457200" y="274638"/>
            <a:ext cx="8229600" cy="826926"/>
          </a:xfrm>
        </p:spPr>
        <p:txBody>
          <a:bodyPr>
            <a:normAutofit/>
          </a:bodyPr>
          <a:lstStyle/>
          <a:p>
            <a:r>
              <a:rPr lang="en-US" dirty="0" smtClean="0"/>
              <a:t>Summary </a:t>
            </a:r>
            <a:endParaRPr lang="en-US" dirty="0"/>
          </a:p>
        </p:txBody>
      </p:sp>
      <p:sp>
        <p:nvSpPr>
          <p:cNvPr id="3" name="Content Placeholder 2"/>
          <p:cNvSpPr>
            <a:spLocks noGrp="1"/>
          </p:cNvSpPr>
          <p:nvPr>
            <p:ph idx="1"/>
          </p:nvPr>
        </p:nvSpPr>
        <p:spPr>
          <a:xfrm>
            <a:off x="306011" y="1219200"/>
            <a:ext cx="8553015" cy="5181600"/>
          </a:xfrm>
        </p:spPr>
        <p:txBody>
          <a:bodyPr>
            <a:normAutofit fontScale="70000" lnSpcReduction="20000"/>
          </a:bodyPr>
          <a:lstStyle/>
          <a:p>
            <a:r>
              <a:rPr lang="en-US" dirty="0" smtClean="0"/>
              <a:t>Inventory analysis shows that an increase in Winooski’s </a:t>
            </a:r>
            <a:r>
              <a:rPr lang="en-US" dirty="0"/>
              <a:t>urban forest </a:t>
            </a:r>
            <a:r>
              <a:rPr lang="en-US" dirty="0" smtClean="0"/>
              <a:t>will increase </a:t>
            </a:r>
            <a:r>
              <a:rPr lang="en-US" dirty="0"/>
              <a:t>the benefits of the ecosystem </a:t>
            </a:r>
            <a:r>
              <a:rPr lang="en-US" dirty="0" smtClean="0"/>
              <a:t>services the </a:t>
            </a:r>
            <a:r>
              <a:rPr lang="en-US" dirty="0"/>
              <a:t>trees </a:t>
            </a:r>
            <a:r>
              <a:rPr lang="en-US" dirty="0" smtClean="0"/>
              <a:t>provide</a:t>
            </a:r>
          </a:p>
          <a:p>
            <a:r>
              <a:rPr lang="en-US" dirty="0" smtClean="0"/>
              <a:t>Carbon </a:t>
            </a:r>
            <a:r>
              <a:rPr lang="en-US" dirty="0"/>
              <a:t>sequestration and storage, avoided runoff, and pollution abatement, and structure values of the urban forest are not </a:t>
            </a:r>
            <a:r>
              <a:rPr lang="en-US" dirty="0" smtClean="0"/>
              <a:t>inconsequential. These services carry </a:t>
            </a:r>
            <a:r>
              <a:rPr lang="en-US" dirty="0"/>
              <a:t>a high monetary valuation, with a total valuation of $57,349,200 to $57,559,400 depending on the cost of </a:t>
            </a:r>
            <a:r>
              <a:rPr lang="en-US" dirty="0" smtClean="0"/>
              <a:t>carbon</a:t>
            </a:r>
          </a:p>
          <a:p>
            <a:r>
              <a:rPr lang="en-US" dirty="0" smtClean="0"/>
              <a:t>The </a:t>
            </a:r>
            <a:r>
              <a:rPr lang="en-US" dirty="0"/>
              <a:t>analysis suggests increasing the number, size, and variety of trees in Winooski, especially focusing on commercial-industrial areas where tree and shrub density is </a:t>
            </a:r>
            <a:r>
              <a:rPr lang="en-US" dirty="0" smtClean="0"/>
              <a:t>low to increase ecosystem service values. </a:t>
            </a:r>
          </a:p>
          <a:p>
            <a:pPr marL="0" indent="0">
              <a:buNone/>
            </a:pPr>
            <a:endParaRPr lang="en-US" dirty="0" smtClean="0"/>
          </a:p>
          <a:p>
            <a:pPr marL="0" indent="0" algn="ctr">
              <a:buNone/>
            </a:pPr>
            <a:r>
              <a:rPr lang="en-US" b="1" dirty="0" smtClean="0"/>
              <a:t>About </a:t>
            </a:r>
            <a:r>
              <a:rPr lang="en-US" b="1" dirty="0"/>
              <a:t>80% of Winooski’s trees are classified at excellent or good health</a:t>
            </a:r>
          </a:p>
          <a:p>
            <a:pPr marL="0" indent="0">
              <a:buNone/>
            </a:pPr>
            <a:endParaRPr lang="en-US" dirty="0" smtClean="0"/>
          </a:p>
          <a:p>
            <a:pPr marL="0" indent="0">
              <a:buNone/>
            </a:pPr>
            <a:r>
              <a:rPr lang="en-US" dirty="0" smtClean="0"/>
              <a:t>Only </a:t>
            </a:r>
            <a:r>
              <a:rPr lang="en-US" dirty="0"/>
              <a:t>39 plots were surveyed for this study; therefore results should be interpreted with </a:t>
            </a:r>
            <a:r>
              <a:rPr lang="en-US" dirty="0" smtClean="0"/>
              <a:t>caution due to the small sample size. It is recommended to continue the inventory with additional plots</a:t>
            </a:r>
            <a:endParaRPr lang="en-US" dirty="0"/>
          </a:p>
        </p:txBody>
      </p:sp>
      <p:sp>
        <p:nvSpPr>
          <p:cNvPr id="5" name="AutoShape 7" descr="University of Vermo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6" descr="Winooski Natural Resources Conservation District"/>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9518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1234.JPG"/>
          <p:cNvPicPr>
            <a:picLocks noChangeAspect="1"/>
          </p:cNvPicPr>
          <p:nvPr/>
        </p:nvPicPr>
        <p:blipFill rotWithShape="1">
          <a:blip r:embed="rId2">
            <a:grayscl/>
            <a:alphaModFix amt="26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2" name="Title 1"/>
          <p:cNvSpPr>
            <a:spLocks noGrp="1"/>
          </p:cNvSpPr>
          <p:nvPr>
            <p:ph type="title"/>
          </p:nvPr>
        </p:nvSpPr>
        <p:spPr>
          <a:xfrm>
            <a:off x="457200" y="274638"/>
            <a:ext cx="8229600" cy="826926"/>
          </a:xfrm>
        </p:spPr>
        <p:txBody>
          <a:bodyPr>
            <a:noAutofit/>
          </a:bodyPr>
          <a:lstStyle/>
          <a:p>
            <a:r>
              <a:rPr lang="en-US" sz="3200" dirty="0" smtClean="0"/>
              <a:t>Additional Project Components and Next Steps</a:t>
            </a:r>
            <a:endParaRPr lang="en-US" sz="3200" dirty="0"/>
          </a:p>
        </p:txBody>
      </p:sp>
      <p:sp>
        <p:nvSpPr>
          <p:cNvPr id="3" name="Content Placeholder 2"/>
          <p:cNvSpPr>
            <a:spLocks noGrp="1"/>
          </p:cNvSpPr>
          <p:nvPr>
            <p:ph idx="1"/>
          </p:nvPr>
        </p:nvSpPr>
        <p:spPr>
          <a:xfrm>
            <a:off x="306011" y="1219200"/>
            <a:ext cx="8553015" cy="5181600"/>
          </a:xfrm>
        </p:spPr>
        <p:txBody>
          <a:bodyPr>
            <a:normAutofit fontScale="77500" lnSpcReduction="20000"/>
          </a:bodyPr>
          <a:lstStyle/>
          <a:p>
            <a:r>
              <a:rPr lang="en-US" sz="2800" dirty="0" smtClean="0"/>
              <a:t>Volunteers worked with the Winooski Natural Resources Conservation District and the Winooski Department of Public Works to plant 130 trees at the Wastewater Treatment Facility on West Allen Street. These trees were planted to help reduce </a:t>
            </a:r>
            <a:r>
              <a:rPr lang="en-US" sz="2800" dirty="0" err="1" smtClean="0"/>
              <a:t>stormwater</a:t>
            </a:r>
            <a:r>
              <a:rPr lang="en-US" sz="2800" dirty="0" smtClean="0"/>
              <a:t> runoff.</a:t>
            </a:r>
          </a:p>
          <a:p>
            <a:endParaRPr lang="en-US" sz="2800" dirty="0" smtClean="0"/>
          </a:p>
          <a:p>
            <a:r>
              <a:rPr lang="en-US" sz="2800" dirty="0" smtClean="0"/>
              <a:t>The inventory will be continued in the summer of 2015. An additional 20 plots will be inventoried in Winooski. The newly collected data will be combined and analyzed with the 2014 data. </a:t>
            </a:r>
          </a:p>
          <a:p>
            <a:endParaRPr lang="en-US" sz="2800" dirty="0" smtClean="0"/>
          </a:p>
          <a:p>
            <a:r>
              <a:rPr lang="en-US" sz="2800" dirty="0"/>
              <a:t>The expanded inventory will contribute important baseline data for the development of a Winooski Tree Management </a:t>
            </a:r>
            <a:r>
              <a:rPr lang="en-US" sz="2800" dirty="0" smtClean="0"/>
              <a:t>Plan.</a:t>
            </a:r>
            <a:endParaRPr lang="en-US" sz="2800" dirty="0"/>
          </a:p>
          <a:p>
            <a:endParaRPr lang="en-US" sz="2800" dirty="0"/>
          </a:p>
          <a:p>
            <a:r>
              <a:rPr lang="en-US" sz="2800" dirty="0"/>
              <a:t>The Winooski </a:t>
            </a:r>
            <a:r>
              <a:rPr lang="en-US" sz="2800" dirty="0" smtClean="0"/>
              <a:t>Natural Resources Conservation District </a:t>
            </a:r>
            <a:r>
              <a:rPr lang="en-US" sz="2800" dirty="0"/>
              <a:t>will work with the City of Winooski to develop a citizen-run Tree-Board to oversee tree health and management in the City</a:t>
            </a:r>
            <a:r>
              <a:rPr lang="en-US" sz="2800" dirty="0" smtClean="0"/>
              <a:t>.</a:t>
            </a:r>
            <a:endParaRPr lang="en-US" sz="2800" dirty="0"/>
          </a:p>
        </p:txBody>
      </p:sp>
      <p:sp>
        <p:nvSpPr>
          <p:cNvPr id="5" name="AutoShape 7" descr="University of Vermo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6" descr="Winooski Natural Resources Conservation District"/>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955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234.JPG"/>
          <p:cNvPicPr>
            <a:picLocks noChangeAspect="1"/>
          </p:cNvPicPr>
          <p:nvPr/>
        </p:nvPicPr>
        <p:blipFill rotWithShape="1">
          <a:blip r:embed="rId2">
            <a:grayscl/>
            <a:alphaModFix amt="26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r="11111"/>
          <a:stretch/>
        </p:blipFill>
        <p:spPr>
          <a:xfrm>
            <a:off x="0" y="7937"/>
            <a:ext cx="9144000" cy="6858000"/>
          </a:xfrm>
          <a:prstGeom prst="rect">
            <a:avLst/>
          </a:prstGeom>
        </p:spPr>
      </p:pic>
      <p:sp>
        <p:nvSpPr>
          <p:cNvPr id="2" name="Title 1"/>
          <p:cNvSpPr>
            <a:spLocks noGrp="1"/>
          </p:cNvSpPr>
          <p:nvPr>
            <p:ph type="title"/>
          </p:nvPr>
        </p:nvSpPr>
        <p:spPr>
          <a:xfrm>
            <a:off x="457200" y="274638"/>
            <a:ext cx="8229600" cy="826926"/>
          </a:xfrm>
        </p:spPr>
        <p:txBody>
          <a:bodyPr>
            <a:normAutofit fontScale="90000"/>
          </a:bodyPr>
          <a:lstStyle/>
          <a:p>
            <a:r>
              <a:rPr lang="en-US" dirty="0" smtClean="0"/>
              <a:t>Urban Canopy Inventory in Winooski</a:t>
            </a:r>
            <a:endParaRPr lang="en-US" dirty="0"/>
          </a:p>
        </p:txBody>
      </p:sp>
      <p:sp>
        <p:nvSpPr>
          <p:cNvPr id="3" name="Content Placeholder 2"/>
          <p:cNvSpPr>
            <a:spLocks noGrp="1"/>
          </p:cNvSpPr>
          <p:nvPr>
            <p:ph idx="1"/>
          </p:nvPr>
        </p:nvSpPr>
        <p:spPr>
          <a:xfrm>
            <a:off x="1" y="1373810"/>
            <a:ext cx="8859026" cy="4764508"/>
          </a:xfrm>
        </p:spPr>
        <p:txBody>
          <a:bodyPr>
            <a:normAutofit/>
          </a:bodyPr>
          <a:lstStyle/>
          <a:p>
            <a:pPr marL="457200" lvl="1" indent="0">
              <a:buNone/>
            </a:pPr>
            <a:r>
              <a:rPr lang="en-US" sz="2400" dirty="0" smtClean="0"/>
              <a:t>In 2014, The Winooski Natural Resources Conservation District (WNRCD) received a </a:t>
            </a:r>
            <a:r>
              <a:rPr lang="en-US" sz="2400" i="1" dirty="0" smtClean="0"/>
              <a:t>Caring for Canopy </a:t>
            </a:r>
            <a:r>
              <a:rPr lang="en-US" sz="2400" dirty="0" smtClean="0"/>
              <a:t>grant from the Vermont Department of Forests, Parks and Recreation to complete an ecosystem service inventory of the urban tree canopy of the City of Winooski.</a:t>
            </a:r>
          </a:p>
          <a:p>
            <a:pPr marL="457200" lvl="1" indent="0">
              <a:buNone/>
            </a:pPr>
            <a:endParaRPr lang="en-US" sz="2400" dirty="0" smtClean="0"/>
          </a:p>
          <a:p>
            <a:pPr marL="457200" lvl="1" indent="0">
              <a:buNone/>
            </a:pPr>
            <a:r>
              <a:rPr lang="en-US" sz="2400" dirty="0" smtClean="0"/>
              <a:t>WNRCD worked with multiple partners to complete this inventory, including: The Vermont Monitoring Cooperative, Winooski Department of Public Works and student volunteers from the Rubenstein School of Environment and Natural Resources at the University of Vermont. </a:t>
            </a:r>
          </a:p>
          <a:p>
            <a:pPr marL="457200" lvl="1" indent="0">
              <a:buNone/>
            </a:pPr>
            <a:endParaRPr lang="en-US" dirty="0" smtClean="0"/>
          </a:p>
          <a:p>
            <a:pPr marL="0" indent="0">
              <a:buNone/>
            </a:pPr>
            <a:endParaRPr lang="en-US" dirty="0"/>
          </a:p>
        </p:txBody>
      </p:sp>
      <p:pic>
        <p:nvPicPr>
          <p:cNvPr id="1026" name="Picture 2"/>
          <p:cNvPicPr>
            <a:picLocks noChangeAspect="1" noChangeArrowheads="1"/>
          </p:cNvPicPr>
          <p:nvPr/>
        </p:nvPicPr>
        <p:blipFill>
          <a:blip r:embed="rId4">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7304820" y="5624945"/>
            <a:ext cx="1381980" cy="114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55575" y="5765114"/>
            <a:ext cx="1115190" cy="1092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7" descr="University of Vermo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3616" y="6066294"/>
            <a:ext cx="2915948" cy="698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C:\Users\Laura\AppData\Local\Temp\VMCGreenTransparen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2593" y="6051475"/>
            <a:ext cx="2213552" cy="71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0477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1234.JPG"/>
          <p:cNvPicPr>
            <a:picLocks noChangeAspect="1"/>
          </p:cNvPicPr>
          <p:nvPr/>
        </p:nvPicPr>
        <p:blipFill rotWithShape="1">
          <a:blip r:embed="rId2">
            <a:grayscl/>
            <a:alphaModFix amt="26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2" name="Title 1"/>
          <p:cNvSpPr>
            <a:spLocks noGrp="1"/>
          </p:cNvSpPr>
          <p:nvPr>
            <p:ph type="title"/>
          </p:nvPr>
        </p:nvSpPr>
        <p:spPr>
          <a:xfrm>
            <a:off x="457200" y="274638"/>
            <a:ext cx="8229600" cy="826926"/>
          </a:xfrm>
        </p:spPr>
        <p:txBody>
          <a:bodyPr>
            <a:noAutofit/>
          </a:bodyPr>
          <a:lstStyle/>
          <a:p>
            <a:r>
              <a:rPr lang="en-US" sz="3200" dirty="0" smtClean="0"/>
              <a:t>Special Thanks to…..</a:t>
            </a:r>
            <a:endParaRPr lang="en-US" sz="3200" dirty="0"/>
          </a:p>
        </p:txBody>
      </p:sp>
      <p:sp>
        <p:nvSpPr>
          <p:cNvPr id="3" name="Content Placeholder 2"/>
          <p:cNvSpPr>
            <a:spLocks noGrp="1"/>
          </p:cNvSpPr>
          <p:nvPr>
            <p:ph idx="1"/>
          </p:nvPr>
        </p:nvSpPr>
        <p:spPr>
          <a:xfrm>
            <a:off x="306011" y="1219200"/>
            <a:ext cx="8553015" cy="5181600"/>
          </a:xfrm>
        </p:spPr>
        <p:txBody>
          <a:bodyPr>
            <a:normAutofit/>
          </a:bodyPr>
          <a:lstStyle/>
          <a:p>
            <a:pPr marL="0" indent="0" algn="ctr">
              <a:buNone/>
            </a:pPr>
            <a:r>
              <a:rPr lang="en-US" sz="2800" dirty="0" smtClean="0"/>
              <a:t>Thank you to the UVM volunteers who participated in the inventory!</a:t>
            </a:r>
          </a:p>
          <a:p>
            <a:pPr marL="0" indent="0">
              <a:buNone/>
            </a:pPr>
            <a:r>
              <a:rPr lang="en-US" sz="2100" dirty="0" smtClean="0"/>
              <a:t>Kristen Switzer</a:t>
            </a:r>
          </a:p>
          <a:p>
            <a:pPr marL="0" indent="0">
              <a:buNone/>
            </a:pPr>
            <a:r>
              <a:rPr lang="en-US" sz="2100" dirty="0" smtClean="0"/>
              <a:t>James Biddle</a:t>
            </a:r>
          </a:p>
          <a:p>
            <a:pPr marL="0" indent="0">
              <a:buNone/>
            </a:pPr>
            <a:r>
              <a:rPr lang="en-US" sz="2100" dirty="0" smtClean="0"/>
              <a:t>Angela </a:t>
            </a:r>
            <a:r>
              <a:rPr lang="en-US" sz="2100" dirty="0" err="1" smtClean="0"/>
              <a:t>Karas</a:t>
            </a:r>
            <a:endParaRPr lang="en-US" sz="2100" dirty="0" smtClean="0"/>
          </a:p>
          <a:p>
            <a:pPr marL="0" indent="0">
              <a:buNone/>
            </a:pPr>
            <a:r>
              <a:rPr lang="en-US" sz="2100" dirty="0" smtClean="0"/>
              <a:t>Chris Griffin</a:t>
            </a:r>
          </a:p>
          <a:p>
            <a:pPr marL="0" indent="0">
              <a:buNone/>
            </a:pPr>
            <a:r>
              <a:rPr lang="en-US" sz="2100" dirty="0" smtClean="0"/>
              <a:t>Jackson Massey</a:t>
            </a:r>
          </a:p>
          <a:p>
            <a:pPr marL="0" indent="0">
              <a:buNone/>
            </a:pPr>
            <a:r>
              <a:rPr lang="en-US" sz="2100" dirty="0" smtClean="0"/>
              <a:t>Tyler </a:t>
            </a:r>
            <a:r>
              <a:rPr lang="en-US" sz="2100" dirty="0" err="1" smtClean="0"/>
              <a:t>Kinne</a:t>
            </a:r>
            <a:endParaRPr lang="en-US" sz="2100" dirty="0" smtClean="0"/>
          </a:p>
          <a:p>
            <a:pPr marL="0" indent="0">
              <a:buNone/>
            </a:pPr>
            <a:r>
              <a:rPr lang="en-US" sz="2100" dirty="0" smtClean="0"/>
              <a:t>The UVM Climate Change Adaptation and Relief Efforts (CARE) student club</a:t>
            </a:r>
          </a:p>
          <a:p>
            <a:pPr marL="0" indent="0">
              <a:buNone/>
            </a:pPr>
            <a:r>
              <a:rPr lang="en-US" sz="2100" dirty="0" err="1" smtClean="0"/>
              <a:t>Aswini</a:t>
            </a:r>
            <a:r>
              <a:rPr lang="en-US" sz="2100" dirty="0" smtClean="0"/>
              <a:t> </a:t>
            </a:r>
            <a:r>
              <a:rPr lang="en-US" sz="2100" dirty="0" err="1" smtClean="0"/>
              <a:t>Cherukuri</a:t>
            </a:r>
            <a:endParaRPr lang="en-US" sz="2100" dirty="0" smtClean="0"/>
          </a:p>
          <a:p>
            <a:pPr marL="0" indent="0">
              <a:buNone/>
            </a:pPr>
            <a:r>
              <a:rPr lang="en-US" sz="2100" dirty="0" smtClean="0"/>
              <a:t>Olivia </a:t>
            </a:r>
            <a:r>
              <a:rPr lang="en-US" sz="2100" dirty="0" err="1" smtClean="0"/>
              <a:t>Lukacic</a:t>
            </a:r>
            <a:endParaRPr lang="en-US" sz="2100" dirty="0" smtClean="0"/>
          </a:p>
          <a:p>
            <a:pPr marL="0" indent="0">
              <a:buNone/>
            </a:pPr>
            <a:endParaRPr lang="en-US" sz="2800" dirty="0"/>
          </a:p>
        </p:txBody>
      </p:sp>
      <p:sp>
        <p:nvSpPr>
          <p:cNvPr id="5" name="AutoShape 7" descr="University of Vermo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6" descr="Winooski Natural Resources Conservation District"/>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952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1234.JPG"/>
          <p:cNvPicPr>
            <a:picLocks noChangeAspect="1"/>
          </p:cNvPicPr>
          <p:nvPr/>
        </p:nvPicPr>
        <p:blipFill rotWithShape="1">
          <a:blip r:embed="rId2">
            <a:grayscl/>
            <a:alphaModFix amt="26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r="11111"/>
          <a:stretch/>
        </p:blipFill>
        <p:spPr>
          <a:xfrm>
            <a:off x="0" y="65627"/>
            <a:ext cx="9144000" cy="6858000"/>
          </a:xfrm>
          <a:prstGeom prst="rect">
            <a:avLst/>
          </a:prstGeom>
        </p:spPr>
      </p:pic>
      <p:sp>
        <p:nvSpPr>
          <p:cNvPr id="2" name="Title 1"/>
          <p:cNvSpPr>
            <a:spLocks noGrp="1"/>
          </p:cNvSpPr>
          <p:nvPr>
            <p:ph type="title"/>
          </p:nvPr>
        </p:nvSpPr>
        <p:spPr>
          <a:xfrm>
            <a:off x="457200" y="556479"/>
            <a:ext cx="8229600" cy="826926"/>
          </a:xfrm>
        </p:spPr>
        <p:txBody>
          <a:bodyPr>
            <a:noAutofit/>
          </a:bodyPr>
          <a:lstStyle/>
          <a:p>
            <a:r>
              <a:rPr lang="en-US" sz="4000" dirty="0" smtClean="0"/>
              <a:t>Why Complete a Canopy Inventory </a:t>
            </a:r>
            <a:br>
              <a:rPr lang="en-US" sz="4000" dirty="0" smtClean="0"/>
            </a:br>
            <a:r>
              <a:rPr lang="en-US" sz="4000" dirty="0" smtClean="0"/>
              <a:t>in Winooski?</a:t>
            </a:r>
            <a:endParaRPr lang="en-US" sz="4000" dirty="0"/>
          </a:p>
        </p:txBody>
      </p:sp>
      <p:sp>
        <p:nvSpPr>
          <p:cNvPr id="3" name="Content Placeholder 2"/>
          <p:cNvSpPr>
            <a:spLocks noGrp="1"/>
          </p:cNvSpPr>
          <p:nvPr>
            <p:ph idx="1"/>
          </p:nvPr>
        </p:nvSpPr>
        <p:spPr>
          <a:xfrm>
            <a:off x="307975" y="1612349"/>
            <a:ext cx="8553015" cy="5026990"/>
          </a:xfrm>
        </p:spPr>
        <p:txBody>
          <a:bodyPr>
            <a:normAutofit/>
          </a:bodyPr>
          <a:lstStyle/>
          <a:p>
            <a:pPr marL="0" indent="0">
              <a:buNone/>
            </a:pPr>
            <a:r>
              <a:rPr lang="en-US" sz="2400" dirty="0" smtClean="0"/>
              <a:t>As </a:t>
            </a:r>
            <a:r>
              <a:rPr lang="en-US" sz="2400" dirty="0"/>
              <a:t>the most densely populated city in Vermont, Winooski’s urban canopy has an extremely important role </a:t>
            </a:r>
            <a:r>
              <a:rPr lang="en-US" sz="2400" dirty="0" smtClean="0"/>
              <a:t>to play both </a:t>
            </a:r>
            <a:r>
              <a:rPr lang="en-US" sz="2400" dirty="0"/>
              <a:t>socially and environmentally. </a:t>
            </a:r>
            <a:endParaRPr lang="en-US" sz="2400" dirty="0" smtClean="0"/>
          </a:p>
          <a:p>
            <a:pPr marL="0" indent="0">
              <a:buNone/>
            </a:pPr>
            <a:endParaRPr lang="en-US" sz="2400" dirty="0" smtClean="0"/>
          </a:p>
          <a:p>
            <a:pPr marL="0" indent="0">
              <a:buNone/>
            </a:pPr>
            <a:r>
              <a:rPr lang="en-US" sz="2400" dirty="0" smtClean="0"/>
              <a:t>An inventory of the urban canopy will </a:t>
            </a:r>
            <a:r>
              <a:rPr lang="en-US" sz="2400" dirty="0"/>
              <a:t>help the City of Winooski and its residents understand the makeup and function of the </a:t>
            </a:r>
            <a:r>
              <a:rPr lang="en-US" sz="2400" dirty="0" smtClean="0"/>
              <a:t>existing urban forest. </a:t>
            </a:r>
          </a:p>
          <a:p>
            <a:pPr marL="0" indent="0">
              <a:buNone/>
            </a:pPr>
            <a:endParaRPr lang="en-US" sz="2400" dirty="0" smtClean="0"/>
          </a:p>
          <a:p>
            <a:pPr marL="0" indent="0">
              <a:buNone/>
            </a:pPr>
            <a:r>
              <a:rPr lang="en-US" sz="2400" dirty="0" smtClean="0"/>
              <a:t>The collected and analyzed data will strengthen </a:t>
            </a:r>
            <a:r>
              <a:rPr lang="en-US" sz="2400" dirty="0"/>
              <a:t>current City efforts to develop a community-driven tree program that maximizes ecosystem </a:t>
            </a:r>
            <a:r>
              <a:rPr lang="en-US" sz="2400" dirty="0" smtClean="0"/>
              <a:t>services provided by trees, including carbon storage and stormwater runoff absorption.</a:t>
            </a:r>
            <a:endParaRPr lang="en-US" sz="2400" dirty="0"/>
          </a:p>
        </p:txBody>
      </p:sp>
      <p:sp>
        <p:nvSpPr>
          <p:cNvPr id="5" name="AutoShape 7" descr="University of Vermo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6" descr="Winooski Natural Resources Conservation District"/>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555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1234.JPG"/>
          <p:cNvPicPr>
            <a:picLocks noChangeAspect="1"/>
          </p:cNvPicPr>
          <p:nvPr/>
        </p:nvPicPr>
        <p:blipFill rotWithShape="1">
          <a:blip r:embed="rId2">
            <a:grayscl/>
            <a:alphaModFix amt="26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r="11111"/>
          <a:stretch/>
        </p:blipFill>
        <p:spPr>
          <a:xfrm>
            <a:off x="0" y="65627"/>
            <a:ext cx="9144000" cy="6858000"/>
          </a:xfrm>
          <a:prstGeom prst="rect">
            <a:avLst/>
          </a:prstGeom>
        </p:spPr>
      </p:pic>
      <p:sp>
        <p:nvSpPr>
          <p:cNvPr id="2" name="Title 1"/>
          <p:cNvSpPr>
            <a:spLocks noGrp="1"/>
          </p:cNvSpPr>
          <p:nvPr>
            <p:ph type="title"/>
          </p:nvPr>
        </p:nvSpPr>
        <p:spPr>
          <a:xfrm>
            <a:off x="457200" y="460168"/>
            <a:ext cx="8229600" cy="826926"/>
          </a:xfrm>
        </p:spPr>
        <p:txBody>
          <a:bodyPr>
            <a:normAutofit fontScale="90000"/>
          </a:bodyPr>
          <a:lstStyle/>
          <a:p>
            <a:r>
              <a:rPr lang="en-US" dirty="0" smtClean="0"/>
              <a:t>Summary of i-Tree inventory process conducted by UVM volunteers</a:t>
            </a:r>
            <a:endParaRPr lang="en-US" dirty="0"/>
          </a:p>
        </p:txBody>
      </p:sp>
      <p:sp>
        <p:nvSpPr>
          <p:cNvPr id="3" name="Content Placeholder 2"/>
          <p:cNvSpPr>
            <a:spLocks noGrp="1"/>
          </p:cNvSpPr>
          <p:nvPr>
            <p:ph idx="1"/>
          </p:nvPr>
        </p:nvSpPr>
        <p:spPr>
          <a:xfrm>
            <a:off x="306011" y="1637047"/>
            <a:ext cx="8553015" cy="4764508"/>
          </a:xfrm>
        </p:spPr>
        <p:txBody>
          <a:bodyPr>
            <a:normAutofit fontScale="85000" lnSpcReduction="20000"/>
          </a:bodyPr>
          <a:lstStyle/>
          <a:p>
            <a:r>
              <a:rPr lang="en-US" dirty="0"/>
              <a:t>Data collected from 39 field plots </a:t>
            </a:r>
            <a:r>
              <a:rPr lang="en-US" dirty="0" smtClean="0"/>
              <a:t>in Winooski in 2014</a:t>
            </a:r>
          </a:p>
          <a:p>
            <a:pPr lvl="1"/>
            <a:r>
              <a:rPr lang="en-US" dirty="0"/>
              <a:t>stratified by land use type: residential, commercial-industrial, or public</a:t>
            </a:r>
            <a:endParaRPr lang="en-US" dirty="0" smtClean="0"/>
          </a:p>
          <a:p>
            <a:r>
              <a:rPr lang="en-US" dirty="0"/>
              <a:t>Collected data on </a:t>
            </a:r>
          </a:p>
          <a:p>
            <a:pPr lvl="1"/>
            <a:r>
              <a:rPr lang="en-US" dirty="0"/>
              <a:t>ground and tree cover</a:t>
            </a:r>
          </a:p>
          <a:p>
            <a:pPr lvl="1"/>
            <a:r>
              <a:rPr lang="en-US" dirty="0"/>
              <a:t>available planting space</a:t>
            </a:r>
          </a:p>
          <a:p>
            <a:pPr lvl="1"/>
            <a:r>
              <a:rPr lang="en-US" dirty="0"/>
              <a:t>individual tree and shrub attributes – such as, species, stem diameter, height, crown width, dieback, and proximity to residential </a:t>
            </a:r>
            <a:r>
              <a:rPr lang="en-US" dirty="0" smtClean="0"/>
              <a:t>buildings</a:t>
            </a:r>
          </a:p>
          <a:p>
            <a:r>
              <a:rPr lang="en-US" dirty="0" smtClean="0"/>
              <a:t>Analyzed using </a:t>
            </a:r>
            <a:r>
              <a:rPr lang="en-US" dirty="0"/>
              <a:t>i-Tree Eco  </a:t>
            </a:r>
            <a:r>
              <a:rPr lang="en-US" dirty="0" smtClean="0"/>
              <a:t>model (U.S</a:t>
            </a:r>
            <a:r>
              <a:rPr lang="en-US" dirty="0"/>
              <a:t>. </a:t>
            </a:r>
            <a:r>
              <a:rPr lang="en-US" dirty="0" smtClean="0"/>
              <a:t>Forest Service)</a:t>
            </a:r>
          </a:p>
          <a:p>
            <a:pPr lvl="1"/>
            <a:r>
              <a:rPr lang="en-US" dirty="0"/>
              <a:t>e</a:t>
            </a:r>
            <a:r>
              <a:rPr lang="en-US" dirty="0" smtClean="0"/>
              <a:t>stimates trees </a:t>
            </a:r>
            <a:r>
              <a:rPr lang="en-US" dirty="0"/>
              <a:t>per species and land use type, plot characteristics, and ecosystem services provided by the woody </a:t>
            </a:r>
            <a:r>
              <a:rPr lang="en-US" dirty="0" smtClean="0"/>
              <a:t>vegetation</a:t>
            </a:r>
          </a:p>
          <a:p>
            <a:pPr marL="457200" lvl="1" indent="0">
              <a:buNone/>
            </a:pPr>
            <a:endParaRPr lang="en-US" dirty="0" smtClean="0"/>
          </a:p>
          <a:p>
            <a:endParaRPr lang="en-US" dirty="0"/>
          </a:p>
        </p:txBody>
      </p:sp>
      <p:pic>
        <p:nvPicPr>
          <p:cNvPr id="5" name="Picture 6" descr="Winooski Natural Resources Conservation District"/>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718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1234.JPG"/>
          <p:cNvPicPr>
            <a:picLocks noChangeAspect="1"/>
          </p:cNvPicPr>
          <p:nvPr/>
        </p:nvPicPr>
        <p:blipFill rotWithShape="1">
          <a:blip r:embed="rId2">
            <a:grayscl/>
            <a:alphaModFix amt="26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Project Goals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Quantify </a:t>
            </a:r>
            <a:r>
              <a:rPr lang="en-US" dirty="0"/>
              <a:t>the </a:t>
            </a:r>
            <a:r>
              <a:rPr lang="en-US" dirty="0" smtClean="0"/>
              <a:t>carbon </a:t>
            </a:r>
            <a:r>
              <a:rPr lang="en-US" dirty="0"/>
              <a:t>sequestration and rainfall infiltration (avoided runoff) by the urban forest </a:t>
            </a:r>
            <a:r>
              <a:rPr lang="en-US" dirty="0" smtClean="0"/>
              <a:t>in Winooski</a:t>
            </a:r>
          </a:p>
          <a:p>
            <a:pPr marL="800100" lvl="2" indent="0">
              <a:buNone/>
            </a:pPr>
            <a:r>
              <a:rPr lang="en-US" dirty="0" smtClean="0"/>
              <a:t>Values of ecosystem services are quantified using national ecosystem service values</a:t>
            </a:r>
          </a:p>
          <a:p>
            <a:pPr lvl="3"/>
            <a:r>
              <a:rPr lang="en-US" dirty="0" smtClean="0"/>
              <a:t>Social cost of carbon – default value and current value (2014)</a:t>
            </a:r>
          </a:p>
          <a:p>
            <a:pPr lvl="4"/>
            <a:r>
              <a:rPr lang="en-US" b="1" dirty="0"/>
              <a:t>$</a:t>
            </a:r>
            <a:r>
              <a:rPr lang="en-US" b="1" dirty="0" smtClean="0"/>
              <a:t>22.8 </a:t>
            </a:r>
            <a:r>
              <a:rPr lang="en-US" b="1" dirty="0" smtClean="0">
                <a:sym typeface="Wingdings"/>
              </a:rPr>
              <a:t> </a:t>
            </a:r>
            <a:r>
              <a:rPr lang="en-US" b="1" dirty="0" smtClean="0"/>
              <a:t>$</a:t>
            </a:r>
            <a:r>
              <a:rPr lang="en-US" b="1" dirty="0"/>
              <a:t>25.89/metric ton CO</a:t>
            </a:r>
            <a:r>
              <a:rPr lang="en-US" b="1" baseline="-25000" dirty="0"/>
              <a:t>2 </a:t>
            </a:r>
            <a:endParaRPr lang="en-US" b="1" dirty="0" smtClean="0"/>
          </a:p>
          <a:p>
            <a:pPr lvl="3"/>
            <a:r>
              <a:rPr lang="en-US" dirty="0" smtClean="0"/>
              <a:t>Cost of stormwater treatment: national value</a:t>
            </a:r>
          </a:p>
          <a:p>
            <a:pPr lvl="4"/>
            <a:r>
              <a:rPr lang="en-US" b="1" dirty="0" smtClean="0"/>
              <a:t>$</a:t>
            </a:r>
            <a:r>
              <a:rPr lang="en-US" b="1" dirty="0"/>
              <a:t>0.0089 per </a:t>
            </a:r>
            <a:r>
              <a:rPr lang="en-US" b="1" dirty="0" smtClean="0"/>
              <a:t>gallon</a:t>
            </a:r>
            <a:endParaRPr lang="en-US" dirty="0" smtClean="0"/>
          </a:p>
          <a:p>
            <a:r>
              <a:rPr lang="en-US" dirty="0"/>
              <a:t>U</a:t>
            </a:r>
            <a:r>
              <a:rPr lang="en-US" dirty="0" smtClean="0"/>
              <a:t>se </a:t>
            </a:r>
            <a:r>
              <a:rPr lang="en-US" dirty="0"/>
              <a:t>these results </a:t>
            </a:r>
            <a:r>
              <a:rPr lang="en-US" dirty="0" smtClean="0"/>
              <a:t>to communicate the value of the urban canopy in Winooski and to recommend </a:t>
            </a:r>
            <a:r>
              <a:rPr lang="en-US" dirty="0"/>
              <a:t>future plantings to maximize these two </a:t>
            </a:r>
            <a:r>
              <a:rPr lang="en-US" dirty="0" smtClean="0"/>
              <a:t>ecosystem services </a:t>
            </a:r>
            <a:endParaRPr lang="en-US" dirty="0"/>
          </a:p>
        </p:txBody>
      </p:sp>
      <p:pic>
        <p:nvPicPr>
          <p:cNvPr id="5" name="Picture 6" descr="Winooski Natural Resources Conservation District"/>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877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1234.JPG"/>
          <p:cNvPicPr>
            <a:picLocks noChangeAspect="1"/>
          </p:cNvPicPr>
          <p:nvPr/>
        </p:nvPicPr>
        <p:blipFill rotWithShape="1">
          <a:blip r:embed="rId3">
            <a:grayscl/>
            <a:alphaModFix amt="26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2" name="Title 1"/>
          <p:cNvSpPr>
            <a:spLocks noGrp="1"/>
          </p:cNvSpPr>
          <p:nvPr>
            <p:ph type="title"/>
          </p:nvPr>
        </p:nvSpPr>
        <p:spPr>
          <a:xfrm>
            <a:off x="457200" y="254123"/>
            <a:ext cx="8229600" cy="985136"/>
          </a:xfrm>
        </p:spPr>
        <p:txBody>
          <a:bodyPr>
            <a:normAutofit/>
          </a:bodyPr>
          <a:lstStyle/>
          <a:p>
            <a:r>
              <a:rPr lang="en-US" dirty="0"/>
              <a:t>Key Findings &amp; </a:t>
            </a:r>
            <a:r>
              <a:rPr lang="en-US" dirty="0" smtClean="0"/>
              <a:t>Estimates</a:t>
            </a:r>
            <a:endParaRPr lang="en-US" dirty="0"/>
          </a:p>
        </p:txBody>
      </p:sp>
      <p:sp>
        <p:nvSpPr>
          <p:cNvPr id="3" name="Content Placeholder 2"/>
          <p:cNvSpPr>
            <a:spLocks noGrp="1"/>
          </p:cNvSpPr>
          <p:nvPr>
            <p:ph idx="1"/>
          </p:nvPr>
        </p:nvSpPr>
        <p:spPr>
          <a:xfrm>
            <a:off x="306011" y="1797692"/>
            <a:ext cx="8629519" cy="4693121"/>
          </a:xfrm>
        </p:spPr>
        <p:txBody>
          <a:bodyPr>
            <a:normAutofit fontScale="70000" lnSpcReduction="20000"/>
          </a:bodyPr>
          <a:lstStyle/>
          <a:p>
            <a:pPr lvl="0"/>
            <a:r>
              <a:rPr lang="en-US" dirty="0" smtClean="0"/>
              <a:t>Estimated </a:t>
            </a:r>
            <a:r>
              <a:rPr lang="en-US" dirty="0"/>
              <a:t>number of urban trees: 58,600</a:t>
            </a:r>
          </a:p>
          <a:p>
            <a:pPr lvl="0"/>
            <a:r>
              <a:rPr lang="en-US" dirty="0"/>
              <a:t>Tree cover: 30.9%</a:t>
            </a:r>
          </a:p>
          <a:p>
            <a:pPr lvl="0"/>
            <a:r>
              <a:rPr lang="en-US" dirty="0"/>
              <a:t>Most common species: White ash, Eastern red cedar, American elm</a:t>
            </a:r>
          </a:p>
          <a:p>
            <a:pPr lvl="0"/>
            <a:r>
              <a:rPr lang="en-US" dirty="0"/>
              <a:t>Percentage of trees less than 6"diameter: 62.6%</a:t>
            </a:r>
          </a:p>
          <a:p>
            <a:pPr lvl="0"/>
            <a:r>
              <a:rPr lang="en-US" dirty="0"/>
              <a:t>Estimated pollution removal: 11 metric tons/yr ($419,000/yr</a:t>
            </a:r>
            <a:r>
              <a:rPr lang="en-US" dirty="0" smtClean="0"/>
              <a:t>)</a:t>
            </a:r>
          </a:p>
          <a:p>
            <a:pPr lvl="0"/>
            <a:r>
              <a:rPr lang="en-US" dirty="0" smtClean="0"/>
              <a:t>Estimated </a:t>
            </a:r>
            <a:r>
              <a:rPr lang="en-US" dirty="0"/>
              <a:t>carbon storage: 10,600 metric tons ($836, 000 to $1,040,000)</a:t>
            </a:r>
          </a:p>
          <a:p>
            <a:pPr lvl="0"/>
            <a:r>
              <a:rPr lang="en-US" dirty="0"/>
              <a:t>Estimated carbon sequestration: 325 metric tons/yr ($25,500 </a:t>
            </a:r>
            <a:r>
              <a:rPr lang="en-US" dirty="0" smtClean="0"/>
              <a:t>/</a:t>
            </a:r>
            <a:r>
              <a:rPr lang="en-US" dirty="0"/>
              <a:t>yr to $31, </a:t>
            </a:r>
            <a:r>
              <a:rPr lang="en-US" dirty="0" smtClean="0"/>
              <a:t>700/yr)</a:t>
            </a:r>
            <a:endParaRPr lang="en-US" dirty="0"/>
          </a:p>
          <a:p>
            <a:pPr lvl="0"/>
            <a:r>
              <a:rPr lang="en-US" dirty="0"/>
              <a:t>Estimated oxygen production: 705 metric tons/yr </a:t>
            </a:r>
          </a:p>
          <a:p>
            <a:pPr lvl="0"/>
            <a:r>
              <a:rPr lang="en-US" dirty="0"/>
              <a:t>Estimated avoided runoff: 29,200 m</a:t>
            </a:r>
            <a:r>
              <a:rPr lang="en-US" baseline="30000" dirty="0"/>
              <a:t>3</a:t>
            </a:r>
            <a:r>
              <a:rPr lang="en-US" dirty="0"/>
              <a:t>/yr ($68,700/yr)</a:t>
            </a:r>
          </a:p>
          <a:p>
            <a:pPr lvl="0"/>
            <a:r>
              <a:rPr lang="en-US" dirty="0"/>
              <a:t>Estimated structural value: $56,000,000</a:t>
            </a:r>
          </a:p>
          <a:p>
            <a:pPr lvl="0"/>
            <a:r>
              <a:rPr lang="en-US" dirty="0"/>
              <a:t>Total estimated valuation of urban forest: $57,349,200 -</a:t>
            </a:r>
            <a:r>
              <a:rPr lang="en-US" dirty="0" smtClean="0"/>
              <a:t> </a:t>
            </a:r>
            <a:r>
              <a:rPr lang="en-US" dirty="0"/>
              <a:t>$</a:t>
            </a:r>
            <a:r>
              <a:rPr lang="en-US" dirty="0" smtClean="0"/>
              <a:t>57,559,400</a:t>
            </a:r>
            <a:endParaRPr lang="en-US" dirty="0"/>
          </a:p>
        </p:txBody>
      </p:sp>
      <p:pic>
        <p:nvPicPr>
          <p:cNvPr id="5" name="Picture 6" descr="Winooski Natural Resources Conservation District"/>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5320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508" y="274638"/>
            <a:ext cx="8816386" cy="1143000"/>
          </a:xfrm>
        </p:spPr>
        <p:txBody>
          <a:bodyPr>
            <a:noAutofit/>
          </a:bodyPr>
          <a:lstStyle/>
          <a:p>
            <a:r>
              <a:rPr lang="en-US" sz="3600" dirty="0"/>
              <a:t>Percent of tree </a:t>
            </a:r>
            <a:r>
              <a:rPr lang="en-US" sz="3600" dirty="0" smtClean="0"/>
              <a:t>population by </a:t>
            </a:r>
            <a:r>
              <a:rPr lang="en-US" sz="3600" dirty="0"/>
              <a:t>diameter </a:t>
            </a:r>
            <a:r>
              <a:rPr lang="en-US" sz="3600" dirty="0" smtClean="0"/>
              <a:t>class</a:t>
            </a:r>
            <a:endParaRPr lang="en-US" sz="3600" dirty="0"/>
          </a:p>
        </p:txBody>
      </p:sp>
      <p:sp>
        <p:nvSpPr>
          <p:cNvPr id="3" name="Content Placeholder 2"/>
          <p:cNvSpPr>
            <a:spLocks noGrp="1"/>
          </p:cNvSpPr>
          <p:nvPr>
            <p:ph idx="1"/>
          </p:nvPr>
        </p:nvSpPr>
        <p:spPr>
          <a:xfrm>
            <a:off x="7206566" y="6471685"/>
            <a:ext cx="1839328" cy="321291"/>
          </a:xfrm>
        </p:spPr>
        <p:txBody>
          <a:bodyPr>
            <a:normAutofit/>
          </a:bodyPr>
          <a:lstStyle/>
          <a:p>
            <a:pPr marL="0" indent="0" algn="r">
              <a:buNone/>
            </a:pPr>
            <a:r>
              <a:rPr lang="en-US" sz="1200" dirty="0" smtClean="0"/>
              <a:t>From: i-Tree Eco Report</a:t>
            </a:r>
            <a:endParaRPr lang="en-US" sz="12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692059" y="1585933"/>
            <a:ext cx="5973523" cy="4908703"/>
          </a:xfrm>
          <a:prstGeom prst="rect">
            <a:avLst/>
          </a:prstGeom>
          <a:noFill/>
          <a:ln>
            <a:noFill/>
          </a:ln>
        </p:spPr>
      </p:pic>
      <p:sp>
        <p:nvSpPr>
          <p:cNvPr id="5" name="TextBox 4"/>
          <p:cNvSpPr txBox="1"/>
          <p:nvPr/>
        </p:nvSpPr>
        <p:spPr>
          <a:xfrm>
            <a:off x="4498366" y="2862882"/>
            <a:ext cx="4192355" cy="646331"/>
          </a:xfrm>
          <a:prstGeom prst="rect">
            <a:avLst/>
          </a:prstGeom>
          <a:noFill/>
        </p:spPr>
        <p:txBody>
          <a:bodyPr wrap="square" rtlCol="0">
            <a:spAutoFit/>
          </a:bodyPr>
          <a:lstStyle/>
          <a:p>
            <a:pPr lvl="0"/>
            <a:r>
              <a:rPr lang="en-US" dirty="0" smtClean="0"/>
              <a:t>62.6% are less than 6” in diameter</a:t>
            </a:r>
            <a:endParaRPr lang="en-US" dirty="0"/>
          </a:p>
          <a:p>
            <a:endParaRPr lang="en-US" dirty="0"/>
          </a:p>
        </p:txBody>
      </p:sp>
      <p:sp>
        <p:nvSpPr>
          <p:cNvPr id="6" name="TextBox 5"/>
          <p:cNvSpPr txBox="1"/>
          <p:nvPr/>
        </p:nvSpPr>
        <p:spPr>
          <a:xfrm>
            <a:off x="119568" y="6146645"/>
            <a:ext cx="2429668" cy="646331"/>
          </a:xfrm>
          <a:prstGeom prst="rect">
            <a:avLst/>
          </a:prstGeom>
          <a:noFill/>
        </p:spPr>
        <p:txBody>
          <a:bodyPr wrap="square" rtlCol="0">
            <a:spAutoFit/>
          </a:bodyPr>
          <a:lstStyle/>
          <a:p>
            <a:r>
              <a:rPr lang="en-US" dirty="0" smtClean="0"/>
              <a:t>DBH= Diameter at Breast </a:t>
            </a:r>
            <a:r>
              <a:rPr lang="en-US" dirty="0"/>
              <a:t>H</a:t>
            </a:r>
            <a:r>
              <a:rPr lang="en-US" dirty="0" smtClean="0"/>
              <a:t>eight (1.4m)</a:t>
            </a:r>
            <a:endParaRPr lang="en-US" dirty="0"/>
          </a:p>
        </p:txBody>
      </p:sp>
      <p:pic>
        <p:nvPicPr>
          <p:cNvPr id="7" name="Picture 6" descr="Winooski Natural Resources Conservation District"/>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8933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Percent of trees by assessed crown </a:t>
            </a:r>
            <a:r>
              <a:rPr lang="en-US" sz="3600" dirty="0" smtClean="0"/>
              <a:t>condition city wide </a:t>
            </a:r>
            <a:endParaRPr lang="en-US" sz="3600" dirty="0"/>
          </a:p>
        </p:txBody>
      </p:sp>
      <p:graphicFrame>
        <p:nvGraphicFramePr>
          <p:cNvPr id="4" name="Chart 3"/>
          <p:cNvGraphicFramePr/>
          <p:nvPr>
            <p:extLst>
              <p:ext uri="{D42A27DB-BD31-4B8C-83A1-F6EECF244321}">
                <p14:modId xmlns:p14="http://schemas.microsoft.com/office/powerpoint/2010/main" val="1153679127"/>
              </p:ext>
            </p:extLst>
          </p:nvPr>
        </p:nvGraphicFramePr>
        <p:xfrm>
          <a:off x="457200" y="1697534"/>
          <a:ext cx="8401828" cy="462116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6" descr="Winooski Natural Resources Conservation District"/>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713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Percent of trees by assessed crown </a:t>
            </a:r>
            <a:r>
              <a:rPr lang="en-US" dirty="0" smtClean="0"/>
              <a:t>condition by land use type </a:t>
            </a:r>
            <a:endParaRPr lang="en-US" dirty="0"/>
          </a:p>
        </p:txBody>
      </p:sp>
      <p:graphicFrame>
        <p:nvGraphicFramePr>
          <p:cNvPr id="4" name="Chart 3"/>
          <p:cNvGraphicFramePr/>
          <p:nvPr>
            <p:extLst>
              <p:ext uri="{D42A27DB-BD31-4B8C-83A1-F6EECF244321}">
                <p14:modId xmlns:p14="http://schemas.microsoft.com/office/powerpoint/2010/main" val="3255527064"/>
              </p:ext>
            </p:extLst>
          </p:nvPr>
        </p:nvGraphicFramePr>
        <p:xfrm>
          <a:off x="268142" y="1823899"/>
          <a:ext cx="8652087" cy="484668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6" descr="Winooski Natural Resources Conservation District"/>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4815" r="84815"/>
          <a:stretch/>
        </p:blipFill>
        <p:spPr bwMode="auto">
          <a:xfrm>
            <a:off x="4735597" y="6100725"/>
            <a:ext cx="4408403" cy="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8648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1321</TotalTime>
  <Words>1319</Words>
  <Application>Microsoft Office PowerPoint</Application>
  <PresentationFormat>On-screen Show (4:3)</PresentationFormat>
  <Paragraphs>166</Paragraphs>
  <Slides>20</Slides>
  <Notes>3</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Key Findings and Recommendations  from an i-Tree Eco inventory  in the City of Winooski Phase 1</vt:lpstr>
      <vt:lpstr>Urban Canopy Inventory in Winooski</vt:lpstr>
      <vt:lpstr>Why Complete a Canopy Inventory  in Winooski?</vt:lpstr>
      <vt:lpstr>Summary of i-Tree inventory process conducted by UVM volunteers</vt:lpstr>
      <vt:lpstr>Project Goals</vt:lpstr>
      <vt:lpstr>Key Findings &amp; Estimates</vt:lpstr>
      <vt:lpstr>Percent of tree population by diameter class</vt:lpstr>
      <vt:lpstr>Percent of trees by assessed crown condition city wide </vt:lpstr>
      <vt:lpstr>Percent of trees by assessed crown condition by land use type </vt:lpstr>
      <vt:lpstr>Estimated tree density</vt:lpstr>
      <vt:lpstr>Estimated rainfall intercepted by woody vegetation</vt:lpstr>
      <vt:lpstr>Estimated percent of groundcover per land use type </vt:lpstr>
      <vt:lpstr>Estimated percent of space available for planting</vt:lpstr>
      <vt:lpstr>Relative Tree Effects</vt:lpstr>
      <vt:lpstr>Recommendations</vt:lpstr>
      <vt:lpstr>PowerPoint Presentation</vt:lpstr>
      <vt:lpstr>PowerPoint Presentation</vt:lpstr>
      <vt:lpstr>Summary </vt:lpstr>
      <vt:lpstr>Additional Project Components and Next Steps</vt:lpstr>
      <vt:lpstr>Special Thanks to…..</vt:lpstr>
    </vt:vector>
  </TitlesOfParts>
  <Company>UVM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Kosiba</dc:creator>
  <cp:lastModifiedBy>Laura Beth Dlugolecki</cp:lastModifiedBy>
  <cp:revision>42</cp:revision>
  <cp:lastPrinted>2015-03-09T20:55:28Z</cp:lastPrinted>
  <dcterms:created xsi:type="dcterms:W3CDTF">2015-02-09T15:20:15Z</dcterms:created>
  <dcterms:modified xsi:type="dcterms:W3CDTF">2015-07-08T19:46:46Z</dcterms:modified>
</cp:coreProperties>
</file>