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3"/>
  </p:notesMasterIdLst>
  <p:sldIdLst>
    <p:sldId id="284" r:id="rId3"/>
    <p:sldId id="380" r:id="rId4"/>
    <p:sldId id="383" r:id="rId5"/>
    <p:sldId id="384" r:id="rId6"/>
    <p:sldId id="368" r:id="rId7"/>
    <p:sldId id="386" r:id="rId8"/>
    <p:sldId id="292" r:id="rId9"/>
    <p:sldId id="387" r:id="rId10"/>
    <p:sldId id="393" r:id="rId11"/>
    <p:sldId id="394" r:id="rId12"/>
    <p:sldId id="395" r:id="rId13"/>
    <p:sldId id="396" r:id="rId14"/>
    <p:sldId id="389" r:id="rId15"/>
    <p:sldId id="388" r:id="rId16"/>
    <p:sldId id="391" r:id="rId17"/>
    <p:sldId id="390" r:id="rId18"/>
    <p:sldId id="303" r:id="rId19"/>
    <p:sldId id="397" r:id="rId20"/>
    <p:sldId id="398" r:id="rId21"/>
    <p:sldId id="392" r:id="rId22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FF33"/>
    <a:srgbClr val="997865"/>
    <a:srgbClr val="B4624C"/>
    <a:srgbClr val="EAA722"/>
    <a:srgbClr val="22DC2B"/>
    <a:srgbClr val="005828"/>
    <a:srgbClr val="98D0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874" autoAdjust="0"/>
  </p:normalViewPr>
  <p:slideViewPr>
    <p:cSldViewPr>
      <p:cViewPr>
        <p:scale>
          <a:sx n="100" d="100"/>
          <a:sy n="100" d="100"/>
        </p:scale>
        <p:origin x="1194" y="28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303E97-1B76-406D-8D9A-17A723665352}" type="datetimeFigureOut">
              <a:rPr lang="de-AT" smtClean="0"/>
              <a:t>12.12.2019</a:t>
            </a:fld>
            <a:endParaRPr lang="de-AT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AT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F2E2FF-210C-4A9F-967A-1F1278C8AEE0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7342666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0787243-22AC-4306-B77E-A543A377A7C1}" type="slidenum">
              <a:rPr lang="de-DE">
                <a:solidFill>
                  <a:prstClr val="white"/>
                </a:solidFill>
              </a:rPr>
              <a:pPr/>
              <a:t>1</a:t>
            </a:fld>
            <a:endParaRPr lang="de-DE" dirty="0">
              <a:solidFill>
                <a:prstClr val="white"/>
              </a:solidFill>
            </a:endParaRPr>
          </a:p>
        </p:txBody>
      </p:sp>
      <p:sp>
        <p:nvSpPr>
          <p:cNvPr id="14337" name="Text Box 1"/>
          <p:cNvSpPr txBox="1">
            <a:spLocks noChangeArrowheads="1"/>
          </p:cNvSpPr>
          <p:nvPr/>
        </p:nvSpPr>
        <p:spPr bwMode="auto">
          <a:xfrm>
            <a:off x="1" y="1"/>
            <a:ext cx="1534" cy="1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6832" tIns="43416" rIns="86832" bIns="43416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pPr defTabSz="449263" fontAlgn="base" hangingPunct="0">
              <a:spcBef>
                <a:spcPts val="868"/>
              </a:spcBef>
              <a:spcAft>
                <a:spcPct val="0"/>
              </a:spcAft>
              <a:buSzPct val="100000"/>
              <a:buFont typeface="Times New Roman" pitchFamily="16" charset="0"/>
              <a:buNone/>
            </a:pPr>
            <a:fld id="{3A97782F-337B-44F0-84A6-7AEB6DD287F2}" type="slidenum">
              <a:rPr lang="de-DE" sz="1400">
                <a:latin typeface="Arial Narrow" pitchFamily="32" charset="0"/>
                <a:ea typeface="+mn-ea" charset="0"/>
              </a:rPr>
              <a:pPr defTabSz="449263" fontAlgn="base" hangingPunct="0">
                <a:spcBef>
                  <a:spcPts val="868"/>
                </a:spcBef>
                <a:spcAft>
                  <a:spcPct val="0"/>
                </a:spcAft>
                <a:buSzPct val="100000"/>
                <a:buFont typeface="Times New Roman" pitchFamily="16" charset="0"/>
                <a:buNone/>
              </a:pPr>
              <a:t>1</a:t>
            </a:fld>
            <a:endParaRPr lang="de-DE" sz="1400" dirty="0">
              <a:latin typeface="Arial Narrow" pitchFamily="32" charset="0"/>
              <a:ea typeface="+mn-ea" charset="0"/>
            </a:endParaRPr>
          </a:p>
        </p:txBody>
      </p:sp>
      <p:sp>
        <p:nvSpPr>
          <p:cNvPr id="14338" name="Rectangle 2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4588" y="687388"/>
            <a:ext cx="4568825" cy="34274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4339" name="Rectangle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" y="-177291"/>
            <a:ext cx="1534" cy="35600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9pPr>
          </a:lstStyle>
          <a:p>
            <a:pPr eaLnBrk="1">
              <a:spcBef>
                <a:spcPct val="0"/>
              </a:spcBef>
              <a:buClrTx/>
              <a:buFontTx/>
              <a:buNone/>
            </a:pPr>
            <a:endParaRPr lang="de-DE" sz="1900" dirty="0">
              <a:latin typeface="Arial" charset="0"/>
              <a:ea typeface="Lucida Sans Unicode" charset="0"/>
              <a:cs typeface="Lucida Sans Unicod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99551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C32EC3E-1900-4AED-8016-94449CCE7B96}" type="slidenum">
              <a:rPr lang="de-DE">
                <a:solidFill>
                  <a:prstClr val="white"/>
                </a:solidFill>
              </a:rPr>
              <a:pPr/>
              <a:t>10</a:t>
            </a:fld>
            <a:endParaRPr lang="de-DE">
              <a:solidFill>
                <a:prstClr val="white"/>
              </a:solidFill>
            </a:endParaRPr>
          </a:p>
        </p:txBody>
      </p:sp>
      <p:sp>
        <p:nvSpPr>
          <p:cNvPr id="1536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263650" y="725488"/>
            <a:ext cx="4775200" cy="35814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29967" y="4537252"/>
            <a:ext cx="5842795" cy="429897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938893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C32EC3E-1900-4AED-8016-94449CCE7B96}" type="slidenum">
              <a:rPr lang="de-DE">
                <a:solidFill>
                  <a:prstClr val="white"/>
                </a:solidFill>
              </a:rPr>
              <a:pPr/>
              <a:t>11</a:t>
            </a:fld>
            <a:endParaRPr lang="de-DE">
              <a:solidFill>
                <a:prstClr val="white"/>
              </a:solidFill>
            </a:endParaRPr>
          </a:p>
        </p:txBody>
      </p:sp>
      <p:sp>
        <p:nvSpPr>
          <p:cNvPr id="1536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263650" y="725488"/>
            <a:ext cx="4775200" cy="35814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29967" y="4537252"/>
            <a:ext cx="5842795" cy="429897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814613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C32EC3E-1900-4AED-8016-94449CCE7B96}" type="slidenum">
              <a:rPr lang="de-DE">
                <a:solidFill>
                  <a:prstClr val="white"/>
                </a:solidFill>
              </a:rPr>
              <a:pPr/>
              <a:t>12</a:t>
            </a:fld>
            <a:endParaRPr lang="de-DE">
              <a:solidFill>
                <a:prstClr val="white"/>
              </a:solidFill>
            </a:endParaRPr>
          </a:p>
        </p:txBody>
      </p:sp>
      <p:sp>
        <p:nvSpPr>
          <p:cNvPr id="1536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263650" y="725488"/>
            <a:ext cx="4775200" cy="35814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29967" y="4537252"/>
            <a:ext cx="5842795" cy="429897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1868943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C32EC3E-1900-4AED-8016-94449CCE7B96}" type="slidenum">
              <a:rPr lang="de-DE">
                <a:solidFill>
                  <a:prstClr val="white"/>
                </a:solidFill>
              </a:rPr>
              <a:pPr/>
              <a:t>13</a:t>
            </a:fld>
            <a:endParaRPr lang="de-DE">
              <a:solidFill>
                <a:prstClr val="white"/>
              </a:solidFill>
            </a:endParaRPr>
          </a:p>
        </p:txBody>
      </p:sp>
      <p:sp>
        <p:nvSpPr>
          <p:cNvPr id="1536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263650" y="725488"/>
            <a:ext cx="4775200" cy="35814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29967" y="4537252"/>
            <a:ext cx="5842795" cy="429897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130723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C32EC3E-1900-4AED-8016-94449CCE7B96}" type="slidenum">
              <a:rPr lang="de-DE">
                <a:solidFill>
                  <a:prstClr val="white"/>
                </a:solidFill>
              </a:rPr>
              <a:pPr/>
              <a:t>14</a:t>
            </a:fld>
            <a:endParaRPr lang="de-DE">
              <a:solidFill>
                <a:prstClr val="white"/>
              </a:solidFill>
            </a:endParaRPr>
          </a:p>
        </p:txBody>
      </p:sp>
      <p:sp>
        <p:nvSpPr>
          <p:cNvPr id="1536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263650" y="725488"/>
            <a:ext cx="4775200" cy="35814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29967" y="4537252"/>
            <a:ext cx="5842795" cy="429897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2465045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C32EC3E-1900-4AED-8016-94449CCE7B96}" type="slidenum">
              <a:rPr lang="de-DE">
                <a:solidFill>
                  <a:prstClr val="white"/>
                </a:solidFill>
              </a:rPr>
              <a:pPr/>
              <a:t>15</a:t>
            </a:fld>
            <a:endParaRPr lang="de-DE">
              <a:solidFill>
                <a:prstClr val="white"/>
              </a:solidFill>
            </a:endParaRPr>
          </a:p>
        </p:txBody>
      </p:sp>
      <p:sp>
        <p:nvSpPr>
          <p:cNvPr id="1536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263650" y="725488"/>
            <a:ext cx="4775200" cy="35814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29967" y="4537252"/>
            <a:ext cx="5842795" cy="429897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5719622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C32EC3E-1900-4AED-8016-94449CCE7B96}" type="slidenum">
              <a:rPr lang="de-DE">
                <a:solidFill>
                  <a:prstClr val="white"/>
                </a:solidFill>
              </a:rPr>
              <a:pPr/>
              <a:t>16</a:t>
            </a:fld>
            <a:endParaRPr lang="de-DE">
              <a:solidFill>
                <a:prstClr val="white"/>
              </a:solidFill>
            </a:endParaRPr>
          </a:p>
        </p:txBody>
      </p:sp>
      <p:sp>
        <p:nvSpPr>
          <p:cNvPr id="1536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263650" y="725488"/>
            <a:ext cx="4775200" cy="35814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29967" y="4537252"/>
            <a:ext cx="5842795" cy="429897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1442742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C32EC3E-1900-4AED-8016-94449CCE7B96}" type="slidenum">
              <a:rPr lang="de-DE">
                <a:solidFill>
                  <a:prstClr val="white"/>
                </a:solidFill>
              </a:rPr>
              <a:pPr/>
              <a:t>17</a:t>
            </a:fld>
            <a:endParaRPr lang="de-DE">
              <a:solidFill>
                <a:prstClr val="white"/>
              </a:solidFill>
            </a:endParaRPr>
          </a:p>
        </p:txBody>
      </p:sp>
      <p:sp>
        <p:nvSpPr>
          <p:cNvPr id="1536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263650" y="725488"/>
            <a:ext cx="4775200" cy="35814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29967" y="4537252"/>
            <a:ext cx="5842795" cy="429897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7810996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9EB3E6F-8FC9-446F-B00F-64B03B473C07}" type="slidenum">
              <a:rPr lang="en-GB" smtClean="0"/>
              <a:pPr/>
              <a:t>18</a:t>
            </a:fld>
            <a:endParaRPr lang="en-GB" smtClean="0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165523904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C32EC3E-1900-4AED-8016-94449CCE7B96}" type="slidenum">
              <a:rPr lang="de-DE">
                <a:solidFill>
                  <a:prstClr val="white"/>
                </a:solidFill>
              </a:rPr>
              <a:pPr/>
              <a:t>19</a:t>
            </a:fld>
            <a:endParaRPr lang="de-DE">
              <a:solidFill>
                <a:prstClr val="white"/>
              </a:solidFill>
            </a:endParaRPr>
          </a:p>
        </p:txBody>
      </p:sp>
      <p:sp>
        <p:nvSpPr>
          <p:cNvPr id="1536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263650" y="725488"/>
            <a:ext cx="4775200" cy="35814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29967" y="4537252"/>
            <a:ext cx="5842795" cy="429897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846033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C32EC3E-1900-4AED-8016-94449CCE7B96}" type="slidenum">
              <a:rPr lang="de-DE"/>
              <a:pPr/>
              <a:t>2</a:t>
            </a:fld>
            <a:endParaRPr lang="de-DE"/>
          </a:p>
        </p:txBody>
      </p:sp>
      <p:sp>
        <p:nvSpPr>
          <p:cNvPr id="1536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263650" y="725488"/>
            <a:ext cx="4775200" cy="35814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29967" y="4537252"/>
            <a:ext cx="5842795" cy="429897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4470652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C32EC3E-1900-4AED-8016-94449CCE7B96}" type="slidenum">
              <a:rPr lang="de-DE">
                <a:solidFill>
                  <a:prstClr val="white"/>
                </a:solidFill>
              </a:rPr>
              <a:pPr/>
              <a:t>20</a:t>
            </a:fld>
            <a:endParaRPr lang="de-DE">
              <a:solidFill>
                <a:prstClr val="white"/>
              </a:solidFill>
            </a:endParaRPr>
          </a:p>
        </p:txBody>
      </p:sp>
      <p:sp>
        <p:nvSpPr>
          <p:cNvPr id="1536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263650" y="725488"/>
            <a:ext cx="4775200" cy="35814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29967" y="4537252"/>
            <a:ext cx="5842795" cy="429897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190683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C32EC3E-1900-4AED-8016-94449CCE7B96}" type="slidenum">
              <a:rPr lang="de-DE"/>
              <a:pPr/>
              <a:t>3</a:t>
            </a:fld>
            <a:endParaRPr lang="de-DE"/>
          </a:p>
        </p:txBody>
      </p:sp>
      <p:sp>
        <p:nvSpPr>
          <p:cNvPr id="1536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263650" y="725488"/>
            <a:ext cx="4775200" cy="35814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29967" y="4537252"/>
            <a:ext cx="5842795" cy="429897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61269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C32EC3E-1900-4AED-8016-94449CCE7B96}" type="slidenum">
              <a:rPr lang="de-DE"/>
              <a:pPr/>
              <a:t>4</a:t>
            </a:fld>
            <a:endParaRPr lang="de-DE"/>
          </a:p>
        </p:txBody>
      </p:sp>
      <p:sp>
        <p:nvSpPr>
          <p:cNvPr id="1536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263650" y="725488"/>
            <a:ext cx="4775200" cy="35814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29967" y="4537252"/>
            <a:ext cx="5842795" cy="429897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412968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C32EC3E-1900-4AED-8016-94449CCE7B96}" type="slidenum">
              <a:rPr lang="de-DE">
                <a:solidFill>
                  <a:prstClr val="white"/>
                </a:solidFill>
              </a:rPr>
              <a:pPr/>
              <a:t>5</a:t>
            </a:fld>
            <a:endParaRPr lang="de-DE">
              <a:solidFill>
                <a:prstClr val="white"/>
              </a:solidFill>
            </a:endParaRPr>
          </a:p>
        </p:txBody>
      </p:sp>
      <p:sp>
        <p:nvSpPr>
          <p:cNvPr id="1536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263650" y="725488"/>
            <a:ext cx="4776788" cy="35814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29968" y="4537253"/>
            <a:ext cx="5842795" cy="429897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919386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C32EC3E-1900-4AED-8016-94449CCE7B96}" type="slidenum">
              <a:rPr lang="de-DE">
                <a:solidFill>
                  <a:prstClr val="white"/>
                </a:solidFill>
              </a:rPr>
              <a:pPr/>
              <a:t>6</a:t>
            </a:fld>
            <a:endParaRPr lang="de-DE">
              <a:solidFill>
                <a:prstClr val="white"/>
              </a:solidFill>
            </a:endParaRPr>
          </a:p>
        </p:txBody>
      </p:sp>
      <p:sp>
        <p:nvSpPr>
          <p:cNvPr id="1536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263650" y="725488"/>
            <a:ext cx="4775200" cy="35814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29967" y="4537252"/>
            <a:ext cx="5842795" cy="429897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719315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C32EC3E-1900-4AED-8016-94449CCE7B96}" type="slidenum">
              <a:rPr lang="de-DE">
                <a:solidFill>
                  <a:prstClr val="white"/>
                </a:solidFill>
              </a:rPr>
              <a:pPr/>
              <a:t>7</a:t>
            </a:fld>
            <a:endParaRPr lang="de-DE">
              <a:solidFill>
                <a:prstClr val="white"/>
              </a:solidFill>
            </a:endParaRPr>
          </a:p>
        </p:txBody>
      </p:sp>
      <p:sp>
        <p:nvSpPr>
          <p:cNvPr id="1536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263650" y="725488"/>
            <a:ext cx="4775200" cy="35814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29967" y="4537252"/>
            <a:ext cx="5842795" cy="429897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836199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C32EC3E-1900-4AED-8016-94449CCE7B96}" type="slidenum">
              <a:rPr lang="de-DE">
                <a:solidFill>
                  <a:prstClr val="white"/>
                </a:solidFill>
              </a:rPr>
              <a:pPr/>
              <a:t>8</a:t>
            </a:fld>
            <a:endParaRPr lang="de-DE">
              <a:solidFill>
                <a:prstClr val="white"/>
              </a:solidFill>
            </a:endParaRPr>
          </a:p>
        </p:txBody>
      </p:sp>
      <p:sp>
        <p:nvSpPr>
          <p:cNvPr id="1536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263650" y="725488"/>
            <a:ext cx="4775200" cy="35814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29967" y="4537252"/>
            <a:ext cx="5842795" cy="429897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82675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C32EC3E-1900-4AED-8016-94449CCE7B96}" type="slidenum">
              <a:rPr lang="de-DE">
                <a:solidFill>
                  <a:prstClr val="white"/>
                </a:solidFill>
              </a:rPr>
              <a:pPr/>
              <a:t>9</a:t>
            </a:fld>
            <a:endParaRPr lang="de-DE">
              <a:solidFill>
                <a:prstClr val="white"/>
              </a:solidFill>
            </a:endParaRPr>
          </a:p>
        </p:txBody>
      </p:sp>
      <p:sp>
        <p:nvSpPr>
          <p:cNvPr id="1536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263650" y="725488"/>
            <a:ext cx="4775200" cy="35814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29967" y="4537252"/>
            <a:ext cx="5842795" cy="429897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98737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2012-03-01</a:t>
            </a:r>
          </a:p>
        </p:txBody>
      </p:sp>
    </p:spTree>
    <p:extLst>
      <p:ext uri="{BB962C8B-B14F-4D97-AF65-F5344CB8AC3E}">
        <p14:creationId xmlns:p14="http://schemas.microsoft.com/office/powerpoint/2010/main" val="29548775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2012-03-01</a:t>
            </a:r>
          </a:p>
        </p:txBody>
      </p:sp>
    </p:spTree>
    <p:extLst>
      <p:ext uri="{BB962C8B-B14F-4D97-AF65-F5344CB8AC3E}">
        <p14:creationId xmlns:p14="http://schemas.microsoft.com/office/powerpoint/2010/main" val="34461425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7813" y="273050"/>
            <a:ext cx="2055812" cy="5854700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3050"/>
            <a:ext cx="6018213" cy="5854700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2012-03-01</a:t>
            </a:r>
          </a:p>
        </p:txBody>
      </p:sp>
    </p:spTree>
    <p:extLst>
      <p:ext uri="{BB962C8B-B14F-4D97-AF65-F5344CB8AC3E}">
        <p14:creationId xmlns:p14="http://schemas.microsoft.com/office/powerpoint/2010/main" val="33329198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2012-03-01</a:t>
            </a:r>
          </a:p>
        </p:txBody>
      </p:sp>
    </p:spTree>
    <p:extLst>
      <p:ext uri="{BB962C8B-B14F-4D97-AF65-F5344CB8AC3E}">
        <p14:creationId xmlns:p14="http://schemas.microsoft.com/office/powerpoint/2010/main" val="31442365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2012-03-01</a:t>
            </a:r>
          </a:p>
        </p:txBody>
      </p:sp>
    </p:spTree>
    <p:extLst>
      <p:ext uri="{BB962C8B-B14F-4D97-AF65-F5344CB8AC3E}">
        <p14:creationId xmlns:p14="http://schemas.microsoft.com/office/powerpoint/2010/main" val="20674712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2012-03-01</a:t>
            </a:r>
          </a:p>
        </p:txBody>
      </p:sp>
    </p:spTree>
    <p:extLst>
      <p:ext uri="{BB962C8B-B14F-4D97-AF65-F5344CB8AC3E}">
        <p14:creationId xmlns:p14="http://schemas.microsoft.com/office/powerpoint/2010/main" val="24715530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533400" y="1676400"/>
            <a:ext cx="3884613" cy="44164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0413" y="1676400"/>
            <a:ext cx="3884612" cy="44164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2012-03-01</a:t>
            </a:r>
          </a:p>
        </p:txBody>
      </p:sp>
    </p:spTree>
    <p:extLst>
      <p:ext uri="{BB962C8B-B14F-4D97-AF65-F5344CB8AC3E}">
        <p14:creationId xmlns:p14="http://schemas.microsoft.com/office/powerpoint/2010/main" val="5362080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2012-03-01</a:t>
            </a:r>
          </a:p>
        </p:txBody>
      </p:sp>
    </p:spTree>
    <p:extLst>
      <p:ext uri="{BB962C8B-B14F-4D97-AF65-F5344CB8AC3E}">
        <p14:creationId xmlns:p14="http://schemas.microsoft.com/office/powerpoint/2010/main" val="34460658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2012-03-01</a:t>
            </a:r>
          </a:p>
        </p:txBody>
      </p:sp>
    </p:spTree>
    <p:extLst>
      <p:ext uri="{BB962C8B-B14F-4D97-AF65-F5344CB8AC3E}">
        <p14:creationId xmlns:p14="http://schemas.microsoft.com/office/powerpoint/2010/main" val="7299500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2012-03-01</a:t>
            </a:r>
          </a:p>
        </p:txBody>
      </p:sp>
    </p:spTree>
    <p:extLst>
      <p:ext uri="{BB962C8B-B14F-4D97-AF65-F5344CB8AC3E}">
        <p14:creationId xmlns:p14="http://schemas.microsoft.com/office/powerpoint/2010/main" val="15922065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2012-03-01</a:t>
            </a:r>
          </a:p>
        </p:txBody>
      </p:sp>
    </p:spTree>
    <p:extLst>
      <p:ext uri="{BB962C8B-B14F-4D97-AF65-F5344CB8AC3E}">
        <p14:creationId xmlns:p14="http://schemas.microsoft.com/office/powerpoint/2010/main" val="24098255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2012-03-01</a:t>
            </a:r>
          </a:p>
        </p:txBody>
      </p:sp>
    </p:spTree>
    <p:extLst>
      <p:ext uri="{BB962C8B-B14F-4D97-AF65-F5344CB8AC3E}">
        <p14:creationId xmlns:p14="http://schemas.microsoft.com/office/powerpoint/2010/main" val="18157271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2012-03-01</a:t>
            </a:r>
          </a:p>
        </p:txBody>
      </p:sp>
    </p:spTree>
    <p:extLst>
      <p:ext uri="{BB962C8B-B14F-4D97-AF65-F5344CB8AC3E}">
        <p14:creationId xmlns:p14="http://schemas.microsoft.com/office/powerpoint/2010/main" val="15512931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2012-03-01</a:t>
            </a:r>
          </a:p>
        </p:txBody>
      </p:sp>
    </p:spTree>
    <p:extLst>
      <p:ext uri="{BB962C8B-B14F-4D97-AF65-F5344CB8AC3E}">
        <p14:creationId xmlns:p14="http://schemas.microsoft.com/office/powerpoint/2010/main" val="18990517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475413" y="228600"/>
            <a:ext cx="1979612" cy="58642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533400" y="228600"/>
            <a:ext cx="5789613" cy="58642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2012-03-01</a:t>
            </a:r>
          </a:p>
        </p:txBody>
      </p:sp>
    </p:spTree>
    <p:extLst>
      <p:ext uri="{BB962C8B-B14F-4D97-AF65-F5344CB8AC3E}">
        <p14:creationId xmlns:p14="http://schemas.microsoft.com/office/powerpoint/2010/main" val="10225926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2012-03-01</a:t>
            </a:r>
          </a:p>
        </p:txBody>
      </p:sp>
    </p:spTree>
    <p:extLst>
      <p:ext uri="{BB962C8B-B14F-4D97-AF65-F5344CB8AC3E}">
        <p14:creationId xmlns:p14="http://schemas.microsoft.com/office/powerpoint/2010/main" val="1597241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4963"/>
            <a:ext cx="4037013" cy="45227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6613" y="1604963"/>
            <a:ext cx="4037012" cy="45227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2012-03-01</a:t>
            </a:r>
          </a:p>
        </p:txBody>
      </p:sp>
    </p:spTree>
    <p:extLst>
      <p:ext uri="{BB962C8B-B14F-4D97-AF65-F5344CB8AC3E}">
        <p14:creationId xmlns:p14="http://schemas.microsoft.com/office/powerpoint/2010/main" val="6296808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2012-03-01</a:t>
            </a:r>
          </a:p>
        </p:txBody>
      </p:sp>
    </p:spTree>
    <p:extLst>
      <p:ext uri="{BB962C8B-B14F-4D97-AF65-F5344CB8AC3E}">
        <p14:creationId xmlns:p14="http://schemas.microsoft.com/office/powerpoint/2010/main" val="33305781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2012-03-01</a:t>
            </a:r>
          </a:p>
        </p:txBody>
      </p:sp>
    </p:spTree>
    <p:extLst>
      <p:ext uri="{BB962C8B-B14F-4D97-AF65-F5344CB8AC3E}">
        <p14:creationId xmlns:p14="http://schemas.microsoft.com/office/powerpoint/2010/main" val="21178167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2012-03-01</a:t>
            </a:r>
          </a:p>
        </p:txBody>
      </p:sp>
    </p:spTree>
    <p:extLst>
      <p:ext uri="{BB962C8B-B14F-4D97-AF65-F5344CB8AC3E}">
        <p14:creationId xmlns:p14="http://schemas.microsoft.com/office/powerpoint/2010/main" val="40226405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2012-03-01</a:t>
            </a:r>
          </a:p>
        </p:txBody>
      </p:sp>
    </p:spTree>
    <p:extLst>
      <p:ext uri="{BB962C8B-B14F-4D97-AF65-F5344CB8AC3E}">
        <p14:creationId xmlns:p14="http://schemas.microsoft.com/office/powerpoint/2010/main" val="33192758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2012-03-01</a:t>
            </a:r>
          </a:p>
        </p:txBody>
      </p:sp>
    </p:spTree>
    <p:extLst>
      <p:ext uri="{BB962C8B-B14F-4D97-AF65-F5344CB8AC3E}">
        <p14:creationId xmlns:p14="http://schemas.microsoft.com/office/powerpoint/2010/main" val="12790597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1066800" y="6607175"/>
            <a:ext cx="6946900" cy="122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>
            <a:spAutoFit/>
          </a:bodyPr>
          <a:lstStyle/>
          <a:p>
            <a:pPr algn="ctr" defTabSz="449263" fontAlgn="base"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de-DE" sz="800" b="1">
                <a:solidFill>
                  <a:srgbClr val="000000"/>
                </a:solidFill>
                <a:latin typeface="Arial" charset="0"/>
              </a:rPr>
              <a:t>Name</a:t>
            </a:r>
          </a:p>
        </p:txBody>
      </p:sp>
      <p:sp>
        <p:nvSpPr>
          <p:cNvPr id="1026" name="Line 2"/>
          <p:cNvSpPr>
            <a:spLocks noChangeShapeType="1"/>
          </p:cNvSpPr>
          <p:nvPr/>
        </p:nvSpPr>
        <p:spPr bwMode="auto">
          <a:xfrm>
            <a:off x="304800" y="6540500"/>
            <a:ext cx="8569325" cy="1588"/>
          </a:xfrm>
          <a:prstGeom prst="line">
            <a:avLst/>
          </a:prstGeom>
          <a:noFill/>
          <a:ln w="9360">
            <a:solidFill>
              <a:srgbClr val="6E9137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</a:pPr>
            <a:endParaRPr lang="de-DE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7956550" y="6597650"/>
            <a:ext cx="8636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algn="r" defTabSz="449263" fontAlgn="base"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D9393294-C3B1-4938-9BC0-C2B04E5F7ABE}" type="slidenum">
              <a:rPr lang="de-DE" sz="800" b="1">
                <a:solidFill>
                  <a:srgbClr val="000000"/>
                </a:solidFill>
                <a:latin typeface="Arial" charset="0"/>
              </a:rPr>
              <a:pPr algn="r" defTabSz="449263" fontAlgn="base">
                <a:spcBef>
                  <a:spcPct val="0"/>
                </a:spcBef>
                <a:spcAft>
                  <a:spcPct val="0"/>
                </a:spcAft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‹Nr.›</a:t>
            </a:fld>
            <a:endParaRPr lang="de-DE" sz="800" b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/>
          </p:nvPr>
        </p:nvSpPr>
        <p:spPr bwMode="auto">
          <a:xfrm>
            <a:off x="304800" y="6553200"/>
            <a:ext cx="860425" cy="598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ea typeface="+mn-ea"/>
                <a:cs typeface="+mn-cs"/>
              </a:defRPr>
            </a:lvl1pPr>
          </a:lstStyle>
          <a:p>
            <a:pPr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de-DE">
                <a:latin typeface="Arial" charset="0"/>
              </a:rPr>
              <a:t>2012-03-01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3050"/>
            <a:ext cx="8226425" cy="1141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Klicken Sie, um das Format des Titeltextes zu bearbeiten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4963"/>
            <a:ext cx="8226425" cy="4522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1800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Klicken Sie, um die Formate des Gliederungstextes zu bearbeiten</a:t>
            </a:r>
          </a:p>
          <a:p>
            <a:pPr lvl="1"/>
            <a:r>
              <a:rPr lang="en-GB" smtClean="0"/>
              <a:t>Zweite Gliederungsebene</a:t>
            </a:r>
          </a:p>
          <a:p>
            <a:pPr lvl="2"/>
            <a:r>
              <a:rPr lang="en-GB" smtClean="0"/>
              <a:t>Dritte Gliederungsebene</a:t>
            </a:r>
          </a:p>
          <a:p>
            <a:pPr lvl="3"/>
            <a:r>
              <a:rPr lang="en-GB" smtClean="0"/>
              <a:t>Vierte Gliederungsebene</a:t>
            </a:r>
          </a:p>
          <a:p>
            <a:pPr lvl="4"/>
            <a:r>
              <a:rPr lang="en-GB" smtClean="0"/>
              <a:t>Fünfte Gliederungsebene</a:t>
            </a:r>
          </a:p>
          <a:p>
            <a:pPr lvl="4"/>
            <a:r>
              <a:rPr lang="en-GB" smtClean="0"/>
              <a:t>Sechste Gliederungsebene</a:t>
            </a:r>
          </a:p>
          <a:p>
            <a:pPr lvl="4"/>
            <a:r>
              <a:rPr lang="en-GB" smtClean="0"/>
              <a:t>Siebente Gliederungsebene</a:t>
            </a:r>
          </a:p>
          <a:p>
            <a:pPr lvl="4"/>
            <a:r>
              <a:rPr lang="en-GB" smtClean="0"/>
              <a:t>Achte Gliederungsebene</a:t>
            </a:r>
          </a:p>
          <a:p>
            <a:pPr lvl="4"/>
            <a:r>
              <a:rPr lang="en-GB" smtClean="0"/>
              <a:t>Neunte Gliederungsebene</a:t>
            </a:r>
          </a:p>
        </p:txBody>
      </p:sp>
    </p:spTree>
    <p:extLst>
      <p:ext uri="{BB962C8B-B14F-4D97-AF65-F5344CB8AC3E}">
        <p14:creationId xmlns:p14="http://schemas.microsoft.com/office/powerpoint/2010/main" val="15954073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/>
  <p:txStyles>
    <p:titleStyle>
      <a:lvl1pPr algn="l" defTabSz="449263" rtl="0" fontAlgn="base" hangingPunct="0">
        <a:lnSpc>
          <a:spcPct val="94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800">
          <a:solidFill>
            <a:srgbClr val="000000"/>
          </a:solidFill>
          <a:latin typeface="+mj-lt"/>
          <a:ea typeface="+mj-ea"/>
          <a:cs typeface="+mj-cs"/>
        </a:defRPr>
      </a:lvl1pPr>
      <a:lvl2pPr marL="742950" indent="-285750" algn="l" defTabSz="449263" rtl="0" fontAlgn="base" hangingPunct="0">
        <a:lnSpc>
          <a:spcPct val="94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800">
          <a:solidFill>
            <a:srgbClr val="000000"/>
          </a:solidFill>
          <a:latin typeface="Arial Narrow" pitchFamily="32" charset="0"/>
          <a:ea typeface="Lucida Sans Unicode" charset="0"/>
          <a:cs typeface="Lucida Sans Unicode" charset="0"/>
        </a:defRPr>
      </a:lvl2pPr>
      <a:lvl3pPr marL="1143000" indent="-228600" algn="l" defTabSz="449263" rtl="0" fontAlgn="base" hangingPunct="0">
        <a:lnSpc>
          <a:spcPct val="94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800">
          <a:solidFill>
            <a:srgbClr val="000000"/>
          </a:solidFill>
          <a:latin typeface="Arial Narrow" pitchFamily="32" charset="0"/>
          <a:ea typeface="Lucida Sans Unicode" charset="0"/>
          <a:cs typeface="Lucida Sans Unicode" charset="0"/>
        </a:defRPr>
      </a:lvl3pPr>
      <a:lvl4pPr marL="1600200" indent="-228600" algn="l" defTabSz="449263" rtl="0" fontAlgn="base" hangingPunct="0">
        <a:lnSpc>
          <a:spcPct val="94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800">
          <a:solidFill>
            <a:srgbClr val="000000"/>
          </a:solidFill>
          <a:latin typeface="Arial Narrow" pitchFamily="32" charset="0"/>
          <a:ea typeface="Lucida Sans Unicode" charset="0"/>
          <a:cs typeface="Lucida Sans Unicode" charset="0"/>
        </a:defRPr>
      </a:lvl4pPr>
      <a:lvl5pPr marL="2057400" indent="-228600" algn="l" defTabSz="449263" rtl="0" fontAlgn="base" hangingPunct="0">
        <a:lnSpc>
          <a:spcPct val="94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800">
          <a:solidFill>
            <a:srgbClr val="000000"/>
          </a:solidFill>
          <a:latin typeface="Arial Narrow" pitchFamily="32" charset="0"/>
          <a:ea typeface="Lucida Sans Unicode" charset="0"/>
          <a:cs typeface="Lucida Sans Unicode" charset="0"/>
        </a:defRPr>
      </a:lvl5pPr>
      <a:lvl6pPr marL="2514600" indent="-228600" algn="l" defTabSz="449263" rtl="0" fontAlgn="base" hangingPunct="0">
        <a:lnSpc>
          <a:spcPct val="94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800">
          <a:solidFill>
            <a:srgbClr val="000000"/>
          </a:solidFill>
          <a:latin typeface="Arial Narrow" pitchFamily="32" charset="0"/>
          <a:ea typeface="Lucida Sans Unicode" charset="0"/>
          <a:cs typeface="Lucida Sans Unicode" charset="0"/>
        </a:defRPr>
      </a:lvl6pPr>
      <a:lvl7pPr marL="2971800" indent="-228600" algn="l" defTabSz="449263" rtl="0" fontAlgn="base" hangingPunct="0">
        <a:lnSpc>
          <a:spcPct val="94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800">
          <a:solidFill>
            <a:srgbClr val="000000"/>
          </a:solidFill>
          <a:latin typeface="Arial Narrow" pitchFamily="32" charset="0"/>
          <a:ea typeface="Lucida Sans Unicode" charset="0"/>
          <a:cs typeface="Lucida Sans Unicode" charset="0"/>
        </a:defRPr>
      </a:lvl7pPr>
      <a:lvl8pPr marL="3429000" indent="-228600" algn="l" defTabSz="449263" rtl="0" fontAlgn="base" hangingPunct="0">
        <a:lnSpc>
          <a:spcPct val="94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800">
          <a:solidFill>
            <a:srgbClr val="000000"/>
          </a:solidFill>
          <a:latin typeface="Arial Narrow" pitchFamily="32" charset="0"/>
          <a:ea typeface="Lucida Sans Unicode" charset="0"/>
          <a:cs typeface="Lucida Sans Unicode" charset="0"/>
        </a:defRPr>
      </a:lvl8pPr>
      <a:lvl9pPr marL="3886200" indent="-228600" algn="l" defTabSz="449263" rtl="0" fontAlgn="base" hangingPunct="0">
        <a:lnSpc>
          <a:spcPct val="94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800">
          <a:solidFill>
            <a:srgbClr val="000000"/>
          </a:solidFill>
          <a:latin typeface="Arial Narrow" pitchFamily="32" charset="0"/>
          <a:ea typeface="Lucida Sans Unicode" charset="0"/>
          <a:cs typeface="Lucida Sans Unicode" charset="0"/>
        </a:defRPr>
      </a:lvl9pPr>
    </p:titleStyle>
    <p:bodyStyle>
      <a:lvl1pPr marL="342900" indent="-342900" algn="l" defTabSz="449263" rtl="0" fontAlgn="base" hangingPunct="0">
        <a:lnSpc>
          <a:spcPct val="94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fontAlgn="base" hangingPunct="0">
        <a:lnSpc>
          <a:spcPct val="94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fontAlgn="base" hangingPunct="0">
        <a:lnSpc>
          <a:spcPct val="94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fontAlgn="base" hangingPunct="0">
        <a:lnSpc>
          <a:spcPct val="94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fontAlgn="base" hangingPunct="0">
        <a:lnSpc>
          <a:spcPct val="94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49263" rtl="0" fontAlgn="base" hangingPunct="0">
        <a:lnSpc>
          <a:spcPct val="94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49263" rtl="0" fontAlgn="base" hangingPunct="0">
        <a:lnSpc>
          <a:spcPct val="94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49263" rtl="0" fontAlgn="base" hangingPunct="0">
        <a:lnSpc>
          <a:spcPct val="94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49263" rtl="0" fontAlgn="base" hangingPunct="0">
        <a:lnSpc>
          <a:spcPct val="94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1066800" y="6607175"/>
            <a:ext cx="6946900" cy="122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>
            <a:spAutoFit/>
          </a:bodyPr>
          <a:lstStyle/>
          <a:p>
            <a:pPr algn="ctr" defTabSz="449263" fontAlgn="base"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de-DE" sz="800" b="1">
                <a:solidFill>
                  <a:srgbClr val="000000"/>
                </a:solidFill>
                <a:latin typeface="Arial" charset="0"/>
              </a:rPr>
              <a:t>Name</a:t>
            </a:r>
          </a:p>
        </p:txBody>
      </p:sp>
      <p:sp>
        <p:nvSpPr>
          <p:cNvPr id="2050" name="Line 2"/>
          <p:cNvSpPr>
            <a:spLocks noChangeShapeType="1"/>
          </p:cNvSpPr>
          <p:nvPr/>
        </p:nvSpPr>
        <p:spPr bwMode="auto">
          <a:xfrm>
            <a:off x="304800" y="6540500"/>
            <a:ext cx="8569325" cy="1588"/>
          </a:xfrm>
          <a:prstGeom prst="line">
            <a:avLst/>
          </a:prstGeom>
          <a:noFill/>
          <a:ln w="9360">
            <a:solidFill>
              <a:srgbClr val="6E9137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</a:pPr>
            <a:endParaRPr lang="de-DE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051" name="Rectangle 3"/>
          <p:cNvSpPr>
            <a:spLocks noChangeArrowheads="1"/>
          </p:cNvSpPr>
          <p:nvPr/>
        </p:nvSpPr>
        <p:spPr bwMode="auto">
          <a:xfrm>
            <a:off x="7956550" y="6597650"/>
            <a:ext cx="8636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algn="r" defTabSz="449263" fontAlgn="base">
              <a:spcBef>
                <a:spcPct val="0"/>
              </a:spcBef>
              <a:spcAft>
                <a:spcPct val="0"/>
              </a:spcAft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B73F5F4C-93BF-4A46-BB6D-F269B0268659}" type="slidenum">
              <a:rPr lang="de-DE" sz="800" b="1">
                <a:solidFill>
                  <a:srgbClr val="000000"/>
                </a:solidFill>
                <a:latin typeface="Arial" charset="0"/>
              </a:rPr>
              <a:pPr algn="r" defTabSz="449263" fontAlgn="base">
                <a:spcBef>
                  <a:spcPct val="0"/>
                </a:spcBef>
                <a:spcAft>
                  <a:spcPct val="0"/>
                </a:spcAft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‹Nr.›</a:t>
            </a:fld>
            <a:endParaRPr lang="de-DE" sz="800" b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533400" y="228600"/>
            <a:ext cx="7769225" cy="911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Klicken Sie, um das Format des Titeltextes zu bearbeiten</a:t>
            </a:r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3400" y="1676400"/>
            <a:ext cx="7921625" cy="4416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Klicken Sie, um die Formate des Gliederungstextes zu bearbeiten</a:t>
            </a:r>
          </a:p>
          <a:p>
            <a:pPr lvl="1"/>
            <a:r>
              <a:rPr lang="en-GB" smtClean="0"/>
              <a:t>Zweite Gliederungsebene</a:t>
            </a:r>
          </a:p>
          <a:p>
            <a:pPr lvl="2"/>
            <a:r>
              <a:rPr lang="en-GB" smtClean="0"/>
              <a:t>Dritte Gliederungsebene</a:t>
            </a:r>
          </a:p>
          <a:p>
            <a:pPr lvl="3"/>
            <a:r>
              <a:rPr lang="en-GB" smtClean="0"/>
              <a:t>Vierte Gliederungsebene</a:t>
            </a:r>
          </a:p>
          <a:p>
            <a:pPr lvl="4"/>
            <a:r>
              <a:rPr lang="en-GB" smtClean="0"/>
              <a:t>Fünfte Gliederungsebene</a:t>
            </a:r>
          </a:p>
          <a:p>
            <a:pPr lvl="4"/>
            <a:r>
              <a:rPr lang="en-GB" smtClean="0"/>
              <a:t>Sechste Gliederungsebene</a:t>
            </a:r>
          </a:p>
          <a:p>
            <a:pPr lvl="4"/>
            <a:r>
              <a:rPr lang="en-GB" smtClean="0"/>
              <a:t>Siebente Gliederungsebene</a:t>
            </a:r>
          </a:p>
          <a:p>
            <a:pPr lvl="4"/>
            <a:r>
              <a:rPr lang="en-GB" smtClean="0"/>
              <a:t>Achte Gliederungsebene</a:t>
            </a:r>
          </a:p>
          <a:p>
            <a:pPr lvl="4"/>
            <a:r>
              <a:rPr lang="en-GB" smtClean="0"/>
              <a:t>Neunte Gliederungsebene</a:t>
            </a:r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dt"/>
          </p:nvPr>
        </p:nvSpPr>
        <p:spPr bwMode="auto">
          <a:xfrm>
            <a:off x="304800" y="6553200"/>
            <a:ext cx="860425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hangingPunct="1">
              <a:lnSpc>
                <a:spcPct val="100000"/>
              </a:lnSpc>
              <a:spcBef>
                <a:spcPts val="900"/>
              </a:spcBef>
              <a:buClrTx/>
              <a:buFontTx/>
              <a:buNone/>
              <a:tabLst>
                <a:tab pos="723900" algn="l"/>
              </a:tabLst>
              <a:defRPr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449263" fontAlgn="base">
              <a:spcAft>
                <a:spcPct val="0"/>
              </a:spcAft>
              <a:buSzPct val="100000"/>
            </a:pPr>
            <a:r>
              <a:rPr lang="de-DE"/>
              <a:t>2012-03-01</a:t>
            </a:r>
          </a:p>
        </p:txBody>
      </p:sp>
    </p:spTree>
    <p:extLst>
      <p:ext uri="{BB962C8B-B14F-4D97-AF65-F5344CB8AC3E}">
        <p14:creationId xmlns:p14="http://schemas.microsoft.com/office/powerpoint/2010/main" val="14283828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/>
  <p:txStyles>
    <p:titleStyle>
      <a:lvl1pPr algn="l" defTabSz="449263" rtl="0" fontAlgn="base" hangingPunct="0">
        <a:lnSpc>
          <a:spcPct val="94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800">
          <a:solidFill>
            <a:srgbClr val="000000"/>
          </a:solidFill>
          <a:latin typeface="+mj-lt"/>
          <a:ea typeface="+mj-ea"/>
          <a:cs typeface="+mj-cs"/>
        </a:defRPr>
      </a:lvl1pPr>
      <a:lvl2pPr marL="742950" indent="-285750" algn="l" defTabSz="449263" rtl="0" fontAlgn="base" hangingPunct="0">
        <a:lnSpc>
          <a:spcPct val="94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800">
          <a:solidFill>
            <a:srgbClr val="000000"/>
          </a:solidFill>
          <a:latin typeface="Arial Narrow" pitchFamily="32" charset="0"/>
          <a:ea typeface="Lucida Sans Unicode" charset="0"/>
          <a:cs typeface="Lucida Sans Unicode" charset="0"/>
        </a:defRPr>
      </a:lvl2pPr>
      <a:lvl3pPr marL="1143000" indent="-228600" algn="l" defTabSz="449263" rtl="0" fontAlgn="base" hangingPunct="0">
        <a:lnSpc>
          <a:spcPct val="94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800">
          <a:solidFill>
            <a:srgbClr val="000000"/>
          </a:solidFill>
          <a:latin typeface="Arial Narrow" pitchFamily="32" charset="0"/>
          <a:ea typeface="Lucida Sans Unicode" charset="0"/>
          <a:cs typeface="Lucida Sans Unicode" charset="0"/>
        </a:defRPr>
      </a:lvl3pPr>
      <a:lvl4pPr marL="1600200" indent="-228600" algn="l" defTabSz="449263" rtl="0" fontAlgn="base" hangingPunct="0">
        <a:lnSpc>
          <a:spcPct val="94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800">
          <a:solidFill>
            <a:srgbClr val="000000"/>
          </a:solidFill>
          <a:latin typeface="Arial Narrow" pitchFamily="32" charset="0"/>
          <a:ea typeface="Lucida Sans Unicode" charset="0"/>
          <a:cs typeface="Lucida Sans Unicode" charset="0"/>
        </a:defRPr>
      </a:lvl4pPr>
      <a:lvl5pPr marL="2057400" indent="-228600" algn="l" defTabSz="449263" rtl="0" fontAlgn="base" hangingPunct="0">
        <a:lnSpc>
          <a:spcPct val="94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800">
          <a:solidFill>
            <a:srgbClr val="000000"/>
          </a:solidFill>
          <a:latin typeface="Arial Narrow" pitchFamily="32" charset="0"/>
          <a:ea typeface="Lucida Sans Unicode" charset="0"/>
          <a:cs typeface="Lucida Sans Unicode" charset="0"/>
        </a:defRPr>
      </a:lvl5pPr>
      <a:lvl6pPr marL="2514600" indent="-228600" algn="l" defTabSz="449263" rtl="0" fontAlgn="base" hangingPunct="0">
        <a:lnSpc>
          <a:spcPct val="94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800">
          <a:solidFill>
            <a:srgbClr val="000000"/>
          </a:solidFill>
          <a:latin typeface="Arial Narrow" pitchFamily="32" charset="0"/>
          <a:ea typeface="Lucida Sans Unicode" charset="0"/>
          <a:cs typeface="Lucida Sans Unicode" charset="0"/>
        </a:defRPr>
      </a:lvl6pPr>
      <a:lvl7pPr marL="2971800" indent="-228600" algn="l" defTabSz="449263" rtl="0" fontAlgn="base" hangingPunct="0">
        <a:lnSpc>
          <a:spcPct val="94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800">
          <a:solidFill>
            <a:srgbClr val="000000"/>
          </a:solidFill>
          <a:latin typeface="Arial Narrow" pitchFamily="32" charset="0"/>
          <a:ea typeface="Lucida Sans Unicode" charset="0"/>
          <a:cs typeface="Lucida Sans Unicode" charset="0"/>
        </a:defRPr>
      </a:lvl7pPr>
      <a:lvl8pPr marL="3429000" indent="-228600" algn="l" defTabSz="449263" rtl="0" fontAlgn="base" hangingPunct="0">
        <a:lnSpc>
          <a:spcPct val="94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800">
          <a:solidFill>
            <a:srgbClr val="000000"/>
          </a:solidFill>
          <a:latin typeface="Arial Narrow" pitchFamily="32" charset="0"/>
          <a:ea typeface="Lucida Sans Unicode" charset="0"/>
          <a:cs typeface="Lucida Sans Unicode" charset="0"/>
        </a:defRPr>
      </a:lvl8pPr>
      <a:lvl9pPr marL="3886200" indent="-228600" algn="l" defTabSz="449263" rtl="0" fontAlgn="base" hangingPunct="0">
        <a:lnSpc>
          <a:spcPct val="94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800">
          <a:solidFill>
            <a:srgbClr val="000000"/>
          </a:solidFill>
          <a:latin typeface="Arial Narrow" pitchFamily="32" charset="0"/>
          <a:ea typeface="Lucida Sans Unicode" charset="0"/>
          <a:cs typeface="Lucida Sans Unicode" charset="0"/>
        </a:defRPr>
      </a:lvl9pPr>
    </p:titleStyle>
    <p:bodyStyle>
      <a:lvl1pPr marL="342900" indent="-342900" algn="l" defTabSz="449263" rtl="0" fontAlgn="base" hangingPunct="0">
        <a:lnSpc>
          <a:spcPct val="94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fontAlgn="base" hangingPunct="0">
        <a:lnSpc>
          <a:spcPct val="94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fontAlgn="base" hangingPunct="0">
        <a:lnSpc>
          <a:spcPct val="94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fontAlgn="base" hangingPunct="0">
        <a:lnSpc>
          <a:spcPct val="94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fontAlgn="base" hangingPunct="0">
        <a:lnSpc>
          <a:spcPct val="94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49263" rtl="0" fontAlgn="base" hangingPunct="0">
        <a:lnSpc>
          <a:spcPct val="94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49263" rtl="0" fontAlgn="base" hangingPunct="0">
        <a:lnSpc>
          <a:spcPct val="94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49263" rtl="0" fontAlgn="base" hangingPunct="0">
        <a:lnSpc>
          <a:spcPct val="94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49263" rtl="0" fontAlgn="base" hangingPunct="0">
        <a:lnSpc>
          <a:spcPct val="94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emf"/><Relationship Id="rId5" Type="http://schemas.openxmlformats.org/officeDocument/2006/relationships/image" Target="../media/image15.emf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76575"/>
            <a:ext cx="9144000" cy="3781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" name="Titel 1"/>
          <p:cNvSpPr txBox="1">
            <a:spLocks/>
          </p:cNvSpPr>
          <p:nvPr/>
        </p:nvSpPr>
        <p:spPr>
          <a:xfrm>
            <a:off x="179512" y="1556793"/>
            <a:ext cx="6279232" cy="5544615"/>
          </a:xfrm>
          <a:prstGeom prst="rect">
            <a:avLst/>
          </a:prstGeom>
        </p:spPr>
        <p:txBody>
          <a:bodyPr>
            <a:noAutofit/>
          </a:bodyPr>
          <a:lstStyle>
            <a:lvl1pPr algn="l" defTabSz="449263" rtl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8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49263" rtl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800">
                <a:solidFill>
                  <a:srgbClr val="000000"/>
                </a:solidFill>
                <a:latin typeface="Arial Narrow" pitchFamily="32" charset="0"/>
                <a:ea typeface="Lucida Sans Unicode" charset="0"/>
                <a:cs typeface="Lucida Sans Unicode" charset="0"/>
              </a:defRPr>
            </a:lvl2pPr>
            <a:lvl3pPr marL="1143000" indent="-228600" algn="l" defTabSz="449263" rtl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800">
                <a:solidFill>
                  <a:srgbClr val="000000"/>
                </a:solidFill>
                <a:latin typeface="Arial Narrow" pitchFamily="32" charset="0"/>
                <a:ea typeface="Lucida Sans Unicode" charset="0"/>
                <a:cs typeface="Lucida Sans Unicode" charset="0"/>
              </a:defRPr>
            </a:lvl3pPr>
            <a:lvl4pPr marL="1600200" indent="-228600" algn="l" defTabSz="449263" rtl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800">
                <a:solidFill>
                  <a:srgbClr val="000000"/>
                </a:solidFill>
                <a:latin typeface="Arial Narrow" pitchFamily="32" charset="0"/>
                <a:ea typeface="Lucida Sans Unicode" charset="0"/>
                <a:cs typeface="Lucida Sans Unicode" charset="0"/>
              </a:defRPr>
            </a:lvl4pPr>
            <a:lvl5pPr marL="2057400" indent="-228600" algn="l" defTabSz="449263" rtl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800">
                <a:solidFill>
                  <a:srgbClr val="000000"/>
                </a:solidFill>
                <a:latin typeface="Arial Narrow" pitchFamily="32" charset="0"/>
                <a:ea typeface="Lucida Sans Unicode" charset="0"/>
                <a:cs typeface="Lucida Sans Unicode" charset="0"/>
              </a:defRPr>
            </a:lvl5pPr>
            <a:lvl6pPr marL="2514600" indent="-228600" algn="l" defTabSz="449263" rtl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800">
                <a:solidFill>
                  <a:srgbClr val="000000"/>
                </a:solidFill>
                <a:latin typeface="Arial Narrow" pitchFamily="32" charset="0"/>
                <a:ea typeface="Lucida Sans Unicode" charset="0"/>
                <a:cs typeface="Lucida Sans Unicode" charset="0"/>
              </a:defRPr>
            </a:lvl6pPr>
            <a:lvl7pPr marL="2971800" indent="-228600" algn="l" defTabSz="449263" rtl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800">
                <a:solidFill>
                  <a:srgbClr val="000000"/>
                </a:solidFill>
                <a:latin typeface="Arial Narrow" pitchFamily="32" charset="0"/>
                <a:ea typeface="Lucida Sans Unicode" charset="0"/>
                <a:cs typeface="Lucida Sans Unicode" charset="0"/>
              </a:defRPr>
            </a:lvl7pPr>
            <a:lvl8pPr marL="3429000" indent="-228600" algn="l" defTabSz="449263" rtl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800">
                <a:solidFill>
                  <a:srgbClr val="000000"/>
                </a:solidFill>
                <a:latin typeface="Arial Narrow" pitchFamily="32" charset="0"/>
                <a:ea typeface="Lucida Sans Unicode" charset="0"/>
                <a:cs typeface="Lucida Sans Unicode" charset="0"/>
              </a:defRPr>
            </a:lvl8pPr>
            <a:lvl9pPr marL="3886200" indent="-228600" algn="l" defTabSz="449263" rtl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800">
                <a:solidFill>
                  <a:srgbClr val="000000"/>
                </a:solidFill>
                <a:latin typeface="Arial Narrow" pitchFamily="32" charset="0"/>
                <a:ea typeface="Lucida Sans Unicode" charset="0"/>
                <a:cs typeface="Lucida Sans Unicode" charset="0"/>
              </a:defRPr>
            </a:lvl9pPr>
          </a:lstStyle>
          <a:p>
            <a:r>
              <a:rPr lang="en-US" sz="4000" dirty="0"/>
              <a:t>Forest structure could mitigate negative impacts of climate change on functional diversity in northeastern North </a:t>
            </a:r>
            <a:r>
              <a:rPr lang="en-US" sz="4000" dirty="0" smtClean="0"/>
              <a:t>America</a:t>
            </a:r>
          </a:p>
        </p:txBody>
      </p:sp>
      <p:sp>
        <p:nvSpPr>
          <p:cNvPr id="2" name="Rechteck 1"/>
          <p:cNvSpPr/>
          <p:nvPr/>
        </p:nvSpPr>
        <p:spPr>
          <a:xfrm>
            <a:off x="197848" y="4276253"/>
            <a:ext cx="538226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AT" sz="2800" dirty="0" smtClean="0"/>
              <a:t>Dominik Thom</a:t>
            </a:r>
            <a:r>
              <a:rPr lang="de-AT" sz="2800" dirty="0"/>
              <a:t>, </a:t>
            </a:r>
            <a:r>
              <a:rPr lang="de-AT" sz="2800" dirty="0" smtClean="0"/>
              <a:t>Anthony Taylor, Rupert Seidl, Wilfried Thuiller, Jiejie Wang, Marie Robideau, William Keeton </a:t>
            </a:r>
            <a:endParaRPr lang="de-AT" sz="2800" b="1" dirty="0"/>
          </a:p>
        </p:txBody>
      </p:sp>
      <p:pic>
        <p:nvPicPr>
          <p:cNvPr id="8194" name="Picture 2" descr="C:\Users\dthom\AppData\Roaming\Skype\lieblingsdominik\media_messaging\media_cache_v3\^A38126B6ACE5FF7DDC88DE84B0C5DD9ED14FC0752D924D0EB9^pimgpsh_fullsize_distr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1684" y="140796"/>
            <a:ext cx="2340864" cy="1959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l="9051" t="34600" r="9051" b="36000"/>
          <a:stretch/>
        </p:blipFill>
        <p:spPr>
          <a:xfrm>
            <a:off x="6731684" y="2492896"/>
            <a:ext cx="2412316" cy="48710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31840" y="260648"/>
            <a:ext cx="3442844" cy="75627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82296" y="310702"/>
            <a:ext cx="2655020" cy="858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27412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4"/>
          <p:cNvSpPr>
            <a:spLocks noChangeArrowheads="1"/>
          </p:cNvSpPr>
          <p:nvPr/>
        </p:nvSpPr>
        <p:spPr bwMode="auto">
          <a:xfrm>
            <a:off x="3924300" y="6597650"/>
            <a:ext cx="1150938" cy="24288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/>
          <a:p>
            <a:pPr algn="ctr" defTabSz="449263" fontAlgn="base">
              <a:spcBef>
                <a:spcPts val="900"/>
              </a:spcBef>
              <a:spcAft>
                <a:spcPct val="0"/>
              </a:spcAft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de-DE" sz="1000" b="1" dirty="0">
                <a:solidFill>
                  <a:srgbClr val="000000"/>
                </a:solidFill>
              </a:rPr>
              <a:t>Dominik Thom</a:t>
            </a:r>
          </a:p>
        </p:txBody>
      </p:sp>
      <p:sp>
        <p:nvSpPr>
          <p:cNvPr id="7" name="Titel 1"/>
          <p:cNvSpPr txBox="1">
            <a:spLocks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  <a:normAutofit/>
          </a:bodyPr>
          <a:lstStyle>
            <a:lvl1pPr algn="l" defTabSz="449263" rtl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8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49263" rtl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800">
                <a:solidFill>
                  <a:srgbClr val="000000"/>
                </a:solidFill>
                <a:latin typeface="Arial Narrow" pitchFamily="32" charset="0"/>
                <a:ea typeface="Lucida Sans Unicode" charset="0"/>
                <a:cs typeface="Lucida Sans Unicode" charset="0"/>
              </a:defRPr>
            </a:lvl2pPr>
            <a:lvl3pPr marL="1143000" indent="-228600" algn="l" defTabSz="449263" rtl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800">
                <a:solidFill>
                  <a:srgbClr val="000000"/>
                </a:solidFill>
                <a:latin typeface="Arial Narrow" pitchFamily="32" charset="0"/>
                <a:ea typeface="Lucida Sans Unicode" charset="0"/>
                <a:cs typeface="Lucida Sans Unicode" charset="0"/>
              </a:defRPr>
            </a:lvl3pPr>
            <a:lvl4pPr marL="1600200" indent="-228600" algn="l" defTabSz="449263" rtl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800">
                <a:solidFill>
                  <a:srgbClr val="000000"/>
                </a:solidFill>
                <a:latin typeface="Arial Narrow" pitchFamily="32" charset="0"/>
                <a:ea typeface="Lucida Sans Unicode" charset="0"/>
                <a:cs typeface="Lucida Sans Unicode" charset="0"/>
              </a:defRPr>
            </a:lvl4pPr>
            <a:lvl5pPr marL="2057400" indent="-228600" algn="l" defTabSz="449263" rtl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800">
                <a:solidFill>
                  <a:srgbClr val="000000"/>
                </a:solidFill>
                <a:latin typeface="Arial Narrow" pitchFamily="32" charset="0"/>
                <a:ea typeface="Lucida Sans Unicode" charset="0"/>
                <a:cs typeface="Lucida Sans Unicode" charset="0"/>
              </a:defRPr>
            </a:lvl5pPr>
            <a:lvl6pPr marL="2514600" indent="-228600" algn="l" defTabSz="449263" rtl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800">
                <a:solidFill>
                  <a:srgbClr val="000000"/>
                </a:solidFill>
                <a:latin typeface="Arial Narrow" pitchFamily="32" charset="0"/>
                <a:ea typeface="Lucida Sans Unicode" charset="0"/>
                <a:cs typeface="Lucida Sans Unicode" charset="0"/>
              </a:defRPr>
            </a:lvl6pPr>
            <a:lvl7pPr marL="2971800" indent="-228600" algn="l" defTabSz="449263" rtl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800">
                <a:solidFill>
                  <a:srgbClr val="000000"/>
                </a:solidFill>
                <a:latin typeface="Arial Narrow" pitchFamily="32" charset="0"/>
                <a:ea typeface="Lucida Sans Unicode" charset="0"/>
                <a:cs typeface="Lucida Sans Unicode" charset="0"/>
              </a:defRPr>
            </a:lvl7pPr>
            <a:lvl8pPr marL="3429000" indent="-228600" algn="l" defTabSz="449263" rtl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800">
                <a:solidFill>
                  <a:srgbClr val="000000"/>
                </a:solidFill>
                <a:latin typeface="Arial Narrow" pitchFamily="32" charset="0"/>
                <a:ea typeface="Lucida Sans Unicode" charset="0"/>
                <a:cs typeface="Lucida Sans Unicode" charset="0"/>
              </a:defRPr>
            </a:lvl8pPr>
            <a:lvl9pPr marL="3886200" indent="-228600" algn="l" defTabSz="449263" rtl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800">
                <a:solidFill>
                  <a:srgbClr val="000000"/>
                </a:solidFill>
                <a:latin typeface="Arial Narrow" pitchFamily="32" charset="0"/>
                <a:ea typeface="Lucida Sans Unicode" charset="0"/>
                <a:cs typeface="Lucida Sans Unicode" charset="0"/>
              </a:defRPr>
            </a:lvl9pPr>
          </a:lstStyle>
          <a:p>
            <a:pPr algn="ctr"/>
            <a:r>
              <a:rPr lang="en-US" sz="3200" b="1" kern="0" dirty="0">
                <a:solidFill>
                  <a:srgbClr val="669900"/>
                </a:solidFill>
                <a:latin typeface="Arial" charset="0"/>
              </a:rPr>
              <a:t>Functional diversity </a:t>
            </a:r>
            <a:r>
              <a:rPr lang="en-US" sz="3200" b="1" kern="0" dirty="0" smtClean="0">
                <a:solidFill>
                  <a:srgbClr val="669900"/>
                </a:solidFill>
                <a:latin typeface="Arial" charset="0"/>
              </a:rPr>
              <a:t>distributions</a:t>
            </a:r>
            <a:endParaRPr lang="de-AT" sz="3200" kern="0" dirty="0"/>
          </a:p>
        </p:txBody>
      </p:sp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395288" y="1556792"/>
            <a:ext cx="8610600" cy="4680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marL="285750" indent="-28575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buChar char="•"/>
            </a:pPr>
            <a:endParaRPr lang="en-US" sz="24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8" name="Rechteck 7"/>
          <p:cNvSpPr/>
          <p:nvPr/>
        </p:nvSpPr>
        <p:spPr>
          <a:xfrm>
            <a:off x="6552728" y="6189289"/>
            <a:ext cx="4572000" cy="264047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</a:pPr>
            <a:r>
              <a:rPr lang="de-AT" sz="1200" dirty="0">
                <a:solidFill>
                  <a:schemeClr val="bg1"/>
                </a:solidFill>
                <a:latin typeface="Arial" charset="0"/>
              </a:rPr>
              <a:t>http://www.kalkalpen.at</a:t>
            </a:r>
          </a:p>
        </p:txBody>
      </p:sp>
      <p:grpSp>
        <p:nvGrpSpPr>
          <p:cNvPr id="3" name="Group 2"/>
          <p:cNvGrpSpPr>
            <a:grpSpLocks noChangeAspect="1"/>
          </p:cNvGrpSpPr>
          <p:nvPr/>
        </p:nvGrpSpPr>
        <p:grpSpPr>
          <a:xfrm>
            <a:off x="3828552" y="2204865"/>
            <a:ext cx="5177335" cy="2952328"/>
            <a:chOff x="3708369" y="274638"/>
            <a:chExt cx="4237960" cy="2416658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8704"/>
            <a:stretch/>
          </p:blipFill>
          <p:spPr>
            <a:xfrm>
              <a:off x="3708370" y="274638"/>
              <a:ext cx="4237959" cy="2146250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7322"/>
            <a:stretch/>
          </p:blipFill>
          <p:spPr>
            <a:xfrm>
              <a:off x="3708369" y="2507666"/>
              <a:ext cx="4237959" cy="183630"/>
            </a:xfrm>
            <a:prstGeom prst="rect">
              <a:avLst/>
            </a:prstGeom>
          </p:spPr>
        </p:pic>
      </p:grpSp>
      <p:sp>
        <p:nvSpPr>
          <p:cNvPr id="12" name="Inhaltsplatzhalter 2"/>
          <p:cNvSpPr txBox="1">
            <a:spLocks/>
          </p:cNvSpPr>
          <p:nvPr/>
        </p:nvSpPr>
        <p:spPr>
          <a:xfrm>
            <a:off x="179388" y="1704346"/>
            <a:ext cx="3649162" cy="362302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69900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69900"/>
              </a:buClr>
              <a:buChar char="–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defTabSz="449263">
              <a:lnSpc>
                <a:spcPct val="93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kern="0" dirty="0" smtClean="0">
                <a:solidFill>
                  <a:srgbClr val="000000"/>
                </a:solidFill>
                <a:cs typeface="Arial" panose="020B0604020202020204" pitchFamily="34" charset="0"/>
              </a:rPr>
              <a:t>Highest functional diversity in temperature forests and </a:t>
            </a:r>
            <a:r>
              <a:rPr lang="en-US" kern="0" dirty="0">
                <a:solidFill>
                  <a:srgbClr val="000000"/>
                </a:solidFill>
                <a:cs typeface="Arial" panose="020B0604020202020204" pitchFamily="34" charset="0"/>
              </a:rPr>
              <a:t>the ecotone east and northeast of the Great </a:t>
            </a:r>
            <a:r>
              <a:rPr lang="en-US" kern="0" dirty="0" smtClean="0">
                <a:solidFill>
                  <a:srgbClr val="000000"/>
                </a:solidFill>
                <a:cs typeface="Arial" panose="020B0604020202020204" pitchFamily="34" charset="0"/>
              </a:rPr>
              <a:t>Lakes</a:t>
            </a:r>
          </a:p>
          <a:p>
            <a:pPr defTabSz="449263">
              <a:lnSpc>
                <a:spcPct val="93000"/>
              </a:lnSpc>
              <a:buSzPct val="100000"/>
              <a:buFont typeface="Arial" panose="020B0604020202020204" pitchFamily="34" charset="0"/>
              <a:buChar char="•"/>
            </a:pPr>
            <a:endParaRPr lang="en-US" kern="0" dirty="0" smtClean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defTabSz="449263">
              <a:lnSpc>
                <a:spcPct val="93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kern="0" dirty="0" smtClean="0">
                <a:solidFill>
                  <a:srgbClr val="000000"/>
                </a:solidFill>
                <a:cs typeface="Arial" panose="020B0604020202020204" pitchFamily="34" charset="0"/>
              </a:rPr>
              <a:t>Low functional diversity </a:t>
            </a:r>
            <a:r>
              <a:rPr lang="en-US" kern="0" dirty="0">
                <a:solidFill>
                  <a:srgbClr val="000000"/>
                </a:solidFill>
                <a:cs typeface="Arial" panose="020B0604020202020204" pitchFamily="34" charset="0"/>
              </a:rPr>
              <a:t>northeastern boreal forest and the </a:t>
            </a:r>
            <a:r>
              <a:rPr lang="en-US" kern="0" dirty="0" smtClean="0">
                <a:solidFill>
                  <a:srgbClr val="000000"/>
                </a:solidFill>
                <a:cs typeface="Arial" panose="020B0604020202020204" pitchFamily="34" charset="0"/>
              </a:rPr>
              <a:t>ecotone </a:t>
            </a:r>
            <a:r>
              <a:rPr lang="en-US" kern="0" dirty="0">
                <a:solidFill>
                  <a:srgbClr val="000000"/>
                </a:solidFill>
                <a:cs typeface="Arial" panose="020B0604020202020204" pitchFamily="34" charset="0"/>
              </a:rPr>
              <a:t>west of the Great Lakes</a:t>
            </a:r>
            <a:endParaRPr lang="en-US" kern="0" dirty="0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179388" y="6594475"/>
            <a:ext cx="1079500" cy="42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pPr defTabSz="449263" fontAlgn="base">
              <a:spcBef>
                <a:spcPts val="900"/>
              </a:spcBef>
              <a:spcAft>
                <a:spcPct val="0"/>
              </a:spcAft>
              <a:buSzPct val="100000"/>
            </a:pPr>
            <a:r>
              <a:rPr lang="de-DE" sz="1000" b="1" dirty="0" smtClean="0">
                <a:latin typeface="Arial Narrow" pitchFamily="32" charset="0"/>
              </a:rPr>
              <a:t>12/13/2019</a:t>
            </a:r>
            <a:endParaRPr lang="de-DE" sz="1000" b="1" dirty="0">
              <a:latin typeface="Arial Narrow" pitchFamily="3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487722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4"/>
          <p:cNvSpPr>
            <a:spLocks noChangeArrowheads="1"/>
          </p:cNvSpPr>
          <p:nvPr/>
        </p:nvSpPr>
        <p:spPr bwMode="auto">
          <a:xfrm>
            <a:off x="3924300" y="6597650"/>
            <a:ext cx="1150938" cy="24288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/>
          <a:p>
            <a:pPr algn="ctr" defTabSz="449263" fontAlgn="base">
              <a:spcBef>
                <a:spcPts val="900"/>
              </a:spcBef>
              <a:spcAft>
                <a:spcPct val="0"/>
              </a:spcAft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de-DE" sz="1000" b="1" dirty="0">
                <a:solidFill>
                  <a:srgbClr val="000000"/>
                </a:solidFill>
              </a:rPr>
              <a:t>Dominik Thom</a:t>
            </a:r>
          </a:p>
        </p:txBody>
      </p:sp>
      <p:sp>
        <p:nvSpPr>
          <p:cNvPr id="7" name="Titel 1"/>
          <p:cNvSpPr txBox="1">
            <a:spLocks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  <a:normAutofit/>
          </a:bodyPr>
          <a:lstStyle>
            <a:lvl1pPr algn="l" defTabSz="449263" rtl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8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49263" rtl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800">
                <a:solidFill>
                  <a:srgbClr val="000000"/>
                </a:solidFill>
                <a:latin typeface="Arial Narrow" pitchFamily="32" charset="0"/>
                <a:ea typeface="Lucida Sans Unicode" charset="0"/>
                <a:cs typeface="Lucida Sans Unicode" charset="0"/>
              </a:defRPr>
            </a:lvl2pPr>
            <a:lvl3pPr marL="1143000" indent="-228600" algn="l" defTabSz="449263" rtl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800">
                <a:solidFill>
                  <a:srgbClr val="000000"/>
                </a:solidFill>
                <a:latin typeface="Arial Narrow" pitchFamily="32" charset="0"/>
                <a:ea typeface="Lucida Sans Unicode" charset="0"/>
                <a:cs typeface="Lucida Sans Unicode" charset="0"/>
              </a:defRPr>
            </a:lvl3pPr>
            <a:lvl4pPr marL="1600200" indent="-228600" algn="l" defTabSz="449263" rtl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800">
                <a:solidFill>
                  <a:srgbClr val="000000"/>
                </a:solidFill>
                <a:latin typeface="Arial Narrow" pitchFamily="32" charset="0"/>
                <a:ea typeface="Lucida Sans Unicode" charset="0"/>
                <a:cs typeface="Lucida Sans Unicode" charset="0"/>
              </a:defRPr>
            </a:lvl4pPr>
            <a:lvl5pPr marL="2057400" indent="-228600" algn="l" defTabSz="449263" rtl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800">
                <a:solidFill>
                  <a:srgbClr val="000000"/>
                </a:solidFill>
                <a:latin typeface="Arial Narrow" pitchFamily="32" charset="0"/>
                <a:ea typeface="Lucida Sans Unicode" charset="0"/>
                <a:cs typeface="Lucida Sans Unicode" charset="0"/>
              </a:defRPr>
            </a:lvl5pPr>
            <a:lvl6pPr marL="2514600" indent="-228600" algn="l" defTabSz="449263" rtl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800">
                <a:solidFill>
                  <a:srgbClr val="000000"/>
                </a:solidFill>
                <a:latin typeface="Arial Narrow" pitchFamily="32" charset="0"/>
                <a:ea typeface="Lucida Sans Unicode" charset="0"/>
                <a:cs typeface="Lucida Sans Unicode" charset="0"/>
              </a:defRPr>
            </a:lvl6pPr>
            <a:lvl7pPr marL="2971800" indent="-228600" algn="l" defTabSz="449263" rtl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800">
                <a:solidFill>
                  <a:srgbClr val="000000"/>
                </a:solidFill>
                <a:latin typeface="Arial Narrow" pitchFamily="32" charset="0"/>
                <a:ea typeface="Lucida Sans Unicode" charset="0"/>
                <a:cs typeface="Lucida Sans Unicode" charset="0"/>
              </a:defRPr>
            </a:lvl7pPr>
            <a:lvl8pPr marL="3429000" indent="-228600" algn="l" defTabSz="449263" rtl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800">
                <a:solidFill>
                  <a:srgbClr val="000000"/>
                </a:solidFill>
                <a:latin typeface="Arial Narrow" pitchFamily="32" charset="0"/>
                <a:ea typeface="Lucida Sans Unicode" charset="0"/>
                <a:cs typeface="Lucida Sans Unicode" charset="0"/>
              </a:defRPr>
            </a:lvl8pPr>
            <a:lvl9pPr marL="3886200" indent="-228600" algn="l" defTabSz="449263" rtl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800">
                <a:solidFill>
                  <a:srgbClr val="000000"/>
                </a:solidFill>
                <a:latin typeface="Arial Narrow" pitchFamily="32" charset="0"/>
                <a:ea typeface="Lucida Sans Unicode" charset="0"/>
                <a:cs typeface="Lucida Sans Unicode" charset="0"/>
              </a:defRPr>
            </a:lvl9pPr>
          </a:lstStyle>
          <a:p>
            <a:pPr algn="ctr"/>
            <a:r>
              <a:rPr lang="en-US" sz="3200" b="1" kern="0" dirty="0">
                <a:solidFill>
                  <a:srgbClr val="669900"/>
                </a:solidFill>
                <a:latin typeface="Arial" charset="0"/>
              </a:rPr>
              <a:t>Functional diversity </a:t>
            </a:r>
            <a:r>
              <a:rPr lang="en-US" sz="3200" b="1" kern="0" dirty="0" smtClean="0">
                <a:solidFill>
                  <a:srgbClr val="669900"/>
                </a:solidFill>
                <a:latin typeface="Arial" charset="0"/>
              </a:rPr>
              <a:t>drivers</a:t>
            </a:r>
            <a:endParaRPr lang="de-AT" sz="3200" kern="0" dirty="0"/>
          </a:p>
        </p:txBody>
      </p:sp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395288" y="1556792"/>
            <a:ext cx="8610600" cy="4680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marL="285750" indent="-28575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buChar char="•"/>
            </a:pPr>
            <a:endParaRPr lang="en-US" sz="24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8" name="Rechteck 7"/>
          <p:cNvSpPr/>
          <p:nvPr/>
        </p:nvSpPr>
        <p:spPr>
          <a:xfrm>
            <a:off x="6552728" y="6189289"/>
            <a:ext cx="4572000" cy="264047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</a:pPr>
            <a:r>
              <a:rPr lang="de-AT" sz="1200" dirty="0">
                <a:solidFill>
                  <a:schemeClr val="bg1"/>
                </a:solidFill>
                <a:latin typeface="Arial" charset="0"/>
              </a:rPr>
              <a:t>http://www.kalkalpen.at</a:t>
            </a:r>
          </a:p>
        </p:txBody>
      </p:sp>
      <p:sp>
        <p:nvSpPr>
          <p:cNvPr id="12" name="Inhaltsplatzhalter 2"/>
          <p:cNvSpPr txBox="1">
            <a:spLocks/>
          </p:cNvSpPr>
          <p:nvPr/>
        </p:nvSpPr>
        <p:spPr>
          <a:xfrm>
            <a:off x="5356726" y="1879378"/>
            <a:ext cx="3649162" cy="3024336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69900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69900"/>
              </a:buClr>
              <a:buChar char="–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defTabSz="449263">
              <a:lnSpc>
                <a:spcPct val="93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kern="0" dirty="0" smtClean="0">
                <a:solidFill>
                  <a:srgbClr val="000000"/>
                </a:solidFill>
                <a:cs typeface="Arial" panose="020B0604020202020204" pitchFamily="34" charset="0"/>
              </a:rPr>
              <a:t>Strong positive association between functional diversity and forest structure</a:t>
            </a:r>
          </a:p>
          <a:p>
            <a:pPr defTabSz="449263">
              <a:lnSpc>
                <a:spcPct val="93000"/>
              </a:lnSpc>
              <a:buSzPct val="100000"/>
              <a:buFont typeface="Arial" panose="020B0604020202020204" pitchFamily="34" charset="0"/>
              <a:buChar char="•"/>
            </a:pPr>
            <a:endParaRPr lang="en-US" kern="0" dirty="0" smtClean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defTabSz="449263">
              <a:lnSpc>
                <a:spcPct val="93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kern="0" dirty="0" smtClean="0">
                <a:solidFill>
                  <a:srgbClr val="000000"/>
                </a:solidFill>
                <a:cs typeface="Arial" panose="020B0604020202020204" pitchFamily="34" charset="0"/>
              </a:rPr>
              <a:t>Climate of secondary importance with varying positive and negative responses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750"/>
          <a:stretch/>
        </p:blipFill>
        <p:spPr>
          <a:xfrm>
            <a:off x="179388" y="1315427"/>
            <a:ext cx="5131960" cy="3817242"/>
          </a:xfrm>
          <a:prstGeom prst="rect">
            <a:avLst/>
          </a:prstGeom>
        </p:spPr>
      </p:pic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179388" y="6594475"/>
            <a:ext cx="1079500" cy="42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pPr defTabSz="449263" fontAlgn="base">
              <a:spcBef>
                <a:spcPts val="900"/>
              </a:spcBef>
              <a:spcAft>
                <a:spcPct val="0"/>
              </a:spcAft>
              <a:buSzPct val="100000"/>
            </a:pPr>
            <a:r>
              <a:rPr lang="de-DE" sz="1000" b="1" dirty="0" smtClean="0">
                <a:latin typeface="Arial Narrow" pitchFamily="32" charset="0"/>
              </a:rPr>
              <a:t>12/13/2019</a:t>
            </a:r>
            <a:endParaRPr lang="de-DE" sz="1000" b="1" dirty="0">
              <a:latin typeface="Arial Narrow" pitchFamily="3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3176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4"/>
          <p:cNvSpPr>
            <a:spLocks noChangeArrowheads="1"/>
          </p:cNvSpPr>
          <p:nvPr/>
        </p:nvSpPr>
        <p:spPr bwMode="auto">
          <a:xfrm>
            <a:off x="3924300" y="6597650"/>
            <a:ext cx="1150938" cy="24288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/>
          <a:p>
            <a:pPr algn="ctr" defTabSz="449263" fontAlgn="base">
              <a:spcBef>
                <a:spcPts val="900"/>
              </a:spcBef>
              <a:spcAft>
                <a:spcPct val="0"/>
              </a:spcAft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de-DE" sz="1000" b="1" dirty="0">
                <a:solidFill>
                  <a:srgbClr val="000000"/>
                </a:solidFill>
              </a:rPr>
              <a:t>Dominik Thom</a:t>
            </a:r>
          </a:p>
        </p:txBody>
      </p:sp>
      <p:sp>
        <p:nvSpPr>
          <p:cNvPr id="7" name="Titel 1"/>
          <p:cNvSpPr txBox="1">
            <a:spLocks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  <a:normAutofit/>
          </a:bodyPr>
          <a:lstStyle>
            <a:lvl1pPr algn="l" defTabSz="449263" rtl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8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49263" rtl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800">
                <a:solidFill>
                  <a:srgbClr val="000000"/>
                </a:solidFill>
                <a:latin typeface="Arial Narrow" pitchFamily="32" charset="0"/>
                <a:ea typeface="Lucida Sans Unicode" charset="0"/>
                <a:cs typeface="Lucida Sans Unicode" charset="0"/>
              </a:defRPr>
            </a:lvl2pPr>
            <a:lvl3pPr marL="1143000" indent="-228600" algn="l" defTabSz="449263" rtl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800">
                <a:solidFill>
                  <a:srgbClr val="000000"/>
                </a:solidFill>
                <a:latin typeface="Arial Narrow" pitchFamily="32" charset="0"/>
                <a:ea typeface="Lucida Sans Unicode" charset="0"/>
                <a:cs typeface="Lucida Sans Unicode" charset="0"/>
              </a:defRPr>
            </a:lvl3pPr>
            <a:lvl4pPr marL="1600200" indent="-228600" algn="l" defTabSz="449263" rtl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800">
                <a:solidFill>
                  <a:srgbClr val="000000"/>
                </a:solidFill>
                <a:latin typeface="Arial Narrow" pitchFamily="32" charset="0"/>
                <a:ea typeface="Lucida Sans Unicode" charset="0"/>
                <a:cs typeface="Lucida Sans Unicode" charset="0"/>
              </a:defRPr>
            </a:lvl4pPr>
            <a:lvl5pPr marL="2057400" indent="-228600" algn="l" defTabSz="449263" rtl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800">
                <a:solidFill>
                  <a:srgbClr val="000000"/>
                </a:solidFill>
                <a:latin typeface="Arial Narrow" pitchFamily="32" charset="0"/>
                <a:ea typeface="Lucida Sans Unicode" charset="0"/>
                <a:cs typeface="Lucida Sans Unicode" charset="0"/>
              </a:defRPr>
            </a:lvl5pPr>
            <a:lvl6pPr marL="2514600" indent="-228600" algn="l" defTabSz="449263" rtl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800">
                <a:solidFill>
                  <a:srgbClr val="000000"/>
                </a:solidFill>
                <a:latin typeface="Arial Narrow" pitchFamily="32" charset="0"/>
                <a:ea typeface="Lucida Sans Unicode" charset="0"/>
                <a:cs typeface="Lucida Sans Unicode" charset="0"/>
              </a:defRPr>
            </a:lvl6pPr>
            <a:lvl7pPr marL="2971800" indent="-228600" algn="l" defTabSz="449263" rtl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800">
                <a:solidFill>
                  <a:srgbClr val="000000"/>
                </a:solidFill>
                <a:latin typeface="Arial Narrow" pitchFamily="32" charset="0"/>
                <a:ea typeface="Lucida Sans Unicode" charset="0"/>
                <a:cs typeface="Lucida Sans Unicode" charset="0"/>
              </a:defRPr>
            </a:lvl7pPr>
            <a:lvl8pPr marL="3429000" indent="-228600" algn="l" defTabSz="449263" rtl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800">
                <a:solidFill>
                  <a:srgbClr val="000000"/>
                </a:solidFill>
                <a:latin typeface="Arial Narrow" pitchFamily="32" charset="0"/>
                <a:ea typeface="Lucida Sans Unicode" charset="0"/>
                <a:cs typeface="Lucida Sans Unicode" charset="0"/>
              </a:defRPr>
            </a:lvl8pPr>
            <a:lvl9pPr marL="3886200" indent="-228600" algn="l" defTabSz="449263" rtl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800">
                <a:solidFill>
                  <a:srgbClr val="000000"/>
                </a:solidFill>
                <a:latin typeface="Arial Narrow" pitchFamily="32" charset="0"/>
                <a:ea typeface="Lucida Sans Unicode" charset="0"/>
                <a:cs typeface="Lucida Sans Unicode" charset="0"/>
              </a:defRPr>
            </a:lvl9pPr>
          </a:lstStyle>
          <a:p>
            <a:pPr algn="ctr"/>
            <a:r>
              <a:rPr lang="en-US" sz="3200" b="1" kern="0" dirty="0" smtClean="0">
                <a:solidFill>
                  <a:srgbClr val="669900"/>
                </a:solidFill>
                <a:latin typeface="Arial" charset="0"/>
              </a:rPr>
              <a:t>Climate sensitivity</a:t>
            </a:r>
            <a:endParaRPr lang="de-AT" sz="3200" kern="0" dirty="0"/>
          </a:p>
        </p:txBody>
      </p:sp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395288" y="1556792"/>
            <a:ext cx="8610600" cy="4680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marL="285750" indent="-28575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buChar char="•"/>
            </a:pPr>
            <a:endParaRPr lang="en-US" sz="24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8" name="Rechteck 7"/>
          <p:cNvSpPr/>
          <p:nvPr/>
        </p:nvSpPr>
        <p:spPr>
          <a:xfrm>
            <a:off x="6552728" y="6189289"/>
            <a:ext cx="4572000" cy="264047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</a:pPr>
            <a:r>
              <a:rPr lang="de-AT" sz="1200" dirty="0">
                <a:solidFill>
                  <a:schemeClr val="bg1"/>
                </a:solidFill>
                <a:latin typeface="Arial" charset="0"/>
              </a:rPr>
              <a:t>http://www.kalkalpen.at</a:t>
            </a:r>
          </a:p>
        </p:txBody>
      </p:sp>
      <p:sp>
        <p:nvSpPr>
          <p:cNvPr id="12" name="Inhaltsplatzhalter 2"/>
          <p:cNvSpPr txBox="1">
            <a:spLocks/>
          </p:cNvSpPr>
          <p:nvPr/>
        </p:nvSpPr>
        <p:spPr>
          <a:xfrm>
            <a:off x="713729" y="5088250"/>
            <a:ext cx="3649162" cy="1371029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69900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69900"/>
              </a:buClr>
              <a:buChar char="–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defTabSz="449263">
              <a:lnSpc>
                <a:spcPct val="93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kern="0" dirty="0" smtClean="0">
                <a:solidFill>
                  <a:srgbClr val="000000"/>
                </a:solidFill>
                <a:cs typeface="Arial" panose="020B0604020202020204" pitchFamily="34" charset="0"/>
              </a:rPr>
              <a:t>Increasing functional diversity in boreal forests</a:t>
            </a:r>
            <a:endParaRPr lang="en-US" kern="0" dirty="0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pic>
        <p:nvPicPr>
          <p:cNvPr id="9" name="Picture 8" descr="trait_dist_pred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625"/>
          <a:stretch/>
        </p:blipFill>
        <p:spPr bwMode="auto">
          <a:xfrm>
            <a:off x="971600" y="921074"/>
            <a:ext cx="6512648" cy="3743205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Inhaltsplatzhalter 2"/>
          <p:cNvSpPr txBox="1">
            <a:spLocks/>
          </p:cNvSpPr>
          <p:nvPr/>
        </p:nvSpPr>
        <p:spPr>
          <a:xfrm>
            <a:off x="4634822" y="5085184"/>
            <a:ext cx="3753601" cy="1435274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69900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69900"/>
              </a:buClr>
              <a:buChar char="–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defTabSz="449263">
              <a:lnSpc>
                <a:spcPct val="93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kern="0" dirty="0" smtClean="0">
                <a:solidFill>
                  <a:srgbClr val="000000"/>
                </a:solidFill>
                <a:cs typeface="Arial" panose="020B0604020202020204" pitchFamily="34" charset="0"/>
              </a:rPr>
              <a:t>Decreasing functional diversity in temperate forests</a:t>
            </a:r>
            <a:endParaRPr lang="en-US" kern="0" dirty="0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179388" y="6594475"/>
            <a:ext cx="1079500" cy="42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pPr defTabSz="449263" fontAlgn="base">
              <a:spcBef>
                <a:spcPts val="900"/>
              </a:spcBef>
              <a:spcAft>
                <a:spcPct val="0"/>
              </a:spcAft>
              <a:buSzPct val="100000"/>
            </a:pPr>
            <a:r>
              <a:rPr lang="de-DE" sz="1000" b="1" dirty="0" smtClean="0">
                <a:latin typeface="Arial Narrow" pitchFamily="32" charset="0"/>
              </a:rPr>
              <a:t>12/13/2019</a:t>
            </a:r>
            <a:endParaRPr lang="de-DE" sz="1000" b="1" dirty="0">
              <a:latin typeface="Arial Narrow" pitchFamily="3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389282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4"/>
          <p:cNvSpPr>
            <a:spLocks noChangeArrowheads="1"/>
          </p:cNvSpPr>
          <p:nvPr/>
        </p:nvSpPr>
        <p:spPr bwMode="auto">
          <a:xfrm>
            <a:off x="3924300" y="6597650"/>
            <a:ext cx="1150938" cy="24288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/>
          <a:p>
            <a:pPr algn="ctr" defTabSz="449263" fontAlgn="base">
              <a:spcBef>
                <a:spcPts val="900"/>
              </a:spcBef>
              <a:spcAft>
                <a:spcPct val="0"/>
              </a:spcAft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de-DE" sz="1000" b="1" dirty="0">
                <a:solidFill>
                  <a:srgbClr val="000000"/>
                </a:solidFill>
              </a:rPr>
              <a:t>Dominik Thom</a:t>
            </a:r>
          </a:p>
        </p:txBody>
      </p:sp>
      <p:sp>
        <p:nvSpPr>
          <p:cNvPr id="7" name="Titel 1"/>
          <p:cNvSpPr txBox="1">
            <a:spLocks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  <a:normAutofit/>
          </a:bodyPr>
          <a:lstStyle>
            <a:lvl1pPr algn="l" defTabSz="449263" rtl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8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49263" rtl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800">
                <a:solidFill>
                  <a:srgbClr val="000000"/>
                </a:solidFill>
                <a:latin typeface="Arial Narrow" pitchFamily="32" charset="0"/>
                <a:ea typeface="Lucida Sans Unicode" charset="0"/>
                <a:cs typeface="Lucida Sans Unicode" charset="0"/>
              </a:defRPr>
            </a:lvl2pPr>
            <a:lvl3pPr marL="1143000" indent="-228600" algn="l" defTabSz="449263" rtl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800">
                <a:solidFill>
                  <a:srgbClr val="000000"/>
                </a:solidFill>
                <a:latin typeface="Arial Narrow" pitchFamily="32" charset="0"/>
                <a:ea typeface="Lucida Sans Unicode" charset="0"/>
                <a:cs typeface="Lucida Sans Unicode" charset="0"/>
              </a:defRPr>
            </a:lvl3pPr>
            <a:lvl4pPr marL="1600200" indent="-228600" algn="l" defTabSz="449263" rtl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800">
                <a:solidFill>
                  <a:srgbClr val="000000"/>
                </a:solidFill>
                <a:latin typeface="Arial Narrow" pitchFamily="32" charset="0"/>
                <a:ea typeface="Lucida Sans Unicode" charset="0"/>
                <a:cs typeface="Lucida Sans Unicode" charset="0"/>
              </a:defRPr>
            </a:lvl4pPr>
            <a:lvl5pPr marL="2057400" indent="-228600" algn="l" defTabSz="449263" rtl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800">
                <a:solidFill>
                  <a:srgbClr val="000000"/>
                </a:solidFill>
                <a:latin typeface="Arial Narrow" pitchFamily="32" charset="0"/>
                <a:ea typeface="Lucida Sans Unicode" charset="0"/>
                <a:cs typeface="Lucida Sans Unicode" charset="0"/>
              </a:defRPr>
            </a:lvl5pPr>
            <a:lvl6pPr marL="2514600" indent="-228600" algn="l" defTabSz="449263" rtl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800">
                <a:solidFill>
                  <a:srgbClr val="000000"/>
                </a:solidFill>
                <a:latin typeface="Arial Narrow" pitchFamily="32" charset="0"/>
                <a:ea typeface="Lucida Sans Unicode" charset="0"/>
                <a:cs typeface="Lucida Sans Unicode" charset="0"/>
              </a:defRPr>
            </a:lvl6pPr>
            <a:lvl7pPr marL="2971800" indent="-228600" algn="l" defTabSz="449263" rtl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800">
                <a:solidFill>
                  <a:srgbClr val="000000"/>
                </a:solidFill>
                <a:latin typeface="Arial Narrow" pitchFamily="32" charset="0"/>
                <a:ea typeface="Lucida Sans Unicode" charset="0"/>
                <a:cs typeface="Lucida Sans Unicode" charset="0"/>
              </a:defRPr>
            </a:lvl7pPr>
            <a:lvl8pPr marL="3429000" indent="-228600" algn="l" defTabSz="449263" rtl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800">
                <a:solidFill>
                  <a:srgbClr val="000000"/>
                </a:solidFill>
                <a:latin typeface="Arial Narrow" pitchFamily="32" charset="0"/>
                <a:ea typeface="Lucida Sans Unicode" charset="0"/>
                <a:cs typeface="Lucida Sans Unicode" charset="0"/>
              </a:defRPr>
            </a:lvl8pPr>
            <a:lvl9pPr marL="3886200" indent="-228600" algn="l" defTabSz="449263" rtl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800">
                <a:solidFill>
                  <a:srgbClr val="000000"/>
                </a:solidFill>
                <a:latin typeface="Arial Narrow" pitchFamily="32" charset="0"/>
                <a:ea typeface="Lucida Sans Unicode" charset="0"/>
                <a:cs typeface="Lucida Sans Unicode" charset="0"/>
              </a:defRPr>
            </a:lvl9pPr>
          </a:lstStyle>
          <a:p>
            <a:pPr algn="ctr"/>
            <a:r>
              <a:rPr lang="de-AT" sz="3200" b="1" kern="0" dirty="0" smtClean="0">
                <a:solidFill>
                  <a:srgbClr val="669900"/>
                </a:solidFill>
                <a:latin typeface="Arial" charset="0"/>
              </a:rPr>
              <a:t>Adaptive silviculture for climate change</a:t>
            </a:r>
            <a:endParaRPr lang="de-AT" sz="3200" kern="0" dirty="0"/>
          </a:p>
        </p:txBody>
      </p:sp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395288" y="1556792"/>
            <a:ext cx="8610600" cy="4680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marL="285750" indent="-28575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buChar char="•"/>
            </a:pPr>
            <a:endParaRPr lang="en-US" sz="24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8" name="Rechteck 7"/>
          <p:cNvSpPr/>
          <p:nvPr/>
        </p:nvSpPr>
        <p:spPr>
          <a:xfrm>
            <a:off x="6552728" y="6189289"/>
            <a:ext cx="4572000" cy="264047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</a:pPr>
            <a:r>
              <a:rPr lang="de-AT" sz="1200" dirty="0">
                <a:solidFill>
                  <a:schemeClr val="bg1"/>
                </a:solidFill>
                <a:latin typeface="Arial" charset="0"/>
              </a:rPr>
              <a:t>http://www.kalkalpen.at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6668" y="717016"/>
            <a:ext cx="5526202" cy="531896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256357" y="6175139"/>
            <a:ext cx="378494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Millar et al. (2007); https</a:t>
            </a:r>
            <a:r>
              <a:rPr lang="en-US" sz="1400" dirty="0"/>
              <a:t>://www.adaptivesilviculture.org/</a:t>
            </a:r>
          </a:p>
        </p:txBody>
      </p: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179388" y="6594475"/>
            <a:ext cx="1079500" cy="42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pPr defTabSz="449263" fontAlgn="base">
              <a:spcBef>
                <a:spcPts val="900"/>
              </a:spcBef>
              <a:spcAft>
                <a:spcPct val="0"/>
              </a:spcAft>
              <a:buSzPct val="100000"/>
            </a:pPr>
            <a:r>
              <a:rPr lang="de-DE" sz="1000" b="1" dirty="0" smtClean="0">
                <a:latin typeface="Arial Narrow" pitchFamily="32" charset="0"/>
              </a:rPr>
              <a:t>12/13/2019</a:t>
            </a:r>
            <a:endParaRPr lang="de-DE" sz="1000" b="1" dirty="0">
              <a:latin typeface="Arial Narrow" pitchFamily="3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858216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4"/>
          <p:cNvSpPr>
            <a:spLocks noChangeArrowheads="1"/>
          </p:cNvSpPr>
          <p:nvPr/>
        </p:nvSpPr>
        <p:spPr bwMode="auto">
          <a:xfrm>
            <a:off x="3924300" y="6597650"/>
            <a:ext cx="1150938" cy="24288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/>
          <a:p>
            <a:pPr algn="ctr" defTabSz="449263" fontAlgn="base">
              <a:spcBef>
                <a:spcPts val="900"/>
              </a:spcBef>
              <a:spcAft>
                <a:spcPct val="0"/>
              </a:spcAft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de-DE" sz="1000" b="1" dirty="0">
                <a:solidFill>
                  <a:srgbClr val="000000"/>
                </a:solidFill>
              </a:rPr>
              <a:t>Dominik Thom</a:t>
            </a:r>
          </a:p>
        </p:txBody>
      </p:sp>
      <p:sp>
        <p:nvSpPr>
          <p:cNvPr id="7" name="Titel 1"/>
          <p:cNvSpPr txBox="1">
            <a:spLocks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  <a:normAutofit/>
          </a:bodyPr>
          <a:lstStyle>
            <a:lvl1pPr algn="l" defTabSz="449263" rtl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8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49263" rtl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800">
                <a:solidFill>
                  <a:srgbClr val="000000"/>
                </a:solidFill>
                <a:latin typeface="Arial Narrow" pitchFamily="32" charset="0"/>
                <a:ea typeface="Lucida Sans Unicode" charset="0"/>
                <a:cs typeface="Lucida Sans Unicode" charset="0"/>
              </a:defRPr>
            </a:lvl2pPr>
            <a:lvl3pPr marL="1143000" indent="-228600" algn="l" defTabSz="449263" rtl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800">
                <a:solidFill>
                  <a:srgbClr val="000000"/>
                </a:solidFill>
                <a:latin typeface="Arial Narrow" pitchFamily="32" charset="0"/>
                <a:ea typeface="Lucida Sans Unicode" charset="0"/>
                <a:cs typeface="Lucida Sans Unicode" charset="0"/>
              </a:defRPr>
            </a:lvl3pPr>
            <a:lvl4pPr marL="1600200" indent="-228600" algn="l" defTabSz="449263" rtl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800">
                <a:solidFill>
                  <a:srgbClr val="000000"/>
                </a:solidFill>
                <a:latin typeface="Arial Narrow" pitchFamily="32" charset="0"/>
                <a:ea typeface="Lucida Sans Unicode" charset="0"/>
                <a:cs typeface="Lucida Sans Unicode" charset="0"/>
              </a:defRPr>
            </a:lvl4pPr>
            <a:lvl5pPr marL="2057400" indent="-228600" algn="l" defTabSz="449263" rtl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800">
                <a:solidFill>
                  <a:srgbClr val="000000"/>
                </a:solidFill>
                <a:latin typeface="Arial Narrow" pitchFamily="32" charset="0"/>
                <a:ea typeface="Lucida Sans Unicode" charset="0"/>
                <a:cs typeface="Lucida Sans Unicode" charset="0"/>
              </a:defRPr>
            </a:lvl5pPr>
            <a:lvl6pPr marL="2514600" indent="-228600" algn="l" defTabSz="449263" rtl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800">
                <a:solidFill>
                  <a:srgbClr val="000000"/>
                </a:solidFill>
                <a:latin typeface="Arial Narrow" pitchFamily="32" charset="0"/>
                <a:ea typeface="Lucida Sans Unicode" charset="0"/>
                <a:cs typeface="Lucida Sans Unicode" charset="0"/>
              </a:defRPr>
            </a:lvl6pPr>
            <a:lvl7pPr marL="2971800" indent="-228600" algn="l" defTabSz="449263" rtl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800">
                <a:solidFill>
                  <a:srgbClr val="000000"/>
                </a:solidFill>
                <a:latin typeface="Arial Narrow" pitchFamily="32" charset="0"/>
                <a:ea typeface="Lucida Sans Unicode" charset="0"/>
                <a:cs typeface="Lucida Sans Unicode" charset="0"/>
              </a:defRPr>
            </a:lvl7pPr>
            <a:lvl8pPr marL="3429000" indent="-228600" algn="l" defTabSz="449263" rtl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800">
                <a:solidFill>
                  <a:srgbClr val="000000"/>
                </a:solidFill>
                <a:latin typeface="Arial Narrow" pitchFamily="32" charset="0"/>
                <a:ea typeface="Lucida Sans Unicode" charset="0"/>
                <a:cs typeface="Lucida Sans Unicode" charset="0"/>
              </a:defRPr>
            </a:lvl8pPr>
            <a:lvl9pPr marL="3886200" indent="-228600" algn="l" defTabSz="449263" rtl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800">
                <a:solidFill>
                  <a:srgbClr val="000000"/>
                </a:solidFill>
                <a:latin typeface="Arial Narrow" pitchFamily="32" charset="0"/>
                <a:ea typeface="Lucida Sans Unicode" charset="0"/>
                <a:cs typeface="Lucida Sans Unicode" charset="0"/>
              </a:defRPr>
            </a:lvl9pPr>
          </a:lstStyle>
          <a:p>
            <a:pPr algn="ctr"/>
            <a:r>
              <a:rPr lang="de-AT" sz="3200" b="1" kern="0" dirty="0" smtClean="0">
                <a:solidFill>
                  <a:srgbClr val="669900"/>
                </a:solidFill>
                <a:latin typeface="Arial" charset="0"/>
              </a:rPr>
              <a:t>Adaptive silviculture based on functional traits</a:t>
            </a:r>
            <a:endParaRPr lang="de-AT" sz="3200" kern="0" dirty="0"/>
          </a:p>
        </p:txBody>
      </p:sp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395288" y="1556792"/>
            <a:ext cx="8610600" cy="4680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marL="285750" indent="-28575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buChar char="•"/>
            </a:pPr>
            <a:endParaRPr lang="en-US" sz="24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8" name="Rechteck 7"/>
          <p:cNvSpPr/>
          <p:nvPr/>
        </p:nvSpPr>
        <p:spPr>
          <a:xfrm>
            <a:off x="6552728" y="6189289"/>
            <a:ext cx="4572000" cy="264047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</a:pPr>
            <a:r>
              <a:rPr lang="de-AT" sz="1200" dirty="0">
                <a:solidFill>
                  <a:schemeClr val="bg1"/>
                </a:solidFill>
                <a:latin typeface="Arial" charset="0"/>
              </a:rPr>
              <a:t>http://www.kalkalpen.at</a:t>
            </a:r>
          </a:p>
        </p:txBody>
      </p:sp>
      <p:sp>
        <p:nvSpPr>
          <p:cNvPr id="20" name="Inhaltsplatzhalter 2"/>
          <p:cNvSpPr txBox="1">
            <a:spLocks/>
          </p:cNvSpPr>
          <p:nvPr/>
        </p:nvSpPr>
        <p:spPr>
          <a:xfrm>
            <a:off x="827584" y="1313656"/>
            <a:ext cx="7992888" cy="44196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69900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69900"/>
              </a:buClr>
              <a:buChar char="–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defTabSz="449263">
              <a:lnSpc>
                <a:spcPct val="93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b="1" kern="0" dirty="0" smtClean="0">
                <a:solidFill>
                  <a:srgbClr val="000000"/>
                </a:solidFill>
                <a:cs typeface="Arial" panose="020B0604020202020204" pitchFamily="34" charset="0"/>
              </a:rPr>
              <a:t>Resistance</a:t>
            </a:r>
            <a:r>
              <a:rPr lang="en-US" kern="0" dirty="0" smtClean="0">
                <a:solidFill>
                  <a:srgbClr val="000000"/>
                </a:solidFill>
                <a:cs typeface="Arial" panose="020B0604020202020204" pitchFamily="34" charset="0"/>
              </a:rPr>
              <a:t>: mixing species with high disturbance tolerance</a:t>
            </a:r>
          </a:p>
          <a:p>
            <a:pPr lvl="1" defTabSz="449263">
              <a:lnSpc>
                <a:spcPct val="93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kern="0" dirty="0" smtClean="0">
                <a:solidFill>
                  <a:srgbClr val="000000"/>
                </a:solidFill>
                <a:cs typeface="Arial" panose="020B0604020202020204" pitchFamily="34" charset="0"/>
              </a:rPr>
              <a:t>Drought: Jack pine, Oaks, Hickories</a:t>
            </a:r>
          </a:p>
          <a:p>
            <a:pPr lvl="1" defTabSz="449263">
              <a:lnSpc>
                <a:spcPct val="93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kern="0" dirty="0" smtClean="0">
                <a:solidFill>
                  <a:srgbClr val="000000"/>
                </a:solidFill>
                <a:cs typeface="Arial" panose="020B0604020202020204" pitchFamily="34" charset="0"/>
              </a:rPr>
              <a:t>Fire: Shagbark hickory, Balsam poplar, Quaking aspen</a:t>
            </a:r>
          </a:p>
          <a:p>
            <a:pPr lvl="1" defTabSz="449263">
              <a:lnSpc>
                <a:spcPct val="93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kern="0" dirty="0" smtClean="0">
                <a:solidFill>
                  <a:srgbClr val="000000"/>
                </a:solidFill>
                <a:cs typeface="Arial" panose="020B0604020202020204" pitchFamily="34" charset="0"/>
              </a:rPr>
              <a:t>Wind: White Ash, Hickories, Scarlet oak</a:t>
            </a:r>
          </a:p>
          <a:p>
            <a:pPr lvl="1" defTabSz="449263">
              <a:lnSpc>
                <a:spcPct val="93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kern="0" dirty="0" smtClean="0">
                <a:solidFill>
                  <a:srgbClr val="000000"/>
                </a:solidFill>
                <a:cs typeface="Arial" panose="020B0604020202020204" pitchFamily="34" charset="0"/>
              </a:rPr>
              <a:t>Biotic disturbances: American larch, Eastern white pine, White oak</a:t>
            </a:r>
          </a:p>
          <a:p>
            <a:pPr defTabSz="449263">
              <a:lnSpc>
                <a:spcPct val="93000"/>
              </a:lnSpc>
              <a:buSzPct val="100000"/>
              <a:buFont typeface="Arial" panose="020B0604020202020204" pitchFamily="34" charset="0"/>
              <a:buChar char="•"/>
            </a:pPr>
            <a:endParaRPr lang="en-US" kern="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defTabSz="449263">
              <a:lnSpc>
                <a:spcPct val="93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b="1" kern="0" dirty="0" smtClean="0">
                <a:solidFill>
                  <a:srgbClr val="000000"/>
                </a:solidFill>
                <a:cs typeface="Arial" panose="020B0604020202020204" pitchFamily="34" charset="0"/>
              </a:rPr>
              <a:t>Resilience</a:t>
            </a:r>
            <a:r>
              <a:rPr lang="en-US" kern="0" dirty="0" smtClean="0">
                <a:solidFill>
                  <a:srgbClr val="000000"/>
                </a:solidFill>
                <a:cs typeface="Arial" panose="020B0604020202020204" pitchFamily="34" charset="0"/>
              </a:rPr>
              <a:t>: mixing species with high recovery speed</a:t>
            </a:r>
          </a:p>
          <a:p>
            <a:pPr lvl="1" defTabSz="449263">
              <a:lnSpc>
                <a:spcPct val="93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kern="0" dirty="0" err="1" smtClean="0">
                <a:solidFill>
                  <a:srgbClr val="000000"/>
                </a:solidFill>
                <a:cs typeface="Arial" panose="020B0604020202020204" pitchFamily="34" charset="0"/>
              </a:rPr>
              <a:t>Resprouting</a:t>
            </a:r>
            <a:r>
              <a:rPr lang="en-US" kern="0" dirty="0" smtClean="0">
                <a:solidFill>
                  <a:srgbClr val="000000"/>
                </a:solidFill>
                <a:cs typeface="Arial" panose="020B0604020202020204" pitchFamily="34" charset="0"/>
              </a:rPr>
              <a:t> ability: Poplars, Cherries</a:t>
            </a:r>
          </a:p>
          <a:p>
            <a:pPr lvl="1" defTabSz="449263">
              <a:lnSpc>
                <a:spcPct val="93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kern="0" dirty="0" smtClean="0">
                <a:solidFill>
                  <a:srgbClr val="000000"/>
                </a:solidFill>
                <a:cs typeface="Arial" panose="020B0604020202020204" pitchFamily="34" charset="0"/>
              </a:rPr>
              <a:t>Fast juvenile growth: Big toothed aspen, Sugar maple</a:t>
            </a:r>
          </a:p>
          <a:p>
            <a:pPr lvl="1" defTabSz="449263">
              <a:lnSpc>
                <a:spcPct val="93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kern="0" dirty="0" err="1" smtClean="0">
                <a:solidFill>
                  <a:srgbClr val="000000"/>
                </a:solidFill>
                <a:cs typeface="Arial" panose="020B0604020202020204" pitchFamily="34" charset="0"/>
              </a:rPr>
              <a:t>Serotiny</a:t>
            </a:r>
            <a:r>
              <a:rPr lang="en-US" kern="0" dirty="0" smtClean="0">
                <a:solidFill>
                  <a:srgbClr val="000000"/>
                </a:solidFill>
                <a:cs typeface="Arial" panose="020B0604020202020204" pitchFamily="34" charset="0"/>
              </a:rPr>
              <a:t>: Jack pine</a:t>
            </a:r>
          </a:p>
          <a:p>
            <a:pPr lvl="1" defTabSz="449263">
              <a:lnSpc>
                <a:spcPct val="93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kern="0" dirty="0" smtClean="0">
                <a:solidFill>
                  <a:srgbClr val="000000"/>
                </a:solidFill>
                <a:cs typeface="Arial" panose="020B0604020202020204" pitchFamily="34" charset="0"/>
              </a:rPr>
              <a:t>Species with high photosynthesis rate under current and future conditions</a:t>
            </a:r>
          </a:p>
          <a:p>
            <a:pPr defTabSz="449263">
              <a:lnSpc>
                <a:spcPct val="93000"/>
              </a:lnSpc>
              <a:buSzPct val="100000"/>
              <a:buFont typeface="Arial" panose="020B0604020202020204" pitchFamily="34" charset="0"/>
              <a:buChar char="•"/>
            </a:pPr>
            <a:endParaRPr lang="en-US" kern="0" dirty="0" smtClean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defTabSz="449263">
              <a:lnSpc>
                <a:spcPct val="93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b="1" kern="0" dirty="0" smtClean="0">
                <a:solidFill>
                  <a:srgbClr val="000000"/>
                </a:solidFill>
                <a:cs typeface="Arial" panose="020B0604020202020204" pitchFamily="34" charset="0"/>
              </a:rPr>
              <a:t>Transition</a:t>
            </a:r>
          </a:p>
          <a:p>
            <a:pPr lvl="1" defTabSz="449263">
              <a:lnSpc>
                <a:spcPct val="93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kern="0" dirty="0" smtClean="0">
                <a:solidFill>
                  <a:srgbClr val="000000"/>
                </a:solidFill>
                <a:cs typeface="Arial" panose="020B0604020202020204" pitchFamily="34" charset="0"/>
              </a:rPr>
              <a:t>Assisted migration of </a:t>
            </a:r>
            <a:r>
              <a:rPr lang="en-US" kern="0" dirty="0" smtClean="0">
                <a:solidFill>
                  <a:srgbClr val="000000"/>
                </a:solidFill>
                <a:cs typeface="Arial" panose="020B0604020202020204" pitchFamily="34" charset="0"/>
              </a:rPr>
              <a:t>species with better adapted traits</a:t>
            </a:r>
            <a:endParaRPr lang="en-US" kern="0" dirty="0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179388" y="6594475"/>
            <a:ext cx="1079500" cy="42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pPr defTabSz="449263" fontAlgn="base">
              <a:spcBef>
                <a:spcPts val="900"/>
              </a:spcBef>
              <a:spcAft>
                <a:spcPct val="0"/>
              </a:spcAft>
              <a:buSzPct val="100000"/>
            </a:pPr>
            <a:r>
              <a:rPr lang="de-DE" sz="1000" b="1" dirty="0" smtClean="0">
                <a:latin typeface="Arial Narrow" pitchFamily="32" charset="0"/>
              </a:rPr>
              <a:t>12/13/2019</a:t>
            </a:r>
            <a:endParaRPr lang="de-DE" sz="1000" b="1" dirty="0">
              <a:latin typeface="Arial Narrow" pitchFamily="3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026063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4"/>
          <p:cNvSpPr>
            <a:spLocks noChangeArrowheads="1"/>
          </p:cNvSpPr>
          <p:nvPr/>
        </p:nvSpPr>
        <p:spPr bwMode="auto">
          <a:xfrm>
            <a:off x="3924300" y="6597650"/>
            <a:ext cx="1150938" cy="24288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/>
          <a:p>
            <a:pPr algn="ctr" defTabSz="449263" fontAlgn="base">
              <a:spcBef>
                <a:spcPts val="900"/>
              </a:spcBef>
              <a:spcAft>
                <a:spcPct val="0"/>
              </a:spcAft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de-DE" sz="1000" b="1" dirty="0">
                <a:solidFill>
                  <a:srgbClr val="000000"/>
                </a:solidFill>
              </a:rPr>
              <a:t>Dominik Thom</a:t>
            </a:r>
          </a:p>
        </p:txBody>
      </p:sp>
      <p:sp>
        <p:nvSpPr>
          <p:cNvPr id="7" name="Titel 1"/>
          <p:cNvSpPr txBox="1">
            <a:spLocks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  <a:normAutofit/>
          </a:bodyPr>
          <a:lstStyle>
            <a:lvl1pPr algn="l" defTabSz="449263" rtl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8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49263" rtl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800">
                <a:solidFill>
                  <a:srgbClr val="000000"/>
                </a:solidFill>
                <a:latin typeface="Arial Narrow" pitchFamily="32" charset="0"/>
                <a:ea typeface="Lucida Sans Unicode" charset="0"/>
                <a:cs typeface="Lucida Sans Unicode" charset="0"/>
              </a:defRPr>
            </a:lvl2pPr>
            <a:lvl3pPr marL="1143000" indent="-228600" algn="l" defTabSz="449263" rtl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800">
                <a:solidFill>
                  <a:srgbClr val="000000"/>
                </a:solidFill>
                <a:latin typeface="Arial Narrow" pitchFamily="32" charset="0"/>
                <a:ea typeface="Lucida Sans Unicode" charset="0"/>
                <a:cs typeface="Lucida Sans Unicode" charset="0"/>
              </a:defRPr>
            </a:lvl3pPr>
            <a:lvl4pPr marL="1600200" indent="-228600" algn="l" defTabSz="449263" rtl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800">
                <a:solidFill>
                  <a:srgbClr val="000000"/>
                </a:solidFill>
                <a:latin typeface="Arial Narrow" pitchFamily="32" charset="0"/>
                <a:ea typeface="Lucida Sans Unicode" charset="0"/>
                <a:cs typeface="Lucida Sans Unicode" charset="0"/>
              </a:defRPr>
            </a:lvl4pPr>
            <a:lvl5pPr marL="2057400" indent="-228600" algn="l" defTabSz="449263" rtl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800">
                <a:solidFill>
                  <a:srgbClr val="000000"/>
                </a:solidFill>
                <a:latin typeface="Arial Narrow" pitchFamily="32" charset="0"/>
                <a:ea typeface="Lucida Sans Unicode" charset="0"/>
                <a:cs typeface="Lucida Sans Unicode" charset="0"/>
              </a:defRPr>
            </a:lvl5pPr>
            <a:lvl6pPr marL="2514600" indent="-228600" algn="l" defTabSz="449263" rtl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800">
                <a:solidFill>
                  <a:srgbClr val="000000"/>
                </a:solidFill>
                <a:latin typeface="Arial Narrow" pitchFamily="32" charset="0"/>
                <a:ea typeface="Lucida Sans Unicode" charset="0"/>
                <a:cs typeface="Lucida Sans Unicode" charset="0"/>
              </a:defRPr>
            </a:lvl6pPr>
            <a:lvl7pPr marL="2971800" indent="-228600" algn="l" defTabSz="449263" rtl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800">
                <a:solidFill>
                  <a:srgbClr val="000000"/>
                </a:solidFill>
                <a:latin typeface="Arial Narrow" pitchFamily="32" charset="0"/>
                <a:ea typeface="Lucida Sans Unicode" charset="0"/>
                <a:cs typeface="Lucida Sans Unicode" charset="0"/>
              </a:defRPr>
            </a:lvl7pPr>
            <a:lvl8pPr marL="3429000" indent="-228600" algn="l" defTabSz="449263" rtl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800">
                <a:solidFill>
                  <a:srgbClr val="000000"/>
                </a:solidFill>
                <a:latin typeface="Arial Narrow" pitchFamily="32" charset="0"/>
                <a:ea typeface="Lucida Sans Unicode" charset="0"/>
                <a:cs typeface="Lucida Sans Unicode" charset="0"/>
              </a:defRPr>
            </a:lvl8pPr>
            <a:lvl9pPr marL="3886200" indent="-228600" algn="l" defTabSz="449263" rtl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800">
                <a:solidFill>
                  <a:srgbClr val="000000"/>
                </a:solidFill>
                <a:latin typeface="Arial Narrow" pitchFamily="32" charset="0"/>
                <a:ea typeface="Lucida Sans Unicode" charset="0"/>
                <a:cs typeface="Lucida Sans Unicode" charset="0"/>
              </a:defRPr>
            </a:lvl9pPr>
          </a:lstStyle>
          <a:p>
            <a:pPr algn="ctr"/>
            <a:r>
              <a:rPr lang="de-AT" sz="3200" b="1" kern="0" dirty="0" smtClean="0">
                <a:solidFill>
                  <a:srgbClr val="669900"/>
                </a:solidFill>
                <a:latin typeface="Arial" charset="0"/>
              </a:rPr>
              <a:t>Mix species of different functional groups</a:t>
            </a:r>
            <a:endParaRPr lang="de-AT" sz="3200" kern="0" dirty="0"/>
          </a:p>
        </p:txBody>
      </p:sp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395288" y="1556792"/>
            <a:ext cx="8610600" cy="4680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marL="285750" indent="-28575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buChar char="•"/>
            </a:pPr>
            <a:endParaRPr lang="en-US" sz="24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0" name="Inhaltsplatzhalter 2"/>
          <p:cNvSpPr txBox="1">
            <a:spLocks/>
          </p:cNvSpPr>
          <p:nvPr/>
        </p:nvSpPr>
        <p:spPr>
          <a:xfrm>
            <a:off x="827584" y="2132856"/>
            <a:ext cx="3024336" cy="2259384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69900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69900"/>
              </a:buClr>
              <a:buChar char="–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defTabSz="449263">
              <a:lnSpc>
                <a:spcPct val="93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kern="0" dirty="0" smtClean="0">
                <a:solidFill>
                  <a:srgbClr val="000000"/>
                </a:solidFill>
                <a:cs typeface="Arial" panose="020B0604020202020204" pitchFamily="34" charset="0"/>
              </a:rPr>
              <a:t>Different seral stages</a:t>
            </a:r>
          </a:p>
          <a:p>
            <a:pPr defTabSz="449263">
              <a:lnSpc>
                <a:spcPct val="93000"/>
              </a:lnSpc>
              <a:buSzPct val="100000"/>
              <a:buFont typeface="Arial" panose="020B0604020202020204" pitchFamily="34" charset="0"/>
              <a:buChar char="•"/>
            </a:pPr>
            <a:endParaRPr lang="en-US" kern="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defTabSz="449263">
              <a:lnSpc>
                <a:spcPct val="93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kern="0" dirty="0" smtClean="0">
                <a:solidFill>
                  <a:srgbClr val="000000"/>
                </a:solidFill>
                <a:cs typeface="Arial" panose="020B0604020202020204" pitchFamily="34" charset="0"/>
              </a:rPr>
              <a:t>Northern and Central hardwoods</a:t>
            </a:r>
          </a:p>
          <a:p>
            <a:pPr defTabSz="449263">
              <a:lnSpc>
                <a:spcPct val="93000"/>
              </a:lnSpc>
              <a:buSzPct val="100000"/>
              <a:buFont typeface="Arial" panose="020B0604020202020204" pitchFamily="34" charset="0"/>
              <a:buChar char="•"/>
            </a:pPr>
            <a:endParaRPr lang="en-US" kern="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defTabSz="449263">
              <a:lnSpc>
                <a:spcPct val="93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kern="0" dirty="0" smtClean="0">
                <a:solidFill>
                  <a:srgbClr val="000000"/>
                </a:solidFill>
                <a:cs typeface="Arial" panose="020B0604020202020204" pitchFamily="34" charset="0"/>
              </a:rPr>
              <a:t>Broadleaved and coniferous species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811644"/>
            <a:ext cx="3780259" cy="5551424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 bwMode="auto">
          <a:xfrm>
            <a:off x="4644008" y="3140968"/>
            <a:ext cx="0" cy="576064"/>
          </a:xfrm>
          <a:prstGeom prst="straightConnector1">
            <a:avLst/>
          </a:prstGeom>
          <a:solidFill>
            <a:srgbClr val="00B8FF"/>
          </a:solidFill>
          <a:ln w="50800" cap="flat" cmpd="sng" algn="ctr">
            <a:solidFill>
              <a:srgbClr val="92D050"/>
            </a:solidFill>
            <a:prstDash val="solid"/>
            <a:round/>
            <a:headEnd type="triangle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Straight Arrow Connector 11"/>
          <p:cNvCxnSpPr/>
          <p:nvPr/>
        </p:nvCxnSpPr>
        <p:spPr bwMode="auto">
          <a:xfrm>
            <a:off x="4283968" y="3933056"/>
            <a:ext cx="0" cy="576064"/>
          </a:xfrm>
          <a:prstGeom prst="straightConnector1">
            <a:avLst/>
          </a:prstGeom>
          <a:solidFill>
            <a:srgbClr val="00B8FF"/>
          </a:solidFill>
          <a:ln w="50800" cap="flat" cmpd="sng" algn="ctr">
            <a:solidFill>
              <a:srgbClr val="00B050"/>
            </a:solidFill>
            <a:prstDash val="solid"/>
            <a:round/>
            <a:headEnd type="triangle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" name="Straight Arrow Connector 13"/>
          <p:cNvCxnSpPr/>
          <p:nvPr/>
        </p:nvCxnSpPr>
        <p:spPr bwMode="auto">
          <a:xfrm>
            <a:off x="5220072" y="2276872"/>
            <a:ext cx="0" cy="576064"/>
          </a:xfrm>
          <a:prstGeom prst="straightConnector1">
            <a:avLst/>
          </a:prstGeom>
          <a:solidFill>
            <a:srgbClr val="00B8FF"/>
          </a:solidFill>
          <a:ln w="50800" cap="flat" cmpd="sng" algn="ctr">
            <a:solidFill>
              <a:srgbClr val="99FF33"/>
            </a:solidFill>
            <a:prstDash val="solid"/>
            <a:round/>
            <a:headEnd type="triangle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179388" y="6594475"/>
            <a:ext cx="1079500" cy="42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pPr defTabSz="449263" fontAlgn="base">
              <a:spcBef>
                <a:spcPts val="900"/>
              </a:spcBef>
              <a:spcAft>
                <a:spcPct val="0"/>
              </a:spcAft>
              <a:buSzPct val="100000"/>
            </a:pPr>
            <a:r>
              <a:rPr lang="de-DE" sz="1000" b="1" dirty="0" smtClean="0">
                <a:latin typeface="Arial Narrow" pitchFamily="32" charset="0"/>
              </a:rPr>
              <a:t>12/13/2019</a:t>
            </a:r>
            <a:endParaRPr lang="de-DE" sz="1000" b="1" dirty="0">
              <a:latin typeface="Arial Narrow" pitchFamily="3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124306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4"/>
          <p:cNvSpPr>
            <a:spLocks noChangeArrowheads="1"/>
          </p:cNvSpPr>
          <p:nvPr/>
        </p:nvSpPr>
        <p:spPr bwMode="auto">
          <a:xfrm>
            <a:off x="3924300" y="6597650"/>
            <a:ext cx="1150938" cy="24288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/>
          <a:p>
            <a:pPr algn="ctr" defTabSz="449263" fontAlgn="base">
              <a:spcBef>
                <a:spcPts val="900"/>
              </a:spcBef>
              <a:spcAft>
                <a:spcPct val="0"/>
              </a:spcAft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de-DE" sz="1000" b="1" dirty="0">
                <a:solidFill>
                  <a:srgbClr val="000000"/>
                </a:solidFill>
              </a:rPr>
              <a:t>Dominik Thom</a:t>
            </a:r>
          </a:p>
        </p:txBody>
      </p:sp>
      <p:sp>
        <p:nvSpPr>
          <p:cNvPr id="7" name="Titel 1"/>
          <p:cNvSpPr txBox="1">
            <a:spLocks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  <a:normAutofit/>
          </a:bodyPr>
          <a:lstStyle>
            <a:lvl1pPr algn="l" defTabSz="449263" rtl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8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49263" rtl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800">
                <a:solidFill>
                  <a:srgbClr val="000000"/>
                </a:solidFill>
                <a:latin typeface="Arial Narrow" pitchFamily="32" charset="0"/>
                <a:ea typeface="Lucida Sans Unicode" charset="0"/>
                <a:cs typeface="Lucida Sans Unicode" charset="0"/>
              </a:defRPr>
            </a:lvl2pPr>
            <a:lvl3pPr marL="1143000" indent="-228600" algn="l" defTabSz="449263" rtl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800">
                <a:solidFill>
                  <a:srgbClr val="000000"/>
                </a:solidFill>
                <a:latin typeface="Arial Narrow" pitchFamily="32" charset="0"/>
                <a:ea typeface="Lucida Sans Unicode" charset="0"/>
                <a:cs typeface="Lucida Sans Unicode" charset="0"/>
              </a:defRPr>
            </a:lvl3pPr>
            <a:lvl4pPr marL="1600200" indent="-228600" algn="l" defTabSz="449263" rtl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800">
                <a:solidFill>
                  <a:srgbClr val="000000"/>
                </a:solidFill>
                <a:latin typeface="Arial Narrow" pitchFamily="32" charset="0"/>
                <a:ea typeface="Lucida Sans Unicode" charset="0"/>
                <a:cs typeface="Lucida Sans Unicode" charset="0"/>
              </a:defRPr>
            </a:lvl4pPr>
            <a:lvl5pPr marL="2057400" indent="-228600" algn="l" defTabSz="449263" rtl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800">
                <a:solidFill>
                  <a:srgbClr val="000000"/>
                </a:solidFill>
                <a:latin typeface="Arial Narrow" pitchFamily="32" charset="0"/>
                <a:ea typeface="Lucida Sans Unicode" charset="0"/>
                <a:cs typeface="Lucida Sans Unicode" charset="0"/>
              </a:defRPr>
            </a:lvl5pPr>
            <a:lvl6pPr marL="2514600" indent="-228600" algn="l" defTabSz="449263" rtl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800">
                <a:solidFill>
                  <a:srgbClr val="000000"/>
                </a:solidFill>
                <a:latin typeface="Arial Narrow" pitchFamily="32" charset="0"/>
                <a:ea typeface="Lucida Sans Unicode" charset="0"/>
                <a:cs typeface="Lucida Sans Unicode" charset="0"/>
              </a:defRPr>
            </a:lvl6pPr>
            <a:lvl7pPr marL="2971800" indent="-228600" algn="l" defTabSz="449263" rtl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800">
                <a:solidFill>
                  <a:srgbClr val="000000"/>
                </a:solidFill>
                <a:latin typeface="Arial Narrow" pitchFamily="32" charset="0"/>
                <a:ea typeface="Lucida Sans Unicode" charset="0"/>
                <a:cs typeface="Lucida Sans Unicode" charset="0"/>
              </a:defRPr>
            </a:lvl7pPr>
            <a:lvl8pPr marL="3429000" indent="-228600" algn="l" defTabSz="449263" rtl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800">
                <a:solidFill>
                  <a:srgbClr val="000000"/>
                </a:solidFill>
                <a:latin typeface="Arial Narrow" pitchFamily="32" charset="0"/>
                <a:ea typeface="Lucida Sans Unicode" charset="0"/>
                <a:cs typeface="Lucida Sans Unicode" charset="0"/>
              </a:defRPr>
            </a:lvl8pPr>
            <a:lvl9pPr marL="3886200" indent="-228600" algn="l" defTabSz="449263" rtl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800">
                <a:solidFill>
                  <a:srgbClr val="000000"/>
                </a:solidFill>
                <a:latin typeface="Arial Narrow" pitchFamily="32" charset="0"/>
                <a:ea typeface="Lucida Sans Unicode" charset="0"/>
                <a:cs typeface="Lucida Sans Unicode" charset="0"/>
              </a:defRPr>
            </a:lvl9pPr>
          </a:lstStyle>
          <a:p>
            <a:pPr algn="ctr"/>
            <a:r>
              <a:rPr lang="de-AT" sz="3200" b="1" kern="0" dirty="0" smtClean="0">
                <a:solidFill>
                  <a:srgbClr val="669900"/>
                </a:solidFill>
                <a:latin typeface="Arial" charset="0"/>
              </a:rPr>
              <a:t>Managing structural diversity as surrogate for functional diversity</a:t>
            </a:r>
            <a:endParaRPr lang="de-AT" sz="3200" kern="0" dirty="0"/>
          </a:p>
        </p:txBody>
      </p:sp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395288" y="1556792"/>
            <a:ext cx="8610600" cy="4680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marL="285750" indent="-28575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buChar char="•"/>
            </a:pPr>
            <a:endParaRPr lang="en-US" sz="24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8" name="Rechteck 7"/>
          <p:cNvSpPr/>
          <p:nvPr/>
        </p:nvSpPr>
        <p:spPr>
          <a:xfrm>
            <a:off x="6552728" y="6189289"/>
            <a:ext cx="4572000" cy="264047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</a:pPr>
            <a:r>
              <a:rPr lang="de-AT" sz="1200" dirty="0">
                <a:solidFill>
                  <a:schemeClr val="bg1"/>
                </a:solidFill>
                <a:latin typeface="Arial" charset="0"/>
              </a:rPr>
              <a:t>http://www.kalkalpen.at</a:t>
            </a:r>
          </a:p>
        </p:txBody>
      </p:sp>
      <p:sp>
        <p:nvSpPr>
          <p:cNvPr id="20" name="Inhaltsplatzhalter 2"/>
          <p:cNvSpPr txBox="1">
            <a:spLocks/>
          </p:cNvSpPr>
          <p:nvPr/>
        </p:nvSpPr>
        <p:spPr>
          <a:xfrm>
            <a:off x="719138" y="5589264"/>
            <a:ext cx="7453262" cy="1152104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69900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69900"/>
              </a:buClr>
              <a:buChar char="–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 defTabSz="449263">
              <a:lnSpc>
                <a:spcPct val="93000"/>
              </a:lnSpc>
              <a:buSzPct val="100000"/>
              <a:buNone/>
            </a:pPr>
            <a:r>
              <a:rPr lang="en-US" kern="0" dirty="0" smtClean="0">
                <a:solidFill>
                  <a:srgbClr val="000000"/>
                </a:solidFill>
                <a:cs typeface="Arial" panose="020B0604020202020204" pitchFamily="34" charset="0"/>
              </a:rPr>
              <a:t>Complex forest structure provides niches for a diversity of species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1597" y="1340744"/>
            <a:ext cx="5356344" cy="4162545"/>
          </a:xfrm>
          <a:prstGeom prst="rect">
            <a:avLst/>
          </a:prstGeom>
        </p:spPr>
      </p:pic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179388" y="6594475"/>
            <a:ext cx="1079500" cy="42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pPr defTabSz="449263" fontAlgn="base">
              <a:spcBef>
                <a:spcPts val="900"/>
              </a:spcBef>
              <a:spcAft>
                <a:spcPct val="0"/>
              </a:spcAft>
              <a:buSzPct val="100000"/>
            </a:pPr>
            <a:r>
              <a:rPr lang="de-DE" sz="1000" b="1" dirty="0" smtClean="0">
                <a:latin typeface="Arial Narrow" pitchFamily="32" charset="0"/>
              </a:rPr>
              <a:t>12/13/2019</a:t>
            </a:r>
            <a:endParaRPr lang="de-DE" sz="1000" b="1" dirty="0">
              <a:latin typeface="Arial Narrow" pitchFamily="3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47008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324528" cy="7245424"/>
          </a:xfrm>
          <a:prstGeom prst="rect">
            <a:avLst/>
          </a:prstGeom>
        </p:spPr>
      </p:pic>
      <p:sp>
        <p:nvSpPr>
          <p:cNvPr id="21" name="Rechteck 20"/>
          <p:cNvSpPr>
            <a:spLocks noChangeAspect="1"/>
          </p:cNvSpPr>
          <p:nvPr/>
        </p:nvSpPr>
        <p:spPr>
          <a:xfrm>
            <a:off x="-103248" y="5408"/>
            <a:ext cx="9607672" cy="7783264"/>
          </a:xfrm>
          <a:prstGeom prst="rect">
            <a:avLst/>
          </a:prstGeom>
          <a:solidFill>
            <a:schemeClr val="bg1">
              <a:alpha val="7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Abgerundetes Rechteck 18"/>
          <p:cNvSpPr/>
          <p:nvPr/>
        </p:nvSpPr>
        <p:spPr bwMode="auto">
          <a:xfrm>
            <a:off x="504056" y="4689320"/>
            <a:ext cx="8100392" cy="1620000"/>
          </a:xfrm>
          <a:prstGeom prst="roundRect">
            <a:avLst/>
          </a:prstGeom>
          <a:solidFill>
            <a:schemeClr val="bg1">
              <a:lumMod val="65000"/>
              <a:alpha val="3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de-AT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6" name="Abgerundetes Rechteck 5"/>
          <p:cNvSpPr/>
          <p:nvPr/>
        </p:nvSpPr>
        <p:spPr bwMode="auto">
          <a:xfrm>
            <a:off x="504056" y="1124744"/>
            <a:ext cx="8100392" cy="1620000"/>
          </a:xfrm>
          <a:prstGeom prst="roundRect">
            <a:avLst/>
          </a:prstGeom>
          <a:solidFill>
            <a:schemeClr val="bg1">
              <a:lumMod val="65000"/>
              <a:alpha val="3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de-AT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8" name="Abgerundetes Rechteck 17"/>
          <p:cNvSpPr/>
          <p:nvPr/>
        </p:nvSpPr>
        <p:spPr bwMode="auto">
          <a:xfrm>
            <a:off x="504056" y="2924944"/>
            <a:ext cx="8100392" cy="1620000"/>
          </a:xfrm>
          <a:prstGeom prst="roundRect">
            <a:avLst/>
          </a:prstGeom>
          <a:solidFill>
            <a:schemeClr val="bg1">
              <a:lumMod val="65000"/>
              <a:alpha val="3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de-AT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7" name="Titel 1"/>
          <p:cNvSpPr txBox="1">
            <a:spLocks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  <a:normAutofit/>
          </a:bodyPr>
          <a:lstStyle>
            <a:lvl1pPr algn="l" defTabSz="449263" rtl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8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49263" rtl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800">
                <a:solidFill>
                  <a:srgbClr val="000000"/>
                </a:solidFill>
                <a:latin typeface="Arial Narrow" pitchFamily="32" charset="0"/>
                <a:ea typeface="Lucida Sans Unicode" charset="0"/>
                <a:cs typeface="Lucida Sans Unicode" charset="0"/>
              </a:defRPr>
            </a:lvl2pPr>
            <a:lvl3pPr marL="1143000" indent="-228600" algn="l" defTabSz="449263" rtl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800">
                <a:solidFill>
                  <a:srgbClr val="000000"/>
                </a:solidFill>
                <a:latin typeface="Arial Narrow" pitchFamily="32" charset="0"/>
                <a:ea typeface="Lucida Sans Unicode" charset="0"/>
                <a:cs typeface="Lucida Sans Unicode" charset="0"/>
              </a:defRPr>
            </a:lvl3pPr>
            <a:lvl4pPr marL="1600200" indent="-228600" algn="l" defTabSz="449263" rtl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800">
                <a:solidFill>
                  <a:srgbClr val="000000"/>
                </a:solidFill>
                <a:latin typeface="Arial Narrow" pitchFamily="32" charset="0"/>
                <a:ea typeface="Lucida Sans Unicode" charset="0"/>
                <a:cs typeface="Lucida Sans Unicode" charset="0"/>
              </a:defRPr>
            </a:lvl4pPr>
            <a:lvl5pPr marL="2057400" indent="-228600" algn="l" defTabSz="449263" rtl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800">
                <a:solidFill>
                  <a:srgbClr val="000000"/>
                </a:solidFill>
                <a:latin typeface="Arial Narrow" pitchFamily="32" charset="0"/>
                <a:ea typeface="Lucida Sans Unicode" charset="0"/>
                <a:cs typeface="Lucida Sans Unicode" charset="0"/>
              </a:defRPr>
            </a:lvl5pPr>
            <a:lvl6pPr marL="2514600" indent="-228600" algn="l" defTabSz="449263" rtl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800">
                <a:solidFill>
                  <a:srgbClr val="000000"/>
                </a:solidFill>
                <a:latin typeface="Arial Narrow" pitchFamily="32" charset="0"/>
                <a:ea typeface="Lucida Sans Unicode" charset="0"/>
                <a:cs typeface="Lucida Sans Unicode" charset="0"/>
              </a:defRPr>
            </a:lvl6pPr>
            <a:lvl7pPr marL="2971800" indent="-228600" algn="l" defTabSz="449263" rtl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800">
                <a:solidFill>
                  <a:srgbClr val="000000"/>
                </a:solidFill>
                <a:latin typeface="Arial Narrow" pitchFamily="32" charset="0"/>
                <a:ea typeface="Lucida Sans Unicode" charset="0"/>
                <a:cs typeface="Lucida Sans Unicode" charset="0"/>
              </a:defRPr>
            </a:lvl7pPr>
            <a:lvl8pPr marL="3429000" indent="-228600" algn="l" defTabSz="449263" rtl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800">
                <a:solidFill>
                  <a:srgbClr val="000000"/>
                </a:solidFill>
                <a:latin typeface="Arial Narrow" pitchFamily="32" charset="0"/>
                <a:ea typeface="Lucida Sans Unicode" charset="0"/>
                <a:cs typeface="Lucida Sans Unicode" charset="0"/>
              </a:defRPr>
            </a:lvl8pPr>
            <a:lvl9pPr marL="3886200" indent="-228600" algn="l" defTabSz="449263" rtl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800">
                <a:solidFill>
                  <a:srgbClr val="000000"/>
                </a:solidFill>
                <a:latin typeface="Arial Narrow" pitchFamily="32" charset="0"/>
                <a:ea typeface="Lucida Sans Unicode" charset="0"/>
                <a:cs typeface="Lucida Sans Unicode" charset="0"/>
              </a:defRPr>
            </a:lvl9pPr>
          </a:lstStyle>
          <a:p>
            <a:pPr algn="ctr"/>
            <a:r>
              <a:rPr lang="de-AT" sz="3200" b="1" kern="0" dirty="0" err="1" smtClean="0">
                <a:solidFill>
                  <a:srgbClr val="669900"/>
                </a:solidFill>
                <a:latin typeface="Arial" charset="0"/>
              </a:rPr>
              <a:t>Conclusions</a:t>
            </a:r>
            <a:endParaRPr lang="de-AT" sz="3200" kern="0" dirty="0"/>
          </a:p>
        </p:txBody>
      </p:sp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395288" y="1556792"/>
            <a:ext cx="8610600" cy="4680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marL="285750" indent="-28575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buChar char="•"/>
            </a:pPr>
            <a:endParaRPr lang="en-US" sz="24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" name="Rechteck 1"/>
          <p:cNvSpPr/>
          <p:nvPr/>
        </p:nvSpPr>
        <p:spPr>
          <a:xfrm>
            <a:off x="504056" y="1556792"/>
            <a:ext cx="7956376" cy="7793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Wingdings" panose="05000000000000000000" pitchFamily="2" charset="2"/>
              <a:buChar char="Ø"/>
            </a:pPr>
            <a:r>
              <a:rPr lang="de-AT" sz="2400" dirty="0" err="1" smtClean="0">
                <a:solidFill>
                  <a:srgbClr val="000000"/>
                </a:solidFill>
                <a:latin typeface="Arial Narrow" panose="020B0606020202030204" pitchFamily="34" charset="0"/>
              </a:rPr>
              <a:t>Forest</a:t>
            </a:r>
            <a:r>
              <a:rPr lang="de-AT" sz="2400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 </a:t>
            </a:r>
            <a:r>
              <a:rPr lang="de-AT" sz="2400" dirty="0" err="1" smtClean="0">
                <a:solidFill>
                  <a:srgbClr val="000000"/>
                </a:solidFill>
                <a:latin typeface="Arial Narrow" panose="020B0606020202030204" pitchFamily="34" charset="0"/>
              </a:rPr>
              <a:t>structure</a:t>
            </a:r>
            <a:r>
              <a:rPr lang="de-AT" sz="2400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 </a:t>
            </a:r>
            <a:r>
              <a:rPr lang="de-AT" sz="2400" dirty="0" err="1" smtClean="0">
                <a:solidFill>
                  <a:srgbClr val="000000"/>
                </a:solidFill>
                <a:latin typeface="Arial Narrow" panose="020B0606020202030204" pitchFamily="34" charset="0"/>
              </a:rPr>
              <a:t>is</a:t>
            </a:r>
            <a:r>
              <a:rPr lang="de-AT" sz="2400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 </a:t>
            </a:r>
            <a:r>
              <a:rPr lang="de-AT" sz="2400" dirty="0" err="1" smtClean="0">
                <a:solidFill>
                  <a:srgbClr val="000000"/>
                </a:solidFill>
                <a:latin typeface="Arial Narrow" panose="020B0606020202030204" pitchFamily="34" charset="0"/>
              </a:rPr>
              <a:t>more</a:t>
            </a:r>
            <a:r>
              <a:rPr lang="de-AT" sz="2400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 </a:t>
            </a:r>
            <a:r>
              <a:rPr lang="de-AT" sz="2400" dirty="0" err="1" smtClean="0">
                <a:solidFill>
                  <a:srgbClr val="000000"/>
                </a:solidFill>
                <a:latin typeface="Arial Narrow" panose="020B0606020202030204" pitchFamily="34" charset="0"/>
              </a:rPr>
              <a:t>important</a:t>
            </a:r>
            <a:r>
              <a:rPr lang="de-AT" sz="2400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 </a:t>
            </a:r>
            <a:r>
              <a:rPr lang="de-AT" sz="2400" dirty="0" err="1" smtClean="0">
                <a:solidFill>
                  <a:srgbClr val="000000"/>
                </a:solidFill>
                <a:latin typeface="Arial Narrow" panose="020B0606020202030204" pitchFamily="34" charset="0"/>
              </a:rPr>
              <a:t>than</a:t>
            </a:r>
            <a:r>
              <a:rPr lang="de-AT" sz="2400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 </a:t>
            </a:r>
            <a:r>
              <a:rPr lang="de-AT" sz="2400" dirty="0" err="1" smtClean="0">
                <a:solidFill>
                  <a:srgbClr val="000000"/>
                </a:solidFill>
                <a:latin typeface="Arial Narrow" panose="020B0606020202030204" pitchFamily="34" charset="0"/>
              </a:rPr>
              <a:t>climate</a:t>
            </a:r>
            <a:r>
              <a:rPr lang="de-AT" sz="2400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 </a:t>
            </a:r>
            <a:r>
              <a:rPr lang="de-AT" sz="2400" dirty="0" err="1" smtClean="0">
                <a:solidFill>
                  <a:srgbClr val="000000"/>
                </a:solidFill>
                <a:latin typeface="Arial Narrow" panose="020B0606020202030204" pitchFamily="34" charset="0"/>
              </a:rPr>
              <a:t>for</a:t>
            </a:r>
            <a:r>
              <a:rPr lang="de-AT" sz="2400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 </a:t>
            </a:r>
            <a:r>
              <a:rPr lang="de-AT" sz="2400" dirty="0" err="1" smtClean="0">
                <a:solidFill>
                  <a:srgbClr val="000000"/>
                </a:solidFill>
                <a:latin typeface="Arial Narrow" panose="020B0606020202030204" pitchFamily="34" charset="0"/>
              </a:rPr>
              <a:t>functional</a:t>
            </a:r>
            <a:r>
              <a:rPr lang="de-AT" sz="2400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 </a:t>
            </a:r>
            <a:r>
              <a:rPr lang="de-AT" sz="2400" dirty="0" err="1" smtClean="0">
                <a:solidFill>
                  <a:srgbClr val="000000"/>
                </a:solidFill>
                <a:latin typeface="Arial Narrow" panose="020B0606020202030204" pitchFamily="34" charset="0"/>
              </a:rPr>
              <a:t>diversity</a:t>
            </a:r>
            <a:endParaRPr lang="de-AT" sz="2400" dirty="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4" name="Rechteck 3"/>
          <p:cNvSpPr/>
          <p:nvPr/>
        </p:nvSpPr>
        <p:spPr>
          <a:xfrm>
            <a:off x="504056" y="3369764"/>
            <a:ext cx="7956376" cy="7793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Wingdings" panose="05000000000000000000" pitchFamily="2" charset="2"/>
              <a:buChar char="Ø"/>
            </a:pPr>
            <a:r>
              <a:rPr lang="de-AT" sz="2400" dirty="0" err="1" smtClean="0">
                <a:solidFill>
                  <a:srgbClr val="000000"/>
                </a:solidFill>
                <a:latin typeface="Arial Narrow" panose="020B0606020202030204" pitchFamily="34" charset="0"/>
              </a:rPr>
              <a:t>Functional</a:t>
            </a:r>
            <a:r>
              <a:rPr lang="de-AT" sz="2400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 </a:t>
            </a:r>
            <a:r>
              <a:rPr lang="de-AT" sz="2400" dirty="0" err="1" smtClean="0">
                <a:solidFill>
                  <a:srgbClr val="000000"/>
                </a:solidFill>
                <a:latin typeface="Arial Narrow" panose="020B0606020202030204" pitchFamily="34" charset="0"/>
              </a:rPr>
              <a:t>diversity</a:t>
            </a:r>
            <a:r>
              <a:rPr lang="de-AT" sz="2400" dirty="0">
                <a:solidFill>
                  <a:srgbClr val="000000"/>
                </a:solidFill>
                <a:latin typeface="Arial Narrow" panose="020B0606020202030204" pitchFamily="34" charset="0"/>
              </a:rPr>
              <a:t> </a:t>
            </a:r>
            <a:r>
              <a:rPr lang="de-AT" sz="2400" dirty="0" err="1">
                <a:solidFill>
                  <a:srgbClr val="000000"/>
                </a:solidFill>
                <a:latin typeface="Arial Narrow" panose="020B0606020202030204" pitchFamily="34" charset="0"/>
              </a:rPr>
              <a:t>is</a:t>
            </a:r>
            <a:r>
              <a:rPr lang="de-AT" sz="2400" dirty="0">
                <a:solidFill>
                  <a:srgbClr val="000000"/>
                </a:solidFill>
                <a:latin typeface="Arial Narrow" panose="020B0606020202030204" pitchFamily="34" charset="0"/>
              </a:rPr>
              <a:t> </a:t>
            </a:r>
            <a:r>
              <a:rPr lang="de-AT" sz="2400" dirty="0" err="1">
                <a:solidFill>
                  <a:srgbClr val="000000"/>
                </a:solidFill>
                <a:latin typeface="Arial Narrow" panose="020B0606020202030204" pitchFamily="34" charset="0"/>
              </a:rPr>
              <a:t>lowest</a:t>
            </a:r>
            <a:r>
              <a:rPr lang="de-AT" sz="2400" dirty="0">
                <a:solidFill>
                  <a:srgbClr val="000000"/>
                </a:solidFill>
                <a:latin typeface="Arial Narrow" panose="020B0606020202030204" pitchFamily="34" charset="0"/>
              </a:rPr>
              <a:t> in boreal </a:t>
            </a:r>
            <a:r>
              <a:rPr lang="de-AT" sz="2400" dirty="0" err="1" smtClean="0">
                <a:solidFill>
                  <a:srgbClr val="000000"/>
                </a:solidFill>
                <a:latin typeface="Arial Narrow" panose="020B0606020202030204" pitchFamily="34" charset="0"/>
              </a:rPr>
              <a:t>forests</a:t>
            </a:r>
            <a:r>
              <a:rPr lang="de-AT" sz="2400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 </a:t>
            </a:r>
            <a:r>
              <a:rPr lang="de-AT" sz="2400" dirty="0" err="1" smtClean="0">
                <a:solidFill>
                  <a:srgbClr val="000000"/>
                </a:solidFill>
                <a:latin typeface="Arial Narrow" panose="020B0606020202030204" pitchFamily="34" charset="0"/>
              </a:rPr>
              <a:t>and</a:t>
            </a:r>
            <a:r>
              <a:rPr lang="de-AT" sz="2400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 </a:t>
            </a:r>
            <a:r>
              <a:rPr lang="de-AT" sz="2400" dirty="0" err="1" smtClean="0">
                <a:solidFill>
                  <a:srgbClr val="000000"/>
                </a:solidFill>
                <a:latin typeface="Arial Narrow" panose="020B0606020202030204" pitchFamily="34" charset="0"/>
              </a:rPr>
              <a:t>may</a:t>
            </a:r>
            <a:r>
              <a:rPr lang="de-AT" sz="2400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 </a:t>
            </a:r>
            <a:r>
              <a:rPr lang="de-AT" sz="2400" dirty="0" err="1" smtClean="0">
                <a:solidFill>
                  <a:srgbClr val="000000"/>
                </a:solidFill>
                <a:latin typeface="Arial Narrow" panose="020B0606020202030204" pitchFamily="34" charset="0"/>
              </a:rPr>
              <a:t>decrease</a:t>
            </a:r>
            <a:r>
              <a:rPr lang="de-AT" sz="2400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 in </a:t>
            </a:r>
            <a:r>
              <a:rPr lang="de-AT" sz="2400" dirty="0" err="1" smtClean="0">
                <a:solidFill>
                  <a:srgbClr val="000000"/>
                </a:solidFill>
                <a:latin typeface="Arial Narrow" panose="020B0606020202030204" pitchFamily="34" charset="0"/>
              </a:rPr>
              <a:t>t</a:t>
            </a:r>
            <a:r>
              <a:rPr lang="de-AT" sz="2400" dirty="0" err="1" smtClean="0">
                <a:solidFill>
                  <a:srgbClr val="000000"/>
                </a:solidFill>
                <a:latin typeface="Arial Narrow" panose="020B0606020202030204" pitchFamily="34" charset="0"/>
              </a:rPr>
              <a:t>emperate</a:t>
            </a:r>
            <a:r>
              <a:rPr lang="de-AT" sz="2400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 </a:t>
            </a:r>
            <a:r>
              <a:rPr lang="de-AT" sz="2400" dirty="0" err="1" smtClean="0">
                <a:solidFill>
                  <a:srgbClr val="000000"/>
                </a:solidFill>
                <a:latin typeface="Arial Narrow" panose="020B0606020202030204" pitchFamily="34" charset="0"/>
              </a:rPr>
              <a:t>forests</a:t>
            </a:r>
            <a:r>
              <a:rPr lang="de-AT" sz="2400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 </a:t>
            </a:r>
            <a:r>
              <a:rPr lang="de-AT" sz="2400" dirty="0" err="1" smtClean="0">
                <a:solidFill>
                  <a:srgbClr val="000000"/>
                </a:solidFill>
                <a:latin typeface="Arial Narrow" panose="020B0606020202030204" pitchFamily="34" charset="0"/>
              </a:rPr>
              <a:t>under</a:t>
            </a:r>
            <a:r>
              <a:rPr lang="de-AT" sz="2400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 </a:t>
            </a:r>
            <a:r>
              <a:rPr lang="de-AT" sz="2400" dirty="0" err="1" smtClean="0">
                <a:solidFill>
                  <a:srgbClr val="000000"/>
                </a:solidFill>
                <a:latin typeface="Arial Narrow" panose="020B0606020202030204" pitchFamily="34" charset="0"/>
              </a:rPr>
              <a:t>climate</a:t>
            </a:r>
            <a:r>
              <a:rPr lang="de-AT" sz="2400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 </a:t>
            </a:r>
            <a:r>
              <a:rPr lang="de-AT" sz="2400" dirty="0" err="1" smtClean="0">
                <a:solidFill>
                  <a:srgbClr val="000000"/>
                </a:solidFill>
                <a:latin typeface="Arial Narrow" panose="020B0606020202030204" pitchFamily="34" charset="0"/>
              </a:rPr>
              <a:t>change</a:t>
            </a:r>
            <a:endParaRPr lang="de-AT" sz="2400" dirty="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5" name="Rechteck 4"/>
          <p:cNvSpPr/>
          <p:nvPr/>
        </p:nvSpPr>
        <p:spPr>
          <a:xfrm>
            <a:off x="504056" y="4941168"/>
            <a:ext cx="7956376" cy="11228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Wingdings" panose="05000000000000000000" pitchFamily="2" charset="2"/>
              <a:buChar char="Ø"/>
            </a:pPr>
            <a:r>
              <a:rPr lang="en-US" sz="2400" dirty="0" smtClean="0">
                <a:solidFill>
                  <a:srgbClr val="000000"/>
                </a:solidFill>
                <a:latin typeface="Arial Narrow" panose="020B0606020202030204" pitchFamily="34" charset="0"/>
              </a:rPr>
              <a:t>Managing for functional diversity to increase the adaptive capacity could be a new and promising approach to safeguard ecosystems processes and services in the future</a:t>
            </a:r>
            <a:endParaRPr lang="de-AT" sz="2400" dirty="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029031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6" grpId="0" animBg="1"/>
      <p:bldP spid="18" grpId="0" animBg="1"/>
      <p:bldP spid="2" grpId="0"/>
      <p:bldP spid="4" grpId="0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eck 13"/>
          <p:cNvSpPr/>
          <p:nvPr/>
        </p:nvSpPr>
        <p:spPr bwMode="auto">
          <a:xfrm>
            <a:off x="0" y="-13560"/>
            <a:ext cx="9144000" cy="6912000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sp>
        <p:nvSpPr>
          <p:cNvPr id="12" name="TextBox 9"/>
          <p:cNvSpPr txBox="1"/>
          <p:nvPr/>
        </p:nvSpPr>
        <p:spPr>
          <a:xfrm>
            <a:off x="179512" y="6237312"/>
            <a:ext cx="37444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Thank you!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3" name="Text Box 3076"/>
          <p:cNvSpPr txBox="1">
            <a:spLocks noChangeArrowheads="1"/>
          </p:cNvSpPr>
          <p:nvPr/>
        </p:nvSpPr>
        <p:spPr bwMode="auto">
          <a:xfrm>
            <a:off x="5701760" y="6062232"/>
            <a:ext cx="3297560" cy="535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lnSpc>
                <a:spcPct val="90000"/>
              </a:lnSpc>
            </a:pPr>
            <a:r>
              <a:rPr lang="de-AT" sz="1600" dirty="0">
                <a:solidFill>
                  <a:schemeClr val="bg1"/>
                </a:solidFill>
              </a:rPr>
              <a:t>d</a:t>
            </a:r>
            <a:r>
              <a:rPr lang="de-AT" sz="1600" dirty="0" smtClean="0">
                <a:solidFill>
                  <a:schemeClr val="bg1"/>
                </a:solidFill>
              </a:rPr>
              <a:t>ominik.thom@boku.ac.at</a:t>
            </a:r>
            <a:br>
              <a:rPr lang="de-AT" sz="1600" dirty="0" smtClean="0">
                <a:solidFill>
                  <a:schemeClr val="bg1"/>
                </a:solidFill>
              </a:rPr>
            </a:br>
            <a:r>
              <a:rPr lang="de-AT" sz="1600" dirty="0" smtClean="0">
                <a:solidFill>
                  <a:schemeClr val="bg1"/>
                </a:solidFill>
              </a:rPr>
              <a:t>www.wabo.boku.ac.at/thom.htm</a:t>
            </a:r>
            <a:endParaRPr lang="en-GB" sz="1600" dirty="0">
              <a:solidFill>
                <a:schemeClr val="bg1"/>
              </a:solidFill>
            </a:endParaRPr>
          </a:p>
        </p:txBody>
      </p:sp>
      <p:pic>
        <p:nvPicPr>
          <p:cNvPr id="7169" name="Picture 1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79512" y="116632"/>
            <a:ext cx="8748000" cy="58297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13325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4"/>
          <p:cNvSpPr>
            <a:spLocks noChangeArrowheads="1"/>
          </p:cNvSpPr>
          <p:nvPr/>
        </p:nvSpPr>
        <p:spPr bwMode="auto">
          <a:xfrm>
            <a:off x="3924300" y="6597650"/>
            <a:ext cx="1150938" cy="24288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/>
          <a:p>
            <a:pPr algn="ctr" defTabSz="449263" fontAlgn="base">
              <a:spcBef>
                <a:spcPts val="900"/>
              </a:spcBef>
              <a:spcAft>
                <a:spcPct val="0"/>
              </a:spcAft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de-DE" sz="1000" b="1" dirty="0">
                <a:solidFill>
                  <a:srgbClr val="000000"/>
                </a:solidFill>
              </a:rPr>
              <a:t>Dominik Thom</a:t>
            </a:r>
          </a:p>
        </p:txBody>
      </p:sp>
      <p:sp>
        <p:nvSpPr>
          <p:cNvPr id="7" name="Titel 1"/>
          <p:cNvSpPr txBox="1">
            <a:spLocks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  <a:normAutofit/>
          </a:bodyPr>
          <a:lstStyle>
            <a:lvl1pPr algn="l" defTabSz="449263" rtl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8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49263" rtl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800">
                <a:solidFill>
                  <a:srgbClr val="000000"/>
                </a:solidFill>
                <a:latin typeface="Arial Narrow" pitchFamily="32" charset="0"/>
                <a:ea typeface="Lucida Sans Unicode" charset="0"/>
                <a:cs typeface="Lucida Sans Unicode" charset="0"/>
              </a:defRPr>
            </a:lvl2pPr>
            <a:lvl3pPr marL="1143000" indent="-228600" algn="l" defTabSz="449263" rtl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800">
                <a:solidFill>
                  <a:srgbClr val="000000"/>
                </a:solidFill>
                <a:latin typeface="Arial Narrow" pitchFamily="32" charset="0"/>
                <a:ea typeface="Lucida Sans Unicode" charset="0"/>
                <a:cs typeface="Lucida Sans Unicode" charset="0"/>
              </a:defRPr>
            </a:lvl3pPr>
            <a:lvl4pPr marL="1600200" indent="-228600" algn="l" defTabSz="449263" rtl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800">
                <a:solidFill>
                  <a:srgbClr val="000000"/>
                </a:solidFill>
                <a:latin typeface="Arial Narrow" pitchFamily="32" charset="0"/>
                <a:ea typeface="Lucida Sans Unicode" charset="0"/>
                <a:cs typeface="Lucida Sans Unicode" charset="0"/>
              </a:defRPr>
            </a:lvl4pPr>
            <a:lvl5pPr marL="2057400" indent="-228600" algn="l" defTabSz="449263" rtl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800">
                <a:solidFill>
                  <a:srgbClr val="000000"/>
                </a:solidFill>
                <a:latin typeface="Arial Narrow" pitchFamily="32" charset="0"/>
                <a:ea typeface="Lucida Sans Unicode" charset="0"/>
                <a:cs typeface="Lucida Sans Unicode" charset="0"/>
              </a:defRPr>
            </a:lvl5pPr>
            <a:lvl6pPr marL="2514600" indent="-228600" algn="l" defTabSz="449263" rtl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800">
                <a:solidFill>
                  <a:srgbClr val="000000"/>
                </a:solidFill>
                <a:latin typeface="Arial Narrow" pitchFamily="32" charset="0"/>
                <a:ea typeface="Lucida Sans Unicode" charset="0"/>
                <a:cs typeface="Lucida Sans Unicode" charset="0"/>
              </a:defRPr>
            </a:lvl6pPr>
            <a:lvl7pPr marL="2971800" indent="-228600" algn="l" defTabSz="449263" rtl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800">
                <a:solidFill>
                  <a:srgbClr val="000000"/>
                </a:solidFill>
                <a:latin typeface="Arial Narrow" pitchFamily="32" charset="0"/>
                <a:ea typeface="Lucida Sans Unicode" charset="0"/>
                <a:cs typeface="Lucida Sans Unicode" charset="0"/>
              </a:defRPr>
            </a:lvl7pPr>
            <a:lvl8pPr marL="3429000" indent="-228600" algn="l" defTabSz="449263" rtl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800">
                <a:solidFill>
                  <a:srgbClr val="000000"/>
                </a:solidFill>
                <a:latin typeface="Arial Narrow" pitchFamily="32" charset="0"/>
                <a:ea typeface="Lucida Sans Unicode" charset="0"/>
                <a:cs typeface="Lucida Sans Unicode" charset="0"/>
              </a:defRPr>
            </a:lvl8pPr>
            <a:lvl9pPr marL="3886200" indent="-228600" algn="l" defTabSz="449263" rtl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800">
                <a:solidFill>
                  <a:srgbClr val="000000"/>
                </a:solidFill>
                <a:latin typeface="Arial Narrow" pitchFamily="32" charset="0"/>
                <a:ea typeface="Lucida Sans Unicode" charset="0"/>
                <a:cs typeface="Lucida Sans Unicode" charset="0"/>
              </a:defRPr>
            </a:lvl9pPr>
          </a:lstStyle>
          <a:p>
            <a:pPr algn="ctr"/>
            <a:r>
              <a:rPr lang="en-US" sz="3200" b="1" kern="0" dirty="0" smtClean="0">
                <a:solidFill>
                  <a:srgbClr val="669900"/>
                </a:solidFill>
                <a:latin typeface="Arial" charset="0"/>
              </a:rPr>
              <a:t>Climate sensitivity</a:t>
            </a:r>
            <a:endParaRPr lang="de-AT" sz="3200" kern="0" dirty="0"/>
          </a:p>
        </p:txBody>
      </p:sp>
      <p:sp>
        <p:nvSpPr>
          <p:cNvPr id="8" name="Rechteck 7"/>
          <p:cNvSpPr/>
          <p:nvPr/>
        </p:nvSpPr>
        <p:spPr>
          <a:xfrm>
            <a:off x="6552728" y="6189289"/>
            <a:ext cx="4572000" cy="264047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</a:pPr>
            <a:r>
              <a:rPr lang="de-AT" sz="1200" dirty="0">
                <a:solidFill>
                  <a:schemeClr val="bg1"/>
                </a:solidFill>
                <a:latin typeface="Arial" charset="0"/>
              </a:rPr>
              <a:t>http://www.kalkalpen.at</a:t>
            </a:r>
          </a:p>
        </p:txBody>
      </p: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179388" y="6594475"/>
            <a:ext cx="1079500" cy="42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pPr defTabSz="449263" fontAlgn="base">
              <a:spcBef>
                <a:spcPts val="900"/>
              </a:spcBef>
              <a:spcAft>
                <a:spcPct val="0"/>
              </a:spcAft>
              <a:buSzPct val="100000"/>
            </a:pPr>
            <a:r>
              <a:rPr lang="de-DE" sz="1000" b="1" dirty="0" smtClean="0">
                <a:latin typeface="Arial Narrow" pitchFamily="32" charset="0"/>
              </a:rPr>
              <a:t>12/13/2019</a:t>
            </a:r>
            <a:endParaRPr lang="de-DE" sz="1000" b="1" dirty="0">
              <a:latin typeface="Arial Narrow" pitchFamily="32" charset="0"/>
            </a:endParaRPr>
          </a:p>
        </p:txBody>
      </p:sp>
      <p:grpSp>
        <p:nvGrpSpPr>
          <p:cNvPr id="13" name="Gruppieren 12"/>
          <p:cNvGrpSpPr/>
          <p:nvPr/>
        </p:nvGrpSpPr>
        <p:grpSpPr>
          <a:xfrm>
            <a:off x="1241351" y="846113"/>
            <a:ext cx="6598928" cy="5748362"/>
            <a:chOff x="-400052" y="600075"/>
            <a:chExt cx="9525002" cy="8382001"/>
          </a:xfrm>
        </p:grpSpPr>
        <p:grpSp>
          <p:nvGrpSpPr>
            <p:cNvPr id="14" name="Gruppieren 13"/>
            <p:cNvGrpSpPr/>
            <p:nvPr/>
          </p:nvGrpSpPr>
          <p:grpSpPr>
            <a:xfrm>
              <a:off x="-400052" y="600076"/>
              <a:ext cx="4105277" cy="8382000"/>
              <a:chOff x="-400052" y="600076"/>
              <a:chExt cx="4105277" cy="8382000"/>
            </a:xfrm>
          </p:grpSpPr>
          <p:pic>
            <p:nvPicPr>
              <p:cNvPr id="23" name="Picture 3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886" t="24755" r="31398" b="20059"/>
              <a:stretch/>
            </p:blipFill>
            <p:spPr bwMode="auto">
              <a:xfrm>
                <a:off x="-400050" y="600076"/>
                <a:ext cx="4105274" cy="26860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4" name="Picture 4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886" t="23875" r="31398" b="20547"/>
              <a:stretch/>
            </p:blipFill>
            <p:spPr bwMode="auto">
              <a:xfrm>
                <a:off x="-400049" y="3286126"/>
                <a:ext cx="4105274" cy="27051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5" name="Picture 5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886" t="23581" r="31398" b="14970"/>
              <a:stretch/>
            </p:blipFill>
            <p:spPr bwMode="auto">
              <a:xfrm>
                <a:off x="-400052" y="5991226"/>
                <a:ext cx="4105277" cy="29908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5" name="Gruppieren 14"/>
            <p:cNvGrpSpPr/>
            <p:nvPr/>
          </p:nvGrpSpPr>
          <p:grpSpPr>
            <a:xfrm>
              <a:off x="3705223" y="600075"/>
              <a:ext cx="4143377" cy="8382001"/>
              <a:chOff x="3705223" y="600076"/>
              <a:chExt cx="4143377" cy="8382001"/>
            </a:xfrm>
          </p:grpSpPr>
          <p:pic>
            <p:nvPicPr>
              <p:cNvPr id="20" name="Picture 7"/>
              <p:cNvPicPr>
                <a:picLocks noChangeAspect="1" noChangeArrowheads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886" t="24560" r="30928" b="20254"/>
              <a:stretch/>
            </p:blipFill>
            <p:spPr bwMode="auto">
              <a:xfrm>
                <a:off x="3705223" y="600076"/>
                <a:ext cx="4143377" cy="26860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" name="Picture 8"/>
              <p:cNvPicPr>
                <a:picLocks noChangeAspect="1" noChangeArrowheads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768" t="23777" r="31045" b="20646"/>
              <a:stretch/>
            </p:blipFill>
            <p:spPr bwMode="auto">
              <a:xfrm>
                <a:off x="3705223" y="3286128"/>
                <a:ext cx="4143377" cy="27051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2" name="Picture 9"/>
              <p:cNvPicPr>
                <a:picLocks noChangeAspect="1" noChangeArrowheads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768" t="23679" r="31045" b="14873"/>
              <a:stretch/>
            </p:blipFill>
            <p:spPr bwMode="auto">
              <a:xfrm>
                <a:off x="3705223" y="5991228"/>
                <a:ext cx="4143377" cy="29908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6" name="Gruppieren 15"/>
            <p:cNvGrpSpPr/>
            <p:nvPr/>
          </p:nvGrpSpPr>
          <p:grpSpPr>
            <a:xfrm>
              <a:off x="7848600" y="600075"/>
              <a:ext cx="1276350" cy="8382001"/>
              <a:chOff x="8439150" y="600076"/>
              <a:chExt cx="1276350" cy="8382001"/>
            </a:xfrm>
          </p:grpSpPr>
          <p:pic>
            <p:nvPicPr>
              <p:cNvPr id="17" name="Picture 7"/>
              <p:cNvPicPr>
                <a:picLocks noChangeAspect="1" noChangeArrowheads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6368" t="24560" r="9041" b="20254"/>
              <a:stretch/>
            </p:blipFill>
            <p:spPr bwMode="auto">
              <a:xfrm>
                <a:off x="8439150" y="600076"/>
                <a:ext cx="1181100" cy="26860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8" name="Picture 8"/>
              <p:cNvPicPr>
                <a:picLocks noChangeAspect="1" noChangeArrowheads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6250" t="23777" r="7982" b="20646"/>
              <a:stretch/>
            </p:blipFill>
            <p:spPr bwMode="auto">
              <a:xfrm>
                <a:off x="8439150" y="3286128"/>
                <a:ext cx="1276350" cy="27051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9" name="Picture 9"/>
              <p:cNvPicPr>
                <a:picLocks noChangeAspect="1" noChangeArrowheads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6250" t="23679" r="7982" b="14873"/>
              <a:stretch/>
            </p:blipFill>
            <p:spPr bwMode="auto">
              <a:xfrm>
                <a:off x="8439150" y="5991228"/>
                <a:ext cx="1276350" cy="29908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99998441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4"/>
          <p:cNvSpPr>
            <a:spLocks noChangeArrowheads="1"/>
          </p:cNvSpPr>
          <p:nvPr/>
        </p:nvSpPr>
        <p:spPr bwMode="auto">
          <a:xfrm>
            <a:off x="3924300" y="6597650"/>
            <a:ext cx="1150938" cy="24288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/>
          <a:p>
            <a:pPr algn="ctr" hangingPunct="1">
              <a:lnSpc>
                <a:spcPct val="100000"/>
              </a:lnSpc>
              <a:spcBef>
                <a:spcPts val="90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de-DE" sz="1000" b="1" dirty="0">
                <a:solidFill>
                  <a:srgbClr val="000000"/>
                </a:solidFill>
                <a:latin typeface="Arial Narrow" pitchFamily="32" charset="0"/>
                <a:ea typeface="Lucida Sans Unicode" charset="0"/>
                <a:cs typeface="Lucida Sans Unicode" charset="0"/>
              </a:rPr>
              <a:t>Dominik Thom</a:t>
            </a:r>
          </a:p>
        </p:txBody>
      </p:sp>
      <p:sp>
        <p:nvSpPr>
          <p:cNvPr id="7" name="Titel 1"/>
          <p:cNvSpPr txBox="1">
            <a:spLocks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  <a:normAutofit/>
          </a:bodyPr>
          <a:lstStyle>
            <a:lvl1pPr algn="l" defTabSz="449263" rtl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8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49263" rtl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800">
                <a:solidFill>
                  <a:srgbClr val="000000"/>
                </a:solidFill>
                <a:latin typeface="Arial Narrow" pitchFamily="32" charset="0"/>
                <a:ea typeface="Lucida Sans Unicode" charset="0"/>
                <a:cs typeface="Lucida Sans Unicode" charset="0"/>
              </a:defRPr>
            </a:lvl2pPr>
            <a:lvl3pPr marL="1143000" indent="-228600" algn="l" defTabSz="449263" rtl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800">
                <a:solidFill>
                  <a:srgbClr val="000000"/>
                </a:solidFill>
                <a:latin typeface="Arial Narrow" pitchFamily="32" charset="0"/>
                <a:ea typeface="Lucida Sans Unicode" charset="0"/>
                <a:cs typeface="Lucida Sans Unicode" charset="0"/>
              </a:defRPr>
            </a:lvl3pPr>
            <a:lvl4pPr marL="1600200" indent="-228600" algn="l" defTabSz="449263" rtl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800">
                <a:solidFill>
                  <a:srgbClr val="000000"/>
                </a:solidFill>
                <a:latin typeface="Arial Narrow" pitchFamily="32" charset="0"/>
                <a:ea typeface="Lucida Sans Unicode" charset="0"/>
                <a:cs typeface="Lucida Sans Unicode" charset="0"/>
              </a:defRPr>
            </a:lvl4pPr>
            <a:lvl5pPr marL="2057400" indent="-228600" algn="l" defTabSz="449263" rtl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800">
                <a:solidFill>
                  <a:srgbClr val="000000"/>
                </a:solidFill>
                <a:latin typeface="Arial Narrow" pitchFamily="32" charset="0"/>
                <a:ea typeface="Lucida Sans Unicode" charset="0"/>
                <a:cs typeface="Lucida Sans Unicode" charset="0"/>
              </a:defRPr>
            </a:lvl5pPr>
            <a:lvl6pPr marL="2514600" indent="-228600" algn="l" defTabSz="449263" rtl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800">
                <a:solidFill>
                  <a:srgbClr val="000000"/>
                </a:solidFill>
                <a:latin typeface="Arial Narrow" pitchFamily="32" charset="0"/>
                <a:ea typeface="Lucida Sans Unicode" charset="0"/>
                <a:cs typeface="Lucida Sans Unicode" charset="0"/>
              </a:defRPr>
            </a:lvl6pPr>
            <a:lvl7pPr marL="2971800" indent="-228600" algn="l" defTabSz="449263" rtl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800">
                <a:solidFill>
                  <a:srgbClr val="000000"/>
                </a:solidFill>
                <a:latin typeface="Arial Narrow" pitchFamily="32" charset="0"/>
                <a:ea typeface="Lucida Sans Unicode" charset="0"/>
                <a:cs typeface="Lucida Sans Unicode" charset="0"/>
              </a:defRPr>
            </a:lvl7pPr>
            <a:lvl8pPr marL="3429000" indent="-228600" algn="l" defTabSz="449263" rtl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800">
                <a:solidFill>
                  <a:srgbClr val="000000"/>
                </a:solidFill>
                <a:latin typeface="Arial Narrow" pitchFamily="32" charset="0"/>
                <a:ea typeface="Lucida Sans Unicode" charset="0"/>
                <a:cs typeface="Lucida Sans Unicode" charset="0"/>
              </a:defRPr>
            </a:lvl8pPr>
            <a:lvl9pPr marL="3886200" indent="-228600" algn="l" defTabSz="449263" rtl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800">
                <a:solidFill>
                  <a:srgbClr val="000000"/>
                </a:solidFill>
                <a:latin typeface="Arial Narrow" pitchFamily="32" charset="0"/>
                <a:ea typeface="Lucida Sans Unicode" charset="0"/>
                <a:cs typeface="Lucida Sans Unicode" charset="0"/>
              </a:defRPr>
            </a:lvl9pPr>
          </a:lstStyle>
          <a:p>
            <a:pPr algn="ctr"/>
            <a:r>
              <a:rPr lang="de-AT" sz="3200" b="1" dirty="0" smtClean="0">
                <a:solidFill>
                  <a:srgbClr val="669900"/>
                </a:solidFill>
                <a:latin typeface="Arial" charset="0"/>
              </a:rPr>
              <a:t>Climate change affects biodiversity and ecosystem services</a:t>
            </a:r>
            <a:endParaRPr lang="de-AT" sz="3200" kern="0" dirty="0"/>
          </a:p>
        </p:txBody>
      </p:sp>
      <p:sp>
        <p:nvSpPr>
          <p:cNvPr id="26" name="Textfeld 25"/>
          <p:cNvSpPr txBox="1"/>
          <p:nvPr/>
        </p:nvSpPr>
        <p:spPr>
          <a:xfrm>
            <a:off x="7524328" y="6142998"/>
            <a:ext cx="13957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400" dirty="0" smtClean="0">
                <a:solidFill>
                  <a:schemeClr val="tx1"/>
                </a:solidFill>
              </a:rPr>
              <a:t>Thom et al. (2019)</a:t>
            </a:r>
            <a:endParaRPr lang="de-AT" sz="1400" dirty="0">
              <a:solidFill>
                <a:schemeClr val="tx1"/>
              </a:solidFill>
            </a:endParaRPr>
          </a:p>
        </p:txBody>
      </p:sp>
      <p:sp>
        <p:nvSpPr>
          <p:cNvPr id="36" name="Text Box 2"/>
          <p:cNvSpPr txBox="1">
            <a:spLocks noChangeArrowheads="1"/>
          </p:cNvSpPr>
          <p:nvPr/>
        </p:nvSpPr>
        <p:spPr bwMode="auto">
          <a:xfrm>
            <a:off x="179388" y="6594475"/>
            <a:ext cx="1079500" cy="42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pPr defTabSz="449263" fontAlgn="base">
              <a:spcBef>
                <a:spcPts val="900"/>
              </a:spcBef>
              <a:spcAft>
                <a:spcPct val="0"/>
              </a:spcAft>
              <a:buSzPct val="100000"/>
            </a:pPr>
            <a:r>
              <a:rPr lang="de-DE" sz="1000" b="1" dirty="0" smtClean="0">
                <a:latin typeface="Arial Narrow" pitchFamily="32" charset="0"/>
              </a:rPr>
              <a:t>12/13/2019</a:t>
            </a:r>
            <a:endParaRPr lang="de-DE" sz="1000" b="1" dirty="0">
              <a:latin typeface="Arial Narrow" pitchFamily="32" charset="0"/>
            </a:endParaRPr>
          </a:p>
        </p:txBody>
      </p:sp>
      <p:grpSp>
        <p:nvGrpSpPr>
          <p:cNvPr id="3" name="Gruppieren 2"/>
          <p:cNvGrpSpPr>
            <a:grpSpLocks noChangeAspect="1"/>
          </p:cNvGrpSpPr>
          <p:nvPr/>
        </p:nvGrpSpPr>
        <p:grpSpPr>
          <a:xfrm>
            <a:off x="4788024" y="1968232"/>
            <a:ext cx="4004346" cy="2468880"/>
            <a:chOff x="5395364" y="4498925"/>
            <a:chExt cx="2666568" cy="1644073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3"/>
            <a:srcRect l="19433" t="27569" r="29359" b="19023"/>
            <a:stretch/>
          </p:blipFill>
          <p:spPr>
            <a:xfrm>
              <a:off x="5395364" y="4677939"/>
              <a:ext cx="1967346" cy="1465059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3"/>
            <a:srcRect l="74848" t="21043" r="7000" b="19023"/>
            <a:stretch/>
          </p:blipFill>
          <p:spPr>
            <a:xfrm>
              <a:off x="7364586" y="4498925"/>
              <a:ext cx="697346" cy="1644073"/>
            </a:xfrm>
            <a:prstGeom prst="rect">
              <a:avLst/>
            </a:prstGeom>
          </p:spPr>
        </p:pic>
      </p:grpSp>
      <p:grpSp>
        <p:nvGrpSpPr>
          <p:cNvPr id="2" name="Gruppieren 1"/>
          <p:cNvGrpSpPr>
            <a:grpSpLocks noChangeAspect="1"/>
          </p:cNvGrpSpPr>
          <p:nvPr/>
        </p:nvGrpSpPr>
        <p:grpSpPr>
          <a:xfrm>
            <a:off x="419774" y="1968232"/>
            <a:ext cx="3997471" cy="2468878"/>
            <a:chOff x="5411239" y="1423218"/>
            <a:chExt cx="2664693" cy="1645741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4"/>
            <a:srcRect l="19795" t="26331" r="29476" b="18458"/>
            <a:stretch/>
          </p:blipFill>
          <p:spPr>
            <a:xfrm>
              <a:off x="5411239" y="1554413"/>
              <a:ext cx="1948873" cy="1514546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4"/>
            <a:srcRect l="75212" t="21549" r="6636" b="24579"/>
            <a:stretch/>
          </p:blipFill>
          <p:spPr>
            <a:xfrm>
              <a:off x="7378585" y="1423218"/>
              <a:ext cx="697347" cy="1477818"/>
            </a:xfrm>
            <a:prstGeom prst="rect">
              <a:avLst/>
            </a:prstGeom>
          </p:spPr>
        </p:pic>
      </p:grpSp>
      <p:sp>
        <p:nvSpPr>
          <p:cNvPr id="27" name="Inhaltsplatzhalter 2"/>
          <p:cNvSpPr txBox="1">
            <a:spLocks/>
          </p:cNvSpPr>
          <p:nvPr/>
        </p:nvSpPr>
        <p:spPr>
          <a:xfrm>
            <a:off x="713728" y="5088250"/>
            <a:ext cx="7674695" cy="1371029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69900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69900"/>
              </a:buClr>
              <a:buChar char="–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defTabSz="449263">
              <a:lnSpc>
                <a:spcPct val="93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kern="0" dirty="0" smtClean="0">
                <a:solidFill>
                  <a:srgbClr val="000000"/>
                </a:solidFill>
                <a:cs typeface="Arial" panose="020B0604020202020204" pitchFamily="34" charset="0"/>
              </a:rPr>
              <a:t>Climate change challenges the objectives of forest management in northeastern North America</a:t>
            </a:r>
            <a:endParaRPr lang="en-US" kern="0" dirty="0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649886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4"/>
          <p:cNvSpPr>
            <a:spLocks noChangeArrowheads="1"/>
          </p:cNvSpPr>
          <p:nvPr/>
        </p:nvSpPr>
        <p:spPr bwMode="auto">
          <a:xfrm>
            <a:off x="3924300" y="6597650"/>
            <a:ext cx="1150938" cy="24288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/>
          <a:p>
            <a:pPr algn="ctr" defTabSz="449263" fontAlgn="base">
              <a:spcBef>
                <a:spcPts val="900"/>
              </a:spcBef>
              <a:spcAft>
                <a:spcPct val="0"/>
              </a:spcAft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de-DE" sz="1000" b="1" dirty="0">
                <a:solidFill>
                  <a:srgbClr val="000000"/>
                </a:solidFill>
              </a:rPr>
              <a:t>Dominik Thom</a:t>
            </a:r>
          </a:p>
        </p:txBody>
      </p:sp>
      <p:sp>
        <p:nvSpPr>
          <p:cNvPr id="7" name="Titel 1"/>
          <p:cNvSpPr txBox="1">
            <a:spLocks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  <a:normAutofit/>
          </a:bodyPr>
          <a:lstStyle>
            <a:lvl1pPr algn="l" defTabSz="449263" rtl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8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49263" rtl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800">
                <a:solidFill>
                  <a:srgbClr val="000000"/>
                </a:solidFill>
                <a:latin typeface="Arial Narrow" pitchFamily="32" charset="0"/>
                <a:ea typeface="Lucida Sans Unicode" charset="0"/>
                <a:cs typeface="Lucida Sans Unicode" charset="0"/>
              </a:defRPr>
            </a:lvl2pPr>
            <a:lvl3pPr marL="1143000" indent="-228600" algn="l" defTabSz="449263" rtl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800">
                <a:solidFill>
                  <a:srgbClr val="000000"/>
                </a:solidFill>
                <a:latin typeface="Arial Narrow" pitchFamily="32" charset="0"/>
                <a:ea typeface="Lucida Sans Unicode" charset="0"/>
                <a:cs typeface="Lucida Sans Unicode" charset="0"/>
              </a:defRPr>
            </a:lvl3pPr>
            <a:lvl4pPr marL="1600200" indent="-228600" algn="l" defTabSz="449263" rtl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800">
                <a:solidFill>
                  <a:srgbClr val="000000"/>
                </a:solidFill>
                <a:latin typeface="Arial Narrow" pitchFamily="32" charset="0"/>
                <a:ea typeface="Lucida Sans Unicode" charset="0"/>
                <a:cs typeface="Lucida Sans Unicode" charset="0"/>
              </a:defRPr>
            </a:lvl4pPr>
            <a:lvl5pPr marL="2057400" indent="-228600" algn="l" defTabSz="449263" rtl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800">
                <a:solidFill>
                  <a:srgbClr val="000000"/>
                </a:solidFill>
                <a:latin typeface="Arial Narrow" pitchFamily="32" charset="0"/>
                <a:ea typeface="Lucida Sans Unicode" charset="0"/>
                <a:cs typeface="Lucida Sans Unicode" charset="0"/>
              </a:defRPr>
            </a:lvl5pPr>
            <a:lvl6pPr marL="2514600" indent="-228600" algn="l" defTabSz="449263" rtl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800">
                <a:solidFill>
                  <a:srgbClr val="000000"/>
                </a:solidFill>
                <a:latin typeface="Arial Narrow" pitchFamily="32" charset="0"/>
                <a:ea typeface="Lucida Sans Unicode" charset="0"/>
                <a:cs typeface="Lucida Sans Unicode" charset="0"/>
              </a:defRPr>
            </a:lvl6pPr>
            <a:lvl7pPr marL="2971800" indent="-228600" algn="l" defTabSz="449263" rtl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800">
                <a:solidFill>
                  <a:srgbClr val="000000"/>
                </a:solidFill>
                <a:latin typeface="Arial Narrow" pitchFamily="32" charset="0"/>
                <a:ea typeface="Lucida Sans Unicode" charset="0"/>
                <a:cs typeface="Lucida Sans Unicode" charset="0"/>
              </a:defRPr>
            </a:lvl7pPr>
            <a:lvl8pPr marL="3429000" indent="-228600" algn="l" defTabSz="449263" rtl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800">
                <a:solidFill>
                  <a:srgbClr val="000000"/>
                </a:solidFill>
                <a:latin typeface="Arial Narrow" pitchFamily="32" charset="0"/>
                <a:ea typeface="Lucida Sans Unicode" charset="0"/>
                <a:cs typeface="Lucida Sans Unicode" charset="0"/>
              </a:defRPr>
            </a:lvl8pPr>
            <a:lvl9pPr marL="3886200" indent="-228600" algn="l" defTabSz="449263" rtl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800">
                <a:solidFill>
                  <a:srgbClr val="000000"/>
                </a:solidFill>
                <a:latin typeface="Arial Narrow" pitchFamily="32" charset="0"/>
                <a:ea typeface="Lucida Sans Unicode" charset="0"/>
                <a:cs typeface="Lucida Sans Unicode" charset="0"/>
              </a:defRPr>
            </a:lvl9pPr>
          </a:lstStyle>
          <a:p>
            <a:pPr algn="ctr"/>
            <a:r>
              <a:rPr lang="de-AT" sz="3200" b="1" kern="0" dirty="0" smtClean="0">
                <a:solidFill>
                  <a:srgbClr val="669900"/>
                </a:solidFill>
                <a:latin typeface="Arial" charset="0"/>
              </a:rPr>
              <a:t>Managing structural diversity as surrogate for functional diversity</a:t>
            </a:r>
            <a:endParaRPr lang="de-AT" sz="3200" kern="0" dirty="0"/>
          </a:p>
        </p:txBody>
      </p:sp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395288" y="1556792"/>
            <a:ext cx="8610600" cy="4680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marL="285750" indent="-28575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buChar char="•"/>
            </a:pPr>
            <a:endParaRPr lang="en-US" sz="24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8" name="Rechteck 7"/>
          <p:cNvSpPr/>
          <p:nvPr/>
        </p:nvSpPr>
        <p:spPr>
          <a:xfrm>
            <a:off x="6552728" y="6189289"/>
            <a:ext cx="4572000" cy="264047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</a:pPr>
            <a:r>
              <a:rPr lang="de-AT" sz="1200" dirty="0">
                <a:solidFill>
                  <a:schemeClr val="bg1"/>
                </a:solidFill>
                <a:latin typeface="Arial" charset="0"/>
              </a:rPr>
              <a:t>http://www.kalkalpen.at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9544" y="1698069"/>
            <a:ext cx="5356344" cy="4162545"/>
          </a:xfrm>
          <a:prstGeom prst="rect">
            <a:avLst/>
          </a:prstGeom>
        </p:spPr>
      </p:pic>
      <p:sp>
        <p:nvSpPr>
          <p:cNvPr id="9" name="Inhaltsplatzhalter 2"/>
          <p:cNvSpPr txBox="1">
            <a:spLocks/>
          </p:cNvSpPr>
          <p:nvPr/>
        </p:nvSpPr>
        <p:spPr>
          <a:xfrm>
            <a:off x="179388" y="1698069"/>
            <a:ext cx="3470156" cy="2259384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69900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69900"/>
              </a:buClr>
              <a:buChar char="–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defTabSz="449263">
              <a:lnSpc>
                <a:spcPct val="93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kern="0" dirty="0" smtClean="0">
                <a:solidFill>
                  <a:srgbClr val="000000"/>
                </a:solidFill>
                <a:cs typeface="Arial" panose="020B0604020202020204" pitchFamily="34" charset="0"/>
              </a:rPr>
              <a:t>High basal area, concentrated on large trees</a:t>
            </a:r>
          </a:p>
          <a:p>
            <a:pPr defTabSz="449263">
              <a:lnSpc>
                <a:spcPct val="93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kern="0" dirty="0" smtClean="0">
                <a:solidFill>
                  <a:srgbClr val="000000"/>
                </a:solidFill>
                <a:cs typeface="Arial" panose="020B0604020202020204" pitchFamily="34" charset="0"/>
              </a:rPr>
              <a:t>Rich understory</a:t>
            </a:r>
          </a:p>
          <a:p>
            <a:pPr defTabSz="449263">
              <a:lnSpc>
                <a:spcPct val="93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kern="0" dirty="0" smtClean="0">
                <a:solidFill>
                  <a:srgbClr val="000000"/>
                </a:solidFill>
                <a:cs typeface="Arial" panose="020B0604020202020204" pitchFamily="34" charset="0"/>
              </a:rPr>
              <a:t>Variation in heights and diameter</a:t>
            </a:r>
          </a:p>
          <a:p>
            <a:pPr defTabSz="449263">
              <a:lnSpc>
                <a:spcPct val="93000"/>
              </a:lnSpc>
              <a:buSzPct val="100000"/>
              <a:buFont typeface="Arial" panose="020B0604020202020204" pitchFamily="34" charset="0"/>
              <a:buChar char="•"/>
            </a:pPr>
            <a:endParaRPr lang="en-US" kern="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marL="0" indent="0" defTabSz="449263">
              <a:lnSpc>
                <a:spcPct val="93000"/>
              </a:lnSpc>
              <a:buSzPct val="100000"/>
              <a:buNone/>
            </a:pPr>
            <a:r>
              <a:rPr lang="en-US" kern="0" dirty="0" smtClean="0">
                <a:solidFill>
                  <a:srgbClr val="000000"/>
                </a:solidFill>
                <a:cs typeface="Arial" panose="020B0604020202020204" pitchFamily="34" charset="0"/>
              </a:rPr>
              <a:t>→ e.g., irregular </a:t>
            </a:r>
            <a:r>
              <a:rPr lang="en-US" kern="0" dirty="0" err="1" smtClean="0">
                <a:solidFill>
                  <a:srgbClr val="000000"/>
                </a:solidFill>
                <a:cs typeface="Arial" panose="020B0604020202020204" pitchFamily="34" charset="0"/>
              </a:rPr>
              <a:t>shelterwood</a:t>
            </a:r>
            <a:r>
              <a:rPr lang="en-US" kern="0" dirty="0" smtClean="0">
                <a:solidFill>
                  <a:srgbClr val="000000"/>
                </a:solidFill>
                <a:cs typeface="Arial" panose="020B0604020202020204" pitchFamily="34" charset="0"/>
              </a:rPr>
              <a:t> systems, variable retention harvesting, modified group selection approaches</a:t>
            </a:r>
          </a:p>
        </p:txBody>
      </p: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179388" y="6594475"/>
            <a:ext cx="1079500" cy="42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pPr defTabSz="449263" fontAlgn="base">
              <a:spcBef>
                <a:spcPts val="900"/>
              </a:spcBef>
              <a:spcAft>
                <a:spcPct val="0"/>
              </a:spcAft>
              <a:buSzPct val="100000"/>
            </a:pPr>
            <a:r>
              <a:rPr lang="de-DE" sz="1000" b="1" dirty="0" smtClean="0">
                <a:latin typeface="Arial Narrow" pitchFamily="32" charset="0"/>
              </a:rPr>
              <a:t>12/13/2019</a:t>
            </a:r>
            <a:endParaRPr lang="de-DE" sz="1000" b="1" dirty="0">
              <a:latin typeface="Arial Narrow" pitchFamily="3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351521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4"/>
          <p:cNvSpPr>
            <a:spLocks noChangeArrowheads="1"/>
          </p:cNvSpPr>
          <p:nvPr/>
        </p:nvSpPr>
        <p:spPr bwMode="auto">
          <a:xfrm>
            <a:off x="3924300" y="6597650"/>
            <a:ext cx="1150938" cy="24288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/>
          <a:p>
            <a:pPr algn="ctr" hangingPunct="1">
              <a:lnSpc>
                <a:spcPct val="100000"/>
              </a:lnSpc>
              <a:spcBef>
                <a:spcPts val="90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de-DE" sz="1000" b="1" dirty="0">
                <a:solidFill>
                  <a:srgbClr val="000000"/>
                </a:solidFill>
                <a:latin typeface="Arial Narrow" pitchFamily="32" charset="0"/>
                <a:ea typeface="Lucida Sans Unicode" charset="0"/>
                <a:cs typeface="Lucida Sans Unicode" charset="0"/>
              </a:rPr>
              <a:t>Dominik Thom</a:t>
            </a:r>
          </a:p>
        </p:txBody>
      </p:sp>
      <p:sp>
        <p:nvSpPr>
          <p:cNvPr id="7" name="Titel 1"/>
          <p:cNvSpPr txBox="1">
            <a:spLocks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  <a:normAutofit/>
          </a:bodyPr>
          <a:lstStyle>
            <a:lvl1pPr algn="l" defTabSz="449263" rtl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8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49263" rtl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800">
                <a:solidFill>
                  <a:srgbClr val="000000"/>
                </a:solidFill>
                <a:latin typeface="Arial Narrow" pitchFamily="32" charset="0"/>
                <a:ea typeface="Lucida Sans Unicode" charset="0"/>
                <a:cs typeface="Lucida Sans Unicode" charset="0"/>
              </a:defRPr>
            </a:lvl2pPr>
            <a:lvl3pPr marL="1143000" indent="-228600" algn="l" defTabSz="449263" rtl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800">
                <a:solidFill>
                  <a:srgbClr val="000000"/>
                </a:solidFill>
                <a:latin typeface="Arial Narrow" pitchFamily="32" charset="0"/>
                <a:ea typeface="Lucida Sans Unicode" charset="0"/>
                <a:cs typeface="Lucida Sans Unicode" charset="0"/>
              </a:defRPr>
            </a:lvl3pPr>
            <a:lvl4pPr marL="1600200" indent="-228600" algn="l" defTabSz="449263" rtl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800">
                <a:solidFill>
                  <a:srgbClr val="000000"/>
                </a:solidFill>
                <a:latin typeface="Arial Narrow" pitchFamily="32" charset="0"/>
                <a:ea typeface="Lucida Sans Unicode" charset="0"/>
                <a:cs typeface="Lucida Sans Unicode" charset="0"/>
              </a:defRPr>
            </a:lvl4pPr>
            <a:lvl5pPr marL="2057400" indent="-228600" algn="l" defTabSz="449263" rtl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800">
                <a:solidFill>
                  <a:srgbClr val="000000"/>
                </a:solidFill>
                <a:latin typeface="Arial Narrow" pitchFamily="32" charset="0"/>
                <a:ea typeface="Lucida Sans Unicode" charset="0"/>
                <a:cs typeface="Lucida Sans Unicode" charset="0"/>
              </a:defRPr>
            </a:lvl5pPr>
            <a:lvl6pPr marL="2514600" indent="-228600" algn="l" defTabSz="449263" rtl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800">
                <a:solidFill>
                  <a:srgbClr val="000000"/>
                </a:solidFill>
                <a:latin typeface="Arial Narrow" pitchFamily="32" charset="0"/>
                <a:ea typeface="Lucida Sans Unicode" charset="0"/>
                <a:cs typeface="Lucida Sans Unicode" charset="0"/>
              </a:defRPr>
            </a:lvl6pPr>
            <a:lvl7pPr marL="2971800" indent="-228600" algn="l" defTabSz="449263" rtl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800">
                <a:solidFill>
                  <a:srgbClr val="000000"/>
                </a:solidFill>
                <a:latin typeface="Arial Narrow" pitchFamily="32" charset="0"/>
                <a:ea typeface="Lucida Sans Unicode" charset="0"/>
                <a:cs typeface="Lucida Sans Unicode" charset="0"/>
              </a:defRPr>
            </a:lvl7pPr>
            <a:lvl8pPr marL="3429000" indent="-228600" algn="l" defTabSz="449263" rtl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800">
                <a:solidFill>
                  <a:srgbClr val="000000"/>
                </a:solidFill>
                <a:latin typeface="Arial Narrow" pitchFamily="32" charset="0"/>
                <a:ea typeface="Lucida Sans Unicode" charset="0"/>
                <a:cs typeface="Lucida Sans Unicode" charset="0"/>
              </a:defRPr>
            </a:lvl8pPr>
            <a:lvl9pPr marL="3886200" indent="-228600" algn="l" defTabSz="449263" rtl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800">
                <a:solidFill>
                  <a:srgbClr val="000000"/>
                </a:solidFill>
                <a:latin typeface="Arial Narrow" pitchFamily="32" charset="0"/>
                <a:ea typeface="Lucida Sans Unicode" charset="0"/>
                <a:cs typeface="Lucida Sans Unicode" charset="0"/>
              </a:defRPr>
            </a:lvl9pPr>
          </a:lstStyle>
          <a:p>
            <a:pPr algn="ctr"/>
            <a:r>
              <a:rPr lang="de-AT" sz="3200" b="1" dirty="0" smtClean="0">
                <a:solidFill>
                  <a:srgbClr val="669900"/>
                </a:solidFill>
                <a:latin typeface="Arial" charset="0"/>
              </a:rPr>
              <a:t>Ecosystem response depends on functional trait diversity</a:t>
            </a:r>
            <a:endParaRPr lang="de-AT" sz="3200" kern="0" dirty="0"/>
          </a:p>
        </p:txBody>
      </p:sp>
      <p:sp>
        <p:nvSpPr>
          <p:cNvPr id="26" name="Textfeld 25"/>
          <p:cNvSpPr txBox="1"/>
          <p:nvPr/>
        </p:nvSpPr>
        <p:spPr>
          <a:xfrm>
            <a:off x="7380312" y="6165304"/>
            <a:ext cx="22264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400" dirty="0" err="1" smtClean="0">
                <a:solidFill>
                  <a:schemeClr val="tx1"/>
                </a:solidFill>
              </a:rPr>
              <a:t>Faucon</a:t>
            </a:r>
            <a:r>
              <a:rPr lang="de-AT" sz="1400" dirty="0" smtClean="0">
                <a:solidFill>
                  <a:schemeClr val="tx1"/>
                </a:solidFill>
              </a:rPr>
              <a:t> </a:t>
            </a:r>
            <a:r>
              <a:rPr lang="de-AT" sz="1400" dirty="0" smtClean="0">
                <a:solidFill>
                  <a:schemeClr val="tx1"/>
                </a:solidFill>
              </a:rPr>
              <a:t>et al. (2017)</a:t>
            </a:r>
            <a:endParaRPr lang="de-AT" sz="1400" dirty="0">
              <a:solidFill>
                <a:schemeClr val="tx1"/>
              </a:solidFill>
            </a:endParaRP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179388" y="6594475"/>
            <a:ext cx="1079500" cy="42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pPr defTabSz="449263" fontAlgn="base">
              <a:spcBef>
                <a:spcPts val="900"/>
              </a:spcBef>
              <a:spcAft>
                <a:spcPct val="0"/>
              </a:spcAft>
              <a:buSzPct val="100000"/>
            </a:pPr>
            <a:r>
              <a:rPr lang="de-DE" sz="1000" b="1" dirty="0" smtClean="0">
                <a:latin typeface="Arial Narrow" pitchFamily="32" charset="0"/>
              </a:rPr>
              <a:t>12/13/2019</a:t>
            </a:r>
            <a:endParaRPr lang="de-DE" sz="1000" b="1" dirty="0">
              <a:latin typeface="Arial Narrow" pitchFamily="32" charset="0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1117" y="1255477"/>
            <a:ext cx="6237303" cy="4890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28848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4"/>
          <p:cNvSpPr>
            <a:spLocks noChangeArrowheads="1"/>
          </p:cNvSpPr>
          <p:nvPr/>
        </p:nvSpPr>
        <p:spPr bwMode="auto">
          <a:xfrm>
            <a:off x="3924300" y="6597650"/>
            <a:ext cx="1150938" cy="24288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/>
          <a:p>
            <a:pPr algn="ctr" hangingPunct="1">
              <a:lnSpc>
                <a:spcPct val="100000"/>
              </a:lnSpc>
              <a:spcBef>
                <a:spcPts val="90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de-DE" sz="1000" b="1" dirty="0">
                <a:solidFill>
                  <a:srgbClr val="000000"/>
                </a:solidFill>
                <a:latin typeface="Arial Narrow" pitchFamily="32" charset="0"/>
                <a:ea typeface="Lucida Sans Unicode" charset="0"/>
                <a:cs typeface="Lucida Sans Unicode" charset="0"/>
              </a:rPr>
              <a:t>Dominik Thom</a:t>
            </a:r>
          </a:p>
        </p:txBody>
      </p:sp>
      <p:sp>
        <p:nvSpPr>
          <p:cNvPr id="7" name="Titel 1"/>
          <p:cNvSpPr txBox="1">
            <a:spLocks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  <a:normAutofit/>
          </a:bodyPr>
          <a:lstStyle>
            <a:lvl1pPr algn="l" defTabSz="449263" rtl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8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49263" rtl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800">
                <a:solidFill>
                  <a:srgbClr val="000000"/>
                </a:solidFill>
                <a:latin typeface="Arial Narrow" pitchFamily="32" charset="0"/>
                <a:ea typeface="Lucida Sans Unicode" charset="0"/>
                <a:cs typeface="Lucida Sans Unicode" charset="0"/>
              </a:defRPr>
            </a:lvl2pPr>
            <a:lvl3pPr marL="1143000" indent="-228600" algn="l" defTabSz="449263" rtl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800">
                <a:solidFill>
                  <a:srgbClr val="000000"/>
                </a:solidFill>
                <a:latin typeface="Arial Narrow" pitchFamily="32" charset="0"/>
                <a:ea typeface="Lucida Sans Unicode" charset="0"/>
                <a:cs typeface="Lucida Sans Unicode" charset="0"/>
              </a:defRPr>
            </a:lvl3pPr>
            <a:lvl4pPr marL="1600200" indent="-228600" algn="l" defTabSz="449263" rtl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800">
                <a:solidFill>
                  <a:srgbClr val="000000"/>
                </a:solidFill>
                <a:latin typeface="Arial Narrow" pitchFamily="32" charset="0"/>
                <a:ea typeface="Lucida Sans Unicode" charset="0"/>
                <a:cs typeface="Lucida Sans Unicode" charset="0"/>
              </a:defRPr>
            </a:lvl4pPr>
            <a:lvl5pPr marL="2057400" indent="-228600" algn="l" defTabSz="449263" rtl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800">
                <a:solidFill>
                  <a:srgbClr val="000000"/>
                </a:solidFill>
                <a:latin typeface="Arial Narrow" pitchFamily="32" charset="0"/>
                <a:ea typeface="Lucida Sans Unicode" charset="0"/>
                <a:cs typeface="Lucida Sans Unicode" charset="0"/>
              </a:defRPr>
            </a:lvl5pPr>
            <a:lvl6pPr marL="2514600" indent="-228600" algn="l" defTabSz="449263" rtl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800">
                <a:solidFill>
                  <a:srgbClr val="000000"/>
                </a:solidFill>
                <a:latin typeface="Arial Narrow" pitchFamily="32" charset="0"/>
                <a:ea typeface="Lucida Sans Unicode" charset="0"/>
                <a:cs typeface="Lucida Sans Unicode" charset="0"/>
              </a:defRPr>
            </a:lvl6pPr>
            <a:lvl7pPr marL="2971800" indent="-228600" algn="l" defTabSz="449263" rtl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800">
                <a:solidFill>
                  <a:srgbClr val="000000"/>
                </a:solidFill>
                <a:latin typeface="Arial Narrow" pitchFamily="32" charset="0"/>
                <a:ea typeface="Lucida Sans Unicode" charset="0"/>
                <a:cs typeface="Lucida Sans Unicode" charset="0"/>
              </a:defRPr>
            </a:lvl7pPr>
            <a:lvl8pPr marL="3429000" indent="-228600" algn="l" defTabSz="449263" rtl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800">
                <a:solidFill>
                  <a:srgbClr val="000000"/>
                </a:solidFill>
                <a:latin typeface="Arial Narrow" pitchFamily="32" charset="0"/>
                <a:ea typeface="Lucida Sans Unicode" charset="0"/>
                <a:cs typeface="Lucida Sans Unicode" charset="0"/>
              </a:defRPr>
            </a:lvl8pPr>
            <a:lvl9pPr marL="3886200" indent="-228600" algn="l" defTabSz="449263" rtl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800">
                <a:solidFill>
                  <a:srgbClr val="000000"/>
                </a:solidFill>
                <a:latin typeface="Arial Narrow" pitchFamily="32" charset="0"/>
                <a:ea typeface="Lucida Sans Unicode" charset="0"/>
                <a:cs typeface="Lucida Sans Unicode" charset="0"/>
              </a:defRPr>
            </a:lvl9pPr>
          </a:lstStyle>
          <a:p>
            <a:pPr algn="ctr"/>
            <a:r>
              <a:rPr lang="de-AT" sz="3200" b="1" dirty="0" smtClean="0">
                <a:solidFill>
                  <a:srgbClr val="669900"/>
                </a:solidFill>
                <a:latin typeface="Arial" charset="0"/>
              </a:rPr>
              <a:t>Challenges for forest management</a:t>
            </a:r>
            <a:endParaRPr lang="de-AT" sz="3200" kern="0" dirty="0"/>
          </a:p>
        </p:txBody>
      </p:sp>
      <p:sp>
        <p:nvSpPr>
          <p:cNvPr id="6" name="Inhaltsplatzhalter 2"/>
          <p:cNvSpPr txBox="1">
            <a:spLocks/>
          </p:cNvSpPr>
          <p:nvPr/>
        </p:nvSpPr>
        <p:spPr>
          <a:xfrm>
            <a:off x="467543" y="1961728"/>
            <a:ext cx="4607695" cy="44196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69900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69900"/>
              </a:buClr>
              <a:buChar char="–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defTabSz="449263">
              <a:lnSpc>
                <a:spcPct val="93000"/>
              </a:lnSpc>
              <a:buSzPct val="100000"/>
              <a:buFont typeface="Arial" panose="020B0604020202020204" pitchFamily="34" charset="0"/>
              <a:buChar char="•"/>
            </a:pPr>
            <a:r>
              <a:rPr lang="de-AT" kern="0" dirty="0" err="1" smtClean="0">
                <a:solidFill>
                  <a:srgbClr val="000000"/>
                </a:solidFill>
                <a:cs typeface="Arial" panose="020B0604020202020204" pitchFamily="34" charset="0"/>
              </a:rPr>
              <a:t>Increasing</a:t>
            </a:r>
            <a:r>
              <a:rPr lang="de-AT" kern="0" dirty="0" smtClean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de-AT" kern="0" dirty="0" err="1" smtClean="0">
                <a:solidFill>
                  <a:srgbClr val="000000"/>
                </a:solidFill>
                <a:cs typeface="Arial" panose="020B0604020202020204" pitchFamily="34" charset="0"/>
              </a:rPr>
              <a:t>functional</a:t>
            </a:r>
            <a:r>
              <a:rPr lang="de-AT" kern="0" dirty="0" smtClean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de-AT" kern="0" dirty="0" err="1" smtClean="0">
                <a:solidFill>
                  <a:srgbClr val="000000"/>
                </a:solidFill>
                <a:cs typeface="Arial" panose="020B0604020202020204" pitchFamily="34" charset="0"/>
              </a:rPr>
              <a:t>diversity</a:t>
            </a:r>
            <a:r>
              <a:rPr lang="de-AT" kern="0" dirty="0" smtClean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de-AT" kern="0" dirty="0" smtClean="0">
                <a:solidFill>
                  <a:srgbClr val="000000"/>
                </a:solidFill>
                <a:cs typeface="Arial" panose="020B0604020202020204" pitchFamily="34" charset="0"/>
              </a:rPr>
              <a:t>is a promising, yet not well-understood strategy to increase adaptive capacity</a:t>
            </a:r>
          </a:p>
          <a:p>
            <a:pPr defTabSz="449263">
              <a:lnSpc>
                <a:spcPct val="93000"/>
              </a:lnSpc>
              <a:buSzPct val="100000"/>
              <a:buFont typeface="Arial" panose="020B0604020202020204" pitchFamily="34" charset="0"/>
              <a:buChar char="•"/>
            </a:pPr>
            <a:endParaRPr lang="de-AT" kern="0" dirty="0" smtClean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lvl="1" defTabSz="449263">
              <a:lnSpc>
                <a:spcPct val="93000"/>
              </a:lnSpc>
              <a:buSzPct val="100000"/>
              <a:buFont typeface="Arial" panose="020B0604020202020204" pitchFamily="34" charset="0"/>
              <a:buChar char="•"/>
            </a:pPr>
            <a:r>
              <a:rPr lang="de-AT" kern="0" dirty="0" err="1">
                <a:solidFill>
                  <a:srgbClr val="000000"/>
                </a:solidFill>
                <a:cs typeface="Arial" panose="020B0604020202020204" pitchFamily="34" charset="0"/>
              </a:rPr>
              <a:t>Which</a:t>
            </a:r>
            <a:r>
              <a:rPr lang="de-AT" kern="0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de-AT" kern="0" dirty="0" err="1">
                <a:solidFill>
                  <a:srgbClr val="000000"/>
                </a:solidFill>
                <a:cs typeface="Arial" panose="020B0604020202020204" pitchFamily="34" charset="0"/>
              </a:rPr>
              <a:t>regions</a:t>
            </a:r>
            <a:r>
              <a:rPr lang="de-AT" kern="0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de-AT" kern="0" dirty="0" err="1">
                <a:solidFill>
                  <a:srgbClr val="000000"/>
                </a:solidFill>
                <a:cs typeface="Arial" panose="020B0604020202020204" pitchFamily="34" charset="0"/>
              </a:rPr>
              <a:t>are</a:t>
            </a:r>
            <a:r>
              <a:rPr lang="de-AT" kern="0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de-AT" kern="0" dirty="0" err="1">
                <a:solidFill>
                  <a:srgbClr val="000000"/>
                </a:solidFill>
                <a:cs typeface="Arial" panose="020B0604020202020204" pitchFamily="34" charset="0"/>
              </a:rPr>
              <a:t>poor</a:t>
            </a:r>
            <a:r>
              <a:rPr lang="de-AT" kern="0" dirty="0">
                <a:solidFill>
                  <a:srgbClr val="000000"/>
                </a:solidFill>
                <a:cs typeface="Arial" panose="020B0604020202020204" pitchFamily="34" charset="0"/>
              </a:rPr>
              <a:t> in </a:t>
            </a:r>
            <a:r>
              <a:rPr lang="de-AT" kern="0" dirty="0" err="1">
                <a:solidFill>
                  <a:srgbClr val="000000"/>
                </a:solidFill>
                <a:cs typeface="Arial" panose="020B0604020202020204" pitchFamily="34" charset="0"/>
              </a:rPr>
              <a:t>functional</a:t>
            </a:r>
            <a:r>
              <a:rPr lang="de-AT" kern="0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de-AT" kern="0" dirty="0" err="1">
                <a:solidFill>
                  <a:srgbClr val="000000"/>
                </a:solidFill>
                <a:cs typeface="Arial" panose="020B0604020202020204" pitchFamily="34" charset="0"/>
              </a:rPr>
              <a:t>diversity</a:t>
            </a:r>
            <a:r>
              <a:rPr lang="de-AT" kern="0" dirty="0">
                <a:solidFill>
                  <a:srgbClr val="000000"/>
                </a:solidFill>
                <a:cs typeface="Arial" panose="020B0604020202020204" pitchFamily="34" charset="0"/>
              </a:rPr>
              <a:t>?</a:t>
            </a:r>
          </a:p>
          <a:p>
            <a:pPr lvl="1" defTabSz="449263">
              <a:lnSpc>
                <a:spcPct val="93000"/>
              </a:lnSpc>
              <a:buSzPct val="100000"/>
              <a:buFont typeface="Arial" panose="020B0604020202020204" pitchFamily="34" charset="0"/>
              <a:buChar char="•"/>
            </a:pPr>
            <a:r>
              <a:rPr lang="de-AT" kern="0" dirty="0" err="1" smtClean="0">
                <a:solidFill>
                  <a:srgbClr val="000000"/>
                </a:solidFill>
                <a:cs typeface="Arial" panose="020B0604020202020204" pitchFamily="34" charset="0"/>
              </a:rPr>
              <a:t>What</a:t>
            </a:r>
            <a:r>
              <a:rPr lang="de-AT" kern="0" dirty="0" smtClean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de-AT" kern="0" dirty="0" err="1" smtClean="0">
                <a:solidFill>
                  <a:srgbClr val="000000"/>
                </a:solidFill>
                <a:cs typeface="Arial" panose="020B0604020202020204" pitchFamily="34" charset="0"/>
              </a:rPr>
              <a:t>drives</a:t>
            </a:r>
            <a:r>
              <a:rPr lang="de-AT" kern="0" dirty="0" smtClean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de-AT" kern="0" dirty="0" err="1" smtClean="0">
                <a:solidFill>
                  <a:srgbClr val="000000"/>
                </a:solidFill>
                <a:cs typeface="Arial" panose="020B0604020202020204" pitchFamily="34" charset="0"/>
              </a:rPr>
              <a:t>functional</a:t>
            </a:r>
            <a:r>
              <a:rPr lang="de-AT" kern="0" dirty="0" smtClean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de-AT" kern="0" dirty="0" err="1" smtClean="0">
                <a:solidFill>
                  <a:srgbClr val="000000"/>
                </a:solidFill>
                <a:cs typeface="Arial" panose="020B0604020202020204" pitchFamily="34" charset="0"/>
              </a:rPr>
              <a:t>diversity</a:t>
            </a:r>
            <a:r>
              <a:rPr lang="de-AT" kern="0" dirty="0" smtClean="0">
                <a:solidFill>
                  <a:srgbClr val="000000"/>
                </a:solidFill>
                <a:cs typeface="Arial" panose="020B0604020202020204" pitchFamily="34" charset="0"/>
              </a:rPr>
              <a:t>?</a:t>
            </a:r>
          </a:p>
          <a:p>
            <a:pPr lvl="1" defTabSz="449263">
              <a:lnSpc>
                <a:spcPct val="93000"/>
              </a:lnSpc>
              <a:buSzPct val="100000"/>
              <a:buFont typeface="Arial" panose="020B0604020202020204" pitchFamily="34" charset="0"/>
              <a:buChar char="•"/>
            </a:pPr>
            <a:r>
              <a:rPr lang="de-AT" kern="0" dirty="0" err="1" smtClean="0">
                <a:solidFill>
                  <a:srgbClr val="000000"/>
                </a:solidFill>
                <a:cs typeface="Arial" panose="020B0604020202020204" pitchFamily="34" charset="0"/>
              </a:rPr>
              <a:t>Is</a:t>
            </a:r>
            <a:r>
              <a:rPr lang="de-AT" kern="0" dirty="0" smtClean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de-AT" kern="0" dirty="0" err="1" smtClean="0">
                <a:solidFill>
                  <a:srgbClr val="000000"/>
                </a:solidFill>
                <a:cs typeface="Arial" panose="020B0604020202020204" pitchFamily="34" charset="0"/>
              </a:rPr>
              <a:t>functional</a:t>
            </a:r>
            <a:r>
              <a:rPr lang="de-AT" kern="0" dirty="0" smtClean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de-AT" kern="0" dirty="0" err="1" smtClean="0">
                <a:solidFill>
                  <a:srgbClr val="000000"/>
                </a:solidFill>
                <a:cs typeface="Arial" panose="020B0604020202020204" pitchFamily="34" charset="0"/>
              </a:rPr>
              <a:t>diversity</a:t>
            </a:r>
            <a:r>
              <a:rPr lang="de-AT" kern="0" dirty="0" smtClean="0">
                <a:solidFill>
                  <a:srgbClr val="000000"/>
                </a:solidFill>
                <a:cs typeface="Arial" panose="020B0604020202020204" pitchFamily="34" charset="0"/>
              </a:rPr>
              <a:t> sensitive </a:t>
            </a:r>
            <a:r>
              <a:rPr lang="de-AT" kern="0" dirty="0" err="1" smtClean="0">
                <a:solidFill>
                  <a:srgbClr val="000000"/>
                </a:solidFill>
                <a:cs typeface="Arial" panose="020B0604020202020204" pitchFamily="34" charset="0"/>
              </a:rPr>
              <a:t>to</a:t>
            </a:r>
            <a:r>
              <a:rPr lang="de-AT" kern="0" dirty="0" smtClean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de-AT" kern="0" dirty="0" err="1" smtClean="0">
                <a:solidFill>
                  <a:srgbClr val="000000"/>
                </a:solidFill>
                <a:cs typeface="Arial" panose="020B0604020202020204" pitchFamily="34" charset="0"/>
              </a:rPr>
              <a:t>climate</a:t>
            </a:r>
            <a:r>
              <a:rPr lang="de-AT" kern="0" dirty="0" smtClean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de-AT" kern="0" dirty="0" err="1" smtClean="0">
                <a:solidFill>
                  <a:srgbClr val="000000"/>
                </a:solidFill>
                <a:cs typeface="Arial" panose="020B0604020202020204" pitchFamily="34" charset="0"/>
              </a:rPr>
              <a:t>change</a:t>
            </a:r>
            <a:r>
              <a:rPr lang="de-AT" kern="0" dirty="0" smtClean="0">
                <a:solidFill>
                  <a:srgbClr val="000000"/>
                </a:solidFill>
                <a:cs typeface="Arial" panose="020B0604020202020204" pitchFamily="34" charset="0"/>
              </a:rPr>
              <a:t>?</a:t>
            </a:r>
            <a:endParaRPr lang="de-AT" kern="0" dirty="0" smtClean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lvl="1" defTabSz="449263">
              <a:lnSpc>
                <a:spcPct val="93000"/>
              </a:lnSpc>
              <a:buSzPct val="100000"/>
              <a:buFont typeface="Arial" panose="020B0604020202020204" pitchFamily="34" charset="0"/>
              <a:buChar char="•"/>
            </a:pPr>
            <a:endParaRPr lang="de-AT" kern="0" dirty="0" smtClean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defTabSz="449263">
              <a:lnSpc>
                <a:spcPct val="93000"/>
              </a:lnSpc>
              <a:buSzPct val="100000"/>
              <a:buFont typeface="Arial" panose="020B0604020202020204" pitchFamily="34" charset="0"/>
              <a:buChar char="•"/>
            </a:pPr>
            <a:endParaRPr lang="de-AT" kern="0" dirty="0" smtClean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defTabSz="449263">
              <a:lnSpc>
                <a:spcPct val="93000"/>
              </a:lnSpc>
              <a:buSzPct val="100000"/>
              <a:buFont typeface="Arial" panose="020B0604020202020204" pitchFamily="34" charset="0"/>
              <a:buChar char="•"/>
            </a:pPr>
            <a:endParaRPr lang="de-AT" kern="0" dirty="0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pic>
        <p:nvPicPr>
          <p:cNvPr id="8" name="Picture 2" descr="http://1.2.3.12/bmi/www.biogasanlage-heinebach.de/kategorien/48_Projektskizze/dateien/Fragezeichen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3320" y="2708921"/>
            <a:ext cx="2926300" cy="2858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179388" y="6594475"/>
            <a:ext cx="1079500" cy="42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pPr defTabSz="449263" fontAlgn="base">
              <a:spcBef>
                <a:spcPts val="900"/>
              </a:spcBef>
              <a:spcAft>
                <a:spcPct val="0"/>
              </a:spcAft>
              <a:buSzPct val="100000"/>
            </a:pPr>
            <a:r>
              <a:rPr lang="de-DE" sz="1000" b="1" dirty="0" smtClean="0">
                <a:latin typeface="Arial Narrow" pitchFamily="32" charset="0"/>
              </a:rPr>
              <a:t>12/13/2019</a:t>
            </a:r>
            <a:endParaRPr lang="de-DE" sz="1000" b="1" dirty="0">
              <a:latin typeface="Arial Narrow" pitchFamily="3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392951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324528" cy="7245424"/>
          </a:xfrm>
          <a:prstGeom prst="rect">
            <a:avLst/>
          </a:prstGeom>
        </p:spPr>
      </p:pic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395288" y="1916856"/>
            <a:ext cx="8610600" cy="4680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marL="285750" indent="-28575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buChar char="•"/>
            </a:pPr>
            <a:endParaRPr lang="en-US" sz="24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8" name="Rechteck 7"/>
          <p:cNvSpPr>
            <a:spLocks noChangeAspect="1"/>
          </p:cNvSpPr>
          <p:nvPr/>
        </p:nvSpPr>
        <p:spPr>
          <a:xfrm>
            <a:off x="-396552" y="-93412"/>
            <a:ext cx="10009112" cy="7498815"/>
          </a:xfrm>
          <a:prstGeom prst="rect">
            <a:avLst/>
          </a:prstGeom>
          <a:solidFill>
            <a:schemeClr val="bg1">
              <a:alpha val="8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11" name="Titel 1"/>
          <p:cNvSpPr txBox="1">
            <a:spLocks/>
          </p:cNvSpPr>
          <p:nvPr/>
        </p:nvSpPr>
        <p:spPr bwMode="auto">
          <a:xfrm>
            <a:off x="609600" y="4270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  <a:normAutofit/>
          </a:bodyPr>
          <a:lstStyle>
            <a:lvl1pPr algn="l" defTabSz="449263" rtl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8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49263" rtl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800">
                <a:solidFill>
                  <a:srgbClr val="000000"/>
                </a:solidFill>
                <a:latin typeface="Arial Narrow" pitchFamily="32" charset="0"/>
                <a:ea typeface="Lucida Sans Unicode" charset="0"/>
                <a:cs typeface="Lucida Sans Unicode" charset="0"/>
              </a:defRPr>
            </a:lvl2pPr>
            <a:lvl3pPr marL="1143000" indent="-228600" algn="l" defTabSz="449263" rtl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800">
                <a:solidFill>
                  <a:srgbClr val="000000"/>
                </a:solidFill>
                <a:latin typeface="Arial Narrow" pitchFamily="32" charset="0"/>
                <a:ea typeface="Lucida Sans Unicode" charset="0"/>
                <a:cs typeface="Lucida Sans Unicode" charset="0"/>
              </a:defRPr>
            </a:lvl3pPr>
            <a:lvl4pPr marL="1600200" indent="-228600" algn="l" defTabSz="449263" rtl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800">
                <a:solidFill>
                  <a:srgbClr val="000000"/>
                </a:solidFill>
                <a:latin typeface="Arial Narrow" pitchFamily="32" charset="0"/>
                <a:ea typeface="Lucida Sans Unicode" charset="0"/>
                <a:cs typeface="Lucida Sans Unicode" charset="0"/>
              </a:defRPr>
            </a:lvl4pPr>
            <a:lvl5pPr marL="2057400" indent="-228600" algn="l" defTabSz="449263" rtl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800">
                <a:solidFill>
                  <a:srgbClr val="000000"/>
                </a:solidFill>
                <a:latin typeface="Arial Narrow" pitchFamily="32" charset="0"/>
                <a:ea typeface="Lucida Sans Unicode" charset="0"/>
                <a:cs typeface="Lucida Sans Unicode" charset="0"/>
              </a:defRPr>
            </a:lvl5pPr>
            <a:lvl6pPr marL="2514600" indent="-228600" algn="l" defTabSz="449263" rtl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800">
                <a:solidFill>
                  <a:srgbClr val="000000"/>
                </a:solidFill>
                <a:latin typeface="Arial Narrow" pitchFamily="32" charset="0"/>
                <a:ea typeface="Lucida Sans Unicode" charset="0"/>
                <a:cs typeface="Lucida Sans Unicode" charset="0"/>
              </a:defRPr>
            </a:lvl6pPr>
            <a:lvl7pPr marL="2971800" indent="-228600" algn="l" defTabSz="449263" rtl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800">
                <a:solidFill>
                  <a:srgbClr val="000000"/>
                </a:solidFill>
                <a:latin typeface="Arial Narrow" pitchFamily="32" charset="0"/>
                <a:ea typeface="Lucida Sans Unicode" charset="0"/>
                <a:cs typeface="Lucida Sans Unicode" charset="0"/>
              </a:defRPr>
            </a:lvl7pPr>
            <a:lvl8pPr marL="3429000" indent="-228600" algn="l" defTabSz="449263" rtl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800">
                <a:solidFill>
                  <a:srgbClr val="000000"/>
                </a:solidFill>
                <a:latin typeface="Arial Narrow" pitchFamily="32" charset="0"/>
                <a:ea typeface="Lucida Sans Unicode" charset="0"/>
                <a:cs typeface="Lucida Sans Unicode" charset="0"/>
              </a:defRPr>
            </a:lvl8pPr>
            <a:lvl9pPr marL="3886200" indent="-228600" algn="l" defTabSz="449263" rtl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800">
                <a:solidFill>
                  <a:srgbClr val="000000"/>
                </a:solidFill>
                <a:latin typeface="Arial Narrow" pitchFamily="32" charset="0"/>
                <a:ea typeface="Lucida Sans Unicode" charset="0"/>
                <a:cs typeface="Lucida Sans Unicode" charset="0"/>
              </a:defRPr>
            </a:lvl9pPr>
          </a:lstStyle>
          <a:p>
            <a:pPr algn="ctr"/>
            <a:r>
              <a:rPr lang="de-AT" sz="3200" b="1" kern="0" dirty="0" err="1" smtClean="0">
                <a:solidFill>
                  <a:srgbClr val="669900"/>
                </a:solidFill>
                <a:latin typeface="Arial" charset="0"/>
              </a:rPr>
              <a:t>Objectives</a:t>
            </a:r>
            <a:endParaRPr lang="de-AT" sz="3200" kern="0" dirty="0"/>
          </a:p>
        </p:txBody>
      </p:sp>
      <p:sp>
        <p:nvSpPr>
          <p:cNvPr id="12" name="Rechteck 11"/>
          <p:cNvSpPr/>
          <p:nvPr/>
        </p:nvSpPr>
        <p:spPr>
          <a:xfrm>
            <a:off x="485743" y="1412776"/>
            <a:ext cx="7999538" cy="15808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AutoNum type="arabicPeriod"/>
            </a:pPr>
            <a:endParaRPr lang="en-US" sz="2400" dirty="0" smtClean="0"/>
          </a:p>
          <a:p>
            <a:pPr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en-US" sz="2800" dirty="0" smtClean="0"/>
              <a:t>1. Map </a:t>
            </a:r>
            <a:r>
              <a:rPr lang="en-US" sz="2800" dirty="0"/>
              <a:t>the current </a:t>
            </a:r>
            <a:r>
              <a:rPr lang="en-US" sz="2800" dirty="0" smtClean="0"/>
              <a:t>functional trait </a:t>
            </a:r>
            <a:r>
              <a:rPr lang="en-US" sz="2800" dirty="0"/>
              <a:t>diversity distribution throughout northeastern North America</a:t>
            </a:r>
            <a:endParaRPr lang="en-US" sz="2800" dirty="0" smtClean="0"/>
          </a:p>
          <a:p>
            <a:pPr marL="457200" indent="-4572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AutoNum type="arabicPeriod"/>
            </a:pPr>
            <a:endParaRPr lang="en-US" sz="2400" dirty="0" smtClean="0">
              <a:solidFill>
                <a:srgbClr val="000000"/>
              </a:solidFill>
            </a:endParaRPr>
          </a:p>
        </p:txBody>
      </p:sp>
      <p:sp>
        <p:nvSpPr>
          <p:cNvPr id="20" name="Abgerundetes Rechteck 19"/>
          <p:cNvSpPr/>
          <p:nvPr/>
        </p:nvSpPr>
        <p:spPr bwMode="auto">
          <a:xfrm>
            <a:off x="395288" y="3284984"/>
            <a:ext cx="8100392" cy="1301146"/>
          </a:xfrm>
          <a:prstGeom prst="roundRect">
            <a:avLst/>
          </a:prstGeom>
          <a:solidFill>
            <a:schemeClr val="bg1">
              <a:lumMod val="65000"/>
              <a:alpha val="3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de-AT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21" name="Abgerundetes Rechteck 20"/>
          <p:cNvSpPr/>
          <p:nvPr/>
        </p:nvSpPr>
        <p:spPr bwMode="auto">
          <a:xfrm>
            <a:off x="384889" y="1556792"/>
            <a:ext cx="8100392" cy="1301146"/>
          </a:xfrm>
          <a:prstGeom prst="roundRect">
            <a:avLst/>
          </a:prstGeom>
          <a:solidFill>
            <a:schemeClr val="bg1">
              <a:lumMod val="65000"/>
              <a:alpha val="3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de-AT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2" name="Rechteck 1"/>
          <p:cNvSpPr/>
          <p:nvPr/>
        </p:nvSpPr>
        <p:spPr>
          <a:xfrm>
            <a:off x="609600" y="3655996"/>
            <a:ext cx="7058744" cy="4930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en-US" sz="2800" dirty="0"/>
              <a:t>2. </a:t>
            </a:r>
            <a:r>
              <a:rPr lang="en-US" sz="2800" dirty="0" smtClean="0"/>
              <a:t>Analyze </a:t>
            </a:r>
            <a:r>
              <a:rPr lang="en-US" sz="2800" dirty="0" smtClean="0"/>
              <a:t>the functional diversity drivers</a:t>
            </a:r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13" name="Abgerundetes Rechteck 20"/>
          <p:cNvSpPr/>
          <p:nvPr/>
        </p:nvSpPr>
        <p:spPr bwMode="auto">
          <a:xfrm>
            <a:off x="384889" y="5022230"/>
            <a:ext cx="8100392" cy="1301146"/>
          </a:xfrm>
          <a:prstGeom prst="roundRect">
            <a:avLst/>
          </a:prstGeom>
          <a:solidFill>
            <a:schemeClr val="bg1">
              <a:lumMod val="65000"/>
              <a:alpha val="3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de-AT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4" name="Rechteck 1"/>
          <p:cNvSpPr/>
          <p:nvPr/>
        </p:nvSpPr>
        <p:spPr>
          <a:xfrm>
            <a:off x="609600" y="5271470"/>
            <a:ext cx="7058744" cy="8938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en-US" sz="2800" dirty="0"/>
              <a:t>3</a:t>
            </a:r>
            <a:r>
              <a:rPr lang="en-US" sz="2800" dirty="0" smtClean="0"/>
              <a:t>. Test </a:t>
            </a:r>
            <a:r>
              <a:rPr lang="en-US" sz="2800" dirty="0"/>
              <a:t>the sensitivity of </a:t>
            </a:r>
            <a:r>
              <a:rPr lang="en-US" sz="2800" dirty="0" smtClean="0"/>
              <a:t>functional diversity </a:t>
            </a:r>
            <a:r>
              <a:rPr lang="en-US" sz="2800" dirty="0"/>
              <a:t>to projected increases in temperature and precipitation</a:t>
            </a:r>
            <a:endParaRPr lang="en-US" sz="2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810219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0" grpId="0" animBg="1"/>
      <p:bldP spid="21" grpId="0" animBg="1"/>
      <p:bldP spid="2" grpId="0"/>
      <p:bldP spid="13" grpId="0" animBg="1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4"/>
          <p:cNvSpPr>
            <a:spLocks noChangeArrowheads="1"/>
          </p:cNvSpPr>
          <p:nvPr/>
        </p:nvSpPr>
        <p:spPr bwMode="auto">
          <a:xfrm>
            <a:off x="3924300" y="6597650"/>
            <a:ext cx="1150938" cy="24288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/>
          <a:p>
            <a:pPr algn="ctr" defTabSz="449263" fontAlgn="base">
              <a:spcBef>
                <a:spcPts val="900"/>
              </a:spcBef>
              <a:spcAft>
                <a:spcPct val="0"/>
              </a:spcAft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de-DE" sz="1000" b="1" dirty="0">
                <a:solidFill>
                  <a:srgbClr val="000000"/>
                </a:solidFill>
              </a:rPr>
              <a:t>Dominik Thom</a:t>
            </a:r>
          </a:p>
        </p:txBody>
      </p:sp>
      <p:sp>
        <p:nvSpPr>
          <p:cNvPr id="7" name="Titel 1"/>
          <p:cNvSpPr txBox="1">
            <a:spLocks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  <a:normAutofit/>
          </a:bodyPr>
          <a:lstStyle>
            <a:lvl1pPr algn="l" defTabSz="449263" rtl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8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49263" rtl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800">
                <a:solidFill>
                  <a:srgbClr val="000000"/>
                </a:solidFill>
                <a:latin typeface="Arial Narrow" pitchFamily="32" charset="0"/>
                <a:ea typeface="Lucida Sans Unicode" charset="0"/>
                <a:cs typeface="Lucida Sans Unicode" charset="0"/>
              </a:defRPr>
            </a:lvl2pPr>
            <a:lvl3pPr marL="1143000" indent="-228600" algn="l" defTabSz="449263" rtl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800">
                <a:solidFill>
                  <a:srgbClr val="000000"/>
                </a:solidFill>
                <a:latin typeface="Arial Narrow" pitchFamily="32" charset="0"/>
                <a:ea typeface="Lucida Sans Unicode" charset="0"/>
                <a:cs typeface="Lucida Sans Unicode" charset="0"/>
              </a:defRPr>
            </a:lvl3pPr>
            <a:lvl4pPr marL="1600200" indent="-228600" algn="l" defTabSz="449263" rtl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800">
                <a:solidFill>
                  <a:srgbClr val="000000"/>
                </a:solidFill>
                <a:latin typeface="Arial Narrow" pitchFamily="32" charset="0"/>
                <a:ea typeface="Lucida Sans Unicode" charset="0"/>
                <a:cs typeface="Lucida Sans Unicode" charset="0"/>
              </a:defRPr>
            </a:lvl4pPr>
            <a:lvl5pPr marL="2057400" indent="-228600" algn="l" defTabSz="449263" rtl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800">
                <a:solidFill>
                  <a:srgbClr val="000000"/>
                </a:solidFill>
                <a:latin typeface="Arial Narrow" pitchFamily="32" charset="0"/>
                <a:ea typeface="Lucida Sans Unicode" charset="0"/>
                <a:cs typeface="Lucida Sans Unicode" charset="0"/>
              </a:defRPr>
            </a:lvl5pPr>
            <a:lvl6pPr marL="2514600" indent="-228600" algn="l" defTabSz="449263" rtl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800">
                <a:solidFill>
                  <a:srgbClr val="000000"/>
                </a:solidFill>
                <a:latin typeface="Arial Narrow" pitchFamily="32" charset="0"/>
                <a:ea typeface="Lucida Sans Unicode" charset="0"/>
                <a:cs typeface="Lucida Sans Unicode" charset="0"/>
              </a:defRPr>
            </a:lvl6pPr>
            <a:lvl7pPr marL="2971800" indent="-228600" algn="l" defTabSz="449263" rtl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800">
                <a:solidFill>
                  <a:srgbClr val="000000"/>
                </a:solidFill>
                <a:latin typeface="Arial Narrow" pitchFamily="32" charset="0"/>
                <a:ea typeface="Lucida Sans Unicode" charset="0"/>
                <a:cs typeface="Lucida Sans Unicode" charset="0"/>
              </a:defRPr>
            </a:lvl7pPr>
            <a:lvl8pPr marL="3429000" indent="-228600" algn="l" defTabSz="449263" rtl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800">
                <a:solidFill>
                  <a:srgbClr val="000000"/>
                </a:solidFill>
                <a:latin typeface="Arial Narrow" pitchFamily="32" charset="0"/>
                <a:ea typeface="Lucida Sans Unicode" charset="0"/>
                <a:cs typeface="Lucida Sans Unicode" charset="0"/>
              </a:defRPr>
            </a:lvl8pPr>
            <a:lvl9pPr marL="3886200" indent="-228600" algn="l" defTabSz="449263" rtl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800">
                <a:solidFill>
                  <a:srgbClr val="000000"/>
                </a:solidFill>
                <a:latin typeface="Arial Narrow" pitchFamily="32" charset="0"/>
                <a:ea typeface="Lucida Sans Unicode" charset="0"/>
                <a:cs typeface="Lucida Sans Unicode" charset="0"/>
              </a:defRPr>
            </a:lvl9pPr>
          </a:lstStyle>
          <a:p>
            <a:pPr algn="ctr"/>
            <a:r>
              <a:rPr lang="de-AT" sz="3200" b="1" kern="0" dirty="0" smtClean="0">
                <a:solidFill>
                  <a:srgbClr val="669900"/>
                </a:solidFill>
                <a:latin typeface="Arial" charset="0"/>
              </a:rPr>
              <a:t>Functional trait data</a:t>
            </a:r>
            <a:endParaRPr lang="de-AT" sz="3200" kern="0" dirty="0"/>
          </a:p>
        </p:txBody>
      </p:sp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395288" y="1556792"/>
            <a:ext cx="8610600" cy="4680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marL="285750" indent="-28575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buChar char="•"/>
            </a:pPr>
            <a:endParaRPr lang="en-US" sz="24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7" name="Inhaltsplatzhalter 2"/>
          <p:cNvSpPr txBox="1">
            <a:spLocks/>
          </p:cNvSpPr>
          <p:nvPr/>
        </p:nvSpPr>
        <p:spPr>
          <a:xfrm>
            <a:off x="345560" y="1417638"/>
            <a:ext cx="3568868" cy="2930135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69900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69900"/>
              </a:buClr>
              <a:buChar char="–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defTabSz="449263">
              <a:lnSpc>
                <a:spcPct val="93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kern="0" dirty="0" smtClean="0">
                <a:solidFill>
                  <a:srgbClr val="000000"/>
                </a:solidFill>
                <a:cs typeface="Arial" panose="020B0604020202020204" pitchFamily="34" charset="0"/>
              </a:rPr>
              <a:t>Literature and database review for growth, recruitment, and survival traits</a:t>
            </a:r>
          </a:p>
          <a:p>
            <a:pPr defTabSz="449263">
              <a:lnSpc>
                <a:spcPct val="93000"/>
              </a:lnSpc>
              <a:buSzPct val="100000"/>
              <a:buFont typeface="Arial" panose="020B0604020202020204" pitchFamily="34" charset="0"/>
              <a:buChar char="•"/>
            </a:pPr>
            <a:endParaRPr lang="en-US" kern="0" dirty="0" smtClean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defTabSz="449263">
              <a:lnSpc>
                <a:spcPct val="93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kern="0" dirty="0" smtClean="0">
                <a:solidFill>
                  <a:srgbClr val="000000"/>
                </a:solidFill>
                <a:cs typeface="Arial" panose="020B0604020202020204" pitchFamily="34" charset="0"/>
              </a:rPr>
              <a:t>In total 1570 traits of 43 northeastern tree species found</a:t>
            </a:r>
          </a:p>
        </p:txBody>
      </p:sp>
      <p:sp>
        <p:nvSpPr>
          <p:cNvPr id="8" name="Rechteck 7"/>
          <p:cNvSpPr/>
          <p:nvPr/>
        </p:nvSpPr>
        <p:spPr>
          <a:xfrm>
            <a:off x="6552728" y="6189289"/>
            <a:ext cx="4572000" cy="264047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</a:pPr>
            <a:r>
              <a:rPr lang="de-AT" sz="1200" dirty="0">
                <a:solidFill>
                  <a:schemeClr val="bg1"/>
                </a:solidFill>
                <a:latin typeface="Arial" charset="0"/>
              </a:rPr>
              <a:t>http://www.kalkalpen.at</a:t>
            </a:r>
          </a:p>
        </p:txBody>
      </p:sp>
      <p:pic>
        <p:nvPicPr>
          <p:cNvPr id="1026" name="Picture 2" descr="trait_evidenc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144711"/>
            <a:ext cx="4932040" cy="5339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179388" y="6594475"/>
            <a:ext cx="1079500" cy="42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pPr defTabSz="449263" fontAlgn="base">
              <a:spcBef>
                <a:spcPts val="900"/>
              </a:spcBef>
              <a:spcAft>
                <a:spcPct val="0"/>
              </a:spcAft>
              <a:buSzPct val="100000"/>
            </a:pPr>
            <a:r>
              <a:rPr lang="de-DE" sz="1000" b="1" dirty="0" smtClean="0">
                <a:latin typeface="Arial Narrow" pitchFamily="32" charset="0"/>
              </a:rPr>
              <a:t>12/13/2019</a:t>
            </a:r>
            <a:endParaRPr lang="de-DE" sz="1000" b="1" dirty="0">
              <a:latin typeface="Arial Narrow" pitchFamily="3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037033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4"/>
          <p:cNvSpPr>
            <a:spLocks noChangeArrowheads="1"/>
          </p:cNvSpPr>
          <p:nvPr/>
        </p:nvSpPr>
        <p:spPr bwMode="auto">
          <a:xfrm>
            <a:off x="3924300" y="6597650"/>
            <a:ext cx="1150938" cy="24288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/>
          <a:p>
            <a:pPr algn="ctr" defTabSz="449263" fontAlgn="base">
              <a:spcBef>
                <a:spcPts val="900"/>
              </a:spcBef>
              <a:spcAft>
                <a:spcPct val="0"/>
              </a:spcAft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de-DE" sz="1000" b="1" dirty="0">
                <a:solidFill>
                  <a:srgbClr val="000000"/>
                </a:solidFill>
              </a:rPr>
              <a:t>Dominik Thom</a:t>
            </a:r>
          </a:p>
        </p:txBody>
      </p:sp>
      <p:sp>
        <p:nvSpPr>
          <p:cNvPr id="7" name="Titel 1"/>
          <p:cNvSpPr txBox="1">
            <a:spLocks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  <a:normAutofit/>
          </a:bodyPr>
          <a:lstStyle>
            <a:lvl1pPr algn="l" defTabSz="449263" rtl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8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49263" rtl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800">
                <a:solidFill>
                  <a:srgbClr val="000000"/>
                </a:solidFill>
                <a:latin typeface="Arial Narrow" pitchFamily="32" charset="0"/>
                <a:ea typeface="Lucida Sans Unicode" charset="0"/>
                <a:cs typeface="Lucida Sans Unicode" charset="0"/>
              </a:defRPr>
            </a:lvl2pPr>
            <a:lvl3pPr marL="1143000" indent="-228600" algn="l" defTabSz="449263" rtl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800">
                <a:solidFill>
                  <a:srgbClr val="000000"/>
                </a:solidFill>
                <a:latin typeface="Arial Narrow" pitchFamily="32" charset="0"/>
                <a:ea typeface="Lucida Sans Unicode" charset="0"/>
                <a:cs typeface="Lucida Sans Unicode" charset="0"/>
              </a:defRPr>
            </a:lvl3pPr>
            <a:lvl4pPr marL="1600200" indent="-228600" algn="l" defTabSz="449263" rtl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800">
                <a:solidFill>
                  <a:srgbClr val="000000"/>
                </a:solidFill>
                <a:latin typeface="Arial Narrow" pitchFamily="32" charset="0"/>
                <a:ea typeface="Lucida Sans Unicode" charset="0"/>
                <a:cs typeface="Lucida Sans Unicode" charset="0"/>
              </a:defRPr>
            </a:lvl4pPr>
            <a:lvl5pPr marL="2057400" indent="-228600" algn="l" defTabSz="449263" rtl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800">
                <a:solidFill>
                  <a:srgbClr val="000000"/>
                </a:solidFill>
                <a:latin typeface="Arial Narrow" pitchFamily="32" charset="0"/>
                <a:ea typeface="Lucida Sans Unicode" charset="0"/>
                <a:cs typeface="Lucida Sans Unicode" charset="0"/>
              </a:defRPr>
            </a:lvl5pPr>
            <a:lvl6pPr marL="2514600" indent="-228600" algn="l" defTabSz="449263" rtl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800">
                <a:solidFill>
                  <a:srgbClr val="000000"/>
                </a:solidFill>
                <a:latin typeface="Arial Narrow" pitchFamily="32" charset="0"/>
                <a:ea typeface="Lucida Sans Unicode" charset="0"/>
                <a:cs typeface="Lucida Sans Unicode" charset="0"/>
              </a:defRPr>
            </a:lvl6pPr>
            <a:lvl7pPr marL="2971800" indent="-228600" algn="l" defTabSz="449263" rtl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800">
                <a:solidFill>
                  <a:srgbClr val="000000"/>
                </a:solidFill>
                <a:latin typeface="Arial Narrow" pitchFamily="32" charset="0"/>
                <a:ea typeface="Lucida Sans Unicode" charset="0"/>
                <a:cs typeface="Lucida Sans Unicode" charset="0"/>
              </a:defRPr>
            </a:lvl7pPr>
            <a:lvl8pPr marL="3429000" indent="-228600" algn="l" defTabSz="449263" rtl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800">
                <a:solidFill>
                  <a:srgbClr val="000000"/>
                </a:solidFill>
                <a:latin typeface="Arial Narrow" pitchFamily="32" charset="0"/>
                <a:ea typeface="Lucida Sans Unicode" charset="0"/>
                <a:cs typeface="Lucida Sans Unicode" charset="0"/>
              </a:defRPr>
            </a:lvl8pPr>
            <a:lvl9pPr marL="3886200" indent="-228600" algn="l" defTabSz="449263" rtl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800">
                <a:solidFill>
                  <a:srgbClr val="000000"/>
                </a:solidFill>
                <a:latin typeface="Arial Narrow" pitchFamily="32" charset="0"/>
                <a:ea typeface="Lucida Sans Unicode" charset="0"/>
                <a:cs typeface="Lucida Sans Unicode" charset="0"/>
              </a:defRPr>
            </a:lvl9pPr>
          </a:lstStyle>
          <a:p>
            <a:pPr algn="ctr"/>
            <a:r>
              <a:rPr lang="de-AT" sz="3200" b="1" kern="0" dirty="0" smtClean="0">
                <a:solidFill>
                  <a:srgbClr val="669900"/>
                </a:solidFill>
                <a:latin typeface="Arial" charset="0"/>
              </a:rPr>
              <a:t>Community data and drivers</a:t>
            </a:r>
            <a:endParaRPr lang="de-AT" sz="3200" kern="0" dirty="0"/>
          </a:p>
        </p:txBody>
      </p:sp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395288" y="1556792"/>
            <a:ext cx="8610600" cy="4680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marL="285750" indent="-28575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buChar char="•"/>
            </a:pPr>
            <a:endParaRPr lang="en-US" sz="24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7" name="Inhaltsplatzhalter 2"/>
          <p:cNvSpPr txBox="1">
            <a:spLocks/>
          </p:cNvSpPr>
          <p:nvPr/>
        </p:nvSpPr>
        <p:spPr>
          <a:xfrm>
            <a:off x="1358734" y="4043773"/>
            <a:ext cx="6426532" cy="44196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69900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69900"/>
              </a:buClr>
              <a:buChar char="–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defTabSz="449263">
              <a:lnSpc>
                <a:spcPct val="93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kern="0" dirty="0" smtClean="0">
                <a:solidFill>
                  <a:srgbClr val="000000"/>
                </a:solidFill>
                <a:cs typeface="Arial" panose="020B0604020202020204" pitchFamily="34" charset="0"/>
              </a:rPr>
              <a:t>Five boreal and temperate ecoregions with ca. 2.8 Mio </a:t>
            </a:r>
            <a:r>
              <a:rPr lang="en-US" kern="0" dirty="0">
                <a:solidFill>
                  <a:srgbClr val="000000"/>
                </a:solidFill>
                <a:cs typeface="Arial" panose="020B0604020202020204" pitchFamily="34" charset="0"/>
              </a:rPr>
              <a:t>km² forest </a:t>
            </a:r>
            <a:r>
              <a:rPr lang="en-US" kern="0" dirty="0" smtClean="0">
                <a:solidFill>
                  <a:srgbClr val="000000"/>
                </a:solidFill>
                <a:cs typeface="Arial" panose="020B0604020202020204" pitchFamily="34" charset="0"/>
              </a:rPr>
              <a:t>cover</a:t>
            </a:r>
          </a:p>
          <a:p>
            <a:pPr defTabSz="449263">
              <a:lnSpc>
                <a:spcPct val="93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kern="0" dirty="0">
                <a:solidFill>
                  <a:srgbClr val="000000"/>
                </a:solidFill>
                <a:cs typeface="Arial" panose="020B0604020202020204" pitchFamily="34" charset="0"/>
              </a:rPr>
              <a:t>&gt; </a:t>
            </a:r>
            <a:r>
              <a:rPr lang="en-US" kern="0" dirty="0" smtClean="0">
                <a:solidFill>
                  <a:srgbClr val="000000"/>
                </a:solidFill>
                <a:cs typeface="Arial" panose="020B0604020202020204" pitchFamily="34" charset="0"/>
              </a:rPr>
              <a:t>48,000 </a:t>
            </a:r>
            <a:r>
              <a:rPr lang="en-US" kern="0" dirty="0">
                <a:solidFill>
                  <a:srgbClr val="000000"/>
                </a:solidFill>
                <a:cs typeface="Arial" panose="020B0604020202020204" pitchFamily="34" charset="0"/>
              </a:rPr>
              <a:t>permanent sample </a:t>
            </a:r>
            <a:r>
              <a:rPr lang="en-US" kern="0" dirty="0" smtClean="0">
                <a:solidFill>
                  <a:srgbClr val="000000"/>
                </a:solidFill>
                <a:cs typeface="Arial" panose="020B0604020202020204" pitchFamily="34" charset="0"/>
              </a:rPr>
              <a:t>plots </a:t>
            </a:r>
          </a:p>
          <a:p>
            <a:pPr defTabSz="449263">
              <a:lnSpc>
                <a:spcPct val="93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kern="0" dirty="0" smtClean="0">
                <a:solidFill>
                  <a:srgbClr val="000000"/>
                </a:solidFill>
                <a:cs typeface="Arial" panose="020B0604020202020204" pitchFamily="34" charset="0"/>
              </a:rPr>
              <a:t>25 explanatory variables related to forest structure, climate, topography, soils, and stewardship</a:t>
            </a:r>
          </a:p>
        </p:txBody>
      </p:sp>
      <p:sp>
        <p:nvSpPr>
          <p:cNvPr id="8" name="Rechteck 7"/>
          <p:cNvSpPr/>
          <p:nvPr/>
        </p:nvSpPr>
        <p:spPr>
          <a:xfrm>
            <a:off x="6552728" y="6189289"/>
            <a:ext cx="4572000" cy="264047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</a:pPr>
            <a:r>
              <a:rPr lang="de-AT" sz="1200" dirty="0">
                <a:solidFill>
                  <a:schemeClr val="bg1"/>
                </a:solidFill>
                <a:latin typeface="Arial" charset="0"/>
              </a:rPr>
              <a:t>http://www.kalkalpen.at</a:t>
            </a:r>
          </a:p>
        </p:txBody>
      </p:sp>
      <p:pic>
        <p:nvPicPr>
          <p:cNvPr id="16" name="Picture 15" descr="F:\Manuscripts\Functional traits\forest_plots5_cut.tif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8734" y="980728"/>
            <a:ext cx="6426532" cy="2770257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179388" y="6594475"/>
            <a:ext cx="1079500" cy="42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pPr defTabSz="449263" fontAlgn="base">
              <a:spcBef>
                <a:spcPts val="900"/>
              </a:spcBef>
              <a:spcAft>
                <a:spcPct val="0"/>
              </a:spcAft>
              <a:buSzPct val="100000"/>
            </a:pPr>
            <a:r>
              <a:rPr lang="de-DE" sz="1000" b="1" dirty="0" smtClean="0">
                <a:latin typeface="Arial Narrow" pitchFamily="32" charset="0"/>
              </a:rPr>
              <a:t>12/13/2019</a:t>
            </a:r>
            <a:endParaRPr lang="de-DE" sz="1000" b="1" dirty="0">
              <a:latin typeface="Arial Narrow" pitchFamily="3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220858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4"/>
          <p:cNvSpPr>
            <a:spLocks noChangeArrowheads="1"/>
          </p:cNvSpPr>
          <p:nvPr/>
        </p:nvSpPr>
        <p:spPr bwMode="auto">
          <a:xfrm>
            <a:off x="3924300" y="6597650"/>
            <a:ext cx="1150938" cy="24288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/>
          <a:p>
            <a:pPr algn="ctr" defTabSz="449263" fontAlgn="base">
              <a:spcBef>
                <a:spcPts val="900"/>
              </a:spcBef>
              <a:spcAft>
                <a:spcPct val="0"/>
              </a:spcAft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de-DE" sz="1000" b="1" dirty="0">
                <a:solidFill>
                  <a:srgbClr val="000000"/>
                </a:solidFill>
              </a:rPr>
              <a:t>Dominik Thom</a:t>
            </a:r>
          </a:p>
        </p:txBody>
      </p:sp>
      <p:sp>
        <p:nvSpPr>
          <p:cNvPr id="7" name="Titel 1"/>
          <p:cNvSpPr txBox="1">
            <a:spLocks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  <a:normAutofit/>
          </a:bodyPr>
          <a:lstStyle>
            <a:lvl1pPr algn="l" defTabSz="449263" rtl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8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49263" rtl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800">
                <a:solidFill>
                  <a:srgbClr val="000000"/>
                </a:solidFill>
                <a:latin typeface="Arial Narrow" pitchFamily="32" charset="0"/>
                <a:ea typeface="Lucida Sans Unicode" charset="0"/>
                <a:cs typeface="Lucida Sans Unicode" charset="0"/>
              </a:defRPr>
            </a:lvl2pPr>
            <a:lvl3pPr marL="1143000" indent="-228600" algn="l" defTabSz="449263" rtl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800">
                <a:solidFill>
                  <a:srgbClr val="000000"/>
                </a:solidFill>
                <a:latin typeface="Arial Narrow" pitchFamily="32" charset="0"/>
                <a:ea typeface="Lucida Sans Unicode" charset="0"/>
                <a:cs typeface="Lucida Sans Unicode" charset="0"/>
              </a:defRPr>
            </a:lvl3pPr>
            <a:lvl4pPr marL="1600200" indent="-228600" algn="l" defTabSz="449263" rtl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800">
                <a:solidFill>
                  <a:srgbClr val="000000"/>
                </a:solidFill>
                <a:latin typeface="Arial Narrow" pitchFamily="32" charset="0"/>
                <a:ea typeface="Lucida Sans Unicode" charset="0"/>
                <a:cs typeface="Lucida Sans Unicode" charset="0"/>
              </a:defRPr>
            </a:lvl4pPr>
            <a:lvl5pPr marL="2057400" indent="-228600" algn="l" defTabSz="449263" rtl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800">
                <a:solidFill>
                  <a:srgbClr val="000000"/>
                </a:solidFill>
                <a:latin typeface="Arial Narrow" pitchFamily="32" charset="0"/>
                <a:ea typeface="Lucida Sans Unicode" charset="0"/>
                <a:cs typeface="Lucida Sans Unicode" charset="0"/>
              </a:defRPr>
            </a:lvl5pPr>
            <a:lvl6pPr marL="2514600" indent="-228600" algn="l" defTabSz="449263" rtl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800">
                <a:solidFill>
                  <a:srgbClr val="000000"/>
                </a:solidFill>
                <a:latin typeface="Arial Narrow" pitchFamily="32" charset="0"/>
                <a:ea typeface="Lucida Sans Unicode" charset="0"/>
                <a:cs typeface="Lucida Sans Unicode" charset="0"/>
              </a:defRPr>
            </a:lvl6pPr>
            <a:lvl7pPr marL="2971800" indent="-228600" algn="l" defTabSz="449263" rtl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800">
                <a:solidFill>
                  <a:srgbClr val="000000"/>
                </a:solidFill>
                <a:latin typeface="Arial Narrow" pitchFamily="32" charset="0"/>
                <a:ea typeface="Lucida Sans Unicode" charset="0"/>
                <a:cs typeface="Lucida Sans Unicode" charset="0"/>
              </a:defRPr>
            </a:lvl7pPr>
            <a:lvl8pPr marL="3429000" indent="-228600" algn="l" defTabSz="449263" rtl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800">
                <a:solidFill>
                  <a:srgbClr val="000000"/>
                </a:solidFill>
                <a:latin typeface="Arial Narrow" pitchFamily="32" charset="0"/>
                <a:ea typeface="Lucida Sans Unicode" charset="0"/>
                <a:cs typeface="Lucida Sans Unicode" charset="0"/>
              </a:defRPr>
            </a:lvl8pPr>
            <a:lvl9pPr marL="3886200" indent="-228600" algn="l" defTabSz="449263" rtl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800">
                <a:solidFill>
                  <a:srgbClr val="000000"/>
                </a:solidFill>
                <a:latin typeface="Arial Narrow" pitchFamily="32" charset="0"/>
                <a:ea typeface="Lucida Sans Unicode" charset="0"/>
                <a:cs typeface="Lucida Sans Unicode" charset="0"/>
              </a:defRPr>
            </a:lvl9pPr>
          </a:lstStyle>
          <a:p>
            <a:pPr algn="ctr"/>
            <a:r>
              <a:rPr lang="de-AT" sz="3200" b="1" kern="0" dirty="0" smtClean="0">
                <a:solidFill>
                  <a:srgbClr val="669900"/>
                </a:solidFill>
                <a:latin typeface="Arial" charset="0"/>
              </a:rPr>
              <a:t>Functional diversity analysis</a:t>
            </a:r>
            <a:endParaRPr lang="de-AT" sz="3200" kern="0" dirty="0"/>
          </a:p>
        </p:txBody>
      </p:sp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395288" y="1844848"/>
            <a:ext cx="8610600" cy="4680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marL="285750" indent="-28575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buChar char="•"/>
            </a:pPr>
            <a:endParaRPr lang="en-US" sz="24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8" name="Rechteck 7"/>
          <p:cNvSpPr/>
          <p:nvPr/>
        </p:nvSpPr>
        <p:spPr>
          <a:xfrm>
            <a:off x="6552728" y="6189289"/>
            <a:ext cx="4572000" cy="264047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</a:pPr>
            <a:r>
              <a:rPr lang="de-AT" sz="1200" dirty="0">
                <a:solidFill>
                  <a:schemeClr val="bg1"/>
                </a:solidFill>
                <a:latin typeface="Arial" charset="0"/>
              </a:rPr>
              <a:t>http://www.kalkalpen.at</a:t>
            </a:r>
          </a:p>
        </p:txBody>
      </p:sp>
      <p:sp>
        <p:nvSpPr>
          <p:cNvPr id="2" name="Right Arrow 1"/>
          <p:cNvSpPr/>
          <p:nvPr/>
        </p:nvSpPr>
        <p:spPr bwMode="auto">
          <a:xfrm>
            <a:off x="259799" y="3146974"/>
            <a:ext cx="1800200" cy="648072"/>
          </a:xfrm>
          <a:prstGeom prst="rightArrow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9158" y="1762009"/>
            <a:ext cx="18014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Functional similarity of tree species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502779" y="1772542"/>
            <a:ext cx="18038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Functional </a:t>
            </a:r>
            <a:r>
              <a:rPr lang="en-US" dirty="0" smtClean="0"/>
              <a:t>diversity at each inventory plot</a:t>
            </a:r>
            <a:endParaRPr lang="en-US" dirty="0"/>
          </a:p>
        </p:txBody>
      </p:sp>
      <p:sp>
        <p:nvSpPr>
          <p:cNvPr id="12" name="Right Arrow 11"/>
          <p:cNvSpPr/>
          <p:nvPr/>
        </p:nvSpPr>
        <p:spPr bwMode="auto">
          <a:xfrm>
            <a:off x="2506413" y="3146153"/>
            <a:ext cx="1800200" cy="648072"/>
          </a:xfrm>
          <a:prstGeom prst="rightArrow">
            <a:avLst/>
          </a:prstGeom>
          <a:solidFill>
            <a:schemeClr val="bg1">
              <a:lumMod val="6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749393" y="1634042"/>
            <a:ext cx="1800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90 non-parametric models to test </a:t>
            </a:r>
            <a:r>
              <a:rPr lang="en-US" dirty="0" smtClean="0"/>
              <a:t>functional diversity drivers</a:t>
            </a:r>
            <a:endParaRPr lang="en-US" dirty="0"/>
          </a:p>
        </p:txBody>
      </p:sp>
      <p:sp>
        <p:nvSpPr>
          <p:cNvPr id="14" name="Right Arrow 13"/>
          <p:cNvSpPr/>
          <p:nvPr/>
        </p:nvSpPr>
        <p:spPr bwMode="auto">
          <a:xfrm>
            <a:off x="4749393" y="3168437"/>
            <a:ext cx="1800200" cy="648072"/>
          </a:xfrm>
          <a:prstGeom prst="rightArrow">
            <a:avLst/>
          </a:prstGeom>
          <a:solidFill>
            <a:schemeClr val="bg1">
              <a:lumMod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992373" y="1762009"/>
            <a:ext cx="1800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Climate sensitivity analysis (+</a:t>
            </a:r>
            <a:r>
              <a:rPr lang="en-US" dirty="0" smtClean="0"/>
              <a:t>4°C</a:t>
            </a:r>
            <a:r>
              <a:rPr lang="en-US" dirty="0" smtClean="0"/>
              <a:t>, +200mm)</a:t>
            </a:r>
            <a:endParaRPr lang="en-US" dirty="0"/>
          </a:p>
        </p:txBody>
      </p:sp>
      <p:sp>
        <p:nvSpPr>
          <p:cNvPr id="18" name="Right Arrow 17"/>
          <p:cNvSpPr/>
          <p:nvPr/>
        </p:nvSpPr>
        <p:spPr bwMode="auto">
          <a:xfrm>
            <a:off x="6992373" y="3162194"/>
            <a:ext cx="1800200" cy="648072"/>
          </a:xfrm>
          <a:prstGeom prst="rightArrow">
            <a:avLst/>
          </a:prstGeom>
          <a:solidFill>
            <a:schemeClr val="tx1">
              <a:lumMod val="75000"/>
              <a:lumOff val="2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18" t="9560" b="49927"/>
          <a:stretch/>
        </p:blipFill>
        <p:spPr>
          <a:xfrm>
            <a:off x="569443" y="4152233"/>
            <a:ext cx="1180912" cy="115212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8131" y="4275546"/>
            <a:ext cx="2113129" cy="9102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51" b="65749"/>
          <a:stretch/>
        </p:blipFill>
        <p:spPr>
          <a:xfrm>
            <a:off x="4518447" y="4167331"/>
            <a:ext cx="2181179" cy="1392630"/>
          </a:xfrm>
          <a:prstGeom prst="rect">
            <a:avLst/>
          </a:prstGeom>
        </p:spPr>
      </p:pic>
      <p:pic>
        <p:nvPicPr>
          <p:cNvPr id="20" name="Picture 19" descr="trait_dist_pred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08" t="10482" r="18180" b="67721"/>
          <a:stretch/>
        </p:blipFill>
        <p:spPr bwMode="auto">
          <a:xfrm>
            <a:off x="6699626" y="4185096"/>
            <a:ext cx="2209214" cy="1286073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Text Box 2"/>
          <p:cNvSpPr txBox="1">
            <a:spLocks noChangeArrowheads="1"/>
          </p:cNvSpPr>
          <p:nvPr/>
        </p:nvSpPr>
        <p:spPr bwMode="auto">
          <a:xfrm>
            <a:off x="179388" y="6594475"/>
            <a:ext cx="1079500" cy="42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pPr defTabSz="449263" fontAlgn="base">
              <a:spcBef>
                <a:spcPts val="900"/>
              </a:spcBef>
              <a:spcAft>
                <a:spcPct val="0"/>
              </a:spcAft>
              <a:buSzPct val="100000"/>
            </a:pPr>
            <a:r>
              <a:rPr lang="de-DE" sz="1000" b="1" dirty="0" smtClean="0">
                <a:latin typeface="Arial Narrow" pitchFamily="32" charset="0"/>
              </a:rPr>
              <a:t>12/13/2019</a:t>
            </a:r>
            <a:endParaRPr lang="de-DE" sz="1000" b="1" dirty="0">
              <a:latin typeface="Arial Narrow" pitchFamily="3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474152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/>
      <p:bldP spid="14" grpId="0" animBg="1"/>
      <p:bldP spid="15" grpId="0"/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4"/>
          <p:cNvSpPr>
            <a:spLocks noChangeArrowheads="1"/>
          </p:cNvSpPr>
          <p:nvPr/>
        </p:nvSpPr>
        <p:spPr bwMode="auto">
          <a:xfrm>
            <a:off x="3924300" y="6597650"/>
            <a:ext cx="1150938" cy="24288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/>
          <a:p>
            <a:pPr algn="ctr" defTabSz="449263" fontAlgn="base">
              <a:spcBef>
                <a:spcPts val="900"/>
              </a:spcBef>
              <a:spcAft>
                <a:spcPct val="0"/>
              </a:spcAft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de-DE" sz="1000" b="1" dirty="0">
                <a:solidFill>
                  <a:srgbClr val="000000"/>
                </a:solidFill>
              </a:rPr>
              <a:t>Dominik Thom</a:t>
            </a:r>
          </a:p>
        </p:txBody>
      </p:sp>
      <p:sp>
        <p:nvSpPr>
          <p:cNvPr id="7" name="Titel 1"/>
          <p:cNvSpPr txBox="1">
            <a:spLocks/>
          </p:cNvSpPr>
          <p:nvPr/>
        </p:nvSpPr>
        <p:spPr bwMode="auto">
          <a:xfrm>
            <a:off x="457199" y="274638"/>
            <a:ext cx="4251663" cy="2866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  <a:normAutofit/>
          </a:bodyPr>
          <a:lstStyle>
            <a:lvl1pPr algn="l" defTabSz="449263" rtl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8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49263" rtl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800">
                <a:solidFill>
                  <a:srgbClr val="000000"/>
                </a:solidFill>
                <a:latin typeface="Arial Narrow" pitchFamily="32" charset="0"/>
                <a:ea typeface="Lucida Sans Unicode" charset="0"/>
                <a:cs typeface="Lucida Sans Unicode" charset="0"/>
              </a:defRPr>
            </a:lvl2pPr>
            <a:lvl3pPr marL="1143000" indent="-228600" algn="l" defTabSz="449263" rtl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800">
                <a:solidFill>
                  <a:srgbClr val="000000"/>
                </a:solidFill>
                <a:latin typeface="Arial Narrow" pitchFamily="32" charset="0"/>
                <a:ea typeface="Lucida Sans Unicode" charset="0"/>
                <a:cs typeface="Lucida Sans Unicode" charset="0"/>
              </a:defRPr>
            </a:lvl3pPr>
            <a:lvl4pPr marL="1600200" indent="-228600" algn="l" defTabSz="449263" rtl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800">
                <a:solidFill>
                  <a:srgbClr val="000000"/>
                </a:solidFill>
                <a:latin typeface="Arial Narrow" pitchFamily="32" charset="0"/>
                <a:ea typeface="Lucida Sans Unicode" charset="0"/>
                <a:cs typeface="Lucida Sans Unicode" charset="0"/>
              </a:defRPr>
            </a:lvl4pPr>
            <a:lvl5pPr marL="2057400" indent="-228600" algn="l" defTabSz="449263" rtl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800">
                <a:solidFill>
                  <a:srgbClr val="000000"/>
                </a:solidFill>
                <a:latin typeface="Arial Narrow" pitchFamily="32" charset="0"/>
                <a:ea typeface="Lucida Sans Unicode" charset="0"/>
                <a:cs typeface="Lucida Sans Unicode" charset="0"/>
              </a:defRPr>
            </a:lvl5pPr>
            <a:lvl6pPr marL="2514600" indent="-228600" algn="l" defTabSz="449263" rtl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800">
                <a:solidFill>
                  <a:srgbClr val="000000"/>
                </a:solidFill>
                <a:latin typeface="Arial Narrow" pitchFamily="32" charset="0"/>
                <a:ea typeface="Lucida Sans Unicode" charset="0"/>
                <a:cs typeface="Lucida Sans Unicode" charset="0"/>
              </a:defRPr>
            </a:lvl6pPr>
            <a:lvl7pPr marL="2971800" indent="-228600" algn="l" defTabSz="449263" rtl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800">
                <a:solidFill>
                  <a:srgbClr val="000000"/>
                </a:solidFill>
                <a:latin typeface="Arial Narrow" pitchFamily="32" charset="0"/>
                <a:ea typeface="Lucida Sans Unicode" charset="0"/>
                <a:cs typeface="Lucida Sans Unicode" charset="0"/>
              </a:defRPr>
            </a:lvl7pPr>
            <a:lvl8pPr marL="3429000" indent="-228600" algn="l" defTabSz="449263" rtl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800">
                <a:solidFill>
                  <a:srgbClr val="000000"/>
                </a:solidFill>
                <a:latin typeface="Arial Narrow" pitchFamily="32" charset="0"/>
                <a:ea typeface="Lucida Sans Unicode" charset="0"/>
                <a:cs typeface="Lucida Sans Unicode" charset="0"/>
              </a:defRPr>
            </a:lvl8pPr>
            <a:lvl9pPr marL="3886200" indent="-228600" algn="l" defTabSz="449263" rtl="0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800">
                <a:solidFill>
                  <a:srgbClr val="000000"/>
                </a:solidFill>
                <a:latin typeface="Arial Narrow" pitchFamily="32" charset="0"/>
                <a:ea typeface="Lucida Sans Unicode" charset="0"/>
                <a:cs typeface="Lucida Sans Unicode" charset="0"/>
              </a:defRPr>
            </a:lvl9pPr>
          </a:lstStyle>
          <a:p>
            <a:pPr algn="ctr"/>
            <a:r>
              <a:rPr lang="en-US" sz="3200" b="1" kern="0" dirty="0">
                <a:solidFill>
                  <a:srgbClr val="669900"/>
                </a:solidFill>
                <a:latin typeface="Arial" charset="0"/>
              </a:rPr>
              <a:t>Functional distance among tree species of northeastern North America</a:t>
            </a:r>
            <a:endParaRPr lang="de-AT" sz="3200" kern="0" dirty="0"/>
          </a:p>
        </p:txBody>
      </p:sp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395288" y="1556792"/>
            <a:ext cx="8610600" cy="4680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marL="285750" indent="-28575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buChar char="•"/>
            </a:pPr>
            <a:endParaRPr lang="en-US" sz="24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7" name="Inhaltsplatzhalter 2"/>
          <p:cNvSpPr txBox="1">
            <a:spLocks/>
          </p:cNvSpPr>
          <p:nvPr/>
        </p:nvSpPr>
        <p:spPr>
          <a:xfrm>
            <a:off x="457198" y="2708920"/>
            <a:ext cx="4186810" cy="3816424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69900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69900"/>
              </a:buClr>
              <a:buChar char="–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defTabSz="449263">
              <a:lnSpc>
                <a:spcPct val="93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kern="0" dirty="0" smtClean="0">
                <a:solidFill>
                  <a:srgbClr val="000000"/>
                </a:solidFill>
                <a:cs typeface="Arial" panose="020B0604020202020204" pitchFamily="34" charset="0"/>
              </a:rPr>
              <a:t>Four distinct functional </a:t>
            </a:r>
            <a:r>
              <a:rPr lang="en-US" kern="0" dirty="0">
                <a:solidFill>
                  <a:srgbClr val="000000"/>
                </a:solidFill>
                <a:cs typeface="Arial" panose="020B0604020202020204" pitchFamily="34" charset="0"/>
              </a:rPr>
              <a:t>groups</a:t>
            </a:r>
            <a:r>
              <a:rPr lang="en-US" kern="0" dirty="0" smtClean="0">
                <a:solidFill>
                  <a:srgbClr val="000000"/>
                </a:solidFill>
                <a:cs typeface="Arial" panose="020B0604020202020204" pitchFamily="34" charset="0"/>
              </a:rPr>
              <a:t>:</a:t>
            </a:r>
          </a:p>
          <a:p>
            <a:pPr lvl="1" defTabSz="449263">
              <a:lnSpc>
                <a:spcPct val="93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kern="0" dirty="0" smtClean="0">
                <a:solidFill>
                  <a:srgbClr val="000000"/>
                </a:solidFill>
                <a:cs typeface="Arial" panose="020B0604020202020204" pitchFamily="34" charset="0"/>
              </a:rPr>
              <a:t>(</a:t>
            </a:r>
            <a:r>
              <a:rPr lang="en-US" kern="0" dirty="0" err="1">
                <a:solidFill>
                  <a:srgbClr val="000000"/>
                </a:solidFill>
                <a:cs typeface="Arial" panose="020B0604020202020204" pitchFamily="34" charset="0"/>
              </a:rPr>
              <a:t>i</a:t>
            </a:r>
            <a:r>
              <a:rPr lang="en-US" kern="0" dirty="0">
                <a:solidFill>
                  <a:srgbClr val="000000"/>
                </a:solidFill>
                <a:cs typeface="Arial" panose="020B0604020202020204" pitchFamily="34" charset="0"/>
              </a:rPr>
              <a:t>) early-seral northern </a:t>
            </a:r>
            <a:r>
              <a:rPr lang="en-US" kern="0" dirty="0" smtClean="0">
                <a:solidFill>
                  <a:srgbClr val="000000"/>
                </a:solidFill>
                <a:cs typeface="Arial" panose="020B0604020202020204" pitchFamily="34" charset="0"/>
              </a:rPr>
              <a:t>hardwoods</a:t>
            </a:r>
            <a:endParaRPr lang="en-US" kern="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lvl="1" defTabSz="449263">
              <a:lnSpc>
                <a:spcPct val="93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kern="0" dirty="0" smtClean="0">
                <a:solidFill>
                  <a:srgbClr val="000000"/>
                </a:solidFill>
                <a:cs typeface="Arial" panose="020B0604020202020204" pitchFamily="34" charset="0"/>
              </a:rPr>
              <a:t>(ii</a:t>
            </a:r>
            <a:r>
              <a:rPr lang="en-US" kern="0" dirty="0">
                <a:solidFill>
                  <a:srgbClr val="000000"/>
                </a:solidFill>
                <a:cs typeface="Arial" panose="020B0604020202020204" pitchFamily="34" charset="0"/>
              </a:rPr>
              <a:t>) mid- and late-seral northern </a:t>
            </a:r>
            <a:r>
              <a:rPr lang="en-US" kern="0" dirty="0" smtClean="0">
                <a:solidFill>
                  <a:srgbClr val="000000"/>
                </a:solidFill>
                <a:cs typeface="Arial" panose="020B0604020202020204" pitchFamily="34" charset="0"/>
              </a:rPr>
              <a:t>hardwoods </a:t>
            </a:r>
          </a:p>
          <a:p>
            <a:pPr lvl="1" defTabSz="449263">
              <a:lnSpc>
                <a:spcPct val="93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kern="0" dirty="0" smtClean="0">
                <a:solidFill>
                  <a:srgbClr val="000000"/>
                </a:solidFill>
                <a:cs typeface="Arial" panose="020B0604020202020204" pitchFamily="34" charset="0"/>
              </a:rPr>
              <a:t>(</a:t>
            </a:r>
            <a:r>
              <a:rPr lang="en-US" kern="0" dirty="0">
                <a:solidFill>
                  <a:srgbClr val="000000"/>
                </a:solidFill>
                <a:cs typeface="Arial" panose="020B0604020202020204" pitchFamily="34" charset="0"/>
              </a:rPr>
              <a:t>iii) central </a:t>
            </a:r>
            <a:r>
              <a:rPr lang="en-US" kern="0" dirty="0" smtClean="0">
                <a:solidFill>
                  <a:srgbClr val="000000"/>
                </a:solidFill>
                <a:cs typeface="Arial" panose="020B0604020202020204" pitchFamily="34" charset="0"/>
              </a:rPr>
              <a:t>hardwoods </a:t>
            </a:r>
          </a:p>
          <a:p>
            <a:pPr lvl="1" defTabSz="449263">
              <a:lnSpc>
                <a:spcPct val="93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kern="0" dirty="0" smtClean="0">
                <a:solidFill>
                  <a:srgbClr val="000000"/>
                </a:solidFill>
                <a:cs typeface="Arial" panose="020B0604020202020204" pitchFamily="34" charset="0"/>
              </a:rPr>
              <a:t>(</a:t>
            </a:r>
            <a:r>
              <a:rPr lang="en-US" kern="0" dirty="0">
                <a:solidFill>
                  <a:srgbClr val="000000"/>
                </a:solidFill>
                <a:cs typeface="Arial" panose="020B0604020202020204" pitchFamily="34" charset="0"/>
              </a:rPr>
              <a:t>iv) conifers </a:t>
            </a:r>
            <a:endParaRPr lang="en-US" kern="0" dirty="0" smtClean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lvl="1" defTabSz="449263">
              <a:lnSpc>
                <a:spcPct val="93000"/>
              </a:lnSpc>
              <a:buSzPct val="100000"/>
              <a:buFont typeface="Arial" panose="020B0604020202020204" pitchFamily="34" charset="0"/>
              <a:buChar char="•"/>
            </a:pPr>
            <a:endParaRPr lang="en-US" kern="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defTabSz="449263">
              <a:lnSpc>
                <a:spcPct val="93000"/>
              </a:lnSpc>
              <a:buSzPct val="100000"/>
              <a:buFont typeface="Arial" panose="020B0604020202020204" pitchFamily="34" charset="0"/>
              <a:buChar char="•"/>
            </a:pPr>
            <a:r>
              <a:rPr lang="en-US" kern="0" dirty="0" smtClean="0">
                <a:solidFill>
                  <a:srgbClr val="000000"/>
                </a:solidFill>
                <a:cs typeface="Arial" panose="020B0604020202020204" pitchFamily="34" charset="0"/>
              </a:rPr>
              <a:t>Biggest difference between northern hardwoods and conifers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41" t="7695"/>
          <a:stretch/>
        </p:blipFill>
        <p:spPr>
          <a:xfrm>
            <a:off x="4708863" y="195028"/>
            <a:ext cx="3967593" cy="6330316"/>
          </a:xfrm>
          <a:prstGeom prst="rect">
            <a:avLst/>
          </a:prstGeom>
        </p:spPr>
      </p:pic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179388" y="6594475"/>
            <a:ext cx="1079500" cy="42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pPr defTabSz="449263" fontAlgn="base">
              <a:spcBef>
                <a:spcPts val="900"/>
              </a:spcBef>
              <a:spcAft>
                <a:spcPct val="0"/>
              </a:spcAft>
              <a:buSzPct val="100000"/>
            </a:pPr>
            <a:r>
              <a:rPr lang="de-DE" sz="1000" b="1" dirty="0" smtClean="0">
                <a:latin typeface="Arial Narrow" pitchFamily="32" charset="0"/>
              </a:rPr>
              <a:t>12/13/2019</a:t>
            </a:r>
            <a:endParaRPr lang="de-DE" sz="1000" b="1" dirty="0">
              <a:latin typeface="Arial Narrow" pitchFamily="3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801901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Larissa">
  <a:themeElements>
    <a:clrScheme name="Lariss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Arial Narrow"/>
        <a:ea typeface="Lucida Sans Unicode"/>
        <a:cs typeface="Lucida Sans Unicode"/>
      </a:majorFont>
      <a:minorFont>
        <a:latin typeface="Arial Narrow"/>
        <a:ea typeface="Lucida Sans Unicode"/>
        <a:cs typeface="Lucida Sans Unicode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Lariss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rissa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arissa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rissa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riss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riss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riss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Larissa">
  <a:themeElements>
    <a:clrScheme name="Lariss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Arial Narrow"/>
        <a:ea typeface="Lucida Sans Unicode"/>
        <a:cs typeface="Lucida Sans Unicode"/>
      </a:majorFont>
      <a:minorFont>
        <a:latin typeface="Arial Narrow"/>
        <a:ea typeface="Lucida Sans Unicode"/>
        <a:cs typeface="Lucida Sans Unicode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Lariss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rissa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arissa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rissa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riss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riss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riss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708</Words>
  <Application>Microsoft Office PowerPoint</Application>
  <PresentationFormat>Bildschirmpräsentation (4:3)</PresentationFormat>
  <Paragraphs>153</Paragraphs>
  <Slides>20</Slides>
  <Notes>20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20</vt:i4>
      </vt:variant>
    </vt:vector>
  </HeadingPairs>
  <TitlesOfParts>
    <vt:vector size="28" baseType="lpstr">
      <vt:lpstr>Arial</vt:lpstr>
      <vt:lpstr>Arial Narrow</vt:lpstr>
      <vt:lpstr>Calibri</vt:lpstr>
      <vt:lpstr>Lucida Sans Unicode</vt:lpstr>
      <vt:lpstr>Times New Roman</vt:lpstr>
      <vt:lpstr>Wingdings</vt:lpstr>
      <vt:lpstr>1_Larissa</vt:lpstr>
      <vt:lpstr>2_Larissa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Dominik Thom</dc:creator>
  <cp:lastModifiedBy>Dominik</cp:lastModifiedBy>
  <cp:revision>276</cp:revision>
  <dcterms:created xsi:type="dcterms:W3CDTF">2015-05-29T13:13:06Z</dcterms:created>
  <dcterms:modified xsi:type="dcterms:W3CDTF">2019-12-12T22:49:06Z</dcterms:modified>
</cp:coreProperties>
</file>