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4" r:id="rId2"/>
    <p:sldMasterId id="2147483696" r:id="rId3"/>
  </p:sldMasterIdLst>
  <p:notesMasterIdLst>
    <p:notesMasterId r:id="rId53"/>
  </p:notesMasterIdLst>
  <p:sldIdLst>
    <p:sldId id="274" r:id="rId4"/>
    <p:sldId id="285" r:id="rId5"/>
    <p:sldId id="286" r:id="rId6"/>
    <p:sldId id="287" r:id="rId7"/>
    <p:sldId id="434" r:id="rId8"/>
    <p:sldId id="289" r:id="rId9"/>
    <p:sldId id="494" r:id="rId10"/>
    <p:sldId id="290" r:id="rId11"/>
    <p:sldId id="436" r:id="rId12"/>
    <p:sldId id="296" r:id="rId13"/>
    <p:sldId id="385" r:id="rId14"/>
    <p:sldId id="386" r:id="rId15"/>
    <p:sldId id="437" r:id="rId16"/>
    <p:sldId id="387" r:id="rId17"/>
    <p:sldId id="390" r:id="rId18"/>
    <p:sldId id="556" r:id="rId19"/>
    <p:sldId id="553" r:id="rId20"/>
    <p:sldId id="406" r:id="rId21"/>
    <p:sldId id="539" r:id="rId22"/>
    <p:sldId id="541" r:id="rId23"/>
    <p:sldId id="540" r:id="rId24"/>
    <p:sldId id="552" r:id="rId25"/>
    <p:sldId id="440" r:id="rId26"/>
    <p:sldId id="555" r:id="rId27"/>
    <p:sldId id="519" r:id="rId28"/>
    <p:sldId id="460" r:id="rId29"/>
    <p:sldId id="520" r:id="rId30"/>
    <p:sldId id="510" r:id="rId31"/>
    <p:sldId id="521" r:id="rId32"/>
    <p:sldId id="551" r:id="rId33"/>
    <p:sldId id="531" r:id="rId34"/>
    <p:sldId id="505" r:id="rId35"/>
    <p:sldId id="536" r:id="rId36"/>
    <p:sldId id="532" r:id="rId37"/>
    <p:sldId id="533" r:id="rId38"/>
    <p:sldId id="534" r:id="rId39"/>
    <p:sldId id="506" r:id="rId40"/>
    <p:sldId id="507" r:id="rId41"/>
    <p:sldId id="517" r:id="rId42"/>
    <p:sldId id="525" r:id="rId43"/>
    <p:sldId id="424" r:id="rId44"/>
    <p:sldId id="522" r:id="rId45"/>
    <p:sldId id="523" r:id="rId46"/>
    <p:sldId id="524" r:id="rId47"/>
    <p:sldId id="526" r:id="rId48"/>
    <p:sldId id="527" r:id="rId49"/>
    <p:sldId id="438" r:id="rId50"/>
    <p:sldId id="414" r:id="rId51"/>
    <p:sldId id="448" r:id="rId5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9C9C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4" autoAdjust="0"/>
    <p:restoredTop sz="77794" autoAdjust="0"/>
  </p:normalViewPr>
  <p:slideViewPr>
    <p:cSldViewPr snapToGrid="0">
      <p:cViewPr varScale="1">
        <p:scale>
          <a:sx n="70" d="100"/>
          <a:sy n="70" d="100"/>
        </p:scale>
        <p:origin x="2004" y="60"/>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theme" Target="theme/theme1.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78A7124-970F-4C66-BDE8-691BA9DF5263}" type="datetimeFigureOut">
              <a:rPr lang="en-US" smtClean="0"/>
              <a:t>12/17/2019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053ECD3-E9CE-4818-BEFB-BC1D90CB54C2}" type="slidenum">
              <a:rPr lang="en-US" smtClean="0"/>
              <a:t>‹#›</a:t>
            </a:fld>
            <a:endParaRPr lang="en-US"/>
          </a:p>
        </p:txBody>
      </p:sp>
    </p:spTree>
    <p:extLst>
      <p:ext uri="{BB962C8B-B14F-4D97-AF65-F5344CB8AC3E}">
        <p14:creationId xmlns:p14="http://schemas.microsoft.com/office/powerpoint/2010/main" val="39820515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7BF829-9F68-4206-B6E9-076C2526E7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13491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These changes in temperature and precipitation regimes, along with the legacies of pollutant deposition, will have impacts on suitable habitat for tree species in the northeast.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2972B8-EB29-4B24-9503-5A458FED9F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88429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-Projections exist for future habitat suitability. One of these, the Climate Change Tree Atlas, projects that this area will become less suitable for the maple-beech-birch forest type and more suitable for the oak-hickory forest type.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2972B8-EB29-4B24-9503-5A458FED9F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43403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Other projections show a loss of boreal conifer forests and species and an increase in other species, like red maple. Understanding the past response of trees to climate may provide keys to how species will respond in the future, but perhaps even more importantly, can show us if, how, and when tree responses to climate have changed.</a:t>
            </a:r>
          </a:p>
          <a:p>
            <a:pPr>
              <a:defRPr/>
            </a:pPr>
            <a:r>
              <a:rPr lang="en-US" dirty="0"/>
              <a:t>-To gain a better understanding of possible trajectories of our northern forest communities and individual species, we need more empirical evidence to ground-truth these models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7BF829-9F68-4206-B6E9-076C2526E7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14156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-Tree-ring data can provide this valuable evidence with its unique ability to document growth data to develop historical relationships between tree growth and climate.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-With chronologies spanning decades to centuries, tree rings can highlight how these relationships have shifted in accordance with changes in climate and other environmental variables, like pollution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7BF829-9F68-4206-B6E9-076C2526E7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36627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Here, I present the overall concluding results from three studies on climate and pollutant drivers of growth for seven major tree species in the state of VT, and also their icons which you’ll see on some of the following slides.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7BF829-9F68-4206-B6E9-076C2526E7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22014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Methods- similar for all three studies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7BF829-9F68-4206-B6E9-076C2526E7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68739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Methods- similar for all three studies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7BF829-9F68-4206-B6E9-076C2526E7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01677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7BF829-9F68-4206-B6E9-076C2526E7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28816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-HDD: gauge of low temperature exposure, calculated as the number of degrees that a day’s average temperature is below 18.3° C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-CDD is a measure of high temperature exposure, calculated as the number of degrees that a day’s average temperature is above 18.3° C</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7BF829-9F68-4206-B6E9-076C2526E7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03449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-SPEI: a moisture index, at two different time scales. SPEI may be a better measure of available water to trees than straight precipitation</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7BF829-9F68-4206-B6E9-076C2526E7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19707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focus of my projects is on environmental drivers of tree growth. As we all know, over the past century, the northeastern US has seen an increase in temperature, but this increase has not occurred uniformly across all seasons.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7BF829-9F68-4206-B6E9-076C2526E7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53958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-SPEI: a moisture index, at two different time scales. SPEI may be a better measure of available water to trees than straight precipitation</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7BF829-9F68-4206-B6E9-076C2526E7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62150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also looked at pollutant deposition data. These are markers for pollutants.</a:t>
            </a:r>
          </a:p>
          <a:p>
            <a:endParaRPr lang="en-US" dirty="0"/>
          </a:p>
          <a:p>
            <a:r>
              <a:rPr lang="en-US" dirty="0"/>
              <a:t>-values for current and previous year, since climate conditions during one year can influence tree growth in subsequent years.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7BF829-9F68-4206-B6E9-076C2526E7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95492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White pine growing the most, with eastern hemlock and red oak next.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7BF829-9F68-4206-B6E9-076C2526E7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97963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-American beech: only at low elevations (maybe because moisture is more limiting at lower </a:t>
            </a:r>
            <a:r>
              <a:rPr lang="en-US" dirty="0" err="1"/>
              <a:t>elev</a:t>
            </a:r>
            <a:r>
              <a:rPr lang="en-US" dirty="0"/>
              <a:t> sites than higher)</a:t>
            </a:r>
          </a:p>
          <a:p>
            <a:r>
              <a:rPr lang="en-US" dirty="0"/>
              <a:t>-red maple: only at low elevations. At high elevations, actually saw a positive correlation with summer </a:t>
            </a:r>
            <a:r>
              <a:rPr lang="en-US" dirty="0" err="1"/>
              <a:t>Tmin</a:t>
            </a:r>
            <a:endParaRPr lang="en-US" dirty="0"/>
          </a:p>
          <a:p>
            <a:r>
              <a:rPr lang="en-US" dirty="0"/>
              <a:t>-this negative correlation could be pointing to a drought signal.</a:t>
            </a:r>
          </a:p>
          <a:p>
            <a:endParaRPr lang="en-US" dirty="0"/>
          </a:p>
          <a:p>
            <a:r>
              <a:rPr lang="en-US" dirty="0"/>
              <a:t>Large-scale studies: drought a significant driver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7BF829-9F68-4206-B6E9-076C2526E7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85427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-This was exhibited as positive correlations with winter moisture for all three species, particularly at the beginning of winter, in December </a:t>
            </a:r>
          </a:p>
          <a:p>
            <a:endParaRPr lang="en-US" dirty="0"/>
          </a:p>
          <a:p>
            <a:r>
              <a:rPr lang="en-US" dirty="0"/>
              <a:t>-since we didn’t see this for red maple, it could point to a competitive advantage for that species</a:t>
            </a:r>
          </a:p>
          <a:p>
            <a:endParaRPr lang="en-US" dirty="0"/>
          </a:p>
          <a:p>
            <a:r>
              <a:rPr lang="en-US" dirty="0"/>
              <a:t>-as future winter precipitation is projected to fall as rain rather than snow</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7BF829-9F68-4206-B6E9-076C2526E7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996728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fact in a snow removal experiment where soil freezing occurred, red maple actually showed an increase in radial growth – at least in the short term, it stimulated radial growth.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-so this species exhibits some different responses than the three classic species of the northern hardwood forest.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7BF829-9F68-4206-B6E9-076C2526E7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10178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Photosynthesis, of course, is temperature dependent. </a:t>
            </a:r>
          </a:p>
        </p:txBody>
      </p:sp>
      <p:sp>
        <p:nvSpPr>
          <p:cNvPr id="4" name="Slide Number Placeholder 3"/>
          <p:cNvSpPr>
            <a:spLocks noGrp="1"/>
          </p:cNvSpPr>
          <p:nvPr>
            <p:ph type="sldNum" sz="quarter" idx="5"/>
          </p:nvPr>
        </p:nvSpPr>
        <p:spPr/>
        <p:txBody>
          <a:bodyPr/>
          <a:lstStyle/>
          <a:p>
            <a:fld id="{A053ECD3-E9CE-4818-BEFB-BC1D90CB54C2}" type="slidenum">
              <a:rPr lang="en-US" smtClean="0"/>
              <a:t>27</a:t>
            </a:fld>
            <a:endParaRPr lang="en-US"/>
          </a:p>
        </p:txBody>
      </p:sp>
    </p:spTree>
    <p:extLst>
      <p:ext uri="{BB962C8B-B14F-4D97-AF65-F5344CB8AC3E}">
        <p14:creationId xmlns:p14="http://schemas.microsoft.com/office/powerpoint/2010/main" val="79264776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-Growing season length has been increasing, a trend which is expected to continue.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 a longer growing season could be offering a competitive advantage to these conifer species, as compared to deciduous species which cannot photosynthesize all year.</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7BF829-9F68-4206-B6E9-076C2526E7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080753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-These findings indicate a much broader sensitivity of tree species to pollution deposition and its legacy</a:t>
            </a:r>
          </a:p>
          <a:p>
            <a:endParaRPr lang="en-US" dirty="0"/>
          </a:p>
          <a:p>
            <a:r>
              <a:rPr lang="en-US" dirty="0"/>
              <a:t>-of course, pollution has decreased with the Clean Air Act and subsequent amendments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7BF829-9F68-4206-B6E9-076C2526E7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22309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-and soils in the Northeast are showing some evidence of improvement, </a:t>
            </a:r>
            <a:r>
              <a:rPr lang="en-US" sz="1200" kern="1200" dirty="0">
                <a:solidFill>
                  <a:schemeClr val="tx1"/>
                </a:solidFill>
                <a:effectLst/>
                <a:latin typeface="+mn-lt"/>
                <a:ea typeface="+mn-ea"/>
                <a:cs typeface="+mn-cs"/>
              </a:rPr>
              <a:t>broader recovery will likely be spatially and temporally heterogeneous, and some sites will take many decades to rebound</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7BF829-9F68-4206-B6E9-076C2526E7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29403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example, </a:t>
            </a:r>
            <a:r>
              <a:rPr lang="en-US" sz="1200" kern="1200" dirty="0">
                <a:solidFill>
                  <a:schemeClr val="tx1"/>
                </a:solidFill>
                <a:effectLst/>
                <a:latin typeface="+mn-lt"/>
                <a:ea typeface="+mn-ea"/>
                <a:cs typeface="+mn-cs"/>
              </a:rPr>
              <a:t>winter has exhibited the greatest temperature increases (</a:t>
            </a:r>
            <a:r>
              <a:rPr lang="en-US" sz="1200" kern="1200" dirty="0" err="1">
                <a:solidFill>
                  <a:schemeClr val="tx1"/>
                </a:solidFill>
                <a:effectLst/>
                <a:latin typeface="+mn-lt"/>
                <a:ea typeface="+mn-ea"/>
                <a:cs typeface="+mn-cs"/>
              </a:rPr>
              <a:t>Janowiak</a:t>
            </a:r>
            <a:r>
              <a:rPr lang="en-US" sz="1200" kern="1200" dirty="0">
                <a:solidFill>
                  <a:schemeClr val="tx1"/>
                </a:solidFill>
                <a:effectLst/>
                <a:latin typeface="+mn-lt"/>
                <a:ea typeface="+mn-ea"/>
                <a:cs typeface="+mn-cs"/>
              </a:rPr>
              <a:t> et al. 2018).</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7BF829-9F68-4206-B6E9-076C2526E7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809138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-Now I’ll talk briefly about future projections of each species in the context of our findings, and I’m focusing on habitat suitability from the Climate Change Tree Atlas, which projects changes in suitable habitat for entire forest types as well as individual species.</a:t>
            </a:r>
          </a:p>
          <a:p>
            <a:endParaRPr lang="en-US" dirty="0"/>
          </a:p>
          <a:p>
            <a:r>
              <a:rPr lang="en-US" dirty="0"/>
              <a:t>-However, while red oak sites in our study exhibited substantial growth, there may be mounting constraints on this growth into the next century,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7BF829-9F68-4206-B6E9-076C2526E7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257435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panose="02020603050405020304" pitchFamily="18" charset="0"/>
                <a:ea typeface="Times New Roman" panose="02020603050405020304" pitchFamily="18" charset="0"/>
              </a:rPr>
              <a:t>-If the climate variables most associated with reduced growth – increased summer temperatures- become more extreme.</a:t>
            </a:r>
            <a:endParaRPr lang="en-US" dirty="0"/>
          </a:p>
          <a:p>
            <a:endParaRPr lang="en-US" dirty="0">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7BF829-9F68-4206-B6E9-076C2526E7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767902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-Also, multiple summer moisture metrics were pivotal to red oak growth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-However, summer is the singular season in which projections show a decrease in precipitation in the northeastern U.S. </a:t>
            </a: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7BF829-9F68-4206-B6E9-076C2526E7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202503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IV: dominance of a species in a given forest area</a:t>
            </a:r>
          </a:p>
          <a:p>
            <a:r>
              <a:rPr lang="en-US" sz="1200" kern="1200" dirty="0">
                <a:solidFill>
                  <a:schemeClr val="tx1"/>
                </a:solidFill>
                <a:effectLst/>
                <a:latin typeface="+mn-lt"/>
                <a:ea typeface="+mn-ea"/>
                <a:cs typeface="+mn-cs"/>
              </a:rPr>
              <a:t>-CCTA: January temperature was one predictor of habitat suitability for all three species, but winter moisture was not. </a:t>
            </a:r>
          </a:p>
          <a:p>
            <a:r>
              <a:rPr lang="en-US" sz="1200" kern="1200" dirty="0">
                <a:solidFill>
                  <a:schemeClr val="tx1"/>
                </a:solidFill>
                <a:effectLst/>
                <a:latin typeface="+mn-lt"/>
                <a:ea typeface="+mn-ea"/>
                <a:cs typeface="+mn-cs"/>
              </a:rPr>
              <a:t>-Our study indicates that winter precipitation may be another factor to consider in determining future habitat suitability for tree species adapted to cold climates.</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7BF829-9F68-4206-B6E9-076C2526E7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256451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-CCTA indicates a future increase in red maple in VT</a:t>
            </a:r>
          </a:p>
          <a:p>
            <a:endParaRPr lang="en-US" dirty="0"/>
          </a:p>
          <a:p>
            <a:r>
              <a:rPr lang="en-US" dirty="0"/>
              <a:t>-in our study, </a:t>
            </a:r>
            <a:r>
              <a:rPr lang="en-US" sz="1200" kern="1200" dirty="0">
                <a:solidFill>
                  <a:schemeClr val="tx1"/>
                </a:solidFill>
                <a:effectLst/>
                <a:latin typeface="+mn-lt"/>
                <a:ea typeface="+mn-ea"/>
                <a:cs typeface="+mn-cs"/>
              </a:rPr>
              <a:t>red maple showed a positive correlation with winter temperatures at higher elevation sites, suggesting that a warming climate may actually benefit this species by extending its growing season.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7BF829-9F68-4206-B6E9-076C2526E7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722157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-our results indicate that an increased growing season may be beneficial to these temperate conifer species in VT.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-One of the top predictors of suitable habitat for eastern white pine and eastern hemlock in the Tree Atlas is mean July temperature, which highlights the role that hotter summer temperatures could play in the future habitat suitability for these species </a:t>
            </a:r>
          </a:p>
          <a:p>
            <a:endParaRPr lang="en-US" sz="1200" kern="1200" dirty="0">
              <a:solidFill>
                <a:schemeClr val="tx1"/>
              </a:solidFill>
              <a:effectLst/>
              <a:latin typeface="+mn-lt"/>
              <a:ea typeface="+mn-ea"/>
              <a:cs typeface="+mn-cs"/>
            </a:endParaRP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7BF829-9F68-4206-B6E9-076C2526E7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826038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Of course, the close proximity of the HWA invasion to northern hemlock stands makes any projections of hemlock growth uncertain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-However, tree mortality may be slower to occur in northern forests due to low temperature constraints on HWA buildups (Paradis et al. 2008),</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-and simulations have shown that even after hemlock woolly adelgid infestation, northern hemlock forests continued to accumulate C Krebs et al. (2017)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7BF829-9F68-4206-B6E9-076C2526E7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903568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So even with HWA infestation, eastern hemlock may still have great potential for C capture and growth within the Northern Forest.</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7BF829-9F68-4206-B6E9-076C2526E7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402872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7BF829-9F68-4206-B6E9-076C2526E7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475534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7BF829-9F68-4206-B6E9-076C2526E7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51950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Total annual rainfall has increased as well-in fact, the last forty years, have been some of the wettest in the last 500 years (Pederson 2013).</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7BF829-9F68-4206-B6E9-076C2526E7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32497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7BF829-9F68-4206-B6E9-076C2526E7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744351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Growth (BAI)</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7BF829-9F68-4206-B6E9-076C2526E7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331055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7BF829-9F68-4206-B6E9-076C2526E7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539692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7BF829-9F68-4206-B6E9-076C2526E7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317318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7BF829-9F68-4206-B6E9-076C2526E7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845091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7BF829-9F68-4206-B6E9-076C2526E7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234755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Map of our study sites</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7BF829-9F68-4206-B6E9-076C2526E7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667731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690 trees sampled:</a:t>
            </a:r>
          </a:p>
          <a:p>
            <a:r>
              <a:rPr lang="en-US" sz="1200" dirty="0"/>
              <a:t> </a:t>
            </a:r>
          </a:p>
          <a:p>
            <a:r>
              <a:rPr lang="en-US" sz="1200" dirty="0"/>
              <a:t>203 sugar maple</a:t>
            </a:r>
          </a:p>
          <a:p>
            <a:r>
              <a:rPr lang="en-US" sz="1200" dirty="0"/>
              <a:t>137 American beech </a:t>
            </a:r>
          </a:p>
          <a:p>
            <a:r>
              <a:rPr lang="en-US" sz="1200" dirty="0"/>
              <a:t>172 yellow birch</a:t>
            </a:r>
          </a:p>
          <a:p>
            <a:r>
              <a:rPr lang="en-US" sz="1200" dirty="0"/>
              <a:t>178 red maple </a:t>
            </a:r>
            <a:endParaRPr lang="en-US" sz="28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7BF829-9F68-4206-B6E9-076C2526E7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692233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7BF829-9F68-4206-B6E9-076C2526E7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270871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ea typeface="Times New Roman" panose="02020603050405020304" pitchFamily="18" charset="0"/>
              </a:rPr>
              <a:t>-In thinking about what this means for the future, increases in </a:t>
            </a:r>
            <a:r>
              <a:rPr lang="en-US" dirty="0" err="1">
                <a:latin typeface="+mn-lt"/>
                <a:ea typeface="Times New Roman" panose="02020603050405020304" pitchFamily="18" charset="0"/>
              </a:rPr>
              <a:t>precip</a:t>
            </a:r>
            <a:r>
              <a:rPr lang="en-US" dirty="0">
                <a:latin typeface="+mn-lt"/>
                <a:ea typeface="Times New Roman" panose="02020603050405020304" pitchFamily="18" charset="0"/>
              </a:rPr>
              <a:t> are projected for winter and spring, but summer precipitation is expected to either show little change (Lynch et al. 2016) or to decrease, depending on the emissions scenario (</a:t>
            </a:r>
            <a:r>
              <a:rPr lang="en-US" dirty="0" err="1">
                <a:latin typeface="+mn-lt"/>
                <a:ea typeface="Times New Roman" panose="02020603050405020304" pitchFamily="18" charset="0"/>
              </a:rPr>
              <a:t>Janowiak</a:t>
            </a:r>
            <a:r>
              <a:rPr lang="en-US" dirty="0">
                <a:latin typeface="+mn-lt"/>
                <a:ea typeface="Times New Roman" panose="02020603050405020304" pitchFamily="18" charset="0"/>
              </a:rPr>
              <a:t> et al. 2018). </a:t>
            </a:r>
            <a:r>
              <a:rPr lang="en-US" dirty="0">
                <a:latin typeface="+mn-lt"/>
              </a:rPr>
              <a:t>This is compared to baseline annual </a:t>
            </a:r>
            <a:r>
              <a:rPr lang="en-US" dirty="0" err="1">
                <a:latin typeface="+mn-lt"/>
              </a:rPr>
              <a:t>precip</a:t>
            </a:r>
            <a:r>
              <a:rPr lang="en-US" dirty="0">
                <a:latin typeface="+mn-lt"/>
              </a:rPr>
              <a:t> from 1971-2000.</a:t>
            </a:r>
          </a:p>
          <a:p>
            <a:endParaRPr lang="en-US" dirty="0">
              <a:latin typeface="+mn-lt"/>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7BF829-9F68-4206-B6E9-076C2526E7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56504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ea typeface="Times New Roman" panose="02020603050405020304" pitchFamily="18" charset="0"/>
              </a:rPr>
              <a:t>In terms of temperature, under a high emissions scenario, summer temperatures are projected to show the greatest increases moving forward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7BF829-9F68-4206-B6E9-076C2526E7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41380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Times New Roman" panose="02020603050405020304" pitchFamily="18" charset="0"/>
                <a:ea typeface="Times New Roman" panose="02020603050405020304" pitchFamily="18" charset="0"/>
              </a:rPr>
              <a:t>Simulations show that </a:t>
            </a:r>
            <a:r>
              <a:rPr lang="en-US" b="0" dirty="0">
                <a:latin typeface="Times New Roman" panose="02020603050405020304" pitchFamily="18" charset="0"/>
                <a:ea typeface="Times New Roman" panose="02020603050405020304" pitchFamily="18" charset="0"/>
              </a:rPr>
              <a:t>projected increases </a:t>
            </a:r>
            <a:r>
              <a:rPr lang="en-US" dirty="0">
                <a:latin typeface="Times New Roman" panose="02020603050405020304" pitchFamily="18" charset="0"/>
                <a:ea typeface="Times New Roman" panose="02020603050405020304" pitchFamily="18" charset="0"/>
              </a:rPr>
              <a:t>in summer temperatures over a longer growing season will result in higher potential evapotranspiration rates (</a:t>
            </a:r>
            <a:r>
              <a:rPr lang="en-US" dirty="0" err="1">
                <a:latin typeface="Times New Roman" panose="02020603050405020304" pitchFamily="18" charset="0"/>
                <a:ea typeface="Times New Roman" panose="02020603050405020304" pitchFamily="18" charset="0"/>
              </a:rPr>
              <a:t>Thibeault</a:t>
            </a:r>
            <a:r>
              <a:rPr lang="en-US" dirty="0">
                <a:latin typeface="Times New Roman" panose="02020603050405020304" pitchFamily="18" charset="0"/>
                <a:ea typeface="Times New Roman" panose="02020603050405020304" pitchFamily="18" charset="0"/>
              </a:rPr>
              <a:t> and Seth 2014), especially since precipitation </a:t>
            </a:r>
            <a:r>
              <a:rPr lang="en-US" b="0" dirty="0">
                <a:latin typeface="Times New Roman" panose="02020603050405020304" pitchFamily="18" charset="0"/>
                <a:ea typeface="Times New Roman" panose="02020603050405020304" pitchFamily="18" charset="0"/>
              </a:rPr>
              <a:t>increases</a:t>
            </a:r>
            <a:r>
              <a:rPr lang="en-US" dirty="0">
                <a:latin typeface="Times New Roman" panose="02020603050405020304" pitchFamily="18" charset="0"/>
                <a:ea typeface="Times New Roman" panose="02020603050405020304" pitchFamily="18" charset="0"/>
              </a:rPr>
              <a:t> will largely be driven by late winter and early spring rainfall (Lynch et al. 2016).</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7BF829-9F68-4206-B6E9-076C2526E7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48100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panose="02020603050405020304" pitchFamily="18" charset="0"/>
                <a:ea typeface="Times New Roman" panose="02020603050405020304" pitchFamily="18" charset="0"/>
              </a:rPr>
              <a:t>Also, under a high emissions scenario, minimum winter temperatures are </a:t>
            </a:r>
            <a:r>
              <a:rPr lang="en-US" b="0" dirty="0">
                <a:latin typeface="Times New Roman" panose="02020603050405020304" pitchFamily="18" charset="0"/>
                <a:ea typeface="Times New Roman" panose="02020603050405020304" pitchFamily="18" charset="0"/>
              </a:rPr>
              <a:t>expected</a:t>
            </a:r>
            <a:r>
              <a:rPr lang="en-US" dirty="0">
                <a:latin typeface="Times New Roman" panose="02020603050405020304" pitchFamily="18" charset="0"/>
                <a:ea typeface="Times New Roman" panose="02020603050405020304" pitchFamily="18" charset="0"/>
              </a:rPr>
              <a:t> to warm 5.5°C by the end of the century (</a:t>
            </a:r>
            <a:r>
              <a:rPr lang="en-US" dirty="0" err="1">
                <a:latin typeface="Times New Roman" panose="02020603050405020304" pitchFamily="18" charset="0"/>
                <a:ea typeface="Times New Roman" panose="02020603050405020304" pitchFamily="18" charset="0"/>
              </a:rPr>
              <a:t>Janowiak</a:t>
            </a:r>
            <a:r>
              <a:rPr lang="en-US" dirty="0">
                <a:latin typeface="Times New Roman" panose="02020603050405020304" pitchFamily="18" charset="0"/>
                <a:ea typeface="Times New Roman" panose="02020603050405020304" pitchFamily="18" charset="0"/>
              </a:rPr>
              <a:t> et al. 2018).  As winters warm, winter precipitation is more likely to fall as rain than snow (Ning and Bradley 2015).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7BF829-9F68-4206-B6E9-076C2526E7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07393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addition to changes in climate, another anthropogenic stressor- pollutant deposition – has negatively impacted the health and growth of tree species in the northern forest, most notably red spruce and sugar maple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7BF829-9F68-4206-B6E9-076C2526E7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38388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086015C-3306-4511-A581-7B3233A4371D}" type="datetimeFigureOut">
              <a:rPr lang="en-US" smtClean="0"/>
              <a:t>12/17/2019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61E8-0392-48EC-BEBD-7BDF41EFC237}" type="slidenum">
              <a:rPr lang="en-US" smtClean="0"/>
              <a:t>‹#›</a:t>
            </a:fld>
            <a:endParaRPr lang="en-US"/>
          </a:p>
        </p:txBody>
      </p:sp>
    </p:spTree>
    <p:extLst>
      <p:ext uri="{BB962C8B-B14F-4D97-AF65-F5344CB8AC3E}">
        <p14:creationId xmlns:p14="http://schemas.microsoft.com/office/powerpoint/2010/main" val="26379700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086015C-3306-4511-A581-7B3233A4371D}" type="datetimeFigureOut">
              <a:rPr lang="en-US" smtClean="0"/>
              <a:t>12/17/2019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61E8-0392-48EC-BEBD-7BDF41EFC237}" type="slidenum">
              <a:rPr lang="en-US" smtClean="0"/>
              <a:t>‹#›</a:t>
            </a:fld>
            <a:endParaRPr lang="en-US"/>
          </a:p>
        </p:txBody>
      </p:sp>
    </p:spTree>
    <p:extLst>
      <p:ext uri="{BB962C8B-B14F-4D97-AF65-F5344CB8AC3E}">
        <p14:creationId xmlns:p14="http://schemas.microsoft.com/office/powerpoint/2010/main" val="27301615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086015C-3306-4511-A581-7B3233A4371D}" type="datetimeFigureOut">
              <a:rPr lang="en-US" smtClean="0"/>
              <a:t>12/17/2019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61E8-0392-48EC-BEBD-7BDF41EFC237}" type="slidenum">
              <a:rPr lang="en-US" smtClean="0"/>
              <a:t>‹#›</a:t>
            </a:fld>
            <a:endParaRPr lang="en-US"/>
          </a:p>
        </p:txBody>
      </p:sp>
    </p:spTree>
    <p:extLst>
      <p:ext uri="{BB962C8B-B14F-4D97-AF65-F5344CB8AC3E}">
        <p14:creationId xmlns:p14="http://schemas.microsoft.com/office/powerpoint/2010/main" val="18889021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086015C-3306-4511-A581-7B3233A4371D}" type="datetimeFigureOut">
              <a:rPr lang="en-US" smtClean="0"/>
              <a:t>12/17/2019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61E8-0392-48EC-BEBD-7BDF41EFC237}" type="slidenum">
              <a:rPr lang="en-US" smtClean="0"/>
              <a:t>‹#›</a:t>
            </a:fld>
            <a:endParaRPr lang="en-US"/>
          </a:p>
        </p:txBody>
      </p:sp>
    </p:spTree>
    <p:extLst>
      <p:ext uri="{BB962C8B-B14F-4D97-AF65-F5344CB8AC3E}">
        <p14:creationId xmlns:p14="http://schemas.microsoft.com/office/powerpoint/2010/main" val="29027488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086015C-3306-4511-A581-7B3233A4371D}" type="datetimeFigureOut">
              <a:rPr lang="en-US" smtClean="0"/>
              <a:t>12/17/2019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61E8-0392-48EC-BEBD-7BDF41EFC237}" type="slidenum">
              <a:rPr lang="en-US" smtClean="0"/>
              <a:t>‹#›</a:t>
            </a:fld>
            <a:endParaRPr lang="en-US"/>
          </a:p>
        </p:txBody>
      </p:sp>
    </p:spTree>
    <p:extLst>
      <p:ext uri="{BB962C8B-B14F-4D97-AF65-F5344CB8AC3E}">
        <p14:creationId xmlns:p14="http://schemas.microsoft.com/office/powerpoint/2010/main" val="13892564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086015C-3306-4511-A581-7B3233A4371D}" type="datetimeFigureOut">
              <a:rPr lang="en-US" smtClean="0"/>
              <a:t>12/17/2019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61E8-0392-48EC-BEBD-7BDF41EFC237}" type="slidenum">
              <a:rPr lang="en-US" smtClean="0"/>
              <a:t>‹#›</a:t>
            </a:fld>
            <a:endParaRPr lang="en-US"/>
          </a:p>
        </p:txBody>
      </p:sp>
    </p:spTree>
    <p:extLst>
      <p:ext uri="{BB962C8B-B14F-4D97-AF65-F5344CB8AC3E}">
        <p14:creationId xmlns:p14="http://schemas.microsoft.com/office/powerpoint/2010/main" val="22531695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086015C-3306-4511-A581-7B3233A4371D}" type="datetimeFigureOut">
              <a:rPr lang="en-US" smtClean="0"/>
              <a:t>12/17/2019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61E8-0392-48EC-BEBD-7BDF41EFC237}" type="slidenum">
              <a:rPr lang="en-US" smtClean="0"/>
              <a:t>‹#›</a:t>
            </a:fld>
            <a:endParaRPr lang="en-US"/>
          </a:p>
        </p:txBody>
      </p:sp>
    </p:spTree>
    <p:extLst>
      <p:ext uri="{BB962C8B-B14F-4D97-AF65-F5344CB8AC3E}">
        <p14:creationId xmlns:p14="http://schemas.microsoft.com/office/powerpoint/2010/main" val="15888216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086015C-3306-4511-A581-7B3233A4371D}" type="datetimeFigureOut">
              <a:rPr lang="en-US" smtClean="0"/>
              <a:t>12/17/2019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E6361E8-0392-48EC-BEBD-7BDF41EFC237}" type="slidenum">
              <a:rPr lang="en-US" smtClean="0"/>
              <a:t>‹#›</a:t>
            </a:fld>
            <a:endParaRPr lang="en-US"/>
          </a:p>
        </p:txBody>
      </p:sp>
    </p:spTree>
    <p:extLst>
      <p:ext uri="{BB962C8B-B14F-4D97-AF65-F5344CB8AC3E}">
        <p14:creationId xmlns:p14="http://schemas.microsoft.com/office/powerpoint/2010/main" val="18400540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086015C-3306-4511-A581-7B3233A4371D}" type="datetimeFigureOut">
              <a:rPr lang="en-US" smtClean="0"/>
              <a:t>12/17/2019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E6361E8-0392-48EC-BEBD-7BDF41EFC237}" type="slidenum">
              <a:rPr lang="en-US" smtClean="0"/>
              <a:t>‹#›</a:t>
            </a:fld>
            <a:endParaRPr lang="en-US"/>
          </a:p>
        </p:txBody>
      </p:sp>
    </p:spTree>
    <p:extLst>
      <p:ext uri="{BB962C8B-B14F-4D97-AF65-F5344CB8AC3E}">
        <p14:creationId xmlns:p14="http://schemas.microsoft.com/office/powerpoint/2010/main" val="2488104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086015C-3306-4511-A581-7B3233A4371D}" type="datetimeFigureOut">
              <a:rPr lang="en-US" smtClean="0"/>
              <a:t>12/17/2019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E6361E8-0392-48EC-BEBD-7BDF41EFC237}" type="slidenum">
              <a:rPr lang="en-US" smtClean="0"/>
              <a:t>‹#›</a:t>
            </a:fld>
            <a:endParaRPr lang="en-US"/>
          </a:p>
        </p:txBody>
      </p:sp>
    </p:spTree>
    <p:extLst>
      <p:ext uri="{BB962C8B-B14F-4D97-AF65-F5344CB8AC3E}">
        <p14:creationId xmlns:p14="http://schemas.microsoft.com/office/powerpoint/2010/main" val="18459424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086015C-3306-4511-A581-7B3233A4371D}" type="datetimeFigureOut">
              <a:rPr lang="en-US" smtClean="0"/>
              <a:t>12/17/2019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61E8-0392-48EC-BEBD-7BDF41EFC237}" type="slidenum">
              <a:rPr lang="en-US" smtClean="0"/>
              <a:t>‹#›</a:t>
            </a:fld>
            <a:endParaRPr lang="en-US"/>
          </a:p>
        </p:txBody>
      </p:sp>
    </p:spTree>
    <p:extLst>
      <p:ext uri="{BB962C8B-B14F-4D97-AF65-F5344CB8AC3E}">
        <p14:creationId xmlns:p14="http://schemas.microsoft.com/office/powerpoint/2010/main" val="31033371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086015C-3306-4511-A581-7B3233A4371D}" type="datetimeFigureOut">
              <a:rPr lang="en-US" smtClean="0"/>
              <a:t>12/17/2019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61E8-0392-48EC-BEBD-7BDF41EFC237}" type="slidenum">
              <a:rPr lang="en-US" smtClean="0"/>
              <a:t>‹#›</a:t>
            </a:fld>
            <a:endParaRPr lang="en-US"/>
          </a:p>
        </p:txBody>
      </p:sp>
    </p:spTree>
    <p:extLst>
      <p:ext uri="{BB962C8B-B14F-4D97-AF65-F5344CB8AC3E}">
        <p14:creationId xmlns:p14="http://schemas.microsoft.com/office/powerpoint/2010/main" val="323649300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086015C-3306-4511-A581-7B3233A4371D}" type="datetimeFigureOut">
              <a:rPr lang="en-US" smtClean="0"/>
              <a:t>12/17/2019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61E8-0392-48EC-BEBD-7BDF41EFC237}" type="slidenum">
              <a:rPr lang="en-US" smtClean="0"/>
              <a:t>‹#›</a:t>
            </a:fld>
            <a:endParaRPr lang="en-US"/>
          </a:p>
        </p:txBody>
      </p:sp>
    </p:spTree>
    <p:extLst>
      <p:ext uri="{BB962C8B-B14F-4D97-AF65-F5344CB8AC3E}">
        <p14:creationId xmlns:p14="http://schemas.microsoft.com/office/powerpoint/2010/main" val="25786026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086015C-3306-4511-A581-7B3233A4371D}" type="datetimeFigureOut">
              <a:rPr lang="en-US" smtClean="0"/>
              <a:t>12/17/2019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61E8-0392-48EC-BEBD-7BDF41EFC237}" type="slidenum">
              <a:rPr lang="en-US" smtClean="0"/>
              <a:t>‹#›</a:t>
            </a:fld>
            <a:endParaRPr lang="en-US"/>
          </a:p>
        </p:txBody>
      </p:sp>
    </p:spTree>
    <p:extLst>
      <p:ext uri="{BB962C8B-B14F-4D97-AF65-F5344CB8AC3E}">
        <p14:creationId xmlns:p14="http://schemas.microsoft.com/office/powerpoint/2010/main" val="407601207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086015C-3306-4511-A581-7B3233A4371D}" type="datetimeFigureOut">
              <a:rPr lang="en-US" smtClean="0"/>
              <a:t>12/17/2019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61E8-0392-48EC-BEBD-7BDF41EFC237}" type="slidenum">
              <a:rPr lang="en-US" smtClean="0"/>
              <a:t>‹#›</a:t>
            </a:fld>
            <a:endParaRPr lang="en-US"/>
          </a:p>
        </p:txBody>
      </p:sp>
    </p:spTree>
    <p:extLst>
      <p:ext uri="{BB962C8B-B14F-4D97-AF65-F5344CB8AC3E}">
        <p14:creationId xmlns:p14="http://schemas.microsoft.com/office/powerpoint/2010/main" val="197999020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1"/>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342892" indent="0" algn="ctr">
              <a:buNone/>
              <a:defRPr>
                <a:solidFill>
                  <a:schemeClr val="tx1">
                    <a:tint val="75000"/>
                  </a:schemeClr>
                </a:solidFill>
              </a:defRPr>
            </a:lvl2pPr>
            <a:lvl3pPr marL="685783" indent="0" algn="ctr">
              <a:buNone/>
              <a:defRPr>
                <a:solidFill>
                  <a:schemeClr val="tx1">
                    <a:tint val="75000"/>
                  </a:schemeClr>
                </a:solidFill>
              </a:defRPr>
            </a:lvl3pPr>
            <a:lvl4pPr marL="1028675"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8" indent="0" algn="ctr">
              <a:buNone/>
              <a:defRPr>
                <a:solidFill>
                  <a:schemeClr val="tx1">
                    <a:tint val="75000"/>
                  </a:schemeClr>
                </a:solidFill>
              </a:defRPr>
            </a:lvl7pPr>
            <a:lvl8pPr marL="2400240" indent="0" algn="ctr">
              <a:buNone/>
              <a:defRPr>
                <a:solidFill>
                  <a:schemeClr val="tx1">
                    <a:tint val="75000"/>
                  </a:schemeClr>
                </a:solidFill>
              </a:defRPr>
            </a:lvl8pPr>
            <a:lvl9pPr marL="274313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D99D22B-EF35-4C21-9A42-132629432204}" type="datetime1">
              <a:rPr lang="en-US" smtClean="0"/>
              <a:t>12/17/2019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9EF46E-74F3-4AED-8639-5EA18AE35E07}" type="slidenum">
              <a:rPr lang="en-US" smtClean="0"/>
              <a:t>‹#›</a:t>
            </a:fld>
            <a:endParaRPr lang="en-US"/>
          </a:p>
        </p:txBody>
      </p:sp>
    </p:spTree>
    <p:extLst>
      <p:ext uri="{BB962C8B-B14F-4D97-AF65-F5344CB8AC3E}">
        <p14:creationId xmlns:p14="http://schemas.microsoft.com/office/powerpoint/2010/main" val="52276096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79D8430-7D96-45C5-851F-B2B754FDCD24}" type="datetime1">
              <a:rPr lang="en-US" smtClean="0"/>
              <a:t>12/17/2019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9EF46E-74F3-4AED-8639-5EA18AE35E07}" type="slidenum">
              <a:rPr lang="en-US" smtClean="0"/>
              <a:t>‹#›</a:t>
            </a:fld>
            <a:endParaRPr lang="en-US"/>
          </a:p>
        </p:txBody>
      </p:sp>
    </p:spTree>
    <p:extLst>
      <p:ext uri="{BB962C8B-B14F-4D97-AF65-F5344CB8AC3E}">
        <p14:creationId xmlns:p14="http://schemas.microsoft.com/office/powerpoint/2010/main" val="213008688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solidFill>
                  <a:schemeClr val="tx1">
                    <a:tint val="75000"/>
                  </a:schemeClr>
                </a:solidFill>
              </a:defRPr>
            </a:lvl1pPr>
            <a:lvl2pPr marL="342892" indent="0">
              <a:buNone/>
              <a:defRPr sz="1350">
                <a:solidFill>
                  <a:schemeClr val="tx1">
                    <a:tint val="75000"/>
                  </a:schemeClr>
                </a:solidFill>
              </a:defRPr>
            </a:lvl2pPr>
            <a:lvl3pPr marL="685783" indent="0">
              <a:buNone/>
              <a:defRPr sz="1200">
                <a:solidFill>
                  <a:schemeClr val="tx1">
                    <a:tint val="75000"/>
                  </a:schemeClr>
                </a:solidFill>
              </a:defRPr>
            </a:lvl3pPr>
            <a:lvl4pPr marL="1028675" indent="0">
              <a:buNone/>
              <a:defRPr sz="1050">
                <a:solidFill>
                  <a:schemeClr val="tx1">
                    <a:tint val="75000"/>
                  </a:schemeClr>
                </a:solidFill>
              </a:defRPr>
            </a:lvl4pPr>
            <a:lvl5pPr marL="1371566" indent="0">
              <a:buNone/>
              <a:defRPr sz="1050">
                <a:solidFill>
                  <a:schemeClr val="tx1">
                    <a:tint val="75000"/>
                  </a:schemeClr>
                </a:solidFill>
              </a:defRPr>
            </a:lvl5pPr>
            <a:lvl6pPr marL="1714457" indent="0">
              <a:buNone/>
              <a:defRPr sz="1050">
                <a:solidFill>
                  <a:schemeClr val="tx1">
                    <a:tint val="75000"/>
                  </a:schemeClr>
                </a:solidFill>
              </a:defRPr>
            </a:lvl6pPr>
            <a:lvl7pPr marL="2057348" indent="0">
              <a:buNone/>
              <a:defRPr sz="1050">
                <a:solidFill>
                  <a:schemeClr val="tx1">
                    <a:tint val="75000"/>
                  </a:schemeClr>
                </a:solidFill>
              </a:defRPr>
            </a:lvl7pPr>
            <a:lvl8pPr marL="2400240" indent="0">
              <a:buNone/>
              <a:defRPr sz="1050">
                <a:solidFill>
                  <a:schemeClr val="tx1">
                    <a:tint val="75000"/>
                  </a:schemeClr>
                </a:solidFill>
              </a:defRPr>
            </a:lvl8pPr>
            <a:lvl9pPr marL="2743132"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5E20626-DC4F-468B-81AA-90D2265DDA0B}" type="datetime1">
              <a:rPr lang="en-US" smtClean="0"/>
              <a:t>12/17/2019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9EF46E-74F3-4AED-8639-5EA18AE35E07}" type="slidenum">
              <a:rPr lang="en-US" smtClean="0"/>
              <a:t>‹#›</a:t>
            </a:fld>
            <a:endParaRPr lang="en-US"/>
          </a:p>
        </p:txBody>
      </p:sp>
    </p:spTree>
    <p:extLst>
      <p:ext uri="{BB962C8B-B14F-4D97-AF65-F5344CB8AC3E}">
        <p14:creationId xmlns:p14="http://schemas.microsoft.com/office/powerpoint/2010/main" val="15864091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B4EA3D7-14F7-436C-94DF-166936D80013}" type="datetime1">
              <a:rPr lang="en-US" smtClean="0"/>
              <a:t>12/17/2019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9EF46E-74F3-4AED-8639-5EA18AE35E07}" type="slidenum">
              <a:rPr lang="en-US" smtClean="0"/>
              <a:t>‹#›</a:t>
            </a:fld>
            <a:endParaRPr lang="en-US"/>
          </a:p>
        </p:txBody>
      </p:sp>
    </p:spTree>
    <p:extLst>
      <p:ext uri="{BB962C8B-B14F-4D97-AF65-F5344CB8AC3E}">
        <p14:creationId xmlns:p14="http://schemas.microsoft.com/office/powerpoint/2010/main" val="130444165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0D601DF-CE48-4655-8C7A-4961C5C5EFE1}" type="datetime1">
              <a:rPr lang="en-US" smtClean="0"/>
              <a:t>12/17/2019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E9EF46E-74F3-4AED-8639-5EA18AE35E07}" type="slidenum">
              <a:rPr lang="en-US" smtClean="0"/>
              <a:t>‹#›</a:t>
            </a:fld>
            <a:endParaRPr lang="en-US"/>
          </a:p>
        </p:txBody>
      </p:sp>
    </p:spTree>
    <p:extLst>
      <p:ext uri="{BB962C8B-B14F-4D97-AF65-F5344CB8AC3E}">
        <p14:creationId xmlns:p14="http://schemas.microsoft.com/office/powerpoint/2010/main" val="68322310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7F59B3D-4267-44AC-9F5C-6FA879DBBC49}" type="datetime1">
              <a:rPr lang="en-US" smtClean="0"/>
              <a:t>12/17/2019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AE9EF46E-74F3-4AED-8639-5EA18AE35E07}" type="slidenum">
              <a:rPr lang="en-US" smtClean="0"/>
              <a:pPr/>
              <a:t>‹#›</a:t>
            </a:fld>
            <a:endParaRPr lang="en-US" dirty="0"/>
          </a:p>
        </p:txBody>
      </p:sp>
    </p:spTree>
    <p:extLst>
      <p:ext uri="{BB962C8B-B14F-4D97-AF65-F5344CB8AC3E}">
        <p14:creationId xmlns:p14="http://schemas.microsoft.com/office/powerpoint/2010/main" val="305823231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2AE05D-AD67-4BE4-A0D6-E937B15D1453}" type="datetime1">
              <a:rPr lang="en-US" smtClean="0"/>
              <a:t>12/17/2019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lvl1pPr>
              <a:defRPr>
                <a:solidFill>
                  <a:schemeClr val="bg1"/>
                </a:solidFill>
              </a:defRPr>
            </a:lvl1pPr>
          </a:lstStyle>
          <a:p>
            <a:fld id="{AE9EF46E-74F3-4AED-8639-5EA18AE35E07}" type="slidenum">
              <a:rPr lang="en-US" smtClean="0"/>
              <a:pPr/>
              <a:t>‹#›</a:t>
            </a:fld>
            <a:endParaRPr lang="en-US" dirty="0"/>
          </a:p>
        </p:txBody>
      </p:sp>
    </p:spTree>
    <p:extLst>
      <p:ext uri="{BB962C8B-B14F-4D97-AF65-F5344CB8AC3E}">
        <p14:creationId xmlns:p14="http://schemas.microsoft.com/office/powerpoint/2010/main" val="35079257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086015C-3306-4511-A581-7B3233A4371D}" type="datetimeFigureOut">
              <a:rPr lang="en-US" smtClean="0"/>
              <a:t>12/17/2019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61E8-0392-48EC-BEBD-7BDF41EFC237}" type="slidenum">
              <a:rPr lang="en-US" smtClean="0"/>
              <a:t>‹#›</a:t>
            </a:fld>
            <a:endParaRPr lang="en-US"/>
          </a:p>
        </p:txBody>
      </p:sp>
    </p:spTree>
    <p:extLst>
      <p:ext uri="{BB962C8B-B14F-4D97-AF65-F5344CB8AC3E}">
        <p14:creationId xmlns:p14="http://schemas.microsoft.com/office/powerpoint/2010/main" val="414822818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73056"/>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050"/>
            </a:lvl1pPr>
            <a:lvl2pPr marL="342892" indent="0">
              <a:buNone/>
              <a:defRPr sz="900"/>
            </a:lvl2pPr>
            <a:lvl3pPr marL="685783" indent="0">
              <a:buNone/>
              <a:defRPr sz="750"/>
            </a:lvl3pPr>
            <a:lvl4pPr marL="1028675" indent="0">
              <a:buNone/>
              <a:defRPr sz="675"/>
            </a:lvl4pPr>
            <a:lvl5pPr marL="1371566" indent="0">
              <a:buNone/>
              <a:defRPr sz="675"/>
            </a:lvl5pPr>
            <a:lvl6pPr marL="1714457" indent="0">
              <a:buNone/>
              <a:defRPr sz="675"/>
            </a:lvl6pPr>
            <a:lvl7pPr marL="2057348" indent="0">
              <a:buNone/>
              <a:defRPr sz="675"/>
            </a:lvl7pPr>
            <a:lvl8pPr marL="2400240" indent="0">
              <a:buNone/>
              <a:defRPr sz="675"/>
            </a:lvl8pPr>
            <a:lvl9pPr marL="2743132"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08E0B533-3E44-4A7E-B145-96DF4A62A1E8}" type="datetime1">
              <a:rPr lang="en-US" smtClean="0"/>
              <a:t>12/17/2019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AE9EF46E-74F3-4AED-8639-5EA18AE35E07}" type="slidenum">
              <a:rPr lang="en-US" smtClean="0"/>
              <a:pPr/>
              <a:t>‹#›</a:t>
            </a:fld>
            <a:endParaRPr lang="en-US" dirty="0"/>
          </a:p>
        </p:txBody>
      </p:sp>
    </p:spTree>
    <p:extLst>
      <p:ext uri="{BB962C8B-B14F-4D97-AF65-F5344CB8AC3E}">
        <p14:creationId xmlns:p14="http://schemas.microsoft.com/office/powerpoint/2010/main" val="288067384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892" indent="0">
              <a:buNone/>
              <a:defRPr sz="900"/>
            </a:lvl2pPr>
            <a:lvl3pPr marL="685783" indent="0">
              <a:buNone/>
              <a:defRPr sz="750"/>
            </a:lvl3pPr>
            <a:lvl4pPr marL="1028675" indent="0">
              <a:buNone/>
              <a:defRPr sz="675"/>
            </a:lvl4pPr>
            <a:lvl5pPr marL="1371566" indent="0">
              <a:buNone/>
              <a:defRPr sz="675"/>
            </a:lvl5pPr>
            <a:lvl6pPr marL="1714457" indent="0">
              <a:buNone/>
              <a:defRPr sz="675"/>
            </a:lvl6pPr>
            <a:lvl7pPr marL="2057348" indent="0">
              <a:buNone/>
              <a:defRPr sz="675"/>
            </a:lvl7pPr>
            <a:lvl8pPr marL="2400240" indent="0">
              <a:buNone/>
              <a:defRPr sz="675"/>
            </a:lvl8pPr>
            <a:lvl9pPr marL="2743132"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1A6482A5-817F-4F62-9A3B-A2622FC19F2A}" type="datetime1">
              <a:rPr lang="en-US" smtClean="0"/>
              <a:t>12/17/2019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AE9EF46E-74F3-4AED-8639-5EA18AE35E07}" type="slidenum">
              <a:rPr lang="en-US" smtClean="0"/>
              <a:pPr/>
              <a:t>‹#›</a:t>
            </a:fld>
            <a:endParaRPr lang="en-US" dirty="0"/>
          </a:p>
        </p:txBody>
      </p:sp>
    </p:spTree>
    <p:extLst>
      <p:ext uri="{BB962C8B-B14F-4D97-AF65-F5344CB8AC3E}">
        <p14:creationId xmlns:p14="http://schemas.microsoft.com/office/powerpoint/2010/main" val="64497105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DA5A210-833C-4195-B688-BBC15BCFD757}" type="datetime1">
              <a:rPr lang="en-US" smtClean="0"/>
              <a:t>12/17/2019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AE9EF46E-74F3-4AED-8639-5EA18AE35E07}" type="slidenum">
              <a:rPr lang="en-US" smtClean="0"/>
              <a:pPr/>
              <a:t>‹#›</a:t>
            </a:fld>
            <a:endParaRPr lang="en-US" dirty="0"/>
          </a:p>
        </p:txBody>
      </p:sp>
    </p:spTree>
    <p:extLst>
      <p:ext uri="{BB962C8B-B14F-4D97-AF65-F5344CB8AC3E}">
        <p14:creationId xmlns:p14="http://schemas.microsoft.com/office/powerpoint/2010/main" val="238310076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4"/>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4"/>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493F314-2DF8-49AA-95CF-215C86DD36C3}" type="datetime1">
              <a:rPr lang="en-US" smtClean="0"/>
              <a:t>12/17/2019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AE9EF46E-74F3-4AED-8639-5EA18AE35E07}" type="slidenum">
              <a:rPr lang="en-US" smtClean="0"/>
              <a:pPr/>
              <a:t>‹#›</a:t>
            </a:fld>
            <a:endParaRPr lang="en-US" dirty="0"/>
          </a:p>
        </p:txBody>
      </p:sp>
    </p:spTree>
    <p:extLst>
      <p:ext uri="{BB962C8B-B14F-4D97-AF65-F5344CB8AC3E}">
        <p14:creationId xmlns:p14="http://schemas.microsoft.com/office/powerpoint/2010/main" val="265359260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a:defRPr/>
            </a:pPr>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pPr>
              <a:defRPr/>
            </a:pPr>
            <a:fld id="{35A21EBD-16FB-4AF3-8790-EA9EA65FD2E0}" type="slidenum">
              <a:rPr lang="en-US">
                <a:solidFill>
                  <a:srgbClr val="FFFFFF"/>
                </a:solidFill>
              </a:rPr>
              <a:pPr>
                <a:defRPr/>
              </a:pPr>
              <a:t>‹#›</a:t>
            </a:fld>
            <a:endParaRPr lang="en-US" sz="1050" i="0">
              <a:solidFill>
                <a:srgbClr val="000000"/>
              </a:solidFill>
            </a:endParaRPr>
          </a:p>
        </p:txBody>
      </p:sp>
    </p:spTree>
    <p:extLst>
      <p:ext uri="{BB962C8B-B14F-4D97-AF65-F5344CB8AC3E}">
        <p14:creationId xmlns:p14="http://schemas.microsoft.com/office/powerpoint/2010/main" val="3324025740"/>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086015C-3306-4511-A581-7B3233A4371D}" type="datetimeFigureOut">
              <a:rPr lang="en-US" smtClean="0"/>
              <a:t>12/17/2019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61E8-0392-48EC-BEBD-7BDF41EFC237}" type="slidenum">
              <a:rPr lang="en-US" smtClean="0"/>
              <a:t>‹#›</a:t>
            </a:fld>
            <a:endParaRPr lang="en-US"/>
          </a:p>
        </p:txBody>
      </p:sp>
    </p:spTree>
    <p:extLst>
      <p:ext uri="{BB962C8B-B14F-4D97-AF65-F5344CB8AC3E}">
        <p14:creationId xmlns:p14="http://schemas.microsoft.com/office/powerpoint/2010/main" val="37998224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086015C-3306-4511-A581-7B3233A4371D}" type="datetimeFigureOut">
              <a:rPr lang="en-US" smtClean="0"/>
              <a:t>12/17/2019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E6361E8-0392-48EC-BEBD-7BDF41EFC237}" type="slidenum">
              <a:rPr lang="en-US" smtClean="0"/>
              <a:t>‹#›</a:t>
            </a:fld>
            <a:endParaRPr lang="en-US"/>
          </a:p>
        </p:txBody>
      </p:sp>
    </p:spTree>
    <p:extLst>
      <p:ext uri="{BB962C8B-B14F-4D97-AF65-F5344CB8AC3E}">
        <p14:creationId xmlns:p14="http://schemas.microsoft.com/office/powerpoint/2010/main" val="24920540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086015C-3306-4511-A581-7B3233A4371D}" type="datetimeFigureOut">
              <a:rPr lang="en-US" smtClean="0"/>
              <a:t>12/17/2019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E6361E8-0392-48EC-BEBD-7BDF41EFC237}" type="slidenum">
              <a:rPr lang="en-US" smtClean="0"/>
              <a:t>‹#›</a:t>
            </a:fld>
            <a:endParaRPr lang="en-US"/>
          </a:p>
        </p:txBody>
      </p:sp>
    </p:spTree>
    <p:extLst>
      <p:ext uri="{BB962C8B-B14F-4D97-AF65-F5344CB8AC3E}">
        <p14:creationId xmlns:p14="http://schemas.microsoft.com/office/powerpoint/2010/main" val="12773250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086015C-3306-4511-A581-7B3233A4371D}" type="datetimeFigureOut">
              <a:rPr lang="en-US" smtClean="0"/>
              <a:t>12/17/2019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E6361E8-0392-48EC-BEBD-7BDF41EFC237}" type="slidenum">
              <a:rPr lang="en-US" smtClean="0"/>
              <a:t>‹#›</a:t>
            </a:fld>
            <a:endParaRPr lang="en-US"/>
          </a:p>
        </p:txBody>
      </p:sp>
    </p:spTree>
    <p:extLst>
      <p:ext uri="{BB962C8B-B14F-4D97-AF65-F5344CB8AC3E}">
        <p14:creationId xmlns:p14="http://schemas.microsoft.com/office/powerpoint/2010/main" val="34636218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086015C-3306-4511-A581-7B3233A4371D}" type="datetimeFigureOut">
              <a:rPr lang="en-US" smtClean="0"/>
              <a:t>12/17/2019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61E8-0392-48EC-BEBD-7BDF41EFC237}" type="slidenum">
              <a:rPr lang="en-US" smtClean="0"/>
              <a:t>‹#›</a:t>
            </a:fld>
            <a:endParaRPr lang="en-US"/>
          </a:p>
        </p:txBody>
      </p:sp>
    </p:spTree>
    <p:extLst>
      <p:ext uri="{BB962C8B-B14F-4D97-AF65-F5344CB8AC3E}">
        <p14:creationId xmlns:p14="http://schemas.microsoft.com/office/powerpoint/2010/main" val="25723610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086015C-3306-4511-A581-7B3233A4371D}" type="datetimeFigureOut">
              <a:rPr lang="en-US" smtClean="0"/>
              <a:t>12/17/2019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61E8-0392-48EC-BEBD-7BDF41EFC237}" type="slidenum">
              <a:rPr lang="en-US" smtClean="0"/>
              <a:t>‹#›</a:t>
            </a:fld>
            <a:endParaRPr lang="en-US"/>
          </a:p>
        </p:txBody>
      </p:sp>
    </p:spTree>
    <p:extLst>
      <p:ext uri="{BB962C8B-B14F-4D97-AF65-F5344CB8AC3E}">
        <p14:creationId xmlns:p14="http://schemas.microsoft.com/office/powerpoint/2010/main" val="3934095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086015C-3306-4511-A581-7B3233A4371D}" type="datetimeFigureOut">
              <a:rPr lang="en-US" smtClean="0"/>
              <a:t>12/17/2019</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6361E8-0392-48EC-BEBD-7BDF41EFC237}" type="slidenum">
              <a:rPr lang="en-US" smtClean="0"/>
              <a:t>‹#›</a:t>
            </a:fld>
            <a:endParaRPr lang="en-US"/>
          </a:p>
        </p:txBody>
      </p:sp>
    </p:spTree>
    <p:extLst>
      <p:ext uri="{BB962C8B-B14F-4D97-AF65-F5344CB8AC3E}">
        <p14:creationId xmlns:p14="http://schemas.microsoft.com/office/powerpoint/2010/main" val="119263098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086015C-3306-4511-A581-7B3233A4371D}" type="datetimeFigureOut">
              <a:rPr lang="en-US" smtClean="0"/>
              <a:t>12/17/2019</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6361E8-0392-48EC-BEBD-7BDF41EFC237}" type="slidenum">
              <a:rPr lang="en-US" smtClean="0"/>
              <a:t>‹#›</a:t>
            </a:fld>
            <a:endParaRPr lang="en-US"/>
          </a:p>
        </p:txBody>
      </p:sp>
    </p:spTree>
    <p:extLst>
      <p:ext uri="{BB962C8B-B14F-4D97-AF65-F5344CB8AC3E}">
        <p14:creationId xmlns:p14="http://schemas.microsoft.com/office/powerpoint/2010/main" val="254423353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586139"/>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6"/>
            <a:ext cx="21336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82B98416-75EB-4354-A86B-EE9B98BCDA0C}" type="datetime1">
              <a:rPr lang="en-US" smtClean="0"/>
              <a:t>12/17/2019</a:t>
            </a:fld>
            <a:endParaRPr lang="en-US"/>
          </a:p>
        </p:txBody>
      </p:sp>
      <p:sp>
        <p:nvSpPr>
          <p:cNvPr id="5" name="Footer Placeholder 4"/>
          <p:cNvSpPr>
            <a:spLocks noGrp="1"/>
          </p:cNvSpPr>
          <p:nvPr>
            <p:ph type="ftr" sz="quarter" idx="3"/>
          </p:nvPr>
        </p:nvSpPr>
        <p:spPr>
          <a:xfrm>
            <a:off x="3124200" y="6356356"/>
            <a:ext cx="28956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6"/>
            <a:ext cx="21336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AE9EF46E-74F3-4AED-8639-5EA18AE35E07}" type="slidenum">
              <a:rPr lang="en-US" smtClean="0"/>
              <a:t>‹#›</a:t>
            </a:fld>
            <a:endParaRPr lang="en-US"/>
          </a:p>
        </p:txBody>
      </p:sp>
    </p:spTree>
    <p:extLst>
      <p:ext uri="{BB962C8B-B14F-4D97-AF65-F5344CB8AC3E}">
        <p14:creationId xmlns:p14="http://schemas.microsoft.com/office/powerpoint/2010/main" val="640154586"/>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Lst>
  <p:hf hdr="0" ftr="0" dt="0"/>
  <p:txStyles>
    <p:titleStyle>
      <a:lvl1pPr algn="ctr" defTabSz="685783" rtl="0" eaLnBrk="1" latinLnBrk="0" hangingPunct="1">
        <a:spcBef>
          <a:spcPct val="0"/>
        </a:spcBef>
        <a:buNone/>
        <a:defRPr sz="3300" kern="1200">
          <a:solidFill>
            <a:schemeClr val="tx1"/>
          </a:solidFill>
          <a:latin typeface="+mj-lt"/>
          <a:ea typeface="+mj-ea"/>
          <a:cs typeface="+mj-cs"/>
        </a:defRPr>
      </a:lvl1pPr>
    </p:titleStyle>
    <p:bodyStyle>
      <a:lvl1pPr marL="257168" indent="-257168" algn="l" defTabSz="685783"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199" indent="-214308" algn="l" defTabSz="685783"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28" indent="-171446" algn="l" defTabSz="685783"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20" indent="-171446" algn="l" defTabSz="685783"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12" indent="-171446" algn="l" defTabSz="685783"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03" indent="-171446" algn="l" defTabSz="685783"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795" indent="-171446" algn="l" defTabSz="685783"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686" indent="-171446" algn="l" defTabSz="685783"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577" indent="-171446" algn="l" defTabSz="685783"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8.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13.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5.xml"/><Relationship Id="rId1" Type="http://schemas.openxmlformats.org/officeDocument/2006/relationships/slideLayout" Target="../slideLayouts/slideLayout17.xml"/><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6.xml"/><Relationship Id="rId1" Type="http://schemas.openxmlformats.org/officeDocument/2006/relationships/slideLayout" Target="../slideLayouts/slideLayout17.xml"/><Relationship Id="rId4" Type="http://schemas.openxmlformats.org/officeDocument/2006/relationships/image" Target="../media/image24.jpg"/></Relationships>
</file>

<file path=ppt/slides/_rels/slide1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7.xml"/><Relationship Id="rId1" Type="http://schemas.openxmlformats.org/officeDocument/2006/relationships/slideLayout" Target="../slideLayouts/slideLayout17.xml"/><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9.xml"/><Relationship Id="rId1" Type="http://schemas.openxmlformats.org/officeDocument/2006/relationships/slideLayout" Target="../slideLayouts/slideLayout13.xml"/><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0.xml"/><Relationship Id="rId1" Type="http://schemas.openxmlformats.org/officeDocument/2006/relationships/slideLayout" Target="../slideLayouts/slideLayout13.xml"/><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g"/><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33.jpg"/><Relationship Id="rId7" Type="http://schemas.openxmlformats.org/officeDocument/2006/relationships/image" Target="../media/image18.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21.png"/><Relationship Id="rId10" Type="http://schemas.openxmlformats.org/officeDocument/2006/relationships/image" Target="../media/image15.png"/><Relationship Id="rId4" Type="http://schemas.openxmlformats.org/officeDocument/2006/relationships/image" Target="../media/image20.png"/><Relationship Id="rId9" Type="http://schemas.openxmlformats.org/officeDocument/2006/relationships/image" Target="../media/image16.png"/></Relationships>
</file>

<file path=ppt/slides/_rels/slide25.xml.rels><?xml version="1.0" encoding="UTF-8" standalone="yes"?>
<Relationships xmlns="http://schemas.openxmlformats.org/package/2006/relationships"><Relationship Id="rId3" Type="http://schemas.openxmlformats.org/officeDocument/2006/relationships/image" Target="../media/image33.jpg"/><Relationship Id="rId7" Type="http://schemas.openxmlformats.org/officeDocument/2006/relationships/image" Target="../media/image36.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35.png"/><Relationship Id="rId4" Type="http://schemas.openxmlformats.org/officeDocument/2006/relationships/image" Target="../media/image34.png"/></Relationships>
</file>

<file path=ppt/slides/_rels/slide2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5.xml"/><Relationship Id="rId1" Type="http://schemas.openxmlformats.org/officeDocument/2006/relationships/slideLayout" Target="../slideLayouts/slideLayout13.xml"/><Relationship Id="rId5" Type="http://schemas.openxmlformats.org/officeDocument/2006/relationships/image" Target="../media/image37.png"/><Relationship Id="rId4" Type="http://schemas.openxmlformats.org/officeDocument/2006/relationships/image" Target="../media/image30.png"/></Relationships>
</file>

<file path=ppt/slides/_rels/slide27.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39.jpeg"/><Relationship Id="rId5" Type="http://schemas.openxmlformats.org/officeDocument/2006/relationships/image" Target="../media/image29.png"/><Relationship Id="rId4" Type="http://schemas.openxmlformats.org/officeDocument/2006/relationships/image" Target="../media/image38.png"/></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7.xml"/><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33.jpg"/><Relationship Id="rId7" Type="http://schemas.openxmlformats.org/officeDocument/2006/relationships/image" Target="../media/image18.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21.png"/><Relationship Id="rId4" Type="http://schemas.openxmlformats.org/officeDocument/2006/relationships/image" Target="../media/image20.png"/><Relationship Id="rId9" Type="http://schemas.openxmlformats.org/officeDocument/2006/relationships/image" Target="../media/image15.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31.xml.rels><?xml version="1.0" encoding="UTF-8" standalone="yes"?>
<Relationships xmlns="http://schemas.openxmlformats.org/package/2006/relationships"><Relationship Id="rId3" Type="http://schemas.openxmlformats.org/officeDocument/2006/relationships/image" Target="../media/image26.jpg"/><Relationship Id="rId7" Type="http://schemas.openxmlformats.org/officeDocument/2006/relationships/image" Target="../media/image44.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31.png"/></Relationships>
</file>

<file path=ppt/slides/_rels/slide3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6.jpg"/><Relationship Id="rId7" Type="http://schemas.openxmlformats.org/officeDocument/2006/relationships/image" Target="../media/image16.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0.png"/></Relationships>
</file>

<file path=ppt/slides/_rels/slide3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30.png"/></Relationships>
</file>

<file path=ppt/slides/_rels/slide3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29.png"/></Relationships>
</file>

<file path=ppt/slides/_rels/slide3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9.jpeg"/><Relationship Id="rId7" Type="http://schemas.microsoft.com/office/2007/relationships/hdphoto" Target="../media/hdphoto1.wdp"/><Relationship Id="rId2" Type="http://schemas.openxmlformats.org/officeDocument/2006/relationships/notesSlide" Target="../notesSlides/notesSlide38.xml"/><Relationship Id="rId1" Type="http://schemas.openxmlformats.org/officeDocument/2006/relationships/slideLayout" Target="../slideLayouts/slideLayout13.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9.xml"/><Relationship Id="rId1" Type="http://schemas.openxmlformats.org/officeDocument/2006/relationships/slideLayout" Target="../slideLayouts/slideLayout13.xml"/><Relationship Id="rId4" Type="http://schemas.openxmlformats.org/officeDocument/2006/relationships/image" Target="../media/image54.png"/></Relationships>
</file>

<file path=ppt/slides/_rels/slide41.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40.xml"/><Relationship Id="rId1" Type="http://schemas.openxmlformats.org/officeDocument/2006/relationships/slideLayout" Target="../slideLayouts/slideLayout13.xml"/><Relationship Id="rId4" Type="http://schemas.openxmlformats.org/officeDocument/2006/relationships/image" Target="../media/image55.png"/></Relationships>
</file>

<file path=ppt/slides/_rels/slide42.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41.xml"/><Relationship Id="rId1" Type="http://schemas.openxmlformats.org/officeDocument/2006/relationships/slideLayout" Target="../slideLayouts/slideLayout13.xml"/><Relationship Id="rId4" Type="http://schemas.openxmlformats.org/officeDocument/2006/relationships/image" Target="../media/image56.png"/></Relationships>
</file>

<file path=ppt/slides/_rels/slide43.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42.xml"/><Relationship Id="rId1" Type="http://schemas.openxmlformats.org/officeDocument/2006/relationships/slideLayout" Target="../slideLayouts/slideLayout13.xml"/><Relationship Id="rId4" Type="http://schemas.openxmlformats.org/officeDocument/2006/relationships/image" Target="../media/image57.png"/></Relationships>
</file>

<file path=ppt/slides/_rels/slide44.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43.xml"/><Relationship Id="rId1" Type="http://schemas.openxmlformats.org/officeDocument/2006/relationships/slideLayout" Target="../slideLayouts/slideLayout13.xml"/><Relationship Id="rId4" Type="http://schemas.openxmlformats.org/officeDocument/2006/relationships/image" Target="../media/image58.png"/></Relationships>
</file>

<file path=ppt/slides/_rels/slide45.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44.xml"/><Relationship Id="rId1" Type="http://schemas.openxmlformats.org/officeDocument/2006/relationships/slideLayout" Target="../slideLayouts/slideLayout13.xml"/><Relationship Id="rId4" Type="http://schemas.openxmlformats.org/officeDocument/2006/relationships/image" Target="../media/image59.png"/></Relationships>
</file>

<file path=ppt/slides/_rels/slide46.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45.xml"/><Relationship Id="rId1" Type="http://schemas.openxmlformats.org/officeDocument/2006/relationships/slideLayout" Target="../slideLayouts/slideLayout13.xml"/><Relationship Id="rId4" Type="http://schemas.openxmlformats.org/officeDocument/2006/relationships/image" Target="../media/image60.png"/></Relationships>
</file>

<file path=ppt/slides/_rels/slide47.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46.xm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47.xm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3" Type="http://schemas.openxmlformats.org/officeDocument/2006/relationships/image" Target="../media/image63.tif"/><Relationship Id="rId2" Type="http://schemas.openxmlformats.org/officeDocument/2006/relationships/notesSlide" Target="../notesSlides/notesSlide48.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80D0A1A-8DF8-4A7D-93A0-635181CA2129}"/>
              </a:ext>
            </a:extLst>
          </p:cNvPr>
          <p:cNvSpPr/>
          <p:nvPr/>
        </p:nvSpPr>
        <p:spPr>
          <a:xfrm>
            <a:off x="1393032" y="4637604"/>
            <a:ext cx="6326372" cy="1122871"/>
          </a:xfrm>
          <a:prstGeom prst="rect">
            <a:avLst/>
          </a:prstGeom>
        </p:spPr>
        <p:txBody>
          <a:bodyPr wrap="square">
            <a:spAutoFit/>
          </a:bodyPr>
          <a:lstStyle/>
          <a:p>
            <a:pPr algn="ctr">
              <a:lnSpc>
                <a:spcPct val="107000"/>
              </a:lnSpc>
            </a:pPr>
            <a:r>
              <a:rPr lang="en-US" sz="3200" b="1" dirty="0">
                <a:solidFill>
                  <a:prstClr val="black"/>
                </a:solidFill>
                <a:latin typeface="Calibri" panose="020F0502020204030204" pitchFamily="34" charset="0"/>
                <a:ea typeface="Calibri" panose="020F0502020204030204" pitchFamily="34" charset="0"/>
                <a:cs typeface="Calibri" panose="020F0502020204030204" pitchFamily="34" charset="0"/>
              </a:rPr>
              <a:t>Rebecca L. Stern</a:t>
            </a:r>
          </a:p>
          <a:p>
            <a:pPr algn="ctr">
              <a:lnSpc>
                <a:spcPct val="107000"/>
              </a:lnSpc>
            </a:pPr>
            <a:r>
              <a:rPr lang="en-US" sz="3200" b="1" dirty="0">
                <a:solidFill>
                  <a:prstClr val="black"/>
                </a:solidFill>
                <a:latin typeface="Calibri" panose="020F0502020204030204" pitchFamily="34" charset="0"/>
                <a:ea typeface="Calibri" panose="020F0502020204030204" pitchFamily="34" charset="0"/>
                <a:cs typeface="Calibri" panose="020F0502020204030204" pitchFamily="34" charset="0"/>
              </a:rPr>
              <a:t>August 28, 2019</a:t>
            </a:r>
          </a:p>
        </p:txBody>
      </p:sp>
      <p:pic>
        <p:nvPicPr>
          <p:cNvPr id="5" name="Picture 4">
            <a:extLst>
              <a:ext uri="{FF2B5EF4-FFF2-40B4-BE49-F238E27FC236}">
                <a16:creationId xmlns:a16="http://schemas.microsoft.com/office/drawing/2014/main" id="{1D663631-B6C3-480D-8FE2-F52B551CAF7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2648" r="20208"/>
          <a:stretch/>
        </p:blipFill>
        <p:spPr>
          <a:xfrm rot="5400000">
            <a:off x="850583" y="-1130405"/>
            <a:ext cx="7304610" cy="9587023"/>
          </a:xfrm>
          <a:prstGeom prst="rect">
            <a:avLst/>
          </a:prstGeom>
        </p:spPr>
      </p:pic>
      <p:sp>
        <p:nvSpPr>
          <p:cNvPr id="6" name="Title 1">
            <a:extLst>
              <a:ext uri="{FF2B5EF4-FFF2-40B4-BE49-F238E27FC236}">
                <a16:creationId xmlns:a16="http://schemas.microsoft.com/office/drawing/2014/main" id="{784F0FA4-85A2-434B-853C-17E3C1A59E13}"/>
              </a:ext>
            </a:extLst>
          </p:cNvPr>
          <p:cNvSpPr txBox="1">
            <a:spLocks/>
          </p:cNvSpPr>
          <p:nvPr/>
        </p:nvSpPr>
        <p:spPr>
          <a:xfrm>
            <a:off x="116958" y="48127"/>
            <a:ext cx="8910084" cy="6718862"/>
          </a:xfrm>
          <a:prstGeom prst="rect">
            <a:avLst/>
          </a:prstGeom>
          <a:solidFill>
            <a:srgbClr val="C9C9C9">
              <a:alpha val="85098"/>
            </a:srgbClr>
          </a:solidFill>
          <a:ln>
            <a:solidFill>
              <a:srgbClr val="000000">
                <a:alpha val="76863"/>
              </a:srgbClr>
            </a:solidFill>
          </a:ln>
        </p:spPr>
        <p:txBody>
          <a:bodyPr>
            <a:normAutofit fontScale="6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7000"/>
              </a:lnSpc>
              <a:spcBef>
                <a:spcPts val="0"/>
              </a:spcBef>
            </a:pPr>
            <a:endParaRPr lang="en-US" sz="4800" b="1" dirty="0">
              <a:solidFill>
                <a:prstClr val="black"/>
              </a:solidFill>
              <a:latin typeface="+mn-lt"/>
              <a:ea typeface="Calibri" panose="020F0502020204030204" pitchFamily="34" charset="0"/>
              <a:cs typeface="Calibri" panose="020F0502020204030204" pitchFamily="34" charset="0"/>
            </a:endParaRPr>
          </a:p>
          <a:p>
            <a:pPr algn="ctr">
              <a:lnSpc>
                <a:spcPct val="170000"/>
              </a:lnSpc>
            </a:pPr>
            <a:r>
              <a:rPr lang="en-US" sz="4800" b="1" dirty="0">
                <a:latin typeface="+mn-lt"/>
              </a:rPr>
              <a:t>Trends and environmental drivers of tree growth for seven major species in Vermont: </a:t>
            </a:r>
          </a:p>
          <a:p>
            <a:pPr algn="ctr">
              <a:lnSpc>
                <a:spcPct val="170000"/>
              </a:lnSpc>
            </a:pPr>
            <a:r>
              <a:rPr lang="en-US" sz="4800" b="1" dirty="0">
                <a:latin typeface="+mn-lt"/>
              </a:rPr>
              <a:t>future implications in the context of climate change</a:t>
            </a:r>
          </a:p>
          <a:p>
            <a:pPr algn="ctr">
              <a:lnSpc>
                <a:spcPct val="107000"/>
              </a:lnSpc>
            </a:pPr>
            <a:br>
              <a:rPr lang="en-US" b="1" dirty="0">
                <a:solidFill>
                  <a:prstClr val="black"/>
                </a:solidFill>
                <a:latin typeface="+mn-lt"/>
              </a:rPr>
            </a:br>
            <a:br>
              <a:rPr lang="en-US" b="1" dirty="0">
                <a:solidFill>
                  <a:prstClr val="black"/>
                </a:solidFill>
                <a:latin typeface="+mn-lt"/>
              </a:rPr>
            </a:br>
            <a:r>
              <a:rPr lang="en-US" sz="3200" i="1" dirty="0">
                <a:latin typeface="+mn-lt"/>
                <a:ea typeface="Calibri" panose="020F0502020204030204" pitchFamily="34" charset="0"/>
                <a:cs typeface="Arial" panose="020B0604020202020204" pitchFamily="34" charset="0"/>
              </a:rPr>
              <a:t>Rebecca  L. Stern </a:t>
            </a:r>
            <a:r>
              <a:rPr lang="en-US" sz="3200" i="1" baseline="30000" dirty="0">
                <a:latin typeface="+mn-lt"/>
                <a:ea typeface="Calibri" panose="020F0502020204030204" pitchFamily="34" charset="0"/>
                <a:cs typeface="Arial" panose="020B0604020202020204" pitchFamily="34" charset="0"/>
              </a:rPr>
              <a:t>1</a:t>
            </a:r>
            <a:r>
              <a:rPr lang="en-US" sz="3200" i="1" dirty="0">
                <a:latin typeface="+mn-lt"/>
                <a:ea typeface="Calibri" panose="020F0502020204030204" pitchFamily="34" charset="0"/>
                <a:cs typeface="Arial" panose="020B0604020202020204" pitchFamily="34" charset="0"/>
              </a:rPr>
              <a:t>, Paul G. Schaberg</a:t>
            </a:r>
            <a:r>
              <a:rPr lang="en-US" sz="3200" i="1" baseline="30000" dirty="0">
                <a:latin typeface="+mn-lt"/>
                <a:ea typeface="Calibri" panose="020F0502020204030204" pitchFamily="34" charset="0"/>
                <a:cs typeface="Arial" panose="020B0604020202020204" pitchFamily="34" charset="0"/>
              </a:rPr>
              <a:t> 2</a:t>
            </a:r>
            <a:r>
              <a:rPr lang="en-US" sz="3200" i="1" dirty="0">
                <a:latin typeface="+mn-lt"/>
                <a:ea typeface="Calibri" panose="020F0502020204030204" pitchFamily="34" charset="0"/>
                <a:cs typeface="Arial" panose="020B0604020202020204" pitchFamily="34" charset="0"/>
              </a:rPr>
              <a:t>, Shelly A. Rayback</a:t>
            </a:r>
            <a:r>
              <a:rPr lang="en-US" sz="3200" i="1" baseline="30000" dirty="0">
                <a:latin typeface="+mn-lt"/>
                <a:ea typeface="Calibri" panose="020F0502020204030204" pitchFamily="34" charset="0"/>
                <a:cs typeface="Arial" panose="020B0604020202020204" pitchFamily="34" charset="0"/>
              </a:rPr>
              <a:t> 3</a:t>
            </a:r>
            <a:r>
              <a:rPr lang="en-US" sz="3200" i="1" dirty="0">
                <a:latin typeface="+mn-lt"/>
                <a:ea typeface="Calibri" panose="020F0502020204030204" pitchFamily="34" charset="0"/>
                <a:cs typeface="Arial" panose="020B0604020202020204" pitchFamily="34" charset="0"/>
              </a:rPr>
              <a:t>, </a:t>
            </a:r>
          </a:p>
          <a:p>
            <a:pPr algn="ctr">
              <a:lnSpc>
                <a:spcPct val="107000"/>
              </a:lnSpc>
            </a:pPr>
            <a:r>
              <a:rPr lang="en-US" sz="3200" i="1" dirty="0">
                <a:latin typeface="+mn-lt"/>
                <a:ea typeface="Calibri" panose="020F0502020204030204" pitchFamily="34" charset="0"/>
                <a:cs typeface="Arial" panose="020B0604020202020204" pitchFamily="34" charset="0"/>
              </a:rPr>
              <a:t>Christopher F. Hansen</a:t>
            </a:r>
            <a:r>
              <a:rPr lang="en-US" sz="3200" i="1" baseline="30000" dirty="0">
                <a:latin typeface="+mn-lt"/>
                <a:ea typeface="Calibri" panose="020F0502020204030204" pitchFamily="34" charset="0"/>
                <a:cs typeface="Arial" panose="020B0604020202020204" pitchFamily="34" charset="0"/>
              </a:rPr>
              <a:t> 1</a:t>
            </a:r>
            <a:r>
              <a:rPr lang="en-US" sz="3200" i="1" dirty="0">
                <a:latin typeface="+mn-lt"/>
                <a:ea typeface="Calibri" panose="020F0502020204030204" pitchFamily="34" charset="0"/>
                <a:cs typeface="Arial" panose="020B0604020202020204" pitchFamily="34" charset="0"/>
              </a:rPr>
              <a:t>, Paula F. Murakami</a:t>
            </a:r>
            <a:r>
              <a:rPr lang="en-US" sz="3200" i="1" baseline="30000" dirty="0">
                <a:latin typeface="+mn-lt"/>
                <a:ea typeface="Calibri" panose="020F0502020204030204" pitchFamily="34" charset="0"/>
                <a:cs typeface="Arial" panose="020B0604020202020204" pitchFamily="34" charset="0"/>
              </a:rPr>
              <a:t> 2</a:t>
            </a:r>
            <a:r>
              <a:rPr lang="en-US" sz="3200" i="1" dirty="0">
                <a:latin typeface="+mn-lt"/>
                <a:ea typeface="Calibri" panose="020F0502020204030204" pitchFamily="34" charset="0"/>
                <a:cs typeface="Arial" panose="020B0604020202020204" pitchFamily="34" charset="0"/>
              </a:rPr>
              <a:t>, Gary J. Hawley</a:t>
            </a:r>
            <a:r>
              <a:rPr lang="en-US" sz="3200" i="1" baseline="30000" dirty="0">
                <a:latin typeface="+mn-lt"/>
                <a:ea typeface="Calibri" panose="020F0502020204030204" pitchFamily="34" charset="0"/>
                <a:cs typeface="Arial" panose="020B0604020202020204" pitchFamily="34" charset="0"/>
              </a:rPr>
              <a:t> 1</a:t>
            </a:r>
            <a:endParaRPr lang="en-US" sz="3200" i="1" dirty="0">
              <a:latin typeface="+mn-lt"/>
              <a:ea typeface="Calibri" panose="020F0502020204030204" pitchFamily="34" charset="0"/>
              <a:cs typeface="Arial" panose="020B0604020202020204" pitchFamily="34" charset="0"/>
            </a:endParaRPr>
          </a:p>
          <a:p>
            <a:pPr algn="ctr">
              <a:lnSpc>
                <a:spcPct val="107000"/>
              </a:lnSpc>
              <a:spcAft>
                <a:spcPts val="600"/>
              </a:spcAft>
            </a:pPr>
            <a:endParaRPr lang="en-US" sz="2400" i="1" dirty="0">
              <a:latin typeface="+mn-lt"/>
              <a:ea typeface="Calibri" panose="020F0502020204030204" pitchFamily="34" charset="0"/>
              <a:cs typeface="Arial" panose="020B0604020202020204" pitchFamily="34" charset="0"/>
            </a:endParaRPr>
          </a:p>
          <a:p>
            <a:pPr algn="ctr">
              <a:lnSpc>
                <a:spcPct val="107000"/>
              </a:lnSpc>
              <a:spcAft>
                <a:spcPts val="600"/>
              </a:spcAft>
            </a:pPr>
            <a:r>
              <a:rPr lang="en-US" sz="2100" i="1" baseline="30000" dirty="0">
                <a:latin typeface="+mn-lt"/>
                <a:ea typeface="Calibri" panose="020F0502020204030204" pitchFamily="34" charset="0"/>
                <a:cs typeface="Arial" panose="020B0604020202020204" pitchFamily="34" charset="0"/>
              </a:rPr>
              <a:t>1</a:t>
            </a:r>
            <a:r>
              <a:rPr lang="en-US" sz="2100" i="1" dirty="0">
                <a:latin typeface="+mn-lt"/>
                <a:cs typeface="Arial" panose="020B0604020202020204" pitchFamily="34" charset="0"/>
              </a:rPr>
              <a:t>Rubenstein School of Environment and Natural Resources, University of Vermont, Burlington, VT, USA</a:t>
            </a:r>
          </a:p>
          <a:p>
            <a:pPr algn="ctr">
              <a:lnSpc>
                <a:spcPct val="107000"/>
              </a:lnSpc>
              <a:spcAft>
                <a:spcPts val="600"/>
              </a:spcAft>
            </a:pPr>
            <a:r>
              <a:rPr lang="en-US" sz="2100" i="1" baseline="30000" dirty="0">
                <a:latin typeface="+mn-lt"/>
                <a:ea typeface="Calibri" panose="020F0502020204030204" pitchFamily="34" charset="0"/>
                <a:cs typeface="Arial" panose="020B0604020202020204" pitchFamily="34" charset="0"/>
              </a:rPr>
              <a:t>2</a:t>
            </a:r>
            <a:r>
              <a:rPr lang="en-US" sz="2100" i="1" dirty="0">
                <a:latin typeface="+mn-lt"/>
                <a:cs typeface="Arial" panose="020B0604020202020204" pitchFamily="34" charset="0"/>
              </a:rPr>
              <a:t>USDA Forest Service, Burlington, VT, USA</a:t>
            </a:r>
          </a:p>
          <a:p>
            <a:pPr algn="ctr">
              <a:lnSpc>
                <a:spcPct val="107000"/>
              </a:lnSpc>
              <a:spcAft>
                <a:spcPts val="600"/>
              </a:spcAft>
            </a:pPr>
            <a:r>
              <a:rPr lang="en-US" sz="2100" i="1" baseline="30000" dirty="0">
                <a:latin typeface="+mn-lt"/>
                <a:ea typeface="Calibri" panose="020F0502020204030204" pitchFamily="34" charset="0"/>
                <a:cs typeface="Arial" panose="020B0604020202020204" pitchFamily="34" charset="0"/>
              </a:rPr>
              <a:t>3</a:t>
            </a:r>
            <a:r>
              <a:rPr lang="en-US" sz="2100" i="1" dirty="0">
                <a:latin typeface="+mn-lt"/>
                <a:cs typeface="Arial" panose="020B0604020202020204" pitchFamily="34" charset="0"/>
              </a:rPr>
              <a:t>Department of Geography, University of Vermont, Burlington, VT, USA</a:t>
            </a:r>
          </a:p>
          <a:p>
            <a:pPr algn="ctr"/>
            <a:endParaRPr lang="en-US" b="1" dirty="0">
              <a:solidFill>
                <a:prstClr val="black"/>
              </a:solidFill>
              <a:latin typeface="+mn-lt"/>
            </a:endParaRPr>
          </a:p>
          <a:p>
            <a:pPr algn="ctr"/>
            <a:br>
              <a:rPr lang="en-US" b="1" dirty="0">
                <a:solidFill>
                  <a:prstClr val="black"/>
                </a:solidFill>
                <a:latin typeface="+mn-lt"/>
              </a:rPr>
            </a:br>
            <a:r>
              <a:rPr lang="en-US" dirty="0">
                <a:latin typeface="+mn-lt"/>
                <a:cs typeface="Arial" panose="020B0604020202020204" pitchFamily="34" charset="0"/>
              </a:rPr>
              <a:t>Forest Ecosystem Monitoring Conference </a:t>
            </a:r>
          </a:p>
          <a:p>
            <a:pPr algn="ctr"/>
            <a:r>
              <a:rPr lang="en-US" sz="3600" dirty="0">
                <a:latin typeface="+mn-lt"/>
                <a:cs typeface="Arial" panose="020B0604020202020204" pitchFamily="34" charset="0"/>
              </a:rPr>
              <a:t>University of Vermont, December 2018</a:t>
            </a:r>
          </a:p>
        </p:txBody>
      </p:sp>
    </p:spTree>
    <p:extLst>
      <p:ext uri="{BB962C8B-B14F-4D97-AF65-F5344CB8AC3E}">
        <p14:creationId xmlns:p14="http://schemas.microsoft.com/office/powerpoint/2010/main" val="34498365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8000" b="-8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48514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8843" b="34990"/>
          <a:stretch/>
        </p:blipFill>
        <p:spPr bwMode="auto">
          <a:xfrm>
            <a:off x="1294372" y="935374"/>
            <a:ext cx="6555256" cy="5316601"/>
          </a:xfrm>
          <a:prstGeom prst="rect">
            <a:avLst/>
          </a:prstGeom>
          <a:ln w="9525">
            <a:noFill/>
            <a:miter lim="800000"/>
            <a:headEnd/>
            <a:tailEnd/>
          </a:ln>
          <a:effectLst/>
          <a:extLst>
            <a:ext uri="{909E8E84-426E-40DD-AFC4-6F175D3DCCD1}">
              <a14:hiddenFill xmlns:a14="http://schemas.microsoft.com/office/drawing/2010/main">
                <a:solidFill>
                  <a:schemeClr val="accent1"/>
                </a:solidFill>
              </a14:hiddenFill>
            </a:ext>
          </a:extLst>
        </p:spPr>
      </p:pic>
      <p:sp>
        <p:nvSpPr>
          <p:cNvPr id="2" name="Title 1"/>
          <p:cNvSpPr>
            <a:spLocks noGrp="1"/>
          </p:cNvSpPr>
          <p:nvPr>
            <p:ph type="title"/>
          </p:nvPr>
        </p:nvSpPr>
        <p:spPr>
          <a:xfrm>
            <a:off x="1496991" y="-1603"/>
            <a:ext cx="7258050" cy="963789"/>
          </a:xfrm>
        </p:spPr>
        <p:txBody>
          <a:bodyPr>
            <a:noAutofit/>
          </a:bodyPr>
          <a:lstStyle/>
          <a:p>
            <a:pPr algn="ctr"/>
            <a:r>
              <a:rPr lang="en-US" sz="2400" dirty="0">
                <a:solidFill>
                  <a:schemeClr val="tx1"/>
                </a:solidFill>
                <a:latin typeface="Arial" panose="020B0604020202020204" pitchFamily="34" charset="0"/>
                <a:cs typeface="Arial" panose="020B0604020202020204" pitchFamily="34" charset="0"/>
              </a:rPr>
              <a:t>Projections of Potential Forest Type Changes: 2100</a:t>
            </a:r>
          </a:p>
        </p:txBody>
      </p:sp>
      <p:sp>
        <p:nvSpPr>
          <p:cNvPr id="3" name="TextBox 2"/>
          <p:cNvSpPr txBox="1"/>
          <p:nvPr/>
        </p:nvSpPr>
        <p:spPr>
          <a:xfrm>
            <a:off x="6092774" y="6441731"/>
            <a:ext cx="2498943" cy="30008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Prasad et al. (2007-ongoing)</a:t>
            </a:r>
          </a:p>
        </p:txBody>
      </p:sp>
      <p:sp>
        <p:nvSpPr>
          <p:cNvPr id="6" name="TextBox 5"/>
          <p:cNvSpPr txBox="1"/>
          <p:nvPr/>
        </p:nvSpPr>
        <p:spPr>
          <a:xfrm>
            <a:off x="0" y="3270508"/>
            <a:ext cx="124117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Light" panose="020F0302020204030204"/>
                <a:ea typeface="+mn-ea"/>
                <a:cs typeface="+mn-cs"/>
              </a:rPr>
              <a:t>Habitat suitability</a:t>
            </a:r>
          </a:p>
        </p:txBody>
      </p:sp>
    </p:spTree>
    <p:extLst>
      <p:ext uri="{BB962C8B-B14F-4D97-AF65-F5344CB8AC3E}">
        <p14:creationId xmlns:p14="http://schemas.microsoft.com/office/powerpoint/2010/main" val="12959267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DDDDDD"/>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503FE613-2E9F-4CAE-A7C1-733F6DB94571}"/>
              </a:ext>
            </a:extLst>
          </p:cNvPr>
          <p:cNvGrpSpPr/>
          <p:nvPr/>
        </p:nvGrpSpPr>
        <p:grpSpPr>
          <a:xfrm>
            <a:off x="0" y="10365"/>
            <a:ext cx="9144000" cy="5319713"/>
            <a:chOff x="0" y="768350"/>
            <a:chExt cx="9144000" cy="5319713"/>
          </a:xfrm>
        </p:grpSpPr>
        <p:pic>
          <p:nvPicPr>
            <p:cNvPr id="2052" name="Picture 4">
              <a:extLst>
                <a:ext uri="{FF2B5EF4-FFF2-40B4-BE49-F238E27FC236}">
                  <a16:creationId xmlns:a16="http://schemas.microsoft.com/office/drawing/2014/main" id="{EEEF3684-62DB-4619-8AC0-18D403A5CC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68350"/>
              <a:ext cx="9144000" cy="531971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F9C3B291-E5E5-4843-890A-F63360D5B35E}"/>
                </a:ext>
              </a:extLst>
            </p:cNvPr>
            <p:cNvSpPr/>
            <p:nvPr/>
          </p:nvSpPr>
          <p:spPr>
            <a:xfrm>
              <a:off x="8299382" y="5780286"/>
              <a:ext cx="741357"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acjv.org</a:t>
              </a:r>
            </a:p>
          </p:txBody>
        </p:sp>
      </p:grpSp>
      <p:sp>
        <p:nvSpPr>
          <p:cNvPr id="4" name="Rectangle 3">
            <a:extLst>
              <a:ext uri="{FF2B5EF4-FFF2-40B4-BE49-F238E27FC236}">
                <a16:creationId xmlns:a16="http://schemas.microsoft.com/office/drawing/2014/main" id="{164FDA0C-16FF-4965-A645-8ED1209C5637}"/>
              </a:ext>
            </a:extLst>
          </p:cNvPr>
          <p:cNvSpPr/>
          <p:nvPr/>
        </p:nvSpPr>
        <p:spPr>
          <a:xfrm>
            <a:off x="929077" y="5602789"/>
            <a:ext cx="7652083" cy="95410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Future loss of boreal conifer forests and species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(Tang and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Beckage</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2010,  Wang et al. 2017)</a:t>
            </a:r>
          </a:p>
        </p:txBody>
      </p:sp>
      <p:sp>
        <p:nvSpPr>
          <p:cNvPr id="2" name="Arrow: Right 1">
            <a:extLst>
              <a:ext uri="{FF2B5EF4-FFF2-40B4-BE49-F238E27FC236}">
                <a16:creationId xmlns:a16="http://schemas.microsoft.com/office/drawing/2014/main" id="{77B7014F-F914-4F43-BBD0-7D0E11B3D469}"/>
              </a:ext>
            </a:extLst>
          </p:cNvPr>
          <p:cNvSpPr/>
          <p:nvPr/>
        </p:nvSpPr>
        <p:spPr>
          <a:xfrm>
            <a:off x="5061098" y="2094614"/>
            <a:ext cx="2222204" cy="914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Future</a:t>
            </a:r>
          </a:p>
        </p:txBody>
      </p:sp>
      <p:grpSp>
        <p:nvGrpSpPr>
          <p:cNvPr id="8" name="Group 7">
            <a:extLst>
              <a:ext uri="{FF2B5EF4-FFF2-40B4-BE49-F238E27FC236}">
                <a16:creationId xmlns:a16="http://schemas.microsoft.com/office/drawing/2014/main" id="{3BB4BD84-281B-483F-A787-D7852B24409B}"/>
              </a:ext>
            </a:extLst>
          </p:cNvPr>
          <p:cNvGrpSpPr/>
          <p:nvPr/>
        </p:nvGrpSpPr>
        <p:grpSpPr>
          <a:xfrm>
            <a:off x="1860698" y="2094614"/>
            <a:ext cx="2291316" cy="914400"/>
            <a:chOff x="1860698" y="2094614"/>
            <a:chExt cx="2291316" cy="914400"/>
          </a:xfrm>
        </p:grpSpPr>
        <p:sp>
          <p:nvSpPr>
            <p:cNvPr id="7" name="Arrow: Right 6">
              <a:extLst>
                <a:ext uri="{FF2B5EF4-FFF2-40B4-BE49-F238E27FC236}">
                  <a16:creationId xmlns:a16="http://schemas.microsoft.com/office/drawing/2014/main" id="{7BBAC7D6-F41A-43F8-862B-9FB2113CAF2F}"/>
                </a:ext>
              </a:extLst>
            </p:cNvPr>
            <p:cNvSpPr/>
            <p:nvPr/>
          </p:nvSpPr>
          <p:spPr>
            <a:xfrm rot="10800000">
              <a:off x="1860698" y="2094614"/>
              <a:ext cx="2222204" cy="914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EDC8D0F9-4A7D-45C5-9A87-5279FC4B9040}"/>
                </a:ext>
              </a:extLst>
            </p:cNvPr>
            <p:cNvSpPr txBox="1"/>
            <p:nvPr/>
          </p:nvSpPr>
          <p:spPr>
            <a:xfrm>
              <a:off x="2812312" y="2367148"/>
              <a:ext cx="133970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Past</a:t>
              </a:r>
            </a:p>
          </p:txBody>
        </p:sp>
      </p:grpSp>
    </p:spTree>
    <p:extLst>
      <p:ext uri="{BB962C8B-B14F-4D97-AF65-F5344CB8AC3E}">
        <p14:creationId xmlns:p14="http://schemas.microsoft.com/office/powerpoint/2010/main" val="44779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grpId="0" nodeType="afterEffect">
                                  <p:stCondLst>
                                    <p:cond delay="20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DDDDDD"/>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78BD993-1369-49BA-9ADB-F763B7FE3A5C}"/>
              </a:ext>
            </a:extLst>
          </p:cNvPr>
          <p:cNvPicPr>
            <a:picLocks noChangeAspect="1"/>
          </p:cNvPicPr>
          <p:nvPr/>
        </p:nvPicPr>
        <p:blipFill rotWithShape="1">
          <a:blip r:embed="rId3">
            <a:extLst>
              <a:ext uri="{28A0092B-C50C-407E-A947-70E740481C1C}">
                <a14:useLocalDpi xmlns:a14="http://schemas.microsoft.com/office/drawing/2010/main" val="0"/>
              </a:ext>
            </a:extLst>
          </a:blip>
          <a:srcRect t="12500" b="17291"/>
          <a:stretch/>
        </p:blipFill>
        <p:spPr>
          <a:xfrm>
            <a:off x="2320588" y="1465103"/>
            <a:ext cx="4743450" cy="2497724"/>
          </a:xfrm>
          <a:prstGeom prst="rect">
            <a:avLst/>
          </a:prstGeom>
          <a:ln>
            <a:noFill/>
          </a:ln>
        </p:spPr>
      </p:pic>
      <p:sp>
        <p:nvSpPr>
          <p:cNvPr id="7" name="Rectangle 6">
            <a:extLst>
              <a:ext uri="{FF2B5EF4-FFF2-40B4-BE49-F238E27FC236}">
                <a16:creationId xmlns:a16="http://schemas.microsoft.com/office/drawing/2014/main" id="{0F97FC3E-9DCA-4C21-A4C3-758182A8774A}"/>
              </a:ext>
            </a:extLst>
          </p:cNvPr>
          <p:cNvSpPr/>
          <p:nvPr/>
        </p:nvSpPr>
        <p:spPr>
          <a:xfrm>
            <a:off x="980569" y="770293"/>
            <a:ext cx="7423486"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Need more empirical evidence to ground-truth models</a:t>
            </a:r>
          </a:p>
        </p:txBody>
      </p:sp>
      <p:sp>
        <p:nvSpPr>
          <p:cNvPr id="8" name="Rectangle 7">
            <a:extLst>
              <a:ext uri="{FF2B5EF4-FFF2-40B4-BE49-F238E27FC236}">
                <a16:creationId xmlns:a16="http://schemas.microsoft.com/office/drawing/2014/main" id="{C4F0984B-F468-48C4-AF66-239AAF2449DF}"/>
              </a:ext>
            </a:extLst>
          </p:cNvPr>
          <p:cNvSpPr/>
          <p:nvPr/>
        </p:nvSpPr>
        <p:spPr>
          <a:xfrm>
            <a:off x="1197139" y="4426804"/>
            <a:ext cx="6990347"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Tree rings: how have relationships shifted in accordance with changes in environmental cues?</a:t>
            </a:r>
          </a:p>
        </p:txBody>
      </p:sp>
    </p:spTree>
    <p:extLst>
      <p:ext uri="{BB962C8B-B14F-4D97-AF65-F5344CB8AC3E}">
        <p14:creationId xmlns:p14="http://schemas.microsoft.com/office/powerpoint/2010/main" val="2960128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DDDDDD"/>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7F482EE-423E-4818-B845-F85F56CF106B}"/>
              </a:ext>
            </a:extLst>
          </p:cNvPr>
          <p:cNvSpPr>
            <a:spLocks noGrp="1"/>
          </p:cNvSpPr>
          <p:nvPr>
            <p:ph type="title"/>
          </p:nvPr>
        </p:nvSpPr>
        <p:spPr>
          <a:xfrm>
            <a:off x="300251" y="365126"/>
            <a:ext cx="8541636" cy="1325563"/>
          </a:xfrm>
        </p:spPr>
        <p:txBody>
          <a:bodyPr>
            <a:normAutofit/>
          </a:bodyPr>
          <a:lstStyle/>
          <a:p>
            <a:pPr algn="ctr"/>
            <a:r>
              <a:rPr lang="en-US" sz="3600" dirty="0"/>
              <a:t>Climate and pollutant drivers of tree growth</a:t>
            </a:r>
          </a:p>
        </p:txBody>
      </p:sp>
      <p:sp>
        <p:nvSpPr>
          <p:cNvPr id="6" name="Content Placeholder 5">
            <a:extLst>
              <a:ext uri="{FF2B5EF4-FFF2-40B4-BE49-F238E27FC236}">
                <a16:creationId xmlns:a16="http://schemas.microsoft.com/office/drawing/2014/main" id="{C4A30DEE-63DB-41A3-A446-F663D4CCDF56}"/>
              </a:ext>
            </a:extLst>
          </p:cNvPr>
          <p:cNvSpPr>
            <a:spLocks noGrp="1"/>
          </p:cNvSpPr>
          <p:nvPr>
            <p:ph idx="1"/>
          </p:nvPr>
        </p:nvSpPr>
        <p:spPr>
          <a:xfrm>
            <a:off x="749567" y="1672992"/>
            <a:ext cx="7027745" cy="4351338"/>
          </a:xfrm>
        </p:spPr>
        <p:txBody>
          <a:bodyPr/>
          <a:lstStyle/>
          <a:p>
            <a:pPr marL="514350" indent="-514350">
              <a:buFont typeface="+mj-lt"/>
              <a:buAutoNum type="arabicParenR"/>
            </a:pPr>
            <a:r>
              <a:rPr lang="en-US" dirty="0"/>
              <a:t>Northern red oak: near its northern range limit</a:t>
            </a:r>
          </a:p>
          <a:p>
            <a:pPr marL="514350" indent="-514350">
              <a:buFont typeface="+mj-lt"/>
              <a:buAutoNum type="arabicParenR"/>
            </a:pPr>
            <a:r>
              <a:rPr lang="en-US" dirty="0"/>
              <a:t>Northern hardwood species: sugar maple, American beech, yellow birch + red maple</a:t>
            </a:r>
          </a:p>
          <a:p>
            <a:pPr marL="0" indent="0">
              <a:buNone/>
            </a:pPr>
            <a:endParaRPr lang="en-US" dirty="0"/>
          </a:p>
          <a:p>
            <a:pPr marL="0" indent="0">
              <a:buNone/>
            </a:pPr>
            <a:endParaRPr lang="en-US" dirty="0"/>
          </a:p>
          <a:p>
            <a:pPr marL="0" indent="0">
              <a:buNone/>
            </a:pPr>
            <a:r>
              <a:rPr lang="en-US" dirty="0"/>
              <a:t>3) Temperate conifers: </a:t>
            </a:r>
          </a:p>
          <a:p>
            <a:pPr marL="0" indent="0">
              <a:buNone/>
            </a:pPr>
            <a:r>
              <a:rPr lang="en-US" dirty="0"/>
              <a:t>     eastern white pine and eastern hemlock</a:t>
            </a:r>
          </a:p>
        </p:txBody>
      </p:sp>
      <p:pic>
        <p:nvPicPr>
          <p:cNvPr id="4" name="Picture 3">
            <a:extLst>
              <a:ext uri="{FF2B5EF4-FFF2-40B4-BE49-F238E27FC236}">
                <a16:creationId xmlns:a16="http://schemas.microsoft.com/office/drawing/2014/main" id="{DD33002E-09BA-41B0-8AAD-9C65BD9AE06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83885" y="1250902"/>
            <a:ext cx="586855" cy="1135568"/>
          </a:xfrm>
          <a:prstGeom prst="rect">
            <a:avLst/>
          </a:prstGeom>
        </p:spPr>
      </p:pic>
      <p:pic>
        <p:nvPicPr>
          <p:cNvPr id="7" name="Picture 6">
            <a:extLst>
              <a:ext uri="{FF2B5EF4-FFF2-40B4-BE49-F238E27FC236}">
                <a16:creationId xmlns:a16="http://schemas.microsoft.com/office/drawing/2014/main" id="{5B2F7ACA-15BE-45E9-9604-F4832C99886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4473" r="10888" b="28229"/>
          <a:stretch/>
        </p:blipFill>
        <p:spPr>
          <a:xfrm>
            <a:off x="7665802" y="2229332"/>
            <a:ext cx="1176085" cy="1059770"/>
          </a:xfrm>
          <a:prstGeom prst="rect">
            <a:avLst/>
          </a:prstGeom>
        </p:spPr>
      </p:pic>
      <p:pic>
        <p:nvPicPr>
          <p:cNvPr id="8" name="Picture 7">
            <a:extLst>
              <a:ext uri="{FF2B5EF4-FFF2-40B4-BE49-F238E27FC236}">
                <a16:creationId xmlns:a16="http://schemas.microsoft.com/office/drawing/2014/main" id="{FD2F0087-8A56-40A8-A273-79B2D86BB28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2373" t="5657" r="21225"/>
          <a:stretch/>
        </p:blipFill>
        <p:spPr>
          <a:xfrm rot="19626495">
            <a:off x="2185621" y="3221849"/>
            <a:ext cx="607638" cy="1212754"/>
          </a:xfrm>
          <a:prstGeom prst="rect">
            <a:avLst/>
          </a:prstGeom>
        </p:spPr>
      </p:pic>
      <p:pic>
        <p:nvPicPr>
          <p:cNvPr id="9" name="Picture 8">
            <a:extLst>
              <a:ext uri="{FF2B5EF4-FFF2-40B4-BE49-F238E27FC236}">
                <a16:creationId xmlns:a16="http://schemas.microsoft.com/office/drawing/2014/main" id="{CFD40683-4505-488D-B6B0-1FA7AA5D76C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21300"/>
          <a:stretch/>
        </p:blipFill>
        <p:spPr>
          <a:xfrm rot="2151121">
            <a:off x="4143205" y="3376608"/>
            <a:ext cx="715390" cy="1287767"/>
          </a:xfrm>
          <a:prstGeom prst="rect">
            <a:avLst/>
          </a:prstGeom>
        </p:spPr>
      </p:pic>
      <p:pic>
        <p:nvPicPr>
          <p:cNvPr id="10" name="Picture 9">
            <a:extLst>
              <a:ext uri="{FF2B5EF4-FFF2-40B4-BE49-F238E27FC236}">
                <a16:creationId xmlns:a16="http://schemas.microsoft.com/office/drawing/2014/main" id="{830B29F1-6BF8-4B86-BAA0-ADDC3F8139A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31307"/>
          <a:stretch/>
        </p:blipFill>
        <p:spPr>
          <a:xfrm>
            <a:off x="6159755" y="3289102"/>
            <a:ext cx="1054885" cy="1220267"/>
          </a:xfrm>
          <a:prstGeom prst="rect">
            <a:avLst/>
          </a:prstGeom>
        </p:spPr>
      </p:pic>
      <p:pic>
        <p:nvPicPr>
          <p:cNvPr id="11" name="Picture 10">
            <a:extLst>
              <a:ext uri="{FF2B5EF4-FFF2-40B4-BE49-F238E27FC236}">
                <a16:creationId xmlns:a16="http://schemas.microsoft.com/office/drawing/2014/main" id="{1F4593A0-9EE2-4E6D-9A3F-9BEECF6A581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795032" y="5421084"/>
            <a:ext cx="745820" cy="1091105"/>
          </a:xfrm>
          <a:prstGeom prst="rect">
            <a:avLst/>
          </a:prstGeom>
        </p:spPr>
      </p:pic>
      <p:pic>
        <p:nvPicPr>
          <p:cNvPr id="12" name="Picture 11">
            <a:extLst>
              <a:ext uri="{FF2B5EF4-FFF2-40B4-BE49-F238E27FC236}">
                <a16:creationId xmlns:a16="http://schemas.microsoft.com/office/drawing/2014/main" id="{2BE0B970-D038-4E57-B4B6-E5AC7AA3F63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905028" y="5334719"/>
            <a:ext cx="547340" cy="1379221"/>
          </a:xfrm>
          <a:prstGeom prst="rect">
            <a:avLst/>
          </a:prstGeom>
        </p:spPr>
      </p:pic>
    </p:spTree>
    <p:extLst>
      <p:ext uri="{BB962C8B-B14F-4D97-AF65-F5344CB8AC3E}">
        <p14:creationId xmlns:p14="http://schemas.microsoft.com/office/powerpoint/2010/main" val="100781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
                                            <p:txEl>
                                              <p:pRg st="4" end="4"/>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DDDDDD"/>
        </a:solid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154881" cy="6858000"/>
          </a:xfrm>
          <a:prstGeom prst="rect">
            <a:avLst/>
          </a:prstGeom>
        </p:spPr>
      </p:pic>
      <p:cxnSp>
        <p:nvCxnSpPr>
          <p:cNvPr id="16" name="Straight Connector 15"/>
          <p:cNvCxnSpPr/>
          <p:nvPr/>
        </p:nvCxnSpPr>
        <p:spPr>
          <a:xfrm>
            <a:off x="-3531" y="5648814"/>
            <a:ext cx="1202246" cy="0"/>
          </a:xfrm>
          <a:prstGeom prst="line">
            <a:avLst/>
          </a:prstGeom>
          <a:ln w="825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1183152" y="0"/>
            <a:ext cx="0" cy="6858000"/>
          </a:xfrm>
          <a:prstGeom prst="line">
            <a:avLst/>
          </a:prstGeom>
          <a:ln w="8255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04071391-ED71-42EA-8BDE-992C671AF194}"/>
              </a:ext>
            </a:extLst>
          </p:cNvPr>
          <p:cNvSpPr>
            <a:spLocks noGrp="1"/>
          </p:cNvSpPr>
          <p:nvPr>
            <p:ph type="title"/>
          </p:nvPr>
        </p:nvSpPr>
        <p:spPr>
          <a:xfrm>
            <a:off x="2718512" y="65422"/>
            <a:ext cx="7886700" cy="1325563"/>
          </a:xfrm>
        </p:spPr>
        <p:txBody>
          <a:bodyPr/>
          <a:lstStyle/>
          <a:p>
            <a:r>
              <a:rPr lang="en-US" dirty="0"/>
              <a:t>Map of all sites</a:t>
            </a:r>
          </a:p>
        </p:txBody>
      </p:sp>
      <p:pic>
        <p:nvPicPr>
          <p:cNvPr id="13" name="Picture 12">
            <a:extLst>
              <a:ext uri="{FF2B5EF4-FFF2-40B4-BE49-F238E27FC236}">
                <a16:creationId xmlns:a16="http://schemas.microsoft.com/office/drawing/2014/main" id="{9E1DA74C-1B65-4DE9-905D-371FDB8BC2CD}"/>
              </a:ext>
            </a:extLst>
          </p:cNvPr>
          <p:cNvPicPr>
            <a:picLocks noChangeAspect="1"/>
          </p:cNvPicPr>
          <p:nvPr/>
        </p:nvPicPr>
        <p:blipFill rotWithShape="1">
          <a:blip r:embed="rId4"/>
          <a:srcRect l="49305" t="22416" r="28076" b="18607"/>
          <a:stretch/>
        </p:blipFill>
        <p:spPr>
          <a:xfrm>
            <a:off x="2949204" y="1405176"/>
            <a:ext cx="3492537" cy="5122388"/>
          </a:xfrm>
          <a:prstGeom prst="rect">
            <a:avLst/>
          </a:prstGeom>
          <a:ln>
            <a:solidFill>
              <a:schemeClr val="tx1"/>
            </a:solidFill>
          </a:ln>
        </p:spPr>
      </p:pic>
    </p:spTree>
    <p:extLst>
      <p:ext uri="{BB962C8B-B14F-4D97-AF65-F5344CB8AC3E}">
        <p14:creationId xmlns:p14="http://schemas.microsoft.com/office/powerpoint/2010/main" val="24058046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DDDDDD"/>
        </a:solid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154881" cy="6858000"/>
          </a:xfrm>
          <a:prstGeom prst="rect">
            <a:avLst/>
          </a:prstGeom>
        </p:spPr>
      </p:pic>
      <p:sp>
        <p:nvSpPr>
          <p:cNvPr id="12" name="Rectangle 11"/>
          <p:cNvSpPr/>
          <p:nvPr/>
        </p:nvSpPr>
        <p:spPr>
          <a:xfrm>
            <a:off x="0" y="5701727"/>
            <a:ext cx="1152144" cy="1152144"/>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6" name="Straight Connector 15"/>
          <p:cNvCxnSpPr/>
          <p:nvPr/>
        </p:nvCxnSpPr>
        <p:spPr>
          <a:xfrm>
            <a:off x="-3531" y="5648814"/>
            <a:ext cx="1202246" cy="0"/>
          </a:xfrm>
          <a:prstGeom prst="line">
            <a:avLst/>
          </a:prstGeom>
          <a:ln w="825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1183152" y="0"/>
            <a:ext cx="0" cy="6858000"/>
          </a:xfrm>
          <a:prstGeom prst="line">
            <a:avLst/>
          </a:prstGeom>
          <a:ln w="82550">
            <a:solidFill>
              <a:schemeClr val="bg1"/>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453A9D0C-9A5C-49C2-9C59-C0D682543DA7}"/>
              </a:ext>
            </a:extLst>
          </p:cNvPr>
          <p:cNvPicPr>
            <a:picLocks noChangeAspect="1"/>
          </p:cNvPicPr>
          <p:nvPr/>
        </p:nvPicPr>
        <p:blipFill rotWithShape="1">
          <a:blip r:embed="rId4">
            <a:extLst>
              <a:ext uri="{28A0092B-C50C-407E-A947-70E740481C1C}">
                <a14:useLocalDpi xmlns:a14="http://schemas.microsoft.com/office/drawing/2010/main" val="0"/>
              </a:ext>
            </a:extLst>
          </a:blip>
          <a:srcRect l="14883"/>
          <a:stretch/>
        </p:blipFill>
        <p:spPr>
          <a:xfrm>
            <a:off x="5937472" y="2072785"/>
            <a:ext cx="3078299" cy="2712429"/>
          </a:xfrm>
          <a:prstGeom prst="rect">
            <a:avLst/>
          </a:prstGeom>
          <a:ln>
            <a:solidFill>
              <a:schemeClr val="tx1"/>
            </a:solidFill>
          </a:ln>
        </p:spPr>
      </p:pic>
      <p:sp>
        <p:nvSpPr>
          <p:cNvPr id="9" name="Rectangle 8">
            <a:extLst>
              <a:ext uri="{FF2B5EF4-FFF2-40B4-BE49-F238E27FC236}">
                <a16:creationId xmlns:a16="http://schemas.microsoft.com/office/drawing/2014/main" id="{A02DD13E-8951-4741-B16A-8A3A4E84245A}"/>
              </a:ext>
            </a:extLst>
          </p:cNvPr>
          <p:cNvSpPr/>
          <p:nvPr/>
        </p:nvSpPr>
        <p:spPr>
          <a:xfrm>
            <a:off x="1400527" y="1806351"/>
            <a:ext cx="4319571" cy="5262979"/>
          </a:xfrm>
          <a:prstGeom prst="rect">
            <a:avLst/>
          </a:prstGeom>
        </p:spPr>
        <p:txBody>
          <a:bodyPr wrap="square">
            <a:spAutoFit/>
          </a:bodyPr>
          <a:lstStyle/>
          <a:p>
            <a:r>
              <a:rPr lang="en-US" sz="2400" dirty="0">
                <a:solidFill>
                  <a:srgbClr val="006600"/>
                </a:solidFill>
                <a:latin typeface="Arial" panose="020B0604020202020204" pitchFamily="34" charset="0"/>
                <a:cs typeface="Arial" panose="020B0604020202020204" pitchFamily="34" charset="0"/>
              </a:rPr>
              <a:t>-Standard dendrochronological    techniques (Stokes and Smiley 1968): dominant and codominant trees only</a:t>
            </a:r>
          </a:p>
          <a:p>
            <a:endParaRPr lang="en-US" sz="2400" dirty="0">
              <a:solidFill>
                <a:srgbClr val="006600"/>
              </a:solidFill>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-Program COFECHA for </a:t>
            </a:r>
            <a:r>
              <a:rPr lang="en-US" sz="2400" dirty="0" err="1">
                <a:latin typeface="Arial" panose="020B0604020202020204" pitchFamily="34" charset="0"/>
                <a:cs typeface="Arial" panose="020B0604020202020204" pitchFamily="34" charset="0"/>
              </a:rPr>
              <a:t>crossdating</a:t>
            </a:r>
            <a:r>
              <a:rPr lang="en-US" sz="2400" dirty="0">
                <a:latin typeface="Arial" panose="020B0604020202020204" pitchFamily="34" charset="0"/>
                <a:cs typeface="Arial" panose="020B0604020202020204" pitchFamily="34" charset="0"/>
              </a:rPr>
              <a:t> (Holmes 1983, </a:t>
            </a:r>
            <a:r>
              <a:rPr lang="en-US" sz="2400" dirty="0" err="1">
                <a:latin typeface="Arial" panose="020B0604020202020204" pitchFamily="34" charset="0"/>
                <a:cs typeface="Arial" panose="020B0604020202020204" pitchFamily="34" charset="0"/>
              </a:rPr>
              <a:t>Grissino</a:t>
            </a:r>
            <a:r>
              <a:rPr lang="en-US" sz="2400" dirty="0">
                <a:latin typeface="Arial" panose="020B0604020202020204" pitchFamily="34" charset="0"/>
                <a:cs typeface="Arial" panose="020B0604020202020204" pitchFamily="34" charset="0"/>
              </a:rPr>
              <a:t>-Mayer 2001)</a:t>
            </a:r>
          </a:p>
          <a:p>
            <a:endParaRPr lang="en-US" sz="2400" dirty="0">
              <a:latin typeface="Arial" panose="020B0604020202020204" pitchFamily="34" charset="0"/>
              <a:cs typeface="Arial" panose="020B0604020202020204" pitchFamily="34" charset="0"/>
            </a:endParaRPr>
          </a:p>
          <a:p>
            <a:r>
              <a:rPr lang="en-US" sz="2400" dirty="0">
                <a:solidFill>
                  <a:srgbClr val="006600"/>
                </a:solidFill>
                <a:latin typeface="Arial" panose="020B0604020202020204" pitchFamily="34" charset="0"/>
                <a:cs typeface="Arial" panose="020B0604020202020204" pitchFamily="34" charset="0"/>
              </a:rPr>
              <a:t>-Standardized to created mean growth chronologies across all sites, per species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6600"/>
              </a:solidFill>
              <a:effectLst/>
              <a:uLnTx/>
              <a:uFillTx/>
              <a:latin typeface="Calibri" panose="020F0502020204030204"/>
              <a:ea typeface="+mn-ea"/>
              <a:cs typeface="Arial" panose="020B0604020202020204" pitchFamily="34" charset="0"/>
            </a:endParaRPr>
          </a:p>
        </p:txBody>
      </p:sp>
      <p:sp>
        <p:nvSpPr>
          <p:cNvPr id="2" name="Title 1">
            <a:extLst>
              <a:ext uri="{FF2B5EF4-FFF2-40B4-BE49-F238E27FC236}">
                <a16:creationId xmlns:a16="http://schemas.microsoft.com/office/drawing/2014/main" id="{04071391-ED71-42EA-8BDE-992C671AF194}"/>
              </a:ext>
            </a:extLst>
          </p:cNvPr>
          <p:cNvSpPr>
            <a:spLocks noGrp="1"/>
          </p:cNvSpPr>
          <p:nvPr>
            <p:ph type="title"/>
          </p:nvPr>
        </p:nvSpPr>
        <p:spPr>
          <a:xfrm>
            <a:off x="1640338" y="460079"/>
            <a:ext cx="7886700" cy="1325563"/>
          </a:xfrm>
        </p:spPr>
        <p:txBody>
          <a:bodyPr/>
          <a:lstStyle/>
          <a:p>
            <a:r>
              <a:rPr lang="en-US" dirty="0"/>
              <a:t>Methods</a:t>
            </a:r>
          </a:p>
        </p:txBody>
      </p:sp>
    </p:spTree>
    <p:extLst>
      <p:ext uri="{BB962C8B-B14F-4D97-AF65-F5344CB8AC3E}">
        <p14:creationId xmlns:p14="http://schemas.microsoft.com/office/powerpoint/2010/main" val="37535339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DDDDDD"/>
        </a:solid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154881" cy="6858000"/>
          </a:xfrm>
          <a:prstGeom prst="rect">
            <a:avLst/>
          </a:prstGeom>
        </p:spPr>
      </p:pic>
      <p:cxnSp>
        <p:nvCxnSpPr>
          <p:cNvPr id="16" name="Straight Connector 15"/>
          <p:cNvCxnSpPr/>
          <p:nvPr/>
        </p:nvCxnSpPr>
        <p:spPr>
          <a:xfrm>
            <a:off x="-3531" y="5648814"/>
            <a:ext cx="1202246" cy="0"/>
          </a:xfrm>
          <a:prstGeom prst="line">
            <a:avLst/>
          </a:prstGeom>
          <a:ln w="825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1183152" y="0"/>
            <a:ext cx="0" cy="6858000"/>
          </a:xfrm>
          <a:prstGeom prst="line">
            <a:avLst/>
          </a:prstGeom>
          <a:ln w="8255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A02DD13E-8951-4741-B16A-8A3A4E84245A}"/>
              </a:ext>
            </a:extLst>
          </p:cNvPr>
          <p:cNvSpPr/>
          <p:nvPr/>
        </p:nvSpPr>
        <p:spPr>
          <a:xfrm>
            <a:off x="1226987" y="1806351"/>
            <a:ext cx="4493112" cy="4524315"/>
          </a:xfrm>
          <a:prstGeom prst="rect">
            <a:avLst/>
          </a:prstGeom>
        </p:spPr>
        <p:txBody>
          <a:bodyPr wrap="square">
            <a:spAutoFit/>
          </a:bodyPr>
          <a:lstStyle/>
          <a:p>
            <a:r>
              <a:rPr lang="en-US" sz="2400" dirty="0">
                <a:solidFill>
                  <a:srgbClr val="006600"/>
                </a:solidFill>
                <a:latin typeface="Arial" panose="020B0604020202020204" pitchFamily="34" charset="0"/>
                <a:cs typeface="Arial" panose="020B0604020202020204" pitchFamily="34" charset="0"/>
              </a:rPr>
              <a:t>After standardizing growth, evaluated:</a:t>
            </a:r>
          </a:p>
          <a:p>
            <a:endParaRPr lang="en-US" sz="2400" dirty="0">
              <a:solidFill>
                <a:srgbClr val="006600"/>
              </a:solidFill>
              <a:latin typeface="Arial" panose="020B0604020202020204" pitchFamily="34" charset="0"/>
              <a:cs typeface="Arial" panose="020B0604020202020204" pitchFamily="34" charset="0"/>
            </a:endParaRPr>
          </a:p>
          <a:p>
            <a:pPr marL="457200" indent="-457200">
              <a:buAutoNum type="arabicParenR"/>
            </a:pPr>
            <a:r>
              <a:rPr lang="en-US" sz="2400" dirty="0">
                <a:solidFill>
                  <a:srgbClr val="006600"/>
                </a:solidFill>
                <a:latin typeface="Arial" panose="020B0604020202020204" pitchFamily="34" charset="0"/>
                <a:cs typeface="Arial" panose="020B0604020202020204" pitchFamily="34" charset="0"/>
              </a:rPr>
              <a:t>Growth trends (basal area increment) for each </a:t>
            </a:r>
          </a:p>
          <a:p>
            <a:r>
              <a:rPr lang="en-US" sz="2400" dirty="0">
                <a:solidFill>
                  <a:srgbClr val="006600"/>
                </a:solidFill>
                <a:latin typeface="Arial" panose="020B0604020202020204" pitchFamily="34" charset="0"/>
                <a:cs typeface="Arial" panose="020B0604020202020204" pitchFamily="34" charset="0"/>
              </a:rPr>
              <a:t>	species’ mean chronology</a:t>
            </a:r>
          </a:p>
          <a:p>
            <a:pPr marL="457200" indent="-457200">
              <a:buAutoNum type="arabicParenR"/>
            </a:pPr>
            <a:endParaRPr lang="en-US" sz="2400" dirty="0">
              <a:solidFill>
                <a:srgbClr val="006600"/>
              </a:solidFill>
              <a:latin typeface="Arial" panose="020B0604020202020204" pitchFamily="34" charset="0"/>
              <a:cs typeface="Arial" panose="020B0604020202020204" pitchFamily="34" charset="0"/>
            </a:endParaRPr>
          </a:p>
          <a:p>
            <a:r>
              <a:rPr lang="en-US" sz="2400" dirty="0">
                <a:solidFill>
                  <a:srgbClr val="006600"/>
                </a:solidFill>
                <a:latin typeface="Arial" panose="020B0604020202020204" pitchFamily="34" charset="0"/>
                <a:cs typeface="Arial" panose="020B0604020202020204" pitchFamily="34" charset="0"/>
              </a:rPr>
              <a:t>2)  Correlated tree growth</a:t>
            </a:r>
          </a:p>
          <a:p>
            <a:r>
              <a:rPr lang="en-US" sz="2400" dirty="0">
                <a:solidFill>
                  <a:srgbClr val="006600"/>
                </a:solidFill>
                <a:latin typeface="Arial" panose="020B0604020202020204" pitchFamily="34" charset="0"/>
                <a:cs typeface="Arial" panose="020B0604020202020204" pitchFamily="34" charset="0"/>
              </a:rPr>
              <a:t>	 (ring width index) with 	climate and pollution 	variables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6600"/>
              </a:solidFill>
              <a:effectLst/>
              <a:uLnTx/>
              <a:uFillTx/>
              <a:latin typeface="Calibri" panose="020F0502020204030204"/>
              <a:ea typeface="+mn-ea"/>
              <a:cs typeface="Arial" panose="020B0604020202020204" pitchFamily="34" charset="0"/>
            </a:endParaRPr>
          </a:p>
        </p:txBody>
      </p:sp>
      <p:sp>
        <p:nvSpPr>
          <p:cNvPr id="2" name="Title 1">
            <a:extLst>
              <a:ext uri="{FF2B5EF4-FFF2-40B4-BE49-F238E27FC236}">
                <a16:creationId xmlns:a16="http://schemas.microsoft.com/office/drawing/2014/main" id="{04071391-ED71-42EA-8BDE-992C671AF194}"/>
              </a:ext>
            </a:extLst>
          </p:cNvPr>
          <p:cNvSpPr>
            <a:spLocks noGrp="1"/>
          </p:cNvSpPr>
          <p:nvPr>
            <p:ph type="title"/>
          </p:nvPr>
        </p:nvSpPr>
        <p:spPr>
          <a:xfrm>
            <a:off x="1640338" y="460079"/>
            <a:ext cx="7886700" cy="1325563"/>
          </a:xfrm>
        </p:spPr>
        <p:txBody>
          <a:bodyPr/>
          <a:lstStyle/>
          <a:p>
            <a:r>
              <a:rPr lang="en-US" dirty="0"/>
              <a:t>Methods</a:t>
            </a:r>
          </a:p>
        </p:txBody>
      </p:sp>
      <p:pic>
        <p:nvPicPr>
          <p:cNvPr id="4" name="Picture 3" descr="A close up of a map&#10;&#10;Description automatically generated">
            <a:extLst>
              <a:ext uri="{FF2B5EF4-FFF2-40B4-BE49-F238E27FC236}">
                <a16:creationId xmlns:a16="http://schemas.microsoft.com/office/drawing/2014/main" id="{ACB740BE-2D2D-43AB-9D00-C4430E4FE3DE}"/>
              </a:ext>
            </a:extLst>
          </p:cNvPr>
          <p:cNvPicPr>
            <a:picLocks noChangeAspect="1"/>
          </p:cNvPicPr>
          <p:nvPr/>
        </p:nvPicPr>
        <p:blipFill rotWithShape="1">
          <a:blip r:embed="rId4">
            <a:extLst>
              <a:ext uri="{28A0092B-C50C-407E-A947-70E740481C1C}">
                <a14:useLocalDpi xmlns:a14="http://schemas.microsoft.com/office/drawing/2010/main" val="0"/>
              </a:ext>
            </a:extLst>
          </a:blip>
          <a:srcRect b="1834"/>
          <a:stretch/>
        </p:blipFill>
        <p:spPr>
          <a:xfrm>
            <a:off x="5453162" y="2095807"/>
            <a:ext cx="3690838" cy="2666386"/>
          </a:xfrm>
          <a:prstGeom prst="rect">
            <a:avLst/>
          </a:prstGeom>
        </p:spPr>
      </p:pic>
    </p:spTree>
    <p:extLst>
      <p:ext uri="{BB962C8B-B14F-4D97-AF65-F5344CB8AC3E}">
        <p14:creationId xmlns:p14="http://schemas.microsoft.com/office/powerpoint/2010/main" val="31874175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DDDDDD"/>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129"/>
            <a:ext cx="1154881" cy="6858000"/>
          </a:xfrm>
          <a:prstGeom prst="rect">
            <a:avLst/>
          </a:prstGeom>
        </p:spPr>
      </p:pic>
      <p:cxnSp>
        <p:nvCxnSpPr>
          <p:cNvPr id="16" name="Straight Connector 15"/>
          <p:cNvCxnSpPr/>
          <p:nvPr/>
        </p:nvCxnSpPr>
        <p:spPr>
          <a:xfrm>
            <a:off x="-3531" y="5648814"/>
            <a:ext cx="1202246" cy="0"/>
          </a:xfrm>
          <a:prstGeom prst="line">
            <a:avLst/>
          </a:prstGeom>
          <a:ln w="825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1183152" y="0"/>
            <a:ext cx="0" cy="6858000"/>
          </a:xfrm>
          <a:prstGeom prst="line">
            <a:avLst/>
          </a:prstGeom>
          <a:ln w="82550">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9" name="Table 8">
            <a:extLst>
              <a:ext uri="{FF2B5EF4-FFF2-40B4-BE49-F238E27FC236}">
                <a16:creationId xmlns:a16="http://schemas.microsoft.com/office/drawing/2014/main" id="{5ED352BA-5956-4D5F-83A2-1CB0FC9C0AA4}"/>
              </a:ext>
            </a:extLst>
          </p:cNvPr>
          <p:cNvGraphicFramePr>
            <a:graphicFrameLocks noGrp="1"/>
          </p:cNvGraphicFramePr>
          <p:nvPr/>
        </p:nvGraphicFramePr>
        <p:xfrm>
          <a:off x="1512140" y="1130967"/>
          <a:ext cx="7451386" cy="1850410"/>
        </p:xfrm>
        <a:graphic>
          <a:graphicData uri="http://schemas.openxmlformats.org/drawingml/2006/table">
            <a:tbl>
              <a:tblPr firstRow="1" firstCol="1" bandRow="1">
                <a:tableStyleId>{5940675A-B579-460E-94D1-54222C63F5DA}</a:tableStyleId>
              </a:tblPr>
              <a:tblGrid>
                <a:gridCol w="2289839">
                  <a:extLst>
                    <a:ext uri="{9D8B030D-6E8A-4147-A177-3AD203B41FA5}">
                      <a16:colId xmlns:a16="http://schemas.microsoft.com/office/drawing/2014/main" val="2689009576"/>
                    </a:ext>
                  </a:extLst>
                </a:gridCol>
                <a:gridCol w="5161547">
                  <a:extLst>
                    <a:ext uri="{9D8B030D-6E8A-4147-A177-3AD203B41FA5}">
                      <a16:colId xmlns:a16="http://schemas.microsoft.com/office/drawing/2014/main" val="1145045517"/>
                    </a:ext>
                  </a:extLst>
                </a:gridCol>
              </a:tblGrid>
              <a:tr h="514559">
                <a:tc>
                  <a:txBody>
                    <a:bodyPr/>
                    <a:lstStyle/>
                    <a:p>
                      <a:pPr marL="0" marR="0">
                        <a:lnSpc>
                          <a:spcPct val="107000"/>
                        </a:lnSpc>
                        <a:spcBef>
                          <a:spcPts val="0"/>
                        </a:spcBef>
                        <a:spcAft>
                          <a:spcPts val="0"/>
                        </a:spcAft>
                      </a:pPr>
                      <a:r>
                        <a:rPr lang="en-US" sz="1600" b="1" dirty="0">
                          <a:effectLst/>
                          <a:latin typeface="+mn-lt"/>
                          <a:cs typeface="Arial" panose="020B0604020202020204" pitchFamily="34" charset="0"/>
                        </a:rPr>
                        <a:t>Data Source</a:t>
                      </a:r>
                      <a:endParaRPr lang="en-US" sz="1600" b="1" dirty="0">
                        <a:effectLst/>
                        <a:latin typeface="+mn-lt"/>
                        <a:ea typeface="Calibri" panose="020F0502020204030204" pitchFamily="34" charset="0"/>
                        <a:cs typeface="Arial" panose="020B0604020202020204" pitchFamily="34" charset="0"/>
                      </a:endParaRPr>
                    </a:p>
                  </a:txBody>
                  <a:tcPr marL="68580" marR="68580" marT="0" marB="0">
                    <a:solidFill>
                      <a:schemeClr val="bg1">
                        <a:lumMod val="75000"/>
                      </a:schemeClr>
                    </a:solidFill>
                  </a:tcPr>
                </a:tc>
                <a:tc>
                  <a:txBody>
                    <a:bodyPr/>
                    <a:lstStyle/>
                    <a:p>
                      <a:pPr marL="0" marR="0">
                        <a:lnSpc>
                          <a:spcPct val="107000"/>
                        </a:lnSpc>
                        <a:spcBef>
                          <a:spcPts val="0"/>
                        </a:spcBef>
                        <a:spcAft>
                          <a:spcPts val="0"/>
                        </a:spcAft>
                      </a:pPr>
                      <a:r>
                        <a:rPr lang="en-US" sz="1600" b="1" dirty="0">
                          <a:effectLst/>
                          <a:latin typeface="+mn-lt"/>
                          <a:cs typeface="Arial" panose="020B0604020202020204" pitchFamily="34" charset="0"/>
                        </a:rPr>
                        <a:t>Variables</a:t>
                      </a:r>
                      <a:endParaRPr lang="en-US" sz="1600" b="1" dirty="0">
                        <a:effectLst/>
                        <a:latin typeface="+mn-lt"/>
                        <a:ea typeface="Calibri" panose="020F0502020204030204" pitchFamily="34" charset="0"/>
                        <a:cs typeface="Arial" panose="020B0604020202020204" pitchFamily="34" charset="0"/>
                      </a:endParaRPr>
                    </a:p>
                  </a:txBody>
                  <a:tcPr marL="68580" marR="68580" marT="0" marB="0">
                    <a:solidFill>
                      <a:schemeClr val="bg1">
                        <a:lumMod val="75000"/>
                      </a:schemeClr>
                    </a:solidFill>
                  </a:tcPr>
                </a:tc>
                <a:extLst>
                  <a:ext uri="{0D108BD9-81ED-4DB2-BD59-A6C34878D82A}">
                    <a16:rowId xmlns:a16="http://schemas.microsoft.com/office/drawing/2014/main" val="1111230104"/>
                  </a:ext>
                </a:extLst>
              </a:tr>
              <a:tr h="1335851">
                <a:tc>
                  <a:txBody>
                    <a:bodyPr/>
                    <a:lstStyle/>
                    <a:p>
                      <a:pPr marL="0" marR="0" algn="l">
                        <a:lnSpc>
                          <a:spcPct val="107000"/>
                        </a:lnSpc>
                        <a:spcBef>
                          <a:spcPts val="0"/>
                        </a:spcBef>
                        <a:spcAft>
                          <a:spcPts val="0"/>
                        </a:spcAft>
                      </a:pPr>
                      <a:r>
                        <a:rPr lang="en-US" sz="1800" b="1" baseline="0" dirty="0">
                          <a:effectLst/>
                          <a:latin typeface="+mn-lt"/>
                          <a:cs typeface="Arial" panose="020B0604020202020204" pitchFamily="34" charset="0"/>
                        </a:rPr>
                        <a:t>NOAA</a:t>
                      </a:r>
                      <a:r>
                        <a:rPr lang="en-US" sz="1600" b="1" baseline="30000" dirty="0">
                          <a:effectLst/>
                          <a:latin typeface="+mn-lt"/>
                          <a:cs typeface="Arial" panose="020B0604020202020204" pitchFamily="34" charset="0"/>
                        </a:rPr>
                        <a:t>1</a:t>
                      </a:r>
                      <a:endParaRPr lang="en-US" sz="1600" b="1" dirty="0">
                        <a:effectLst/>
                        <a:latin typeface="+mn-lt"/>
                        <a:cs typeface="Arial" panose="020B0604020202020204" pitchFamily="34" charset="0"/>
                      </a:endParaRPr>
                    </a:p>
                    <a:p>
                      <a:pPr marL="0" marR="0" algn="l">
                        <a:lnSpc>
                          <a:spcPct val="107000"/>
                        </a:lnSpc>
                        <a:spcBef>
                          <a:spcPts val="0"/>
                        </a:spcBef>
                        <a:spcAft>
                          <a:spcPts val="0"/>
                        </a:spcAft>
                      </a:pPr>
                      <a:r>
                        <a:rPr lang="en-US" sz="1600" b="1" dirty="0">
                          <a:effectLst/>
                          <a:latin typeface="+mn-lt"/>
                          <a:cs typeface="Arial" panose="020B0604020202020204" pitchFamily="34" charset="0"/>
                        </a:rPr>
                        <a:t> </a:t>
                      </a:r>
                      <a:endParaRPr lang="en-US" sz="1600" b="1" dirty="0">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nSpc>
                          <a:spcPct val="107000"/>
                        </a:lnSpc>
                        <a:spcBef>
                          <a:spcPts val="0"/>
                        </a:spcBef>
                        <a:spcAft>
                          <a:spcPts val="0"/>
                        </a:spcAft>
                      </a:pPr>
                      <a:r>
                        <a:rPr lang="en-US" sz="1600" dirty="0">
                          <a:effectLst/>
                          <a:latin typeface="+mn-lt"/>
                          <a:cs typeface="Arial" panose="020B0604020202020204" pitchFamily="34" charset="0"/>
                        </a:rPr>
                        <a:t>Monthly + seasonal </a:t>
                      </a:r>
                      <a:r>
                        <a:rPr lang="en-US" sz="1600" dirty="0" err="1">
                          <a:effectLst/>
                          <a:latin typeface="+mn-lt"/>
                          <a:cs typeface="Arial" panose="020B0604020202020204" pitchFamily="34" charset="0"/>
                        </a:rPr>
                        <a:t>Tmin</a:t>
                      </a:r>
                      <a:endParaRPr lang="en-US" sz="1600" dirty="0">
                        <a:effectLst/>
                        <a:latin typeface="+mn-lt"/>
                        <a:cs typeface="Arial" panose="020B0604020202020204" pitchFamily="34" charset="0"/>
                      </a:endParaRPr>
                    </a:p>
                    <a:p>
                      <a:pPr marL="0" marR="0">
                        <a:lnSpc>
                          <a:spcPct val="107000"/>
                        </a:lnSpc>
                        <a:spcBef>
                          <a:spcPts val="0"/>
                        </a:spcBef>
                        <a:spcAft>
                          <a:spcPts val="0"/>
                        </a:spcAft>
                      </a:pPr>
                      <a:r>
                        <a:rPr lang="en-US" sz="1600" dirty="0">
                          <a:effectLst/>
                          <a:latin typeface="+mn-lt"/>
                          <a:cs typeface="Arial" panose="020B0604020202020204" pitchFamily="34" charset="0"/>
                        </a:rPr>
                        <a:t>Monthly + seasonal </a:t>
                      </a:r>
                      <a:r>
                        <a:rPr lang="en-US" sz="1600" dirty="0" err="1">
                          <a:effectLst/>
                          <a:latin typeface="+mn-lt"/>
                          <a:cs typeface="Arial" panose="020B0604020202020204" pitchFamily="34" charset="0"/>
                        </a:rPr>
                        <a:t>Tmax</a:t>
                      </a:r>
                      <a:endParaRPr lang="en-US" sz="1600" dirty="0">
                        <a:effectLst/>
                        <a:latin typeface="+mn-lt"/>
                        <a:cs typeface="Arial" panose="020B0604020202020204" pitchFamily="34" charset="0"/>
                      </a:endParaRPr>
                    </a:p>
                    <a:p>
                      <a:pPr marL="0" marR="0">
                        <a:lnSpc>
                          <a:spcPct val="107000"/>
                        </a:lnSpc>
                        <a:spcBef>
                          <a:spcPts val="0"/>
                        </a:spcBef>
                        <a:spcAft>
                          <a:spcPts val="0"/>
                        </a:spcAft>
                      </a:pPr>
                      <a:r>
                        <a:rPr lang="en-US" sz="1600" dirty="0">
                          <a:effectLst/>
                          <a:latin typeface="+mn-lt"/>
                          <a:ea typeface="Calibri" panose="020F0502020204030204" pitchFamily="34" charset="0"/>
                          <a:cs typeface="Arial" panose="020B0604020202020204" pitchFamily="34" charset="0"/>
                        </a:rPr>
                        <a:t>Heating degree days (HDD) &lt;18.3</a:t>
                      </a:r>
                      <a:r>
                        <a:rPr lang="en-US" sz="1600" kern="1200" dirty="0">
                          <a:solidFill>
                            <a:schemeClr val="tx1"/>
                          </a:solidFill>
                          <a:effectLst/>
                          <a:latin typeface="+mn-lt"/>
                          <a:ea typeface="+mn-ea"/>
                          <a:cs typeface="+mn-cs"/>
                        </a:rPr>
                        <a:t>° C (65° F)</a:t>
                      </a:r>
                      <a:endParaRPr lang="en-US" sz="1600" dirty="0">
                        <a:effectLst/>
                        <a:latin typeface="+mn-lt"/>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600" dirty="0">
                          <a:effectLst/>
                          <a:latin typeface="+mn-lt"/>
                          <a:ea typeface="Calibri" panose="020F0502020204030204" pitchFamily="34" charset="0"/>
                          <a:cs typeface="Arial" panose="020B0604020202020204" pitchFamily="34" charset="0"/>
                        </a:rPr>
                        <a:t>Cooling degree days (CDD) &gt;18.3</a:t>
                      </a:r>
                      <a:r>
                        <a:rPr lang="en-US" sz="1600" kern="1200" dirty="0">
                          <a:solidFill>
                            <a:schemeClr val="tx1"/>
                          </a:solidFill>
                          <a:effectLst/>
                          <a:latin typeface="+mn-lt"/>
                          <a:ea typeface="+mn-ea"/>
                          <a:cs typeface="+mn-cs"/>
                        </a:rPr>
                        <a:t>° C (65° F)</a:t>
                      </a:r>
                      <a:endParaRPr lang="en-US" sz="1600" dirty="0">
                        <a:effectLst/>
                        <a:latin typeface="+mn-lt"/>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78610139"/>
                  </a:ext>
                </a:extLst>
              </a:tr>
            </a:tbl>
          </a:graphicData>
        </a:graphic>
      </p:graphicFrame>
      <p:sp>
        <p:nvSpPr>
          <p:cNvPr id="10" name="Rectangle 1">
            <a:extLst>
              <a:ext uri="{FF2B5EF4-FFF2-40B4-BE49-F238E27FC236}">
                <a16:creationId xmlns:a16="http://schemas.microsoft.com/office/drawing/2014/main" id="{FB76B404-8F80-470B-9F96-7BCA3201CE5A}"/>
              </a:ext>
            </a:extLst>
          </p:cNvPr>
          <p:cNvSpPr>
            <a:spLocks noChangeArrowheads="1"/>
          </p:cNvSpPr>
          <p:nvPr/>
        </p:nvSpPr>
        <p:spPr bwMode="auto">
          <a:xfrm>
            <a:off x="1467018" y="5908091"/>
            <a:ext cx="7042312"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100" b="0" i="0" u="none" strike="noStrike" kern="1200" cap="none" spc="0" normalizeH="0" baseline="3000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1</a:t>
            </a:r>
            <a:r>
              <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NOAA National Climatic Data Center (2018)</a:t>
            </a:r>
            <a:endParaRPr kumimoji="0" lang="en-US" altLang="en-US"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1" name="Title 1">
            <a:extLst>
              <a:ext uri="{FF2B5EF4-FFF2-40B4-BE49-F238E27FC236}">
                <a16:creationId xmlns:a16="http://schemas.microsoft.com/office/drawing/2014/main" id="{013D66DE-318F-4445-91C1-63A9774B8D88}"/>
              </a:ext>
            </a:extLst>
          </p:cNvPr>
          <p:cNvSpPr txBox="1">
            <a:spLocks/>
          </p:cNvSpPr>
          <p:nvPr/>
        </p:nvSpPr>
        <p:spPr>
          <a:xfrm>
            <a:off x="832352" y="296465"/>
            <a:ext cx="8311645" cy="1371600"/>
          </a:xfrm>
          <a:prstGeom prst="rect">
            <a:avLst/>
          </a:prstGeom>
        </p:spPr>
        <p:txBody>
          <a:bodyPr>
            <a:normAutofit/>
          </a:bodyPr>
          <a:lstStyle>
            <a:lvl1pPr algn="l" defTabSz="914400" rtl="0" eaLnBrk="1" latinLnBrk="0" hangingPunct="1">
              <a:lnSpc>
                <a:spcPct val="90000"/>
              </a:lnSpc>
              <a:spcBef>
                <a:spcPct val="0"/>
              </a:spcBef>
              <a:buNone/>
              <a:defRPr lang="en-US" sz="4000" kern="1200" cap="none" spc="0" baseline="0" dirty="0">
                <a:solidFill>
                  <a:schemeClr val="tx1">
                    <a:lumMod val="85000"/>
                    <a:lumOff val="15000"/>
                  </a:schemeClr>
                </a:solidFill>
                <a:effectLst/>
                <a:latin typeface="+mj-lt"/>
                <a:ea typeface="+mn-ea"/>
                <a:cs typeface="+mn-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Climate/environmental variables</a:t>
            </a:r>
          </a:p>
        </p:txBody>
      </p:sp>
    </p:spTree>
    <p:extLst>
      <p:ext uri="{BB962C8B-B14F-4D97-AF65-F5344CB8AC3E}">
        <p14:creationId xmlns:p14="http://schemas.microsoft.com/office/powerpoint/2010/main" val="5112413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DDDDDD"/>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129"/>
            <a:ext cx="1154881" cy="6858000"/>
          </a:xfrm>
          <a:prstGeom prst="rect">
            <a:avLst/>
          </a:prstGeom>
        </p:spPr>
      </p:pic>
      <p:cxnSp>
        <p:nvCxnSpPr>
          <p:cNvPr id="16" name="Straight Connector 15"/>
          <p:cNvCxnSpPr/>
          <p:nvPr/>
        </p:nvCxnSpPr>
        <p:spPr>
          <a:xfrm>
            <a:off x="-3531" y="5648814"/>
            <a:ext cx="1202246" cy="0"/>
          </a:xfrm>
          <a:prstGeom prst="line">
            <a:avLst/>
          </a:prstGeom>
          <a:ln w="825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1183152" y="0"/>
            <a:ext cx="0" cy="6858000"/>
          </a:xfrm>
          <a:prstGeom prst="line">
            <a:avLst/>
          </a:prstGeom>
          <a:ln w="82550">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9" name="Table 8">
            <a:extLst>
              <a:ext uri="{FF2B5EF4-FFF2-40B4-BE49-F238E27FC236}">
                <a16:creationId xmlns:a16="http://schemas.microsoft.com/office/drawing/2014/main" id="{5ED352BA-5956-4D5F-83A2-1CB0FC9C0AA4}"/>
              </a:ext>
            </a:extLst>
          </p:cNvPr>
          <p:cNvGraphicFramePr>
            <a:graphicFrameLocks noGrp="1"/>
          </p:cNvGraphicFramePr>
          <p:nvPr/>
        </p:nvGraphicFramePr>
        <p:xfrm>
          <a:off x="1512140" y="1130967"/>
          <a:ext cx="7451386" cy="3451512"/>
        </p:xfrm>
        <a:graphic>
          <a:graphicData uri="http://schemas.openxmlformats.org/drawingml/2006/table">
            <a:tbl>
              <a:tblPr firstRow="1" firstCol="1" bandRow="1">
                <a:tableStyleId>{5940675A-B579-460E-94D1-54222C63F5DA}</a:tableStyleId>
              </a:tblPr>
              <a:tblGrid>
                <a:gridCol w="2289839">
                  <a:extLst>
                    <a:ext uri="{9D8B030D-6E8A-4147-A177-3AD203B41FA5}">
                      <a16:colId xmlns:a16="http://schemas.microsoft.com/office/drawing/2014/main" val="2689009576"/>
                    </a:ext>
                  </a:extLst>
                </a:gridCol>
                <a:gridCol w="5161547">
                  <a:extLst>
                    <a:ext uri="{9D8B030D-6E8A-4147-A177-3AD203B41FA5}">
                      <a16:colId xmlns:a16="http://schemas.microsoft.com/office/drawing/2014/main" val="1145045517"/>
                    </a:ext>
                  </a:extLst>
                </a:gridCol>
              </a:tblGrid>
              <a:tr h="514559">
                <a:tc>
                  <a:txBody>
                    <a:bodyPr/>
                    <a:lstStyle/>
                    <a:p>
                      <a:pPr marL="0" marR="0">
                        <a:lnSpc>
                          <a:spcPct val="107000"/>
                        </a:lnSpc>
                        <a:spcBef>
                          <a:spcPts val="0"/>
                        </a:spcBef>
                        <a:spcAft>
                          <a:spcPts val="0"/>
                        </a:spcAft>
                      </a:pPr>
                      <a:r>
                        <a:rPr lang="en-US" sz="1600" b="1" dirty="0">
                          <a:effectLst/>
                          <a:latin typeface="+mn-lt"/>
                          <a:cs typeface="Arial" panose="020B0604020202020204" pitchFamily="34" charset="0"/>
                        </a:rPr>
                        <a:t>Data Source</a:t>
                      </a:r>
                      <a:endParaRPr lang="en-US" sz="1600" b="1" dirty="0">
                        <a:effectLst/>
                        <a:latin typeface="+mn-lt"/>
                        <a:ea typeface="Calibri" panose="020F0502020204030204" pitchFamily="34" charset="0"/>
                        <a:cs typeface="Arial" panose="020B0604020202020204" pitchFamily="34" charset="0"/>
                      </a:endParaRPr>
                    </a:p>
                  </a:txBody>
                  <a:tcPr marL="68580" marR="68580" marT="0" marB="0">
                    <a:solidFill>
                      <a:schemeClr val="bg1">
                        <a:lumMod val="75000"/>
                      </a:schemeClr>
                    </a:solidFill>
                  </a:tcPr>
                </a:tc>
                <a:tc>
                  <a:txBody>
                    <a:bodyPr/>
                    <a:lstStyle/>
                    <a:p>
                      <a:pPr marL="0" marR="0">
                        <a:lnSpc>
                          <a:spcPct val="107000"/>
                        </a:lnSpc>
                        <a:spcBef>
                          <a:spcPts val="0"/>
                        </a:spcBef>
                        <a:spcAft>
                          <a:spcPts val="0"/>
                        </a:spcAft>
                      </a:pPr>
                      <a:r>
                        <a:rPr lang="en-US" sz="1600" b="1" dirty="0">
                          <a:effectLst/>
                          <a:latin typeface="+mn-lt"/>
                          <a:cs typeface="Arial" panose="020B0604020202020204" pitchFamily="34" charset="0"/>
                        </a:rPr>
                        <a:t>Variables</a:t>
                      </a:r>
                      <a:endParaRPr lang="en-US" sz="1600" b="1" dirty="0">
                        <a:effectLst/>
                        <a:latin typeface="+mn-lt"/>
                        <a:ea typeface="Calibri" panose="020F0502020204030204" pitchFamily="34" charset="0"/>
                        <a:cs typeface="Arial" panose="020B0604020202020204" pitchFamily="34" charset="0"/>
                      </a:endParaRPr>
                    </a:p>
                  </a:txBody>
                  <a:tcPr marL="68580" marR="68580" marT="0" marB="0">
                    <a:solidFill>
                      <a:schemeClr val="bg1">
                        <a:lumMod val="75000"/>
                      </a:schemeClr>
                    </a:solidFill>
                  </a:tcPr>
                </a:tc>
                <a:extLst>
                  <a:ext uri="{0D108BD9-81ED-4DB2-BD59-A6C34878D82A}">
                    <a16:rowId xmlns:a16="http://schemas.microsoft.com/office/drawing/2014/main" val="1111230104"/>
                  </a:ext>
                </a:extLst>
              </a:tr>
              <a:tr h="1335851">
                <a:tc>
                  <a:txBody>
                    <a:bodyPr/>
                    <a:lstStyle/>
                    <a:p>
                      <a:pPr marL="0" marR="0" algn="l">
                        <a:lnSpc>
                          <a:spcPct val="107000"/>
                        </a:lnSpc>
                        <a:spcBef>
                          <a:spcPts val="0"/>
                        </a:spcBef>
                        <a:spcAft>
                          <a:spcPts val="0"/>
                        </a:spcAft>
                      </a:pPr>
                      <a:r>
                        <a:rPr lang="en-US" sz="1800" b="1" baseline="0" dirty="0">
                          <a:effectLst/>
                          <a:latin typeface="+mn-lt"/>
                          <a:cs typeface="Arial" panose="020B0604020202020204" pitchFamily="34" charset="0"/>
                        </a:rPr>
                        <a:t>NOAA</a:t>
                      </a:r>
                      <a:r>
                        <a:rPr lang="en-US" sz="1600" b="1" baseline="30000" dirty="0">
                          <a:effectLst/>
                          <a:latin typeface="+mn-lt"/>
                          <a:cs typeface="Arial" panose="020B0604020202020204" pitchFamily="34" charset="0"/>
                        </a:rPr>
                        <a:t>1</a:t>
                      </a:r>
                      <a:endParaRPr lang="en-US" sz="1600" b="1" dirty="0">
                        <a:effectLst/>
                        <a:latin typeface="+mn-lt"/>
                        <a:cs typeface="Arial" panose="020B0604020202020204" pitchFamily="34" charset="0"/>
                      </a:endParaRPr>
                    </a:p>
                    <a:p>
                      <a:pPr marL="0" marR="0" algn="l">
                        <a:lnSpc>
                          <a:spcPct val="107000"/>
                        </a:lnSpc>
                        <a:spcBef>
                          <a:spcPts val="0"/>
                        </a:spcBef>
                        <a:spcAft>
                          <a:spcPts val="0"/>
                        </a:spcAft>
                      </a:pPr>
                      <a:r>
                        <a:rPr lang="en-US" sz="1600" b="1" dirty="0">
                          <a:effectLst/>
                          <a:latin typeface="+mn-lt"/>
                          <a:cs typeface="Arial" panose="020B0604020202020204" pitchFamily="34" charset="0"/>
                        </a:rPr>
                        <a:t> </a:t>
                      </a:r>
                      <a:endParaRPr lang="en-US" sz="1600" b="1" dirty="0">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nSpc>
                          <a:spcPct val="107000"/>
                        </a:lnSpc>
                        <a:spcBef>
                          <a:spcPts val="0"/>
                        </a:spcBef>
                        <a:spcAft>
                          <a:spcPts val="0"/>
                        </a:spcAft>
                      </a:pPr>
                      <a:r>
                        <a:rPr lang="en-US" sz="1600" dirty="0">
                          <a:effectLst/>
                          <a:latin typeface="+mn-lt"/>
                          <a:cs typeface="Arial" panose="020B0604020202020204" pitchFamily="34" charset="0"/>
                        </a:rPr>
                        <a:t>Monthly + seasonal </a:t>
                      </a:r>
                      <a:r>
                        <a:rPr lang="en-US" sz="1600" dirty="0" err="1">
                          <a:effectLst/>
                          <a:latin typeface="+mn-lt"/>
                          <a:cs typeface="Arial" panose="020B0604020202020204" pitchFamily="34" charset="0"/>
                        </a:rPr>
                        <a:t>Tmin</a:t>
                      </a:r>
                      <a:endParaRPr lang="en-US" sz="1600" dirty="0">
                        <a:effectLst/>
                        <a:latin typeface="+mn-lt"/>
                        <a:cs typeface="Arial" panose="020B0604020202020204" pitchFamily="34" charset="0"/>
                      </a:endParaRPr>
                    </a:p>
                    <a:p>
                      <a:pPr marL="0" marR="0">
                        <a:lnSpc>
                          <a:spcPct val="107000"/>
                        </a:lnSpc>
                        <a:spcBef>
                          <a:spcPts val="0"/>
                        </a:spcBef>
                        <a:spcAft>
                          <a:spcPts val="0"/>
                        </a:spcAft>
                      </a:pPr>
                      <a:r>
                        <a:rPr lang="en-US" sz="1600" dirty="0">
                          <a:effectLst/>
                          <a:latin typeface="+mn-lt"/>
                          <a:cs typeface="Arial" panose="020B0604020202020204" pitchFamily="34" charset="0"/>
                        </a:rPr>
                        <a:t>Monthly + seasonal </a:t>
                      </a:r>
                      <a:r>
                        <a:rPr lang="en-US" sz="1600" dirty="0" err="1">
                          <a:effectLst/>
                          <a:latin typeface="+mn-lt"/>
                          <a:cs typeface="Arial" panose="020B0604020202020204" pitchFamily="34" charset="0"/>
                        </a:rPr>
                        <a:t>Tmax</a:t>
                      </a:r>
                      <a:endParaRPr lang="en-US" sz="1600" dirty="0">
                        <a:effectLst/>
                        <a:latin typeface="+mn-lt"/>
                        <a:cs typeface="Arial" panose="020B0604020202020204" pitchFamily="34" charset="0"/>
                      </a:endParaRPr>
                    </a:p>
                    <a:p>
                      <a:pPr marL="0" marR="0">
                        <a:lnSpc>
                          <a:spcPct val="107000"/>
                        </a:lnSpc>
                        <a:spcBef>
                          <a:spcPts val="0"/>
                        </a:spcBef>
                        <a:spcAft>
                          <a:spcPts val="0"/>
                        </a:spcAft>
                      </a:pPr>
                      <a:r>
                        <a:rPr lang="en-US" sz="1600" dirty="0">
                          <a:effectLst/>
                          <a:latin typeface="+mn-lt"/>
                          <a:ea typeface="Calibri" panose="020F0502020204030204" pitchFamily="34" charset="0"/>
                          <a:cs typeface="Arial" panose="020B0604020202020204" pitchFamily="34" charset="0"/>
                        </a:rPr>
                        <a:t>Heating degree days (HDD) &lt;18.3</a:t>
                      </a:r>
                      <a:r>
                        <a:rPr lang="en-US" sz="1600" kern="1200" dirty="0">
                          <a:solidFill>
                            <a:schemeClr val="tx1"/>
                          </a:solidFill>
                          <a:effectLst/>
                          <a:latin typeface="+mn-lt"/>
                          <a:ea typeface="+mn-ea"/>
                          <a:cs typeface="+mn-cs"/>
                        </a:rPr>
                        <a:t>° C (65° F)</a:t>
                      </a:r>
                      <a:endParaRPr lang="en-US" sz="1600" dirty="0">
                        <a:effectLst/>
                        <a:latin typeface="+mn-lt"/>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600" dirty="0">
                          <a:effectLst/>
                          <a:latin typeface="+mn-lt"/>
                          <a:ea typeface="Calibri" panose="020F0502020204030204" pitchFamily="34" charset="0"/>
                          <a:cs typeface="Arial" panose="020B0604020202020204" pitchFamily="34" charset="0"/>
                        </a:rPr>
                        <a:t>Cooling degree days (CDD) &gt;18.3</a:t>
                      </a:r>
                      <a:r>
                        <a:rPr lang="en-US" sz="1600" kern="1200" dirty="0">
                          <a:solidFill>
                            <a:schemeClr val="tx1"/>
                          </a:solidFill>
                          <a:effectLst/>
                          <a:latin typeface="+mn-lt"/>
                          <a:ea typeface="+mn-ea"/>
                          <a:cs typeface="+mn-cs"/>
                        </a:rPr>
                        <a:t>° C (65° F)</a:t>
                      </a:r>
                      <a:endParaRPr lang="en-US" sz="1600" dirty="0">
                        <a:effectLst/>
                        <a:latin typeface="+mn-lt"/>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78610139"/>
                  </a:ext>
                </a:extLst>
              </a:tr>
              <a:tr h="1601102">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1600" b="1" dirty="0">
                          <a:effectLst/>
                          <a:latin typeface="+mn-lt"/>
                          <a:cs typeface="Arial" panose="020B0604020202020204" pitchFamily="34" charset="0"/>
                        </a:rPr>
                        <a:t>Global </a:t>
                      </a:r>
                      <a:r>
                        <a:rPr lang="en-US" sz="1600" b="1" kern="1200" dirty="0">
                          <a:effectLst/>
                          <a:latin typeface="+mn-lt"/>
                          <a:cs typeface="Arial" panose="020B0604020202020204" pitchFamily="34" charset="0"/>
                        </a:rPr>
                        <a:t>Standardized Precipitation-Evapotranspiration Index (</a:t>
                      </a:r>
                      <a:r>
                        <a:rPr lang="en-US" sz="1600" b="1" dirty="0">
                          <a:effectLst/>
                          <a:latin typeface="+mn-lt"/>
                          <a:cs typeface="Arial" panose="020B0604020202020204" pitchFamily="34" charset="0"/>
                        </a:rPr>
                        <a:t>SPEI) database</a:t>
                      </a:r>
                      <a:r>
                        <a:rPr lang="en-US" sz="1600" b="1" baseline="30000" dirty="0">
                          <a:effectLst/>
                          <a:latin typeface="+mn-lt"/>
                          <a:cs typeface="Arial" panose="020B0604020202020204" pitchFamily="34" charset="0"/>
                        </a:rPr>
                        <a:t>2</a:t>
                      </a:r>
                    </a:p>
                    <a:p>
                      <a:pPr marL="0" marR="0" lvl="0" indent="0" algn="l" defTabSz="914400" rtl="0" eaLnBrk="1" fontAlgn="auto" latinLnBrk="0" hangingPunct="1">
                        <a:lnSpc>
                          <a:spcPct val="107000"/>
                        </a:lnSpc>
                        <a:spcBef>
                          <a:spcPts val="0"/>
                        </a:spcBef>
                        <a:spcAft>
                          <a:spcPts val="0"/>
                        </a:spcAft>
                        <a:buClrTx/>
                        <a:buSzTx/>
                        <a:buFontTx/>
                        <a:buNone/>
                        <a:tabLst/>
                        <a:defRPr/>
                      </a:pPr>
                      <a:endParaRPr lang="en-US" sz="1600" b="1" dirty="0">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nSpc>
                          <a:spcPct val="107000"/>
                        </a:lnSpc>
                        <a:spcBef>
                          <a:spcPts val="0"/>
                        </a:spcBef>
                        <a:spcAft>
                          <a:spcPts val="0"/>
                        </a:spcAft>
                      </a:pPr>
                      <a:endParaRPr lang="en-US" sz="1600" dirty="0">
                        <a:effectLst/>
                        <a:latin typeface="+mn-lt"/>
                        <a:cs typeface="Arial" panose="020B0604020202020204" pitchFamily="34" charset="0"/>
                      </a:endParaRPr>
                    </a:p>
                    <a:p>
                      <a:pPr marL="0" marR="0">
                        <a:lnSpc>
                          <a:spcPct val="107000"/>
                        </a:lnSpc>
                        <a:spcBef>
                          <a:spcPts val="0"/>
                        </a:spcBef>
                        <a:spcAft>
                          <a:spcPts val="0"/>
                        </a:spcAft>
                      </a:pPr>
                      <a:r>
                        <a:rPr lang="en-US" sz="1600" dirty="0">
                          <a:effectLst/>
                          <a:latin typeface="+mn-lt"/>
                          <a:cs typeface="Arial" panose="020B0604020202020204" pitchFamily="34" charset="0"/>
                        </a:rPr>
                        <a:t>SPEI-01: 1-month moisture index: specific times of influence</a:t>
                      </a:r>
                    </a:p>
                    <a:p>
                      <a:pPr marL="0" marR="0">
                        <a:lnSpc>
                          <a:spcPct val="107000"/>
                        </a:lnSpc>
                        <a:spcBef>
                          <a:spcPts val="0"/>
                        </a:spcBef>
                        <a:spcAft>
                          <a:spcPts val="0"/>
                        </a:spcAft>
                      </a:pPr>
                      <a:r>
                        <a:rPr lang="en-US" sz="1600" dirty="0">
                          <a:effectLst/>
                          <a:latin typeface="+mn-lt"/>
                          <a:cs typeface="Arial" panose="020B0604020202020204" pitchFamily="34" charset="0"/>
                        </a:rPr>
                        <a:t>SPEI-03: 3-month moisture index: seasonal</a:t>
                      </a:r>
                    </a:p>
                    <a:p>
                      <a:pPr marL="0" marR="0">
                        <a:lnSpc>
                          <a:spcPct val="107000"/>
                        </a:lnSpc>
                        <a:spcBef>
                          <a:spcPts val="0"/>
                        </a:spcBef>
                        <a:spcAft>
                          <a:spcPts val="0"/>
                        </a:spcAft>
                      </a:pPr>
                      <a:endParaRPr lang="en-US" sz="1600" dirty="0">
                        <a:effectLst/>
                        <a:latin typeface="+mn-lt"/>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120366146"/>
                  </a:ext>
                </a:extLst>
              </a:tr>
            </a:tbl>
          </a:graphicData>
        </a:graphic>
      </p:graphicFrame>
      <p:sp>
        <p:nvSpPr>
          <p:cNvPr id="10" name="Rectangle 1">
            <a:extLst>
              <a:ext uri="{FF2B5EF4-FFF2-40B4-BE49-F238E27FC236}">
                <a16:creationId xmlns:a16="http://schemas.microsoft.com/office/drawing/2014/main" id="{FB76B404-8F80-470B-9F96-7BCA3201CE5A}"/>
              </a:ext>
            </a:extLst>
          </p:cNvPr>
          <p:cNvSpPr>
            <a:spLocks noChangeArrowheads="1"/>
          </p:cNvSpPr>
          <p:nvPr/>
        </p:nvSpPr>
        <p:spPr bwMode="auto">
          <a:xfrm>
            <a:off x="1467018" y="5823452"/>
            <a:ext cx="7042312"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100" b="0" i="0" u="none" strike="noStrike" kern="1200" cap="none" spc="0" normalizeH="0" baseline="3000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1</a:t>
            </a:r>
            <a:r>
              <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NOAA National Climatic Data Center (2018)</a:t>
            </a:r>
            <a:endParaRPr kumimoji="0" lang="en-US" altLang="en-US"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100" b="0" i="0" u="none" strike="noStrike" kern="1200" cap="none" spc="0" normalizeH="0" baseline="3000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2</a:t>
            </a:r>
            <a:r>
              <a:rPr kumimoji="0" lang="en-US" altLang="en-US"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Vicente-Serrano et al. (2017)</a:t>
            </a:r>
          </a:p>
        </p:txBody>
      </p:sp>
      <p:sp>
        <p:nvSpPr>
          <p:cNvPr id="11" name="Title 1">
            <a:extLst>
              <a:ext uri="{FF2B5EF4-FFF2-40B4-BE49-F238E27FC236}">
                <a16:creationId xmlns:a16="http://schemas.microsoft.com/office/drawing/2014/main" id="{013D66DE-318F-4445-91C1-63A9774B8D88}"/>
              </a:ext>
            </a:extLst>
          </p:cNvPr>
          <p:cNvSpPr txBox="1">
            <a:spLocks/>
          </p:cNvSpPr>
          <p:nvPr/>
        </p:nvSpPr>
        <p:spPr>
          <a:xfrm>
            <a:off x="832352" y="296465"/>
            <a:ext cx="8311645" cy="1371600"/>
          </a:xfrm>
          <a:prstGeom prst="rect">
            <a:avLst/>
          </a:prstGeom>
        </p:spPr>
        <p:txBody>
          <a:bodyPr>
            <a:normAutofit/>
          </a:bodyPr>
          <a:lstStyle>
            <a:lvl1pPr algn="l" defTabSz="914400" rtl="0" eaLnBrk="1" latinLnBrk="0" hangingPunct="1">
              <a:lnSpc>
                <a:spcPct val="90000"/>
              </a:lnSpc>
              <a:spcBef>
                <a:spcPct val="0"/>
              </a:spcBef>
              <a:buNone/>
              <a:defRPr lang="en-US" sz="4000" kern="1200" cap="none" spc="0" baseline="0" dirty="0">
                <a:solidFill>
                  <a:schemeClr val="tx1">
                    <a:lumMod val="85000"/>
                    <a:lumOff val="15000"/>
                  </a:schemeClr>
                </a:solidFill>
                <a:effectLst/>
                <a:latin typeface="+mj-lt"/>
                <a:ea typeface="+mn-ea"/>
                <a:cs typeface="+mn-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Climate/environmental variables</a:t>
            </a:r>
          </a:p>
        </p:txBody>
      </p:sp>
      <p:pic>
        <p:nvPicPr>
          <p:cNvPr id="5" name="Picture 4" descr="A close up of a keyboard&#10;&#10;Description automatically generated">
            <a:extLst>
              <a:ext uri="{FF2B5EF4-FFF2-40B4-BE49-F238E27FC236}">
                <a16:creationId xmlns:a16="http://schemas.microsoft.com/office/drawing/2014/main" id="{C7799372-4730-4869-9A4D-59F372716FD4}"/>
              </a:ext>
            </a:extLst>
          </p:cNvPr>
          <p:cNvPicPr>
            <a:picLocks noChangeAspect="1"/>
          </p:cNvPicPr>
          <p:nvPr/>
        </p:nvPicPr>
        <p:blipFill rotWithShape="1">
          <a:blip r:embed="rId4">
            <a:extLst>
              <a:ext uri="{28A0092B-C50C-407E-A947-70E740481C1C}">
                <a14:useLocalDpi xmlns:a14="http://schemas.microsoft.com/office/drawing/2010/main" val="0"/>
              </a:ext>
            </a:extLst>
          </a:blip>
          <a:srcRect l="66721"/>
          <a:stretch/>
        </p:blipFill>
        <p:spPr>
          <a:xfrm>
            <a:off x="6477003" y="4295417"/>
            <a:ext cx="2415756" cy="2562583"/>
          </a:xfrm>
          <a:prstGeom prst="rect">
            <a:avLst/>
          </a:prstGeom>
        </p:spPr>
      </p:pic>
    </p:spTree>
    <p:extLst>
      <p:ext uri="{BB962C8B-B14F-4D97-AF65-F5344CB8AC3E}">
        <p14:creationId xmlns:p14="http://schemas.microsoft.com/office/powerpoint/2010/main" val="583765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DDDDDD"/>
        </a:solidFill>
        <a:effectLst/>
      </p:bgPr>
    </p:bg>
    <p:spTree>
      <p:nvGrpSpPr>
        <p:cNvPr id="1" name=""/>
        <p:cNvGrpSpPr/>
        <p:nvPr/>
      </p:nvGrpSpPr>
      <p:grpSpPr>
        <a:xfrm>
          <a:off x="0" y="0"/>
          <a:ext cx="0" cy="0"/>
          <a:chOff x="0" y="0"/>
          <a:chExt cx="0" cy="0"/>
        </a:xfrm>
      </p:grpSpPr>
      <p:pic>
        <p:nvPicPr>
          <p:cNvPr id="7" name="Picture 6" descr="A picture containing antenna, object&#10;&#10;Description automatically generated">
            <a:extLst>
              <a:ext uri="{FF2B5EF4-FFF2-40B4-BE49-F238E27FC236}">
                <a16:creationId xmlns:a16="http://schemas.microsoft.com/office/drawing/2014/main" id="{01F9FF30-7860-446B-9F15-98E5C28477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2863" y="480900"/>
            <a:ext cx="7878274" cy="4667901"/>
          </a:xfrm>
          <a:prstGeom prst="rect">
            <a:avLst/>
          </a:prstGeom>
        </p:spPr>
      </p:pic>
      <p:sp>
        <p:nvSpPr>
          <p:cNvPr id="8" name="Rectangle 7">
            <a:extLst>
              <a:ext uri="{FF2B5EF4-FFF2-40B4-BE49-F238E27FC236}">
                <a16:creationId xmlns:a16="http://schemas.microsoft.com/office/drawing/2014/main" id="{0305B286-DD6D-44E4-8C70-8897D7504811}"/>
              </a:ext>
            </a:extLst>
          </p:cNvPr>
          <p:cNvSpPr/>
          <p:nvPr/>
        </p:nvSpPr>
        <p:spPr>
          <a:xfrm>
            <a:off x="632863" y="5453250"/>
            <a:ext cx="7760509"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Annual temperature anomaly (deviations from the 1901-1960 average, °F)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for the northeast. </a:t>
            </a:r>
          </a:p>
        </p:txBody>
      </p:sp>
      <p:sp>
        <p:nvSpPr>
          <p:cNvPr id="9" name="Rectangle 8">
            <a:extLst>
              <a:ext uri="{FF2B5EF4-FFF2-40B4-BE49-F238E27FC236}">
                <a16:creationId xmlns:a16="http://schemas.microsoft.com/office/drawing/2014/main" id="{EB052B7B-AADA-49EC-B58D-1649BBDFA56B}"/>
              </a:ext>
            </a:extLst>
          </p:cNvPr>
          <p:cNvSpPr/>
          <p:nvPr/>
        </p:nvSpPr>
        <p:spPr>
          <a:xfrm>
            <a:off x="6045960" y="6219364"/>
            <a:ext cx="2042098"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Kunkel et al. (2013)</a:t>
            </a:r>
          </a:p>
        </p:txBody>
      </p:sp>
    </p:spTree>
    <p:extLst>
      <p:ext uri="{BB962C8B-B14F-4D97-AF65-F5344CB8AC3E}">
        <p14:creationId xmlns:p14="http://schemas.microsoft.com/office/powerpoint/2010/main" val="13360304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DDDDDD"/>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129"/>
            <a:ext cx="1154881" cy="6858000"/>
          </a:xfrm>
          <a:prstGeom prst="rect">
            <a:avLst/>
          </a:prstGeom>
        </p:spPr>
      </p:pic>
      <p:cxnSp>
        <p:nvCxnSpPr>
          <p:cNvPr id="16" name="Straight Connector 15"/>
          <p:cNvCxnSpPr/>
          <p:nvPr/>
        </p:nvCxnSpPr>
        <p:spPr>
          <a:xfrm>
            <a:off x="-3531" y="5648814"/>
            <a:ext cx="1202246" cy="0"/>
          </a:xfrm>
          <a:prstGeom prst="line">
            <a:avLst/>
          </a:prstGeom>
          <a:ln w="825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1183152" y="0"/>
            <a:ext cx="0" cy="6858000"/>
          </a:xfrm>
          <a:prstGeom prst="line">
            <a:avLst/>
          </a:prstGeom>
          <a:ln w="82550">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9" name="Table 8">
            <a:extLst>
              <a:ext uri="{FF2B5EF4-FFF2-40B4-BE49-F238E27FC236}">
                <a16:creationId xmlns:a16="http://schemas.microsoft.com/office/drawing/2014/main" id="{5ED352BA-5956-4D5F-83A2-1CB0FC9C0AA4}"/>
              </a:ext>
            </a:extLst>
          </p:cNvPr>
          <p:cNvGraphicFramePr>
            <a:graphicFrameLocks noGrp="1"/>
          </p:cNvGraphicFramePr>
          <p:nvPr/>
        </p:nvGraphicFramePr>
        <p:xfrm>
          <a:off x="1512140" y="1130967"/>
          <a:ext cx="7451386" cy="3451512"/>
        </p:xfrm>
        <a:graphic>
          <a:graphicData uri="http://schemas.openxmlformats.org/drawingml/2006/table">
            <a:tbl>
              <a:tblPr firstRow="1" firstCol="1" bandRow="1">
                <a:tableStyleId>{5940675A-B579-460E-94D1-54222C63F5DA}</a:tableStyleId>
              </a:tblPr>
              <a:tblGrid>
                <a:gridCol w="2289839">
                  <a:extLst>
                    <a:ext uri="{9D8B030D-6E8A-4147-A177-3AD203B41FA5}">
                      <a16:colId xmlns:a16="http://schemas.microsoft.com/office/drawing/2014/main" val="2689009576"/>
                    </a:ext>
                  </a:extLst>
                </a:gridCol>
                <a:gridCol w="5161547">
                  <a:extLst>
                    <a:ext uri="{9D8B030D-6E8A-4147-A177-3AD203B41FA5}">
                      <a16:colId xmlns:a16="http://schemas.microsoft.com/office/drawing/2014/main" val="1145045517"/>
                    </a:ext>
                  </a:extLst>
                </a:gridCol>
              </a:tblGrid>
              <a:tr h="514559">
                <a:tc>
                  <a:txBody>
                    <a:bodyPr/>
                    <a:lstStyle/>
                    <a:p>
                      <a:pPr marL="0" marR="0">
                        <a:lnSpc>
                          <a:spcPct val="107000"/>
                        </a:lnSpc>
                        <a:spcBef>
                          <a:spcPts val="0"/>
                        </a:spcBef>
                        <a:spcAft>
                          <a:spcPts val="0"/>
                        </a:spcAft>
                      </a:pPr>
                      <a:r>
                        <a:rPr lang="en-US" sz="1600" b="1" dirty="0">
                          <a:effectLst/>
                          <a:latin typeface="+mn-lt"/>
                          <a:cs typeface="Arial" panose="020B0604020202020204" pitchFamily="34" charset="0"/>
                        </a:rPr>
                        <a:t>Data Source</a:t>
                      </a:r>
                      <a:endParaRPr lang="en-US" sz="1600" b="1" dirty="0">
                        <a:effectLst/>
                        <a:latin typeface="+mn-lt"/>
                        <a:ea typeface="Calibri" panose="020F0502020204030204" pitchFamily="34" charset="0"/>
                        <a:cs typeface="Arial" panose="020B0604020202020204" pitchFamily="34" charset="0"/>
                      </a:endParaRPr>
                    </a:p>
                  </a:txBody>
                  <a:tcPr marL="68580" marR="68580" marT="0" marB="0">
                    <a:solidFill>
                      <a:schemeClr val="bg1">
                        <a:lumMod val="75000"/>
                      </a:schemeClr>
                    </a:solidFill>
                  </a:tcPr>
                </a:tc>
                <a:tc>
                  <a:txBody>
                    <a:bodyPr/>
                    <a:lstStyle/>
                    <a:p>
                      <a:pPr marL="0" marR="0">
                        <a:lnSpc>
                          <a:spcPct val="107000"/>
                        </a:lnSpc>
                        <a:spcBef>
                          <a:spcPts val="0"/>
                        </a:spcBef>
                        <a:spcAft>
                          <a:spcPts val="0"/>
                        </a:spcAft>
                      </a:pPr>
                      <a:r>
                        <a:rPr lang="en-US" sz="1600" b="1" dirty="0">
                          <a:effectLst/>
                          <a:latin typeface="+mn-lt"/>
                          <a:cs typeface="Arial" panose="020B0604020202020204" pitchFamily="34" charset="0"/>
                        </a:rPr>
                        <a:t>Variables</a:t>
                      </a:r>
                      <a:endParaRPr lang="en-US" sz="1600" b="1" dirty="0">
                        <a:effectLst/>
                        <a:latin typeface="+mn-lt"/>
                        <a:ea typeface="Calibri" panose="020F0502020204030204" pitchFamily="34" charset="0"/>
                        <a:cs typeface="Arial" panose="020B0604020202020204" pitchFamily="34" charset="0"/>
                      </a:endParaRPr>
                    </a:p>
                  </a:txBody>
                  <a:tcPr marL="68580" marR="68580" marT="0" marB="0">
                    <a:solidFill>
                      <a:schemeClr val="bg1">
                        <a:lumMod val="75000"/>
                      </a:schemeClr>
                    </a:solidFill>
                  </a:tcPr>
                </a:tc>
                <a:extLst>
                  <a:ext uri="{0D108BD9-81ED-4DB2-BD59-A6C34878D82A}">
                    <a16:rowId xmlns:a16="http://schemas.microsoft.com/office/drawing/2014/main" val="1111230104"/>
                  </a:ext>
                </a:extLst>
              </a:tr>
              <a:tr h="1335851">
                <a:tc>
                  <a:txBody>
                    <a:bodyPr/>
                    <a:lstStyle/>
                    <a:p>
                      <a:pPr marL="0" marR="0" algn="l">
                        <a:lnSpc>
                          <a:spcPct val="107000"/>
                        </a:lnSpc>
                        <a:spcBef>
                          <a:spcPts val="0"/>
                        </a:spcBef>
                        <a:spcAft>
                          <a:spcPts val="0"/>
                        </a:spcAft>
                      </a:pPr>
                      <a:r>
                        <a:rPr lang="en-US" sz="1800" b="1" baseline="0" dirty="0">
                          <a:effectLst/>
                          <a:latin typeface="+mn-lt"/>
                          <a:cs typeface="Arial" panose="020B0604020202020204" pitchFamily="34" charset="0"/>
                        </a:rPr>
                        <a:t>NOAA</a:t>
                      </a:r>
                      <a:r>
                        <a:rPr lang="en-US" sz="1600" b="1" baseline="30000" dirty="0">
                          <a:effectLst/>
                          <a:latin typeface="+mn-lt"/>
                          <a:cs typeface="Arial" panose="020B0604020202020204" pitchFamily="34" charset="0"/>
                        </a:rPr>
                        <a:t>1</a:t>
                      </a:r>
                      <a:endParaRPr lang="en-US" sz="1600" b="1" dirty="0">
                        <a:effectLst/>
                        <a:latin typeface="+mn-lt"/>
                        <a:cs typeface="Arial" panose="020B0604020202020204" pitchFamily="34" charset="0"/>
                      </a:endParaRPr>
                    </a:p>
                    <a:p>
                      <a:pPr marL="0" marR="0" algn="l">
                        <a:lnSpc>
                          <a:spcPct val="107000"/>
                        </a:lnSpc>
                        <a:spcBef>
                          <a:spcPts val="0"/>
                        </a:spcBef>
                        <a:spcAft>
                          <a:spcPts val="0"/>
                        </a:spcAft>
                      </a:pPr>
                      <a:r>
                        <a:rPr lang="en-US" sz="1600" b="1" dirty="0">
                          <a:effectLst/>
                          <a:latin typeface="+mn-lt"/>
                          <a:cs typeface="Arial" panose="020B0604020202020204" pitchFamily="34" charset="0"/>
                        </a:rPr>
                        <a:t> </a:t>
                      </a:r>
                      <a:endParaRPr lang="en-US" sz="1600" b="1" dirty="0">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nSpc>
                          <a:spcPct val="107000"/>
                        </a:lnSpc>
                        <a:spcBef>
                          <a:spcPts val="0"/>
                        </a:spcBef>
                        <a:spcAft>
                          <a:spcPts val="0"/>
                        </a:spcAft>
                      </a:pPr>
                      <a:r>
                        <a:rPr lang="en-US" sz="1600" dirty="0">
                          <a:effectLst/>
                          <a:latin typeface="+mn-lt"/>
                          <a:cs typeface="Arial" panose="020B0604020202020204" pitchFamily="34" charset="0"/>
                        </a:rPr>
                        <a:t>Monthly + seasonal </a:t>
                      </a:r>
                      <a:r>
                        <a:rPr lang="en-US" sz="1600" dirty="0" err="1">
                          <a:effectLst/>
                          <a:latin typeface="+mn-lt"/>
                          <a:cs typeface="Arial" panose="020B0604020202020204" pitchFamily="34" charset="0"/>
                        </a:rPr>
                        <a:t>Tmin</a:t>
                      </a:r>
                      <a:endParaRPr lang="en-US" sz="1600" dirty="0">
                        <a:effectLst/>
                        <a:latin typeface="+mn-lt"/>
                        <a:cs typeface="Arial" panose="020B0604020202020204" pitchFamily="34" charset="0"/>
                      </a:endParaRPr>
                    </a:p>
                    <a:p>
                      <a:pPr marL="0" marR="0">
                        <a:lnSpc>
                          <a:spcPct val="107000"/>
                        </a:lnSpc>
                        <a:spcBef>
                          <a:spcPts val="0"/>
                        </a:spcBef>
                        <a:spcAft>
                          <a:spcPts val="0"/>
                        </a:spcAft>
                      </a:pPr>
                      <a:r>
                        <a:rPr lang="en-US" sz="1600" dirty="0">
                          <a:effectLst/>
                          <a:latin typeface="+mn-lt"/>
                          <a:cs typeface="Arial" panose="020B0604020202020204" pitchFamily="34" charset="0"/>
                        </a:rPr>
                        <a:t>Monthly + seasonal </a:t>
                      </a:r>
                      <a:r>
                        <a:rPr lang="en-US" sz="1600" dirty="0" err="1">
                          <a:effectLst/>
                          <a:latin typeface="+mn-lt"/>
                          <a:cs typeface="Arial" panose="020B0604020202020204" pitchFamily="34" charset="0"/>
                        </a:rPr>
                        <a:t>Tmax</a:t>
                      </a:r>
                      <a:endParaRPr lang="en-US" sz="1600" dirty="0">
                        <a:effectLst/>
                        <a:latin typeface="+mn-lt"/>
                        <a:cs typeface="Arial" panose="020B0604020202020204" pitchFamily="34" charset="0"/>
                      </a:endParaRPr>
                    </a:p>
                    <a:p>
                      <a:pPr marL="0" marR="0">
                        <a:lnSpc>
                          <a:spcPct val="107000"/>
                        </a:lnSpc>
                        <a:spcBef>
                          <a:spcPts val="0"/>
                        </a:spcBef>
                        <a:spcAft>
                          <a:spcPts val="0"/>
                        </a:spcAft>
                      </a:pPr>
                      <a:r>
                        <a:rPr lang="en-US" sz="1600" dirty="0">
                          <a:effectLst/>
                          <a:latin typeface="+mn-lt"/>
                          <a:ea typeface="Calibri" panose="020F0502020204030204" pitchFamily="34" charset="0"/>
                          <a:cs typeface="Arial" panose="020B0604020202020204" pitchFamily="34" charset="0"/>
                        </a:rPr>
                        <a:t>Heating degree days (HDD) &lt;18.3</a:t>
                      </a:r>
                      <a:r>
                        <a:rPr lang="en-US" sz="1600" kern="1200" dirty="0">
                          <a:solidFill>
                            <a:schemeClr val="tx1"/>
                          </a:solidFill>
                          <a:effectLst/>
                          <a:latin typeface="+mn-lt"/>
                          <a:ea typeface="+mn-ea"/>
                          <a:cs typeface="+mn-cs"/>
                        </a:rPr>
                        <a:t>° C (65° F)</a:t>
                      </a:r>
                      <a:endParaRPr lang="en-US" sz="1600" dirty="0">
                        <a:effectLst/>
                        <a:latin typeface="+mn-lt"/>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600" dirty="0">
                          <a:effectLst/>
                          <a:latin typeface="+mn-lt"/>
                          <a:ea typeface="Calibri" panose="020F0502020204030204" pitchFamily="34" charset="0"/>
                          <a:cs typeface="Arial" panose="020B0604020202020204" pitchFamily="34" charset="0"/>
                        </a:rPr>
                        <a:t>Cooling degree days (CDD) &gt;18.3</a:t>
                      </a:r>
                      <a:r>
                        <a:rPr lang="en-US" sz="1600" kern="1200" dirty="0">
                          <a:solidFill>
                            <a:schemeClr val="tx1"/>
                          </a:solidFill>
                          <a:effectLst/>
                          <a:latin typeface="+mn-lt"/>
                          <a:ea typeface="+mn-ea"/>
                          <a:cs typeface="+mn-cs"/>
                        </a:rPr>
                        <a:t>° C (65° F)</a:t>
                      </a:r>
                      <a:endParaRPr lang="en-US" sz="1600" dirty="0">
                        <a:effectLst/>
                        <a:latin typeface="+mn-lt"/>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78610139"/>
                  </a:ext>
                </a:extLst>
              </a:tr>
              <a:tr h="1601102">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1600" b="1" dirty="0">
                          <a:effectLst/>
                          <a:latin typeface="+mn-lt"/>
                          <a:cs typeface="Arial" panose="020B0604020202020204" pitchFamily="34" charset="0"/>
                        </a:rPr>
                        <a:t>Global </a:t>
                      </a:r>
                      <a:r>
                        <a:rPr lang="en-US" sz="1600" b="1" kern="1200" dirty="0">
                          <a:effectLst/>
                          <a:latin typeface="+mn-lt"/>
                          <a:cs typeface="Arial" panose="020B0604020202020204" pitchFamily="34" charset="0"/>
                        </a:rPr>
                        <a:t>Standardized Precipitation-Evapotranspiration Index  (</a:t>
                      </a:r>
                      <a:r>
                        <a:rPr lang="en-US" sz="1600" b="1" dirty="0">
                          <a:effectLst/>
                          <a:latin typeface="+mn-lt"/>
                          <a:cs typeface="Arial" panose="020B0604020202020204" pitchFamily="34" charset="0"/>
                        </a:rPr>
                        <a:t>SPEI) database</a:t>
                      </a:r>
                      <a:r>
                        <a:rPr lang="en-US" sz="1600" b="1" baseline="30000" dirty="0">
                          <a:effectLst/>
                          <a:latin typeface="+mn-lt"/>
                          <a:cs typeface="Arial" panose="020B0604020202020204" pitchFamily="34" charset="0"/>
                        </a:rPr>
                        <a:t>2</a:t>
                      </a:r>
                    </a:p>
                    <a:p>
                      <a:pPr marL="0" marR="0" lvl="0" indent="0" algn="l" defTabSz="914400" rtl="0" eaLnBrk="1" fontAlgn="auto" latinLnBrk="0" hangingPunct="1">
                        <a:lnSpc>
                          <a:spcPct val="107000"/>
                        </a:lnSpc>
                        <a:spcBef>
                          <a:spcPts val="0"/>
                        </a:spcBef>
                        <a:spcAft>
                          <a:spcPts val="0"/>
                        </a:spcAft>
                        <a:buClrTx/>
                        <a:buSzTx/>
                        <a:buFontTx/>
                        <a:buNone/>
                        <a:tabLst/>
                        <a:defRPr/>
                      </a:pPr>
                      <a:endParaRPr lang="en-US" sz="1600" b="1" dirty="0">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nSpc>
                          <a:spcPct val="107000"/>
                        </a:lnSpc>
                        <a:spcBef>
                          <a:spcPts val="0"/>
                        </a:spcBef>
                        <a:spcAft>
                          <a:spcPts val="0"/>
                        </a:spcAft>
                      </a:pPr>
                      <a:endParaRPr lang="en-US" sz="1600" dirty="0">
                        <a:effectLst/>
                        <a:latin typeface="+mn-lt"/>
                        <a:cs typeface="Arial" panose="020B0604020202020204" pitchFamily="34" charset="0"/>
                      </a:endParaRPr>
                    </a:p>
                    <a:p>
                      <a:pPr marL="0" marR="0">
                        <a:lnSpc>
                          <a:spcPct val="107000"/>
                        </a:lnSpc>
                        <a:spcBef>
                          <a:spcPts val="0"/>
                        </a:spcBef>
                        <a:spcAft>
                          <a:spcPts val="0"/>
                        </a:spcAft>
                      </a:pPr>
                      <a:r>
                        <a:rPr lang="en-US" sz="1600" dirty="0">
                          <a:effectLst/>
                          <a:latin typeface="+mn-lt"/>
                          <a:cs typeface="Arial" panose="020B0604020202020204" pitchFamily="34" charset="0"/>
                        </a:rPr>
                        <a:t>SPEI-01: 1-month moisture index: specific times of influence</a:t>
                      </a:r>
                    </a:p>
                    <a:p>
                      <a:pPr marL="0" marR="0">
                        <a:lnSpc>
                          <a:spcPct val="107000"/>
                        </a:lnSpc>
                        <a:spcBef>
                          <a:spcPts val="0"/>
                        </a:spcBef>
                        <a:spcAft>
                          <a:spcPts val="0"/>
                        </a:spcAft>
                      </a:pPr>
                      <a:r>
                        <a:rPr lang="en-US" sz="1600" dirty="0">
                          <a:effectLst/>
                          <a:latin typeface="+mn-lt"/>
                          <a:cs typeface="Arial" panose="020B0604020202020204" pitchFamily="34" charset="0"/>
                        </a:rPr>
                        <a:t>SPEI-03: 3-month moisture index: seasonal</a:t>
                      </a:r>
                    </a:p>
                    <a:p>
                      <a:pPr marL="0" marR="0">
                        <a:lnSpc>
                          <a:spcPct val="107000"/>
                        </a:lnSpc>
                        <a:spcBef>
                          <a:spcPts val="0"/>
                        </a:spcBef>
                        <a:spcAft>
                          <a:spcPts val="0"/>
                        </a:spcAft>
                      </a:pPr>
                      <a:endParaRPr lang="en-US" sz="1600" dirty="0">
                        <a:effectLst/>
                        <a:latin typeface="+mn-lt"/>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120366146"/>
                  </a:ext>
                </a:extLst>
              </a:tr>
            </a:tbl>
          </a:graphicData>
        </a:graphic>
      </p:graphicFrame>
      <p:sp>
        <p:nvSpPr>
          <p:cNvPr id="10" name="Rectangle 1">
            <a:extLst>
              <a:ext uri="{FF2B5EF4-FFF2-40B4-BE49-F238E27FC236}">
                <a16:creationId xmlns:a16="http://schemas.microsoft.com/office/drawing/2014/main" id="{FB76B404-8F80-470B-9F96-7BCA3201CE5A}"/>
              </a:ext>
            </a:extLst>
          </p:cNvPr>
          <p:cNvSpPr>
            <a:spLocks noChangeArrowheads="1"/>
          </p:cNvSpPr>
          <p:nvPr/>
        </p:nvSpPr>
        <p:spPr bwMode="auto">
          <a:xfrm>
            <a:off x="1467018" y="5823452"/>
            <a:ext cx="7042312"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100" b="0" i="0" u="none" strike="noStrike" kern="1200" cap="none" spc="0" normalizeH="0" baseline="3000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1</a:t>
            </a:r>
            <a:r>
              <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NOAA National Climatic Data Center (2018)</a:t>
            </a:r>
            <a:endParaRPr kumimoji="0" lang="en-US" altLang="en-US"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100" b="0" i="0" u="none" strike="noStrike" kern="1200" cap="none" spc="0" normalizeH="0" baseline="3000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2</a:t>
            </a:r>
            <a:r>
              <a:rPr kumimoji="0" lang="en-US" altLang="en-US"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Vicente-Serrano et al. (2017)</a:t>
            </a:r>
          </a:p>
        </p:txBody>
      </p:sp>
      <p:sp>
        <p:nvSpPr>
          <p:cNvPr id="11" name="Title 1">
            <a:extLst>
              <a:ext uri="{FF2B5EF4-FFF2-40B4-BE49-F238E27FC236}">
                <a16:creationId xmlns:a16="http://schemas.microsoft.com/office/drawing/2014/main" id="{013D66DE-318F-4445-91C1-63A9774B8D88}"/>
              </a:ext>
            </a:extLst>
          </p:cNvPr>
          <p:cNvSpPr txBox="1">
            <a:spLocks/>
          </p:cNvSpPr>
          <p:nvPr/>
        </p:nvSpPr>
        <p:spPr>
          <a:xfrm>
            <a:off x="832352" y="296465"/>
            <a:ext cx="8311645" cy="1371600"/>
          </a:xfrm>
          <a:prstGeom prst="rect">
            <a:avLst/>
          </a:prstGeom>
        </p:spPr>
        <p:txBody>
          <a:bodyPr>
            <a:normAutofit/>
          </a:bodyPr>
          <a:lstStyle>
            <a:lvl1pPr algn="l" defTabSz="914400" rtl="0" eaLnBrk="1" latinLnBrk="0" hangingPunct="1">
              <a:lnSpc>
                <a:spcPct val="90000"/>
              </a:lnSpc>
              <a:spcBef>
                <a:spcPct val="0"/>
              </a:spcBef>
              <a:buNone/>
              <a:defRPr lang="en-US" sz="4000" kern="1200" cap="none" spc="0" baseline="0" dirty="0">
                <a:solidFill>
                  <a:schemeClr val="tx1">
                    <a:lumMod val="85000"/>
                    <a:lumOff val="15000"/>
                  </a:schemeClr>
                </a:solidFill>
                <a:effectLst/>
                <a:latin typeface="+mj-lt"/>
                <a:ea typeface="+mn-ea"/>
                <a:cs typeface="+mn-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Climate/environmental variables</a:t>
            </a:r>
          </a:p>
        </p:txBody>
      </p:sp>
      <p:pic>
        <p:nvPicPr>
          <p:cNvPr id="5" name="Picture 4" descr="A close up of a keyboard&#10;&#10;Description automatically generated">
            <a:extLst>
              <a:ext uri="{FF2B5EF4-FFF2-40B4-BE49-F238E27FC236}">
                <a16:creationId xmlns:a16="http://schemas.microsoft.com/office/drawing/2014/main" id="{C7799372-4730-4869-9A4D-59F372716FD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33696" y="4295417"/>
            <a:ext cx="7259063" cy="2562583"/>
          </a:xfrm>
          <a:prstGeom prst="rect">
            <a:avLst/>
          </a:prstGeom>
        </p:spPr>
      </p:pic>
    </p:spTree>
    <p:extLst>
      <p:ext uri="{BB962C8B-B14F-4D97-AF65-F5344CB8AC3E}">
        <p14:creationId xmlns:p14="http://schemas.microsoft.com/office/powerpoint/2010/main" val="42753863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DDDDDD"/>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129"/>
            <a:ext cx="1154881" cy="6858000"/>
          </a:xfrm>
          <a:prstGeom prst="rect">
            <a:avLst/>
          </a:prstGeom>
        </p:spPr>
      </p:pic>
      <p:cxnSp>
        <p:nvCxnSpPr>
          <p:cNvPr id="16" name="Straight Connector 15"/>
          <p:cNvCxnSpPr/>
          <p:nvPr/>
        </p:nvCxnSpPr>
        <p:spPr>
          <a:xfrm>
            <a:off x="-3531" y="5648814"/>
            <a:ext cx="1202246" cy="0"/>
          </a:xfrm>
          <a:prstGeom prst="line">
            <a:avLst/>
          </a:prstGeom>
          <a:ln w="825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1183152" y="0"/>
            <a:ext cx="0" cy="6858000"/>
          </a:xfrm>
          <a:prstGeom prst="line">
            <a:avLst/>
          </a:prstGeom>
          <a:ln w="82550">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9" name="Table 8">
            <a:extLst>
              <a:ext uri="{FF2B5EF4-FFF2-40B4-BE49-F238E27FC236}">
                <a16:creationId xmlns:a16="http://schemas.microsoft.com/office/drawing/2014/main" id="{5ED352BA-5956-4D5F-83A2-1CB0FC9C0AA4}"/>
              </a:ext>
            </a:extLst>
          </p:cNvPr>
          <p:cNvGraphicFramePr>
            <a:graphicFrameLocks noGrp="1"/>
          </p:cNvGraphicFramePr>
          <p:nvPr/>
        </p:nvGraphicFramePr>
        <p:xfrm>
          <a:off x="1512140" y="1130967"/>
          <a:ext cx="7451386" cy="4517792"/>
        </p:xfrm>
        <a:graphic>
          <a:graphicData uri="http://schemas.openxmlformats.org/drawingml/2006/table">
            <a:tbl>
              <a:tblPr firstRow="1" firstCol="1" bandRow="1">
                <a:tableStyleId>{5940675A-B579-460E-94D1-54222C63F5DA}</a:tableStyleId>
              </a:tblPr>
              <a:tblGrid>
                <a:gridCol w="2289839">
                  <a:extLst>
                    <a:ext uri="{9D8B030D-6E8A-4147-A177-3AD203B41FA5}">
                      <a16:colId xmlns:a16="http://schemas.microsoft.com/office/drawing/2014/main" val="2689009576"/>
                    </a:ext>
                  </a:extLst>
                </a:gridCol>
                <a:gridCol w="5161547">
                  <a:extLst>
                    <a:ext uri="{9D8B030D-6E8A-4147-A177-3AD203B41FA5}">
                      <a16:colId xmlns:a16="http://schemas.microsoft.com/office/drawing/2014/main" val="1145045517"/>
                    </a:ext>
                  </a:extLst>
                </a:gridCol>
              </a:tblGrid>
              <a:tr h="514559">
                <a:tc>
                  <a:txBody>
                    <a:bodyPr/>
                    <a:lstStyle/>
                    <a:p>
                      <a:pPr marL="0" marR="0">
                        <a:lnSpc>
                          <a:spcPct val="107000"/>
                        </a:lnSpc>
                        <a:spcBef>
                          <a:spcPts val="0"/>
                        </a:spcBef>
                        <a:spcAft>
                          <a:spcPts val="0"/>
                        </a:spcAft>
                      </a:pPr>
                      <a:r>
                        <a:rPr lang="en-US" sz="1600" b="1" dirty="0">
                          <a:effectLst/>
                          <a:latin typeface="+mn-lt"/>
                          <a:cs typeface="Arial" panose="020B0604020202020204" pitchFamily="34" charset="0"/>
                        </a:rPr>
                        <a:t>Data Source</a:t>
                      </a:r>
                      <a:endParaRPr lang="en-US" sz="1600" b="1" dirty="0">
                        <a:effectLst/>
                        <a:latin typeface="+mn-lt"/>
                        <a:ea typeface="Calibri" panose="020F0502020204030204" pitchFamily="34" charset="0"/>
                        <a:cs typeface="Arial" panose="020B0604020202020204" pitchFamily="34" charset="0"/>
                      </a:endParaRPr>
                    </a:p>
                  </a:txBody>
                  <a:tcPr marL="68580" marR="68580" marT="0" marB="0">
                    <a:solidFill>
                      <a:schemeClr val="bg1">
                        <a:lumMod val="75000"/>
                      </a:schemeClr>
                    </a:solidFill>
                  </a:tcPr>
                </a:tc>
                <a:tc>
                  <a:txBody>
                    <a:bodyPr/>
                    <a:lstStyle/>
                    <a:p>
                      <a:pPr marL="0" marR="0">
                        <a:lnSpc>
                          <a:spcPct val="107000"/>
                        </a:lnSpc>
                        <a:spcBef>
                          <a:spcPts val="0"/>
                        </a:spcBef>
                        <a:spcAft>
                          <a:spcPts val="0"/>
                        </a:spcAft>
                      </a:pPr>
                      <a:r>
                        <a:rPr lang="en-US" sz="1600" b="1" dirty="0">
                          <a:effectLst/>
                          <a:latin typeface="+mn-lt"/>
                          <a:cs typeface="Arial" panose="020B0604020202020204" pitchFamily="34" charset="0"/>
                        </a:rPr>
                        <a:t>Variables</a:t>
                      </a:r>
                      <a:endParaRPr lang="en-US" sz="1600" b="1" dirty="0">
                        <a:effectLst/>
                        <a:latin typeface="+mn-lt"/>
                        <a:ea typeface="Calibri" panose="020F0502020204030204" pitchFamily="34" charset="0"/>
                        <a:cs typeface="Arial" panose="020B0604020202020204" pitchFamily="34" charset="0"/>
                      </a:endParaRPr>
                    </a:p>
                  </a:txBody>
                  <a:tcPr marL="68580" marR="68580" marT="0" marB="0">
                    <a:solidFill>
                      <a:schemeClr val="bg1">
                        <a:lumMod val="75000"/>
                      </a:schemeClr>
                    </a:solidFill>
                  </a:tcPr>
                </a:tc>
                <a:extLst>
                  <a:ext uri="{0D108BD9-81ED-4DB2-BD59-A6C34878D82A}">
                    <a16:rowId xmlns:a16="http://schemas.microsoft.com/office/drawing/2014/main" val="1111230104"/>
                  </a:ext>
                </a:extLst>
              </a:tr>
              <a:tr h="1335851">
                <a:tc>
                  <a:txBody>
                    <a:bodyPr/>
                    <a:lstStyle/>
                    <a:p>
                      <a:pPr marL="0" marR="0" algn="l">
                        <a:lnSpc>
                          <a:spcPct val="107000"/>
                        </a:lnSpc>
                        <a:spcBef>
                          <a:spcPts val="0"/>
                        </a:spcBef>
                        <a:spcAft>
                          <a:spcPts val="0"/>
                        </a:spcAft>
                      </a:pPr>
                      <a:r>
                        <a:rPr lang="en-US" sz="1800" b="1" baseline="0" dirty="0">
                          <a:effectLst/>
                          <a:latin typeface="+mn-lt"/>
                          <a:cs typeface="Arial" panose="020B0604020202020204" pitchFamily="34" charset="0"/>
                        </a:rPr>
                        <a:t>NOAA</a:t>
                      </a:r>
                      <a:r>
                        <a:rPr lang="en-US" sz="1600" b="1" baseline="30000" dirty="0">
                          <a:effectLst/>
                          <a:latin typeface="+mn-lt"/>
                          <a:cs typeface="Arial" panose="020B0604020202020204" pitchFamily="34" charset="0"/>
                        </a:rPr>
                        <a:t>1</a:t>
                      </a:r>
                      <a:endParaRPr lang="en-US" sz="1600" b="1" dirty="0">
                        <a:effectLst/>
                        <a:latin typeface="+mn-lt"/>
                        <a:cs typeface="Arial" panose="020B0604020202020204" pitchFamily="34" charset="0"/>
                      </a:endParaRPr>
                    </a:p>
                    <a:p>
                      <a:pPr marL="0" marR="0" algn="l">
                        <a:lnSpc>
                          <a:spcPct val="107000"/>
                        </a:lnSpc>
                        <a:spcBef>
                          <a:spcPts val="0"/>
                        </a:spcBef>
                        <a:spcAft>
                          <a:spcPts val="0"/>
                        </a:spcAft>
                      </a:pPr>
                      <a:r>
                        <a:rPr lang="en-US" sz="1600" b="1" dirty="0">
                          <a:effectLst/>
                          <a:latin typeface="+mn-lt"/>
                          <a:cs typeface="Arial" panose="020B0604020202020204" pitchFamily="34" charset="0"/>
                        </a:rPr>
                        <a:t> </a:t>
                      </a:r>
                      <a:endParaRPr lang="en-US" sz="1600" b="1" dirty="0">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nSpc>
                          <a:spcPct val="107000"/>
                        </a:lnSpc>
                        <a:spcBef>
                          <a:spcPts val="0"/>
                        </a:spcBef>
                        <a:spcAft>
                          <a:spcPts val="0"/>
                        </a:spcAft>
                      </a:pPr>
                      <a:r>
                        <a:rPr lang="en-US" sz="1600" dirty="0">
                          <a:effectLst/>
                          <a:latin typeface="+mn-lt"/>
                          <a:cs typeface="Arial" panose="020B0604020202020204" pitchFamily="34" charset="0"/>
                        </a:rPr>
                        <a:t>Monthly + seasonal </a:t>
                      </a:r>
                      <a:r>
                        <a:rPr lang="en-US" sz="1600" dirty="0" err="1">
                          <a:effectLst/>
                          <a:latin typeface="+mn-lt"/>
                          <a:cs typeface="Arial" panose="020B0604020202020204" pitchFamily="34" charset="0"/>
                        </a:rPr>
                        <a:t>Tmin</a:t>
                      </a:r>
                      <a:endParaRPr lang="en-US" sz="1600" dirty="0">
                        <a:effectLst/>
                        <a:latin typeface="+mn-lt"/>
                        <a:cs typeface="Arial" panose="020B0604020202020204" pitchFamily="34" charset="0"/>
                      </a:endParaRPr>
                    </a:p>
                    <a:p>
                      <a:pPr marL="0" marR="0">
                        <a:lnSpc>
                          <a:spcPct val="107000"/>
                        </a:lnSpc>
                        <a:spcBef>
                          <a:spcPts val="0"/>
                        </a:spcBef>
                        <a:spcAft>
                          <a:spcPts val="0"/>
                        </a:spcAft>
                      </a:pPr>
                      <a:r>
                        <a:rPr lang="en-US" sz="1600" dirty="0">
                          <a:effectLst/>
                          <a:latin typeface="+mn-lt"/>
                          <a:cs typeface="Arial" panose="020B0604020202020204" pitchFamily="34" charset="0"/>
                        </a:rPr>
                        <a:t>Monthly + seasonal </a:t>
                      </a:r>
                      <a:r>
                        <a:rPr lang="en-US" sz="1600" dirty="0" err="1">
                          <a:effectLst/>
                          <a:latin typeface="+mn-lt"/>
                          <a:cs typeface="Arial" panose="020B0604020202020204" pitchFamily="34" charset="0"/>
                        </a:rPr>
                        <a:t>Tmax</a:t>
                      </a:r>
                      <a:endParaRPr lang="en-US" sz="1600" dirty="0">
                        <a:effectLst/>
                        <a:latin typeface="+mn-lt"/>
                        <a:cs typeface="Arial" panose="020B0604020202020204" pitchFamily="34" charset="0"/>
                      </a:endParaRPr>
                    </a:p>
                    <a:p>
                      <a:pPr marL="0" marR="0">
                        <a:lnSpc>
                          <a:spcPct val="107000"/>
                        </a:lnSpc>
                        <a:spcBef>
                          <a:spcPts val="0"/>
                        </a:spcBef>
                        <a:spcAft>
                          <a:spcPts val="0"/>
                        </a:spcAft>
                      </a:pPr>
                      <a:r>
                        <a:rPr lang="en-US" sz="1600" dirty="0">
                          <a:effectLst/>
                          <a:latin typeface="+mn-lt"/>
                          <a:ea typeface="Calibri" panose="020F0502020204030204" pitchFamily="34" charset="0"/>
                          <a:cs typeface="Arial" panose="020B0604020202020204" pitchFamily="34" charset="0"/>
                        </a:rPr>
                        <a:t>Heating degree days (HDD) &lt;18.3</a:t>
                      </a:r>
                      <a:r>
                        <a:rPr lang="en-US" sz="1600" kern="1200" dirty="0">
                          <a:solidFill>
                            <a:schemeClr val="tx1"/>
                          </a:solidFill>
                          <a:effectLst/>
                          <a:latin typeface="+mn-lt"/>
                          <a:ea typeface="+mn-ea"/>
                          <a:cs typeface="+mn-cs"/>
                        </a:rPr>
                        <a:t>° C (65° F)</a:t>
                      </a:r>
                      <a:endParaRPr lang="en-US" sz="1600" dirty="0">
                        <a:effectLst/>
                        <a:latin typeface="+mn-lt"/>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600" dirty="0">
                          <a:effectLst/>
                          <a:latin typeface="+mn-lt"/>
                          <a:ea typeface="Calibri" panose="020F0502020204030204" pitchFamily="34" charset="0"/>
                          <a:cs typeface="Arial" panose="020B0604020202020204" pitchFamily="34" charset="0"/>
                        </a:rPr>
                        <a:t>Cooling degree days (CDD) &gt;18.3</a:t>
                      </a:r>
                      <a:r>
                        <a:rPr lang="en-US" sz="1600" kern="1200" dirty="0">
                          <a:solidFill>
                            <a:schemeClr val="tx1"/>
                          </a:solidFill>
                          <a:effectLst/>
                          <a:latin typeface="+mn-lt"/>
                          <a:ea typeface="+mn-ea"/>
                          <a:cs typeface="+mn-cs"/>
                        </a:rPr>
                        <a:t>° C (65° F)</a:t>
                      </a:r>
                      <a:endParaRPr lang="en-US" sz="1600" dirty="0">
                        <a:effectLst/>
                        <a:latin typeface="+mn-lt"/>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78610139"/>
                  </a:ext>
                </a:extLst>
              </a:tr>
              <a:tr h="1601102">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1600" b="1" dirty="0">
                          <a:effectLst/>
                          <a:latin typeface="+mn-lt"/>
                          <a:cs typeface="Arial" panose="020B0604020202020204" pitchFamily="34" charset="0"/>
                        </a:rPr>
                        <a:t>Global </a:t>
                      </a:r>
                      <a:r>
                        <a:rPr lang="en-US" sz="1600" b="1" kern="1200" dirty="0">
                          <a:effectLst/>
                          <a:latin typeface="+mn-lt"/>
                          <a:cs typeface="Arial" panose="020B0604020202020204" pitchFamily="34" charset="0"/>
                        </a:rPr>
                        <a:t>Standardized Precipitation-Evapotranspiration Index  (</a:t>
                      </a:r>
                      <a:r>
                        <a:rPr lang="en-US" sz="1600" b="1" dirty="0">
                          <a:effectLst/>
                          <a:latin typeface="+mn-lt"/>
                          <a:cs typeface="Arial" panose="020B0604020202020204" pitchFamily="34" charset="0"/>
                        </a:rPr>
                        <a:t>SPEI) database</a:t>
                      </a:r>
                      <a:r>
                        <a:rPr lang="en-US" sz="1600" b="1" baseline="30000" dirty="0">
                          <a:effectLst/>
                          <a:latin typeface="+mn-lt"/>
                          <a:cs typeface="Arial" panose="020B0604020202020204" pitchFamily="34" charset="0"/>
                        </a:rPr>
                        <a:t>2</a:t>
                      </a:r>
                    </a:p>
                    <a:p>
                      <a:pPr marL="0" marR="0" lvl="0" indent="0" algn="l" defTabSz="914400" rtl="0" eaLnBrk="1" fontAlgn="auto" latinLnBrk="0" hangingPunct="1">
                        <a:lnSpc>
                          <a:spcPct val="107000"/>
                        </a:lnSpc>
                        <a:spcBef>
                          <a:spcPts val="0"/>
                        </a:spcBef>
                        <a:spcAft>
                          <a:spcPts val="0"/>
                        </a:spcAft>
                        <a:buClrTx/>
                        <a:buSzTx/>
                        <a:buFontTx/>
                        <a:buNone/>
                        <a:tabLst/>
                        <a:defRPr/>
                      </a:pPr>
                      <a:endParaRPr lang="en-US" sz="1600" b="1" dirty="0">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nSpc>
                          <a:spcPct val="107000"/>
                        </a:lnSpc>
                        <a:spcBef>
                          <a:spcPts val="0"/>
                        </a:spcBef>
                        <a:spcAft>
                          <a:spcPts val="0"/>
                        </a:spcAft>
                      </a:pPr>
                      <a:endParaRPr lang="en-US" sz="1600" dirty="0">
                        <a:effectLst/>
                        <a:latin typeface="+mn-lt"/>
                        <a:cs typeface="Arial" panose="020B0604020202020204" pitchFamily="34" charset="0"/>
                      </a:endParaRPr>
                    </a:p>
                    <a:p>
                      <a:pPr marL="0" marR="0">
                        <a:lnSpc>
                          <a:spcPct val="107000"/>
                        </a:lnSpc>
                        <a:spcBef>
                          <a:spcPts val="0"/>
                        </a:spcBef>
                        <a:spcAft>
                          <a:spcPts val="0"/>
                        </a:spcAft>
                      </a:pPr>
                      <a:r>
                        <a:rPr lang="en-US" sz="1600" dirty="0">
                          <a:effectLst/>
                          <a:latin typeface="+mn-lt"/>
                          <a:cs typeface="Arial" panose="020B0604020202020204" pitchFamily="34" charset="0"/>
                        </a:rPr>
                        <a:t>SPEI-01: 1-month moisture index: specific times of influence</a:t>
                      </a:r>
                    </a:p>
                    <a:p>
                      <a:pPr marL="0" marR="0">
                        <a:lnSpc>
                          <a:spcPct val="107000"/>
                        </a:lnSpc>
                        <a:spcBef>
                          <a:spcPts val="0"/>
                        </a:spcBef>
                        <a:spcAft>
                          <a:spcPts val="0"/>
                        </a:spcAft>
                      </a:pPr>
                      <a:r>
                        <a:rPr lang="en-US" sz="1600" dirty="0">
                          <a:effectLst/>
                          <a:latin typeface="+mn-lt"/>
                          <a:cs typeface="Arial" panose="020B0604020202020204" pitchFamily="34" charset="0"/>
                        </a:rPr>
                        <a:t>SPEI-03: 3-month moisture index: seasonal</a:t>
                      </a:r>
                    </a:p>
                    <a:p>
                      <a:pPr marL="0" marR="0">
                        <a:lnSpc>
                          <a:spcPct val="107000"/>
                        </a:lnSpc>
                        <a:spcBef>
                          <a:spcPts val="0"/>
                        </a:spcBef>
                        <a:spcAft>
                          <a:spcPts val="0"/>
                        </a:spcAft>
                      </a:pPr>
                      <a:endParaRPr lang="en-US" sz="1600" dirty="0">
                        <a:effectLst/>
                        <a:latin typeface="+mn-lt"/>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120366146"/>
                  </a:ext>
                </a:extLst>
              </a:tr>
              <a:tr h="1066280">
                <a:tc>
                  <a:txBody>
                    <a:bodyPr/>
                    <a:lstStyle/>
                    <a:p>
                      <a:pPr marL="0" marR="0" algn="l">
                        <a:lnSpc>
                          <a:spcPct val="107000"/>
                        </a:lnSpc>
                        <a:spcBef>
                          <a:spcPts val="0"/>
                        </a:spcBef>
                        <a:spcAft>
                          <a:spcPts val="0"/>
                        </a:spcAft>
                      </a:pPr>
                      <a:r>
                        <a:rPr lang="en-US" sz="1600" b="1" dirty="0">
                          <a:effectLst/>
                          <a:latin typeface="+mn-lt"/>
                          <a:cs typeface="Arial" panose="020B0604020202020204" pitchFamily="34" charset="0"/>
                        </a:rPr>
                        <a:t>National Atmospheric Deposition Program</a:t>
                      </a:r>
                      <a:r>
                        <a:rPr lang="en-US" sz="1600" b="1" baseline="30000" dirty="0">
                          <a:effectLst/>
                          <a:latin typeface="+mn-lt"/>
                          <a:cs typeface="Arial" panose="020B0604020202020204" pitchFamily="34" charset="0"/>
                        </a:rPr>
                        <a:t>3</a:t>
                      </a:r>
                      <a:endParaRPr lang="en-US" sz="1600" b="1" baseline="30000" dirty="0">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nSpc>
                          <a:spcPct val="107000"/>
                        </a:lnSpc>
                        <a:spcBef>
                          <a:spcPts val="0"/>
                        </a:spcBef>
                        <a:spcAft>
                          <a:spcPts val="0"/>
                        </a:spcAft>
                      </a:pPr>
                      <a:r>
                        <a:rPr lang="en-US" sz="1600" dirty="0">
                          <a:effectLst/>
                          <a:latin typeface="+mn-lt"/>
                          <a:cs typeface="Arial" panose="020B0604020202020204" pitchFamily="34" charset="0"/>
                        </a:rPr>
                        <a:t>SO</a:t>
                      </a:r>
                      <a:r>
                        <a:rPr lang="en-US" sz="1600" baseline="-25000" dirty="0">
                          <a:effectLst/>
                          <a:latin typeface="+mn-lt"/>
                          <a:cs typeface="Arial" panose="020B0604020202020204" pitchFamily="34" charset="0"/>
                        </a:rPr>
                        <a:t>4</a:t>
                      </a:r>
                      <a:r>
                        <a:rPr lang="en-US" sz="1600" baseline="30000" dirty="0">
                          <a:effectLst/>
                          <a:latin typeface="+mn-lt"/>
                          <a:cs typeface="Arial" panose="020B0604020202020204" pitchFamily="34" charset="0"/>
                        </a:rPr>
                        <a:t>2-                                 </a:t>
                      </a:r>
                      <a:endParaRPr lang="en-US" sz="1600" dirty="0">
                        <a:effectLst/>
                        <a:latin typeface="+mn-lt"/>
                        <a:cs typeface="Arial" panose="020B0604020202020204" pitchFamily="34" charset="0"/>
                      </a:endParaRPr>
                    </a:p>
                    <a:p>
                      <a:pPr marL="0" marR="0">
                        <a:lnSpc>
                          <a:spcPct val="107000"/>
                        </a:lnSpc>
                        <a:spcBef>
                          <a:spcPts val="0"/>
                        </a:spcBef>
                        <a:spcAft>
                          <a:spcPts val="0"/>
                        </a:spcAft>
                      </a:pPr>
                      <a:r>
                        <a:rPr lang="en-US" sz="1600" dirty="0">
                          <a:effectLst/>
                          <a:latin typeface="+mn-lt"/>
                          <a:cs typeface="Arial" panose="020B0604020202020204" pitchFamily="34" charset="0"/>
                        </a:rPr>
                        <a:t>NO</a:t>
                      </a:r>
                      <a:r>
                        <a:rPr lang="en-US" sz="1600" baseline="-25000" dirty="0">
                          <a:effectLst/>
                          <a:latin typeface="+mn-lt"/>
                          <a:cs typeface="Arial" panose="020B0604020202020204" pitchFamily="34" charset="0"/>
                        </a:rPr>
                        <a:t>3</a:t>
                      </a:r>
                      <a:r>
                        <a:rPr lang="en-US" sz="1600" baseline="30000" dirty="0">
                          <a:effectLst/>
                          <a:latin typeface="+mn-lt"/>
                          <a:cs typeface="Arial" panose="020B0604020202020204" pitchFamily="34" charset="0"/>
                        </a:rPr>
                        <a:t>-</a:t>
                      </a:r>
                      <a:r>
                        <a:rPr lang="en-US" sz="1600" dirty="0">
                          <a:effectLst/>
                          <a:latin typeface="+mn-lt"/>
                          <a:cs typeface="Arial" panose="020B0604020202020204" pitchFamily="34" charset="0"/>
                        </a:rPr>
                        <a:t>          </a:t>
                      </a:r>
                    </a:p>
                    <a:p>
                      <a:pPr marL="0" marR="0">
                        <a:lnSpc>
                          <a:spcPct val="107000"/>
                        </a:lnSpc>
                        <a:spcBef>
                          <a:spcPts val="0"/>
                        </a:spcBef>
                        <a:spcAft>
                          <a:spcPts val="0"/>
                        </a:spcAft>
                      </a:pPr>
                      <a:r>
                        <a:rPr lang="en-US" sz="1600" dirty="0">
                          <a:effectLst/>
                          <a:latin typeface="+mn-lt"/>
                          <a:cs typeface="Arial" panose="020B0604020202020204" pitchFamily="34" charset="0"/>
                        </a:rPr>
                        <a:t>Ratio of cations to anions</a:t>
                      </a:r>
                    </a:p>
                    <a:p>
                      <a:pPr marL="0" marR="0">
                        <a:lnSpc>
                          <a:spcPct val="107000"/>
                        </a:lnSpc>
                        <a:spcBef>
                          <a:spcPts val="0"/>
                        </a:spcBef>
                        <a:spcAft>
                          <a:spcPts val="0"/>
                        </a:spcAft>
                      </a:pPr>
                      <a:r>
                        <a:rPr lang="en-US" sz="1600" dirty="0">
                          <a:effectLst/>
                          <a:latin typeface="+mn-lt"/>
                          <a:cs typeface="Arial" panose="020B0604020202020204" pitchFamily="34" charset="0"/>
                        </a:rPr>
                        <a:t>rainfall pH</a:t>
                      </a:r>
                    </a:p>
                  </a:txBody>
                  <a:tcPr marL="68580" marR="68580" marT="0" marB="0"/>
                </a:tc>
                <a:extLst>
                  <a:ext uri="{0D108BD9-81ED-4DB2-BD59-A6C34878D82A}">
                    <a16:rowId xmlns:a16="http://schemas.microsoft.com/office/drawing/2014/main" val="1529381518"/>
                  </a:ext>
                </a:extLst>
              </a:tr>
            </a:tbl>
          </a:graphicData>
        </a:graphic>
      </p:graphicFrame>
      <p:sp>
        <p:nvSpPr>
          <p:cNvPr id="10" name="Rectangle 1">
            <a:extLst>
              <a:ext uri="{FF2B5EF4-FFF2-40B4-BE49-F238E27FC236}">
                <a16:creationId xmlns:a16="http://schemas.microsoft.com/office/drawing/2014/main" id="{FB76B404-8F80-470B-9F96-7BCA3201CE5A}"/>
              </a:ext>
            </a:extLst>
          </p:cNvPr>
          <p:cNvSpPr>
            <a:spLocks noChangeArrowheads="1"/>
          </p:cNvSpPr>
          <p:nvPr/>
        </p:nvSpPr>
        <p:spPr bwMode="auto">
          <a:xfrm>
            <a:off x="1467018" y="5738814"/>
            <a:ext cx="7042312" cy="6001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100" b="0" i="0" u="none" strike="noStrike" kern="1200" cap="none" spc="0" normalizeH="0" baseline="3000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1</a:t>
            </a:r>
            <a:r>
              <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NOAA National Climatic Data Center (2018)</a:t>
            </a:r>
            <a:endParaRPr kumimoji="0" lang="en-US" altLang="en-US"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100" b="0" i="0" u="none" strike="noStrike" kern="1200" cap="none" spc="0" normalizeH="0" baseline="3000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2</a:t>
            </a:r>
            <a:r>
              <a:rPr kumimoji="0" lang="en-US" altLang="en-US"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Vicente-Serrano et al. (2017)</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100" b="0" i="0" u="none" strike="noStrike" kern="1200" cap="none" spc="0" normalizeH="0" baseline="3000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3</a:t>
            </a:r>
            <a:r>
              <a:rPr kumimoji="0" lang="en-US" altLang="en-US"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da-DK" altLang="en-US"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National Atmospheric Deposition Program (2017) NADP/NTN Monitoring</a:t>
            </a:r>
            <a:endParaRPr kumimoji="0" lang="da-DK"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1" name="Title 1">
            <a:extLst>
              <a:ext uri="{FF2B5EF4-FFF2-40B4-BE49-F238E27FC236}">
                <a16:creationId xmlns:a16="http://schemas.microsoft.com/office/drawing/2014/main" id="{013D66DE-318F-4445-91C1-63A9774B8D88}"/>
              </a:ext>
            </a:extLst>
          </p:cNvPr>
          <p:cNvSpPr txBox="1">
            <a:spLocks/>
          </p:cNvSpPr>
          <p:nvPr/>
        </p:nvSpPr>
        <p:spPr>
          <a:xfrm>
            <a:off x="832352" y="296465"/>
            <a:ext cx="8311645" cy="1371600"/>
          </a:xfrm>
          <a:prstGeom prst="rect">
            <a:avLst/>
          </a:prstGeom>
        </p:spPr>
        <p:txBody>
          <a:bodyPr>
            <a:normAutofit/>
          </a:bodyPr>
          <a:lstStyle>
            <a:lvl1pPr algn="l" defTabSz="914400" rtl="0" eaLnBrk="1" latinLnBrk="0" hangingPunct="1">
              <a:lnSpc>
                <a:spcPct val="90000"/>
              </a:lnSpc>
              <a:spcBef>
                <a:spcPct val="0"/>
              </a:spcBef>
              <a:buNone/>
              <a:defRPr lang="en-US" sz="4000" kern="1200" cap="none" spc="0" baseline="0" dirty="0">
                <a:solidFill>
                  <a:schemeClr val="tx1">
                    <a:lumMod val="85000"/>
                    <a:lumOff val="15000"/>
                  </a:schemeClr>
                </a:solidFill>
                <a:effectLst/>
                <a:latin typeface="+mj-lt"/>
                <a:ea typeface="+mn-ea"/>
                <a:cs typeface="+mn-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Climate/environmental variables</a:t>
            </a:r>
          </a:p>
        </p:txBody>
      </p:sp>
      <p:sp>
        <p:nvSpPr>
          <p:cNvPr id="13" name="Rectangle 12">
            <a:extLst>
              <a:ext uri="{FF2B5EF4-FFF2-40B4-BE49-F238E27FC236}">
                <a16:creationId xmlns:a16="http://schemas.microsoft.com/office/drawing/2014/main" id="{EA2D9B0A-6A55-4C78-99F3-52AD007823C1}"/>
              </a:ext>
            </a:extLst>
          </p:cNvPr>
          <p:cNvSpPr/>
          <p:nvPr/>
        </p:nvSpPr>
        <p:spPr>
          <a:xfrm>
            <a:off x="3164879" y="6300476"/>
            <a:ext cx="3935373"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6600"/>
                </a:solidFill>
                <a:effectLst/>
                <a:uLnTx/>
                <a:uFillTx/>
                <a:latin typeface="Calibri" panose="020F0502020204030204"/>
                <a:ea typeface="+mn-ea"/>
                <a:cs typeface="Arial" panose="020B0604020202020204" pitchFamily="34" charset="0"/>
              </a:rPr>
              <a:t>values for current and previous year</a:t>
            </a:r>
          </a:p>
        </p:txBody>
      </p:sp>
    </p:spTree>
    <p:extLst>
      <p:ext uri="{BB962C8B-B14F-4D97-AF65-F5344CB8AC3E}">
        <p14:creationId xmlns:p14="http://schemas.microsoft.com/office/powerpoint/2010/main" val="2873651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1408814" y="2080215"/>
            <a:ext cx="6326372" cy="1096519"/>
          </a:xfrm>
          <a:prstGeom prst="rect">
            <a:avLst/>
          </a:prstGeom>
        </p:spPr>
        <p:txBody>
          <a:bodyPr wrap="square">
            <a:spAutoFit/>
          </a:bodyPr>
          <a:lstStyle/>
          <a:p>
            <a:pPr algn="ctr">
              <a:lnSpc>
                <a:spcPct val="107000"/>
              </a:lnSpc>
              <a:spcAft>
                <a:spcPts val="800"/>
              </a:spcAft>
            </a:pPr>
            <a:r>
              <a:rPr lang="en-US" sz="2800" b="1" dirty="0">
                <a:solidFill>
                  <a:prstClr val="black"/>
                </a:solidFill>
                <a:latin typeface="Calibri" panose="020F0502020204030204" pitchFamily="34" charset="0"/>
                <a:ea typeface="Calibri" panose="020F0502020204030204" pitchFamily="34" charset="0"/>
                <a:cs typeface="Calibri" panose="020F0502020204030204" pitchFamily="34" charset="0"/>
              </a:rPr>
              <a:t>Overall conclusions and </a:t>
            </a:r>
          </a:p>
          <a:p>
            <a:pPr algn="ctr">
              <a:lnSpc>
                <a:spcPct val="107000"/>
              </a:lnSpc>
              <a:spcAft>
                <a:spcPts val="800"/>
              </a:spcAft>
            </a:pPr>
            <a:r>
              <a:rPr lang="en-US" sz="2800" b="1" dirty="0">
                <a:solidFill>
                  <a:prstClr val="black"/>
                </a:solidFill>
                <a:latin typeface="Calibri" panose="020F0502020204030204" pitchFamily="34" charset="0"/>
                <a:ea typeface="Calibri" panose="020F0502020204030204" pitchFamily="34" charset="0"/>
                <a:cs typeface="Calibri" panose="020F0502020204030204" pitchFamily="34" charset="0"/>
              </a:rPr>
              <a:t>implications for future growth</a:t>
            </a:r>
          </a:p>
        </p:txBody>
      </p:sp>
      <p:sp>
        <p:nvSpPr>
          <p:cNvPr id="12" name="Rectangle 11"/>
          <p:cNvSpPr/>
          <p:nvPr/>
        </p:nvSpPr>
        <p:spPr>
          <a:xfrm>
            <a:off x="1311575" y="1424122"/>
            <a:ext cx="6489291" cy="2646435"/>
          </a:xfrm>
          <a:prstGeom prst="rect">
            <a:avLst/>
          </a:prstGeom>
          <a:noFill/>
          <a:ln w="69850" cmpd="thickThi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nvGrpSpPr>
          <p:cNvPr id="14" name="Group 13"/>
          <p:cNvGrpSpPr/>
          <p:nvPr/>
        </p:nvGrpSpPr>
        <p:grpSpPr>
          <a:xfrm>
            <a:off x="5945125" y="3602762"/>
            <a:ext cx="933671" cy="933671"/>
            <a:chOff x="1905472" y="2182603"/>
            <a:chExt cx="933671" cy="933671"/>
          </a:xfrm>
        </p:grpSpPr>
        <p:sp>
          <p:nvSpPr>
            <p:cNvPr id="15" name="Oval 14"/>
            <p:cNvSpPr/>
            <p:nvPr/>
          </p:nvSpPr>
          <p:spPr>
            <a:xfrm>
              <a:off x="1905472" y="2182603"/>
              <a:ext cx="933671" cy="933671"/>
            </a:xfrm>
            <a:prstGeom prst="ellipse">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solidFill>
                  <a:prstClr val="white"/>
                </a:solidFill>
                <a:latin typeface="Calibri" panose="020F0502020204030204"/>
              </a:endParaRPr>
            </a:p>
          </p:txBody>
        </p:sp>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13662" y="2249675"/>
              <a:ext cx="317289" cy="799525"/>
            </a:xfrm>
            <a:prstGeom prst="rect">
              <a:avLst/>
            </a:prstGeom>
          </p:spPr>
        </p:pic>
      </p:grpSp>
      <p:grpSp>
        <p:nvGrpSpPr>
          <p:cNvPr id="10" name="Group 9">
            <a:extLst>
              <a:ext uri="{FF2B5EF4-FFF2-40B4-BE49-F238E27FC236}">
                <a16:creationId xmlns:a16="http://schemas.microsoft.com/office/drawing/2014/main" id="{DB1953DE-9105-4AEA-98B3-309BB7622F9C}"/>
              </a:ext>
            </a:extLst>
          </p:cNvPr>
          <p:cNvGrpSpPr/>
          <p:nvPr/>
        </p:nvGrpSpPr>
        <p:grpSpPr>
          <a:xfrm>
            <a:off x="4089385" y="3602763"/>
            <a:ext cx="933671" cy="933671"/>
            <a:chOff x="3391354" y="2054225"/>
            <a:chExt cx="933671" cy="933671"/>
          </a:xfrm>
        </p:grpSpPr>
        <p:sp>
          <p:nvSpPr>
            <p:cNvPr id="11" name="Oval 10">
              <a:extLst>
                <a:ext uri="{FF2B5EF4-FFF2-40B4-BE49-F238E27FC236}">
                  <a16:creationId xmlns:a16="http://schemas.microsoft.com/office/drawing/2014/main" id="{0341D1B3-FD3B-46DC-BB7C-58C7FC5146C4}"/>
                </a:ext>
              </a:extLst>
            </p:cNvPr>
            <p:cNvSpPr/>
            <p:nvPr/>
          </p:nvSpPr>
          <p:spPr>
            <a:xfrm>
              <a:off x="3391354" y="2054225"/>
              <a:ext cx="933671" cy="933671"/>
            </a:xfrm>
            <a:prstGeom prst="ellipse">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solidFill>
                  <a:prstClr val="white"/>
                </a:solidFill>
                <a:latin typeface="Calibri" panose="020F0502020204030204"/>
              </a:endParaRPr>
            </a:p>
          </p:txBody>
        </p:sp>
        <p:pic>
          <p:nvPicPr>
            <p:cNvPr id="13" name="Picture 12">
              <a:extLst>
                <a:ext uri="{FF2B5EF4-FFF2-40B4-BE49-F238E27FC236}">
                  <a16:creationId xmlns:a16="http://schemas.microsoft.com/office/drawing/2014/main" id="{CFBF9467-A6F4-4F2B-91D5-0020940BFCE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67107" y="2107792"/>
              <a:ext cx="561243" cy="797749"/>
            </a:xfrm>
            <a:prstGeom prst="rect">
              <a:avLst/>
            </a:prstGeom>
          </p:spPr>
        </p:pic>
      </p:grpSp>
      <p:grpSp>
        <p:nvGrpSpPr>
          <p:cNvPr id="17" name="Group 16">
            <a:extLst>
              <a:ext uri="{FF2B5EF4-FFF2-40B4-BE49-F238E27FC236}">
                <a16:creationId xmlns:a16="http://schemas.microsoft.com/office/drawing/2014/main" id="{B7D953F0-0237-4F9C-B844-C5E9D20ABC68}"/>
              </a:ext>
            </a:extLst>
          </p:cNvPr>
          <p:cNvGrpSpPr/>
          <p:nvPr/>
        </p:nvGrpSpPr>
        <p:grpSpPr>
          <a:xfrm>
            <a:off x="2129673" y="3588047"/>
            <a:ext cx="933671" cy="934310"/>
            <a:chOff x="3391354" y="756253"/>
            <a:chExt cx="933671" cy="934310"/>
          </a:xfrm>
        </p:grpSpPr>
        <p:sp>
          <p:nvSpPr>
            <p:cNvPr id="18" name="Oval 17">
              <a:extLst>
                <a:ext uri="{FF2B5EF4-FFF2-40B4-BE49-F238E27FC236}">
                  <a16:creationId xmlns:a16="http://schemas.microsoft.com/office/drawing/2014/main" id="{44B5A3EC-D0F0-4B2E-BAD6-1F7E9E4E2937}"/>
                </a:ext>
              </a:extLst>
            </p:cNvPr>
            <p:cNvSpPr/>
            <p:nvPr/>
          </p:nvSpPr>
          <p:spPr>
            <a:xfrm>
              <a:off x="3391354" y="756253"/>
              <a:ext cx="933671" cy="933671"/>
            </a:xfrm>
            <a:prstGeom prst="ellipse">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solidFill>
                  <a:prstClr val="white"/>
                </a:solidFill>
                <a:latin typeface="Calibri" panose="020F0502020204030204"/>
              </a:endParaRPr>
            </a:p>
          </p:txBody>
        </p:sp>
        <p:pic>
          <p:nvPicPr>
            <p:cNvPr id="19" name="Picture 18">
              <a:extLst>
                <a:ext uri="{FF2B5EF4-FFF2-40B4-BE49-F238E27FC236}">
                  <a16:creationId xmlns:a16="http://schemas.microsoft.com/office/drawing/2014/main" id="{0F4EF30D-40A4-401A-99DB-7F6E1A20F11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25738" y="796101"/>
              <a:ext cx="462253" cy="894462"/>
            </a:xfrm>
            <a:prstGeom prst="rect">
              <a:avLst/>
            </a:prstGeom>
          </p:spPr>
        </p:pic>
      </p:grpSp>
    </p:spTree>
    <p:extLst>
      <p:ext uri="{BB962C8B-B14F-4D97-AF65-F5344CB8AC3E}">
        <p14:creationId xmlns:p14="http://schemas.microsoft.com/office/powerpoint/2010/main" val="2602414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logo&#10;&#10;Description automatically generated">
            <a:extLst>
              <a:ext uri="{FF2B5EF4-FFF2-40B4-BE49-F238E27FC236}">
                <a16:creationId xmlns:a16="http://schemas.microsoft.com/office/drawing/2014/main" id="{AD3BFE10-ADE1-4EA2-933D-7EE137F0328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8190"/>
          <a:stretch/>
        </p:blipFill>
        <p:spPr>
          <a:xfrm>
            <a:off x="0" y="1097150"/>
            <a:ext cx="9144000" cy="5596719"/>
          </a:xfrm>
          <a:prstGeom prst="rect">
            <a:avLst/>
          </a:prstGeom>
        </p:spPr>
      </p:pic>
      <p:sp>
        <p:nvSpPr>
          <p:cNvPr id="5" name="Title 4">
            <a:extLst>
              <a:ext uri="{FF2B5EF4-FFF2-40B4-BE49-F238E27FC236}">
                <a16:creationId xmlns:a16="http://schemas.microsoft.com/office/drawing/2014/main" id="{9BA22181-9D19-4D0A-B7E9-A5DA778D2A0F}"/>
              </a:ext>
            </a:extLst>
          </p:cNvPr>
          <p:cNvSpPr>
            <a:spLocks noGrp="1"/>
          </p:cNvSpPr>
          <p:nvPr>
            <p:ph type="title"/>
          </p:nvPr>
        </p:nvSpPr>
        <p:spPr>
          <a:xfrm>
            <a:off x="628650" y="146764"/>
            <a:ext cx="7886700" cy="1325563"/>
          </a:xfrm>
        </p:spPr>
        <p:txBody>
          <a:bodyPr>
            <a:normAutofit/>
          </a:bodyPr>
          <a:lstStyle/>
          <a:p>
            <a:pPr algn="ctr"/>
            <a:r>
              <a:rPr lang="en-US" sz="3600" dirty="0"/>
              <a:t>Growth (BAI) of all species</a:t>
            </a:r>
          </a:p>
        </p:txBody>
      </p:sp>
    </p:spTree>
    <p:extLst>
      <p:ext uri="{BB962C8B-B14F-4D97-AF65-F5344CB8AC3E}">
        <p14:creationId xmlns:p14="http://schemas.microsoft.com/office/powerpoint/2010/main" val="28747861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2E46E395-A211-4BCA-86A9-1CD8B5765ACF}"/>
              </a:ext>
            </a:extLst>
          </p:cNvPr>
          <p:cNvSpPr txBox="1">
            <a:spLocks/>
          </p:cNvSpPr>
          <p:nvPr/>
        </p:nvSpPr>
        <p:spPr>
          <a:xfrm>
            <a:off x="2245869" y="543491"/>
            <a:ext cx="4691388" cy="74363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en-US" dirty="0">
                <a:solidFill>
                  <a:prstClr val="black"/>
                </a:solidFill>
                <a:latin typeface="Calibri Light" panose="020F0302020204030204"/>
              </a:rPr>
              <a:t>Focus on summer</a:t>
            </a:r>
          </a:p>
        </p:txBody>
      </p:sp>
      <p:graphicFrame>
        <p:nvGraphicFramePr>
          <p:cNvPr id="9" name="Content Placeholder 2">
            <a:extLst>
              <a:ext uri="{FF2B5EF4-FFF2-40B4-BE49-F238E27FC236}">
                <a16:creationId xmlns:a16="http://schemas.microsoft.com/office/drawing/2014/main" id="{04DDD31F-F835-4C1B-808A-5CAC1217E590}"/>
              </a:ext>
            </a:extLst>
          </p:cNvPr>
          <p:cNvGraphicFramePr>
            <a:graphicFrameLocks/>
          </p:cNvGraphicFramePr>
          <p:nvPr/>
        </p:nvGraphicFramePr>
        <p:xfrm>
          <a:off x="1451011" y="1376519"/>
          <a:ext cx="6281104" cy="4960620"/>
        </p:xfrm>
        <a:graphic>
          <a:graphicData uri="http://schemas.openxmlformats.org/drawingml/2006/table">
            <a:tbl>
              <a:tblPr firstRow="1" bandRow="1">
                <a:tableStyleId>{5FD0F851-EC5A-4D38-B0AD-8093EC10F338}</a:tableStyleId>
              </a:tblPr>
              <a:tblGrid>
                <a:gridCol w="2049223">
                  <a:extLst>
                    <a:ext uri="{9D8B030D-6E8A-4147-A177-3AD203B41FA5}">
                      <a16:colId xmlns:a16="http://schemas.microsoft.com/office/drawing/2014/main" val="3831376755"/>
                    </a:ext>
                  </a:extLst>
                </a:gridCol>
                <a:gridCol w="4231881">
                  <a:extLst>
                    <a:ext uri="{9D8B030D-6E8A-4147-A177-3AD203B41FA5}">
                      <a16:colId xmlns:a16="http://schemas.microsoft.com/office/drawing/2014/main" val="4169292669"/>
                    </a:ext>
                  </a:extLst>
                </a:gridCol>
              </a:tblGrid>
              <a:tr h="316037">
                <a:tc>
                  <a:txBody>
                    <a:bodyPr/>
                    <a:lstStyle/>
                    <a:p>
                      <a:r>
                        <a:rPr lang="en-US" sz="1800" dirty="0">
                          <a:latin typeface="+mn-lt"/>
                          <a:cs typeface="Arial" panose="020B0604020202020204" pitchFamily="34" charset="0"/>
                        </a:rPr>
                        <a:t>Association</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800" dirty="0">
                          <a:latin typeface="+mn-lt"/>
                          <a:cs typeface="Arial" panose="020B0604020202020204" pitchFamily="34" charset="0"/>
                        </a:rPr>
                        <a:t>Species </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83155228"/>
                  </a:ext>
                </a:extLst>
              </a:tr>
              <a:tr h="2057751">
                <a:tc>
                  <a:txBody>
                    <a:bodyPr/>
                    <a:lstStyle/>
                    <a:p>
                      <a:pPr algn="ctr"/>
                      <a:endParaRPr lang="en-US" sz="1400" dirty="0">
                        <a:latin typeface="+mn-lt"/>
                        <a:cs typeface="Arial" panose="020B0604020202020204" pitchFamily="34" charset="0"/>
                      </a:endParaRPr>
                    </a:p>
                    <a:p>
                      <a:pPr algn="ctr"/>
                      <a:endParaRPr lang="en-US" sz="1400" dirty="0">
                        <a:latin typeface="+mn-lt"/>
                        <a:cs typeface="Arial" panose="020B0604020202020204" pitchFamily="34" charset="0"/>
                      </a:endParaRPr>
                    </a:p>
                    <a:p>
                      <a:pPr algn="ctr"/>
                      <a:r>
                        <a:rPr lang="en-US" sz="2400" b="1" dirty="0">
                          <a:latin typeface="+mn-lt"/>
                          <a:cs typeface="Arial" panose="020B0604020202020204" pitchFamily="34" charset="0"/>
                        </a:rPr>
                        <a:t>positive</a:t>
                      </a:r>
                      <a:endParaRPr lang="en-US" sz="2400" dirty="0">
                        <a:latin typeface="+mn-lt"/>
                        <a:cs typeface="Arial" panose="020B0604020202020204" pitchFamily="34" charset="0"/>
                      </a:endParaRPr>
                    </a:p>
                    <a:p>
                      <a:pPr algn="ctr"/>
                      <a:r>
                        <a:rPr lang="en-US" sz="2400" dirty="0">
                          <a:latin typeface="+mn-lt"/>
                          <a:cs typeface="Arial" panose="020B0604020202020204" pitchFamily="34" charset="0"/>
                        </a:rPr>
                        <a:t>with summer </a:t>
                      </a:r>
                      <a:r>
                        <a:rPr lang="en-US" sz="2400" b="1" dirty="0">
                          <a:solidFill>
                            <a:srgbClr val="0070C0"/>
                          </a:solidFill>
                          <a:latin typeface="+mn-lt"/>
                          <a:cs typeface="Arial" panose="020B0604020202020204" pitchFamily="34" charset="0"/>
                        </a:rPr>
                        <a:t>moisture</a:t>
                      </a:r>
                    </a:p>
                    <a:p>
                      <a:pPr algn="ctr"/>
                      <a:endParaRPr lang="en-US" sz="1400" dirty="0">
                        <a:latin typeface="+mn-lt"/>
                        <a:cs typeface="Arial" panose="020B0604020202020204" pitchFamily="34" charset="0"/>
                      </a:endParaRPr>
                    </a:p>
                    <a:p>
                      <a:pPr algn="ctr"/>
                      <a:endParaRPr lang="en-US" sz="1400" dirty="0">
                        <a:latin typeface="+mn-lt"/>
                        <a:cs typeface="Arial" panose="020B0604020202020204" pitchFamily="34" charset="0"/>
                      </a:endParaRPr>
                    </a:p>
                    <a:p>
                      <a:pPr algn="ctr"/>
                      <a:endParaRPr lang="en-US" sz="1400" dirty="0">
                        <a:latin typeface="+mn-lt"/>
                        <a:cs typeface="Arial" panose="020B0604020202020204"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400" dirty="0">
                        <a:latin typeface="+mn-lt"/>
                        <a:cs typeface="Arial" panose="020B0604020202020204"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82574152"/>
                  </a:ext>
                </a:extLst>
              </a:tr>
              <a:tr h="2198212">
                <a:tc>
                  <a:txBody>
                    <a:bodyPr/>
                    <a:lstStyle/>
                    <a:p>
                      <a:pPr algn="ctr"/>
                      <a:endParaRPr lang="en-US" sz="1400" dirty="0">
                        <a:latin typeface="+mn-lt"/>
                        <a:cs typeface="Arial" panose="020B0604020202020204" pitchFamily="34" charset="0"/>
                      </a:endParaRPr>
                    </a:p>
                    <a:p>
                      <a:pPr algn="ctr"/>
                      <a:endParaRPr lang="en-US" sz="2400" dirty="0">
                        <a:latin typeface="+mn-lt"/>
                        <a:cs typeface="Arial" panose="020B0604020202020204" pitchFamily="34" charset="0"/>
                      </a:endParaRPr>
                    </a:p>
                    <a:p>
                      <a:pPr algn="ctr"/>
                      <a:r>
                        <a:rPr lang="en-US" sz="2400" b="1" dirty="0">
                          <a:latin typeface="+mn-lt"/>
                          <a:cs typeface="Arial" panose="020B0604020202020204" pitchFamily="34" charset="0"/>
                        </a:rPr>
                        <a:t>negative</a:t>
                      </a:r>
                    </a:p>
                    <a:p>
                      <a:pPr algn="ctr"/>
                      <a:r>
                        <a:rPr lang="en-US" sz="2400" dirty="0">
                          <a:latin typeface="+mn-lt"/>
                          <a:cs typeface="Arial" panose="020B0604020202020204" pitchFamily="34" charset="0"/>
                        </a:rPr>
                        <a:t>with summer </a:t>
                      </a:r>
                      <a:r>
                        <a:rPr lang="en-US" sz="2400" b="1" dirty="0">
                          <a:solidFill>
                            <a:srgbClr val="FF0000"/>
                          </a:solidFill>
                          <a:latin typeface="+mn-lt"/>
                          <a:cs typeface="Arial" panose="020B0604020202020204" pitchFamily="34" charset="0"/>
                        </a:rPr>
                        <a:t>temperature</a:t>
                      </a:r>
                    </a:p>
                    <a:p>
                      <a:pPr algn="ctr"/>
                      <a:endParaRPr lang="en-US" sz="1400" dirty="0">
                        <a:latin typeface="+mn-lt"/>
                        <a:cs typeface="Arial" panose="020B0604020202020204" pitchFamily="34" charset="0"/>
                      </a:endParaRPr>
                    </a:p>
                    <a:p>
                      <a:pPr algn="ctr"/>
                      <a:endParaRPr lang="en-US" sz="1400" dirty="0">
                        <a:latin typeface="+mn-lt"/>
                        <a:cs typeface="Arial" panose="020B0604020202020204" pitchFamily="34" charset="0"/>
                      </a:endParaRPr>
                    </a:p>
                    <a:p>
                      <a:pPr algn="ctr"/>
                      <a:endParaRPr lang="en-US" sz="1400" dirty="0">
                        <a:latin typeface="+mn-lt"/>
                        <a:cs typeface="Arial" panose="020B0604020202020204"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400" dirty="0">
                        <a:latin typeface="+mn-lt"/>
                        <a:cs typeface="Arial" panose="020B0604020202020204"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99562904"/>
                  </a:ext>
                </a:extLst>
              </a:tr>
            </a:tbl>
          </a:graphicData>
        </a:graphic>
      </p:graphicFrame>
      <p:pic>
        <p:nvPicPr>
          <p:cNvPr id="10" name="Picture 9">
            <a:extLst>
              <a:ext uri="{FF2B5EF4-FFF2-40B4-BE49-F238E27FC236}">
                <a16:creationId xmlns:a16="http://schemas.microsoft.com/office/drawing/2014/main" id="{484C212E-C2C6-4B5A-929C-CEC2ECEA52C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66108" y="2840970"/>
            <a:ext cx="440600" cy="644580"/>
          </a:xfrm>
          <a:prstGeom prst="rect">
            <a:avLst/>
          </a:prstGeom>
        </p:spPr>
      </p:pic>
      <p:pic>
        <p:nvPicPr>
          <p:cNvPr id="11" name="Picture 10">
            <a:extLst>
              <a:ext uri="{FF2B5EF4-FFF2-40B4-BE49-F238E27FC236}">
                <a16:creationId xmlns:a16="http://schemas.microsoft.com/office/drawing/2014/main" id="{0C98D98C-8572-432A-B18F-A90EEA0C9DC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29710" y="2857178"/>
            <a:ext cx="237967" cy="599644"/>
          </a:xfrm>
          <a:prstGeom prst="rect">
            <a:avLst/>
          </a:prstGeom>
        </p:spPr>
      </p:pic>
      <p:pic>
        <p:nvPicPr>
          <p:cNvPr id="12" name="Picture 11">
            <a:extLst>
              <a:ext uri="{FF2B5EF4-FFF2-40B4-BE49-F238E27FC236}">
                <a16:creationId xmlns:a16="http://schemas.microsoft.com/office/drawing/2014/main" id="{E1428A61-F7A4-4DCC-A0FB-E8331D4A593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31307"/>
          <a:stretch/>
        </p:blipFill>
        <p:spPr>
          <a:xfrm>
            <a:off x="5174819" y="2044647"/>
            <a:ext cx="623183" cy="720884"/>
          </a:xfrm>
          <a:prstGeom prst="rect">
            <a:avLst/>
          </a:prstGeom>
        </p:spPr>
      </p:pic>
      <p:pic>
        <p:nvPicPr>
          <p:cNvPr id="13" name="Picture 12">
            <a:extLst>
              <a:ext uri="{FF2B5EF4-FFF2-40B4-BE49-F238E27FC236}">
                <a16:creationId xmlns:a16="http://schemas.microsoft.com/office/drawing/2014/main" id="{1F4ED406-D611-4826-B399-52E7CF1462A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21300"/>
          <a:stretch/>
        </p:blipFill>
        <p:spPr>
          <a:xfrm rot="2151121">
            <a:off x="3858206" y="2845822"/>
            <a:ext cx="422623" cy="760760"/>
          </a:xfrm>
          <a:prstGeom prst="rect">
            <a:avLst/>
          </a:prstGeom>
        </p:spPr>
      </p:pic>
      <p:pic>
        <p:nvPicPr>
          <p:cNvPr id="14" name="Picture 13">
            <a:extLst>
              <a:ext uri="{FF2B5EF4-FFF2-40B4-BE49-F238E27FC236}">
                <a16:creationId xmlns:a16="http://schemas.microsoft.com/office/drawing/2014/main" id="{1FA17675-0E47-4D58-BD13-DFAEB344CAF9}"/>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2373" t="5657" r="21225"/>
          <a:stretch/>
        </p:blipFill>
        <p:spPr>
          <a:xfrm rot="19626495">
            <a:off x="6620044" y="2564877"/>
            <a:ext cx="358967" cy="716444"/>
          </a:xfrm>
          <a:prstGeom prst="rect">
            <a:avLst/>
          </a:prstGeom>
        </p:spPr>
      </p:pic>
      <p:pic>
        <p:nvPicPr>
          <p:cNvPr id="15" name="Picture 14">
            <a:extLst>
              <a:ext uri="{FF2B5EF4-FFF2-40B4-BE49-F238E27FC236}">
                <a16:creationId xmlns:a16="http://schemas.microsoft.com/office/drawing/2014/main" id="{6C9E8096-5EBE-4FEE-901D-CB44A0ACE86F}"/>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4473" r="10888" b="28229"/>
          <a:stretch/>
        </p:blipFill>
        <p:spPr>
          <a:xfrm>
            <a:off x="4401302" y="2044649"/>
            <a:ext cx="694783" cy="626069"/>
          </a:xfrm>
          <a:prstGeom prst="rect">
            <a:avLst/>
          </a:prstGeom>
        </p:spPr>
      </p:pic>
      <p:pic>
        <p:nvPicPr>
          <p:cNvPr id="16" name="Picture 15">
            <a:extLst>
              <a:ext uri="{FF2B5EF4-FFF2-40B4-BE49-F238E27FC236}">
                <a16:creationId xmlns:a16="http://schemas.microsoft.com/office/drawing/2014/main" id="{BD7A64C9-D0FE-41DE-BCB3-EFC89776198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896170" y="2118539"/>
            <a:ext cx="346690" cy="670847"/>
          </a:xfrm>
          <a:prstGeom prst="rect">
            <a:avLst/>
          </a:prstGeom>
        </p:spPr>
      </p:pic>
      <p:sp>
        <p:nvSpPr>
          <p:cNvPr id="17" name="TextBox 16">
            <a:extLst>
              <a:ext uri="{FF2B5EF4-FFF2-40B4-BE49-F238E27FC236}">
                <a16:creationId xmlns:a16="http://schemas.microsoft.com/office/drawing/2014/main" id="{0D5A3A66-5923-4B4A-9C85-AFD30207AB51}"/>
              </a:ext>
            </a:extLst>
          </p:cNvPr>
          <p:cNvSpPr txBox="1"/>
          <p:nvPr/>
        </p:nvSpPr>
        <p:spPr>
          <a:xfrm>
            <a:off x="6180471" y="2298242"/>
            <a:ext cx="1238108" cy="300082"/>
          </a:xfrm>
          <a:prstGeom prst="rect">
            <a:avLst/>
          </a:prstGeom>
          <a:noFill/>
        </p:spPr>
        <p:txBody>
          <a:bodyPr wrap="square" rtlCol="0">
            <a:spAutoFit/>
          </a:bodyPr>
          <a:lstStyle/>
          <a:p>
            <a:pPr>
              <a:defRPr/>
            </a:pPr>
            <a:r>
              <a:rPr lang="en-US" sz="1350" dirty="0">
                <a:solidFill>
                  <a:prstClr val="black"/>
                </a:solidFill>
                <a:latin typeface="Calibri" panose="020F0502020204030204"/>
              </a:rPr>
              <a:t>(low elevation)</a:t>
            </a:r>
          </a:p>
        </p:txBody>
      </p:sp>
      <p:pic>
        <p:nvPicPr>
          <p:cNvPr id="18" name="Picture 17">
            <a:extLst>
              <a:ext uri="{FF2B5EF4-FFF2-40B4-BE49-F238E27FC236}">
                <a16:creationId xmlns:a16="http://schemas.microsoft.com/office/drawing/2014/main" id="{91CAFF43-CD10-4D53-984B-BDA5ADAE04E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66108" y="5125444"/>
            <a:ext cx="440600" cy="644580"/>
          </a:xfrm>
          <a:prstGeom prst="rect">
            <a:avLst/>
          </a:prstGeom>
        </p:spPr>
      </p:pic>
      <p:pic>
        <p:nvPicPr>
          <p:cNvPr id="23" name="Picture 22">
            <a:extLst>
              <a:ext uri="{FF2B5EF4-FFF2-40B4-BE49-F238E27FC236}">
                <a16:creationId xmlns:a16="http://schemas.microsoft.com/office/drawing/2014/main" id="{2CA14FEF-AE38-4AAD-91FB-2B5FD0E27A0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29710" y="5170381"/>
            <a:ext cx="237967" cy="599644"/>
          </a:xfrm>
          <a:prstGeom prst="rect">
            <a:avLst/>
          </a:prstGeom>
        </p:spPr>
      </p:pic>
      <p:pic>
        <p:nvPicPr>
          <p:cNvPr id="24" name="Picture 23">
            <a:extLst>
              <a:ext uri="{FF2B5EF4-FFF2-40B4-BE49-F238E27FC236}">
                <a16:creationId xmlns:a16="http://schemas.microsoft.com/office/drawing/2014/main" id="{A255EAE6-D899-45A0-90D6-129B3A23D4C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31307"/>
          <a:stretch/>
        </p:blipFill>
        <p:spPr>
          <a:xfrm>
            <a:off x="6487936" y="4685467"/>
            <a:ext cx="623183" cy="720884"/>
          </a:xfrm>
          <a:prstGeom prst="rect">
            <a:avLst/>
          </a:prstGeom>
        </p:spPr>
      </p:pic>
      <p:pic>
        <p:nvPicPr>
          <p:cNvPr id="25" name="Picture 24">
            <a:extLst>
              <a:ext uri="{FF2B5EF4-FFF2-40B4-BE49-F238E27FC236}">
                <a16:creationId xmlns:a16="http://schemas.microsoft.com/office/drawing/2014/main" id="{90B5EB30-471A-4A13-9F5B-91BBDE1727C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21300"/>
          <a:stretch/>
        </p:blipFill>
        <p:spPr>
          <a:xfrm rot="2151121">
            <a:off x="3858206" y="5094983"/>
            <a:ext cx="422623" cy="760760"/>
          </a:xfrm>
          <a:prstGeom prst="rect">
            <a:avLst/>
          </a:prstGeom>
        </p:spPr>
      </p:pic>
      <p:pic>
        <p:nvPicPr>
          <p:cNvPr id="26" name="Picture 25">
            <a:extLst>
              <a:ext uri="{FF2B5EF4-FFF2-40B4-BE49-F238E27FC236}">
                <a16:creationId xmlns:a16="http://schemas.microsoft.com/office/drawing/2014/main" id="{659F4F2E-D12F-4311-9E33-A08FDA38202D}"/>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2373" t="5657" r="21225"/>
          <a:stretch/>
        </p:blipFill>
        <p:spPr>
          <a:xfrm rot="19626495">
            <a:off x="5306927" y="4305739"/>
            <a:ext cx="358967" cy="716444"/>
          </a:xfrm>
          <a:prstGeom prst="rect">
            <a:avLst/>
          </a:prstGeom>
        </p:spPr>
      </p:pic>
      <p:pic>
        <p:nvPicPr>
          <p:cNvPr id="27" name="Picture 26">
            <a:extLst>
              <a:ext uri="{FF2B5EF4-FFF2-40B4-BE49-F238E27FC236}">
                <a16:creationId xmlns:a16="http://schemas.microsoft.com/office/drawing/2014/main" id="{21384076-6064-4B04-ABF3-3B75C9350681}"/>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4473" r="10888" b="28229"/>
          <a:stretch/>
        </p:blipFill>
        <p:spPr>
          <a:xfrm>
            <a:off x="4401302" y="4288377"/>
            <a:ext cx="694783" cy="626069"/>
          </a:xfrm>
          <a:prstGeom prst="rect">
            <a:avLst/>
          </a:prstGeom>
        </p:spPr>
      </p:pic>
      <p:pic>
        <p:nvPicPr>
          <p:cNvPr id="28" name="Picture 27">
            <a:extLst>
              <a:ext uri="{FF2B5EF4-FFF2-40B4-BE49-F238E27FC236}">
                <a16:creationId xmlns:a16="http://schemas.microsoft.com/office/drawing/2014/main" id="{8BAB7A7A-E7E5-48C7-835E-BB7FFF08104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896170" y="4362267"/>
            <a:ext cx="346690" cy="670847"/>
          </a:xfrm>
          <a:prstGeom prst="rect">
            <a:avLst/>
          </a:prstGeom>
        </p:spPr>
      </p:pic>
      <p:sp>
        <p:nvSpPr>
          <p:cNvPr id="29" name="TextBox 28">
            <a:extLst>
              <a:ext uri="{FF2B5EF4-FFF2-40B4-BE49-F238E27FC236}">
                <a16:creationId xmlns:a16="http://schemas.microsoft.com/office/drawing/2014/main" id="{59D02E4C-693A-4D05-8680-C18D73BD4EFD}"/>
              </a:ext>
            </a:extLst>
          </p:cNvPr>
          <p:cNvSpPr txBox="1"/>
          <p:nvPr/>
        </p:nvSpPr>
        <p:spPr>
          <a:xfrm>
            <a:off x="6180471" y="4397606"/>
            <a:ext cx="1238108" cy="300082"/>
          </a:xfrm>
          <a:prstGeom prst="rect">
            <a:avLst/>
          </a:prstGeom>
          <a:noFill/>
        </p:spPr>
        <p:txBody>
          <a:bodyPr wrap="square" rtlCol="0">
            <a:spAutoFit/>
          </a:bodyPr>
          <a:lstStyle/>
          <a:p>
            <a:pPr>
              <a:defRPr/>
            </a:pPr>
            <a:r>
              <a:rPr lang="en-US" sz="1350" dirty="0">
                <a:solidFill>
                  <a:prstClr val="black"/>
                </a:solidFill>
                <a:latin typeface="Calibri" panose="020F0502020204030204"/>
              </a:rPr>
              <a:t>(low elevation)</a:t>
            </a:r>
          </a:p>
        </p:txBody>
      </p:sp>
      <p:sp>
        <p:nvSpPr>
          <p:cNvPr id="2" name="Rectangle 1">
            <a:extLst>
              <a:ext uri="{FF2B5EF4-FFF2-40B4-BE49-F238E27FC236}">
                <a16:creationId xmlns:a16="http://schemas.microsoft.com/office/drawing/2014/main" id="{F4590245-2DF2-4AC1-9770-DCFD805BA09B}"/>
              </a:ext>
            </a:extLst>
          </p:cNvPr>
          <p:cNvSpPr/>
          <p:nvPr/>
        </p:nvSpPr>
        <p:spPr>
          <a:xfrm>
            <a:off x="3365177" y="4623682"/>
            <a:ext cx="4572000" cy="1200329"/>
          </a:xfrm>
          <a:prstGeom prst="rect">
            <a:avLst/>
          </a:prstGeom>
          <a:solidFill>
            <a:schemeClr val="bg1">
              <a:lumMod val="85000"/>
            </a:schemeClr>
          </a:solidFill>
          <a:ln>
            <a:solidFill>
              <a:schemeClr val="tx1"/>
            </a:solidFill>
          </a:ln>
        </p:spPr>
        <p:txBody>
          <a:bodyPr>
            <a:spAutoFit/>
          </a:bodyPr>
          <a:lstStyle/>
          <a:p>
            <a:pPr algn="ctr"/>
            <a:r>
              <a:rPr lang="en-US" dirty="0">
                <a:solidFill>
                  <a:prstClr val="black"/>
                </a:solidFill>
                <a:latin typeface="Calibri" panose="020F0502020204030204"/>
              </a:rPr>
              <a:t>Drought a significant driver of tree growth and migration in eastern North America</a:t>
            </a:r>
          </a:p>
          <a:p>
            <a:pPr algn="ctr"/>
            <a:r>
              <a:rPr lang="en-US" dirty="0">
                <a:solidFill>
                  <a:prstClr val="black"/>
                </a:solidFill>
                <a:latin typeface="Calibri" panose="020F0502020204030204"/>
              </a:rPr>
              <a:t>(Martin-Benito and Pederson 2015; </a:t>
            </a:r>
          </a:p>
          <a:p>
            <a:pPr algn="ctr"/>
            <a:r>
              <a:rPr lang="en-US" dirty="0">
                <a:solidFill>
                  <a:prstClr val="black"/>
                </a:solidFill>
                <a:latin typeface="Calibri" panose="020F0502020204030204"/>
              </a:rPr>
              <a:t>Fei et al. 2017; </a:t>
            </a:r>
            <a:r>
              <a:rPr lang="en-US" dirty="0" err="1">
                <a:solidFill>
                  <a:prstClr val="black"/>
                </a:solidFill>
                <a:latin typeface="Calibri" panose="020F0502020204030204"/>
              </a:rPr>
              <a:t>D'Orangeville</a:t>
            </a:r>
            <a:r>
              <a:rPr lang="en-US" dirty="0">
                <a:solidFill>
                  <a:prstClr val="black"/>
                </a:solidFill>
                <a:latin typeface="Calibri" panose="020F0502020204030204"/>
              </a:rPr>
              <a:t> et al. 2018) </a:t>
            </a:r>
          </a:p>
        </p:txBody>
      </p:sp>
    </p:spTree>
    <p:extLst>
      <p:ext uri="{BB962C8B-B14F-4D97-AF65-F5344CB8AC3E}">
        <p14:creationId xmlns:p14="http://schemas.microsoft.com/office/powerpoint/2010/main" val="2401278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848139" y="1935130"/>
            <a:ext cx="3428266" cy="367385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23" name="Title 1">
            <a:extLst>
              <a:ext uri="{FF2B5EF4-FFF2-40B4-BE49-F238E27FC236}">
                <a16:creationId xmlns:a16="http://schemas.microsoft.com/office/drawing/2014/main" id="{4A45FC19-A6D9-4202-A5D4-5D963927A9B2}"/>
              </a:ext>
            </a:extLst>
          </p:cNvPr>
          <p:cNvSpPr txBox="1">
            <a:spLocks/>
          </p:cNvSpPr>
          <p:nvPr/>
        </p:nvSpPr>
        <p:spPr>
          <a:xfrm>
            <a:off x="1153431" y="694497"/>
            <a:ext cx="6723267" cy="73703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en-US" dirty="0">
                <a:solidFill>
                  <a:prstClr val="black"/>
                </a:solidFill>
                <a:latin typeface="Calibri Light" panose="020F0302020204030204"/>
              </a:rPr>
              <a:t>Northern hardwood species</a:t>
            </a:r>
          </a:p>
        </p:txBody>
      </p:sp>
      <p:sp>
        <p:nvSpPr>
          <p:cNvPr id="24" name="Content Placeholder 2">
            <a:extLst>
              <a:ext uri="{FF2B5EF4-FFF2-40B4-BE49-F238E27FC236}">
                <a16:creationId xmlns:a16="http://schemas.microsoft.com/office/drawing/2014/main" id="{543D77D7-0A43-40C0-9593-C495ECC7E91A}"/>
              </a:ext>
            </a:extLst>
          </p:cNvPr>
          <p:cNvSpPr txBox="1">
            <a:spLocks/>
          </p:cNvSpPr>
          <p:nvPr/>
        </p:nvSpPr>
        <p:spPr>
          <a:xfrm>
            <a:off x="970720" y="3507846"/>
            <a:ext cx="3183104" cy="176258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defRPr/>
            </a:pPr>
            <a:r>
              <a:rPr lang="en-US" sz="2400" dirty="0">
                <a:solidFill>
                  <a:prstClr val="black"/>
                </a:solidFill>
                <a:latin typeface="Calibri" panose="020F0502020204030204"/>
              </a:rPr>
              <a:t>Sugar maple, American beech, yellow birch: importance of winter snowpack and cold winter temperatures</a:t>
            </a:r>
          </a:p>
        </p:txBody>
      </p:sp>
      <p:pic>
        <p:nvPicPr>
          <p:cNvPr id="25" name="Picture 24">
            <a:extLst>
              <a:ext uri="{FF2B5EF4-FFF2-40B4-BE49-F238E27FC236}">
                <a16:creationId xmlns:a16="http://schemas.microsoft.com/office/drawing/2014/main" id="{53C45AFB-DD67-4A69-893C-1787921AA68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21300"/>
          <a:stretch/>
        </p:blipFill>
        <p:spPr>
          <a:xfrm rot="2151121">
            <a:off x="3354513" y="2090379"/>
            <a:ext cx="671397" cy="1208576"/>
          </a:xfrm>
          <a:prstGeom prst="rect">
            <a:avLst/>
          </a:prstGeom>
        </p:spPr>
      </p:pic>
      <p:pic>
        <p:nvPicPr>
          <p:cNvPr id="26" name="Picture 25">
            <a:extLst>
              <a:ext uri="{FF2B5EF4-FFF2-40B4-BE49-F238E27FC236}">
                <a16:creationId xmlns:a16="http://schemas.microsoft.com/office/drawing/2014/main" id="{B3DCB567-C44B-4F01-97FD-AC6D8035C03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2373" t="5657" r="21225"/>
          <a:stretch/>
        </p:blipFill>
        <p:spPr>
          <a:xfrm rot="19626495">
            <a:off x="2364973" y="2179287"/>
            <a:ext cx="570271" cy="1138174"/>
          </a:xfrm>
          <a:prstGeom prst="rect">
            <a:avLst/>
          </a:prstGeom>
        </p:spPr>
      </p:pic>
      <p:pic>
        <p:nvPicPr>
          <p:cNvPr id="27" name="Picture 26">
            <a:extLst>
              <a:ext uri="{FF2B5EF4-FFF2-40B4-BE49-F238E27FC236}">
                <a16:creationId xmlns:a16="http://schemas.microsoft.com/office/drawing/2014/main" id="{36710B09-44A5-4229-9FBA-172BC2B9D60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4473" r="10888" b="28229"/>
          <a:stretch/>
        </p:blipFill>
        <p:spPr>
          <a:xfrm>
            <a:off x="968360" y="2197367"/>
            <a:ext cx="1103762" cy="994600"/>
          </a:xfrm>
          <a:prstGeom prst="rect">
            <a:avLst/>
          </a:prstGeom>
        </p:spPr>
      </p:pic>
      <p:pic>
        <p:nvPicPr>
          <p:cNvPr id="29" name="Picture 28">
            <a:extLst>
              <a:ext uri="{FF2B5EF4-FFF2-40B4-BE49-F238E27FC236}">
                <a16:creationId xmlns:a16="http://schemas.microsoft.com/office/drawing/2014/main" id="{385CB875-E575-4BCE-9351-95863DA3AB1F}"/>
              </a:ext>
            </a:extLst>
          </p:cNvPr>
          <p:cNvPicPr>
            <a:picLocks noChangeAspect="1"/>
          </p:cNvPicPr>
          <p:nvPr/>
        </p:nvPicPr>
        <p:blipFill rotWithShape="1">
          <a:blip r:embed="rId7"/>
          <a:srcRect r="31335"/>
          <a:stretch/>
        </p:blipFill>
        <p:spPr>
          <a:xfrm>
            <a:off x="4540404" y="1935129"/>
            <a:ext cx="3716675" cy="3673854"/>
          </a:xfrm>
          <a:prstGeom prst="rect">
            <a:avLst/>
          </a:prstGeom>
          <a:ln>
            <a:solidFill>
              <a:schemeClr val="tx1"/>
            </a:solidFill>
          </a:ln>
        </p:spPr>
      </p:pic>
      <p:sp>
        <p:nvSpPr>
          <p:cNvPr id="30" name="TextBox 29">
            <a:extLst>
              <a:ext uri="{FF2B5EF4-FFF2-40B4-BE49-F238E27FC236}">
                <a16:creationId xmlns:a16="http://schemas.microsoft.com/office/drawing/2014/main" id="{75E90723-C93C-492C-B46F-DE2584B04AF1}"/>
              </a:ext>
            </a:extLst>
          </p:cNvPr>
          <p:cNvSpPr txBox="1"/>
          <p:nvPr/>
        </p:nvSpPr>
        <p:spPr>
          <a:xfrm>
            <a:off x="7740896" y="5338668"/>
            <a:ext cx="909083" cy="230832"/>
          </a:xfrm>
          <a:prstGeom prst="rect">
            <a:avLst/>
          </a:prstGeom>
          <a:noFill/>
        </p:spPr>
        <p:txBody>
          <a:bodyPr wrap="square" rtlCol="0">
            <a:spAutoFit/>
          </a:bodyPr>
          <a:lstStyle/>
          <a:p>
            <a:pPr>
              <a:defRPr/>
            </a:pPr>
            <a:r>
              <a:rPr lang="en-US" sz="900" dirty="0">
                <a:solidFill>
                  <a:prstClr val="black"/>
                </a:solidFill>
                <a:latin typeface="Calibri" panose="020F0502020204030204"/>
              </a:rPr>
              <a:t>bu.edu</a:t>
            </a:r>
          </a:p>
        </p:txBody>
      </p:sp>
    </p:spTree>
    <p:extLst>
      <p:ext uri="{BB962C8B-B14F-4D97-AF65-F5344CB8AC3E}">
        <p14:creationId xmlns:p14="http://schemas.microsoft.com/office/powerpoint/2010/main" val="22474616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DDDDDD"/>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129"/>
            <a:ext cx="1154881" cy="6858000"/>
          </a:xfrm>
          <a:prstGeom prst="rect">
            <a:avLst/>
          </a:prstGeom>
        </p:spPr>
      </p:pic>
      <p:sp>
        <p:nvSpPr>
          <p:cNvPr id="12" name="Rectangle 11"/>
          <p:cNvSpPr/>
          <p:nvPr/>
        </p:nvSpPr>
        <p:spPr>
          <a:xfrm>
            <a:off x="0" y="5701727"/>
            <a:ext cx="1152144" cy="1152144"/>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6" name="Straight Connector 15"/>
          <p:cNvCxnSpPr/>
          <p:nvPr/>
        </p:nvCxnSpPr>
        <p:spPr>
          <a:xfrm>
            <a:off x="-3531" y="5648814"/>
            <a:ext cx="1202246" cy="0"/>
          </a:xfrm>
          <a:prstGeom prst="line">
            <a:avLst/>
          </a:prstGeom>
          <a:ln w="825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1183152" y="0"/>
            <a:ext cx="0" cy="6858000"/>
          </a:xfrm>
          <a:prstGeom prst="line">
            <a:avLst/>
          </a:prstGeom>
          <a:ln w="82550">
            <a:solidFill>
              <a:schemeClr val="bg1"/>
            </a:solidFill>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8442" y="5697598"/>
            <a:ext cx="773888" cy="1100002"/>
          </a:xfrm>
          <a:prstGeom prst="rect">
            <a:avLst/>
          </a:prstGeom>
          <a:effectLst>
            <a:outerShdw blurRad="50800" dist="38100" dir="2700000" algn="tl" rotWithShape="0">
              <a:prstClr val="black">
                <a:alpha val="40000"/>
              </a:prstClr>
            </a:outerShdw>
          </a:effectLst>
        </p:spPr>
      </p:pic>
      <p:sp>
        <p:nvSpPr>
          <p:cNvPr id="4" name="Content Placeholder 3">
            <a:extLst>
              <a:ext uri="{FF2B5EF4-FFF2-40B4-BE49-F238E27FC236}">
                <a16:creationId xmlns:a16="http://schemas.microsoft.com/office/drawing/2014/main" id="{A6D4628C-4B78-46DD-BDDB-F00CC0882C18}"/>
              </a:ext>
            </a:extLst>
          </p:cNvPr>
          <p:cNvSpPr>
            <a:spLocks noGrp="1"/>
          </p:cNvSpPr>
          <p:nvPr>
            <p:ph idx="1"/>
          </p:nvPr>
        </p:nvSpPr>
        <p:spPr>
          <a:xfrm>
            <a:off x="1068320" y="1318198"/>
            <a:ext cx="2417130" cy="1180214"/>
          </a:xfrm>
        </p:spPr>
        <p:txBody>
          <a:bodyPr>
            <a:normAutofit/>
          </a:bodyPr>
          <a:lstStyle/>
          <a:p>
            <a:pPr marL="0" indent="0" algn="ctr">
              <a:lnSpc>
                <a:spcPct val="100000"/>
              </a:lnSpc>
              <a:spcBef>
                <a:spcPts val="0"/>
              </a:spcBef>
              <a:buNone/>
            </a:pPr>
            <a:r>
              <a:rPr lang="en-US" dirty="0"/>
              <a:t>Snow removal</a:t>
            </a:r>
          </a:p>
          <a:p>
            <a:pPr marL="0" indent="0" algn="ctr">
              <a:lnSpc>
                <a:spcPct val="100000"/>
              </a:lnSpc>
              <a:spcBef>
                <a:spcPts val="0"/>
              </a:spcBef>
              <a:buNone/>
            </a:pPr>
            <a:r>
              <a:rPr lang="en-US" dirty="0"/>
              <a:t>experiment</a:t>
            </a:r>
          </a:p>
        </p:txBody>
      </p:sp>
      <p:sp>
        <p:nvSpPr>
          <p:cNvPr id="15" name="Content Placeholder 3">
            <a:extLst>
              <a:ext uri="{FF2B5EF4-FFF2-40B4-BE49-F238E27FC236}">
                <a16:creationId xmlns:a16="http://schemas.microsoft.com/office/drawing/2014/main" id="{30BF0CD5-92E5-4792-A729-2704976EB10A}"/>
              </a:ext>
            </a:extLst>
          </p:cNvPr>
          <p:cNvSpPr txBox="1">
            <a:spLocks/>
          </p:cNvSpPr>
          <p:nvPr/>
        </p:nvSpPr>
        <p:spPr>
          <a:xfrm>
            <a:off x="3709539" y="1233136"/>
            <a:ext cx="2612948" cy="118021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soil </a:t>
            </a: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freezing</a:t>
            </a:r>
          </a:p>
        </p:txBody>
      </p:sp>
      <p:sp>
        <p:nvSpPr>
          <p:cNvPr id="18" name="Content Placeholder 3">
            <a:extLst>
              <a:ext uri="{FF2B5EF4-FFF2-40B4-BE49-F238E27FC236}">
                <a16:creationId xmlns:a16="http://schemas.microsoft.com/office/drawing/2014/main" id="{AC9B11CF-1A8B-420B-9648-93E7BF818C02}"/>
              </a:ext>
            </a:extLst>
          </p:cNvPr>
          <p:cNvSpPr txBox="1">
            <a:spLocks/>
          </p:cNvSpPr>
          <p:nvPr/>
        </p:nvSpPr>
        <p:spPr>
          <a:xfrm>
            <a:off x="6650031" y="1250274"/>
            <a:ext cx="2612948" cy="118021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C00000"/>
                </a:solidFill>
                <a:effectLst/>
                <a:uLnTx/>
                <a:uFillTx/>
                <a:latin typeface="Calibri" panose="020F0502020204030204"/>
                <a:ea typeface="+mn-ea"/>
                <a:cs typeface="+mn-cs"/>
              </a:rPr>
              <a:t>red maple </a:t>
            </a: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C00000"/>
                </a:solidFill>
                <a:effectLst/>
                <a:uLnTx/>
                <a:uFillTx/>
                <a:latin typeface="Calibri" panose="020F0502020204030204"/>
                <a:ea typeface="+mn-ea"/>
                <a:cs typeface="+mn-cs"/>
              </a:rPr>
              <a:t>radial growth</a:t>
            </a:r>
          </a:p>
        </p:txBody>
      </p:sp>
      <p:sp>
        <p:nvSpPr>
          <p:cNvPr id="9" name="Arrow: Right 8">
            <a:extLst>
              <a:ext uri="{FF2B5EF4-FFF2-40B4-BE49-F238E27FC236}">
                <a16:creationId xmlns:a16="http://schemas.microsoft.com/office/drawing/2014/main" id="{3CA36555-590A-464A-B229-7CE7ACE0A590}"/>
              </a:ext>
            </a:extLst>
          </p:cNvPr>
          <p:cNvSpPr/>
          <p:nvPr/>
        </p:nvSpPr>
        <p:spPr>
          <a:xfrm>
            <a:off x="3446488" y="1538540"/>
            <a:ext cx="869551" cy="301841"/>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Arrow: Right 18">
            <a:extLst>
              <a:ext uri="{FF2B5EF4-FFF2-40B4-BE49-F238E27FC236}">
                <a16:creationId xmlns:a16="http://schemas.microsoft.com/office/drawing/2014/main" id="{94C10A0D-63D8-402B-869D-6E3FD428BA6E}"/>
              </a:ext>
            </a:extLst>
          </p:cNvPr>
          <p:cNvSpPr/>
          <p:nvPr/>
        </p:nvSpPr>
        <p:spPr>
          <a:xfrm rot="16200000">
            <a:off x="6261072" y="1519238"/>
            <a:ext cx="869551" cy="301841"/>
          </a:xfrm>
          <a:prstGeom prst="rightArrow">
            <a:avLst/>
          </a:prstGeom>
          <a:solidFill>
            <a:srgbClr val="C00000"/>
          </a:solidFill>
          <a:ln>
            <a:solidFill>
              <a:srgbClr val="C0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Arrow: Right 19">
            <a:extLst>
              <a:ext uri="{FF2B5EF4-FFF2-40B4-BE49-F238E27FC236}">
                <a16:creationId xmlns:a16="http://schemas.microsoft.com/office/drawing/2014/main" id="{75359101-EA38-4E2A-8A35-8D68A134617C}"/>
              </a:ext>
            </a:extLst>
          </p:cNvPr>
          <p:cNvSpPr/>
          <p:nvPr/>
        </p:nvSpPr>
        <p:spPr>
          <a:xfrm>
            <a:off x="5753128" y="1592605"/>
            <a:ext cx="687140" cy="301841"/>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6E1F2929-682F-4125-B099-7037E8D5B527}"/>
              </a:ext>
            </a:extLst>
          </p:cNvPr>
          <p:cNvSpPr/>
          <p:nvPr/>
        </p:nvSpPr>
        <p:spPr>
          <a:xfrm>
            <a:off x="3220813" y="2528265"/>
            <a:ext cx="3765070"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Calibri" panose="020F0502020204030204"/>
                <a:ea typeface="Calibri" panose="020F0502020204030204" pitchFamily="34" charset="0"/>
                <a:cs typeface="+mn-cs"/>
              </a:rPr>
              <a:t>Reinmann</a:t>
            </a:r>
            <a:r>
              <a:rPr kumimoji="0" lang="en-US" sz="24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mn-cs"/>
              </a:rPr>
              <a:t> and </a:t>
            </a:r>
            <a:r>
              <a:rPr kumimoji="0" lang="en-US" sz="2400" b="0" i="0" u="none" strike="noStrike" kern="1200" cap="none" spc="0" normalizeH="0" baseline="0" noProof="0" dirty="0" err="1">
                <a:ln>
                  <a:noFill/>
                </a:ln>
                <a:solidFill>
                  <a:prstClr val="black"/>
                </a:solidFill>
                <a:effectLst/>
                <a:uLnTx/>
                <a:uFillTx/>
                <a:latin typeface="Calibri" panose="020F0502020204030204"/>
                <a:ea typeface="Calibri" panose="020F0502020204030204" pitchFamily="34" charset="0"/>
                <a:cs typeface="+mn-cs"/>
              </a:rPr>
              <a:t>Templer</a:t>
            </a:r>
            <a:r>
              <a:rPr kumimoji="0" lang="en-US" sz="24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mn-cs"/>
              </a:rPr>
              <a:t> 2016</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1" name="Title 2">
            <a:extLst>
              <a:ext uri="{FF2B5EF4-FFF2-40B4-BE49-F238E27FC236}">
                <a16:creationId xmlns:a16="http://schemas.microsoft.com/office/drawing/2014/main" id="{8227F5E8-7526-4D01-8B60-1CCD766FB19B}"/>
              </a:ext>
            </a:extLst>
          </p:cNvPr>
          <p:cNvSpPr>
            <a:spLocks noGrp="1"/>
          </p:cNvSpPr>
          <p:nvPr>
            <p:ph type="title"/>
          </p:nvPr>
        </p:nvSpPr>
        <p:spPr>
          <a:xfrm>
            <a:off x="1072663" y="131388"/>
            <a:ext cx="7886700" cy="1325563"/>
          </a:xfrm>
        </p:spPr>
        <p:txBody>
          <a:bodyPr/>
          <a:lstStyle/>
          <a:p>
            <a:pPr algn="ctr"/>
            <a:r>
              <a:rPr lang="en-US" dirty="0"/>
              <a:t>Red maple</a:t>
            </a:r>
          </a:p>
        </p:txBody>
      </p:sp>
      <p:grpSp>
        <p:nvGrpSpPr>
          <p:cNvPr id="11" name="Group 10">
            <a:extLst>
              <a:ext uri="{FF2B5EF4-FFF2-40B4-BE49-F238E27FC236}">
                <a16:creationId xmlns:a16="http://schemas.microsoft.com/office/drawing/2014/main" id="{76A390EB-CF7C-49D4-B0D8-34EF2E420AD5}"/>
              </a:ext>
            </a:extLst>
          </p:cNvPr>
          <p:cNvGrpSpPr/>
          <p:nvPr/>
        </p:nvGrpSpPr>
        <p:grpSpPr>
          <a:xfrm>
            <a:off x="2599669" y="3600160"/>
            <a:ext cx="5013075" cy="2832303"/>
            <a:chOff x="3037519" y="3820739"/>
            <a:chExt cx="5013075" cy="2832303"/>
          </a:xfrm>
        </p:grpSpPr>
        <p:pic>
          <p:nvPicPr>
            <p:cNvPr id="5" name="Picture 4">
              <a:extLst>
                <a:ext uri="{FF2B5EF4-FFF2-40B4-BE49-F238E27FC236}">
                  <a16:creationId xmlns:a16="http://schemas.microsoft.com/office/drawing/2014/main" id="{80773810-BBB6-4098-9BD5-40E061CC3CE6}"/>
                </a:ext>
              </a:extLst>
            </p:cNvPr>
            <p:cNvPicPr>
              <a:picLocks noChangeAspect="1"/>
            </p:cNvPicPr>
            <p:nvPr/>
          </p:nvPicPr>
          <p:blipFill>
            <a:blip r:embed="rId5"/>
            <a:stretch>
              <a:fillRect/>
            </a:stretch>
          </p:blipFill>
          <p:spPr>
            <a:xfrm>
              <a:off x="3037519" y="3820739"/>
              <a:ext cx="4983524" cy="2832303"/>
            </a:xfrm>
            <a:prstGeom prst="rect">
              <a:avLst/>
            </a:prstGeom>
          </p:spPr>
        </p:pic>
        <p:sp>
          <p:nvSpPr>
            <p:cNvPr id="6" name="Rectangle 5">
              <a:extLst>
                <a:ext uri="{FF2B5EF4-FFF2-40B4-BE49-F238E27FC236}">
                  <a16:creationId xmlns:a16="http://schemas.microsoft.com/office/drawing/2014/main" id="{0142D793-B1DC-435F-B270-15622E03F0AD}"/>
                </a:ext>
              </a:extLst>
            </p:cNvPr>
            <p:cNvSpPr/>
            <p:nvPr/>
          </p:nvSpPr>
          <p:spPr>
            <a:xfrm>
              <a:off x="6392768" y="6391432"/>
              <a:ext cx="1657826" cy="2616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Photo by Pamela </a:t>
              </a:r>
              <a:r>
                <a:rPr kumimoji="0" lang="en-US" sz="1100" b="0" i="0" u="none" strike="noStrike" kern="1200" cap="none" spc="0" normalizeH="0" baseline="0" noProof="0" dirty="0" err="1">
                  <a:ln>
                    <a:noFill/>
                  </a:ln>
                  <a:solidFill>
                    <a:prstClr val="black"/>
                  </a:solidFill>
                  <a:effectLst/>
                  <a:uLnTx/>
                  <a:uFillTx/>
                  <a:latin typeface="Calibri" panose="020F0502020204030204"/>
                  <a:ea typeface="+mn-ea"/>
                  <a:cs typeface="+mn-cs"/>
                </a:rPr>
                <a:t>Templer</a:t>
              </a:r>
              <a:endPar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0212540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1089809" y="1903230"/>
            <a:ext cx="4115486" cy="370012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19" name="Title 1">
            <a:extLst>
              <a:ext uri="{FF2B5EF4-FFF2-40B4-BE49-F238E27FC236}">
                <a16:creationId xmlns:a16="http://schemas.microsoft.com/office/drawing/2014/main" id="{4B2B9446-8330-4544-B394-1CED388C023B}"/>
              </a:ext>
            </a:extLst>
          </p:cNvPr>
          <p:cNvSpPr txBox="1">
            <a:spLocks/>
          </p:cNvSpPr>
          <p:nvPr/>
        </p:nvSpPr>
        <p:spPr>
          <a:xfrm>
            <a:off x="1146655" y="748324"/>
            <a:ext cx="6838396" cy="78276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en-US" dirty="0">
                <a:solidFill>
                  <a:prstClr val="black"/>
                </a:solidFill>
                <a:latin typeface="Calibri Light" panose="020F0302020204030204"/>
              </a:rPr>
              <a:t>Temperate conifer species</a:t>
            </a:r>
          </a:p>
        </p:txBody>
      </p:sp>
      <p:pic>
        <p:nvPicPr>
          <p:cNvPr id="21" name="Picture 20">
            <a:extLst>
              <a:ext uri="{FF2B5EF4-FFF2-40B4-BE49-F238E27FC236}">
                <a16:creationId xmlns:a16="http://schemas.microsoft.com/office/drawing/2014/main" id="{5998A694-9DD6-4B9B-9995-FBA83207401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47552" y="2158844"/>
            <a:ext cx="697348" cy="1020194"/>
          </a:xfrm>
          <a:prstGeom prst="rect">
            <a:avLst/>
          </a:prstGeom>
        </p:spPr>
      </p:pic>
      <p:pic>
        <p:nvPicPr>
          <p:cNvPr id="22" name="Picture 21">
            <a:extLst>
              <a:ext uri="{FF2B5EF4-FFF2-40B4-BE49-F238E27FC236}">
                <a16:creationId xmlns:a16="http://schemas.microsoft.com/office/drawing/2014/main" id="{C5630FCA-8F9F-48B4-A588-A2ABCC6A46F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72216" y="2158846"/>
            <a:ext cx="437590" cy="1102667"/>
          </a:xfrm>
          <a:prstGeom prst="rect">
            <a:avLst/>
          </a:prstGeom>
        </p:spPr>
      </p:pic>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54541" y="1903230"/>
            <a:ext cx="2466752" cy="3700129"/>
          </a:xfrm>
          <a:prstGeom prst="rect">
            <a:avLst/>
          </a:prstGeom>
          <a:ln>
            <a:solidFill>
              <a:schemeClr val="tx1"/>
            </a:solidFill>
          </a:ln>
        </p:spPr>
      </p:pic>
      <p:sp>
        <p:nvSpPr>
          <p:cNvPr id="3" name="TextBox 2"/>
          <p:cNvSpPr txBox="1"/>
          <p:nvPr/>
        </p:nvSpPr>
        <p:spPr>
          <a:xfrm>
            <a:off x="1780446" y="3261511"/>
            <a:ext cx="2734210" cy="1569660"/>
          </a:xfrm>
          <a:prstGeom prst="rect">
            <a:avLst/>
          </a:prstGeom>
          <a:noFill/>
        </p:spPr>
        <p:txBody>
          <a:bodyPr wrap="none" rtlCol="0">
            <a:spAutoFit/>
          </a:bodyPr>
          <a:lstStyle/>
          <a:p>
            <a:pPr algn="ctr">
              <a:defRPr/>
            </a:pPr>
            <a:r>
              <a:rPr lang="en-US" sz="2400" dirty="0">
                <a:solidFill>
                  <a:prstClr val="black"/>
                </a:solidFill>
                <a:latin typeface="Calibri" panose="020F0502020204030204"/>
              </a:rPr>
              <a:t>Positive associations</a:t>
            </a:r>
          </a:p>
          <a:p>
            <a:pPr algn="ctr">
              <a:defRPr/>
            </a:pPr>
            <a:r>
              <a:rPr lang="en-US" sz="2400" dirty="0">
                <a:solidFill>
                  <a:prstClr val="black"/>
                </a:solidFill>
                <a:latin typeface="Calibri" panose="020F0502020204030204"/>
              </a:rPr>
              <a:t>with spring and fall</a:t>
            </a:r>
          </a:p>
          <a:p>
            <a:pPr algn="ctr">
              <a:defRPr/>
            </a:pPr>
            <a:r>
              <a:rPr lang="en-US" sz="2400" dirty="0">
                <a:solidFill>
                  <a:prstClr val="black"/>
                </a:solidFill>
                <a:latin typeface="Calibri" panose="020F0502020204030204"/>
              </a:rPr>
              <a:t>temperatures</a:t>
            </a:r>
          </a:p>
          <a:p>
            <a:pPr algn="ctr">
              <a:defRPr/>
            </a:pPr>
            <a:endParaRPr lang="en-US" sz="2400" dirty="0">
              <a:solidFill>
                <a:prstClr val="black"/>
              </a:solidFill>
              <a:latin typeface="Calibri" panose="020F0502020204030204"/>
            </a:endParaRPr>
          </a:p>
        </p:txBody>
      </p:sp>
      <p:sp>
        <p:nvSpPr>
          <p:cNvPr id="8" name="Rectangle 7">
            <a:extLst>
              <a:ext uri="{FF2B5EF4-FFF2-40B4-BE49-F238E27FC236}">
                <a16:creationId xmlns:a16="http://schemas.microsoft.com/office/drawing/2014/main" id="{66A28710-0821-4E74-86C4-D1CDCC378FE0}"/>
              </a:ext>
            </a:extLst>
          </p:cNvPr>
          <p:cNvSpPr/>
          <p:nvPr/>
        </p:nvSpPr>
        <p:spPr>
          <a:xfrm>
            <a:off x="1751137" y="5685832"/>
            <a:ext cx="5527037" cy="923330"/>
          </a:xfrm>
          <a:prstGeom prst="rect">
            <a:avLst/>
          </a:prstGeom>
          <a:solidFill>
            <a:schemeClr val="bg1">
              <a:lumMod val="85000"/>
            </a:schemeClr>
          </a:solidFill>
          <a:ln>
            <a:solidFill>
              <a:schemeClr val="tx1"/>
            </a:solidFill>
          </a:ln>
        </p:spPr>
        <p:txBody>
          <a:bodyPr wrap="square">
            <a:spAutoFit/>
          </a:bodyPr>
          <a:lstStyle/>
          <a:p>
            <a:r>
              <a:rPr lang="en-US" dirty="0"/>
              <a:t>-Rapid increase in C uptake by hemlock trees in mid-April</a:t>
            </a:r>
          </a:p>
          <a:p>
            <a:r>
              <a:rPr lang="en-US" dirty="0"/>
              <a:t>-continued photosynthesis in October and November. </a:t>
            </a:r>
          </a:p>
          <a:p>
            <a:pPr algn="ctr"/>
            <a:r>
              <a:rPr lang="en-US" dirty="0"/>
              <a:t>Hadley and </a:t>
            </a:r>
            <a:r>
              <a:rPr lang="en-US" dirty="0" err="1"/>
              <a:t>Schedlbauer</a:t>
            </a:r>
            <a:r>
              <a:rPr lang="en-US" dirty="0"/>
              <a:t> (2002) </a:t>
            </a:r>
          </a:p>
        </p:txBody>
      </p:sp>
    </p:spTree>
    <p:extLst>
      <p:ext uri="{BB962C8B-B14F-4D97-AF65-F5344CB8AC3E}">
        <p14:creationId xmlns:p14="http://schemas.microsoft.com/office/powerpoint/2010/main" val="2450945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DDDDDD"/>
        </a:solidFill>
        <a:effectLst/>
      </p:bgPr>
    </p:bg>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D8DB4D48-232D-49F5-9042-92D2BDE249C6}"/>
              </a:ext>
            </a:extLst>
          </p:cNvPr>
          <p:cNvSpPr>
            <a:spLocks noGrp="1"/>
          </p:cNvSpPr>
          <p:nvPr>
            <p:ph type="title"/>
          </p:nvPr>
        </p:nvSpPr>
        <p:spPr>
          <a:xfrm>
            <a:off x="642298" y="330404"/>
            <a:ext cx="7886700" cy="1325563"/>
          </a:xfrm>
        </p:spPr>
        <p:txBody>
          <a:bodyPr>
            <a:normAutofit fontScale="90000"/>
          </a:bodyPr>
          <a:lstStyle/>
          <a:p>
            <a:pPr algn="ctr">
              <a:spcAft>
                <a:spcPts val="1200"/>
              </a:spcAft>
            </a:pPr>
            <a:r>
              <a:rPr lang="en-US" sz="3200" dirty="0">
                <a:latin typeface="+mn-lt"/>
              </a:rPr>
              <a:t>Longer growing season and freeze-free season</a:t>
            </a:r>
            <a:br>
              <a:rPr lang="en-US" sz="3200" dirty="0">
                <a:latin typeface="+mn-lt"/>
              </a:rPr>
            </a:br>
            <a:br>
              <a:rPr lang="en-US" sz="3200" dirty="0">
                <a:latin typeface="+mn-lt"/>
              </a:rPr>
            </a:br>
            <a:endParaRPr lang="en-US" sz="3200" dirty="0">
              <a:latin typeface="+mn-lt"/>
            </a:endParaRPr>
          </a:p>
        </p:txBody>
      </p:sp>
      <p:pic>
        <p:nvPicPr>
          <p:cNvPr id="2" name="Picture 1">
            <a:extLst>
              <a:ext uri="{FF2B5EF4-FFF2-40B4-BE49-F238E27FC236}">
                <a16:creationId xmlns:a16="http://schemas.microsoft.com/office/drawing/2014/main" id="{8F8A2AEB-DC91-4ADE-9F86-352510CB6849}"/>
              </a:ext>
            </a:extLst>
          </p:cNvPr>
          <p:cNvPicPr>
            <a:picLocks noChangeAspect="1"/>
          </p:cNvPicPr>
          <p:nvPr/>
        </p:nvPicPr>
        <p:blipFill>
          <a:blip r:embed="rId3"/>
          <a:stretch>
            <a:fillRect/>
          </a:stretch>
        </p:blipFill>
        <p:spPr>
          <a:xfrm>
            <a:off x="285750" y="1201294"/>
            <a:ext cx="8572500" cy="4819650"/>
          </a:xfrm>
          <a:prstGeom prst="rect">
            <a:avLst/>
          </a:prstGeom>
        </p:spPr>
      </p:pic>
      <p:sp>
        <p:nvSpPr>
          <p:cNvPr id="7" name="Rectangle 6">
            <a:extLst>
              <a:ext uri="{FF2B5EF4-FFF2-40B4-BE49-F238E27FC236}">
                <a16:creationId xmlns:a16="http://schemas.microsoft.com/office/drawing/2014/main" id="{2F410F3D-FC54-4C3E-9DF5-85BEA124605F}"/>
              </a:ext>
            </a:extLst>
          </p:cNvPr>
          <p:cNvSpPr/>
          <p:nvPr/>
        </p:nvSpPr>
        <p:spPr>
          <a:xfrm>
            <a:off x="6720192" y="6219819"/>
            <a:ext cx="2041669"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EPA, Kunkel et al. 2016 </a:t>
            </a:r>
          </a:p>
        </p:txBody>
      </p:sp>
    </p:spTree>
    <p:extLst>
      <p:ext uri="{BB962C8B-B14F-4D97-AF65-F5344CB8AC3E}">
        <p14:creationId xmlns:p14="http://schemas.microsoft.com/office/powerpoint/2010/main" val="32499854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1716330" y="1786271"/>
            <a:ext cx="5911703" cy="30728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9" name="Title 1">
            <a:extLst>
              <a:ext uri="{FF2B5EF4-FFF2-40B4-BE49-F238E27FC236}">
                <a16:creationId xmlns:a16="http://schemas.microsoft.com/office/drawing/2014/main" id="{92D82022-5DCF-40A0-BC63-F0A7FD7EDC36}"/>
              </a:ext>
            </a:extLst>
          </p:cNvPr>
          <p:cNvSpPr>
            <a:spLocks noGrp="1"/>
          </p:cNvSpPr>
          <p:nvPr>
            <p:ph type="title"/>
          </p:nvPr>
        </p:nvSpPr>
        <p:spPr>
          <a:xfrm>
            <a:off x="1714669" y="503776"/>
            <a:ext cx="5915025" cy="994172"/>
          </a:xfrm>
        </p:spPr>
        <p:txBody>
          <a:bodyPr/>
          <a:lstStyle/>
          <a:p>
            <a:pPr algn="ctr"/>
            <a:r>
              <a:rPr lang="en-US" dirty="0"/>
              <a:t>Pollutant deposition </a:t>
            </a:r>
          </a:p>
        </p:txBody>
      </p:sp>
      <p:grpSp>
        <p:nvGrpSpPr>
          <p:cNvPr id="4" name="Group 3"/>
          <p:cNvGrpSpPr/>
          <p:nvPr/>
        </p:nvGrpSpPr>
        <p:grpSpPr>
          <a:xfrm>
            <a:off x="2585825" y="2130637"/>
            <a:ext cx="4172708" cy="760760"/>
            <a:chOff x="2789090" y="2130637"/>
            <a:chExt cx="4172708" cy="760760"/>
          </a:xfrm>
        </p:grpSpPr>
        <p:pic>
          <p:nvPicPr>
            <p:cNvPr id="11" name="Picture 10">
              <a:extLst>
                <a:ext uri="{FF2B5EF4-FFF2-40B4-BE49-F238E27FC236}">
                  <a16:creationId xmlns:a16="http://schemas.microsoft.com/office/drawing/2014/main" id="{E86DCF1D-C22D-46CC-8DA4-F2F1DF52879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21198" y="2188727"/>
              <a:ext cx="440600" cy="644580"/>
            </a:xfrm>
            <a:prstGeom prst="rect">
              <a:avLst/>
            </a:prstGeom>
          </p:spPr>
        </p:pic>
        <p:pic>
          <p:nvPicPr>
            <p:cNvPr id="14" name="Picture 13">
              <a:extLst>
                <a:ext uri="{FF2B5EF4-FFF2-40B4-BE49-F238E27FC236}">
                  <a16:creationId xmlns:a16="http://schemas.microsoft.com/office/drawing/2014/main" id="{25FF5F35-D296-43C3-991E-1945C1330A6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33882" y="2211195"/>
              <a:ext cx="237967" cy="599644"/>
            </a:xfrm>
            <a:prstGeom prst="rect">
              <a:avLst/>
            </a:prstGeom>
          </p:spPr>
        </p:pic>
        <p:pic>
          <p:nvPicPr>
            <p:cNvPr id="15" name="Picture 14">
              <a:extLst>
                <a:ext uri="{FF2B5EF4-FFF2-40B4-BE49-F238E27FC236}">
                  <a16:creationId xmlns:a16="http://schemas.microsoft.com/office/drawing/2014/main" id="{96285966-5852-40B0-B35C-585C7C21CA4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31307"/>
            <a:stretch/>
          </p:blipFill>
          <p:spPr>
            <a:xfrm>
              <a:off x="5069136" y="2150575"/>
              <a:ext cx="623183" cy="720884"/>
            </a:xfrm>
            <a:prstGeom prst="rect">
              <a:avLst/>
            </a:prstGeom>
          </p:spPr>
        </p:pic>
        <p:pic>
          <p:nvPicPr>
            <p:cNvPr id="16" name="Picture 15">
              <a:extLst>
                <a:ext uri="{FF2B5EF4-FFF2-40B4-BE49-F238E27FC236}">
                  <a16:creationId xmlns:a16="http://schemas.microsoft.com/office/drawing/2014/main" id="{40431C41-C248-4058-BEE4-BDAC0E67848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21300"/>
            <a:stretch/>
          </p:blipFill>
          <p:spPr>
            <a:xfrm rot="2151121">
              <a:off x="4258068" y="2130637"/>
              <a:ext cx="422623" cy="760760"/>
            </a:xfrm>
            <a:prstGeom prst="rect">
              <a:avLst/>
            </a:prstGeom>
          </p:spPr>
        </p:pic>
        <p:pic>
          <p:nvPicPr>
            <p:cNvPr id="17" name="Picture 16">
              <a:extLst>
                <a:ext uri="{FF2B5EF4-FFF2-40B4-BE49-F238E27FC236}">
                  <a16:creationId xmlns:a16="http://schemas.microsoft.com/office/drawing/2014/main" id="{C7165485-9980-4BCF-9F77-E8CFC79DA03C}"/>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4473" r="10888" b="28229"/>
            <a:stretch/>
          </p:blipFill>
          <p:spPr>
            <a:xfrm>
              <a:off x="3382143" y="2197983"/>
              <a:ext cx="694783" cy="626069"/>
            </a:xfrm>
            <a:prstGeom prst="rect">
              <a:avLst/>
            </a:prstGeom>
          </p:spPr>
        </p:pic>
        <p:pic>
          <p:nvPicPr>
            <p:cNvPr id="18" name="Picture 17">
              <a:extLst>
                <a:ext uri="{FF2B5EF4-FFF2-40B4-BE49-F238E27FC236}">
                  <a16:creationId xmlns:a16="http://schemas.microsoft.com/office/drawing/2014/main" id="{C4D0FF3A-9095-4D98-8F96-DBDFCC283F9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789090" y="2175594"/>
              <a:ext cx="346690" cy="670847"/>
            </a:xfrm>
            <a:prstGeom prst="rect">
              <a:avLst/>
            </a:prstGeom>
          </p:spPr>
        </p:pic>
      </p:grpSp>
      <p:sp>
        <p:nvSpPr>
          <p:cNvPr id="12" name="TextBox 11"/>
          <p:cNvSpPr txBox="1"/>
          <p:nvPr/>
        </p:nvSpPr>
        <p:spPr>
          <a:xfrm>
            <a:off x="2488136" y="3231416"/>
            <a:ext cx="4571764" cy="1200329"/>
          </a:xfrm>
          <a:prstGeom prst="rect">
            <a:avLst/>
          </a:prstGeom>
          <a:noFill/>
        </p:spPr>
        <p:txBody>
          <a:bodyPr wrap="none" rtlCol="0">
            <a:spAutoFit/>
          </a:bodyPr>
          <a:lstStyle/>
          <a:p>
            <a:pPr algn="ctr">
              <a:defRPr/>
            </a:pPr>
            <a:r>
              <a:rPr lang="en-US" sz="2400" dirty="0">
                <a:solidFill>
                  <a:prstClr val="black"/>
                </a:solidFill>
                <a:latin typeface="Calibri" panose="020F0502020204030204"/>
              </a:rPr>
              <a:t>All species except American beech:</a:t>
            </a:r>
          </a:p>
          <a:p>
            <a:pPr algn="ctr">
              <a:defRPr/>
            </a:pPr>
            <a:r>
              <a:rPr lang="en-US" sz="2400" dirty="0">
                <a:solidFill>
                  <a:prstClr val="black"/>
                </a:solidFill>
                <a:latin typeface="Calibri" panose="020F0502020204030204"/>
              </a:rPr>
              <a:t>negative association with pollutant</a:t>
            </a:r>
          </a:p>
          <a:p>
            <a:pPr algn="ctr">
              <a:defRPr/>
            </a:pPr>
            <a:r>
              <a:rPr lang="en-US" sz="2400" dirty="0">
                <a:solidFill>
                  <a:prstClr val="black"/>
                </a:solidFill>
                <a:latin typeface="Calibri" panose="020F0502020204030204"/>
              </a:rPr>
              <a:t>deposition</a:t>
            </a:r>
          </a:p>
        </p:txBody>
      </p:sp>
    </p:spTree>
    <p:extLst>
      <p:ext uri="{BB962C8B-B14F-4D97-AF65-F5344CB8AC3E}">
        <p14:creationId xmlns:p14="http://schemas.microsoft.com/office/powerpoint/2010/main" val="29102486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DDDDDD"/>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D1B3C99-775C-4113-B0ED-DB04291C96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63299" y="0"/>
            <a:ext cx="5617216" cy="6857769"/>
          </a:xfrm>
          <a:prstGeom prst="rect">
            <a:avLst/>
          </a:prstGeom>
        </p:spPr>
      </p:pic>
      <p:sp>
        <p:nvSpPr>
          <p:cNvPr id="6" name="Rectangle 5">
            <a:extLst>
              <a:ext uri="{FF2B5EF4-FFF2-40B4-BE49-F238E27FC236}">
                <a16:creationId xmlns:a16="http://schemas.microsoft.com/office/drawing/2014/main" id="{B6A96FD6-7D34-47B1-9C13-E4D916996BC0}"/>
              </a:ext>
            </a:extLst>
          </p:cNvPr>
          <p:cNvSpPr/>
          <p:nvPr/>
        </p:nvSpPr>
        <p:spPr>
          <a:xfrm>
            <a:off x="3915123" y="1672389"/>
            <a:ext cx="1414866" cy="1323474"/>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C43B78CF-DBF4-494D-8A77-9D92EABCD2E7}"/>
              </a:ext>
            </a:extLst>
          </p:cNvPr>
          <p:cNvSpPr/>
          <p:nvPr/>
        </p:nvSpPr>
        <p:spPr>
          <a:xfrm>
            <a:off x="105855" y="1515979"/>
            <a:ext cx="1592771" cy="418576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Temp change: 1901 thru 2011</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Janowiak</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et al. 2018</a:t>
            </a:r>
          </a:p>
        </p:txBody>
      </p:sp>
    </p:spTree>
    <p:extLst>
      <p:ext uri="{BB962C8B-B14F-4D97-AF65-F5344CB8AC3E}">
        <p14:creationId xmlns:p14="http://schemas.microsoft.com/office/powerpoint/2010/main" val="3758013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92D82022-5DCF-40A0-BC63-F0A7FD7EDC36}"/>
              </a:ext>
            </a:extLst>
          </p:cNvPr>
          <p:cNvSpPr>
            <a:spLocks noGrp="1"/>
          </p:cNvSpPr>
          <p:nvPr>
            <p:ph type="title"/>
          </p:nvPr>
        </p:nvSpPr>
        <p:spPr>
          <a:xfrm>
            <a:off x="1714669" y="503776"/>
            <a:ext cx="5915025" cy="994172"/>
          </a:xfrm>
        </p:spPr>
        <p:txBody>
          <a:bodyPr>
            <a:normAutofit fontScale="90000"/>
          </a:bodyPr>
          <a:lstStyle/>
          <a:p>
            <a:pPr algn="ctr"/>
            <a:r>
              <a:rPr lang="en-US" dirty="0"/>
              <a:t>Pollutant deposition legacy </a:t>
            </a:r>
          </a:p>
        </p:txBody>
      </p:sp>
      <p:grpSp>
        <p:nvGrpSpPr>
          <p:cNvPr id="7" name="Group 6">
            <a:extLst>
              <a:ext uri="{FF2B5EF4-FFF2-40B4-BE49-F238E27FC236}">
                <a16:creationId xmlns:a16="http://schemas.microsoft.com/office/drawing/2014/main" id="{B792ACF3-98D6-4E0C-A059-368FD81C72F7}"/>
              </a:ext>
            </a:extLst>
          </p:cNvPr>
          <p:cNvGrpSpPr/>
          <p:nvPr/>
        </p:nvGrpSpPr>
        <p:grpSpPr>
          <a:xfrm>
            <a:off x="2316998" y="2057401"/>
            <a:ext cx="5143500" cy="3886200"/>
            <a:chOff x="2100429" y="1852864"/>
            <a:chExt cx="5143500" cy="3886200"/>
          </a:xfrm>
        </p:grpSpPr>
        <p:pic>
          <p:nvPicPr>
            <p:cNvPr id="5" name="Picture 4">
              <a:extLst>
                <a:ext uri="{FF2B5EF4-FFF2-40B4-BE49-F238E27FC236}">
                  <a16:creationId xmlns:a16="http://schemas.microsoft.com/office/drawing/2014/main" id="{F772CB2B-CD32-4EB9-970C-C35A702360B4}"/>
                </a:ext>
              </a:extLst>
            </p:cNvPr>
            <p:cNvPicPr>
              <a:picLocks noChangeAspect="1"/>
            </p:cNvPicPr>
            <p:nvPr/>
          </p:nvPicPr>
          <p:blipFill rotWithShape="1">
            <a:blip r:embed="rId4"/>
            <a:srcRect b="43333"/>
            <a:stretch/>
          </p:blipFill>
          <p:spPr>
            <a:xfrm>
              <a:off x="2100429" y="1852864"/>
              <a:ext cx="5143500" cy="3886200"/>
            </a:xfrm>
            <a:prstGeom prst="rect">
              <a:avLst/>
            </a:prstGeom>
          </p:spPr>
        </p:pic>
        <p:sp>
          <p:nvSpPr>
            <p:cNvPr id="6" name="Rectangle 5">
              <a:extLst>
                <a:ext uri="{FF2B5EF4-FFF2-40B4-BE49-F238E27FC236}">
                  <a16:creationId xmlns:a16="http://schemas.microsoft.com/office/drawing/2014/main" id="{F50B2A54-5871-4459-80BE-9585D4355388}"/>
                </a:ext>
              </a:extLst>
            </p:cNvPr>
            <p:cNvSpPr/>
            <p:nvPr/>
          </p:nvSpPr>
          <p:spPr>
            <a:xfrm>
              <a:off x="6584091" y="5508232"/>
              <a:ext cx="591829" cy="230832"/>
            </a:xfrm>
            <a:prstGeom prst="rect">
              <a:avLst/>
            </a:prstGeom>
          </p:spPr>
          <p:txBody>
            <a:bodyPr wrap="none">
              <a:spAutoFit/>
            </a:bodyPr>
            <a:lstStyle/>
            <a:p>
              <a:r>
                <a:rPr lang="en-US" sz="900" dirty="0">
                  <a:solidFill>
                    <a:prstClr val="black"/>
                  </a:solidFill>
                  <a:latin typeface="Calibri" panose="020F0502020204030204"/>
                </a:rPr>
                <a:t>msu.edu</a:t>
              </a:r>
            </a:p>
          </p:txBody>
        </p:sp>
      </p:grpSp>
      <p:sp>
        <p:nvSpPr>
          <p:cNvPr id="19" name="Rectangle 18">
            <a:extLst>
              <a:ext uri="{FF2B5EF4-FFF2-40B4-BE49-F238E27FC236}">
                <a16:creationId xmlns:a16="http://schemas.microsoft.com/office/drawing/2014/main" id="{E9818051-20C1-49FB-A019-65D8994CEBD7}"/>
              </a:ext>
            </a:extLst>
          </p:cNvPr>
          <p:cNvSpPr/>
          <p:nvPr/>
        </p:nvSpPr>
        <p:spPr>
          <a:xfrm>
            <a:off x="2480453" y="4669690"/>
            <a:ext cx="4816590" cy="1477328"/>
          </a:xfrm>
          <a:prstGeom prst="rect">
            <a:avLst/>
          </a:prstGeom>
          <a:solidFill>
            <a:schemeClr val="bg1">
              <a:lumMod val="85000"/>
            </a:schemeClr>
          </a:solidFill>
          <a:ln>
            <a:solidFill>
              <a:schemeClr val="tx1"/>
            </a:solidFill>
          </a:ln>
        </p:spPr>
        <p:txBody>
          <a:bodyPr wrap="square">
            <a:spAutoFit/>
          </a:bodyPr>
          <a:lstStyle/>
          <a:p>
            <a:pPr algn="ctr"/>
            <a:r>
              <a:rPr lang="en-US" dirty="0">
                <a:solidFill>
                  <a:prstClr val="black"/>
                </a:solidFill>
                <a:latin typeface="Calibri" panose="020F0502020204030204"/>
                <a:ea typeface="Calibri" panose="020F0502020204030204" pitchFamily="34" charset="0"/>
              </a:rPr>
              <a:t>Decades for the most impacted sites to rebound from chronic acidification and nutrient loss </a:t>
            </a:r>
          </a:p>
          <a:p>
            <a:pPr algn="ctr"/>
            <a:endParaRPr lang="en-US" dirty="0">
              <a:solidFill>
                <a:prstClr val="black"/>
              </a:solidFill>
              <a:latin typeface="Calibri" panose="020F0502020204030204"/>
              <a:ea typeface="Calibri" panose="020F0502020204030204" pitchFamily="34" charset="0"/>
            </a:endParaRPr>
          </a:p>
          <a:p>
            <a:pPr algn="ctr"/>
            <a:r>
              <a:rPr lang="en-US" dirty="0">
                <a:solidFill>
                  <a:prstClr val="black"/>
                </a:solidFill>
                <a:latin typeface="Calibri" panose="020F0502020204030204"/>
                <a:ea typeface="Calibri" panose="020F0502020204030204" pitchFamily="34" charset="0"/>
              </a:rPr>
              <a:t>Driscoll et al. 2001; Likens et al. 1996;</a:t>
            </a:r>
          </a:p>
          <a:p>
            <a:pPr algn="ctr"/>
            <a:r>
              <a:rPr lang="en-US" dirty="0">
                <a:solidFill>
                  <a:prstClr val="black"/>
                </a:solidFill>
                <a:latin typeface="Calibri" panose="020F0502020204030204"/>
                <a:ea typeface="Calibri" panose="020F0502020204030204" pitchFamily="34" charset="0"/>
              </a:rPr>
              <a:t> Lawrence et al. 2015; </a:t>
            </a:r>
            <a:r>
              <a:rPr lang="en-US" dirty="0" err="1">
                <a:solidFill>
                  <a:prstClr val="black"/>
                </a:solidFill>
                <a:latin typeface="Calibri" panose="020F0502020204030204"/>
                <a:ea typeface="Calibri" panose="020F0502020204030204" pitchFamily="34" charset="0"/>
              </a:rPr>
              <a:t>Siemion</a:t>
            </a:r>
            <a:r>
              <a:rPr lang="en-US" dirty="0">
                <a:solidFill>
                  <a:prstClr val="black"/>
                </a:solidFill>
                <a:latin typeface="Calibri" panose="020F0502020204030204"/>
                <a:ea typeface="Calibri" panose="020F0502020204030204" pitchFamily="34" charset="0"/>
              </a:rPr>
              <a:t> et al. 2018. </a:t>
            </a:r>
            <a:endParaRPr lang="en-US" dirty="0">
              <a:solidFill>
                <a:prstClr val="black"/>
              </a:solidFill>
              <a:latin typeface="Calibri" panose="020F0502020204030204"/>
            </a:endParaRPr>
          </a:p>
        </p:txBody>
      </p:sp>
      <p:sp>
        <p:nvSpPr>
          <p:cNvPr id="2" name="Rectangle 1">
            <a:extLst>
              <a:ext uri="{FF2B5EF4-FFF2-40B4-BE49-F238E27FC236}">
                <a16:creationId xmlns:a16="http://schemas.microsoft.com/office/drawing/2014/main" id="{5FB36F48-0845-4F8D-8121-27769B3ECA63}"/>
              </a:ext>
            </a:extLst>
          </p:cNvPr>
          <p:cNvSpPr/>
          <p:nvPr/>
        </p:nvSpPr>
        <p:spPr>
          <a:xfrm>
            <a:off x="476272" y="1570783"/>
            <a:ext cx="3046861" cy="1477328"/>
          </a:xfrm>
          <a:prstGeom prst="rect">
            <a:avLst/>
          </a:prstGeom>
          <a:solidFill>
            <a:schemeClr val="bg1">
              <a:lumMod val="85000"/>
            </a:schemeClr>
          </a:solidFill>
          <a:ln>
            <a:solidFill>
              <a:schemeClr val="tx1"/>
            </a:solidFill>
          </a:ln>
        </p:spPr>
        <p:txBody>
          <a:bodyPr wrap="square">
            <a:spAutoFit/>
          </a:bodyPr>
          <a:lstStyle/>
          <a:p>
            <a:pPr algn="ctr"/>
            <a:r>
              <a:rPr lang="en-US" dirty="0">
                <a:solidFill>
                  <a:prstClr val="black"/>
                </a:solidFill>
                <a:latin typeface="Calibri" panose="020F0502020204030204"/>
                <a:ea typeface="Calibri" panose="020F0502020204030204" pitchFamily="34" charset="0"/>
              </a:rPr>
              <a:t>Soils in the Northeast are showing some evidence of improvement </a:t>
            </a:r>
          </a:p>
          <a:p>
            <a:pPr algn="ctr"/>
            <a:endParaRPr lang="en-US" dirty="0">
              <a:solidFill>
                <a:prstClr val="black"/>
              </a:solidFill>
              <a:latin typeface="Calibri" panose="020F0502020204030204"/>
              <a:ea typeface="Calibri" panose="020F0502020204030204" pitchFamily="34" charset="0"/>
            </a:endParaRPr>
          </a:p>
          <a:p>
            <a:pPr algn="ctr"/>
            <a:r>
              <a:rPr lang="en-US" dirty="0">
                <a:solidFill>
                  <a:prstClr val="black"/>
                </a:solidFill>
                <a:latin typeface="Calibri" panose="020F0502020204030204"/>
                <a:ea typeface="Calibri" panose="020F0502020204030204" pitchFamily="34" charset="0"/>
              </a:rPr>
              <a:t>Lawrence et al. 2015 </a:t>
            </a:r>
            <a:endParaRPr lang="en-US" dirty="0">
              <a:solidFill>
                <a:prstClr val="black"/>
              </a:solidFill>
              <a:latin typeface="Calibri" panose="020F0502020204030204"/>
            </a:endParaRPr>
          </a:p>
        </p:txBody>
      </p:sp>
      <p:sp>
        <p:nvSpPr>
          <p:cNvPr id="8" name="Rectangle 7">
            <a:extLst>
              <a:ext uri="{FF2B5EF4-FFF2-40B4-BE49-F238E27FC236}">
                <a16:creationId xmlns:a16="http://schemas.microsoft.com/office/drawing/2014/main" id="{CDCC2BDB-1CDC-4669-8FB9-97432A01BD9F}"/>
              </a:ext>
            </a:extLst>
          </p:cNvPr>
          <p:cNvSpPr/>
          <p:nvPr/>
        </p:nvSpPr>
        <p:spPr>
          <a:xfrm>
            <a:off x="4729265" y="2505670"/>
            <a:ext cx="4142790" cy="923330"/>
          </a:xfrm>
          <a:prstGeom prst="rect">
            <a:avLst/>
          </a:prstGeom>
          <a:solidFill>
            <a:schemeClr val="bg1">
              <a:lumMod val="85000"/>
            </a:schemeClr>
          </a:solidFill>
          <a:ln>
            <a:solidFill>
              <a:schemeClr val="tx1"/>
            </a:solidFill>
          </a:ln>
        </p:spPr>
        <p:txBody>
          <a:bodyPr wrap="square">
            <a:spAutoFit/>
          </a:bodyPr>
          <a:lstStyle/>
          <a:p>
            <a:pPr algn="ctr"/>
            <a:r>
              <a:rPr lang="en-US" dirty="0">
                <a:solidFill>
                  <a:prstClr val="black"/>
                </a:solidFill>
                <a:latin typeface="Calibri" panose="020F0502020204030204"/>
                <a:ea typeface="Calibri" panose="020F0502020204030204" pitchFamily="34" charset="0"/>
              </a:rPr>
              <a:t>Recovery will be spatially and temporally heterogeneous </a:t>
            </a:r>
          </a:p>
          <a:p>
            <a:pPr algn="ctr"/>
            <a:r>
              <a:rPr lang="en-US" dirty="0">
                <a:solidFill>
                  <a:prstClr val="black"/>
                </a:solidFill>
                <a:latin typeface="Calibri" panose="020F0502020204030204"/>
                <a:ea typeface="Calibri" panose="020F0502020204030204" pitchFamily="34" charset="0"/>
              </a:rPr>
              <a:t>Lawrence et al. 2015; </a:t>
            </a:r>
            <a:r>
              <a:rPr lang="en-US" dirty="0" err="1">
                <a:solidFill>
                  <a:prstClr val="black"/>
                </a:solidFill>
                <a:latin typeface="Calibri" panose="020F0502020204030204"/>
                <a:ea typeface="Calibri" panose="020F0502020204030204" pitchFamily="34" charset="0"/>
              </a:rPr>
              <a:t>Siemion</a:t>
            </a:r>
            <a:r>
              <a:rPr lang="en-US" dirty="0">
                <a:solidFill>
                  <a:prstClr val="black"/>
                </a:solidFill>
                <a:latin typeface="Calibri" panose="020F0502020204030204"/>
                <a:ea typeface="Calibri" panose="020F0502020204030204" pitchFamily="34" charset="0"/>
              </a:rPr>
              <a:t> et al. 2018 </a:t>
            </a:r>
            <a:endParaRPr lang="en-US" dirty="0">
              <a:solidFill>
                <a:prstClr val="black"/>
              </a:solidFill>
              <a:latin typeface="Calibri" panose="020F0502020204030204"/>
            </a:endParaRPr>
          </a:p>
        </p:txBody>
      </p:sp>
    </p:spTree>
    <p:extLst>
      <p:ext uri="{BB962C8B-B14F-4D97-AF65-F5344CB8AC3E}">
        <p14:creationId xmlns:p14="http://schemas.microsoft.com/office/powerpoint/2010/main" val="2022320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 grpId="0" animBg="1"/>
      <p:bldP spid="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DDDDDD"/>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 y="-4129"/>
            <a:ext cx="1154881" cy="6858000"/>
          </a:xfrm>
          <a:prstGeom prst="rect">
            <a:avLst/>
          </a:prstGeom>
        </p:spPr>
      </p:pic>
      <p:sp>
        <p:nvSpPr>
          <p:cNvPr id="12" name="Rectangle 11"/>
          <p:cNvSpPr/>
          <p:nvPr/>
        </p:nvSpPr>
        <p:spPr>
          <a:xfrm>
            <a:off x="0" y="5701727"/>
            <a:ext cx="1152144" cy="1152144"/>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cxnSp>
        <p:nvCxnSpPr>
          <p:cNvPr id="16" name="Straight Connector 15"/>
          <p:cNvCxnSpPr/>
          <p:nvPr/>
        </p:nvCxnSpPr>
        <p:spPr>
          <a:xfrm>
            <a:off x="-3531" y="5648814"/>
            <a:ext cx="1202246" cy="0"/>
          </a:xfrm>
          <a:prstGeom prst="line">
            <a:avLst/>
          </a:prstGeom>
          <a:ln w="825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1183152" y="0"/>
            <a:ext cx="0" cy="6858000"/>
          </a:xfrm>
          <a:prstGeom prst="line">
            <a:avLst/>
          </a:prstGeom>
          <a:ln w="82550">
            <a:solidFill>
              <a:schemeClr val="bg1"/>
            </a:solidFill>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0049" y="5745020"/>
            <a:ext cx="574116" cy="1110917"/>
          </a:xfrm>
          <a:prstGeom prst="rect">
            <a:avLst/>
          </a:prstGeom>
          <a:effectLst>
            <a:outerShdw blurRad="50800" dist="38100" dir="2700000" algn="tl" rotWithShape="0">
              <a:prstClr val="black">
                <a:alpha val="40000"/>
              </a:prstClr>
            </a:outerShdw>
          </a:effectLst>
        </p:spPr>
      </p:pic>
      <p:sp>
        <p:nvSpPr>
          <p:cNvPr id="14" name="Title 1">
            <a:extLst>
              <a:ext uri="{FF2B5EF4-FFF2-40B4-BE49-F238E27FC236}">
                <a16:creationId xmlns:a16="http://schemas.microsoft.com/office/drawing/2014/main" id="{F72FE3FE-1F5C-47A7-9CC9-B9F9CEB005F9}"/>
              </a:ext>
            </a:extLst>
          </p:cNvPr>
          <p:cNvSpPr>
            <a:spLocks noGrp="1"/>
          </p:cNvSpPr>
          <p:nvPr>
            <p:ph type="title"/>
          </p:nvPr>
        </p:nvSpPr>
        <p:spPr/>
        <p:txBody>
          <a:bodyPr>
            <a:normAutofit/>
          </a:bodyPr>
          <a:lstStyle/>
          <a:p>
            <a:pPr algn="ctr"/>
            <a:r>
              <a:rPr lang="en-US" sz="3600" dirty="0"/>
              <a:t>Future projections: red oak</a:t>
            </a:r>
          </a:p>
        </p:txBody>
      </p:sp>
      <p:sp>
        <p:nvSpPr>
          <p:cNvPr id="17" name="Content Placeholder 2">
            <a:extLst>
              <a:ext uri="{FF2B5EF4-FFF2-40B4-BE49-F238E27FC236}">
                <a16:creationId xmlns:a16="http://schemas.microsoft.com/office/drawing/2014/main" id="{B255D179-594D-4D99-BCB9-26BA66A47CD1}"/>
              </a:ext>
            </a:extLst>
          </p:cNvPr>
          <p:cNvSpPr txBox="1">
            <a:spLocks/>
          </p:cNvSpPr>
          <p:nvPr/>
        </p:nvSpPr>
        <p:spPr>
          <a:xfrm>
            <a:off x="2769560" y="2366925"/>
            <a:ext cx="2652669" cy="314329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dirty="0">
              <a:solidFill>
                <a:prstClr val="black"/>
              </a:solidFill>
              <a:latin typeface="Calibri" panose="020F0502020204030204"/>
            </a:endParaRPr>
          </a:p>
          <a:p>
            <a:pPr marL="0" indent="0">
              <a:buNone/>
            </a:pPr>
            <a:r>
              <a:rPr lang="en-US" dirty="0">
                <a:solidFill>
                  <a:prstClr val="black"/>
                </a:solidFill>
                <a:latin typeface="Calibri" panose="020F0502020204030204"/>
              </a:rPr>
              <a:t>CCTA:</a:t>
            </a:r>
          </a:p>
          <a:p>
            <a:pPr marL="0" indent="0">
              <a:buNone/>
            </a:pPr>
            <a:r>
              <a:rPr lang="en-US" dirty="0">
                <a:solidFill>
                  <a:prstClr val="black"/>
                </a:solidFill>
                <a:latin typeface="Calibri" panose="020F0502020204030204"/>
              </a:rPr>
              <a:t>Increase in suitable habitat</a:t>
            </a:r>
          </a:p>
          <a:p>
            <a:pPr marL="0" indent="0" algn="ctr">
              <a:buNone/>
            </a:pPr>
            <a:endParaRPr lang="en-US" dirty="0">
              <a:solidFill>
                <a:prstClr val="black"/>
              </a:solidFill>
              <a:latin typeface="Calibri" panose="020F0502020204030204"/>
            </a:endParaRPr>
          </a:p>
          <a:p>
            <a:pPr marL="0" indent="0" algn="ctr">
              <a:buNone/>
            </a:pPr>
            <a:endParaRPr lang="en-US" dirty="0">
              <a:solidFill>
                <a:prstClr val="black"/>
              </a:solidFill>
              <a:latin typeface="Calibri" panose="020F0502020204030204"/>
            </a:endParaRPr>
          </a:p>
        </p:txBody>
      </p:sp>
      <p:sp>
        <p:nvSpPr>
          <p:cNvPr id="18" name="Arrow: Down 17">
            <a:extLst>
              <a:ext uri="{FF2B5EF4-FFF2-40B4-BE49-F238E27FC236}">
                <a16:creationId xmlns:a16="http://schemas.microsoft.com/office/drawing/2014/main" id="{ED29A75B-F49E-49A8-A024-226E0EEDE6E8}"/>
              </a:ext>
            </a:extLst>
          </p:cNvPr>
          <p:cNvSpPr/>
          <p:nvPr/>
        </p:nvSpPr>
        <p:spPr>
          <a:xfrm rot="10800000">
            <a:off x="1640832" y="2627761"/>
            <a:ext cx="839972" cy="165867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pic>
        <p:nvPicPr>
          <p:cNvPr id="10" name="Picture 9">
            <a:extLst>
              <a:ext uri="{FF2B5EF4-FFF2-40B4-BE49-F238E27FC236}">
                <a16:creationId xmlns:a16="http://schemas.microsoft.com/office/drawing/2014/main" id="{90CAFB79-6632-4AE1-BA1F-8BB6C08C0A91}"/>
              </a:ext>
            </a:extLst>
          </p:cNvPr>
          <p:cNvPicPr>
            <a:picLocks noChangeAspect="1"/>
          </p:cNvPicPr>
          <p:nvPr/>
        </p:nvPicPr>
        <p:blipFill>
          <a:blip r:embed="rId5"/>
          <a:stretch>
            <a:fillRect/>
          </a:stretch>
        </p:blipFill>
        <p:spPr>
          <a:xfrm rot="16200000">
            <a:off x="5200348" y="2166941"/>
            <a:ext cx="3819525" cy="2867025"/>
          </a:xfrm>
          <a:prstGeom prst="ellipse">
            <a:avLst/>
          </a:prstGeom>
          <a:ln>
            <a:solidFill>
              <a:schemeClr val="tx1"/>
            </a:solidFill>
          </a:ln>
        </p:spPr>
      </p:pic>
      <p:pic>
        <p:nvPicPr>
          <p:cNvPr id="4" name="Picture 3" descr="A close up of a map&#10;&#10;Description automatically generated">
            <a:extLst>
              <a:ext uri="{FF2B5EF4-FFF2-40B4-BE49-F238E27FC236}">
                <a16:creationId xmlns:a16="http://schemas.microsoft.com/office/drawing/2014/main" id="{DE92BD89-32BE-4037-8733-E5B0A6058A0F}"/>
              </a:ext>
            </a:extLst>
          </p:cNvPr>
          <p:cNvPicPr>
            <a:picLocks noChangeAspect="1"/>
          </p:cNvPicPr>
          <p:nvPr/>
        </p:nvPicPr>
        <p:blipFill rotWithShape="1">
          <a:blip r:embed="rId6">
            <a:extLst>
              <a:ext uri="{28A0092B-C50C-407E-A947-70E740481C1C}">
                <a14:useLocalDpi xmlns:a14="http://schemas.microsoft.com/office/drawing/2010/main" val="0"/>
              </a:ext>
            </a:extLst>
          </a:blip>
          <a:srcRect l="2069" t="7848" r="1645" b="4108"/>
          <a:stretch/>
        </p:blipFill>
        <p:spPr>
          <a:xfrm>
            <a:off x="2938482" y="2239276"/>
            <a:ext cx="6076803" cy="2047164"/>
          </a:xfrm>
          <a:prstGeom prst="rect">
            <a:avLst/>
          </a:prstGeom>
        </p:spPr>
      </p:pic>
      <p:pic>
        <p:nvPicPr>
          <p:cNvPr id="6" name="Picture 5">
            <a:extLst>
              <a:ext uri="{FF2B5EF4-FFF2-40B4-BE49-F238E27FC236}">
                <a16:creationId xmlns:a16="http://schemas.microsoft.com/office/drawing/2014/main" id="{88F78958-3331-4C5B-9E1A-47BB5E07C869}"/>
              </a:ext>
            </a:extLst>
          </p:cNvPr>
          <p:cNvPicPr>
            <a:picLocks noChangeAspect="1"/>
          </p:cNvPicPr>
          <p:nvPr/>
        </p:nvPicPr>
        <p:blipFill>
          <a:blip r:embed="rId7"/>
          <a:stretch>
            <a:fillRect/>
          </a:stretch>
        </p:blipFill>
        <p:spPr>
          <a:xfrm>
            <a:off x="1409252" y="2366925"/>
            <a:ext cx="1525222" cy="1658679"/>
          </a:xfrm>
          <a:prstGeom prst="rect">
            <a:avLst/>
          </a:prstGeom>
        </p:spPr>
      </p:pic>
      <p:sp>
        <p:nvSpPr>
          <p:cNvPr id="9" name="TextBox 8">
            <a:extLst>
              <a:ext uri="{FF2B5EF4-FFF2-40B4-BE49-F238E27FC236}">
                <a16:creationId xmlns:a16="http://schemas.microsoft.com/office/drawing/2014/main" id="{69142DD3-1C41-4206-BFCB-7AB38384DBA9}"/>
              </a:ext>
            </a:extLst>
          </p:cNvPr>
          <p:cNvSpPr txBox="1"/>
          <p:nvPr/>
        </p:nvSpPr>
        <p:spPr>
          <a:xfrm>
            <a:off x="4185963" y="4665572"/>
            <a:ext cx="3725433" cy="830997"/>
          </a:xfrm>
          <a:prstGeom prst="rect">
            <a:avLst/>
          </a:prstGeom>
          <a:noFill/>
        </p:spPr>
        <p:txBody>
          <a:bodyPr wrap="square" rtlCol="0">
            <a:spAutoFit/>
          </a:bodyPr>
          <a:lstStyle/>
          <a:p>
            <a:r>
              <a:rPr lang="en-US" sz="4800" dirty="0"/>
              <a:t>CCTA</a:t>
            </a:r>
          </a:p>
        </p:txBody>
      </p:sp>
    </p:spTree>
    <p:extLst>
      <p:ext uri="{BB962C8B-B14F-4D97-AF65-F5344CB8AC3E}">
        <p14:creationId xmlns:p14="http://schemas.microsoft.com/office/powerpoint/2010/main" val="2112354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xit" presetSubtype="0" fill="hold" nodeType="withEffect">
                                  <p:stCondLst>
                                    <p:cond delay="0"/>
                                  </p:stCondLst>
                                  <p:childTnLst>
                                    <p:set>
                                      <p:cBhvr>
                                        <p:cTn id="12" dur="1" fill="hold">
                                          <p:stCondLst>
                                            <p:cond delay="0"/>
                                          </p:stCondLst>
                                        </p:cTn>
                                        <p:tgtEl>
                                          <p:spTgt spid="6"/>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4"/>
                                        </p:tgtEl>
                                        <p:attrNameLst>
                                          <p:attrName>style.visibility</p:attrName>
                                        </p:attrNameLst>
                                      </p:cBhvr>
                                      <p:to>
                                        <p:strVal val="hidden"/>
                                      </p:to>
                                    </p:set>
                                  </p:childTnLst>
                                </p:cTn>
                              </p:par>
                              <p:par>
                                <p:cTn id="15" presetID="1" presetClass="exit"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animBg="1"/>
      <p:bldP spid="9"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DDDDDD"/>
        </a:solidFill>
        <a:effectLst/>
      </p:bgPr>
    </p:bg>
    <p:spTree>
      <p:nvGrpSpPr>
        <p:cNvPr id="1" name=""/>
        <p:cNvGrpSpPr/>
        <p:nvPr/>
      </p:nvGrpSpPr>
      <p:grpSpPr>
        <a:xfrm>
          <a:off x="0" y="0"/>
          <a:ext cx="0" cy="0"/>
          <a:chOff x="0" y="0"/>
          <a:chExt cx="0" cy="0"/>
        </a:xfrm>
      </p:grpSpPr>
      <p:pic>
        <p:nvPicPr>
          <p:cNvPr id="5" name="Picture 4" descr="A close up of a map&#10;&#10;Description automatically generated">
            <a:extLst>
              <a:ext uri="{FF2B5EF4-FFF2-40B4-BE49-F238E27FC236}">
                <a16:creationId xmlns:a16="http://schemas.microsoft.com/office/drawing/2014/main" id="{A5AC1168-69F6-4BA7-9C55-ACF3239F75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11354" y="-26127"/>
            <a:ext cx="5221246" cy="6858000"/>
          </a:xfrm>
          <a:prstGeom prst="rect">
            <a:avLst/>
          </a:prstGeom>
        </p:spPr>
      </p:pic>
      <p:sp>
        <p:nvSpPr>
          <p:cNvPr id="6" name="Rectangle 5">
            <a:extLst>
              <a:ext uri="{FF2B5EF4-FFF2-40B4-BE49-F238E27FC236}">
                <a16:creationId xmlns:a16="http://schemas.microsoft.com/office/drawing/2014/main" id="{81C04F76-8250-46B5-8369-D219FC2C2A59}"/>
              </a:ext>
            </a:extLst>
          </p:cNvPr>
          <p:cNvSpPr/>
          <p:nvPr/>
        </p:nvSpPr>
        <p:spPr>
          <a:xfrm>
            <a:off x="231029" y="470952"/>
            <a:ext cx="2224791" cy="3508653"/>
          </a:xfrm>
          <a:prstGeom prst="rect">
            <a:avLst/>
          </a:prstGeom>
        </p:spPr>
        <p:txBody>
          <a:bodyPr wrap="square">
            <a:spAutoFit/>
          </a:bodyPr>
          <a:lstStyle/>
          <a:p>
            <a:pPr algn="ctr">
              <a:defRPr/>
            </a:pPr>
            <a:r>
              <a:rPr lang="en-US" sz="2800" dirty="0">
                <a:solidFill>
                  <a:prstClr val="black"/>
                </a:solidFill>
                <a:latin typeface="Arial" panose="020B0604020202020204" pitchFamily="34" charset="0"/>
                <a:cs typeface="Arial" panose="020B0604020202020204" pitchFamily="34" charset="0"/>
              </a:rPr>
              <a:t>Projected increases in maximum </a:t>
            </a:r>
          </a:p>
          <a:p>
            <a:pPr algn="ctr">
              <a:defRPr/>
            </a:pPr>
            <a:r>
              <a:rPr lang="en-US" sz="2800" dirty="0">
                <a:solidFill>
                  <a:prstClr val="black"/>
                </a:solidFill>
                <a:latin typeface="Arial" panose="020B0604020202020204" pitchFamily="34" charset="0"/>
                <a:cs typeface="Arial" panose="020B0604020202020204" pitchFamily="34" charset="0"/>
              </a:rPr>
              <a:t>temp: </a:t>
            </a:r>
          </a:p>
          <a:p>
            <a:pPr algn="ctr">
              <a:defRPr/>
            </a:pPr>
            <a:r>
              <a:rPr lang="en-US" sz="2800" dirty="0">
                <a:solidFill>
                  <a:prstClr val="black"/>
                </a:solidFill>
                <a:latin typeface="Arial" panose="020B0604020202020204" pitchFamily="34" charset="0"/>
                <a:cs typeface="Arial" panose="020B0604020202020204" pitchFamily="34" charset="0"/>
              </a:rPr>
              <a:t>2070 thru 2099</a:t>
            </a:r>
          </a:p>
          <a:p>
            <a:pPr algn="ctr">
              <a:defRPr/>
            </a:pPr>
            <a:endParaRPr lang="en-US" dirty="0">
              <a:solidFill>
                <a:prstClr val="black"/>
              </a:solidFill>
              <a:latin typeface="Arial" panose="020B0604020202020204" pitchFamily="34" charset="0"/>
              <a:cs typeface="Arial" panose="020B0604020202020204" pitchFamily="34" charset="0"/>
            </a:endParaRPr>
          </a:p>
          <a:p>
            <a:pPr algn="ctr">
              <a:defRPr/>
            </a:pPr>
            <a:r>
              <a:rPr lang="en-US" dirty="0" err="1">
                <a:solidFill>
                  <a:prstClr val="black"/>
                </a:solidFill>
                <a:latin typeface="Arial" panose="020B0604020202020204" pitchFamily="34" charset="0"/>
                <a:cs typeface="Arial" panose="020B0604020202020204" pitchFamily="34" charset="0"/>
              </a:rPr>
              <a:t>Janowiak</a:t>
            </a:r>
            <a:r>
              <a:rPr lang="en-US" dirty="0">
                <a:solidFill>
                  <a:prstClr val="black"/>
                </a:solidFill>
                <a:latin typeface="Arial" panose="020B0604020202020204" pitchFamily="34" charset="0"/>
                <a:cs typeface="Arial" panose="020B0604020202020204" pitchFamily="34" charset="0"/>
              </a:rPr>
              <a:t> </a:t>
            </a:r>
          </a:p>
          <a:p>
            <a:pPr algn="ctr">
              <a:defRPr/>
            </a:pPr>
            <a:r>
              <a:rPr lang="en-US" dirty="0">
                <a:solidFill>
                  <a:prstClr val="black"/>
                </a:solidFill>
                <a:latin typeface="Arial" panose="020B0604020202020204" pitchFamily="34" charset="0"/>
                <a:cs typeface="Arial" panose="020B0604020202020204" pitchFamily="34" charset="0"/>
              </a:rPr>
              <a:t>et al. 2018</a:t>
            </a:r>
          </a:p>
        </p:txBody>
      </p:sp>
      <p:sp>
        <p:nvSpPr>
          <p:cNvPr id="8" name="Rectangle 7">
            <a:extLst>
              <a:ext uri="{FF2B5EF4-FFF2-40B4-BE49-F238E27FC236}">
                <a16:creationId xmlns:a16="http://schemas.microsoft.com/office/drawing/2014/main" id="{116E0EDE-C647-4464-94DE-40740F372456}"/>
              </a:ext>
            </a:extLst>
          </p:cNvPr>
          <p:cNvSpPr/>
          <p:nvPr/>
        </p:nvSpPr>
        <p:spPr>
          <a:xfrm>
            <a:off x="6392893" y="4157435"/>
            <a:ext cx="1343412" cy="1413187"/>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9" name="Rectangle 8">
            <a:extLst>
              <a:ext uri="{FF2B5EF4-FFF2-40B4-BE49-F238E27FC236}">
                <a16:creationId xmlns:a16="http://schemas.microsoft.com/office/drawing/2014/main" id="{EFCB72C1-39F9-41D0-AC0A-25EFAB9996F2}"/>
              </a:ext>
            </a:extLst>
          </p:cNvPr>
          <p:cNvSpPr/>
          <p:nvPr/>
        </p:nvSpPr>
        <p:spPr>
          <a:xfrm>
            <a:off x="6392893" y="26128"/>
            <a:ext cx="1343412" cy="298726"/>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Tree>
    <p:extLst>
      <p:ext uri="{BB962C8B-B14F-4D97-AF65-F5344CB8AC3E}">
        <p14:creationId xmlns:p14="http://schemas.microsoft.com/office/powerpoint/2010/main" val="287119599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DDDDDD"/>
        </a:solidFill>
        <a:effectLst/>
      </p:bgPr>
    </p:bg>
    <p:spTree>
      <p:nvGrpSpPr>
        <p:cNvPr id="1" name=""/>
        <p:cNvGrpSpPr/>
        <p:nvPr/>
      </p:nvGrpSpPr>
      <p:grpSpPr>
        <a:xfrm>
          <a:off x="0" y="0"/>
          <a:ext cx="0" cy="0"/>
          <a:chOff x="0" y="0"/>
          <a:chExt cx="0" cy="0"/>
        </a:xfrm>
      </p:grpSpPr>
      <p:pic>
        <p:nvPicPr>
          <p:cNvPr id="5" name="Picture 4" descr="A close up of a map&#10;&#10;Description automatically generated">
            <a:extLst>
              <a:ext uri="{FF2B5EF4-FFF2-40B4-BE49-F238E27FC236}">
                <a16:creationId xmlns:a16="http://schemas.microsoft.com/office/drawing/2014/main" id="{4CA2178A-396F-449D-B885-5034014F45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85359" y="0"/>
            <a:ext cx="5611091" cy="6858000"/>
          </a:xfrm>
          <a:prstGeom prst="rect">
            <a:avLst/>
          </a:prstGeom>
        </p:spPr>
      </p:pic>
      <p:sp>
        <p:nvSpPr>
          <p:cNvPr id="6" name="Rectangle 5">
            <a:extLst>
              <a:ext uri="{FF2B5EF4-FFF2-40B4-BE49-F238E27FC236}">
                <a16:creationId xmlns:a16="http://schemas.microsoft.com/office/drawing/2014/main" id="{B874D455-3B8B-45D1-931C-55B3D060F4A5}"/>
              </a:ext>
            </a:extLst>
          </p:cNvPr>
          <p:cNvSpPr/>
          <p:nvPr/>
        </p:nvSpPr>
        <p:spPr>
          <a:xfrm>
            <a:off x="231029" y="470952"/>
            <a:ext cx="2224791" cy="3508653"/>
          </a:xfrm>
          <a:prstGeom prst="rect">
            <a:avLst/>
          </a:prstGeom>
        </p:spPr>
        <p:txBody>
          <a:bodyPr wrap="square">
            <a:spAutoFit/>
          </a:bodyPr>
          <a:lstStyle/>
          <a:p>
            <a:pPr algn="ctr">
              <a:defRPr/>
            </a:pPr>
            <a:r>
              <a:rPr lang="en-US" sz="2800" dirty="0">
                <a:solidFill>
                  <a:prstClr val="black"/>
                </a:solidFill>
                <a:latin typeface="Arial" panose="020B0604020202020204" pitchFamily="34" charset="0"/>
                <a:cs typeface="Arial" panose="020B0604020202020204" pitchFamily="34" charset="0"/>
              </a:rPr>
              <a:t>Projected changes in mean  </a:t>
            </a:r>
            <a:r>
              <a:rPr lang="en-US" sz="2800" dirty="0" err="1">
                <a:solidFill>
                  <a:prstClr val="black"/>
                </a:solidFill>
                <a:latin typeface="Arial" panose="020B0604020202020204" pitchFamily="34" charset="0"/>
                <a:cs typeface="Arial" panose="020B0604020202020204" pitchFamily="34" charset="0"/>
              </a:rPr>
              <a:t>precip</a:t>
            </a:r>
            <a:r>
              <a:rPr lang="en-US" sz="2800" dirty="0">
                <a:solidFill>
                  <a:prstClr val="black"/>
                </a:solidFill>
                <a:latin typeface="Arial" panose="020B0604020202020204" pitchFamily="34" charset="0"/>
                <a:cs typeface="Arial" panose="020B0604020202020204" pitchFamily="34" charset="0"/>
              </a:rPr>
              <a:t>: </a:t>
            </a:r>
          </a:p>
          <a:p>
            <a:pPr algn="ctr">
              <a:defRPr/>
            </a:pPr>
            <a:r>
              <a:rPr lang="en-US" sz="2800" dirty="0">
                <a:solidFill>
                  <a:prstClr val="black"/>
                </a:solidFill>
                <a:latin typeface="Arial" panose="020B0604020202020204" pitchFamily="34" charset="0"/>
                <a:cs typeface="Arial" panose="020B0604020202020204" pitchFamily="34" charset="0"/>
              </a:rPr>
              <a:t>2070 thru 2099</a:t>
            </a:r>
          </a:p>
          <a:p>
            <a:pPr algn="ctr">
              <a:defRPr/>
            </a:pPr>
            <a:endParaRPr lang="en-US" dirty="0">
              <a:solidFill>
                <a:prstClr val="black"/>
              </a:solidFill>
              <a:latin typeface="Arial" panose="020B0604020202020204" pitchFamily="34" charset="0"/>
              <a:cs typeface="Arial" panose="020B0604020202020204" pitchFamily="34" charset="0"/>
            </a:endParaRPr>
          </a:p>
          <a:p>
            <a:pPr algn="ctr">
              <a:defRPr/>
            </a:pPr>
            <a:r>
              <a:rPr lang="en-US" dirty="0" err="1">
                <a:solidFill>
                  <a:prstClr val="black"/>
                </a:solidFill>
                <a:latin typeface="Arial" panose="020B0604020202020204" pitchFamily="34" charset="0"/>
                <a:cs typeface="Arial" panose="020B0604020202020204" pitchFamily="34" charset="0"/>
              </a:rPr>
              <a:t>Janowiak</a:t>
            </a:r>
            <a:r>
              <a:rPr lang="en-US" dirty="0">
                <a:solidFill>
                  <a:prstClr val="black"/>
                </a:solidFill>
                <a:latin typeface="Arial" panose="020B0604020202020204" pitchFamily="34" charset="0"/>
                <a:cs typeface="Arial" panose="020B0604020202020204" pitchFamily="34" charset="0"/>
              </a:rPr>
              <a:t> </a:t>
            </a:r>
          </a:p>
          <a:p>
            <a:pPr algn="ctr">
              <a:defRPr/>
            </a:pPr>
            <a:r>
              <a:rPr lang="en-US" dirty="0">
                <a:solidFill>
                  <a:prstClr val="black"/>
                </a:solidFill>
                <a:latin typeface="Arial" panose="020B0604020202020204" pitchFamily="34" charset="0"/>
                <a:cs typeface="Arial" panose="020B0604020202020204" pitchFamily="34" charset="0"/>
              </a:rPr>
              <a:t>et al. 2018</a:t>
            </a:r>
          </a:p>
        </p:txBody>
      </p:sp>
      <p:sp>
        <p:nvSpPr>
          <p:cNvPr id="7" name="Rectangle 6">
            <a:extLst>
              <a:ext uri="{FF2B5EF4-FFF2-40B4-BE49-F238E27FC236}">
                <a16:creationId xmlns:a16="http://schemas.microsoft.com/office/drawing/2014/main" id="{7479E023-120D-43FB-A6CB-34D3BC7FE45C}"/>
              </a:ext>
            </a:extLst>
          </p:cNvPr>
          <p:cNvSpPr/>
          <p:nvPr/>
        </p:nvSpPr>
        <p:spPr>
          <a:xfrm>
            <a:off x="5995851" y="4088674"/>
            <a:ext cx="1332412" cy="1306286"/>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8" name="Rectangle 7">
            <a:extLst>
              <a:ext uri="{FF2B5EF4-FFF2-40B4-BE49-F238E27FC236}">
                <a16:creationId xmlns:a16="http://schemas.microsoft.com/office/drawing/2014/main" id="{4A3BF793-BDBF-4610-92A7-B5C7F26F0B0E}"/>
              </a:ext>
            </a:extLst>
          </p:cNvPr>
          <p:cNvSpPr/>
          <p:nvPr/>
        </p:nvSpPr>
        <p:spPr>
          <a:xfrm>
            <a:off x="4258490" y="4084320"/>
            <a:ext cx="1332412" cy="1306286"/>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Tree>
    <p:extLst>
      <p:ext uri="{BB962C8B-B14F-4D97-AF65-F5344CB8AC3E}">
        <p14:creationId xmlns:p14="http://schemas.microsoft.com/office/powerpoint/2010/main" val="359020217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DDDDDD"/>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 y="-4129"/>
            <a:ext cx="1154881" cy="6858000"/>
          </a:xfrm>
          <a:prstGeom prst="rect">
            <a:avLst/>
          </a:prstGeom>
        </p:spPr>
      </p:pic>
      <p:sp>
        <p:nvSpPr>
          <p:cNvPr id="12" name="Rectangle 11"/>
          <p:cNvSpPr/>
          <p:nvPr/>
        </p:nvSpPr>
        <p:spPr>
          <a:xfrm>
            <a:off x="0" y="5701727"/>
            <a:ext cx="1152144" cy="1152144"/>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cxnSp>
        <p:nvCxnSpPr>
          <p:cNvPr id="16" name="Straight Connector 15"/>
          <p:cNvCxnSpPr/>
          <p:nvPr/>
        </p:nvCxnSpPr>
        <p:spPr>
          <a:xfrm>
            <a:off x="-3531" y="5648814"/>
            <a:ext cx="1202246" cy="0"/>
          </a:xfrm>
          <a:prstGeom prst="line">
            <a:avLst/>
          </a:prstGeom>
          <a:ln w="825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1183152" y="0"/>
            <a:ext cx="0" cy="6858000"/>
          </a:xfrm>
          <a:prstGeom prst="line">
            <a:avLst/>
          </a:prstGeom>
          <a:ln w="82550">
            <a:solidFill>
              <a:schemeClr val="bg1"/>
            </a:solidFill>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8442" y="5697598"/>
            <a:ext cx="773888" cy="1100002"/>
          </a:xfrm>
          <a:prstGeom prst="rect">
            <a:avLst/>
          </a:prstGeom>
          <a:effectLst>
            <a:outerShdw blurRad="50800" dist="38100" dir="2700000" algn="tl" rotWithShape="0">
              <a:prstClr val="black">
                <a:alpha val="40000"/>
              </a:prstClr>
            </a:outerShdw>
          </a:effectLst>
        </p:spPr>
      </p:pic>
      <p:sp>
        <p:nvSpPr>
          <p:cNvPr id="22" name="Title 1">
            <a:extLst>
              <a:ext uri="{FF2B5EF4-FFF2-40B4-BE49-F238E27FC236}">
                <a16:creationId xmlns:a16="http://schemas.microsoft.com/office/drawing/2014/main" id="{ECEC32BB-B993-42D7-9CA4-5CAD9E6005A8}"/>
              </a:ext>
            </a:extLst>
          </p:cNvPr>
          <p:cNvSpPr txBox="1">
            <a:spLocks/>
          </p:cNvSpPr>
          <p:nvPr/>
        </p:nvSpPr>
        <p:spPr>
          <a:xfrm>
            <a:off x="1257300" y="-4129"/>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dirty="0">
                <a:solidFill>
                  <a:prstClr val="black"/>
                </a:solidFill>
                <a:latin typeface="Calibri Light" panose="020F0302020204030204"/>
              </a:rPr>
              <a:t>Future projections: northern hardwoods</a:t>
            </a:r>
          </a:p>
        </p:txBody>
      </p:sp>
      <p:sp>
        <p:nvSpPr>
          <p:cNvPr id="23" name="Content Placeholder 2">
            <a:extLst>
              <a:ext uri="{FF2B5EF4-FFF2-40B4-BE49-F238E27FC236}">
                <a16:creationId xmlns:a16="http://schemas.microsoft.com/office/drawing/2014/main" id="{18C2B7E7-BB6B-47F2-9098-1C6C27468096}"/>
              </a:ext>
            </a:extLst>
          </p:cNvPr>
          <p:cNvSpPr>
            <a:spLocks noGrp="1"/>
          </p:cNvSpPr>
          <p:nvPr>
            <p:ph idx="1"/>
          </p:nvPr>
        </p:nvSpPr>
        <p:spPr>
          <a:xfrm>
            <a:off x="2245896" y="1528399"/>
            <a:ext cx="6405118" cy="5079662"/>
          </a:xfrm>
        </p:spPr>
        <p:txBody>
          <a:bodyPr>
            <a:normAutofit/>
          </a:bodyPr>
          <a:lstStyle/>
          <a:p>
            <a:pPr marL="0" indent="0">
              <a:buNone/>
            </a:pPr>
            <a:r>
              <a:rPr lang="en-US" dirty="0"/>
              <a:t>CCTA: decrease in importance value for sugar maple, American beech, yellow birch</a:t>
            </a:r>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r>
              <a:rPr lang="en-US" dirty="0"/>
              <a:t>CCTA predictors: included January temp, but not winter moisture</a:t>
            </a:r>
          </a:p>
          <a:p>
            <a:pPr marL="0" indent="0">
              <a:buNone/>
            </a:pPr>
            <a:endParaRPr lang="en-US" dirty="0"/>
          </a:p>
          <a:p>
            <a:pPr marL="0" indent="0" algn="ctr">
              <a:buNone/>
            </a:pPr>
            <a:endParaRPr lang="en-US" dirty="0"/>
          </a:p>
          <a:p>
            <a:pPr marL="0" indent="0" algn="ctr">
              <a:buNone/>
            </a:pPr>
            <a:endParaRPr lang="en-US" dirty="0"/>
          </a:p>
        </p:txBody>
      </p:sp>
      <p:sp>
        <p:nvSpPr>
          <p:cNvPr id="24" name="Arrow: Down 23">
            <a:extLst>
              <a:ext uri="{FF2B5EF4-FFF2-40B4-BE49-F238E27FC236}">
                <a16:creationId xmlns:a16="http://schemas.microsoft.com/office/drawing/2014/main" id="{FD2FC923-3ADE-4D36-A6FF-7665A184849A}"/>
              </a:ext>
            </a:extLst>
          </p:cNvPr>
          <p:cNvSpPr/>
          <p:nvPr/>
        </p:nvSpPr>
        <p:spPr>
          <a:xfrm>
            <a:off x="1409311" y="1528399"/>
            <a:ext cx="893135" cy="145134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nvGrpSpPr>
          <p:cNvPr id="6" name="Group 5">
            <a:extLst>
              <a:ext uri="{FF2B5EF4-FFF2-40B4-BE49-F238E27FC236}">
                <a16:creationId xmlns:a16="http://schemas.microsoft.com/office/drawing/2014/main" id="{8F984D91-C103-4BA9-B60D-6714E2FC7C79}"/>
              </a:ext>
            </a:extLst>
          </p:cNvPr>
          <p:cNvGrpSpPr/>
          <p:nvPr/>
        </p:nvGrpSpPr>
        <p:grpSpPr>
          <a:xfrm>
            <a:off x="3213387" y="2640686"/>
            <a:ext cx="3428266" cy="1445951"/>
            <a:chOff x="3262155" y="2672626"/>
            <a:chExt cx="3428266" cy="1445951"/>
          </a:xfrm>
        </p:grpSpPr>
        <p:sp>
          <p:nvSpPr>
            <p:cNvPr id="13" name="Rectangle 12">
              <a:extLst>
                <a:ext uri="{FF2B5EF4-FFF2-40B4-BE49-F238E27FC236}">
                  <a16:creationId xmlns:a16="http://schemas.microsoft.com/office/drawing/2014/main" id="{57A688F6-7B61-4C67-AA42-77C489F53E9E}"/>
                </a:ext>
              </a:extLst>
            </p:cNvPr>
            <p:cNvSpPr/>
            <p:nvPr/>
          </p:nvSpPr>
          <p:spPr>
            <a:xfrm>
              <a:off x="3262155" y="2672626"/>
              <a:ext cx="3428266" cy="144595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grpSp>
          <p:nvGrpSpPr>
            <p:cNvPr id="5" name="Group 4">
              <a:extLst>
                <a:ext uri="{FF2B5EF4-FFF2-40B4-BE49-F238E27FC236}">
                  <a16:creationId xmlns:a16="http://schemas.microsoft.com/office/drawing/2014/main" id="{400F32AD-4B97-485F-9FE4-6A6460F268F5}"/>
                </a:ext>
              </a:extLst>
            </p:cNvPr>
            <p:cNvGrpSpPr/>
            <p:nvPr/>
          </p:nvGrpSpPr>
          <p:grpSpPr>
            <a:xfrm>
              <a:off x="3382376" y="2718149"/>
              <a:ext cx="3057548" cy="1227082"/>
              <a:chOff x="3187304" y="2596229"/>
              <a:chExt cx="3057548" cy="1227082"/>
            </a:xfrm>
          </p:grpSpPr>
          <p:pic>
            <p:nvPicPr>
              <p:cNvPr id="14" name="Picture 13">
                <a:extLst>
                  <a:ext uri="{FF2B5EF4-FFF2-40B4-BE49-F238E27FC236}">
                    <a16:creationId xmlns:a16="http://schemas.microsoft.com/office/drawing/2014/main" id="{40DA73FF-1190-4955-8B4D-0473569AED9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21300"/>
              <a:stretch/>
            </p:blipFill>
            <p:spPr>
              <a:xfrm rot="2151121">
                <a:off x="5573455" y="2596229"/>
                <a:ext cx="671397" cy="1208576"/>
              </a:xfrm>
              <a:prstGeom prst="rect">
                <a:avLst/>
              </a:prstGeom>
            </p:spPr>
          </p:pic>
          <p:pic>
            <p:nvPicPr>
              <p:cNvPr id="15" name="Picture 14">
                <a:extLst>
                  <a:ext uri="{FF2B5EF4-FFF2-40B4-BE49-F238E27FC236}">
                    <a16:creationId xmlns:a16="http://schemas.microsoft.com/office/drawing/2014/main" id="{B13743AB-4D19-4BA3-BF30-4F2B12B8489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2373" t="5657" r="21225"/>
              <a:stretch/>
            </p:blipFill>
            <p:spPr>
              <a:xfrm rot="19626495">
                <a:off x="4583915" y="2685137"/>
                <a:ext cx="570271" cy="1138174"/>
              </a:xfrm>
              <a:prstGeom prst="rect">
                <a:avLst/>
              </a:prstGeom>
            </p:spPr>
          </p:pic>
          <p:pic>
            <p:nvPicPr>
              <p:cNvPr id="17" name="Picture 16">
                <a:extLst>
                  <a:ext uri="{FF2B5EF4-FFF2-40B4-BE49-F238E27FC236}">
                    <a16:creationId xmlns:a16="http://schemas.microsoft.com/office/drawing/2014/main" id="{4650303A-E17B-40F6-AF51-0DECC07A6CD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4473" r="10888" b="28229"/>
              <a:stretch/>
            </p:blipFill>
            <p:spPr>
              <a:xfrm>
                <a:off x="3187304" y="2703217"/>
                <a:ext cx="1103762" cy="994600"/>
              </a:xfrm>
              <a:prstGeom prst="rect">
                <a:avLst/>
              </a:prstGeom>
            </p:spPr>
          </p:pic>
        </p:grpSp>
      </p:grpSp>
    </p:spTree>
    <p:extLst>
      <p:ext uri="{BB962C8B-B14F-4D97-AF65-F5344CB8AC3E}">
        <p14:creationId xmlns:p14="http://schemas.microsoft.com/office/powerpoint/2010/main" val="2143218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DDDDDD"/>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 y="-4129"/>
            <a:ext cx="1154881" cy="6858000"/>
          </a:xfrm>
          <a:prstGeom prst="rect">
            <a:avLst/>
          </a:prstGeom>
        </p:spPr>
      </p:pic>
      <p:sp>
        <p:nvSpPr>
          <p:cNvPr id="12" name="Rectangle 11"/>
          <p:cNvSpPr/>
          <p:nvPr/>
        </p:nvSpPr>
        <p:spPr>
          <a:xfrm>
            <a:off x="0" y="5701727"/>
            <a:ext cx="1152144" cy="1152144"/>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cxnSp>
        <p:nvCxnSpPr>
          <p:cNvPr id="16" name="Straight Connector 15"/>
          <p:cNvCxnSpPr/>
          <p:nvPr/>
        </p:nvCxnSpPr>
        <p:spPr>
          <a:xfrm>
            <a:off x="-3531" y="5648814"/>
            <a:ext cx="1202246" cy="0"/>
          </a:xfrm>
          <a:prstGeom prst="line">
            <a:avLst/>
          </a:prstGeom>
          <a:ln w="825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1183152" y="0"/>
            <a:ext cx="0" cy="6858000"/>
          </a:xfrm>
          <a:prstGeom prst="line">
            <a:avLst/>
          </a:prstGeom>
          <a:ln w="82550">
            <a:solidFill>
              <a:schemeClr val="bg1"/>
            </a:solidFill>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8442" y="5697598"/>
            <a:ext cx="773888" cy="1100002"/>
          </a:xfrm>
          <a:prstGeom prst="rect">
            <a:avLst/>
          </a:prstGeom>
          <a:effectLst>
            <a:outerShdw blurRad="50800" dist="38100" dir="2700000" algn="tl" rotWithShape="0">
              <a:prstClr val="black">
                <a:alpha val="40000"/>
              </a:prstClr>
            </a:outerShdw>
          </a:effectLst>
        </p:spPr>
      </p:pic>
      <p:sp>
        <p:nvSpPr>
          <p:cNvPr id="22" name="Title 1">
            <a:extLst>
              <a:ext uri="{FF2B5EF4-FFF2-40B4-BE49-F238E27FC236}">
                <a16:creationId xmlns:a16="http://schemas.microsoft.com/office/drawing/2014/main" id="{ECEC32BB-B993-42D7-9CA4-5CAD9E6005A8}"/>
              </a:ext>
            </a:extLst>
          </p:cNvPr>
          <p:cNvSpPr txBox="1">
            <a:spLocks/>
          </p:cNvSpPr>
          <p:nvPr/>
        </p:nvSpPr>
        <p:spPr>
          <a:xfrm>
            <a:off x="1152144" y="411690"/>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dirty="0">
                <a:solidFill>
                  <a:prstClr val="black"/>
                </a:solidFill>
                <a:latin typeface="Calibri Light" panose="020F0302020204030204"/>
              </a:rPr>
              <a:t>Future projections: red maple</a:t>
            </a:r>
          </a:p>
        </p:txBody>
      </p:sp>
      <p:sp>
        <p:nvSpPr>
          <p:cNvPr id="13" name="Content Placeholder 2">
            <a:extLst>
              <a:ext uri="{FF2B5EF4-FFF2-40B4-BE49-F238E27FC236}">
                <a16:creationId xmlns:a16="http://schemas.microsoft.com/office/drawing/2014/main" id="{D125D627-1EB7-413D-8E5A-3A0553566582}"/>
              </a:ext>
            </a:extLst>
          </p:cNvPr>
          <p:cNvSpPr>
            <a:spLocks noGrp="1"/>
          </p:cNvSpPr>
          <p:nvPr>
            <p:ph idx="1"/>
          </p:nvPr>
        </p:nvSpPr>
        <p:spPr>
          <a:xfrm>
            <a:off x="2850517" y="2705986"/>
            <a:ext cx="2318374" cy="2122688"/>
          </a:xfrm>
        </p:spPr>
        <p:txBody>
          <a:bodyPr/>
          <a:lstStyle/>
          <a:p>
            <a:pPr marL="0" indent="0">
              <a:buNone/>
            </a:pPr>
            <a:r>
              <a:rPr lang="en-US" dirty="0"/>
              <a:t>CCTA: </a:t>
            </a:r>
          </a:p>
          <a:p>
            <a:pPr marL="0" indent="0">
              <a:buNone/>
            </a:pPr>
            <a:r>
              <a:rPr lang="en-US" dirty="0"/>
              <a:t>Increase in suitable habitat</a:t>
            </a:r>
          </a:p>
          <a:p>
            <a:pPr marL="0" indent="0" algn="ctr">
              <a:buNone/>
            </a:pPr>
            <a:endParaRPr lang="en-US" dirty="0"/>
          </a:p>
          <a:p>
            <a:pPr marL="0" indent="0" algn="ctr">
              <a:buNone/>
            </a:pPr>
            <a:endParaRPr lang="en-US" dirty="0"/>
          </a:p>
        </p:txBody>
      </p:sp>
      <p:sp>
        <p:nvSpPr>
          <p:cNvPr id="14" name="Arrow: Down 13">
            <a:extLst>
              <a:ext uri="{FF2B5EF4-FFF2-40B4-BE49-F238E27FC236}">
                <a16:creationId xmlns:a16="http://schemas.microsoft.com/office/drawing/2014/main" id="{1715DDCB-194D-403F-AF3E-53E62F4EF51C}"/>
              </a:ext>
            </a:extLst>
          </p:cNvPr>
          <p:cNvSpPr/>
          <p:nvPr/>
        </p:nvSpPr>
        <p:spPr>
          <a:xfrm rot="10800000">
            <a:off x="1765997" y="2493336"/>
            <a:ext cx="839972" cy="165867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pic>
        <p:nvPicPr>
          <p:cNvPr id="3" name="Picture 2">
            <a:extLst>
              <a:ext uri="{FF2B5EF4-FFF2-40B4-BE49-F238E27FC236}">
                <a16:creationId xmlns:a16="http://schemas.microsoft.com/office/drawing/2014/main" id="{5E1D29F1-A2B6-4BB3-9C5D-428AC056B8B8}"/>
              </a:ext>
            </a:extLst>
          </p:cNvPr>
          <p:cNvPicPr>
            <a:picLocks noChangeAspect="1"/>
          </p:cNvPicPr>
          <p:nvPr/>
        </p:nvPicPr>
        <p:blipFill>
          <a:blip r:embed="rId5"/>
          <a:stretch>
            <a:fillRect/>
          </a:stretch>
        </p:blipFill>
        <p:spPr>
          <a:xfrm>
            <a:off x="5638806" y="1919179"/>
            <a:ext cx="2967322" cy="4465673"/>
          </a:xfrm>
          <a:prstGeom prst="rect">
            <a:avLst/>
          </a:prstGeom>
          <a:ln>
            <a:solidFill>
              <a:schemeClr val="tx1"/>
            </a:solidFill>
          </a:ln>
        </p:spPr>
      </p:pic>
      <p:sp>
        <p:nvSpPr>
          <p:cNvPr id="4" name="Rectangle 3">
            <a:extLst>
              <a:ext uri="{FF2B5EF4-FFF2-40B4-BE49-F238E27FC236}">
                <a16:creationId xmlns:a16="http://schemas.microsoft.com/office/drawing/2014/main" id="{14C94FD8-6B64-4470-A89D-2253EEFC6C81}"/>
              </a:ext>
            </a:extLst>
          </p:cNvPr>
          <p:cNvSpPr/>
          <p:nvPr/>
        </p:nvSpPr>
        <p:spPr>
          <a:xfrm>
            <a:off x="1574319" y="4944372"/>
            <a:ext cx="3594576" cy="923330"/>
          </a:xfrm>
          <a:prstGeom prst="rect">
            <a:avLst/>
          </a:prstGeom>
          <a:solidFill>
            <a:schemeClr val="bg1"/>
          </a:solidFill>
          <a:ln>
            <a:solidFill>
              <a:schemeClr val="tx1"/>
            </a:solidFill>
          </a:ln>
        </p:spPr>
        <p:txBody>
          <a:bodyPr wrap="square">
            <a:spAutoFit/>
          </a:bodyPr>
          <a:lstStyle/>
          <a:p>
            <a:pPr algn="ctr"/>
            <a:r>
              <a:rPr lang="en-US" dirty="0">
                <a:solidFill>
                  <a:prstClr val="black"/>
                </a:solidFill>
                <a:latin typeface="Calibri" panose="020F0502020204030204"/>
                <a:ea typeface="Times New Roman" panose="02020603050405020304" pitchFamily="18" charset="0"/>
              </a:rPr>
              <a:t>Red maple will show a positive growth response to a warming climate (</a:t>
            </a:r>
            <a:r>
              <a:rPr lang="en-US" dirty="0" err="1">
                <a:solidFill>
                  <a:prstClr val="black"/>
                </a:solidFill>
                <a:latin typeface="Calibri" panose="020F0502020204030204"/>
                <a:ea typeface="Times New Roman" panose="02020603050405020304" pitchFamily="18" charset="0"/>
              </a:rPr>
              <a:t>Dombroskie</a:t>
            </a:r>
            <a:r>
              <a:rPr lang="en-US" dirty="0">
                <a:solidFill>
                  <a:prstClr val="black"/>
                </a:solidFill>
                <a:latin typeface="Calibri" panose="020F0502020204030204"/>
                <a:ea typeface="Times New Roman" panose="02020603050405020304" pitchFamily="18" charset="0"/>
              </a:rPr>
              <a:t> et al. 2010). </a:t>
            </a:r>
            <a:endParaRPr lang="en-US" dirty="0">
              <a:solidFill>
                <a:prstClr val="black"/>
              </a:solidFill>
              <a:latin typeface="Calibri" panose="020F0502020204030204"/>
            </a:endParaRPr>
          </a:p>
        </p:txBody>
      </p:sp>
    </p:spTree>
    <p:extLst>
      <p:ext uri="{BB962C8B-B14F-4D97-AF65-F5344CB8AC3E}">
        <p14:creationId xmlns:p14="http://schemas.microsoft.com/office/powerpoint/2010/main" val="685883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DDDDDD"/>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 y="-4129"/>
            <a:ext cx="1154881" cy="6858000"/>
          </a:xfrm>
          <a:prstGeom prst="rect">
            <a:avLst/>
          </a:prstGeom>
        </p:spPr>
      </p:pic>
      <p:sp>
        <p:nvSpPr>
          <p:cNvPr id="12" name="Rectangle 11"/>
          <p:cNvSpPr/>
          <p:nvPr/>
        </p:nvSpPr>
        <p:spPr>
          <a:xfrm>
            <a:off x="0" y="5701727"/>
            <a:ext cx="1152144" cy="1152144"/>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cxnSp>
        <p:nvCxnSpPr>
          <p:cNvPr id="16" name="Straight Connector 15"/>
          <p:cNvCxnSpPr/>
          <p:nvPr/>
        </p:nvCxnSpPr>
        <p:spPr>
          <a:xfrm>
            <a:off x="-3531" y="5648814"/>
            <a:ext cx="1202246" cy="0"/>
          </a:xfrm>
          <a:prstGeom prst="line">
            <a:avLst/>
          </a:prstGeom>
          <a:ln w="825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1183152" y="0"/>
            <a:ext cx="0" cy="6858000"/>
          </a:xfrm>
          <a:prstGeom prst="line">
            <a:avLst/>
          </a:prstGeom>
          <a:ln w="825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20081">
            <a:off x="337138" y="5637359"/>
            <a:ext cx="510493" cy="1286372"/>
          </a:xfrm>
          <a:prstGeom prst="rect">
            <a:avLst/>
          </a:prstGeom>
          <a:effectLst>
            <a:outerShdw blurRad="50800" dist="38100" dir="2700000" algn="tl" rotWithShape="0">
              <a:prstClr val="black">
                <a:alpha val="40000"/>
              </a:prstClr>
            </a:outerShdw>
          </a:effectLst>
        </p:spPr>
      </p:pic>
      <p:sp>
        <p:nvSpPr>
          <p:cNvPr id="11" name="Title 1">
            <a:extLst>
              <a:ext uri="{FF2B5EF4-FFF2-40B4-BE49-F238E27FC236}">
                <a16:creationId xmlns:a16="http://schemas.microsoft.com/office/drawing/2014/main" id="{697E521C-C1BF-464E-A23C-42118D9F61C4}"/>
              </a:ext>
            </a:extLst>
          </p:cNvPr>
          <p:cNvSpPr txBox="1">
            <a:spLocks/>
          </p:cNvSpPr>
          <p:nvPr/>
        </p:nvSpPr>
        <p:spPr>
          <a:xfrm>
            <a:off x="1070233" y="154854"/>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dirty="0">
                <a:solidFill>
                  <a:prstClr val="black"/>
                </a:solidFill>
                <a:latin typeface="Calibri Light" panose="020F0302020204030204"/>
              </a:rPr>
              <a:t>Future projections: eastern white pine, eastern hemlock</a:t>
            </a:r>
          </a:p>
        </p:txBody>
      </p:sp>
      <p:sp>
        <p:nvSpPr>
          <p:cNvPr id="13" name="Arrow: Down 12">
            <a:extLst>
              <a:ext uri="{FF2B5EF4-FFF2-40B4-BE49-F238E27FC236}">
                <a16:creationId xmlns:a16="http://schemas.microsoft.com/office/drawing/2014/main" id="{E7E84795-63D0-46D6-8C80-6B943D6DBB92}"/>
              </a:ext>
            </a:extLst>
          </p:cNvPr>
          <p:cNvSpPr/>
          <p:nvPr/>
        </p:nvSpPr>
        <p:spPr>
          <a:xfrm>
            <a:off x="1926676" y="1610607"/>
            <a:ext cx="893135" cy="145134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4" name="Arrow: Down 13">
            <a:extLst>
              <a:ext uri="{FF2B5EF4-FFF2-40B4-BE49-F238E27FC236}">
                <a16:creationId xmlns:a16="http://schemas.microsoft.com/office/drawing/2014/main" id="{8DD9728D-7238-41D3-9C8A-A3783CAB31F6}"/>
              </a:ext>
            </a:extLst>
          </p:cNvPr>
          <p:cNvSpPr/>
          <p:nvPr/>
        </p:nvSpPr>
        <p:spPr>
          <a:xfrm rot="10800000">
            <a:off x="1926675" y="3453583"/>
            <a:ext cx="893135" cy="145134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Content Placeholder 2">
            <a:extLst>
              <a:ext uri="{FF2B5EF4-FFF2-40B4-BE49-F238E27FC236}">
                <a16:creationId xmlns:a16="http://schemas.microsoft.com/office/drawing/2014/main" id="{5334DE85-C371-40AC-A073-EB52CB12AD6F}"/>
              </a:ext>
            </a:extLst>
          </p:cNvPr>
          <p:cNvSpPr txBox="1">
            <a:spLocks/>
          </p:cNvSpPr>
          <p:nvPr/>
        </p:nvSpPr>
        <p:spPr>
          <a:xfrm>
            <a:off x="2969329" y="1458798"/>
            <a:ext cx="5602694" cy="144602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dirty="0">
              <a:solidFill>
                <a:prstClr val="black"/>
              </a:solidFill>
              <a:latin typeface="Calibri" panose="020F0502020204030204"/>
            </a:endParaRPr>
          </a:p>
          <a:p>
            <a:pPr marL="0" indent="0">
              <a:buNone/>
            </a:pPr>
            <a:r>
              <a:rPr lang="en-US" dirty="0">
                <a:solidFill>
                  <a:prstClr val="black"/>
                </a:solidFill>
                <a:latin typeface="Calibri" panose="020F0502020204030204"/>
              </a:rPr>
              <a:t>CCTA: </a:t>
            </a:r>
            <a:r>
              <a:rPr lang="en-US" dirty="0">
                <a:solidFill>
                  <a:prstClr val="black"/>
                </a:solidFill>
              </a:rPr>
              <a:t>slight decrease in s</a:t>
            </a:r>
            <a:r>
              <a:rPr lang="en-US" dirty="0">
                <a:solidFill>
                  <a:prstClr val="black"/>
                </a:solidFill>
                <a:latin typeface="Calibri" panose="020F0502020204030204"/>
              </a:rPr>
              <a:t>uitable habitat at lower elevations</a:t>
            </a:r>
          </a:p>
          <a:p>
            <a:pPr marL="0" indent="0" algn="ctr">
              <a:buNone/>
            </a:pPr>
            <a:endParaRPr lang="en-US" dirty="0">
              <a:solidFill>
                <a:prstClr val="black"/>
              </a:solidFill>
              <a:latin typeface="Calibri" panose="020F0502020204030204"/>
            </a:endParaRPr>
          </a:p>
          <a:p>
            <a:pPr marL="0" indent="0" algn="ctr">
              <a:buNone/>
            </a:pPr>
            <a:endParaRPr lang="en-US" dirty="0">
              <a:solidFill>
                <a:prstClr val="black"/>
              </a:solidFill>
              <a:latin typeface="Calibri" panose="020F0502020204030204"/>
            </a:endParaRPr>
          </a:p>
        </p:txBody>
      </p:sp>
      <p:sp>
        <p:nvSpPr>
          <p:cNvPr id="17" name="Content Placeholder 2">
            <a:extLst>
              <a:ext uri="{FF2B5EF4-FFF2-40B4-BE49-F238E27FC236}">
                <a16:creationId xmlns:a16="http://schemas.microsoft.com/office/drawing/2014/main" id="{F431A2E4-4F7D-472A-BCBA-3DB03BEFD013}"/>
              </a:ext>
            </a:extLst>
          </p:cNvPr>
          <p:cNvSpPr txBox="1">
            <a:spLocks/>
          </p:cNvSpPr>
          <p:nvPr/>
        </p:nvSpPr>
        <p:spPr>
          <a:xfrm>
            <a:off x="3128820" y="3319271"/>
            <a:ext cx="5602694" cy="144602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dirty="0">
              <a:solidFill>
                <a:prstClr val="black"/>
              </a:solidFill>
              <a:latin typeface="Calibri" panose="020F0502020204030204"/>
            </a:endParaRPr>
          </a:p>
          <a:p>
            <a:pPr marL="0" indent="0">
              <a:buNone/>
            </a:pPr>
            <a:r>
              <a:rPr lang="en-US" dirty="0">
                <a:solidFill>
                  <a:prstClr val="black"/>
                </a:solidFill>
              </a:rPr>
              <a:t>CCTA:  Increase in s</a:t>
            </a:r>
            <a:r>
              <a:rPr lang="en-US" dirty="0">
                <a:solidFill>
                  <a:prstClr val="black"/>
                </a:solidFill>
                <a:latin typeface="Calibri" panose="020F0502020204030204"/>
              </a:rPr>
              <a:t>uitable habitat at higher elevations</a:t>
            </a:r>
          </a:p>
          <a:p>
            <a:pPr marL="0" indent="0" algn="ctr">
              <a:buNone/>
            </a:pPr>
            <a:endParaRPr lang="en-US" dirty="0">
              <a:solidFill>
                <a:prstClr val="black"/>
              </a:solidFill>
              <a:latin typeface="Calibri" panose="020F0502020204030204"/>
            </a:endParaRPr>
          </a:p>
          <a:p>
            <a:pPr marL="0" indent="0" algn="ctr">
              <a:buNone/>
            </a:pPr>
            <a:endParaRPr lang="en-US" dirty="0">
              <a:solidFill>
                <a:prstClr val="black"/>
              </a:solidFill>
              <a:latin typeface="Calibri" panose="020F0502020204030204"/>
            </a:endParaRPr>
          </a:p>
        </p:txBody>
      </p:sp>
      <p:pic>
        <p:nvPicPr>
          <p:cNvPr id="18" name="Picture 17" descr="A close up of a map&#10;&#10;Description automatically generated">
            <a:extLst>
              <a:ext uri="{FF2B5EF4-FFF2-40B4-BE49-F238E27FC236}">
                <a16:creationId xmlns:a16="http://schemas.microsoft.com/office/drawing/2014/main" id="{6E44E4B2-1113-49AA-9DAD-9838FC93E625}"/>
              </a:ext>
            </a:extLst>
          </p:cNvPr>
          <p:cNvPicPr>
            <a:picLocks noChangeAspect="1"/>
          </p:cNvPicPr>
          <p:nvPr/>
        </p:nvPicPr>
        <p:blipFill rotWithShape="1">
          <a:blip r:embed="rId5">
            <a:extLst>
              <a:ext uri="{28A0092B-C50C-407E-A947-70E740481C1C}">
                <a14:useLocalDpi xmlns:a14="http://schemas.microsoft.com/office/drawing/2010/main" val="0"/>
              </a:ext>
            </a:extLst>
          </a:blip>
          <a:srcRect l="8867"/>
          <a:stretch/>
        </p:blipFill>
        <p:spPr>
          <a:xfrm>
            <a:off x="3220872" y="4786473"/>
            <a:ext cx="5923128" cy="2071529"/>
          </a:xfrm>
          <a:prstGeom prst="rect">
            <a:avLst/>
          </a:prstGeom>
        </p:spPr>
      </p:pic>
    </p:spTree>
    <p:extLst>
      <p:ext uri="{BB962C8B-B14F-4D97-AF65-F5344CB8AC3E}">
        <p14:creationId xmlns:p14="http://schemas.microsoft.com/office/powerpoint/2010/main" val="3831163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DDDDDD"/>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812C8A-7392-46F5-986F-ECD9DAD92E33}"/>
              </a:ext>
            </a:extLst>
          </p:cNvPr>
          <p:cNvSpPr>
            <a:spLocks noGrp="1"/>
          </p:cNvSpPr>
          <p:nvPr>
            <p:ph type="title"/>
          </p:nvPr>
        </p:nvSpPr>
        <p:spPr/>
        <p:txBody>
          <a:bodyPr>
            <a:normAutofit/>
          </a:bodyPr>
          <a:lstStyle/>
          <a:p>
            <a:pPr algn="ctr"/>
            <a:r>
              <a:rPr lang="en-US" sz="3600" dirty="0"/>
              <a:t>Hemlock woolly adelgid</a:t>
            </a:r>
          </a:p>
        </p:txBody>
      </p:sp>
      <p:grpSp>
        <p:nvGrpSpPr>
          <p:cNvPr id="12" name="Group 11">
            <a:extLst>
              <a:ext uri="{FF2B5EF4-FFF2-40B4-BE49-F238E27FC236}">
                <a16:creationId xmlns:a16="http://schemas.microsoft.com/office/drawing/2014/main" id="{D96C1F52-EEC8-4BED-81FA-814737B2FC7B}"/>
              </a:ext>
            </a:extLst>
          </p:cNvPr>
          <p:cNvGrpSpPr/>
          <p:nvPr/>
        </p:nvGrpSpPr>
        <p:grpSpPr>
          <a:xfrm>
            <a:off x="170564" y="1690689"/>
            <a:ext cx="4901166" cy="3901328"/>
            <a:chOff x="1988731" y="1825625"/>
            <a:chExt cx="4901166" cy="3901328"/>
          </a:xfrm>
        </p:grpSpPr>
        <p:pic>
          <p:nvPicPr>
            <p:cNvPr id="13316" name="Picture 4" descr="HWA egg sacs">
              <a:extLst>
                <a:ext uri="{FF2B5EF4-FFF2-40B4-BE49-F238E27FC236}">
                  <a16:creationId xmlns:a16="http://schemas.microsoft.com/office/drawing/2014/main" id="{9CC58E3B-A30D-412E-A18B-AE9C4D31E6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8731" y="1825625"/>
              <a:ext cx="4901166" cy="3901328"/>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4C3D7EF7-5FEB-4B18-8790-9FC5A21BE11D}"/>
                </a:ext>
              </a:extLst>
            </p:cNvPr>
            <p:cNvSpPr/>
            <p:nvPr/>
          </p:nvSpPr>
          <p:spPr>
            <a:xfrm>
              <a:off x="1988731" y="5506193"/>
              <a:ext cx="1000595" cy="215444"/>
            </a:xfrm>
            <a:prstGeom prst="rect">
              <a:avLst/>
            </a:prstGeom>
          </p:spPr>
          <p:txBody>
            <a:bodyPr wrap="none">
              <a:spAutoFit/>
            </a:bodyPr>
            <a:lstStyle/>
            <a:p>
              <a:r>
                <a:rPr lang="en-US" sz="800" dirty="0">
                  <a:solidFill>
                    <a:prstClr val="white">
                      <a:lumMod val="85000"/>
                    </a:prstClr>
                  </a:solidFill>
                  <a:latin typeface="Calibri" panose="020F0502020204030204"/>
                </a:rPr>
                <a:t>University of Illinois</a:t>
              </a:r>
            </a:p>
          </p:txBody>
        </p:sp>
      </p:grpSp>
      <p:sp>
        <p:nvSpPr>
          <p:cNvPr id="13" name="Rectangle 12">
            <a:extLst>
              <a:ext uri="{FF2B5EF4-FFF2-40B4-BE49-F238E27FC236}">
                <a16:creationId xmlns:a16="http://schemas.microsoft.com/office/drawing/2014/main" id="{0AF347E0-C15D-480B-A357-7F8E81024A18}"/>
              </a:ext>
            </a:extLst>
          </p:cNvPr>
          <p:cNvSpPr/>
          <p:nvPr/>
        </p:nvSpPr>
        <p:spPr>
          <a:xfrm>
            <a:off x="5262674" y="2376811"/>
            <a:ext cx="3710762" cy="2308324"/>
          </a:xfrm>
          <a:prstGeom prst="rect">
            <a:avLst/>
          </a:prstGeom>
        </p:spPr>
        <p:txBody>
          <a:bodyPr wrap="square">
            <a:spAutoFit/>
          </a:bodyPr>
          <a:lstStyle/>
          <a:p>
            <a:pPr marL="285750" indent="-285750">
              <a:buFontTx/>
              <a:buChar char="-"/>
            </a:pPr>
            <a:r>
              <a:rPr lang="en-US" dirty="0">
                <a:solidFill>
                  <a:prstClr val="black"/>
                </a:solidFill>
                <a:latin typeface="Calibri" panose="020F0502020204030204"/>
              </a:rPr>
              <a:t>Hemlock tree mortality may be slower to occur in northern forests (Paradis et al. 2008)</a:t>
            </a:r>
          </a:p>
          <a:p>
            <a:pPr marL="285750" indent="-285750">
              <a:buFontTx/>
              <a:buChar char="-"/>
            </a:pPr>
            <a:endParaRPr lang="en-US" dirty="0">
              <a:solidFill>
                <a:prstClr val="black"/>
              </a:solidFill>
              <a:latin typeface="Calibri" panose="020F0502020204030204"/>
            </a:endParaRPr>
          </a:p>
          <a:p>
            <a:pPr marL="285750" indent="-285750">
              <a:buFontTx/>
              <a:buChar char="-"/>
            </a:pPr>
            <a:r>
              <a:rPr lang="en-US" dirty="0">
                <a:solidFill>
                  <a:prstClr val="black"/>
                </a:solidFill>
                <a:latin typeface="Calibri" panose="020F0502020204030204"/>
              </a:rPr>
              <a:t>Even after hemlock woolly adelgid infestation, northern hemlock forests continued to accumulate carbon (Krebs et al. 2017) </a:t>
            </a:r>
          </a:p>
        </p:txBody>
      </p:sp>
    </p:spTree>
    <p:extLst>
      <p:ext uri="{BB962C8B-B14F-4D97-AF65-F5344CB8AC3E}">
        <p14:creationId xmlns:p14="http://schemas.microsoft.com/office/powerpoint/2010/main" val="1816792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DDDDDD"/>
        </a:solidFill>
        <a:effectLst/>
      </p:bgPr>
    </p:bg>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94E8AC09-A32D-46B6-B32D-D0D21EE010C8}"/>
              </a:ext>
            </a:extLst>
          </p:cNvPr>
          <p:cNvSpPr>
            <a:spLocks noGrp="1"/>
          </p:cNvSpPr>
          <p:nvPr>
            <p:ph idx="1"/>
          </p:nvPr>
        </p:nvSpPr>
        <p:spPr/>
        <p:txBody>
          <a:bodyPr/>
          <a:lstStyle/>
          <a:p>
            <a:endParaRPr lang="en-US"/>
          </a:p>
        </p:txBody>
      </p:sp>
      <p:grpSp>
        <p:nvGrpSpPr>
          <p:cNvPr id="7" name="Group 6">
            <a:extLst>
              <a:ext uri="{FF2B5EF4-FFF2-40B4-BE49-F238E27FC236}">
                <a16:creationId xmlns:a16="http://schemas.microsoft.com/office/drawing/2014/main" id="{3D4A17A6-0B48-4B54-B68C-672185C36B54}"/>
              </a:ext>
            </a:extLst>
          </p:cNvPr>
          <p:cNvGrpSpPr/>
          <p:nvPr/>
        </p:nvGrpSpPr>
        <p:grpSpPr>
          <a:xfrm>
            <a:off x="-585620" y="0"/>
            <a:ext cx="10286999" cy="6858000"/>
            <a:chOff x="-585621" y="0"/>
            <a:chExt cx="10286999" cy="6858000"/>
          </a:xfrm>
        </p:grpSpPr>
        <p:pic>
          <p:nvPicPr>
            <p:cNvPr id="3" name="Picture 2">
              <a:extLst>
                <a:ext uri="{FF2B5EF4-FFF2-40B4-BE49-F238E27FC236}">
                  <a16:creationId xmlns:a16="http://schemas.microsoft.com/office/drawing/2014/main" id="{7799C7AB-33A3-4304-863B-6D2A076F46CF}"/>
                </a:ext>
              </a:extLst>
            </p:cNvPr>
            <p:cNvPicPr>
              <a:picLocks noChangeAspect="1"/>
            </p:cNvPicPr>
            <p:nvPr/>
          </p:nvPicPr>
          <p:blipFill>
            <a:blip r:embed="rId3"/>
            <a:stretch>
              <a:fillRect/>
            </a:stretch>
          </p:blipFill>
          <p:spPr>
            <a:xfrm>
              <a:off x="-585621" y="0"/>
              <a:ext cx="10286999" cy="6858000"/>
            </a:xfrm>
            <a:prstGeom prst="rect">
              <a:avLst/>
            </a:prstGeom>
          </p:spPr>
        </p:pic>
        <p:sp>
          <p:nvSpPr>
            <p:cNvPr id="6" name="Rectangle 5">
              <a:extLst>
                <a:ext uri="{FF2B5EF4-FFF2-40B4-BE49-F238E27FC236}">
                  <a16:creationId xmlns:a16="http://schemas.microsoft.com/office/drawing/2014/main" id="{9443C9A2-9DB0-4921-A403-013DBD559C56}"/>
                </a:ext>
              </a:extLst>
            </p:cNvPr>
            <p:cNvSpPr/>
            <p:nvPr/>
          </p:nvSpPr>
          <p:spPr>
            <a:xfrm>
              <a:off x="8334592" y="6343586"/>
              <a:ext cx="712054" cy="230832"/>
            </a:xfrm>
            <a:prstGeom prst="rect">
              <a:avLst/>
            </a:prstGeom>
          </p:spPr>
          <p:txBody>
            <a:bodyPr wrap="none">
              <a:spAutoFit/>
            </a:bodyPr>
            <a:lstStyle/>
            <a:p>
              <a:r>
                <a:rPr lang="en-US" sz="900" dirty="0">
                  <a:solidFill>
                    <a:prstClr val="white">
                      <a:lumMod val="95000"/>
                    </a:prstClr>
                  </a:solidFill>
                  <a:latin typeface="Calibri" panose="020F0502020204030204"/>
                </a:rPr>
                <a:t>nfs.unl.edu</a:t>
              </a:r>
            </a:p>
          </p:txBody>
        </p:sp>
      </p:grpSp>
    </p:spTree>
    <p:extLst>
      <p:ext uri="{BB962C8B-B14F-4D97-AF65-F5344CB8AC3E}">
        <p14:creationId xmlns:p14="http://schemas.microsoft.com/office/powerpoint/2010/main" val="122460382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DDDDDD"/>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0E964FC-AE8E-48E0-97CA-622A9982CBDC}"/>
              </a:ext>
            </a:extLst>
          </p:cNvPr>
          <p:cNvSpPr/>
          <p:nvPr/>
        </p:nvSpPr>
        <p:spPr>
          <a:xfrm>
            <a:off x="3178960" y="632982"/>
            <a:ext cx="4744779" cy="487506"/>
          </a:xfrm>
          <a:prstGeom prst="rect">
            <a:avLst/>
          </a:prstGeom>
        </p:spPr>
        <p:txBody>
          <a:bodyPr wrap="square">
            <a:spAutoFit/>
          </a:bodyPr>
          <a:lstStyle/>
          <a:p>
            <a:pPr marL="0" marR="0" lvl="0" indent="0" algn="ctr" defTabSz="914400" rtl="0" eaLnBrk="1" fontAlgn="auto" latinLnBrk="0" hangingPunct="1">
              <a:lnSpc>
                <a:spcPct val="107000"/>
              </a:lnSpc>
              <a:spcBef>
                <a:spcPts val="0"/>
              </a:spcBef>
              <a:spcAft>
                <a:spcPts val="60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Acknowledgements</a:t>
            </a:r>
          </a:p>
        </p:txBody>
      </p:sp>
      <p:sp>
        <p:nvSpPr>
          <p:cNvPr id="10" name="Rectangle 9">
            <a:extLst>
              <a:ext uri="{FF2B5EF4-FFF2-40B4-BE49-F238E27FC236}">
                <a16:creationId xmlns:a16="http://schemas.microsoft.com/office/drawing/2014/main" id="{C2104F66-6587-46D4-A489-2EC645B9298D}"/>
              </a:ext>
            </a:extLst>
          </p:cNvPr>
          <p:cNvSpPr/>
          <p:nvPr/>
        </p:nvSpPr>
        <p:spPr>
          <a:xfrm>
            <a:off x="3117865" y="426167"/>
            <a:ext cx="4866968" cy="901136"/>
          </a:xfrm>
          <a:prstGeom prst="rect">
            <a:avLst/>
          </a:prstGeom>
          <a:noFill/>
          <a:ln w="69850" cmpd="thickThi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6E039501-9411-49CC-BF21-DDF4E04B3CF8}"/>
              </a:ext>
            </a:extLst>
          </p:cNvPr>
          <p:cNvSpPr txBox="1"/>
          <p:nvPr/>
        </p:nvSpPr>
        <p:spPr>
          <a:xfrm>
            <a:off x="2378548" y="1770069"/>
            <a:ext cx="3638204" cy="28623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Forest Ecology Research Group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Paul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Arial" panose="020B0604020202020204" pitchFamily="34" charset="0"/>
              </a:rPr>
              <a:t>Schaberg</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Paula Murakami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Chris Hansen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Gary Hawley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Forest Ecosystem Monitoring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Cooperative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Ali Kosiba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Jim Duncan</a:t>
            </a:r>
            <a: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p>
        </p:txBody>
      </p:sp>
      <p:sp>
        <p:nvSpPr>
          <p:cNvPr id="13" name="Rectangle 12">
            <a:extLst>
              <a:ext uri="{FF2B5EF4-FFF2-40B4-BE49-F238E27FC236}">
                <a16:creationId xmlns:a16="http://schemas.microsoft.com/office/drawing/2014/main" id="{F116351D-AC75-46C7-A7BB-F2EF93533D18}"/>
              </a:ext>
            </a:extLst>
          </p:cNvPr>
          <p:cNvSpPr/>
          <p:nvPr/>
        </p:nvSpPr>
        <p:spPr>
          <a:xfrm>
            <a:off x="3942005" y="6371651"/>
            <a:ext cx="1240853" cy="27699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a:ea typeface="+mn-ea"/>
                <a:cs typeface="+mn-cs"/>
              </a:rPr>
              <a:t>McIntire-Stennis</a:t>
            </a:r>
          </a:p>
        </p:txBody>
      </p:sp>
      <p:pic>
        <p:nvPicPr>
          <p:cNvPr id="14" name="Picture 2" descr="USDA NIFA logo">
            <a:extLst>
              <a:ext uri="{FF2B5EF4-FFF2-40B4-BE49-F238E27FC236}">
                <a16:creationId xmlns:a16="http://schemas.microsoft.com/office/drawing/2014/main" id="{F794EAC7-3E22-418D-A32A-096F4A08A0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46093" y="5800151"/>
            <a:ext cx="1428750" cy="5715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A close up of a sign&#10;&#10;Description automatically generated">
            <a:extLst>
              <a:ext uri="{FF2B5EF4-FFF2-40B4-BE49-F238E27FC236}">
                <a16:creationId xmlns:a16="http://schemas.microsoft.com/office/drawing/2014/main" id="{BD5EB107-CECC-48F6-BD6A-E698927B3DD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1911"/>
          <a:stretch/>
        </p:blipFill>
        <p:spPr>
          <a:xfrm>
            <a:off x="5587249" y="5749946"/>
            <a:ext cx="574205" cy="577629"/>
          </a:xfrm>
          <a:prstGeom prst="rect">
            <a:avLst/>
          </a:prstGeom>
        </p:spPr>
      </p:pic>
      <p:sp>
        <p:nvSpPr>
          <p:cNvPr id="17" name="Rectangle 16">
            <a:extLst>
              <a:ext uri="{FF2B5EF4-FFF2-40B4-BE49-F238E27FC236}">
                <a16:creationId xmlns:a16="http://schemas.microsoft.com/office/drawing/2014/main" id="{7A92F0BD-B696-4694-8008-8FA145A62DB7}"/>
              </a:ext>
            </a:extLst>
          </p:cNvPr>
          <p:cNvSpPr/>
          <p:nvPr/>
        </p:nvSpPr>
        <p:spPr>
          <a:xfrm>
            <a:off x="5571961" y="6324510"/>
            <a:ext cx="604781" cy="27699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RSENR</a:t>
            </a:r>
          </a:p>
        </p:txBody>
      </p:sp>
      <p:pic>
        <p:nvPicPr>
          <p:cNvPr id="18" name="Picture 17" descr="A black sign with white text&#10;&#10;Description automatically generated">
            <a:extLst>
              <a:ext uri="{FF2B5EF4-FFF2-40B4-BE49-F238E27FC236}">
                <a16:creationId xmlns:a16="http://schemas.microsoft.com/office/drawing/2014/main" id="{38147DD4-0E52-4630-8F08-E0FBD240F82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34325" y="5853535"/>
            <a:ext cx="1870074" cy="464730"/>
          </a:xfrm>
          <a:prstGeom prst="rect">
            <a:avLst/>
          </a:prstGeom>
        </p:spPr>
      </p:pic>
      <p:pic>
        <p:nvPicPr>
          <p:cNvPr id="20" name="Picture 19"/>
          <p:cNvPicPr>
            <a:picLocks noChangeAspect="1"/>
          </p:cNvPicPr>
          <p:nvPr/>
        </p:nvPicPr>
        <p:blipFill rotWithShape="1">
          <a:blip r:embed="rId6" cstate="print">
            <a:extLst>
              <a:ext uri="{BEBA8EAE-BF5A-486C-A8C5-ECC9F3942E4B}">
                <a14:imgProps xmlns:a14="http://schemas.microsoft.com/office/drawing/2010/main">
                  <a14:imgLayer r:embed="rId7">
                    <a14:imgEffect>
                      <a14:brightnessContrast bright="20000" contrast="-40000"/>
                    </a14:imgEffect>
                  </a14:imgLayer>
                </a14:imgProps>
              </a:ext>
              <a:ext uri="{28A0092B-C50C-407E-A947-70E740481C1C}">
                <a14:useLocalDpi xmlns:a14="http://schemas.microsoft.com/office/drawing/2010/main" val="0"/>
              </a:ext>
            </a:extLst>
          </a:blip>
          <a:srcRect l="24462" r="27527"/>
          <a:stretch/>
        </p:blipFill>
        <p:spPr>
          <a:xfrm>
            <a:off x="2532" y="0"/>
            <a:ext cx="1988442" cy="6858000"/>
          </a:xfrm>
          <a:prstGeom prst="rect">
            <a:avLst/>
          </a:prstGeom>
          <a:solidFill>
            <a:srgbClr val="FFFFFF">
              <a:shade val="85000"/>
            </a:srgbClr>
          </a:solidFill>
          <a:ln w="190500" cap="sq">
            <a:noFill/>
            <a:miter lim="800000"/>
          </a:ln>
          <a:effectLst>
            <a:outerShdw blurRad="55000" dist="18000" dir="5400000" algn="tl" rotWithShape="0">
              <a:srgbClr val="000000">
                <a:alpha val="40000"/>
              </a:srgbClr>
            </a:outerShdw>
          </a:effectLst>
        </p:spPr>
      </p:pic>
      <p:sp>
        <p:nvSpPr>
          <p:cNvPr id="3" name="TextBox 2"/>
          <p:cNvSpPr txBox="1"/>
          <p:nvPr/>
        </p:nvSpPr>
        <p:spPr>
          <a:xfrm>
            <a:off x="6265145" y="1770069"/>
            <a:ext cx="2106108" cy="28623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Staff and interns: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Jeremy Gerber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Elizabeth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Arial" panose="020B0604020202020204" pitchFamily="34" charset="0"/>
              </a:rPr>
              <a:t>Bannar</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Jordan Davis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Becca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Arial" panose="020B0604020202020204" pitchFamily="34" charset="0"/>
              </a:rPr>
              <a:t>Rossell</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Jack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Arial" panose="020B0604020202020204" pitchFamily="34" charset="0"/>
              </a:rPr>
              <a:t>Kilbride</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Michelle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Arial" panose="020B0604020202020204" pitchFamily="34" charset="0"/>
              </a:rPr>
              <a:t>Deslauriers</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Isabel Molina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Sarah Erskine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Marissa Ng</a:t>
            </a:r>
          </a:p>
        </p:txBody>
      </p:sp>
      <p:pic>
        <p:nvPicPr>
          <p:cNvPr id="21" name="Picture 2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084398" y="5700726"/>
            <a:ext cx="595324" cy="770349"/>
          </a:xfrm>
          <a:prstGeom prst="rect">
            <a:avLst/>
          </a:prstGeom>
        </p:spPr>
      </p:pic>
      <p:cxnSp>
        <p:nvCxnSpPr>
          <p:cNvPr id="22" name="Straight Connector 21"/>
          <p:cNvCxnSpPr/>
          <p:nvPr/>
        </p:nvCxnSpPr>
        <p:spPr>
          <a:xfrm>
            <a:off x="2084923" y="0"/>
            <a:ext cx="0" cy="6858000"/>
          </a:xfrm>
          <a:prstGeom prst="line">
            <a:avLst/>
          </a:prstGeom>
          <a:ln w="444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38209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DDDDDD"/>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FC31204-4499-4C8B-8482-BA16CC74F5F5}"/>
              </a:ext>
            </a:extLst>
          </p:cNvPr>
          <p:cNvSpPr/>
          <p:nvPr/>
        </p:nvSpPr>
        <p:spPr>
          <a:xfrm>
            <a:off x="1525668" y="5840626"/>
            <a:ext cx="6092663"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Last forty years: some of the wettest in the last 500 years (Pederson et al. 2013)</a:t>
            </a:r>
          </a:p>
        </p:txBody>
      </p:sp>
      <p:pic>
        <p:nvPicPr>
          <p:cNvPr id="1026" name="Picture 2" descr="Annual Rainfall Increasing in Most U.S. States">
            <a:extLst>
              <a:ext uri="{FF2B5EF4-FFF2-40B4-BE49-F238E27FC236}">
                <a16:creationId xmlns:a16="http://schemas.microsoft.com/office/drawing/2014/main" id="{2E98C39C-8F4D-4771-B7FD-90675E7447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849" y="432599"/>
            <a:ext cx="9174849" cy="51583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5452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AC158C1-9B32-48D1-A9FD-DE526CFC6A4C}"/>
              </a:ext>
            </a:extLst>
          </p:cNvPr>
          <p:cNvSpPr/>
          <p:nvPr/>
        </p:nvSpPr>
        <p:spPr>
          <a:xfrm>
            <a:off x="189363" y="1579306"/>
            <a:ext cx="1296537" cy="101566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Red oak growth (BAI)</a:t>
            </a:r>
          </a:p>
        </p:txBody>
      </p:sp>
      <p:grpSp>
        <p:nvGrpSpPr>
          <p:cNvPr id="7" name="Group 6">
            <a:extLst>
              <a:ext uri="{FF2B5EF4-FFF2-40B4-BE49-F238E27FC236}">
                <a16:creationId xmlns:a16="http://schemas.microsoft.com/office/drawing/2014/main" id="{08131E59-B812-44BD-BE1F-C533DB096712}"/>
              </a:ext>
            </a:extLst>
          </p:cNvPr>
          <p:cNvGrpSpPr/>
          <p:nvPr/>
        </p:nvGrpSpPr>
        <p:grpSpPr>
          <a:xfrm>
            <a:off x="1485900" y="0"/>
            <a:ext cx="6196197" cy="8528304"/>
            <a:chOff x="1485900" y="0"/>
            <a:chExt cx="6196197" cy="8528304"/>
          </a:xfrm>
        </p:grpSpPr>
        <p:grpSp>
          <p:nvGrpSpPr>
            <p:cNvPr id="2" name="Group 1">
              <a:extLst>
                <a:ext uri="{FF2B5EF4-FFF2-40B4-BE49-F238E27FC236}">
                  <a16:creationId xmlns:a16="http://schemas.microsoft.com/office/drawing/2014/main" id="{BF34B85E-0CE0-423C-8A2A-51540A61E79F}"/>
                </a:ext>
              </a:extLst>
            </p:cNvPr>
            <p:cNvGrpSpPr/>
            <p:nvPr/>
          </p:nvGrpSpPr>
          <p:grpSpPr>
            <a:xfrm>
              <a:off x="1485900" y="0"/>
              <a:ext cx="6196197" cy="8528304"/>
              <a:chOff x="1485900" y="0"/>
              <a:chExt cx="6196197" cy="8528304"/>
            </a:xfrm>
          </p:grpSpPr>
          <p:pic>
            <p:nvPicPr>
              <p:cNvPr id="5" name="Picture 4" descr="A close up of a map&#10;&#10;Description automatically generated">
                <a:extLst>
                  <a:ext uri="{FF2B5EF4-FFF2-40B4-BE49-F238E27FC236}">
                    <a16:creationId xmlns:a16="http://schemas.microsoft.com/office/drawing/2014/main" id="{15C85F4E-9C92-4D5C-A9C1-4B5F0AE26E9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32617"/>
              <a:stretch/>
            </p:blipFill>
            <p:spPr>
              <a:xfrm>
                <a:off x="1485900" y="0"/>
                <a:ext cx="4158996" cy="6858000"/>
              </a:xfrm>
              <a:prstGeom prst="rect">
                <a:avLst/>
              </a:prstGeom>
            </p:spPr>
          </p:pic>
          <p:pic>
            <p:nvPicPr>
              <p:cNvPr id="6" name="Picture 5" descr="A close up of a map&#10;&#10;Description automatically generated">
                <a:extLst>
                  <a:ext uri="{FF2B5EF4-FFF2-40B4-BE49-F238E27FC236}">
                    <a16:creationId xmlns:a16="http://schemas.microsoft.com/office/drawing/2014/main" id="{C50EA7B9-03C7-47CA-B0F7-32099AD4AE0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5901"/>
              <a:stretch/>
            </p:blipFill>
            <p:spPr>
              <a:xfrm>
                <a:off x="5577453" y="1670304"/>
                <a:ext cx="2104644" cy="6858000"/>
              </a:xfrm>
              <a:prstGeom prst="rect">
                <a:avLst/>
              </a:prstGeom>
            </p:spPr>
          </p:pic>
        </p:grpSp>
        <p:sp>
          <p:nvSpPr>
            <p:cNvPr id="3" name="Rectangle 2">
              <a:extLst>
                <a:ext uri="{FF2B5EF4-FFF2-40B4-BE49-F238E27FC236}">
                  <a16:creationId xmlns:a16="http://schemas.microsoft.com/office/drawing/2014/main" id="{0FA771FD-CB76-4A0C-9EE3-82DA5D45E399}"/>
                </a:ext>
              </a:extLst>
            </p:cNvPr>
            <p:cNvSpPr/>
            <p:nvPr/>
          </p:nvSpPr>
          <p:spPr>
            <a:xfrm>
              <a:off x="5644896" y="0"/>
              <a:ext cx="2013204" cy="16703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53617593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Picture 5" descr="A close up of a map&#10;&#10;Description automatically generated">
            <a:extLst>
              <a:ext uri="{FF2B5EF4-FFF2-40B4-BE49-F238E27FC236}">
                <a16:creationId xmlns:a16="http://schemas.microsoft.com/office/drawing/2014/main" id="{90F517FE-8B5B-4E6C-B278-49847732B0A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85900" y="0"/>
            <a:ext cx="6172200" cy="6858000"/>
          </a:xfrm>
          <a:prstGeom prst="rect">
            <a:avLst/>
          </a:prstGeom>
        </p:spPr>
      </p:pic>
      <p:sp>
        <p:nvSpPr>
          <p:cNvPr id="11" name="Rectangle 10">
            <a:extLst>
              <a:ext uri="{FF2B5EF4-FFF2-40B4-BE49-F238E27FC236}">
                <a16:creationId xmlns:a16="http://schemas.microsoft.com/office/drawing/2014/main" id="{8EB4E2CB-AB0F-45EF-B5CC-B60567EB7A93}"/>
              </a:ext>
            </a:extLst>
          </p:cNvPr>
          <p:cNvSpPr/>
          <p:nvPr/>
        </p:nvSpPr>
        <p:spPr>
          <a:xfrm>
            <a:off x="218364" y="1592955"/>
            <a:ext cx="1105469" cy="132343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Sugar maple growth (BAI)</a:t>
            </a:r>
          </a:p>
        </p:txBody>
      </p:sp>
    </p:spTree>
    <p:extLst>
      <p:ext uri="{BB962C8B-B14F-4D97-AF65-F5344CB8AC3E}">
        <p14:creationId xmlns:p14="http://schemas.microsoft.com/office/powerpoint/2010/main" val="76269345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A close up of a map&#10;&#10;Description automatically generated">
            <a:extLst>
              <a:ext uri="{FF2B5EF4-FFF2-40B4-BE49-F238E27FC236}">
                <a16:creationId xmlns:a16="http://schemas.microsoft.com/office/drawing/2014/main" id="{48756FB8-7FD4-463F-969F-8230665FA9D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85900" y="0"/>
            <a:ext cx="6172200" cy="6858000"/>
          </a:xfrm>
          <a:prstGeom prst="rect">
            <a:avLst/>
          </a:prstGeom>
        </p:spPr>
      </p:pic>
      <p:sp>
        <p:nvSpPr>
          <p:cNvPr id="4" name="Rectangle 3">
            <a:extLst>
              <a:ext uri="{FF2B5EF4-FFF2-40B4-BE49-F238E27FC236}">
                <a16:creationId xmlns:a16="http://schemas.microsoft.com/office/drawing/2014/main" id="{7AC158C1-9B32-48D1-A9FD-DE526CFC6A4C}"/>
              </a:ext>
            </a:extLst>
          </p:cNvPr>
          <p:cNvSpPr/>
          <p:nvPr/>
        </p:nvSpPr>
        <p:spPr>
          <a:xfrm>
            <a:off x="189363" y="1606602"/>
            <a:ext cx="1296537" cy="255454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American beech growth (BAI): elevation class median: 928 ft. </a:t>
            </a:r>
          </a:p>
        </p:txBody>
      </p:sp>
    </p:spTree>
    <p:extLst>
      <p:ext uri="{BB962C8B-B14F-4D97-AF65-F5344CB8AC3E}">
        <p14:creationId xmlns:p14="http://schemas.microsoft.com/office/powerpoint/2010/main" val="412199594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AC158C1-9B32-48D1-A9FD-DE526CFC6A4C}"/>
              </a:ext>
            </a:extLst>
          </p:cNvPr>
          <p:cNvSpPr/>
          <p:nvPr/>
        </p:nvSpPr>
        <p:spPr>
          <a:xfrm>
            <a:off x="189363" y="1579306"/>
            <a:ext cx="1296537" cy="132343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Yellow birch growth (BAI)</a:t>
            </a:r>
          </a:p>
        </p:txBody>
      </p:sp>
      <p:pic>
        <p:nvPicPr>
          <p:cNvPr id="5" name="Picture 4" descr="A close up of a map&#10;&#10;Description automatically generated">
            <a:extLst>
              <a:ext uri="{FF2B5EF4-FFF2-40B4-BE49-F238E27FC236}">
                <a16:creationId xmlns:a16="http://schemas.microsoft.com/office/drawing/2014/main" id="{5635D699-15B7-4DE6-A7BD-9C9BC9D0D3A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85900" y="0"/>
            <a:ext cx="6172200" cy="6858000"/>
          </a:xfrm>
          <a:prstGeom prst="rect">
            <a:avLst/>
          </a:prstGeom>
        </p:spPr>
      </p:pic>
    </p:spTree>
    <p:extLst>
      <p:ext uri="{BB962C8B-B14F-4D97-AF65-F5344CB8AC3E}">
        <p14:creationId xmlns:p14="http://schemas.microsoft.com/office/powerpoint/2010/main" val="250971428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AC158C1-9B32-48D1-A9FD-DE526CFC6A4C}"/>
              </a:ext>
            </a:extLst>
          </p:cNvPr>
          <p:cNvSpPr/>
          <p:nvPr/>
        </p:nvSpPr>
        <p:spPr>
          <a:xfrm>
            <a:off x="189363" y="1579306"/>
            <a:ext cx="1296537" cy="193899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Red maple growth (BAI):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elev</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class median: 1206 ft.</a:t>
            </a:r>
          </a:p>
        </p:txBody>
      </p:sp>
      <p:pic>
        <p:nvPicPr>
          <p:cNvPr id="3" name="Picture 2" descr="A close up of a map&#10;&#10;Description automatically generated">
            <a:extLst>
              <a:ext uri="{FF2B5EF4-FFF2-40B4-BE49-F238E27FC236}">
                <a16:creationId xmlns:a16="http://schemas.microsoft.com/office/drawing/2014/main" id="{53B6CDCB-1DEF-4890-A48C-40816E752EE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85900" y="0"/>
            <a:ext cx="6172200" cy="6858000"/>
          </a:xfrm>
          <a:prstGeom prst="rect">
            <a:avLst/>
          </a:prstGeom>
        </p:spPr>
      </p:pic>
    </p:spTree>
    <p:extLst>
      <p:ext uri="{BB962C8B-B14F-4D97-AF65-F5344CB8AC3E}">
        <p14:creationId xmlns:p14="http://schemas.microsoft.com/office/powerpoint/2010/main" val="284609980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AC158C1-9B32-48D1-A9FD-DE526CFC6A4C}"/>
              </a:ext>
            </a:extLst>
          </p:cNvPr>
          <p:cNvSpPr/>
          <p:nvPr/>
        </p:nvSpPr>
        <p:spPr>
          <a:xfrm>
            <a:off x="189363" y="1579306"/>
            <a:ext cx="1296537" cy="132343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White pine growth (BAI)</a:t>
            </a:r>
          </a:p>
        </p:txBody>
      </p:sp>
      <p:grpSp>
        <p:nvGrpSpPr>
          <p:cNvPr id="3" name="Group 2">
            <a:extLst>
              <a:ext uri="{FF2B5EF4-FFF2-40B4-BE49-F238E27FC236}">
                <a16:creationId xmlns:a16="http://schemas.microsoft.com/office/drawing/2014/main" id="{7ED51E44-C052-4550-93DA-CBC21667033C}"/>
              </a:ext>
            </a:extLst>
          </p:cNvPr>
          <p:cNvGrpSpPr/>
          <p:nvPr/>
        </p:nvGrpSpPr>
        <p:grpSpPr>
          <a:xfrm>
            <a:off x="1485900" y="0"/>
            <a:ext cx="6172200" cy="6905500"/>
            <a:chOff x="1485900" y="0"/>
            <a:chExt cx="6172200" cy="6905500"/>
          </a:xfrm>
        </p:grpSpPr>
        <p:pic>
          <p:nvPicPr>
            <p:cNvPr id="5" name="Picture 4" descr="A close up of a map&#10;&#10;Description automatically generated">
              <a:extLst>
                <a:ext uri="{FF2B5EF4-FFF2-40B4-BE49-F238E27FC236}">
                  <a16:creationId xmlns:a16="http://schemas.microsoft.com/office/drawing/2014/main" id="{4716863F-09E0-468F-94F5-D0131879719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65584"/>
            <a:stretch/>
          </p:blipFill>
          <p:spPr>
            <a:xfrm>
              <a:off x="1485900" y="0"/>
              <a:ext cx="2124199" cy="6858000"/>
            </a:xfrm>
            <a:prstGeom prst="rect">
              <a:avLst/>
            </a:prstGeom>
          </p:spPr>
        </p:pic>
        <p:pic>
          <p:nvPicPr>
            <p:cNvPr id="6" name="Picture 5" descr="A close up of a map&#10;&#10;Description automatically generated">
              <a:extLst>
                <a:ext uri="{FF2B5EF4-FFF2-40B4-BE49-F238E27FC236}">
                  <a16:creationId xmlns:a16="http://schemas.microsoft.com/office/drawing/2014/main" id="{E8B026C8-8862-4A86-AA25-49650F9D1E6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3870" b="18788"/>
            <a:stretch/>
          </p:blipFill>
          <p:spPr>
            <a:xfrm>
              <a:off x="3576452" y="1335973"/>
              <a:ext cx="4081648" cy="5569527"/>
            </a:xfrm>
            <a:prstGeom prst="rect">
              <a:avLst/>
            </a:prstGeom>
          </p:spPr>
        </p:pic>
        <p:sp>
          <p:nvSpPr>
            <p:cNvPr id="2" name="Rectangle 1">
              <a:extLst>
                <a:ext uri="{FF2B5EF4-FFF2-40B4-BE49-F238E27FC236}">
                  <a16:creationId xmlns:a16="http://schemas.microsoft.com/office/drawing/2014/main" id="{6834895F-50B2-4758-AC27-0C408F2D384C}"/>
                </a:ext>
              </a:extLst>
            </p:cNvPr>
            <p:cNvSpPr/>
            <p:nvPr/>
          </p:nvSpPr>
          <p:spPr>
            <a:xfrm>
              <a:off x="3610099" y="0"/>
              <a:ext cx="4048001" cy="133597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96024930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AC158C1-9B32-48D1-A9FD-DE526CFC6A4C}"/>
              </a:ext>
            </a:extLst>
          </p:cNvPr>
          <p:cNvSpPr/>
          <p:nvPr/>
        </p:nvSpPr>
        <p:spPr>
          <a:xfrm>
            <a:off x="189363" y="1579306"/>
            <a:ext cx="1296537" cy="132343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Eastern hemlock growth (BAI)</a:t>
            </a:r>
          </a:p>
        </p:txBody>
      </p:sp>
      <p:pic>
        <p:nvPicPr>
          <p:cNvPr id="3" name="Picture 2" descr="A close up of a map&#10;&#10;Description automatically generated">
            <a:extLst>
              <a:ext uri="{FF2B5EF4-FFF2-40B4-BE49-F238E27FC236}">
                <a16:creationId xmlns:a16="http://schemas.microsoft.com/office/drawing/2014/main" id="{B38A3799-8694-42CB-948B-42C80D15A20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85900" y="0"/>
            <a:ext cx="6172200" cy="6858000"/>
          </a:xfrm>
          <a:prstGeom prst="rect">
            <a:avLst/>
          </a:prstGeom>
        </p:spPr>
      </p:pic>
    </p:spTree>
    <p:extLst>
      <p:ext uri="{BB962C8B-B14F-4D97-AF65-F5344CB8AC3E}">
        <p14:creationId xmlns:p14="http://schemas.microsoft.com/office/powerpoint/2010/main" val="221186770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DDDDDD"/>
        </a:solidFill>
        <a:effectLst/>
      </p:bgPr>
    </p:bg>
    <p:spTree>
      <p:nvGrpSpPr>
        <p:cNvPr id="1" name=""/>
        <p:cNvGrpSpPr/>
        <p:nvPr/>
      </p:nvGrpSpPr>
      <p:grpSpPr>
        <a:xfrm>
          <a:off x="0" y="0"/>
          <a:ext cx="0" cy="0"/>
          <a:chOff x="0" y="0"/>
          <a:chExt cx="0" cy="0"/>
        </a:xfrm>
      </p:grpSpPr>
      <p:pic>
        <p:nvPicPr>
          <p:cNvPr id="8" name="Picture 7" descr="A picture containing text, map&#10;&#10;Description automatically generated">
            <a:extLst>
              <a:ext uri="{FF2B5EF4-FFF2-40B4-BE49-F238E27FC236}">
                <a16:creationId xmlns:a16="http://schemas.microsoft.com/office/drawing/2014/main" id="{7CA3E175-1800-42B2-9A7C-3037040E68E5}"/>
              </a:ext>
            </a:extLst>
          </p:cNvPr>
          <p:cNvPicPr/>
          <p:nvPr/>
        </p:nvPicPr>
        <p:blipFill rotWithShape="1">
          <a:blip r:embed="rId3" cstate="print">
            <a:extLst>
              <a:ext uri="{28A0092B-C50C-407E-A947-70E740481C1C}">
                <a14:useLocalDpi xmlns:a14="http://schemas.microsoft.com/office/drawing/2010/main" val="0"/>
              </a:ext>
            </a:extLst>
          </a:blip>
          <a:srcRect l="64288" t="32730"/>
          <a:stretch/>
        </p:blipFill>
        <p:spPr>
          <a:xfrm>
            <a:off x="3076645" y="584218"/>
            <a:ext cx="4126831" cy="6129404"/>
          </a:xfrm>
          <a:prstGeom prst="rect">
            <a:avLst/>
          </a:prstGeom>
        </p:spPr>
      </p:pic>
      <p:sp>
        <p:nvSpPr>
          <p:cNvPr id="2" name="Oval 1">
            <a:extLst>
              <a:ext uri="{FF2B5EF4-FFF2-40B4-BE49-F238E27FC236}">
                <a16:creationId xmlns:a16="http://schemas.microsoft.com/office/drawing/2014/main" id="{60EE076B-7C32-4B18-9E19-D5221F4A5985}"/>
              </a:ext>
            </a:extLst>
          </p:cNvPr>
          <p:cNvSpPr/>
          <p:nvPr/>
        </p:nvSpPr>
        <p:spPr>
          <a:xfrm>
            <a:off x="4087846" y="1203787"/>
            <a:ext cx="182880" cy="182880"/>
          </a:xfrm>
          <a:prstGeom prst="ellipse">
            <a:avLst/>
          </a:prstGeom>
          <a:solidFill>
            <a:schemeClr val="tx1"/>
          </a:solidFill>
          <a:ln>
            <a:solidFill>
              <a:schemeClr val="bg1">
                <a:lumMod val="5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9E1C1715-D0AD-41CD-9CC1-7AA052F777B8}"/>
              </a:ext>
            </a:extLst>
          </p:cNvPr>
          <p:cNvSpPr txBox="1"/>
          <p:nvPr/>
        </p:nvSpPr>
        <p:spPr>
          <a:xfrm>
            <a:off x="285314" y="1104410"/>
            <a:ext cx="2289435" cy="218521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Red oak study sites: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11 sites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213 trees</a:t>
            </a:r>
          </a:p>
        </p:txBody>
      </p:sp>
      <p:sp>
        <p:nvSpPr>
          <p:cNvPr id="20" name="Oval 19">
            <a:extLst>
              <a:ext uri="{FF2B5EF4-FFF2-40B4-BE49-F238E27FC236}">
                <a16:creationId xmlns:a16="http://schemas.microsoft.com/office/drawing/2014/main" id="{8BDC93D1-3BB6-4930-9129-DA9D755F1BDF}"/>
              </a:ext>
            </a:extLst>
          </p:cNvPr>
          <p:cNvSpPr/>
          <p:nvPr/>
        </p:nvSpPr>
        <p:spPr>
          <a:xfrm>
            <a:off x="3705074" y="3886736"/>
            <a:ext cx="182880" cy="182880"/>
          </a:xfrm>
          <a:prstGeom prst="ellipse">
            <a:avLst/>
          </a:prstGeom>
          <a:solidFill>
            <a:schemeClr val="tx1"/>
          </a:solidFill>
          <a:ln>
            <a:solidFill>
              <a:schemeClr val="bg1">
                <a:lumMod val="5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Oval 20">
            <a:extLst>
              <a:ext uri="{FF2B5EF4-FFF2-40B4-BE49-F238E27FC236}">
                <a16:creationId xmlns:a16="http://schemas.microsoft.com/office/drawing/2014/main" id="{8342528B-37A3-4A12-BD91-0106A8C25AA8}"/>
              </a:ext>
            </a:extLst>
          </p:cNvPr>
          <p:cNvSpPr/>
          <p:nvPr/>
        </p:nvSpPr>
        <p:spPr>
          <a:xfrm>
            <a:off x="3851784" y="5790674"/>
            <a:ext cx="182880" cy="182880"/>
          </a:xfrm>
          <a:prstGeom prst="ellipse">
            <a:avLst/>
          </a:prstGeom>
          <a:solidFill>
            <a:schemeClr val="tx1"/>
          </a:solidFill>
          <a:ln>
            <a:solidFill>
              <a:schemeClr val="bg1">
                <a:lumMod val="5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Oval 21">
            <a:extLst>
              <a:ext uri="{FF2B5EF4-FFF2-40B4-BE49-F238E27FC236}">
                <a16:creationId xmlns:a16="http://schemas.microsoft.com/office/drawing/2014/main" id="{462AF131-85C6-4097-9A5B-4899AFA6EBB4}"/>
              </a:ext>
            </a:extLst>
          </p:cNvPr>
          <p:cNvSpPr/>
          <p:nvPr/>
        </p:nvSpPr>
        <p:spPr>
          <a:xfrm>
            <a:off x="3705074" y="5860848"/>
            <a:ext cx="182880" cy="182880"/>
          </a:xfrm>
          <a:prstGeom prst="ellipse">
            <a:avLst/>
          </a:prstGeom>
          <a:solidFill>
            <a:schemeClr val="tx1"/>
          </a:solidFill>
          <a:ln>
            <a:solidFill>
              <a:schemeClr val="bg1">
                <a:lumMod val="5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Oval 22">
            <a:extLst>
              <a:ext uri="{FF2B5EF4-FFF2-40B4-BE49-F238E27FC236}">
                <a16:creationId xmlns:a16="http://schemas.microsoft.com/office/drawing/2014/main" id="{9A5A71EB-5267-4F6C-B02A-342F276D855E}"/>
              </a:ext>
            </a:extLst>
          </p:cNvPr>
          <p:cNvSpPr/>
          <p:nvPr/>
        </p:nvSpPr>
        <p:spPr>
          <a:xfrm>
            <a:off x="3996406" y="3557480"/>
            <a:ext cx="182880" cy="182880"/>
          </a:xfrm>
          <a:prstGeom prst="ellipse">
            <a:avLst/>
          </a:prstGeom>
          <a:solidFill>
            <a:schemeClr val="tx1"/>
          </a:solidFill>
          <a:ln>
            <a:solidFill>
              <a:schemeClr val="bg1">
                <a:lumMod val="5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Oval 23">
            <a:extLst>
              <a:ext uri="{FF2B5EF4-FFF2-40B4-BE49-F238E27FC236}">
                <a16:creationId xmlns:a16="http://schemas.microsoft.com/office/drawing/2014/main" id="{CCA5FE6E-B7C4-4B68-89DD-65CF022DCDCF}"/>
              </a:ext>
            </a:extLst>
          </p:cNvPr>
          <p:cNvSpPr/>
          <p:nvPr/>
        </p:nvSpPr>
        <p:spPr>
          <a:xfrm>
            <a:off x="4056639" y="3429000"/>
            <a:ext cx="182880" cy="182880"/>
          </a:xfrm>
          <a:prstGeom prst="ellipse">
            <a:avLst/>
          </a:prstGeom>
          <a:solidFill>
            <a:schemeClr val="tx1"/>
          </a:solidFill>
          <a:ln>
            <a:solidFill>
              <a:schemeClr val="bg1">
                <a:lumMod val="5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Oval 24">
            <a:extLst>
              <a:ext uri="{FF2B5EF4-FFF2-40B4-BE49-F238E27FC236}">
                <a16:creationId xmlns:a16="http://schemas.microsoft.com/office/drawing/2014/main" id="{6E6D259D-631A-4BA3-992E-4713D6617165}"/>
              </a:ext>
            </a:extLst>
          </p:cNvPr>
          <p:cNvSpPr/>
          <p:nvPr/>
        </p:nvSpPr>
        <p:spPr>
          <a:xfrm>
            <a:off x="4148079" y="3276691"/>
            <a:ext cx="182880" cy="182880"/>
          </a:xfrm>
          <a:prstGeom prst="ellipse">
            <a:avLst/>
          </a:prstGeom>
          <a:solidFill>
            <a:schemeClr val="tx1"/>
          </a:solidFill>
          <a:ln>
            <a:solidFill>
              <a:schemeClr val="bg1">
                <a:lumMod val="5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Oval 25">
            <a:extLst>
              <a:ext uri="{FF2B5EF4-FFF2-40B4-BE49-F238E27FC236}">
                <a16:creationId xmlns:a16="http://schemas.microsoft.com/office/drawing/2014/main" id="{A74F2402-8C79-4B99-9B3E-8834455008F9}"/>
              </a:ext>
            </a:extLst>
          </p:cNvPr>
          <p:cNvSpPr/>
          <p:nvPr/>
        </p:nvSpPr>
        <p:spPr>
          <a:xfrm>
            <a:off x="3983592" y="3146845"/>
            <a:ext cx="182880" cy="182880"/>
          </a:xfrm>
          <a:prstGeom prst="ellipse">
            <a:avLst/>
          </a:prstGeom>
          <a:solidFill>
            <a:schemeClr val="tx1"/>
          </a:solidFill>
          <a:ln>
            <a:solidFill>
              <a:schemeClr val="bg1">
                <a:lumMod val="5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Oval 26">
            <a:extLst>
              <a:ext uri="{FF2B5EF4-FFF2-40B4-BE49-F238E27FC236}">
                <a16:creationId xmlns:a16="http://schemas.microsoft.com/office/drawing/2014/main" id="{0C1DC3CE-7895-4E6A-AEE0-95C750A2879F}"/>
              </a:ext>
            </a:extLst>
          </p:cNvPr>
          <p:cNvSpPr/>
          <p:nvPr/>
        </p:nvSpPr>
        <p:spPr>
          <a:xfrm>
            <a:off x="3793642" y="2003768"/>
            <a:ext cx="182880" cy="182880"/>
          </a:xfrm>
          <a:prstGeom prst="ellipse">
            <a:avLst/>
          </a:prstGeom>
          <a:solidFill>
            <a:schemeClr val="tx1"/>
          </a:solidFill>
          <a:ln>
            <a:solidFill>
              <a:schemeClr val="bg1">
                <a:lumMod val="5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Oval 27">
            <a:extLst>
              <a:ext uri="{FF2B5EF4-FFF2-40B4-BE49-F238E27FC236}">
                <a16:creationId xmlns:a16="http://schemas.microsoft.com/office/drawing/2014/main" id="{0897A8FA-6268-4318-A725-34B53002850C}"/>
              </a:ext>
            </a:extLst>
          </p:cNvPr>
          <p:cNvSpPr/>
          <p:nvPr/>
        </p:nvSpPr>
        <p:spPr>
          <a:xfrm>
            <a:off x="3983592" y="1838931"/>
            <a:ext cx="182880" cy="182880"/>
          </a:xfrm>
          <a:prstGeom prst="ellipse">
            <a:avLst/>
          </a:prstGeom>
          <a:solidFill>
            <a:schemeClr val="tx1"/>
          </a:solidFill>
          <a:ln>
            <a:solidFill>
              <a:schemeClr val="bg1">
                <a:lumMod val="5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Oval 28">
            <a:extLst>
              <a:ext uri="{FF2B5EF4-FFF2-40B4-BE49-F238E27FC236}">
                <a16:creationId xmlns:a16="http://schemas.microsoft.com/office/drawing/2014/main" id="{53000098-BB2B-4E77-8C42-F90B8ACFDAD6}"/>
              </a:ext>
            </a:extLst>
          </p:cNvPr>
          <p:cNvSpPr/>
          <p:nvPr/>
        </p:nvSpPr>
        <p:spPr>
          <a:xfrm>
            <a:off x="3838280" y="1680494"/>
            <a:ext cx="182880" cy="182880"/>
          </a:xfrm>
          <a:prstGeom prst="ellipse">
            <a:avLst/>
          </a:prstGeom>
          <a:solidFill>
            <a:schemeClr val="tx1"/>
          </a:solidFill>
          <a:ln>
            <a:solidFill>
              <a:schemeClr val="bg1">
                <a:lumMod val="5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129483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DDDDDD"/>
        </a:solidFill>
        <a:effectLst/>
      </p:bgPr>
    </p:bg>
    <p:spTree>
      <p:nvGrpSpPr>
        <p:cNvPr id="1" name=""/>
        <p:cNvGrpSpPr/>
        <p:nvPr/>
      </p:nvGrpSpPr>
      <p:grpSpPr>
        <a:xfrm>
          <a:off x="0" y="0"/>
          <a:ext cx="0" cy="0"/>
          <a:chOff x="0" y="0"/>
          <a:chExt cx="0" cy="0"/>
        </a:xfrm>
      </p:grpSpPr>
      <p:pic>
        <p:nvPicPr>
          <p:cNvPr id="9" name="Picture 8" descr="A close up of a map&#10;&#10;Description automatically generated">
            <a:extLst>
              <a:ext uri="{FF2B5EF4-FFF2-40B4-BE49-F238E27FC236}">
                <a16:creationId xmlns:a16="http://schemas.microsoft.com/office/drawing/2014/main" id="{FAF09B15-999A-49B3-87F6-67A7CF2F8927}"/>
              </a:ext>
            </a:extLst>
          </p:cNvPr>
          <p:cNvPicPr/>
          <p:nvPr/>
        </p:nvPicPr>
        <p:blipFill>
          <a:blip r:embed="rId3">
            <a:extLst>
              <a:ext uri="{28A0092B-C50C-407E-A947-70E740481C1C}">
                <a14:useLocalDpi xmlns:a14="http://schemas.microsoft.com/office/drawing/2010/main" val="0"/>
              </a:ext>
            </a:extLst>
          </a:blip>
          <a:stretch>
            <a:fillRect/>
          </a:stretch>
        </p:blipFill>
        <p:spPr>
          <a:xfrm>
            <a:off x="3010989" y="31750"/>
            <a:ext cx="5943600" cy="6826250"/>
          </a:xfrm>
          <a:prstGeom prst="rect">
            <a:avLst/>
          </a:prstGeom>
        </p:spPr>
      </p:pic>
      <p:sp>
        <p:nvSpPr>
          <p:cNvPr id="6" name="TextBox 5">
            <a:extLst>
              <a:ext uri="{FF2B5EF4-FFF2-40B4-BE49-F238E27FC236}">
                <a16:creationId xmlns:a16="http://schemas.microsoft.com/office/drawing/2014/main" id="{989AD365-C393-4E3D-840A-5A743462A8A0}"/>
              </a:ext>
            </a:extLst>
          </p:cNvPr>
          <p:cNvSpPr txBox="1"/>
          <p:nvPr/>
        </p:nvSpPr>
        <p:spPr>
          <a:xfrm>
            <a:off x="189411" y="437283"/>
            <a:ext cx="2821578" cy="538609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Northern hardwood sampling sites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Sites: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12 sugar maple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9 American beech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12 yellow birch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12 red maple </a:t>
            </a:r>
            <a:endParaRPr kumimoji="0" lang="en-US" sz="4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246295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DDDDDD"/>
        </a:solidFill>
        <a:effectLst/>
      </p:bgPr>
    </p:bg>
    <p:spTree>
      <p:nvGrpSpPr>
        <p:cNvPr id="1" name=""/>
        <p:cNvGrpSpPr/>
        <p:nvPr/>
      </p:nvGrpSpPr>
      <p:grpSpPr>
        <a:xfrm>
          <a:off x="0" y="0"/>
          <a:ext cx="0" cy="0"/>
          <a:chOff x="0" y="0"/>
          <a:chExt cx="0" cy="0"/>
        </a:xfrm>
      </p:grpSpPr>
      <p:pic>
        <p:nvPicPr>
          <p:cNvPr id="9" name="Content Placeholder 8" descr="A close up of a map&#10;&#10;Description automatically generated">
            <a:extLst>
              <a:ext uri="{FF2B5EF4-FFF2-40B4-BE49-F238E27FC236}">
                <a16:creationId xmlns:a16="http://schemas.microsoft.com/office/drawing/2014/main" id="{29475005-3372-41D4-838A-2C5914DE458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275192" y="139751"/>
            <a:ext cx="5721177" cy="6578498"/>
          </a:xfrm>
        </p:spPr>
      </p:pic>
      <p:sp>
        <p:nvSpPr>
          <p:cNvPr id="10" name="Rectangle 9">
            <a:extLst>
              <a:ext uri="{FF2B5EF4-FFF2-40B4-BE49-F238E27FC236}">
                <a16:creationId xmlns:a16="http://schemas.microsoft.com/office/drawing/2014/main" id="{F48AD0A5-659F-4030-8869-8C81A9FDCC45}"/>
              </a:ext>
            </a:extLst>
          </p:cNvPr>
          <p:cNvSpPr/>
          <p:nvPr/>
        </p:nvSpPr>
        <p:spPr>
          <a:xfrm>
            <a:off x="6370655" y="4240404"/>
            <a:ext cx="336620" cy="90436"/>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EH</a:t>
            </a:r>
          </a:p>
        </p:txBody>
      </p:sp>
      <p:sp>
        <p:nvSpPr>
          <p:cNvPr id="11" name="TextBox 10">
            <a:extLst>
              <a:ext uri="{FF2B5EF4-FFF2-40B4-BE49-F238E27FC236}">
                <a16:creationId xmlns:a16="http://schemas.microsoft.com/office/drawing/2014/main" id="{6314E86C-2E13-49C9-8D57-766B8628D100}"/>
              </a:ext>
            </a:extLst>
          </p:cNvPr>
          <p:cNvSpPr txBox="1"/>
          <p:nvPr/>
        </p:nvSpPr>
        <p:spPr>
          <a:xfrm>
            <a:off x="189411" y="423636"/>
            <a:ext cx="2821578" cy="58785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Temperate conifer sampling sites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23 sites: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8 white pine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10 eastern hemlock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5 both species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476 trees: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219 white pine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257 eastern hemlock</a:t>
            </a:r>
            <a:endParaRPr kumimoji="0" lang="en-US" sz="4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08547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DDDDDD"/>
        </a:solidFill>
        <a:effectLst/>
      </p:bgPr>
    </p:bg>
    <p:spTree>
      <p:nvGrpSpPr>
        <p:cNvPr id="1" name=""/>
        <p:cNvGrpSpPr/>
        <p:nvPr/>
      </p:nvGrpSpPr>
      <p:grpSpPr>
        <a:xfrm>
          <a:off x="0" y="0"/>
          <a:ext cx="0" cy="0"/>
          <a:chOff x="0" y="0"/>
          <a:chExt cx="0" cy="0"/>
        </a:xfrm>
      </p:grpSpPr>
      <p:pic>
        <p:nvPicPr>
          <p:cNvPr id="5" name="Picture 4" descr="A close up of a map&#10;&#10;Description automatically generated">
            <a:extLst>
              <a:ext uri="{FF2B5EF4-FFF2-40B4-BE49-F238E27FC236}">
                <a16:creationId xmlns:a16="http://schemas.microsoft.com/office/drawing/2014/main" id="{4CA2178A-396F-449D-B885-5034014F45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85357" y="0"/>
            <a:ext cx="5611091" cy="6858000"/>
          </a:xfrm>
          <a:prstGeom prst="rect">
            <a:avLst/>
          </a:prstGeom>
        </p:spPr>
      </p:pic>
      <p:sp>
        <p:nvSpPr>
          <p:cNvPr id="6" name="Rectangle 5">
            <a:extLst>
              <a:ext uri="{FF2B5EF4-FFF2-40B4-BE49-F238E27FC236}">
                <a16:creationId xmlns:a16="http://schemas.microsoft.com/office/drawing/2014/main" id="{B874D455-3B8B-45D1-931C-55B3D060F4A5}"/>
              </a:ext>
            </a:extLst>
          </p:cNvPr>
          <p:cNvSpPr/>
          <p:nvPr/>
        </p:nvSpPr>
        <p:spPr>
          <a:xfrm>
            <a:off x="231027" y="470950"/>
            <a:ext cx="2224791" cy="350865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Projected changes in mean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precip</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2070 thru 2099</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Janowiak</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et al. 2018</a:t>
            </a:r>
          </a:p>
        </p:txBody>
      </p:sp>
      <p:sp>
        <p:nvSpPr>
          <p:cNvPr id="7" name="Rectangle 6">
            <a:extLst>
              <a:ext uri="{FF2B5EF4-FFF2-40B4-BE49-F238E27FC236}">
                <a16:creationId xmlns:a16="http://schemas.microsoft.com/office/drawing/2014/main" id="{7479E023-120D-43FB-A6CB-34D3BC7FE45C}"/>
              </a:ext>
            </a:extLst>
          </p:cNvPr>
          <p:cNvSpPr/>
          <p:nvPr/>
        </p:nvSpPr>
        <p:spPr>
          <a:xfrm>
            <a:off x="5995851" y="4088674"/>
            <a:ext cx="1332412" cy="1306286"/>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4A3BF793-BDBF-4610-92A7-B5C7F26F0B0E}"/>
              </a:ext>
            </a:extLst>
          </p:cNvPr>
          <p:cNvSpPr/>
          <p:nvPr/>
        </p:nvSpPr>
        <p:spPr>
          <a:xfrm>
            <a:off x="4258490" y="4084320"/>
            <a:ext cx="1332412" cy="1306286"/>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613E1F84-9676-4A63-A709-3EA989FC1487}"/>
              </a:ext>
            </a:extLst>
          </p:cNvPr>
          <p:cNvSpPr/>
          <p:nvPr/>
        </p:nvSpPr>
        <p:spPr>
          <a:xfrm>
            <a:off x="395796" y="4372390"/>
            <a:ext cx="2224791" cy="132343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Or show little change in summer (Lynch et al. 2016)</a:t>
            </a: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 name="Rectangle 9">
            <a:extLst>
              <a:ext uri="{FF2B5EF4-FFF2-40B4-BE49-F238E27FC236}">
                <a16:creationId xmlns:a16="http://schemas.microsoft.com/office/drawing/2014/main" id="{3FEF451C-A59D-42EC-8BDC-16E2577D0D4A}"/>
              </a:ext>
            </a:extLst>
          </p:cNvPr>
          <p:cNvSpPr/>
          <p:nvPr/>
        </p:nvSpPr>
        <p:spPr>
          <a:xfrm>
            <a:off x="5995851" y="1319348"/>
            <a:ext cx="1332412" cy="2764972"/>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696128BA-56BE-445A-BF47-E045409B9EDD}"/>
              </a:ext>
            </a:extLst>
          </p:cNvPr>
          <p:cNvSpPr txBox="1"/>
          <p:nvPr/>
        </p:nvSpPr>
        <p:spPr>
          <a:xfrm>
            <a:off x="4163953" y="142561"/>
            <a:ext cx="955343" cy="369332"/>
          </a:xfrm>
          <a:prstGeom prst="rect">
            <a:avLst/>
          </a:prstGeom>
          <a:noFill/>
        </p:spPr>
        <p:txBody>
          <a:bodyPr wrap="square" rtlCol="0">
            <a:spAutoFit/>
          </a:bodyPr>
          <a:lstStyle/>
          <a:p>
            <a:r>
              <a:rPr lang="en-US" b="1" dirty="0"/>
              <a:t>Low</a:t>
            </a:r>
          </a:p>
        </p:txBody>
      </p:sp>
      <p:sp>
        <p:nvSpPr>
          <p:cNvPr id="11" name="TextBox 10">
            <a:extLst>
              <a:ext uri="{FF2B5EF4-FFF2-40B4-BE49-F238E27FC236}">
                <a16:creationId xmlns:a16="http://schemas.microsoft.com/office/drawing/2014/main" id="{17E2D3E5-3C2D-40A7-8BD1-7D24AFACA07C}"/>
              </a:ext>
            </a:extLst>
          </p:cNvPr>
          <p:cNvSpPr txBox="1"/>
          <p:nvPr/>
        </p:nvSpPr>
        <p:spPr>
          <a:xfrm>
            <a:off x="5966304" y="142561"/>
            <a:ext cx="955343" cy="369332"/>
          </a:xfrm>
          <a:prstGeom prst="rect">
            <a:avLst/>
          </a:prstGeom>
          <a:noFill/>
        </p:spPr>
        <p:txBody>
          <a:bodyPr wrap="square" rtlCol="0">
            <a:spAutoFit/>
          </a:bodyPr>
          <a:lstStyle/>
          <a:p>
            <a:r>
              <a:rPr lang="en-US" b="1" dirty="0"/>
              <a:t>High</a:t>
            </a:r>
          </a:p>
        </p:txBody>
      </p:sp>
    </p:spTree>
    <p:extLst>
      <p:ext uri="{BB962C8B-B14F-4D97-AF65-F5344CB8AC3E}">
        <p14:creationId xmlns:p14="http://schemas.microsoft.com/office/powerpoint/2010/main" val="1433929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xit" presetSubtype="0" fill="hold" grpId="1" nodeType="withEffect">
                                  <p:stCondLst>
                                    <p:cond delay="0"/>
                                  </p:stCondLst>
                                  <p:childTnLst>
                                    <p:set>
                                      <p:cBhvr>
                                        <p:cTn id="14" dur="1" fill="hold">
                                          <p:stCondLst>
                                            <p:cond delay="0"/>
                                          </p:stCondLst>
                                        </p:cTn>
                                        <p:tgtEl>
                                          <p:spTgt spid="10"/>
                                        </p:tgtEl>
                                        <p:attrNameLst>
                                          <p:attrName>style.visibility</p:attrName>
                                        </p:attrNameLst>
                                      </p:cBhvr>
                                      <p:to>
                                        <p:strVal val="hidden"/>
                                      </p:to>
                                    </p:set>
                                  </p:childTnLst>
                                </p:cTn>
                              </p:par>
                            </p:childTnLst>
                          </p:cTn>
                        </p:par>
                        <p:par>
                          <p:cTn id="15" fill="hold">
                            <p:stCondLst>
                              <p:cond delay="0"/>
                            </p:stCondLst>
                            <p:childTnLst>
                              <p:par>
                                <p:cTn id="16" presetID="1" presetClass="entr" presetSubtype="0" fill="hold" grpId="0" nodeType="afterEffect">
                                  <p:stCondLst>
                                    <p:cond delay="600"/>
                                  </p:stCondLst>
                                  <p:childTnLst>
                                    <p:set>
                                      <p:cBhvr>
                                        <p:cTn id="17"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p:bldP spid="10" grpId="0" animBg="1"/>
      <p:bldP spid="10"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DDDDDD"/>
        </a:solidFill>
        <a:effectLst/>
      </p:bgPr>
    </p:bg>
    <p:spTree>
      <p:nvGrpSpPr>
        <p:cNvPr id="1" name=""/>
        <p:cNvGrpSpPr/>
        <p:nvPr/>
      </p:nvGrpSpPr>
      <p:grpSpPr>
        <a:xfrm>
          <a:off x="0" y="0"/>
          <a:ext cx="0" cy="0"/>
          <a:chOff x="0" y="0"/>
          <a:chExt cx="0" cy="0"/>
        </a:xfrm>
      </p:grpSpPr>
      <p:pic>
        <p:nvPicPr>
          <p:cNvPr id="5" name="Picture 4" descr="A close up of a map&#10;&#10;Description automatically generated">
            <a:extLst>
              <a:ext uri="{FF2B5EF4-FFF2-40B4-BE49-F238E27FC236}">
                <a16:creationId xmlns:a16="http://schemas.microsoft.com/office/drawing/2014/main" id="{A5AC1168-69F6-4BA7-9C55-ACF3239F75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11354" y="-26127"/>
            <a:ext cx="5221246" cy="6858000"/>
          </a:xfrm>
          <a:prstGeom prst="rect">
            <a:avLst/>
          </a:prstGeom>
        </p:spPr>
      </p:pic>
      <p:sp>
        <p:nvSpPr>
          <p:cNvPr id="6" name="Rectangle 5">
            <a:extLst>
              <a:ext uri="{FF2B5EF4-FFF2-40B4-BE49-F238E27FC236}">
                <a16:creationId xmlns:a16="http://schemas.microsoft.com/office/drawing/2014/main" id="{81C04F76-8250-46B5-8369-D219FC2C2A59}"/>
              </a:ext>
            </a:extLst>
          </p:cNvPr>
          <p:cNvSpPr/>
          <p:nvPr/>
        </p:nvSpPr>
        <p:spPr>
          <a:xfrm>
            <a:off x="231027" y="470950"/>
            <a:ext cx="2224791" cy="350865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Projected increases in maximum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temp: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2070 thru 2099</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Janowiak</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et al. 2018</a:t>
            </a:r>
          </a:p>
        </p:txBody>
      </p:sp>
      <p:sp>
        <p:nvSpPr>
          <p:cNvPr id="8" name="Rectangle 7">
            <a:extLst>
              <a:ext uri="{FF2B5EF4-FFF2-40B4-BE49-F238E27FC236}">
                <a16:creationId xmlns:a16="http://schemas.microsoft.com/office/drawing/2014/main" id="{116E0EDE-C647-4464-94DE-40740F372456}"/>
              </a:ext>
            </a:extLst>
          </p:cNvPr>
          <p:cNvSpPr/>
          <p:nvPr/>
        </p:nvSpPr>
        <p:spPr>
          <a:xfrm>
            <a:off x="6392893" y="4157433"/>
            <a:ext cx="1343412" cy="1413187"/>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EFCB72C1-39F9-41D0-AC0A-25EFAB9996F2}"/>
              </a:ext>
            </a:extLst>
          </p:cNvPr>
          <p:cNvSpPr/>
          <p:nvPr/>
        </p:nvSpPr>
        <p:spPr>
          <a:xfrm>
            <a:off x="6392893" y="26128"/>
            <a:ext cx="1343412" cy="298726"/>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3559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DDDDDD"/>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7500EE4-3772-44DA-9692-CE58F1470A6F}"/>
              </a:ext>
            </a:extLst>
          </p:cNvPr>
          <p:cNvSpPr/>
          <p:nvPr/>
        </p:nvSpPr>
        <p:spPr>
          <a:xfrm>
            <a:off x="-764176" y="3967677"/>
            <a:ext cx="5179768" cy="5321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mn-cs"/>
              </a:rPr>
              <a:t>Higher summer temps</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Picture 2" descr="A screenshot of a cell phone&#10;&#10;Description automatically generated">
            <a:extLst>
              <a:ext uri="{FF2B5EF4-FFF2-40B4-BE49-F238E27FC236}">
                <a16:creationId xmlns:a16="http://schemas.microsoft.com/office/drawing/2014/main" id="{0BD3044D-0252-440E-82BB-BB3AEA846E1E}"/>
              </a:ext>
            </a:extLst>
          </p:cNvPr>
          <p:cNvPicPr>
            <a:picLocks noChangeAspect="1"/>
          </p:cNvPicPr>
          <p:nvPr/>
        </p:nvPicPr>
        <p:blipFill rotWithShape="1">
          <a:blip r:embed="rId3">
            <a:extLst>
              <a:ext uri="{28A0092B-C50C-407E-A947-70E740481C1C}">
                <a14:useLocalDpi xmlns:a14="http://schemas.microsoft.com/office/drawing/2010/main" val="0"/>
              </a:ext>
            </a:extLst>
          </a:blip>
          <a:srcRect l="3911" t="4090" r="6642" b="4806"/>
          <a:stretch/>
        </p:blipFill>
        <p:spPr>
          <a:xfrm>
            <a:off x="2808514" y="744583"/>
            <a:ext cx="3422469" cy="2847703"/>
          </a:xfrm>
          <a:prstGeom prst="rect">
            <a:avLst/>
          </a:prstGeom>
        </p:spPr>
      </p:pic>
      <p:sp>
        <p:nvSpPr>
          <p:cNvPr id="4" name="Rectangle 3">
            <a:extLst>
              <a:ext uri="{FF2B5EF4-FFF2-40B4-BE49-F238E27FC236}">
                <a16:creationId xmlns:a16="http://schemas.microsoft.com/office/drawing/2014/main" id="{EA1F5968-FAC1-4258-B7E0-B88D3F30A6E7}"/>
              </a:ext>
            </a:extLst>
          </p:cNvPr>
          <p:cNvSpPr/>
          <p:nvPr/>
        </p:nvSpPr>
        <p:spPr>
          <a:xfrm>
            <a:off x="3178172" y="3886513"/>
            <a:ext cx="4209222"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mn-cs"/>
              </a:rPr>
              <a:t>+</a:t>
            </a:r>
            <a:r>
              <a:rPr kumimoji="0" lang="en-US" sz="28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mn-cs"/>
              </a:rPr>
              <a:t> longer growing season</a:t>
            </a:r>
          </a:p>
        </p:txBody>
      </p:sp>
      <p:sp>
        <p:nvSpPr>
          <p:cNvPr id="2" name="Rectangle 1">
            <a:extLst>
              <a:ext uri="{FF2B5EF4-FFF2-40B4-BE49-F238E27FC236}">
                <a16:creationId xmlns:a16="http://schemas.microsoft.com/office/drawing/2014/main" id="{13CD6185-B700-41DC-BF00-169DDE72152B}"/>
              </a:ext>
            </a:extLst>
          </p:cNvPr>
          <p:cNvSpPr/>
          <p:nvPr/>
        </p:nvSpPr>
        <p:spPr>
          <a:xfrm>
            <a:off x="1934886" y="4614008"/>
            <a:ext cx="7094813" cy="138499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mn-cs"/>
                <a:sym typeface="Wingdings" panose="05000000000000000000" pitchFamily="2" charset="2"/>
              </a:rPr>
              <a:t></a:t>
            </a:r>
            <a:r>
              <a:rPr kumimoji="0" lang="en-US" sz="28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mn-cs"/>
              </a:rPr>
              <a:t>higher potential evapotranspiration rates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mn-cs"/>
              </a:rPr>
              <a:t>(</a:t>
            </a:r>
            <a:r>
              <a:rPr kumimoji="0" lang="en-US" sz="2800" b="0" i="0" u="none" strike="noStrike" kern="1200" cap="none" spc="0" normalizeH="0" baseline="0" noProof="0" dirty="0" err="1">
                <a:ln>
                  <a:noFill/>
                </a:ln>
                <a:solidFill>
                  <a:prstClr val="black"/>
                </a:solidFill>
                <a:effectLst/>
                <a:uLnTx/>
                <a:uFillTx/>
                <a:latin typeface="Calibri" panose="020F0502020204030204"/>
                <a:ea typeface="Times New Roman" panose="02020603050405020304" pitchFamily="18" charset="0"/>
                <a:cs typeface="+mn-cs"/>
              </a:rPr>
              <a:t>Thibeault</a:t>
            </a:r>
            <a:r>
              <a:rPr kumimoji="0" lang="en-US" sz="28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mn-cs"/>
              </a:rPr>
              <a:t> and Seth 2014)</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0522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DDDDDD"/>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499AACE-4F91-4B59-82CE-C61E683D7CFD}"/>
              </a:ext>
            </a:extLst>
          </p:cNvPr>
          <p:cNvSpPr/>
          <p:nvPr/>
        </p:nvSpPr>
        <p:spPr>
          <a:xfrm>
            <a:off x="352697" y="526085"/>
            <a:ext cx="8438605"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mn-cs"/>
              </a:rPr>
              <a:t>Winter precipitation: more rain than snow</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mn-cs"/>
              </a:rPr>
              <a:t>Ning and Bradley 2015 </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9D2F7A8B-8ABE-4397-A4AA-BEE86BB54379}"/>
              </a:ext>
            </a:extLst>
          </p:cNvPr>
          <p:cNvPicPr>
            <a:picLocks noChangeAspect="1"/>
          </p:cNvPicPr>
          <p:nvPr/>
        </p:nvPicPr>
        <p:blipFill>
          <a:blip r:embed="rId3"/>
          <a:stretch>
            <a:fillRect/>
          </a:stretch>
        </p:blipFill>
        <p:spPr>
          <a:xfrm>
            <a:off x="901335" y="1792877"/>
            <a:ext cx="7680961" cy="4320541"/>
          </a:xfrm>
          <a:prstGeom prst="rect">
            <a:avLst/>
          </a:prstGeom>
        </p:spPr>
      </p:pic>
    </p:spTree>
    <p:extLst>
      <p:ext uri="{BB962C8B-B14F-4D97-AF65-F5344CB8AC3E}">
        <p14:creationId xmlns:p14="http://schemas.microsoft.com/office/powerpoint/2010/main" val="268540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DDDDDD"/>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A1FDD8EE-2C9C-4E0E-AD9B-97FCD2F8AA87}"/>
              </a:ext>
            </a:extLst>
          </p:cNvPr>
          <p:cNvGrpSpPr/>
          <p:nvPr/>
        </p:nvGrpSpPr>
        <p:grpSpPr>
          <a:xfrm>
            <a:off x="1895751" y="1034414"/>
            <a:ext cx="5352498" cy="4432207"/>
            <a:chOff x="2197833" y="1463039"/>
            <a:chExt cx="5352498" cy="4432207"/>
          </a:xfrm>
        </p:grpSpPr>
        <p:grpSp>
          <p:nvGrpSpPr>
            <p:cNvPr id="6" name="Group 5">
              <a:extLst>
                <a:ext uri="{FF2B5EF4-FFF2-40B4-BE49-F238E27FC236}">
                  <a16:creationId xmlns:a16="http://schemas.microsoft.com/office/drawing/2014/main" id="{5A8FE3E1-6113-489A-9988-8BD2D9883A07}"/>
                </a:ext>
              </a:extLst>
            </p:cNvPr>
            <p:cNvGrpSpPr/>
            <p:nvPr/>
          </p:nvGrpSpPr>
          <p:grpSpPr>
            <a:xfrm>
              <a:off x="2197833" y="1463039"/>
              <a:ext cx="5352498" cy="4432207"/>
              <a:chOff x="2197833" y="1463039"/>
              <a:chExt cx="5352498" cy="4432207"/>
            </a:xfrm>
          </p:grpSpPr>
          <p:pic>
            <p:nvPicPr>
              <p:cNvPr id="4" name="Picture 3" descr="A close up of a map&#10;&#10;Description automatically generated">
                <a:extLst>
                  <a:ext uri="{FF2B5EF4-FFF2-40B4-BE49-F238E27FC236}">
                    <a16:creationId xmlns:a16="http://schemas.microsoft.com/office/drawing/2014/main" id="{2FD19CB8-433B-4984-AB2B-18F13F14F1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7833" y="1463039"/>
                <a:ext cx="5352498" cy="4432207"/>
              </a:xfrm>
              <a:prstGeom prst="rect">
                <a:avLst/>
              </a:prstGeom>
            </p:spPr>
          </p:pic>
          <p:sp>
            <p:nvSpPr>
              <p:cNvPr id="5" name="Oval 4">
                <a:extLst>
                  <a:ext uri="{FF2B5EF4-FFF2-40B4-BE49-F238E27FC236}">
                    <a16:creationId xmlns:a16="http://schemas.microsoft.com/office/drawing/2014/main" id="{378BA399-4130-4703-BDA4-25E2D8D9AEF0}"/>
                  </a:ext>
                </a:extLst>
              </p:cNvPr>
              <p:cNvSpPr/>
              <p:nvPr/>
            </p:nvSpPr>
            <p:spPr>
              <a:xfrm rot="20661918">
                <a:off x="2704190" y="1796560"/>
                <a:ext cx="640080" cy="100245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8" name="Rectangle 7">
              <a:extLst>
                <a:ext uri="{FF2B5EF4-FFF2-40B4-BE49-F238E27FC236}">
                  <a16:creationId xmlns:a16="http://schemas.microsoft.com/office/drawing/2014/main" id="{DBA697FD-9E8C-4887-9BCC-ADB1895921A6}"/>
                </a:ext>
              </a:extLst>
            </p:cNvPr>
            <p:cNvSpPr/>
            <p:nvPr/>
          </p:nvSpPr>
          <p:spPr>
            <a:xfrm>
              <a:off x="5589767" y="1470991"/>
              <a:ext cx="159026" cy="874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 name="Rectangle 1">
            <a:extLst>
              <a:ext uri="{FF2B5EF4-FFF2-40B4-BE49-F238E27FC236}">
                <a16:creationId xmlns:a16="http://schemas.microsoft.com/office/drawing/2014/main" id="{CF3F77FB-865D-48F6-8695-1A44CE2A840C}"/>
              </a:ext>
            </a:extLst>
          </p:cNvPr>
          <p:cNvSpPr/>
          <p:nvPr/>
        </p:nvSpPr>
        <p:spPr>
          <a:xfrm>
            <a:off x="632587" y="5720025"/>
            <a:ext cx="7741392"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Leaching of calcium and magnesium from forest soils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(e.g., Likens et al. 1996; Likens et al. 1998)</a:t>
            </a:r>
          </a:p>
        </p:txBody>
      </p:sp>
      <p:sp>
        <p:nvSpPr>
          <p:cNvPr id="7" name="Rectangle 6">
            <a:extLst>
              <a:ext uri="{FF2B5EF4-FFF2-40B4-BE49-F238E27FC236}">
                <a16:creationId xmlns:a16="http://schemas.microsoft.com/office/drawing/2014/main" id="{8AFFBE07-563E-4BDB-967A-78A3656CCB24}"/>
              </a:ext>
            </a:extLst>
          </p:cNvPr>
          <p:cNvSpPr/>
          <p:nvPr/>
        </p:nvSpPr>
        <p:spPr>
          <a:xfrm>
            <a:off x="6129579" y="5245300"/>
            <a:ext cx="1045479" cy="2308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Driscoll et al. 2001</a:t>
            </a:r>
            <a:endParaRPr kumimoji="0" lang="en-US" sz="9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905892275"/>
      </p:ext>
    </p:extLst>
  </p:cSld>
  <p:clrMapOvr>
    <a:masterClrMapping/>
  </p:clrMapOvr>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285</TotalTime>
  <Words>2902</Words>
  <Application>Microsoft Office PowerPoint</Application>
  <PresentationFormat>On-screen Show (4:3)</PresentationFormat>
  <Paragraphs>421</Paragraphs>
  <Slides>49</Slides>
  <Notes>48</Notes>
  <HiddenSlides>0</HiddenSlides>
  <MMClips>0</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49</vt:i4>
      </vt:variant>
    </vt:vector>
  </HeadingPairs>
  <TitlesOfParts>
    <vt:vector size="56" baseType="lpstr">
      <vt:lpstr>Arial</vt:lpstr>
      <vt:lpstr>Calibri</vt:lpstr>
      <vt:lpstr>Calibri Light</vt:lpstr>
      <vt:lpstr>Times New Roman</vt:lpstr>
      <vt:lpstr>1_Office Theme</vt:lpstr>
      <vt:lpstr>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Projections of Potential Forest Type Changes: 2100</vt:lpstr>
      <vt:lpstr>PowerPoint Presentation</vt:lpstr>
      <vt:lpstr>PowerPoint Presentation</vt:lpstr>
      <vt:lpstr>Climate and pollutant drivers of tree growth</vt:lpstr>
      <vt:lpstr>Map of all sites</vt:lpstr>
      <vt:lpstr>Methods</vt:lpstr>
      <vt:lpstr>Methods</vt:lpstr>
      <vt:lpstr>PowerPoint Presentation</vt:lpstr>
      <vt:lpstr>PowerPoint Presentation</vt:lpstr>
      <vt:lpstr>PowerPoint Presentation</vt:lpstr>
      <vt:lpstr>PowerPoint Presentation</vt:lpstr>
      <vt:lpstr>PowerPoint Presentation</vt:lpstr>
      <vt:lpstr>Growth (BAI) of all species</vt:lpstr>
      <vt:lpstr>PowerPoint Presentation</vt:lpstr>
      <vt:lpstr>PowerPoint Presentation</vt:lpstr>
      <vt:lpstr>Red maple</vt:lpstr>
      <vt:lpstr>PowerPoint Presentation</vt:lpstr>
      <vt:lpstr>Longer growing season and freeze-free season  </vt:lpstr>
      <vt:lpstr>Pollutant deposition </vt:lpstr>
      <vt:lpstr>Pollutant deposition legacy </vt:lpstr>
      <vt:lpstr>Future projections: red oak</vt:lpstr>
      <vt:lpstr>PowerPoint Presentation</vt:lpstr>
      <vt:lpstr>PowerPoint Presentation</vt:lpstr>
      <vt:lpstr>PowerPoint Presentation</vt:lpstr>
      <vt:lpstr>PowerPoint Presentation</vt:lpstr>
      <vt:lpstr>PowerPoint Presentation</vt:lpstr>
      <vt:lpstr>Hemlock woolly adelgid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Rebecca Stern</dc:creator>
  <cp:lastModifiedBy>Rebecca Stern</cp:lastModifiedBy>
  <cp:revision>36</cp:revision>
  <dcterms:created xsi:type="dcterms:W3CDTF">2019-11-24T13:57:58Z</dcterms:created>
  <dcterms:modified xsi:type="dcterms:W3CDTF">2019-12-17T19:34:44Z</dcterms:modified>
</cp:coreProperties>
</file>