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</p:sldMasterIdLst>
  <p:notesMasterIdLst>
    <p:notesMasterId r:id="rId33"/>
  </p:notesMasterIdLst>
  <p:sldIdLst>
    <p:sldId id="264" r:id="rId4"/>
    <p:sldId id="258" r:id="rId5"/>
    <p:sldId id="262" r:id="rId6"/>
    <p:sldId id="268" r:id="rId7"/>
    <p:sldId id="263" r:id="rId8"/>
    <p:sldId id="281" r:id="rId9"/>
    <p:sldId id="283" r:id="rId10"/>
    <p:sldId id="284" r:id="rId11"/>
    <p:sldId id="265" r:id="rId12"/>
    <p:sldId id="271" r:id="rId13"/>
    <p:sldId id="286" r:id="rId14"/>
    <p:sldId id="289" r:id="rId15"/>
    <p:sldId id="290" r:id="rId16"/>
    <p:sldId id="270" r:id="rId17"/>
    <p:sldId id="299" r:id="rId18"/>
    <p:sldId id="272" r:id="rId19"/>
    <p:sldId id="274" r:id="rId20"/>
    <p:sldId id="275" r:id="rId21"/>
    <p:sldId id="291" r:id="rId22"/>
    <p:sldId id="295" r:id="rId23"/>
    <p:sldId id="296" r:id="rId24"/>
    <p:sldId id="300" r:id="rId25"/>
    <p:sldId id="259" r:id="rId26"/>
    <p:sldId id="292" r:id="rId27"/>
    <p:sldId id="297" r:id="rId28"/>
    <p:sldId id="298" r:id="rId29"/>
    <p:sldId id="294" r:id="rId30"/>
    <p:sldId id="301" r:id="rId31"/>
    <p:sldId id="27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FF"/>
    <a:srgbClr val="FFC5FF"/>
    <a:srgbClr val="FFCE33"/>
    <a:srgbClr val="B7E0A8"/>
    <a:srgbClr val="DBF0F3"/>
    <a:srgbClr val="FFFFFF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62094" autoAdjust="0"/>
  </p:normalViewPr>
  <p:slideViewPr>
    <p:cSldViewPr snapToGrid="0">
      <p:cViewPr>
        <p:scale>
          <a:sx n="30" d="100"/>
          <a:sy n="30" d="100"/>
        </p:scale>
        <p:origin x="1296" y="1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E04E1-4DB6-42BA-9A28-1FCBC93001C4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1DCD2-EC58-4221-B22A-98CC12FF7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1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FD8CB-5AD5-4E67-BF59-23718F91D7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9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7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1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78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06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02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D737BC8-F2B4-4316-8303-5395968DF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0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7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7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2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3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1EDA9E2-4682-480E-8341-46E541C5B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53A82DC-1ABA-499E-A8F0-D2B009401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3703C0C-227F-4959-9A5D-9CF1914E9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87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6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9D6FFE9-0ED9-4069-B957-7B1E2058C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D0915D6-291A-4A2C-9378-FA5A5FEDA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07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F7A090B-9340-4B9C-AA61-318EC10CC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5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6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9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4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8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1DCD2-EC58-4221-B22A-98CC12FF70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5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80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1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2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9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9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8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53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230875" y="657453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37" y="44170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39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2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DA1-312C-487F-B639-894540F9828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251E-357D-46DE-AFD2-01258A303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2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54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03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0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4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95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233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12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7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17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754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89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0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0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11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9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4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7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984A315-C07B-4E42-AF60-02631ED39A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9B23B90-C9D4-463D-A2BB-6EA50A0B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5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83C5AE5-96F2-4E1C-88EB-618294BF9E1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D35ACEE-2EE5-4909-A7FB-136B8EBF0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30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D00D6B-57A7-4EE5-966E-CCDF6A2D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094314"/>
            <a:ext cx="11353800" cy="4669371"/>
          </a:xfrm>
          <a:solidFill>
            <a:schemeClr val="bg1">
              <a:lumMod val="95000"/>
              <a:lumOff val="5000"/>
              <a:alpha val="77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Assessing Ecosystem Controls on Soil Carbon Storage Across the Northeastern United States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cs typeface="Helvetica" panose="020B0604020202020204" pitchFamily="34" charset="0"/>
              </a:rPr>
              <a:t>Adam Noel </a:t>
            </a:r>
            <a:br>
              <a:rPr lang="en-US" sz="4000" dirty="0">
                <a:cs typeface="Helvetica" panose="020B0604020202020204" pitchFamily="34" charset="0"/>
              </a:rPr>
            </a:br>
            <a:r>
              <a:rPr lang="en-US" sz="4000" dirty="0">
                <a:cs typeface="Helvetica" panose="020B0604020202020204" pitchFamily="34" charset="0"/>
              </a:rPr>
              <a:t>PhD. Candidate - RSENR</a:t>
            </a:r>
            <a:br>
              <a:rPr lang="en-US" sz="4000" dirty="0">
                <a:cs typeface="Helvetica" panose="020B0604020202020204" pitchFamily="34" charset="0"/>
              </a:rPr>
            </a:br>
            <a:r>
              <a:rPr lang="en-US" sz="4000" dirty="0">
                <a:cs typeface="Helvetica" panose="020B0604020202020204" pitchFamily="34" charset="0"/>
              </a:rPr>
              <a:t>13 December 2019</a:t>
            </a:r>
            <a:endParaRPr lang="en-US" sz="5400" dirty="0">
              <a:latin typeface="+mn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5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600010" y="215438"/>
            <a:ext cx="9875520" cy="871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Functional Traits – different facets of biodiversity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How does the </a:t>
            </a:r>
            <a:r>
              <a:rPr lang="en-US" b="1" dirty="0"/>
              <a:t>mean</a:t>
            </a:r>
            <a:r>
              <a:rPr lang="en-US" dirty="0"/>
              <a:t> or the </a:t>
            </a:r>
            <a:r>
              <a:rPr lang="en-US" b="1" dirty="0"/>
              <a:t>spread</a:t>
            </a:r>
            <a:r>
              <a:rPr lang="en-US" dirty="0"/>
              <a:t> of ___ trait values affect ___ process?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7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600010" y="215438"/>
            <a:ext cx="9875520" cy="871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Functional Traits – different facets of biodiversity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How does the </a:t>
            </a:r>
            <a:r>
              <a:rPr lang="en-US" b="1" dirty="0"/>
              <a:t>mean</a:t>
            </a:r>
            <a:r>
              <a:rPr lang="en-US" dirty="0"/>
              <a:t> or the </a:t>
            </a:r>
            <a:r>
              <a:rPr lang="en-US" b="1" dirty="0"/>
              <a:t>spread</a:t>
            </a:r>
            <a:r>
              <a:rPr lang="en-US" dirty="0"/>
              <a:t> of ___ trait values </a:t>
            </a:r>
            <a:r>
              <a:rPr lang="en-US" sz="1800" dirty="0"/>
              <a:t> </a:t>
            </a:r>
            <a:r>
              <a:rPr lang="en-US" dirty="0"/>
              <a:t>affect   _ process?</a:t>
            </a:r>
          </a:p>
          <a:p>
            <a:pPr algn="l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4E712-2E07-4C34-95F4-643A45A09A8C}"/>
              </a:ext>
            </a:extLst>
          </p:cNvPr>
          <p:cNvSpPr/>
          <p:nvPr/>
        </p:nvSpPr>
        <p:spPr>
          <a:xfrm>
            <a:off x="9879496" y="1353227"/>
            <a:ext cx="2252870" cy="863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soil carbon storage?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B6E646-4E6D-4F53-B2A2-1E76C0188B0A}"/>
              </a:ext>
            </a:extLst>
          </p:cNvPr>
          <p:cNvSpPr/>
          <p:nvPr/>
        </p:nvSpPr>
        <p:spPr>
          <a:xfrm>
            <a:off x="6175512" y="1353226"/>
            <a:ext cx="2590800" cy="863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species maximum height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DB54D4-6172-4FB9-BC7B-E30A4CFE2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0" y="2777337"/>
            <a:ext cx="5495991" cy="1562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CE9A39-9998-4580-B81E-D5892A197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10" y="4548748"/>
            <a:ext cx="5495990" cy="14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600010" y="215438"/>
            <a:ext cx="9875520" cy="871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Functional Traits – different facets of biodiversity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How does the </a:t>
            </a:r>
            <a:r>
              <a:rPr lang="en-US" b="1" dirty="0"/>
              <a:t>mean</a:t>
            </a:r>
            <a:r>
              <a:rPr lang="en-US" dirty="0"/>
              <a:t> or the </a:t>
            </a:r>
            <a:r>
              <a:rPr lang="en-US" b="1" dirty="0"/>
              <a:t>spread</a:t>
            </a:r>
            <a:r>
              <a:rPr lang="en-US" dirty="0"/>
              <a:t> of ___ trait values </a:t>
            </a:r>
            <a:r>
              <a:rPr lang="en-US" sz="1800" dirty="0"/>
              <a:t> </a:t>
            </a:r>
            <a:r>
              <a:rPr lang="en-US" dirty="0"/>
              <a:t>affect   _ process?</a:t>
            </a:r>
          </a:p>
          <a:p>
            <a:pPr algn="l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4E712-2E07-4C34-95F4-643A45A09A8C}"/>
              </a:ext>
            </a:extLst>
          </p:cNvPr>
          <p:cNvSpPr/>
          <p:nvPr/>
        </p:nvSpPr>
        <p:spPr>
          <a:xfrm>
            <a:off x="9879496" y="1353227"/>
            <a:ext cx="2252870" cy="863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soil carbon storage?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B6E646-4E6D-4F53-B2A2-1E76C0188B0A}"/>
              </a:ext>
            </a:extLst>
          </p:cNvPr>
          <p:cNvSpPr/>
          <p:nvPr/>
        </p:nvSpPr>
        <p:spPr>
          <a:xfrm>
            <a:off x="6175512" y="1353226"/>
            <a:ext cx="2590800" cy="863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species maximum height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A19556-9556-46DE-AED5-F88635951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0" y="2777337"/>
            <a:ext cx="5495991" cy="1562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CB12D6-71CE-4FFD-89B8-F5E8F1EF1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10" y="4548748"/>
            <a:ext cx="5495990" cy="141386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CAC4EF9-2CD5-4030-87A7-C924B5440823}"/>
              </a:ext>
            </a:extLst>
          </p:cNvPr>
          <p:cNvSpPr/>
          <p:nvPr/>
        </p:nvSpPr>
        <p:spPr>
          <a:xfrm rot="16200000">
            <a:off x="6208647" y="3422506"/>
            <a:ext cx="1212574" cy="377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6F204-D1BA-4679-A636-CA0913C332CF}"/>
              </a:ext>
            </a:extLst>
          </p:cNvPr>
          <p:cNvSpPr txBox="1"/>
          <p:nvPr/>
        </p:nvSpPr>
        <p:spPr>
          <a:xfrm>
            <a:off x="7070037" y="3635694"/>
            <a:ext cx="1013790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CWM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51AF25D-D79E-4B79-AF1F-04AD6800BACD}"/>
              </a:ext>
            </a:extLst>
          </p:cNvPr>
          <p:cNvSpPr/>
          <p:nvPr/>
        </p:nvSpPr>
        <p:spPr>
          <a:xfrm rot="16200000">
            <a:off x="8401879" y="5162376"/>
            <a:ext cx="1212574" cy="377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EF1099-D495-4B28-BF7F-956870E2536E}"/>
              </a:ext>
            </a:extLst>
          </p:cNvPr>
          <p:cNvSpPr txBox="1"/>
          <p:nvPr/>
        </p:nvSpPr>
        <p:spPr>
          <a:xfrm>
            <a:off x="9263269" y="5375564"/>
            <a:ext cx="1013790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FDis</a:t>
            </a:r>
            <a:endParaRPr lang="en-US" sz="28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84BA86D-A07D-4285-9675-34FD7D92D62B}"/>
              </a:ext>
            </a:extLst>
          </p:cNvPr>
          <p:cNvSpPr/>
          <p:nvPr/>
        </p:nvSpPr>
        <p:spPr>
          <a:xfrm rot="5400000">
            <a:off x="8401879" y="3422506"/>
            <a:ext cx="1212574" cy="377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B444F-A021-4CE1-A784-6F58BD1F41C2}"/>
              </a:ext>
            </a:extLst>
          </p:cNvPr>
          <p:cNvSpPr txBox="1"/>
          <p:nvPr/>
        </p:nvSpPr>
        <p:spPr>
          <a:xfrm>
            <a:off x="9283147" y="3635694"/>
            <a:ext cx="1013790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FDis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3E20E7-2AF5-4F35-AA63-DF488A6A8C90}"/>
              </a:ext>
            </a:extLst>
          </p:cNvPr>
          <p:cNvCxnSpPr/>
          <p:nvPr/>
        </p:nvCxnSpPr>
        <p:spPr>
          <a:xfrm>
            <a:off x="4373217" y="4439417"/>
            <a:ext cx="6659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4D00932-1E7A-4C4E-9B4A-78730E01B6C7}"/>
              </a:ext>
            </a:extLst>
          </p:cNvPr>
          <p:cNvSpPr/>
          <p:nvPr/>
        </p:nvSpPr>
        <p:spPr>
          <a:xfrm rot="5400000">
            <a:off x="6208647" y="5162376"/>
            <a:ext cx="1212574" cy="377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59C19-6D1E-478D-AB0B-0B3C47C1959C}"/>
              </a:ext>
            </a:extLst>
          </p:cNvPr>
          <p:cNvSpPr txBox="1"/>
          <p:nvPr/>
        </p:nvSpPr>
        <p:spPr>
          <a:xfrm>
            <a:off x="7070037" y="5375564"/>
            <a:ext cx="1013790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CWM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2E510-4822-4036-80F5-3C14BB2CB04B}"/>
              </a:ext>
            </a:extLst>
          </p:cNvPr>
          <p:cNvSpPr txBox="1"/>
          <p:nvPr/>
        </p:nvSpPr>
        <p:spPr>
          <a:xfrm>
            <a:off x="10475530" y="3635694"/>
            <a:ext cx="152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functional  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/>
              <a:t> dispersion</a:t>
            </a:r>
          </a:p>
        </p:txBody>
      </p:sp>
    </p:spTree>
    <p:extLst>
      <p:ext uri="{BB962C8B-B14F-4D97-AF65-F5344CB8AC3E}">
        <p14:creationId xmlns:p14="http://schemas.microsoft.com/office/powerpoint/2010/main" val="1453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600010" y="215438"/>
            <a:ext cx="9875520" cy="871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Functional Traits – different facets of biodiversity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How does the </a:t>
            </a:r>
            <a:r>
              <a:rPr lang="en-US" b="1" dirty="0"/>
              <a:t>mean</a:t>
            </a:r>
            <a:r>
              <a:rPr lang="en-US" dirty="0"/>
              <a:t> or the </a:t>
            </a:r>
            <a:r>
              <a:rPr lang="en-US" b="1" dirty="0"/>
              <a:t>spread</a:t>
            </a:r>
            <a:r>
              <a:rPr lang="en-US" dirty="0"/>
              <a:t> of ___ trait values </a:t>
            </a:r>
            <a:r>
              <a:rPr lang="en-US" sz="1800" dirty="0"/>
              <a:t> </a:t>
            </a:r>
            <a:r>
              <a:rPr lang="en-US" dirty="0"/>
              <a:t>affect   _ process?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4E712-2E07-4C34-95F4-643A45A09A8C}"/>
              </a:ext>
            </a:extLst>
          </p:cNvPr>
          <p:cNvSpPr/>
          <p:nvPr/>
        </p:nvSpPr>
        <p:spPr>
          <a:xfrm>
            <a:off x="9879496" y="1353227"/>
            <a:ext cx="2252870" cy="863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soil carbon storage?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B6E646-4E6D-4F53-B2A2-1E76C0188B0A}"/>
              </a:ext>
            </a:extLst>
          </p:cNvPr>
          <p:cNvSpPr/>
          <p:nvPr/>
        </p:nvSpPr>
        <p:spPr>
          <a:xfrm>
            <a:off x="6175512" y="1353226"/>
            <a:ext cx="2590800" cy="863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species maximum height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A19556-9556-46DE-AED5-F88635951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0" y="2777337"/>
            <a:ext cx="5495991" cy="1562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CB12D6-71CE-4FFD-89B8-F5E8F1EF1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10" y="4548748"/>
            <a:ext cx="5495990" cy="141386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95CC77-7919-4BB9-9478-F53AADEB8E72}"/>
              </a:ext>
            </a:extLst>
          </p:cNvPr>
          <p:cNvSpPr txBox="1">
            <a:spLocks/>
          </p:cNvSpPr>
          <p:nvPr/>
        </p:nvSpPr>
        <p:spPr>
          <a:xfrm>
            <a:off x="6344830" y="3133478"/>
            <a:ext cx="5648390" cy="2611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wood decay resistance, </a:t>
            </a:r>
          </a:p>
          <a:p>
            <a:r>
              <a:rPr lang="en-US" dirty="0"/>
              <a:t>flood, drought, shade tolerances, </a:t>
            </a:r>
          </a:p>
          <a:p>
            <a:r>
              <a:rPr lang="en-US" dirty="0"/>
              <a:t>LMA,  leaf longevity,  leaf N% ,</a:t>
            </a:r>
          </a:p>
          <a:p>
            <a:r>
              <a:rPr lang="en-US" dirty="0"/>
              <a:t> growth rate, seed mass,</a:t>
            </a:r>
          </a:p>
          <a:p>
            <a:r>
              <a:rPr lang="en-US" dirty="0"/>
              <a:t>specific gravity (density)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1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58240" y="305493"/>
            <a:ext cx="9875520" cy="691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Study 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2528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Include all ecosystem factors in one model to </a:t>
            </a:r>
          </a:p>
          <a:p>
            <a:pPr algn="l"/>
            <a:r>
              <a:rPr lang="en-US" dirty="0"/>
              <a:t>	compare relative strength of effects on soil C storage.</a:t>
            </a:r>
          </a:p>
          <a:p>
            <a:pPr algn="l"/>
            <a:r>
              <a:rPr lang="en-US" dirty="0"/>
              <a:t>      ---------------------------------------------------------------------------------------</a:t>
            </a:r>
          </a:p>
          <a:p>
            <a:pPr algn="l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90492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58240" y="305493"/>
            <a:ext cx="9875520" cy="691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Study Goals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2528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Include all ecosystem factors in one model to </a:t>
            </a:r>
          </a:p>
          <a:p>
            <a:pPr algn="l"/>
            <a:r>
              <a:rPr lang="en-US" dirty="0"/>
              <a:t>	compare relative strength of effects on soil C storage.</a:t>
            </a:r>
          </a:p>
          <a:p>
            <a:pPr algn="l"/>
            <a:r>
              <a:rPr lang="en-US" dirty="0"/>
              <a:t>      ---------------------------------------------------------------------------------------</a:t>
            </a:r>
          </a:p>
          <a:p>
            <a:pPr algn="l"/>
            <a:r>
              <a:rPr lang="en-US" dirty="0"/>
              <a:t>	Do the </a:t>
            </a:r>
            <a:r>
              <a:rPr lang="en-US" u="sng" dirty="0"/>
              <a:t>environmental conditions</a:t>
            </a:r>
            <a:r>
              <a:rPr lang="en-US" dirty="0"/>
              <a:t>, </a:t>
            </a:r>
            <a:r>
              <a:rPr lang="en-US" u="sng" dirty="0"/>
              <a:t>forest biota</a:t>
            </a:r>
            <a:r>
              <a:rPr lang="en-US" dirty="0"/>
              <a:t>, or </a:t>
            </a:r>
            <a:r>
              <a:rPr lang="en-US" u="sng" dirty="0"/>
              <a:t>soil conditions </a:t>
            </a:r>
            <a:r>
              <a:rPr lang="en-US" dirty="0"/>
              <a:t>	have the largest effect on soil C?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	How do each of these groups express their effects?</a:t>
            </a:r>
          </a:p>
        </p:txBody>
      </p:sp>
    </p:spTree>
    <p:extLst>
      <p:ext uri="{BB962C8B-B14F-4D97-AF65-F5344CB8AC3E}">
        <p14:creationId xmlns:p14="http://schemas.microsoft.com/office/powerpoint/2010/main" val="358664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80C968-526B-4CA1-906F-F78AAC591EA1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3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38FC8-D1C1-49FA-BEFB-73EF1CB2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775" y="1653473"/>
            <a:ext cx="5188469" cy="475122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Forest Inventory Analysis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Phase 2 &amp; Phase 3 Measurements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n = 542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F4434-1102-4E00-9DD2-9DED092C5C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91775" y="255442"/>
            <a:ext cx="6398525" cy="63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80C968-526B-4CA1-906F-F78AAC591EA1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3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38FC8-D1C1-49FA-BEFB-73EF1CB2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775" y="1653473"/>
            <a:ext cx="5407925" cy="475122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Phase 2 &amp; Phase 3 </a:t>
            </a:r>
            <a:r>
              <a:rPr lang="en-US" sz="3200" u="sng" dirty="0"/>
              <a:t>Measurements</a:t>
            </a:r>
          </a:p>
          <a:p>
            <a:pPr algn="ctr"/>
            <a:r>
              <a:rPr lang="en-US" sz="3200" dirty="0"/>
              <a:t>Soil Carbon (SOC)</a:t>
            </a:r>
          </a:p>
          <a:p>
            <a:pPr algn="ctr"/>
            <a:r>
              <a:rPr lang="en-US" sz="3200" dirty="0"/>
              <a:t>Soil Nutrients: N, P, K, Ca, Fe, Al</a:t>
            </a:r>
          </a:p>
          <a:p>
            <a:pPr algn="ctr"/>
            <a:r>
              <a:rPr lang="en-US" sz="3200" dirty="0"/>
              <a:t>Forest Age</a:t>
            </a:r>
          </a:p>
          <a:p>
            <a:pPr algn="ctr"/>
            <a:r>
              <a:rPr lang="en-US" sz="3200" dirty="0"/>
              <a:t>Forest Composition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F4434-1102-4E00-9DD2-9DED092C5C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00700" y="255442"/>
            <a:ext cx="6398525" cy="63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79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80C968-526B-4CA1-906F-F78AAC591EA1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3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38FC8-D1C1-49FA-BEFB-73EF1CB2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775" y="1653473"/>
            <a:ext cx="5407925" cy="475122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Phase 2 &amp; Phase 3 </a:t>
            </a:r>
            <a:r>
              <a:rPr lang="en-US" sz="3200" u="sng" dirty="0"/>
              <a:t>Measurements</a:t>
            </a:r>
          </a:p>
          <a:p>
            <a:pPr algn="ctr"/>
            <a:r>
              <a:rPr lang="en-US" sz="3200" dirty="0"/>
              <a:t>Soil Carbon (SOC)</a:t>
            </a:r>
          </a:p>
          <a:p>
            <a:pPr algn="ctr"/>
            <a:r>
              <a:rPr lang="en-US" sz="3200" dirty="0"/>
              <a:t>Soil Nutrients: N, P, K, Ca, Fe, Al</a:t>
            </a:r>
          </a:p>
          <a:p>
            <a:pPr algn="ctr"/>
            <a:r>
              <a:rPr lang="en-US" sz="3200" dirty="0"/>
              <a:t>Forest Age</a:t>
            </a:r>
          </a:p>
          <a:p>
            <a:pPr algn="ctr"/>
            <a:r>
              <a:rPr lang="en-US" sz="3200" dirty="0"/>
              <a:t>Forest Composition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7B43D2-BFB9-4E29-A98B-A50A790CBF24}"/>
              </a:ext>
            </a:extLst>
          </p:cNvPr>
          <p:cNvSpPr txBox="1">
            <a:spLocks/>
          </p:cNvSpPr>
          <p:nvPr/>
        </p:nvSpPr>
        <p:spPr>
          <a:xfrm>
            <a:off x="5793475" y="1653472"/>
            <a:ext cx="5693675" cy="475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itchFamily="34" charset="0"/>
              <a:buNone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u="sng" dirty="0"/>
              <a:t>More Data!</a:t>
            </a:r>
          </a:p>
          <a:p>
            <a:pPr algn="ctr"/>
            <a:r>
              <a:rPr lang="en-US" sz="3200" dirty="0"/>
              <a:t>Mean Temp.</a:t>
            </a:r>
          </a:p>
          <a:p>
            <a:pPr algn="ctr"/>
            <a:r>
              <a:rPr lang="en-US" sz="3200" dirty="0"/>
              <a:t>Mean </a:t>
            </a:r>
            <a:r>
              <a:rPr lang="en-US" sz="3200" dirty="0" err="1"/>
              <a:t>Precip</a:t>
            </a:r>
            <a:r>
              <a:rPr lang="en-US" sz="3200" dirty="0"/>
              <a:t>. </a:t>
            </a:r>
          </a:p>
          <a:p>
            <a:pPr algn="ctr"/>
            <a:r>
              <a:rPr lang="en-US" sz="3200" dirty="0"/>
              <a:t>Topographic Wetness Index (TWI)</a:t>
            </a:r>
          </a:p>
          <a:p>
            <a:pPr algn="ctr"/>
            <a:r>
              <a:rPr lang="en-US" sz="3200" dirty="0"/>
              <a:t>Stand Density Index (SDI)</a:t>
            </a:r>
          </a:p>
          <a:p>
            <a:pPr algn="ctr"/>
            <a:r>
              <a:rPr lang="en-US" sz="3200" dirty="0"/>
              <a:t>Functional Trait Metrics</a:t>
            </a:r>
          </a:p>
          <a:p>
            <a:pPr algn="ctr">
              <a:spcBef>
                <a:spcPts val="0"/>
              </a:spcBef>
            </a:pPr>
            <a:r>
              <a:rPr lang="en-US" sz="3200" dirty="0"/>
              <a:t>(CWM &amp; </a:t>
            </a:r>
            <a:r>
              <a:rPr lang="en-US" sz="3200" dirty="0" err="1"/>
              <a:t>FDis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286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80C968-526B-4CA1-906F-F78AAC591EA1}"/>
              </a:ext>
            </a:extLst>
          </p:cNvPr>
          <p:cNvSpPr txBox="1">
            <a:spLocks/>
          </p:cNvSpPr>
          <p:nvPr/>
        </p:nvSpPr>
        <p:spPr>
          <a:xfrm>
            <a:off x="16329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3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38FC8-D1C1-49FA-BEFB-73EF1CB2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775" y="1482436"/>
            <a:ext cx="5903225" cy="4751223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/>
              <a:t>Boosted Regression Trees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5FE540-E65C-474F-AA28-DCDFAF88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37" y="238720"/>
            <a:ext cx="10780776" cy="61328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Variable Selection  &amp;  Model Testing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5592C1-38B7-422F-B12F-7C75B36024F8}"/>
              </a:ext>
            </a:extLst>
          </p:cNvPr>
          <p:cNvSpPr txBox="1">
            <a:spLocks/>
          </p:cNvSpPr>
          <p:nvPr/>
        </p:nvSpPr>
        <p:spPr>
          <a:xfrm>
            <a:off x="5865125" y="1455613"/>
            <a:ext cx="5903225" cy="475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itchFamily="34" charset="0"/>
              <a:buNone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u="sng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951600-A363-4F05-9B91-F353048F3632}"/>
              </a:ext>
            </a:extLst>
          </p:cNvPr>
          <p:cNvCxnSpPr>
            <a:cxnSpLocks/>
          </p:cNvCxnSpPr>
          <p:nvPr/>
        </p:nvCxnSpPr>
        <p:spPr>
          <a:xfrm>
            <a:off x="2324929" y="2470364"/>
            <a:ext cx="0" cy="904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025FF3-FE58-4D5D-BEA1-30AAE9403D09}"/>
              </a:ext>
            </a:extLst>
          </p:cNvPr>
          <p:cNvCxnSpPr>
            <a:cxnSpLocks/>
          </p:cNvCxnSpPr>
          <p:nvPr/>
        </p:nvCxnSpPr>
        <p:spPr>
          <a:xfrm>
            <a:off x="1125607" y="3375163"/>
            <a:ext cx="0" cy="872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4B7A8-F885-4CFB-9EFF-BE8496EBF54A}"/>
              </a:ext>
            </a:extLst>
          </p:cNvPr>
          <p:cNvCxnSpPr>
            <a:cxnSpLocks/>
          </p:cNvCxnSpPr>
          <p:nvPr/>
        </p:nvCxnSpPr>
        <p:spPr>
          <a:xfrm>
            <a:off x="3471241" y="3375163"/>
            <a:ext cx="0" cy="8727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E4B7EA-83FC-4615-8564-A33002899B88}"/>
              </a:ext>
            </a:extLst>
          </p:cNvPr>
          <p:cNvCxnSpPr>
            <a:cxnSpLocks/>
          </p:cNvCxnSpPr>
          <p:nvPr/>
        </p:nvCxnSpPr>
        <p:spPr>
          <a:xfrm>
            <a:off x="4362971" y="4247926"/>
            <a:ext cx="0" cy="9313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2FB33A-A0C2-4B30-B992-40AA3AF7106D}"/>
              </a:ext>
            </a:extLst>
          </p:cNvPr>
          <p:cNvCxnSpPr>
            <a:cxnSpLocks/>
          </p:cNvCxnSpPr>
          <p:nvPr/>
        </p:nvCxnSpPr>
        <p:spPr>
          <a:xfrm>
            <a:off x="2640187" y="4247926"/>
            <a:ext cx="0" cy="9313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8236F4-822C-4B61-8B55-E5BAE9909D1C}"/>
              </a:ext>
            </a:extLst>
          </p:cNvPr>
          <p:cNvCxnSpPr/>
          <p:nvPr/>
        </p:nvCxnSpPr>
        <p:spPr>
          <a:xfrm>
            <a:off x="2037213" y="5179267"/>
            <a:ext cx="0" cy="7553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9B787A-94D1-4DEF-93EA-0AF7DD737C60}"/>
              </a:ext>
            </a:extLst>
          </p:cNvPr>
          <p:cNvCxnSpPr/>
          <p:nvPr/>
        </p:nvCxnSpPr>
        <p:spPr>
          <a:xfrm>
            <a:off x="3243161" y="5179267"/>
            <a:ext cx="0" cy="7553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AD463C-3B93-4B43-A7F2-0EFEF34AA0ED}"/>
              </a:ext>
            </a:extLst>
          </p:cNvPr>
          <p:cNvCxnSpPr>
            <a:cxnSpLocks/>
          </p:cNvCxnSpPr>
          <p:nvPr/>
        </p:nvCxnSpPr>
        <p:spPr>
          <a:xfrm flipH="1">
            <a:off x="1125607" y="3375163"/>
            <a:ext cx="234563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A986EA-BBA5-47FA-9FEC-AD8DA1F6DDA6}"/>
              </a:ext>
            </a:extLst>
          </p:cNvPr>
          <p:cNvCxnSpPr>
            <a:cxnSpLocks/>
          </p:cNvCxnSpPr>
          <p:nvPr/>
        </p:nvCxnSpPr>
        <p:spPr>
          <a:xfrm>
            <a:off x="2640187" y="4247926"/>
            <a:ext cx="17227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6E0CA4-0028-4811-8E14-A2DA7B5D872E}"/>
              </a:ext>
            </a:extLst>
          </p:cNvPr>
          <p:cNvCxnSpPr>
            <a:cxnSpLocks/>
          </p:cNvCxnSpPr>
          <p:nvPr/>
        </p:nvCxnSpPr>
        <p:spPr>
          <a:xfrm>
            <a:off x="2037213" y="5172640"/>
            <a:ext cx="1205948" cy="6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1D800F-6D1F-44CE-BC25-0AC6F15F9A30}"/>
              </a:ext>
            </a:extLst>
          </p:cNvPr>
          <p:cNvSpPr txBox="1"/>
          <p:nvPr/>
        </p:nvSpPr>
        <p:spPr>
          <a:xfrm>
            <a:off x="1890920" y="2094324"/>
            <a:ext cx="81500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977FEF-3988-4AC3-BB93-84EF3A8F40C9}"/>
              </a:ext>
            </a:extLst>
          </p:cNvPr>
          <p:cNvSpPr txBox="1"/>
          <p:nvPr/>
        </p:nvSpPr>
        <p:spPr>
          <a:xfrm>
            <a:off x="1473738" y="2737531"/>
            <a:ext cx="164937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Avg.Temp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C150C7-7AC3-4C96-A19E-C7929599F31A}"/>
              </a:ext>
            </a:extLst>
          </p:cNvPr>
          <p:cNvSpPr txBox="1"/>
          <p:nvPr/>
        </p:nvSpPr>
        <p:spPr>
          <a:xfrm>
            <a:off x="646746" y="3592473"/>
            <a:ext cx="91796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TWI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ED5CAC-0040-4E31-AD85-598DDFD07AFA}"/>
              </a:ext>
            </a:extLst>
          </p:cNvPr>
          <p:cNvSpPr txBox="1"/>
          <p:nvPr/>
        </p:nvSpPr>
        <p:spPr>
          <a:xfrm>
            <a:off x="2836681" y="3604602"/>
            <a:ext cx="146717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Avg.Precip</a:t>
            </a:r>
            <a:endParaRPr lang="en-US" sz="2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EF4832-963B-4A8E-9B05-C57AD34747FC}"/>
              </a:ext>
            </a:extLst>
          </p:cNvPr>
          <p:cNvSpPr txBox="1"/>
          <p:nvPr/>
        </p:nvSpPr>
        <p:spPr>
          <a:xfrm>
            <a:off x="2045622" y="4541862"/>
            <a:ext cx="119753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Std.Age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437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355685" y="273880"/>
            <a:ext cx="9875520" cy="871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orbel" panose="020B0503020204020204" pitchFamily="34" charset="0"/>
              </a:rPr>
              <a:t>Soil Carbon is Important!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 Largest terrestrial carbon sink</a:t>
            </a:r>
          </a:p>
          <a:p>
            <a:pPr algn="l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E42AE8-E524-4CE6-8E72-B628A1D4DBB9}"/>
              </a:ext>
            </a:extLst>
          </p:cNvPr>
          <p:cNvGrpSpPr/>
          <p:nvPr/>
        </p:nvGrpSpPr>
        <p:grpSpPr>
          <a:xfrm>
            <a:off x="4772024" y="987424"/>
            <a:ext cx="7347743" cy="5870575"/>
            <a:chOff x="2003425" y="0"/>
            <a:chExt cx="7404100" cy="5999162"/>
          </a:xfrm>
        </p:grpSpPr>
        <p:pic>
          <p:nvPicPr>
            <p:cNvPr id="5" name="Picture 2" descr="background.jpg">
              <a:extLst>
                <a:ext uri="{FF2B5EF4-FFF2-40B4-BE49-F238E27FC236}">
                  <a16:creationId xmlns:a16="http://schemas.microsoft.com/office/drawing/2014/main" id="{AA3FB024-6E4F-4BCE-B238-119BCB4F8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0"/>
              <a:ext cx="7300912" cy="599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98A84D13-9AEB-4399-9A0E-AB2FE95BD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3425" y="89687"/>
              <a:ext cx="203993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Soil Respiration</a:t>
              </a:r>
            </a:p>
            <a:p>
              <a:pPr algn="ctr" eaLnBrk="1" hangingPunct="1"/>
              <a:r>
                <a:rPr lang="en-US" altLang="en-US" sz="1400" dirty="0">
                  <a:solidFill>
                    <a:srgbClr val="FF0000"/>
                  </a:solidFill>
                </a:rPr>
                <a:t>(Decomposition)</a:t>
              </a:r>
            </a:p>
          </p:txBody>
        </p:sp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46FA129C-540F-45BB-8240-A7E997355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631825"/>
              <a:ext cx="687388" cy="309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C4525F4E-7EB1-43B5-86C9-693AE1C5F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075" y="89686"/>
              <a:ext cx="18367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Photosynthesis</a:t>
              </a:r>
              <a:endParaRPr lang="en-US" altLang="en-US" sz="1200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BA2B0C4F-9521-45C1-9B0F-BEBA6BBBA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50" y="1806575"/>
              <a:ext cx="998538" cy="309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A0B630E2-BBFB-4E20-A968-BFBA8BD21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6455" y="973487"/>
              <a:ext cx="106680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Burning </a:t>
              </a:r>
            </a:p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Fossil </a:t>
              </a:r>
            </a:p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Fuels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6DB6E261-F260-487D-A2B7-6A8AE0B54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845" y="1808718"/>
              <a:ext cx="6207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7.7</a:t>
              </a:r>
              <a:r>
                <a:rPr lang="en-US" altLang="en-US" sz="1600" dirty="0"/>
                <a:t>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2517A7-5927-4F3C-B447-751737054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051" y="1374776"/>
              <a:ext cx="379413" cy="104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7FF79AB3-926A-4051-9495-4CA2BFFD9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0398" y="807114"/>
              <a:ext cx="16920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Plant Respiration</a:t>
              </a:r>
              <a:endParaRPr lang="en-US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708A8FC4-4C76-4A18-9E77-DF30791A5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728" y="1468411"/>
              <a:ext cx="6714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59</a:t>
              </a:r>
              <a:r>
                <a:rPr lang="en-US" altLang="en-US" sz="1600" dirty="0"/>
                <a:t> </a:t>
              </a:r>
            </a:p>
          </p:txBody>
        </p:sp>
        <p:pic>
          <p:nvPicPr>
            <p:cNvPr id="17" name="Picture 18">
              <a:extLst>
                <a:ext uri="{FF2B5EF4-FFF2-40B4-BE49-F238E27FC236}">
                  <a16:creationId xmlns:a16="http://schemas.microsoft.com/office/drawing/2014/main" id="{060BBF47-047E-4448-B810-A004B77A4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326" y="461963"/>
              <a:ext cx="295275" cy="125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30">
              <a:extLst>
                <a:ext uri="{FF2B5EF4-FFF2-40B4-BE49-F238E27FC236}">
                  <a16:creationId xmlns:a16="http://schemas.microsoft.com/office/drawing/2014/main" id="{51B1C2FD-F10D-4308-96D5-4F40960C7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5326" y="529923"/>
              <a:ext cx="5318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120</a:t>
              </a:r>
              <a:r>
                <a:rPr lang="en-US" altLang="en-US" sz="1600" dirty="0"/>
                <a:t>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C16DBC4-ED85-4888-BCD5-C70ABC5AE116}"/>
                </a:ext>
              </a:extLst>
            </p:cNvPr>
            <p:cNvGrpSpPr/>
            <p:nvPr/>
          </p:nvGrpSpPr>
          <p:grpSpPr>
            <a:xfrm>
              <a:off x="4471946" y="2255716"/>
              <a:ext cx="907872" cy="580692"/>
              <a:chOff x="4440416" y="2362912"/>
              <a:chExt cx="907872" cy="580692"/>
            </a:xfrm>
          </p:grpSpPr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33E0C744-225F-478D-B362-371CE9BCDD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416" y="2362912"/>
                <a:ext cx="9078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solidFill>
                      <a:srgbClr val="0000FF"/>
                    </a:solidFill>
                  </a:rPr>
                  <a:t>Plants</a:t>
                </a:r>
                <a:endParaRPr lang="en-US" altLang="en-US" sz="1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TextBox 35">
                <a:extLst>
                  <a:ext uri="{FF2B5EF4-FFF2-40B4-BE49-F238E27FC236}">
                    <a16:creationId xmlns:a16="http://schemas.microsoft.com/office/drawing/2014/main" id="{6ABD26E2-FEFB-43E4-A6EB-1BB6929840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481" y="2605050"/>
                <a:ext cx="71730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dirty="0">
                    <a:solidFill>
                      <a:srgbClr val="0000FF"/>
                    </a:solidFill>
                  </a:rPr>
                  <a:t>560</a:t>
                </a:r>
                <a:r>
                  <a:rPr lang="en-US" altLang="en-US" sz="1600" dirty="0"/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24F1017-EB28-4A6E-B640-380203539BE3}"/>
                </a:ext>
              </a:extLst>
            </p:cNvPr>
            <p:cNvGrpSpPr/>
            <p:nvPr/>
          </p:nvGrpSpPr>
          <p:grpSpPr>
            <a:xfrm>
              <a:off x="3844835" y="3715735"/>
              <a:ext cx="1099434" cy="666770"/>
              <a:chOff x="4042478" y="3892817"/>
              <a:chExt cx="1099434" cy="66677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050314-457D-45ED-9FE1-E832F77504FE}"/>
                  </a:ext>
                </a:extLst>
              </p:cNvPr>
              <p:cNvSpPr txBox="1"/>
              <p:nvPr/>
            </p:nvSpPr>
            <p:spPr>
              <a:xfrm>
                <a:off x="4042478" y="4036367"/>
                <a:ext cx="943638" cy="523220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62000"/>
                  </a:schemeClr>
                </a:glow>
                <a:softEdge rad="279400"/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rgbClr val="0000FF"/>
                    </a:solidFill>
                    <a:effectLst>
                      <a:glow rad="101600">
                        <a:schemeClr val="accent6">
                          <a:lumMod val="60000"/>
                          <a:lumOff val="40000"/>
                          <a:alpha val="75000"/>
                        </a:schemeClr>
                      </a:glow>
                    </a:effectLst>
                    <a:latin typeface="Arial" charset="0"/>
                    <a:ea typeface="ＭＳ Ｐゴシック" charset="-128"/>
                    <a:cs typeface="ＭＳ Ｐゴシック" charset="-128"/>
                  </a:rPr>
                  <a:t>1,500</a:t>
                </a:r>
                <a:r>
                  <a:rPr lang="en-US" sz="2800" dirty="0">
                    <a:latin typeface="Arial" charset="0"/>
                    <a:ea typeface="ＭＳ Ｐゴシック" charset="-128"/>
                    <a:cs typeface="ＭＳ Ｐゴシック" charset="-128"/>
                  </a:rPr>
                  <a:t>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AD708E-A50D-434C-8D4E-1C390BE03A3A}"/>
                  </a:ext>
                </a:extLst>
              </p:cNvPr>
              <p:cNvSpPr txBox="1"/>
              <p:nvPr/>
            </p:nvSpPr>
            <p:spPr>
              <a:xfrm>
                <a:off x="4059851" y="3892817"/>
                <a:ext cx="1082061" cy="338554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62000"/>
                  </a:schemeClr>
                </a:glow>
                <a:softEdge rad="279400"/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0000FF"/>
                    </a:solidFill>
                    <a:effectLst>
                      <a:glow rad="76200">
                        <a:srgbClr val="FFFE59">
                          <a:alpha val="61000"/>
                        </a:srgbClr>
                      </a:glow>
                    </a:effectLst>
                    <a:latin typeface="Arial" charset="0"/>
                    <a:ea typeface="ＭＳ Ｐゴシック" charset="-128"/>
                    <a:cs typeface="ＭＳ Ｐゴシック" charset="-128"/>
                  </a:rPr>
                  <a:t>Soils</a:t>
                </a:r>
              </a:p>
            </p:txBody>
          </p:sp>
        </p:grpSp>
        <p:sp>
          <p:nvSpPr>
            <p:cNvPr id="21" name="TextBox 53">
              <a:extLst>
                <a:ext uri="{FF2B5EF4-FFF2-40B4-BE49-F238E27FC236}">
                  <a16:creationId xmlns:a16="http://schemas.microsoft.com/office/drawing/2014/main" id="{4421F12A-C801-482E-98CB-7D612BBDF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9076" y="123409"/>
              <a:ext cx="15632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0000FF"/>
                  </a:solidFill>
                </a:rPr>
                <a:t>Atmosphere</a:t>
              </a:r>
            </a:p>
          </p:txBody>
        </p:sp>
        <p:sp>
          <p:nvSpPr>
            <p:cNvPr id="22" name="TextBox 54">
              <a:extLst>
                <a:ext uri="{FF2B5EF4-FFF2-40B4-BE49-F238E27FC236}">
                  <a16:creationId xmlns:a16="http://schemas.microsoft.com/office/drawing/2014/main" id="{36EAE5B0-23FA-4188-8FD9-934BD4CB8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1064" y="450942"/>
              <a:ext cx="5318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00FF"/>
                  </a:solidFill>
                </a:rPr>
                <a:t>750</a:t>
              </a:r>
              <a:r>
                <a:rPr lang="en-US" altLang="en-US" sz="1600" dirty="0"/>
                <a:t> </a:t>
              </a: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D5FCCEC6-F991-4EB2-A5DC-09BB1A174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310" y="374122"/>
              <a:ext cx="6445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</a:rPr>
                <a:t>58</a:t>
              </a:r>
              <a:r>
                <a:rPr lang="en-US" altLang="en-US" sz="4000" dirty="0"/>
                <a:t> 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B66F61C-84C0-4E1F-848B-90579B5691EC}"/>
                </a:ext>
              </a:extLst>
            </p:cNvPr>
            <p:cNvGrpSpPr/>
            <p:nvPr/>
          </p:nvGrpSpPr>
          <p:grpSpPr>
            <a:xfrm>
              <a:off x="4186770" y="2865721"/>
              <a:ext cx="2053160" cy="2332135"/>
              <a:chOff x="4148317" y="2821683"/>
              <a:chExt cx="2053160" cy="2332135"/>
            </a:xfrm>
          </p:grpSpPr>
          <p:pic>
            <p:nvPicPr>
              <p:cNvPr id="25" name="Picture 21">
                <a:extLst>
                  <a:ext uri="{FF2B5EF4-FFF2-40B4-BE49-F238E27FC236}">
                    <a16:creationId xmlns:a16="http://schemas.microsoft.com/office/drawing/2014/main" id="{4228F8B1-A1B7-4951-A123-BCE165A3A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8317" y="3012281"/>
                <a:ext cx="1892300" cy="214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0">
                <a:extLst>
                  <a:ext uri="{FF2B5EF4-FFF2-40B4-BE49-F238E27FC236}">
                    <a16:creationId xmlns:a16="http://schemas.microsoft.com/office/drawing/2014/main" id="{8201A153-C8BC-401C-A549-66A2873F8E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104" y="2821683"/>
                <a:ext cx="46039" cy="525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B63BBD1-FFDD-4961-90A4-791A2E3D88C8}"/>
                  </a:ext>
                </a:extLst>
              </p:cNvPr>
              <p:cNvGrpSpPr/>
              <p:nvPr/>
            </p:nvGrpSpPr>
            <p:grpSpPr>
              <a:xfrm>
                <a:off x="4589249" y="3272959"/>
                <a:ext cx="1612228" cy="579059"/>
                <a:chOff x="4589249" y="3272959"/>
                <a:chExt cx="1612228" cy="579059"/>
              </a:xfrm>
            </p:grpSpPr>
            <p:sp>
              <p:nvSpPr>
                <p:cNvPr id="28" name="TextBox 36">
                  <a:extLst>
                    <a:ext uri="{FF2B5EF4-FFF2-40B4-BE49-F238E27FC236}">
                      <a16:creationId xmlns:a16="http://schemas.microsoft.com/office/drawing/2014/main" id="{A8CFAA58-C9A4-4CFC-9E62-5F1BFF2306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249" y="3272959"/>
                  <a:ext cx="161222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dirty="0">
                      <a:solidFill>
                        <a:srgbClr val="FF0000"/>
                      </a:solidFill>
                    </a:rPr>
                    <a:t>Litterfall</a:t>
                  </a:r>
                </a:p>
              </p:txBody>
            </p:sp>
            <p:sp>
              <p:nvSpPr>
                <p:cNvPr id="29" name="TextBox 37">
                  <a:extLst>
                    <a:ext uri="{FF2B5EF4-FFF2-40B4-BE49-F238E27FC236}">
                      <a16:creationId xmlns:a16="http://schemas.microsoft.com/office/drawing/2014/main" id="{93390410-127C-41DE-8D0B-606EE32142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8031" y="3513464"/>
                  <a:ext cx="66035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dirty="0">
                      <a:solidFill>
                        <a:srgbClr val="FF0000"/>
                      </a:solidFill>
                    </a:rPr>
                    <a:t>59</a:t>
                  </a:r>
                  <a:r>
                    <a:rPr lang="en-US" altLang="en-US" sz="1600" dirty="0"/>
                    <a:t> </a:t>
                  </a:r>
                </a:p>
              </p:txBody>
            </p:sp>
          </p:grp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89FF5A8-FF17-416A-A0D4-5B7C8BEDD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155" y="5474180"/>
            <a:ext cx="3471797" cy="958732"/>
          </a:xfrm>
          <a:prstGeom prst="rect">
            <a:avLst/>
          </a:prstGeom>
          <a:solidFill>
            <a:schemeClr val="bg1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549AD68-5BDC-43C6-9224-2E9B9CA0B6B9}"/>
              </a:ext>
            </a:extLst>
          </p:cNvPr>
          <p:cNvSpPr/>
          <p:nvPr/>
        </p:nvSpPr>
        <p:spPr>
          <a:xfrm>
            <a:off x="6370938" y="4552570"/>
            <a:ext cx="1230156" cy="83315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BA48BE-F0BB-4CA0-BDEB-C8498B1914B9}"/>
              </a:ext>
            </a:extLst>
          </p:cNvPr>
          <p:cNvSpPr/>
          <p:nvPr/>
        </p:nvSpPr>
        <p:spPr>
          <a:xfrm>
            <a:off x="4829698" y="5416466"/>
            <a:ext cx="3247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u="sng" dirty="0"/>
              <a:t>Legend  </a:t>
            </a:r>
            <a:r>
              <a:rPr lang="en-US" altLang="en-US" sz="1600" u="sng" dirty="0"/>
              <a:t>                                                 </a:t>
            </a:r>
            <a:r>
              <a:rPr lang="en-US" altLang="en-US" sz="1600" u="sng" dirty="0">
                <a:solidFill>
                  <a:schemeClr val="bg1"/>
                </a:solidFill>
              </a:rPr>
              <a:t>.</a:t>
            </a:r>
            <a:r>
              <a:rPr lang="en-US" altLang="en-US" sz="1600" u="sng" dirty="0"/>
              <a:t> </a:t>
            </a:r>
          </a:p>
          <a:p>
            <a:r>
              <a:rPr lang="en-US" altLang="en-US" sz="1600" dirty="0" err="1"/>
              <a:t>Petagrams</a:t>
            </a:r>
            <a:r>
              <a:rPr lang="en-US" altLang="en-US" sz="1600" dirty="0"/>
              <a:t> (</a:t>
            </a:r>
            <a:r>
              <a:rPr lang="en-US" altLang="en-US" sz="1600" dirty="0" err="1"/>
              <a:t>Pg</a:t>
            </a:r>
            <a:r>
              <a:rPr lang="en-US" altLang="en-US" sz="1600" dirty="0"/>
              <a:t>) = 10</a:t>
            </a:r>
            <a:r>
              <a:rPr lang="en-US" altLang="en-US" sz="1600" baseline="30000" dirty="0"/>
              <a:t>15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chemeClr val="bg1"/>
                </a:solidFill>
              </a:rPr>
              <a:t>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00FF"/>
                </a:solidFill>
              </a:rPr>
              <a:t>  Pools: </a:t>
            </a:r>
            <a:r>
              <a:rPr lang="en-US" altLang="en-US" sz="1600" dirty="0" err="1">
                <a:solidFill>
                  <a:srgbClr val="0000FF"/>
                </a:solidFill>
              </a:rPr>
              <a:t>Pg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</a:rPr>
              <a:t>  Fluxes:  </a:t>
            </a:r>
            <a:r>
              <a:rPr lang="en-US" altLang="en-US" sz="1600" dirty="0" err="1">
                <a:solidFill>
                  <a:srgbClr val="FF0000"/>
                </a:solidFill>
              </a:rPr>
              <a:t>Pg</a:t>
            </a:r>
            <a:r>
              <a:rPr lang="en-US" altLang="en-US" sz="1600" dirty="0">
                <a:solidFill>
                  <a:srgbClr val="FF0000"/>
                </a:solidFill>
              </a:rPr>
              <a:t>/year    </a:t>
            </a:r>
          </a:p>
        </p:txBody>
      </p:sp>
    </p:spTree>
    <p:extLst>
      <p:ext uri="{BB962C8B-B14F-4D97-AF65-F5344CB8AC3E}">
        <p14:creationId xmlns:p14="http://schemas.microsoft.com/office/powerpoint/2010/main" val="1129166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80C968-526B-4CA1-906F-F78AAC591EA1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3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38FC8-D1C1-49FA-BEFB-73EF1CB2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775" y="1482436"/>
            <a:ext cx="5903225" cy="4751223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/>
              <a:t>Boosted Regression Trees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5FE540-E65C-474F-AA28-DCDFAF88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37" y="238720"/>
            <a:ext cx="10780776" cy="61328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Variable Selection  &amp;  Model Testing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5592C1-38B7-422F-B12F-7C75B36024F8}"/>
              </a:ext>
            </a:extLst>
          </p:cNvPr>
          <p:cNvSpPr txBox="1">
            <a:spLocks/>
          </p:cNvSpPr>
          <p:nvPr/>
        </p:nvSpPr>
        <p:spPr>
          <a:xfrm>
            <a:off x="5865125" y="1455613"/>
            <a:ext cx="5903225" cy="475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itchFamily="34" charset="0"/>
              <a:buNone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ECDEA2-E006-4495-AF6D-F3C9D5BB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4" y="2227965"/>
            <a:ext cx="1924050" cy="189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76AE2E-2A98-4891-B0BE-21728CF3F3C3}"/>
              </a:ext>
            </a:extLst>
          </p:cNvPr>
          <p:cNvSpPr txBox="1"/>
          <p:nvPr/>
        </p:nvSpPr>
        <p:spPr>
          <a:xfrm>
            <a:off x="2723322" y="2862470"/>
            <a:ext cx="278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 1800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C46980-5B46-4A6D-AA91-81013B09E987}"/>
              </a:ext>
            </a:extLst>
          </p:cNvPr>
          <p:cNvSpPr txBox="1"/>
          <p:nvPr/>
        </p:nvSpPr>
        <p:spPr>
          <a:xfrm>
            <a:off x="547624" y="4729233"/>
            <a:ext cx="476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Output = list of variables</a:t>
            </a:r>
          </a:p>
        </p:txBody>
      </p:sp>
    </p:spTree>
    <p:extLst>
      <p:ext uri="{BB962C8B-B14F-4D97-AF65-F5344CB8AC3E}">
        <p14:creationId xmlns:p14="http://schemas.microsoft.com/office/powerpoint/2010/main" val="3110988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80C968-526B-4CA1-906F-F78AAC591EA1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3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38FC8-D1C1-49FA-BEFB-73EF1CB2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775" y="1482436"/>
            <a:ext cx="5903225" cy="4751223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/>
              <a:t>Boosted Regression Trees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5FE540-E65C-474F-AA28-DCDFAF88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37" y="238720"/>
            <a:ext cx="10780776" cy="61328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Variable Selection  &amp;  Model Testing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5592C1-38B7-422F-B12F-7C75B36024F8}"/>
              </a:ext>
            </a:extLst>
          </p:cNvPr>
          <p:cNvSpPr txBox="1">
            <a:spLocks/>
          </p:cNvSpPr>
          <p:nvPr/>
        </p:nvSpPr>
        <p:spPr>
          <a:xfrm>
            <a:off x="5865125" y="1455613"/>
            <a:ext cx="5903225" cy="475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itchFamily="34" charset="0"/>
              <a:buNone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u="sng" dirty="0"/>
              <a:t>Structural Equation Modelling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122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Best 3 sets included: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Specific Gravity - CWM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%N per Leaf Mass - </a:t>
            </a:r>
            <a:r>
              <a:rPr lang="en-US" sz="3000" dirty="0" err="1"/>
              <a:t>FDis</a:t>
            </a:r>
            <a:endParaRPr lang="en-US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Phylogenetic Species Variability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25E6FB-CB58-4408-9F09-A4A05D835741}"/>
              </a:ext>
            </a:extLst>
          </p:cNvPr>
          <p:cNvCxnSpPr>
            <a:cxnSpLocks/>
          </p:cNvCxnSpPr>
          <p:nvPr/>
        </p:nvCxnSpPr>
        <p:spPr>
          <a:xfrm>
            <a:off x="5831993" y="2053937"/>
            <a:ext cx="1" cy="38563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FECDEA2-E006-4495-AF6D-F3C9D5BB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4" y="2227965"/>
            <a:ext cx="1924050" cy="189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76AE2E-2A98-4891-B0BE-21728CF3F3C3}"/>
              </a:ext>
            </a:extLst>
          </p:cNvPr>
          <p:cNvSpPr txBox="1"/>
          <p:nvPr/>
        </p:nvSpPr>
        <p:spPr>
          <a:xfrm>
            <a:off x="2723322" y="2862470"/>
            <a:ext cx="278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 1800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C46980-5B46-4A6D-AA91-81013B09E987}"/>
              </a:ext>
            </a:extLst>
          </p:cNvPr>
          <p:cNvSpPr txBox="1"/>
          <p:nvPr/>
        </p:nvSpPr>
        <p:spPr>
          <a:xfrm>
            <a:off x="547624" y="4729233"/>
            <a:ext cx="476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Output = list of variables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E70088-F147-49BB-A050-661CCDFD55C5}"/>
              </a:ext>
            </a:extLst>
          </p:cNvPr>
          <p:cNvCxnSpPr/>
          <p:nvPr/>
        </p:nvCxnSpPr>
        <p:spPr>
          <a:xfrm>
            <a:off x="5520570" y="1789044"/>
            <a:ext cx="7951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243F19-4FD8-43F8-BFFE-CA8334065DEC}"/>
              </a:ext>
            </a:extLst>
          </p:cNvPr>
          <p:cNvCxnSpPr/>
          <p:nvPr/>
        </p:nvCxnSpPr>
        <p:spPr>
          <a:xfrm flipH="1">
            <a:off x="5506278" y="1789044"/>
            <a:ext cx="14292" cy="326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EE00CD-6CBD-4EFA-9E16-FD20F185AA71}"/>
              </a:ext>
            </a:extLst>
          </p:cNvPr>
          <p:cNvCxnSpPr>
            <a:cxnSpLocks/>
          </p:cNvCxnSpPr>
          <p:nvPr/>
        </p:nvCxnSpPr>
        <p:spPr>
          <a:xfrm>
            <a:off x="5148469" y="5068970"/>
            <a:ext cx="3721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10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80C968-526B-4CA1-906F-F78AAC591EA1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3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38FC8-D1C1-49FA-BEFB-73EF1CB2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775" y="1482436"/>
            <a:ext cx="5903225" cy="4751223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/>
              <a:t>Boosted Regression Trees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5FE540-E65C-474F-AA28-DCDFAF88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37" y="238720"/>
            <a:ext cx="10780776" cy="61328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Variable Selection  &amp;  Model Testing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5592C1-38B7-422F-B12F-7C75B36024F8}"/>
              </a:ext>
            </a:extLst>
          </p:cNvPr>
          <p:cNvSpPr txBox="1">
            <a:spLocks/>
          </p:cNvSpPr>
          <p:nvPr/>
        </p:nvSpPr>
        <p:spPr>
          <a:xfrm>
            <a:off x="5865125" y="1455613"/>
            <a:ext cx="5903225" cy="475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300"/>
              </a:spcBef>
              <a:buFont typeface="Arial" pitchFamily="34" charset="0"/>
              <a:buNone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u="sng" dirty="0"/>
              <a:t>Structural Equation Modelling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122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Best 3 sets included: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Specific Gravity - CWM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%N per Leaf Mass -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FDis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Phylogenetic Species Variability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25E6FB-CB58-4408-9F09-A4A05D835741}"/>
              </a:ext>
            </a:extLst>
          </p:cNvPr>
          <p:cNvCxnSpPr>
            <a:cxnSpLocks/>
          </p:cNvCxnSpPr>
          <p:nvPr/>
        </p:nvCxnSpPr>
        <p:spPr>
          <a:xfrm>
            <a:off x="5831993" y="2053937"/>
            <a:ext cx="1" cy="38563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FECDEA2-E006-4495-AF6D-F3C9D5BB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4" y="2227965"/>
            <a:ext cx="1924050" cy="189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76AE2E-2A98-4891-B0BE-21728CF3F3C3}"/>
              </a:ext>
            </a:extLst>
          </p:cNvPr>
          <p:cNvSpPr txBox="1"/>
          <p:nvPr/>
        </p:nvSpPr>
        <p:spPr>
          <a:xfrm>
            <a:off x="2723322" y="2862470"/>
            <a:ext cx="278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 1800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C46980-5B46-4A6D-AA91-81013B09E987}"/>
              </a:ext>
            </a:extLst>
          </p:cNvPr>
          <p:cNvSpPr txBox="1"/>
          <p:nvPr/>
        </p:nvSpPr>
        <p:spPr>
          <a:xfrm>
            <a:off x="547624" y="4729233"/>
            <a:ext cx="476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Output = list of variables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E70088-F147-49BB-A050-661CCDFD55C5}"/>
              </a:ext>
            </a:extLst>
          </p:cNvPr>
          <p:cNvCxnSpPr/>
          <p:nvPr/>
        </p:nvCxnSpPr>
        <p:spPr>
          <a:xfrm>
            <a:off x="5520570" y="1789044"/>
            <a:ext cx="7951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243F19-4FD8-43F8-BFFE-CA8334065DEC}"/>
              </a:ext>
            </a:extLst>
          </p:cNvPr>
          <p:cNvCxnSpPr/>
          <p:nvPr/>
        </p:nvCxnSpPr>
        <p:spPr>
          <a:xfrm flipH="1">
            <a:off x="5506278" y="1789044"/>
            <a:ext cx="14292" cy="32633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6EE00CD-6CBD-4EFA-9E16-FD20F185AA71}"/>
              </a:ext>
            </a:extLst>
          </p:cNvPr>
          <p:cNvCxnSpPr>
            <a:cxnSpLocks/>
          </p:cNvCxnSpPr>
          <p:nvPr/>
        </p:nvCxnSpPr>
        <p:spPr>
          <a:xfrm>
            <a:off x="5148469" y="5068970"/>
            <a:ext cx="3721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D0A23F7-6C2E-47C5-AA8A-863638C2C100}"/>
              </a:ext>
            </a:extLst>
          </p:cNvPr>
          <p:cNvSpPr txBox="1"/>
          <p:nvPr/>
        </p:nvSpPr>
        <p:spPr>
          <a:xfrm>
            <a:off x="10469369" y="3114784"/>
            <a:ext cx="157228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/>
              <a:t>Δ</a:t>
            </a:r>
            <a:r>
              <a:rPr lang="en-US" sz="2400" b="1" dirty="0"/>
              <a:t> AIC = 848</a:t>
            </a:r>
          </a:p>
        </p:txBody>
      </p:sp>
    </p:spTree>
    <p:extLst>
      <p:ext uri="{BB962C8B-B14F-4D97-AF65-F5344CB8AC3E}">
        <p14:creationId xmlns:p14="http://schemas.microsoft.com/office/powerpoint/2010/main" val="2039790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7950-CA57-411B-9DE8-FCBF6BA6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50"/>
            <a:ext cx="9875520" cy="651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Best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715FB-B2C4-4FFA-A4FD-52307BB41AFE}"/>
              </a:ext>
            </a:extLst>
          </p:cNvPr>
          <p:cNvSpPr/>
          <p:nvPr/>
        </p:nvSpPr>
        <p:spPr>
          <a:xfrm>
            <a:off x="4957762" y="3224142"/>
            <a:ext cx="2343150" cy="909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13B2B-6431-4E41-AE27-792CC7D416F7}"/>
              </a:ext>
            </a:extLst>
          </p:cNvPr>
          <p:cNvSpPr txBox="1"/>
          <p:nvPr/>
        </p:nvSpPr>
        <p:spPr>
          <a:xfrm>
            <a:off x="4872037" y="3316227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904D0-4BE1-4245-B9AB-9315075DDD69}"/>
              </a:ext>
            </a:extLst>
          </p:cNvPr>
          <p:cNvSpPr/>
          <p:nvPr/>
        </p:nvSpPr>
        <p:spPr>
          <a:xfrm>
            <a:off x="9245372" y="1068290"/>
            <a:ext cx="2486025" cy="8467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B5B1B-DA4E-4BD0-8DB0-2EC756A2FC4B}"/>
              </a:ext>
            </a:extLst>
          </p:cNvPr>
          <p:cNvSpPr txBox="1"/>
          <p:nvPr/>
        </p:nvSpPr>
        <p:spPr>
          <a:xfrm>
            <a:off x="9189098" y="1303544"/>
            <a:ext cx="248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Stand 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4BA9F-D4A5-4B9C-8E2B-A79DE6716792}"/>
              </a:ext>
            </a:extLst>
          </p:cNvPr>
          <p:cNvSpPr/>
          <p:nvPr/>
        </p:nvSpPr>
        <p:spPr>
          <a:xfrm>
            <a:off x="4743450" y="1050969"/>
            <a:ext cx="2619375" cy="832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326E6-D0E5-4193-B708-6BC82F875CF8}"/>
              </a:ext>
            </a:extLst>
          </p:cNvPr>
          <p:cNvSpPr txBox="1"/>
          <p:nvPr/>
        </p:nvSpPr>
        <p:spPr>
          <a:xfrm>
            <a:off x="4695825" y="110684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SPFC_GRAV_CWM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F77123-7B93-497A-9304-FC5BE99A9C58}"/>
              </a:ext>
            </a:extLst>
          </p:cNvPr>
          <p:cNvSpPr/>
          <p:nvPr/>
        </p:nvSpPr>
        <p:spPr>
          <a:xfrm>
            <a:off x="895350" y="1101921"/>
            <a:ext cx="2095500" cy="832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FEB1D-0E18-490A-8E4E-5074F2C63C35}"/>
              </a:ext>
            </a:extLst>
          </p:cNvPr>
          <p:cNvSpPr txBox="1"/>
          <p:nvPr/>
        </p:nvSpPr>
        <p:spPr>
          <a:xfrm>
            <a:off x="876300" y="122554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TWI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906831-9D18-4C38-9912-CEE980E01D45}"/>
              </a:ext>
            </a:extLst>
          </p:cNvPr>
          <p:cNvSpPr/>
          <p:nvPr/>
        </p:nvSpPr>
        <p:spPr>
          <a:xfrm>
            <a:off x="914400" y="3249441"/>
            <a:ext cx="2095500" cy="832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D3CFE-56FF-4D94-9547-2D5AF6F59340}"/>
              </a:ext>
            </a:extLst>
          </p:cNvPr>
          <p:cNvSpPr txBox="1"/>
          <p:nvPr/>
        </p:nvSpPr>
        <p:spPr>
          <a:xfrm>
            <a:off x="895350" y="3435505"/>
            <a:ext cx="2114550" cy="5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Mean Temp.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042F19-0AF8-41ED-8EF6-48313945C286}"/>
              </a:ext>
            </a:extLst>
          </p:cNvPr>
          <p:cNvSpPr/>
          <p:nvPr/>
        </p:nvSpPr>
        <p:spPr>
          <a:xfrm>
            <a:off x="876300" y="5492944"/>
            <a:ext cx="2133600" cy="832152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9F13C0-4185-4940-B056-A885C56EBCAA}"/>
              </a:ext>
            </a:extLst>
          </p:cNvPr>
          <p:cNvSpPr txBox="1"/>
          <p:nvPr/>
        </p:nvSpPr>
        <p:spPr>
          <a:xfrm>
            <a:off x="857250" y="5679009"/>
            <a:ext cx="215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Mean </a:t>
            </a:r>
            <a:r>
              <a:rPr lang="en-US" sz="2800" b="1" dirty="0" err="1"/>
              <a:t>Precip</a:t>
            </a:r>
            <a:endParaRPr lang="en-US" sz="2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A720C3-8A7F-4962-AAEF-307AAA0AC4CF}"/>
              </a:ext>
            </a:extLst>
          </p:cNvPr>
          <p:cNvSpPr/>
          <p:nvPr/>
        </p:nvSpPr>
        <p:spPr>
          <a:xfrm>
            <a:off x="9214248" y="3389439"/>
            <a:ext cx="2571750" cy="909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4B9DE1-52A1-46A6-B11A-641BE06CB40E}"/>
              </a:ext>
            </a:extLst>
          </p:cNvPr>
          <p:cNvSpPr txBox="1"/>
          <p:nvPr/>
        </p:nvSpPr>
        <p:spPr>
          <a:xfrm>
            <a:off x="9182100" y="3389217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Stand Density Index             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BB6B7E-73BC-478F-8C4C-CF21F9F1773F}"/>
              </a:ext>
            </a:extLst>
          </p:cNvPr>
          <p:cNvSpPr/>
          <p:nvPr/>
        </p:nvSpPr>
        <p:spPr>
          <a:xfrm>
            <a:off x="9759722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4B7DE3-F5C2-4AAE-9543-0686F4CEED31}"/>
              </a:ext>
            </a:extLst>
          </p:cNvPr>
          <p:cNvSpPr txBox="1"/>
          <p:nvPr/>
        </p:nvSpPr>
        <p:spPr>
          <a:xfrm>
            <a:off x="9740672" y="5778517"/>
            <a:ext cx="6477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8D7D1-FC3F-4A45-BF27-3C8731A6AA1C}"/>
              </a:ext>
            </a:extLst>
          </p:cNvPr>
          <p:cNvSpPr/>
          <p:nvPr/>
        </p:nvSpPr>
        <p:spPr>
          <a:xfrm>
            <a:off x="10588397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F3DDBB-6829-40B9-9D53-5DD292EB2028}"/>
              </a:ext>
            </a:extLst>
          </p:cNvPr>
          <p:cNvSpPr txBox="1"/>
          <p:nvPr/>
        </p:nvSpPr>
        <p:spPr>
          <a:xfrm>
            <a:off x="10569347" y="577851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0C4050-3207-4B41-A194-0C9EC3FBF501}"/>
              </a:ext>
            </a:extLst>
          </p:cNvPr>
          <p:cNvSpPr/>
          <p:nvPr/>
        </p:nvSpPr>
        <p:spPr>
          <a:xfrm>
            <a:off x="6139524" y="5722312"/>
            <a:ext cx="647700" cy="6515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9B2EEE-88F5-4C8D-B3D5-0D252C88B48A}"/>
              </a:ext>
            </a:extLst>
          </p:cNvPr>
          <p:cNvSpPr txBox="1"/>
          <p:nvPr/>
        </p:nvSpPr>
        <p:spPr>
          <a:xfrm>
            <a:off x="6120474" y="580703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34DE3B-E3B0-4599-9120-AC088AA3E9E3}"/>
              </a:ext>
            </a:extLst>
          </p:cNvPr>
          <p:cNvSpPr/>
          <p:nvPr/>
        </p:nvSpPr>
        <p:spPr>
          <a:xfrm>
            <a:off x="5287038" y="5716353"/>
            <a:ext cx="647700" cy="6515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BFFC81-8836-443D-8F47-2586F77F5EFE}"/>
              </a:ext>
            </a:extLst>
          </p:cNvPr>
          <p:cNvSpPr txBox="1"/>
          <p:nvPr/>
        </p:nvSpPr>
        <p:spPr>
          <a:xfrm>
            <a:off x="5267988" y="5801072"/>
            <a:ext cx="6477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53286D-0B98-4647-B2FD-846832682307}"/>
              </a:ext>
            </a:extLst>
          </p:cNvPr>
          <p:cNvCxnSpPr>
            <a:cxnSpLocks/>
          </p:cNvCxnSpPr>
          <p:nvPr/>
        </p:nvCxnSpPr>
        <p:spPr>
          <a:xfrm flipV="1">
            <a:off x="2990850" y="1450825"/>
            <a:ext cx="1685925" cy="3054"/>
          </a:xfrm>
          <a:prstGeom prst="straightConnector1">
            <a:avLst/>
          </a:prstGeom>
          <a:ln w="48006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A137806-E48D-4F7C-BFBC-8A7D0F267433}"/>
              </a:ext>
            </a:extLst>
          </p:cNvPr>
          <p:cNvSpPr/>
          <p:nvPr/>
        </p:nvSpPr>
        <p:spPr>
          <a:xfrm>
            <a:off x="5067300" y="3322186"/>
            <a:ext cx="2124074" cy="73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98ABB6-922F-4AFA-A0E4-801CBC274495}"/>
              </a:ext>
            </a:extLst>
          </p:cNvPr>
          <p:cNvCxnSpPr>
            <a:cxnSpLocks/>
          </p:cNvCxnSpPr>
          <p:nvPr/>
        </p:nvCxnSpPr>
        <p:spPr>
          <a:xfrm flipV="1">
            <a:off x="3009900" y="1669342"/>
            <a:ext cx="1673720" cy="1996178"/>
          </a:xfrm>
          <a:prstGeom prst="straightConnector1">
            <a:avLst/>
          </a:prstGeom>
          <a:ln w="107569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CFC3E3-E257-45CF-8085-47560238E0C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971800" y="1487150"/>
            <a:ext cx="1900237" cy="1920488"/>
          </a:xfrm>
          <a:prstGeom prst="straightConnector1">
            <a:avLst/>
          </a:prstGeom>
          <a:ln w="25019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B40A2F7-EF90-44C8-8CBD-6537DD25F758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610888" y="4180820"/>
            <a:ext cx="19302" cy="1535533"/>
          </a:xfrm>
          <a:prstGeom prst="straightConnector1">
            <a:avLst/>
          </a:prstGeom>
          <a:ln w="49911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922F57C-9A2A-4437-A5B1-3EAF3D9EA31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053138" y="1883121"/>
            <a:ext cx="20867" cy="1297450"/>
          </a:xfrm>
          <a:prstGeom prst="straightConnector1">
            <a:avLst/>
          </a:prstGeom>
          <a:ln w="2730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38BED8-4259-42CC-A10F-7EE9F4D96CFD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864219" y="4177678"/>
            <a:ext cx="1562003" cy="1516120"/>
          </a:xfrm>
          <a:prstGeom prst="straightConnector1">
            <a:avLst/>
          </a:prstGeom>
          <a:ln w="158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52CBE20-74EB-45DC-ABE9-E0700971A79D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426222" y="4311885"/>
            <a:ext cx="1244074" cy="1381913"/>
          </a:xfrm>
          <a:prstGeom prst="straightConnector1">
            <a:avLst/>
          </a:prstGeom>
          <a:ln w="58801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26F7160-1773-4620-B066-3FC63C3826B2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0083572" y="4299404"/>
            <a:ext cx="0" cy="1394394"/>
          </a:xfrm>
          <a:prstGeom prst="straightConnector1">
            <a:avLst/>
          </a:prstGeom>
          <a:ln w="42799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0A9967E-3143-4BB7-9C0A-DA1B0FE6FAEA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10912247" y="4299404"/>
            <a:ext cx="9430" cy="1394394"/>
          </a:xfrm>
          <a:prstGeom prst="straightConnector1">
            <a:avLst/>
          </a:prstGeom>
          <a:ln w="65659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69BEE3-8165-48AA-B1E8-908A64F553EA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flipH="1">
            <a:off x="10477500" y="1915083"/>
            <a:ext cx="10885" cy="1474134"/>
          </a:xfrm>
          <a:prstGeom prst="straightConnector1">
            <a:avLst/>
          </a:prstGeom>
          <a:ln w="7810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8BC66C4-D6E6-4666-A72F-0DC7C0187AC1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410450" y="1471437"/>
            <a:ext cx="1834922" cy="20250"/>
          </a:xfrm>
          <a:prstGeom prst="straightConnector1">
            <a:avLst/>
          </a:prstGeom>
          <a:ln w="61849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2134CE8-277F-4883-996A-35E2CFBCF70F}"/>
              </a:ext>
            </a:extLst>
          </p:cNvPr>
          <p:cNvCxnSpPr>
            <a:cxnSpLocks/>
          </p:cNvCxnSpPr>
          <p:nvPr/>
        </p:nvCxnSpPr>
        <p:spPr>
          <a:xfrm flipH="1" flipV="1">
            <a:off x="7419099" y="1827004"/>
            <a:ext cx="1798136" cy="1624362"/>
          </a:xfrm>
          <a:prstGeom prst="straightConnector1">
            <a:avLst/>
          </a:prstGeom>
          <a:ln w="87884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47D9698-ABDC-4FEC-99F7-82B9B8BD7103}"/>
              </a:ext>
            </a:extLst>
          </p:cNvPr>
          <p:cNvSpPr txBox="1"/>
          <p:nvPr/>
        </p:nvSpPr>
        <p:spPr>
          <a:xfrm>
            <a:off x="3038475" y="1104999"/>
            <a:ext cx="1210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-0.151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82FA96-6752-43DC-919D-D1F49C0E7113}"/>
              </a:ext>
            </a:extLst>
          </p:cNvPr>
          <p:cNvSpPr txBox="1"/>
          <p:nvPr/>
        </p:nvSpPr>
        <p:spPr>
          <a:xfrm>
            <a:off x="2787091" y="2640613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0.339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6BC4A2-08DB-44A0-90D5-6C40C1805F4C}"/>
              </a:ext>
            </a:extLst>
          </p:cNvPr>
          <p:cNvSpPr txBox="1"/>
          <p:nvPr/>
        </p:nvSpPr>
        <p:spPr>
          <a:xfrm>
            <a:off x="2787091" y="4387158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0.097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22B5354-160C-4972-8613-9B901A813766}"/>
              </a:ext>
            </a:extLst>
          </p:cNvPr>
          <p:cNvSpPr txBox="1"/>
          <p:nvPr/>
        </p:nvSpPr>
        <p:spPr>
          <a:xfrm>
            <a:off x="7904961" y="1125845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0.195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53DF8FD-A0E1-4F0A-B993-759B6F8366AA}"/>
              </a:ext>
            </a:extLst>
          </p:cNvPr>
          <p:cNvSpPr txBox="1"/>
          <p:nvPr/>
        </p:nvSpPr>
        <p:spPr>
          <a:xfrm>
            <a:off x="7904961" y="201520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-0.277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413C3AF-ADE7-40C8-8047-A59D6CED6F05}"/>
              </a:ext>
            </a:extLst>
          </p:cNvPr>
          <p:cNvSpPr txBox="1"/>
          <p:nvPr/>
        </p:nvSpPr>
        <p:spPr>
          <a:xfrm>
            <a:off x="10500123" y="201820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0.246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1E33E8-8AB5-4C27-AF09-A0D0ADE9FD0A}"/>
              </a:ext>
            </a:extLst>
          </p:cNvPr>
          <p:cNvSpPr txBox="1"/>
          <p:nvPr/>
        </p:nvSpPr>
        <p:spPr>
          <a:xfrm>
            <a:off x="6099078" y="2376298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0.086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06C40F5-EA95-4910-BF7E-914144ACAC85}"/>
              </a:ext>
            </a:extLst>
          </p:cNvPr>
          <p:cNvSpPr txBox="1"/>
          <p:nvPr/>
        </p:nvSpPr>
        <p:spPr>
          <a:xfrm>
            <a:off x="8671288" y="4298172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0.185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E24661-1F21-4DB6-A344-8A95B40306B9}"/>
              </a:ext>
            </a:extLst>
          </p:cNvPr>
          <p:cNvSpPr txBox="1"/>
          <p:nvPr/>
        </p:nvSpPr>
        <p:spPr>
          <a:xfrm>
            <a:off x="9869513" y="4802786"/>
            <a:ext cx="9093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-0.135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C66952-3E7A-4782-A107-82E12948253C}"/>
              </a:ext>
            </a:extLst>
          </p:cNvPr>
          <p:cNvSpPr txBox="1"/>
          <p:nvPr/>
        </p:nvSpPr>
        <p:spPr>
          <a:xfrm>
            <a:off x="10934394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-0.207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8657DE5-7D8E-4BE3-A176-6FB3B52CC231}"/>
              </a:ext>
            </a:extLst>
          </p:cNvPr>
          <p:cNvSpPr txBox="1"/>
          <p:nvPr/>
        </p:nvSpPr>
        <p:spPr>
          <a:xfrm>
            <a:off x="4462068" y="276395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0.079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D4C6AB4-83D6-451F-A0B2-8076E6B9F9C5}"/>
              </a:ext>
            </a:extLst>
          </p:cNvPr>
          <p:cNvSpPr txBox="1"/>
          <p:nvPr/>
        </p:nvSpPr>
        <p:spPr>
          <a:xfrm>
            <a:off x="7014411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0.525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A5FFE7-C270-4F52-82B3-CDC7458D0B8B}"/>
              </a:ext>
            </a:extLst>
          </p:cNvPr>
          <p:cNvSpPr txBox="1"/>
          <p:nvPr/>
        </p:nvSpPr>
        <p:spPr>
          <a:xfrm>
            <a:off x="4796111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0.157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0098E45-C56A-4C6C-825A-3F8982BA9649}"/>
              </a:ext>
            </a:extLst>
          </p:cNvPr>
          <p:cNvSpPr txBox="1"/>
          <p:nvPr/>
        </p:nvSpPr>
        <p:spPr>
          <a:xfrm>
            <a:off x="5594033" y="1458853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.249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C5C4772-08E4-48A6-81FD-BC96179354EB}"/>
              </a:ext>
            </a:extLst>
          </p:cNvPr>
          <p:cNvSpPr txBox="1"/>
          <p:nvPr/>
        </p:nvSpPr>
        <p:spPr>
          <a:xfrm>
            <a:off x="10609898" y="3875523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.146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4644CFA-5F6E-4BC0-A360-56999F4C65AC}"/>
              </a:ext>
            </a:extLst>
          </p:cNvPr>
          <p:cNvSpPr txBox="1"/>
          <p:nvPr/>
        </p:nvSpPr>
        <p:spPr>
          <a:xfrm>
            <a:off x="5464393" y="3701770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.378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98AFFA9-2F47-49DC-8A80-1B5ADE091230}"/>
              </a:ext>
            </a:extLst>
          </p:cNvPr>
          <p:cNvCxnSpPr>
            <a:cxnSpLocks/>
          </p:cNvCxnSpPr>
          <p:nvPr/>
        </p:nvCxnSpPr>
        <p:spPr>
          <a:xfrm flipV="1">
            <a:off x="6468377" y="4173394"/>
            <a:ext cx="19302" cy="1535533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DEF2ECA-F6A9-4BB9-BB96-D8253AE9FBB0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7156129" y="4189888"/>
            <a:ext cx="2089243" cy="1503910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13C3A8-FDFE-435C-AEC3-D5F752C88F73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7360476" y="4154712"/>
            <a:ext cx="2723096" cy="1539086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4B14AC0-6DED-4E69-9F35-84AD666D4EDB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7374738" y="3964725"/>
            <a:ext cx="3537509" cy="1729073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566BB3B-10BE-4B05-9D1D-8A6B96E1FA9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9245372" y="4328500"/>
            <a:ext cx="669990" cy="136529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5EDB1B9-E620-4C41-8EF3-8639D34EE31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360476" y="3786244"/>
            <a:ext cx="1821624" cy="18472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27A919D-2B63-4599-9625-62E43D3CFADF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009900" y="4177678"/>
            <a:ext cx="1881188" cy="1731342"/>
          </a:xfrm>
          <a:prstGeom prst="straightConnector1">
            <a:avLst/>
          </a:prstGeom>
          <a:ln w="4699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E8A5A21-A596-4987-AC5D-244A4FE36CE0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009900" y="3691203"/>
            <a:ext cx="1947861" cy="10568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75FB469-7C19-4687-AE11-556F43CCFE2C}"/>
              </a:ext>
            </a:extLst>
          </p:cNvPr>
          <p:cNvSpPr/>
          <p:nvPr/>
        </p:nvSpPr>
        <p:spPr>
          <a:xfrm>
            <a:off x="8102372" y="5693798"/>
            <a:ext cx="647700" cy="6515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792AE1-265A-46E7-A2B8-894870B0CC96}"/>
              </a:ext>
            </a:extLst>
          </p:cNvPr>
          <p:cNvSpPr/>
          <p:nvPr/>
        </p:nvSpPr>
        <p:spPr>
          <a:xfrm>
            <a:off x="8921522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3CC2A6-E182-45AA-AC90-ACA7469329B6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009900" y="1928710"/>
            <a:ext cx="1714924" cy="4011909"/>
          </a:xfrm>
          <a:prstGeom prst="straightConnector1">
            <a:avLst/>
          </a:prstGeom>
          <a:ln w="30734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D76104-7411-452D-B435-3DF62853352E}"/>
              </a:ext>
            </a:extLst>
          </p:cNvPr>
          <p:cNvSpPr txBox="1"/>
          <p:nvPr/>
        </p:nvSpPr>
        <p:spPr>
          <a:xfrm>
            <a:off x="8093145" y="5757943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6DCB3F-FD33-45A1-8F97-18EBE888FCD5}"/>
              </a:ext>
            </a:extLst>
          </p:cNvPr>
          <p:cNvSpPr txBox="1"/>
          <p:nvPr/>
        </p:nvSpPr>
        <p:spPr>
          <a:xfrm>
            <a:off x="8911997" y="578645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98245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A84CEE-DB9A-4E8C-95A8-2803F1E9BDA9}"/>
              </a:ext>
            </a:extLst>
          </p:cNvPr>
          <p:cNvSpPr/>
          <p:nvPr/>
        </p:nvSpPr>
        <p:spPr>
          <a:xfrm>
            <a:off x="655983" y="996894"/>
            <a:ext cx="2545820" cy="5430603"/>
          </a:xfrm>
          <a:prstGeom prst="rect">
            <a:avLst/>
          </a:prstGeom>
          <a:solidFill>
            <a:srgbClr val="DBF0F3">
              <a:alpha val="67059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D7950-CA57-411B-9DE8-FCBF6BA6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50"/>
            <a:ext cx="9875520" cy="651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Best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715FB-B2C4-4FFA-A4FD-52307BB41AFE}"/>
              </a:ext>
            </a:extLst>
          </p:cNvPr>
          <p:cNvSpPr/>
          <p:nvPr/>
        </p:nvSpPr>
        <p:spPr>
          <a:xfrm>
            <a:off x="4957762" y="3224142"/>
            <a:ext cx="2343150" cy="909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13B2B-6431-4E41-AE27-792CC7D416F7}"/>
              </a:ext>
            </a:extLst>
          </p:cNvPr>
          <p:cNvSpPr txBox="1"/>
          <p:nvPr/>
        </p:nvSpPr>
        <p:spPr>
          <a:xfrm>
            <a:off x="4872037" y="3316227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904D0-4BE1-4245-B9AB-9315075DDD69}"/>
              </a:ext>
            </a:extLst>
          </p:cNvPr>
          <p:cNvSpPr/>
          <p:nvPr/>
        </p:nvSpPr>
        <p:spPr>
          <a:xfrm>
            <a:off x="9245372" y="1068290"/>
            <a:ext cx="2486025" cy="8467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B5B1B-DA4E-4BD0-8DB0-2EC756A2FC4B}"/>
              </a:ext>
            </a:extLst>
          </p:cNvPr>
          <p:cNvSpPr txBox="1"/>
          <p:nvPr/>
        </p:nvSpPr>
        <p:spPr>
          <a:xfrm>
            <a:off x="9189098" y="1303544"/>
            <a:ext cx="248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Stand 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4BA9F-D4A5-4B9C-8E2B-A79DE6716792}"/>
              </a:ext>
            </a:extLst>
          </p:cNvPr>
          <p:cNvSpPr/>
          <p:nvPr/>
        </p:nvSpPr>
        <p:spPr>
          <a:xfrm>
            <a:off x="4743450" y="1050969"/>
            <a:ext cx="2619375" cy="832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326E6-D0E5-4193-B708-6BC82F875CF8}"/>
              </a:ext>
            </a:extLst>
          </p:cNvPr>
          <p:cNvSpPr txBox="1"/>
          <p:nvPr/>
        </p:nvSpPr>
        <p:spPr>
          <a:xfrm>
            <a:off x="4695825" y="110684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SPFC_GRAV_CWM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F77123-7B93-497A-9304-FC5BE99A9C58}"/>
              </a:ext>
            </a:extLst>
          </p:cNvPr>
          <p:cNvSpPr/>
          <p:nvPr/>
        </p:nvSpPr>
        <p:spPr>
          <a:xfrm>
            <a:off x="895350" y="1101921"/>
            <a:ext cx="2095500" cy="8321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FEB1D-0E18-490A-8E4E-5074F2C63C35}"/>
              </a:ext>
            </a:extLst>
          </p:cNvPr>
          <p:cNvSpPr txBox="1"/>
          <p:nvPr/>
        </p:nvSpPr>
        <p:spPr>
          <a:xfrm>
            <a:off x="876300" y="122554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TWI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906831-9D18-4C38-9912-CEE980E01D45}"/>
              </a:ext>
            </a:extLst>
          </p:cNvPr>
          <p:cNvSpPr/>
          <p:nvPr/>
        </p:nvSpPr>
        <p:spPr>
          <a:xfrm>
            <a:off x="914400" y="3249441"/>
            <a:ext cx="2095500" cy="8321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D3CFE-56FF-4D94-9547-2D5AF6F59340}"/>
              </a:ext>
            </a:extLst>
          </p:cNvPr>
          <p:cNvSpPr txBox="1"/>
          <p:nvPr/>
        </p:nvSpPr>
        <p:spPr>
          <a:xfrm>
            <a:off x="895350" y="3435505"/>
            <a:ext cx="2114550" cy="5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Mean Temp.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042F19-0AF8-41ED-8EF6-48313945C286}"/>
              </a:ext>
            </a:extLst>
          </p:cNvPr>
          <p:cNvSpPr/>
          <p:nvPr/>
        </p:nvSpPr>
        <p:spPr>
          <a:xfrm>
            <a:off x="876300" y="5492944"/>
            <a:ext cx="2133600" cy="832152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9F13C0-4185-4940-B056-A885C56EBCAA}"/>
              </a:ext>
            </a:extLst>
          </p:cNvPr>
          <p:cNvSpPr txBox="1"/>
          <p:nvPr/>
        </p:nvSpPr>
        <p:spPr>
          <a:xfrm>
            <a:off x="857250" y="5679009"/>
            <a:ext cx="215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Mean </a:t>
            </a:r>
            <a:r>
              <a:rPr lang="en-US" sz="2800" b="1" dirty="0" err="1"/>
              <a:t>Precip</a:t>
            </a:r>
            <a:endParaRPr lang="en-US" sz="2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A720C3-8A7F-4962-AAEF-307AAA0AC4CF}"/>
              </a:ext>
            </a:extLst>
          </p:cNvPr>
          <p:cNvSpPr/>
          <p:nvPr/>
        </p:nvSpPr>
        <p:spPr>
          <a:xfrm>
            <a:off x="9214248" y="3389439"/>
            <a:ext cx="2571750" cy="909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4B9DE1-52A1-46A6-B11A-641BE06CB40E}"/>
              </a:ext>
            </a:extLst>
          </p:cNvPr>
          <p:cNvSpPr txBox="1"/>
          <p:nvPr/>
        </p:nvSpPr>
        <p:spPr>
          <a:xfrm>
            <a:off x="9182100" y="3389217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Stand Density Index             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5FB469-7C19-4687-AE11-556F43CCFE2C}"/>
              </a:ext>
            </a:extLst>
          </p:cNvPr>
          <p:cNvSpPr/>
          <p:nvPr/>
        </p:nvSpPr>
        <p:spPr>
          <a:xfrm>
            <a:off x="8102372" y="5693798"/>
            <a:ext cx="647700" cy="6515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D76104-7411-452D-B435-3DF62853352E}"/>
              </a:ext>
            </a:extLst>
          </p:cNvPr>
          <p:cNvSpPr txBox="1"/>
          <p:nvPr/>
        </p:nvSpPr>
        <p:spPr>
          <a:xfrm>
            <a:off x="8083322" y="577851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792AE1-265A-46E7-A2B8-894870B0CC96}"/>
              </a:ext>
            </a:extLst>
          </p:cNvPr>
          <p:cNvSpPr/>
          <p:nvPr/>
        </p:nvSpPr>
        <p:spPr>
          <a:xfrm>
            <a:off x="8921522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BB6B7E-73BC-478F-8C4C-CF21F9F1773F}"/>
              </a:ext>
            </a:extLst>
          </p:cNvPr>
          <p:cNvSpPr/>
          <p:nvPr/>
        </p:nvSpPr>
        <p:spPr>
          <a:xfrm>
            <a:off x="9759722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4B7DE3-F5C2-4AAE-9543-0686F4CEED31}"/>
              </a:ext>
            </a:extLst>
          </p:cNvPr>
          <p:cNvSpPr txBox="1"/>
          <p:nvPr/>
        </p:nvSpPr>
        <p:spPr>
          <a:xfrm>
            <a:off x="9740672" y="5778517"/>
            <a:ext cx="6477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8D7D1-FC3F-4A45-BF27-3C8731A6AA1C}"/>
              </a:ext>
            </a:extLst>
          </p:cNvPr>
          <p:cNvSpPr/>
          <p:nvPr/>
        </p:nvSpPr>
        <p:spPr>
          <a:xfrm>
            <a:off x="10588397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F3DDBB-6829-40B9-9D53-5DD292EB2028}"/>
              </a:ext>
            </a:extLst>
          </p:cNvPr>
          <p:cNvSpPr txBox="1"/>
          <p:nvPr/>
        </p:nvSpPr>
        <p:spPr>
          <a:xfrm>
            <a:off x="10569347" y="577851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0C4050-3207-4B41-A194-0C9EC3FBF501}"/>
              </a:ext>
            </a:extLst>
          </p:cNvPr>
          <p:cNvSpPr/>
          <p:nvPr/>
        </p:nvSpPr>
        <p:spPr>
          <a:xfrm>
            <a:off x="6139524" y="5722312"/>
            <a:ext cx="647700" cy="6515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9B2EEE-88F5-4C8D-B3D5-0D252C88B48A}"/>
              </a:ext>
            </a:extLst>
          </p:cNvPr>
          <p:cNvSpPr txBox="1"/>
          <p:nvPr/>
        </p:nvSpPr>
        <p:spPr>
          <a:xfrm>
            <a:off x="6120474" y="580703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34DE3B-E3B0-4599-9120-AC088AA3E9E3}"/>
              </a:ext>
            </a:extLst>
          </p:cNvPr>
          <p:cNvSpPr/>
          <p:nvPr/>
        </p:nvSpPr>
        <p:spPr>
          <a:xfrm>
            <a:off x="5287038" y="5716353"/>
            <a:ext cx="647700" cy="6515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BFFC81-8836-443D-8F47-2586F77F5EFE}"/>
              </a:ext>
            </a:extLst>
          </p:cNvPr>
          <p:cNvSpPr txBox="1"/>
          <p:nvPr/>
        </p:nvSpPr>
        <p:spPr>
          <a:xfrm>
            <a:off x="5267988" y="5801072"/>
            <a:ext cx="6477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53286D-0B98-4647-B2FD-846832682307}"/>
              </a:ext>
            </a:extLst>
          </p:cNvPr>
          <p:cNvCxnSpPr>
            <a:cxnSpLocks/>
          </p:cNvCxnSpPr>
          <p:nvPr/>
        </p:nvCxnSpPr>
        <p:spPr>
          <a:xfrm flipV="1">
            <a:off x="2990850" y="1450825"/>
            <a:ext cx="1685925" cy="3054"/>
          </a:xfrm>
          <a:prstGeom prst="straightConnector1">
            <a:avLst/>
          </a:prstGeom>
          <a:ln w="48006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A137806-E48D-4F7C-BFBC-8A7D0F267433}"/>
              </a:ext>
            </a:extLst>
          </p:cNvPr>
          <p:cNvSpPr/>
          <p:nvPr/>
        </p:nvSpPr>
        <p:spPr>
          <a:xfrm>
            <a:off x="5067300" y="3322186"/>
            <a:ext cx="2124074" cy="73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CFC3E3-E257-45CF-8085-47560238E0C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971800" y="1487150"/>
            <a:ext cx="1900237" cy="1920488"/>
          </a:xfrm>
          <a:prstGeom prst="straightConnector1">
            <a:avLst/>
          </a:prstGeom>
          <a:ln w="25019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B40A2F7-EF90-44C8-8CBD-6537DD25F758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610888" y="4180820"/>
            <a:ext cx="19302" cy="1535533"/>
          </a:xfrm>
          <a:prstGeom prst="straightConnector1">
            <a:avLst/>
          </a:prstGeom>
          <a:ln w="49911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922F57C-9A2A-4437-A5B1-3EAF3D9EA31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053138" y="1883121"/>
            <a:ext cx="20867" cy="1297450"/>
          </a:xfrm>
          <a:prstGeom prst="straightConnector1">
            <a:avLst/>
          </a:prstGeom>
          <a:ln w="2730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38BED8-4259-42CC-A10F-7EE9F4D96CFD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864219" y="4177678"/>
            <a:ext cx="1562003" cy="1516120"/>
          </a:xfrm>
          <a:prstGeom prst="straightConnector1">
            <a:avLst/>
          </a:prstGeom>
          <a:ln w="158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52CBE20-74EB-45DC-ABE9-E0700971A79D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426222" y="4311885"/>
            <a:ext cx="1244074" cy="1381913"/>
          </a:xfrm>
          <a:prstGeom prst="straightConnector1">
            <a:avLst/>
          </a:prstGeom>
          <a:ln w="58801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26F7160-1773-4620-B066-3FC63C3826B2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0083572" y="4299404"/>
            <a:ext cx="0" cy="1394394"/>
          </a:xfrm>
          <a:prstGeom prst="straightConnector1">
            <a:avLst/>
          </a:prstGeom>
          <a:ln w="42799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0A9967E-3143-4BB7-9C0A-DA1B0FE6FAEA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10912247" y="4299404"/>
            <a:ext cx="9430" cy="1394394"/>
          </a:xfrm>
          <a:prstGeom prst="straightConnector1">
            <a:avLst/>
          </a:prstGeom>
          <a:ln w="65659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69BEE3-8165-48AA-B1E8-908A64F553EA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flipH="1">
            <a:off x="10477500" y="1915083"/>
            <a:ext cx="10885" cy="1474134"/>
          </a:xfrm>
          <a:prstGeom prst="straightConnector1">
            <a:avLst/>
          </a:prstGeom>
          <a:ln w="7810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8BC66C4-D6E6-4666-A72F-0DC7C0187AC1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410450" y="1471437"/>
            <a:ext cx="1834922" cy="20250"/>
          </a:xfrm>
          <a:prstGeom prst="straightConnector1">
            <a:avLst/>
          </a:prstGeom>
          <a:ln w="61849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2134CE8-277F-4883-996A-35E2CFBCF70F}"/>
              </a:ext>
            </a:extLst>
          </p:cNvPr>
          <p:cNvCxnSpPr>
            <a:cxnSpLocks/>
          </p:cNvCxnSpPr>
          <p:nvPr/>
        </p:nvCxnSpPr>
        <p:spPr>
          <a:xfrm flipH="1" flipV="1">
            <a:off x="7419099" y="1827004"/>
            <a:ext cx="1798136" cy="1624362"/>
          </a:xfrm>
          <a:prstGeom prst="straightConnector1">
            <a:avLst/>
          </a:prstGeom>
          <a:ln w="87884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B6DCB3F-FD33-45A1-8F97-18EBE888FCD5}"/>
              </a:ext>
            </a:extLst>
          </p:cNvPr>
          <p:cNvSpPr txBox="1"/>
          <p:nvPr/>
        </p:nvSpPr>
        <p:spPr>
          <a:xfrm>
            <a:off x="8902472" y="577851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7D9698-ABDC-4FEC-99F7-82B9B8BD7103}"/>
              </a:ext>
            </a:extLst>
          </p:cNvPr>
          <p:cNvSpPr txBox="1"/>
          <p:nvPr/>
        </p:nvSpPr>
        <p:spPr>
          <a:xfrm>
            <a:off x="3046929" y="1103568"/>
            <a:ext cx="1210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-0.151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82FA96-6752-43DC-919D-D1F49C0E7113}"/>
              </a:ext>
            </a:extLst>
          </p:cNvPr>
          <p:cNvSpPr txBox="1"/>
          <p:nvPr/>
        </p:nvSpPr>
        <p:spPr>
          <a:xfrm>
            <a:off x="2784657" y="2637315"/>
            <a:ext cx="874482" cy="4009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0.339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6BC4A2-08DB-44A0-90D5-6C40C1805F4C}"/>
              </a:ext>
            </a:extLst>
          </p:cNvPr>
          <p:cNvSpPr txBox="1"/>
          <p:nvPr/>
        </p:nvSpPr>
        <p:spPr>
          <a:xfrm>
            <a:off x="2787091" y="4387158"/>
            <a:ext cx="8347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0.097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22B5354-160C-4972-8613-9B901A813766}"/>
              </a:ext>
            </a:extLst>
          </p:cNvPr>
          <p:cNvSpPr txBox="1"/>
          <p:nvPr/>
        </p:nvSpPr>
        <p:spPr>
          <a:xfrm>
            <a:off x="7904961" y="1125845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0.195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53DF8FD-A0E1-4F0A-B993-759B6F8366AA}"/>
              </a:ext>
            </a:extLst>
          </p:cNvPr>
          <p:cNvSpPr txBox="1"/>
          <p:nvPr/>
        </p:nvSpPr>
        <p:spPr>
          <a:xfrm>
            <a:off x="7904961" y="201520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-0.277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413C3AF-ADE7-40C8-8047-A59D6CED6F05}"/>
              </a:ext>
            </a:extLst>
          </p:cNvPr>
          <p:cNvSpPr txBox="1"/>
          <p:nvPr/>
        </p:nvSpPr>
        <p:spPr>
          <a:xfrm>
            <a:off x="10500123" y="201820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0.246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1E33E8-8AB5-4C27-AF09-A0D0ADE9FD0A}"/>
              </a:ext>
            </a:extLst>
          </p:cNvPr>
          <p:cNvSpPr txBox="1"/>
          <p:nvPr/>
        </p:nvSpPr>
        <p:spPr>
          <a:xfrm>
            <a:off x="6099078" y="2376298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0.086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06C40F5-EA95-4910-BF7E-914144ACAC85}"/>
              </a:ext>
            </a:extLst>
          </p:cNvPr>
          <p:cNvSpPr txBox="1"/>
          <p:nvPr/>
        </p:nvSpPr>
        <p:spPr>
          <a:xfrm>
            <a:off x="8671288" y="4298172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0.185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E24661-1F21-4DB6-A344-8A95B40306B9}"/>
              </a:ext>
            </a:extLst>
          </p:cNvPr>
          <p:cNvSpPr txBox="1"/>
          <p:nvPr/>
        </p:nvSpPr>
        <p:spPr>
          <a:xfrm>
            <a:off x="9869513" y="4802786"/>
            <a:ext cx="9093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-0.135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C66952-3E7A-4782-A107-82E12948253C}"/>
              </a:ext>
            </a:extLst>
          </p:cNvPr>
          <p:cNvSpPr txBox="1"/>
          <p:nvPr/>
        </p:nvSpPr>
        <p:spPr>
          <a:xfrm>
            <a:off x="10934394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-0.207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8657DE5-7D8E-4BE3-A176-6FB3B52CC231}"/>
              </a:ext>
            </a:extLst>
          </p:cNvPr>
          <p:cNvSpPr txBox="1"/>
          <p:nvPr/>
        </p:nvSpPr>
        <p:spPr>
          <a:xfrm>
            <a:off x="4462068" y="276395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0.079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D4C6AB4-83D6-451F-A0B2-8076E6B9F9C5}"/>
              </a:ext>
            </a:extLst>
          </p:cNvPr>
          <p:cNvSpPr txBox="1"/>
          <p:nvPr/>
        </p:nvSpPr>
        <p:spPr>
          <a:xfrm>
            <a:off x="7014411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0.525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A5FFE7-C270-4F52-82B3-CDC7458D0B8B}"/>
              </a:ext>
            </a:extLst>
          </p:cNvPr>
          <p:cNvSpPr txBox="1"/>
          <p:nvPr/>
        </p:nvSpPr>
        <p:spPr>
          <a:xfrm>
            <a:off x="4796111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0.157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0098E45-C56A-4C6C-825A-3F8982BA9649}"/>
              </a:ext>
            </a:extLst>
          </p:cNvPr>
          <p:cNvSpPr txBox="1"/>
          <p:nvPr/>
        </p:nvSpPr>
        <p:spPr>
          <a:xfrm>
            <a:off x="5594033" y="1458853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.249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C5C4772-08E4-48A6-81FD-BC96179354EB}"/>
              </a:ext>
            </a:extLst>
          </p:cNvPr>
          <p:cNvSpPr txBox="1"/>
          <p:nvPr/>
        </p:nvSpPr>
        <p:spPr>
          <a:xfrm>
            <a:off x="10609898" y="3875523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.146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4644CFA-5F6E-4BC0-A360-56999F4C65AC}"/>
              </a:ext>
            </a:extLst>
          </p:cNvPr>
          <p:cNvSpPr txBox="1"/>
          <p:nvPr/>
        </p:nvSpPr>
        <p:spPr>
          <a:xfrm>
            <a:off x="5464393" y="3701770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.378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98AFFA9-2F47-49DC-8A80-1B5ADE091230}"/>
              </a:ext>
            </a:extLst>
          </p:cNvPr>
          <p:cNvCxnSpPr>
            <a:cxnSpLocks/>
          </p:cNvCxnSpPr>
          <p:nvPr/>
        </p:nvCxnSpPr>
        <p:spPr>
          <a:xfrm flipV="1">
            <a:off x="6468377" y="4173394"/>
            <a:ext cx="19302" cy="1535533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DEF2ECA-F6A9-4BB9-BB96-D8253AE9FBB0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7156129" y="4189888"/>
            <a:ext cx="2089243" cy="1503910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13C3A8-FDFE-435C-AEC3-D5F752C88F73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7360476" y="4154712"/>
            <a:ext cx="2723096" cy="1539086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4B14AC0-6DED-4E69-9F35-84AD666D4EDB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7374738" y="3964725"/>
            <a:ext cx="3537509" cy="1729073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566BB3B-10BE-4B05-9D1D-8A6B96E1FA9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9245372" y="4328500"/>
            <a:ext cx="669990" cy="136529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5EDB1B9-E620-4C41-8EF3-8639D34EE31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360476" y="3786244"/>
            <a:ext cx="1821624" cy="18472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27A919D-2B63-4599-9625-62E43D3CFADF}"/>
              </a:ext>
            </a:extLst>
          </p:cNvPr>
          <p:cNvCxnSpPr>
            <a:cxnSpLocks/>
          </p:cNvCxnSpPr>
          <p:nvPr/>
        </p:nvCxnSpPr>
        <p:spPr>
          <a:xfrm flipV="1">
            <a:off x="3064410" y="4177678"/>
            <a:ext cx="1826678" cy="1600840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98ABB6-922F-4AFA-A0E4-801CBC274495}"/>
              </a:ext>
            </a:extLst>
          </p:cNvPr>
          <p:cNvCxnSpPr>
            <a:cxnSpLocks/>
          </p:cNvCxnSpPr>
          <p:nvPr/>
        </p:nvCxnSpPr>
        <p:spPr>
          <a:xfrm flipV="1">
            <a:off x="3009900" y="1669342"/>
            <a:ext cx="1673720" cy="1996178"/>
          </a:xfrm>
          <a:prstGeom prst="straightConnector1">
            <a:avLst/>
          </a:prstGeom>
          <a:ln w="107569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3CC2A6-E182-45AA-AC90-ACA7469329B6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009900" y="1928710"/>
            <a:ext cx="1714924" cy="4011909"/>
          </a:xfrm>
          <a:prstGeom prst="straightConnector1">
            <a:avLst/>
          </a:prstGeom>
          <a:ln w="30734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E8A5A21-A596-4987-AC5D-244A4FE36CE0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009900" y="3691203"/>
            <a:ext cx="1947861" cy="10568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0047D143-FAC8-416A-B556-17619A3F94EE}"/>
              </a:ext>
            </a:extLst>
          </p:cNvPr>
          <p:cNvSpPr txBox="1"/>
          <p:nvPr/>
        </p:nvSpPr>
        <p:spPr>
          <a:xfrm>
            <a:off x="4861496" y="4091196"/>
            <a:ext cx="2548954" cy="523220"/>
          </a:xfrm>
          <a:prstGeom prst="rect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R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.375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78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357ED28F-9C94-45C3-858A-0EF6CF2A8E4A}"/>
              </a:ext>
            </a:extLst>
          </p:cNvPr>
          <p:cNvSpPr/>
          <p:nvPr/>
        </p:nvSpPr>
        <p:spPr>
          <a:xfrm rot="5400000">
            <a:off x="7402227" y="-2114755"/>
            <a:ext cx="1539084" cy="7343768"/>
          </a:xfrm>
          <a:prstGeom prst="rect">
            <a:avLst/>
          </a:prstGeom>
          <a:solidFill>
            <a:srgbClr val="B7E0A8">
              <a:alpha val="52941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CB4317E-694F-4F8A-91BE-499DDD6AD1CA}"/>
              </a:ext>
            </a:extLst>
          </p:cNvPr>
          <p:cNvSpPr/>
          <p:nvPr/>
        </p:nvSpPr>
        <p:spPr>
          <a:xfrm rot="5400000" flipH="1">
            <a:off x="9328350" y="1873744"/>
            <a:ext cx="2058062" cy="2961312"/>
          </a:xfrm>
          <a:prstGeom prst="rect">
            <a:avLst/>
          </a:prstGeom>
          <a:solidFill>
            <a:srgbClr val="B7E0A8">
              <a:alpha val="52941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D7950-CA57-411B-9DE8-FCBF6BA6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50"/>
            <a:ext cx="9875520" cy="651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Best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715FB-B2C4-4FFA-A4FD-52307BB41AFE}"/>
              </a:ext>
            </a:extLst>
          </p:cNvPr>
          <p:cNvSpPr/>
          <p:nvPr/>
        </p:nvSpPr>
        <p:spPr>
          <a:xfrm>
            <a:off x="4957762" y="3224142"/>
            <a:ext cx="2343150" cy="909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13B2B-6431-4E41-AE27-792CC7D416F7}"/>
              </a:ext>
            </a:extLst>
          </p:cNvPr>
          <p:cNvSpPr txBox="1"/>
          <p:nvPr/>
        </p:nvSpPr>
        <p:spPr>
          <a:xfrm>
            <a:off x="4872037" y="3316227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904D0-4BE1-4245-B9AB-9315075DDD69}"/>
              </a:ext>
            </a:extLst>
          </p:cNvPr>
          <p:cNvSpPr/>
          <p:nvPr/>
        </p:nvSpPr>
        <p:spPr>
          <a:xfrm>
            <a:off x="9245372" y="1068290"/>
            <a:ext cx="2486025" cy="84679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B5B1B-DA4E-4BD0-8DB0-2EC756A2FC4B}"/>
              </a:ext>
            </a:extLst>
          </p:cNvPr>
          <p:cNvSpPr txBox="1"/>
          <p:nvPr/>
        </p:nvSpPr>
        <p:spPr>
          <a:xfrm>
            <a:off x="9189098" y="1303544"/>
            <a:ext cx="248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Stand 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4BA9F-D4A5-4B9C-8E2B-A79DE6716792}"/>
              </a:ext>
            </a:extLst>
          </p:cNvPr>
          <p:cNvSpPr/>
          <p:nvPr/>
        </p:nvSpPr>
        <p:spPr>
          <a:xfrm>
            <a:off x="4743450" y="1050969"/>
            <a:ext cx="2619375" cy="8321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326E6-D0E5-4193-B708-6BC82F875CF8}"/>
              </a:ext>
            </a:extLst>
          </p:cNvPr>
          <p:cNvSpPr txBox="1"/>
          <p:nvPr/>
        </p:nvSpPr>
        <p:spPr>
          <a:xfrm>
            <a:off x="4695825" y="110684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SPFC_GRAV_CWM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F77123-7B93-497A-9304-FC5BE99A9C58}"/>
              </a:ext>
            </a:extLst>
          </p:cNvPr>
          <p:cNvSpPr/>
          <p:nvPr/>
        </p:nvSpPr>
        <p:spPr>
          <a:xfrm>
            <a:off x="895350" y="1101921"/>
            <a:ext cx="2095500" cy="832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FEB1D-0E18-490A-8E4E-5074F2C63C35}"/>
              </a:ext>
            </a:extLst>
          </p:cNvPr>
          <p:cNvSpPr txBox="1"/>
          <p:nvPr/>
        </p:nvSpPr>
        <p:spPr>
          <a:xfrm>
            <a:off x="876300" y="122554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TWI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906831-9D18-4C38-9912-CEE980E01D45}"/>
              </a:ext>
            </a:extLst>
          </p:cNvPr>
          <p:cNvSpPr/>
          <p:nvPr/>
        </p:nvSpPr>
        <p:spPr>
          <a:xfrm>
            <a:off x="914400" y="3249441"/>
            <a:ext cx="2095500" cy="832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D3CFE-56FF-4D94-9547-2D5AF6F59340}"/>
              </a:ext>
            </a:extLst>
          </p:cNvPr>
          <p:cNvSpPr txBox="1"/>
          <p:nvPr/>
        </p:nvSpPr>
        <p:spPr>
          <a:xfrm>
            <a:off x="895350" y="3435505"/>
            <a:ext cx="2114550" cy="5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Mean Temp.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042F19-0AF8-41ED-8EF6-48313945C286}"/>
              </a:ext>
            </a:extLst>
          </p:cNvPr>
          <p:cNvSpPr/>
          <p:nvPr/>
        </p:nvSpPr>
        <p:spPr>
          <a:xfrm>
            <a:off x="876300" y="5492944"/>
            <a:ext cx="2133600" cy="832152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9F13C0-4185-4940-B056-A885C56EBCAA}"/>
              </a:ext>
            </a:extLst>
          </p:cNvPr>
          <p:cNvSpPr txBox="1"/>
          <p:nvPr/>
        </p:nvSpPr>
        <p:spPr>
          <a:xfrm>
            <a:off x="857250" y="5679009"/>
            <a:ext cx="215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Mean </a:t>
            </a:r>
            <a:r>
              <a:rPr lang="en-US" sz="2800" b="1" dirty="0" err="1"/>
              <a:t>Precip</a:t>
            </a:r>
            <a:endParaRPr lang="en-US" sz="2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A720C3-8A7F-4962-AAEF-307AAA0AC4CF}"/>
              </a:ext>
            </a:extLst>
          </p:cNvPr>
          <p:cNvSpPr/>
          <p:nvPr/>
        </p:nvSpPr>
        <p:spPr>
          <a:xfrm>
            <a:off x="9214248" y="3389439"/>
            <a:ext cx="2571750" cy="9099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4B9DE1-52A1-46A6-B11A-641BE06CB40E}"/>
              </a:ext>
            </a:extLst>
          </p:cNvPr>
          <p:cNvSpPr txBox="1"/>
          <p:nvPr/>
        </p:nvSpPr>
        <p:spPr>
          <a:xfrm>
            <a:off x="9182100" y="3389217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Stand Density Index             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5FB469-7C19-4687-AE11-556F43CCFE2C}"/>
              </a:ext>
            </a:extLst>
          </p:cNvPr>
          <p:cNvSpPr/>
          <p:nvPr/>
        </p:nvSpPr>
        <p:spPr>
          <a:xfrm>
            <a:off x="8102372" y="5693798"/>
            <a:ext cx="647700" cy="6515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D76104-7411-452D-B435-3DF62853352E}"/>
              </a:ext>
            </a:extLst>
          </p:cNvPr>
          <p:cNvSpPr txBox="1"/>
          <p:nvPr/>
        </p:nvSpPr>
        <p:spPr>
          <a:xfrm>
            <a:off x="8083322" y="577851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792AE1-265A-46E7-A2B8-894870B0CC96}"/>
              </a:ext>
            </a:extLst>
          </p:cNvPr>
          <p:cNvSpPr/>
          <p:nvPr/>
        </p:nvSpPr>
        <p:spPr>
          <a:xfrm>
            <a:off x="8921522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BB6B7E-73BC-478F-8C4C-CF21F9F1773F}"/>
              </a:ext>
            </a:extLst>
          </p:cNvPr>
          <p:cNvSpPr/>
          <p:nvPr/>
        </p:nvSpPr>
        <p:spPr>
          <a:xfrm>
            <a:off x="9759722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4B7DE3-F5C2-4AAE-9543-0686F4CEED31}"/>
              </a:ext>
            </a:extLst>
          </p:cNvPr>
          <p:cNvSpPr txBox="1"/>
          <p:nvPr/>
        </p:nvSpPr>
        <p:spPr>
          <a:xfrm>
            <a:off x="9740672" y="5778517"/>
            <a:ext cx="6477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8D7D1-FC3F-4A45-BF27-3C8731A6AA1C}"/>
              </a:ext>
            </a:extLst>
          </p:cNvPr>
          <p:cNvSpPr/>
          <p:nvPr/>
        </p:nvSpPr>
        <p:spPr>
          <a:xfrm>
            <a:off x="10588397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F3DDBB-6829-40B9-9D53-5DD292EB2028}"/>
              </a:ext>
            </a:extLst>
          </p:cNvPr>
          <p:cNvSpPr txBox="1"/>
          <p:nvPr/>
        </p:nvSpPr>
        <p:spPr>
          <a:xfrm>
            <a:off x="10569347" y="577851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0C4050-3207-4B41-A194-0C9EC3FBF501}"/>
              </a:ext>
            </a:extLst>
          </p:cNvPr>
          <p:cNvSpPr/>
          <p:nvPr/>
        </p:nvSpPr>
        <p:spPr>
          <a:xfrm>
            <a:off x="6139524" y="5722312"/>
            <a:ext cx="647700" cy="6515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9B2EEE-88F5-4C8D-B3D5-0D252C88B48A}"/>
              </a:ext>
            </a:extLst>
          </p:cNvPr>
          <p:cNvSpPr txBox="1"/>
          <p:nvPr/>
        </p:nvSpPr>
        <p:spPr>
          <a:xfrm>
            <a:off x="6120474" y="580703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34DE3B-E3B0-4599-9120-AC088AA3E9E3}"/>
              </a:ext>
            </a:extLst>
          </p:cNvPr>
          <p:cNvSpPr/>
          <p:nvPr/>
        </p:nvSpPr>
        <p:spPr>
          <a:xfrm>
            <a:off x="5287038" y="5716353"/>
            <a:ext cx="647700" cy="6515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BFFC81-8836-443D-8F47-2586F77F5EFE}"/>
              </a:ext>
            </a:extLst>
          </p:cNvPr>
          <p:cNvSpPr txBox="1"/>
          <p:nvPr/>
        </p:nvSpPr>
        <p:spPr>
          <a:xfrm>
            <a:off x="5267988" y="5801072"/>
            <a:ext cx="6477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53286D-0B98-4647-B2FD-846832682307}"/>
              </a:ext>
            </a:extLst>
          </p:cNvPr>
          <p:cNvCxnSpPr>
            <a:cxnSpLocks/>
          </p:cNvCxnSpPr>
          <p:nvPr/>
        </p:nvCxnSpPr>
        <p:spPr>
          <a:xfrm flipV="1">
            <a:off x="2990850" y="1450825"/>
            <a:ext cx="1685925" cy="3054"/>
          </a:xfrm>
          <a:prstGeom prst="straightConnector1">
            <a:avLst/>
          </a:prstGeom>
          <a:ln w="48006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A137806-E48D-4F7C-BFBC-8A7D0F267433}"/>
              </a:ext>
            </a:extLst>
          </p:cNvPr>
          <p:cNvSpPr/>
          <p:nvPr/>
        </p:nvSpPr>
        <p:spPr>
          <a:xfrm>
            <a:off x="5067300" y="3322186"/>
            <a:ext cx="2124074" cy="73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98ABB6-922F-4AFA-A0E4-801CBC274495}"/>
              </a:ext>
            </a:extLst>
          </p:cNvPr>
          <p:cNvCxnSpPr>
            <a:cxnSpLocks/>
          </p:cNvCxnSpPr>
          <p:nvPr/>
        </p:nvCxnSpPr>
        <p:spPr>
          <a:xfrm flipV="1">
            <a:off x="3009900" y="1669342"/>
            <a:ext cx="1673720" cy="1996178"/>
          </a:xfrm>
          <a:prstGeom prst="straightConnector1">
            <a:avLst/>
          </a:prstGeom>
          <a:ln w="107569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3CC2A6-E182-45AA-AC90-ACA7469329B6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009900" y="1928710"/>
            <a:ext cx="1714924" cy="4011909"/>
          </a:xfrm>
          <a:prstGeom prst="straightConnector1">
            <a:avLst/>
          </a:prstGeom>
          <a:ln w="30734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CFC3E3-E257-45CF-8085-47560238E0C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971800" y="1487150"/>
            <a:ext cx="1900237" cy="1920488"/>
          </a:xfrm>
          <a:prstGeom prst="straightConnector1">
            <a:avLst/>
          </a:prstGeom>
          <a:ln w="25019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B40A2F7-EF90-44C8-8CBD-6537DD25F758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610888" y="4180820"/>
            <a:ext cx="19302" cy="1535533"/>
          </a:xfrm>
          <a:prstGeom prst="straightConnector1">
            <a:avLst/>
          </a:prstGeom>
          <a:ln w="49911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922F57C-9A2A-4437-A5B1-3EAF3D9EA31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053138" y="1883121"/>
            <a:ext cx="20867" cy="1297450"/>
          </a:xfrm>
          <a:prstGeom prst="straightConnector1">
            <a:avLst/>
          </a:prstGeom>
          <a:ln w="2730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38BED8-4259-42CC-A10F-7EE9F4D96CFD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864219" y="4177678"/>
            <a:ext cx="1562003" cy="1516120"/>
          </a:xfrm>
          <a:prstGeom prst="straightConnector1">
            <a:avLst/>
          </a:prstGeom>
          <a:ln w="158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52CBE20-74EB-45DC-ABE9-E0700971A79D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426222" y="4311885"/>
            <a:ext cx="1244074" cy="1381913"/>
          </a:xfrm>
          <a:prstGeom prst="straightConnector1">
            <a:avLst/>
          </a:prstGeom>
          <a:ln w="58801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26F7160-1773-4620-B066-3FC63C3826B2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0083572" y="4299404"/>
            <a:ext cx="0" cy="1394394"/>
          </a:xfrm>
          <a:prstGeom prst="straightConnector1">
            <a:avLst/>
          </a:prstGeom>
          <a:ln w="42799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0A9967E-3143-4BB7-9C0A-DA1B0FE6FAEA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10912247" y="4299404"/>
            <a:ext cx="9430" cy="1394394"/>
          </a:xfrm>
          <a:prstGeom prst="straightConnector1">
            <a:avLst/>
          </a:prstGeom>
          <a:ln w="65659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69BEE3-8165-48AA-B1E8-908A64F553EA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flipH="1">
            <a:off x="10477500" y="1915083"/>
            <a:ext cx="10885" cy="1474134"/>
          </a:xfrm>
          <a:prstGeom prst="straightConnector1">
            <a:avLst/>
          </a:prstGeom>
          <a:ln w="7810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8BC66C4-D6E6-4666-A72F-0DC7C0187AC1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410450" y="1471437"/>
            <a:ext cx="1834922" cy="20250"/>
          </a:xfrm>
          <a:prstGeom prst="straightConnector1">
            <a:avLst/>
          </a:prstGeom>
          <a:ln w="61849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2134CE8-277F-4883-996A-35E2CFBCF70F}"/>
              </a:ext>
            </a:extLst>
          </p:cNvPr>
          <p:cNvCxnSpPr>
            <a:cxnSpLocks/>
          </p:cNvCxnSpPr>
          <p:nvPr/>
        </p:nvCxnSpPr>
        <p:spPr>
          <a:xfrm flipH="1" flipV="1">
            <a:off x="7419099" y="1827004"/>
            <a:ext cx="1798136" cy="1624362"/>
          </a:xfrm>
          <a:prstGeom prst="straightConnector1">
            <a:avLst/>
          </a:prstGeom>
          <a:ln w="87884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B6DCB3F-FD33-45A1-8F97-18EBE888FCD5}"/>
              </a:ext>
            </a:extLst>
          </p:cNvPr>
          <p:cNvSpPr txBox="1"/>
          <p:nvPr/>
        </p:nvSpPr>
        <p:spPr>
          <a:xfrm>
            <a:off x="8902472" y="577851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7D9698-ABDC-4FEC-99F7-82B9B8BD7103}"/>
              </a:ext>
            </a:extLst>
          </p:cNvPr>
          <p:cNvSpPr txBox="1"/>
          <p:nvPr/>
        </p:nvSpPr>
        <p:spPr>
          <a:xfrm>
            <a:off x="3038475" y="1104999"/>
            <a:ext cx="1210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-0.151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82FA96-6752-43DC-919D-D1F49C0E7113}"/>
              </a:ext>
            </a:extLst>
          </p:cNvPr>
          <p:cNvSpPr txBox="1"/>
          <p:nvPr/>
        </p:nvSpPr>
        <p:spPr>
          <a:xfrm>
            <a:off x="2787091" y="2640613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0.339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6BC4A2-08DB-44A0-90D5-6C40C1805F4C}"/>
              </a:ext>
            </a:extLst>
          </p:cNvPr>
          <p:cNvSpPr txBox="1"/>
          <p:nvPr/>
        </p:nvSpPr>
        <p:spPr>
          <a:xfrm>
            <a:off x="2787091" y="4387158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0.097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22B5354-160C-4972-8613-9B901A813766}"/>
              </a:ext>
            </a:extLst>
          </p:cNvPr>
          <p:cNvSpPr txBox="1"/>
          <p:nvPr/>
        </p:nvSpPr>
        <p:spPr>
          <a:xfrm>
            <a:off x="7904961" y="1125845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0.195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53DF8FD-A0E1-4F0A-B993-759B6F8366AA}"/>
              </a:ext>
            </a:extLst>
          </p:cNvPr>
          <p:cNvSpPr txBox="1"/>
          <p:nvPr/>
        </p:nvSpPr>
        <p:spPr>
          <a:xfrm>
            <a:off x="7904961" y="201520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-0.277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413C3AF-ADE7-40C8-8047-A59D6CED6F05}"/>
              </a:ext>
            </a:extLst>
          </p:cNvPr>
          <p:cNvSpPr txBox="1"/>
          <p:nvPr/>
        </p:nvSpPr>
        <p:spPr>
          <a:xfrm>
            <a:off x="10500123" y="201820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0.246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1E33E8-8AB5-4C27-AF09-A0D0ADE9FD0A}"/>
              </a:ext>
            </a:extLst>
          </p:cNvPr>
          <p:cNvSpPr txBox="1"/>
          <p:nvPr/>
        </p:nvSpPr>
        <p:spPr>
          <a:xfrm>
            <a:off x="6099078" y="2376298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0.086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06C40F5-EA95-4910-BF7E-914144ACAC85}"/>
              </a:ext>
            </a:extLst>
          </p:cNvPr>
          <p:cNvSpPr txBox="1"/>
          <p:nvPr/>
        </p:nvSpPr>
        <p:spPr>
          <a:xfrm>
            <a:off x="8671288" y="4298172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0.185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E24661-1F21-4DB6-A344-8A95B40306B9}"/>
              </a:ext>
            </a:extLst>
          </p:cNvPr>
          <p:cNvSpPr txBox="1"/>
          <p:nvPr/>
        </p:nvSpPr>
        <p:spPr>
          <a:xfrm>
            <a:off x="9869513" y="4802786"/>
            <a:ext cx="9093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-0.135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C66952-3E7A-4782-A107-82E12948253C}"/>
              </a:ext>
            </a:extLst>
          </p:cNvPr>
          <p:cNvSpPr txBox="1"/>
          <p:nvPr/>
        </p:nvSpPr>
        <p:spPr>
          <a:xfrm>
            <a:off x="10934394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-0.207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8657DE5-7D8E-4BE3-A176-6FB3B52CC231}"/>
              </a:ext>
            </a:extLst>
          </p:cNvPr>
          <p:cNvSpPr txBox="1"/>
          <p:nvPr/>
        </p:nvSpPr>
        <p:spPr>
          <a:xfrm>
            <a:off x="4462068" y="276395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0.079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D4C6AB4-83D6-451F-A0B2-8076E6B9F9C5}"/>
              </a:ext>
            </a:extLst>
          </p:cNvPr>
          <p:cNvSpPr txBox="1"/>
          <p:nvPr/>
        </p:nvSpPr>
        <p:spPr>
          <a:xfrm>
            <a:off x="7014411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0.525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A5FFE7-C270-4F52-82B3-CDC7458D0B8B}"/>
              </a:ext>
            </a:extLst>
          </p:cNvPr>
          <p:cNvSpPr txBox="1"/>
          <p:nvPr/>
        </p:nvSpPr>
        <p:spPr>
          <a:xfrm>
            <a:off x="4796111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0.157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0098E45-C56A-4C6C-825A-3F8982BA9649}"/>
              </a:ext>
            </a:extLst>
          </p:cNvPr>
          <p:cNvSpPr txBox="1"/>
          <p:nvPr/>
        </p:nvSpPr>
        <p:spPr>
          <a:xfrm>
            <a:off x="5594033" y="1458853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.249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C5C4772-08E4-48A6-81FD-BC96179354EB}"/>
              </a:ext>
            </a:extLst>
          </p:cNvPr>
          <p:cNvSpPr txBox="1"/>
          <p:nvPr/>
        </p:nvSpPr>
        <p:spPr>
          <a:xfrm>
            <a:off x="10609898" y="3875523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.146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4644CFA-5F6E-4BC0-A360-56999F4C65AC}"/>
              </a:ext>
            </a:extLst>
          </p:cNvPr>
          <p:cNvSpPr txBox="1"/>
          <p:nvPr/>
        </p:nvSpPr>
        <p:spPr>
          <a:xfrm>
            <a:off x="5464393" y="3701770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.378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98AFFA9-2F47-49DC-8A80-1B5ADE091230}"/>
              </a:ext>
            </a:extLst>
          </p:cNvPr>
          <p:cNvCxnSpPr>
            <a:cxnSpLocks/>
          </p:cNvCxnSpPr>
          <p:nvPr/>
        </p:nvCxnSpPr>
        <p:spPr>
          <a:xfrm flipV="1">
            <a:off x="6468377" y="4173394"/>
            <a:ext cx="19302" cy="1535533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DEF2ECA-F6A9-4BB9-BB96-D8253AE9FBB0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7156129" y="4189888"/>
            <a:ext cx="2089243" cy="1503910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13C3A8-FDFE-435C-AEC3-D5F752C88F73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7360476" y="4154712"/>
            <a:ext cx="2723096" cy="1539086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4B14AC0-6DED-4E69-9F35-84AD666D4EDB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7374738" y="3964725"/>
            <a:ext cx="3537509" cy="1729073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566BB3B-10BE-4B05-9D1D-8A6B96E1FA9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9245372" y="4328500"/>
            <a:ext cx="669990" cy="136529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5EDB1B9-E620-4C41-8EF3-8639D34EE31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360476" y="3786244"/>
            <a:ext cx="1821624" cy="18472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27A919D-2B63-4599-9625-62E43D3CFADF}"/>
              </a:ext>
            </a:extLst>
          </p:cNvPr>
          <p:cNvCxnSpPr>
            <a:cxnSpLocks/>
          </p:cNvCxnSpPr>
          <p:nvPr/>
        </p:nvCxnSpPr>
        <p:spPr>
          <a:xfrm flipV="1">
            <a:off x="3064410" y="4177678"/>
            <a:ext cx="1826678" cy="1600840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E8A5A21-A596-4987-AC5D-244A4FE36CE0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009900" y="3691203"/>
            <a:ext cx="1947861" cy="10568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12A9186-C5BA-4241-94BA-03E2796E3CE9}"/>
              </a:ext>
            </a:extLst>
          </p:cNvPr>
          <p:cNvSpPr txBox="1"/>
          <p:nvPr/>
        </p:nvSpPr>
        <p:spPr>
          <a:xfrm>
            <a:off x="4861496" y="4091196"/>
            <a:ext cx="2548954" cy="523220"/>
          </a:xfrm>
          <a:prstGeom prst="rect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R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.375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16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779141A8-A988-49CC-9E24-8374FB63D529}"/>
              </a:ext>
            </a:extLst>
          </p:cNvPr>
          <p:cNvSpPr/>
          <p:nvPr/>
        </p:nvSpPr>
        <p:spPr>
          <a:xfrm>
            <a:off x="5106248" y="5514699"/>
            <a:ext cx="6410720" cy="991557"/>
          </a:xfrm>
          <a:prstGeom prst="rect">
            <a:avLst/>
          </a:prstGeom>
          <a:solidFill>
            <a:srgbClr val="FFCE33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D7950-CA57-411B-9DE8-FCBF6BA6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50"/>
            <a:ext cx="9875520" cy="651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Best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715FB-B2C4-4FFA-A4FD-52307BB41AFE}"/>
              </a:ext>
            </a:extLst>
          </p:cNvPr>
          <p:cNvSpPr/>
          <p:nvPr/>
        </p:nvSpPr>
        <p:spPr>
          <a:xfrm>
            <a:off x="4957762" y="3224142"/>
            <a:ext cx="2343150" cy="909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13B2B-6431-4E41-AE27-792CC7D416F7}"/>
              </a:ext>
            </a:extLst>
          </p:cNvPr>
          <p:cNvSpPr txBox="1"/>
          <p:nvPr/>
        </p:nvSpPr>
        <p:spPr>
          <a:xfrm>
            <a:off x="4872037" y="3316227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904D0-4BE1-4245-B9AB-9315075DDD69}"/>
              </a:ext>
            </a:extLst>
          </p:cNvPr>
          <p:cNvSpPr/>
          <p:nvPr/>
        </p:nvSpPr>
        <p:spPr>
          <a:xfrm>
            <a:off x="9245372" y="1068290"/>
            <a:ext cx="2486025" cy="8467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B5B1B-DA4E-4BD0-8DB0-2EC756A2FC4B}"/>
              </a:ext>
            </a:extLst>
          </p:cNvPr>
          <p:cNvSpPr txBox="1"/>
          <p:nvPr/>
        </p:nvSpPr>
        <p:spPr>
          <a:xfrm>
            <a:off x="9189098" y="1303544"/>
            <a:ext cx="248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Stand 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4BA9F-D4A5-4B9C-8E2B-A79DE6716792}"/>
              </a:ext>
            </a:extLst>
          </p:cNvPr>
          <p:cNvSpPr/>
          <p:nvPr/>
        </p:nvSpPr>
        <p:spPr>
          <a:xfrm>
            <a:off x="4743450" y="1050969"/>
            <a:ext cx="2619375" cy="832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326E6-D0E5-4193-B708-6BC82F875CF8}"/>
              </a:ext>
            </a:extLst>
          </p:cNvPr>
          <p:cNvSpPr txBox="1"/>
          <p:nvPr/>
        </p:nvSpPr>
        <p:spPr>
          <a:xfrm>
            <a:off x="4695825" y="110684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SPFC_GRAV_CWM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F77123-7B93-497A-9304-FC5BE99A9C58}"/>
              </a:ext>
            </a:extLst>
          </p:cNvPr>
          <p:cNvSpPr/>
          <p:nvPr/>
        </p:nvSpPr>
        <p:spPr>
          <a:xfrm>
            <a:off x="895350" y="1101921"/>
            <a:ext cx="2095500" cy="832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FEB1D-0E18-490A-8E4E-5074F2C63C35}"/>
              </a:ext>
            </a:extLst>
          </p:cNvPr>
          <p:cNvSpPr txBox="1"/>
          <p:nvPr/>
        </p:nvSpPr>
        <p:spPr>
          <a:xfrm>
            <a:off x="876300" y="122554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TWI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906831-9D18-4C38-9912-CEE980E01D45}"/>
              </a:ext>
            </a:extLst>
          </p:cNvPr>
          <p:cNvSpPr/>
          <p:nvPr/>
        </p:nvSpPr>
        <p:spPr>
          <a:xfrm>
            <a:off x="914400" y="3249441"/>
            <a:ext cx="2095500" cy="8321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D3CFE-56FF-4D94-9547-2D5AF6F59340}"/>
              </a:ext>
            </a:extLst>
          </p:cNvPr>
          <p:cNvSpPr txBox="1"/>
          <p:nvPr/>
        </p:nvSpPr>
        <p:spPr>
          <a:xfrm>
            <a:off x="895350" y="3435505"/>
            <a:ext cx="2114550" cy="5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Mean Temp.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042F19-0AF8-41ED-8EF6-48313945C286}"/>
              </a:ext>
            </a:extLst>
          </p:cNvPr>
          <p:cNvSpPr/>
          <p:nvPr/>
        </p:nvSpPr>
        <p:spPr>
          <a:xfrm>
            <a:off x="876300" y="5492944"/>
            <a:ext cx="2133600" cy="832152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9F13C0-4185-4940-B056-A885C56EBCAA}"/>
              </a:ext>
            </a:extLst>
          </p:cNvPr>
          <p:cNvSpPr txBox="1"/>
          <p:nvPr/>
        </p:nvSpPr>
        <p:spPr>
          <a:xfrm>
            <a:off x="857250" y="5679009"/>
            <a:ext cx="215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Mean </a:t>
            </a:r>
            <a:r>
              <a:rPr lang="en-US" sz="2800" b="1" dirty="0" err="1"/>
              <a:t>Precip</a:t>
            </a:r>
            <a:endParaRPr lang="en-US" sz="2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A720C3-8A7F-4962-AAEF-307AAA0AC4CF}"/>
              </a:ext>
            </a:extLst>
          </p:cNvPr>
          <p:cNvSpPr/>
          <p:nvPr/>
        </p:nvSpPr>
        <p:spPr>
          <a:xfrm>
            <a:off x="9214248" y="3389439"/>
            <a:ext cx="2571750" cy="909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4B9DE1-52A1-46A6-B11A-641BE06CB40E}"/>
              </a:ext>
            </a:extLst>
          </p:cNvPr>
          <p:cNvSpPr txBox="1"/>
          <p:nvPr/>
        </p:nvSpPr>
        <p:spPr>
          <a:xfrm>
            <a:off x="9182100" y="3389217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Stand Density Index             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5FB469-7C19-4687-AE11-556F43CCFE2C}"/>
              </a:ext>
            </a:extLst>
          </p:cNvPr>
          <p:cNvSpPr/>
          <p:nvPr/>
        </p:nvSpPr>
        <p:spPr>
          <a:xfrm>
            <a:off x="8102372" y="5693798"/>
            <a:ext cx="647700" cy="6515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D76104-7411-452D-B435-3DF62853352E}"/>
              </a:ext>
            </a:extLst>
          </p:cNvPr>
          <p:cNvSpPr txBox="1"/>
          <p:nvPr/>
        </p:nvSpPr>
        <p:spPr>
          <a:xfrm>
            <a:off x="8083322" y="577851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792AE1-265A-46E7-A2B8-894870B0CC96}"/>
              </a:ext>
            </a:extLst>
          </p:cNvPr>
          <p:cNvSpPr/>
          <p:nvPr/>
        </p:nvSpPr>
        <p:spPr>
          <a:xfrm>
            <a:off x="8921522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BB6B7E-73BC-478F-8C4C-CF21F9F1773F}"/>
              </a:ext>
            </a:extLst>
          </p:cNvPr>
          <p:cNvSpPr/>
          <p:nvPr/>
        </p:nvSpPr>
        <p:spPr>
          <a:xfrm>
            <a:off x="9759722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4B7DE3-F5C2-4AAE-9543-0686F4CEED31}"/>
              </a:ext>
            </a:extLst>
          </p:cNvPr>
          <p:cNvSpPr txBox="1"/>
          <p:nvPr/>
        </p:nvSpPr>
        <p:spPr>
          <a:xfrm>
            <a:off x="9740672" y="5778517"/>
            <a:ext cx="6477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8D7D1-FC3F-4A45-BF27-3C8731A6AA1C}"/>
              </a:ext>
            </a:extLst>
          </p:cNvPr>
          <p:cNvSpPr/>
          <p:nvPr/>
        </p:nvSpPr>
        <p:spPr>
          <a:xfrm>
            <a:off x="10588397" y="5693798"/>
            <a:ext cx="647700" cy="65151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F3DDBB-6829-40B9-9D53-5DD292EB2028}"/>
              </a:ext>
            </a:extLst>
          </p:cNvPr>
          <p:cNvSpPr txBox="1"/>
          <p:nvPr/>
        </p:nvSpPr>
        <p:spPr>
          <a:xfrm>
            <a:off x="10569347" y="577851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0C4050-3207-4B41-A194-0C9EC3FBF501}"/>
              </a:ext>
            </a:extLst>
          </p:cNvPr>
          <p:cNvSpPr/>
          <p:nvPr/>
        </p:nvSpPr>
        <p:spPr>
          <a:xfrm>
            <a:off x="6139524" y="5722312"/>
            <a:ext cx="647700" cy="6515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9B2EEE-88F5-4C8D-B3D5-0D252C88B48A}"/>
              </a:ext>
            </a:extLst>
          </p:cNvPr>
          <p:cNvSpPr txBox="1"/>
          <p:nvPr/>
        </p:nvSpPr>
        <p:spPr>
          <a:xfrm>
            <a:off x="6120474" y="580703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34DE3B-E3B0-4599-9120-AC088AA3E9E3}"/>
              </a:ext>
            </a:extLst>
          </p:cNvPr>
          <p:cNvSpPr/>
          <p:nvPr/>
        </p:nvSpPr>
        <p:spPr>
          <a:xfrm>
            <a:off x="5287038" y="5716353"/>
            <a:ext cx="647700" cy="6515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BFFC81-8836-443D-8F47-2586F77F5EFE}"/>
              </a:ext>
            </a:extLst>
          </p:cNvPr>
          <p:cNvSpPr txBox="1"/>
          <p:nvPr/>
        </p:nvSpPr>
        <p:spPr>
          <a:xfrm>
            <a:off x="5267988" y="5801072"/>
            <a:ext cx="6477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53286D-0B98-4647-B2FD-846832682307}"/>
              </a:ext>
            </a:extLst>
          </p:cNvPr>
          <p:cNvCxnSpPr>
            <a:cxnSpLocks/>
          </p:cNvCxnSpPr>
          <p:nvPr/>
        </p:nvCxnSpPr>
        <p:spPr>
          <a:xfrm flipV="1">
            <a:off x="2990850" y="1450825"/>
            <a:ext cx="1685925" cy="3054"/>
          </a:xfrm>
          <a:prstGeom prst="straightConnector1">
            <a:avLst/>
          </a:prstGeom>
          <a:ln w="48006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A137806-E48D-4F7C-BFBC-8A7D0F267433}"/>
              </a:ext>
            </a:extLst>
          </p:cNvPr>
          <p:cNvSpPr/>
          <p:nvPr/>
        </p:nvSpPr>
        <p:spPr>
          <a:xfrm>
            <a:off x="5067300" y="3322186"/>
            <a:ext cx="2124074" cy="73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98ABB6-922F-4AFA-A0E4-801CBC274495}"/>
              </a:ext>
            </a:extLst>
          </p:cNvPr>
          <p:cNvCxnSpPr>
            <a:cxnSpLocks/>
          </p:cNvCxnSpPr>
          <p:nvPr/>
        </p:nvCxnSpPr>
        <p:spPr>
          <a:xfrm flipV="1">
            <a:off x="3009900" y="1669342"/>
            <a:ext cx="1673720" cy="1996178"/>
          </a:xfrm>
          <a:prstGeom prst="straightConnector1">
            <a:avLst/>
          </a:prstGeom>
          <a:ln w="107569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3CC2A6-E182-45AA-AC90-ACA7469329B6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009900" y="1928710"/>
            <a:ext cx="1714924" cy="4011909"/>
          </a:xfrm>
          <a:prstGeom prst="straightConnector1">
            <a:avLst/>
          </a:prstGeom>
          <a:ln w="30734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CFC3E3-E257-45CF-8085-47560238E0C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971800" y="1487150"/>
            <a:ext cx="1900237" cy="1920488"/>
          </a:xfrm>
          <a:prstGeom prst="straightConnector1">
            <a:avLst/>
          </a:prstGeom>
          <a:ln w="25019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B40A2F7-EF90-44C8-8CBD-6537DD25F758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610888" y="4180820"/>
            <a:ext cx="19302" cy="1535533"/>
          </a:xfrm>
          <a:prstGeom prst="straightConnector1">
            <a:avLst/>
          </a:prstGeom>
          <a:ln w="49911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922F57C-9A2A-4437-A5B1-3EAF3D9EA31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053138" y="1883121"/>
            <a:ext cx="20867" cy="1297450"/>
          </a:xfrm>
          <a:prstGeom prst="straightConnector1">
            <a:avLst/>
          </a:prstGeom>
          <a:ln w="2730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38BED8-4259-42CC-A10F-7EE9F4D96CFD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864219" y="4177678"/>
            <a:ext cx="1562003" cy="1516120"/>
          </a:xfrm>
          <a:prstGeom prst="straightConnector1">
            <a:avLst/>
          </a:prstGeom>
          <a:ln w="158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52CBE20-74EB-45DC-ABE9-E0700971A79D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426222" y="4311885"/>
            <a:ext cx="1244074" cy="1381913"/>
          </a:xfrm>
          <a:prstGeom prst="straightConnector1">
            <a:avLst/>
          </a:prstGeom>
          <a:ln w="58801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26F7160-1773-4620-B066-3FC63C3826B2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0083572" y="4299404"/>
            <a:ext cx="0" cy="1394394"/>
          </a:xfrm>
          <a:prstGeom prst="straightConnector1">
            <a:avLst/>
          </a:prstGeom>
          <a:ln w="42799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0A9967E-3143-4BB7-9C0A-DA1B0FE6FAEA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10912247" y="4299404"/>
            <a:ext cx="9430" cy="1394394"/>
          </a:xfrm>
          <a:prstGeom prst="straightConnector1">
            <a:avLst/>
          </a:prstGeom>
          <a:ln w="65659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69BEE3-8165-48AA-B1E8-908A64F553EA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flipH="1">
            <a:off x="10477500" y="1915083"/>
            <a:ext cx="10885" cy="1474134"/>
          </a:xfrm>
          <a:prstGeom prst="straightConnector1">
            <a:avLst/>
          </a:prstGeom>
          <a:ln w="7810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8BC66C4-D6E6-4666-A72F-0DC7C0187AC1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410450" y="1471437"/>
            <a:ext cx="1834922" cy="20250"/>
          </a:xfrm>
          <a:prstGeom prst="straightConnector1">
            <a:avLst/>
          </a:prstGeom>
          <a:ln w="61849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2134CE8-277F-4883-996A-35E2CFBCF70F}"/>
              </a:ext>
            </a:extLst>
          </p:cNvPr>
          <p:cNvCxnSpPr>
            <a:cxnSpLocks/>
          </p:cNvCxnSpPr>
          <p:nvPr/>
        </p:nvCxnSpPr>
        <p:spPr>
          <a:xfrm flipH="1" flipV="1">
            <a:off x="7419099" y="1827004"/>
            <a:ext cx="1798136" cy="1624362"/>
          </a:xfrm>
          <a:prstGeom prst="straightConnector1">
            <a:avLst/>
          </a:prstGeom>
          <a:ln w="87884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B6DCB3F-FD33-45A1-8F97-18EBE888FCD5}"/>
              </a:ext>
            </a:extLst>
          </p:cNvPr>
          <p:cNvSpPr txBox="1"/>
          <p:nvPr/>
        </p:nvSpPr>
        <p:spPr>
          <a:xfrm>
            <a:off x="8902472" y="5778517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7D9698-ABDC-4FEC-99F7-82B9B8BD7103}"/>
              </a:ext>
            </a:extLst>
          </p:cNvPr>
          <p:cNvSpPr txBox="1"/>
          <p:nvPr/>
        </p:nvSpPr>
        <p:spPr>
          <a:xfrm>
            <a:off x="3038475" y="1104999"/>
            <a:ext cx="1210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-0.151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82FA96-6752-43DC-919D-D1F49C0E7113}"/>
              </a:ext>
            </a:extLst>
          </p:cNvPr>
          <p:cNvSpPr txBox="1"/>
          <p:nvPr/>
        </p:nvSpPr>
        <p:spPr>
          <a:xfrm>
            <a:off x="2787091" y="2640613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0.339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6BC4A2-08DB-44A0-90D5-6C40C1805F4C}"/>
              </a:ext>
            </a:extLst>
          </p:cNvPr>
          <p:cNvSpPr txBox="1"/>
          <p:nvPr/>
        </p:nvSpPr>
        <p:spPr>
          <a:xfrm>
            <a:off x="2787091" y="4387158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0.097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22B5354-160C-4972-8613-9B901A813766}"/>
              </a:ext>
            </a:extLst>
          </p:cNvPr>
          <p:cNvSpPr txBox="1"/>
          <p:nvPr/>
        </p:nvSpPr>
        <p:spPr>
          <a:xfrm>
            <a:off x="7904961" y="1125845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0.195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53DF8FD-A0E1-4F0A-B993-759B6F8366AA}"/>
              </a:ext>
            </a:extLst>
          </p:cNvPr>
          <p:cNvSpPr txBox="1"/>
          <p:nvPr/>
        </p:nvSpPr>
        <p:spPr>
          <a:xfrm>
            <a:off x="7904961" y="201520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-0.277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413C3AF-ADE7-40C8-8047-A59D6CED6F05}"/>
              </a:ext>
            </a:extLst>
          </p:cNvPr>
          <p:cNvSpPr txBox="1"/>
          <p:nvPr/>
        </p:nvSpPr>
        <p:spPr>
          <a:xfrm>
            <a:off x="10500123" y="201820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0.246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1E33E8-8AB5-4C27-AF09-A0D0ADE9FD0A}"/>
              </a:ext>
            </a:extLst>
          </p:cNvPr>
          <p:cNvSpPr txBox="1"/>
          <p:nvPr/>
        </p:nvSpPr>
        <p:spPr>
          <a:xfrm>
            <a:off x="6099078" y="2376298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0.086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06C40F5-EA95-4910-BF7E-914144ACAC85}"/>
              </a:ext>
            </a:extLst>
          </p:cNvPr>
          <p:cNvSpPr txBox="1"/>
          <p:nvPr/>
        </p:nvSpPr>
        <p:spPr>
          <a:xfrm>
            <a:off x="8671288" y="4298172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0.185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E24661-1F21-4DB6-A344-8A95B40306B9}"/>
              </a:ext>
            </a:extLst>
          </p:cNvPr>
          <p:cNvSpPr txBox="1"/>
          <p:nvPr/>
        </p:nvSpPr>
        <p:spPr>
          <a:xfrm>
            <a:off x="9869513" y="4802786"/>
            <a:ext cx="9093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-0.135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C66952-3E7A-4782-A107-82E12948253C}"/>
              </a:ext>
            </a:extLst>
          </p:cNvPr>
          <p:cNvSpPr txBox="1"/>
          <p:nvPr/>
        </p:nvSpPr>
        <p:spPr>
          <a:xfrm>
            <a:off x="10934394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-0.207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8657DE5-7D8E-4BE3-A176-6FB3B52CC231}"/>
              </a:ext>
            </a:extLst>
          </p:cNvPr>
          <p:cNvSpPr txBox="1"/>
          <p:nvPr/>
        </p:nvSpPr>
        <p:spPr>
          <a:xfrm>
            <a:off x="4462068" y="2763950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0.079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D4C6AB4-83D6-451F-A0B2-8076E6B9F9C5}"/>
              </a:ext>
            </a:extLst>
          </p:cNvPr>
          <p:cNvSpPr txBox="1"/>
          <p:nvPr/>
        </p:nvSpPr>
        <p:spPr>
          <a:xfrm>
            <a:off x="7014411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0.525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A5FFE7-C270-4F52-82B3-CDC7458D0B8B}"/>
              </a:ext>
            </a:extLst>
          </p:cNvPr>
          <p:cNvSpPr txBox="1"/>
          <p:nvPr/>
        </p:nvSpPr>
        <p:spPr>
          <a:xfrm>
            <a:off x="4796111" y="5097464"/>
            <a:ext cx="1210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0.157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0098E45-C56A-4C6C-825A-3F8982BA9649}"/>
              </a:ext>
            </a:extLst>
          </p:cNvPr>
          <p:cNvSpPr txBox="1"/>
          <p:nvPr/>
        </p:nvSpPr>
        <p:spPr>
          <a:xfrm>
            <a:off x="5594033" y="1458853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.249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C5C4772-08E4-48A6-81FD-BC96179354EB}"/>
              </a:ext>
            </a:extLst>
          </p:cNvPr>
          <p:cNvSpPr txBox="1"/>
          <p:nvPr/>
        </p:nvSpPr>
        <p:spPr>
          <a:xfrm>
            <a:off x="10609898" y="3875523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.146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4644CFA-5F6E-4BC0-A360-56999F4C65AC}"/>
              </a:ext>
            </a:extLst>
          </p:cNvPr>
          <p:cNvSpPr txBox="1"/>
          <p:nvPr/>
        </p:nvSpPr>
        <p:spPr>
          <a:xfrm>
            <a:off x="5464393" y="3701770"/>
            <a:ext cx="133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.378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98AFFA9-2F47-49DC-8A80-1B5ADE091230}"/>
              </a:ext>
            </a:extLst>
          </p:cNvPr>
          <p:cNvCxnSpPr>
            <a:cxnSpLocks/>
          </p:cNvCxnSpPr>
          <p:nvPr/>
        </p:nvCxnSpPr>
        <p:spPr>
          <a:xfrm flipV="1">
            <a:off x="6468377" y="4173394"/>
            <a:ext cx="19302" cy="1535533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DEF2ECA-F6A9-4BB9-BB96-D8253AE9FBB0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7156129" y="4189888"/>
            <a:ext cx="2089243" cy="1503910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13C3A8-FDFE-435C-AEC3-D5F752C88F73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7360476" y="4154712"/>
            <a:ext cx="2723096" cy="1539086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4B14AC0-6DED-4E69-9F35-84AD666D4EDB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7374738" y="3964725"/>
            <a:ext cx="3537509" cy="1729073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566BB3B-10BE-4B05-9D1D-8A6B96E1FA9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9245372" y="4328500"/>
            <a:ext cx="669990" cy="136529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5EDB1B9-E620-4C41-8EF3-8639D34EE31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360476" y="3786244"/>
            <a:ext cx="1821624" cy="18472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27A919D-2B63-4599-9625-62E43D3CFADF}"/>
              </a:ext>
            </a:extLst>
          </p:cNvPr>
          <p:cNvCxnSpPr>
            <a:cxnSpLocks/>
          </p:cNvCxnSpPr>
          <p:nvPr/>
        </p:nvCxnSpPr>
        <p:spPr>
          <a:xfrm flipV="1">
            <a:off x="3064410" y="4177678"/>
            <a:ext cx="1826678" cy="1600840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E8A5A21-A596-4987-AC5D-244A4FE36CE0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009900" y="3691203"/>
            <a:ext cx="1947861" cy="10568"/>
          </a:xfrm>
          <a:prstGeom prst="straightConnector1">
            <a:avLst/>
          </a:prstGeom>
          <a:ln w="46990">
            <a:solidFill>
              <a:schemeClr val="tx1">
                <a:alpha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70A6A416-CB2E-40C5-A0DE-D89643486FDE}"/>
              </a:ext>
            </a:extLst>
          </p:cNvPr>
          <p:cNvSpPr txBox="1"/>
          <p:nvPr/>
        </p:nvSpPr>
        <p:spPr>
          <a:xfrm>
            <a:off x="4861496" y="4091196"/>
            <a:ext cx="2548954" cy="523220"/>
          </a:xfrm>
          <a:prstGeom prst="rect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R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.079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6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58240" y="305493"/>
            <a:ext cx="9875520" cy="691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Goals Revisited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2528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Do </a:t>
            </a:r>
            <a:r>
              <a:rPr lang="en-US" u="sng" dirty="0"/>
              <a:t>environmental conditions</a:t>
            </a:r>
            <a:r>
              <a:rPr lang="en-US" dirty="0"/>
              <a:t>, </a:t>
            </a:r>
            <a:r>
              <a:rPr lang="en-US" u="sng" dirty="0"/>
              <a:t>forest biota</a:t>
            </a:r>
            <a:r>
              <a:rPr lang="en-US" dirty="0"/>
              <a:t>, or </a:t>
            </a:r>
            <a:r>
              <a:rPr lang="en-US" u="sng" dirty="0"/>
              <a:t>soil conditions</a:t>
            </a:r>
            <a:r>
              <a:rPr lang="en-US" dirty="0"/>
              <a:t> 	</a:t>
            </a:r>
          </a:p>
          <a:p>
            <a:pPr algn="l"/>
            <a:r>
              <a:rPr lang="en-US" dirty="0"/>
              <a:t>	have the largest effect on soil C?</a:t>
            </a:r>
          </a:p>
          <a:p>
            <a:pPr algn="l"/>
            <a:r>
              <a:rPr lang="en-US" dirty="0"/>
              <a:t>	- Soil conditions – </a:t>
            </a:r>
            <a:r>
              <a:rPr lang="en-US" b="1" dirty="0"/>
              <a:t>largest effect</a:t>
            </a:r>
            <a:r>
              <a:rPr lang="en-US" dirty="0"/>
              <a:t>!</a:t>
            </a:r>
          </a:p>
          <a:p>
            <a:pPr algn="l"/>
            <a:r>
              <a:rPr lang="en-US" dirty="0"/>
              <a:t>	- Forest biota &amp; Environmental conditions – underwhelming.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07174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58240" y="305493"/>
            <a:ext cx="9875520" cy="691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Goals Revisited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2528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Do </a:t>
            </a:r>
            <a:r>
              <a:rPr lang="en-US" u="sng" dirty="0"/>
              <a:t>environmental conditions</a:t>
            </a:r>
            <a:r>
              <a:rPr lang="en-US" dirty="0"/>
              <a:t>, </a:t>
            </a:r>
            <a:r>
              <a:rPr lang="en-US" u="sng" dirty="0"/>
              <a:t>forest biota</a:t>
            </a:r>
            <a:r>
              <a:rPr lang="en-US" dirty="0"/>
              <a:t>, or </a:t>
            </a:r>
            <a:r>
              <a:rPr lang="en-US" u="sng" dirty="0"/>
              <a:t>soil conditions</a:t>
            </a:r>
            <a:r>
              <a:rPr lang="en-US" dirty="0"/>
              <a:t> 	</a:t>
            </a:r>
          </a:p>
          <a:p>
            <a:pPr algn="l"/>
            <a:r>
              <a:rPr lang="en-US" dirty="0"/>
              <a:t>	have the largest effect on soil C?</a:t>
            </a:r>
          </a:p>
          <a:p>
            <a:pPr algn="l"/>
            <a:r>
              <a:rPr lang="en-US" dirty="0"/>
              <a:t>	- Soil conditions – </a:t>
            </a:r>
            <a:r>
              <a:rPr lang="en-US" b="1" dirty="0"/>
              <a:t>largest effect</a:t>
            </a:r>
            <a:r>
              <a:rPr lang="en-US" dirty="0"/>
              <a:t>!</a:t>
            </a:r>
          </a:p>
          <a:p>
            <a:pPr algn="l"/>
            <a:r>
              <a:rPr lang="en-US" dirty="0"/>
              <a:t>	- Forest biota &amp; Environmental conditions – underwhelming.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How do each of these groups express their effects?</a:t>
            </a:r>
          </a:p>
          <a:p>
            <a:pPr algn="l"/>
            <a:r>
              <a:rPr lang="en-US" dirty="0"/>
              <a:t>	- Direct soil impacts</a:t>
            </a:r>
          </a:p>
          <a:p>
            <a:pPr algn="l"/>
            <a:r>
              <a:rPr lang="en-US" dirty="0"/>
              <a:t>	- Weak, indirect effects of environmental conditions</a:t>
            </a:r>
          </a:p>
          <a:p>
            <a:pPr algn="l"/>
            <a:r>
              <a:rPr lang="en-US" dirty="0"/>
              <a:t>	- Weak, mixed effects of forest biota</a:t>
            </a:r>
          </a:p>
        </p:txBody>
      </p:sp>
    </p:spTree>
    <p:extLst>
      <p:ext uri="{BB962C8B-B14F-4D97-AF65-F5344CB8AC3E}">
        <p14:creationId xmlns:p14="http://schemas.microsoft.com/office/powerpoint/2010/main" val="3500198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80C968-526B-4CA1-906F-F78AAC591EA1}"/>
              </a:ext>
            </a:extLst>
          </p:cNvPr>
          <p:cNvSpPr txBox="1">
            <a:spLocks/>
          </p:cNvSpPr>
          <p:nvPr/>
        </p:nvSpPr>
        <p:spPr>
          <a:xfrm>
            <a:off x="1066800" y="1530466"/>
            <a:ext cx="10058399" cy="326019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numCol="3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38FC8-D1C1-49FA-BEFB-73EF1CB2F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1530466"/>
            <a:ext cx="10058399" cy="3260195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4000" b="1" dirty="0"/>
              <a:t>Questions?</a:t>
            </a:r>
          </a:p>
        </p:txBody>
      </p:sp>
      <p:pic>
        <p:nvPicPr>
          <p:cNvPr id="1026" name="Picture 2" descr="Image result for uvm rubenstein school">
            <a:extLst>
              <a:ext uri="{FF2B5EF4-FFF2-40B4-BE49-F238E27FC236}">
                <a16:creationId xmlns:a16="http://schemas.microsoft.com/office/drawing/2014/main" id="{20422CA4-C042-4540-9AFA-AA0F662C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6178"/>
            <a:ext cx="2645465" cy="8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FS">
            <a:extLst>
              <a:ext uri="{FF2B5EF4-FFF2-40B4-BE49-F238E27FC236}">
                <a16:creationId xmlns:a16="http://schemas.microsoft.com/office/drawing/2014/main" id="{9A8D848A-C572-481E-9897-55A76545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5980144"/>
            <a:ext cx="807140" cy="8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3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58240" y="0"/>
            <a:ext cx="9875520" cy="66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rbel" panose="020B0503020204020204" pitchFamily="34" charset="0"/>
              </a:rPr>
              <a:t>Northeastern U.S.  is a Carbon Sink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42A5F-5B63-4012-8003-2351A8A9E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3" y="990553"/>
            <a:ext cx="6543675" cy="4610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6B7466-0DF1-4FB5-B10E-3C5DCC83EA44}"/>
              </a:ext>
            </a:extLst>
          </p:cNvPr>
          <p:cNvSpPr txBox="1"/>
          <p:nvPr/>
        </p:nvSpPr>
        <p:spPr>
          <a:xfrm>
            <a:off x="1158240" y="5600653"/>
            <a:ext cx="431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Forest Carbon Stocks (aboveground)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5BAC3-9A9D-4B15-B929-271308DD9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042" y="990553"/>
            <a:ext cx="39338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7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58240" y="0"/>
            <a:ext cx="9875520" cy="66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rbel" panose="020B0503020204020204" pitchFamily="34" charset="0"/>
              </a:rPr>
              <a:t>Northeastern U.S.  is a Carbon Sink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42A5F-5B63-4012-8003-2351A8A9E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3" y="990553"/>
            <a:ext cx="6543675" cy="461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614DD6-B410-4A05-BF6C-2895286D91C2}"/>
              </a:ext>
            </a:extLst>
          </p:cNvPr>
          <p:cNvSpPr/>
          <p:nvPr/>
        </p:nvSpPr>
        <p:spPr>
          <a:xfrm>
            <a:off x="236483" y="990553"/>
            <a:ext cx="6543675" cy="4610100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135CE-0922-4C77-9D08-72B60358C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953" y="1284119"/>
            <a:ext cx="7231807" cy="5196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241844-CDC4-430D-BD2F-50FB99417C6B}"/>
              </a:ext>
            </a:extLst>
          </p:cNvPr>
          <p:cNvSpPr txBox="1"/>
          <p:nvPr/>
        </p:nvSpPr>
        <p:spPr>
          <a:xfrm>
            <a:off x="5142506" y="6475289"/>
            <a:ext cx="489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 in Forest Carbon Stocks (aboveground)</a:t>
            </a:r>
          </a:p>
        </p:txBody>
      </p:sp>
    </p:spTree>
    <p:extLst>
      <p:ext uri="{BB962C8B-B14F-4D97-AF65-F5344CB8AC3E}">
        <p14:creationId xmlns:p14="http://schemas.microsoft.com/office/powerpoint/2010/main" val="74408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58240" y="305493"/>
            <a:ext cx="9875520" cy="691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Temperate Forests – Difficult to Study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3444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Interactions between many factors:</a:t>
            </a:r>
          </a:p>
          <a:p>
            <a:pPr>
              <a:lnSpc>
                <a:spcPct val="100000"/>
              </a:lnSpc>
            </a:pPr>
            <a:r>
              <a:rPr lang="en-US" dirty="0"/>
              <a:t>temperature, precipitation,   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topography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62781-FB24-4073-AE61-5510250F7864}"/>
              </a:ext>
            </a:extLst>
          </p:cNvPr>
          <p:cNvSpPr/>
          <p:nvPr/>
        </p:nvSpPr>
        <p:spPr>
          <a:xfrm>
            <a:off x="6096000" y="1585479"/>
            <a:ext cx="6019800" cy="45183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07963-53FF-496F-A446-98091B8A5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9938"/>
            <a:ext cx="5925658" cy="451831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1531C1-E0D7-491C-A037-923D93DB8452}"/>
              </a:ext>
            </a:extLst>
          </p:cNvPr>
          <p:cNvSpPr/>
          <p:nvPr/>
        </p:nvSpPr>
        <p:spPr>
          <a:xfrm>
            <a:off x="0" y="1482436"/>
            <a:ext cx="2836506" cy="17646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58240" y="305493"/>
            <a:ext cx="9875520" cy="691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Temperate Forests – Difficult to Study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3444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Interactions between many factors:</a:t>
            </a:r>
          </a:p>
          <a:p>
            <a:pPr>
              <a:lnSpc>
                <a:spcPct val="100000"/>
              </a:lnSpc>
            </a:pPr>
            <a:r>
              <a:rPr lang="en-US" dirty="0"/>
              <a:t>temperature, precipitation,   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topography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dirty="0"/>
              <a:t>forest density, composition, age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62781-FB24-4073-AE61-5510250F7864}"/>
              </a:ext>
            </a:extLst>
          </p:cNvPr>
          <p:cNvSpPr/>
          <p:nvPr/>
        </p:nvSpPr>
        <p:spPr>
          <a:xfrm>
            <a:off x="6096000" y="1585479"/>
            <a:ext cx="6019800" cy="45183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992177-3C60-4D92-AA2C-DF740DE3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9938"/>
            <a:ext cx="5925658" cy="45183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6760DC-3554-4283-A69D-0BE794E2B490}"/>
              </a:ext>
            </a:extLst>
          </p:cNvPr>
          <p:cNvSpPr/>
          <p:nvPr/>
        </p:nvSpPr>
        <p:spPr>
          <a:xfrm>
            <a:off x="76200" y="3919280"/>
            <a:ext cx="2611016" cy="2390599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06D51C-F4D2-4FA8-9C64-047968106712}"/>
              </a:ext>
            </a:extLst>
          </p:cNvPr>
          <p:cNvSpPr/>
          <p:nvPr/>
        </p:nvSpPr>
        <p:spPr>
          <a:xfrm>
            <a:off x="0" y="1482436"/>
            <a:ext cx="2836506" cy="17646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6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58240" y="305493"/>
            <a:ext cx="9875520" cy="691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Temperate Forests – Difficult to Study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3444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Interactions between many factors:</a:t>
            </a:r>
          </a:p>
          <a:p>
            <a:pPr>
              <a:lnSpc>
                <a:spcPct val="100000"/>
              </a:lnSpc>
            </a:pPr>
            <a:r>
              <a:rPr lang="en-US" dirty="0"/>
              <a:t>temperature, precipitation,   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topography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dirty="0"/>
              <a:t>forest density, composition, age</a:t>
            </a:r>
          </a:p>
          <a:p>
            <a:pPr>
              <a:lnSpc>
                <a:spcPct val="150000"/>
              </a:lnSpc>
            </a:pPr>
            <a:r>
              <a:rPr lang="en-US" dirty="0"/>
              <a:t>soil nutrients                            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</a:p>
          <a:p>
            <a:r>
              <a:rPr lang="en-US" dirty="0"/>
              <a:t>↓                                 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</a:rPr>
              <a:t>soil carbon                          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62781-FB24-4073-AE61-5510250F7864}"/>
              </a:ext>
            </a:extLst>
          </p:cNvPr>
          <p:cNvSpPr/>
          <p:nvPr/>
        </p:nvSpPr>
        <p:spPr>
          <a:xfrm>
            <a:off x="6096000" y="1585479"/>
            <a:ext cx="6019800" cy="45183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B4CE02-686B-49C0-801F-92977EDA5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9938"/>
            <a:ext cx="5925658" cy="45183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33F61F-9767-4D02-9863-DECE0CA5D90A}"/>
              </a:ext>
            </a:extLst>
          </p:cNvPr>
          <p:cNvSpPr/>
          <p:nvPr/>
        </p:nvSpPr>
        <p:spPr>
          <a:xfrm>
            <a:off x="0" y="1482436"/>
            <a:ext cx="2836506" cy="17646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6DCD31-9BE9-4EFA-A765-4C589A892F94}"/>
              </a:ext>
            </a:extLst>
          </p:cNvPr>
          <p:cNvSpPr/>
          <p:nvPr/>
        </p:nvSpPr>
        <p:spPr>
          <a:xfrm>
            <a:off x="76200" y="3919280"/>
            <a:ext cx="2611016" cy="2390599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8386FF-069E-478E-BFA3-6F6C9D8D401B}"/>
              </a:ext>
            </a:extLst>
          </p:cNvPr>
          <p:cNvSpPr/>
          <p:nvPr/>
        </p:nvSpPr>
        <p:spPr>
          <a:xfrm>
            <a:off x="3204190" y="2233700"/>
            <a:ext cx="2836505" cy="267420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3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43000" y="471054"/>
            <a:ext cx="9875520" cy="871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Similar Studies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</a:t>
            </a:r>
            <a:r>
              <a:rPr lang="en-US" u="sng" dirty="0"/>
              <a:t>Quebec Forest Survey</a:t>
            </a:r>
            <a:r>
              <a:rPr lang="en-US" dirty="0"/>
              <a:t> dataset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Aboveground productivity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507C4-B0FB-4B41-85B2-0E38B6081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087" y="906779"/>
            <a:ext cx="4695825" cy="5962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1F7714-3D57-4B73-B0A9-BF3637E8D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208256"/>
            <a:ext cx="4239941" cy="10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5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E5329-DDD2-4E5C-A1D4-D322C9676DDA}"/>
              </a:ext>
            </a:extLst>
          </p:cNvPr>
          <p:cNvSpPr txBox="1">
            <a:spLocks/>
          </p:cNvSpPr>
          <p:nvPr/>
        </p:nvSpPr>
        <p:spPr>
          <a:xfrm>
            <a:off x="1143000" y="471054"/>
            <a:ext cx="9875520" cy="871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Similar Studies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D2A007-C762-4C27-8E9C-E636158D82A6}"/>
              </a:ext>
            </a:extLst>
          </p:cNvPr>
          <p:cNvSpPr txBox="1">
            <a:spLocks/>
          </p:cNvSpPr>
          <p:nvPr/>
        </p:nvSpPr>
        <p:spPr>
          <a:xfrm>
            <a:off x="0" y="1482436"/>
            <a:ext cx="121920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</a:t>
            </a:r>
            <a:r>
              <a:rPr lang="en-US" u="sng" dirty="0"/>
              <a:t>Quebec Forest Survey</a:t>
            </a:r>
            <a:r>
              <a:rPr lang="en-US" dirty="0"/>
              <a:t> dataset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Aboveground productivity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Found effects of:</a:t>
            </a:r>
          </a:p>
          <a:p>
            <a:pPr lvl="1"/>
            <a:r>
              <a:rPr lang="en-US" dirty="0"/>
              <a:t>		-Temperature</a:t>
            </a:r>
          </a:p>
          <a:p>
            <a:pPr lvl="1"/>
            <a:r>
              <a:rPr lang="en-US" dirty="0"/>
              <a:t>		-Drainage</a:t>
            </a:r>
          </a:p>
          <a:p>
            <a:pPr lvl="1"/>
            <a:r>
              <a:rPr lang="en-US" dirty="0"/>
              <a:t>		-Stand Density</a:t>
            </a:r>
          </a:p>
          <a:p>
            <a:pPr lvl="1"/>
            <a:r>
              <a:rPr lang="en-US" dirty="0"/>
              <a:t>		-Biodiversity as measured by</a:t>
            </a:r>
          </a:p>
          <a:p>
            <a:pPr lvl="1"/>
            <a:r>
              <a:rPr lang="en-US" dirty="0"/>
              <a:t>		  </a:t>
            </a:r>
            <a:r>
              <a:rPr lang="en-US" u="sng" dirty="0"/>
              <a:t>functional trait diversity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507C4-B0FB-4B41-85B2-0E38B6081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087" y="906779"/>
            <a:ext cx="4695825" cy="5962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1F7714-3D57-4B73-B0A9-BF3637E8D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208256"/>
            <a:ext cx="4239941" cy="10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829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etropolita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26292</TotalTime>
  <Words>813</Words>
  <Application>Microsoft Office PowerPoint</Application>
  <PresentationFormat>Widescreen</PresentationFormat>
  <Paragraphs>347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Basis</vt:lpstr>
      <vt:lpstr>Metropolitan</vt:lpstr>
      <vt:lpstr>Depth</vt:lpstr>
      <vt:lpstr>Assessing Ecosystem Controls on Soil Carbon Storage Across the Northeastern United States  Adam Noel  PhD. Candidate - RSENR 13 December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 Selection  &amp;  Model Testing</vt:lpstr>
      <vt:lpstr>Variable Selection  &amp;  Model Testing</vt:lpstr>
      <vt:lpstr>Variable Selection  &amp;  Model Testing</vt:lpstr>
      <vt:lpstr>Variable Selection  &amp;  Model Testing</vt:lpstr>
      <vt:lpstr>Best Model</vt:lpstr>
      <vt:lpstr>Best Model</vt:lpstr>
      <vt:lpstr>Best Model</vt:lpstr>
      <vt:lpstr>Best Model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GOODWOOD</dc:title>
  <dc:creator>Adam Noel</dc:creator>
  <cp:lastModifiedBy>Adam Noel</cp:lastModifiedBy>
  <cp:revision>152</cp:revision>
  <dcterms:created xsi:type="dcterms:W3CDTF">2019-11-12T15:45:55Z</dcterms:created>
  <dcterms:modified xsi:type="dcterms:W3CDTF">2019-12-12T23:14:25Z</dcterms:modified>
</cp:coreProperties>
</file>