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81"/>
  </p:notesMasterIdLst>
  <p:sldIdLst>
    <p:sldId id="256" r:id="rId3"/>
    <p:sldId id="294" r:id="rId4"/>
    <p:sldId id="309" r:id="rId5"/>
    <p:sldId id="297" r:id="rId6"/>
    <p:sldId id="310" r:id="rId7"/>
    <p:sldId id="312" r:id="rId8"/>
    <p:sldId id="311" r:id="rId9"/>
    <p:sldId id="295" r:id="rId10"/>
    <p:sldId id="332" r:id="rId11"/>
    <p:sldId id="360" r:id="rId12"/>
    <p:sldId id="359" r:id="rId13"/>
    <p:sldId id="298" r:id="rId14"/>
    <p:sldId id="300" r:id="rId15"/>
    <p:sldId id="299" r:id="rId16"/>
    <p:sldId id="301" r:id="rId17"/>
    <p:sldId id="303" r:id="rId18"/>
    <p:sldId id="304" r:id="rId19"/>
    <p:sldId id="306" r:id="rId20"/>
    <p:sldId id="352" r:id="rId21"/>
    <p:sldId id="305" r:id="rId22"/>
    <p:sldId id="349" r:id="rId23"/>
    <p:sldId id="350" r:id="rId24"/>
    <p:sldId id="351" r:id="rId25"/>
    <p:sldId id="336" r:id="rId26"/>
    <p:sldId id="308" r:id="rId27"/>
    <p:sldId id="358" r:id="rId28"/>
    <p:sldId id="330" r:id="rId29"/>
    <p:sldId id="356" r:id="rId30"/>
    <p:sldId id="296" r:id="rId31"/>
    <p:sldId id="320" r:id="rId32"/>
    <p:sldId id="291" r:id="rId33"/>
    <p:sldId id="292" r:id="rId34"/>
    <p:sldId id="364" r:id="rId35"/>
    <p:sldId id="365" r:id="rId36"/>
    <p:sldId id="366" r:id="rId37"/>
    <p:sldId id="328" r:id="rId38"/>
    <p:sldId id="323" r:id="rId39"/>
    <p:sldId id="324" r:id="rId40"/>
    <p:sldId id="325" r:id="rId41"/>
    <p:sldId id="326" r:id="rId42"/>
    <p:sldId id="327" r:id="rId43"/>
    <p:sldId id="368" r:id="rId44"/>
    <p:sldId id="369" r:id="rId45"/>
    <p:sldId id="370" r:id="rId46"/>
    <p:sldId id="371" r:id="rId47"/>
    <p:sldId id="367" r:id="rId48"/>
    <p:sldId id="362" r:id="rId49"/>
    <p:sldId id="363" r:id="rId50"/>
    <p:sldId id="372" r:id="rId51"/>
    <p:sldId id="289" r:id="rId52"/>
    <p:sldId id="280" r:id="rId53"/>
    <p:sldId id="287" r:id="rId54"/>
    <p:sldId id="357" r:id="rId55"/>
    <p:sldId id="338" r:id="rId56"/>
    <p:sldId id="337" r:id="rId57"/>
    <p:sldId id="331" r:id="rId58"/>
    <p:sldId id="329" r:id="rId59"/>
    <p:sldId id="353" r:id="rId60"/>
    <p:sldId id="354" r:id="rId61"/>
    <p:sldId id="355" r:id="rId62"/>
    <p:sldId id="293" r:id="rId63"/>
    <p:sldId id="271" r:id="rId64"/>
    <p:sldId id="302" r:id="rId65"/>
    <p:sldId id="307" r:id="rId66"/>
    <p:sldId id="339" r:id="rId67"/>
    <p:sldId id="340" r:id="rId68"/>
    <p:sldId id="341" r:id="rId69"/>
    <p:sldId id="342" r:id="rId70"/>
    <p:sldId id="343" r:id="rId71"/>
    <p:sldId id="344" r:id="rId72"/>
    <p:sldId id="345" r:id="rId73"/>
    <p:sldId id="346" r:id="rId74"/>
    <p:sldId id="347" r:id="rId75"/>
    <p:sldId id="361" r:id="rId76"/>
    <p:sldId id="348" r:id="rId77"/>
    <p:sldId id="373" r:id="rId78"/>
    <p:sldId id="374" r:id="rId79"/>
    <p:sldId id="375"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00"/>
    <a:srgbClr val="FFFFFF"/>
    <a:srgbClr val="333399"/>
    <a:srgbClr val="000066"/>
    <a:srgbClr val="000099"/>
    <a:srgbClr val="003399"/>
    <a:srgbClr val="000000"/>
    <a:srgbClr val="9D6966"/>
    <a:srgbClr val="818B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37"/>
  </p:normalViewPr>
  <p:slideViewPr>
    <p:cSldViewPr snapToGrid="0" snapToObjects="1">
      <p:cViewPr varScale="1">
        <p:scale>
          <a:sx n="105" d="100"/>
          <a:sy n="105" d="100"/>
        </p:scale>
        <p:origin x="118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file:///\\env.govt.state.ma.us\enterprise\FWE-Westborough-WKGRP\BDI\Planning\Carbon\MassWildlife%20Carbon%20Analysi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nv.govt.state.ma.us\enterprise\FWE-Westborough-WKGRP\BDI\Planning\Carbon\MassWildlife%20Carbon%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percentStacked"/>
        <c:varyColors val="0"/>
        <c:ser>
          <c:idx val="1"/>
          <c:order val="1"/>
          <c:tx>
            <c:strRef>
              <c:f>Sheet1!$A$3</c:f>
              <c:strCache>
                <c:ptCount val="1"/>
                <c:pt idx="0">
                  <c:v>Grassland, shrubland, and young forest</c:v>
                </c:pt>
              </c:strCache>
            </c:strRef>
          </c:tx>
          <c:spPr>
            <a:solidFill>
              <a:srgbClr val="C59B66"/>
            </a:solidFill>
          </c:spPr>
          <c:invertIfNegative val="0"/>
          <c:cat>
            <c:strRef>
              <c:f>Sheet1!$B$1:$D$1</c:f>
              <c:strCache>
                <c:ptCount val="3"/>
                <c:pt idx="0">
                  <c:v>2001</c:v>
                </c:pt>
                <c:pt idx="1">
                  <c:v>2017</c:v>
                </c:pt>
                <c:pt idx="2">
                  <c:v>Desired</c:v>
                </c:pt>
              </c:strCache>
            </c:strRef>
          </c:cat>
          <c:val>
            <c:numRef>
              <c:f>Sheet1!$B$3:$D$3</c:f>
              <c:numCache>
                <c:formatCode>General</c:formatCode>
                <c:ptCount val="3"/>
                <c:pt idx="0">
                  <c:v>4</c:v>
                </c:pt>
                <c:pt idx="1">
                  <c:v>10.5</c:v>
                </c:pt>
                <c:pt idx="2">
                  <c:v>22.5</c:v>
                </c:pt>
              </c:numCache>
            </c:numRef>
          </c:val>
          <c:extLst>
            <c:ext xmlns:c16="http://schemas.microsoft.com/office/drawing/2014/chart" uri="{C3380CC4-5D6E-409C-BE32-E72D297353CC}">
              <c16:uniqueId val="{00000000-AC4D-4653-B23A-CD5717702967}"/>
            </c:ext>
          </c:extLst>
        </c:ser>
        <c:ser>
          <c:idx val="0"/>
          <c:order val="0"/>
          <c:tx>
            <c:strRef>
              <c:f>Sheet1!$A$2</c:f>
              <c:strCache>
                <c:ptCount val="1"/>
                <c:pt idx="0">
                  <c:v>Full canopy forest 30-120 years old</c:v>
                </c:pt>
              </c:strCache>
            </c:strRef>
          </c:tx>
          <c:spPr>
            <a:solidFill>
              <a:srgbClr val="818B46"/>
            </a:solidFill>
          </c:spPr>
          <c:invertIfNegative val="0"/>
          <c:cat>
            <c:strRef>
              <c:f>Sheet1!$B$1:$D$1</c:f>
              <c:strCache>
                <c:ptCount val="3"/>
                <c:pt idx="0">
                  <c:v>2001</c:v>
                </c:pt>
                <c:pt idx="1">
                  <c:v>2017</c:v>
                </c:pt>
                <c:pt idx="2">
                  <c:v>Desired</c:v>
                </c:pt>
              </c:strCache>
            </c:strRef>
          </c:cat>
          <c:val>
            <c:numRef>
              <c:f>Sheet1!$B$2:$D$2</c:f>
              <c:numCache>
                <c:formatCode>General</c:formatCode>
                <c:ptCount val="3"/>
                <c:pt idx="0">
                  <c:v>95.4</c:v>
                </c:pt>
                <c:pt idx="1">
                  <c:v>77</c:v>
                </c:pt>
                <c:pt idx="2">
                  <c:v>65</c:v>
                </c:pt>
              </c:numCache>
            </c:numRef>
          </c:val>
          <c:extLst>
            <c:ext xmlns:c16="http://schemas.microsoft.com/office/drawing/2014/chart" uri="{C3380CC4-5D6E-409C-BE32-E72D297353CC}">
              <c16:uniqueId val="{00000001-AC4D-4653-B23A-CD5717702967}"/>
            </c:ext>
          </c:extLst>
        </c:ser>
        <c:ser>
          <c:idx val="2"/>
          <c:order val="2"/>
          <c:tx>
            <c:strRef>
              <c:f>Sheet1!$A$4</c:f>
              <c:strCache>
                <c:ptCount val="1"/>
                <c:pt idx="0">
                  <c:v>Forest reserves and biologically mature forest &gt;120 years old</c:v>
                </c:pt>
              </c:strCache>
            </c:strRef>
          </c:tx>
          <c:spPr>
            <a:solidFill>
              <a:srgbClr val="A86A6B"/>
            </a:solidFill>
          </c:spPr>
          <c:invertIfNegative val="0"/>
          <c:cat>
            <c:strRef>
              <c:f>Sheet1!$B$1:$D$1</c:f>
              <c:strCache>
                <c:ptCount val="3"/>
                <c:pt idx="0">
                  <c:v>2001</c:v>
                </c:pt>
                <c:pt idx="1">
                  <c:v>2017</c:v>
                </c:pt>
                <c:pt idx="2">
                  <c:v>Desired</c:v>
                </c:pt>
              </c:strCache>
            </c:strRef>
          </c:cat>
          <c:val>
            <c:numRef>
              <c:f>Sheet1!$B$4:$D$4</c:f>
              <c:numCache>
                <c:formatCode>General</c:formatCode>
                <c:ptCount val="3"/>
                <c:pt idx="0">
                  <c:v>0.60000000000000009</c:v>
                </c:pt>
                <c:pt idx="1">
                  <c:v>12.5</c:v>
                </c:pt>
                <c:pt idx="2">
                  <c:v>12.5</c:v>
                </c:pt>
              </c:numCache>
            </c:numRef>
          </c:val>
          <c:extLst>
            <c:ext xmlns:c16="http://schemas.microsoft.com/office/drawing/2014/chart" uri="{C3380CC4-5D6E-409C-BE32-E72D297353CC}">
              <c16:uniqueId val="{00000002-AC4D-4653-B23A-CD5717702967}"/>
            </c:ext>
          </c:extLst>
        </c:ser>
        <c:dLbls>
          <c:showLegendKey val="0"/>
          <c:showVal val="0"/>
          <c:showCatName val="0"/>
          <c:showSerName val="0"/>
          <c:showPercent val="0"/>
          <c:showBubbleSize val="0"/>
        </c:dLbls>
        <c:gapWidth val="300"/>
        <c:overlap val="100"/>
        <c:axId val="5696128"/>
        <c:axId val="5698304"/>
      </c:barChart>
      <c:catAx>
        <c:axId val="5696128"/>
        <c:scaling>
          <c:orientation val="minMax"/>
        </c:scaling>
        <c:delete val="0"/>
        <c:axPos val="b"/>
        <c:title>
          <c:tx>
            <c:rich>
              <a:bodyPr/>
              <a:lstStyle/>
              <a:p>
                <a:pPr>
                  <a:defRPr/>
                </a:pPr>
                <a:r>
                  <a:rPr lang="en-US" dirty="0"/>
                  <a:t>Upland Habitat </a:t>
                </a:r>
                <a:r>
                  <a:rPr lang="en-US" baseline="0" dirty="0"/>
                  <a:t>Composition of MassWildlife Lands</a:t>
                </a:r>
                <a:endParaRPr lang="en-US" dirty="0"/>
              </a:p>
            </c:rich>
          </c:tx>
          <c:overlay val="0"/>
          <c:spPr>
            <a:ln>
              <a:noFill/>
            </a:ln>
          </c:spPr>
        </c:title>
        <c:numFmt formatCode="General" sourceLinked="0"/>
        <c:majorTickMark val="none"/>
        <c:minorTickMark val="none"/>
        <c:tickLblPos val="nextTo"/>
        <c:crossAx val="5698304"/>
        <c:crosses val="autoZero"/>
        <c:auto val="1"/>
        <c:lblAlgn val="ctr"/>
        <c:lblOffset val="100"/>
        <c:noMultiLvlLbl val="0"/>
      </c:catAx>
      <c:valAx>
        <c:axId val="5698304"/>
        <c:scaling>
          <c:orientation val="minMax"/>
        </c:scaling>
        <c:delete val="0"/>
        <c:axPos val="l"/>
        <c:majorGridlines/>
        <c:numFmt formatCode="0%" sourceLinked="1"/>
        <c:majorTickMark val="out"/>
        <c:minorTickMark val="none"/>
        <c:tickLblPos val="nextTo"/>
        <c:crossAx val="5696128"/>
        <c:crosses val="autoZero"/>
        <c:crossBetween val="between"/>
      </c:valAx>
    </c:plotArea>
    <c:legend>
      <c:legendPos val="r"/>
      <c:layout>
        <c:manualLayout>
          <c:xMode val="edge"/>
          <c:yMode val="edge"/>
          <c:x val="0.6830200785905185"/>
          <c:y val="8.8018105718005904E-2"/>
          <c:w val="0.27073924767385826"/>
          <c:h val="0.72908497940104899"/>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stacked"/>
        <c:varyColors val="0"/>
        <c:ser>
          <c:idx val="1"/>
          <c:order val="1"/>
          <c:tx>
            <c:strRef>
              <c:f>Sheet1!$A$3</c:f>
              <c:strCache>
                <c:ptCount val="1"/>
                <c:pt idx="0">
                  <c:v>Grassland</c:v>
                </c:pt>
              </c:strCache>
            </c:strRef>
          </c:tx>
          <c:spPr>
            <a:solidFill>
              <a:srgbClr val="F7FA72"/>
            </a:solidFill>
          </c:spPr>
          <c:invertIfNegative val="0"/>
          <c:cat>
            <c:strRef>
              <c:f>Sheet1!$B$1:$D$1</c:f>
              <c:strCache>
                <c:ptCount val="3"/>
                <c:pt idx="0">
                  <c:v>2001</c:v>
                </c:pt>
                <c:pt idx="1">
                  <c:v>2016</c:v>
                </c:pt>
                <c:pt idx="2">
                  <c:v>Desired</c:v>
                </c:pt>
              </c:strCache>
            </c:strRef>
          </c:cat>
          <c:val>
            <c:numRef>
              <c:f>Sheet1!$B$3:$D$3</c:f>
              <c:numCache>
                <c:formatCode>General</c:formatCode>
                <c:ptCount val="3"/>
                <c:pt idx="0">
                  <c:v>0.1</c:v>
                </c:pt>
                <c:pt idx="1">
                  <c:v>1</c:v>
                </c:pt>
                <c:pt idx="2">
                  <c:v>1.5</c:v>
                </c:pt>
              </c:numCache>
            </c:numRef>
          </c:val>
          <c:extLst>
            <c:ext xmlns:c16="http://schemas.microsoft.com/office/drawing/2014/chart" uri="{C3380CC4-5D6E-409C-BE32-E72D297353CC}">
              <c16:uniqueId val="{00000000-636F-4EC0-904C-876396CA3527}"/>
            </c:ext>
          </c:extLst>
        </c:ser>
        <c:ser>
          <c:idx val="0"/>
          <c:order val="0"/>
          <c:tx>
            <c:strRef>
              <c:f>Sheet1!$A$2</c:f>
              <c:strCache>
                <c:ptCount val="1"/>
                <c:pt idx="0">
                  <c:v>Shrubland</c:v>
                </c:pt>
              </c:strCache>
            </c:strRef>
          </c:tx>
          <c:spPr>
            <a:solidFill>
              <a:srgbClr val="948A54"/>
            </a:solidFill>
          </c:spPr>
          <c:invertIfNegative val="0"/>
          <c:cat>
            <c:strRef>
              <c:f>Sheet1!$B$1:$D$1</c:f>
              <c:strCache>
                <c:ptCount val="3"/>
                <c:pt idx="0">
                  <c:v>2001</c:v>
                </c:pt>
                <c:pt idx="1">
                  <c:v>2016</c:v>
                </c:pt>
                <c:pt idx="2">
                  <c:v>Desired</c:v>
                </c:pt>
              </c:strCache>
            </c:strRef>
          </c:cat>
          <c:val>
            <c:numRef>
              <c:f>Sheet1!$B$2:$D$2</c:f>
              <c:numCache>
                <c:formatCode>General</c:formatCode>
                <c:ptCount val="3"/>
                <c:pt idx="0">
                  <c:v>1</c:v>
                </c:pt>
                <c:pt idx="1">
                  <c:v>3</c:v>
                </c:pt>
                <c:pt idx="2">
                  <c:v>8.5</c:v>
                </c:pt>
              </c:numCache>
            </c:numRef>
          </c:val>
          <c:extLst>
            <c:ext xmlns:c16="http://schemas.microsoft.com/office/drawing/2014/chart" uri="{C3380CC4-5D6E-409C-BE32-E72D297353CC}">
              <c16:uniqueId val="{00000001-636F-4EC0-904C-876396CA3527}"/>
            </c:ext>
          </c:extLst>
        </c:ser>
        <c:ser>
          <c:idx val="2"/>
          <c:order val="2"/>
          <c:tx>
            <c:strRef>
              <c:f>Sheet1!$A$4</c:f>
              <c:strCache>
                <c:ptCount val="1"/>
                <c:pt idx="0">
                  <c:v>Young Forest</c:v>
                </c:pt>
              </c:strCache>
            </c:strRef>
          </c:tx>
          <c:spPr>
            <a:solidFill>
              <a:srgbClr val="92D050"/>
            </a:solidFill>
          </c:spPr>
          <c:invertIfNegative val="0"/>
          <c:cat>
            <c:strRef>
              <c:f>Sheet1!$B$1:$D$1</c:f>
              <c:strCache>
                <c:ptCount val="3"/>
                <c:pt idx="0">
                  <c:v>2001</c:v>
                </c:pt>
                <c:pt idx="1">
                  <c:v>2016</c:v>
                </c:pt>
                <c:pt idx="2">
                  <c:v>Desired</c:v>
                </c:pt>
              </c:strCache>
            </c:strRef>
          </c:cat>
          <c:val>
            <c:numRef>
              <c:f>Sheet1!$B$4:$D$4</c:f>
              <c:numCache>
                <c:formatCode>General</c:formatCode>
                <c:ptCount val="3"/>
                <c:pt idx="0">
                  <c:v>2.9</c:v>
                </c:pt>
                <c:pt idx="1">
                  <c:v>4</c:v>
                </c:pt>
                <c:pt idx="2">
                  <c:v>12.5</c:v>
                </c:pt>
              </c:numCache>
            </c:numRef>
          </c:val>
          <c:extLst>
            <c:ext xmlns:c16="http://schemas.microsoft.com/office/drawing/2014/chart" uri="{C3380CC4-5D6E-409C-BE32-E72D297353CC}">
              <c16:uniqueId val="{00000002-636F-4EC0-904C-876396CA3527}"/>
            </c:ext>
          </c:extLst>
        </c:ser>
        <c:dLbls>
          <c:showLegendKey val="0"/>
          <c:showVal val="0"/>
          <c:showCatName val="0"/>
          <c:showSerName val="0"/>
          <c:showPercent val="0"/>
          <c:showBubbleSize val="0"/>
        </c:dLbls>
        <c:gapWidth val="296"/>
        <c:overlap val="100"/>
        <c:axId val="5808128"/>
        <c:axId val="5810048"/>
      </c:barChart>
      <c:catAx>
        <c:axId val="5808128"/>
        <c:scaling>
          <c:orientation val="minMax"/>
        </c:scaling>
        <c:delete val="0"/>
        <c:axPos val="b"/>
        <c:title>
          <c:tx>
            <c:rich>
              <a:bodyPr/>
              <a:lstStyle/>
              <a:p>
                <a:pPr>
                  <a:defRPr/>
                </a:pPr>
                <a:r>
                  <a:rPr lang="en-US" dirty="0" smtClean="0"/>
                  <a:t>Open Habitat </a:t>
                </a:r>
                <a:r>
                  <a:rPr lang="en-US" baseline="0" dirty="0" smtClean="0"/>
                  <a:t>Composition</a:t>
                </a:r>
                <a:endParaRPr lang="en-US" dirty="0"/>
              </a:p>
            </c:rich>
          </c:tx>
          <c:overlay val="0"/>
          <c:spPr>
            <a:ln>
              <a:noFill/>
            </a:ln>
          </c:spPr>
        </c:title>
        <c:numFmt formatCode="General" sourceLinked="0"/>
        <c:majorTickMark val="none"/>
        <c:minorTickMark val="none"/>
        <c:tickLblPos val="nextTo"/>
        <c:crossAx val="5810048"/>
        <c:crosses val="autoZero"/>
        <c:auto val="1"/>
        <c:lblAlgn val="ctr"/>
        <c:lblOffset val="100"/>
        <c:noMultiLvlLbl val="0"/>
      </c:catAx>
      <c:valAx>
        <c:axId val="5810048"/>
        <c:scaling>
          <c:orientation val="minMax"/>
          <c:max val="30"/>
          <c:min val="0"/>
        </c:scaling>
        <c:delete val="0"/>
        <c:axPos val="l"/>
        <c:majorGridlines/>
        <c:title>
          <c:tx>
            <c:rich>
              <a:bodyPr/>
              <a:lstStyle/>
              <a:p>
                <a:pPr>
                  <a:defRPr/>
                </a:pPr>
                <a:r>
                  <a:rPr lang="en-US" dirty="0"/>
                  <a:t>% </a:t>
                </a:r>
                <a:r>
                  <a:rPr lang="en-US" dirty="0" smtClean="0"/>
                  <a:t>MassWildlife Upland Landscape</a:t>
                </a:r>
                <a:endParaRPr lang="en-US" dirty="0"/>
              </a:p>
            </c:rich>
          </c:tx>
          <c:overlay val="0"/>
        </c:title>
        <c:numFmt formatCode="0%" sourceLinked="0"/>
        <c:majorTickMark val="out"/>
        <c:minorTickMark val="out"/>
        <c:tickLblPos val="nextTo"/>
        <c:crossAx val="5808128"/>
        <c:crosses val="autoZero"/>
        <c:crossBetween val="between"/>
        <c:majorUnit val="10"/>
        <c:minorUnit val="1"/>
        <c:dispUnits>
          <c:builtInUnit val="hundreds"/>
        </c:dispUnits>
      </c:valAx>
    </c:plotArea>
    <c:legend>
      <c:legendPos val="r"/>
      <c:layout>
        <c:manualLayout>
          <c:xMode val="edge"/>
          <c:yMode val="edge"/>
          <c:x val="0.72200075225566862"/>
          <c:y val="0.31328233413892581"/>
          <c:w val="0.21201386010959244"/>
          <c:h val="0.2375284283302842"/>
        </c:manualLayout>
      </c:layout>
      <c:overlay val="0"/>
      <c:spPr>
        <a:noFill/>
      </c:sp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3,100 </a:t>
            </a:r>
            <a:r>
              <a:rPr lang="en-US" dirty="0" smtClean="0"/>
              <a:t>Acres</a:t>
            </a:r>
            <a:endParaRPr lang="en-US" dirty="0"/>
          </a:p>
        </c:rich>
      </c:tx>
      <c:layout>
        <c:manualLayout>
          <c:xMode val="edge"/>
          <c:yMode val="edge"/>
          <c:x val="0.71658172936716247"/>
          <c:y val="0.12627146974025197"/>
        </c:manualLayout>
      </c:layout>
      <c:overlay val="0"/>
    </c:title>
    <c:autoTitleDeleted val="0"/>
    <c:plotArea>
      <c:layout/>
      <c:pieChart>
        <c:varyColors val="1"/>
        <c:ser>
          <c:idx val="0"/>
          <c:order val="0"/>
          <c:tx>
            <c:strRef>
              <c:f>Sheet1!$B$1</c:f>
              <c:strCache>
                <c:ptCount val="1"/>
                <c:pt idx="0">
                  <c:v>3,100 Acres of Habitat Management Practices</c:v>
                </c:pt>
              </c:strCache>
            </c:strRef>
          </c:tx>
          <c:cat>
            <c:strRef>
              <c:f>Sheet1!$A$2:$A$7</c:f>
              <c:strCache>
                <c:ptCount val="6"/>
                <c:pt idx="0">
                  <c:v>Tree Clearing</c:v>
                </c:pt>
                <c:pt idx="1">
                  <c:v>Mow/Mulch</c:v>
                </c:pt>
                <c:pt idx="2">
                  <c:v>Prescribed Fire</c:v>
                </c:pt>
                <c:pt idx="3">
                  <c:v>Invasive Control</c:v>
                </c:pt>
                <c:pt idx="4">
                  <c:v>Harrow/Seed</c:v>
                </c:pt>
                <c:pt idx="5">
                  <c:v>Water Level Mgt.</c:v>
                </c:pt>
              </c:strCache>
            </c:strRef>
          </c:cat>
          <c:val>
            <c:numRef>
              <c:f>Sheet1!$B$2:$B$7</c:f>
              <c:numCache>
                <c:formatCode>General</c:formatCode>
                <c:ptCount val="6"/>
                <c:pt idx="0">
                  <c:v>430</c:v>
                </c:pt>
                <c:pt idx="1">
                  <c:v>1172</c:v>
                </c:pt>
                <c:pt idx="2">
                  <c:v>746</c:v>
                </c:pt>
                <c:pt idx="3">
                  <c:v>502</c:v>
                </c:pt>
                <c:pt idx="4">
                  <c:v>86</c:v>
                </c:pt>
                <c:pt idx="5">
                  <c:v>210</c:v>
                </c:pt>
              </c:numCache>
            </c:numRef>
          </c:val>
          <c:extLst>
            <c:ext xmlns:c16="http://schemas.microsoft.com/office/drawing/2014/chart" uri="{C3380CC4-5D6E-409C-BE32-E72D297353CC}">
              <c16:uniqueId val="{00000000-D5C3-49A4-A2A3-1983694D31E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2656204432779239"/>
          <c:y val="0.22617860552549812"/>
          <c:w val="0.36417869641294837"/>
          <c:h val="0.6075935662752877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44183480335029"/>
          <c:y val="8.3990128099659181E-2"/>
          <c:w val="0.81271585878344899"/>
          <c:h val="0.81582254045278435"/>
        </c:manualLayout>
      </c:layout>
      <c:areaChart>
        <c:grouping val="stacked"/>
        <c:varyColors val="0"/>
        <c:ser>
          <c:idx val="3"/>
          <c:order val="0"/>
          <c:tx>
            <c:strRef>
              <c:f>Summary!$S$1</c:f>
              <c:strCache>
                <c:ptCount val="1"/>
                <c:pt idx="0">
                  <c:v>C Storage in MassWildlife Upland Forests, Net of Growth and Removals</c:v>
                </c:pt>
              </c:strCache>
            </c:strRef>
          </c:tx>
          <c:spPr>
            <a:solidFill>
              <a:srgbClr val="818B46"/>
            </a:solidFill>
          </c:spPr>
          <c:cat>
            <c:numRef>
              <c:f>Summary!$U$3:$U$16</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Summary!$S$3:$S$16</c:f>
              <c:numCache>
                <c:formatCode>_(* #,##0.00_);_(* \(#,##0.00\);_(* "-"??_);_(@_)</c:formatCode>
                <c:ptCount val="14"/>
                <c:pt idx="0">
                  <c:v>98.759597779577476</c:v>
                </c:pt>
                <c:pt idx="1">
                  <c:v>99.571651784830792</c:v>
                </c:pt>
                <c:pt idx="2">
                  <c:v>100.41652143555612</c:v>
                </c:pt>
                <c:pt idx="3">
                  <c:v>101.2602647088718</c:v>
                </c:pt>
                <c:pt idx="4">
                  <c:v>102.07660155842009</c:v>
                </c:pt>
                <c:pt idx="5">
                  <c:v>102.92055199360779</c:v>
                </c:pt>
                <c:pt idx="6">
                  <c:v>103.71094542786616</c:v>
                </c:pt>
                <c:pt idx="7">
                  <c:v>104.55157427185476</c:v>
                </c:pt>
                <c:pt idx="8">
                  <c:v>105.36558177292243</c:v>
                </c:pt>
                <c:pt idx="9">
                  <c:v>106.10345586149029</c:v>
                </c:pt>
                <c:pt idx="10">
                  <c:v>107.02409409794468</c:v>
                </c:pt>
                <c:pt idx="11">
                  <c:v>107.80787977271004</c:v>
                </c:pt>
                <c:pt idx="12">
                  <c:v>108.67345345814694</c:v>
                </c:pt>
                <c:pt idx="13">
                  <c:v>109.43631016075486</c:v>
                </c:pt>
              </c:numCache>
            </c:numRef>
          </c:val>
          <c:extLst>
            <c:ext xmlns:c16="http://schemas.microsoft.com/office/drawing/2014/chart" uri="{C3380CC4-5D6E-409C-BE32-E72D297353CC}">
              <c16:uniqueId val="{00000000-2CFD-49D1-8C6D-414C8B0D4493}"/>
            </c:ext>
          </c:extLst>
        </c:ser>
        <c:dLbls>
          <c:showLegendKey val="0"/>
          <c:showVal val="0"/>
          <c:showCatName val="0"/>
          <c:showSerName val="0"/>
          <c:showPercent val="0"/>
          <c:showBubbleSize val="0"/>
        </c:dLbls>
        <c:axId val="96468992"/>
        <c:axId val="96470912"/>
      </c:areaChart>
      <c:catAx>
        <c:axId val="96468992"/>
        <c:scaling>
          <c:orientation val="minMax"/>
        </c:scaling>
        <c:delete val="0"/>
        <c:axPos val="b"/>
        <c:title>
          <c:tx>
            <c:rich>
              <a:bodyPr/>
              <a:lstStyle/>
              <a:p>
                <a:pPr>
                  <a:defRPr/>
                </a:pPr>
                <a:r>
                  <a:rPr lang="en-US" dirty="0"/>
                  <a:t>Year</a:t>
                </a:r>
              </a:p>
            </c:rich>
          </c:tx>
          <c:overlay val="0"/>
        </c:title>
        <c:numFmt formatCode="General" sourceLinked="1"/>
        <c:majorTickMark val="out"/>
        <c:minorTickMark val="none"/>
        <c:tickLblPos val="nextTo"/>
        <c:crossAx val="96470912"/>
        <c:crosses val="autoZero"/>
        <c:auto val="1"/>
        <c:lblAlgn val="ctr"/>
        <c:lblOffset val="100"/>
        <c:noMultiLvlLbl val="0"/>
      </c:catAx>
      <c:valAx>
        <c:axId val="96470912"/>
        <c:scaling>
          <c:orientation val="minMax"/>
        </c:scaling>
        <c:delete val="0"/>
        <c:axPos val="l"/>
        <c:majorGridlines/>
        <c:title>
          <c:tx>
            <c:rich>
              <a:bodyPr/>
              <a:lstStyle/>
              <a:p>
                <a:pPr>
                  <a:defRPr/>
                </a:pPr>
                <a:r>
                  <a:rPr lang="en-US" dirty="0"/>
                  <a:t>Tons/acre</a:t>
                </a:r>
                <a:endParaRPr lang="en-US" baseline="0" dirty="0"/>
              </a:p>
            </c:rich>
          </c:tx>
          <c:layout>
            <c:manualLayout>
              <c:xMode val="edge"/>
              <c:yMode val="edge"/>
              <c:x val="4.2841915291989469E-2"/>
              <c:y val="0.37851749128373879"/>
            </c:manualLayout>
          </c:layout>
          <c:overlay val="0"/>
        </c:title>
        <c:numFmt formatCode="_(* #,##0.00_);_(* \(#,##0.00\);_(* &quot;-&quot;??_);_(@_)" sourceLinked="1"/>
        <c:majorTickMark val="out"/>
        <c:minorTickMark val="none"/>
        <c:tickLblPos val="nextTo"/>
        <c:crossAx val="96468992"/>
        <c:crosses val="autoZero"/>
        <c:crossBetween val="midCat"/>
      </c:valAx>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65430883639546"/>
          <c:y val="8.3990128099659181E-2"/>
          <c:w val="0.63922561242344711"/>
          <c:h val="0.79560115885362193"/>
        </c:manualLayout>
      </c:layout>
      <c:areaChart>
        <c:grouping val="stacked"/>
        <c:varyColors val="0"/>
        <c:ser>
          <c:idx val="1"/>
          <c:order val="0"/>
          <c:tx>
            <c:strRef>
              <c:f>Summary!$W$1</c:f>
              <c:strCache>
                <c:ptCount val="1"/>
                <c:pt idx="0">
                  <c:v>Increased storage, protection from development</c:v>
                </c:pt>
              </c:strCache>
            </c:strRef>
          </c:tx>
          <c:spPr>
            <a:solidFill>
              <a:srgbClr val="9D9367"/>
            </a:solidFill>
          </c:spPr>
          <c:cat>
            <c:numRef>
              <c:f>Summary!$U$3:$U$16</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Summary!$W$3:$W$16</c:f>
              <c:numCache>
                <c:formatCode>_(* #,##0_);_(* \(#,##0\);_(* "-"??_);_(@_)</c:formatCode>
                <c:ptCount val="14"/>
                <c:pt idx="0">
                  <c:v>244882.53821850748</c:v>
                </c:pt>
                <c:pt idx="1">
                  <c:v>586948.31284011737</c:v>
                </c:pt>
                <c:pt idx="2">
                  <c:v>1112125.0660190922</c:v>
                </c:pt>
                <c:pt idx="3">
                  <c:v>1934870.4790352364</c:v>
                </c:pt>
                <c:pt idx="4">
                  <c:v>2470301.6649791808</c:v>
                </c:pt>
                <c:pt idx="5">
                  <c:v>2745878.9182267827</c:v>
                </c:pt>
                <c:pt idx="6">
                  <c:v>3240292.9674561732</c:v>
                </c:pt>
                <c:pt idx="7">
                  <c:v>3553856.2747837831</c:v>
                </c:pt>
                <c:pt idx="8">
                  <c:v>3915267.2458841717</c:v>
                </c:pt>
                <c:pt idx="9">
                  <c:v>4148690.9496230409</c:v>
                </c:pt>
                <c:pt idx="10">
                  <c:v>4324525.9318543263</c:v>
                </c:pt>
                <c:pt idx="11">
                  <c:v>4727705.8435449861</c:v>
                </c:pt>
                <c:pt idx="12">
                  <c:v>5008429.5213363385</c:v>
                </c:pt>
                <c:pt idx="13">
                  <c:v>5236218.0846072454</c:v>
                </c:pt>
              </c:numCache>
            </c:numRef>
          </c:val>
          <c:extLst>
            <c:ext xmlns:c16="http://schemas.microsoft.com/office/drawing/2014/chart" uri="{C3380CC4-5D6E-409C-BE32-E72D297353CC}">
              <c16:uniqueId val="{00000000-FD16-40AC-8FC4-34659C7FBCA1}"/>
            </c:ext>
          </c:extLst>
        </c:ser>
        <c:ser>
          <c:idx val="2"/>
          <c:order val="1"/>
          <c:tx>
            <c:strRef>
              <c:f>Summary!$X$1</c:f>
              <c:strCache>
                <c:ptCount val="1"/>
                <c:pt idx="0">
                  <c:v>Increased storage, forest growth</c:v>
                </c:pt>
              </c:strCache>
            </c:strRef>
          </c:tx>
          <c:spPr>
            <a:solidFill>
              <a:srgbClr val="818B46"/>
            </a:solidFill>
          </c:spPr>
          <c:cat>
            <c:numRef>
              <c:f>Summary!$U$3:$U$16</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Summary!$X$3:$X$16</c:f>
              <c:numCache>
                <c:formatCode>_(* #,##0_);_(* \(#,##0\);_(* "-"??_);_(@_)</c:formatCode>
                <c:ptCount val="14"/>
                <c:pt idx="0">
                  <c:v>100684.10681993308</c:v>
                </c:pt>
                <c:pt idx="1">
                  <c:v>216478.93602867989</c:v>
                </c:pt>
                <c:pt idx="2">
                  <c:v>336614.43147233588</c:v>
                </c:pt>
                <c:pt idx="3">
                  <c:v>463494.30038373498</c:v>
                </c:pt>
                <c:pt idx="4">
                  <c:v>594727.62601410213</c:v>
                </c:pt>
                <c:pt idx="5">
                  <c:v>728183.52996538673</c:v>
                </c:pt>
                <c:pt idx="6">
                  <c:v>865595.06607515039</c:v>
                </c:pt>
                <c:pt idx="7">
                  <c:v>1005495.3994543052</c:v>
                </c:pt>
                <c:pt idx="8">
                  <c:v>1148241.7149513424</c:v>
                </c:pt>
                <c:pt idx="9">
                  <c:v>1292811.7971077706</c:v>
                </c:pt>
                <c:pt idx="10">
                  <c:v>1438745.0479206005</c:v>
                </c:pt>
                <c:pt idx="11">
                  <c:v>1587779.9237546991</c:v>
                </c:pt>
                <c:pt idx="12">
                  <c:v>1738957.8937351417</c:v>
                </c:pt>
                <c:pt idx="13">
                  <c:v>1891841.9420540039</c:v>
                </c:pt>
              </c:numCache>
            </c:numRef>
          </c:val>
          <c:extLst>
            <c:ext xmlns:c16="http://schemas.microsoft.com/office/drawing/2014/chart" uri="{C3380CC4-5D6E-409C-BE32-E72D297353CC}">
              <c16:uniqueId val="{00000001-FD16-40AC-8FC4-34659C7FBCA1}"/>
            </c:ext>
          </c:extLst>
        </c:ser>
        <c:ser>
          <c:idx val="3"/>
          <c:order val="2"/>
          <c:tx>
            <c:strRef>
              <c:f>Summary!$Y$1</c:f>
              <c:strCache>
                <c:ptCount val="1"/>
                <c:pt idx="0">
                  <c:v>Released, habitat management</c:v>
                </c:pt>
              </c:strCache>
            </c:strRef>
          </c:tx>
          <c:spPr>
            <a:solidFill>
              <a:srgbClr val="9D6966"/>
            </a:solidFill>
          </c:spPr>
          <c:cat>
            <c:numRef>
              <c:f>Summary!$U$3:$U$16</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Summary!$Y$3:$Y$16</c:f>
              <c:numCache>
                <c:formatCode>_(* #,##0_);_(* \(#,##0\);_(* "-"??_);_(@_)</c:formatCode>
                <c:ptCount val="14"/>
                <c:pt idx="0">
                  <c:v>1798.3440745965252</c:v>
                </c:pt>
                <c:pt idx="1">
                  <c:v>5897.5855978923992</c:v>
                </c:pt>
                <c:pt idx="2">
                  <c:v>8236.9542232165331</c:v>
                </c:pt>
                <c:pt idx="3">
                  <c:v>8840.8910594103909</c:v>
                </c:pt>
                <c:pt idx="4">
                  <c:v>11415.345214422472</c:v>
                </c:pt>
                <c:pt idx="5">
                  <c:v>12040.055228025985</c:v>
                </c:pt>
                <c:pt idx="6">
                  <c:v>18571.264349966212</c:v>
                </c:pt>
                <c:pt idx="7">
                  <c:v>23632.54676299265</c:v>
                </c:pt>
                <c:pt idx="8">
                  <c:v>31276.398706480093</c:v>
                </c:pt>
                <c:pt idx="9">
                  <c:v>53404.845195082526</c:v>
                </c:pt>
                <c:pt idx="10">
                  <c:v>61487.317415269135</c:v>
                </c:pt>
                <c:pt idx="11">
                  <c:v>77190.147402805771</c:v>
                </c:pt>
                <c:pt idx="12">
                  <c:v>87333.671443690197</c:v>
                </c:pt>
                <c:pt idx="13">
                  <c:v>108687.71441866583</c:v>
                </c:pt>
              </c:numCache>
            </c:numRef>
          </c:val>
          <c:extLst>
            <c:ext xmlns:c16="http://schemas.microsoft.com/office/drawing/2014/chart" uri="{C3380CC4-5D6E-409C-BE32-E72D297353CC}">
              <c16:uniqueId val="{00000002-FD16-40AC-8FC4-34659C7FBCA1}"/>
            </c:ext>
          </c:extLst>
        </c:ser>
        <c:dLbls>
          <c:showLegendKey val="0"/>
          <c:showVal val="0"/>
          <c:showCatName val="0"/>
          <c:showSerName val="0"/>
          <c:showPercent val="0"/>
          <c:showBubbleSize val="0"/>
        </c:dLbls>
        <c:axId val="96519296"/>
        <c:axId val="96521216"/>
      </c:areaChart>
      <c:catAx>
        <c:axId val="96519296"/>
        <c:scaling>
          <c:orientation val="minMax"/>
        </c:scaling>
        <c:delete val="0"/>
        <c:axPos val="b"/>
        <c:title>
          <c:tx>
            <c:rich>
              <a:bodyPr/>
              <a:lstStyle/>
              <a:p>
                <a:pPr>
                  <a:defRPr/>
                </a:pPr>
                <a:r>
                  <a:rPr lang="en-US" dirty="0"/>
                  <a:t>Year</a:t>
                </a:r>
              </a:p>
            </c:rich>
          </c:tx>
          <c:overlay val="0"/>
        </c:title>
        <c:numFmt formatCode="General" sourceLinked="1"/>
        <c:majorTickMark val="out"/>
        <c:minorTickMark val="none"/>
        <c:tickLblPos val="nextTo"/>
        <c:crossAx val="96521216"/>
        <c:crosses val="autoZero"/>
        <c:auto val="1"/>
        <c:lblAlgn val="ctr"/>
        <c:lblOffset val="100"/>
        <c:noMultiLvlLbl val="0"/>
      </c:catAx>
      <c:valAx>
        <c:axId val="96521216"/>
        <c:scaling>
          <c:orientation val="minMax"/>
        </c:scaling>
        <c:delete val="0"/>
        <c:axPos val="l"/>
        <c:majorGridlines/>
        <c:numFmt formatCode="_(* #,##0_);_(* \(#,##0\);_(* &quot;-&quot;??_);_(@_)" sourceLinked="1"/>
        <c:majorTickMark val="out"/>
        <c:minorTickMark val="none"/>
        <c:tickLblPos val="nextTo"/>
        <c:crossAx val="96519296"/>
        <c:crosses val="autoZero"/>
        <c:crossBetween val="midCat"/>
      </c:valAx>
    </c:plotArea>
    <c:legend>
      <c:legendPos val="r"/>
      <c:layout>
        <c:manualLayout>
          <c:xMode val="edge"/>
          <c:yMode val="edge"/>
          <c:x val="0.81342518009003661"/>
          <c:y val="7.0407250172467711E-2"/>
          <c:w val="0.15505208388978514"/>
          <c:h val="0.79946023116029075"/>
        </c:manualLayout>
      </c:layout>
      <c:overlay val="0"/>
      <c:txPr>
        <a:bodyPr/>
        <a:lstStyle/>
        <a:p>
          <a:pPr>
            <a:defRPr sz="1600" baseline="0"/>
          </a:pPr>
          <a:endParaRPr lang="en-US"/>
        </a:p>
      </c:txPr>
    </c:legend>
    <c:plotVisOnly val="1"/>
    <c:dispBlanksAs val="zero"/>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drawing1.xml><?xml version="1.0" encoding="utf-8"?>
<c:userShapes xmlns:c="http://schemas.openxmlformats.org/drawingml/2006/chart">
  <cdr:relSizeAnchor xmlns:cdr="http://schemas.openxmlformats.org/drawingml/2006/chartDrawing">
    <cdr:from>
      <cdr:x>0.05</cdr:x>
      <cdr:y>0.75686</cdr:y>
    </cdr:from>
    <cdr:to>
      <cdr:x>0.14417</cdr:x>
      <cdr:y>0.80974</cdr:y>
    </cdr:to>
    <cdr:sp macro="" textlink="">
      <cdr:nvSpPr>
        <cdr:cNvPr id="2" name="TextBox 1"/>
        <cdr:cNvSpPr txBox="1"/>
      </cdr:nvSpPr>
      <cdr:spPr>
        <a:xfrm xmlns:a="http://schemas.openxmlformats.org/drawingml/2006/main">
          <a:off x="457200" y="3744399"/>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14,000,000</a:t>
          </a:r>
          <a:endParaRPr lang="en-US" sz="1100" dirty="0"/>
        </a:p>
      </cdr:txBody>
    </cdr:sp>
  </cdr:relSizeAnchor>
  <cdr:relSizeAnchor xmlns:cdr="http://schemas.openxmlformats.org/drawingml/2006/chartDrawing">
    <cdr:from>
      <cdr:x>0.05</cdr:x>
      <cdr:y>0.6584</cdr:y>
    </cdr:from>
    <cdr:to>
      <cdr:x>0.14417</cdr:x>
      <cdr:y>0.71128</cdr:y>
    </cdr:to>
    <cdr:sp macro="" textlink="">
      <cdr:nvSpPr>
        <cdr:cNvPr id="3" name="TextBox 1"/>
        <cdr:cNvSpPr txBox="1"/>
      </cdr:nvSpPr>
      <cdr:spPr>
        <a:xfrm xmlns:a="http://schemas.openxmlformats.org/drawingml/2006/main">
          <a:off x="457200" y="3257317"/>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solidFill>
                <a:srgbClr val="FFFFFF"/>
              </a:solidFill>
            </a:rPr>
            <a:t>15,000,000</a:t>
          </a:r>
          <a:endParaRPr lang="en-US" sz="1100" dirty="0">
            <a:solidFill>
              <a:srgbClr val="FFFFFF"/>
            </a:solidFill>
          </a:endParaRPr>
        </a:p>
      </cdr:txBody>
    </cdr:sp>
  </cdr:relSizeAnchor>
  <cdr:relSizeAnchor xmlns:cdr="http://schemas.openxmlformats.org/drawingml/2006/chartDrawing">
    <cdr:from>
      <cdr:x>0.04752</cdr:x>
      <cdr:y>0.54545</cdr:y>
    </cdr:from>
    <cdr:to>
      <cdr:x>0.14169</cdr:x>
      <cdr:y>0.59833</cdr:y>
    </cdr:to>
    <cdr:sp macro="" textlink="">
      <cdr:nvSpPr>
        <cdr:cNvPr id="5" name="TextBox 1"/>
        <cdr:cNvSpPr txBox="1"/>
      </cdr:nvSpPr>
      <cdr:spPr>
        <a:xfrm xmlns:a="http://schemas.openxmlformats.org/drawingml/2006/main">
          <a:off x="434489" y="2698517"/>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solidFill>
                <a:srgbClr val="FFFFFF"/>
              </a:solidFill>
            </a:rPr>
            <a:t>16,000,000</a:t>
          </a:r>
          <a:endParaRPr lang="en-US" sz="1100" dirty="0">
            <a:solidFill>
              <a:srgbClr val="FFFFFF"/>
            </a:solidFill>
          </a:endParaRPr>
        </a:p>
      </cdr:txBody>
    </cdr:sp>
  </cdr:relSizeAnchor>
  <cdr:relSizeAnchor xmlns:cdr="http://schemas.openxmlformats.org/drawingml/2006/chartDrawing">
    <cdr:from>
      <cdr:x>0.05</cdr:x>
      <cdr:y>0.45062</cdr:y>
    </cdr:from>
    <cdr:to>
      <cdr:x>0.14417</cdr:x>
      <cdr:y>0.5035</cdr:y>
    </cdr:to>
    <cdr:sp macro="" textlink="">
      <cdr:nvSpPr>
        <cdr:cNvPr id="6" name="TextBox 1"/>
        <cdr:cNvSpPr txBox="1"/>
      </cdr:nvSpPr>
      <cdr:spPr>
        <a:xfrm xmlns:a="http://schemas.openxmlformats.org/drawingml/2006/main">
          <a:off x="457200" y="2229364"/>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solidFill>
                <a:srgbClr val="FFFFFF"/>
              </a:solidFill>
            </a:rPr>
            <a:t>17,000,000</a:t>
          </a:r>
          <a:endParaRPr lang="en-US" sz="1100" dirty="0">
            <a:solidFill>
              <a:srgbClr val="FFFFFF"/>
            </a:solidFill>
          </a:endParaRPr>
        </a:p>
      </cdr:txBody>
    </cdr:sp>
  </cdr:relSizeAnchor>
  <cdr:relSizeAnchor xmlns:cdr="http://schemas.openxmlformats.org/drawingml/2006/chartDrawing">
    <cdr:from>
      <cdr:x>0.05043</cdr:x>
      <cdr:y>0.35217</cdr:y>
    </cdr:from>
    <cdr:to>
      <cdr:x>0.1446</cdr:x>
      <cdr:y>0.40505</cdr:y>
    </cdr:to>
    <cdr:sp macro="" textlink="">
      <cdr:nvSpPr>
        <cdr:cNvPr id="7" name="TextBox 1"/>
        <cdr:cNvSpPr txBox="1"/>
      </cdr:nvSpPr>
      <cdr:spPr>
        <a:xfrm xmlns:a="http://schemas.openxmlformats.org/drawingml/2006/main">
          <a:off x="461122" y="1742281"/>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solidFill>
                <a:srgbClr val="FFFFFF"/>
              </a:solidFill>
            </a:rPr>
            <a:t>18,000,000</a:t>
          </a:r>
          <a:endParaRPr lang="en-US" sz="1100" dirty="0">
            <a:solidFill>
              <a:srgbClr val="FFFFFF"/>
            </a:solidFill>
          </a:endParaRPr>
        </a:p>
      </cdr:txBody>
    </cdr:sp>
  </cdr:relSizeAnchor>
  <cdr:relSizeAnchor xmlns:cdr="http://schemas.openxmlformats.org/drawingml/2006/chartDrawing">
    <cdr:from>
      <cdr:x>0.05</cdr:x>
      <cdr:y>0.25915</cdr:y>
    </cdr:from>
    <cdr:to>
      <cdr:x>0.14417</cdr:x>
      <cdr:y>0.31203</cdr:y>
    </cdr:to>
    <cdr:sp macro="" textlink="">
      <cdr:nvSpPr>
        <cdr:cNvPr id="8" name="TextBox 1"/>
        <cdr:cNvSpPr txBox="1"/>
      </cdr:nvSpPr>
      <cdr:spPr>
        <a:xfrm xmlns:a="http://schemas.openxmlformats.org/drawingml/2006/main">
          <a:off x="457200" y="1282093"/>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solidFill>
                <a:srgbClr val="FFFFFF"/>
              </a:solidFill>
            </a:rPr>
            <a:t>19,000,000</a:t>
          </a:r>
          <a:endParaRPr lang="en-US" sz="1100" dirty="0">
            <a:solidFill>
              <a:srgbClr val="FFFFFF"/>
            </a:solidFill>
          </a:endParaRPr>
        </a:p>
      </cdr:txBody>
    </cdr:sp>
  </cdr:relSizeAnchor>
  <cdr:relSizeAnchor xmlns:cdr="http://schemas.openxmlformats.org/drawingml/2006/chartDrawing">
    <cdr:from>
      <cdr:x>0.05</cdr:x>
      <cdr:y>0.16613</cdr:y>
    </cdr:from>
    <cdr:to>
      <cdr:x>0.14417</cdr:x>
      <cdr:y>0.21901</cdr:y>
    </cdr:to>
    <cdr:sp macro="" textlink="">
      <cdr:nvSpPr>
        <cdr:cNvPr id="9" name="TextBox 1"/>
        <cdr:cNvSpPr txBox="1"/>
      </cdr:nvSpPr>
      <cdr:spPr>
        <a:xfrm xmlns:a="http://schemas.openxmlformats.org/drawingml/2006/main">
          <a:off x="457200" y="821904"/>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smtClean="0">
              <a:solidFill>
                <a:srgbClr val="FFFFFF"/>
              </a:solidFill>
            </a:rPr>
            <a:t>20</a:t>
          </a:r>
          <a:r>
            <a:rPr lang="en-US" sz="1100" dirty="0" smtClean="0">
              <a:solidFill>
                <a:srgbClr val="FFFFFF"/>
              </a:solidFill>
            </a:rPr>
            <a:t>,000,000</a:t>
          </a:r>
          <a:endParaRPr lang="en-US" sz="1100" dirty="0">
            <a:solidFill>
              <a:srgbClr val="FFFFFF"/>
            </a:solidFill>
          </a:endParaRPr>
        </a:p>
      </cdr:txBody>
    </cdr:sp>
  </cdr:relSizeAnchor>
  <cdr:relSizeAnchor xmlns:cdr="http://schemas.openxmlformats.org/drawingml/2006/chartDrawing">
    <cdr:from>
      <cdr:x>0.04216</cdr:x>
      <cdr:y>0.06768</cdr:y>
    </cdr:from>
    <cdr:to>
      <cdr:x>0.13633</cdr:x>
      <cdr:y>0.12056</cdr:y>
    </cdr:to>
    <cdr:sp macro="" textlink="">
      <cdr:nvSpPr>
        <cdr:cNvPr id="10" name="TextBox 1"/>
        <cdr:cNvSpPr txBox="1"/>
      </cdr:nvSpPr>
      <cdr:spPr>
        <a:xfrm xmlns:a="http://schemas.openxmlformats.org/drawingml/2006/main">
          <a:off x="385482" y="334822"/>
          <a:ext cx="861134" cy="261610"/>
        </a:xfrm>
        <a:prstGeom xmlns:a="http://schemas.openxmlformats.org/drawingml/2006/main" prst="rect">
          <a:avLst/>
        </a:prstGeom>
        <a:solidFill xmlns:a="http://schemas.openxmlformats.org/drawingml/2006/main">
          <a:srgbClr val="333399"/>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smtClean="0">
              <a:solidFill>
                <a:srgbClr val="FFFFFF"/>
              </a:solidFill>
            </a:rPr>
            <a:t>21</a:t>
          </a:r>
          <a:r>
            <a:rPr lang="en-US" sz="1100" dirty="0" smtClean="0">
              <a:solidFill>
                <a:srgbClr val="FFFFFF"/>
              </a:solidFill>
            </a:rPr>
            <a:t>,000,000</a:t>
          </a:r>
          <a:endParaRPr lang="en-US" sz="1100" dirty="0">
            <a:solidFill>
              <a:srgbClr val="FFFFFF"/>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EBE04B-06FD-42BE-A4D6-570146545F88}" type="datetimeFigureOut">
              <a:rPr lang="en-US" smtClean="0"/>
              <a:t>2/27/2020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B9883-E1BB-421D-BB10-A4ADB69A1000}" type="slidenum">
              <a:rPr lang="en-US" smtClean="0"/>
              <a:t>‹#›</a:t>
            </a:fld>
            <a:endParaRPr lang="en-US" dirty="0"/>
          </a:p>
        </p:txBody>
      </p:sp>
    </p:spTree>
    <p:extLst>
      <p:ext uri="{BB962C8B-B14F-4D97-AF65-F5344CB8AC3E}">
        <p14:creationId xmlns:p14="http://schemas.microsoft.com/office/powerpoint/2010/main" val="161982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This graph represents all undeveloped lands in Massachusetts (&gt;3 million acres)</a:t>
            </a:r>
            <a:r>
              <a:rPr lang="en-US" baseline="0" dirty="0" smtClean="0"/>
              <a:t>. Note the low level of young forest, shrubland, and grassland.</a:t>
            </a:r>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the forest cover quilt has re-settled</a:t>
            </a:r>
            <a:r>
              <a:rPr lang="en-US" baseline="0" dirty="0" smtClean="0"/>
              <a:t> so far. Note the occurrence of pitch pine on cape cod and the islands. There is actually more at some inland locations….</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17</a:t>
            </a:fld>
            <a:endParaRPr lang="en-US" dirty="0"/>
          </a:p>
        </p:txBody>
      </p:sp>
    </p:spTree>
    <p:extLst>
      <p:ext uri="{BB962C8B-B14F-4D97-AF65-F5344CB8AC3E}">
        <p14:creationId xmlns:p14="http://schemas.microsoft.com/office/powerpoint/2010/main" val="1299038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good read – hot off the press!!. What became of the extensive</a:t>
            </a:r>
            <a:r>
              <a:rPr lang="en-US" baseline="0" dirty="0" smtClean="0"/>
              <a:t> pitch pine plains in south-central MA? This is where the cities of Springfield and Chicopee and Westover Air Force Base occur.</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18</a:t>
            </a:fld>
            <a:endParaRPr lang="en-US" dirty="0"/>
          </a:p>
        </p:txBody>
      </p:sp>
    </p:spTree>
    <p:extLst>
      <p:ext uri="{BB962C8B-B14F-4D97-AF65-F5344CB8AC3E}">
        <p14:creationId xmlns:p14="http://schemas.microsoft.com/office/powerpoint/2010/main" val="249642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 Back to how</a:t>
            </a:r>
            <a:r>
              <a:rPr lang="en-US" baseline="0" dirty="0" smtClean="0"/>
              <a:t> the forest cover quilt is settling – let’s add the original “discrete tension zone”.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19</a:t>
            </a:fld>
            <a:endParaRPr lang="en-US" dirty="0"/>
          </a:p>
        </p:txBody>
      </p:sp>
    </p:spTree>
    <p:extLst>
      <p:ext uri="{BB962C8B-B14F-4D97-AF65-F5344CB8AC3E}">
        <p14:creationId xmlns:p14="http://schemas.microsoft.com/office/powerpoint/2010/main" val="404778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discrete tension zone is shown in green. Note that this tension zone, that endured for centuries, was obliterated by human land use change and is now transitional white pine-hardwood forest on both sides of the former tension zone.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20</a:t>
            </a:fld>
            <a:endParaRPr lang="en-US" dirty="0"/>
          </a:p>
        </p:txBody>
      </p:sp>
    </p:spTree>
    <p:extLst>
      <p:ext uri="{BB962C8B-B14F-4D97-AF65-F5344CB8AC3E}">
        <p14:creationId xmlns:p14="http://schemas.microsoft.com/office/powerpoint/2010/main" val="320959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Kids used to be afraid</a:t>
            </a:r>
            <a:r>
              <a:rPr lang="en-US" baseline="0" dirty="0" smtClean="0"/>
              <a:t> to go outside in the rain because they thought they might get melted or burned by the acid rain. This interfered with prime frog-catching time!!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21</a:t>
            </a:fld>
            <a:endParaRPr lang="en-US" dirty="0"/>
          </a:p>
        </p:txBody>
      </p:sp>
    </p:spTree>
    <p:extLst>
      <p:ext uri="{BB962C8B-B14F-4D97-AF65-F5344CB8AC3E}">
        <p14:creationId xmlns:p14="http://schemas.microsoft.com/office/powerpoint/2010/main" val="244184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Concerns of acid rain led to the 1990 Clean Air Act, and red spruce has actually</a:t>
            </a:r>
            <a:r>
              <a:rPr lang="en-US" baseline="0" dirty="0" smtClean="0"/>
              <a:t> rebounded nicely, but is still projected to have trouble under climate change.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23</a:t>
            </a:fld>
            <a:endParaRPr lang="en-US" dirty="0"/>
          </a:p>
        </p:txBody>
      </p:sp>
    </p:spTree>
    <p:extLst>
      <p:ext uri="{BB962C8B-B14F-4D97-AF65-F5344CB8AC3E}">
        <p14:creationId xmlns:p14="http://schemas.microsoft.com/office/powerpoint/2010/main" val="280839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invasive nobody wants to talk about, and which we honestly can’t do much about.</a:t>
            </a:r>
            <a:r>
              <a:rPr lang="en-US" baseline="0" dirty="0" smtClean="0"/>
              <a:t> Are we having trouble regenerating sugar maple due to climate change, or due to earthworms? The answer may be “Yes”.</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25</a:t>
            </a:fld>
            <a:endParaRPr lang="en-US" dirty="0"/>
          </a:p>
        </p:txBody>
      </p:sp>
    </p:spTree>
    <p:extLst>
      <p:ext uri="{BB962C8B-B14F-4D97-AF65-F5344CB8AC3E}">
        <p14:creationId xmlns:p14="http://schemas.microsoft.com/office/powerpoint/2010/main" val="159017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Zone 6 Quabbin</a:t>
            </a:r>
            <a:r>
              <a:rPr lang="en-US" baseline="0" dirty="0" smtClean="0"/>
              <a:t> story. Death threats over the proposed start of deer hunting at Quabbin in the mid-1980’s, but we did it, and a few years later it was big news with Lady’s slippers and hemlock seedlings were seen at Quabbin for the first time in decades. Prior to getting the deer hunt started, well-educated people would look at the lush vegetation in the deer </a:t>
            </a:r>
            <a:r>
              <a:rPr lang="en-US" baseline="0" dirty="0" err="1" smtClean="0"/>
              <a:t>exclosure</a:t>
            </a:r>
            <a:r>
              <a:rPr lang="en-US" baseline="0" dirty="0" smtClean="0"/>
              <a:t> areas at Quabbin and stammer “It must be something else besides deer browsing!!”. I wanted to shake them by the collar and scream “No, you idiot, it is simply an herbivorous prey animal with a high reproductive capacity after all predators have been removed!!”</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26</a:t>
            </a:fld>
            <a:endParaRPr lang="en-US" dirty="0"/>
          </a:p>
        </p:txBody>
      </p:sp>
    </p:spTree>
    <p:extLst>
      <p:ext uri="{BB962C8B-B14F-4D97-AF65-F5344CB8AC3E}">
        <p14:creationId xmlns:p14="http://schemas.microsoft.com/office/powerpoint/2010/main" val="34556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if we didn’t already have enough to deal with…..</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27</a:t>
            </a:fld>
            <a:endParaRPr lang="en-US" dirty="0"/>
          </a:p>
        </p:txBody>
      </p:sp>
    </p:spTree>
    <p:extLst>
      <p:ext uri="{BB962C8B-B14F-4D97-AF65-F5344CB8AC3E}">
        <p14:creationId xmlns:p14="http://schemas.microsoft.com/office/powerpoint/2010/main" val="383757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out of time…..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28</a:t>
            </a:fld>
            <a:endParaRPr lang="en-US" dirty="0"/>
          </a:p>
        </p:txBody>
      </p:sp>
    </p:spTree>
    <p:extLst>
      <p:ext uri="{BB962C8B-B14F-4D97-AF65-F5344CB8AC3E}">
        <p14:creationId xmlns:p14="http://schemas.microsoft.com/office/powerpoint/2010/main" val="81689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Grassland, Shrubland, and Forest Reserve habitat types “stay put” on the landscape. Young</a:t>
            </a:r>
            <a:r>
              <a:rPr lang="en-US" baseline="0" dirty="0" smtClean="0"/>
              <a:t> forest and full canopy forest are provided in a shifting mosaic across the landscape in that after management to establish a patch of young forest, the unique values of this ephemeral habitat type are lost by age 20-30, but these 20-30 year old forest patches are allowed to continue succession until 90-120 years of age before they are set back again.</a:t>
            </a:r>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5</a:t>
            </a:fld>
            <a:endParaRPr lang="en-US" dirty="0"/>
          </a:p>
        </p:txBody>
      </p:sp>
    </p:spTree>
    <p:extLst>
      <p:ext uri="{BB962C8B-B14F-4D97-AF65-F5344CB8AC3E}">
        <p14:creationId xmlns:p14="http://schemas.microsoft.com/office/powerpoint/2010/main" val="2114411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NOT conduct all</a:t>
            </a:r>
            <a:r>
              <a:rPr lang="en-US" baseline="0" dirty="0" smtClean="0"/>
              <a:t> of this monitoring at all sites.</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36</a:t>
            </a:fld>
            <a:endParaRPr lang="en-US" dirty="0"/>
          </a:p>
        </p:txBody>
      </p:sp>
    </p:spTree>
    <p:extLst>
      <p:ext uri="{BB962C8B-B14F-4D97-AF65-F5344CB8AC3E}">
        <p14:creationId xmlns:p14="http://schemas.microsoft.com/office/powerpoint/2010/main" val="273565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Formerly located retention</a:t>
            </a:r>
            <a:r>
              <a:rPr lang="en-US" baseline="0" dirty="0" smtClean="0"/>
              <a:t> groups primarily or solely where biological legacy trees were found. Now we may want to locate retention groups to promote mapped advance regeneration.</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41</a:t>
            </a:fld>
            <a:endParaRPr lang="en-US" dirty="0"/>
          </a:p>
        </p:txBody>
      </p:sp>
    </p:spTree>
    <p:extLst>
      <p:ext uri="{BB962C8B-B14F-4D97-AF65-F5344CB8AC3E}">
        <p14:creationId xmlns:p14="http://schemas.microsoft.com/office/powerpoint/2010/main" val="153040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timber value is your top priority, which of these patterns will maximize the growth of the remaining trees? </a:t>
            </a:r>
          </a:p>
          <a:p>
            <a:r>
              <a:rPr lang="en-US" baseline="0" dirty="0" smtClean="0"/>
              <a:t>What kinds of habitat will each produce and how long will it last? </a:t>
            </a:r>
          </a:p>
          <a:p>
            <a:r>
              <a:rPr lang="en-US" baseline="0" dirty="0" smtClean="0"/>
              <a:t>Which of these might produce young forest habitat (a forest dominated by young, small trees)?</a:t>
            </a:r>
          </a:p>
          <a:p>
            <a:endParaRPr lang="en-US" baseline="0" dirty="0" smtClean="0"/>
          </a:p>
          <a:p>
            <a:r>
              <a:rPr lang="en-US" baseline="0" dirty="0" smtClean="0"/>
              <a:t>Dispersed retention works great for timber value, by maximizing the sunlight and other resources for each retained tree and results in the quickest regeneration of the forest. However, this approach limits the amount of young forest habitat created, and what is created usually is very ephemeral, with the canopy quickly closing in just a few short years.</a:t>
            </a:r>
          </a:p>
          <a:p>
            <a:endParaRPr lang="en-US" baseline="0" dirty="0" smtClean="0"/>
          </a:p>
          <a:p>
            <a:r>
              <a:rPr lang="en-US" baseline="0" dirty="0" smtClean="0"/>
              <a:t>Aggregated retention does reduce the growth of timber volume by a small amount, since trees in the center of the retention groups do not receive as much additional light. This maximizes the amount and duration of young forest habitat created, and the habitat created can last as long as 30 years.</a:t>
            </a:r>
            <a:endParaRPr lang="en-US" dirty="0"/>
          </a:p>
        </p:txBody>
      </p:sp>
      <p:sp>
        <p:nvSpPr>
          <p:cNvPr id="4" name="Slide Number Placeholder 3"/>
          <p:cNvSpPr>
            <a:spLocks noGrp="1"/>
          </p:cNvSpPr>
          <p:nvPr>
            <p:ph type="sldNum" sz="quarter" idx="10"/>
          </p:nvPr>
        </p:nvSpPr>
        <p:spPr/>
        <p:txBody>
          <a:bodyPr/>
          <a:lstStyle/>
          <a:p>
            <a:pPr>
              <a:defRPr/>
            </a:pPr>
            <a:fld id="{E0A7A173-F636-490F-A1EC-02591343992C}" type="slidenum">
              <a:rPr lang="en-US" smtClean="0"/>
              <a:pPr>
                <a:defRPr/>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year, the habitat within the retention groups remains similar</a:t>
            </a:r>
            <a:r>
              <a:rPr lang="en-US" baseline="0" dirty="0" smtClean="0"/>
              <a:t> to pre-harvest conditions (although more light penetrates from the sides), while the habitat outside the retention groups regenerates to vigorous young forest, that will last up to 30 years.</a:t>
            </a:r>
            <a:endParaRPr lang="en-US" dirty="0"/>
          </a:p>
        </p:txBody>
      </p:sp>
      <p:sp>
        <p:nvSpPr>
          <p:cNvPr id="4" name="Slide Number Placeholder 3"/>
          <p:cNvSpPr>
            <a:spLocks noGrp="1"/>
          </p:cNvSpPr>
          <p:nvPr>
            <p:ph type="sldNum" sz="quarter" idx="10"/>
          </p:nvPr>
        </p:nvSpPr>
        <p:spPr/>
        <p:txBody>
          <a:bodyPr/>
          <a:lstStyle/>
          <a:p>
            <a:pPr>
              <a:defRPr/>
            </a:pPr>
            <a:fld id="{E0A7A173-F636-490F-A1EC-02591343992C}" type="slidenum">
              <a:rPr lang="en-US" smtClean="0"/>
              <a:pPr>
                <a:defRPr/>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435DD705-3D2E-49D3-9A92-8C6E2CC55FB9}" type="slidenum">
              <a:rPr lang="en-US" smtClean="0"/>
              <a:pPr/>
              <a:t>44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mtClean="0"/>
              <a:t>Retain biological legacies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F7281DA-72B7-4998-8259-C81AB66A0A30}" type="slidenum">
              <a:rPr lang="en-US" smtClean="0"/>
              <a:pPr/>
              <a:t>45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dirty="0" smtClean="0"/>
              <a:t>When you identify a forested site for a cutting operation, the most important decision is not what to cut, but what to retain.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Formerly located retention</a:t>
            </a:r>
            <a:r>
              <a:rPr lang="en-US" baseline="0" dirty="0" smtClean="0"/>
              <a:t> groups primarily or solely where biological legacy trees were found. Now we may want to locate retention groups to promote mapped </a:t>
            </a:r>
            <a:r>
              <a:rPr lang="en-US" baseline="0" smtClean="0"/>
              <a:t>advance regeneration.</a:t>
            </a:r>
            <a:endParaRPr lang="en-US"/>
          </a:p>
        </p:txBody>
      </p:sp>
      <p:sp>
        <p:nvSpPr>
          <p:cNvPr id="4" name="Slide Number Placeholder 3"/>
          <p:cNvSpPr>
            <a:spLocks noGrp="1"/>
          </p:cNvSpPr>
          <p:nvPr>
            <p:ph type="sldNum" sz="quarter" idx="10"/>
          </p:nvPr>
        </p:nvSpPr>
        <p:spPr/>
        <p:txBody>
          <a:bodyPr/>
          <a:lstStyle/>
          <a:p>
            <a:fld id="{4CFB9883-E1BB-421D-BB10-A4ADB69A1000}" type="slidenum">
              <a:rPr lang="en-US" smtClean="0"/>
              <a:t>46</a:t>
            </a:fld>
            <a:endParaRPr lang="en-US" dirty="0"/>
          </a:p>
        </p:txBody>
      </p:sp>
    </p:spTree>
    <p:extLst>
      <p:ext uri="{BB962C8B-B14F-4D97-AF65-F5344CB8AC3E}">
        <p14:creationId xmlns:p14="http://schemas.microsoft.com/office/powerpoint/2010/main" val="1530400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not yet accounted for prescribed fire in our carbon budgeting…..</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54</a:t>
            </a:fld>
            <a:endParaRPr lang="en-US" dirty="0"/>
          </a:p>
        </p:txBody>
      </p:sp>
    </p:spTree>
    <p:extLst>
      <p:ext uri="{BB962C8B-B14F-4D97-AF65-F5344CB8AC3E}">
        <p14:creationId xmlns:p14="http://schemas.microsoft.com/office/powerpoint/2010/main" val="1804940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this graph earlier…..</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59</a:t>
            </a:fld>
            <a:endParaRPr lang="en-US" dirty="0"/>
          </a:p>
        </p:txBody>
      </p:sp>
    </p:spTree>
    <p:extLst>
      <p:ext uri="{BB962C8B-B14F-4D97-AF65-F5344CB8AC3E}">
        <p14:creationId xmlns:p14="http://schemas.microsoft.com/office/powerpoint/2010/main" val="3008518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attending the 50</a:t>
            </a:r>
            <a:r>
              <a:rPr lang="en-US" baseline="30000" dirty="0" smtClean="0"/>
              <a:t>th</a:t>
            </a:r>
            <a:r>
              <a:rPr lang="en-US" dirty="0" smtClean="0"/>
              <a:t> anniversary of Earth Day next April, and making it count…….</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60</a:t>
            </a:fld>
            <a:endParaRPr lang="en-US" dirty="0"/>
          </a:p>
        </p:txBody>
      </p:sp>
    </p:spTree>
    <p:extLst>
      <p:ext uri="{BB962C8B-B14F-4D97-AF65-F5344CB8AC3E}">
        <p14:creationId xmlns:p14="http://schemas.microsoft.com/office/powerpoint/2010/main" val="379922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6</a:t>
            </a:fld>
            <a:endParaRPr lang="en-US" dirty="0"/>
          </a:p>
        </p:txBody>
      </p:sp>
    </p:spTree>
    <p:extLst>
      <p:ext uri="{BB962C8B-B14F-4D97-AF65-F5344CB8AC3E}">
        <p14:creationId xmlns:p14="http://schemas.microsoft.com/office/powerpoint/2010/main" val="2114411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B9883-E1BB-421D-BB10-A4ADB69A1000}" type="slidenum">
              <a:rPr lang="en-US" smtClean="0"/>
              <a:t>62</a:t>
            </a:fld>
            <a:endParaRPr lang="en-US" dirty="0"/>
          </a:p>
        </p:txBody>
      </p:sp>
    </p:spTree>
    <p:extLst>
      <p:ext uri="{BB962C8B-B14F-4D97-AF65-F5344CB8AC3E}">
        <p14:creationId xmlns:p14="http://schemas.microsoft.com/office/powerpoint/2010/main" val="871309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65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66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67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a:t>
            </a:r>
            <a:r>
              <a:rPr lang="en-US" baseline="0" dirty="0" smtClean="0"/>
              <a:t> </a:t>
            </a:r>
            <a:r>
              <a:rPr lang="en-US" dirty="0" smtClean="0"/>
              <a:t>take-home messages</a:t>
            </a:r>
            <a:r>
              <a:rPr lang="en-US" baseline="0" dirty="0" smtClean="0"/>
              <a:t> on how many acres we need:</a:t>
            </a:r>
          </a:p>
          <a:p>
            <a:endParaRPr lang="en-US" baseline="0" dirty="0" smtClean="0"/>
          </a:p>
          <a:p>
            <a:r>
              <a:rPr lang="en-US" baseline="0" dirty="0" smtClean="0"/>
              <a:t>We have 80,000 unrestricted upland forest acres available.</a:t>
            </a:r>
          </a:p>
          <a:p>
            <a:endParaRPr lang="en-US" baseline="0" dirty="0" smtClean="0"/>
          </a:p>
          <a:p>
            <a:r>
              <a:rPr lang="en-US" baseline="0" dirty="0" smtClean="0"/>
              <a:t>To meet the board goal of 10-15%, we only need 25-50 thousand of those acres to create a shifting mosaic of young forest habitat.</a:t>
            </a:r>
          </a:p>
          <a:p>
            <a:endParaRPr lang="en-US" baseline="0" dirty="0" smtClean="0"/>
          </a:p>
          <a:p>
            <a:r>
              <a:rPr lang="en-US" baseline="0" dirty="0" smtClean="0"/>
              <a:t>To get there, we need to create at least 375 acres of young forest each year.</a:t>
            </a:r>
            <a:endParaRPr lang="en-US" dirty="0"/>
          </a:p>
        </p:txBody>
      </p:sp>
      <p:sp>
        <p:nvSpPr>
          <p:cNvPr id="4" name="Slide Number Placeholder 3"/>
          <p:cNvSpPr>
            <a:spLocks noGrp="1"/>
          </p:cNvSpPr>
          <p:nvPr>
            <p:ph type="sldNum" sz="quarter" idx="10"/>
          </p:nvPr>
        </p:nvSpPr>
        <p:spPr/>
        <p:txBody>
          <a:bodyPr/>
          <a:lstStyle/>
          <a:p>
            <a:fld id="{101FDAFD-D259-472F-88C2-431CF8C7112D}" type="slidenum">
              <a:rPr lang="en-US" smtClean="0"/>
              <a:pPr/>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 that</a:t>
            </a:r>
            <a:r>
              <a:rPr lang="en-US" baseline="0" dirty="0" smtClean="0"/>
              <a:t> 20-25% open habitat goal, the board set more specific goals of:</a:t>
            </a:r>
          </a:p>
          <a:p>
            <a:r>
              <a:rPr lang="en-US" baseline="0" dirty="0" smtClean="0"/>
              <a:t>1-2% Grassland</a:t>
            </a:r>
          </a:p>
          <a:p>
            <a:r>
              <a:rPr lang="en-US" baseline="0" dirty="0" smtClean="0"/>
              <a:t>7-10% Shrubland</a:t>
            </a:r>
          </a:p>
          <a:p>
            <a:r>
              <a:rPr lang="en-US" baseline="0" dirty="0" smtClean="0"/>
              <a:t>10-15% Young Forest</a:t>
            </a:r>
          </a:p>
          <a:p>
            <a:endParaRPr lang="en-US" baseline="0" dirty="0" smtClean="0"/>
          </a:p>
          <a:p>
            <a:r>
              <a:rPr lang="en-US" baseline="0" dirty="0" smtClean="0"/>
              <a:t>In 2001, we had almost no grassland habitat, and just about 1% of our upland was in shrubland.</a:t>
            </a:r>
          </a:p>
          <a:p>
            <a:endParaRPr lang="en-US" baseline="0" dirty="0" smtClean="0"/>
          </a:p>
          <a:p>
            <a:r>
              <a:rPr lang="en-US" baseline="0" dirty="0" smtClean="0"/>
              <a:t>By 2016, with the help of the Key Sites initiative, we had increased our grassland to about 1% and shrubland to 3%. While we still have a ways to go with those habitat types, we now want to turn our focus to young forest habitat, which represents just about 4% of the MassWildlife upland habitat in 2016.</a:t>
            </a:r>
            <a:endParaRPr lang="en-US" dirty="0"/>
          </a:p>
        </p:txBody>
      </p:sp>
      <p:sp>
        <p:nvSpPr>
          <p:cNvPr id="4" name="Slide Number Placeholder 3"/>
          <p:cNvSpPr>
            <a:spLocks noGrp="1"/>
          </p:cNvSpPr>
          <p:nvPr>
            <p:ph type="sldNum" sz="quarter" idx="10"/>
          </p:nvPr>
        </p:nvSpPr>
        <p:spPr/>
        <p:txBody>
          <a:bodyPr/>
          <a:lstStyle/>
          <a:p>
            <a:pPr>
              <a:defRPr/>
            </a:pPr>
            <a:fld id="{E0A7A173-F636-490F-A1EC-02591343992C}"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address monitoring for impacts of climate change, step back in time 20-30 years to consider where our focus was before climate change came to dominate our perspective.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12</a:t>
            </a:fld>
            <a:endParaRPr lang="en-US" dirty="0"/>
          </a:p>
        </p:txBody>
      </p:sp>
    </p:spTree>
    <p:extLst>
      <p:ext uri="{BB962C8B-B14F-4D97-AF65-F5344CB8AC3E}">
        <p14:creationId xmlns:p14="http://schemas.microsoft.com/office/powerpoint/2010/main" val="360682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in the audience have not read this paper? Consider it an assignment! This is a fine piece of ecological scholarship. The take home point is that prior to European colonization,</a:t>
            </a:r>
            <a:r>
              <a:rPr lang="en-US" baseline="0" dirty="0" smtClean="0"/>
              <a:t> a “discrete tension zone” occurred for multiple centuries between northern hardwood forest dominated by beech and oak forest that had a variable fire component</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13</a:t>
            </a:fld>
            <a:endParaRPr lang="en-US" dirty="0"/>
          </a:p>
        </p:txBody>
      </p:sp>
    </p:spTree>
    <p:extLst>
      <p:ext uri="{BB962C8B-B14F-4D97-AF65-F5344CB8AC3E}">
        <p14:creationId xmlns:p14="http://schemas.microsoft.com/office/powerpoint/2010/main" val="59625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discrete tension zone.</a:t>
            </a:r>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14</a:t>
            </a:fld>
            <a:endParaRPr lang="en-US" dirty="0"/>
          </a:p>
        </p:txBody>
      </p:sp>
    </p:spTree>
    <p:extLst>
      <p:ext uri="{BB962C8B-B14F-4D97-AF65-F5344CB8AC3E}">
        <p14:creationId xmlns:p14="http://schemas.microsoft.com/office/powerpoint/2010/main" val="333712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the discrete tension zone.</a:t>
            </a:r>
            <a:endParaRPr lang="en-US" dirty="0" smtClean="0"/>
          </a:p>
          <a:p>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15</a:t>
            </a:fld>
            <a:endParaRPr lang="en-US" dirty="0"/>
          </a:p>
        </p:txBody>
      </p:sp>
    </p:spTree>
    <p:extLst>
      <p:ext uri="{BB962C8B-B14F-4D97-AF65-F5344CB8AC3E}">
        <p14:creationId xmlns:p14="http://schemas.microsoft.com/office/powerpoint/2010/main" val="3371724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the discrete tension zone. Think of this as a two-color quilt that covered the landscape. The deforestation, agricultural conversion, agricultural abandonment and subsequent reforestation shook that quilt profoundly, and the quilt is in fact still in the process of settling back onto the landscape. This kind of disturbance leaves an enduring mark that is, in fact, still in the making.</a:t>
            </a:r>
            <a:endParaRPr lang="en-US" dirty="0" smtClean="0"/>
          </a:p>
          <a:p>
            <a:endParaRPr lang="en-US" dirty="0"/>
          </a:p>
        </p:txBody>
      </p:sp>
      <p:sp>
        <p:nvSpPr>
          <p:cNvPr id="4" name="Slide Number Placeholder 3"/>
          <p:cNvSpPr>
            <a:spLocks noGrp="1"/>
          </p:cNvSpPr>
          <p:nvPr>
            <p:ph type="sldNum" sz="quarter" idx="10"/>
          </p:nvPr>
        </p:nvSpPr>
        <p:spPr/>
        <p:txBody>
          <a:bodyPr/>
          <a:lstStyle/>
          <a:p>
            <a:fld id="{4CFB9883-E1BB-421D-BB10-A4ADB69A1000}" type="slidenum">
              <a:rPr lang="en-US" smtClean="0"/>
              <a:t>16</a:t>
            </a:fld>
            <a:endParaRPr lang="en-US" dirty="0"/>
          </a:p>
        </p:txBody>
      </p:sp>
    </p:spTree>
    <p:extLst>
      <p:ext uri="{BB962C8B-B14F-4D97-AF65-F5344CB8AC3E}">
        <p14:creationId xmlns:p14="http://schemas.microsoft.com/office/powerpoint/2010/main" val="925486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4176470"/>
            <a:ext cx="7772400" cy="1115027"/>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379688"/>
            <a:ext cx="6400800" cy="911730"/>
          </a:xfrm>
        </p:spPr>
        <p:txBody>
          <a:bodyPr>
            <a:normAutofit/>
          </a:bodyPr>
          <a:lstStyle>
            <a:lvl1pPr marL="0" indent="0" algn="ct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6799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48644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75820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997094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091188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863972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67970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9" name="Slide Number Placeholder 8"/>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821210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5" name="Slide Number Placeholder 4"/>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776499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4" name="Slide Number Placeholder 3"/>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153107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404735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WILDLIFE_PPT_R10-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181526"/>
            <a:ext cx="8229600" cy="1143000"/>
          </a:xfrm>
        </p:spPr>
        <p:txBody>
          <a:bodyPr>
            <a:norm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5" name="Slide Number Placeholder 4"/>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842512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486449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758205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99709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09118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86397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67970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9" name="Slide Number Placeholder 8"/>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182121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5" name="Slide Number Placeholder 4"/>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776499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4" name="Slide Number Placeholder 3"/>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215310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47FB62-7B89-614C-A053-F5F3DCD7B381}" type="datetimeFigureOut">
              <a:rPr lang="en-US" smtClean="0"/>
              <a:pPr/>
              <a:t>2/27/2020</a:t>
            </a:fld>
            <a:endParaRPr lang="en-US" dirty="0"/>
          </a:p>
        </p:txBody>
      </p:sp>
      <p:sp>
        <p:nvSpPr>
          <p:cNvPr id="7" name="Slide Number Placeholder 6"/>
          <p:cNvSpPr>
            <a:spLocks noGrp="1"/>
          </p:cNvSpPr>
          <p:nvPr>
            <p:ph type="sldNum" sz="quarter" idx="12"/>
          </p:nvPr>
        </p:nvSpPr>
        <p:spPr/>
        <p:txBody>
          <a:body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404735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ILDLIFE_PPT_R10-0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759" y="0"/>
            <a:ext cx="9167518" cy="687563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53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4"/>
          </p:nvPr>
        </p:nvSpPr>
        <p:spPr>
          <a:xfrm>
            <a:off x="4762766" y="64533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1381471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WILDLIFE_PPT_R10-02.png"/>
          <p:cNvPicPr>
            <a:picLocks noChangeAspect="1"/>
          </p:cNvPicPr>
          <p:nvPr/>
        </p:nvPicPr>
        <p:blipFill>
          <a:blip r:embed="rId12"/>
          <a:stretch>
            <a:fillRect/>
          </a:stretch>
        </p:blipFill>
        <p:spPr>
          <a:xfrm>
            <a:off x="-11759" y="0"/>
            <a:ext cx="9167517" cy="687563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533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7FB62-7B89-614C-A053-F5F3DCD7B381}" type="datetimeFigureOut">
              <a:rPr lang="en-US" smtClean="0"/>
              <a:pPr/>
              <a:t>2/27/2020</a:t>
            </a:fld>
            <a:endParaRPr lang="en-US" dirty="0"/>
          </a:p>
        </p:txBody>
      </p:sp>
      <p:sp>
        <p:nvSpPr>
          <p:cNvPr id="6" name="Slide Number Placeholder 5"/>
          <p:cNvSpPr>
            <a:spLocks noGrp="1"/>
          </p:cNvSpPr>
          <p:nvPr>
            <p:ph type="sldNum" sz="quarter" idx="4"/>
          </p:nvPr>
        </p:nvSpPr>
        <p:spPr>
          <a:xfrm>
            <a:off x="4762766" y="64533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E4658-0B9D-B24A-A3C2-6952A9D1FD92}" type="slidenum">
              <a:rPr lang="en-US" smtClean="0"/>
              <a:pPr/>
              <a:t>‹#›</a:t>
            </a:fld>
            <a:endParaRPr lang="en-US" dirty="0"/>
          </a:p>
        </p:txBody>
      </p:sp>
    </p:spTree>
    <p:extLst>
      <p:ext uri="{BB962C8B-B14F-4D97-AF65-F5344CB8AC3E}">
        <p14:creationId xmlns:p14="http://schemas.microsoft.com/office/powerpoint/2010/main" val="3138147114"/>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1" r:id="rId4"/>
    <p:sldLayoutId id="2147483672" r:id="rId5"/>
    <p:sldLayoutId id="2147483673" r:id="rId6"/>
    <p:sldLayoutId id="2147483674" r:id="rId7"/>
    <p:sldLayoutId id="2147483675" r:id="rId8"/>
    <p:sldLayoutId id="2147483676" r:id="rId9"/>
    <p:sldLayoutId id="2147483677"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vm.edu/femc/"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hyperlink" Target="https://www.mass.gov/service-details/terrestrial-palustrine-and-estuarine-community-types"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adirondackcouncil.org/page/acid-rain-86.html?gclid=CjwKCAiAob3vBRAUEiwAIbs5Trfoq_FvQRF3hOs9zMlP7KKUAMyNVBmAH4cbycZoQGTHypgRkSzd5RoCY6AQAvD_BwE"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www.adirondackcouncil.org/page/acid-rain-86.html?gclid=CjwKCAiAob3vBRAUEiwAIbs5Trfoq_FvQRF3hOs9zMlP7KKUAMyNVBmAH4cbycZoQGTHypgRkSzd5RoCY6AQAvD_BwE"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phys.org/news/2018-07-pollution-red-spruce-rebound-acid.html"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uvm.edu/~entlab/Greenhouse%20IPM/Workshops/2014/InvasiveEarthworms.pdf" TargetMode="Externa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www.nyisri.org/2016/09/underground-invaders-impacts-implications-non-native-earthworms-north-america/" TargetMode="External"/><Relationship Id="rId4" Type="http://schemas.openxmlformats.org/officeDocument/2006/relationships/hyperlink" Target="https://www.vtinvasives.org/invasive/earthworm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hyperlink" Target="https://19january2017snapshot.epa.gov/climate-impacts/climate-impacts-northeast_.html"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https://www.mass.gov/service-details/state-wildlife-action-plan-swa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uvm.edu/femc/"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s://www.mass.gov/service-details/carbon-storage-on-masswildlife-land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3.emf"/></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mass.gov/natural-communities"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630" y="4291872"/>
            <a:ext cx="8085338" cy="1115027"/>
          </a:xfrm>
        </p:spPr>
        <p:txBody>
          <a:bodyPr>
            <a:normAutofit fontScale="90000"/>
          </a:bodyPr>
          <a:lstStyle/>
          <a:p>
            <a:r>
              <a:rPr lang="en-US" dirty="0"/>
              <a:t>Evaluating Success </a:t>
            </a:r>
            <a:r>
              <a:rPr lang="en-US" dirty="0" smtClean="0"/>
              <a:t>of</a:t>
            </a:r>
            <a:br>
              <a:rPr lang="en-US" dirty="0" smtClean="0"/>
            </a:br>
            <a:r>
              <a:rPr lang="en-US" dirty="0" smtClean="0"/>
              <a:t>Monitoring </a:t>
            </a:r>
            <a:r>
              <a:rPr lang="en-US" dirty="0"/>
              <a:t>for Impacts of Climate Change on State Wildlife Lands in Massachusetts</a:t>
            </a:r>
          </a:p>
        </p:txBody>
      </p:sp>
      <p:sp>
        <p:nvSpPr>
          <p:cNvPr id="3" name="Subtitle 2"/>
          <p:cNvSpPr>
            <a:spLocks noGrp="1"/>
          </p:cNvSpPr>
          <p:nvPr>
            <p:ph type="subTitle" idx="1"/>
          </p:nvPr>
        </p:nvSpPr>
        <p:spPr>
          <a:xfrm>
            <a:off x="685800" y="5956744"/>
            <a:ext cx="7772400" cy="550583"/>
          </a:xfrm>
        </p:spPr>
        <p:txBody>
          <a:bodyPr>
            <a:noAutofit/>
          </a:bodyPr>
          <a:lstStyle/>
          <a:p>
            <a:r>
              <a:rPr lang="en-US" sz="2000" dirty="0" smtClean="0"/>
              <a:t>John </a:t>
            </a:r>
            <a:r>
              <a:rPr lang="en-US" sz="2000" dirty="0"/>
              <a:t>Scanlon, MassWildlife Habitat Program </a:t>
            </a:r>
            <a:r>
              <a:rPr lang="en-US" sz="2000" dirty="0" smtClean="0"/>
              <a:t>Supervisor</a:t>
            </a:r>
          </a:p>
          <a:p>
            <a:r>
              <a:rPr lang="en-US" sz="2000" b="1" dirty="0"/>
              <a:t>2019 Forest Ecosystem Monitoring Cooperative Conference</a:t>
            </a:r>
            <a:endParaRPr lang="en-US" sz="2000" dirty="0"/>
          </a:p>
        </p:txBody>
      </p:sp>
      <p:pic>
        <p:nvPicPr>
          <p:cNvPr id="1026" name="Picture 2" descr="Forest Ecosystem Monitoring Coopera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46" y="219456"/>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298126"/>
            <a:ext cx="6858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1152894"/>
            <a:ext cx="29908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3650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6"/>
            <a:ext cx="8229600" cy="1143000"/>
          </a:xfrm>
        </p:spPr>
        <p:txBody>
          <a:bodyPr/>
          <a:lstStyle/>
          <a:p>
            <a:r>
              <a:rPr lang="en-US" dirty="0" smtClean="0"/>
              <a:t>Natural Communities</a:t>
            </a:r>
            <a:endParaRPr lang="en-US" dirty="0"/>
          </a:p>
        </p:txBody>
      </p:sp>
      <p:sp>
        <p:nvSpPr>
          <p:cNvPr id="3" name="Content Placeholder 2"/>
          <p:cNvSpPr>
            <a:spLocks noGrp="1"/>
          </p:cNvSpPr>
          <p:nvPr>
            <p:ph idx="1"/>
          </p:nvPr>
        </p:nvSpPr>
        <p:spPr>
          <a:xfrm>
            <a:off x="131884" y="1197830"/>
            <a:ext cx="8836270" cy="4525963"/>
          </a:xfrm>
        </p:spPr>
        <p:txBody>
          <a:bodyPr>
            <a:normAutofit fontScale="85000" lnSpcReduction="20000"/>
          </a:bodyPr>
          <a:lstStyle/>
          <a:p>
            <a:r>
              <a:rPr lang="en-US" dirty="0" smtClean="0"/>
              <a:t>Assemblages of plants &amp; animals that recur together across the landscape under particular environmental conditions</a:t>
            </a:r>
          </a:p>
          <a:p>
            <a:pPr lvl="1"/>
            <a:r>
              <a:rPr lang="en-US" dirty="0" smtClean="0"/>
              <a:t>Terrestrial Communities (48) typically occur on relatively well-drained soils</a:t>
            </a:r>
          </a:p>
          <a:p>
            <a:pPr lvl="2"/>
            <a:r>
              <a:rPr lang="en-US" dirty="0" smtClean="0"/>
              <a:t>Ten Oak Community Types (e.g., Black Oak-Scarlet Oak Woodland; Chestnut Oak Woodland; Oak-Hickory Forest)</a:t>
            </a:r>
          </a:p>
          <a:p>
            <a:pPr lvl="2"/>
            <a:r>
              <a:rPr lang="en-US" dirty="0" smtClean="0"/>
              <a:t>Unique Types (e.g., </a:t>
            </a:r>
            <a:r>
              <a:rPr lang="en-US" dirty="0"/>
              <a:t>Pitch Pine-Scrub Oak; </a:t>
            </a:r>
            <a:r>
              <a:rPr lang="en-US" dirty="0" smtClean="0"/>
              <a:t>Hickory-Hop Hornbeam Woodland; Rich Mesic Forest)</a:t>
            </a:r>
          </a:p>
          <a:p>
            <a:pPr lvl="1"/>
            <a:r>
              <a:rPr lang="en-US" dirty="0" smtClean="0"/>
              <a:t>Palustrine Communities (49) are freshwater wetlands</a:t>
            </a:r>
          </a:p>
          <a:p>
            <a:pPr lvl="2"/>
            <a:r>
              <a:rPr lang="en-US" dirty="0" smtClean="0"/>
              <a:t>Forested (e.g., Atlantic White Cedar Bog; Red Maple-Black Gum)</a:t>
            </a:r>
          </a:p>
          <a:p>
            <a:pPr lvl="2"/>
            <a:r>
              <a:rPr lang="en-US" dirty="0" smtClean="0"/>
              <a:t>Non-Forested (e.g., Calcareous Fen; Coastal Plain Pond Shore)</a:t>
            </a:r>
          </a:p>
          <a:p>
            <a:pPr lvl="1"/>
            <a:r>
              <a:rPr lang="en-US" dirty="0" smtClean="0"/>
              <a:t>Estuarine Communities (9) are tidal wetlands</a:t>
            </a:r>
          </a:p>
          <a:p>
            <a:pPr lvl="2"/>
            <a:r>
              <a:rPr lang="en-US" dirty="0" smtClean="0"/>
              <a:t>All non-forested ( e.g., Saltmarsh; Brackish Tidal Marsh; </a:t>
            </a:r>
          </a:p>
        </p:txBody>
      </p:sp>
      <p:sp>
        <p:nvSpPr>
          <p:cNvPr id="4" name="Rectangle 3"/>
          <p:cNvSpPr/>
          <p:nvPr/>
        </p:nvSpPr>
        <p:spPr>
          <a:xfrm>
            <a:off x="131884" y="5888558"/>
            <a:ext cx="9012116" cy="646331"/>
          </a:xfrm>
          <a:prstGeom prst="rect">
            <a:avLst/>
          </a:prstGeom>
        </p:spPr>
        <p:txBody>
          <a:bodyPr wrap="square">
            <a:spAutoFit/>
          </a:bodyPr>
          <a:lstStyle/>
          <a:p>
            <a:r>
              <a:rPr lang="en-US" dirty="0">
                <a:hlinkClick r:id="rId2"/>
              </a:rPr>
              <a:t>https://</a:t>
            </a:r>
            <a:r>
              <a:rPr lang="en-US" dirty="0" smtClean="0">
                <a:hlinkClick r:id="rId2"/>
              </a:rPr>
              <a:t>www.mass.gov/service-details/terrestrial-palustrine-and-estuarine-community-types</a:t>
            </a:r>
            <a:endParaRPr lang="en-US" dirty="0" smtClean="0"/>
          </a:p>
          <a:p>
            <a:endParaRPr lang="en-US" dirty="0"/>
          </a:p>
        </p:txBody>
      </p:sp>
    </p:spTree>
    <p:extLst>
      <p:ext uri="{BB962C8B-B14F-4D97-AF65-F5344CB8AC3E}">
        <p14:creationId xmlns:p14="http://schemas.microsoft.com/office/powerpoint/2010/main" val="115179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Habitat Restoration &amp; Management Process</a:t>
            </a:r>
            <a:endParaRPr lang="en-US" dirty="0"/>
          </a:p>
        </p:txBody>
      </p:sp>
      <p:sp>
        <p:nvSpPr>
          <p:cNvPr id="3" name="Content Placeholder 2"/>
          <p:cNvSpPr>
            <a:spLocks noGrp="1"/>
          </p:cNvSpPr>
          <p:nvPr>
            <p:ph idx="1"/>
          </p:nvPr>
        </p:nvSpPr>
        <p:spPr>
          <a:xfrm>
            <a:off x="219808" y="1600200"/>
            <a:ext cx="9407769" cy="4525963"/>
          </a:xfrm>
        </p:spPr>
        <p:txBody>
          <a:bodyPr>
            <a:normAutofit fontScale="92500" lnSpcReduction="20000"/>
          </a:bodyPr>
          <a:lstStyle/>
          <a:p>
            <a:r>
              <a:rPr lang="en-US" dirty="0" smtClean="0"/>
              <a:t>Assess Natural Community </a:t>
            </a:r>
            <a:r>
              <a:rPr lang="en-US" dirty="0"/>
              <a:t>Type </a:t>
            </a:r>
            <a:endParaRPr lang="en-US" dirty="0" smtClean="0"/>
          </a:p>
          <a:p>
            <a:r>
              <a:rPr lang="en-US" dirty="0" smtClean="0"/>
              <a:t>Determine Desired Future Condition (DFC)</a:t>
            </a:r>
          </a:p>
          <a:p>
            <a:r>
              <a:rPr lang="en-US" dirty="0" smtClean="0"/>
              <a:t>Determine Priority for Restoration &amp; Management</a:t>
            </a:r>
          </a:p>
          <a:p>
            <a:r>
              <a:rPr lang="en-US" dirty="0" smtClean="0"/>
              <a:t>Conduct Initial Biological Monitoring</a:t>
            </a:r>
          </a:p>
          <a:p>
            <a:r>
              <a:rPr lang="en-US" dirty="0" smtClean="0"/>
              <a:t>Prepare Habitat Site Plan</a:t>
            </a:r>
          </a:p>
          <a:p>
            <a:pPr lvl="1"/>
            <a:r>
              <a:rPr lang="en-US" dirty="0"/>
              <a:t>Identify Grassland, Shrubland, and Forest Units</a:t>
            </a:r>
          </a:p>
          <a:p>
            <a:pPr lvl="1"/>
            <a:r>
              <a:rPr lang="en-US" dirty="0"/>
              <a:t>Fine Tune DFC for Each Unit</a:t>
            </a:r>
          </a:p>
          <a:p>
            <a:pPr lvl="1"/>
            <a:r>
              <a:rPr lang="en-US" dirty="0"/>
              <a:t>Prepare Rx Fire Management Plan as </a:t>
            </a:r>
            <a:r>
              <a:rPr lang="en-US" dirty="0" smtClean="0"/>
              <a:t>Needed</a:t>
            </a:r>
          </a:p>
          <a:p>
            <a:r>
              <a:rPr lang="en-US" dirty="0" smtClean="0"/>
              <a:t>Submit Environmental Permitting</a:t>
            </a:r>
          </a:p>
          <a:p>
            <a:r>
              <a:rPr lang="en-US" dirty="0" smtClean="0"/>
              <a:t>Prepare </a:t>
            </a:r>
            <a:r>
              <a:rPr lang="en-US" dirty="0" err="1" smtClean="0"/>
              <a:t>Mgt</a:t>
            </a:r>
            <a:r>
              <a:rPr lang="en-US" dirty="0" smtClean="0"/>
              <a:t> Contracts for Public Competitive Bid</a:t>
            </a:r>
          </a:p>
        </p:txBody>
      </p:sp>
    </p:spTree>
    <p:extLst>
      <p:ext uri="{BB962C8B-B14F-4D97-AF65-F5344CB8AC3E}">
        <p14:creationId xmlns:p14="http://schemas.microsoft.com/office/powerpoint/2010/main" val="30858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6176"/>
            <a:ext cx="8229600" cy="1143000"/>
          </a:xfrm>
        </p:spPr>
        <p:txBody>
          <a:bodyPr>
            <a:normAutofit fontScale="90000"/>
          </a:bodyPr>
          <a:lstStyle/>
          <a:p>
            <a:r>
              <a:rPr lang="en-US" dirty="0" smtClean="0"/>
              <a:t>Environmental Stressors Impacting Forested Ecosystems in the Northeastern U.S.</a:t>
            </a:r>
            <a:r>
              <a:rPr lang="en-US" dirty="0"/>
              <a:t/>
            </a:r>
            <a:br>
              <a:rPr lang="en-US" dirty="0"/>
            </a:br>
            <a:endParaRPr lang="en-US" dirty="0"/>
          </a:p>
        </p:txBody>
      </p:sp>
      <p:sp>
        <p:nvSpPr>
          <p:cNvPr id="3" name="Content Placeholder 2"/>
          <p:cNvSpPr>
            <a:spLocks noGrp="1"/>
          </p:cNvSpPr>
          <p:nvPr>
            <p:ph idx="1"/>
          </p:nvPr>
        </p:nvSpPr>
        <p:spPr>
          <a:xfrm>
            <a:off x="202227" y="2035206"/>
            <a:ext cx="8897815" cy="4525963"/>
          </a:xfrm>
        </p:spPr>
        <p:txBody>
          <a:bodyPr>
            <a:normAutofit/>
          </a:bodyPr>
          <a:lstStyle/>
          <a:p>
            <a:r>
              <a:rPr lang="en-US" dirty="0" smtClean="0"/>
              <a:t>Back in the day (before climate change)</a:t>
            </a:r>
          </a:p>
          <a:p>
            <a:pPr lvl="1"/>
            <a:r>
              <a:rPr lang="en-US" dirty="0" smtClean="0"/>
              <a:t>Human land use history: deforestation, agricultural conversion, and subsequent abandonment</a:t>
            </a:r>
          </a:p>
          <a:p>
            <a:pPr lvl="1"/>
            <a:r>
              <a:rPr lang="en-US" dirty="0" smtClean="0"/>
              <a:t>Acid rain</a:t>
            </a:r>
          </a:p>
          <a:p>
            <a:pPr lvl="1"/>
            <a:r>
              <a:rPr lang="en-US" dirty="0" smtClean="0"/>
              <a:t>Invasive organisms &amp; Deer herbivory</a:t>
            </a:r>
          </a:p>
          <a:p>
            <a:r>
              <a:rPr lang="en-US" dirty="0" smtClean="0"/>
              <a:t>Climate Change</a:t>
            </a:r>
          </a:p>
          <a:p>
            <a:pPr lvl="1"/>
            <a:r>
              <a:rPr lang="en-US" dirty="0" smtClean="0"/>
              <a:t>Shifts in growing season timing &amp; duration </a:t>
            </a:r>
          </a:p>
          <a:p>
            <a:pPr lvl="1"/>
            <a:r>
              <a:rPr lang="en-US" dirty="0" smtClean="0"/>
              <a:t>Shifts in precipitation form &amp; pattern</a:t>
            </a:r>
            <a:endParaRPr lang="en-US" dirty="0"/>
          </a:p>
        </p:txBody>
      </p:sp>
    </p:spTree>
    <p:extLst>
      <p:ext uri="{BB962C8B-B14F-4D97-AF65-F5344CB8AC3E}">
        <p14:creationId xmlns:p14="http://schemas.microsoft.com/office/powerpoint/2010/main" val="5108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22" y="4965573"/>
            <a:ext cx="5824521" cy="1097876"/>
          </a:xfrm>
          <a:prstGeom prst="rect">
            <a:avLst/>
          </a:prstGeom>
          <a:solidFill>
            <a:srgbClr val="FFFF00"/>
          </a:solidFill>
          <a:ln>
            <a:noFill/>
          </a:ln>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03" y="58618"/>
            <a:ext cx="8155160" cy="342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311" y="3500792"/>
            <a:ext cx="5974258" cy="141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8751" y="4927092"/>
            <a:ext cx="1408174" cy="23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41645" y="4830045"/>
            <a:ext cx="672399" cy="369332"/>
          </a:xfrm>
          <a:prstGeom prst="rect">
            <a:avLst/>
          </a:prstGeom>
          <a:solidFill>
            <a:schemeClr val="bg1"/>
          </a:solidFill>
        </p:spPr>
        <p:txBody>
          <a:bodyPr wrap="square" rtlCol="0">
            <a:spAutoFit/>
          </a:bodyPr>
          <a:lstStyle/>
          <a:p>
            <a:r>
              <a:rPr lang="en-US" dirty="0" smtClean="0"/>
              <a:t>………</a:t>
            </a:r>
            <a:endParaRPr lang="en-US" dirty="0"/>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703" y="3258244"/>
            <a:ext cx="18573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765" y="2588302"/>
            <a:ext cx="8572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98806" y="79897"/>
            <a:ext cx="1100831" cy="276999"/>
          </a:xfrm>
          <a:prstGeom prst="rect">
            <a:avLst/>
          </a:prstGeom>
          <a:noFill/>
        </p:spPr>
        <p:txBody>
          <a:bodyPr wrap="square" rtlCol="0">
            <a:spAutoFit/>
          </a:bodyPr>
          <a:lstStyle/>
          <a:p>
            <a:r>
              <a:rPr lang="en-US" sz="1200" b="1" dirty="0" smtClean="0"/>
              <a:t>(2002)</a:t>
            </a:r>
            <a:endParaRPr lang="en-US" sz="1200" b="1" dirty="0"/>
          </a:p>
        </p:txBody>
      </p:sp>
    </p:spTree>
    <p:extLst>
      <p:ext uri="{BB962C8B-B14F-4D97-AF65-F5344CB8AC3E}">
        <p14:creationId xmlns:p14="http://schemas.microsoft.com/office/powerpoint/2010/main" val="2967671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081826" y="259847"/>
            <a:ext cx="2721007" cy="328667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068878" y="202248"/>
            <a:ext cx="2574940" cy="3286674"/>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7104685" y="1916609"/>
            <a:ext cx="1897272" cy="2966109"/>
          </a:xfrm>
          <a:prstGeom prst="rect">
            <a:avLst/>
          </a:prstGeom>
        </p:spPr>
      </p:pic>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2296564" y="3178206"/>
            <a:ext cx="2683810" cy="3195960"/>
          </a:xfrm>
          <a:prstGeom prst="rect">
            <a:avLst/>
          </a:prstGeom>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669" y="6005879"/>
            <a:ext cx="298132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824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1633538" y="8875"/>
            <a:ext cx="5317678" cy="6338659"/>
          </a:xfrm>
          <a:prstGeom prst="rect">
            <a:avLst/>
          </a:prstGeom>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99" y="6076217"/>
            <a:ext cx="298132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299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881" y="88243"/>
            <a:ext cx="43148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48782"/>
            <a:ext cx="9124950"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6305500"/>
            <a:ext cx="9124950" cy="5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0" y="6316195"/>
            <a:ext cx="14859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743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46" y="326856"/>
            <a:ext cx="6086647" cy="499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630"/>
            <a:ext cx="9144000" cy="96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667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45" y="-1"/>
            <a:ext cx="7500369" cy="594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50" y="6059862"/>
            <a:ext cx="8955741" cy="90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710" y="202590"/>
            <a:ext cx="142875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155" y="31630"/>
            <a:ext cx="4099426" cy="59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644" y="627925"/>
            <a:ext cx="1884485" cy="20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947" y="5515705"/>
            <a:ext cx="63150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7960" y="993165"/>
            <a:ext cx="12382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813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46" y="326856"/>
            <a:ext cx="6086647" cy="499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630"/>
            <a:ext cx="9144000" cy="96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901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are we managing for?</a:t>
            </a:r>
          </a:p>
          <a:p>
            <a:r>
              <a:rPr lang="en-US" dirty="0" smtClean="0"/>
              <a:t>What environmental stressors are impacting the forested ecosystems we are managing?</a:t>
            </a:r>
          </a:p>
          <a:p>
            <a:r>
              <a:rPr lang="en-US" dirty="0" smtClean="0"/>
              <a:t>How do we monitor to assess impacts of management relative to environmental stressors such as Climate Change?</a:t>
            </a:r>
            <a:endParaRPr lang="en-US" dirty="0"/>
          </a:p>
        </p:txBody>
      </p:sp>
    </p:spTree>
    <p:extLst>
      <p:ext uri="{BB962C8B-B14F-4D97-AF65-F5344CB8AC3E}">
        <p14:creationId xmlns:p14="http://schemas.microsoft.com/office/powerpoint/2010/main" val="18516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3"/>
            <a:ext cx="916305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931" y="5907081"/>
            <a:ext cx="5297581" cy="477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214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4828" y="94063"/>
            <a:ext cx="6256417" cy="6039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1370" y="6159792"/>
            <a:ext cx="9457765" cy="369332"/>
          </a:xfrm>
          <a:prstGeom prst="rect">
            <a:avLst/>
          </a:prstGeom>
        </p:spPr>
        <p:txBody>
          <a:bodyPr wrap="square">
            <a:spAutoFit/>
          </a:bodyPr>
          <a:lstStyle/>
          <a:p>
            <a:r>
              <a:rPr lang="en-US" sz="900" dirty="0">
                <a:hlinkClick r:id="rId4"/>
              </a:rPr>
              <a:t>https://</a:t>
            </a:r>
            <a:r>
              <a:rPr lang="en-US" sz="900" dirty="0" smtClean="0">
                <a:hlinkClick r:id="rId4"/>
              </a:rPr>
              <a:t>www.adirondackcouncil.org/page/acid-rain-86.html?gclid=CjwKCAiAob3vBRAUEiwAIbs5Trfoq_FvQRF3hOs9zMlP7KKUAMyNVBmAH4cbycZoQGTHypgRkSzd5RoCY6AQAvD_BwE</a:t>
            </a:r>
            <a:endParaRPr lang="en-US" sz="900" dirty="0" smtClean="0"/>
          </a:p>
          <a:p>
            <a:endParaRPr lang="en-US" sz="900" dirty="0"/>
          </a:p>
        </p:txBody>
      </p:sp>
      <p:sp>
        <p:nvSpPr>
          <p:cNvPr id="2" name="TextBox 1"/>
          <p:cNvSpPr txBox="1"/>
          <p:nvPr/>
        </p:nvSpPr>
        <p:spPr>
          <a:xfrm>
            <a:off x="131880" y="5267240"/>
            <a:ext cx="8780407" cy="954107"/>
          </a:xfrm>
          <a:prstGeom prst="rect">
            <a:avLst/>
          </a:prstGeom>
          <a:solidFill>
            <a:schemeClr val="bg1"/>
          </a:solidFill>
        </p:spPr>
        <p:txBody>
          <a:bodyPr wrap="square" rtlCol="0">
            <a:spAutoFit/>
          </a:bodyPr>
          <a:lstStyle/>
          <a:p>
            <a:r>
              <a:rPr lang="en-US" sz="1400" dirty="0" smtClean="0"/>
              <a:t>This image illustrates the pathway for acid rain in our environment: (1) Emissions of Sulphur Dioxide and Nitrous Oxide are released into the are, where (2) the pollutants are transformed into acid particles that may be transported long distances. (3) These acid particles then fall to earth as wet and dry deposition (dust, rain, snow, etc.) and (4) may cause harmful effects on soil, forests, streams, and lakes.</a:t>
            </a:r>
            <a:endParaRPr lang="en-US" sz="1400" dirty="0"/>
          </a:p>
        </p:txBody>
      </p:sp>
    </p:spTree>
    <p:extLst>
      <p:ext uri="{BB962C8B-B14F-4D97-AF65-F5344CB8AC3E}">
        <p14:creationId xmlns:p14="http://schemas.microsoft.com/office/powerpoint/2010/main" val="2641009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
            <a:ext cx="8229600" cy="1143000"/>
          </a:xfrm>
        </p:spPr>
        <p:txBody>
          <a:bodyPr/>
          <a:lstStyle/>
          <a:p>
            <a:r>
              <a:rPr lang="en-US" dirty="0" smtClean="0"/>
              <a:t>Acid Rain</a:t>
            </a:r>
            <a:endParaRPr lang="en-US" dirty="0"/>
          </a:p>
        </p:txBody>
      </p:sp>
      <p:sp>
        <p:nvSpPr>
          <p:cNvPr id="3" name="Content Placeholder 2"/>
          <p:cNvSpPr>
            <a:spLocks noGrp="1"/>
          </p:cNvSpPr>
          <p:nvPr>
            <p:ph idx="1"/>
          </p:nvPr>
        </p:nvSpPr>
        <p:spPr>
          <a:xfrm>
            <a:off x="457200" y="1147422"/>
            <a:ext cx="8229600" cy="4525963"/>
          </a:xfrm>
        </p:spPr>
        <p:txBody>
          <a:bodyPr>
            <a:normAutofit lnSpcReduction="10000"/>
          </a:bodyPr>
          <a:lstStyle/>
          <a:p>
            <a:r>
              <a:rPr lang="en-US" dirty="0" smtClean="0"/>
              <a:t>Leads to mercury contamination of food chain</a:t>
            </a:r>
          </a:p>
          <a:p>
            <a:r>
              <a:rPr lang="en-US" dirty="0" smtClean="0"/>
              <a:t>Dissolves soil nutrients needed for plant growth (calcium)</a:t>
            </a:r>
          </a:p>
          <a:p>
            <a:r>
              <a:rPr lang="en-US" dirty="0"/>
              <a:t>R</a:t>
            </a:r>
            <a:r>
              <a:rPr lang="en-US" dirty="0" smtClean="0"/>
              <a:t>eleases aluminum (kills tree roots)</a:t>
            </a:r>
          </a:p>
          <a:p>
            <a:r>
              <a:rPr lang="en-US" dirty="0" smtClean="0"/>
              <a:t>Weakens insects, snails, and other calcium-shelled invertebrates (reduces bird food)</a:t>
            </a:r>
          </a:p>
          <a:p>
            <a:r>
              <a:rPr lang="en-US" dirty="0" smtClean="0"/>
              <a:t>Aluminum destroys adult fish gills and toughens fish egg membranes (reduces hatching)</a:t>
            </a:r>
          </a:p>
          <a:p>
            <a:endParaRPr lang="en-US" dirty="0" smtClean="0"/>
          </a:p>
          <a:p>
            <a:endParaRPr lang="en-US" dirty="0"/>
          </a:p>
        </p:txBody>
      </p:sp>
      <p:sp>
        <p:nvSpPr>
          <p:cNvPr id="4" name="Rectangle 3"/>
          <p:cNvSpPr/>
          <p:nvPr/>
        </p:nvSpPr>
        <p:spPr>
          <a:xfrm>
            <a:off x="259985" y="5983952"/>
            <a:ext cx="9457765" cy="369332"/>
          </a:xfrm>
          <a:prstGeom prst="rect">
            <a:avLst/>
          </a:prstGeom>
        </p:spPr>
        <p:txBody>
          <a:bodyPr wrap="square">
            <a:spAutoFit/>
          </a:bodyPr>
          <a:lstStyle/>
          <a:p>
            <a:r>
              <a:rPr lang="en-US" sz="900" dirty="0">
                <a:hlinkClick r:id="rId2"/>
              </a:rPr>
              <a:t>https://</a:t>
            </a:r>
            <a:r>
              <a:rPr lang="en-US" sz="900" dirty="0" smtClean="0">
                <a:hlinkClick r:id="rId2"/>
              </a:rPr>
              <a:t>www.adirondackcouncil.org/page/acid-rain-86.html?gclid=CjwKCAiAob3vBRAUEiwAIbs5Trfoq_FvQRF3hOs9zMlP7KKUAMyNVBmAH4cbycZoQGTHypgRkSzd5RoCY6AQAvD_BwE</a:t>
            </a:r>
            <a:endParaRPr lang="en-US" sz="900" dirty="0" smtClean="0"/>
          </a:p>
          <a:p>
            <a:endParaRPr lang="en-US" sz="900" dirty="0"/>
          </a:p>
        </p:txBody>
      </p:sp>
    </p:spTree>
    <p:extLst>
      <p:ext uri="{BB962C8B-B14F-4D97-AF65-F5344CB8AC3E}">
        <p14:creationId xmlns:p14="http://schemas.microsoft.com/office/powerpoint/2010/main" val="34205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14" y="500330"/>
            <a:ext cx="16192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https://scx2.b-cdn.net/gfx/news/2018/pollutionc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07780"/>
            <a:ext cx="4876800" cy="3295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5007" y="5016401"/>
            <a:ext cx="8574530" cy="954107"/>
          </a:xfrm>
          <a:prstGeom prst="rect">
            <a:avLst/>
          </a:prstGeom>
        </p:spPr>
        <p:txBody>
          <a:bodyPr wrap="square">
            <a:spAutoFit/>
          </a:bodyPr>
          <a:lstStyle/>
          <a:p>
            <a:r>
              <a:rPr lang="en-US" sz="1400" dirty="0"/>
              <a:t>In this June 12, 2018, photo, U.S. Forest Service scientist Paul Schaberg stands beside a healthy red spruce tree growing on Mount Mansfield in Stowe, Vt. Schaberg is co-author of a new study that found that the tree species, once heavily damaged by acid rain, is rebounding in five Northeast states due to stricter air pollution regulations and a changing climate. (AP Photo/Lisa </a:t>
            </a:r>
            <a:r>
              <a:rPr lang="en-US" sz="1400" dirty="0" err="1"/>
              <a:t>Rathke</a:t>
            </a:r>
            <a:r>
              <a:rPr lang="en-US" sz="1400" dirty="0" smtClean="0"/>
              <a:t>). </a:t>
            </a:r>
            <a:endParaRPr lang="en-US" sz="1400" dirty="0"/>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95344"/>
            <a:ext cx="51816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34000" y="1648489"/>
            <a:ext cx="3697718" cy="2062103"/>
          </a:xfrm>
          <a:prstGeom prst="rect">
            <a:avLst/>
          </a:prstGeom>
        </p:spPr>
        <p:txBody>
          <a:bodyPr wrap="square">
            <a:spAutoFit/>
          </a:bodyPr>
          <a:lstStyle/>
          <a:p>
            <a:r>
              <a:rPr lang="en-US" sz="1600" dirty="0"/>
              <a:t>The researchers examined 658 red spruce trees in 52 plots in Vermont, New Hampshire, New York, Massachusetts and Maine. They found that 75 percent of the trees and 90 percent of the plots showed increasing growth since 2001. They credit cleaner air and a warming climate that extended the growing season.</a:t>
            </a:r>
          </a:p>
        </p:txBody>
      </p:sp>
      <p:sp>
        <p:nvSpPr>
          <p:cNvPr id="7" name="Rectangle 6"/>
          <p:cNvSpPr/>
          <p:nvPr/>
        </p:nvSpPr>
        <p:spPr>
          <a:xfrm>
            <a:off x="5602951" y="3710953"/>
            <a:ext cx="3406585" cy="1323439"/>
          </a:xfrm>
          <a:prstGeom prst="rect">
            <a:avLst/>
          </a:prstGeom>
        </p:spPr>
        <p:txBody>
          <a:bodyPr wrap="square">
            <a:spAutoFit/>
          </a:bodyPr>
          <a:lstStyle/>
          <a:p>
            <a:r>
              <a:rPr lang="en-US" sz="1600" dirty="0"/>
              <a:t>"Higher temperatures help some species and hurt others—right now, red spruce are benefiting, but they could be vulnerable to change in the future," Schaberg said.</a:t>
            </a:r>
          </a:p>
        </p:txBody>
      </p:sp>
      <p:sp>
        <p:nvSpPr>
          <p:cNvPr id="11" name="Rectangle 10"/>
          <p:cNvSpPr/>
          <p:nvPr/>
        </p:nvSpPr>
        <p:spPr>
          <a:xfrm>
            <a:off x="3505200" y="6009825"/>
            <a:ext cx="5638800" cy="584775"/>
          </a:xfrm>
          <a:prstGeom prst="rect">
            <a:avLst/>
          </a:prstGeom>
        </p:spPr>
        <p:txBody>
          <a:bodyPr wrap="square">
            <a:spAutoFit/>
          </a:bodyPr>
          <a:lstStyle/>
          <a:p>
            <a:r>
              <a:rPr lang="en-US" sz="1400" dirty="0">
                <a:hlinkClick r:id="rId6"/>
              </a:rPr>
              <a:t>https://</a:t>
            </a:r>
            <a:r>
              <a:rPr lang="en-US" sz="1400" dirty="0" smtClean="0">
                <a:hlinkClick r:id="rId6"/>
              </a:rPr>
              <a:t>phys.org/news/2018-07-pollution-red-spruce-rebound-acid.html</a:t>
            </a:r>
            <a:endParaRPr lang="en-US" sz="1400" dirty="0" smtClean="0"/>
          </a:p>
          <a:p>
            <a:endParaRPr lang="en-US" dirty="0"/>
          </a:p>
        </p:txBody>
      </p:sp>
    </p:spTree>
    <p:extLst>
      <p:ext uri="{BB962C8B-B14F-4D97-AF65-F5344CB8AC3E}">
        <p14:creationId xmlns:p14="http://schemas.microsoft.com/office/powerpoint/2010/main" val="3097619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7350" y="6021257"/>
            <a:ext cx="8043169" cy="584775"/>
          </a:xfrm>
          <a:prstGeom prst="rect">
            <a:avLst/>
          </a:prstGeom>
        </p:spPr>
        <p:txBody>
          <a:bodyPr wrap="square">
            <a:spAutoFit/>
          </a:bodyPr>
          <a:lstStyle/>
          <a:p>
            <a:r>
              <a:rPr lang="en-US" sz="1600" dirty="0">
                <a:hlinkClick r:id="rId2"/>
              </a:rPr>
              <a:t>https://www.uvm.edu/~</a:t>
            </a:r>
            <a:r>
              <a:rPr lang="en-US" sz="1600" dirty="0" smtClean="0">
                <a:hlinkClick r:id="rId2"/>
              </a:rPr>
              <a:t>entlab/Greenhouse%20IPM/Workshops/2014/InvasiveEarthworms.pdf</a:t>
            </a:r>
            <a:endParaRPr lang="en-US" sz="1600" dirty="0" smtClean="0"/>
          </a:p>
          <a:p>
            <a:endParaRPr lang="en-US" sz="1600" dirty="0"/>
          </a:p>
        </p:txBody>
      </p:sp>
      <p:sp>
        <p:nvSpPr>
          <p:cNvPr id="8" name="Title 7"/>
          <p:cNvSpPr>
            <a:spLocks noGrp="1"/>
          </p:cNvSpPr>
          <p:nvPr>
            <p:ph type="title"/>
          </p:nvPr>
        </p:nvSpPr>
        <p:spPr/>
        <p:txBody>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511" y="174807"/>
            <a:ext cx="68294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7655" y="1580225"/>
            <a:ext cx="898420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Two species originating from North America (</a:t>
            </a:r>
            <a:r>
              <a:rPr lang="en-US" i="1" dirty="0" err="1" smtClean="0"/>
              <a:t>Bimastos</a:t>
            </a:r>
            <a:r>
              <a:rPr lang="en-US" i="1" dirty="0" smtClean="0"/>
              <a:t> </a:t>
            </a:r>
            <a:r>
              <a:rPr lang="en-US" i="1" dirty="0" err="1" smtClean="0"/>
              <a:t>parvus</a:t>
            </a:r>
            <a:r>
              <a:rPr lang="en-US" i="1" dirty="0" smtClean="0"/>
              <a:t> </a:t>
            </a:r>
            <a:r>
              <a:rPr lang="en-US" dirty="0" smtClean="0"/>
              <a:t>&amp; </a:t>
            </a:r>
            <a:r>
              <a:rPr lang="en-US" i="1" dirty="0" err="1" smtClean="0"/>
              <a:t>Microscolex</a:t>
            </a:r>
            <a:r>
              <a:rPr lang="en-US" i="1" dirty="0" smtClean="0"/>
              <a:t> </a:t>
            </a:r>
            <a:r>
              <a:rPr lang="en-US" i="1" dirty="0" err="1" smtClean="0"/>
              <a:t>phosphoreus</a:t>
            </a:r>
            <a:r>
              <a:rPr lang="en-US" dirty="0" smtClean="0"/>
              <a:t>)</a:t>
            </a:r>
          </a:p>
          <a:p>
            <a:pPr marL="285750" indent="-285750">
              <a:buFont typeface="Arial" panose="020B0604020202020204" pitchFamily="34" charset="0"/>
              <a:buChar char="•"/>
            </a:pPr>
            <a:r>
              <a:rPr lang="en-US" dirty="0" smtClean="0"/>
              <a:t>Twenty Nine other species are exotic and some are invasive</a:t>
            </a:r>
          </a:p>
          <a:p>
            <a:pPr marL="285750" indent="-285750">
              <a:buFont typeface="Arial" panose="020B0604020202020204" pitchFamily="34" charset="0"/>
              <a:buChar char="•"/>
            </a:pPr>
            <a:r>
              <a:rPr lang="en-US" dirty="0" smtClean="0"/>
              <a:t>Three Earthworm Ecotypes:</a:t>
            </a:r>
          </a:p>
          <a:p>
            <a:pPr marL="742950" lvl="1" indent="-285750">
              <a:buFont typeface="Arial" panose="020B0604020202020204" pitchFamily="34" charset="0"/>
              <a:buChar char="•"/>
            </a:pPr>
            <a:r>
              <a:rPr lang="en-US" dirty="0" err="1" smtClean="0"/>
              <a:t>Epigeic</a:t>
            </a:r>
            <a:r>
              <a:rPr lang="en-US" dirty="0" smtClean="0"/>
              <a:t> (tend to live near the surface in resource rich portions of soil)</a:t>
            </a:r>
          </a:p>
          <a:p>
            <a:pPr marL="742950" lvl="1" indent="-285750">
              <a:buFont typeface="Arial" panose="020B0604020202020204" pitchFamily="34" charset="0"/>
              <a:buChar char="•"/>
            </a:pPr>
            <a:r>
              <a:rPr lang="en-US" dirty="0" err="1" smtClean="0"/>
              <a:t>Endogeic</a:t>
            </a:r>
            <a:r>
              <a:rPr lang="en-US" dirty="0" smtClean="0"/>
              <a:t> (live below the soil surface, feed on microorganisms in mineral soil, leaching)</a:t>
            </a:r>
          </a:p>
          <a:p>
            <a:pPr marL="742950" lvl="1" indent="-285750">
              <a:buFont typeface="Arial" panose="020B0604020202020204" pitchFamily="34" charset="0"/>
              <a:buChar char="•"/>
            </a:pPr>
            <a:r>
              <a:rPr lang="en-US" dirty="0" err="1" smtClean="0"/>
              <a:t>Anecic</a:t>
            </a:r>
            <a:r>
              <a:rPr lang="en-US" dirty="0" smtClean="0"/>
              <a:t> (feed on soil &amp; litter, make deep burrows – </a:t>
            </a:r>
            <a:r>
              <a:rPr lang="en-US" dirty="0" err="1" smtClean="0"/>
              <a:t>Nightcrawler</a:t>
            </a:r>
            <a:r>
              <a:rPr lang="en-US" dirty="0" smtClean="0"/>
              <a:t> (</a:t>
            </a:r>
            <a:r>
              <a:rPr lang="en-US" i="1" dirty="0" err="1" smtClean="0"/>
              <a:t>Lumbricus</a:t>
            </a:r>
            <a:r>
              <a:rPr lang="en-US" i="1" dirty="0" smtClean="0"/>
              <a:t> </a:t>
            </a:r>
            <a:r>
              <a:rPr lang="en-US" i="1" dirty="0" err="1" smtClean="0"/>
              <a:t>terrestris</a:t>
            </a:r>
            <a:r>
              <a:rPr lang="en-US" dirty="0" smtClean="0"/>
              <a:t>)</a:t>
            </a:r>
            <a:endParaRPr lang="en-US" i="1"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5" y="3397000"/>
            <a:ext cx="6384075" cy="262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629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3"/>
            <a:ext cx="8229600" cy="1143000"/>
          </a:xfrm>
        </p:spPr>
        <p:txBody>
          <a:bodyPr/>
          <a:lstStyle/>
          <a:p>
            <a:r>
              <a:rPr lang="en-US" dirty="0" smtClean="0"/>
              <a:t>Invasive Earthworms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0467" y="1091953"/>
            <a:ext cx="7518857" cy="33568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023728" y="1106917"/>
            <a:ext cx="4463348" cy="615553"/>
          </a:xfrm>
          <a:prstGeom prst="rect">
            <a:avLst/>
          </a:prstGeom>
        </p:spPr>
        <p:txBody>
          <a:bodyPr wrap="square">
            <a:spAutoFit/>
          </a:bodyPr>
          <a:lstStyle/>
          <a:p>
            <a:r>
              <a:rPr lang="en-US" sz="1600" dirty="0">
                <a:hlinkClick r:id="rId4"/>
              </a:rPr>
              <a:t>https://</a:t>
            </a:r>
            <a:r>
              <a:rPr lang="en-US" sz="1600" dirty="0" smtClean="0">
                <a:hlinkClick r:id="rId4"/>
              </a:rPr>
              <a:t>www.vtinvasives.org/invasive/earthworms</a:t>
            </a:r>
            <a:endParaRPr lang="en-US" sz="1600" dirty="0" smtClean="0"/>
          </a:p>
          <a:p>
            <a:endParaRPr lang="en-US" dirty="0"/>
          </a:p>
        </p:txBody>
      </p:sp>
      <p:sp>
        <p:nvSpPr>
          <p:cNvPr id="5" name="TextBox 4"/>
          <p:cNvSpPr txBox="1"/>
          <p:nvPr/>
        </p:nvSpPr>
        <p:spPr>
          <a:xfrm>
            <a:off x="1074197" y="4474341"/>
            <a:ext cx="7843422"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Sharp declines in soil invertebrate communities (food for ovenbird, hermit thrush, and woodland salamanders)</a:t>
            </a:r>
          </a:p>
          <a:p>
            <a:pPr marL="285750" indent="-285750">
              <a:buFont typeface="Arial" panose="020B0604020202020204" pitchFamily="34" charset="0"/>
              <a:buChar char="•"/>
            </a:pPr>
            <a:r>
              <a:rPr lang="en-US" dirty="0" smtClean="0"/>
              <a:t>Decline in plant community richness (e.g., Lily’s such as Trillium, True and False Solomon’s Seal</a:t>
            </a:r>
          </a:p>
          <a:p>
            <a:pPr marL="285750" indent="-285750">
              <a:buFont typeface="Arial" panose="020B0604020202020204" pitchFamily="34" charset="0"/>
              <a:buChar char="•"/>
            </a:pPr>
            <a:r>
              <a:rPr lang="en-US" dirty="0" smtClean="0"/>
              <a:t>Invasive shrubs appear to benefit from invaded soils (</a:t>
            </a:r>
            <a:r>
              <a:rPr lang="en-US" i="1" dirty="0" err="1" smtClean="0"/>
              <a:t>Lonicera</a:t>
            </a:r>
            <a:r>
              <a:rPr lang="en-US" i="1" dirty="0" smtClean="0"/>
              <a:t> spp., </a:t>
            </a:r>
            <a:r>
              <a:rPr lang="en-US" i="1" dirty="0" err="1" smtClean="0"/>
              <a:t>Berbis</a:t>
            </a:r>
            <a:r>
              <a:rPr lang="en-US" i="1" dirty="0" smtClean="0"/>
              <a:t> spp</a:t>
            </a:r>
            <a:r>
              <a:rPr lang="en-US" dirty="0" smtClean="0"/>
              <a:t>.)</a:t>
            </a:r>
            <a:endParaRPr lang="en-US" dirty="0"/>
          </a:p>
        </p:txBody>
      </p:sp>
      <p:sp>
        <p:nvSpPr>
          <p:cNvPr id="6" name="Rectangle 5"/>
          <p:cNvSpPr/>
          <p:nvPr/>
        </p:nvSpPr>
        <p:spPr>
          <a:xfrm>
            <a:off x="235258" y="5987592"/>
            <a:ext cx="8682361" cy="553998"/>
          </a:xfrm>
          <a:prstGeom prst="rect">
            <a:avLst/>
          </a:prstGeom>
        </p:spPr>
        <p:txBody>
          <a:bodyPr wrap="square">
            <a:spAutoFit/>
          </a:bodyPr>
          <a:lstStyle/>
          <a:p>
            <a:r>
              <a:rPr lang="en-US" sz="1400" dirty="0">
                <a:hlinkClick r:id="rId5"/>
              </a:rPr>
              <a:t>http://www.nyisri.org/2016/09/underground-invaders-impacts-implications-non-native-earthworms-north-america</a:t>
            </a:r>
            <a:r>
              <a:rPr lang="en-US" sz="1400" dirty="0" smtClean="0">
                <a:hlinkClick r:id="rId5"/>
              </a:rPr>
              <a:t>/</a:t>
            </a:r>
            <a:endParaRPr lang="en-US" sz="1400" dirty="0" smtClean="0"/>
          </a:p>
          <a:p>
            <a:endParaRPr lang="en-US" sz="1600" dirty="0"/>
          </a:p>
        </p:txBody>
      </p:sp>
    </p:spTree>
    <p:extLst>
      <p:ext uri="{BB962C8B-B14F-4D97-AF65-F5344CB8AC3E}">
        <p14:creationId xmlns:p14="http://schemas.microsoft.com/office/powerpoint/2010/main" val="3365565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16" y="50395"/>
            <a:ext cx="8541616" cy="628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15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7"/>
            <a:ext cx="8229600" cy="1143000"/>
          </a:xfrm>
        </p:spPr>
        <p:txBody>
          <a:bodyPr/>
          <a:lstStyle/>
          <a:p>
            <a:r>
              <a:rPr lang="en-US" dirty="0" smtClean="0"/>
              <a:t>Climate Change</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59419" y="1156905"/>
            <a:ext cx="6080067" cy="413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487" y="5304610"/>
            <a:ext cx="3169584" cy="107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1471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45" y="723048"/>
            <a:ext cx="10645866" cy="627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6197"/>
            <a:ext cx="9144000" cy="707886"/>
          </a:xfrm>
          <a:prstGeom prst="rect">
            <a:avLst/>
          </a:prstGeom>
          <a:solidFill>
            <a:srgbClr val="FF9900"/>
          </a:solidFill>
        </p:spPr>
        <p:txBody>
          <a:bodyPr wrap="square" rtlCol="0">
            <a:spAutoFit/>
          </a:bodyPr>
          <a:lstStyle/>
          <a:p>
            <a:pPr algn="ctr"/>
            <a:r>
              <a:rPr lang="en-US" sz="4000" b="1" dirty="0" smtClean="0"/>
              <a:t>Climate Change</a:t>
            </a:r>
            <a:endParaRPr lang="en-US" sz="4000" b="1"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487" y="5304610"/>
            <a:ext cx="3169584" cy="107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030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410" y="733360"/>
            <a:ext cx="7738361" cy="537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576332" y="1782149"/>
            <a:ext cx="3265255" cy="2874972"/>
          </a:xfrm>
        </p:spPr>
        <p:txBody>
          <a:bodyPr>
            <a:normAutofit/>
          </a:bodyPr>
          <a:lstStyle/>
          <a:p>
            <a:pPr algn="l"/>
            <a:r>
              <a:rPr lang="en-US" sz="1800" dirty="0" smtClean="0"/>
              <a:t/>
            </a:r>
            <a:br>
              <a:rPr lang="en-US" sz="1800" dirty="0" smtClean="0"/>
            </a:br>
            <a:r>
              <a:rPr lang="en-US" sz="1800" b="1" dirty="0" smtClean="0">
                <a:solidFill>
                  <a:srgbClr val="FF0000"/>
                </a:solidFill>
              </a:rPr>
              <a:t>- </a:t>
            </a:r>
            <a:r>
              <a:rPr lang="en-US" sz="1400" b="1" dirty="0" smtClean="0">
                <a:solidFill>
                  <a:srgbClr val="FF0000"/>
                </a:solidFill>
              </a:rPr>
              <a:t>Generally shifting northward</a:t>
            </a:r>
            <a:br>
              <a:rPr lang="en-US" sz="1400" b="1" dirty="0" smtClean="0">
                <a:solidFill>
                  <a:srgbClr val="FF0000"/>
                </a:solidFill>
              </a:rPr>
            </a:br>
            <a:r>
              <a:rPr lang="en-US" sz="1400" b="1" dirty="0" smtClean="0">
                <a:solidFill>
                  <a:srgbClr val="FF0000"/>
                </a:solidFill>
              </a:rPr>
              <a:t>-  Range Area by Species:</a:t>
            </a:r>
            <a:br>
              <a:rPr lang="en-US" sz="1400" b="1" dirty="0" smtClean="0">
                <a:solidFill>
                  <a:srgbClr val="FF0000"/>
                </a:solidFill>
              </a:rPr>
            </a:br>
            <a:r>
              <a:rPr lang="en-US" sz="1400" b="1" dirty="0">
                <a:solidFill>
                  <a:srgbClr val="FF0000"/>
                </a:solidFill>
              </a:rPr>
              <a:t>	</a:t>
            </a:r>
            <a:r>
              <a:rPr lang="en-US" sz="1400" b="1" dirty="0" smtClean="0">
                <a:solidFill>
                  <a:srgbClr val="FF0000"/>
                </a:solidFill>
              </a:rPr>
              <a:t>&gt; Expands for Oak/Hickory</a:t>
            </a:r>
            <a:br>
              <a:rPr lang="en-US" sz="1400" b="1" dirty="0" smtClean="0">
                <a:solidFill>
                  <a:srgbClr val="FF0000"/>
                </a:solidFill>
              </a:rPr>
            </a:br>
            <a:r>
              <a:rPr lang="en-US" sz="1400" b="1" dirty="0" smtClean="0">
                <a:solidFill>
                  <a:srgbClr val="FF0000"/>
                </a:solidFill>
              </a:rPr>
              <a:t>	   &amp; Loblolly/shortleaf</a:t>
            </a:r>
            <a:br>
              <a:rPr lang="en-US" sz="1400" b="1" dirty="0" smtClean="0">
                <a:solidFill>
                  <a:srgbClr val="FF0000"/>
                </a:solidFill>
              </a:rPr>
            </a:br>
            <a:r>
              <a:rPr lang="en-US" sz="1400" b="1" dirty="0">
                <a:solidFill>
                  <a:srgbClr val="FF0000"/>
                </a:solidFill>
              </a:rPr>
              <a:t>	</a:t>
            </a:r>
            <a:r>
              <a:rPr lang="en-US" sz="1400" b="1" dirty="0" smtClean="0">
                <a:solidFill>
                  <a:srgbClr val="FF0000"/>
                </a:solidFill>
              </a:rPr>
              <a:t>&gt; Contracts for Spruce/Fir,</a:t>
            </a:r>
            <a:br>
              <a:rPr lang="en-US" sz="1400" b="1" dirty="0" smtClean="0">
                <a:solidFill>
                  <a:srgbClr val="FF0000"/>
                </a:solidFill>
              </a:rPr>
            </a:br>
            <a:r>
              <a:rPr lang="en-US" sz="1400" b="1" dirty="0">
                <a:solidFill>
                  <a:srgbClr val="FF0000"/>
                </a:solidFill>
              </a:rPr>
              <a:t>	</a:t>
            </a:r>
            <a:r>
              <a:rPr lang="en-US" sz="1400" b="1" dirty="0" smtClean="0">
                <a:solidFill>
                  <a:srgbClr val="FF0000"/>
                </a:solidFill>
              </a:rPr>
              <a:t>Maple/Birch, &amp; Elm/Ash</a:t>
            </a:r>
            <a:endParaRPr lang="en-US" sz="1400" b="1" dirty="0">
              <a:solidFill>
                <a:srgbClr val="FF0000"/>
              </a:solidFill>
            </a:endParaRPr>
          </a:p>
        </p:txBody>
      </p:sp>
      <p:sp>
        <p:nvSpPr>
          <p:cNvPr id="4" name="TextBox 3"/>
          <p:cNvSpPr txBox="1"/>
          <p:nvPr/>
        </p:nvSpPr>
        <p:spPr>
          <a:xfrm>
            <a:off x="452497" y="5800435"/>
            <a:ext cx="10038499" cy="615553"/>
          </a:xfrm>
          <a:prstGeom prst="rect">
            <a:avLst/>
          </a:prstGeom>
          <a:noFill/>
        </p:spPr>
        <p:txBody>
          <a:bodyPr wrap="square" rtlCol="0">
            <a:spAutoFit/>
          </a:bodyPr>
          <a:lstStyle/>
          <a:p>
            <a:r>
              <a:rPr lang="en-US" sz="1600" dirty="0">
                <a:hlinkClick r:id="rId3"/>
              </a:rPr>
              <a:t>https://19january2017snapshot.epa.gov/climate-impacts/climate-impacts-northeast_.</a:t>
            </a:r>
            <a:r>
              <a:rPr lang="en-US" sz="1600" dirty="0" smtClean="0">
                <a:hlinkClick r:id="rId3"/>
              </a:rPr>
              <a:t>html</a:t>
            </a:r>
            <a:endParaRPr lang="en-US" sz="1600" dirty="0" smtClean="0"/>
          </a:p>
          <a:p>
            <a:endParaRPr lang="en-US" dirty="0"/>
          </a:p>
        </p:txBody>
      </p:sp>
      <p:sp>
        <p:nvSpPr>
          <p:cNvPr id="3" name="TextBox 2"/>
          <p:cNvSpPr txBox="1"/>
          <p:nvPr/>
        </p:nvSpPr>
        <p:spPr>
          <a:xfrm>
            <a:off x="2034342" y="240145"/>
            <a:ext cx="5033818" cy="646331"/>
          </a:xfrm>
          <a:prstGeom prst="rect">
            <a:avLst/>
          </a:prstGeom>
          <a:noFill/>
        </p:spPr>
        <p:txBody>
          <a:bodyPr wrap="square" rtlCol="0">
            <a:spAutoFit/>
          </a:bodyPr>
          <a:lstStyle/>
          <a:p>
            <a:r>
              <a:rPr lang="en-US" dirty="0"/>
              <a:t>Range Areas for Tree </a:t>
            </a:r>
            <a:r>
              <a:rPr lang="en-US" dirty="0" smtClean="0"/>
              <a:t>Species </a:t>
            </a:r>
            <a:r>
              <a:rPr lang="en-US" dirty="0"/>
              <a:t>in the </a:t>
            </a:r>
            <a:r>
              <a:rPr lang="en-US" dirty="0" smtClean="0"/>
              <a:t>Northeast</a:t>
            </a:r>
            <a:r>
              <a:rPr lang="en-US" dirty="0"/>
              <a:t/>
            </a:r>
            <a:br>
              <a:rPr lang="en-US" dirty="0"/>
            </a:br>
            <a:endParaRPr lang="en-US" dirty="0"/>
          </a:p>
        </p:txBody>
      </p:sp>
    </p:spTree>
    <p:extLst>
      <p:ext uri="{BB962C8B-B14F-4D97-AF65-F5344CB8AC3E}">
        <p14:creationId xmlns:p14="http://schemas.microsoft.com/office/powerpoint/2010/main" val="352483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Summary of major SWAP habitats</a:t>
            </a:r>
            <a:endParaRPr lang="en-US" dirty="0"/>
          </a:p>
        </p:txBody>
      </p:sp>
      <p:pic>
        <p:nvPicPr>
          <p:cNvPr id="1026" name="Picture 2"/>
          <p:cNvPicPr>
            <a:picLocks noChangeAspect="1" noChangeArrowheads="1"/>
          </p:cNvPicPr>
          <p:nvPr/>
        </p:nvPicPr>
        <p:blipFill>
          <a:blip r:embed="rId3"/>
          <a:srcRect t="-10434" r="152" b="34360"/>
          <a:stretch>
            <a:fillRect/>
          </a:stretch>
        </p:blipFill>
        <p:spPr bwMode="auto">
          <a:xfrm>
            <a:off x="0" y="392149"/>
            <a:ext cx="9144000" cy="5712041"/>
          </a:xfrm>
          <a:prstGeom prst="rect">
            <a:avLst/>
          </a:prstGeom>
          <a:noFill/>
          <a:ln w="9525">
            <a:noFill/>
            <a:miter lim="800000"/>
            <a:headEnd/>
            <a:tailEnd/>
          </a:ln>
          <a:effectLst/>
        </p:spPr>
      </p:pic>
      <p:sp>
        <p:nvSpPr>
          <p:cNvPr id="2" name="Rectangle 1"/>
          <p:cNvSpPr/>
          <p:nvPr/>
        </p:nvSpPr>
        <p:spPr>
          <a:xfrm>
            <a:off x="457200" y="5316375"/>
            <a:ext cx="6853561" cy="646331"/>
          </a:xfrm>
          <a:prstGeom prst="rect">
            <a:avLst/>
          </a:prstGeom>
        </p:spPr>
        <p:txBody>
          <a:bodyPr wrap="square">
            <a:spAutoFit/>
          </a:bodyPr>
          <a:lstStyle/>
          <a:p>
            <a:r>
              <a:rPr lang="en-US" b="1" dirty="0" smtClean="0">
                <a:solidFill>
                  <a:srgbClr val="0070C0"/>
                </a:solidFill>
                <a:hlinkClick r:id="rId4"/>
              </a:rPr>
              <a:t>https://www.mass.gov/service-details/state-wildlife-action-plan-swap</a:t>
            </a:r>
            <a:endParaRPr lang="en-US" b="1" dirty="0" smtClean="0">
              <a:solidFill>
                <a:srgbClr val="0070C0"/>
              </a:solidFill>
            </a:endParaRPr>
          </a:p>
          <a:p>
            <a:r>
              <a:rPr lang="en-US" dirty="0">
                <a:solidFill>
                  <a:srgbClr val="0070C0"/>
                </a:solidFill>
              </a:rPr>
              <a:t>	</a:t>
            </a:r>
          </a:p>
        </p:txBody>
      </p:sp>
    </p:spTree>
    <p:extLst>
      <p:ext uri="{BB962C8B-B14F-4D97-AF65-F5344CB8AC3E}">
        <p14:creationId xmlns:p14="http://schemas.microsoft.com/office/powerpoint/2010/main" val="2500970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74" y="1055214"/>
            <a:ext cx="9579825" cy="529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270" y="5495365"/>
            <a:ext cx="6210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69" y="233082"/>
            <a:ext cx="9123631" cy="707886"/>
          </a:xfrm>
          <a:prstGeom prst="rect">
            <a:avLst/>
          </a:prstGeom>
          <a:solidFill>
            <a:schemeClr val="accent1"/>
          </a:solidFill>
        </p:spPr>
        <p:txBody>
          <a:bodyPr wrap="square" rtlCol="0">
            <a:spAutoFit/>
          </a:bodyPr>
          <a:lstStyle/>
          <a:p>
            <a:pPr algn="ctr"/>
            <a:r>
              <a:rPr lang="en-US" sz="4000" b="1" dirty="0" smtClean="0"/>
              <a:t>Climate Change</a:t>
            </a:r>
            <a:endParaRPr lang="en-US" sz="4000" b="1"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 y="5915166"/>
            <a:ext cx="2812478" cy="95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913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Monitoring</a:t>
            </a:r>
            <a:br>
              <a:rPr lang="en-US" dirty="0" smtClean="0"/>
            </a:b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895" y="1417638"/>
            <a:ext cx="8229600" cy="413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77308" y="1138544"/>
            <a:ext cx="3033345" cy="400110"/>
          </a:xfrm>
          <a:prstGeom prst="rect">
            <a:avLst/>
          </a:prstGeom>
          <a:noFill/>
        </p:spPr>
        <p:txBody>
          <a:bodyPr wrap="square" rtlCol="0">
            <a:spAutoFit/>
          </a:bodyPr>
          <a:lstStyle/>
          <a:p>
            <a:r>
              <a:rPr lang="en-US" sz="2000" b="1" dirty="0">
                <a:solidFill>
                  <a:srgbClr val="FF0000"/>
                </a:solidFill>
              </a:rPr>
              <a:t>Your Input Needed </a:t>
            </a:r>
            <a:r>
              <a:rPr lang="en-US" sz="2000" b="1" dirty="0" smtClean="0">
                <a:solidFill>
                  <a:srgbClr val="FF0000"/>
                </a:solidFill>
              </a:rPr>
              <a:t>Here!!</a:t>
            </a:r>
            <a:endParaRPr lang="en-US" sz="2000" b="1" dirty="0">
              <a:solidFill>
                <a:srgbClr val="FF0000"/>
              </a:solidFill>
            </a:endParaRPr>
          </a:p>
        </p:txBody>
      </p:sp>
    </p:spTree>
    <p:extLst>
      <p:ext uri="{BB962C8B-B14F-4D97-AF65-F5344CB8AC3E}">
        <p14:creationId xmlns:p14="http://schemas.microsoft.com/office/powerpoint/2010/main" val="92764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Slide</a:t>
            </a:r>
            <a:endParaRPr lang="en-US" dirty="0"/>
          </a:p>
        </p:txBody>
      </p:sp>
      <p:sp>
        <p:nvSpPr>
          <p:cNvPr id="3" name="Content Placeholder 2"/>
          <p:cNvSpPr>
            <a:spLocks noGrp="1"/>
          </p:cNvSpPr>
          <p:nvPr>
            <p:ph idx="1"/>
          </p:nvPr>
        </p:nvSpPr>
        <p:spPr>
          <a:xfrm>
            <a:off x="239697" y="1600200"/>
            <a:ext cx="8708994" cy="4525963"/>
          </a:xfrm>
        </p:spPr>
        <p:txBody>
          <a:bodyPr/>
          <a:lstStyle/>
          <a:p>
            <a:r>
              <a:rPr lang="en-US" dirty="0" smtClean="0"/>
              <a:t>Tap on the Code box</a:t>
            </a:r>
          </a:p>
          <a:p>
            <a:r>
              <a:rPr lang="en-US" dirty="0" smtClean="0"/>
              <a:t>Type 94 37 78 (no spaces needed)</a:t>
            </a:r>
          </a:p>
          <a:p>
            <a:r>
              <a:rPr lang="en-US" dirty="0" smtClean="0"/>
              <a:t>We will all answer three questions (one at a time)</a:t>
            </a:r>
            <a:endParaRPr lang="en-US" dirty="0"/>
          </a:p>
        </p:txBody>
      </p:sp>
    </p:spTree>
    <p:extLst>
      <p:ext uri="{BB962C8B-B14F-4D97-AF65-F5344CB8AC3E}">
        <p14:creationId xmlns:p14="http://schemas.microsoft.com/office/powerpoint/2010/main" val="893991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r>
              <a:rPr lang="en-US" dirty="0"/>
              <a:t>Your goal is to monitor impacts of climate change on your forestlands. If you can only monitor one thing, what would it be?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35" y="1281106"/>
            <a:ext cx="2664464" cy="175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681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516741"/>
            <a:ext cx="4572000" cy="923330"/>
          </a:xfrm>
          <a:prstGeom prst="rect">
            <a:avLst/>
          </a:prstGeom>
        </p:spPr>
        <p:txBody>
          <a:bodyPr>
            <a:spAutoFit/>
          </a:bodyPr>
          <a:lstStyle/>
          <a:p>
            <a:r>
              <a:rPr lang="en-US" dirty="0"/>
              <a:t>What aspect of  forested ecosystems of the Northeastern U.S will be most effected by climate change?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83" y="488964"/>
            <a:ext cx="3056290" cy="199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3446082"/>
            <a:ext cx="38290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7109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847" y="1001682"/>
            <a:ext cx="3799240" cy="2321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3776108"/>
            <a:ext cx="3886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719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70"/>
            <a:ext cx="8229600" cy="1143000"/>
          </a:xfrm>
        </p:spPr>
        <p:txBody>
          <a:bodyPr/>
          <a:lstStyle/>
          <a:p>
            <a:r>
              <a:rPr lang="en-US" dirty="0" smtClean="0"/>
              <a:t>Monitoring on MassWildlife Lands</a:t>
            </a:r>
            <a:endParaRPr lang="en-US" dirty="0"/>
          </a:p>
        </p:txBody>
      </p:sp>
      <p:sp>
        <p:nvSpPr>
          <p:cNvPr id="3" name="Content Placeholder 2"/>
          <p:cNvSpPr>
            <a:spLocks noGrp="1"/>
          </p:cNvSpPr>
          <p:nvPr>
            <p:ph idx="1"/>
          </p:nvPr>
        </p:nvSpPr>
        <p:spPr>
          <a:xfrm>
            <a:off x="457200" y="1213352"/>
            <a:ext cx="8229600" cy="4525963"/>
          </a:xfrm>
        </p:spPr>
        <p:txBody>
          <a:bodyPr>
            <a:normAutofit/>
          </a:bodyPr>
          <a:lstStyle/>
          <a:p>
            <a:r>
              <a:rPr lang="en-US" dirty="0" smtClean="0"/>
              <a:t>Vegetation</a:t>
            </a:r>
          </a:p>
          <a:p>
            <a:pPr lvl="1"/>
            <a:r>
              <a:rPr lang="en-US" dirty="0" smtClean="0"/>
              <a:t>Stratified Random &amp; Subjective</a:t>
            </a:r>
          </a:p>
          <a:p>
            <a:r>
              <a:rPr lang="en-US" dirty="0" smtClean="0"/>
              <a:t>Breeding Birds</a:t>
            </a:r>
          </a:p>
          <a:p>
            <a:pPr lvl="1"/>
            <a:r>
              <a:rPr lang="en-US" dirty="0" smtClean="0"/>
              <a:t>Point Counts &amp; Transects</a:t>
            </a:r>
          </a:p>
          <a:p>
            <a:r>
              <a:rPr lang="en-US" dirty="0" smtClean="0"/>
              <a:t>Pollinating Insects</a:t>
            </a:r>
          </a:p>
          <a:p>
            <a:pPr lvl="1"/>
            <a:r>
              <a:rPr lang="en-US" dirty="0" smtClean="0"/>
              <a:t>Netting &amp; Cup Traps</a:t>
            </a:r>
          </a:p>
          <a:p>
            <a:r>
              <a:rPr lang="en-US" dirty="0" smtClean="0"/>
              <a:t>Vernal Pools</a:t>
            </a:r>
          </a:p>
          <a:p>
            <a:r>
              <a:rPr lang="en-US" dirty="0" smtClean="0"/>
              <a:t>Carbon</a:t>
            </a:r>
          </a:p>
        </p:txBody>
      </p:sp>
    </p:spTree>
    <p:extLst>
      <p:ext uri="{BB962C8B-B14F-4D97-AF65-F5344CB8AC3E}">
        <p14:creationId xmlns:p14="http://schemas.microsoft.com/office/powerpoint/2010/main" val="5344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Monitoring:</a:t>
            </a:r>
            <a:br>
              <a:rPr lang="en-US" dirty="0"/>
            </a:br>
            <a:r>
              <a:rPr lang="en-US" dirty="0"/>
              <a:t>Baseline Vegetation Survey Protocol</a:t>
            </a:r>
          </a:p>
        </p:txBody>
      </p:sp>
      <p:sp>
        <p:nvSpPr>
          <p:cNvPr id="3" name="Content Placeholder 2"/>
          <p:cNvSpPr>
            <a:spLocks noGrp="1"/>
          </p:cNvSpPr>
          <p:nvPr>
            <p:ph idx="1"/>
          </p:nvPr>
        </p:nvSpPr>
        <p:spPr>
          <a:xfrm>
            <a:off x="204186" y="1600200"/>
            <a:ext cx="8771137" cy="4525963"/>
          </a:xfrm>
        </p:spPr>
        <p:txBody>
          <a:bodyPr>
            <a:normAutofit fontScale="92500"/>
          </a:bodyPr>
          <a:lstStyle/>
          <a:p>
            <a:r>
              <a:rPr lang="en-US" dirty="0" smtClean="0"/>
              <a:t>Conducted 1-2 years before treatment, 2 years after treatment, then as warranted, but only at major sites</a:t>
            </a:r>
          </a:p>
          <a:p>
            <a:r>
              <a:rPr lang="en-US" dirty="0" smtClean="0"/>
              <a:t>Combined Point Intercept &amp; Cover Estimate</a:t>
            </a:r>
          </a:p>
          <a:p>
            <a:pPr lvl="1"/>
            <a:r>
              <a:rPr lang="en-US" dirty="0" smtClean="0"/>
              <a:t>Stratified 200 m grid lines</a:t>
            </a:r>
          </a:p>
          <a:p>
            <a:pPr lvl="1"/>
            <a:r>
              <a:rPr lang="en-US" dirty="0" smtClean="0"/>
              <a:t>Each intersection is the center point of four 15 m transects laid in cardinal directions</a:t>
            </a:r>
          </a:p>
          <a:p>
            <a:pPr lvl="1"/>
            <a:r>
              <a:rPr lang="en-US" dirty="0" smtClean="0"/>
              <a:t>At each 3 m point along a transect, record all species that intersect (stem, leaf, flower, fruit, etc.) a vertical sample line from that point in each of six vertical strata </a:t>
            </a:r>
            <a:endParaRPr lang="en-US" dirty="0"/>
          </a:p>
        </p:txBody>
      </p:sp>
    </p:spTree>
    <p:extLst>
      <p:ext uri="{BB962C8B-B14F-4D97-AF65-F5344CB8AC3E}">
        <p14:creationId xmlns:p14="http://schemas.microsoft.com/office/powerpoint/2010/main" val="170773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53" y="123917"/>
            <a:ext cx="77914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5311" y="5686517"/>
            <a:ext cx="8806648" cy="369332"/>
          </a:xfrm>
          <a:prstGeom prst="rect">
            <a:avLst/>
          </a:prstGeom>
          <a:noFill/>
        </p:spPr>
        <p:txBody>
          <a:bodyPr wrap="square" rtlCol="0">
            <a:spAutoFit/>
          </a:bodyPr>
          <a:lstStyle/>
          <a:p>
            <a:r>
              <a:rPr lang="en-US" dirty="0" smtClean="0"/>
              <a:t>Ground Strata features include </a:t>
            </a:r>
            <a:r>
              <a:rPr lang="en-US" dirty="0"/>
              <a:t>features include: bare ground, litter, dead wood, rock, water </a:t>
            </a:r>
          </a:p>
        </p:txBody>
      </p:sp>
    </p:spTree>
    <p:extLst>
      <p:ext uri="{BB962C8B-B14F-4D97-AF65-F5344CB8AC3E}">
        <p14:creationId xmlns:p14="http://schemas.microsoft.com/office/powerpoint/2010/main" val="1260576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Monitoring:</a:t>
            </a:r>
            <a:br>
              <a:rPr lang="en-US" dirty="0"/>
            </a:br>
            <a:r>
              <a:rPr lang="en-US" dirty="0"/>
              <a:t>Baseline Vegetation Survey Protocol</a:t>
            </a:r>
          </a:p>
        </p:txBody>
      </p:sp>
      <p:sp>
        <p:nvSpPr>
          <p:cNvPr id="3" name="Content Placeholder 2"/>
          <p:cNvSpPr>
            <a:spLocks noGrp="1"/>
          </p:cNvSpPr>
          <p:nvPr>
            <p:ph idx="1"/>
          </p:nvPr>
        </p:nvSpPr>
        <p:spPr>
          <a:xfrm>
            <a:off x="328473" y="1600200"/>
            <a:ext cx="8575829" cy="4525963"/>
          </a:xfrm>
        </p:spPr>
        <p:txBody>
          <a:bodyPr>
            <a:normAutofit lnSpcReduction="10000"/>
          </a:bodyPr>
          <a:lstStyle/>
          <a:p>
            <a:r>
              <a:rPr lang="en-US" dirty="0" smtClean="0"/>
              <a:t>Following point intercept survey on each of the four 15 m long cardinal direction transects, return to center point.</a:t>
            </a:r>
          </a:p>
          <a:p>
            <a:r>
              <a:rPr lang="en-US" dirty="0" smtClean="0"/>
              <a:t>Record cover estimates for a 15 m radius circle</a:t>
            </a:r>
          </a:p>
          <a:p>
            <a:pPr lvl="1"/>
            <a:r>
              <a:rPr lang="en-US" dirty="0" smtClean="0"/>
              <a:t>% ground cover and dominant/codominant species</a:t>
            </a:r>
          </a:p>
          <a:p>
            <a:pPr lvl="1"/>
            <a:r>
              <a:rPr lang="en-US" dirty="0" smtClean="0"/>
              <a:t>% shrub cover </a:t>
            </a:r>
            <a:r>
              <a:rPr lang="en-US" dirty="0"/>
              <a:t>and dominant/codominant </a:t>
            </a:r>
            <a:r>
              <a:rPr lang="en-US" dirty="0" smtClean="0"/>
              <a:t>species</a:t>
            </a:r>
          </a:p>
          <a:p>
            <a:pPr lvl="1"/>
            <a:r>
              <a:rPr lang="en-US" dirty="0" smtClean="0"/>
              <a:t>% canopy cover </a:t>
            </a:r>
            <a:r>
              <a:rPr lang="en-US" dirty="0"/>
              <a:t>and dominant/codominant species</a:t>
            </a:r>
            <a:endParaRPr lang="en-US" dirty="0" smtClean="0"/>
          </a:p>
          <a:p>
            <a:r>
              <a:rPr lang="en-US" dirty="0"/>
              <a:t>Provides data on species occurrence and </a:t>
            </a:r>
            <a:r>
              <a:rPr lang="en-US" dirty="0" smtClean="0"/>
              <a:t>relative abundance </a:t>
            </a:r>
            <a:r>
              <a:rPr lang="en-US" dirty="0"/>
              <a:t>by vertical strata</a:t>
            </a:r>
          </a:p>
          <a:p>
            <a:endParaRPr lang="en-US" dirty="0" smtClean="0"/>
          </a:p>
        </p:txBody>
      </p:sp>
    </p:spTree>
    <p:extLst>
      <p:ext uri="{BB962C8B-B14F-4D97-AF65-F5344CB8AC3E}">
        <p14:creationId xmlns:p14="http://schemas.microsoft.com/office/powerpoint/2010/main" val="38199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MassWildlife Upland Habitat Goals</a:t>
            </a:r>
          </a:p>
        </p:txBody>
      </p:sp>
      <p:graphicFrame>
        <p:nvGraphicFramePr>
          <p:cNvPr id="5" name="Chart 4"/>
          <p:cNvGraphicFramePr/>
          <p:nvPr>
            <p:extLst>
              <p:ext uri="{D42A27DB-BD31-4B8C-83A1-F6EECF244321}">
                <p14:modId xmlns:p14="http://schemas.microsoft.com/office/powerpoint/2010/main" val="574390291"/>
              </p:ext>
            </p:extLst>
          </p:nvPr>
        </p:nvGraphicFramePr>
        <p:xfrm>
          <a:off x="457200" y="1417638"/>
          <a:ext cx="8353425" cy="48691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2712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930"/>
            <a:ext cx="8229600" cy="1143000"/>
          </a:xfrm>
        </p:spPr>
        <p:txBody>
          <a:bodyPr>
            <a:normAutofit fontScale="90000"/>
          </a:bodyPr>
          <a:lstStyle/>
          <a:p>
            <a:r>
              <a:rPr lang="en-US" dirty="0"/>
              <a:t>Monitoring:</a:t>
            </a:r>
            <a:br>
              <a:rPr lang="en-US" dirty="0"/>
            </a:br>
            <a:r>
              <a:rPr lang="en-US" dirty="0" smtClean="0"/>
              <a:t>Optional Wandering </a:t>
            </a:r>
            <a:r>
              <a:rPr lang="en-US" dirty="0"/>
              <a:t>Vegetation Survey Protocol</a:t>
            </a:r>
          </a:p>
        </p:txBody>
      </p:sp>
      <p:sp>
        <p:nvSpPr>
          <p:cNvPr id="3" name="Content Placeholder 2"/>
          <p:cNvSpPr>
            <a:spLocks noGrp="1"/>
          </p:cNvSpPr>
          <p:nvPr>
            <p:ph idx="1"/>
          </p:nvPr>
        </p:nvSpPr>
        <p:spPr>
          <a:xfrm>
            <a:off x="328473" y="1866540"/>
            <a:ext cx="8575829" cy="4525963"/>
          </a:xfrm>
        </p:spPr>
        <p:txBody>
          <a:bodyPr>
            <a:normAutofit/>
          </a:bodyPr>
          <a:lstStyle/>
          <a:p>
            <a:r>
              <a:rPr lang="en-US" dirty="0" smtClean="0"/>
              <a:t>With summary data from point intercept and cover estimates in hand:</a:t>
            </a:r>
          </a:p>
          <a:p>
            <a:pPr lvl="1"/>
            <a:r>
              <a:rPr lang="en-US" dirty="0" smtClean="0"/>
              <a:t>Visit all landforms within treatment area looking for any additional species not already represented in the summary data</a:t>
            </a:r>
          </a:p>
          <a:p>
            <a:pPr lvl="1"/>
            <a:r>
              <a:rPr lang="en-US" dirty="0" smtClean="0"/>
              <a:t>Map observed concentrations of species in the ground and 0-1 m strata that are specified in the Desired Future Condition (DFC)</a:t>
            </a:r>
          </a:p>
          <a:p>
            <a:r>
              <a:rPr lang="en-US" dirty="0" smtClean="0"/>
              <a:t>Use map data to locate retention groups</a:t>
            </a:r>
            <a:endParaRPr lang="en-US" dirty="0"/>
          </a:p>
          <a:p>
            <a:endParaRPr lang="en-US" dirty="0" smtClean="0"/>
          </a:p>
        </p:txBody>
      </p:sp>
    </p:spTree>
    <p:extLst>
      <p:ext uri="{BB962C8B-B14F-4D97-AF65-F5344CB8AC3E}">
        <p14:creationId xmlns:p14="http://schemas.microsoft.com/office/powerpoint/2010/main" val="6210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6"/>
            <a:ext cx="8229600" cy="1143000"/>
          </a:xfrm>
        </p:spPr>
        <p:txBody>
          <a:bodyPr/>
          <a:lstStyle/>
          <a:p>
            <a:r>
              <a:rPr lang="en-US" dirty="0" smtClean="0"/>
              <a:t>Map Data</a:t>
            </a:r>
            <a:endParaRPr lang="en-US" dirty="0"/>
          </a:p>
        </p:txBody>
      </p:sp>
      <p:sp>
        <p:nvSpPr>
          <p:cNvPr id="3" name="Content Placeholder 2"/>
          <p:cNvSpPr>
            <a:spLocks noGrp="1"/>
          </p:cNvSpPr>
          <p:nvPr>
            <p:ph idx="1"/>
          </p:nvPr>
        </p:nvSpPr>
        <p:spPr>
          <a:xfrm>
            <a:off x="457200" y="938893"/>
            <a:ext cx="8229600" cy="4525963"/>
          </a:xfrm>
          <a:ln w="25400">
            <a:solidFill>
              <a:schemeClr val="tx1"/>
            </a:solidFill>
          </a:ln>
        </p:spPr>
        <p:txBody>
          <a:bodyPr/>
          <a:lstStyle/>
          <a:p>
            <a:endParaRPr lang="en-US" dirty="0"/>
          </a:p>
        </p:txBody>
      </p:sp>
      <p:sp>
        <p:nvSpPr>
          <p:cNvPr id="4" name="5-Point Star 3"/>
          <p:cNvSpPr/>
          <p:nvPr/>
        </p:nvSpPr>
        <p:spPr>
          <a:xfrm>
            <a:off x="3457853" y="2792026"/>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5-Point Star 6"/>
          <p:cNvSpPr/>
          <p:nvPr/>
        </p:nvSpPr>
        <p:spPr>
          <a:xfrm>
            <a:off x="6491057" y="3588057"/>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5-Point Star 7"/>
          <p:cNvSpPr/>
          <p:nvPr/>
        </p:nvSpPr>
        <p:spPr>
          <a:xfrm>
            <a:off x="5737934" y="2213499"/>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5-Point Star 8"/>
          <p:cNvSpPr/>
          <p:nvPr/>
        </p:nvSpPr>
        <p:spPr>
          <a:xfrm>
            <a:off x="1683798" y="4500980"/>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5-Point Star 9"/>
          <p:cNvSpPr/>
          <p:nvPr/>
        </p:nvSpPr>
        <p:spPr>
          <a:xfrm>
            <a:off x="3110144" y="4733278"/>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5-Point Star 10"/>
          <p:cNvSpPr/>
          <p:nvPr/>
        </p:nvSpPr>
        <p:spPr>
          <a:xfrm>
            <a:off x="1154097" y="3397187"/>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5-Point Star 11"/>
          <p:cNvSpPr/>
          <p:nvPr/>
        </p:nvSpPr>
        <p:spPr>
          <a:xfrm>
            <a:off x="6393401" y="4771748"/>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5-Point Star 12"/>
          <p:cNvSpPr/>
          <p:nvPr/>
        </p:nvSpPr>
        <p:spPr>
          <a:xfrm>
            <a:off x="1683798" y="2009313"/>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loud 13"/>
          <p:cNvSpPr/>
          <p:nvPr/>
        </p:nvSpPr>
        <p:spPr>
          <a:xfrm>
            <a:off x="1912397" y="3142694"/>
            <a:ext cx="2375517" cy="914400"/>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loud 14"/>
          <p:cNvSpPr/>
          <p:nvPr/>
        </p:nvSpPr>
        <p:spPr>
          <a:xfrm>
            <a:off x="5966534" y="3968319"/>
            <a:ext cx="1405632" cy="372861"/>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loud 15"/>
          <p:cNvSpPr/>
          <p:nvPr/>
        </p:nvSpPr>
        <p:spPr>
          <a:xfrm>
            <a:off x="5293311" y="2673657"/>
            <a:ext cx="1328690" cy="309239"/>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5-Point Star 16"/>
          <p:cNvSpPr/>
          <p:nvPr/>
        </p:nvSpPr>
        <p:spPr>
          <a:xfrm>
            <a:off x="6914966" y="174298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Cloud 17"/>
          <p:cNvSpPr/>
          <p:nvPr/>
        </p:nvSpPr>
        <p:spPr>
          <a:xfrm>
            <a:off x="3110145" y="1647548"/>
            <a:ext cx="1262108" cy="286305"/>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Up Arrow 19"/>
          <p:cNvSpPr/>
          <p:nvPr/>
        </p:nvSpPr>
        <p:spPr>
          <a:xfrm>
            <a:off x="8034291" y="4563131"/>
            <a:ext cx="337352" cy="6011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847862" y="5153488"/>
            <a:ext cx="772357" cy="369332"/>
          </a:xfrm>
          <a:prstGeom prst="rect">
            <a:avLst/>
          </a:prstGeom>
          <a:noFill/>
        </p:spPr>
        <p:txBody>
          <a:bodyPr wrap="square" rtlCol="0">
            <a:spAutoFit/>
          </a:bodyPr>
          <a:lstStyle/>
          <a:p>
            <a:r>
              <a:rPr lang="en-US" dirty="0" smtClean="0"/>
              <a:t>North</a:t>
            </a:r>
            <a:endParaRPr lang="en-US" dirty="0"/>
          </a:p>
        </p:txBody>
      </p:sp>
      <p:sp>
        <p:nvSpPr>
          <p:cNvPr id="22" name="5-Point Star 21"/>
          <p:cNvSpPr/>
          <p:nvPr/>
        </p:nvSpPr>
        <p:spPr>
          <a:xfrm>
            <a:off x="3457853" y="1178511"/>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5-Point Star 22"/>
          <p:cNvSpPr/>
          <p:nvPr/>
        </p:nvSpPr>
        <p:spPr>
          <a:xfrm>
            <a:off x="3915053" y="220018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5-Point Star 24"/>
          <p:cNvSpPr/>
          <p:nvPr/>
        </p:nvSpPr>
        <p:spPr>
          <a:xfrm>
            <a:off x="2463554" y="2748378"/>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5-Point Star 25"/>
          <p:cNvSpPr/>
          <p:nvPr/>
        </p:nvSpPr>
        <p:spPr>
          <a:xfrm>
            <a:off x="334393" y="5787502"/>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5-Point Star 26"/>
          <p:cNvSpPr/>
          <p:nvPr/>
        </p:nvSpPr>
        <p:spPr>
          <a:xfrm>
            <a:off x="2587459" y="574311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5-Point Star 27"/>
          <p:cNvSpPr/>
          <p:nvPr/>
        </p:nvSpPr>
        <p:spPr>
          <a:xfrm>
            <a:off x="5152748" y="5693392"/>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Cloud 28"/>
          <p:cNvSpPr/>
          <p:nvPr/>
        </p:nvSpPr>
        <p:spPr>
          <a:xfrm>
            <a:off x="6850601" y="5561096"/>
            <a:ext cx="1836199" cy="724293"/>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725005" y="5487308"/>
            <a:ext cx="1704513" cy="923330"/>
          </a:xfrm>
          <a:prstGeom prst="rect">
            <a:avLst/>
          </a:prstGeom>
          <a:noFill/>
        </p:spPr>
        <p:txBody>
          <a:bodyPr wrap="square" rtlCol="0">
            <a:spAutoFit/>
          </a:bodyPr>
          <a:lstStyle/>
          <a:p>
            <a:r>
              <a:rPr lang="en-US" dirty="0" smtClean="0"/>
              <a:t>Northern Hardwoods and/or Spruce</a:t>
            </a:r>
            <a:endParaRPr lang="en-US" dirty="0"/>
          </a:p>
        </p:txBody>
      </p:sp>
      <p:sp>
        <p:nvSpPr>
          <p:cNvPr id="31" name="TextBox 30"/>
          <p:cNvSpPr txBox="1"/>
          <p:nvPr/>
        </p:nvSpPr>
        <p:spPr>
          <a:xfrm>
            <a:off x="2908160" y="5561097"/>
            <a:ext cx="1823621" cy="646331"/>
          </a:xfrm>
          <a:prstGeom prst="rect">
            <a:avLst/>
          </a:prstGeom>
          <a:noFill/>
        </p:spPr>
        <p:txBody>
          <a:bodyPr wrap="square" rtlCol="0">
            <a:spAutoFit/>
          </a:bodyPr>
          <a:lstStyle/>
          <a:p>
            <a:r>
              <a:rPr lang="en-US" dirty="0" smtClean="0"/>
              <a:t>Oak/Hickory</a:t>
            </a:r>
          </a:p>
          <a:p>
            <a:r>
              <a:rPr lang="en-US" dirty="0" smtClean="0"/>
              <a:t>and/or Pitch Pine</a:t>
            </a:r>
            <a:endParaRPr lang="en-US" dirty="0"/>
          </a:p>
        </p:txBody>
      </p:sp>
      <p:sp>
        <p:nvSpPr>
          <p:cNvPr id="32" name="TextBox 31"/>
          <p:cNvSpPr txBox="1"/>
          <p:nvPr/>
        </p:nvSpPr>
        <p:spPr>
          <a:xfrm>
            <a:off x="5481590" y="5557548"/>
            <a:ext cx="1140411" cy="646331"/>
          </a:xfrm>
          <a:prstGeom prst="rect">
            <a:avLst/>
          </a:prstGeom>
          <a:noFill/>
        </p:spPr>
        <p:txBody>
          <a:bodyPr wrap="square" rtlCol="0">
            <a:spAutoFit/>
          </a:bodyPr>
          <a:lstStyle/>
          <a:p>
            <a:r>
              <a:rPr lang="en-US" dirty="0" smtClean="0"/>
              <a:t>Invasive Plants</a:t>
            </a:r>
            <a:endParaRPr lang="en-US" dirty="0"/>
          </a:p>
        </p:txBody>
      </p:sp>
      <p:sp>
        <p:nvSpPr>
          <p:cNvPr id="33" name="TextBox 32"/>
          <p:cNvSpPr txBox="1"/>
          <p:nvPr/>
        </p:nvSpPr>
        <p:spPr>
          <a:xfrm>
            <a:off x="7143566" y="5631246"/>
            <a:ext cx="1228077" cy="646331"/>
          </a:xfrm>
          <a:prstGeom prst="rect">
            <a:avLst/>
          </a:prstGeom>
          <a:noFill/>
        </p:spPr>
        <p:txBody>
          <a:bodyPr wrap="square" rtlCol="0">
            <a:spAutoFit/>
          </a:bodyPr>
          <a:lstStyle/>
          <a:p>
            <a:pPr algn="ctr"/>
            <a:r>
              <a:rPr lang="en-US" dirty="0" smtClean="0"/>
              <a:t>Retention Group</a:t>
            </a:r>
            <a:endParaRPr lang="en-US" dirty="0"/>
          </a:p>
        </p:txBody>
      </p:sp>
    </p:spTree>
    <p:extLst>
      <p:ext uri="{BB962C8B-B14F-4D97-AF65-F5344CB8AC3E}">
        <p14:creationId xmlns:p14="http://schemas.microsoft.com/office/powerpoint/2010/main" val="416240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Harvesting Patterns</a:t>
            </a:r>
            <a:endParaRPr lang="en-US" sz="2800" dirty="0"/>
          </a:p>
        </p:txBody>
      </p:sp>
      <p:sp>
        <p:nvSpPr>
          <p:cNvPr id="5" name="Text Placeholder 4"/>
          <p:cNvSpPr>
            <a:spLocks noGrp="1"/>
          </p:cNvSpPr>
          <p:nvPr>
            <p:ph type="body" sz="half" idx="2"/>
          </p:nvPr>
        </p:nvSpPr>
        <p:spPr/>
        <p:txBody>
          <a:bodyPr>
            <a:normAutofit fontScale="47500" lnSpcReduction="20000"/>
          </a:bodyPr>
          <a:lstStyle/>
          <a:p>
            <a:endParaRPr lang="en-US" sz="2400" b="1" dirty="0" smtClean="0"/>
          </a:p>
          <a:p>
            <a:r>
              <a:rPr lang="en-US" sz="2400" b="1" dirty="0" smtClean="0"/>
              <a:t>What kinds of habitat will each of these create?</a:t>
            </a:r>
          </a:p>
          <a:p>
            <a:endParaRPr lang="en-US" sz="2400" b="1" dirty="0" smtClean="0"/>
          </a:p>
          <a:p>
            <a:r>
              <a:rPr lang="en-US" sz="2400" b="1" dirty="0" smtClean="0"/>
              <a:t>How long will it last?</a:t>
            </a:r>
          </a:p>
          <a:p>
            <a:endParaRPr lang="en-US" sz="2400" b="1" dirty="0"/>
          </a:p>
        </p:txBody>
      </p:sp>
      <p:pic>
        <p:nvPicPr>
          <p:cNvPr id="7" name="Picture 2" descr="retention"/>
          <p:cNvPicPr>
            <a:picLocks noGrp="1" noChangeAspect="1" noChangeArrowheads="1"/>
          </p:cNvPicPr>
          <p:nvPr>
            <p:ph type="pic" idx="1"/>
          </p:nvPr>
        </p:nvPicPr>
        <p:blipFill>
          <a:blip r:embed="rId3" cstate="print"/>
          <a:stretch>
            <a:fillRect/>
          </a:stretch>
        </p:blipFill>
        <p:spPr bwMode="auto">
          <a:xfrm>
            <a:off x="838200" y="220980"/>
            <a:ext cx="4876800" cy="6332220"/>
          </a:xfrm>
          <a:prstGeom prst="rect">
            <a:avLst/>
          </a:prstGeom>
          <a:noFill/>
          <a:ln>
            <a:noFill/>
          </a:ln>
        </p:spPr>
      </p:pic>
      <p:sp>
        <p:nvSpPr>
          <p:cNvPr id="2" name="TextBox 1"/>
          <p:cNvSpPr txBox="1"/>
          <p:nvPr/>
        </p:nvSpPr>
        <p:spPr>
          <a:xfrm>
            <a:off x="6381345" y="1673157"/>
            <a:ext cx="2431915" cy="2677656"/>
          </a:xfrm>
          <a:prstGeom prst="rect">
            <a:avLst/>
          </a:prstGeom>
          <a:noFill/>
        </p:spPr>
        <p:txBody>
          <a:bodyPr wrap="square" rtlCol="0">
            <a:spAutoFit/>
          </a:bodyPr>
          <a:lstStyle/>
          <a:p>
            <a:pPr algn="ctr"/>
            <a:r>
              <a:rPr lang="en-US" sz="2800" dirty="0" smtClean="0"/>
              <a:t> Retention</a:t>
            </a:r>
          </a:p>
          <a:p>
            <a:pPr algn="ctr"/>
            <a:endParaRPr lang="en-US" sz="2800" dirty="0" smtClean="0"/>
          </a:p>
          <a:p>
            <a:pPr algn="ctr"/>
            <a:r>
              <a:rPr lang="en-US" sz="2800" dirty="0" smtClean="0"/>
              <a:t>What you keep is more important than what you take</a:t>
            </a:r>
            <a:endParaRPr lang="en-US" sz="2800" dirty="0"/>
          </a:p>
        </p:txBody>
      </p:sp>
    </p:spTree>
    <p:extLst>
      <p:ext uri="{BB962C8B-B14F-4D97-AF65-F5344CB8AC3E}">
        <p14:creationId xmlns:p14="http://schemas.microsoft.com/office/powerpoint/2010/main" val="386677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4128" y="2174132"/>
            <a:ext cx="1962589" cy="566738"/>
          </a:xfrm>
        </p:spPr>
        <p:txBody>
          <a:bodyPr>
            <a:noAutofit/>
          </a:bodyPr>
          <a:lstStyle/>
          <a:p>
            <a:pPr algn="ctr"/>
            <a:r>
              <a:rPr lang="en-US" sz="2800" b="0" dirty="0" smtClean="0"/>
              <a:t>The View from Within</a:t>
            </a:r>
            <a:endParaRPr lang="en-US" sz="2800" b="0" dirty="0"/>
          </a:p>
        </p:txBody>
      </p:sp>
      <p:pic>
        <p:nvPicPr>
          <p:cNvPr id="43011" name="Picture 3" descr="Image9"/>
          <p:cNvPicPr>
            <a:picLocks noGrp="1" noChangeAspect="1" noChangeArrowheads="1"/>
          </p:cNvPicPr>
          <p:nvPr>
            <p:ph type="pic" idx="1"/>
          </p:nvPr>
        </p:nvPicPr>
        <p:blipFill>
          <a:blip r:embed="rId3" cstate="print"/>
          <a:srcRect l="14335" r="14335"/>
          <a:stretch>
            <a:fillRect/>
          </a:stretch>
        </p:blipFill>
        <p:spPr>
          <a:xfrm>
            <a:off x="255322" y="612775"/>
            <a:ext cx="6601928" cy="4951446"/>
          </a:xfrm>
          <a:noFill/>
        </p:spPr>
      </p:pic>
    </p:spTree>
    <p:extLst>
      <p:ext uri="{BB962C8B-B14F-4D97-AF65-F5344CB8AC3E}">
        <p14:creationId xmlns:p14="http://schemas.microsoft.com/office/powerpoint/2010/main" val="184871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78688" y="2560705"/>
            <a:ext cx="2001499" cy="566738"/>
          </a:xfrm>
        </p:spPr>
        <p:txBody>
          <a:bodyPr>
            <a:normAutofit fontScale="90000"/>
          </a:bodyPr>
          <a:lstStyle/>
          <a:p>
            <a:r>
              <a:rPr lang="en-US" sz="2800" b="0" dirty="0" smtClean="0"/>
              <a:t>Biological Legacies</a:t>
            </a:r>
            <a:endParaRPr lang="en-US" sz="2800" b="0" dirty="0"/>
          </a:p>
        </p:txBody>
      </p:sp>
      <p:pic>
        <p:nvPicPr>
          <p:cNvPr id="6" name="Picture 2" descr="008_9"/>
          <p:cNvPicPr>
            <a:picLocks noGrp="1" noChangeAspect="1" noChangeArrowheads="1"/>
          </p:cNvPicPr>
          <p:nvPr>
            <p:ph type="pic" idx="1"/>
          </p:nvPr>
        </p:nvPicPr>
        <p:blipFill>
          <a:blip r:embed="rId3" cstate="print"/>
          <a:srcRect t="19228" b="19228"/>
          <a:stretch>
            <a:fillRect/>
          </a:stretch>
        </p:blipFill>
        <p:spPr bwMode="auto">
          <a:xfrm>
            <a:off x="235861" y="457131"/>
            <a:ext cx="6835393" cy="5126545"/>
          </a:xfrm>
          <a:prstGeom prst="rect">
            <a:avLst/>
          </a:prstGeom>
          <a:noFill/>
          <a:ln w="9525">
            <a:noFill/>
            <a:miter lim="800000"/>
            <a:headEnd/>
            <a:tailEnd/>
          </a:ln>
        </p:spPr>
      </p:pic>
    </p:spTree>
    <p:extLst>
      <p:ext uri="{BB962C8B-B14F-4D97-AF65-F5344CB8AC3E}">
        <p14:creationId xmlns:p14="http://schemas.microsoft.com/office/powerpoint/2010/main" val="32963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normAutofit/>
          </a:bodyPr>
          <a:lstStyle/>
          <a:p>
            <a:r>
              <a:rPr lang="en-US" sz="2800" dirty="0" smtClean="0"/>
              <a:t>Biological Legacies</a:t>
            </a:r>
            <a:endParaRPr lang="en-US" sz="2800" dirty="0"/>
          </a:p>
        </p:txBody>
      </p:sp>
      <p:pic>
        <p:nvPicPr>
          <p:cNvPr id="23" name="Picture 3" descr="scan0003"/>
          <p:cNvPicPr>
            <a:picLocks noGrp="1" noChangeAspect="1" noChangeArrowheads="1"/>
          </p:cNvPicPr>
          <p:nvPr>
            <p:ph type="pic" idx="1"/>
          </p:nvPr>
        </p:nvPicPr>
        <p:blipFill>
          <a:blip r:embed="rId3" cstate="print"/>
          <a:srcRect t="17693" b="8355"/>
          <a:stretch>
            <a:fillRect/>
          </a:stretch>
        </p:blipFill>
        <p:spPr>
          <a:xfrm>
            <a:off x="457200" y="457200"/>
            <a:ext cx="6019800" cy="5541133"/>
          </a:xfrm>
          <a:noFill/>
          <a:effectLst>
            <a:outerShdw blurRad="88900" sx="103000" sy="103000" algn="ctr" rotWithShape="0">
              <a:srgbClr val="000000">
                <a:alpha val="32000"/>
              </a:srgbClr>
            </a:outerShdw>
          </a:effectLst>
        </p:spPr>
      </p:pic>
      <p:sp>
        <p:nvSpPr>
          <p:cNvPr id="2" name="TextBox 1"/>
          <p:cNvSpPr txBox="1"/>
          <p:nvPr/>
        </p:nvSpPr>
        <p:spPr>
          <a:xfrm>
            <a:off x="7042825" y="1848255"/>
            <a:ext cx="1673157" cy="954107"/>
          </a:xfrm>
          <a:prstGeom prst="rect">
            <a:avLst/>
          </a:prstGeom>
          <a:noFill/>
        </p:spPr>
        <p:txBody>
          <a:bodyPr wrap="square" rtlCol="0">
            <a:spAutoFit/>
          </a:bodyPr>
          <a:lstStyle/>
          <a:p>
            <a:r>
              <a:rPr lang="en-US" sz="2800" dirty="0" smtClean="0"/>
              <a:t>Biological Legacies</a:t>
            </a:r>
            <a:endParaRPr lang="en-US" sz="2800" dirty="0"/>
          </a:p>
        </p:txBody>
      </p:sp>
    </p:spTree>
    <p:extLst>
      <p:ext uri="{BB962C8B-B14F-4D97-AF65-F5344CB8AC3E}">
        <p14:creationId xmlns:p14="http://schemas.microsoft.com/office/powerpoint/2010/main" val="160390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6"/>
            <a:ext cx="8229600" cy="1143000"/>
          </a:xfrm>
        </p:spPr>
        <p:txBody>
          <a:bodyPr/>
          <a:lstStyle/>
          <a:p>
            <a:r>
              <a:rPr lang="en-US" dirty="0" smtClean="0"/>
              <a:t>Map Data</a:t>
            </a:r>
            <a:endParaRPr lang="en-US" dirty="0"/>
          </a:p>
        </p:txBody>
      </p:sp>
      <p:sp>
        <p:nvSpPr>
          <p:cNvPr id="3" name="Content Placeholder 2"/>
          <p:cNvSpPr>
            <a:spLocks noGrp="1"/>
          </p:cNvSpPr>
          <p:nvPr>
            <p:ph idx="1"/>
          </p:nvPr>
        </p:nvSpPr>
        <p:spPr>
          <a:xfrm>
            <a:off x="457200" y="938893"/>
            <a:ext cx="8229600" cy="4525963"/>
          </a:xfrm>
          <a:ln w="25400">
            <a:solidFill>
              <a:schemeClr val="tx1"/>
            </a:solidFill>
          </a:ln>
        </p:spPr>
        <p:txBody>
          <a:bodyPr/>
          <a:lstStyle/>
          <a:p>
            <a:endParaRPr lang="en-US" dirty="0"/>
          </a:p>
        </p:txBody>
      </p:sp>
      <p:sp>
        <p:nvSpPr>
          <p:cNvPr id="4" name="5-Point Star 3"/>
          <p:cNvSpPr/>
          <p:nvPr/>
        </p:nvSpPr>
        <p:spPr>
          <a:xfrm>
            <a:off x="3457853" y="2792026"/>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5-Point Star 6"/>
          <p:cNvSpPr/>
          <p:nvPr/>
        </p:nvSpPr>
        <p:spPr>
          <a:xfrm>
            <a:off x="6491057" y="3588057"/>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5-Point Star 7"/>
          <p:cNvSpPr/>
          <p:nvPr/>
        </p:nvSpPr>
        <p:spPr>
          <a:xfrm>
            <a:off x="5737934" y="2213499"/>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5-Point Star 8"/>
          <p:cNvSpPr/>
          <p:nvPr/>
        </p:nvSpPr>
        <p:spPr>
          <a:xfrm>
            <a:off x="1683798" y="4500980"/>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5-Point Star 9"/>
          <p:cNvSpPr/>
          <p:nvPr/>
        </p:nvSpPr>
        <p:spPr>
          <a:xfrm>
            <a:off x="3110144" y="4733278"/>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5-Point Star 10"/>
          <p:cNvSpPr/>
          <p:nvPr/>
        </p:nvSpPr>
        <p:spPr>
          <a:xfrm>
            <a:off x="1154097" y="3397187"/>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5-Point Star 11"/>
          <p:cNvSpPr/>
          <p:nvPr/>
        </p:nvSpPr>
        <p:spPr>
          <a:xfrm>
            <a:off x="6393401" y="4771748"/>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5-Point Star 12"/>
          <p:cNvSpPr/>
          <p:nvPr/>
        </p:nvSpPr>
        <p:spPr>
          <a:xfrm>
            <a:off x="1683798" y="2009313"/>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loud 13"/>
          <p:cNvSpPr/>
          <p:nvPr/>
        </p:nvSpPr>
        <p:spPr>
          <a:xfrm>
            <a:off x="1912397" y="3142694"/>
            <a:ext cx="2375517" cy="914400"/>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loud 14"/>
          <p:cNvSpPr/>
          <p:nvPr/>
        </p:nvSpPr>
        <p:spPr>
          <a:xfrm>
            <a:off x="5966534" y="3968319"/>
            <a:ext cx="1405632" cy="372861"/>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loud 15"/>
          <p:cNvSpPr/>
          <p:nvPr/>
        </p:nvSpPr>
        <p:spPr>
          <a:xfrm>
            <a:off x="5293311" y="2673657"/>
            <a:ext cx="1328690" cy="309239"/>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5-Point Star 16"/>
          <p:cNvSpPr/>
          <p:nvPr/>
        </p:nvSpPr>
        <p:spPr>
          <a:xfrm>
            <a:off x="6914966" y="174298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Cloud 17"/>
          <p:cNvSpPr/>
          <p:nvPr/>
        </p:nvSpPr>
        <p:spPr>
          <a:xfrm>
            <a:off x="3110145" y="1647548"/>
            <a:ext cx="1262108" cy="286305"/>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Up Arrow 19"/>
          <p:cNvSpPr/>
          <p:nvPr/>
        </p:nvSpPr>
        <p:spPr>
          <a:xfrm>
            <a:off x="8034291" y="4563131"/>
            <a:ext cx="337352" cy="6011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847862" y="5153488"/>
            <a:ext cx="772357" cy="369332"/>
          </a:xfrm>
          <a:prstGeom prst="rect">
            <a:avLst/>
          </a:prstGeom>
          <a:noFill/>
        </p:spPr>
        <p:txBody>
          <a:bodyPr wrap="square" rtlCol="0">
            <a:spAutoFit/>
          </a:bodyPr>
          <a:lstStyle/>
          <a:p>
            <a:r>
              <a:rPr lang="en-US" dirty="0" smtClean="0"/>
              <a:t>North</a:t>
            </a:r>
            <a:endParaRPr lang="en-US" dirty="0"/>
          </a:p>
        </p:txBody>
      </p:sp>
      <p:sp>
        <p:nvSpPr>
          <p:cNvPr id="22" name="5-Point Star 21"/>
          <p:cNvSpPr/>
          <p:nvPr/>
        </p:nvSpPr>
        <p:spPr>
          <a:xfrm>
            <a:off x="3457853" y="1178511"/>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5-Point Star 22"/>
          <p:cNvSpPr/>
          <p:nvPr/>
        </p:nvSpPr>
        <p:spPr>
          <a:xfrm>
            <a:off x="3915053" y="220018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5-Point Star 24"/>
          <p:cNvSpPr/>
          <p:nvPr/>
        </p:nvSpPr>
        <p:spPr>
          <a:xfrm>
            <a:off x="2463554" y="2748378"/>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5-Point Star 25"/>
          <p:cNvSpPr/>
          <p:nvPr/>
        </p:nvSpPr>
        <p:spPr>
          <a:xfrm>
            <a:off x="334393" y="5787502"/>
            <a:ext cx="457200" cy="38174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5-Point Star 26"/>
          <p:cNvSpPr/>
          <p:nvPr/>
        </p:nvSpPr>
        <p:spPr>
          <a:xfrm>
            <a:off x="2587459" y="5743113"/>
            <a:ext cx="457200" cy="381740"/>
          </a:xfrm>
          <a:prstGeom prst="star5">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5-Point Star 27"/>
          <p:cNvSpPr/>
          <p:nvPr/>
        </p:nvSpPr>
        <p:spPr>
          <a:xfrm>
            <a:off x="5152748" y="5693392"/>
            <a:ext cx="457200" cy="38174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Cloud 28"/>
          <p:cNvSpPr/>
          <p:nvPr/>
        </p:nvSpPr>
        <p:spPr>
          <a:xfrm>
            <a:off x="6850601" y="5561096"/>
            <a:ext cx="1836199" cy="724293"/>
          </a:xfrm>
          <a:prstGeom prst="cloud">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725005" y="5487308"/>
            <a:ext cx="1704513" cy="923330"/>
          </a:xfrm>
          <a:prstGeom prst="rect">
            <a:avLst/>
          </a:prstGeom>
          <a:noFill/>
        </p:spPr>
        <p:txBody>
          <a:bodyPr wrap="square" rtlCol="0">
            <a:spAutoFit/>
          </a:bodyPr>
          <a:lstStyle/>
          <a:p>
            <a:r>
              <a:rPr lang="en-US" dirty="0" smtClean="0"/>
              <a:t>Northern Hardwoods and/or Spruce</a:t>
            </a:r>
            <a:endParaRPr lang="en-US" dirty="0"/>
          </a:p>
        </p:txBody>
      </p:sp>
      <p:sp>
        <p:nvSpPr>
          <p:cNvPr id="31" name="TextBox 30"/>
          <p:cNvSpPr txBox="1"/>
          <p:nvPr/>
        </p:nvSpPr>
        <p:spPr>
          <a:xfrm>
            <a:off x="2908160" y="5561097"/>
            <a:ext cx="1823621" cy="646331"/>
          </a:xfrm>
          <a:prstGeom prst="rect">
            <a:avLst/>
          </a:prstGeom>
          <a:noFill/>
        </p:spPr>
        <p:txBody>
          <a:bodyPr wrap="square" rtlCol="0">
            <a:spAutoFit/>
          </a:bodyPr>
          <a:lstStyle/>
          <a:p>
            <a:r>
              <a:rPr lang="en-US" dirty="0" smtClean="0"/>
              <a:t>Oak/Hickory</a:t>
            </a:r>
          </a:p>
          <a:p>
            <a:r>
              <a:rPr lang="en-US" dirty="0" smtClean="0"/>
              <a:t>and/or Pitch Pine</a:t>
            </a:r>
            <a:endParaRPr lang="en-US" dirty="0"/>
          </a:p>
        </p:txBody>
      </p:sp>
      <p:sp>
        <p:nvSpPr>
          <p:cNvPr id="32" name="TextBox 31"/>
          <p:cNvSpPr txBox="1"/>
          <p:nvPr/>
        </p:nvSpPr>
        <p:spPr>
          <a:xfrm>
            <a:off x="5481590" y="5557548"/>
            <a:ext cx="1140411" cy="646331"/>
          </a:xfrm>
          <a:prstGeom prst="rect">
            <a:avLst/>
          </a:prstGeom>
          <a:noFill/>
        </p:spPr>
        <p:txBody>
          <a:bodyPr wrap="square" rtlCol="0">
            <a:spAutoFit/>
          </a:bodyPr>
          <a:lstStyle/>
          <a:p>
            <a:r>
              <a:rPr lang="en-US" dirty="0" smtClean="0"/>
              <a:t>Invasive Plants</a:t>
            </a:r>
            <a:endParaRPr lang="en-US" dirty="0"/>
          </a:p>
        </p:txBody>
      </p:sp>
      <p:sp>
        <p:nvSpPr>
          <p:cNvPr id="33" name="TextBox 32"/>
          <p:cNvSpPr txBox="1"/>
          <p:nvPr/>
        </p:nvSpPr>
        <p:spPr>
          <a:xfrm>
            <a:off x="7143566" y="5631246"/>
            <a:ext cx="1228077" cy="646331"/>
          </a:xfrm>
          <a:prstGeom prst="rect">
            <a:avLst/>
          </a:prstGeom>
          <a:noFill/>
        </p:spPr>
        <p:txBody>
          <a:bodyPr wrap="square" rtlCol="0">
            <a:spAutoFit/>
          </a:bodyPr>
          <a:lstStyle/>
          <a:p>
            <a:pPr algn="ctr"/>
            <a:r>
              <a:rPr lang="en-US" dirty="0" smtClean="0"/>
              <a:t>Retention Group</a:t>
            </a:r>
            <a:endParaRPr lang="en-US" dirty="0"/>
          </a:p>
        </p:txBody>
      </p:sp>
    </p:spTree>
    <p:extLst>
      <p:ext uri="{BB962C8B-B14F-4D97-AF65-F5344CB8AC3E}">
        <p14:creationId xmlns:p14="http://schemas.microsoft.com/office/powerpoint/2010/main" val="2454512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18"/>
            <a:ext cx="8229600" cy="1143000"/>
          </a:xfrm>
        </p:spPr>
        <p:txBody>
          <a:bodyPr/>
          <a:lstStyle/>
          <a:p>
            <a:r>
              <a:rPr lang="en-US" dirty="0" smtClean="0"/>
              <a:t>Pollinating Insects</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3" y="1094898"/>
            <a:ext cx="6609803" cy="307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236" y="1112828"/>
            <a:ext cx="1951018" cy="196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19" y="3056641"/>
            <a:ext cx="2208181" cy="158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236" y="4656171"/>
            <a:ext cx="2041864" cy="159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45" y="4245186"/>
            <a:ext cx="2725271" cy="185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2031" y="4236221"/>
            <a:ext cx="2851449" cy="189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067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Pollinating Insects</a:t>
            </a:r>
          </a:p>
        </p:txBody>
      </p:sp>
      <p:sp>
        <p:nvSpPr>
          <p:cNvPr id="3" name="Content Placeholder 2"/>
          <p:cNvSpPr>
            <a:spLocks noGrp="1"/>
          </p:cNvSpPr>
          <p:nvPr>
            <p:ph idx="1"/>
          </p:nvPr>
        </p:nvSpPr>
        <p:spPr>
          <a:xfrm>
            <a:off x="297402" y="1067539"/>
            <a:ext cx="6413516" cy="4525963"/>
          </a:xfrm>
        </p:spPr>
        <p:txBody>
          <a:bodyPr>
            <a:normAutofit fontScale="92500" lnSpcReduction="10000"/>
          </a:bodyPr>
          <a:lstStyle/>
          <a:p>
            <a:r>
              <a:rPr lang="en-US" dirty="0" smtClean="0"/>
              <a:t>Montague Plains WMA</a:t>
            </a:r>
          </a:p>
          <a:p>
            <a:pPr lvl="1"/>
            <a:r>
              <a:rPr lang="en-US" dirty="0" smtClean="0"/>
              <a:t>&gt;200 Insect Species to date</a:t>
            </a:r>
          </a:p>
          <a:p>
            <a:pPr lvl="1"/>
            <a:r>
              <a:rPr lang="en-US" dirty="0" smtClean="0"/>
              <a:t>&gt;50% of statewide bee fauna at this one site</a:t>
            </a:r>
          </a:p>
          <a:p>
            <a:pPr lvl="2"/>
            <a:r>
              <a:rPr lang="en-US" dirty="0" smtClean="0"/>
              <a:t>More bee species than all of Martha’s Vineyard</a:t>
            </a:r>
          </a:p>
          <a:p>
            <a:pPr lvl="2"/>
            <a:r>
              <a:rPr lang="en-US" dirty="0" smtClean="0"/>
              <a:t>More bee species than any other surveyed MA site</a:t>
            </a:r>
          </a:p>
          <a:p>
            <a:pPr lvl="2"/>
            <a:r>
              <a:rPr lang="en-US" dirty="0" smtClean="0"/>
              <a:t>Several very rare, highly specialized species, including one bee species that is apparently native and </a:t>
            </a:r>
            <a:r>
              <a:rPr lang="en-US" i="1" dirty="0" smtClean="0"/>
              <a:t>may</a:t>
            </a:r>
            <a:r>
              <a:rPr lang="en-US" dirty="0" smtClean="0"/>
              <a:t> be new to science (DNA analysis pending)</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918" y="1132308"/>
            <a:ext cx="2238375"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703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Provisional Carbon Budgeting for </a:t>
            </a:r>
            <a:br>
              <a:rPr lang="en-US" dirty="0"/>
            </a:br>
            <a:r>
              <a:rPr lang="en-US" dirty="0"/>
              <a:t>MassWildlife Forestlands</a:t>
            </a:r>
          </a:p>
        </p:txBody>
      </p:sp>
      <p:sp>
        <p:nvSpPr>
          <p:cNvPr id="3" name="Subtitle 2"/>
          <p:cNvSpPr>
            <a:spLocks noGrp="1"/>
          </p:cNvSpPr>
          <p:nvPr>
            <p:ph type="subTitle" idx="1"/>
          </p:nvPr>
        </p:nvSpPr>
        <p:spPr>
          <a:xfrm>
            <a:off x="685800" y="5379688"/>
            <a:ext cx="7772400" cy="911730"/>
          </a:xfrm>
        </p:spPr>
        <p:txBody>
          <a:bodyPr/>
          <a:lstStyle/>
          <a:p>
            <a:r>
              <a:rPr lang="en-US" dirty="0"/>
              <a:t>Brian Hawthorne, MassWildlife Habitat Planning Coordinator</a:t>
            </a:r>
          </a:p>
          <a:p>
            <a:r>
              <a:rPr lang="en-US" dirty="0"/>
              <a:t>John Scanlon, MassWildlife Habitat Program Supervisor</a:t>
            </a:r>
          </a:p>
        </p:txBody>
      </p:sp>
    </p:spTree>
    <p:extLst>
      <p:ext uri="{BB962C8B-B14F-4D97-AF65-F5344CB8AC3E}">
        <p14:creationId xmlns:p14="http://schemas.microsoft.com/office/powerpoint/2010/main" val="8571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MassWildlife Landscape Habitat Goals</a:t>
            </a:r>
            <a:br>
              <a:rPr lang="en-US" dirty="0" smtClean="0"/>
            </a:br>
            <a:r>
              <a:rPr lang="en-US" dirty="0" smtClean="0"/>
              <a:t>for Upland Areas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68444694"/>
              </p:ext>
            </p:extLst>
          </p:nvPr>
        </p:nvGraphicFramePr>
        <p:xfrm>
          <a:off x="875488" y="1941749"/>
          <a:ext cx="7276290" cy="3155544"/>
        </p:xfrm>
        <a:graphic>
          <a:graphicData uri="http://schemas.openxmlformats.org/drawingml/2006/table">
            <a:tbl>
              <a:tblPr firstRow="1" bandRow="1">
                <a:tableStyleId>{5C22544A-7EE6-4342-B048-85BDC9FD1C3A}</a:tableStyleId>
              </a:tblPr>
              <a:tblGrid>
                <a:gridCol w="2722151">
                  <a:extLst>
                    <a:ext uri="{9D8B030D-6E8A-4147-A177-3AD203B41FA5}">
                      <a16:colId xmlns:a16="http://schemas.microsoft.com/office/drawing/2014/main" val="20000"/>
                    </a:ext>
                  </a:extLst>
                </a:gridCol>
                <a:gridCol w="2128709">
                  <a:extLst>
                    <a:ext uri="{9D8B030D-6E8A-4147-A177-3AD203B41FA5}">
                      <a16:colId xmlns:a16="http://schemas.microsoft.com/office/drawing/2014/main" val="20001"/>
                    </a:ext>
                  </a:extLst>
                </a:gridCol>
                <a:gridCol w="2425430">
                  <a:extLst>
                    <a:ext uri="{9D8B030D-6E8A-4147-A177-3AD203B41FA5}">
                      <a16:colId xmlns:a16="http://schemas.microsoft.com/office/drawing/2014/main" val="20002"/>
                    </a:ext>
                  </a:extLst>
                </a:gridCol>
              </a:tblGrid>
              <a:tr h="525924">
                <a:tc>
                  <a:txBody>
                    <a:bodyPr/>
                    <a:lstStyle/>
                    <a:p>
                      <a:pPr algn="ctr"/>
                      <a:r>
                        <a:rPr lang="en-US" sz="2400" dirty="0" smtClean="0"/>
                        <a:t>Habitat Type</a:t>
                      </a:r>
                      <a:endParaRPr lang="en-US" sz="2400" dirty="0"/>
                    </a:p>
                  </a:txBody>
                  <a:tcPr>
                    <a:noFill/>
                  </a:tcPr>
                </a:tc>
                <a:tc>
                  <a:txBody>
                    <a:bodyPr/>
                    <a:lstStyle/>
                    <a:p>
                      <a:pPr algn="ctr"/>
                      <a:r>
                        <a:rPr lang="en-US" sz="2400" dirty="0" smtClean="0"/>
                        <a:t>Current</a:t>
                      </a:r>
                      <a:endParaRPr lang="en-US" sz="2400" dirty="0"/>
                    </a:p>
                  </a:txBody>
                  <a:tcPr>
                    <a:noFill/>
                  </a:tcPr>
                </a:tc>
                <a:tc>
                  <a:txBody>
                    <a:bodyPr/>
                    <a:lstStyle/>
                    <a:p>
                      <a:pPr algn="ctr"/>
                      <a:r>
                        <a:rPr lang="en-US" sz="2400" dirty="0" smtClean="0"/>
                        <a:t>Desired</a:t>
                      </a:r>
                      <a:endParaRPr lang="en-US" sz="2400" dirty="0"/>
                    </a:p>
                  </a:txBody>
                  <a:tcPr>
                    <a:noFill/>
                  </a:tcPr>
                </a:tc>
                <a:extLst>
                  <a:ext uri="{0D108BD9-81ED-4DB2-BD59-A6C34878D82A}">
                    <a16:rowId xmlns:a16="http://schemas.microsoft.com/office/drawing/2014/main" val="10000"/>
                  </a:ext>
                </a:extLst>
              </a:tr>
              <a:tr h="525924">
                <a:tc>
                  <a:txBody>
                    <a:bodyPr/>
                    <a:lstStyle/>
                    <a:p>
                      <a:r>
                        <a:rPr lang="en-US" sz="2400" dirty="0" smtClean="0"/>
                        <a:t>Grassland</a:t>
                      </a:r>
                      <a:endParaRPr lang="en-US" sz="2400" dirty="0"/>
                    </a:p>
                  </a:txBody>
                  <a:tcPr>
                    <a:noFill/>
                  </a:tcPr>
                </a:tc>
                <a:tc>
                  <a:txBody>
                    <a:bodyPr/>
                    <a:lstStyle/>
                    <a:p>
                      <a:pPr algn="ctr"/>
                      <a:r>
                        <a:rPr lang="en-US" sz="2400" dirty="0" smtClean="0"/>
                        <a:t>1%</a:t>
                      </a:r>
                      <a:endParaRPr lang="en-US" sz="2400" dirty="0"/>
                    </a:p>
                  </a:txBody>
                  <a:tcPr>
                    <a:noFill/>
                  </a:tcPr>
                </a:tc>
                <a:tc>
                  <a:txBody>
                    <a:bodyPr/>
                    <a:lstStyle/>
                    <a:p>
                      <a:pPr algn="ctr"/>
                      <a:r>
                        <a:rPr lang="en-US" sz="2400" dirty="0" smtClean="0"/>
                        <a:t>1-2%</a:t>
                      </a:r>
                      <a:endParaRPr lang="en-US" sz="2400" dirty="0"/>
                    </a:p>
                  </a:txBody>
                  <a:tcPr>
                    <a:noFill/>
                  </a:tcPr>
                </a:tc>
                <a:extLst>
                  <a:ext uri="{0D108BD9-81ED-4DB2-BD59-A6C34878D82A}">
                    <a16:rowId xmlns:a16="http://schemas.microsoft.com/office/drawing/2014/main" val="10001"/>
                  </a:ext>
                </a:extLst>
              </a:tr>
              <a:tr h="525924">
                <a:tc>
                  <a:txBody>
                    <a:bodyPr/>
                    <a:lstStyle/>
                    <a:p>
                      <a:r>
                        <a:rPr lang="en-US" sz="2400" dirty="0" smtClean="0"/>
                        <a:t>Shrubland</a:t>
                      </a:r>
                      <a:endParaRPr lang="en-US" sz="2400" dirty="0"/>
                    </a:p>
                  </a:txBody>
                  <a:tcPr>
                    <a:noFill/>
                  </a:tcPr>
                </a:tc>
                <a:tc>
                  <a:txBody>
                    <a:bodyPr/>
                    <a:lstStyle/>
                    <a:p>
                      <a:pPr algn="ctr"/>
                      <a:r>
                        <a:rPr lang="en-US" sz="2400" dirty="0" smtClean="0"/>
                        <a:t>4%</a:t>
                      </a:r>
                      <a:endParaRPr lang="en-US" sz="2400" dirty="0"/>
                    </a:p>
                  </a:txBody>
                  <a:tcPr>
                    <a:noFill/>
                  </a:tcPr>
                </a:tc>
                <a:tc>
                  <a:txBody>
                    <a:bodyPr/>
                    <a:lstStyle/>
                    <a:p>
                      <a:pPr algn="ctr"/>
                      <a:r>
                        <a:rPr lang="en-US" sz="2400" dirty="0" smtClean="0"/>
                        <a:t>7-9%</a:t>
                      </a:r>
                      <a:endParaRPr lang="en-US" sz="2400" dirty="0"/>
                    </a:p>
                  </a:txBody>
                  <a:tcPr>
                    <a:noFill/>
                  </a:tcPr>
                </a:tc>
                <a:extLst>
                  <a:ext uri="{0D108BD9-81ED-4DB2-BD59-A6C34878D82A}">
                    <a16:rowId xmlns:a16="http://schemas.microsoft.com/office/drawing/2014/main" val="10002"/>
                  </a:ext>
                </a:extLst>
              </a:tr>
              <a:tr h="525924">
                <a:tc>
                  <a:txBody>
                    <a:bodyPr/>
                    <a:lstStyle/>
                    <a:p>
                      <a:r>
                        <a:rPr lang="en-US" sz="2400" dirty="0" smtClean="0"/>
                        <a:t>Young Forest</a:t>
                      </a:r>
                      <a:endParaRPr lang="en-US" sz="2400" dirty="0"/>
                    </a:p>
                  </a:txBody>
                  <a:tcPr>
                    <a:noFill/>
                  </a:tcPr>
                </a:tc>
                <a:tc>
                  <a:txBody>
                    <a:bodyPr/>
                    <a:lstStyle/>
                    <a:p>
                      <a:pPr algn="ctr"/>
                      <a:r>
                        <a:rPr lang="en-US" sz="2400" dirty="0" smtClean="0"/>
                        <a:t>4%</a:t>
                      </a:r>
                      <a:endParaRPr lang="en-US" sz="2400" dirty="0"/>
                    </a:p>
                  </a:txBody>
                  <a:tcPr>
                    <a:noFill/>
                  </a:tcPr>
                </a:tc>
                <a:tc>
                  <a:txBody>
                    <a:bodyPr/>
                    <a:lstStyle/>
                    <a:p>
                      <a:pPr algn="ctr"/>
                      <a:r>
                        <a:rPr lang="en-US" sz="2400" dirty="0" smtClean="0"/>
                        <a:t>10-15%</a:t>
                      </a:r>
                      <a:endParaRPr lang="en-US" sz="2400" dirty="0"/>
                    </a:p>
                  </a:txBody>
                  <a:tcPr>
                    <a:noFill/>
                  </a:tcPr>
                </a:tc>
                <a:extLst>
                  <a:ext uri="{0D108BD9-81ED-4DB2-BD59-A6C34878D82A}">
                    <a16:rowId xmlns:a16="http://schemas.microsoft.com/office/drawing/2014/main" val="10003"/>
                  </a:ext>
                </a:extLst>
              </a:tr>
              <a:tr h="525924">
                <a:tc>
                  <a:txBody>
                    <a:bodyPr/>
                    <a:lstStyle/>
                    <a:p>
                      <a:r>
                        <a:rPr lang="en-US" sz="2400" dirty="0" smtClean="0"/>
                        <a:t>Full Canopy Forest</a:t>
                      </a:r>
                      <a:endParaRPr lang="en-US" sz="2400" dirty="0"/>
                    </a:p>
                  </a:txBody>
                  <a:tcPr>
                    <a:noFill/>
                  </a:tcPr>
                </a:tc>
                <a:tc>
                  <a:txBody>
                    <a:bodyPr/>
                    <a:lstStyle/>
                    <a:p>
                      <a:pPr algn="ctr"/>
                      <a:r>
                        <a:rPr lang="en-US" sz="2400" dirty="0" smtClean="0"/>
                        <a:t>81%</a:t>
                      </a:r>
                      <a:endParaRPr lang="en-US" sz="2400" dirty="0"/>
                    </a:p>
                  </a:txBody>
                  <a:tcPr>
                    <a:noFill/>
                  </a:tcPr>
                </a:tc>
                <a:tc>
                  <a:txBody>
                    <a:bodyPr/>
                    <a:lstStyle/>
                    <a:p>
                      <a:pPr algn="ctr"/>
                      <a:r>
                        <a:rPr lang="en-US" sz="2400" dirty="0" smtClean="0"/>
                        <a:t>60-70%</a:t>
                      </a:r>
                      <a:endParaRPr lang="en-US" sz="2400" dirty="0"/>
                    </a:p>
                  </a:txBody>
                  <a:tcPr>
                    <a:noFill/>
                  </a:tcPr>
                </a:tc>
                <a:extLst>
                  <a:ext uri="{0D108BD9-81ED-4DB2-BD59-A6C34878D82A}">
                    <a16:rowId xmlns:a16="http://schemas.microsoft.com/office/drawing/2014/main" val="10004"/>
                  </a:ext>
                </a:extLst>
              </a:tr>
              <a:tr h="525924">
                <a:tc>
                  <a:txBody>
                    <a:bodyPr/>
                    <a:lstStyle/>
                    <a:p>
                      <a:r>
                        <a:rPr lang="en-US" sz="2400" dirty="0" smtClean="0"/>
                        <a:t>Forest Reserve</a:t>
                      </a:r>
                      <a:endParaRPr lang="en-US" sz="2400" dirty="0"/>
                    </a:p>
                  </a:txBody>
                  <a:tcPr>
                    <a:noFill/>
                  </a:tcPr>
                </a:tc>
                <a:tc>
                  <a:txBody>
                    <a:bodyPr/>
                    <a:lstStyle/>
                    <a:p>
                      <a:pPr algn="ctr"/>
                      <a:r>
                        <a:rPr lang="en-US" sz="2400" dirty="0" smtClean="0"/>
                        <a:t>10%</a:t>
                      </a:r>
                      <a:endParaRPr lang="en-US" sz="2400" dirty="0"/>
                    </a:p>
                  </a:txBody>
                  <a:tcPr>
                    <a:noFill/>
                  </a:tcPr>
                </a:tc>
                <a:tc>
                  <a:txBody>
                    <a:bodyPr/>
                    <a:lstStyle/>
                    <a:p>
                      <a:pPr algn="ctr"/>
                      <a:r>
                        <a:rPr lang="en-US" sz="2400" dirty="0" smtClean="0"/>
                        <a:t>10-15%</a:t>
                      </a:r>
                      <a:endParaRPr lang="en-US" sz="2400" dirty="0"/>
                    </a:p>
                  </a:txBody>
                  <a:tcPr>
                    <a:noFill/>
                  </a:tcPr>
                </a:tc>
                <a:extLst>
                  <a:ext uri="{0D108BD9-81ED-4DB2-BD59-A6C34878D82A}">
                    <a16:rowId xmlns:a16="http://schemas.microsoft.com/office/drawing/2014/main" val="10005"/>
                  </a:ext>
                </a:extLst>
              </a:tr>
            </a:tbl>
          </a:graphicData>
        </a:graphic>
      </p:graphicFrame>
      <p:pic>
        <p:nvPicPr>
          <p:cNvPr id="4" name="Picture 5" descr="passivecolor"/>
          <p:cNvPicPr>
            <a:picLocks noChangeAspect="1" noChangeArrowheads="1"/>
          </p:cNvPicPr>
          <p:nvPr/>
        </p:nvPicPr>
        <p:blipFill>
          <a:blip r:embed="rId3"/>
          <a:srcRect/>
          <a:stretch>
            <a:fillRect/>
          </a:stretch>
        </p:blipFill>
        <p:spPr bwMode="auto">
          <a:xfrm>
            <a:off x="3584277" y="5171612"/>
            <a:ext cx="2196124" cy="1686388"/>
          </a:xfrm>
          <a:prstGeom prst="rect">
            <a:avLst/>
          </a:prstGeom>
          <a:noFill/>
          <a:ln w="9525">
            <a:noFill/>
            <a:miter lim="800000"/>
            <a:headEnd/>
            <a:tailEnd/>
          </a:ln>
        </p:spPr>
      </p:pic>
    </p:spTree>
    <p:extLst>
      <p:ext uri="{BB962C8B-B14F-4D97-AF65-F5344CB8AC3E}">
        <p14:creationId xmlns:p14="http://schemas.microsoft.com/office/powerpoint/2010/main" val="3614246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CB38FD-AE28-49BA-80E0-7CF3D60CAD4F}"/>
              </a:ext>
            </a:extLst>
          </p:cNvPr>
          <p:cNvGrpSpPr/>
          <p:nvPr/>
        </p:nvGrpSpPr>
        <p:grpSpPr>
          <a:xfrm>
            <a:off x="-116541" y="-80682"/>
            <a:ext cx="9332259" cy="6938682"/>
            <a:chOff x="-148330" y="11146"/>
            <a:chExt cx="8512401" cy="6846853"/>
          </a:xfrm>
        </p:grpSpPr>
        <p:pic>
          <p:nvPicPr>
            <p:cNvPr id="4" name="Picture 3">
              <a:extLst>
                <a:ext uri="{FF2B5EF4-FFF2-40B4-BE49-F238E27FC236}">
                  <a16:creationId xmlns:a16="http://schemas.microsoft.com/office/drawing/2014/main" id="{A25BBE2C-0A77-4978-A2F1-DFFB346E8DD6}"/>
                </a:ext>
              </a:extLst>
            </p:cNvPr>
            <p:cNvPicPr>
              <a:picLocks noChangeAspect="1"/>
            </p:cNvPicPr>
            <p:nvPr/>
          </p:nvPicPr>
          <p:blipFill rotWithShape="1">
            <a:blip r:embed="rId2"/>
            <a:srcRect b="14089"/>
            <a:stretch/>
          </p:blipFill>
          <p:spPr>
            <a:xfrm>
              <a:off x="-148330" y="11146"/>
              <a:ext cx="8512401" cy="6846853"/>
            </a:xfrm>
            <a:prstGeom prst="rect">
              <a:avLst/>
            </a:prstGeom>
          </p:spPr>
        </p:pic>
        <p:sp>
          <p:nvSpPr>
            <p:cNvPr id="5" name="TextBox 4">
              <a:extLst>
                <a:ext uri="{FF2B5EF4-FFF2-40B4-BE49-F238E27FC236}">
                  <a16:creationId xmlns:a16="http://schemas.microsoft.com/office/drawing/2014/main" id="{ACC0FF50-FD86-47B5-B696-39E3A344DCDD}"/>
                </a:ext>
              </a:extLst>
            </p:cNvPr>
            <p:cNvSpPr txBox="1"/>
            <p:nvPr/>
          </p:nvSpPr>
          <p:spPr>
            <a:xfrm>
              <a:off x="2662519" y="885157"/>
              <a:ext cx="1371600" cy="455555"/>
            </a:xfrm>
            <a:prstGeom prst="rect">
              <a:avLst/>
            </a:prstGeom>
            <a:solidFill>
              <a:srgbClr val="D9DEDA"/>
            </a:solidFill>
          </p:spPr>
          <p:txBody>
            <a:bodyPr wrap="square" rtlCol="0" anchor="b">
              <a:spAutoFit/>
            </a:bodyPr>
            <a:lstStyle/>
            <a:p>
              <a:pPr algn="ctr"/>
              <a:r>
                <a:rPr lang="en-US" sz="2400" b="1" dirty="0">
                  <a:solidFill>
                    <a:srgbClr val="000000"/>
                  </a:solidFill>
                </a:rPr>
                <a:t>13.4</a:t>
              </a:r>
              <a:endParaRPr lang="en-US" sz="1400" b="1" dirty="0">
                <a:solidFill>
                  <a:srgbClr val="000000"/>
                </a:solidFill>
              </a:endParaRPr>
            </a:p>
          </p:txBody>
        </p:sp>
        <p:sp>
          <p:nvSpPr>
            <p:cNvPr id="10" name="TextBox 9">
              <a:extLst>
                <a:ext uri="{FF2B5EF4-FFF2-40B4-BE49-F238E27FC236}">
                  <a16:creationId xmlns:a16="http://schemas.microsoft.com/office/drawing/2014/main" id="{799DDE3F-521F-44F1-97A3-EB62B8FB4A83}"/>
                </a:ext>
              </a:extLst>
            </p:cNvPr>
            <p:cNvSpPr txBox="1"/>
            <p:nvPr/>
          </p:nvSpPr>
          <p:spPr>
            <a:xfrm>
              <a:off x="4303060" y="2905431"/>
              <a:ext cx="537880" cy="303933"/>
            </a:xfrm>
            <a:prstGeom prst="rect">
              <a:avLst/>
            </a:prstGeom>
            <a:solidFill>
              <a:srgbClr val="D5DDDF"/>
            </a:solidFill>
          </p:spPr>
          <p:txBody>
            <a:bodyPr wrap="square" rtlCol="0">
              <a:noAutofit/>
            </a:bodyPr>
            <a:lstStyle/>
            <a:p>
              <a:pPr algn="ctr"/>
              <a:r>
                <a:rPr lang="en-US" b="1" dirty="0">
                  <a:solidFill>
                    <a:srgbClr val="000000"/>
                  </a:solidFill>
                </a:rPr>
                <a:t>1.9</a:t>
              </a:r>
            </a:p>
          </p:txBody>
        </p:sp>
        <p:sp>
          <p:nvSpPr>
            <p:cNvPr id="11" name="TextBox 10">
              <a:extLst>
                <a:ext uri="{FF2B5EF4-FFF2-40B4-BE49-F238E27FC236}">
                  <a16:creationId xmlns:a16="http://schemas.microsoft.com/office/drawing/2014/main" id="{436B842B-984E-41F3-81EA-2E60E14A483F}"/>
                </a:ext>
              </a:extLst>
            </p:cNvPr>
            <p:cNvSpPr txBox="1"/>
            <p:nvPr/>
          </p:nvSpPr>
          <p:spPr>
            <a:xfrm>
              <a:off x="2393579" y="4375643"/>
              <a:ext cx="537880" cy="303933"/>
            </a:xfrm>
            <a:prstGeom prst="rect">
              <a:avLst/>
            </a:prstGeom>
            <a:solidFill>
              <a:srgbClr val="D5DDDF"/>
            </a:solidFill>
          </p:spPr>
          <p:txBody>
            <a:bodyPr wrap="square" rtlCol="0">
              <a:noAutofit/>
            </a:bodyPr>
            <a:lstStyle/>
            <a:p>
              <a:pPr algn="ctr"/>
              <a:r>
                <a:rPr lang="en-US" b="1" dirty="0">
                  <a:solidFill>
                    <a:srgbClr val="000000"/>
                  </a:solidFill>
                </a:rPr>
                <a:t>5.2</a:t>
              </a:r>
            </a:p>
          </p:txBody>
        </p:sp>
        <p:sp>
          <p:nvSpPr>
            <p:cNvPr id="12" name="TextBox 11">
              <a:extLst>
                <a:ext uri="{FF2B5EF4-FFF2-40B4-BE49-F238E27FC236}">
                  <a16:creationId xmlns:a16="http://schemas.microsoft.com/office/drawing/2014/main" id="{B128643F-78CC-4B37-BF93-1A8058978FE4}"/>
                </a:ext>
              </a:extLst>
            </p:cNvPr>
            <p:cNvSpPr txBox="1"/>
            <p:nvPr/>
          </p:nvSpPr>
          <p:spPr>
            <a:xfrm>
              <a:off x="5656729" y="4608725"/>
              <a:ext cx="537881" cy="303933"/>
            </a:xfrm>
            <a:prstGeom prst="rect">
              <a:avLst/>
            </a:prstGeom>
            <a:solidFill>
              <a:srgbClr val="FFFFFF"/>
            </a:solidFill>
          </p:spPr>
          <p:txBody>
            <a:bodyPr wrap="square" rtlCol="0">
              <a:noAutofit/>
            </a:bodyPr>
            <a:lstStyle/>
            <a:p>
              <a:pPr algn="ctr"/>
              <a:r>
                <a:rPr lang="en-US" sz="1400" b="1" dirty="0">
                  <a:solidFill>
                    <a:srgbClr val="000000"/>
                  </a:solidFill>
                </a:rPr>
                <a:t>0.11</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54" y="-80682"/>
            <a:ext cx="9332259" cy="693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1839" y="5752348"/>
            <a:ext cx="7482254" cy="369332"/>
          </a:xfrm>
          <a:prstGeom prst="rect">
            <a:avLst/>
          </a:prstGeom>
        </p:spPr>
        <p:txBody>
          <a:bodyPr wrap="square">
            <a:spAutoFit/>
          </a:bodyPr>
          <a:lstStyle/>
          <a:p>
            <a:r>
              <a:rPr lang="en-US" dirty="0">
                <a:solidFill>
                  <a:srgbClr val="00B0F0"/>
                </a:solidFill>
              </a:rPr>
              <a:t>https://www.mass.gov/service-details/carbon-storage-on-masswildlife-lands</a:t>
            </a:r>
          </a:p>
        </p:txBody>
      </p:sp>
    </p:spTree>
    <p:extLst>
      <p:ext uri="{BB962C8B-B14F-4D97-AF65-F5344CB8AC3E}">
        <p14:creationId xmlns:p14="http://schemas.microsoft.com/office/powerpoint/2010/main" val="19718461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Average Carbon Storage </a:t>
            </a:r>
            <a:r>
              <a:rPr lang="en-US" sz="3200" dirty="0" smtClean="0"/>
              <a:t>on </a:t>
            </a:r>
            <a:r>
              <a:rPr lang="en-US" sz="3200" dirty="0"/>
              <a:t>MassWildlife </a:t>
            </a:r>
            <a:r>
              <a:rPr lang="en-US" sz="3200" dirty="0" smtClean="0"/>
              <a:t>Forestlands (net </a:t>
            </a:r>
            <a:r>
              <a:rPr lang="en-US" sz="3200" dirty="0"/>
              <a:t>of growth and </a:t>
            </a:r>
            <a:r>
              <a:rPr lang="en-US" sz="3200" dirty="0" smtClean="0"/>
              <a:t>removals)</a:t>
            </a:r>
            <a:endParaRPr lang="en-US" sz="3200" dirty="0"/>
          </a:p>
        </p:txBody>
      </p:sp>
      <p:graphicFrame>
        <p:nvGraphicFramePr>
          <p:cNvPr id="6" name="Chart 5">
            <a:extLst>
              <a:ext uri="{FF2B5EF4-FFF2-40B4-BE49-F238E27FC236}">
                <a16:creationId xmlns:a16="http://schemas.microsoft.com/office/drawing/2014/main" id="{00000000-0008-0000-0100-000006000000}"/>
              </a:ext>
            </a:extLst>
          </p:cNvPr>
          <p:cNvGraphicFramePr>
            <a:graphicFrameLocks/>
          </p:cNvGraphicFramePr>
          <p:nvPr>
            <p:extLst>
              <p:ext uri="{D42A27DB-BD31-4B8C-83A1-F6EECF244321}">
                <p14:modId xmlns:p14="http://schemas.microsoft.com/office/powerpoint/2010/main" val="4108788606"/>
              </p:ext>
            </p:extLst>
          </p:nvPr>
        </p:nvGraphicFramePr>
        <p:xfrm>
          <a:off x="0" y="1417638"/>
          <a:ext cx="9143999" cy="4965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19123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Carbon </a:t>
            </a:r>
            <a:r>
              <a:rPr lang="en-US" dirty="0" smtClean="0"/>
              <a:t>Storage and Release on </a:t>
            </a:r>
            <a:r>
              <a:rPr lang="en-US" dirty="0"/>
              <a:t>MassWildlife </a:t>
            </a:r>
            <a:r>
              <a:rPr lang="en-US" dirty="0" smtClean="0"/>
              <a:t>Forestlands </a:t>
            </a:r>
            <a:r>
              <a:rPr lang="en-US" dirty="0"/>
              <a:t>(tons)</a:t>
            </a:r>
          </a:p>
        </p:txBody>
      </p:sp>
      <p:graphicFrame>
        <p:nvGraphicFramePr>
          <p:cNvPr id="4" name="Chart 3">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352558536"/>
              </p:ext>
            </p:extLst>
          </p:nvPr>
        </p:nvGraphicFramePr>
        <p:xfrm>
          <a:off x="0" y="1417638"/>
          <a:ext cx="9144000" cy="494730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457200" y="5612965"/>
            <a:ext cx="861134" cy="261610"/>
          </a:xfrm>
          <a:prstGeom prst="rect">
            <a:avLst/>
          </a:prstGeom>
          <a:solidFill>
            <a:srgbClr val="333399"/>
          </a:solidFill>
        </p:spPr>
        <p:txBody>
          <a:bodyPr wrap="square" rtlCol="0">
            <a:spAutoFit/>
          </a:bodyPr>
          <a:lstStyle/>
          <a:p>
            <a:r>
              <a:rPr lang="en-US" sz="1100" dirty="0" smtClean="0"/>
              <a:t>13,000,000</a:t>
            </a:r>
            <a:endParaRPr lang="en-US" sz="1100" dirty="0"/>
          </a:p>
        </p:txBody>
      </p:sp>
    </p:spTree>
    <p:extLst>
      <p:ext uri="{BB962C8B-B14F-4D97-AF65-F5344CB8AC3E}">
        <p14:creationId xmlns:p14="http://schemas.microsoft.com/office/powerpoint/2010/main" val="1390503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CB38FD-AE28-49BA-80E0-7CF3D60CAD4F}"/>
              </a:ext>
            </a:extLst>
          </p:cNvPr>
          <p:cNvGrpSpPr/>
          <p:nvPr/>
        </p:nvGrpSpPr>
        <p:grpSpPr>
          <a:xfrm>
            <a:off x="-116541" y="-80682"/>
            <a:ext cx="9332259" cy="6938682"/>
            <a:chOff x="-148330" y="11146"/>
            <a:chExt cx="8512401" cy="6846853"/>
          </a:xfrm>
        </p:grpSpPr>
        <p:pic>
          <p:nvPicPr>
            <p:cNvPr id="4" name="Picture 3">
              <a:extLst>
                <a:ext uri="{FF2B5EF4-FFF2-40B4-BE49-F238E27FC236}">
                  <a16:creationId xmlns:a16="http://schemas.microsoft.com/office/drawing/2014/main" id="{A25BBE2C-0A77-4978-A2F1-DFFB346E8DD6}"/>
                </a:ext>
              </a:extLst>
            </p:cNvPr>
            <p:cNvPicPr>
              <a:picLocks noChangeAspect="1"/>
            </p:cNvPicPr>
            <p:nvPr/>
          </p:nvPicPr>
          <p:blipFill rotWithShape="1">
            <a:blip r:embed="rId2"/>
            <a:srcRect b="14089"/>
            <a:stretch/>
          </p:blipFill>
          <p:spPr>
            <a:xfrm>
              <a:off x="-148330" y="11146"/>
              <a:ext cx="8512401" cy="6846853"/>
            </a:xfrm>
            <a:prstGeom prst="rect">
              <a:avLst/>
            </a:prstGeom>
          </p:spPr>
        </p:pic>
        <p:sp>
          <p:nvSpPr>
            <p:cNvPr id="5" name="TextBox 4">
              <a:extLst>
                <a:ext uri="{FF2B5EF4-FFF2-40B4-BE49-F238E27FC236}">
                  <a16:creationId xmlns:a16="http://schemas.microsoft.com/office/drawing/2014/main" id="{ACC0FF50-FD86-47B5-B696-39E3A344DCDD}"/>
                </a:ext>
              </a:extLst>
            </p:cNvPr>
            <p:cNvSpPr txBox="1"/>
            <p:nvPr/>
          </p:nvSpPr>
          <p:spPr>
            <a:xfrm>
              <a:off x="2662519" y="885157"/>
              <a:ext cx="1371600" cy="455555"/>
            </a:xfrm>
            <a:prstGeom prst="rect">
              <a:avLst/>
            </a:prstGeom>
            <a:solidFill>
              <a:srgbClr val="D9DEDA"/>
            </a:solidFill>
          </p:spPr>
          <p:txBody>
            <a:bodyPr wrap="square" rtlCol="0" anchor="b">
              <a:spAutoFit/>
            </a:bodyPr>
            <a:lstStyle/>
            <a:p>
              <a:pPr algn="ctr"/>
              <a:r>
                <a:rPr lang="en-US" sz="2400" b="1" dirty="0">
                  <a:solidFill>
                    <a:srgbClr val="000000"/>
                  </a:solidFill>
                </a:rPr>
                <a:t>13.4</a:t>
              </a:r>
              <a:endParaRPr lang="en-US" sz="1400" b="1" dirty="0">
                <a:solidFill>
                  <a:srgbClr val="000000"/>
                </a:solidFill>
              </a:endParaRPr>
            </a:p>
          </p:txBody>
        </p:sp>
        <p:sp>
          <p:nvSpPr>
            <p:cNvPr id="10" name="TextBox 9">
              <a:extLst>
                <a:ext uri="{FF2B5EF4-FFF2-40B4-BE49-F238E27FC236}">
                  <a16:creationId xmlns:a16="http://schemas.microsoft.com/office/drawing/2014/main" id="{799DDE3F-521F-44F1-97A3-EB62B8FB4A83}"/>
                </a:ext>
              </a:extLst>
            </p:cNvPr>
            <p:cNvSpPr txBox="1"/>
            <p:nvPr/>
          </p:nvSpPr>
          <p:spPr>
            <a:xfrm>
              <a:off x="4303060" y="2905431"/>
              <a:ext cx="537880" cy="303933"/>
            </a:xfrm>
            <a:prstGeom prst="rect">
              <a:avLst/>
            </a:prstGeom>
            <a:solidFill>
              <a:srgbClr val="D5DDDF"/>
            </a:solidFill>
          </p:spPr>
          <p:txBody>
            <a:bodyPr wrap="square" rtlCol="0">
              <a:noAutofit/>
            </a:bodyPr>
            <a:lstStyle/>
            <a:p>
              <a:pPr algn="ctr"/>
              <a:r>
                <a:rPr lang="en-US" b="1" dirty="0">
                  <a:solidFill>
                    <a:srgbClr val="000000"/>
                  </a:solidFill>
                </a:rPr>
                <a:t>1.9</a:t>
              </a:r>
            </a:p>
          </p:txBody>
        </p:sp>
        <p:sp>
          <p:nvSpPr>
            <p:cNvPr id="11" name="TextBox 10">
              <a:extLst>
                <a:ext uri="{FF2B5EF4-FFF2-40B4-BE49-F238E27FC236}">
                  <a16:creationId xmlns:a16="http://schemas.microsoft.com/office/drawing/2014/main" id="{436B842B-984E-41F3-81EA-2E60E14A483F}"/>
                </a:ext>
              </a:extLst>
            </p:cNvPr>
            <p:cNvSpPr txBox="1"/>
            <p:nvPr/>
          </p:nvSpPr>
          <p:spPr>
            <a:xfrm>
              <a:off x="2393579" y="4375643"/>
              <a:ext cx="537880" cy="303933"/>
            </a:xfrm>
            <a:prstGeom prst="rect">
              <a:avLst/>
            </a:prstGeom>
            <a:solidFill>
              <a:srgbClr val="D5DDDF"/>
            </a:solidFill>
          </p:spPr>
          <p:txBody>
            <a:bodyPr wrap="square" rtlCol="0">
              <a:noAutofit/>
            </a:bodyPr>
            <a:lstStyle/>
            <a:p>
              <a:pPr algn="ctr"/>
              <a:r>
                <a:rPr lang="en-US" b="1" dirty="0">
                  <a:solidFill>
                    <a:srgbClr val="000000"/>
                  </a:solidFill>
                </a:rPr>
                <a:t>5.2</a:t>
              </a:r>
            </a:p>
          </p:txBody>
        </p:sp>
        <p:sp>
          <p:nvSpPr>
            <p:cNvPr id="12" name="TextBox 11">
              <a:extLst>
                <a:ext uri="{FF2B5EF4-FFF2-40B4-BE49-F238E27FC236}">
                  <a16:creationId xmlns:a16="http://schemas.microsoft.com/office/drawing/2014/main" id="{B128643F-78CC-4B37-BF93-1A8058978FE4}"/>
                </a:ext>
              </a:extLst>
            </p:cNvPr>
            <p:cNvSpPr txBox="1"/>
            <p:nvPr/>
          </p:nvSpPr>
          <p:spPr>
            <a:xfrm>
              <a:off x="5656729" y="4608725"/>
              <a:ext cx="537881" cy="303933"/>
            </a:xfrm>
            <a:prstGeom prst="rect">
              <a:avLst/>
            </a:prstGeom>
            <a:solidFill>
              <a:srgbClr val="FFFFFF"/>
            </a:solidFill>
          </p:spPr>
          <p:txBody>
            <a:bodyPr wrap="square" rtlCol="0">
              <a:noAutofit/>
            </a:bodyPr>
            <a:lstStyle/>
            <a:p>
              <a:pPr algn="ctr"/>
              <a:r>
                <a:rPr lang="en-US" sz="1400" b="1" dirty="0">
                  <a:solidFill>
                    <a:srgbClr val="000000"/>
                  </a:solidFill>
                </a:rPr>
                <a:t>0.11</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54" y="-80682"/>
            <a:ext cx="9332259" cy="693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72472" y="738560"/>
            <a:ext cx="2069300" cy="923330"/>
          </a:xfrm>
          <a:prstGeom prst="rect">
            <a:avLst/>
          </a:prstGeom>
          <a:solidFill>
            <a:srgbClr val="FFFF00"/>
          </a:solidFill>
          <a:ln w="19050">
            <a:solidFill>
              <a:srgbClr val="002060"/>
            </a:solidFill>
          </a:ln>
        </p:spPr>
        <p:txBody>
          <a:bodyPr wrap="square" rtlCol="0">
            <a:spAutoFit/>
          </a:bodyPr>
          <a:lstStyle/>
          <a:p>
            <a:pPr algn="ctr"/>
            <a:r>
              <a:rPr lang="en-US" b="1" dirty="0" smtClean="0">
                <a:solidFill>
                  <a:srgbClr val="002060"/>
                </a:solidFill>
              </a:rPr>
              <a:t>Current ratio of carbon storage to release is 17:1</a:t>
            </a:r>
            <a:endParaRPr lang="en-US" b="1" dirty="0">
              <a:solidFill>
                <a:srgbClr val="002060"/>
              </a:solidFill>
            </a:endParaRPr>
          </a:p>
        </p:txBody>
      </p:sp>
      <p:sp>
        <p:nvSpPr>
          <p:cNvPr id="14" name="TextBox 13"/>
          <p:cNvSpPr txBox="1"/>
          <p:nvPr/>
        </p:nvSpPr>
        <p:spPr>
          <a:xfrm>
            <a:off x="6638192" y="1659607"/>
            <a:ext cx="2505808" cy="923330"/>
          </a:xfrm>
          <a:prstGeom prst="rect">
            <a:avLst/>
          </a:prstGeom>
          <a:solidFill>
            <a:srgbClr val="FFFF00"/>
          </a:solidFill>
          <a:ln w="19050">
            <a:solidFill>
              <a:srgbClr val="002060"/>
            </a:solidFill>
          </a:ln>
        </p:spPr>
        <p:txBody>
          <a:bodyPr wrap="square" rtlCol="0">
            <a:spAutoFit/>
          </a:bodyPr>
          <a:lstStyle/>
          <a:p>
            <a:r>
              <a:rPr lang="en-US" b="1" dirty="0" smtClean="0">
                <a:solidFill>
                  <a:srgbClr val="002060"/>
                </a:solidFill>
              </a:rPr>
              <a:t>Net average annual change in carbon storage is +0.8 tons/acre</a:t>
            </a:r>
            <a:endParaRPr lang="en-US" b="1" dirty="0">
              <a:solidFill>
                <a:srgbClr val="002060"/>
              </a:solidFill>
            </a:endParaRPr>
          </a:p>
        </p:txBody>
      </p:sp>
    </p:spTree>
    <p:extLst>
      <p:ext uri="{BB962C8B-B14F-4D97-AF65-F5344CB8AC3E}">
        <p14:creationId xmlns:p14="http://schemas.microsoft.com/office/powerpoint/2010/main" val="35291065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p>
            <a:r>
              <a:rPr lang="en-US" dirty="0" smtClean="0"/>
              <a:t>Prescribed Fire</a:t>
            </a:r>
            <a:endParaRPr lang="en-US" dirty="0"/>
          </a:p>
        </p:txBody>
      </p:sp>
      <p:pic>
        <p:nvPicPr>
          <p:cNvPr id="4" name="Content Placeholder 3" descr="Presscribed Fire MA Priorities6.jpg"/>
          <p:cNvPicPr>
            <a:picLocks noGrp="1"/>
          </p:cNvPicPr>
          <p:nvPr>
            <p:ph idx="1"/>
          </p:nvPr>
        </p:nvPicPr>
        <p:blipFill>
          <a:blip r:embed="rId3">
            <a:extLst>
              <a:ext uri="{28A0092B-C50C-407E-A947-70E740481C1C}">
                <a14:useLocalDpi xmlns:a14="http://schemas.microsoft.com/office/drawing/2010/main" val="0"/>
              </a:ext>
            </a:extLst>
          </a:blip>
          <a:srcRect b="13737"/>
          <a:stretch>
            <a:fillRect/>
          </a:stretch>
        </p:blipFill>
        <p:spPr bwMode="auto">
          <a:xfrm>
            <a:off x="949911" y="967666"/>
            <a:ext cx="7253056" cy="5158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955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
            <a:ext cx="7869116" cy="6392009"/>
          </a:xfrm>
          <a:prstGeom prst="rect">
            <a:avLst/>
          </a:prstGeom>
          <a:noFill/>
        </p:spPr>
      </p:pic>
      <p:pic>
        <p:nvPicPr>
          <p:cNvPr id="5" name="Picture 4" descr="C:\Users\BHawthorne\Documents\bhawthorne\WMAs and WCEs\Valley District\Montague Plains\photos\2010-09-29\DSCN05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7" y="4624754"/>
            <a:ext cx="2637687" cy="1767254"/>
          </a:xfrm>
          <a:prstGeom prst="rect">
            <a:avLst/>
          </a:prstGeom>
          <a:noFill/>
          <a:effectLst>
            <a:outerShdw blurRad="177800" sx="104000" sy="104000" algn="ctr" rotWithShape="0">
              <a:srgbClr val="000000">
                <a:alpha val="34000"/>
              </a:srgbClr>
            </a:outerShdw>
          </a:effectLst>
        </p:spPr>
      </p:pic>
      <p:sp>
        <p:nvSpPr>
          <p:cNvPr id="2" name="Title 1"/>
          <p:cNvSpPr>
            <a:spLocks noGrp="1"/>
          </p:cNvSpPr>
          <p:nvPr>
            <p:ph type="title"/>
          </p:nvPr>
        </p:nvSpPr>
        <p:spPr>
          <a:xfrm>
            <a:off x="7773782" y="274637"/>
            <a:ext cx="1424337" cy="3057647"/>
          </a:xfrm>
        </p:spPr>
        <p:txBody>
          <a:bodyPr>
            <a:normAutofit/>
          </a:bodyPr>
          <a:lstStyle/>
          <a:p>
            <a:r>
              <a:rPr lang="en-US" sz="1800" dirty="0" smtClean="0"/>
              <a:t>During (large photo) and first growing season after initial prescribed fire (inset)</a:t>
            </a:r>
            <a:endParaRPr lang="en-US" sz="1800" dirty="0"/>
          </a:p>
        </p:txBody>
      </p:sp>
    </p:spTree>
    <p:extLst>
      <p:ext uri="{BB962C8B-B14F-4D97-AF65-F5344CB8AC3E}">
        <p14:creationId xmlns:p14="http://schemas.microsoft.com/office/powerpoint/2010/main" val="428242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p>
            <a:r>
              <a:rPr lang="en-US" dirty="0" smtClean="0"/>
              <a:t>Climate Change &amp; Fire</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807" y="1058642"/>
            <a:ext cx="794238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793" y="5586625"/>
            <a:ext cx="2317937" cy="78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718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5" y="3642"/>
            <a:ext cx="9257444" cy="4747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416" y="5304610"/>
            <a:ext cx="3169584" cy="107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060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Monitoring for Impacts of Climate Change on State Wildlife Lands in Massachusetts</a:t>
            </a:r>
          </a:p>
        </p:txBody>
      </p:sp>
      <p:sp>
        <p:nvSpPr>
          <p:cNvPr id="3" name="Content Placeholder 2"/>
          <p:cNvSpPr>
            <a:spLocks noGrp="1"/>
          </p:cNvSpPr>
          <p:nvPr>
            <p:ph idx="1"/>
          </p:nvPr>
        </p:nvSpPr>
        <p:spPr>
          <a:xfrm>
            <a:off x="457199" y="1600200"/>
            <a:ext cx="8607669" cy="4525963"/>
          </a:xfrm>
        </p:spPr>
        <p:txBody>
          <a:bodyPr>
            <a:normAutofit lnSpcReduction="10000"/>
          </a:bodyPr>
          <a:lstStyle/>
          <a:p>
            <a:r>
              <a:rPr lang="en-US" dirty="0" smtClean="0"/>
              <a:t>Identify specifics (metrics) for your DFC that incorporate successful mitigation &amp; adaptation for climate change</a:t>
            </a:r>
          </a:p>
          <a:p>
            <a:pPr lvl="1"/>
            <a:r>
              <a:rPr lang="en-US" dirty="0" smtClean="0"/>
              <a:t>Species composition &amp; Relative abundance</a:t>
            </a:r>
          </a:p>
          <a:p>
            <a:pPr lvl="1"/>
            <a:r>
              <a:rPr lang="en-US" dirty="0" smtClean="0"/>
              <a:t>Structural composition &amp; Diversity</a:t>
            </a:r>
          </a:p>
          <a:p>
            <a:r>
              <a:rPr lang="en-US" dirty="0" smtClean="0"/>
              <a:t>Establish monitoring practices the provide necessary metrics</a:t>
            </a:r>
          </a:p>
          <a:p>
            <a:r>
              <a:rPr lang="en-US" dirty="0" smtClean="0"/>
              <a:t>Practice adaptive management, and adjust practices as needed to obtain needed metrics</a:t>
            </a:r>
          </a:p>
          <a:p>
            <a:endParaRPr lang="en-US" dirty="0" smtClean="0"/>
          </a:p>
          <a:p>
            <a:endParaRPr lang="en-US" dirty="0"/>
          </a:p>
        </p:txBody>
      </p:sp>
    </p:spTree>
    <p:extLst>
      <p:ext uri="{BB962C8B-B14F-4D97-AF65-F5344CB8AC3E}">
        <p14:creationId xmlns:p14="http://schemas.microsoft.com/office/powerpoint/2010/main" val="35722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53" y="211015"/>
            <a:ext cx="7470606" cy="50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60685" y="5521570"/>
            <a:ext cx="5416062" cy="584775"/>
          </a:xfrm>
          <a:prstGeom prst="rect">
            <a:avLst/>
          </a:prstGeom>
          <a:noFill/>
        </p:spPr>
        <p:txBody>
          <a:bodyPr wrap="square" rtlCol="0">
            <a:spAutoFit/>
          </a:bodyPr>
          <a:lstStyle/>
          <a:p>
            <a:r>
              <a:rPr lang="en-US" sz="3200" b="1" dirty="0" smtClean="0"/>
              <a:t>Where did we lose control??</a:t>
            </a:r>
            <a:endParaRPr lang="en-US" sz="3200" b="1" dirty="0"/>
          </a:p>
        </p:txBody>
      </p:sp>
    </p:spTree>
    <p:extLst>
      <p:ext uri="{BB962C8B-B14F-4D97-AF65-F5344CB8AC3E}">
        <p14:creationId xmlns:p14="http://schemas.microsoft.com/office/powerpoint/2010/main" val="5532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468"/>
            <a:ext cx="8229600" cy="1143000"/>
          </a:xfrm>
        </p:spPr>
        <p:txBody>
          <a:bodyPr>
            <a:normAutofit fontScale="90000"/>
          </a:bodyPr>
          <a:lstStyle/>
          <a:p>
            <a:r>
              <a:rPr lang="en-US" dirty="0" smtClean="0"/>
              <a:t>Generalized Habitat Types</a:t>
            </a:r>
            <a:br>
              <a:rPr lang="en-US" dirty="0" smtClean="0"/>
            </a:br>
            <a:r>
              <a:rPr lang="en-US" dirty="0" smtClean="0"/>
              <a:t>for Upland Areas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41109514"/>
              </p:ext>
            </p:extLst>
          </p:nvPr>
        </p:nvGraphicFramePr>
        <p:xfrm>
          <a:off x="457199" y="1524499"/>
          <a:ext cx="8229601" cy="3452580"/>
        </p:xfrm>
        <a:graphic>
          <a:graphicData uri="http://schemas.openxmlformats.org/drawingml/2006/table">
            <a:tbl>
              <a:tblPr firstRow="1" bandRow="1">
                <a:tableStyleId>{5C22544A-7EE6-4342-B048-85BDC9FD1C3A}</a:tableStyleId>
              </a:tblPr>
              <a:tblGrid>
                <a:gridCol w="2481309">
                  <a:extLst>
                    <a:ext uri="{9D8B030D-6E8A-4147-A177-3AD203B41FA5}">
                      <a16:colId xmlns:a16="http://schemas.microsoft.com/office/drawing/2014/main" val="20000"/>
                    </a:ext>
                  </a:extLst>
                </a:gridCol>
                <a:gridCol w="2840854">
                  <a:extLst>
                    <a:ext uri="{9D8B030D-6E8A-4147-A177-3AD203B41FA5}">
                      <a16:colId xmlns:a16="http://schemas.microsoft.com/office/drawing/2014/main" val="20001"/>
                    </a:ext>
                  </a:extLst>
                </a:gridCol>
                <a:gridCol w="2907438">
                  <a:extLst>
                    <a:ext uri="{9D8B030D-6E8A-4147-A177-3AD203B41FA5}">
                      <a16:colId xmlns:a16="http://schemas.microsoft.com/office/drawing/2014/main" val="20002"/>
                    </a:ext>
                  </a:extLst>
                </a:gridCol>
              </a:tblGrid>
              <a:tr h="525924">
                <a:tc>
                  <a:txBody>
                    <a:bodyPr/>
                    <a:lstStyle/>
                    <a:p>
                      <a:pPr algn="ctr"/>
                      <a:r>
                        <a:rPr lang="en-US" sz="2400" dirty="0" smtClean="0"/>
                        <a:t>Habitat Type</a:t>
                      </a:r>
                      <a:endParaRPr lang="en-US" sz="2400" dirty="0"/>
                    </a:p>
                  </a:txBody>
                  <a:tcPr>
                    <a:noFill/>
                  </a:tcPr>
                </a:tc>
                <a:tc>
                  <a:txBody>
                    <a:bodyPr/>
                    <a:lstStyle/>
                    <a:p>
                      <a:pPr algn="ctr"/>
                      <a:r>
                        <a:rPr lang="en-US" sz="2400" dirty="0" smtClean="0"/>
                        <a:t>Xeric</a:t>
                      </a:r>
                      <a:endParaRPr lang="en-US" sz="2400" dirty="0"/>
                    </a:p>
                  </a:txBody>
                  <a:tcPr>
                    <a:noFill/>
                  </a:tcPr>
                </a:tc>
                <a:tc>
                  <a:txBody>
                    <a:bodyPr/>
                    <a:lstStyle/>
                    <a:p>
                      <a:pPr algn="ctr"/>
                      <a:r>
                        <a:rPr lang="en-US" sz="2400" dirty="0" smtClean="0"/>
                        <a:t>Mesic</a:t>
                      </a:r>
                      <a:endParaRPr lang="en-US" sz="2400" dirty="0"/>
                    </a:p>
                  </a:txBody>
                  <a:tcPr>
                    <a:noFill/>
                  </a:tcPr>
                </a:tc>
                <a:extLst>
                  <a:ext uri="{0D108BD9-81ED-4DB2-BD59-A6C34878D82A}">
                    <a16:rowId xmlns:a16="http://schemas.microsoft.com/office/drawing/2014/main" val="10000"/>
                  </a:ext>
                </a:extLst>
              </a:tr>
              <a:tr h="525924">
                <a:tc>
                  <a:txBody>
                    <a:bodyPr/>
                    <a:lstStyle/>
                    <a:p>
                      <a:r>
                        <a:rPr lang="en-US" sz="2400" dirty="0" smtClean="0"/>
                        <a:t>Grassland</a:t>
                      </a:r>
                      <a:endParaRPr lang="en-US" sz="2400" dirty="0"/>
                    </a:p>
                  </a:txBody>
                  <a:tcPr>
                    <a:noFill/>
                  </a:tcPr>
                </a:tc>
                <a:tc>
                  <a:txBody>
                    <a:bodyPr/>
                    <a:lstStyle/>
                    <a:p>
                      <a:pPr algn="ctr"/>
                      <a:r>
                        <a:rPr lang="en-US" sz="2400" dirty="0" smtClean="0"/>
                        <a:t>Warm-Season</a:t>
                      </a:r>
                      <a:endParaRPr lang="en-US" sz="2400" dirty="0"/>
                    </a:p>
                  </a:txBody>
                  <a:tcPr>
                    <a:noFill/>
                  </a:tcPr>
                </a:tc>
                <a:tc>
                  <a:txBody>
                    <a:bodyPr/>
                    <a:lstStyle/>
                    <a:p>
                      <a:pPr algn="ctr"/>
                      <a:r>
                        <a:rPr lang="en-US" sz="2400" dirty="0" smtClean="0"/>
                        <a:t>Cool-Season</a:t>
                      </a:r>
                      <a:endParaRPr lang="en-US" sz="2400" dirty="0"/>
                    </a:p>
                  </a:txBody>
                  <a:tcPr>
                    <a:noFill/>
                  </a:tcPr>
                </a:tc>
                <a:extLst>
                  <a:ext uri="{0D108BD9-81ED-4DB2-BD59-A6C34878D82A}">
                    <a16:rowId xmlns:a16="http://schemas.microsoft.com/office/drawing/2014/main" val="10001"/>
                  </a:ext>
                </a:extLst>
              </a:tr>
              <a:tr h="525924">
                <a:tc>
                  <a:txBody>
                    <a:bodyPr/>
                    <a:lstStyle/>
                    <a:p>
                      <a:r>
                        <a:rPr lang="en-US" sz="2400" dirty="0" smtClean="0"/>
                        <a:t>Shrubland</a:t>
                      </a:r>
                      <a:endParaRPr lang="en-US" sz="2400" dirty="0"/>
                    </a:p>
                  </a:txBody>
                  <a:tcPr>
                    <a:noFill/>
                  </a:tcPr>
                </a:tc>
                <a:tc>
                  <a:txBody>
                    <a:bodyPr/>
                    <a:lstStyle/>
                    <a:p>
                      <a:pPr algn="ctr"/>
                      <a:r>
                        <a:rPr lang="en-US" sz="2400" dirty="0" smtClean="0"/>
                        <a:t>Scrub Oak Barrens Sandplain Heathland</a:t>
                      </a:r>
                      <a:endParaRPr lang="en-US" sz="2400" dirty="0"/>
                    </a:p>
                  </a:txBody>
                  <a:tcPr>
                    <a:noFill/>
                  </a:tcPr>
                </a:tc>
                <a:tc>
                  <a:txBody>
                    <a:bodyPr/>
                    <a:lstStyle/>
                    <a:p>
                      <a:pPr algn="ctr"/>
                      <a:r>
                        <a:rPr lang="en-US" sz="2400" dirty="0" smtClean="0"/>
                        <a:t>Abandoned Field (Viburnum/Dogwood)</a:t>
                      </a:r>
                      <a:endParaRPr lang="en-US" sz="2400" dirty="0"/>
                    </a:p>
                  </a:txBody>
                  <a:tcPr>
                    <a:noFill/>
                  </a:tcPr>
                </a:tc>
                <a:extLst>
                  <a:ext uri="{0D108BD9-81ED-4DB2-BD59-A6C34878D82A}">
                    <a16:rowId xmlns:a16="http://schemas.microsoft.com/office/drawing/2014/main" val="10002"/>
                  </a:ext>
                </a:extLst>
              </a:tr>
              <a:tr h="525924">
                <a:tc>
                  <a:txBody>
                    <a:bodyPr/>
                    <a:lstStyle/>
                    <a:p>
                      <a:r>
                        <a:rPr lang="en-US" sz="2400" dirty="0" smtClean="0"/>
                        <a:t>Young Forest</a:t>
                      </a:r>
                      <a:endParaRPr lang="en-US" sz="2400" dirty="0"/>
                    </a:p>
                  </a:txBody>
                  <a:tcPr>
                    <a:noFill/>
                  </a:tcPr>
                </a:tc>
                <a:tc>
                  <a:txBody>
                    <a:bodyPr/>
                    <a:lstStyle/>
                    <a:p>
                      <a:pPr algn="ctr"/>
                      <a:r>
                        <a:rPr lang="en-US" sz="2400" dirty="0" smtClean="0"/>
                        <a:t>Mixed Oak/Pine</a:t>
                      </a:r>
                      <a:endParaRPr lang="en-US" sz="2400" dirty="0"/>
                    </a:p>
                  </a:txBody>
                  <a:tcPr>
                    <a:noFill/>
                  </a:tcPr>
                </a:tc>
                <a:tc>
                  <a:txBody>
                    <a:bodyPr/>
                    <a:lstStyle/>
                    <a:p>
                      <a:pPr algn="ctr"/>
                      <a:r>
                        <a:rPr lang="en-US" sz="2400" dirty="0" smtClean="0"/>
                        <a:t>Aspen Coppice</a:t>
                      </a:r>
                    </a:p>
                  </a:txBody>
                  <a:tcPr>
                    <a:noFill/>
                  </a:tcPr>
                </a:tc>
                <a:extLst>
                  <a:ext uri="{0D108BD9-81ED-4DB2-BD59-A6C34878D82A}">
                    <a16:rowId xmlns:a16="http://schemas.microsoft.com/office/drawing/2014/main" val="10003"/>
                  </a:ext>
                </a:extLst>
              </a:tr>
              <a:tr h="525924">
                <a:tc>
                  <a:txBody>
                    <a:bodyPr/>
                    <a:lstStyle/>
                    <a:p>
                      <a:r>
                        <a:rPr lang="en-US" sz="2400" dirty="0" smtClean="0"/>
                        <a:t>Full Canopy Forest</a:t>
                      </a:r>
                      <a:endParaRPr lang="en-US" sz="2400" dirty="0"/>
                    </a:p>
                  </a:txBody>
                  <a:tcPr>
                    <a:noFill/>
                  </a:tcPr>
                </a:tc>
                <a:tc>
                  <a:txBody>
                    <a:bodyPr/>
                    <a:lstStyle/>
                    <a:p>
                      <a:pPr algn="ctr"/>
                      <a:r>
                        <a:rPr lang="en-US" sz="2400" dirty="0" smtClean="0"/>
                        <a:t>Mixed Oak/Pine</a:t>
                      </a:r>
                      <a:endParaRPr lang="en-US" sz="2400" dirty="0"/>
                    </a:p>
                  </a:txBody>
                  <a:tcPr>
                    <a:noFill/>
                  </a:tcPr>
                </a:tc>
                <a:tc>
                  <a:txBody>
                    <a:bodyPr/>
                    <a:lstStyle/>
                    <a:p>
                      <a:pPr algn="ctr"/>
                      <a:r>
                        <a:rPr lang="en-US" sz="2400" dirty="0" smtClean="0"/>
                        <a:t>Northern Hardwoods</a:t>
                      </a:r>
                      <a:endParaRPr lang="en-US" sz="2400" dirty="0"/>
                    </a:p>
                  </a:txBody>
                  <a:tcPr>
                    <a:noFill/>
                  </a:tcPr>
                </a:tc>
                <a:extLst>
                  <a:ext uri="{0D108BD9-81ED-4DB2-BD59-A6C34878D82A}">
                    <a16:rowId xmlns:a16="http://schemas.microsoft.com/office/drawing/2014/main" val="10004"/>
                  </a:ext>
                </a:extLst>
              </a:tr>
              <a:tr h="525924">
                <a:tc>
                  <a:txBody>
                    <a:bodyPr/>
                    <a:lstStyle/>
                    <a:p>
                      <a:r>
                        <a:rPr lang="en-US" sz="2400" dirty="0" smtClean="0"/>
                        <a:t>Forest Reserve</a:t>
                      </a:r>
                      <a:endParaRPr lang="en-US" sz="2400" dirty="0"/>
                    </a:p>
                  </a:txBody>
                  <a:tcP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Mixed Oak/Pine</a:t>
                      </a:r>
                    </a:p>
                  </a:txBody>
                  <a:tcPr>
                    <a:noFill/>
                  </a:tcPr>
                </a:tc>
                <a:tc>
                  <a:txBody>
                    <a:bodyPr/>
                    <a:lstStyle/>
                    <a:p>
                      <a:pPr algn="ctr"/>
                      <a:r>
                        <a:rPr lang="en-US" sz="2400" dirty="0" smtClean="0"/>
                        <a:t>Northern Hardwoods</a:t>
                      </a:r>
                      <a:endParaRPr lang="en-US" sz="2400" dirty="0"/>
                    </a:p>
                  </a:txBody>
                  <a:tcPr>
                    <a:noFill/>
                  </a:tcPr>
                </a:tc>
                <a:extLst>
                  <a:ext uri="{0D108BD9-81ED-4DB2-BD59-A6C34878D82A}">
                    <a16:rowId xmlns:a16="http://schemas.microsoft.com/office/drawing/2014/main" val="10005"/>
                  </a:ext>
                </a:extLst>
              </a:tr>
            </a:tbl>
          </a:graphicData>
        </a:graphic>
      </p:graphicFrame>
      <p:pic>
        <p:nvPicPr>
          <p:cNvPr id="4" name="Picture 5" descr="passivecolor"/>
          <p:cNvPicPr>
            <a:picLocks noChangeAspect="1" noChangeArrowheads="1"/>
          </p:cNvPicPr>
          <p:nvPr/>
        </p:nvPicPr>
        <p:blipFill>
          <a:blip r:embed="rId3"/>
          <a:srcRect/>
          <a:stretch>
            <a:fillRect/>
          </a:stretch>
        </p:blipFill>
        <p:spPr bwMode="auto">
          <a:xfrm>
            <a:off x="3255791" y="5060272"/>
            <a:ext cx="2341118" cy="1797728"/>
          </a:xfrm>
          <a:prstGeom prst="rect">
            <a:avLst/>
          </a:prstGeom>
          <a:noFill/>
          <a:ln w="9525">
            <a:noFill/>
            <a:miter lim="800000"/>
            <a:headEnd/>
            <a:tailEnd/>
          </a:ln>
        </p:spPr>
      </p:pic>
    </p:spTree>
    <p:extLst>
      <p:ext uri="{BB962C8B-B14F-4D97-AF65-F5344CB8AC3E}">
        <p14:creationId xmlns:p14="http://schemas.microsoft.com/office/powerpoint/2010/main" val="21338626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53" y="211015"/>
            <a:ext cx="7470606" cy="50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5-Point Star 2"/>
          <p:cNvSpPr/>
          <p:nvPr/>
        </p:nvSpPr>
        <p:spPr>
          <a:xfrm>
            <a:off x="5662246" y="4325817"/>
            <a:ext cx="281354" cy="307731"/>
          </a:xfrm>
          <a:prstGeom prst="star5">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5-Point Star 3"/>
          <p:cNvSpPr/>
          <p:nvPr/>
        </p:nvSpPr>
        <p:spPr>
          <a:xfrm>
            <a:off x="1462454" y="5410201"/>
            <a:ext cx="281354" cy="307731"/>
          </a:xfrm>
          <a:prstGeom prst="star5">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69477" y="5410201"/>
            <a:ext cx="5354515" cy="369332"/>
          </a:xfrm>
          <a:prstGeom prst="rect">
            <a:avLst/>
          </a:prstGeom>
          <a:noFill/>
        </p:spPr>
        <p:txBody>
          <a:bodyPr wrap="square" rtlCol="0">
            <a:spAutoFit/>
          </a:bodyPr>
          <a:lstStyle/>
          <a:p>
            <a:r>
              <a:rPr lang="en-US" dirty="0" smtClean="0"/>
              <a:t>First Earth Day (April 22, 1970)</a:t>
            </a:r>
            <a:endParaRPr lang="en-US" dirty="0"/>
          </a:p>
        </p:txBody>
      </p:sp>
    </p:spTree>
    <p:extLst>
      <p:ext uri="{BB962C8B-B14F-4D97-AF65-F5344CB8AC3E}">
        <p14:creationId xmlns:p14="http://schemas.microsoft.com/office/powerpoint/2010/main" val="4220818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630" y="4291872"/>
            <a:ext cx="8085338" cy="1115027"/>
          </a:xfrm>
        </p:spPr>
        <p:txBody>
          <a:bodyPr>
            <a:normAutofit fontScale="90000"/>
          </a:bodyPr>
          <a:lstStyle/>
          <a:p>
            <a:r>
              <a:rPr lang="en-US" dirty="0"/>
              <a:t>Evaluating Success </a:t>
            </a:r>
            <a:r>
              <a:rPr lang="en-US" dirty="0" smtClean="0"/>
              <a:t>of</a:t>
            </a:r>
            <a:br>
              <a:rPr lang="en-US" dirty="0" smtClean="0"/>
            </a:br>
            <a:r>
              <a:rPr lang="en-US" dirty="0" smtClean="0"/>
              <a:t>Monitoring </a:t>
            </a:r>
            <a:r>
              <a:rPr lang="en-US" dirty="0"/>
              <a:t>for Impacts of Climate Change on State Wildlife Lands in Massachusetts</a:t>
            </a:r>
          </a:p>
        </p:txBody>
      </p:sp>
      <p:sp>
        <p:nvSpPr>
          <p:cNvPr id="3" name="Subtitle 2"/>
          <p:cNvSpPr>
            <a:spLocks noGrp="1"/>
          </p:cNvSpPr>
          <p:nvPr>
            <p:ph type="subTitle" idx="1"/>
          </p:nvPr>
        </p:nvSpPr>
        <p:spPr>
          <a:xfrm>
            <a:off x="685800" y="5956744"/>
            <a:ext cx="7772400" cy="550583"/>
          </a:xfrm>
        </p:spPr>
        <p:txBody>
          <a:bodyPr>
            <a:noAutofit/>
          </a:bodyPr>
          <a:lstStyle/>
          <a:p>
            <a:r>
              <a:rPr lang="en-US" sz="2000" dirty="0" smtClean="0"/>
              <a:t>John </a:t>
            </a:r>
            <a:r>
              <a:rPr lang="en-US" sz="2000" dirty="0"/>
              <a:t>Scanlon, MassWildlife Habitat Program </a:t>
            </a:r>
            <a:r>
              <a:rPr lang="en-US" sz="2000" dirty="0" smtClean="0"/>
              <a:t>Supervisor</a:t>
            </a:r>
          </a:p>
          <a:p>
            <a:r>
              <a:rPr lang="en-US" sz="2000" b="1" dirty="0"/>
              <a:t>2019 Forest Ecosystem Monitoring Cooperative Conference</a:t>
            </a:r>
            <a:endParaRPr lang="en-US" sz="2000" dirty="0"/>
          </a:p>
        </p:txBody>
      </p:sp>
      <p:pic>
        <p:nvPicPr>
          <p:cNvPr id="1026" name="Picture 2" descr="Forest Ecosystem Monitoring Cooperativ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46" y="219456"/>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298126"/>
            <a:ext cx="6858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1152894"/>
            <a:ext cx="29908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5743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een field with trees in the background&#10;&#10;Description automatically generated">
            <a:extLst>
              <a:ext uri="{FF2B5EF4-FFF2-40B4-BE49-F238E27FC236}">
                <a16:creationId xmlns:a16="http://schemas.microsoft.com/office/drawing/2014/main" id="{B9417E95-9C63-4513-BF71-784275E45577}"/>
              </a:ext>
            </a:extLst>
          </p:cNvPr>
          <p:cNvPicPr>
            <a:picLocks noChangeAspect="1"/>
          </p:cNvPicPr>
          <p:nvPr/>
        </p:nvPicPr>
        <p:blipFill rotWithShape="1">
          <a:blip r:embed="rId3"/>
          <a:srcRect b="6666"/>
          <a:stretch/>
        </p:blipFill>
        <p:spPr>
          <a:xfrm>
            <a:off x="0" y="0"/>
            <a:ext cx="9144000" cy="6400800"/>
          </a:xfrm>
          <a:prstGeom prst="rect">
            <a:avLst/>
          </a:prstGeom>
        </p:spPr>
      </p:pic>
      <p:sp>
        <p:nvSpPr>
          <p:cNvPr id="2" name="Title 1"/>
          <p:cNvSpPr>
            <a:spLocks noGrp="1"/>
          </p:cNvSpPr>
          <p:nvPr>
            <p:ph type="title"/>
          </p:nvPr>
        </p:nvSpPr>
        <p:spPr>
          <a:xfrm>
            <a:off x="457200" y="108383"/>
            <a:ext cx="8229600" cy="1143000"/>
          </a:xfrm>
        </p:spPr>
        <p:txBody>
          <a:bodyPr/>
          <a:lstStyle/>
          <a:p>
            <a:r>
              <a:rPr lang="en-US" dirty="0">
                <a:solidFill>
                  <a:srgbClr val="002060"/>
                </a:solidFill>
              </a:rPr>
              <a:t>Conclusions</a:t>
            </a:r>
          </a:p>
        </p:txBody>
      </p:sp>
      <p:sp>
        <p:nvSpPr>
          <p:cNvPr id="3" name="Content Placeholder 2"/>
          <p:cNvSpPr>
            <a:spLocks noGrp="1"/>
          </p:cNvSpPr>
          <p:nvPr>
            <p:ph idx="1"/>
          </p:nvPr>
        </p:nvSpPr>
        <p:spPr>
          <a:xfrm>
            <a:off x="330201" y="1251384"/>
            <a:ext cx="8499764" cy="3938684"/>
          </a:xfrm>
          <a:solidFill>
            <a:schemeClr val="bg1">
              <a:alpha val="36000"/>
            </a:schemeClr>
          </a:solidFill>
        </p:spPr>
        <p:txBody>
          <a:bodyPr>
            <a:normAutofit fontScale="70000" lnSpcReduction="20000"/>
          </a:bodyPr>
          <a:lstStyle/>
          <a:p>
            <a:r>
              <a:rPr lang="en-US" sz="3100" dirty="0">
                <a:solidFill>
                  <a:srgbClr val="002060"/>
                </a:solidFill>
              </a:rPr>
              <a:t>While doubling the amount of grassland, shrubland, and young </a:t>
            </a:r>
            <a:r>
              <a:rPr lang="en-US" sz="3100" dirty="0" smtClean="0">
                <a:solidFill>
                  <a:srgbClr val="002060"/>
                </a:solidFill>
              </a:rPr>
              <a:t>forest on state wildlife lands since 2006, </a:t>
            </a:r>
            <a:r>
              <a:rPr lang="en-US" sz="3100" dirty="0">
                <a:solidFill>
                  <a:srgbClr val="002060"/>
                </a:solidFill>
              </a:rPr>
              <a:t>MassWildlife has released about 0.11 million tons C </a:t>
            </a:r>
            <a:r>
              <a:rPr lang="en-US" sz="3100" dirty="0" smtClean="0">
                <a:solidFill>
                  <a:srgbClr val="002060"/>
                </a:solidFill>
              </a:rPr>
              <a:t>from </a:t>
            </a:r>
            <a:r>
              <a:rPr lang="en-US" sz="3100" dirty="0">
                <a:solidFill>
                  <a:srgbClr val="002060"/>
                </a:solidFill>
              </a:rPr>
              <a:t>short-lived forest products and forest soils.</a:t>
            </a:r>
          </a:p>
          <a:p>
            <a:r>
              <a:rPr lang="en-US" sz="3100" b="1" dirty="0">
                <a:solidFill>
                  <a:srgbClr val="002060"/>
                </a:solidFill>
              </a:rPr>
              <a:t>This is only 5.8% of the 1.9 million tons sequestered by growth alone since 2006.</a:t>
            </a:r>
          </a:p>
          <a:p>
            <a:r>
              <a:rPr lang="en-US" sz="3100" dirty="0" smtClean="0">
                <a:solidFill>
                  <a:srgbClr val="002060"/>
                </a:solidFill>
              </a:rPr>
              <a:t>The </a:t>
            </a:r>
            <a:r>
              <a:rPr lang="en-US" sz="3100" dirty="0">
                <a:solidFill>
                  <a:srgbClr val="002060"/>
                </a:solidFill>
              </a:rPr>
              <a:t>ratio of carbon storage to release on MassWildlife forestlands is </a:t>
            </a:r>
            <a:r>
              <a:rPr lang="en-US" sz="3100" dirty="0" smtClean="0">
                <a:solidFill>
                  <a:srgbClr val="002060"/>
                </a:solidFill>
              </a:rPr>
              <a:t>currently 17:1 </a:t>
            </a:r>
            <a:r>
              <a:rPr lang="en-US" sz="3100" dirty="0">
                <a:solidFill>
                  <a:srgbClr val="002060"/>
                </a:solidFill>
              </a:rPr>
              <a:t>(one pound of carbon is released through management for every </a:t>
            </a:r>
            <a:r>
              <a:rPr lang="en-US" sz="3100" dirty="0" smtClean="0">
                <a:solidFill>
                  <a:srgbClr val="002060"/>
                </a:solidFill>
              </a:rPr>
              <a:t>seventeen </a:t>
            </a:r>
            <a:r>
              <a:rPr lang="en-US" sz="3100" dirty="0">
                <a:solidFill>
                  <a:srgbClr val="002060"/>
                </a:solidFill>
              </a:rPr>
              <a:t>pounds of carbon stored through growth)</a:t>
            </a:r>
            <a:r>
              <a:rPr lang="en-US" sz="3100" dirty="0" smtClean="0">
                <a:solidFill>
                  <a:srgbClr val="002060"/>
                </a:solidFill>
              </a:rPr>
              <a:t>.</a:t>
            </a:r>
            <a:endParaRPr lang="en-US" sz="3100" dirty="0">
              <a:solidFill>
                <a:srgbClr val="002060"/>
              </a:solidFill>
            </a:endParaRPr>
          </a:p>
          <a:p>
            <a:r>
              <a:rPr lang="en-US" sz="3100" dirty="0">
                <a:solidFill>
                  <a:srgbClr val="002060"/>
                </a:solidFill>
              </a:rPr>
              <a:t>MassWildlife can meet its landscape habitat goals while continuing dramatic net-positive carbon sequestration.</a:t>
            </a:r>
          </a:p>
          <a:p>
            <a:pPr marL="342900" lvl="1" indent="-342900">
              <a:buFont typeface="Arial"/>
              <a:buChar char="•"/>
            </a:pPr>
            <a:r>
              <a:rPr lang="en-US" sz="3100" dirty="0">
                <a:solidFill>
                  <a:srgbClr val="002060"/>
                </a:solidFill>
              </a:rPr>
              <a:t>Habitat restoration and management can help </a:t>
            </a:r>
            <a:br>
              <a:rPr lang="en-US" sz="3100" dirty="0">
                <a:solidFill>
                  <a:srgbClr val="002060"/>
                </a:solidFill>
              </a:rPr>
            </a:br>
            <a:r>
              <a:rPr lang="en-US" sz="3100" i="1" dirty="0">
                <a:solidFill>
                  <a:srgbClr val="002060"/>
                </a:solidFill>
              </a:rPr>
              <a:t>“… enhance climate adaptation, build resilience, and mitigate climate change.” </a:t>
            </a:r>
            <a:r>
              <a:rPr lang="en-US" sz="3100" b="1" i="1" dirty="0">
                <a:solidFill>
                  <a:srgbClr val="002060"/>
                </a:solidFill>
              </a:rPr>
              <a:t>EO 569 3a(vi)</a:t>
            </a:r>
          </a:p>
          <a:p>
            <a:pPr marL="342900" lvl="1" indent="-342900">
              <a:buFont typeface="Arial"/>
              <a:buChar char="•"/>
            </a:pPr>
            <a:endParaRPr lang="en-US" i="1" dirty="0"/>
          </a:p>
        </p:txBody>
      </p:sp>
      <p:sp>
        <p:nvSpPr>
          <p:cNvPr id="6" name="Rectangle 5">
            <a:extLst>
              <a:ext uri="{FF2B5EF4-FFF2-40B4-BE49-F238E27FC236}">
                <a16:creationId xmlns:a16="http://schemas.microsoft.com/office/drawing/2014/main" id="{4E9C1240-71D0-47B9-B852-C84F188C172D}"/>
              </a:ext>
            </a:extLst>
          </p:cNvPr>
          <p:cNvSpPr/>
          <p:nvPr/>
        </p:nvSpPr>
        <p:spPr>
          <a:xfrm>
            <a:off x="457199" y="5333769"/>
            <a:ext cx="8372765" cy="400110"/>
          </a:xfrm>
          <a:prstGeom prst="rect">
            <a:avLst/>
          </a:prstGeom>
        </p:spPr>
        <p:txBody>
          <a:bodyPr wrap="square">
            <a:spAutoFit/>
          </a:bodyPr>
          <a:lstStyle/>
          <a:p>
            <a:pPr marL="0" lvl="1" algn="ctr"/>
            <a:r>
              <a:rPr lang="en-US" sz="2000" i="1" dirty="0">
                <a:solidFill>
                  <a:schemeClr val="bg1"/>
                </a:solidFill>
                <a:hlinkClick r:id="rId4">
                  <a:extLst>
                    <a:ext uri="{A12FA001-AC4F-418D-AE19-62706E023703}">
                      <ahyp:hlinkClr xmlns:ahyp="http://schemas.microsoft.com/office/drawing/2018/hyperlinkcolor" xmlns="" val="tx"/>
                    </a:ext>
                  </a:extLst>
                </a:hlinkClick>
              </a:rPr>
              <a:t>https://www.mass.gov/service-details/carbon-storage-on-masswildlife-lands</a:t>
            </a:r>
            <a:endParaRPr lang="en-US" sz="2000" i="1" dirty="0">
              <a:solidFill>
                <a:schemeClr val="bg1"/>
              </a:solidFill>
            </a:endParaRPr>
          </a:p>
        </p:txBody>
      </p:sp>
      <p:sp>
        <p:nvSpPr>
          <p:cNvPr id="7" name="TextBox 6">
            <a:extLst>
              <a:ext uri="{FF2B5EF4-FFF2-40B4-BE49-F238E27FC236}">
                <a16:creationId xmlns:a16="http://schemas.microsoft.com/office/drawing/2014/main" id="{8807FA39-EBFB-4A42-8641-B46B56E30AB1}"/>
              </a:ext>
            </a:extLst>
          </p:cNvPr>
          <p:cNvSpPr txBox="1"/>
          <p:nvPr/>
        </p:nvSpPr>
        <p:spPr>
          <a:xfrm>
            <a:off x="330200" y="6488668"/>
            <a:ext cx="4602798" cy="307777"/>
          </a:xfrm>
          <a:prstGeom prst="rect">
            <a:avLst/>
          </a:prstGeom>
          <a:noFill/>
        </p:spPr>
        <p:txBody>
          <a:bodyPr wrap="none" rtlCol="0">
            <a:spAutoFit/>
          </a:bodyPr>
          <a:lstStyle/>
          <a:p>
            <a:r>
              <a:rPr lang="en-US" sz="1400" dirty="0">
                <a:solidFill>
                  <a:srgbClr val="002060"/>
                </a:solidFill>
              </a:rPr>
              <a:t>Leyden WMA, Shrubland and Grassland habitat management</a:t>
            </a:r>
          </a:p>
        </p:txBody>
      </p:sp>
    </p:spTree>
    <p:extLst>
      <p:ext uri="{BB962C8B-B14F-4D97-AF65-F5344CB8AC3E}">
        <p14:creationId xmlns:p14="http://schemas.microsoft.com/office/powerpoint/2010/main" val="28088997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05" y="0"/>
            <a:ext cx="8184776" cy="642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1069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3" y="7944"/>
            <a:ext cx="9136303" cy="652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3" y="94689"/>
            <a:ext cx="446722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3"/>
          <p:cNvPicPr>
            <a:picLocks/>
          </p:cNvPicPr>
          <p:nvPr/>
        </p:nvPicPr>
        <p:blipFill>
          <a:blip r:embed="rId4">
            <a:extLst>
              <a:ext uri="{28A0092B-C50C-407E-A947-70E740481C1C}">
                <a14:useLocalDpi xmlns:a14="http://schemas.microsoft.com/office/drawing/2010/main" val="0"/>
              </a:ext>
            </a:extLst>
          </a:blip>
          <a:stretch>
            <a:fillRect/>
          </a:stretch>
        </p:blipFill>
        <p:spPr>
          <a:xfrm>
            <a:off x="6052578" y="94689"/>
            <a:ext cx="2721007" cy="3286674"/>
          </a:xfrm>
          <a:prstGeom prst="rect">
            <a:avLst/>
          </a:prstGeom>
        </p:spPr>
      </p:pic>
    </p:spTree>
    <p:extLst>
      <p:ext uri="{BB962C8B-B14F-4D97-AF65-F5344CB8AC3E}">
        <p14:creationId xmlns:p14="http://schemas.microsoft.com/office/powerpoint/2010/main" val="2243847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3"/>
          <a:srcRect/>
          <a:stretch>
            <a:fillRect/>
          </a:stretch>
        </p:blipFill>
        <p:spPr bwMode="auto">
          <a:xfrm>
            <a:off x="1" y="1"/>
            <a:ext cx="9144000" cy="3254326"/>
          </a:xfrm>
          <a:prstGeom prst="rect">
            <a:avLst/>
          </a:prstGeom>
          <a:noFill/>
          <a:ln w="9525">
            <a:noFill/>
            <a:miter lim="800000"/>
            <a:headEnd/>
            <a:tailEnd/>
          </a:ln>
        </p:spPr>
      </p:pic>
      <p:sp>
        <p:nvSpPr>
          <p:cNvPr id="4" name="Rectangle 3"/>
          <p:cNvSpPr/>
          <p:nvPr/>
        </p:nvSpPr>
        <p:spPr>
          <a:xfrm>
            <a:off x="0" y="0"/>
            <a:ext cx="4175760" cy="830997"/>
          </a:xfrm>
          <a:prstGeom prst="rect">
            <a:avLst/>
          </a:prstGeom>
        </p:spPr>
        <p:txBody>
          <a:bodyPr wrap="square">
            <a:spAutoFit/>
          </a:bodyPr>
          <a:lstStyle/>
          <a:p>
            <a:r>
              <a:rPr lang="en-US" sz="4800" b="1" dirty="0" smtClean="0">
                <a:solidFill>
                  <a:srgbClr val="FFFF00"/>
                </a:solidFill>
              </a:rPr>
              <a:t>Barrens Habitat </a:t>
            </a:r>
            <a:endParaRPr lang="en-US" sz="4800" b="1" dirty="0">
              <a:solidFill>
                <a:srgbClr val="FFFF00"/>
              </a:solidFill>
            </a:endParaRPr>
          </a:p>
        </p:txBody>
      </p:sp>
      <p:pic>
        <p:nvPicPr>
          <p:cNvPr id="2051" name="Picture 3"/>
          <p:cNvPicPr>
            <a:picLocks noChangeAspect="1" noChangeArrowheads="1"/>
          </p:cNvPicPr>
          <p:nvPr/>
        </p:nvPicPr>
        <p:blipFill>
          <a:blip r:embed="rId4"/>
          <a:srcRect/>
          <a:stretch>
            <a:fillRect/>
          </a:stretch>
        </p:blipFill>
        <p:spPr bwMode="auto">
          <a:xfrm>
            <a:off x="6863855" y="0"/>
            <a:ext cx="2280146" cy="2280146"/>
          </a:xfrm>
          <a:prstGeom prst="rect">
            <a:avLst/>
          </a:prstGeom>
          <a:noFill/>
          <a:ln w="9525">
            <a:noFill/>
            <a:miter lim="800000"/>
            <a:headEnd/>
            <a:tailEnd/>
          </a:ln>
        </p:spPr>
      </p:pic>
      <p:sp>
        <p:nvSpPr>
          <p:cNvPr id="6" name="Rectangle 5"/>
          <p:cNvSpPr/>
          <p:nvPr/>
        </p:nvSpPr>
        <p:spPr>
          <a:xfrm>
            <a:off x="6863854" y="2682240"/>
            <a:ext cx="2049920" cy="369332"/>
          </a:xfrm>
          <a:prstGeom prst="rect">
            <a:avLst/>
          </a:prstGeom>
        </p:spPr>
        <p:txBody>
          <a:bodyPr wrap="none">
            <a:spAutoFit/>
          </a:bodyPr>
          <a:lstStyle/>
          <a:p>
            <a:r>
              <a:rPr lang="en-US" b="1" dirty="0" smtClean="0">
                <a:solidFill>
                  <a:srgbClr val="FFFF00"/>
                </a:solidFill>
              </a:rPr>
              <a:t>Ben C. Jones Photo </a:t>
            </a:r>
            <a:endParaRPr lang="en-US" b="1" dirty="0">
              <a:solidFill>
                <a:srgbClr val="FFFF00"/>
              </a:solidFill>
            </a:endParaRPr>
          </a:p>
        </p:txBody>
      </p:sp>
      <p:sp>
        <p:nvSpPr>
          <p:cNvPr id="7" name="Rectangle 6"/>
          <p:cNvSpPr/>
          <p:nvPr/>
        </p:nvSpPr>
        <p:spPr>
          <a:xfrm>
            <a:off x="0" y="3010882"/>
            <a:ext cx="9144000" cy="3170099"/>
          </a:xfrm>
          <a:prstGeom prst="rect">
            <a:avLst/>
          </a:prstGeom>
        </p:spPr>
        <p:txBody>
          <a:bodyPr wrap="square">
            <a:spAutoFit/>
          </a:bodyPr>
          <a:lstStyle/>
          <a:p>
            <a:endParaRPr lang="en-US" dirty="0" smtClean="0"/>
          </a:p>
          <a:p>
            <a:r>
              <a:rPr lang="en-US" sz="2600" dirty="0"/>
              <a:t>While barrens are widely recognized for their importance to rare plants and invertebrates, their value to early successional </a:t>
            </a:r>
            <a:r>
              <a:rPr lang="en-US" sz="2600" dirty="0" smtClean="0"/>
              <a:t>wildlife [e.g. ruffed grouse, snowshoe hare] </a:t>
            </a:r>
            <a:r>
              <a:rPr lang="en-US" sz="2600" dirty="0"/>
              <a:t>is often </a:t>
            </a:r>
            <a:r>
              <a:rPr lang="en-US" sz="2600" dirty="0" smtClean="0"/>
              <a:t>overlooked.</a:t>
            </a:r>
          </a:p>
          <a:p>
            <a:endParaRPr lang="en-US" sz="2600" dirty="0" smtClean="0"/>
          </a:p>
          <a:p>
            <a:r>
              <a:rPr lang="en-US" sz="2600" dirty="0" smtClean="0"/>
              <a:t>Due to changes in disturbance regimen, barrens habitats are disappearing in Pennsylvania; however, with a keen eye and the right tools, managers can restore and maintain these key habitats. </a:t>
            </a:r>
          </a:p>
        </p:txBody>
      </p:sp>
    </p:spTree>
    <p:extLst>
      <p:ext uri="{BB962C8B-B14F-4D97-AF65-F5344CB8AC3E}">
        <p14:creationId xmlns:p14="http://schemas.microsoft.com/office/powerpoint/2010/main" val="13931013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ChangeAspect="1" noChangeArrowheads="1"/>
          </p:cNvPicPr>
          <p:nvPr/>
        </p:nvPicPr>
        <p:blipFill>
          <a:blip r:embed="rId3"/>
          <a:srcRect/>
          <a:stretch>
            <a:fillRect/>
          </a:stretch>
        </p:blipFill>
        <p:spPr bwMode="auto">
          <a:xfrm>
            <a:off x="1" y="1"/>
            <a:ext cx="9144000" cy="3254326"/>
          </a:xfrm>
          <a:prstGeom prst="rect">
            <a:avLst/>
          </a:prstGeom>
          <a:noFill/>
          <a:ln w="9525">
            <a:noFill/>
            <a:miter lim="800000"/>
            <a:headEnd/>
            <a:tailEnd/>
          </a:ln>
        </p:spPr>
      </p:pic>
      <p:sp>
        <p:nvSpPr>
          <p:cNvPr id="4" name="Rectangle 3"/>
          <p:cNvSpPr/>
          <p:nvPr/>
        </p:nvSpPr>
        <p:spPr>
          <a:xfrm>
            <a:off x="0" y="0"/>
            <a:ext cx="4175760" cy="830997"/>
          </a:xfrm>
          <a:prstGeom prst="rect">
            <a:avLst/>
          </a:prstGeom>
        </p:spPr>
        <p:txBody>
          <a:bodyPr wrap="square">
            <a:spAutoFit/>
          </a:bodyPr>
          <a:lstStyle/>
          <a:p>
            <a:r>
              <a:rPr lang="en-US" sz="4800" b="1" dirty="0" smtClean="0">
                <a:solidFill>
                  <a:srgbClr val="FFFF00"/>
                </a:solidFill>
              </a:rPr>
              <a:t>Barrens Habitat </a:t>
            </a:r>
            <a:endParaRPr lang="en-US" sz="4800" b="1" dirty="0">
              <a:solidFill>
                <a:srgbClr val="FFFF00"/>
              </a:solidFill>
            </a:endParaRPr>
          </a:p>
        </p:txBody>
      </p:sp>
      <p:pic>
        <p:nvPicPr>
          <p:cNvPr id="2051" name="Picture 3"/>
          <p:cNvPicPr>
            <a:picLocks noChangeAspect="1" noChangeArrowheads="1"/>
          </p:cNvPicPr>
          <p:nvPr/>
        </p:nvPicPr>
        <p:blipFill>
          <a:blip r:embed="rId4"/>
          <a:srcRect/>
          <a:stretch>
            <a:fillRect/>
          </a:stretch>
        </p:blipFill>
        <p:spPr bwMode="auto">
          <a:xfrm>
            <a:off x="6869723" y="-1"/>
            <a:ext cx="2274278" cy="2274278"/>
          </a:xfrm>
          <a:prstGeom prst="rect">
            <a:avLst/>
          </a:prstGeom>
          <a:noFill/>
          <a:ln w="9525">
            <a:noFill/>
            <a:miter lim="800000"/>
            <a:headEnd/>
            <a:tailEnd/>
          </a:ln>
        </p:spPr>
      </p:pic>
      <p:sp>
        <p:nvSpPr>
          <p:cNvPr id="6" name="Rectangle 5"/>
          <p:cNvSpPr/>
          <p:nvPr/>
        </p:nvSpPr>
        <p:spPr>
          <a:xfrm>
            <a:off x="6863854" y="2682240"/>
            <a:ext cx="2049920" cy="369332"/>
          </a:xfrm>
          <a:prstGeom prst="rect">
            <a:avLst/>
          </a:prstGeom>
        </p:spPr>
        <p:txBody>
          <a:bodyPr wrap="none">
            <a:spAutoFit/>
          </a:bodyPr>
          <a:lstStyle/>
          <a:p>
            <a:r>
              <a:rPr lang="en-US" b="1" dirty="0" smtClean="0">
                <a:solidFill>
                  <a:srgbClr val="FFFF00"/>
                </a:solidFill>
              </a:rPr>
              <a:t>Ben C. Jones Photo </a:t>
            </a:r>
            <a:endParaRPr lang="en-US" b="1" dirty="0">
              <a:solidFill>
                <a:srgbClr val="FFFF00"/>
              </a:solidFill>
            </a:endParaRPr>
          </a:p>
        </p:txBody>
      </p:sp>
      <p:sp>
        <p:nvSpPr>
          <p:cNvPr id="7" name="Rectangle 6"/>
          <p:cNvSpPr/>
          <p:nvPr/>
        </p:nvSpPr>
        <p:spPr>
          <a:xfrm>
            <a:off x="0" y="3285202"/>
            <a:ext cx="9144000" cy="3170099"/>
          </a:xfrm>
          <a:prstGeom prst="rect">
            <a:avLst/>
          </a:prstGeom>
        </p:spPr>
        <p:txBody>
          <a:bodyPr wrap="square">
            <a:spAutoFit/>
          </a:bodyPr>
          <a:lstStyle/>
          <a:p>
            <a:r>
              <a:rPr lang="en-US" sz="2600" dirty="0" smtClean="0"/>
              <a:t>Barrens occur on well-drained, sandy and acidic (nutrient poor) soils. Frequent disturbance (especially fire) and thin soils historically limited tree growth on these sites. Healthy barrens have early successional structure with abundant ground cover, shrubs, herbaceous pockets, and scattered trees. An array of wildlife food and cover are provided by pitch pine, tree oak, scrub oak, blueberry, huckleberry, blackberry, and herbaceous plants. </a:t>
            </a:r>
          </a:p>
          <a:p>
            <a:endParaRPr lang="en-US" dirty="0" smtClean="0"/>
          </a:p>
        </p:txBody>
      </p:sp>
    </p:spTree>
    <p:extLst>
      <p:ext uri="{BB962C8B-B14F-4D97-AF65-F5344CB8AC3E}">
        <p14:creationId xmlns:p14="http://schemas.microsoft.com/office/powerpoint/2010/main" val="3529954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569721" y="69521"/>
            <a:ext cx="5325754" cy="2660462"/>
          </a:xfrm>
          <a:prstGeom prst="rect">
            <a:avLst/>
          </a:prstGeom>
          <a:noFill/>
          <a:ln w="9525">
            <a:noFill/>
            <a:miter lim="800000"/>
            <a:headEnd/>
            <a:tailEnd/>
          </a:ln>
        </p:spPr>
      </p:pic>
      <p:sp>
        <p:nvSpPr>
          <p:cNvPr id="2" name="Title 1"/>
          <p:cNvSpPr>
            <a:spLocks noGrp="1"/>
          </p:cNvSpPr>
          <p:nvPr>
            <p:ph type="title"/>
          </p:nvPr>
        </p:nvSpPr>
        <p:spPr>
          <a:xfrm>
            <a:off x="6881230" y="318"/>
            <a:ext cx="2240280" cy="2825898"/>
          </a:xfrm>
        </p:spPr>
        <p:txBody>
          <a:bodyPr>
            <a:normAutofit/>
          </a:bodyPr>
          <a:lstStyle/>
          <a:p>
            <a:r>
              <a:rPr lang="en-US" dirty="0" smtClean="0"/>
              <a:t>Fire plays an integral role.</a:t>
            </a:r>
            <a:endParaRPr lang="en-US" dirty="0"/>
          </a:p>
        </p:txBody>
      </p:sp>
      <p:sp>
        <p:nvSpPr>
          <p:cNvPr id="4" name="Rectangle 3"/>
          <p:cNvSpPr/>
          <p:nvPr/>
        </p:nvSpPr>
        <p:spPr>
          <a:xfrm>
            <a:off x="2099370" y="0"/>
            <a:ext cx="4175760" cy="830997"/>
          </a:xfrm>
          <a:prstGeom prst="rect">
            <a:avLst/>
          </a:prstGeom>
        </p:spPr>
        <p:txBody>
          <a:bodyPr wrap="square">
            <a:spAutoFit/>
          </a:bodyPr>
          <a:lstStyle/>
          <a:p>
            <a:r>
              <a:rPr lang="en-US" sz="4800" b="1" dirty="0" smtClean="0">
                <a:solidFill>
                  <a:srgbClr val="FFFF00"/>
                </a:solidFill>
              </a:rPr>
              <a:t>Barrens Habitat </a:t>
            </a:r>
            <a:endParaRPr lang="en-US" sz="4800" b="1" dirty="0">
              <a:solidFill>
                <a:srgbClr val="FFFF00"/>
              </a:solidFill>
            </a:endParaRPr>
          </a:p>
        </p:txBody>
      </p:sp>
      <p:pic>
        <p:nvPicPr>
          <p:cNvPr id="2051" name="Picture 3"/>
          <p:cNvPicPr>
            <a:picLocks noChangeAspect="1" noChangeArrowheads="1"/>
          </p:cNvPicPr>
          <p:nvPr/>
        </p:nvPicPr>
        <p:blipFill>
          <a:blip r:embed="rId4"/>
          <a:srcRect/>
          <a:stretch>
            <a:fillRect/>
          </a:stretch>
        </p:blipFill>
        <p:spPr bwMode="auto">
          <a:xfrm>
            <a:off x="106680" y="718185"/>
            <a:ext cx="1352550" cy="1352550"/>
          </a:xfrm>
          <a:prstGeom prst="rect">
            <a:avLst/>
          </a:prstGeom>
          <a:noFill/>
          <a:ln w="9525">
            <a:noFill/>
            <a:miter lim="800000"/>
            <a:headEnd/>
            <a:tailEnd/>
          </a:ln>
        </p:spPr>
      </p:pic>
      <p:sp>
        <p:nvSpPr>
          <p:cNvPr id="6" name="Rectangle 5"/>
          <p:cNvSpPr/>
          <p:nvPr/>
        </p:nvSpPr>
        <p:spPr>
          <a:xfrm>
            <a:off x="4675534" y="2365444"/>
            <a:ext cx="2127121" cy="369332"/>
          </a:xfrm>
          <a:prstGeom prst="rect">
            <a:avLst/>
          </a:prstGeom>
        </p:spPr>
        <p:txBody>
          <a:bodyPr wrap="none">
            <a:spAutoFit/>
          </a:bodyPr>
          <a:lstStyle/>
          <a:p>
            <a:r>
              <a:rPr lang="en-US" b="1" dirty="0" smtClean="0">
                <a:solidFill>
                  <a:srgbClr val="FFFF00"/>
                </a:solidFill>
              </a:rPr>
              <a:t>George </a:t>
            </a:r>
            <a:r>
              <a:rPr lang="en-US" b="1" dirty="0" err="1" smtClean="0">
                <a:solidFill>
                  <a:srgbClr val="FFFF00"/>
                </a:solidFill>
              </a:rPr>
              <a:t>Gress</a:t>
            </a:r>
            <a:r>
              <a:rPr lang="en-US" b="1" dirty="0" smtClean="0">
                <a:solidFill>
                  <a:srgbClr val="FFFF00"/>
                </a:solidFill>
              </a:rPr>
              <a:t> Photo </a:t>
            </a:r>
            <a:endParaRPr lang="en-US" b="1" dirty="0">
              <a:solidFill>
                <a:srgbClr val="FFFF00"/>
              </a:solidFill>
            </a:endParaRPr>
          </a:p>
        </p:txBody>
      </p:sp>
      <p:sp>
        <p:nvSpPr>
          <p:cNvPr id="7" name="Rectangle 6"/>
          <p:cNvSpPr/>
          <p:nvPr/>
        </p:nvSpPr>
        <p:spPr>
          <a:xfrm>
            <a:off x="0" y="2430762"/>
            <a:ext cx="9144000" cy="4832092"/>
          </a:xfrm>
          <a:prstGeom prst="rect">
            <a:avLst/>
          </a:prstGeom>
        </p:spPr>
        <p:txBody>
          <a:bodyPr wrap="square">
            <a:spAutoFit/>
          </a:bodyPr>
          <a:lstStyle/>
          <a:p>
            <a:endParaRPr lang="en-US" sz="2400" dirty="0" smtClean="0"/>
          </a:p>
          <a:p>
            <a:r>
              <a:rPr lang="en-US" sz="2600" dirty="0" smtClean="0"/>
              <a:t>Barrens were maintained for thousands of years by lightning-induced and native-set fires that promoted berries and improved hunting grounds. Fire suppression was initiated in the early 1900s to control wildfires. Though necessary, suppression ended fire’s long standing influence on barrens and other important habitats. In the absence of fire, trees that were minor components in healthy  barrens expanded and changed habitat structure from dry, open, early successional conditions to </a:t>
            </a:r>
            <a:r>
              <a:rPr lang="en-US" sz="2600" dirty="0" err="1" smtClean="0"/>
              <a:t>mesic</a:t>
            </a:r>
            <a:r>
              <a:rPr lang="en-US" sz="2600" dirty="0" smtClean="0"/>
              <a:t>, closed canopy forest. Without fire, understory diversity is lost to the shading. effect of trees…</a:t>
            </a:r>
          </a:p>
          <a:p>
            <a:endParaRPr lang="en-US" sz="2400" dirty="0" smtClean="0"/>
          </a:p>
        </p:txBody>
      </p:sp>
      <p:cxnSp>
        <p:nvCxnSpPr>
          <p:cNvPr id="5" name="Straight Connector 4"/>
          <p:cNvCxnSpPr/>
          <p:nvPr/>
        </p:nvCxnSpPr>
        <p:spPr>
          <a:xfrm>
            <a:off x="0" y="2826216"/>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9820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38181"/>
            <a:ext cx="8422105" cy="1143000"/>
          </a:xfrm>
        </p:spPr>
        <p:txBody>
          <a:bodyPr>
            <a:normAutofit/>
          </a:bodyPr>
          <a:lstStyle/>
          <a:p>
            <a:r>
              <a:rPr lang="en-US" dirty="0" smtClean="0"/>
              <a:t>Results of Edaphic Features Analysis </a:t>
            </a:r>
            <a:endParaRPr lang="en-US" dirty="0"/>
          </a:p>
        </p:txBody>
      </p:sp>
      <p:sp>
        <p:nvSpPr>
          <p:cNvPr id="3" name="Content Placeholder 2"/>
          <p:cNvSpPr>
            <a:spLocks noGrp="1"/>
          </p:cNvSpPr>
          <p:nvPr>
            <p:ph idx="1"/>
          </p:nvPr>
        </p:nvSpPr>
        <p:spPr>
          <a:xfrm>
            <a:off x="312821" y="1118940"/>
            <a:ext cx="8688304" cy="4924673"/>
          </a:xfrm>
        </p:spPr>
        <p:txBody>
          <a:bodyPr>
            <a:normAutofit fontScale="92500" lnSpcReduction="20000"/>
          </a:bodyPr>
          <a:lstStyle/>
          <a:p>
            <a:r>
              <a:rPr lang="en-US" dirty="0" smtClean="0"/>
              <a:t>About 67% of the 3.1 million acres of forest in MA (2.1 million acres), and 61% of MassWildlife forestlands (132,000 ac) are potentially amenable for management of young forest habitats based on:</a:t>
            </a:r>
          </a:p>
          <a:p>
            <a:pPr lvl="1"/>
            <a:r>
              <a:rPr lang="en-US" dirty="0"/>
              <a:t>Soil type</a:t>
            </a:r>
          </a:p>
          <a:p>
            <a:pPr lvl="1"/>
            <a:r>
              <a:rPr lang="en-US" dirty="0" smtClean="0"/>
              <a:t>Landform (Slope &amp; Aspect)</a:t>
            </a:r>
            <a:endParaRPr lang="en-US" dirty="0"/>
          </a:p>
          <a:p>
            <a:pPr lvl="1"/>
            <a:r>
              <a:rPr lang="en-US" dirty="0"/>
              <a:t>Landscape Position</a:t>
            </a:r>
          </a:p>
          <a:p>
            <a:pPr lvl="1"/>
            <a:r>
              <a:rPr lang="en-US" dirty="0" err="1"/>
              <a:t>Landuse</a:t>
            </a:r>
            <a:r>
              <a:rPr lang="en-US" dirty="0"/>
              <a:t> </a:t>
            </a:r>
            <a:r>
              <a:rPr lang="en-US" dirty="0" smtClean="0"/>
              <a:t>History</a:t>
            </a:r>
          </a:p>
          <a:p>
            <a:r>
              <a:rPr lang="en-US" dirty="0" smtClean="0"/>
              <a:t>Only 30-45% of MassWildlife forestlands needed to provide a shifting mosaic with 10-15% YF</a:t>
            </a:r>
          </a:p>
          <a:p>
            <a:r>
              <a:rPr lang="en-US" dirty="0" smtClean="0"/>
              <a:t>Where to conduct YF management to maximize benefits to YD wildlife?</a:t>
            </a:r>
          </a:p>
          <a:p>
            <a:pPr lvl="1"/>
            <a:endParaRPr lang="en-US" dirty="0" smtClean="0"/>
          </a:p>
          <a:p>
            <a:endParaRPr lang="en-US" dirty="0"/>
          </a:p>
        </p:txBody>
      </p:sp>
    </p:spTree>
    <p:extLst>
      <p:ext uri="{BB962C8B-B14F-4D97-AF65-F5344CB8AC3E}">
        <p14:creationId xmlns:p14="http://schemas.microsoft.com/office/powerpoint/2010/main" val="1718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016806467"/>
              </p:ext>
            </p:extLst>
          </p:nvPr>
        </p:nvGraphicFramePr>
        <p:xfrm>
          <a:off x="-100013" y="-1"/>
          <a:ext cx="9244013" cy="6961909"/>
        </p:xfrm>
        <a:graphic>
          <a:graphicData uri="http://schemas.openxmlformats.org/presentationml/2006/ole">
            <mc:AlternateContent xmlns:mc="http://schemas.openxmlformats.org/markup-compatibility/2006">
              <mc:Choice xmlns:v="urn:schemas-microsoft-com:vml" Requires="v">
                <p:oleObj spid="_x0000_s12358" name="Acrobat Document" r:id="rId3" imgW="7543665" imgH="5829194" progId="AcroExch.Document.7">
                  <p:embed/>
                </p:oleObj>
              </mc:Choice>
              <mc:Fallback>
                <p:oleObj name="Acrobat Document" r:id="rId3" imgW="7543665" imgH="5829194" progId="AcroExch.Document.7">
                  <p:embed/>
                  <p:pic>
                    <p:nvPicPr>
                      <p:cNvPr id="0" name=""/>
                      <p:cNvPicPr/>
                      <p:nvPr/>
                    </p:nvPicPr>
                    <p:blipFill>
                      <a:blip r:embed="rId4"/>
                      <a:stretch>
                        <a:fillRect/>
                      </a:stretch>
                    </p:blipFill>
                    <p:spPr>
                      <a:xfrm>
                        <a:off x="-100013" y="-1"/>
                        <a:ext cx="9244013" cy="6961909"/>
                      </a:xfrm>
                      <a:prstGeom prst="rect">
                        <a:avLst/>
                      </a:prstGeom>
                    </p:spPr>
                  </p:pic>
                </p:oleObj>
              </mc:Fallback>
            </mc:AlternateContent>
          </a:graphicData>
        </a:graphic>
      </p:graphicFrame>
      <p:sp>
        <p:nvSpPr>
          <p:cNvPr id="4" name="TextBox 3"/>
          <p:cNvSpPr txBox="1"/>
          <p:nvPr/>
        </p:nvSpPr>
        <p:spPr>
          <a:xfrm>
            <a:off x="2017069" y="672352"/>
            <a:ext cx="4392706" cy="400110"/>
          </a:xfrm>
          <a:prstGeom prst="rect">
            <a:avLst/>
          </a:prstGeom>
          <a:solidFill>
            <a:schemeClr val="accent1"/>
          </a:solidFill>
        </p:spPr>
        <p:txBody>
          <a:bodyPr wrap="square" rtlCol="0">
            <a:spAutoFit/>
          </a:bodyPr>
          <a:lstStyle/>
          <a:p>
            <a:r>
              <a:rPr lang="en-US" sz="2000" b="1" dirty="0" smtClean="0">
                <a:solidFill>
                  <a:srgbClr val="000000"/>
                </a:solidFill>
              </a:rPr>
              <a:t>Potential Young Forest Focus Areas</a:t>
            </a:r>
            <a:endParaRPr lang="en-US" sz="2000" b="1" dirty="0">
              <a:solidFill>
                <a:srgbClr val="000000"/>
              </a:solidFill>
            </a:endParaRPr>
          </a:p>
        </p:txBody>
      </p:sp>
    </p:spTree>
    <p:extLst>
      <p:ext uri="{BB962C8B-B14F-4D97-AF65-F5344CB8AC3E}">
        <p14:creationId xmlns:p14="http://schemas.microsoft.com/office/powerpoint/2010/main" val="347148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MassWildlife Open Habitat Goals</a:t>
            </a:r>
            <a:endParaRPr lang="en-US" dirty="0"/>
          </a:p>
        </p:txBody>
      </p:sp>
      <p:graphicFrame>
        <p:nvGraphicFramePr>
          <p:cNvPr id="3" name="Chart 2"/>
          <p:cNvGraphicFramePr/>
          <p:nvPr/>
        </p:nvGraphicFramePr>
        <p:xfrm>
          <a:off x="457199" y="1371600"/>
          <a:ext cx="8877301" cy="5130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7568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7" dur="500"/>
                                        <p:tgtEl>
                                          <p:spTgt spid="3">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2" dur="500"/>
                                        <p:tgtEl>
                                          <p:spTgt spid="3">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Young Forest Focus Areas</a:t>
            </a:r>
            <a:br>
              <a:rPr lang="en-US" dirty="0" smtClean="0"/>
            </a:br>
            <a:r>
              <a:rPr lang="en-US" dirty="0" smtClean="0"/>
              <a:t>for State-Listed Species</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9630" y="1600200"/>
            <a:ext cx="750474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9630" y="4161285"/>
            <a:ext cx="2574524" cy="1200329"/>
          </a:xfrm>
          <a:prstGeom prst="rect">
            <a:avLst/>
          </a:prstGeom>
          <a:noFill/>
        </p:spPr>
        <p:txBody>
          <a:bodyPr wrap="square" rtlCol="0">
            <a:spAutoFit/>
          </a:bodyPr>
          <a:lstStyle/>
          <a:p>
            <a:r>
              <a:rPr lang="en-US" dirty="0" smtClean="0"/>
              <a:t>Whip-poor-will</a:t>
            </a:r>
          </a:p>
          <a:p>
            <a:r>
              <a:rPr lang="en-US" dirty="0" smtClean="0"/>
              <a:t>Mourning warbler</a:t>
            </a:r>
          </a:p>
          <a:p>
            <a:r>
              <a:rPr lang="en-US" dirty="0" smtClean="0"/>
              <a:t>Golden-winged warbler</a:t>
            </a:r>
          </a:p>
          <a:p>
            <a:r>
              <a:rPr lang="en-US" dirty="0" smtClean="0"/>
              <a:t>Southern bog Lemming</a:t>
            </a:r>
          </a:p>
        </p:txBody>
      </p:sp>
      <p:sp>
        <p:nvSpPr>
          <p:cNvPr id="5" name="Rectangle 4"/>
          <p:cNvSpPr/>
          <p:nvPr/>
        </p:nvSpPr>
        <p:spPr>
          <a:xfrm>
            <a:off x="328475" y="4580877"/>
            <a:ext cx="363983" cy="37286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8475" y="5598679"/>
            <a:ext cx="363983" cy="4031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19630" y="5521853"/>
            <a:ext cx="2574524" cy="646331"/>
          </a:xfrm>
          <a:prstGeom prst="rect">
            <a:avLst/>
          </a:prstGeom>
          <a:noFill/>
        </p:spPr>
        <p:txBody>
          <a:bodyPr wrap="square" rtlCol="0">
            <a:spAutoFit/>
          </a:bodyPr>
          <a:lstStyle/>
          <a:p>
            <a:r>
              <a:rPr lang="en-US" dirty="0" smtClean="0"/>
              <a:t>New England Cottontail</a:t>
            </a:r>
          </a:p>
          <a:p>
            <a:r>
              <a:rPr lang="en-US" dirty="0" smtClean="0"/>
              <a:t>Northern Bobwhite</a:t>
            </a:r>
            <a:endParaRPr lang="en-US" dirty="0"/>
          </a:p>
        </p:txBody>
      </p:sp>
    </p:spTree>
    <p:extLst>
      <p:ext uri="{BB962C8B-B14F-4D97-AF65-F5344CB8AC3E}">
        <p14:creationId xmlns:p14="http://schemas.microsoft.com/office/powerpoint/2010/main" val="426177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1367" y="1600200"/>
            <a:ext cx="702126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Potential Xeric Shrubland Focus Areas</a:t>
            </a:r>
            <a:br>
              <a:rPr lang="en-US" dirty="0" smtClean="0"/>
            </a:br>
            <a:r>
              <a:rPr lang="en-US" dirty="0" smtClean="0"/>
              <a:t>for State-Listed Species</a:t>
            </a:r>
            <a:endParaRPr lang="en-US" dirty="0"/>
          </a:p>
        </p:txBody>
      </p:sp>
      <p:sp>
        <p:nvSpPr>
          <p:cNvPr id="4" name="TextBox 3"/>
          <p:cNvSpPr txBox="1"/>
          <p:nvPr/>
        </p:nvSpPr>
        <p:spPr>
          <a:xfrm>
            <a:off x="819629" y="4808132"/>
            <a:ext cx="4222887" cy="369332"/>
          </a:xfrm>
          <a:prstGeom prst="rect">
            <a:avLst/>
          </a:prstGeom>
          <a:noFill/>
        </p:spPr>
        <p:txBody>
          <a:bodyPr wrap="square" rtlCol="0">
            <a:spAutoFit/>
          </a:bodyPr>
          <a:lstStyle/>
          <a:p>
            <a:r>
              <a:rPr lang="en-US" dirty="0" smtClean="0"/>
              <a:t>Various moths, butterflies &amp; beetles</a:t>
            </a:r>
            <a:endParaRPr lang="en-US" dirty="0"/>
          </a:p>
        </p:txBody>
      </p:sp>
      <p:sp>
        <p:nvSpPr>
          <p:cNvPr id="5" name="Rectangle 4"/>
          <p:cNvSpPr/>
          <p:nvPr/>
        </p:nvSpPr>
        <p:spPr>
          <a:xfrm>
            <a:off x="328475" y="4634145"/>
            <a:ext cx="363983" cy="37286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8475" y="5078030"/>
            <a:ext cx="363983" cy="403192"/>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287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descr="F:\Dad Work\Pics\Birch Hill\Resized\038 (337 x 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09925" cy="6324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Dad Work\Pics\Birch Hill\Resized\058 (337 x 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925" y="0"/>
            <a:ext cx="3209925" cy="6324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Dad Work\Pics\Birch Hill\Resized\031 (337 x 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0"/>
            <a:ext cx="3209925" cy="632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900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Regeneration</a:t>
            </a:r>
            <a:endParaRPr lang="en-US" dirty="0"/>
          </a:p>
        </p:txBody>
      </p:sp>
      <p:pic>
        <p:nvPicPr>
          <p:cNvPr id="3074" name="Picture 2" descr="F:\Dad Work\Pics\Birch Hill\Resized\062 (600 x 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63" y="1386200"/>
            <a:ext cx="8156923" cy="45814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Dad Work\Pics\Birch Hill\Resized\044 (600 x 3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255" y="1386200"/>
            <a:ext cx="8112047" cy="455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56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457199" y="2728127"/>
            <a:ext cx="3457575" cy="3657750"/>
          </a:xfrm>
          <a:prstGeom prst="rect">
            <a:avLst/>
          </a:prstGeom>
          <a:noFill/>
          <a:ln w="9525">
            <a:noFill/>
            <a:miter lim="800000"/>
            <a:headEnd/>
            <a:tailEnd/>
          </a:ln>
        </p:spPr>
      </p:pic>
      <p:pic>
        <p:nvPicPr>
          <p:cNvPr id="2051" name="Picture 3" descr="W:\wildlife\Biodiversity Initiative\Photos and Images\Photos from Forestry\Central District\Phillipston WMA\CE-PH-TS1\1st growing season\20080827 003(1) (600 x 452).jpg"/>
          <p:cNvPicPr>
            <a:picLocks noChangeAspect="1" noChangeArrowheads="1"/>
          </p:cNvPicPr>
          <p:nvPr/>
        </p:nvPicPr>
        <p:blipFill>
          <a:blip r:embed="rId3" cstate="print"/>
          <a:srcRect/>
          <a:stretch>
            <a:fillRect/>
          </a:stretch>
        </p:blipFill>
        <p:spPr bwMode="auto">
          <a:xfrm>
            <a:off x="4637742" y="1047749"/>
            <a:ext cx="2104265" cy="1585213"/>
          </a:xfrm>
          <a:prstGeom prst="rect">
            <a:avLst/>
          </a:prstGeom>
          <a:noFill/>
        </p:spPr>
      </p:pic>
      <p:sp>
        <p:nvSpPr>
          <p:cNvPr id="6146" name="Title 6"/>
          <p:cNvSpPr>
            <a:spLocks noGrp="1"/>
          </p:cNvSpPr>
          <p:nvPr>
            <p:ph type="title"/>
          </p:nvPr>
        </p:nvSpPr>
        <p:spPr>
          <a:xfrm>
            <a:off x="457200" y="-171450"/>
            <a:ext cx="8229600" cy="1219200"/>
          </a:xfrm>
        </p:spPr>
        <p:txBody>
          <a:bodyPr/>
          <a:lstStyle/>
          <a:p>
            <a:pPr algn="ctr" eaLnBrk="1" hangingPunct="1"/>
            <a:r>
              <a:rPr lang="en-US" sz="3600" dirty="0" smtClean="0"/>
              <a:t>Oak Regeneration, </a:t>
            </a:r>
            <a:r>
              <a:rPr lang="en-US" sz="3600" dirty="0" err="1" smtClean="0"/>
              <a:t>Phillipston</a:t>
            </a:r>
            <a:r>
              <a:rPr lang="en-US" sz="3600" dirty="0" smtClean="0"/>
              <a:t> WMA</a:t>
            </a:r>
          </a:p>
        </p:txBody>
      </p:sp>
      <p:pic>
        <p:nvPicPr>
          <p:cNvPr id="2050" name="Picture 2" descr="W:\wildlife\Biodiversity Initiative\Photos and Images\Photos from Forestry\Central District\Phillipston WMA\CE-PH-TS1\1st growing season\20080827 011(1) (600 x 450).jpg"/>
          <p:cNvPicPr>
            <a:picLocks noChangeAspect="1" noChangeArrowheads="1"/>
          </p:cNvPicPr>
          <p:nvPr/>
        </p:nvPicPr>
        <p:blipFill>
          <a:blip r:embed="rId4" cstate="print"/>
          <a:srcRect/>
          <a:stretch>
            <a:fillRect/>
          </a:stretch>
        </p:blipFill>
        <p:spPr bwMode="auto">
          <a:xfrm>
            <a:off x="2409825" y="1047749"/>
            <a:ext cx="2113617" cy="1585213"/>
          </a:xfrm>
          <a:prstGeom prst="rect">
            <a:avLst/>
          </a:prstGeom>
          <a:noFill/>
        </p:spPr>
      </p:pic>
      <p:pic>
        <p:nvPicPr>
          <p:cNvPr id="2052" name="Picture 4" descr="W:\wildlife\Biodiversity Initiative\Photos and Images\Photos from Forestry\Central District\Phillipston WMA\CE-PH-TS1\3rd growing season\20100716 003.jpg"/>
          <p:cNvPicPr>
            <a:picLocks noChangeAspect="1" noChangeArrowheads="1"/>
          </p:cNvPicPr>
          <p:nvPr/>
        </p:nvPicPr>
        <p:blipFill>
          <a:blip r:embed="rId5" cstate="print"/>
          <a:srcRect/>
          <a:stretch>
            <a:fillRect/>
          </a:stretch>
        </p:blipFill>
        <p:spPr bwMode="auto">
          <a:xfrm>
            <a:off x="4087538" y="2749320"/>
            <a:ext cx="4741909" cy="3556229"/>
          </a:xfrm>
          <a:prstGeom prst="rect">
            <a:avLst/>
          </a:prstGeom>
          <a:noFill/>
        </p:spPr>
      </p:pic>
      <p:pic>
        <p:nvPicPr>
          <p:cNvPr id="1026" name="Picture 2" descr="W:\wildlife\Biodiversity Initiative\Photos and Images\Photos from Forestry\Central District\Phillipston WMA\CE-PH-TS1\1st growing season\20080827 001(1) (600 x 451).jpg"/>
          <p:cNvPicPr>
            <a:picLocks noChangeAspect="1" noChangeArrowheads="1"/>
          </p:cNvPicPr>
          <p:nvPr/>
        </p:nvPicPr>
        <p:blipFill>
          <a:blip r:embed="rId6" cstate="print"/>
          <a:srcRect/>
          <a:stretch>
            <a:fillRect/>
          </a:stretch>
        </p:blipFill>
        <p:spPr bwMode="auto">
          <a:xfrm>
            <a:off x="238125" y="1065005"/>
            <a:ext cx="2085975" cy="1567958"/>
          </a:xfrm>
          <a:prstGeom prst="rect">
            <a:avLst/>
          </a:prstGeom>
          <a:noFill/>
        </p:spPr>
      </p:pic>
      <p:pic>
        <p:nvPicPr>
          <p:cNvPr id="1027" name="Picture 3" descr="W:\wildlife\Biodiversity Initiative\Photos and Images\Photos from Forestry\Central District\Phillipston WMA\CE-PH-TS1\1st growing season\20080827 015(1) (600 x 451).jpg"/>
          <p:cNvPicPr>
            <a:picLocks noChangeAspect="1" noChangeArrowheads="1"/>
          </p:cNvPicPr>
          <p:nvPr/>
        </p:nvPicPr>
        <p:blipFill>
          <a:blip r:embed="rId7" cstate="print"/>
          <a:srcRect/>
          <a:stretch>
            <a:fillRect/>
          </a:stretch>
        </p:blipFill>
        <p:spPr bwMode="auto">
          <a:xfrm>
            <a:off x="6846781" y="1065004"/>
            <a:ext cx="2085975" cy="1567957"/>
          </a:xfrm>
          <a:prstGeom prst="rect">
            <a:avLst/>
          </a:prstGeom>
          <a:noFill/>
        </p:spPr>
      </p:pic>
      <p:sp>
        <p:nvSpPr>
          <p:cNvPr id="13" name="TextBox 12"/>
          <p:cNvSpPr txBox="1"/>
          <p:nvPr/>
        </p:nvSpPr>
        <p:spPr>
          <a:xfrm>
            <a:off x="4087538" y="739700"/>
            <a:ext cx="1752600" cy="369332"/>
          </a:xfrm>
          <a:prstGeom prst="rect">
            <a:avLst/>
          </a:prstGeom>
          <a:noFill/>
        </p:spPr>
        <p:txBody>
          <a:bodyPr wrap="square" rtlCol="0">
            <a:spAutoFit/>
          </a:bodyPr>
          <a:lstStyle/>
          <a:p>
            <a:r>
              <a:rPr lang="en-US" b="1" dirty="0" smtClean="0"/>
              <a:t>Year 1</a:t>
            </a:r>
            <a:endParaRPr lang="en-US" b="1" dirty="0"/>
          </a:p>
        </p:txBody>
      </p:sp>
      <p:sp>
        <p:nvSpPr>
          <p:cNvPr id="14" name="TextBox 13"/>
          <p:cNvSpPr txBox="1"/>
          <p:nvPr/>
        </p:nvSpPr>
        <p:spPr>
          <a:xfrm>
            <a:off x="3110962" y="2733935"/>
            <a:ext cx="1123950" cy="369332"/>
          </a:xfrm>
          <a:prstGeom prst="rect">
            <a:avLst/>
          </a:prstGeom>
          <a:noFill/>
        </p:spPr>
        <p:txBody>
          <a:bodyPr wrap="square" rtlCol="0">
            <a:spAutoFit/>
          </a:bodyPr>
          <a:lstStyle/>
          <a:p>
            <a:r>
              <a:rPr lang="en-US" b="1" dirty="0" smtClean="0">
                <a:solidFill>
                  <a:srgbClr val="FFFF00"/>
                </a:solidFill>
              </a:rPr>
              <a:t>Year 2</a:t>
            </a:r>
            <a:endParaRPr lang="en-US" b="1" dirty="0">
              <a:solidFill>
                <a:srgbClr val="FFFF00"/>
              </a:solidFill>
            </a:endParaRPr>
          </a:p>
        </p:txBody>
      </p:sp>
      <p:sp>
        <p:nvSpPr>
          <p:cNvPr id="15" name="TextBox 14"/>
          <p:cNvSpPr txBox="1"/>
          <p:nvPr/>
        </p:nvSpPr>
        <p:spPr>
          <a:xfrm>
            <a:off x="7804632" y="2806839"/>
            <a:ext cx="1066800" cy="369332"/>
          </a:xfrm>
          <a:prstGeom prst="rect">
            <a:avLst/>
          </a:prstGeom>
          <a:noFill/>
        </p:spPr>
        <p:txBody>
          <a:bodyPr wrap="square" rtlCol="0">
            <a:spAutoFit/>
          </a:bodyPr>
          <a:lstStyle/>
          <a:p>
            <a:r>
              <a:rPr lang="en-US" b="1" dirty="0" smtClean="0">
                <a:solidFill>
                  <a:srgbClr val="FFFF00"/>
                </a:solidFill>
              </a:rPr>
              <a:t>Year 3</a:t>
            </a:r>
            <a:endParaRPr lang="en-US" b="1" dirty="0">
              <a:solidFill>
                <a:srgbClr val="FFFF00"/>
              </a:solidFill>
            </a:endParaRPr>
          </a:p>
        </p:txBody>
      </p:sp>
    </p:spTree>
    <p:extLst>
      <p:ext uri="{BB962C8B-B14F-4D97-AF65-F5344CB8AC3E}">
        <p14:creationId xmlns:p14="http://schemas.microsoft.com/office/powerpoint/2010/main" val="276143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Birch HIll WMA\2018-05-16 - birch hill dam - rifle rang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207" y="4338774"/>
            <a:ext cx="2725464" cy="204409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Pics\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 y="0"/>
            <a:ext cx="9220579" cy="448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267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61" y="731520"/>
            <a:ext cx="9125739" cy="5120640"/>
          </a:xfrm>
          <a:prstGeom prst="rect">
            <a:avLst/>
          </a:prstGeom>
        </p:spPr>
      </p:pic>
    </p:spTree>
    <p:extLst>
      <p:ext uri="{BB962C8B-B14F-4D97-AF65-F5344CB8AC3E}">
        <p14:creationId xmlns:p14="http://schemas.microsoft.com/office/powerpoint/2010/main" val="3510161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5323"/>
            <a:ext cx="9144000" cy="5139613"/>
          </a:xfrm>
          <a:prstGeom prst="rect">
            <a:avLst/>
          </a:prstGeom>
        </p:spPr>
      </p:pic>
    </p:spTree>
    <p:extLst>
      <p:ext uri="{BB962C8B-B14F-4D97-AF65-F5344CB8AC3E}">
        <p14:creationId xmlns:p14="http://schemas.microsoft.com/office/powerpoint/2010/main" val="836653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58952"/>
            <a:ext cx="9143999" cy="5143986"/>
          </a:xfrm>
          <a:prstGeom prst="rect">
            <a:avLst/>
          </a:prstGeom>
        </p:spPr>
      </p:pic>
    </p:spTree>
    <p:extLst>
      <p:ext uri="{BB962C8B-B14F-4D97-AF65-F5344CB8AC3E}">
        <p14:creationId xmlns:p14="http://schemas.microsoft.com/office/powerpoint/2010/main" val="3569825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MassWildlife FY2019 Habitat Management Summary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2941827"/>
              </p:ext>
            </p:extLst>
          </p:nvPr>
        </p:nvGraphicFramePr>
        <p:xfrm>
          <a:off x="457200" y="1200705"/>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524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Habitat Restoration &amp; Management Process</a:t>
            </a:r>
            <a:endParaRPr lang="en-US" dirty="0"/>
          </a:p>
        </p:txBody>
      </p:sp>
      <p:sp>
        <p:nvSpPr>
          <p:cNvPr id="3" name="Content Placeholder 2"/>
          <p:cNvSpPr>
            <a:spLocks noGrp="1"/>
          </p:cNvSpPr>
          <p:nvPr>
            <p:ph idx="1"/>
          </p:nvPr>
        </p:nvSpPr>
        <p:spPr>
          <a:xfrm>
            <a:off x="219808" y="1600200"/>
            <a:ext cx="9407769" cy="4525963"/>
          </a:xfrm>
        </p:spPr>
        <p:txBody>
          <a:bodyPr>
            <a:normAutofit/>
          </a:bodyPr>
          <a:lstStyle/>
          <a:p>
            <a:r>
              <a:rPr lang="en-US" dirty="0" smtClean="0"/>
              <a:t>Assess Natural Community </a:t>
            </a:r>
            <a:r>
              <a:rPr lang="en-US" dirty="0"/>
              <a:t>Type </a:t>
            </a:r>
            <a:r>
              <a:rPr lang="en-US" dirty="0" smtClean="0"/>
              <a:t>(&gt;100 recognized community types: </a:t>
            </a:r>
            <a:r>
              <a:rPr lang="en-US" sz="2200" dirty="0" smtClean="0">
                <a:hlinkClick r:id="rId2"/>
              </a:rPr>
              <a:t>https://www.mass.gov/natural-communities</a:t>
            </a:r>
            <a:r>
              <a:rPr lang="en-US" dirty="0" smtClean="0"/>
              <a:t>)</a:t>
            </a:r>
          </a:p>
        </p:txBody>
      </p:sp>
    </p:spTree>
    <p:extLst>
      <p:ext uri="{BB962C8B-B14F-4D97-AF65-F5344CB8AC3E}">
        <p14:creationId xmlns:p14="http://schemas.microsoft.com/office/powerpoint/2010/main" val="645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White">
      <a:dk1>
        <a:srgbClr val="FFFFFF"/>
      </a:dk1>
      <a:lt1>
        <a:sysClr val="window" lastClr="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PPTtemplate</Template>
  <TotalTime>14648</TotalTime>
  <Words>3418</Words>
  <Application>Microsoft Office PowerPoint</Application>
  <PresentationFormat>On-screen Show (4:3)</PresentationFormat>
  <Paragraphs>360</Paragraphs>
  <Slides>78</Slides>
  <Notes>34</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83" baseType="lpstr">
      <vt:lpstr>Arial</vt:lpstr>
      <vt:lpstr>Calibri</vt:lpstr>
      <vt:lpstr>PPTtemplate</vt:lpstr>
      <vt:lpstr>1_Office Theme</vt:lpstr>
      <vt:lpstr>Acrobat Document</vt:lpstr>
      <vt:lpstr>Evaluating Success of Monitoring for Impacts of Climate Change on State Wildlife Lands in Massachusetts</vt:lpstr>
      <vt:lpstr>Outline</vt:lpstr>
      <vt:lpstr>Summary of major SWAP habitats</vt:lpstr>
      <vt:lpstr>MassWildlife Upland Habitat Goals</vt:lpstr>
      <vt:lpstr>MassWildlife Landscape Habitat Goals for Upland Areas</vt:lpstr>
      <vt:lpstr>Generalized Habitat Types for Upland Areas</vt:lpstr>
      <vt:lpstr>MassWildlife Open Habitat Goals</vt:lpstr>
      <vt:lpstr>MassWildlife FY2019 Habitat Management Summary</vt:lpstr>
      <vt:lpstr>Habitat Restoration &amp; Management Process</vt:lpstr>
      <vt:lpstr>Natural Communities</vt:lpstr>
      <vt:lpstr>Habitat Restoration &amp; Management Process</vt:lpstr>
      <vt:lpstr>Environmental Stressors Impacting Forested Ecosystems in the Northeastern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 Rain</vt:lpstr>
      <vt:lpstr>PowerPoint Presentation</vt:lpstr>
      <vt:lpstr>PowerPoint Presentation</vt:lpstr>
      <vt:lpstr>Invasive Earthworms</vt:lpstr>
      <vt:lpstr>PowerPoint Presentation</vt:lpstr>
      <vt:lpstr>Climate Change</vt:lpstr>
      <vt:lpstr>PowerPoint Presentation</vt:lpstr>
      <vt:lpstr> - Generally shifting northward -  Range Area by Species:  &gt; Expands for Oak/Hickory     &amp; Loblolly/shortleaf  &gt; Contracts for Spruce/Fir,  Maple/Birch, &amp; Elm/Ash</vt:lpstr>
      <vt:lpstr>PowerPoint Presentation</vt:lpstr>
      <vt:lpstr>Monitoring </vt:lpstr>
      <vt:lpstr>Polling Slide</vt:lpstr>
      <vt:lpstr>PowerPoint Presentation</vt:lpstr>
      <vt:lpstr>PowerPoint Presentation</vt:lpstr>
      <vt:lpstr>PowerPoint Presentation</vt:lpstr>
      <vt:lpstr>Monitoring on MassWildlife Lands</vt:lpstr>
      <vt:lpstr>Monitoring: Baseline Vegetation Survey Protocol</vt:lpstr>
      <vt:lpstr>PowerPoint Presentation</vt:lpstr>
      <vt:lpstr>Monitoring: Baseline Vegetation Survey Protocol</vt:lpstr>
      <vt:lpstr>Monitoring: Optional Wandering Vegetation Survey Protocol</vt:lpstr>
      <vt:lpstr>Map Data</vt:lpstr>
      <vt:lpstr>Harvesting Patterns</vt:lpstr>
      <vt:lpstr>The View from Within</vt:lpstr>
      <vt:lpstr>Biological Legacies</vt:lpstr>
      <vt:lpstr>Biological Legacies</vt:lpstr>
      <vt:lpstr>Map Data</vt:lpstr>
      <vt:lpstr>Pollinating Insects</vt:lpstr>
      <vt:lpstr>Pollinating Insects</vt:lpstr>
      <vt:lpstr>Provisional Carbon Budgeting for  MassWildlife Forestlands</vt:lpstr>
      <vt:lpstr>PowerPoint Presentation</vt:lpstr>
      <vt:lpstr>Average Carbon Storage on MassWildlife Forestlands (net of growth and removals)</vt:lpstr>
      <vt:lpstr>Carbon Storage and Release on MassWildlife Forestlands (tons)</vt:lpstr>
      <vt:lpstr>PowerPoint Presentation</vt:lpstr>
      <vt:lpstr>Prescribed Fire</vt:lpstr>
      <vt:lpstr>During (large photo) and first growing season after initial prescribed fire (inset)</vt:lpstr>
      <vt:lpstr>Climate Change &amp; Fire</vt:lpstr>
      <vt:lpstr>PowerPoint Presentation</vt:lpstr>
      <vt:lpstr>Monitoring for Impacts of Climate Change on State Wildlife Lands in Massachusetts</vt:lpstr>
      <vt:lpstr>PowerPoint Presentation</vt:lpstr>
      <vt:lpstr>PowerPoint Presentation</vt:lpstr>
      <vt:lpstr>Evaluating Success of Monitoring for Impacts of Climate Change on State Wildlife Lands in Massachusetts</vt:lpstr>
      <vt:lpstr>Conclusions</vt:lpstr>
      <vt:lpstr>PowerPoint Presentation</vt:lpstr>
      <vt:lpstr>PowerPoint Presentation</vt:lpstr>
      <vt:lpstr>PowerPoint Presentation</vt:lpstr>
      <vt:lpstr>PowerPoint Presentation</vt:lpstr>
      <vt:lpstr>Fire plays an integral role.</vt:lpstr>
      <vt:lpstr>Results of Edaphic Features Analysis </vt:lpstr>
      <vt:lpstr>PowerPoint Presentation</vt:lpstr>
      <vt:lpstr>Potential Young Forest Focus Areas for State-Listed Species</vt:lpstr>
      <vt:lpstr>Potential Xeric Shrubland Focus Areas for State-Listed Species</vt:lpstr>
      <vt:lpstr>PowerPoint Presentation</vt:lpstr>
      <vt:lpstr>Advanced Regeneration</vt:lpstr>
      <vt:lpstr>Oak Regeneration, Phillipston WMA</vt:lpstr>
      <vt:lpstr>PowerPoint Presentation</vt:lpstr>
      <vt:lpstr>PowerPoint Presentation</vt:lpstr>
      <vt:lpstr>PowerPoint Presentation</vt:lpstr>
      <vt:lpstr>PowerPoint Presentation</vt:lpstr>
    </vt:vector>
  </TitlesOfParts>
  <Company>EOEEA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Budgeting on  MassWildlife’s Forest</dc:title>
  <dc:creator>Brian Hawthorne</dc:creator>
  <cp:lastModifiedBy>Jake Van Deursen</cp:lastModifiedBy>
  <cp:revision>240</cp:revision>
  <dcterms:created xsi:type="dcterms:W3CDTF">2018-10-31T17:57:30Z</dcterms:created>
  <dcterms:modified xsi:type="dcterms:W3CDTF">2020-02-27T17:49:21Z</dcterms:modified>
</cp:coreProperties>
</file>