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1"/>
    <p:sldMasterId id="2147484061" r:id="rId2"/>
  </p:sldMasterIdLst>
  <p:notesMasterIdLst>
    <p:notesMasterId r:id="rId31"/>
  </p:notesMasterIdLst>
  <p:sldIdLst>
    <p:sldId id="296" r:id="rId3"/>
    <p:sldId id="298" r:id="rId4"/>
    <p:sldId id="380" r:id="rId5"/>
    <p:sldId id="295" r:id="rId6"/>
    <p:sldId id="278" r:id="rId7"/>
    <p:sldId id="280" r:id="rId8"/>
    <p:sldId id="281" r:id="rId9"/>
    <p:sldId id="378" r:id="rId10"/>
    <p:sldId id="382" r:id="rId11"/>
    <p:sldId id="287" r:id="rId12"/>
    <p:sldId id="372" r:id="rId13"/>
    <p:sldId id="373" r:id="rId14"/>
    <p:sldId id="374" r:id="rId15"/>
    <p:sldId id="384" r:id="rId16"/>
    <p:sldId id="385" r:id="rId17"/>
    <p:sldId id="284" r:id="rId18"/>
    <p:sldId id="285" r:id="rId19"/>
    <p:sldId id="286" r:id="rId20"/>
    <p:sldId id="288" r:id="rId21"/>
    <p:sldId id="407" r:id="rId22"/>
    <p:sldId id="408" r:id="rId23"/>
    <p:sldId id="402" r:id="rId24"/>
    <p:sldId id="427" r:id="rId25"/>
    <p:sldId id="406" r:id="rId26"/>
    <p:sldId id="410" r:id="rId27"/>
    <p:sldId id="366" r:id="rId28"/>
    <p:sldId id="411" r:id="rId29"/>
    <p:sldId id="3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80552" autoAdjust="0"/>
  </p:normalViewPr>
  <p:slideViewPr>
    <p:cSldViewPr snapToGrid="0">
      <p:cViewPr varScale="1">
        <p:scale>
          <a:sx n="94" d="100"/>
          <a:sy n="94" d="100"/>
        </p:scale>
        <p:origin x="528" y="78"/>
      </p:cViewPr>
      <p:guideLst/>
    </p:cSldViewPr>
  </p:slideViewPr>
  <p:notesTextViewPr>
    <p:cViewPr>
      <p:scale>
        <a:sx n="1" d="1"/>
        <a:sy n="1" d="1"/>
      </p:scale>
      <p:origin x="0" y="0"/>
    </p:cViewPr>
  </p:notesTextViewPr>
  <p:sorterViewPr>
    <p:cViewPr>
      <p:scale>
        <a:sx n="100" d="100"/>
        <a:sy n="100" d="100"/>
      </p:scale>
      <p:origin x="0" y="-107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10E3E-8F2F-4870-B05A-BDEA01A76FCF}" type="datetimeFigureOut">
              <a:rPr lang="en-US" smtClean="0"/>
              <a:t>2018-12-13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CCE23-A315-40D9-8F0C-EE2BB5DFB3B5}" type="slidenum">
              <a:rPr lang="en-US" smtClean="0"/>
              <a:t>‹#›</a:t>
            </a:fld>
            <a:endParaRPr lang="en-US"/>
          </a:p>
        </p:txBody>
      </p:sp>
    </p:spTree>
    <p:extLst>
      <p:ext uri="{BB962C8B-B14F-4D97-AF65-F5344CB8AC3E}">
        <p14:creationId xmlns:p14="http://schemas.microsoft.com/office/powerpoint/2010/main" val="293820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_ENREF_95"/><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smtClean="0"/>
              <a:t>-Route 4 between Rutland and Killington, one of major cross-state routes</a:t>
            </a:r>
          </a:p>
        </p:txBody>
      </p:sp>
      <p:sp>
        <p:nvSpPr>
          <p:cNvPr id="49156" name="Slide Number Placeholder 3"/>
          <p:cNvSpPr>
            <a:spLocks noGrp="1"/>
          </p:cNvSpPr>
          <p:nvPr>
            <p:ph type="sldNum" sz="quarter" idx="5"/>
          </p:nvPr>
        </p:nvSpPr>
        <p:spPr>
          <a:noFill/>
          <a:ln>
            <a:miter lim="800000"/>
            <a:headEnd/>
            <a:tailEnd/>
          </a:ln>
        </p:spPr>
        <p:txBody>
          <a:bodyPr/>
          <a:lstStyle/>
          <a:p>
            <a:fld id="{4514C1A3-5999-481B-B7BF-A87B2FCA268B}" type="slidenum">
              <a:rPr lang="en-US" smtClean="0"/>
              <a:pPr/>
              <a:t>6</a:t>
            </a:fld>
            <a:endParaRPr lang="en-US" smtClean="0"/>
          </a:p>
        </p:txBody>
      </p:sp>
    </p:spTree>
    <p:extLst>
      <p:ext uri="{BB962C8B-B14F-4D97-AF65-F5344CB8AC3E}">
        <p14:creationId xmlns:p14="http://schemas.microsoft.com/office/powerpoint/2010/main" val="64581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-These are the metrics used for </a:t>
            </a:r>
            <a:r>
              <a:rPr lang="en-US" dirty="0" err="1" smtClean="0"/>
              <a:t>Macroinvertebrate</a:t>
            </a:r>
            <a:r>
              <a:rPr lang="en-US" dirty="0" smtClean="0"/>
              <a:t> communities</a:t>
            </a:r>
          </a:p>
          <a:p>
            <a:pPr>
              <a:defRPr/>
            </a:pPr>
            <a:r>
              <a:rPr lang="en-US" dirty="0" smtClean="0"/>
              <a:t>-How the metrics were chosen: </a:t>
            </a:r>
          </a:p>
          <a:p>
            <a:pPr>
              <a:defRPr/>
            </a:pPr>
            <a:r>
              <a:rPr lang="en-US" dirty="0" smtClean="0"/>
              <a:t>	-Responsive metrics: Showed strong signals between reference streams, and streams with known impairments</a:t>
            </a:r>
          </a:p>
          <a:p>
            <a:pPr>
              <a:defRPr/>
            </a:pPr>
            <a:r>
              <a:rPr lang="en-US" dirty="0" smtClean="0"/>
              <a:t>	-Inclusive of variables that measure structure, function, sensitivity</a:t>
            </a:r>
          </a:p>
          <a:p>
            <a:pPr>
              <a:defRPr/>
            </a:pPr>
            <a:r>
              <a:rPr lang="en-US" dirty="0" smtClean="0"/>
              <a:t>	-Discuss metrics responses and definitions briefly (especially the models)</a:t>
            </a:r>
          </a:p>
          <a:p>
            <a:pPr>
              <a:defRPr/>
            </a:pPr>
            <a:r>
              <a:rPr lang="en-US" dirty="0" smtClean="0"/>
              <a:t>		- Note that high densities can indicate issues too, but behold this threshold we know problem</a:t>
            </a:r>
          </a:p>
          <a:p>
            <a:pPr>
              <a:defRPr/>
            </a:pPr>
            <a:r>
              <a:rPr lang="en-US" dirty="0" smtClean="0"/>
              <a:t>		- Note that for our analysis, focusing on first six metrics.  </a:t>
            </a:r>
          </a:p>
          <a:p>
            <a:pPr>
              <a:defRPr/>
            </a:pPr>
            <a:r>
              <a:rPr lang="en-US" dirty="0" smtClean="0"/>
              <a:t>		- </a:t>
            </a:r>
            <a:r>
              <a:rPr lang="en-US" dirty="0" err="1" smtClean="0"/>
              <a:t>Chiro</a:t>
            </a:r>
            <a:r>
              <a:rPr lang="en-US" dirty="0" smtClean="0"/>
              <a:t> and </a:t>
            </a:r>
            <a:r>
              <a:rPr lang="en-US" dirty="0" err="1" smtClean="0"/>
              <a:t>Oligo</a:t>
            </a:r>
            <a:r>
              <a:rPr lang="en-US" dirty="0" smtClean="0"/>
              <a:t> naturally low </a:t>
            </a:r>
            <a:r>
              <a:rPr lang="en-US" dirty="0" err="1" smtClean="0"/>
              <a:t>abun</a:t>
            </a:r>
            <a:r>
              <a:rPr lang="en-US" dirty="0" smtClean="0"/>
              <a:t> and proportion throughout ref streams, didn’t change from Irene</a:t>
            </a:r>
          </a:p>
          <a:p>
            <a:pPr>
              <a:defRPr/>
            </a:pPr>
            <a:endParaRPr lang="en-US" dirty="0" smtClean="0"/>
          </a:p>
          <a:p>
            <a:pPr marL="174708" indent="-174708">
              <a:buFontTx/>
              <a:buChar char="-"/>
              <a:defRPr/>
            </a:pPr>
            <a:endParaRPr lang="en-US" dirty="0"/>
          </a:p>
        </p:txBody>
      </p:sp>
      <p:sp>
        <p:nvSpPr>
          <p:cNvPr id="62468" name="Slide Number Placeholder 3"/>
          <p:cNvSpPr>
            <a:spLocks noGrp="1"/>
          </p:cNvSpPr>
          <p:nvPr>
            <p:ph type="sldNum" sz="quarter" idx="5"/>
          </p:nvPr>
        </p:nvSpPr>
        <p:spPr>
          <a:noFill/>
          <a:ln>
            <a:miter lim="800000"/>
            <a:headEnd/>
            <a:tailEnd/>
          </a:ln>
        </p:spPr>
        <p:txBody>
          <a:bodyPr/>
          <a:lstStyle/>
          <a:p>
            <a:fld id="{6C5AAE1C-9B71-49FA-A89E-9FB12EADF4C8}" type="slidenum">
              <a:rPr lang="en-US" smtClean="0"/>
              <a:pPr/>
              <a:t>18</a:t>
            </a:fld>
            <a:endParaRPr lang="en-US" smtClean="0"/>
          </a:p>
        </p:txBody>
      </p:sp>
    </p:spTree>
    <p:extLst>
      <p:ext uri="{BB962C8B-B14F-4D97-AF65-F5344CB8AC3E}">
        <p14:creationId xmlns:p14="http://schemas.microsoft.com/office/powerpoint/2010/main" val="3969981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US" smtClean="0"/>
              <a:t>-These are the cutoffs that were determined for high quality waters in Vermont</a:t>
            </a:r>
          </a:p>
          <a:p>
            <a:r>
              <a:rPr lang="en-US" smtClean="0"/>
              <a:t>	-Point out which ones differ between stream types (rich, ept, BI), denoted by asterisks</a:t>
            </a:r>
          </a:p>
          <a:p>
            <a:r>
              <a:rPr lang="en-US" smtClean="0"/>
              <a:t>	-Focusing here on B1 and A1 criteria because those denote highest quality.</a:t>
            </a:r>
          </a:p>
          <a:p>
            <a:r>
              <a:rPr lang="en-US" smtClean="0"/>
              <a:t>		-Note that these A1/B1 thresholds for these metrics will be used extensively later in the talk</a:t>
            </a:r>
          </a:p>
          <a:p>
            <a:r>
              <a:rPr lang="en-US" smtClean="0"/>
              <a:t>		-failure of any metric = non-attainment of ALU support, again most VT streams held to B1 standard, but A1 indicates best streams</a:t>
            </a:r>
          </a:p>
          <a:p>
            <a:r>
              <a:rPr lang="en-US" smtClean="0"/>
              <a:t>		</a:t>
            </a:r>
          </a:p>
        </p:txBody>
      </p:sp>
      <p:sp>
        <p:nvSpPr>
          <p:cNvPr id="64516" name="Slide Number Placeholder 3"/>
          <p:cNvSpPr>
            <a:spLocks noGrp="1"/>
          </p:cNvSpPr>
          <p:nvPr>
            <p:ph type="sldNum" sz="quarter" idx="5"/>
          </p:nvPr>
        </p:nvSpPr>
        <p:spPr>
          <a:noFill/>
          <a:ln>
            <a:miter lim="800000"/>
            <a:headEnd/>
            <a:tailEnd/>
          </a:ln>
        </p:spPr>
        <p:txBody>
          <a:bodyPr/>
          <a:lstStyle/>
          <a:p>
            <a:fld id="{10970E41-7D5D-48E6-91EF-32B97964898D}" type="slidenum">
              <a:rPr lang="en-US" smtClean="0"/>
              <a:pPr/>
              <a:t>19</a:t>
            </a:fld>
            <a:endParaRPr lang="en-US" smtClean="0"/>
          </a:p>
        </p:txBody>
      </p:sp>
    </p:spTree>
    <p:extLst>
      <p:ext uri="{BB962C8B-B14F-4D97-AF65-F5344CB8AC3E}">
        <p14:creationId xmlns:p14="http://schemas.microsoft.com/office/powerpoint/2010/main" val="210457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21</a:t>
            </a:fld>
            <a:endParaRPr lang="en-US"/>
          </a:p>
        </p:txBody>
      </p:sp>
    </p:spTree>
    <p:extLst>
      <p:ext uri="{BB962C8B-B14F-4D97-AF65-F5344CB8AC3E}">
        <p14:creationId xmlns:p14="http://schemas.microsoft.com/office/powerpoint/2010/main" val="3970608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ea typeface="Calibri" panose="020F0502020204030204" pitchFamily="34" charset="0"/>
                <a:cs typeface="Times New Roman" panose="02020603050405020304" pitchFamily="18" charset="0"/>
              </a:rPr>
              <a:t>high variability of the density metric, as evidenced by the large SD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The density reductions are consistent with results from other studies, in which floods resulted in initial reduction in densities followed by a rebound in numbers within weeks to months (</a:t>
            </a:r>
            <a:r>
              <a:rPr lang="en-US" sz="1200" dirty="0" err="1" smtClean="0">
                <a:latin typeface="Arial" panose="020B0604020202020204" pitchFamily="34" charset="0"/>
                <a:cs typeface="Arial" panose="020B0604020202020204" pitchFamily="34" charset="0"/>
              </a:rPr>
              <a:t>Scrimgeour</a:t>
            </a:r>
            <a:r>
              <a:rPr lang="en-US" sz="1200" dirty="0" smtClean="0">
                <a:latin typeface="Arial" panose="020B0604020202020204" pitchFamily="34" charset="0"/>
                <a:cs typeface="Arial" panose="020B0604020202020204" pitchFamily="34" charset="0"/>
              </a:rPr>
              <a:t> and </a:t>
            </a:r>
            <a:r>
              <a:rPr lang="en-US" sz="1200" dirty="0" err="1" smtClean="0">
                <a:latin typeface="Arial" panose="020B0604020202020204" pitchFamily="34" charset="0"/>
                <a:cs typeface="Arial" panose="020B0604020202020204" pitchFamily="34" charset="0"/>
              </a:rPr>
              <a:t>Winterbourn</a:t>
            </a:r>
            <a:r>
              <a:rPr lang="en-US" sz="1200" dirty="0" smtClean="0">
                <a:latin typeface="Arial" panose="020B0604020202020204" pitchFamily="34" charset="0"/>
                <a:cs typeface="Arial" panose="020B0604020202020204" pitchFamily="34" charset="0"/>
              </a:rPr>
              <a:t> 1989, Lake 2000, Robinson et al. 2003, Suren and Jowett 2006).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1ACCE23-A315-40D9-8F0C-EE2BB5DFB3B5}" type="slidenum">
              <a:rPr lang="en-US" smtClean="0"/>
              <a:t>22</a:t>
            </a:fld>
            <a:endParaRPr lang="en-US"/>
          </a:p>
        </p:txBody>
      </p:sp>
    </p:spTree>
    <p:extLst>
      <p:ext uri="{BB962C8B-B14F-4D97-AF65-F5344CB8AC3E}">
        <p14:creationId xmlns:p14="http://schemas.microsoft.com/office/powerpoint/2010/main" val="411803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Total stream power (or total energy available to scour substrate) and substrate mobility may have influenced the degree of impact as well, given the high-gradient channel type. MHG sites may be more prone to scour. However, stream power is difficult to accurately predict (and generalize across stream types) due to site-specific factors such as slope and discharge</a:t>
            </a:r>
          </a:p>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23</a:t>
            </a:fld>
            <a:endParaRPr lang="en-US"/>
          </a:p>
        </p:txBody>
      </p:sp>
    </p:spTree>
    <p:extLst>
      <p:ext uri="{BB962C8B-B14F-4D97-AF65-F5344CB8AC3E}">
        <p14:creationId xmlns:p14="http://schemas.microsoft.com/office/powerpoint/2010/main" val="160187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2011 (TS Irene) samples at East Branch North, Lewis, Smith, </a:t>
            </a:r>
            <a:r>
              <a:rPr lang="en-US" sz="1200" kern="1200" dirty="0" err="1" smtClean="0">
                <a:solidFill>
                  <a:schemeClr val="tx1"/>
                </a:solidFill>
                <a:effectLst/>
                <a:latin typeface="+mn-lt"/>
                <a:ea typeface="+mn-ea"/>
                <a:cs typeface="+mn-cs"/>
              </a:rPr>
              <a:t>Winhall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Nulhegan</a:t>
            </a:r>
            <a:r>
              <a:rPr lang="en-US" sz="1200" kern="1200" dirty="0" smtClean="0">
                <a:solidFill>
                  <a:schemeClr val="tx1"/>
                </a:solidFill>
                <a:effectLst/>
                <a:latin typeface="+mn-lt"/>
                <a:ea typeface="+mn-ea"/>
                <a:cs typeface="+mn-cs"/>
              </a:rPr>
              <a:t> and Kidder were distinctively further from the non-TS Irene samples in ordination space (suggesting that shifts in taxonomic composition may have occurred in association with TS Irene)</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ea typeface="Calibri" panose="020F0502020204030204" pitchFamily="34" charset="0"/>
                <a:cs typeface="Times New Roman" panose="02020603050405020304" pitchFamily="18" charset="0"/>
              </a:rPr>
              <a:t>For example, sites like Smith and Ranch are quite different taxonomically, with Smith having high numbers of </a:t>
            </a:r>
            <a:r>
              <a:rPr lang="en-US" dirty="0" err="1" smtClean="0">
                <a:latin typeface="Calibri" panose="020F0502020204030204" pitchFamily="34" charset="0"/>
                <a:ea typeface="Calibri" panose="020F0502020204030204" pitchFamily="34" charset="0"/>
                <a:cs typeface="Times New Roman" panose="02020603050405020304" pitchFamily="18" charset="0"/>
              </a:rPr>
              <a:t>Peltoperlidae</a:t>
            </a:r>
            <a:r>
              <a:rPr lang="en-US" dirty="0" smtClean="0">
                <a:latin typeface="Calibri" panose="020F0502020204030204" pitchFamily="34" charset="0"/>
                <a:ea typeface="Calibri" panose="020F0502020204030204" pitchFamily="34" charset="0"/>
                <a:cs typeface="Times New Roman" panose="02020603050405020304" pitchFamily="18" charset="0"/>
              </a:rPr>
              <a:t> (stoneflies) and shredders, whereas Ranch is comprised of greater numbers of mayfly taxa. We also performed an ordination on relative abundance data (using the same methods) and found similar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1ACCE23-A315-40D9-8F0C-EE2BB5DFB3B5}" type="slidenum">
              <a:rPr lang="en-US" smtClean="0"/>
              <a:t>25</a:t>
            </a:fld>
            <a:endParaRPr lang="en-US"/>
          </a:p>
        </p:txBody>
      </p:sp>
    </p:spTree>
    <p:extLst>
      <p:ext uri="{BB962C8B-B14F-4D97-AF65-F5344CB8AC3E}">
        <p14:creationId xmlns:p14="http://schemas.microsoft.com/office/powerpoint/2010/main" val="2234818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r>
              <a:rPr lang="en-US" dirty="0" smtClean="0"/>
              <a:t>-Individual </a:t>
            </a:r>
            <a:r>
              <a:rPr lang="en-US" dirty="0" err="1" smtClean="0"/>
              <a:t>taxa</a:t>
            </a:r>
            <a:r>
              <a:rPr lang="en-US" dirty="0" smtClean="0"/>
              <a:t>:</a:t>
            </a:r>
            <a:r>
              <a:rPr lang="en-US" baseline="0" dirty="0" smtClean="0"/>
              <a:t> Richness and Proportions maintained, but community members same?</a:t>
            </a:r>
          </a:p>
          <a:p>
            <a:r>
              <a:rPr lang="en-US" baseline="0" dirty="0" smtClean="0"/>
              <a:t>	-YES; communities mostly the same at lower abundance</a:t>
            </a:r>
          </a:p>
          <a:p>
            <a:r>
              <a:rPr lang="en-US" baseline="0" dirty="0" smtClean="0"/>
              <a:t>	-Couple exceptions; </a:t>
            </a:r>
          </a:p>
          <a:p>
            <a:r>
              <a:rPr lang="en-US" baseline="0" dirty="0" smtClean="0"/>
              <a:t>		-SHG; B. </a:t>
            </a:r>
            <a:r>
              <a:rPr lang="en-US" baseline="0" dirty="0" err="1" smtClean="0"/>
              <a:t>tricaudatus</a:t>
            </a:r>
            <a:endParaRPr lang="en-US" baseline="0" dirty="0" smtClean="0"/>
          </a:p>
          <a:p>
            <a:r>
              <a:rPr lang="en-US" baseline="0" dirty="0" smtClean="0"/>
              <a:t>		-MHG; </a:t>
            </a:r>
            <a:r>
              <a:rPr lang="en-US" baseline="0" dirty="0" err="1" smtClean="0"/>
              <a:t>Dolophilodes</a:t>
            </a:r>
            <a:r>
              <a:rPr lang="en-US" baseline="0" dirty="0" smtClean="0"/>
              <a:t> sp</a:t>
            </a:r>
          </a:p>
          <a:p>
            <a:r>
              <a:rPr lang="en-US" baseline="0" dirty="0" smtClean="0"/>
              <a:t>		-WWMG; no </a:t>
            </a:r>
            <a:r>
              <a:rPr lang="en-US" baseline="0" dirty="0" err="1" smtClean="0"/>
              <a:t>generalizable</a:t>
            </a:r>
            <a:r>
              <a:rPr lang="en-US" baseline="0" dirty="0" smtClean="0"/>
              <a:t> pattern, not affected as much</a:t>
            </a:r>
          </a:p>
          <a:p>
            <a:r>
              <a:rPr lang="en-US" baseline="0" dirty="0" smtClean="0"/>
              <a:t>	-Further stat analysis (ordination?) to see other patterns</a:t>
            </a:r>
            <a:endParaRPr lang="en-US" dirty="0" smtClean="0"/>
          </a:p>
        </p:txBody>
      </p:sp>
      <p:sp>
        <p:nvSpPr>
          <p:cNvPr id="80900" name="Slide Number Placeholder 3"/>
          <p:cNvSpPr>
            <a:spLocks noGrp="1"/>
          </p:cNvSpPr>
          <p:nvPr>
            <p:ph type="sldNum" sz="quarter" idx="5"/>
          </p:nvPr>
        </p:nvSpPr>
        <p:spPr>
          <a:noFill/>
          <a:ln>
            <a:miter lim="800000"/>
            <a:headEnd/>
            <a:tailEnd/>
          </a:ln>
        </p:spPr>
        <p:txBody>
          <a:bodyPr/>
          <a:lstStyle/>
          <a:p>
            <a:fld id="{D32CEECA-42A4-4027-A287-4403ED8A322F}" type="slidenum">
              <a:rPr lang="en-US" smtClean="0"/>
              <a:pPr/>
              <a:t>26</a:t>
            </a:fld>
            <a:endParaRPr lang="en-US" smtClean="0"/>
          </a:p>
        </p:txBody>
      </p:sp>
    </p:spTree>
    <p:extLst>
      <p:ext uri="{BB962C8B-B14F-4D97-AF65-F5344CB8AC3E}">
        <p14:creationId xmlns:p14="http://schemas.microsoft.com/office/powerpoint/2010/main" val="304936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Other types of assessments, such as comprehensive geomorphic surveys, may be better suited to document habitat changes resulting from high flow events. These would not have to be completed annually; rather they could be performed periodically (e.g., once every five years.</a:t>
            </a:r>
          </a:p>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27</a:t>
            </a:fld>
            <a:endParaRPr lang="en-US"/>
          </a:p>
        </p:txBody>
      </p:sp>
    </p:spTree>
    <p:extLst>
      <p:ext uri="{BB962C8B-B14F-4D97-AF65-F5344CB8AC3E}">
        <p14:creationId xmlns:p14="http://schemas.microsoft.com/office/powerpoint/2010/main" val="12331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28</a:t>
            </a:fld>
            <a:endParaRPr lang="en-US"/>
          </a:p>
        </p:txBody>
      </p:sp>
    </p:spTree>
    <p:extLst>
      <p:ext uri="{BB962C8B-B14F-4D97-AF65-F5344CB8AC3E}">
        <p14:creationId xmlns:p14="http://schemas.microsoft.com/office/powerpoint/2010/main" val="265826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smtClean="0"/>
              <a:t>-Waterbury one of hardest hit by inundation</a:t>
            </a:r>
          </a:p>
          <a:p>
            <a:r>
              <a:rPr lang="en-US" smtClean="0"/>
              <a:t>-Home to the biomonitoring lab (and over 100 other state employees)</a:t>
            </a:r>
          </a:p>
          <a:p>
            <a:r>
              <a:rPr lang="en-US" smtClean="0"/>
              <a:t>-Note the flood water line on our building</a:t>
            </a:r>
          </a:p>
        </p:txBody>
      </p:sp>
      <p:sp>
        <p:nvSpPr>
          <p:cNvPr id="54276" name="Slide Number Placeholder 3"/>
          <p:cNvSpPr>
            <a:spLocks noGrp="1"/>
          </p:cNvSpPr>
          <p:nvPr>
            <p:ph type="sldNum" sz="quarter" idx="5"/>
          </p:nvPr>
        </p:nvSpPr>
        <p:spPr>
          <a:noFill/>
          <a:ln>
            <a:miter lim="800000"/>
            <a:headEnd/>
            <a:tailEnd/>
          </a:ln>
        </p:spPr>
        <p:txBody>
          <a:bodyPr/>
          <a:lstStyle/>
          <a:p>
            <a:fld id="{C3701049-F563-475E-AE12-41053F963530}" type="slidenum">
              <a:rPr lang="en-US" smtClean="0"/>
              <a:pPr/>
              <a:t>7</a:t>
            </a:fld>
            <a:endParaRPr lang="en-US" smtClean="0"/>
          </a:p>
        </p:txBody>
      </p:sp>
    </p:spTree>
    <p:extLst>
      <p:ext uri="{BB962C8B-B14F-4D97-AF65-F5344CB8AC3E}">
        <p14:creationId xmlns:p14="http://schemas.microsoft.com/office/powerpoint/2010/main" val="169301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ea typeface="Calibri" panose="020F0502020204030204" pitchFamily="34" charset="0"/>
                <a:cs typeface="Times New Roman" panose="02020603050405020304" pitchFamily="18" charset="0"/>
              </a:rPr>
              <a:t>Storms like TS Irene have implications for biomonitoring programs like the one run by the Vermont Department of Environmental Conservation (VT DEC), which determines compliance with the Clean Water Act (CWA) based on </a:t>
            </a:r>
            <a:r>
              <a:rPr lang="en-US" dirty="0" err="1" smtClean="0">
                <a:latin typeface="Calibri" panose="020F0502020204030204" pitchFamily="34" charset="0"/>
                <a:ea typeface="Calibri" panose="020F0502020204030204" pitchFamily="34" charset="0"/>
                <a:cs typeface="Times New Roman" panose="02020603050405020304" pitchFamily="18" charset="0"/>
              </a:rPr>
              <a:t>bioassessment</a:t>
            </a:r>
            <a:r>
              <a:rPr lang="en-US" dirty="0" smtClean="0">
                <a:latin typeface="Calibri" panose="020F0502020204030204" pitchFamily="34" charset="0"/>
                <a:ea typeface="Calibri" panose="020F0502020204030204" pitchFamily="34" charset="0"/>
                <a:cs typeface="Times New Roman" panose="02020603050405020304" pitchFamily="18" charset="0"/>
              </a:rPr>
              <a:t> results in comparison to </a:t>
            </a:r>
            <a:r>
              <a:rPr lang="en-US" dirty="0" err="1" smtClean="0">
                <a:latin typeface="Calibri" panose="020F0502020204030204" pitchFamily="34" charset="0"/>
                <a:ea typeface="Calibri" panose="020F0502020204030204" pitchFamily="34" charset="0"/>
                <a:cs typeface="Times New Roman" panose="02020603050405020304" pitchFamily="18" charset="0"/>
              </a:rPr>
              <a:t>biocriteria</a:t>
            </a:r>
            <a:r>
              <a:rPr lang="en-US" dirty="0" smtClean="0">
                <a:latin typeface="Calibri" panose="020F0502020204030204" pitchFamily="34" charset="0"/>
                <a:ea typeface="Calibri" panose="020F0502020204030204" pitchFamily="34" charset="0"/>
                <a:cs typeface="Times New Roman" panose="02020603050405020304" pitchFamily="18" charset="0"/>
              </a:rPr>
              <a:t> (VTWQS). The VT DEC’s biomonitoring program uses sampling and evaluation of macroinvertebrate and fish communities to assess the biological integrity of the state’s </a:t>
            </a:r>
            <a:r>
              <a:rPr lang="en-US" dirty="0" err="1" smtClean="0">
                <a:latin typeface="Calibri" panose="020F0502020204030204" pitchFamily="34" charset="0"/>
                <a:ea typeface="Calibri" panose="020F0502020204030204" pitchFamily="34" charset="0"/>
                <a:cs typeface="Times New Roman" panose="02020603050405020304" pitchFamily="18" charset="0"/>
              </a:rPr>
              <a:t>wadeable</a:t>
            </a:r>
            <a:r>
              <a:rPr lang="en-US" dirty="0" smtClean="0">
                <a:latin typeface="Calibri" panose="020F0502020204030204" pitchFamily="34" charset="0"/>
                <a:ea typeface="Calibri" panose="020F0502020204030204" pitchFamily="34" charset="0"/>
                <a:cs typeface="Times New Roman" panose="02020603050405020304" pitchFamily="18" charset="0"/>
              </a:rPr>
              <a:t> streams and rivers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ea typeface="Calibri" panose="020F0502020204030204" pitchFamily="34" charset="0"/>
                <a:cs typeface="Times New Roman" panose="02020603050405020304" pitchFamily="18" charset="0"/>
              </a:rPr>
              <a:t>Effects of high flow events on stream biota can vary depending on the magnitude, duration, and timing of the event, the physical characteristics of the stream, and the ecological characteristics of the biota. Important stream and ecological features include slope, drainage area, the availability of </a:t>
            </a:r>
            <a:r>
              <a:rPr lang="en-US" dirty="0" err="1" smtClean="0">
                <a:latin typeface="Calibri" panose="020F0502020204030204" pitchFamily="34" charset="0"/>
                <a:ea typeface="Calibri" panose="020F0502020204030204" pitchFamily="34" charset="0"/>
                <a:cs typeface="Times New Roman" panose="02020603050405020304" pitchFamily="18" charset="0"/>
              </a:rPr>
              <a:t>refugia</a:t>
            </a:r>
            <a:r>
              <a:rPr lang="en-US" dirty="0" smtClean="0">
                <a:latin typeface="Calibri" panose="020F0502020204030204" pitchFamily="34" charset="0"/>
                <a:ea typeface="Calibri" panose="020F0502020204030204" pitchFamily="34" charset="0"/>
                <a:cs typeface="Times New Roman" panose="02020603050405020304" pitchFamily="18" charset="0"/>
              </a:rPr>
              <a:t>, and the traits and adaptive capacity of organisms (e.g., life history, behavioral) (Lake 2000, Lytle and </a:t>
            </a:r>
            <a:r>
              <a:rPr lang="en-US" dirty="0" err="1" smtClean="0">
                <a:latin typeface="Calibri" panose="020F0502020204030204" pitchFamily="34" charset="0"/>
                <a:ea typeface="Calibri" panose="020F0502020204030204" pitchFamily="34" charset="0"/>
                <a:cs typeface="Times New Roman" panose="02020603050405020304" pitchFamily="18" charset="0"/>
              </a:rPr>
              <a:t>Poff</a:t>
            </a:r>
            <a:r>
              <a:rPr lang="en-US" dirty="0" smtClean="0">
                <a:latin typeface="Calibri" panose="020F0502020204030204" pitchFamily="34" charset="0"/>
                <a:ea typeface="Calibri" panose="020F0502020204030204" pitchFamily="34" charset="0"/>
                <a:cs typeface="Times New Roman" panose="02020603050405020304" pitchFamily="18" charset="0"/>
              </a:rPr>
              <a:t> 2004, Woodward et al. 2015). High streamflow events and floods can affect stream biota by physically crushing, burying, or displacing organisms (including eggs), and by changing physical habitat, water quality, food and energy inputs, and aquatic community interactions (</a:t>
            </a:r>
            <a:r>
              <a:rPr lang="en-US" dirty="0" err="1" smtClean="0">
                <a:latin typeface="Calibri" panose="020F0502020204030204" pitchFamily="34" charset="0"/>
                <a:ea typeface="Calibri" panose="020F0502020204030204" pitchFamily="34" charset="0"/>
                <a:cs typeface="Times New Roman" panose="02020603050405020304" pitchFamily="18" charset="0"/>
                <a:hlinkClick r:id="rId3" action="ppaction://hlinkfile" tooltip="Poff, 1997 #1195"/>
              </a:rPr>
              <a:t>Poff</a:t>
            </a:r>
            <a:r>
              <a:rPr lang="en-US" dirty="0" smtClean="0">
                <a:latin typeface="Calibri" panose="020F0502020204030204" pitchFamily="34" charset="0"/>
                <a:ea typeface="Calibri" panose="020F0502020204030204" pitchFamily="34" charset="0"/>
                <a:cs typeface="Times New Roman" panose="02020603050405020304" pitchFamily="18" charset="0"/>
                <a:hlinkClick r:id="rId3" action="ppaction://hlinkfile" tooltip="Poff, 1997 #1195"/>
              </a:rPr>
              <a:t> et al. 1997</a:t>
            </a:r>
            <a:r>
              <a:rPr lang="en-US" dirty="0" smtClean="0">
                <a:latin typeface="Calibri" panose="020F0502020204030204" pitchFamily="34" charset="0"/>
                <a:ea typeface="Calibri" panose="020F0502020204030204" pitchFamily="34" charset="0"/>
                <a:cs typeface="Times New Roman" panose="02020603050405020304" pitchFamily="18" charset="0"/>
              </a:rPr>
              <a:t>, Lake 2000, Lytle and </a:t>
            </a:r>
            <a:r>
              <a:rPr lang="en-US" dirty="0" err="1" smtClean="0">
                <a:latin typeface="Calibri" panose="020F0502020204030204" pitchFamily="34" charset="0"/>
                <a:ea typeface="Calibri" panose="020F0502020204030204" pitchFamily="34" charset="0"/>
                <a:cs typeface="Times New Roman" panose="02020603050405020304" pitchFamily="18" charset="0"/>
              </a:rPr>
              <a:t>Poff</a:t>
            </a:r>
            <a:r>
              <a:rPr lang="en-US" dirty="0" smtClean="0">
                <a:latin typeface="Calibri" panose="020F0502020204030204" pitchFamily="34" charset="0"/>
                <a:ea typeface="Calibri" panose="020F0502020204030204" pitchFamily="34" charset="0"/>
                <a:cs typeface="Times New Roman" panose="02020603050405020304" pitchFamily="18" charset="0"/>
              </a:rPr>
              <a:t> 2004). Habitats can be altered by scouring and abrasion of the streambed, movement and redistribution of substrates, loss of snags and woody debris, channel widening, and channel incision. In some cases, effects on habitat can have more of a negative effect on biota than the direct effects of flooding (Death et al. 2015).</a:t>
            </a:r>
            <a:endParaRPr lang="en-US" dirty="0" smtClean="0"/>
          </a:p>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8</a:t>
            </a:fld>
            <a:endParaRPr lang="en-US"/>
          </a:p>
        </p:txBody>
      </p:sp>
    </p:spTree>
    <p:extLst>
      <p:ext uri="{BB962C8B-B14F-4D97-AF65-F5344CB8AC3E}">
        <p14:creationId xmlns:p14="http://schemas.microsoft.com/office/powerpoint/2010/main" val="296519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9</a:t>
            </a:fld>
            <a:endParaRPr lang="en-US"/>
          </a:p>
        </p:txBody>
      </p:sp>
    </p:spTree>
    <p:extLst>
      <p:ext uri="{BB962C8B-B14F-4D97-AF65-F5344CB8AC3E}">
        <p14:creationId xmlns:p14="http://schemas.microsoft.com/office/powerpoint/2010/main" val="215534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dirty="0" smtClean="0"/>
              <a:t>In setting metric cutoffs for our streams, aware that</a:t>
            </a:r>
          </a:p>
          <a:p>
            <a:r>
              <a:rPr lang="en-US" dirty="0" smtClean="0"/>
              <a:t>   	-All streams not created equal, need separate bench marks based on STREAM TYPE because communities are so fundamentally different</a:t>
            </a:r>
          </a:p>
          <a:p>
            <a:r>
              <a:rPr lang="en-US" dirty="0" smtClean="0"/>
              <a:t>	-</a:t>
            </a:r>
            <a:r>
              <a:rPr lang="en-US" dirty="0" err="1" smtClean="0"/>
              <a:t>Biocriteria</a:t>
            </a:r>
            <a:r>
              <a:rPr lang="en-US" dirty="0" smtClean="0"/>
              <a:t> development led to three distinct community types (SHG, MHG, WWMG); go over </a:t>
            </a:r>
            <a:r>
              <a:rPr lang="en-US" dirty="0" err="1" smtClean="0"/>
              <a:t>phys-chem</a:t>
            </a:r>
            <a:r>
              <a:rPr lang="en-US" dirty="0" smtClean="0"/>
              <a:t> characteristics</a:t>
            </a:r>
          </a:p>
          <a:p>
            <a:endParaRPr lang="en-US" dirty="0" smtClean="0"/>
          </a:p>
          <a:p>
            <a:r>
              <a:rPr lang="en-US" dirty="0" smtClean="0"/>
              <a:t>    </a:t>
            </a:r>
          </a:p>
        </p:txBody>
      </p:sp>
      <p:sp>
        <p:nvSpPr>
          <p:cNvPr id="63492" name="Slide Number Placeholder 3"/>
          <p:cNvSpPr>
            <a:spLocks noGrp="1"/>
          </p:cNvSpPr>
          <p:nvPr>
            <p:ph type="sldNum" sz="quarter" idx="5"/>
          </p:nvPr>
        </p:nvSpPr>
        <p:spPr>
          <a:noFill/>
          <a:ln>
            <a:miter lim="800000"/>
            <a:headEnd/>
            <a:tailEnd/>
          </a:ln>
        </p:spPr>
        <p:txBody>
          <a:bodyPr/>
          <a:lstStyle/>
          <a:p>
            <a:fld id="{589C2B4F-360E-4DB7-BC7A-60A82673C384}" type="slidenum">
              <a:rPr lang="en-US" smtClean="0"/>
              <a:pPr/>
              <a:t>10</a:t>
            </a:fld>
            <a:endParaRPr lang="en-US" smtClean="0"/>
          </a:p>
        </p:txBody>
      </p:sp>
    </p:spTree>
    <p:extLst>
      <p:ext uri="{BB962C8B-B14F-4D97-AF65-F5344CB8AC3E}">
        <p14:creationId xmlns:p14="http://schemas.microsoft.com/office/powerpoint/2010/main" val="125322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14</a:t>
            </a:fld>
            <a:endParaRPr lang="en-US"/>
          </a:p>
        </p:txBody>
      </p:sp>
    </p:spTree>
    <p:extLst>
      <p:ext uri="{BB962C8B-B14F-4D97-AF65-F5344CB8AC3E}">
        <p14:creationId xmlns:p14="http://schemas.microsoft.com/office/powerpoint/2010/main" val="342631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Comparatively, flows at the USGS gages on Lewis and Ranch, which have shorter periods of record (beginning in 1990 and 2001, respectively), were not as extreme during TS Irene. Mean daily flows were actually higher at these sites during spring 2011 (Figure 4). Both Ranch and Lewis also had high flow events (of slightly higher magnitude than TS Irene) during late September 2010, and Ranch had experienced multiple other high flow events during the fall season (Figure 4). No representative USGS gage data were available for the </a:t>
            </a:r>
            <a:r>
              <a:rPr lang="en-US" sz="1200" kern="1200" dirty="0" err="1" smtClean="0">
                <a:solidFill>
                  <a:schemeClr val="tx1"/>
                </a:solidFill>
                <a:effectLst/>
                <a:latin typeface="+mn-lt"/>
                <a:ea typeface="+mn-ea"/>
                <a:cs typeface="+mn-cs"/>
              </a:rPr>
              <a:t>Nulhegan</a:t>
            </a:r>
            <a:r>
              <a:rPr lang="en-US" sz="1200" kern="1200" dirty="0" smtClean="0">
                <a:solidFill>
                  <a:schemeClr val="tx1"/>
                </a:solidFill>
                <a:effectLst/>
                <a:latin typeface="+mn-lt"/>
                <a:ea typeface="+mn-ea"/>
                <a:cs typeface="+mn-cs"/>
              </a:rPr>
              <a:t>, and hydrologic data from the USGS gage near </a:t>
            </a:r>
            <a:r>
              <a:rPr lang="en-US" sz="1200" kern="1200" dirty="0" err="1" smtClean="0">
                <a:solidFill>
                  <a:schemeClr val="tx1"/>
                </a:solidFill>
                <a:effectLst/>
                <a:latin typeface="+mn-lt"/>
                <a:ea typeface="+mn-ea"/>
                <a:cs typeface="+mn-cs"/>
              </a:rPr>
              <a:t>Winhall</a:t>
            </a:r>
            <a:r>
              <a:rPr lang="en-US" sz="1200" kern="1200" dirty="0" smtClean="0">
                <a:solidFill>
                  <a:schemeClr val="tx1"/>
                </a:solidFill>
                <a:effectLst/>
                <a:latin typeface="+mn-lt"/>
                <a:ea typeface="+mn-ea"/>
                <a:cs typeface="+mn-cs"/>
              </a:rPr>
              <a:t> and Kidder were excluded because its stream flows are influenced by a hydroelectric dam</a:t>
            </a:r>
            <a:endParaRPr lang="en-US" dirty="0"/>
          </a:p>
        </p:txBody>
      </p:sp>
      <p:sp>
        <p:nvSpPr>
          <p:cNvPr id="4" name="Slide Number Placeholder 3"/>
          <p:cNvSpPr>
            <a:spLocks noGrp="1"/>
          </p:cNvSpPr>
          <p:nvPr>
            <p:ph type="sldNum" sz="quarter" idx="10"/>
          </p:nvPr>
        </p:nvSpPr>
        <p:spPr/>
        <p:txBody>
          <a:bodyPr/>
          <a:lstStyle/>
          <a:p>
            <a:fld id="{D1ACCE23-A315-40D9-8F0C-EE2BB5DFB3B5}" type="slidenum">
              <a:rPr lang="en-US" smtClean="0"/>
              <a:t>15</a:t>
            </a:fld>
            <a:endParaRPr lang="en-US"/>
          </a:p>
        </p:txBody>
      </p:sp>
    </p:spTree>
    <p:extLst>
      <p:ext uri="{BB962C8B-B14F-4D97-AF65-F5344CB8AC3E}">
        <p14:creationId xmlns:p14="http://schemas.microsoft.com/office/powerpoint/2010/main" val="170053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pPr>
              <a:buFontTx/>
              <a:buChar char="-"/>
            </a:pPr>
            <a:r>
              <a:rPr lang="en-US" dirty="0" smtClean="0"/>
              <a:t>A brief background on our particular monitoring program before getting to results</a:t>
            </a:r>
          </a:p>
          <a:p>
            <a:pPr>
              <a:buFontTx/>
              <a:buChar char="-"/>
            </a:pPr>
            <a:r>
              <a:rPr lang="en-US" dirty="0" smtClean="0"/>
              <a:t>Unit tasked with collecting fish and macro community data used in biological assessments</a:t>
            </a:r>
          </a:p>
          <a:p>
            <a:pPr lvl="1">
              <a:buFontTx/>
              <a:buChar char="-"/>
            </a:pPr>
            <a:r>
              <a:rPr lang="en-US" dirty="0" smtClean="0"/>
              <a:t>Biota as the most direct measure of water quality and stream health</a:t>
            </a:r>
          </a:p>
          <a:p>
            <a:pPr lvl="1">
              <a:buFontTx/>
              <a:buChar char="-"/>
            </a:pPr>
            <a:r>
              <a:rPr lang="en-US" dirty="0" smtClean="0"/>
              <a:t>Also associated habitat evaluation and water samples (nutrients, metals, </a:t>
            </a:r>
            <a:r>
              <a:rPr lang="en-US" dirty="0" err="1" smtClean="0"/>
              <a:t>etc</a:t>
            </a:r>
            <a:r>
              <a:rPr lang="en-US" dirty="0" smtClean="0"/>
              <a:t>)</a:t>
            </a:r>
          </a:p>
        </p:txBody>
      </p:sp>
      <p:sp>
        <p:nvSpPr>
          <p:cNvPr id="59396" name="Slide Number Placeholder 3"/>
          <p:cNvSpPr>
            <a:spLocks noGrp="1"/>
          </p:cNvSpPr>
          <p:nvPr>
            <p:ph type="sldNum" sz="quarter" idx="5"/>
          </p:nvPr>
        </p:nvSpPr>
        <p:spPr>
          <a:noFill/>
          <a:ln>
            <a:miter lim="800000"/>
            <a:headEnd/>
            <a:tailEnd/>
          </a:ln>
        </p:spPr>
        <p:txBody>
          <a:bodyPr/>
          <a:lstStyle/>
          <a:p>
            <a:fld id="{DAB2B1F7-63B7-4D5C-9335-DD75AA204F18}" type="slidenum">
              <a:rPr lang="en-US" smtClean="0"/>
              <a:pPr/>
              <a:t>16</a:t>
            </a:fld>
            <a:endParaRPr lang="en-US" smtClean="0"/>
          </a:p>
        </p:txBody>
      </p:sp>
    </p:spTree>
    <p:extLst>
      <p:ext uri="{BB962C8B-B14F-4D97-AF65-F5344CB8AC3E}">
        <p14:creationId xmlns:p14="http://schemas.microsoft.com/office/powerpoint/2010/main" val="248183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pPr>
              <a:buFontTx/>
              <a:buChar char="-"/>
            </a:pPr>
            <a:r>
              <a:rPr lang="en-US" smtClean="0"/>
              <a:t>Sampling communities</a:t>
            </a:r>
          </a:p>
          <a:p>
            <a:pPr lvl="1">
              <a:buFontTx/>
              <a:buChar char="-"/>
            </a:pPr>
            <a:r>
              <a:rPr lang="en-US" smtClean="0"/>
              <a:t>Backpack shocking and identify fish to species in field</a:t>
            </a:r>
          </a:p>
          <a:p>
            <a:pPr lvl="1">
              <a:buFontTx/>
              <a:buChar char="-"/>
            </a:pPr>
            <a:r>
              <a:rPr lang="en-US" smtClean="0"/>
              <a:t>Kicknet sampling @ 1m2, and identify minimum of 25% of sample </a:t>
            </a:r>
          </a:p>
          <a:p>
            <a:pPr lvl="2">
              <a:buFontTx/>
              <a:buChar char="-"/>
            </a:pPr>
            <a:r>
              <a:rPr lang="en-US" smtClean="0"/>
              <a:t>Taxonomy done in house by “specialists”</a:t>
            </a:r>
          </a:p>
          <a:p>
            <a:pPr lvl="2">
              <a:buFontTx/>
              <a:buChar char="-"/>
            </a:pPr>
            <a:r>
              <a:rPr lang="en-US" smtClean="0"/>
              <a:t>To lowest possible level in laboratory (species target)</a:t>
            </a:r>
          </a:p>
          <a:p>
            <a:pPr lvl="2"/>
            <a:endParaRPr lang="en-US" smtClean="0"/>
          </a:p>
        </p:txBody>
      </p:sp>
      <p:sp>
        <p:nvSpPr>
          <p:cNvPr id="60420" name="Slide Number Placeholder 3"/>
          <p:cNvSpPr>
            <a:spLocks noGrp="1"/>
          </p:cNvSpPr>
          <p:nvPr>
            <p:ph type="sldNum" sz="quarter" idx="5"/>
          </p:nvPr>
        </p:nvSpPr>
        <p:spPr>
          <a:noFill/>
          <a:ln>
            <a:miter lim="800000"/>
            <a:headEnd/>
            <a:tailEnd/>
          </a:ln>
        </p:spPr>
        <p:txBody>
          <a:bodyPr/>
          <a:lstStyle/>
          <a:p>
            <a:fld id="{BED962F9-FECF-4865-9EF6-C30BCD2C0BB8}" type="slidenum">
              <a:rPr lang="en-US" smtClean="0"/>
              <a:pPr/>
              <a:t>17</a:t>
            </a:fld>
            <a:endParaRPr lang="en-US" smtClean="0"/>
          </a:p>
        </p:txBody>
      </p:sp>
    </p:spTree>
    <p:extLst>
      <p:ext uri="{BB962C8B-B14F-4D97-AF65-F5344CB8AC3E}">
        <p14:creationId xmlns:p14="http://schemas.microsoft.com/office/powerpoint/2010/main" val="111780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9474732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36105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93568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1087014-FBF5-417F-B2C5-FDB20652FD2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8872503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3295281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1087014-FBF5-417F-B2C5-FDB20652FD2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9793147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A7432A-DE9B-4670-BFE2-2F1FD89C5F01}" type="datetimeFigureOut">
              <a:rPr lang="en-US" smtClean="0"/>
              <a:t>2018-12-13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470429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A7432A-DE9B-4670-BFE2-2F1FD89C5F01}" type="datetimeFigureOut">
              <a:rPr lang="en-US" smtClean="0"/>
              <a:t>2018-12-13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3328300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A7432A-DE9B-4670-BFE2-2F1FD89C5F01}" type="datetimeFigureOut">
              <a:rPr lang="en-US" smtClean="0"/>
              <a:t>2018-12-13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01404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7432A-DE9B-4670-BFE2-2F1FD89C5F01}" type="datetimeFigureOut">
              <a:rPr lang="en-US" smtClean="0"/>
              <a:t>2018-12-13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27385779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1A7432A-DE9B-4670-BFE2-2F1FD89C5F01}" type="datetimeFigureOut">
              <a:rPr lang="en-US" smtClean="0"/>
              <a:t>2018-12-13</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1087014-FBF5-417F-B2C5-FDB20652FD2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411989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839429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1A7432A-DE9B-4670-BFE2-2F1FD89C5F01}" type="datetimeFigureOut">
              <a:rPr lang="en-US" smtClean="0"/>
              <a:t>2018-12-13</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1087014-FBF5-417F-B2C5-FDB20652FD2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7249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794809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203482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A7432A-DE9B-4670-BFE2-2F1FD89C5F01}" type="datetimeFigureOut">
              <a:rPr lang="en-US" smtClean="0"/>
              <a:t>2018-12-13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278622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A7432A-DE9B-4670-BFE2-2F1FD89C5F01}" type="datetimeFigureOut">
              <a:rPr lang="en-US" smtClean="0"/>
              <a:t>2018-12-13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403450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A7432A-DE9B-4670-BFE2-2F1FD89C5F01}" type="datetimeFigureOut">
              <a:rPr lang="en-US" smtClean="0"/>
              <a:t>2018-12-13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87014-FBF5-417F-B2C5-FDB20652FD21}"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0751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A7432A-DE9B-4670-BFE2-2F1FD89C5F01}" type="datetimeFigureOut">
              <a:rPr lang="en-US" smtClean="0"/>
              <a:t>2018-12-13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87014-FBF5-417F-B2C5-FDB20652FD21}"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30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7432A-DE9B-4670-BFE2-2F1FD89C5F01}" type="datetimeFigureOut">
              <a:rPr lang="en-US" smtClean="0"/>
              <a:t>2018-12-13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24984774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A7432A-DE9B-4670-BFE2-2F1FD89C5F01}" type="datetimeFigureOut">
              <a:rPr lang="en-US" smtClean="0"/>
              <a:t>2018-12-13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7769061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A7432A-DE9B-4670-BFE2-2F1FD89C5F01}" type="datetimeFigureOut">
              <a:rPr lang="en-US" smtClean="0"/>
              <a:t>2018-12-13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87014-FBF5-417F-B2C5-FDB20652FD21}" type="slidenum">
              <a:rPr lang="en-US" smtClean="0"/>
              <a:t>‹#›</a:t>
            </a:fld>
            <a:endParaRPr lang="en-US"/>
          </a:p>
        </p:txBody>
      </p:sp>
    </p:spTree>
    <p:extLst>
      <p:ext uri="{BB962C8B-B14F-4D97-AF65-F5344CB8AC3E}">
        <p14:creationId xmlns:p14="http://schemas.microsoft.com/office/powerpoint/2010/main" val="181582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1A7432A-DE9B-4670-BFE2-2F1FD89C5F01}" type="datetimeFigureOut">
              <a:rPr lang="en-US" smtClean="0"/>
              <a:t>2018-12-13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B1087014-FBF5-417F-B2C5-FDB20652FD21}" type="slidenum">
              <a:rPr lang="en-US" smtClean="0"/>
              <a:t>‹#›</a:t>
            </a:fld>
            <a:endParaRPr lang="en-US"/>
          </a:p>
        </p:txBody>
      </p:sp>
    </p:spTree>
    <p:extLst>
      <p:ext uri="{BB962C8B-B14F-4D97-AF65-F5344CB8AC3E}">
        <p14:creationId xmlns:p14="http://schemas.microsoft.com/office/powerpoint/2010/main" val="374007152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1A7432A-DE9B-4670-BFE2-2F1FD89C5F01}" type="datetimeFigureOut">
              <a:rPr lang="en-US" smtClean="0"/>
              <a:t>2018-12-13</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1087014-FBF5-417F-B2C5-FDB20652FD2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0445436"/>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mailto:Jen.Stamp@tetratech.com"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hyperlink" Target="mailto:Steve.Fiske@vermont.gov" TargetMode="External"/><Relationship Id="rId4" Type="http://schemas.openxmlformats.org/officeDocument/2006/relationships/hyperlink" Target="mailto:Aaron.Moore@vermont.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022" y="5854346"/>
            <a:ext cx="7573106" cy="861774"/>
          </a:xfrm>
          <a:prstGeom prst="rect">
            <a:avLst/>
          </a:prstGeom>
        </p:spPr>
        <p:txBody>
          <a:bodyPr wrap="square">
            <a:spAutoFit/>
          </a:bodyPr>
          <a:lstStyle/>
          <a:p>
            <a:pPr algn="ctr"/>
            <a:r>
              <a:rPr lang="en-US" sz="1600" i="1" dirty="0"/>
              <a:t>Forest Ecosystem Monitoring Cooperative Conference</a:t>
            </a:r>
          </a:p>
          <a:p>
            <a:pPr algn="ctr"/>
            <a:r>
              <a:rPr lang="en-US" sz="1600" i="1" dirty="0"/>
              <a:t>Burlington, VT</a:t>
            </a:r>
          </a:p>
          <a:p>
            <a:pPr algn="ctr"/>
            <a:r>
              <a:rPr lang="en-US" sz="1600" i="1" dirty="0"/>
              <a:t>December 14, 2018</a:t>
            </a:r>
          </a:p>
        </p:txBody>
      </p:sp>
      <p:sp>
        <p:nvSpPr>
          <p:cNvPr id="3" name="Rectangle 2"/>
          <p:cNvSpPr/>
          <p:nvPr/>
        </p:nvSpPr>
        <p:spPr>
          <a:xfrm>
            <a:off x="2432858" y="4778658"/>
            <a:ext cx="8115968" cy="923330"/>
          </a:xfrm>
          <a:prstGeom prst="rect">
            <a:avLst/>
          </a:prstGeom>
        </p:spPr>
        <p:txBody>
          <a:bodyPr wrap="square">
            <a:spAutoFit/>
          </a:bodyPr>
          <a:lstStyle/>
          <a:p>
            <a:pPr algn="ctr"/>
            <a:r>
              <a:rPr lang="en-US" b="1" dirty="0">
                <a:latin typeface="Arial" panose="020B0604020202020204" pitchFamily="34" charset="0"/>
                <a:cs typeface="Arial" pitchFamily="34" charset="0"/>
              </a:rPr>
              <a:t>Jen Stamp</a:t>
            </a:r>
            <a:r>
              <a:rPr lang="en-US" b="1" dirty="0" smtClean="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Jeroen Gerritsen &amp; Anna Hamilton - Tetra </a:t>
            </a:r>
            <a:r>
              <a:rPr lang="en-US" dirty="0" smtClean="0">
                <a:latin typeface="Arial" panose="020B0604020202020204" pitchFamily="34" charset="0"/>
                <a:cs typeface="Arial" pitchFamily="34" charset="0"/>
              </a:rPr>
              <a:t>Tech, Inc.</a:t>
            </a:r>
            <a:endParaRPr lang="en-US" dirty="0">
              <a:latin typeface="Arial" panose="020B0604020202020204" pitchFamily="34" charset="0"/>
              <a:cs typeface="Arial" panose="020B0604020202020204" pitchFamily="34" charset="0"/>
            </a:endParaRPr>
          </a:p>
          <a:p>
            <a:pPr algn="ctr"/>
            <a:r>
              <a:rPr lang="en-US" b="1" dirty="0" smtClean="0">
                <a:latin typeface="Arial" panose="020B0604020202020204" pitchFamily="34" charset="0"/>
                <a:cs typeface="Arial" panose="020B0604020202020204" pitchFamily="34" charset="0"/>
              </a:rPr>
              <a:t>Aaron Moore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smtClean="0"/>
              <a:t>Vermont </a:t>
            </a:r>
            <a:r>
              <a:rPr lang="en-US" dirty="0"/>
              <a:t>Agency of Agriculture Food and Markets (AAFM</a:t>
            </a:r>
            <a:r>
              <a:rPr lang="en-US" dirty="0" smtClean="0"/>
              <a:t>)</a:t>
            </a:r>
          </a:p>
          <a:p>
            <a:pPr algn="ctr"/>
            <a:r>
              <a:rPr lang="en-US" b="1" dirty="0" smtClean="0">
                <a:latin typeface="Arial" panose="020B0604020202020204" pitchFamily="34" charset="0"/>
                <a:cs typeface="Arial" panose="020B0604020202020204" pitchFamily="34" charset="0"/>
              </a:rPr>
              <a:t>Steve Fiske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 </a:t>
            </a:r>
            <a:r>
              <a:rPr lang="en-US" dirty="0"/>
              <a:t>Vermont Department of Environmental Conservation (VTDEC)</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827629" y="292507"/>
            <a:ext cx="11079892" cy="1138773"/>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3400" b="1" i="1" dirty="0">
                <a:latin typeface="Arial" panose="020B0604020202020204" pitchFamily="34" charset="0"/>
                <a:cs typeface="Arial" panose="020B0604020202020204" pitchFamily="34" charset="0"/>
              </a:rPr>
              <a:t>Effects of </a:t>
            </a:r>
            <a:r>
              <a:rPr lang="en-US" sz="3400" b="1" i="1" dirty="0" smtClean="0">
                <a:latin typeface="Arial" panose="020B0604020202020204" pitchFamily="34" charset="0"/>
                <a:cs typeface="Arial" panose="020B0604020202020204" pitchFamily="34" charset="0"/>
              </a:rPr>
              <a:t>Extreme High Flow Events </a:t>
            </a:r>
            <a:r>
              <a:rPr lang="en-US" sz="3400" b="1" i="1" dirty="0">
                <a:latin typeface="Arial" panose="020B0604020202020204" pitchFamily="34" charset="0"/>
                <a:cs typeface="Arial" panose="020B0604020202020204" pitchFamily="34" charset="0"/>
              </a:rPr>
              <a:t>on </a:t>
            </a:r>
            <a:r>
              <a:rPr lang="en-US" sz="3400" b="1" i="1" dirty="0" smtClean="0">
                <a:latin typeface="Arial" panose="020B0604020202020204" pitchFamily="34" charset="0"/>
                <a:cs typeface="Arial" panose="020B0604020202020204" pitchFamily="34" charset="0"/>
              </a:rPr>
              <a:t>Macroinvertebrate Communities </a:t>
            </a:r>
            <a:r>
              <a:rPr lang="en-US" sz="3400" b="1" i="1" dirty="0">
                <a:latin typeface="Arial" panose="020B0604020202020204" pitchFamily="34" charset="0"/>
                <a:cs typeface="Arial" panose="020B0604020202020204" pitchFamily="34" charset="0"/>
              </a:rPr>
              <a:t>in Vermont </a:t>
            </a:r>
            <a:r>
              <a:rPr lang="en-US" sz="3400" b="1" i="1" dirty="0" smtClean="0">
                <a:latin typeface="Arial" panose="020B0604020202020204" pitchFamily="34" charset="0"/>
                <a:cs typeface="Arial" panose="020B0604020202020204" pitchFamily="34" charset="0"/>
              </a:rPr>
              <a:t>Streams</a:t>
            </a:r>
            <a:endParaRPr lang="en-US" sz="3400" b="1" i="1"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240" y="1678505"/>
            <a:ext cx="8534400" cy="2852928"/>
          </a:xfrm>
          <a:prstGeom prst="rect">
            <a:avLst/>
          </a:prstGeom>
        </p:spPr>
      </p:pic>
    </p:spTree>
    <p:extLst>
      <p:ext uri="{BB962C8B-B14F-4D97-AF65-F5344CB8AC3E}">
        <p14:creationId xmlns:p14="http://schemas.microsoft.com/office/powerpoint/2010/main" val="2174258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1861890" y="81447"/>
            <a:ext cx="8814720" cy="1015663"/>
          </a:xfrm>
          <a:prstGeom prst="rect">
            <a:avLst/>
          </a:prstGeom>
          <a:noFill/>
          <a:ln w="9525">
            <a:noFill/>
            <a:miter lim="800000"/>
            <a:headEnd/>
            <a:tailEnd/>
          </a:ln>
        </p:spPr>
        <p:txBody>
          <a:bodyPr wrap="square">
            <a:spAutoFit/>
          </a:bodyPr>
          <a:lstStyle/>
          <a:p>
            <a:pPr algn="ctr"/>
            <a:r>
              <a:rPr lang="en-US" sz="3000" b="1" dirty="0">
                <a:latin typeface="Arial" panose="020B0604020202020204" pitchFamily="34" charset="0"/>
                <a:cs typeface="Arial" panose="020B0604020202020204" pitchFamily="34" charset="0"/>
              </a:rPr>
              <a:t>Represent 3 different stream types for </a:t>
            </a:r>
            <a:r>
              <a:rPr lang="en-US" sz="3000" b="1" dirty="0" err="1">
                <a:latin typeface="Arial" panose="020B0604020202020204" pitchFamily="34" charset="0"/>
                <a:cs typeface="Arial" panose="020B0604020202020204" pitchFamily="34" charset="0"/>
              </a:rPr>
              <a:t>macroinvertebrate</a:t>
            </a:r>
            <a:r>
              <a:rPr lang="en-US" sz="3000" b="1" dirty="0">
                <a:latin typeface="Arial" panose="020B0604020202020204" pitchFamily="34" charset="0"/>
                <a:cs typeface="Arial" panose="020B0604020202020204" pitchFamily="34" charset="0"/>
              </a:rPr>
              <a:t> communities</a:t>
            </a:r>
          </a:p>
        </p:txBody>
      </p:sp>
      <p:sp>
        <p:nvSpPr>
          <p:cNvPr id="21510" name="TextBox 9"/>
          <p:cNvSpPr txBox="1">
            <a:spLocks noChangeArrowheads="1"/>
          </p:cNvSpPr>
          <p:nvPr/>
        </p:nvSpPr>
        <p:spPr bwMode="auto">
          <a:xfrm>
            <a:off x="3449850" y="2361337"/>
            <a:ext cx="5638800" cy="1754326"/>
          </a:xfrm>
          <a:prstGeom prst="rect">
            <a:avLst/>
          </a:prstGeom>
          <a:noFill/>
          <a:ln w="9525">
            <a:noFill/>
            <a:miter lim="800000"/>
            <a:headEnd/>
            <a:tailEnd/>
          </a:ln>
        </p:spPr>
        <p:txBody>
          <a:bodyPr>
            <a:spAutoFit/>
          </a:bodyPr>
          <a:lstStyle/>
          <a:p>
            <a:pPr>
              <a:buFontTx/>
              <a:buChar char="-"/>
            </a:pPr>
            <a:r>
              <a:rPr lang="en-US" dirty="0" smtClean="0"/>
              <a:t>  Increased Drainage Area and Order</a:t>
            </a:r>
          </a:p>
          <a:p>
            <a:pPr>
              <a:buFontTx/>
              <a:buChar char="-"/>
            </a:pPr>
            <a:r>
              <a:rPr lang="en-US" dirty="0"/>
              <a:t> </a:t>
            </a:r>
            <a:r>
              <a:rPr lang="en-US" dirty="0" smtClean="0"/>
              <a:t> Increased Slope</a:t>
            </a:r>
          </a:p>
          <a:p>
            <a:pPr>
              <a:buFontTx/>
              <a:buChar char="-"/>
            </a:pPr>
            <a:r>
              <a:rPr lang="en-US" dirty="0" smtClean="0"/>
              <a:t>  Decreased Elevation</a:t>
            </a:r>
          </a:p>
          <a:p>
            <a:pPr>
              <a:buFontTx/>
              <a:buChar char="-"/>
            </a:pPr>
            <a:r>
              <a:rPr lang="en-US" dirty="0" smtClean="0"/>
              <a:t>  </a:t>
            </a:r>
            <a:r>
              <a:rPr lang="en-US" dirty="0"/>
              <a:t>Decreased Canopy Cover</a:t>
            </a:r>
          </a:p>
          <a:p>
            <a:pPr>
              <a:buFontTx/>
              <a:buChar char="-"/>
            </a:pPr>
            <a:r>
              <a:rPr lang="en-US" dirty="0"/>
              <a:t>  Increased % Fine Sediments</a:t>
            </a:r>
          </a:p>
          <a:p>
            <a:pPr>
              <a:buFontTx/>
              <a:buChar char="-"/>
            </a:pPr>
            <a:r>
              <a:rPr lang="en-US" dirty="0"/>
              <a:t>  Increased pH, Alkalinity, </a:t>
            </a:r>
            <a:r>
              <a:rPr lang="en-US" dirty="0" smtClean="0"/>
              <a:t>Conductivity, Temperature</a:t>
            </a:r>
            <a:endParaRPr lang="en-US" dirty="0"/>
          </a:p>
        </p:txBody>
      </p:sp>
      <p:sp>
        <p:nvSpPr>
          <p:cNvPr id="11" name="Right Arrow 10"/>
          <p:cNvSpPr/>
          <p:nvPr/>
        </p:nvSpPr>
        <p:spPr>
          <a:xfrm>
            <a:off x="3251915" y="2084496"/>
            <a:ext cx="5715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3251915" y="4087705"/>
            <a:ext cx="5715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513" name="Group 16"/>
          <p:cNvGrpSpPr>
            <a:grpSpLocks/>
          </p:cNvGrpSpPr>
          <p:nvPr/>
        </p:nvGrpSpPr>
        <p:grpSpPr bwMode="auto">
          <a:xfrm>
            <a:off x="2254250" y="4502727"/>
            <a:ext cx="7775620" cy="2260456"/>
            <a:chOff x="152400" y="4191000"/>
            <a:chExt cx="8578542" cy="2493189"/>
          </a:xfrm>
        </p:grpSpPr>
        <p:pic>
          <p:nvPicPr>
            <p:cNvPr id="21514" name="Picture 4"/>
            <p:cNvPicPr>
              <a:picLocks noChangeAspect="1" noChangeArrowheads="1"/>
            </p:cNvPicPr>
            <p:nvPr/>
          </p:nvPicPr>
          <p:blipFill>
            <a:blip r:embed="rId3" cstate="print"/>
            <a:srcRect/>
            <a:stretch>
              <a:fillRect/>
            </a:stretch>
          </p:blipFill>
          <p:spPr bwMode="auto">
            <a:xfrm>
              <a:off x="152400" y="4191000"/>
              <a:ext cx="2724150" cy="2493189"/>
            </a:xfrm>
            <a:prstGeom prst="rect">
              <a:avLst/>
            </a:prstGeom>
            <a:noFill/>
            <a:ln w="9525">
              <a:noFill/>
              <a:miter lim="800000"/>
              <a:headEnd/>
              <a:tailEnd/>
            </a:ln>
          </p:spPr>
        </p:pic>
        <p:pic>
          <p:nvPicPr>
            <p:cNvPr id="21515" name="Picture 6"/>
            <p:cNvPicPr>
              <a:picLocks noChangeAspect="1" noChangeArrowheads="1"/>
            </p:cNvPicPr>
            <p:nvPr/>
          </p:nvPicPr>
          <p:blipFill>
            <a:blip r:embed="rId4" cstate="print"/>
            <a:srcRect/>
            <a:stretch>
              <a:fillRect/>
            </a:stretch>
          </p:blipFill>
          <p:spPr bwMode="auto">
            <a:xfrm>
              <a:off x="3124200" y="4191000"/>
              <a:ext cx="2590800" cy="2433031"/>
            </a:xfrm>
            <a:prstGeom prst="rect">
              <a:avLst/>
            </a:prstGeom>
            <a:noFill/>
            <a:ln w="9525">
              <a:noFill/>
              <a:miter lim="800000"/>
              <a:headEnd/>
              <a:tailEnd/>
            </a:ln>
          </p:spPr>
        </p:pic>
        <p:pic>
          <p:nvPicPr>
            <p:cNvPr id="21516" name="Picture 7"/>
            <p:cNvPicPr>
              <a:picLocks noChangeAspect="1" noChangeArrowheads="1"/>
            </p:cNvPicPr>
            <p:nvPr/>
          </p:nvPicPr>
          <p:blipFill>
            <a:blip r:embed="rId5" cstate="print"/>
            <a:srcRect/>
            <a:stretch>
              <a:fillRect/>
            </a:stretch>
          </p:blipFill>
          <p:spPr bwMode="auto">
            <a:xfrm>
              <a:off x="5943600" y="4191000"/>
              <a:ext cx="2787342" cy="2447685"/>
            </a:xfrm>
            <a:prstGeom prst="rect">
              <a:avLst/>
            </a:prstGeom>
            <a:noFill/>
            <a:ln w="9525">
              <a:noFill/>
              <a:miter lim="800000"/>
              <a:headEnd/>
              <a:tailEnd/>
            </a:ln>
          </p:spPr>
        </p:pic>
      </p:grpSp>
      <p:sp>
        <p:nvSpPr>
          <p:cNvPr id="21507" name="TextBox 5"/>
          <p:cNvSpPr txBox="1">
            <a:spLocks noChangeArrowheads="1"/>
          </p:cNvSpPr>
          <p:nvPr/>
        </p:nvSpPr>
        <p:spPr bwMode="auto">
          <a:xfrm>
            <a:off x="2154450" y="1328161"/>
            <a:ext cx="2514600" cy="646113"/>
          </a:xfrm>
          <a:prstGeom prst="rect">
            <a:avLst/>
          </a:prstGeom>
          <a:solidFill>
            <a:schemeClr val="accent6">
              <a:lumMod val="60000"/>
              <a:lumOff val="40000"/>
            </a:schemeClr>
          </a:solidFill>
          <a:ln w="9525">
            <a:solidFill>
              <a:schemeClr val="bg1"/>
            </a:solidFill>
            <a:miter lim="800000"/>
            <a:headEnd/>
            <a:tailEnd/>
          </a:ln>
        </p:spPr>
        <p:txBody>
          <a:bodyPr>
            <a:spAutoFit/>
          </a:bodyPr>
          <a:lstStyle/>
          <a:p>
            <a:pPr algn="ctr"/>
            <a:r>
              <a:rPr lang="en-US" dirty="0"/>
              <a:t>Small High Gradient </a:t>
            </a:r>
            <a:endParaRPr lang="en-US" dirty="0" smtClean="0"/>
          </a:p>
          <a:p>
            <a:pPr algn="ctr"/>
            <a:r>
              <a:rPr lang="en-US" dirty="0" smtClean="0"/>
              <a:t>(SHG)</a:t>
            </a:r>
            <a:endParaRPr lang="en-US" dirty="0"/>
          </a:p>
        </p:txBody>
      </p:sp>
      <p:sp>
        <p:nvSpPr>
          <p:cNvPr id="21508" name="TextBox 6"/>
          <p:cNvSpPr txBox="1">
            <a:spLocks noChangeArrowheads="1"/>
          </p:cNvSpPr>
          <p:nvPr/>
        </p:nvSpPr>
        <p:spPr bwMode="auto">
          <a:xfrm>
            <a:off x="4973850" y="1328161"/>
            <a:ext cx="2590800" cy="646113"/>
          </a:xfrm>
          <a:prstGeom prst="rect">
            <a:avLst/>
          </a:prstGeom>
          <a:solidFill>
            <a:srgbClr val="FF9900"/>
          </a:solidFill>
          <a:ln w="9525">
            <a:solidFill>
              <a:schemeClr val="bg1"/>
            </a:solidFill>
            <a:miter lim="800000"/>
            <a:headEnd/>
            <a:tailEnd/>
          </a:ln>
        </p:spPr>
        <p:txBody>
          <a:bodyPr>
            <a:spAutoFit/>
          </a:bodyPr>
          <a:lstStyle/>
          <a:p>
            <a:pPr algn="ctr"/>
            <a:r>
              <a:rPr lang="en-US"/>
              <a:t>Medium High Gradient </a:t>
            </a:r>
          </a:p>
          <a:p>
            <a:pPr algn="ctr"/>
            <a:r>
              <a:rPr lang="en-US"/>
              <a:t>(MHG)</a:t>
            </a:r>
          </a:p>
        </p:txBody>
      </p:sp>
      <p:sp>
        <p:nvSpPr>
          <p:cNvPr id="21509" name="TextBox 8"/>
          <p:cNvSpPr txBox="1">
            <a:spLocks noChangeArrowheads="1"/>
          </p:cNvSpPr>
          <p:nvPr/>
        </p:nvSpPr>
        <p:spPr bwMode="auto">
          <a:xfrm>
            <a:off x="7869450" y="1328161"/>
            <a:ext cx="2590800" cy="646113"/>
          </a:xfrm>
          <a:prstGeom prst="rect">
            <a:avLst/>
          </a:prstGeom>
          <a:solidFill>
            <a:srgbClr val="FFCC66"/>
          </a:solidFill>
          <a:ln w="9525">
            <a:solidFill>
              <a:schemeClr val="bg1"/>
            </a:solidFill>
            <a:miter lim="800000"/>
            <a:headEnd/>
            <a:tailEnd/>
          </a:ln>
        </p:spPr>
        <p:txBody>
          <a:bodyPr>
            <a:spAutoFit/>
          </a:bodyPr>
          <a:lstStyle/>
          <a:p>
            <a:pPr algn="ctr"/>
            <a:r>
              <a:rPr lang="en-US" dirty="0"/>
              <a:t>Warm Water Moderate Gradient (WWMG)</a:t>
            </a:r>
          </a:p>
        </p:txBody>
      </p:sp>
    </p:spTree>
    <p:extLst>
      <p:ext uri="{BB962C8B-B14F-4D97-AF65-F5344CB8AC3E}">
        <p14:creationId xmlns:p14="http://schemas.microsoft.com/office/powerpoint/2010/main" val="390760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8012" y="29803"/>
            <a:ext cx="6096000" cy="461665"/>
          </a:xfrm>
          <a:prstGeom prst="rect">
            <a:avLst/>
          </a:prstGeom>
        </p:spPr>
        <p:txBody>
          <a:bodyPr>
            <a:spAutoFit/>
          </a:bodyPr>
          <a:lstStyle/>
          <a:p>
            <a:pPr algn="ctr"/>
            <a:r>
              <a:rPr lang="en-US" sz="2400" b="1" dirty="0">
                <a:latin typeface="Arial" panose="020B0604020202020204" pitchFamily="34" charset="0"/>
                <a:cs typeface="Arial" panose="020B0604020202020204" pitchFamily="34" charset="0"/>
              </a:rPr>
              <a:t>Small High </a:t>
            </a:r>
            <a:r>
              <a:rPr lang="en-US" sz="2400" b="1" dirty="0" smtClean="0">
                <a:latin typeface="Arial" panose="020B0604020202020204" pitchFamily="34" charset="0"/>
                <a:cs typeface="Arial" panose="020B0604020202020204" pitchFamily="34" charset="0"/>
              </a:rPr>
              <a:t>Gradient (</a:t>
            </a:r>
            <a:r>
              <a:rPr lang="en-US" sz="2400" b="1" dirty="0">
                <a:latin typeface="Arial" panose="020B0604020202020204" pitchFamily="34" charset="0"/>
                <a:cs typeface="Arial" panose="020B0604020202020204" pitchFamily="34" charset="0"/>
              </a:rPr>
              <a:t>SHG</a:t>
            </a:r>
            <a:r>
              <a:rPr lang="en-US" sz="2400" b="1" dirty="0" smtClean="0">
                <a:latin typeface="Arial" panose="020B0604020202020204" pitchFamily="34" charset="0"/>
                <a:cs typeface="Arial" panose="020B0604020202020204" pitchFamily="34" charset="0"/>
              </a:rPr>
              <a:t>) Streams</a:t>
            </a:r>
            <a:endParaRPr lang="en-US" sz="2400" b="1" dirty="0">
              <a:latin typeface="Arial" panose="020B0604020202020204" pitchFamily="34" charset="0"/>
              <a:cs typeface="Arial" panose="020B0604020202020204" pitchFamily="34" charset="0"/>
            </a:endParaRPr>
          </a:p>
        </p:txBody>
      </p:sp>
      <p:sp>
        <p:nvSpPr>
          <p:cNvPr id="5" name="TextBox 4"/>
          <p:cNvSpPr txBox="1"/>
          <p:nvPr/>
        </p:nvSpPr>
        <p:spPr>
          <a:xfrm>
            <a:off x="2953755" y="452520"/>
            <a:ext cx="7046891"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Photos provided by Jim Deshler, VT DEC</a:t>
            </a:r>
          </a:p>
        </p:txBody>
      </p:sp>
      <p:grpSp>
        <p:nvGrpSpPr>
          <p:cNvPr id="13" name="Group 12"/>
          <p:cNvGrpSpPr/>
          <p:nvPr/>
        </p:nvGrpSpPr>
        <p:grpSpPr>
          <a:xfrm>
            <a:off x="2021445" y="1074154"/>
            <a:ext cx="3711240" cy="2785037"/>
            <a:chOff x="1287350" y="1074154"/>
            <a:chExt cx="3711240" cy="2785037"/>
          </a:xfrm>
        </p:grpSpPr>
        <p:sp>
          <p:nvSpPr>
            <p:cNvPr id="4" name="TextBox 3"/>
            <p:cNvSpPr txBox="1"/>
            <p:nvPr/>
          </p:nvSpPr>
          <p:spPr>
            <a:xfrm>
              <a:off x="1366748" y="3489859"/>
              <a:ext cx="3631842"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Bingo</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350" y="1074154"/>
              <a:ext cx="3675309" cy="2442410"/>
            </a:xfrm>
            <a:prstGeom prst="rect">
              <a:avLst/>
            </a:prstGeom>
          </p:spPr>
        </p:pic>
      </p:grpSp>
      <p:grpSp>
        <p:nvGrpSpPr>
          <p:cNvPr id="17" name="Group 16"/>
          <p:cNvGrpSpPr/>
          <p:nvPr/>
        </p:nvGrpSpPr>
        <p:grpSpPr>
          <a:xfrm>
            <a:off x="6716092" y="4001185"/>
            <a:ext cx="3681844" cy="2856815"/>
            <a:chOff x="6477200" y="4001185"/>
            <a:chExt cx="3681844" cy="2856815"/>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200" y="4001185"/>
              <a:ext cx="3681844" cy="2463767"/>
            </a:xfrm>
            <a:prstGeom prst="rect">
              <a:avLst/>
            </a:prstGeom>
          </p:spPr>
        </p:pic>
        <p:sp>
          <p:nvSpPr>
            <p:cNvPr id="8" name="TextBox 7"/>
            <p:cNvSpPr txBox="1"/>
            <p:nvPr/>
          </p:nvSpPr>
          <p:spPr>
            <a:xfrm>
              <a:off x="7161122" y="6488668"/>
              <a:ext cx="257845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Kidder</a:t>
              </a:r>
            </a:p>
          </p:txBody>
        </p:sp>
      </p:grpSp>
      <p:grpSp>
        <p:nvGrpSpPr>
          <p:cNvPr id="14" name="Group 13"/>
          <p:cNvGrpSpPr/>
          <p:nvPr/>
        </p:nvGrpSpPr>
        <p:grpSpPr>
          <a:xfrm>
            <a:off x="2001616" y="4001185"/>
            <a:ext cx="3695137" cy="2823519"/>
            <a:chOff x="1267521" y="4001185"/>
            <a:chExt cx="3695137" cy="282351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521" y="4001185"/>
              <a:ext cx="3695137" cy="2454187"/>
            </a:xfrm>
            <a:prstGeom prst="rect">
              <a:avLst/>
            </a:prstGeom>
          </p:spPr>
        </p:pic>
        <p:sp>
          <p:nvSpPr>
            <p:cNvPr id="10" name="TextBox 9"/>
            <p:cNvSpPr txBox="1"/>
            <p:nvPr/>
          </p:nvSpPr>
          <p:spPr>
            <a:xfrm>
              <a:off x="1893440" y="6455372"/>
              <a:ext cx="257845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Ranch</a:t>
              </a:r>
            </a:p>
          </p:txBody>
        </p:sp>
      </p:grpSp>
      <p:grpSp>
        <p:nvGrpSpPr>
          <p:cNvPr id="16" name="Group 15"/>
          <p:cNvGrpSpPr/>
          <p:nvPr/>
        </p:nvGrpSpPr>
        <p:grpSpPr>
          <a:xfrm>
            <a:off x="6716092" y="1045894"/>
            <a:ext cx="3661893" cy="2813297"/>
            <a:chOff x="6497151" y="1042170"/>
            <a:chExt cx="3661893" cy="2813297"/>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7151" y="1042170"/>
              <a:ext cx="3661893" cy="2432107"/>
            </a:xfrm>
            <a:prstGeom prst="rect">
              <a:avLst/>
            </a:prstGeom>
          </p:spPr>
        </p:pic>
        <p:sp>
          <p:nvSpPr>
            <p:cNvPr id="15" name="TextBox 14"/>
            <p:cNvSpPr txBox="1"/>
            <p:nvPr/>
          </p:nvSpPr>
          <p:spPr>
            <a:xfrm>
              <a:off x="7038868" y="3486135"/>
              <a:ext cx="257845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Smith</a:t>
              </a:r>
            </a:p>
          </p:txBody>
        </p:sp>
      </p:grpSp>
    </p:spTree>
    <p:extLst>
      <p:ext uri="{BB962C8B-B14F-4D97-AF65-F5344CB8AC3E}">
        <p14:creationId xmlns:p14="http://schemas.microsoft.com/office/powerpoint/2010/main" val="968234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2558" y="68602"/>
            <a:ext cx="6096000" cy="461665"/>
          </a:xfrm>
          <a:prstGeom prst="rect">
            <a:avLst/>
          </a:prstGeom>
        </p:spPr>
        <p:txBody>
          <a:bodyPr>
            <a:spAutoFit/>
          </a:bodyPr>
          <a:lstStyle/>
          <a:p>
            <a:pPr algn="ctr"/>
            <a:r>
              <a:rPr lang="en-US" sz="2400" b="1" dirty="0" smtClean="0">
                <a:latin typeface="Arial" panose="020B0604020202020204" pitchFamily="34" charset="0"/>
                <a:cs typeface="Arial" panose="020B0604020202020204" pitchFamily="34" charset="0"/>
              </a:rPr>
              <a:t>Medium High Gradient (MHG) Streams</a:t>
            </a:r>
            <a:endParaRPr lang="en-US" sz="2400" b="1" dirty="0">
              <a:latin typeface="Arial" panose="020B0604020202020204" pitchFamily="34" charset="0"/>
              <a:cs typeface="Arial" panose="020B0604020202020204" pitchFamily="34" charset="0"/>
            </a:endParaRPr>
          </a:p>
        </p:txBody>
      </p:sp>
      <p:grpSp>
        <p:nvGrpSpPr>
          <p:cNvPr id="10" name="Group 9"/>
          <p:cNvGrpSpPr/>
          <p:nvPr/>
        </p:nvGrpSpPr>
        <p:grpSpPr>
          <a:xfrm>
            <a:off x="2240201" y="1076486"/>
            <a:ext cx="3568172" cy="2736877"/>
            <a:chOff x="2053106" y="1345118"/>
            <a:chExt cx="3774144" cy="289486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3106" y="1345118"/>
              <a:ext cx="3774144" cy="2525531"/>
            </a:xfrm>
            <a:prstGeom prst="rect">
              <a:avLst/>
            </a:prstGeom>
          </p:spPr>
        </p:pic>
        <p:sp>
          <p:nvSpPr>
            <p:cNvPr id="4" name="TextBox 3"/>
            <p:cNvSpPr txBox="1"/>
            <p:nvPr/>
          </p:nvSpPr>
          <p:spPr>
            <a:xfrm>
              <a:off x="2093896" y="3870649"/>
              <a:ext cx="3733353"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East Branch North</a:t>
              </a:r>
            </a:p>
          </p:txBody>
        </p:sp>
      </p:grpSp>
      <p:sp>
        <p:nvSpPr>
          <p:cNvPr id="7" name="TextBox 6"/>
          <p:cNvSpPr txBox="1"/>
          <p:nvPr/>
        </p:nvSpPr>
        <p:spPr>
          <a:xfrm>
            <a:off x="2799209" y="530267"/>
            <a:ext cx="7046891"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Photos provided by Jim Deshler, VT DEC</a:t>
            </a:r>
          </a:p>
        </p:txBody>
      </p:sp>
      <p:grpSp>
        <p:nvGrpSpPr>
          <p:cNvPr id="11" name="Group 10"/>
          <p:cNvGrpSpPr/>
          <p:nvPr/>
        </p:nvGrpSpPr>
        <p:grpSpPr>
          <a:xfrm>
            <a:off x="6470558" y="1076486"/>
            <a:ext cx="3652236" cy="2816350"/>
            <a:chOff x="6601254" y="1345118"/>
            <a:chExt cx="3793904" cy="292559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254" y="1345118"/>
              <a:ext cx="3793904" cy="2538755"/>
            </a:xfrm>
            <a:prstGeom prst="rect">
              <a:avLst/>
            </a:prstGeom>
          </p:spPr>
        </p:pic>
        <p:sp>
          <p:nvSpPr>
            <p:cNvPr id="8" name="TextBox 7"/>
            <p:cNvSpPr txBox="1"/>
            <p:nvPr/>
          </p:nvSpPr>
          <p:spPr>
            <a:xfrm>
              <a:off x="6601254" y="3901381"/>
              <a:ext cx="3756138" cy="369332"/>
            </a:xfrm>
            <a:prstGeom prst="rect">
              <a:avLst/>
            </a:prstGeom>
            <a:noFill/>
          </p:spPr>
          <p:txBody>
            <a:bodyPr wrap="square" rtlCol="0">
              <a:spAutoFit/>
            </a:bodyPr>
            <a:lstStyle/>
            <a:p>
              <a:pPr algn="ctr"/>
              <a:r>
                <a:rPr lang="en-US" dirty="0" err="1" smtClean="0">
                  <a:latin typeface="Arial" panose="020B0604020202020204" pitchFamily="34" charset="0"/>
                  <a:cs typeface="Arial" panose="020B0604020202020204" pitchFamily="34" charset="0"/>
                </a:rPr>
                <a:t>Winhall</a:t>
              </a:r>
              <a:endParaRPr lang="en-US" dirty="0" smtClean="0">
                <a:latin typeface="Arial" panose="020B0604020202020204" pitchFamily="34" charset="0"/>
                <a:cs typeface="Arial" panose="020B0604020202020204" pitchFamily="34" charset="0"/>
              </a:endParaRPr>
            </a:p>
          </p:txBody>
        </p:sp>
      </p:grpSp>
      <p:grpSp>
        <p:nvGrpSpPr>
          <p:cNvPr id="12" name="Group 11"/>
          <p:cNvGrpSpPr/>
          <p:nvPr/>
        </p:nvGrpSpPr>
        <p:grpSpPr>
          <a:xfrm>
            <a:off x="4206863" y="4069724"/>
            <a:ext cx="3775305" cy="2788276"/>
            <a:chOff x="4168226" y="3890100"/>
            <a:chExt cx="3929510" cy="3020846"/>
          </a:xfrm>
        </p:grpSpPr>
        <p:sp>
          <p:nvSpPr>
            <p:cNvPr id="5" name="TextBox 4"/>
            <p:cNvSpPr txBox="1"/>
            <p:nvPr/>
          </p:nvSpPr>
          <p:spPr>
            <a:xfrm>
              <a:off x="5085006" y="6541614"/>
              <a:ext cx="2281709"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White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226" y="3890100"/>
              <a:ext cx="3929510" cy="2609850"/>
            </a:xfrm>
            <a:prstGeom prst="rect">
              <a:avLst/>
            </a:prstGeom>
          </p:spPr>
        </p:pic>
      </p:grpSp>
    </p:spTree>
    <p:extLst>
      <p:ext uri="{BB962C8B-B14F-4D97-AF65-F5344CB8AC3E}">
        <p14:creationId xmlns:p14="http://schemas.microsoft.com/office/powerpoint/2010/main" val="26606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349" y="298240"/>
            <a:ext cx="7650051" cy="461665"/>
          </a:xfrm>
          <a:prstGeom prst="rect">
            <a:avLst/>
          </a:prstGeom>
        </p:spPr>
        <p:txBody>
          <a:bodyPr wrap="square">
            <a:spAutoFit/>
          </a:bodyPr>
          <a:lstStyle/>
          <a:p>
            <a:pPr algn="ctr"/>
            <a:r>
              <a:rPr lang="en-US" sz="2400" b="1" dirty="0" smtClean="0">
                <a:latin typeface="Arial" panose="020B0604020202020204" pitchFamily="34" charset="0"/>
                <a:cs typeface="Arial" panose="020B0604020202020204" pitchFamily="34" charset="0"/>
              </a:rPr>
              <a:t>Warm Water Moderate Gradient (WWMG) Streams</a:t>
            </a:r>
            <a:endParaRPr lang="en-US" sz="2400" b="1" dirty="0">
              <a:latin typeface="Arial" panose="020B0604020202020204" pitchFamily="34" charset="0"/>
              <a:cs typeface="Arial" panose="020B0604020202020204" pitchFamily="34" charset="0"/>
            </a:endParaRPr>
          </a:p>
        </p:txBody>
      </p:sp>
      <p:grpSp>
        <p:nvGrpSpPr>
          <p:cNvPr id="9" name="Group 8"/>
          <p:cNvGrpSpPr/>
          <p:nvPr/>
        </p:nvGrpSpPr>
        <p:grpSpPr>
          <a:xfrm>
            <a:off x="1476011" y="1906286"/>
            <a:ext cx="4572000" cy="3448694"/>
            <a:chOff x="1476011" y="1906286"/>
            <a:chExt cx="4572000" cy="3448694"/>
          </a:xfrm>
        </p:grpSpPr>
        <p:sp>
          <p:nvSpPr>
            <p:cNvPr id="4" name="TextBox 3"/>
            <p:cNvSpPr txBox="1"/>
            <p:nvPr/>
          </p:nvSpPr>
          <p:spPr>
            <a:xfrm>
              <a:off x="2665927" y="4985648"/>
              <a:ext cx="219216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Lewis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011" y="1906286"/>
              <a:ext cx="4572000" cy="3036570"/>
            </a:xfrm>
            <a:prstGeom prst="rect">
              <a:avLst/>
            </a:prstGeom>
          </p:spPr>
        </p:pic>
      </p:grpSp>
      <p:grpSp>
        <p:nvGrpSpPr>
          <p:cNvPr id="8" name="Group 7"/>
          <p:cNvGrpSpPr/>
          <p:nvPr/>
        </p:nvGrpSpPr>
        <p:grpSpPr>
          <a:xfrm>
            <a:off x="6759519" y="1906286"/>
            <a:ext cx="4572000" cy="3448694"/>
            <a:chOff x="6437547" y="1906286"/>
            <a:chExt cx="4572000" cy="3448694"/>
          </a:xfrm>
        </p:grpSpPr>
        <p:sp>
          <p:nvSpPr>
            <p:cNvPr id="5" name="TextBox 4"/>
            <p:cNvSpPr txBox="1"/>
            <p:nvPr/>
          </p:nvSpPr>
          <p:spPr>
            <a:xfrm>
              <a:off x="7627463" y="4985648"/>
              <a:ext cx="2192168" cy="369332"/>
            </a:xfrm>
            <a:prstGeom prst="rect">
              <a:avLst/>
            </a:prstGeom>
            <a:noFill/>
          </p:spPr>
          <p:txBody>
            <a:bodyPr wrap="square" rtlCol="0">
              <a:spAutoFit/>
            </a:bodyPr>
            <a:lstStyle/>
            <a:p>
              <a:pPr algn="ctr"/>
              <a:r>
                <a:rPr lang="en-US" dirty="0" err="1" smtClean="0">
                  <a:latin typeface="Arial" panose="020B0604020202020204" pitchFamily="34" charset="0"/>
                  <a:cs typeface="Arial" panose="020B0604020202020204" pitchFamily="34" charset="0"/>
                </a:rPr>
                <a:t>Nulhegan</a:t>
              </a:r>
              <a:endParaRPr lang="en-US"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547" y="1906286"/>
              <a:ext cx="4572000" cy="3036570"/>
            </a:xfrm>
            <a:prstGeom prst="rect">
              <a:avLst/>
            </a:prstGeom>
          </p:spPr>
        </p:pic>
      </p:grpSp>
      <p:sp>
        <p:nvSpPr>
          <p:cNvPr id="10" name="TextBox 9"/>
          <p:cNvSpPr txBox="1"/>
          <p:nvPr/>
        </p:nvSpPr>
        <p:spPr>
          <a:xfrm>
            <a:off x="2812088" y="759905"/>
            <a:ext cx="7046891"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Photos provided by Jim Deshler, VT DEC</a:t>
            </a:r>
          </a:p>
        </p:txBody>
      </p:sp>
    </p:spTree>
    <p:extLst>
      <p:ext uri="{BB962C8B-B14F-4D97-AF65-F5344CB8AC3E}">
        <p14:creationId xmlns:p14="http://schemas.microsoft.com/office/powerpoint/2010/main" val="558932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34" t="8295" r="12453" b="3259"/>
          <a:stretch/>
        </p:blipFill>
        <p:spPr>
          <a:xfrm>
            <a:off x="883920" y="121920"/>
            <a:ext cx="5019040" cy="6542286"/>
          </a:xfrm>
          <a:prstGeom prst="rect">
            <a:avLst/>
          </a:prstGeom>
        </p:spPr>
      </p:pic>
      <p:sp>
        <p:nvSpPr>
          <p:cNvPr id="3" name="Rectangle 2"/>
          <p:cNvSpPr/>
          <p:nvPr/>
        </p:nvSpPr>
        <p:spPr>
          <a:xfrm>
            <a:off x="6523756" y="450677"/>
            <a:ext cx="5281196" cy="1569660"/>
          </a:xfrm>
          <a:prstGeom prst="rect">
            <a:avLst/>
          </a:prstGeom>
        </p:spPr>
        <p:txBody>
          <a:bodyPr wrap="square">
            <a:spAutoFit/>
          </a:bodyPr>
          <a:lstStyle/>
          <a:p>
            <a:r>
              <a:rPr lang="en-US" sz="3200" b="1" dirty="0" smtClean="0">
                <a:latin typeface="Arial" panose="020B0604020202020204" pitchFamily="34" charset="0"/>
                <a:cs typeface="Arial" panose="020B0604020202020204" pitchFamily="34" charset="0"/>
              </a:rPr>
              <a:t>The sites capture a range of exposures (some </a:t>
            </a:r>
            <a:r>
              <a:rPr lang="en-US" sz="3200" b="1" dirty="0" smtClean="0">
                <a:latin typeface="Arial" panose="020B0604020202020204" pitchFamily="34" charset="0"/>
                <a:cs typeface="Arial" panose="020B0604020202020204" pitchFamily="34" charset="0"/>
              </a:rPr>
              <a:t>were </a:t>
            </a:r>
            <a:r>
              <a:rPr lang="en-US" sz="3200" b="1" dirty="0" smtClean="0">
                <a:latin typeface="Arial" panose="020B0604020202020204" pitchFamily="34" charset="0"/>
                <a:cs typeface="Arial" panose="020B0604020202020204" pitchFamily="34" charset="0"/>
              </a:rPr>
              <a:t>hit harder than others) </a:t>
            </a:r>
            <a:endParaRPr lang="en-US" sz="3200" b="1" dirty="0">
              <a:latin typeface="Arial" panose="020B0604020202020204" pitchFamily="34" charset="0"/>
              <a:cs typeface="Arial" panose="020B0604020202020204" pitchFamily="34" charset="0"/>
            </a:endParaRPr>
          </a:p>
        </p:txBody>
      </p:sp>
      <p:sp>
        <p:nvSpPr>
          <p:cNvPr id="4" name="Rectangle 3"/>
          <p:cNvSpPr/>
          <p:nvPr/>
        </p:nvSpPr>
        <p:spPr>
          <a:xfrm>
            <a:off x="6371034" y="2324576"/>
            <a:ext cx="5586641" cy="3046988"/>
          </a:xfrm>
          <a:prstGeom prst="rect">
            <a:avLst/>
          </a:prstGeom>
        </p:spPr>
        <p:txBody>
          <a:bodyPr wrap="square">
            <a:spAutoFit/>
          </a:bodyPr>
          <a:lstStyle/>
          <a:p>
            <a:r>
              <a:rPr lang="en-US" sz="2400" dirty="0">
                <a:latin typeface="Arial" panose="020B0604020202020204" pitchFamily="34" charset="0"/>
                <a:ea typeface="Calibri" panose="020F0502020204030204" pitchFamily="34" charset="0"/>
                <a:cs typeface="Arial" panose="020B0604020202020204" pitchFamily="34" charset="0"/>
              </a:rPr>
              <a:t>On average, the </a:t>
            </a:r>
            <a:r>
              <a:rPr lang="en-US" sz="2400" b="1" dirty="0">
                <a:latin typeface="Arial" panose="020B0604020202020204" pitchFamily="34" charset="0"/>
                <a:ea typeface="Calibri" panose="020F0502020204030204" pitchFamily="34" charset="0"/>
                <a:cs typeface="Arial" panose="020B0604020202020204" pitchFamily="34" charset="0"/>
              </a:rPr>
              <a:t>SHG and MHG sites received the greatest amount of rainfall </a:t>
            </a:r>
            <a:r>
              <a:rPr lang="en-US" sz="2400" dirty="0" smtClean="0">
                <a:latin typeface="Arial" panose="020B0604020202020204" pitchFamily="34" charset="0"/>
                <a:ea typeface="Calibri" panose="020F0502020204030204" pitchFamily="34" charset="0"/>
                <a:cs typeface="Arial" panose="020B0604020202020204" pitchFamily="34" charset="0"/>
              </a:rPr>
              <a:t>(about 6.5”), </a:t>
            </a:r>
            <a:r>
              <a:rPr lang="en-US" sz="2400" dirty="0">
                <a:latin typeface="Arial" panose="020B0604020202020204" pitchFamily="34" charset="0"/>
                <a:ea typeface="Calibri" panose="020F0502020204030204" pitchFamily="34" charset="0"/>
                <a:cs typeface="Arial" panose="020B0604020202020204" pitchFamily="34" charset="0"/>
              </a:rPr>
              <a:t>with one site (East Branch North) receiving over </a:t>
            </a:r>
            <a:r>
              <a:rPr lang="en-US" sz="2400" dirty="0" smtClean="0">
                <a:latin typeface="Arial" panose="020B0604020202020204" pitchFamily="34" charset="0"/>
                <a:ea typeface="Calibri" panose="020F0502020204030204" pitchFamily="34" charset="0"/>
                <a:cs typeface="Arial" panose="020B0604020202020204" pitchFamily="34" charset="0"/>
              </a:rPr>
              <a:t>7”of rain.</a:t>
            </a:r>
          </a:p>
          <a:p>
            <a:endParaRPr lang="en-US" sz="2400" dirty="0">
              <a:latin typeface="Arial" panose="020B0604020202020204" pitchFamily="34" charset="0"/>
              <a:ea typeface="Calibri" panose="020F0502020204030204" pitchFamily="34" charset="0"/>
              <a:cs typeface="Arial" panose="020B0604020202020204" pitchFamily="34" charset="0"/>
            </a:endParaRPr>
          </a:p>
          <a:p>
            <a:r>
              <a:rPr lang="en-US" sz="2400" dirty="0" smtClean="0">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ea typeface="Calibri" panose="020F0502020204030204" pitchFamily="34" charset="0"/>
                <a:cs typeface="Arial" panose="020B0604020202020204" pitchFamily="34" charset="0"/>
              </a:rPr>
              <a:t>The two </a:t>
            </a:r>
            <a:r>
              <a:rPr lang="en-US" sz="2400" b="1" dirty="0">
                <a:latin typeface="Arial" panose="020B0604020202020204" pitchFamily="34" charset="0"/>
                <a:ea typeface="Calibri" panose="020F0502020204030204" pitchFamily="34" charset="0"/>
                <a:cs typeface="Arial" panose="020B0604020202020204" pitchFamily="34" charset="0"/>
              </a:rPr>
              <a:t>WWMG sites </a:t>
            </a:r>
            <a:r>
              <a:rPr lang="en-US" sz="2400" dirty="0">
                <a:latin typeface="Arial" panose="020B0604020202020204" pitchFamily="34" charset="0"/>
                <a:ea typeface="Calibri" panose="020F0502020204030204" pitchFamily="34" charset="0"/>
                <a:cs typeface="Arial" panose="020B0604020202020204" pitchFamily="34" charset="0"/>
              </a:rPr>
              <a:t>(Lewis and </a:t>
            </a:r>
            <a:r>
              <a:rPr lang="en-US" sz="2400" dirty="0" err="1">
                <a:latin typeface="Arial" panose="020B0604020202020204" pitchFamily="34" charset="0"/>
                <a:ea typeface="Calibri" panose="020F0502020204030204" pitchFamily="34" charset="0"/>
                <a:cs typeface="Arial" panose="020B0604020202020204" pitchFamily="34" charset="0"/>
              </a:rPr>
              <a:t>Nulhegan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b="1" dirty="0">
                <a:latin typeface="Arial" panose="020B0604020202020204" pitchFamily="34" charset="0"/>
                <a:ea typeface="Calibri" panose="020F0502020204030204" pitchFamily="34" charset="0"/>
                <a:cs typeface="Arial" panose="020B0604020202020204" pitchFamily="34" charset="0"/>
              </a:rPr>
              <a:t>received the least amount </a:t>
            </a:r>
            <a:r>
              <a:rPr lang="en-US" sz="2400" dirty="0">
                <a:latin typeface="Arial" panose="020B0604020202020204" pitchFamily="34" charset="0"/>
                <a:ea typeface="Calibri" panose="020F0502020204030204" pitchFamily="34" charset="0"/>
                <a:cs typeface="Arial" panose="020B0604020202020204" pitchFamily="34" charset="0"/>
              </a:rPr>
              <a:t>of rain </a:t>
            </a:r>
            <a:r>
              <a:rPr lang="en-US" sz="2400" dirty="0" smtClean="0">
                <a:latin typeface="Arial" panose="020B0604020202020204" pitchFamily="34" charset="0"/>
                <a:ea typeface="Calibri" panose="020F0502020204030204" pitchFamily="34" charset="0"/>
                <a:cs typeface="Arial" panose="020B0604020202020204" pitchFamily="34" charset="0"/>
              </a:rPr>
              <a:t>(3-4”).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359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88960" y="703094"/>
            <a:ext cx="3860800" cy="5755422"/>
          </a:xfrm>
          <a:prstGeom prst="rect">
            <a:avLst/>
          </a:prstGeom>
        </p:spPr>
        <p:txBody>
          <a:bodyPr wrap="square">
            <a:spAutoFit/>
          </a:bodyPr>
          <a:lstStyle/>
          <a:p>
            <a:r>
              <a:rPr lang="en-US" sz="2000" dirty="0" smtClean="0">
                <a:latin typeface="Arial" panose="020B0604020202020204" pitchFamily="34" charset="0"/>
                <a:ea typeface="Calibri" panose="020F0502020204030204" pitchFamily="34" charset="0"/>
                <a:cs typeface="Arial" panose="020B0604020202020204" pitchFamily="34" charset="0"/>
              </a:rPr>
              <a:t>Six sites were matched with </a:t>
            </a:r>
            <a:r>
              <a:rPr lang="en-US" sz="2000" dirty="0" smtClean="0">
                <a:latin typeface="Arial" panose="020B0604020202020204" pitchFamily="34" charset="0"/>
                <a:ea typeface="Calibri" panose="020F0502020204030204" pitchFamily="34" charset="0"/>
                <a:cs typeface="Arial" panose="020B0604020202020204" pitchFamily="34" charset="0"/>
              </a:rPr>
              <a:t>USGS gages.</a:t>
            </a:r>
          </a:p>
          <a:p>
            <a:endParaRPr lang="en-US" sz="1600" dirty="0" smtClean="0">
              <a:latin typeface="Arial" panose="020B0604020202020204" pitchFamily="34" charset="0"/>
              <a:ea typeface="Calibri" panose="020F0502020204030204" pitchFamily="34" charset="0"/>
              <a:cs typeface="Arial" panose="020B0604020202020204" pitchFamily="34" charset="0"/>
            </a:endParaRPr>
          </a:p>
          <a:p>
            <a:r>
              <a:rPr lang="en-US" sz="2000" b="1" dirty="0" smtClean="0">
                <a:latin typeface="Arial" panose="020B0604020202020204" pitchFamily="34" charset="0"/>
                <a:ea typeface="Calibri" panose="020F0502020204030204" pitchFamily="34" charset="0"/>
                <a:cs typeface="Arial" panose="020B0604020202020204" pitchFamily="34" charset="0"/>
              </a:rPr>
              <a:t>North </a:t>
            </a:r>
            <a:r>
              <a:rPr lang="en-US" sz="2000" b="1" dirty="0">
                <a:latin typeface="Arial" panose="020B0604020202020204" pitchFamily="34" charset="0"/>
                <a:ea typeface="Calibri" panose="020F0502020204030204" pitchFamily="34" charset="0"/>
                <a:cs typeface="Arial" panose="020B0604020202020204" pitchFamily="34" charset="0"/>
              </a:rPr>
              <a:t>River </a:t>
            </a:r>
            <a:r>
              <a:rPr lang="en-US" sz="2000" dirty="0" smtClean="0">
                <a:latin typeface="Arial" panose="020B0604020202020204" pitchFamily="34" charset="0"/>
                <a:ea typeface="Calibri" panose="020F0502020204030204" pitchFamily="34" charset="0"/>
                <a:cs typeface="Arial" panose="020B0604020202020204" pitchFamily="34" charset="0"/>
              </a:rPr>
              <a:t>gage (matched with East </a:t>
            </a:r>
            <a:r>
              <a:rPr lang="en-US" sz="2000" dirty="0">
                <a:latin typeface="Arial" panose="020B0604020202020204" pitchFamily="34" charset="0"/>
                <a:ea typeface="Calibri" panose="020F0502020204030204" pitchFamily="34" charset="0"/>
                <a:cs typeface="Arial" panose="020B0604020202020204" pitchFamily="34" charset="0"/>
              </a:rPr>
              <a:t>Branch North </a:t>
            </a:r>
            <a:r>
              <a:rPr lang="en-US" sz="2000" dirty="0" smtClean="0">
                <a:latin typeface="Arial" panose="020B0604020202020204" pitchFamily="34" charset="0"/>
                <a:ea typeface="Calibri" panose="020F0502020204030204" pitchFamily="34" charset="0"/>
                <a:cs typeface="Arial" panose="020B0604020202020204" pitchFamily="34" charset="0"/>
              </a:rPr>
              <a:t>site) - </a:t>
            </a:r>
            <a:r>
              <a:rPr lang="en-US" sz="2000" b="1" dirty="0" smtClean="0">
                <a:latin typeface="Arial" panose="020B0604020202020204" pitchFamily="34" charset="0"/>
                <a:ea typeface="Calibri" panose="020F0502020204030204" pitchFamily="34" charset="0"/>
                <a:cs typeface="Arial" panose="020B0604020202020204" pitchFamily="34" charset="0"/>
              </a:rPr>
              <a:t>highest </a:t>
            </a:r>
            <a:r>
              <a:rPr lang="en-US" sz="2000" b="1" dirty="0">
                <a:latin typeface="Arial" panose="020B0604020202020204" pitchFamily="34" charset="0"/>
                <a:ea typeface="Calibri" panose="020F0502020204030204" pitchFamily="34" charset="0"/>
                <a:cs typeface="Arial" panose="020B0604020202020204" pitchFamily="34" charset="0"/>
              </a:rPr>
              <a:t>annual peak flow </a:t>
            </a:r>
            <a:r>
              <a:rPr lang="en-US" sz="2000" b="1" dirty="0" smtClean="0">
                <a:latin typeface="Arial" panose="020B0604020202020204" pitchFamily="34" charset="0"/>
                <a:ea typeface="Calibri" panose="020F0502020204030204" pitchFamily="34" charset="0"/>
                <a:cs typeface="Arial" panose="020B0604020202020204" pitchFamily="34" charset="0"/>
              </a:rPr>
              <a:t>during Irene</a:t>
            </a:r>
            <a:r>
              <a:rPr lang="en-US" sz="2000" dirty="0" smtClean="0">
                <a:latin typeface="Arial" panose="020B0604020202020204" pitchFamily="34" charset="0"/>
                <a:ea typeface="Calibri" panose="020F0502020204030204" pitchFamily="34" charset="0"/>
                <a:cs typeface="Arial" panose="020B0604020202020204" pitchFamily="34" charset="0"/>
              </a:rPr>
              <a:t>. Its period </a:t>
            </a:r>
            <a:r>
              <a:rPr lang="en-US" sz="2000" dirty="0">
                <a:latin typeface="Arial" panose="020B0604020202020204" pitchFamily="34" charset="0"/>
                <a:ea typeface="Calibri" panose="020F0502020204030204" pitchFamily="34" charset="0"/>
                <a:cs typeface="Arial" panose="020B0604020202020204" pitchFamily="34" charset="0"/>
              </a:rPr>
              <a:t>of record </a:t>
            </a:r>
            <a:r>
              <a:rPr lang="en-US" sz="2000" dirty="0" smtClean="0">
                <a:latin typeface="Arial" panose="020B0604020202020204" pitchFamily="34" charset="0"/>
                <a:ea typeface="Calibri" panose="020F0502020204030204" pitchFamily="34" charset="0"/>
                <a:cs typeface="Arial" panose="020B0604020202020204" pitchFamily="34" charset="0"/>
              </a:rPr>
              <a:t>(POR) begins </a:t>
            </a:r>
            <a:r>
              <a:rPr lang="en-US" sz="2000" dirty="0">
                <a:latin typeface="Arial" panose="020B0604020202020204" pitchFamily="34" charset="0"/>
                <a:ea typeface="Calibri" panose="020F0502020204030204" pitchFamily="34" charset="0"/>
                <a:cs typeface="Arial" panose="020B0604020202020204" pitchFamily="34" charset="0"/>
              </a:rPr>
              <a:t>in </a:t>
            </a:r>
            <a:r>
              <a:rPr lang="en-US" sz="2000" dirty="0" smtClean="0">
                <a:latin typeface="Arial" panose="020B0604020202020204" pitchFamily="34" charset="0"/>
                <a:ea typeface="Calibri" panose="020F0502020204030204" pitchFamily="34" charset="0"/>
                <a:cs typeface="Arial" panose="020B0604020202020204" pitchFamily="34" charset="0"/>
              </a:rPr>
              <a:t>1940</a:t>
            </a:r>
            <a:r>
              <a:rPr lang="en-US" sz="2000" dirty="0">
                <a:latin typeface="Arial" panose="020B0604020202020204" pitchFamily="34" charset="0"/>
                <a:ea typeface="Calibri" panose="020F0502020204030204" pitchFamily="34" charset="0"/>
                <a:cs typeface="Arial" panose="020B0604020202020204" pitchFamily="34" charset="0"/>
              </a:rPr>
              <a:t>.</a:t>
            </a:r>
            <a:endParaRPr lang="en-US" sz="2000" dirty="0" smtClean="0">
              <a:latin typeface="Arial" panose="020B0604020202020204" pitchFamily="34" charset="0"/>
              <a:ea typeface="Calibri" panose="020F0502020204030204" pitchFamily="34" charset="0"/>
              <a:cs typeface="Arial" panose="020B0604020202020204" pitchFamily="34" charset="0"/>
            </a:endParaRPr>
          </a:p>
          <a:p>
            <a:endParaRPr lang="en-US" sz="1600" dirty="0">
              <a:latin typeface="Arial" panose="020B0604020202020204" pitchFamily="34" charset="0"/>
              <a:ea typeface="Calibri" panose="020F0502020204030204" pitchFamily="34" charset="0"/>
              <a:cs typeface="Arial" panose="020B0604020202020204" pitchFamily="34" charset="0"/>
            </a:endParaRPr>
          </a:p>
          <a:p>
            <a:r>
              <a:rPr lang="en-US" sz="2000" b="1" dirty="0" smtClean="0">
                <a:latin typeface="Arial" panose="020B0604020202020204" pitchFamily="34" charset="0"/>
                <a:ea typeface="Calibri" panose="020F0502020204030204" pitchFamily="34" charset="0"/>
                <a:cs typeface="Arial" panose="020B0604020202020204" pitchFamily="34" charset="0"/>
              </a:rPr>
              <a:t>White </a:t>
            </a:r>
            <a:r>
              <a:rPr lang="en-US" sz="2000" b="1" dirty="0">
                <a:latin typeface="Arial" panose="020B0604020202020204" pitchFamily="34" charset="0"/>
                <a:ea typeface="Calibri" panose="020F0502020204030204" pitchFamily="34" charset="0"/>
                <a:cs typeface="Arial" panose="020B0604020202020204" pitchFamily="34" charset="0"/>
              </a:rPr>
              <a:t>River </a:t>
            </a:r>
            <a:r>
              <a:rPr lang="en-US" sz="2000" dirty="0" smtClean="0">
                <a:latin typeface="Arial" panose="020B0604020202020204" pitchFamily="34" charset="0"/>
                <a:ea typeface="Calibri" panose="020F0502020204030204" pitchFamily="34" charset="0"/>
                <a:cs typeface="Arial" panose="020B0604020202020204" pitchFamily="34" charset="0"/>
              </a:rPr>
              <a:t>gage (matched with Bingo</a:t>
            </a:r>
            <a:r>
              <a:rPr lang="en-US" sz="2000" dirty="0">
                <a:latin typeface="Arial" panose="020B0604020202020204" pitchFamily="34" charset="0"/>
                <a:ea typeface="Calibri" panose="020F0502020204030204" pitchFamily="34" charset="0"/>
                <a:cs typeface="Arial" panose="020B0604020202020204" pitchFamily="34" charset="0"/>
              </a:rPr>
              <a:t>, Smith and </a:t>
            </a:r>
            <a:r>
              <a:rPr lang="en-US" sz="2000" dirty="0" smtClean="0">
                <a:latin typeface="Arial" panose="020B0604020202020204" pitchFamily="34" charset="0"/>
                <a:ea typeface="Calibri" panose="020F0502020204030204" pitchFamily="34" charset="0"/>
                <a:cs typeface="Arial" panose="020B0604020202020204" pitchFamily="34" charset="0"/>
              </a:rPr>
              <a:t>White) - </a:t>
            </a:r>
            <a:r>
              <a:rPr lang="en-US" sz="2000" b="1" dirty="0" smtClean="0">
                <a:latin typeface="Arial" panose="020B0604020202020204" pitchFamily="34" charset="0"/>
                <a:ea typeface="Calibri" panose="020F0502020204030204" pitchFamily="34" charset="0"/>
                <a:cs typeface="Arial" panose="020B0604020202020204" pitchFamily="34" charset="0"/>
              </a:rPr>
              <a:t>second </a:t>
            </a:r>
            <a:r>
              <a:rPr lang="en-US" sz="2000" b="1" dirty="0">
                <a:latin typeface="Arial" panose="020B0604020202020204" pitchFamily="34" charset="0"/>
                <a:ea typeface="Calibri" panose="020F0502020204030204" pitchFamily="34" charset="0"/>
                <a:cs typeface="Arial" panose="020B0604020202020204" pitchFamily="34" charset="0"/>
              </a:rPr>
              <a:t>highest annual peak </a:t>
            </a:r>
            <a:r>
              <a:rPr lang="en-US" sz="2000" b="1" dirty="0" smtClean="0">
                <a:latin typeface="Arial" panose="020B0604020202020204" pitchFamily="34" charset="0"/>
                <a:ea typeface="Calibri" panose="020F0502020204030204" pitchFamily="34" charset="0"/>
                <a:cs typeface="Arial" panose="020B0604020202020204" pitchFamily="34" charset="0"/>
              </a:rPr>
              <a:t>flow during Irene</a:t>
            </a:r>
            <a:r>
              <a:rPr lang="en-US" sz="2000" dirty="0">
                <a:latin typeface="Arial" panose="020B0604020202020204" pitchFamily="34" charset="0"/>
                <a:ea typeface="Calibri" panose="020F0502020204030204" pitchFamily="34" charset="0"/>
                <a:cs typeface="Arial" panose="020B0604020202020204" pitchFamily="34" charset="0"/>
              </a:rPr>
              <a:t>. POR </a:t>
            </a:r>
            <a:r>
              <a:rPr lang="en-US" sz="2000" dirty="0" smtClean="0">
                <a:latin typeface="Arial" panose="020B0604020202020204" pitchFamily="34" charset="0"/>
                <a:ea typeface="Calibri" panose="020F0502020204030204" pitchFamily="34" charset="0"/>
                <a:cs typeface="Arial" panose="020B0604020202020204" pitchFamily="34" charset="0"/>
              </a:rPr>
              <a:t>begins </a:t>
            </a:r>
            <a:r>
              <a:rPr lang="en-US" sz="2000" dirty="0">
                <a:latin typeface="Arial" panose="020B0604020202020204" pitchFamily="34" charset="0"/>
                <a:ea typeface="Calibri" panose="020F0502020204030204" pitchFamily="34" charset="0"/>
                <a:cs typeface="Arial" panose="020B0604020202020204" pitchFamily="34" charset="0"/>
              </a:rPr>
              <a:t>in </a:t>
            </a:r>
            <a:r>
              <a:rPr lang="en-US" sz="2000" dirty="0" smtClean="0">
                <a:latin typeface="Arial" panose="020B0604020202020204" pitchFamily="34" charset="0"/>
                <a:ea typeface="Calibri" panose="020F0502020204030204" pitchFamily="34" charset="0"/>
                <a:cs typeface="Arial" panose="020B0604020202020204" pitchFamily="34" charset="0"/>
              </a:rPr>
              <a:t>1916.</a:t>
            </a:r>
          </a:p>
          <a:p>
            <a:endParaRPr lang="en-US" sz="1600" dirty="0">
              <a:latin typeface="Arial" panose="020B0604020202020204" pitchFamily="34" charset="0"/>
              <a:ea typeface="Calibri" panose="020F0502020204030204" pitchFamily="34" charset="0"/>
              <a:cs typeface="Arial" panose="020B0604020202020204" pitchFamily="34" charset="0"/>
            </a:endParaRPr>
          </a:p>
          <a:p>
            <a:r>
              <a:rPr lang="en-US" sz="2000" b="1" dirty="0" smtClean="0">
                <a:latin typeface="Arial" panose="020B0604020202020204" pitchFamily="34" charset="0"/>
                <a:ea typeface="Calibri" panose="020F0502020204030204" pitchFamily="34" charset="0"/>
                <a:cs typeface="Arial" panose="020B0604020202020204" pitchFamily="34" charset="0"/>
              </a:rPr>
              <a:t>Atypical </a:t>
            </a:r>
            <a:r>
              <a:rPr lang="en-US" sz="2000" b="1" dirty="0">
                <a:latin typeface="Arial" panose="020B0604020202020204" pitchFamily="34" charset="0"/>
                <a:ea typeface="Calibri" panose="020F0502020204030204" pitchFamily="34" charset="0"/>
                <a:cs typeface="Arial" panose="020B0604020202020204" pitchFamily="34" charset="0"/>
              </a:rPr>
              <a:t>timing </a:t>
            </a:r>
            <a:r>
              <a:rPr lang="en-US" sz="2000" dirty="0" smtClean="0">
                <a:latin typeface="Arial" panose="020B0604020202020204" pitchFamily="34" charset="0"/>
                <a:ea typeface="Calibri" panose="020F0502020204030204" pitchFamily="34" charset="0"/>
                <a:cs typeface="Arial" panose="020B0604020202020204" pitchFamily="34" charset="0"/>
              </a:rPr>
              <a:t>(</a:t>
            </a:r>
            <a:r>
              <a:rPr lang="en-US" sz="2000" dirty="0">
                <a:latin typeface="Arial" panose="020B0604020202020204" pitchFamily="34" charset="0"/>
                <a:ea typeface="Calibri" panose="020F0502020204030204" pitchFamily="34" charset="0"/>
                <a:cs typeface="Arial" panose="020B0604020202020204" pitchFamily="34" charset="0"/>
              </a:rPr>
              <a:t>high flows in Vermont typically occur during spring runoff and are driven largely by snowmelt)</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9873"/>
          <a:stretch/>
        </p:blipFill>
        <p:spPr>
          <a:xfrm>
            <a:off x="155764" y="1023139"/>
            <a:ext cx="7770422" cy="5347782"/>
          </a:xfrm>
          <a:prstGeom prst="rect">
            <a:avLst/>
          </a:prstGeom>
          <a:ln>
            <a:solidFill>
              <a:schemeClr val="accent1"/>
            </a:solidFill>
          </a:ln>
          <a:effectLst>
            <a:outerShdw blurRad="50800" dist="38100" dir="2700000" algn="tl" rotWithShape="0">
              <a:prstClr val="black">
                <a:alpha val="40000"/>
              </a:prstClr>
            </a:outerShdw>
          </a:effectLst>
        </p:spPr>
      </p:pic>
      <p:sp>
        <p:nvSpPr>
          <p:cNvPr id="5" name="Rectangle 4"/>
          <p:cNvSpPr/>
          <p:nvPr/>
        </p:nvSpPr>
        <p:spPr>
          <a:xfrm>
            <a:off x="3067745" y="118319"/>
            <a:ext cx="3326552" cy="584775"/>
          </a:xfrm>
          <a:prstGeom prst="rect">
            <a:avLst/>
          </a:prstGeom>
        </p:spPr>
        <p:txBody>
          <a:bodyPr wrap="none">
            <a:spAutoFit/>
          </a:bodyPr>
          <a:lstStyle/>
          <a:p>
            <a:r>
              <a:rPr lang="en-US" sz="3200" b="1" dirty="0" smtClean="0">
                <a:latin typeface="Arial" panose="020B0604020202020204" pitchFamily="34" charset="0"/>
                <a:cs typeface="Arial" panose="020B0604020202020204" pitchFamily="34" charset="0"/>
              </a:rPr>
              <a:t>Hydrologic </a:t>
            </a:r>
            <a:r>
              <a:rPr lang="en-US" sz="3200" b="1" dirty="0" smtClean="0">
                <a:latin typeface="Arial" panose="020B0604020202020204" pitchFamily="34" charset="0"/>
                <a:cs typeface="Arial" panose="020B0604020202020204" pitchFamily="34" charset="0"/>
              </a:rPr>
              <a:t>Data</a:t>
            </a:r>
            <a:endParaRPr lang="en-US" sz="3200" dirty="0"/>
          </a:p>
        </p:txBody>
      </p:sp>
      <p:sp>
        <p:nvSpPr>
          <p:cNvPr id="6" name="Rectangle 5"/>
          <p:cNvSpPr/>
          <p:nvPr/>
        </p:nvSpPr>
        <p:spPr>
          <a:xfrm>
            <a:off x="1442561" y="3113445"/>
            <a:ext cx="2865279" cy="923330"/>
          </a:xfrm>
          <a:prstGeom prst="rect">
            <a:avLst/>
          </a:prstGeom>
          <a:solidFill>
            <a:schemeClr val="bg1">
              <a:lumMod val="95000"/>
            </a:schemeClr>
          </a:solidFill>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East Branch </a:t>
            </a:r>
            <a:r>
              <a:rPr lang="en-US" dirty="0" smtClean="0">
                <a:latin typeface="Arial" panose="020B0604020202020204" pitchFamily="34" charset="0"/>
                <a:ea typeface="Calibri" panose="020F0502020204030204" pitchFamily="34" charset="0"/>
                <a:cs typeface="Arial" panose="020B0604020202020204" pitchFamily="34" charset="0"/>
              </a:rPr>
              <a:t>North </a:t>
            </a:r>
            <a:r>
              <a:rPr lang="en-US" dirty="0">
                <a:latin typeface="Arial" panose="020B0604020202020204" pitchFamily="34" charset="0"/>
                <a:ea typeface="Calibri" panose="020F0502020204030204" pitchFamily="34" charset="0"/>
                <a:cs typeface="Arial" panose="020B0604020202020204" pitchFamily="34" charset="0"/>
              </a:rPr>
              <a:t>had its highest annual peak flow on record during TS Irene</a:t>
            </a:r>
            <a:r>
              <a:rPr lang="en-US" dirty="0" smtClean="0">
                <a:latin typeface="Arial" panose="020B0604020202020204" pitchFamily="34" charset="0"/>
                <a:ea typeface="Calibri" panose="020F050202020403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528060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5"/>
          <p:cNvSpPr txBox="1">
            <a:spLocks noChangeArrowheads="1"/>
          </p:cNvSpPr>
          <p:nvPr/>
        </p:nvSpPr>
        <p:spPr bwMode="auto">
          <a:xfrm>
            <a:off x="1350254" y="145031"/>
            <a:ext cx="5395652" cy="461665"/>
          </a:xfrm>
          <a:prstGeom prst="rect">
            <a:avLst/>
          </a:prstGeom>
          <a:noFill/>
          <a:ln w="9525">
            <a:noFill/>
            <a:miter lim="800000"/>
            <a:headEnd/>
            <a:tailEnd/>
          </a:ln>
        </p:spPr>
        <p:txBody>
          <a:bodyPr wrap="square">
            <a:spAutoFit/>
          </a:bodyPr>
          <a:lstStyle/>
          <a:p>
            <a:pPr algn="ctr"/>
            <a:r>
              <a:rPr lang="en-US" sz="2400" b="1" dirty="0" err="1">
                <a:latin typeface="Arial" panose="020B0604020202020204" pitchFamily="34" charset="0"/>
                <a:cs typeface="Arial" panose="020B0604020202020204" pitchFamily="34" charset="0"/>
              </a:rPr>
              <a:t>Macroinvertebrate</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Collection</a:t>
            </a:r>
          </a:p>
        </p:txBody>
      </p:sp>
      <p:sp>
        <p:nvSpPr>
          <p:cNvPr id="3" name="Rectangle 2"/>
          <p:cNvSpPr/>
          <p:nvPr/>
        </p:nvSpPr>
        <p:spPr>
          <a:xfrm>
            <a:off x="867751" y="835345"/>
            <a:ext cx="6096000" cy="2123658"/>
          </a:xfrm>
          <a:prstGeom prst="rect">
            <a:avLst/>
          </a:prstGeom>
        </p:spPr>
        <p:txBody>
          <a:bodyPr>
            <a:spAutoFit/>
          </a:bodyPr>
          <a:lstStyle/>
          <a:p>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Kick</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samples are taken from </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riffle habitats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in 4 different locations in the sampling reach. At each location the substrate is disturbed for approximately 30 seconds, for a total active sampling effort of 2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minutes.</a:t>
            </a:r>
          </a:p>
          <a:p>
            <a:endParaRPr lang="en-US" sz="1200" dirty="0">
              <a:solidFill>
                <a:srgbClr val="000000"/>
              </a:solidFill>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D-frame net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500-μm </a:t>
            </a:r>
            <a:r>
              <a:rPr lang="en-US" dirty="0" smtClean="0">
                <a:latin typeface="Arial" panose="020B0604020202020204" pitchFamily="34" charset="0"/>
                <a:cs typeface="Arial" panose="020B0604020202020204" pitchFamily="34" charset="0"/>
              </a:rPr>
              <a:t>mesh.</a:t>
            </a:r>
          </a:p>
          <a:p>
            <a:endParaRPr lang="en-US" sz="1200"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Biomonitoring index </a:t>
            </a:r>
            <a:r>
              <a:rPr lang="en-US" dirty="0" smtClean="0">
                <a:latin typeface="Arial" panose="020B0604020202020204" pitchFamily="34" charset="0"/>
                <a:cs typeface="Arial" panose="020B0604020202020204" pitchFamily="34" charset="0"/>
              </a:rPr>
              <a:t>period: </a:t>
            </a:r>
            <a:r>
              <a:rPr lang="en-US" b="1" dirty="0" smtClean="0">
                <a:latin typeface="Arial" panose="020B0604020202020204" pitchFamily="34" charset="0"/>
                <a:cs typeface="Arial" panose="020B0604020202020204" pitchFamily="34" charset="0"/>
              </a:rPr>
              <a:t>Sept </a:t>
            </a:r>
            <a:r>
              <a:rPr lang="en-US" b="1" dirty="0">
                <a:latin typeface="Arial" panose="020B0604020202020204" pitchFamily="34" charset="0"/>
                <a:cs typeface="Arial" panose="020B0604020202020204" pitchFamily="34" charset="0"/>
              </a:rPr>
              <a:t>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 Oct </a:t>
            </a:r>
            <a:r>
              <a:rPr lang="en-US" b="1" dirty="0" smtClean="0">
                <a:latin typeface="Arial" panose="020B0604020202020204" pitchFamily="34" charset="0"/>
                <a:cs typeface="Arial" panose="020B0604020202020204" pitchFamily="34" charset="0"/>
              </a:rPr>
              <a:t>15</a:t>
            </a:r>
            <a:r>
              <a:rPr lang="en-US" b="1" baseline="30000" dirty="0" smtClean="0">
                <a:latin typeface="Arial" panose="020B0604020202020204" pitchFamily="34" charset="0"/>
                <a:cs typeface="Arial" panose="020B0604020202020204" pitchFamily="34" charset="0"/>
              </a:rPr>
              <a:t>th</a:t>
            </a:r>
            <a:endParaRPr lang="en-US" b="1" dirty="0"/>
          </a:p>
        </p:txBody>
      </p:sp>
      <p:sp>
        <p:nvSpPr>
          <p:cNvPr id="4" name="TextBox 3"/>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METHODS</a:t>
            </a:r>
          </a:p>
        </p:txBody>
      </p:sp>
      <p:sp>
        <p:nvSpPr>
          <p:cNvPr id="7" name="Rectangle 6"/>
          <p:cNvSpPr/>
          <p:nvPr/>
        </p:nvSpPr>
        <p:spPr>
          <a:xfrm>
            <a:off x="867751" y="3366604"/>
            <a:ext cx="6096000" cy="3139321"/>
          </a:xfrm>
          <a:prstGeom prst="rect">
            <a:avLst/>
          </a:prstGeom>
          <a:solidFill>
            <a:schemeClr val="bg1">
              <a:lumMod val="95000"/>
            </a:schemeClr>
          </a:solidFill>
          <a:ln w="19050">
            <a:solidFill>
              <a:schemeClr val="bg1">
                <a:lumMod val="75000"/>
              </a:schemeClr>
            </a:solidFill>
          </a:ln>
        </p:spPr>
        <p:txBody>
          <a:bodyPr>
            <a:spAutoFit/>
          </a:bodyPr>
          <a:lstStyle/>
          <a:p>
            <a:r>
              <a:rPr lang="en-US" dirty="0">
                <a:latin typeface="Arial" panose="020B0604020202020204" pitchFamily="34" charset="0"/>
                <a:ea typeface="Calibri" panose="020F0502020204030204" pitchFamily="34" charset="0"/>
                <a:cs typeface="Arial" panose="020B0604020202020204" pitchFamily="34" charset="0"/>
              </a:rPr>
              <a:t>In 2011, </a:t>
            </a:r>
            <a:r>
              <a:rPr lang="en-US" dirty="0" smtClean="0">
                <a:latin typeface="Arial" panose="020B0604020202020204" pitchFamily="34" charset="0"/>
                <a:ea typeface="Calibri" panose="020F050202020403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ampling </a:t>
            </a:r>
            <a:r>
              <a:rPr lang="en-US" dirty="0">
                <a:latin typeface="Arial" panose="020B0604020202020204" pitchFamily="34" charset="0"/>
                <a:cs typeface="Arial" panose="020B0604020202020204" pitchFamily="34" charset="0"/>
              </a:rPr>
              <a:t>dates ranged from one week to one month after </a:t>
            </a:r>
            <a:r>
              <a:rPr lang="en-US" dirty="0" smtClean="0">
                <a:latin typeface="Arial" panose="020B0604020202020204" pitchFamily="34" charset="0"/>
                <a:cs typeface="Arial" panose="020B0604020202020204" pitchFamily="34" charset="0"/>
              </a:rPr>
              <a:t>Irene.</a:t>
            </a: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smtClean="0">
                <a:latin typeface="Arial" panose="020B0604020202020204" pitchFamily="34" charset="0"/>
                <a:ea typeface="Calibri" panose="020F050202020403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2011 </a:t>
            </a:r>
            <a:r>
              <a:rPr lang="en-US" dirty="0">
                <a:latin typeface="Arial" panose="020B0604020202020204" pitchFamily="34" charset="0"/>
                <a:cs typeface="Arial" panose="020B0604020202020204" pitchFamily="34" charset="0"/>
              </a:rPr>
              <a:t>data </a:t>
            </a:r>
            <a:r>
              <a:rPr lang="en-US" dirty="0" smtClean="0">
                <a:latin typeface="Arial" panose="020B0604020202020204" pitchFamily="34" charset="0"/>
                <a:cs typeface="Arial" panose="020B0604020202020204" pitchFamily="34" charset="0"/>
              </a:rPr>
              <a:t>were compared to samples collected </a:t>
            </a:r>
            <a:r>
              <a:rPr lang="en-US" dirty="0">
                <a:latin typeface="Arial" panose="020B0604020202020204" pitchFamily="34" charset="0"/>
                <a:cs typeface="Arial" panose="020B0604020202020204" pitchFamily="34" charset="0"/>
              </a:rPr>
              <a:t>two years before and two years after </a:t>
            </a:r>
            <a:r>
              <a:rPr lang="en-US" dirty="0" smtClean="0">
                <a:latin typeface="Arial" panose="020B0604020202020204" pitchFamily="34" charset="0"/>
                <a:cs typeface="Arial" panose="020B0604020202020204" pitchFamily="34" charset="0"/>
              </a:rPr>
              <a:t>Irene.</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Pre: 2009-2010</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Irene: 2011</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Post: 2012-2013</a:t>
            </a:r>
          </a:p>
          <a:p>
            <a:endParaRPr lang="en-US" dirty="0" smtClean="0">
              <a:latin typeface="Arial" panose="020B0604020202020204" pitchFamily="34" charset="0"/>
              <a:ea typeface="Calibri" panose="020F0502020204030204" pitchFamily="34" charset="0"/>
              <a:cs typeface="Arial" panose="020B0604020202020204" pitchFamily="34" charset="0"/>
            </a:endParaRPr>
          </a:p>
          <a:p>
            <a:r>
              <a:rPr lang="en-US" dirty="0" smtClean="0">
                <a:latin typeface="Arial" panose="020B0604020202020204" pitchFamily="34" charset="0"/>
                <a:ea typeface="Calibri" panose="020F0502020204030204" pitchFamily="34" charset="0"/>
                <a:cs typeface="Arial" panose="020B0604020202020204" pitchFamily="34" charset="0"/>
              </a:rPr>
              <a:t>Note: </a:t>
            </a:r>
            <a:r>
              <a:rPr lang="en-US" dirty="0">
                <a:latin typeface="Arial" panose="020B0604020202020204" pitchFamily="34" charset="0"/>
                <a:ea typeface="Calibri" panose="020F0502020204030204" pitchFamily="34" charset="0"/>
                <a:cs typeface="Arial" panose="020B0604020202020204" pitchFamily="34" charset="0"/>
              </a:rPr>
              <a:t>two sets of samples </a:t>
            </a:r>
            <a:r>
              <a:rPr lang="en-US" dirty="0" smtClean="0">
                <a:latin typeface="Arial" panose="020B0604020202020204" pitchFamily="34" charset="0"/>
                <a:ea typeface="Calibri" panose="020F0502020204030204" pitchFamily="34" charset="0"/>
                <a:cs typeface="Arial" panose="020B0604020202020204" pitchFamily="34" charset="0"/>
              </a:rPr>
              <a:t>were collected from Ranch in 2011 (one 11 </a:t>
            </a:r>
            <a:r>
              <a:rPr lang="en-US" dirty="0">
                <a:latin typeface="Arial" panose="020B0604020202020204" pitchFamily="34" charset="0"/>
                <a:ea typeface="Calibri" panose="020F0502020204030204" pitchFamily="34" charset="0"/>
                <a:cs typeface="Arial" panose="020B0604020202020204" pitchFamily="34" charset="0"/>
              </a:rPr>
              <a:t>days after </a:t>
            </a:r>
            <a:r>
              <a:rPr lang="en-US" dirty="0" smtClean="0">
                <a:latin typeface="Arial" panose="020B0604020202020204" pitchFamily="34" charset="0"/>
                <a:ea typeface="Calibri" panose="020F0502020204030204" pitchFamily="34" charset="0"/>
                <a:cs typeface="Arial" panose="020B0604020202020204" pitchFamily="34" charset="0"/>
              </a:rPr>
              <a:t>Irene </a:t>
            </a:r>
            <a:r>
              <a:rPr lang="en-US" dirty="0">
                <a:latin typeface="Arial" panose="020B0604020202020204" pitchFamily="34" charset="0"/>
                <a:ea typeface="Calibri" panose="020F0502020204030204" pitchFamily="34" charset="0"/>
                <a:cs typeface="Arial" panose="020B0604020202020204" pitchFamily="34" charset="0"/>
              </a:rPr>
              <a:t>and the other </a:t>
            </a:r>
            <a:r>
              <a:rPr lang="en-US" dirty="0" smtClean="0">
                <a:latin typeface="Arial" panose="020B0604020202020204" pitchFamily="34" charset="0"/>
                <a:ea typeface="Calibri" panose="020F0502020204030204" pitchFamily="34" charset="0"/>
                <a:cs typeface="Arial" panose="020B0604020202020204" pitchFamily="34" charset="0"/>
              </a:rPr>
              <a:t>57 </a:t>
            </a:r>
            <a:r>
              <a:rPr lang="en-US" dirty="0">
                <a:latin typeface="Arial" panose="020B0604020202020204" pitchFamily="34" charset="0"/>
                <a:ea typeface="Calibri" panose="020F0502020204030204" pitchFamily="34" charset="0"/>
                <a:cs typeface="Arial" panose="020B0604020202020204" pitchFamily="34" charset="0"/>
              </a:rPr>
              <a:t>days </a:t>
            </a:r>
            <a:r>
              <a:rPr lang="en-US" dirty="0" smtClean="0">
                <a:latin typeface="Arial" panose="020B0604020202020204" pitchFamily="34" charset="0"/>
                <a:ea typeface="Calibri" panose="020F0502020204030204" pitchFamily="34" charset="0"/>
                <a:cs typeface="Arial" panose="020B0604020202020204" pitchFamily="34" charset="0"/>
              </a:rPr>
              <a:t>after).</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688" y="145031"/>
            <a:ext cx="4352544" cy="6498336"/>
          </a:xfrm>
          <a:prstGeom prst="rect">
            <a:avLst/>
          </a:prstGeom>
        </p:spPr>
      </p:pic>
    </p:spTree>
    <p:extLst>
      <p:ext uri="{BB962C8B-B14F-4D97-AF65-F5344CB8AC3E}">
        <p14:creationId xmlns:p14="http://schemas.microsoft.com/office/powerpoint/2010/main" val="1133436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cstate="print"/>
          <a:srcRect/>
          <a:stretch>
            <a:fillRect/>
          </a:stretch>
        </p:blipFill>
        <p:spPr bwMode="auto">
          <a:xfrm>
            <a:off x="6096000" y="381000"/>
            <a:ext cx="3733800" cy="2800350"/>
          </a:xfrm>
          <a:prstGeom prst="rect">
            <a:avLst/>
          </a:prstGeom>
          <a:noFill/>
          <a:ln w="9525">
            <a:noFill/>
            <a:miter lim="800000"/>
            <a:headEnd/>
            <a:tailEnd/>
          </a:ln>
        </p:spPr>
      </p:pic>
      <p:pic>
        <p:nvPicPr>
          <p:cNvPr id="18436" name="Picture 2" descr="PKG39"/>
          <p:cNvPicPr>
            <a:picLocks noChangeAspect="1" noChangeArrowheads="1"/>
          </p:cNvPicPr>
          <p:nvPr/>
        </p:nvPicPr>
        <p:blipFill>
          <a:blip r:embed="rId4" cstate="print"/>
          <a:srcRect/>
          <a:stretch>
            <a:fillRect/>
          </a:stretch>
        </p:blipFill>
        <p:spPr bwMode="auto">
          <a:xfrm>
            <a:off x="6206806" y="3427095"/>
            <a:ext cx="2971800" cy="3197225"/>
          </a:xfrm>
          <a:prstGeom prst="rect">
            <a:avLst/>
          </a:prstGeom>
          <a:noFill/>
          <a:ln w="9525">
            <a:noFill/>
            <a:miter lim="800000"/>
            <a:headEnd/>
            <a:tailEnd/>
          </a:ln>
        </p:spPr>
      </p:pic>
      <p:pic>
        <p:nvPicPr>
          <p:cNvPr id="18437" name="Picture 2"/>
          <p:cNvPicPr>
            <a:picLocks noChangeAspect="1" noChangeArrowheads="1"/>
          </p:cNvPicPr>
          <p:nvPr/>
        </p:nvPicPr>
        <p:blipFill>
          <a:blip r:embed="rId5" cstate="print"/>
          <a:srcRect/>
          <a:stretch>
            <a:fillRect/>
          </a:stretch>
        </p:blipFill>
        <p:spPr bwMode="auto">
          <a:xfrm>
            <a:off x="8846713" y="3072933"/>
            <a:ext cx="2514600" cy="2155825"/>
          </a:xfrm>
          <a:prstGeom prst="rect">
            <a:avLst/>
          </a:prstGeom>
          <a:noFill/>
          <a:ln w="9525">
            <a:noFill/>
            <a:miter lim="800000"/>
            <a:headEnd/>
            <a:tailEnd/>
          </a:ln>
        </p:spPr>
      </p:pic>
      <p:sp>
        <p:nvSpPr>
          <p:cNvPr id="7" name="TextBox 5"/>
          <p:cNvSpPr txBox="1">
            <a:spLocks noChangeArrowheads="1"/>
          </p:cNvSpPr>
          <p:nvPr/>
        </p:nvSpPr>
        <p:spPr bwMode="auto">
          <a:xfrm>
            <a:off x="1093437" y="724349"/>
            <a:ext cx="4234407" cy="1077218"/>
          </a:xfrm>
          <a:prstGeom prst="rect">
            <a:avLst/>
          </a:prstGeom>
          <a:noFill/>
          <a:ln w="9525">
            <a:noFill/>
            <a:miter lim="800000"/>
            <a:headEnd/>
            <a:tailEnd/>
          </a:ln>
        </p:spPr>
        <p:txBody>
          <a:bodyPr wrap="square">
            <a:spAutoFit/>
          </a:bodyPr>
          <a:lstStyle/>
          <a:p>
            <a:r>
              <a:rPr lang="en-US" sz="3200" b="1" dirty="0" err="1">
                <a:latin typeface="Arial" panose="020B0604020202020204" pitchFamily="34" charset="0"/>
                <a:cs typeface="Arial" panose="020B0604020202020204" pitchFamily="34" charset="0"/>
              </a:rPr>
              <a:t>Macroinvertebrate</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Processing</a:t>
            </a:r>
          </a:p>
        </p:txBody>
      </p:sp>
      <p:sp>
        <p:nvSpPr>
          <p:cNvPr id="2" name="Rectangle 1"/>
          <p:cNvSpPr/>
          <p:nvPr/>
        </p:nvSpPr>
        <p:spPr>
          <a:xfrm>
            <a:off x="1093437" y="2211854"/>
            <a:ext cx="4543152" cy="1938992"/>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Subsampled </a:t>
            </a:r>
            <a:r>
              <a:rPr lang="en-US" sz="2400" dirty="0">
                <a:latin typeface="Arial" panose="020B0604020202020204" pitchFamily="34" charset="0"/>
                <a:cs typeface="Arial" panose="020B0604020202020204" pitchFamily="34" charset="0"/>
              </a:rPr>
              <a:t>in lab, minimum of 25% or 300 </a:t>
            </a:r>
            <a:r>
              <a:rPr lang="en-US" sz="2400" dirty="0" smtClean="0">
                <a:latin typeface="Arial" panose="020B0604020202020204" pitchFamily="34" charset="0"/>
                <a:cs typeface="Arial" panose="020B0604020202020204" pitchFamily="34" charset="0"/>
              </a:rPr>
              <a:t>individuals</a:t>
            </a:r>
          </a:p>
          <a:p>
            <a:endParaRPr lang="en-US" sz="2400" dirty="0" smtClean="0">
              <a:latin typeface="Arial" panose="020B06040202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Identified to species or lowest           possible </a:t>
            </a:r>
            <a:r>
              <a:rPr lang="en-US" sz="2400" dirty="0" smtClean="0">
                <a:latin typeface="Arial" panose="020B0604020202020204" pitchFamily="34" charset="0"/>
                <a:cs typeface="Arial" panose="020B0604020202020204" pitchFamily="34" charset="0"/>
              </a:rPr>
              <a:t>level</a:t>
            </a:r>
            <a:endParaRPr lang="en-US" sz="2400" dirty="0"/>
          </a:p>
        </p:txBody>
      </p:sp>
      <p:sp>
        <p:nvSpPr>
          <p:cNvPr id="8" name="TextBox 7"/>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METHODS</a:t>
            </a:r>
          </a:p>
        </p:txBody>
      </p:sp>
    </p:spTree>
    <p:extLst>
      <p:ext uri="{BB962C8B-B14F-4D97-AF65-F5344CB8AC3E}">
        <p14:creationId xmlns:p14="http://schemas.microsoft.com/office/powerpoint/2010/main" val="2239854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725769" y="99811"/>
            <a:ext cx="9324303" cy="954107"/>
          </a:xfrm>
          <a:prstGeom prst="rect">
            <a:avLst/>
          </a:prstGeom>
          <a:noFill/>
          <a:ln w="9525">
            <a:noFill/>
            <a:miter lim="800000"/>
            <a:headEnd/>
            <a:tailEnd/>
          </a:ln>
        </p:spPr>
        <p:txBody>
          <a:bodyPr wrap="square">
            <a:spAutoFit/>
          </a:bodyPr>
          <a:lstStyle/>
          <a:p>
            <a:pPr algn="ctr"/>
            <a:r>
              <a:rPr lang="en-US" sz="3200" b="1" dirty="0" smtClean="0">
                <a:latin typeface="Arial" panose="020B0604020202020204" pitchFamily="34" charset="0"/>
                <a:cs typeface="Arial" panose="020B0604020202020204" pitchFamily="34" charset="0"/>
              </a:rPr>
              <a:t>VT DEC </a:t>
            </a:r>
            <a:r>
              <a:rPr lang="en-US" sz="3200" b="1" dirty="0" smtClean="0">
                <a:latin typeface="Arial" panose="020B0604020202020204" pitchFamily="34" charset="0"/>
                <a:cs typeface="Arial" panose="020B0604020202020204" pitchFamily="34" charset="0"/>
              </a:rPr>
              <a:t>Macroinvertebrate </a:t>
            </a:r>
            <a:r>
              <a:rPr lang="en-US" sz="3200" b="1" dirty="0" err="1" smtClean="0">
                <a:latin typeface="Arial" panose="020B0604020202020204" pitchFamily="34" charset="0"/>
                <a:cs typeface="Arial" panose="020B0604020202020204" pitchFamily="34" charset="0"/>
              </a:rPr>
              <a:t>Biocriteria</a:t>
            </a:r>
            <a:r>
              <a:rPr lang="en-US" sz="3200" b="1" dirty="0" smtClean="0">
                <a:latin typeface="Arial" panose="020B0604020202020204" pitchFamily="34" charset="0"/>
                <a:cs typeface="Arial" panose="020B0604020202020204" pitchFamily="34" charset="0"/>
              </a:rPr>
              <a:t> </a:t>
            </a:r>
          </a:p>
          <a:p>
            <a:pPr algn="ctr"/>
            <a:r>
              <a:rPr lang="en-US" sz="2400" b="1" dirty="0" smtClean="0">
                <a:solidFill>
                  <a:schemeClr val="bg1">
                    <a:lumMod val="50000"/>
                  </a:schemeClr>
                </a:solidFill>
                <a:latin typeface="Arial" panose="020B0604020202020204" pitchFamily="34" charset="0"/>
                <a:cs typeface="Arial" panose="020B0604020202020204" pitchFamily="34" charset="0"/>
              </a:rPr>
              <a:t>INPUT </a:t>
            </a:r>
            <a:r>
              <a:rPr lang="en-US" sz="2400" b="1" dirty="0" smtClean="0">
                <a:solidFill>
                  <a:schemeClr val="bg1">
                    <a:lumMod val="50000"/>
                  </a:schemeClr>
                </a:solidFill>
                <a:latin typeface="Arial" panose="020B0604020202020204" pitchFamily="34" charset="0"/>
                <a:cs typeface="Arial" panose="020B0604020202020204" pitchFamily="34" charset="0"/>
              </a:rPr>
              <a:t>METRICS</a:t>
            </a:r>
            <a:endParaRPr lang="en-US" sz="2400" b="1"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6014476"/>
              </p:ext>
            </p:extLst>
          </p:nvPr>
        </p:nvGraphicFramePr>
        <p:xfrm>
          <a:off x="2504941" y="1177029"/>
          <a:ext cx="7543800" cy="5562600"/>
        </p:xfrm>
        <a:graphic>
          <a:graphicData uri="http://schemas.openxmlformats.org/drawingml/2006/table">
            <a:tbl>
              <a:tblPr firstRow="1" bandRow="1">
                <a:tableStyleId>{5C22544A-7EE6-4342-B048-85BDC9FD1C3A}</a:tableStyleId>
              </a:tblPr>
              <a:tblGrid>
                <a:gridCol w="2119045"/>
                <a:gridCol w="5424755"/>
              </a:tblGrid>
              <a:tr h="482600">
                <a:tc>
                  <a:txBody>
                    <a:bodyPr/>
                    <a:lstStyle/>
                    <a:p>
                      <a:pPr algn="ctr"/>
                      <a:r>
                        <a:rPr lang="en-US" sz="2000" dirty="0" smtClean="0">
                          <a:solidFill>
                            <a:schemeClr val="bg1"/>
                          </a:solidFill>
                          <a:latin typeface="Arial" panose="020B0604020202020204" pitchFamily="34" charset="0"/>
                          <a:cs typeface="Arial" panose="020B0604020202020204" pitchFamily="34" charset="0"/>
                        </a:rPr>
                        <a:t>METRIC</a:t>
                      </a:r>
                      <a:endParaRPr lang="en-US" sz="2000"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bg1"/>
                        </a:solidFill>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Density</a:t>
                      </a:r>
                    </a:p>
                  </a:txBody>
                  <a:tcPr anchor="ctr"/>
                </a:tc>
                <a:tc>
                  <a:txBody>
                    <a:bodyPr/>
                    <a:lstStyle/>
                    <a:p>
                      <a:r>
                        <a:rPr lang="en-US" dirty="0" smtClean="0">
                          <a:latin typeface="Arial" panose="020B0604020202020204" pitchFamily="34" charset="0"/>
                          <a:cs typeface="Arial" panose="020B0604020202020204" pitchFamily="34" charset="0"/>
                        </a:rPr>
                        <a:t>Number of invertebrates</a:t>
                      </a:r>
                      <a:r>
                        <a:rPr lang="en-US" baseline="0" dirty="0" smtClean="0">
                          <a:latin typeface="Arial" panose="020B0604020202020204" pitchFamily="34" charset="0"/>
                          <a:cs typeface="Arial" panose="020B0604020202020204" pitchFamily="34" charset="0"/>
                        </a:rPr>
                        <a:t> per square meter</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Richness</a:t>
                      </a:r>
                      <a:endParaRPr lang="en-US" sz="2000" b="1"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Total number of distinct</a:t>
                      </a:r>
                      <a:r>
                        <a:rPr lang="en-US" baseline="0" dirty="0" smtClean="0">
                          <a:latin typeface="Arial" panose="020B0604020202020204" pitchFamily="34" charset="0"/>
                          <a:cs typeface="Arial" panose="020B0604020202020204" pitchFamily="34" charset="0"/>
                        </a:rPr>
                        <a:t> taxa in sample</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EPT Richness</a:t>
                      </a:r>
                      <a:endParaRPr lang="en-US" sz="2000" b="1"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Total number of distinct</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Ephemeroptera</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Plecoptera</a:t>
                      </a:r>
                      <a:r>
                        <a:rPr lang="en-US" baseline="0" dirty="0" smtClean="0">
                          <a:latin typeface="Arial" panose="020B0604020202020204" pitchFamily="34" charset="0"/>
                          <a:cs typeface="Arial" panose="020B0604020202020204" pitchFamily="34" charset="0"/>
                        </a:rPr>
                        <a:t> and </a:t>
                      </a:r>
                      <a:r>
                        <a:rPr lang="en-US" baseline="0" dirty="0" err="1" smtClean="0">
                          <a:latin typeface="Arial" panose="020B0604020202020204" pitchFamily="34" charset="0"/>
                          <a:cs typeface="Arial" panose="020B0604020202020204" pitchFamily="34" charset="0"/>
                        </a:rPr>
                        <a:t>Trichoptera</a:t>
                      </a:r>
                      <a:r>
                        <a:rPr lang="en-US" baseline="0" dirty="0" smtClean="0">
                          <a:latin typeface="Arial" panose="020B0604020202020204" pitchFamily="34" charset="0"/>
                          <a:cs typeface="Arial" panose="020B0604020202020204" pitchFamily="34" charset="0"/>
                        </a:rPr>
                        <a:t> taxa in sample</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PMA-O</a:t>
                      </a:r>
                      <a:endParaRPr lang="en-US" sz="2000" b="1" dirty="0">
                        <a:latin typeface="Arial" panose="020B0604020202020204" pitchFamily="34" charset="0"/>
                        <a:cs typeface="Arial" panose="020B0604020202020204" pitchFamily="34" charset="0"/>
                      </a:endParaRPr>
                    </a:p>
                  </a:txBody>
                  <a:tcPr anchor="ctr"/>
                </a:tc>
                <a:tc>
                  <a:txBody>
                    <a:bodyPr/>
                    <a:lstStyle/>
                    <a:p>
                      <a:r>
                        <a:rPr lang="en-US" b="1" dirty="0" smtClean="0">
                          <a:latin typeface="Arial" panose="020B0604020202020204" pitchFamily="34" charset="0"/>
                          <a:cs typeface="Arial" panose="020B0604020202020204" pitchFamily="34" charset="0"/>
                        </a:rPr>
                        <a:t>Percent Model Affinity–Order Level</a:t>
                      </a:r>
                      <a:r>
                        <a:rPr lang="en-US" dirty="0" smtClean="0">
                          <a:latin typeface="Arial" panose="020B0604020202020204" pitchFamily="34" charset="0"/>
                          <a:cs typeface="Arial" panose="020B0604020202020204" pitchFamily="34" charset="0"/>
                        </a:rPr>
                        <a:t>:  Measure</a:t>
                      </a:r>
                      <a:r>
                        <a:rPr lang="en-US" baseline="0" dirty="0" smtClean="0">
                          <a:latin typeface="Arial" panose="020B0604020202020204" pitchFamily="34" charset="0"/>
                          <a:cs typeface="Arial" panose="020B0604020202020204" pitchFamily="34" charset="0"/>
                        </a:rPr>
                        <a:t> of similarity to a model based on reference streams</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PPCS-FG</a:t>
                      </a:r>
                      <a:endParaRPr lang="en-US" sz="2000" b="1" dirty="0">
                        <a:latin typeface="Arial" panose="020B0604020202020204" pitchFamily="34" charset="0"/>
                        <a:cs typeface="Arial" panose="020B0604020202020204" pitchFamily="34" charset="0"/>
                      </a:endParaRPr>
                    </a:p>
                  </a:txBody>
                  <a:tcPr anchor="ctr"/>
                </a:tc>
                <a:tc>
                  <a:txBody>
                    <a:bodyPr/>
                    <a:lstStyle/>
                    <a:p>
                      <a:r>
                        <a:rPr lang="en-US" b="1" dirty="0" smtClean="0">
                          <a:latin typeface="Arial" panose="020B0604020202020204" pitchFamily="34" charset="0"/>
                          <a:cs typeface="Arial" panose="020B0604020202020204" pitchFamily="34" charset="0"/>
                        </a:rPr>
                        <a:t>Pinkham</a:t>
                      </a:r>
                      <a:r>
                        <a:rPr lang="en-US" b="1" baseline="0" dirty="0" smtClean="0">
                          <a:latin typeface="Arial" panose="020B0604020202020204" pitchFamily="34" charset="0"/>
                          <a:cs typeface="Arial" panose="020B0604020202020204" pitchFamily="34" charset="0"/>
                        </a:rPr>
                        <a:t> Pearson Coefficient of Similarity based on Functional Groups</a:t>
                      </a:r>
                      <a:r>
                        <a:rPr lang="en-US" baseline="0" dirty="0" smtClean="0">
                          <a:latin typeface="Arial" panose="020B0604020202020204" pitchFamily="34" charset="0"/>
                          <a:cs typeface="Arial" panose="020B0604020202020204" pitchFamily="34" charset="0"/>
                        </a:rPr>
                        <a:t>:  Measure of FFG similarity to a model based on reference streams</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Biotic Index</a:t>
                      </a:r>
                      <a:endParaRPr lang="en-US" sz="2000" b="1"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Measure</a:t>
                      </a:r>
                      <a:r>
                        <a:rPr lang="en-US" baseline="0" dirty="0" smtClean="0">
                          <a:latin typeface="Arial" panose="020B0604020202020204" pitchFamily="34" charset="0"/>
                          <a:cs typeface="Arial" panose="020B0604020202020204" pitchFamily="34" charset="0"/>
                        </a:rPr>
                        <a:t> of community sensitivity/tolerance toward enrichment</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EPT/</a:t>
                      </a:r>
                      <a:r>
                        <a:rPr lang="en-US" sz="2000" b="1" dirty="0" err="1" smtClean="0">
                          <a:latin typeface="Arial" panose="020B0604020202020204" pitchFamily="34" charset="0"/>
                          <a:cs typeface="Arial" panose="020B0604020202020204" pitchFamily="34" charset="0"/>
                        </a:rPr>
                        <a:t>EPT+Chiro</a:t>
                      </a:r>
                      <a:endParaRPr lang="en-US" sz="2000" b="1"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Ratio of EPT</a:t>
                      </a:r>
                      <a:r>
                        <a:rPr lang="en-US" baseline="0" dirty="0" smtClean="0">
                          <a:latin typeface="Arial" panose="020B0604020202020204" pitchFamily="34" charset="0"/>
                          <a:cs typeface="Arial" panose="020B0604020202020204" pitchFamily="34" charset="0"/>
                        </a:rPr>
                        <a:t> abundance to the combined abundance of EPT and </a:t>
                      </a:r>
                      <a:r>
                        <a:rPr lang="en-US" baseline="0" dirty="0" err="1" smtClean="0">
                          <a:latin typeface="Arial" panose="020B0604020202020204" pitchFamily="34" charset="0"/>
                          <a:cs typeface="Arial" panose="020B0604020202020204" pitchFamily="34" charset="0"/>
                        </a:rPr>
                        <a:t>Chironomidae</a:t>
                      </a:r>
                      <a:endParaRPr lang="en-US" dirty="0">
                        <a:latin typeface="Arial" panose="020B0604020202020204" pitchFamily="34" charset="0"/>
                        <a:cs typeface="Arial" panose="020B0604020202020204" pitchFamily="34" charset="0"/>
                      </a:endParaRPr>
                    </a:p>
                  </a:txBody>
                  <a:tcPr/>
                </a:tc>
              </a:tr>
              <a:tr h="482600">
                <a:tc>
                  <a:txBody>
                    <a:bodyPr/>
                    <a:lstStyle/>
                    <a:p>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Oligochaeta</a:t>
                      </a:r>
                      <a:endParaRPr lang="en-US" sz="2000" b="1"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Percent of </a:t>
                      </a:r>
                      <a:r>
                        <a:rPr lang="en-US" dirty="0" err="1" smtClean="0">
                          <a:latin typeface="Arial" panose="020B0604020202020204" pitchFamily="34" charset="0"/>
                          <a:cs typeface="Arial" panose="020B0604020202020204" pitchFamily="34" charset="0"/>
                        </a:rPr>
                        <a:t>Oligochaeta</a:t>
                      </a:r>
                      <a:r>
                        <a:rPr lang="en-US" baseline="0" dirty="0" smtClean="0">
                          <a:latin typeface="Arial" panose="020B0604020202020204" pitchFamily="34" charset="0"/>
                          <a:cs typeface="Arial" panose="020B0604020202020204" pitchFamily="34" charset="0"/>
                        </a:rPr>
                        <a:t> out of total sample abundance</a:t>
                      </a:r>
                      <a:endParaRPr lang="en-US" dirty="0">
                        <a:latin typeface="Arial" panose="020B0604020202020204" pitchFamily="34" charset="0"/>
                        <a:cs typeface="Arial" panose="020B0604020202020204" pitchFamily="34" charset="0"/>
                      </a:endParaRPr>
                    </a:p>
                  </a:txBody>
                  <a:tcPr/>
                </a:tc>
              </a:tr>
            </a:tbl>
          </a:graphicData>
        </a:graphic>
      </p:graphicFrame>
      <p:sp>
        <p:nvSpPr>
          <p:cNvPr id="4" name="TextBox 3"/>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METHODS</a:t>
            </a:r>
          </a:p>
        </p:txBody>
      </p:sp>
    </p:spTree>
    <p:extLst>
      <p:ext uri="{BB962C8B-B14F-4D97-AF65-F5344CB8AC3E}">
        <p14:creationId xmlns:p14="http://schemas.microsoft.com/office/powerpoint/2010/main" val="1421712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17" name="TextBox 5"/>
          <p:cNvSpPr txBox="1">
            <a:spLocks noChangeArrowheads="1"/>
          </p:cNvSpPr>
          <p:nvPr/>
        </p:nvSpPr>
        <p:spPr bwMode="auto">
          <a:xfrm>
            <a:off x="2565129" y="99195"/>
            <a:ext cx="7378943" cy="584775"/>
          </a:xfrm>
          <a:prstGeom prst="rect">
            <a:avLst/>
          </a:prstGeom>
          <a:noFill/>
          <a:ln w="9525">
            <a:noFill/>
            <a:miter lim="800000"/>
            <a:headEnd/>
            <a:tailEnd/>
          </a:ln>
        </p:spPr>
        <p:txBody>
          <a:bodyPr wrap="none">
            <a:spAutoFit/>
          </a:bodyPr>
          <a:lstStyle/>
          <a:p>
            <a:r>
              <a:rPr lang="en-US" sz="3200" b="1" dirty="0" smtClean="0">
                <a:latin typeface="Arial" panose="020B0604020202020204" pitchFamily="34" charset="0"/>
                <a:cs typeface="Arial" panose="020B0604020202020204" pitchFamily="34" charset="0"/>
              </a:rPr>
              <a:t>Macroinvertebrate Metric Thresholds</a:t>
            </a:r>
            <a:endParaRPr lang="en-US" sz="3200" b="1" dirty="0">
              <a:latin typeface="Arial" panose="020B0604020202020204" pitchFamily="34" charset="0"/>
              <a:cs typeface="Arial" panose="020B0604020202020204" pitchFamily="34" charset="0"/>
            </a:endParaRPr>
          </a:p>
        </p:txBody>
      </p:sp>
      <p:sp>
        <p:nvSpPr>
          <p:cNvPr id="4" name="Rectangle 3"/>
          <p:cNvSpPr/>
          <p:nvPr/>
        </p:nvSpPr>
        <p:spPr>
          <a:xfrm>
            <a:off x="929426" y="1844768"/>
            <a:ext cx="3544677" cy="3416320"/>
          </a:xfrm>
          <a:prstGeom prst="rect">
            <a:avLst/>
          </a:prstGeom>
        </p:spPr>
        <p:txBody>
          <a:bodyPr wrap="square">
            <a:spAutoFit/>
          </a:bodyPr>
          <a:lstStyle/>
          <a:p>
            <a:r>
              <a:rPr lang="en-US" sz="2400" dirty="0">
                <a:latin typeface="Arial" panose="020B0604020202020204" pitchFamily="34" charset="0"/>
                <a:ea typeface="Calibri" panose="020F0502020204030204" pitchFamily="34" charset="0"/>
                <a:cs typeface="Arial" panose="020B0604020202020204" pitchFamily="34" charset="0"/>
              </a:rPr>
              <a:t>Assessments based on passing thresholds for all metrics for a given assessment level, with </a:t>
            </a:r>
            <a:r>
              <a:rPr lang="en-US" sz="2400" dirty="0" smtClean="0">
                <a:latin typeface="Arial" panose="020B0604020202020204" pitchFamily="34" charset="0"/>
                <a:ea typeface="Calibri" panose="020F0502020204030204" pitchFamily="34" charset="0"/>
                <a:cs typeface="Arial" panose="020B0604020202020204" pitchFamily="34" charset="0"/>
              </a:rPr>
              <a:t>opportunities for some BPJ</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Ratings range from excellent to poor.</a:t>
            </a:r>
          </a:p>
        </p:txBody>
      </p:sp>
      <p:sp>
        <p:nvSpPr>
          <p:cNvPr id="6" name="TextBox 5"/>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METHODS</a:t>
            </a:r>
          </a:p>
        </p:txBody>
      </p:sp>
      <p:graphicFrame>
        <p:nvGraphicFramePr>
          <p:cNvPr id="8" name="Table 7"/>
          <p:cNvGraphicFramePr>
            <a:graphicFrameLocks noGrp="1"/>
          </p:cNvGraphicFramePr>
          <p:nvPr>
            <p:extLst>
              <p:ext uri="{D42A27DB-BD31-4B8C-83A1-F6EECF244321}">
                <p14:modId xmlns:p14="http://schemas.microsoft.com/office/powerpoint/2010/main" val="4136557511"/>
              </p:ext>
            </p:extLst>
          </p:nvPr>
        </p:nvGraphicFramePr>
        <p:xfrm>
          <a:off x="4474103" y="982663"/>
          <a:ext cx="7467600" cy="5509260"/>
        </p:xfrm>
        <a:graphic>
          <a:graphicData uri="http://schemas.openxmlformats.org/drawingml/2006/table">
            <a:tbl>
              <a:tblPr firstRow="1" bandRow="1">
                <a:tableStyleId>{5C22544A-7EE6-4342-B048-85BDC9FD1C3A}</a:tableStyleId>
              </a:tblPr>
              <a:tblGrid>
                <a:gridCol w="1676400"/>
                <a:gridCol w="990600"/>
                <a:gridCol w="914400"/>
                <a:gridCol w="990600"/>
                <a:gridCol w="990600"/>
                <a:gridCol w="914400"/>
                <a:gridCol w="990600"/>
              </a:tblGrid>
              <a:tr h="541020">
                <a:tc>
                  <a:txBody>
                    <a:bodyPr/>
                    <a:lstStyle/>
                    <a:p>
                      <a:endParaRPr lang="en-US" dirty="0">
                        <a:latin typeface="Arial" panose="020B0604020202020204" pitchFamily="34" charset="0"/>
                        <a:cs typeface="Arial" panose="020B0604020202020204" pitchFamily="34" charset="0"/>
                      </a:endParaRPr>
                    </a:p>
                  </a:txBody>
                  <a:tcPr/>
                </a:tc>
                <a:tc gridSpan="2">
                  <a:txBody>
                    <a:bodyPr/>
                    <a:lstStyle/>
                    <a:p>
                      <a:pPr algn="ctr"/>
                      <a:r>
                        <a:rPr lang="en-US" sz="2400" b="1" u="none" dirty="0" smtClean="0">
                          <a:solidFill>
                            <a:schemeClr val="bg1"/>
                          </a:solidFill>
                          <a:latin typeface="Arial" panose="020B0604020202020204" pitchFamily="34" charset="0"/>
                          <a:cs typeface="Arial" panose="020B0604020202020204" pitchFamily="34" charset="0"/>
                        </a:rPr>
                        <a:t>SHG</a:t>
                      </a:r>
                      <a:endParaRPr lang="en-US" sz="2400" b="1" u="none" dirty="0">
                        <a:solidFill>
                          <a:schemeClr val="bg1"/>
                        </a:solidFill>
                        <a:latin typeface="Arial" panose="020B0604020202020204" pitchFamily="34" charset="0"/>
                        <a:cs typeface="Arial" panose="020B0604020202020204" pitchFamily="34" charset="0"/>
                      </a:endParaRPr>
                    </a:p>
                  </a:txBody>
                  <a:tcPr anchor="ctr"/>
                </a:tc>
                <a:tc hMerge="1">
                  <a:txBody>
                    <a:bodyPr/>
                    <a:lstStyle/>
                    <a:p>
                      <a:endParaRPr lang="en-US" dirty="0"/>
                    </a:p>
                  </a:txBody>
                  <a:tcPr/>
                </a:tc>
                <a:tc gridSpan="2">
                  <a:txBody>
                    <a:bodyPr/>
                    <a:lstStyle/>
                    <a:p>
                      <a:pPr algn="ctr"/>
                      <a:r>
                        <a:rPr lang="en-US" sz="2400" b="1" u="none" dirty="0" smtClean="0">
                          <a:solidFill>
                            <a:schemeClr val="bg1"/>
                          </a:solidFill>
                          <a:latin typeface="Arial" panose="020B0604020202020204" pitchFamily="34" charset="0"/>
                          <a:cs typeface="Arial" panose="020B0604020202020204" pitchFamily="34" charset="0"/>
                        </a:rPr>
                        <a:t>MHG</a:t>
                      </a:r>
                      <a:endParaRPr lang="en-US" sz="2400" b="1" u="none" dirty="0">
                        <a:solidFill>
                          <a:schemeClr val="bg1"/>
                        </a:solidFill>
                        <a:latin typeface="Arial" panose="020B0604020202020204" pitchFamily="34" charset="0"/>
                        <a:cs typeface="Arial" panose="020B0604020202020204" pitchFamily="34" charset="0"/>
                      </a:endParaRPr>
                    </a:p>
                  </a:txBody>
                  <a:tcPr anchor="ctr"/>
                </a:tc>
                <a:tc hMerge="1">
                  <a:txBody>
                    <a:bodyPr/>
                    <a:lstStyle/>
                    <a:p>
                      <a:endParaRPr lang="en-US" dirty="0"/>
                    </a:p>
                  </a:txBody>
                  <a:tcPr/>
                </a:tc>
                <a:tc gridSpan="2">
                  <a:txBody>
                    <a:bodyPr/>
                    <a:lstStyle/>
                    <a:p>
                      <a:pPr algn="ctr"/>
                      <a:r>
                        <a:rPr lang="en-US" sz="2400" b="1" u="none" dirty="0" smtClean="0">
                          <a:solidFill>
                            <a:schemeClr val="bg1"/>
                          </a:solidFill>
                          <a:latin typeface="Arial" panose="020B0604020202020204" pitchFamily="34" charset="0"/>
                          <a:cs typeface="Arial" panose="020B0604020202020204" pitchFamily="34" charset="0"/>
                        </a:rPr>
                        <a:t>WWMG</a:t>
                      </a:r>
                      <a:endParaRPr lang="en-US" sz="2400" b="1" u="none" dirty="0">
                        <a:solidFill>
                          <a:schemeClr val="bg1"/>
                        </a:solidFill>
                        <a:latin typeface="Arial" panose="020B0604020202020204" pitchFamily="34" charset="0"/>
                        <a:cs typeface="Arial" panose="020B0604020202020204" pitchFamily="34" charset="0"/>
                      </a:endParaRPr>
                    </a:p>
                  </a:txBody>
                  <a:tcPr anchor="ctr"/>
                </a:tc>
                <a:tc hMerge="1">
                  <a:txBody>
                    <a:bodyPr/>
                    <a:lstStyle/>
                    <a:p>
                      <a:endParaRPr lang="en-US" dirty="0"/>
                    </a:p>
                  </a:txBody>
                  <a:tcPr/>
                </a:tc>
              </a:tr>
              <a:tr h="54102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1600" b="1" u="sng" dirty="0" smtClean="0">
                          <a:solidFill>
                            <a:srgbClr val="0000FF"/>
                          </a:solidFill>
                          <a:latin typeface="Arial" panose="020B0604020202020204" pitchFamily="34" charset="0"/>
                          <a:cs typeface="Arial" panose="020B0604020202020204" pitchFamily="34" charset="0"/>
                        </a:rPr>
                        <a:t>A1</a:t>
                      </a:r>
                      <a:endParaRPr lang="en-US" sz="1600" b="1" u="sng"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b="1" u="sng" dirty="0" smtClean="0">
                          <a:solidFill>
                            <a:srgbClr val="008000"/>
                          </a:solidFill>
                          <a:latin typeface="Arial" panose="020B0604020202020204" pitchFamily="34" charset="0"/>
                          <a:cs typeface="Arial" panose="020B0604020202020204" pitchFamily="34" charset="0"/>
                        </a:rPr>
                        <a:t>B2</a:t>
                      </a:r>
                      <a:endParaRPr lang="en-US" sz="1600" b="1" u="sng"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b="1" u="sng" dirty="0" smtClean="0">
                          <a:solidFill>
                            <a:srgbClr val="0000FF"/>
                          </a:solidFill>
                          <a:latin typeface="Arial" panose="020B0604020202020204" pitchFamily="34" charset="0"/>
                          <a:cs typeface="Arial" panose="020B0604020202020204" pitchFamily="34" charset="0"/>
                        </a:rPr>
                        <a:t>A1</a:t>
                      </a:r>
                      <a:endParaRPr lang="en-US" sz="1600" b="1" u="sng"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b="1" u="sng" dirty="0" smtClean="0">
                          <a:solidFill>
                            <a:srgbClr val="008000"/>
                          </a:solidFill>
                          <a:latin typeface="Arial" panose="020B0604020202020204" pitchFamily="34" charset="0"/>
                          <a:cs typeface="Arial" panose="020B0604020202020204" pitchFamily="34" charset="0"/>
                        </a:rPr>
                        <a:t>B2</a:t>
                      </a:r>
                      <a:endParaRPr lang="en-US" sz="1600" b="1" u="sng"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b="1" u="sng" dirty="0" smtClean="0">
                          <a:solidFill>
                            <a:srgbClr val="0000FF"/>
                          </a:solidFill>
                          <a:latin typeface="Arial" panose="020B0604020202020204" pitchFamily="34" charset="0"/>
                          <a:cs typeface="Arial" panose="020B0604020202020204" pitchFamily="34" charset="0"/>
                        </a:rPr>
                        <a:t>A1</a:t>
                      </a:r>
                      <a:endParaRPr lang="en-US" sz="1600" b="1" u="sng"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b="1" u="sng" dirty="0" smtClean="0">
                          <a:solidFill>
                            <a:srgbClr val="008000"/>
                          </a:solidFill>
                          <a:latin typeface="Arial" panose="020B0604020202020204" pitchFamily="34" charset="0"/>
                          <a:cs typeface="Arial" panose="020B0604020202020204" pitchFamily="34" charset="0"/>
                        </a:rPr>
                        <a:t>B2</a:t>
                      </a:r>
                      <a:endParaRPr lang="en-US" sz="1600" b="1" u="sng"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dirty="0" smtClean="0">
                          <a:latin typeface="Arial" panose="020B0604020202020204" pitchFamily="34" charset="0"/>
                          <a:cs typeface="Arial" panose="020B0604020202020204" pitchFamily="34" charset="0"/>
                        </a:rPr>
                        <a:t>Density</a:t>
                      </a:r>
                      <a:endParaRPr lang="en-US"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&gt;500</a:t>
                      </a: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&gt;300</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&gt;500</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&gt;300</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&gt;500</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&gt;300</a:t>
                      </a:r>
                      <a:endParaRPr lang="en-US" sz="160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i="0" dirty="0" smtClean="0">
                          <a:latin typeface="Arial" panose="020B0604020202020204" pitchFamily="34" charset="0"/>
                          <a:cs typeface="Arial" panose="020B0604020202020204" pitchFamily="34" charset="0"/>
                        </a:rPr>
                        <a:t>Richness*</a:t>
                      </a:r>
                      <a:endParaRPr lang="en-US" b="0" i="0" dirty="0">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00FF"/>
                          </a:solidFill>
                          <a:latin typeface="Arial" panose="020B0604020202020204" pitchFamily="34" charset="0"/>
                          <a:cs typeface="Arial" panose="020B0604020202020204" pitchFamily="34" charset="0"/>
                        </a:rPr>
                        <a:t>&gt;35</a:t>
                      </a:r>
                    </a:p>
                  </a:txBody>
                  <a:tcPr anchor="ctr"/>
                </a:tc>
                <a:tc>
                  <a:txBody>
                    <a:bodyPr/>
                    <a:lstStyle/>
                    <a:p>
                      <a:pPr algn="ctr"/>
                      <a:r>
                        <a:rPr lang="en-US" sz="1600" i="0" dirty="0" smtClean="0">
                          <a:solidFill>
                            <a:srgbClr val="008000"/>
                          </a:solidFill>
                          <a:latin typeface="Arial" panose="020B0604020202020204" pitchFamily="34" charset="0"/>
                          <a:cs typeface="Arial" panose="020B0604020202020204" pitchFamily="34" charset="0"/>
                        </a:rPr>
                        <a:t>&gt;27</a:t>
                      </a:r>
                      <a:endParaRPr lang="en-US" sz="1600" i="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00FF"/>
                          </a:solidFill>
                          <a:latin typeface="Arial" panose="020B0604020202020204" pitchFamily="34" charset="0"/>
                          <a:cs typeface="Arial" panose="020B0604020202020204" pitchFamily="34" charset="0"/>
                        </a:rPr>
                        <a:t>&gt;43</a:t>
                      </a:r>
                      <a:endParaRPr lang="en-US" sz="1600" i="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8000"/>
                          </a:solidFill>
                          <a:latin typeface="Arial" panose="020B0604020202020204" pitchFamily="34" charset="0"/>
                          <a:cs typeface="Arial" panose="020B0604020202020204" pitchFamily="34" charset="0"/>
                        </a:rPr>
                        <a:t>&gt;</a:t>
                      </a:r>
                      <a:r>
                        <a:rPr lang="en-US" sz="1600" i="0" dirty="0" smtClean="0">
                          <a:solidFill>
                            <a:srgbClr val="008000"/>
                          </a:solidFill>
                          <a:latin typeface="Arial" panose="020B0604020202020204" pitchFamily="34" charset="0"/>
                          <a:cs typeface="Arial" panose="020B0604020202020204" pitchFamily="34" charset="0"/>
                        </a:rPr>
                        <a:t>30</a:t>
                      </a:r>
                      <a:endParaRPr lang="en-US" sz="1600" i="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00FF"/>
                          </a:solidFill>
                          <a:latin typeface="Arial" panose="020B0604020202020204" pitchFamily="34" charset="0"/>
                          <a:cs typeface="Arial" panose="020B0604020202020204" pitchFamily="34" charset="0"/>
                        </a:rPr>
                        <a:t>&gt;40</a:t>
                      </a:r>
                      <a:endParaRPr lang="en-US" sz="1600" i="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8000"/>
                          </a:solidFill>
                          <a:latin typeface="Arial" panose="020B0604020202020204" pitchFamily="34" charset="0"/>
                          <a:cs typeface="Arial" panose="020B0604020202020204" pitchFamily="34" charset="0"/>
                        </a:rPr>
                        <a:t>&gt;</a:t>
                      </a:r>
                      <a:r>
                        <a:rPr lang="en-US" sz="1600" i="0" dirty="0" smtClean="0">
                          <a:solidFill>
                            <a:srgbClr val="008000"/>
                          </a:solidFill>
                          <a:latin typeface="Arial" panose="020B0604020202020204" pitchFamily="34" charset="0"/>
                          <a:cs typeface="Arial" panose="020B0604020202020204" pitchFamily="34" charset="0"/>
                        </a:rPr>
                        <a:t>30</a:t>
                      </a:r>
                      <a:endParaRPr lang="en-US" sz="1600" i="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i="0" dirty="0" smtClean="0">
                          <a:latin typeface="Arial" panose="020B0604020202020204" pitchFamily="34" charset="0"/>
                          <a:cs typeface="Arial" panose="020B0604020202020204" pitchFamily="34" charset="0"/>
                        </a:rPr>
                        <a:t>EPT Richness*</a:t>
                      </a:r>
                    </a:p>
                  </a:txBody>
                  <a:tcPr anchor="ctr"/>
                </a:tc>
                <a:tc>
                  <a:txBody>
                    <a:bodyPr/>
                    <a:lstStyle/>
                    <a:p>
                      <a:pPr algn="ctr"/>
                      <a:r>
                        <a:rPr lang="en-US" sz="1600" i="0" dirty="0" smtClean="0">
                          <a:solidFill>
                            <a:srgbClr val="0000FF"/>
                          </a:solidFill>
                          <a:latin typeface="Arial" panose="020B0604020202020204" pitchFamily="34" charset="0"/>
                          <a:cs typeface="Arial" panose="020B0604020202020204" pitchFamily="34" charset="0"/>
                        </a:rPr>
                        <a:t>&gt;21</a:t>
                      </a:r>
                    </a:p>
                  </a:txBody>
                  <a:tcPr anchor="ctr"/>
                </a:tc>
                <a:tc>
                  <a:txBody>
                    <a:bodyPr/>
                    <a:lstStyle/>
                    <a:p>
                      <a:pPr algn="ctr"/>
                      <a:r>
                        <a:rPr lang="en-US" sz="1600" i="0" dirty="0" smtClean="0">
                          <a:solidFill>
                            <a:srgbClr val="008000"/>
                          </a:solidFill>
                          <a:latin typeface="Arial" panose="020B0604020202020204" pitchFamily="34" charset="0"/>
                          <a:cs typeface="Arial" panose="020B0604020202020204" pitchFamily="34" charset="0"/>
                        </a:rPr>
                        <a:t>&gt;16</a:t>
                      </a:r>
                      <a:endParaRPr lang="en-US" sz="1600" i="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00FF"/>
                          </a:solidFill>
                          <a:latin typeface="Arial" panose="020B0604020202020204" pitchFamily="34" charset="0"/>
                          <a:cs typeface="Arial" panose="020B0604020202020204" pitchFamily="34" charset="0"/>
                        </a:rPr>
                        <a:t>&gt;24</a:t>
                      </a:r>
                      <a:endParaRPr lang="en-US" sz="1600" i="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8000"/>
                          </a:solidFill>
                          <a:latin typeface="Arial" panose="020B0604020202020204" pitchFamily="34" charset="0"/>
                          <a:cs typeface="Arial" panose="020B0604020202020204" pitchFamily="34" charset="0"/>
                        </a:rPr>
                        <a:t>&gt;18</a:t>
                      </a:r>
                      <a:endParaRPr lang="en-US" sz="1600" i="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00FF"/>
                          </a:solidFill>
                          <a:latin typeface="Arial" panose="020B0604020202020204" pitchFamily="34" charset="0"/>
                          <a:cs typeface="Arial" panose="020B0604020202020204" pitchFamily="34" charset="0"/>
                        </a:rPr>
                        <a:t>&gt;21</a:t>
                      </a:r>
                      <a:endParaRPr lang="en-US" sz="1600" i="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i="0" dirty="0" smtClean="0">
                          <a:solidFill>
                            <a:srgbClr val="008000"/>
                          </a:solidFill>
                          <a:latin typeface="Arial" panose="020B0604020202020204" pitchFamily="34" charset="0"/>
                          <a:cs typeface="Arial" panose="020B0604020202020204" pitchFamily="34" charset="0"/>
                        </a:rPr>
                        <a:t>&gt;</a:t>
                      </a:r>
                      <a:r>
                        <a:rPr lang="en-US" sz="1600" i="0" dirty="0" smtClean="0">
                          <a:solidFill>
                            <a:srgbClr val="008000"/>
                          </a:solidFill>
                          <a:latin typeface="Arial" panose="020B0604020202020204" pitchFamily="34" charset="0"/>
                          <a:cs typeface="Arial" panose="020B0604020202020204" pitchFamily="34" charset="0"/>
                        </a:rPr>
                        <a:t>16</a:t>
                      </a:r>
                      <a:endParaRPr lang="en-US" sz="1600" i="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dirty="0" smtClean="0">
                          <a:latin typeface="Arial" panose="020B0604020202020204" pitchFamily="34" charset="0"/>
                          <a:cs typeface="Arial" panose="020B0604020202020204" pitchFamily="34" charset="0"/>
                        </a:rPr>
                        <a:t>PMAO</a:t>
                      </a:r>
                      <a:endParaRPr lang="en-US"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&gt;65</a:t>
                      </a: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&gt;45</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&gt;65</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&gt;45</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&gt;65</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&gt;45</a:t>
                      </a:r>
                      <a:endParaRPr lang="en-US" sz="160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dirty="0" smtClean="0">
                          <a:latin typeface="Arial" panose="020B0604020202020204" pitchFamily="34" charset="0"/>
                          <a:cs typeface="Arial" panose="020B0604020202020204" pitchFamily="34" charset="0"/>
                        </a:rPr>
                        <a:t>PPCS-FG</a:t>
                      </a:r>
                      <a:endParaRPr lang="en-US"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&gt;.50</a:t>
                      </a: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a:t>
                      </a:r>
                      <a:r>
                        <a:rPr lang="en-US" sz="1600" dirty="0" smtClean="0">
                          <a:solidFill>
                            <a:srgbClr val="008000"/>
                          </a:solidFill>
                          <a:latin typeface="Arial" panose="020B0604020202020204" pitchFamily="34" charset="0"/>
                          <a:cs typeface="Arial" panose="020B0604020202020204" pitchFamily="34" charset="0"/>
                        </a:rPr>
                        <a:t>40</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&gt;.50</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a:t>
                      </a:r>
                      <a:r>
                        <a:rPr lang="en-US" sz="1600" dirty="0" smtClean="0">
                          <a:solidFill>
                            <a:srgbClr val="008000"/>
                          </a:solidFill>
                          <a:latin typeface="Arial" panose="020B0604020202020204" pitchFamily="34" charset="0"/>
                          <a:cs typeface="Arial" panose="020B0604020202020204" pitchFamily="34" charset="0"/>
                        </a:rPr>
                        <a:t>40</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&gt;.50</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a:t>
                      </a:r>
                      <a:r>
                        <a:rPr lang="en-US" sz="1600" dirty="0" smtClean="0">
                          <a:solidFill>
                            <a:srgbClr val="008000"/>
                          </a:solidFill>
                          <a:latin typeface="Arial" panose="020B0604020202020204" pitchFamily="34" charset="0"/>
                          <a:cs typeface="Arial" panose="020B0604020202020204" pitchFamily="34" charset="0"/>
                        </a:rPr>
                        <a:t>40</a:t>
                      </a:r>
                      <a:endParaRPr lang="en-US" sz="160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dirty="0" smtClean="0">
                          <a:latin typeface="Arial" panose="020B0604020202020204" pitchFamily="34" charset="0"/>
                          <a:cs typeface="Arial" panose="020B0604020202020204" pitchFamily="34" charset="0"/>
                        </a:rPr>
                        <a:t>Biotic Index*</a:t>
                      </a:r>
                      <a:endParaRPr lang="en-US"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&lt;3.0</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&lt;4.5</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&lt;3.5</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&lt;5.0</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&lt;4.25</a:t>
                      </a:r>
                      <a:endParaRPr lang="en-US" sz="16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&lt;5.4</a:t>
                      </a:r>
                      <a:endParaRPr lang="en-US" sz="160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dirty="0" smtClean="0">
                          <a:latin typeface="Arial" panose="020B0604020202020204" pitchFamily="34" charset="0"/>
                          <a:cs typeface="Arial" panose="020B0604020202020204" pitchFamily="34" charset="0"/>
                        </a:rPr>
                        <a:t>EPT/ EPT+C</a:t>
                      </a:r>
                      <a:endParaRPr lang="en-US"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&gt;.65</a:t>
                      </a: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&gt;.45</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&gt;.65</a:t>
                      </a: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&gt;.45</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&gt;.65</a:t>
                      </a: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&gt;.45</a:t>
                      </a:r>
                      <a:endParaRPr lang="en-US" sz="1600" dirty="0">
                        <a:solidFill>
                          <a:srgbClr val="008000"/>
                        </a:solidFill>
                        <a:latin typeface="Arial" panose="020B0604020202020204" pitchFamily="34" charset="0"/>
                        <a:cs typeface="Arial" panose="020B0604020202020204" pitchFamily="34" charset="0"/>
                      </a:endParaRPr>
                    </a:p>
                  </a:txBody>
                  <a:tcPr anchor="ctr"/>
                </a:tc>
              </a:tr>
              <a:tr h="541020">
                <a:tc>
                  <a:txBody>
                    <a:bodyPr/>
                    <a:lstStyle/>
                    <a:p>
                      <a:r>
                        <a:rPr lang="en-US" b="0" dirty="0" smtClean="0">
                          <a:latin typeface="Arial" panose="020B0604020202020204" pitchFamily="34" charset="0"/>
                          <a:cs typeface="Arial" panose="020B0604020202020204" pitchFamily="34" charset="0"/>
                        </a:rPr>
                        <a:t>% </a:t>
                      </a:r>
                      <a:r>
                        <a:rPr lang="en-US" b="0" dirty="0" err="1" smtClean="0">
                          <a:latin typeface="Arial" panose="020B0604020202020204" pitchFamily="34" charset="0"/>
                          <a:cs typeface="Arial" panose="020B0604020202020204" pitchFamily="34" charset="0"/>
                        </a:rPr>
                        <a:t>Oligo</a:t>
                      </a:r>
                      <a:endParaRPr lang="en-US"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&lt;2%</a:t>
                      </a:r>
                      <a:endParaRPr lang="en-US" sz="1600" dirty="0" smtClean="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&lt;12%</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&lt;2%</a:t>
                      </a:r>
                      <a:endParaRPr lang="en-US" sz="1600" dirty="0" smtClean="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&lt;12%</a:t>
                      </a:r>
                      <a:endParaRPr lang="en-US" sz="1600" dirty="0">
                        <a:solidFill>
                          <a:srgbClr val="008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00FF"/>
                          </a:solidFill>
                          <a:latin typeface="Arial" panose="020B0604020202020204" pitchFamily="34" charset="0"/>
                          <a:cs typeface="Arial" panose="020B0604020202020204" pitchFamily="34" charset="0"/>
                        </a:rPr>
                        <a:t>&lt;2%</a:t>
                      </a:r>
                      <a:endParaRPr lang="en-US" sz="1600" dirty="0" smtClean="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solidFill>
                            <a:srgbClr val="008000"/>
                          </a:solidFill>
                          <a:latin typeface="Arial" panose="020B0604020202020204" pitchFamily="34" charset="0"/>
                          <a:cs typeface="Arial" panose="020B0604020202020204" pitchFamily="34" charset="0"/>
                        </a:rPr>
                        <a:t>&lt;12%</a:t>
                      </a:r>
                      <a:endParaRPr lang="en-US" sz="1600" dirty="0">
                        <a:solidFill>
                          <a:srgbClr val="008000"/>
                        </a:solidFill>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93621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9570" y="175458"/>
            <a:ext cx="7027372" cy="646331"/>
          </a:xfrm>
          <a:prstGeom prst="rect">
            <a:avLst/>
          </a:prstGeom>
        </p:spPr>
        <p:txBody>
          <a:bodyPr wrap="square">
            <a:spAutoFit/>
          </a:bodyPr>
          <a:lstStyle/>
          <a:p>
            <a:pPr algn="ctr"/>
            <a:r>
              <a:rPr lang="en-US" sz="3600" b="1" dirty="0" smtClean="0">
                <a:latin typeface="Arial" panose="020B0604020202020204" pitchFamily="34" charset="0"/>
                <a:ea typeface="Calibri" panose="020F0502020204030204" pitchFamily="34" charset="0"/>
                <a:cs typeface="Arial" panose="020B0604020202020204" pitchFamily="34" charset="0"/>
              </a:rPr>
              <a:t>Up-Front Acknowledgments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307" y="2188516"/>
            <a:ext cx="2455141" cy="3696505"/>
          </a:xfrm>
          <a:prstGeom prst="rect">
            <a:avLst/>
          </a:prstGeom>
        </p:spPr>
      </p:pic>
      <p:grpSp>
        <p:nvGrpSpPr>
          <p:cNvPr id="8" name="Group 7"/>
          <p:cNvGrpSpPr/>
          <p:nvPr/>
        </p:nvGrpSpPr>
        <p:grpSpPr>
          <a:xfrm>
            <a:off x="2352714" y="2181817"/>
            <a:ext cx="3996414" cy="3503214"/>
            <a:chOff x="4530509" y="1424386"/>
            <a:chExt cx="3560975" cy="3121513"/>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043" t="8210" r="9324"/>
            <a:stretch/>
          </p:blipFill>
          <p:spPr>
            <a:xfrm>
              <a:off x="4530509" y="1424386"/>
              <a:ext cx="3560975" cy="312151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437" y="2358556"/>
              <a:ext cx="687546" cy="687546"/>
            </a:xfrm>
            <a:prstGeom prst="rect">
              <a:avLst/>
            </a:prstGeom>
          </p:spPr>
        </p:pic>
      </p:grpSp>
      <p:sp>
        <p:nvSpPr>
          <p:cNvPr id="11" name="Rectangle 10"/>
          <p:cNvSpPr/>
          <p:nvPr/>
        </p:nvSpPr>
        <p:spPr>
          <a:xfrm>
            <a:off x="2935663" y="5885021"/>
            <a:ext cx="2830516"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Aaron </a:t>
            </a:r>
            <a:r>
              <a:rPr lang="en-US" sz="2000" b="1" dirty="0" smtClean="0">
                <a:latin typeface="Arial" panose="020B0604020202020204" pitchFamily="34" charset="0"/>
                <a:cs typeface="Arial" panose="020B0604020202020204" pitchFamily="34" charset="0"/>
              </a:rPr>
              <a:t>Moore</a:t>
            </a:r>
            <a:endParaRPr lang="en-US" sz="2000" b="1" dirty="0">
              <a:latin typeface="Arial" panose="020B0604020202020204" pitchFamily="34" charset="0"/>
              <a:cs typeface="Arial" panose="020B0604020202020204" pitchFamily="34" charset="0"/>
            </a:endParaRPr>
          </a:p>
        </p:txBody>
      </p:sp>
      <p:sp>
        <p:nvSpPr>
          <p:cNvPr id="12" name="Rectangle 11"/>
          <p:cNvSpPr/>
          <p:nvPr/>
        </p:nvSpPr>
        <p:spPr>
          <a:xfrm>
            <a:off x="1829893" y="1121088"/>
            <a:ext cx="8604428" cy="707886"/>
          </a:xfrm>
          <a:prstGeom prst="rect">
            <a:avLst/>
          </a:prstGeom>
        </p:spPr>
        <p:txBody>
          <a:bodyPr wrap="square">
            <a:spAutoFit/>
          </a:bodyPr>
          <a:lstStyle/>
          <a:p>
            <a:pPr>
              <a:spcBef>
                <a:spcPct val="50000"/>
              </a:spcBef>
            </a:pPr>
            <a:r>
              <a:rPr lang="en-US" sz="2000" i="1" dirty="0">
                <a:latin typeface="Arial" panose="020B0604020202020204" pitchFamily="34" charset="0"/>
                <a:cs typeface="Arial" panose="020B0604020202020204" pitchFamily="34" charset="0"/>
              </a:rPr>
              <a:t>Data were provided by VT DEC, along with some of the photos and slides (as well as in-depth knowledge about the sites and taxa).</a:t>
            </a:r>
          </a:p>
        </p:txBody>
      </p:sp>
      <p:sp>
        <p:nvSpPr>
          <p:cNvPr id="2" name="Rectangle 1"/>
          <p:cNvSpPr/>
          <p:nvPr/>
        </p:nvSpPr>
        <p:spPr>
          <a:xfrm>
            <a:off x="7929786" y="6046563"/>
            <a:ext cx="1595309" cy="400110"/>
          </a:xfrm>
          <a:prstGeom prst="rect">
            <a:avLst/>
          </a:prstGeom>
        </p:spPr>
        <p:txBody>
          <a:bodyPr wrap="none">
            <a:spAutoFit/>
          </a:bodyPr>
          <a:lstStyle/>
          <a:p>
            <a:pPr algn="ctr"/>
            <a:r>
              <a:rPr lang="en-US" sz="2000" b="1" dirty="0">
                <a:latin typeface="Arial" panose="020B0604020202020204" pitchFamily="34" charset="0"/>
                <a:cs typeface="Arial" panose="020B0604020202020204" pitchFamily="34" charset="0"/>
              </a:rPr>
              <a:t>Steve Fiske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476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0723" y="1043829"/>
            <a:ext cx="5242766" cy="1785104"/>
          </a:xfrm>
          <a:prstGeom prst="rect">
            <a:avLst/>
          </a:prstGeom>
        </p:spPr>
        <p:txBody>
          <a:bodyPr wrap="square">
            <a:spAutoFit/>
          </a:bodyPr>
          <a:lstStyle/>
          <a:p>
            <a:r>
              <a:rPr lang="en-US" sz="2200" dirty="0" smtClean="0">
                <a:latin typeface="Arial" panose="020B0604020202020204" pitchFamily="34" charset="0"/>
                <a:ea typeface="Calibri" panose="020F0502020204030204" pitchFamily="34" charset="0"/>
                <a:cs typeface="Arial" panose="020B0604020202020204" pitchFamily="34" charset="0"/>
              </a:rPr>
              <a:t>Estimated </a:t>
            </a:r>
            <a:r>
              <a:rPr lang="en-US" sz="2200" b="1" dirty="0">
                <a:latin typeface="Arial" panose="020B0604020202020204" pitchFamily="34" charset="0"/>
                <a:ea typeface="Calibri" panose="020F0502020204030204" pitchFamily="34" charset="0"/>
                <a:cs typeface="Arial" panose="020B0604020202020204" pitchFamily="34" charset="0"/>
              </a:rPr>
              <a:t>riffle substrate composition </a:t>
            </a:r>
            <a:r>
              <a:rPr lang="en-US" sz="2200" dirty="0" smtClean="0">
                <a:latin typeface="Arial" panose="020B0604020202020204" pitchFamily="34" charset="0"/>
                <a:ea typeface="Calibri" panose="020F0502020204030204" pitchFamily="34" charset="0"/>
                <a:cs typeface="Arial" panose="020B0604020202020204" pitchFamily="34" charset="0"/>
              </a:rPr>
              <a:t>using </a:t>
            </a:r>
            <a:r>
              <a:rPr lang="en-US" sz="2200" dirty="0">
                <a:latin typeface="Arial" panose="020B0604020202020204" pitchFamily="34" charset="0"/>
                <a:ea typeface="Calibri" panose="020F0502020204030204" pitchFamily="34" charset="0"/>
                <a:cs typeface="Arial" panose="020B0604020202020204" pitchFamily="34" charset="0"/>
              </a:rPr>
              <a:t>a </a:t>
            </a:r>
            <a:r>
              <a:rPr lang="en-US" sz="2200" b="1" dirty="0">
                <a:latin typeface="Arial" panose="020B0604020202020204" pitchFamily="34" charset="0"/>
                <a:ea typeface="Calibri" panose="020F0502020204030204" pitchFamily="34" charset="0"/>
                <a:cs typeface="Arial" panose="020B0604020202020204" pitchFamily="34" charset="0"/>
              </a:rPr>
              <a:t>modified pebble </a:t>
            </a:r>
            <a:r>
              <a:rPr lang="en-US" sz="2200" b="1" dirty="0" smtClean="0">
                <a:latin typeface="Arial" panose="020B0604020202020204" pitchFamily="34" charset="0"/>
                <a:ea typeface="Calibri" panose="020F0502020204030204" pitchFamily="34" charset="0"/>
                <a:cs typeface="Arial" panose="020B0604020202020204" pitchFamily="34" charset="0"/>
              </a:rPr>
              <a:t>count</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Approximately </a:t>
            </a:r>
            <a:r>
              <a:rPr lang="en-US" sz="2200" b="1" dirty="0">
                <a:latin typeface="Arial" panose="020B0604020202020204" pitchFamily="34" charset="0"/>
                <a:cs typeface="Arial" panose="020B0604020202020204" pitchFamily="34" charset="0"/>
              </a:rPr>
              <a:t>100 </a:t>
            </a:r>
            <a:r>
              <a:rPr lang="en-US" sz="2200" b="1" dirty="0" smtClean="0">
                <a:latin typeface="Arial" panose="020B0604020202020204" pitchFamily="34" charset="0"/>
                <a:cs typeface="Arial" panose="020B0604020202020204" pitchFamily="34" charset="0"/>
              </a:rPr>
              <a:t>randomly-selected substrate </a:t>
            </a:r>
            <a:r>
              <a:rPr lang="en-US" sz="2200" b="1" dirty="0">
                <a:latin typeface="Arial" panose="020B0604020202020204" pitchFamily="34" charset="0"/>
                <a:cs typeface="Arial" panose="020B0604020202020204" pitchFamily="34" charset="0"/>
              </a:rPr>
              <a:t>particles </a:t>
            </a:r>
            <a:r>
              <a:rPr lang="en-US" sz="2200" dirty="0">
                <a:latin typeface="Arial" panose="020B0604020202020204" pitchFamily="34" charset="0"/>
                <a:cs typeface="Arial" panose="020B0604020202020204" pitchFamily="34" charset="0"/>
              </a:rPr>
              <a:t>were examined in each </a:t>
            </a:r>
            <a:r>
              <a:rPr lang="en-US" sz="2200" dirty="0" smtClean="0">
                <a:latin typeface="Arial" panose="020B0604020202020204" pitchFamily="34" charset="0"/>
                <a:cs typeface="Arial" panose="020B0604020202020204" pitchFamily="34" charset="0"/>
              </a:rPr>
              <a:t>reach.</a:t>
            </a:r>
          </a:p>
        </p:txBody>
      </p:sp>
      <p:sp>
        <p:nvSpPr>
          <p:cNvPr id="3" name="TextBox 2"/>
          <p:cNvSpPr txBox="1"/>
          <p:nvPr/>
        </p:nvSpPr>
        <p:spPr>
          <a:xfrm rot="16200000">
            <a:off x="-795030" y="2758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METHODS</a:t>
            </a:r>
          </a:p>
        </p:txBody>
      </p:sp>
      <p:sp>
        <p:nvSpPr>
          <p:cNvPr id="4" name="TextBox 5"/>
          <p:cNvSpPr txBox="1">
            <a:spLocks noChangeArrowheads="1"/>
          </p:cNvSpPr>
          <p:nvPr/>
        </p:nvSpPr>
        <p:spPr bwMode="auto">
          <a:xfrm>
            <a:off x="2174714" y="317517"/>
            <a:ext cx="2824812" cy="584775"/>
          </a:xfrm>
          <a:prstGeom prst="rect">
            <a:avLst/>
          </a:prstGeom>
          <a:noFill/>
          <a:ln w="9525">
            <a:noFill/>
            <a:miter lim="800000"/>
            <a:headEnd/>
            <a:tailEnd/>
          </a:ln>
        </p:spPr>
        <p:txBody>
          <a:bodyPr wrap="none">
            <a:spAutoFit/>
          </a:bodyPr>
          <a:lstStyle/>
          <a:p>
            <a:r>
              <a:rPr lang="en-US" sz="3200" b="1" dirty="0" smtClean="0">
                <a:latin typeface="Arial" panose="020B0604020202020204" pitchFamily="34" charset="0"/>
                <a:cs typeface="Arial" panose="020B0604020202020204" pitchFamily="34" charset="0"/>
              </a:rPr>
              <a:t>Pebble Count</a:t>
            </a:r>
            <a:endParaRPr lang="en-US" sz="3200" b="1" dirty="0">
              <a:latin typeface="Arial" panose="020B0604020202020204" pitchFamily="34" charset="0"/>
              <a:cs typeface="Arial" panose="020B0604020202020204" pitchFamily="34" charset="0"/>
            </a:endParaRPr>
          </a:p>
        </p:txBody>
      </p:sp>
      <p:sp>
        <p:nvSpPr>
          <p:cNvPr id="6" name="Rectangle 5"/>
          <p:cNvSpPr/>
          <p:nvPr/>
        </p:nvSpPr>
        <p:spPr>
          <a:xfrm>
            <a:off x="1050723" y="4757119"/>
            <a:ext cx="5072794" cy="1107996"/>
          </a:xfrm>
          <a:prstGeom prst="rect">
            <a:avLst/>
          </a:prstGeom>
        </p:spPr>
        <p:txBody>
          <a:bodyPr wrap="square">
            <a:spAutoFit/>
          </a:bodyPr>
          <a:lstStyle/>
          <a:p>
            <a:r>
              <a:rPr lang="en-US" sz="2200" dirty="0" smtClean="0">
                <a:latin typeface="Arial" panose="020B0604020202020204" pitchFamily="34" charset="0"/>
                <a:ea typeface="Calibri" panose="020F0502020204030204" pitchFamily="34" charset="0"/>
                <a:cs typeface="Arial" panose="020B0604020202020204" pitchFamily="34" charset="0"/>
              </a:rPr>
              <a:t>Estimated </a:t>
            </a:r>
            <a:r>
              <a:rPr lang="en-US" sz="2200" dirty="0" smtClean="0">
                <a:latin typeface="Arial" panose="020B0604020202020204" pitchFamily="34" charset="0"/>
                <a:cs typeface="Arial" panose="020B0604020202020204" pitchFamily="34" charset="0"/>
              </a:rPr>
              <a:t>algal </a:t>
            </a:r>
            <a:r>
              <a:rPr lang="en-US" sz="2200" dirty="0" smtClean="0">
                <a:latin typeface="Arial" panose="020B0604020202020204" pitchFamily="34" charset="0"/>
                <a:cs typeface="Arial" panose="020B0604020202020204" pitchFamily="34" charset="0"/>
              </a:rPr>
              <a:t>cover</a:t>
            </a:r>
            <a:r>
              <a:rPr lang="en-US" sz="2200"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moss &amp; macro-algae cover, micro-algae thickness</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in conjunction with </a:t>
            </a:r>
            <a:r>
              <a:rPr lang="en-US" sz="2200" dirty="0" smtClean="0">
                <a:latin typeface="Arial" panose="020B0604020202020204" pitchFamily="34" charset="0"/>
                <a:cs typeface="Arial" panose="020B0604020202020204" pitchFamily="34" charset="0"/>
              </a:rPr>
              <a:t>pebble </a:t>
            </a:r>
            <a:r>
              <a:rPr lang="en-US" sz="2200" dirty="0" smtClean="0">
                <a:latin typeface="Arial" panose="020B0604020202020204" pitchFamily="34" charset="0"/>
                <a:cs typeface="Arial" panose="020B0604020202020204" pitchFamily="34" charset="0"/>
              </a:rPr>
              <a:t>counts. </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1147874" y="3538364"/>
            <a:ext cx="4597802" cy="1077218"/>
          </a:xfrm>
          <a:prstGeom prst="rect">
            <a:avLst/>
          </a:prstGeom>
        </p:spPr>
        <p:txBody>
          <a:bodyPr wrap="square">
            <a:spAutoFit/>
          </a:bodyPr>
          <a:lstStyle/>
          <a:p>
            <a:pPr algn="ctr"/>
            <a:r>
              <a:rPr lang="en-US" sz="3200" b="1" dirty="0" smtClean="0">
                <a:latin typeface="Arial" panose="020B0604020202020204" pitchFamily="34" charset="0"/>
                <a:cs typeface="Arial" panose="020B0604020202020204" pitchFamily="34" charset="0"/>
              </a:rPr>
              <a:t>Rapid </a:t>
            </a:r>
            <a:r>
              <a:rPr lang="en-US" sz="3200" b="1" dirty="0" err="1" smtClean="0">
                <a:latin typeface="Arial" panose="020B0604020202020204" pitchFamily="34" charset="0"/>
                <a:cs typeface="Arial" panose="020B0604020202020204" pitchFamily="34" charset="0"/>
              </a:rPr>
              <a:t>Periphyton</a:t>
            </a:r>
            <a:r>
              <a:rPr lang="en-US" sz="3200" b="1" dirty="0" smtClean="0">
                <a:latin typeface="Arial" panose="020B0604020202020204" pitchFamily="34" charset="0"/>
                <a:cs typeface="Arial" panose="020B0604020202020204" pitchFamily="34" charset="0"/>
              </a:rPr>
              <a:t> Assessment</a:t>
            </a:r>
            <a:endParaRPr lang="en-US" sz="3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216" y="708152"/>
            <a:ext cx="4255008" cy="217017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536" y="3530836"/>
            <a:ext cx="3706368" cy="2779776"/>
          </a:xfrm>
          <a:prstGeom prst="rect">
            <a:avLst/>
          </a:prstGeom>
        </p:spPr>
      </p:pic>
    </p:spTree>
    <p:extLst>
      <p:ext uri="{BB962C8B-B14F-4D97-AF65-F5344CB8AC3E}">
        <p14:creationId xmlns:p14="http://schemas.microsoft.com/office/powerpoint/2010/main" val="4293770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795030" y="284724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METHODS</a:t>
            </a:r>
          </a:p>
        </p:txBody>
      </p:sp>
      <p:sp>
        <p:nvSpPr>
          <p:cNvPr id="4" name="Rectangle 3"/>
          <p:cNvSpPr/>
          <p:nvPr/>
        </p:nvSpPr>
        <p:spPr>
          <a:xfrm>
            <a:off x="5488623" y="267454"/>
            <a:ext cx="1983235" cy="584775"/>
          </a:xfrm>
          <a:prstGeom prst="rect">
            <a:avLst/>
          </a:prstGeom>
        </p:spPr>
        <p:txBody>
          <a:bodyPr wrap="none">
            <a:spAutoFit/>
          </a:bodyPr>
          <a:lstStyle/>
          <a:p>
            <a:r>
              <a:rPr lang="en-US" sz="3200" b="1" dirty="0" smtClean="0">
                <a:latin typeface="Arial" panose="020B0604020202020204" pitchFamily="34" charset="0"/>
                <a:cs typeface="Arial" panose="020B0604020202020204" pitchFamily="34" charset="0"/>
              </a:rPr>
              <a:t>Analyses</a:t>
            </a:r>
            <a:endParaRPr lang="en-US" sz="3200" dirty="0"/>
          </a:p>
        </p:txBody>
      </p:sp>
      <p:sp>
        <p:nvSpPr>
          <p:cNvPr id="5" name="Rectangle 4"/>
          <p:cNvSpPr/>
          <p:nvPr/>
        </p:nvSpPr>
        <p:spPr>
          <a:xfrm>
            <a:off x="1595120" y="1171912"/>
            <a:ext cx="10170160" cy="5016758"/>
          </a:xfrm>
          <a:prstGeom prst="rect">
            <a:avLst/>
          </a:prstGeom>
        </p:spPr>
        <p:txBody>
          <a:bodyPr wrap="square">
            <a:spAutoFit/>
          </a:bodyPr>
          <a:lstStyle/>
          <a:p>
            <a:r>
              <a:rPr lang="en-US" sz="2400" b="1" dirty="0">
                <a:latin typeface="Arial" panose="020B0604020202020204" pitchFamily="34" charset="0"/>
                <a:ea typeface="Calibri" panose="020F0502020204030204" pitchFamily="34" charset="0"/>
                <a:cs typeface="Arial" panose="020B0604020202020204" pitchFamily="34" charset="0"/>
              </a:rPr>
              <a:t>ANOVA </a:t>
            </a:r>
            <a:endParaRPr lang="en-US" sz="2400" b="1" dirty="0" smtClean="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ea typeface="Calibri" panose="020F0502020204030204" pitchFamily="34" charset="0"/>
                <a:cs typeface="Arial" panose="020B0604020202020204" pitchFamily="34" charset="0"/>
              </a:rPr>
              <a:t>One-way: differences </a:t>
            </a:r>
            <a:r>
              <a:rPr lang="en-US" sz="2000" dirty="0">
                <a:latin typeface="Arial" panose="020B0604020202020204" pitchFamily="34" charset="0"/>
                <a:ea typeface="Calibri" panose="020F0502020204030204" pitchFamily="34" charset="0"/>
                <a:cs typeface="Arial" panose="020B0604020202020204" pitchFamily="34" charset="0"/>
              </a:rPr>
              <a:t>between mean values of the </a:t>
            </a:r>
            <a:r>
              <a:rPr lang="en-US" sz="2000" b="1" dirty="0">
                <a:latin typeface="Arial" panose="020B0604020202020204" pitchFamily="34" charset="0"/>
                <a:ea typeface="Calibri" panose="020F0502020204030204" pitchFamily="34" charset="0"/>
                <a:cs typeface="Arial" panose="020B0604020202020204" pitchFamily="34" charset="0"/>
              </a:rPr>
              <a:t>three “Event” groups (pre/Irene/post)</a:t>
            </a:r>
            <a:r>
              <a:rPr lang="en-US" sz="2000" dirty="0">
                <a:latin typeface="Arial" panose="020B0604020202020204" pitchFamily="34" charset="0"/>
                <a:ea typeface="Calibri" panose="020F0502020204030204" pitchFamily="34" charset="0"/>
                <a:cs typeface="Arial" panose="020B0604020202020204" pitchFamily="34" charset="0"/>
              </a:rPr>
              <a:t> </a:t>
            </a:r>
            <a:endParaRPr lang="en-US" sz="2000" dirty="0" smtClean="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ea typeface="Calibri" panose="020F0502020204030204" pitchFamily="34" charset="0"/>
                <a:cs typeface="Arial" panose="020B0604020202020204" pitchFamily="34" charset="0"/>
              </a:rPr>
              <a:t>Two-way: interactions </a:t>
            </a:r>
            <a:r>
              <a:rPr lang="en-US" sz="2000" dirty="0">
                <a:latin typeface="Arial" panose="020B0604020202020204" pitchFamily="34" charset="0"/>
                <a:ea typeface="Calibri" panose="020F0502020204030204" pitchFamily="34" charset="0"/>
                <a:cs typeface="Arial" panose="020B0604020202020204" pitchFamily="34" charset="0"/>
              </a:rPr>
              <a:t>between </a:t>
            </a:r>
            <a:r>
              <a:rPr lang="en-US" sz="2000" b="1" dirty="0">
                <a:latin typeface="Arial" panose="020B0604020202020204" pitchFamily="34" charset="0"/>
                <a:ea typeface="Calibri" panose="020F0502020204030204" pitchFamily="34" charset="0"/>
                <a:cs typeface="Arial" panose="020B0604020202020204" pitchFamily="34" charset="0"/>
              </a:rPr>
              <a:t>“Event” and “Type” (SHG, MHG, WWMG)</a:t>
            </a:r>
          </a:p>
          <a:p>
            <a:pPr marL="285750" indent="-285750">
              <a:buFont typeface="Arial" panose="020B0604020202020204" pitchFamily="34" charset="0"/>
              <a:buChar char="•"/>
            </a:pPr>
            <a:r>
              <a:rPr lang="en-US" sz="2000" dirty="0" smtClean="0">
                <a:latin typeface="Arial" panose="020B0604020202020204" pitchFamily="34" charset="0"/>
                <a:ea typeface="Calibri" panose="020F0502020204030204" pitchFamily="34" charset="0"/>
                <a:cs typeface="Arial" panose="020B0604020202020204" pitchFamily="34" charset="0"/>
              </a:rPr>
              <a:t>p-values </a:t>
            </a:r>
            <a:r>
              <a:rPr lang="en-US" sz="2000" dirty="0">
                <a:latin typeface="Arial" panose="020B0604020202020204" pitchFamily="34" charset="0"/>
                <a:ea typeface="Calibri" panose="020F0502020204030204" pitchFamily="34" charset="0"/>
                <a:cs typeface="Arial" panose="020B0604020202020204" pitchFamily="34" charset="0"/>
              </a:rPr>
              <a:t>&lt;0.1 were interpreted as indicating significant </a:t>
            </a:r>
            <a:r>
              <a:rPr lang="en-US" sz="2000" dirty="0" smtClean="0">
                <a:latin typeface="Arial" panose="020B0604020202020204" pitchFamily="34" charset="0"/>
                <a:ea typeface="Calibri" panose="020F0502020204030204" pitchFamily="34" charset="0"/>
                <a:cs typeface="Arial" panose="020B0604020202020204" pitchFamily="34" charset="0"/>
              </a:rPr>
              <a:t>association</a:t>
            </a:r>
          </a:p>
          <a:p>
            <a:pPr marL="285750" indent="-285750">
              <a:buFont typeface="Arial" panose="020B0604020202020204" pitchFamily="34" charset="0"/>
              <a:buChar char="•"/>
            </a:pPr>
            <a:r>
              <a:rPr lang="en-US" sz="2000" dirty="0" smtClean="0">
                <a:latin typeface="Arial" panose="020B0604020202020204" pitchFamily="34" charset="0"/>
                <a:ea typeface="Calibri" panose="020F0502020204030204" pitchFamily="34" charset="0"/>
                <a:cs typeface="Arial" panose="020B0604020202020204" pitchFamily="34" charset="0"/>
              </a:rPr>
              <a:t>Interpret with caution: </a:t>
            </a:r>
            <a:r>
              <a:rPr lang="en-US" sz="2000" dirty="0" smtClean="0">
                <a:latin typeface="Arial" panose="020B0604020202020204" pitchFamily="34" charset="0"/>
                <a:cs typeface="Arial" panose="020B0604020202020204" pitchFamily="34" charset="0"/>
              </a:rPr>
              <a:t>small </a:t>
            </a:r>
            <a:r>
              <a:rPr lang="en-US" sz="2000" dirty="0">
                <a:latin typeface="Arial" panose="020B0604020202020204" pitchFamily="34" charset="0"/>
                <a:cs typeface="Arial" panose="020B0604020202020204" pitchFamily="34" charset="0"/>
              </a:rPr>
              <a:t>sample size and non-random site selection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Scatterplots </a:t>
            </a:r>
            <a:endParaRPr lang="en-US" sz="24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Visualize </a:t>
            </a:r>
            <a:r>
              <a:rPr lang="en-US" sz="2000" b="1" dirty="0">
                <a:latin typeface="Arial" panose="020B0604020202020204" pitchFamily="34" charset="0"/>
                <a:cs typeface="Arial" panose="020B0604020202020204" pitchFamily="34" charset="0"/>
              </a:rPr>
              <a:t>temporal patterns</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year-to-year </a:t>
            </a:r>
            <a:r>
              <a:rPr lang="en-US" sz="2000" b="1" dirty="0" smtClean="0">
                <a:latin typeface="Arial" panose="020B0604020202020204" pitchFamily="34" charset="0"/>
                <a:cs typeface="Arial" panose="020B0604020202020204" pitchFamily="34" charset="0"/>
              </a:rPr>
              <a:t>variability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Separate </a:t>
            </a:r>
            <a:r>
              <a:rPr lang="en-US" sz="2000" dirty="0" smtClean="0">
                <a:latin typeface="Arial" panose="020B0604020202020204" pitchFamily="34" charset="0"/>
                <a:cs typeface="Arial" panose="020B0604020202020204" pitchFamily="34" charset="0"/>
              </a:rPr>
              <a:t>sets of plots for </a:t>
            </a:r>
            <a:r>
              <a:rPr lang="en-US" sz="2000" dirty="0">
                <a:latin typeface="Arial" panose="020B0604020202020204" pitchFamily="34" charset="0"/>
                <a:cs typeface="Arial" panose="020B0604020202020204" pitchFamily="34" charset="0"/>
              </a:rPr>
              <a:t>each stream </a:t>
            </a:r>
            <a:r>
              <a:rPr lang="en-US" sz="2000" dirty="0" smtClean="0">
                <a:latin typeface="Arial" panose="020B0604020202020204" pitchFamily="34" charset="0"/>
                <a:cs typeface="Arial" panose="020B0604020202020204" pitchFamily="34" charset="0"/>
              </a:rPr>
              <a:t>type </a:t>
            </a:r>
            <a:r>
              <a:rPr lang="en-US" sz="2000" dirty="0">
                <a:latin typeface="Arial" panose="020B0604020202020204" pitchFamily="34" charset="0"/>
                <a:ea typeface="Calibri" panose="020F0502020204030204" pitchFamily="34" charset="0"/>
                <a:cs typeface="Arial" panose="020B0604020202020204" pitchFamily="34" charset="0"/>
              </a:rPr>
              <a:t>(SHG, MHG, WWMG)</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Included </a:t>
            </a:r>
            <a:r>
              <a:rPr lang="en-US" sz="2000" dirty="0">
                <a:latin typeface="Arial" panose="020B0604020202020204" pitchFamily="34" charset="0"/>
                <a:cs typeface="Arial" panose="020B0604020202020204" pitchFamily="34" charset="0"/>
              </a:rPr>
              <a:t>all samples collected from </a:t>
            </a:r>
            <a:r>
              <a:rPr lang="en-US" sz="2000" dirty="0" smtClean="0">
                <a:latin typeface="Arial" panose="020B0604020202020204" pitchFamily="34" charset="0"/>
                <a:cs typeface="Arial" panose="020B0604020202020204" pitchFamily="34" charset="0"/>
              </a:rPr>
              <a:t>2000 </a:t>
            </a:r>
            <a:r>
              <a:rPr lang="en-US" sz="2000" dirty="0">
                <a:latin typeface="Arial" panose="020B0604020202020204" pitchFamily="34" charset="0"/>
                <a:cs typeface="Arial" panose="020B0604020202020204" pitchFamily="34" charset="0"/>
              </a:rPr>
              <a:t>to </a:t>
            </a:r>
            <a:r>
              <a:rPr lang="en-US" sz="2000" dirty="0" smtClean="0">
                <a:latin typeface="Arial" panose="020B0604020202020204" pitchFamily="34" charset="0"/>
                <a:cs typeface="Arial" panose="020B0604020202020204" pitchFamily="34" charset="0"/>
              </a:rPr>
              <a:t>2015</a:t>
            </a:r>
            <a:endParaRPr lang="en-US" sz="20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Non-metric </a:t>
            </a:r>
            <a:r>
              <a:rPr lang="en-US" sz="2400" b="1" dirty="0">
                <a:latin typeface="Arial" panose="020B0604020202020204" pitchFamily="34" charset="0"/>
                <a:cs typeface="Arial" panose="020B0604020202020204" pitchFamily="34" charset="0"/>
              </a:rPr>
              <a:t>multidimensional scaling (</a:t>
            </a:r>
            <a:r>
              <a:rPr lang="en-US" sz="2400" b="1" dirty="0" smtClean="0">
                <a:latin typeface="Arial" panose="020B0604020202020204" pitchFamily="34" charset="0"/>
                <a:cs typeface="Arial" panose="020B0604020202020204" pitchFamily="34" charset="0"/>
              </a:rPr>
              <a:t>NMS) </a:t>
            </a:r>
            <a:r>
              <a:rPr lang="en-US" sz="2400" b="1" dirty="0">
                <a:latin typeface="Arial" panose="020B0604020202020204" pitchFamily="34" charset="0"/>
                <a:cs typeface="Arial" panose="020B0604020202020204" pitchFamily="34" charset="0"/>
              </a:rPr>
              <a:t>ordinations </a:t>
            </a:r>
            <a:endParaRPr lang="en-US" sz="24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Look </a:t>
            </a:r>
            <a:r>
              <a:rPr lang="en-US" sz="2000" dirty="0">
                <a:latin typeface="Arial" panose="020B0604020202020204" pitchFamily="34" charset="0"/>
                <a:cs typeface="Arial" panose="020B0604020202020204" pitchFamily="34" charset="0"/>
              </a:rPr>
              <a:t>for </a:t>
            </a:r>
            <a:r>
              <a:rPr lang="en-US" sz="2000" b="1" dirty="0">
                <a:latin typeface="Arial" panose="020B0604020202020204" pitchFamily="34" charset="0"/>
                <a:cs typeface="Arial" panose="020B0604020202020204" pitchFamily="34" charset="0"/>
              </a:rPr>
              <a:t>changes in taxonomic composition associated with </a:t>
            </a:r>
            <a:r>
              <a:rPr lang="en-US" sz="2000" b="1" dirty="0" smtClean="0">
                <a:latin typeface="Arial" panose="020B0604020202020204" pitchFamily="34" charset="0"/>
                <a:cs typeface="Arial" panose="020B0604020202020204" pitchFamily="34" charset="0"/>
              </a:rPr>
              <a:t>Irene</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2009-2013 </a:t>
            </a:r>
            <a:r>
              <a:rPr lang="en-US" sz="2000" dirty="0">
                <a:latin typeface="Arial" panose="020B0604020202020204" pitchFamily="34" charset="0"/>
                <a:cs typeface="Arial" panose="020B0604020202020204" pitchFamily="34" charset="0"/>
              </a:rPr>
              <a:t>macroinvertebrate presence-absence </a:t>
            </a:r>
            <a:r>
              <a:rPr lang="en-US" sz="2000" dirty="0" smtClean="0">
                <a:latin typeface="Arial" panose="020B0604020202020204" pitchFamily="34" charset="0"/>
                <a:cs typeface="Arial" panose="020B0604020202020204" pitchFamily="34" charset="0"/>
              </a:rPr>
              <a:t>&amp; relative abundance data</a:t>
            </a:r>
          </a:p>
        </p:txBody>
      </p:sp>
    </p:spTree>
    <p:extLst>
      <p:ext uri="{BB962C8B-B14F-4D97-AF65-F5344CB8AC3E}">
        <p14:creationId xmlns:p14="http://schemas.microsoft.com/office/powerpoint/2010/main" val="2816880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RESULTS</a:t>
            </a:r>
          </a:p>
        </p:txBody>
      </p:sp>
      <p:sp>
        <p:nvSpPr>
          <p:cNvPr id="3" name="Rectangle 2"/>
          <p:cNvSpPr/>
          <p:nvPr/>
        </p:nvSpPr>
        <p:spPr>
          <a:xfrm>
            <a:off x="8048419" y="354921"/>
            <a:ext cx="3544141" cy="1938992"/>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Showed </a:t>
            </a:r>
            <a:r>
              <a:rPr lang="en-US" sz="2000" dirty="0">
                <a:latin typeface="Arial" panose="020B0604020202020204" pitchFamily="34" charset="0"/>
                <a:cs typeface="Arial" panose="020B0604020202020204" pitchFamily="34" charset="0"/>
              </a:rPr>
              <a:t>the most consistent, noticeable change in 2011 </a:t>
            </a:r>
            <a:r>
              <a:rPr lang="en-US" sz="2000" dirty="0" smtClean="0">
                <a:latin typeface="Arial" panose="020B0604020202020204" pitchFamily="34" charset="0"/>
                <a:cs typeface="Arial" panose="020B0604020202020204" pitchFamily="34" charset="0"/>
              </a:rPr>
              <a:t>(Irene</a:t>
            </a:r>
            <a:r>
              <a:rPr lang="en-US" sz="2000" dirty="0">
                <a:latin typeface="Arial" panose="020B0604020202020204" pitchFamily="34" charset="0"/>
                <a:cs typeface="Arial" panose="020B0604020202020204" pitchFamily="34" charset="0"/>
              </a:rPr>
              <a:t>), with </a:t>
            </a:r>
            <a:r>
              <a:rPr lang="en-US" sz="2000" b="1" dirty="0">
                <a:latin typeface="Arial" panose="020B0604020202020204" pitchFamily="34" charset="0"/>
                <a:cs typeface="Arial" panose="020B0604020202020204" pitchFamily="34" charset="0"/>
              </a:rPr>
              <a:t>mean values decreasing </a:t>
            </a:r>
            <a:r>
              <a:rPr lang="en-US" sz="2000" b="1" dirty="0" smtClean="0">
                <a:latin typeface="Arial" panose="020B0604020202020204" pitchFamily="34" charset="0"/>
                <a:cs typeface="Arial" panose="020B0604020202020204" pitchFamily="34" charset="0"/>
              </a:rPr>
              <a:t>strongly.</a:t>
            </a:r>
            <a:r>
              <a:rPr lang="en-US" sz="2000" b="1" dirty="0">
                <a:latin typeface="Arial" panose="020B0604020202020204" pitchFamily="34" charset="0"/>
                <a:ea typeface="Calibri" panose="020F0502020204030204" pitchFamily="34" charset="0"/>
                <a:cs typeface="Arial" panose="020B0604020202020204" pitchFamily="34" charset="0"/>
              </a:rPr>
              <a:t> </a:t>
            </a:r>
            <a:r>
              <a:rPr lang="en-US" sz="2000" dirty="0" smtClean="0">
                <a:latin typeface="Arial" panose="020B0604020202020204" pitchFamily="34" charset="0"/>
                <a:ea typeface="Calibri" panose="020F0502020204030204" pitchFamily="34" charset="0"/>
                <a:cs typeface="Arial" panose="020B0604020202020204" pitchFamily="34" charset="0"/>
              </a:rPr>
              <a:t>Densities rebounded </a:t>
            </a:r>
            <a:r>
              <a:rPr lang="en-US" sz="2000" dirty="0">
                <a:latin typeface="Arial" panose="020B0604020202020204" pitchFamily="34" charset="0"/>
                <a:ea typeface="Calibri" panose="020F0502020204030204" pitchFamily="34" charset="0"/>
                <a:cs typeface="Arial" panose="020B0604020202020204" pitchFamily="34" charset="0"/>
              </a:rPr>
              <a:t>the following year</a:t>
            </a:r>
            <a:r>
              <a:rPr lang="en-US" sz="2000" dirty="0" smtClean="0">
                <a:latin typeface="Arial" panose="020B0604020202020204" pitchFamily="34" charset="0"/>
                <a:ea typeface="Calibri" panose="020F050202020403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p:txBody>
      </p:sp>
      <p:sp>
        <p:nvSpPr>
          <p:cNvPr id="4" name="Rectangle 3"/>
          <p:cNvSpPr/>
          <p:nvPr/>
        </p:nvSpPr>
        <p:spPr>
          <a:xfrm>
            <a:off x="1689856" y="223143"/>
            <a:ext cx="5330305" cy="584775"/>
          </a:xfrm>
          <a:prstGeom prst="rect">
            <a:avLst/>
          </a:prstGeom>
        </p:spPr>
        <p:txBody>
          <a:bodyPr wrap="none">
            <a:spAutoFit/>
          </a:bodyPr>
          <a:lstStyle/>
          <a:p>
            <a:r>
              <a:rPr lang="en-US" sz="3200" b="1" dirty="0" smtClean="0">
                <a:latin typeface="Arial" panose="020B0604020202020204" pitchFamily="34" charset="0"/>
                <a:cs typeface="Arial" panose="020B0604020202020204" pitchFamily="34" charset="0"/>
              </a:rPr>
              <a:t>Macroinvertebrate Density</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56" y="1169476"/>
            <a:ext cx="9243652" cy="5101785"/>
          </a:xfrm>
          <a:prstGeom prst="rect">
            <a:avLst/>
          </a:prstGeom>
        </p:spPr>
      </p:pic>
      <p:sp>
        <p:nvSpPr>
          <p:cNvPr id="7" name="Rectangle 6"/>
          <p:cNvSpPr/>
          <p:nvPr/>
        </p:nvSpPr>
        <p:spPr>
          <a:xfrm>
            <a:off x="8129699" y="4403389"/>
            <a:ext cx="3737540" cy="1631216"/>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Density </a:t>
            </a:r>
            <a:r>
              <a:rPr lang="en-US" sz="2000" dirty="0">
                <a:latin typeface="Arial" panose="020B0604020202020204" pitchFamily="34" charset="0"/>
                <a:cs typeface="Arial" panose="020B0604020202020204" pitchFamily="34" charset="0"/>
              </a:rPr>
              <a:t>reduction was </a:t>
            </a:r>
            <a:r>
              <a:rPr lang="en-US" sz="2000" b="1" dirty="0">
                <a:latin typeface="Arial" panose="020B0604020202020204" pitchFamily="34" charset="0"/>
                <a:cs typeface="Arial" panose="020B0604020202020204" pitchFamily="34" charset="0"/>
              </a:rPr>
              <a:t>most evident at the SHG and MHG sites</a:t>
            </a:r>
            <a:r>
              <a:rPr lang="en-US" sz="2000" dirty="0">
                <a:latin typeface="Arial" panose="020B0604020202020204" pitchFamily="34" charset="0"/>
                <a:cs typeface="Arial" panose="020B0604020202020204" pitchFamily="34" charset="0"/>
              </a:rPr>
              <a:t>, which, on average, </a:t>
            </a:r>
            <a:r>
              <a:rPr lang="en-US" sz="2000" b="1" dirty="0">
                <a:latin typeface="Arial" panose="020B0604020202020204" pitchFamily="34" charset="0"/>
                <a:cs typeface="Arial" panose="020B0604020202020204" pitchFamily="34" charset="0"/>
              </a:rPr>
              <a:t>received the greatest amount of rainfall </a:t>
            </a:r>
            <a:r>
              <a:rPr lang="en-US" sz="2000" dirty="0">
                <a:latin typeface="Arial" panose="020B0604020202020204" pitchFamily="34" charset="0"/>
                <a:cs typeface="Arial" panose="020B0604020202020204" pitchFamily="34" charset="0"/>
              </a:rPr>
              <a:t>during </a:t>
            </a:r>
            <a:r>
              <a:rPr lang="en-US" sz="2000" dirty="0" smtClean="0">
                <a:latin typeface="Arial" panose="020B0604020202020204" pitchFamily="34" charset="0"/>
                <a:cs typeface="Arial" panose="020B0604020202020204" pitchFamily="34" charset="0"/>
              </a:rPr>
              <a:t>Irene</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42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4865" y="1014249"/>
            <a:ext cx="5676275" cy="5416868"/>
          </a:xfrm>
          <a:prstGeom prst="rect">
            <a:avLst/>
          </a:prstGeom>
        </p:spPr>
        <p:txBody>
          <a:bodyPr wrap="square">
            <a:spAutoFit/>
          </a:bodyPr>
          <a:lstStyle/>
          <a:p>
            <a:r>
              <a:rPr lang="en-US" dirty="0" smtClean="0">
                <a:latin typeface="Arial" panose="020B0604020202020204" pitchFamily="34" charset="0"/>
                <a:ea typeface="Calibri" panose="020F0502020204030204" pitchFamily="34" charset="0"/>
                <a:cs typeface="Arial" panose="020B0604020202020204" pitchFamily="34" charset="0"/>
              </a:rPr>
              <a:t>Did </a:t>
            </a:r>
            <a:r>
              <a:rPr lang="en-US" b="1" dirty="0" smtClean="0">
                <a:latin typeface="Arial" panose="020B0604020202020204" pitchFamily="34" charset="0"/>
                <a:ea typeface="Calibri" panose="020F0502020204030204" pitchFamily="34" charset="0"/>
                <a:cs typeface="Arial" panose="020B0604020202020204" pitchFamily="34" charset="0"/>
              </a:rPr>
              <a:t>not </a:t>
            </a:r>
            <a:r>
              <a:rPr lang="en-US" b="1" dirty="0">
                <a:latin typeface="Arial" panose="020B0604020202020204" pitchFamily="34" charset="0"/>
                <a:ea typeface="Calibri" panose="020F0502020204030204" pitchFamily="34" charset="0"/>
                <a:cs typeface="Arial" panose="020B0604020202020204" pitchFamily="34" charset="0"/>
              </a:rPr>
              <a:t>show a significant association with “</a:t>
            </a:r>
            <a:r>
              <a:rPr lang="en-US" b="1" dirty="0" smtClean="0">
                <a:latin typeface="Arial" panose="020B0604020202020204" pitchFamily="34" charset="0"/>
                <a:ea typeface="Calibri" panose="020F0502020204030204" pitchFamily="34" charset="0"/>
                <a:cs typeface="Arial" panose="020B0604020202020204" pitchFamily="34" charset="0"/>
              </a:rPr>
              <a:t>Event” </a:t>
            </a:r>
            <a:r>
              <a:rPr lang="en-US" dirty="0" smtClean="0">
                <a:latin typeface="Arial" panose="020B0604020202020204" pitchFamily="34" charset="0"/>
                <a:ea typeface="Calibri" panose="020F0502020204030204" pitchFamily="34" charset="0"/>
                <a:cs typeface="Arial" panose="020B0604020202020204" pitchFamily="34" charset="0"/>
              </a:rPr>
              <a:t>but mean </a:t>
            </a:r>
            <a:r>
              <a:rPr lang="en-US" dirty="0">
                <a:latin typeface="Arial" panose="020B0604020202020204" pitchFamily="34" charset="0"/>
                <a:ea typeface="Calibri" panose="020F0502020204030204" pitchFamily="34" charset="0"/>
                <a:cs typeface="Arial" panose="020B0604020202020204" pitchFamily="34" charset="0"/>
              </a:rPr>
              <a:t>values did decrease in all three stream types in </a:t>
            </a:r>
            <a:r>
              <a:rPr lang="en-US" dirty="0" smtClean="0">
                <a:latin typeface="Arial" panose="020B0604020202020204" pitchFamily="34" charset="0"/>
                <a:ea typeface="Calibri" panose="020F0502020204030204" pitchFamily="34" charset="0"/>
                <a:cs typeface="Arial" panose="020B0604020202020204" pitchFamily="34" charset="0"/>
              </a:rPr>
              <a:t>2011.</a:t>
            </a:r>
          </a:p>
          <a:p>
            <a:endParaRPr lang="en-US" sz="1100" dirty="0" smtClean="0">
              <a:latin typeface="Arial" panose="020B0604020202020204" pitchFamily="34" charset="0"/>
              <a:ea typeface="Calibri" panose="020F0502020204030204" pitchFamily="34" charset="0"/>
              <a:cs typeface="Arial" panose="020B0604020202020204" pitchFamily="34" charset="0"/>
            </a:endParaRPr>
          </a:p>
          <a:p>
            <a:r>
              <a:rPr lang="en-US" b="1" dirty="0" smtClean="0">
                <a:latin typeface="Arial" panose="020B0604020202020204" pitchFamily="34" charset="0"/>
                <a:ea typeface="Calibri" panose="020F0502020204030204" pitchFamily="34" charset="0"/>
                <a:cs typeface="Arial" panose="020B0604020202020204" pitchFamily="34" charset="0"/>
              </a:rPr>
              <a:t>Largest </a:t>
            </a:r>
            <a:r>
              <a:rPr lang="en-US" b="1" dirty="0">
                <a:latin typeface="Arial" panose="020B0604020202020204" pitchFamily="34" charset="0"/>
                <a:ea typeface="Calibri" panose="020F0502020204030204" pitchFamily="34" charset="0"/>
                <a:cs typeface="Arial" panose="020B0604020202020204" pitchFamily="34" charset="0"/>
              </a:rPr>
              <a:t>reduction in mean richness occurred at the MHG </a:t>
            </a:r>
            <a:r>
              <a:rPr lang="en-US" b="1" dirty="0" smtClean="0">
                <a:latin typeface="Arial" panose="020B0604020202020204" pitchFamily="34" charset="0"/>
                <a:ea typeface="Calibri" panose="020F0502020204030204" pitchFamily="34" charset="0"/>
                <a:cs typeface="Arial" panose="020B0604020202020204" pitchFamily="34" charset="0"/>
              </a:rPr>
              <a:t>sites</a:t>
            </a:r>
            <a:r>
              <a:rPr lang="en-US" dirty="0" smtClean="0">
                <a:latin typeface="Arial" panose="020B0604020202020204" pitchFamily="34" charset="0"/>
                <a:ea typeface="Calibri" panose="020F0502020204030204" pitchFamily="34" charset="0"/>
                <a:cs typeface="Arial" panose="020B0604020202020204" pitchFamily="34" charset="0"/>
              </a:rPr>
              <a:t>, and were </a:t>
            </a:r>
            <a:r>
              <a:rPr lang="en-US" dirty="0" smtClean="0">
                <a:latin typeface="Arial" panose="020B0604020202020204" pitchFamily="34" charset="0"/>
                <a:ea typeface="Calibri" panose="020F0502020204030204" pitchFamily="34" charset="0"/>
                <a:cs typeface="Arial" panose="020B0604020202020204" pitchFamily="34" charset="0"/>
              </a:rPr>
              <a:t>slower to rebound </a:t>
            </a:r>
            <a:r>
              <a:rPr lang="en-US" dirty="0">
                <a:latin typeface="Arial" panose="020B0604020202020204" pitchFamily="34" charset="0"/>
                <a:ea typeface="Calibri" panose="020F0502020204030204" pitchFamily="34" charset="0"/>
                <a:cs typeface="Arial" panose="020B0604020202020204" pitchFamily="34" charset="0"/>
              </a:rPr>
              <a:t>to </a:t>
            </a:r>
            <a:r>
              <a:rPr lang="en-US" dirty="0" smtClean="0">
                <a:latin typeface="Arial" panose="020B0604020202020204" pitchFamily="34" charset="0"/>
                <a:ea typeface="Calibri" panose="020F0502020204030204" pitchFamily="34" charset="0"/>
                <a:cs typeface="Arial" panose="020B0604020202020204" pitchFamily="34" charset="0"/>
              </a:rPr>
              <a:t>pre-Irene levels.</a:t>
            </a:r>
          </a:p>
          <a:p>
            <a:endParaRPr lang="en-US" sz="1100" dirty="0">
              <a:latin typeface="Arial" panose="020B0604020202020204" pitchFamily="34" charset="0"/>
              <a:ea typeface="Calibri" panose="020F0502020204030204" pitchFamily="34" charset="0"/>
              <a:cs typeface="Arial" panose="020B0604020202020204" pitchFamily="34" charset="0"/>
            </a:endParaRPr>
          </a:p>
          <a:p>
            <a:r>
              <a:rPr lang="en-US" dirty="0" smtClean="0">
                <a:latin typeface="Arial" panose="020B0604020202020204" pitchFamily="34" charset="0"/>
                <a:ea typeface="Calibri" panose="020F0502020204030204" pitchFamily="34" charset="0"/>
                <a:cs typeface="Arial" panose="020B0604020202020204" pitchFamily="34" charset="0"/>
              </a:rPr>
              <a:t>Reduced </a:t>
            </a:r>
            <a:r>
              <a:rPr lang="en-US" dirty="0">
                <a:latin typeface="Arial" panose="020B0604020202020204" pitchFamily="34" charset="0"/>
                <a:ea typeface="Calibri" panose="020F0502020204030204" pitchFamily="34" charset="0"/>
                <a:cs typeface="Arial" panose="020B0604020202020204" pitchFamily="34" charset="0"/>
              </a:rPr>
              <a:t>richness was </a:t>
            </a:r>
            <a:r>
              <a:rPr lang="en-US" b="1" dirty="0">
                <a:latin typeface="Arial" panose="020B0604020202020204" pitchFamily="34" charset="0"/>
                <a:ea typeface="Calibri" panose="020F0502020204030204" pitchFamily="34" charset="0"/>
                <a:cs typeface="Arial" panose="020B0604020202020204" pitchFamily="34" charset="0"/>
              </a:rPr>
              <a:t>likely driven in part by the reduced densities </a:t>
            </a:r>
            <a:r>
              <a:rPr lang="en-US" dirty="0">
                <a:latin typeface="Arial" panose="020B0604020202020204" pitchFamily="34" charset="0"/>
                <a:ea typeface="Calibri" panose="020F0502020204030204" pitchFamily="34" charset="0"/>
                <a:cs typeface="Arial" panose="020B0604020202020204" pitchFamily="34" charset="0"/>
              </a:rPr>
              <a:t>(with fewer organisms in the samples, there are likely to be fewer taxa). </a:t>
            </a:r>
            <a:endParaRPr lang="en-US" dirty="0" smtClean="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smtClean="0">
                <a:latin typeface="Arial" panose="020B0604020202020204" pitchFamily="34" charset="0"/>
                <a:ea typeface="Calibri" panose="020F0502020204030204" pitchFamily="34" charset="0"/>
                <a:cs typeface="Arial" panose="020B0604020202020204" pitchFamily="34" charset="0"/>
              </a:rPr>
              <a:t>The </a:t>
            </a:r>
            <a:r>
              <a:rPr lang="en-US" dirty="0">
                <a:latin typeface="Arial" panose="020B0604020202020204" pitchFamily="34" charset="0"/>
                <a:ea typeface="Calibri" panose="020F0502020204030204" pitchFamily="34" charset="0"/>
                <a:cs typeface="Arial" panose="020B0604020202020204" pitchFamily="34" charset="0"/>
              </a:rPr>
              <a:t>dramatic decrease in densities but not richness metrics </a:t>
            </a:r>
            <a:r>
              <a:rPr lang="en-US" b="1" dirty="0">
                <a:latin typeface="Arial" panose="020B0604020202020204" pitchFamily="34" charset="0"/>
                <a:ea typeface="Calibri" panose="020F0502020204030204" pitchFamily="34" charset="0"/>
                <a:cs typeface="Arial" panose="020B0604020202020204" pitchFamily="34" charset="0"/>
              </a:rPr>
              <a:t>suggests that the scouring flows were not selective</a:t>
            </a:r>
            <a:r>
              <a:rPr lang="en-US" dirty="0">
                <a:latin typeface="Arial" panose="020B0604020202020204" pitchFamily="34" charset="0"/>
                <a:ea typeface="Calibri" panose="020F0502020204030204" pitchFamily="34" charset="0"/>
                <a:cs typeface="Arial" panose="020B0604020202020204" pitchFamily="34" charset="0"/>
              </a:rPr>
              <a:t> in eliminating certain types of taxa or functional feeding groups. </a:t>
            </a:r>
            <a:endParaRPr lang="en-US" dirty="0" smtClean="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smtClean="0">
                <a:latin typeface="Arial" panose="020B0604020202020204" pitchFamily="34" charset="0"/>
                <a:ea typeface="Calibri" panose="020F0502020204030204" pitchFamily="34" charset="0"/>
                <a:cs typeface="Arial" panose="020B0604020202020204" pitchFamily="34" charset="0"/>
              </a:rPr>
              <a:t>Many </a:t>
            </a:r>
            <a:r>
              <a:rPr lang="en-US" dirty="0">
                <a:latin typeface="Arial" panose="020B0604020202020204" pitchFamily="34" charset="0"/>
                <a:ea typeface="Calibri" panose="020F0502020204030204" pitchFamily="34" charset="0"/>
                <a:cs typeface="Arial" panose="020B0604020202020204" pitchFamily="34" charset="0"/>
              </a:rPr>
              <a:t>taxa were </a:t>
            </a:r>
            <a:r>
              <a:rPr lang="en-US" b="1" dirty="0" smtClean="0">
                <a:latin typeface="Arial" panose="020B0604020202020204" pitchFamily="34" charset="0"/>
                <a:ea typeface="Calibri" panose="020F0502020204030204" pitchFamily="34" charset="0"/>
                <a:cs typeface="Arial" panose="020B0604020202020204" pitchFamily="34" charset="0"/>
              </a:rPr>
              <a:t>likely able </a:t>
            </a:r>
            <a:r>
              <a:rPr lang="en-US" b="1" dirty="0">
                <a:latin typeface="Arial" panose="020B0604020202020204" pitchFamily="34" charset="0"/>
                <a:ea typeface="Calibri" panose="020F0502020204030204" pitchFamily="34" charset="0"/>
                <a:cs typeface="Arial" panose="020B0604020202020204" pitchFamily="34" charset="0"/>
              </a:rPr>
              <a:t>to find </a:t>
            </a:r>
            <a:r>
              <a:rPr lang="en-US" b="1" dirty="0" err="1">
                <a:latin typeface="Arial" panose="020B0604020202020204" pitchFamily="34" charset="0"/>
                <a:ea typeface="Calibri" panose="020F0502020204030204" pitchFamily="34" charset="0"/>
                <a:cs typeface="Arial" panose="020B0604020202020204" pitchFamily="34" charset="0"/>
              </a:rPr>
              <a:t>refugia</a:t>
            </a:r>
            <a:r>
              <a:rPr lang="en-US" dirty="0">
                <a:latin typeface="Arial" panose="020B0604020202020204" pitchFamily="34" charset="0"/>
                <a:ea typeface="Calibri" panose="020F0502020204030204" pitchFamily="34" charset="0"/>
                <a:cs typeface="Arial" panose="020B0604020202020204" pitchFamily="34" charset="0"/>
              </a:rPr>
              <a:t> in sheltered </a:t>
            </a:r>
            <a:r>
              <a:rPr lang="en-US" dirty="0" smtClean="0">
                <a:latin typeface="Arial" panose="020B0604020202020204" pitchFamily="34" charset="0"/>
                <a:ea typeface="Calibri" panose="020F0502020204030204" pitchFamily="34" charset="0"/>
                <a:cs typeface="Arial" panose="020B0604020202020204" pitchFamily="34" charset="0"/>
              </a:rPr>
              <a:t>microhabitats, and </a:t>
            </a:r>
            <a:r>
              <a:rPr lang="en-US" b="1" dirty="0" smtClean="0">
                <a:latin typeface="Arial" panose="020B0604020202020204" pitchFamily="34" charset="0"/>
                <a:ea typeface="Calibri" panose="020F0502020204030204" pitchFamily="34" charset="0"/>
                <a:cs typeface="Arial" panose="020B0604020202020204" pitchFamily="34" charset="0"/>
              </a:rPr>
              <a:t>s</a:t>
            </a:r>
            <a:r>
              <a:rPr lang="en-US" b="1" dirty="0" smtClean="0">
                <a:latin typeface="Arial" panose="020B0604020202020204" pitchFamily="34" charset="0"/>
                <a:cs typeface="Arial" panose="020B0604020202020204" pitchFamily="34" charset="0"/>
              </a:rPr>
              <a:t>ome likely </a:t>
            </a:r>
            <a:r>
              <a:rPr lang="en-US" b="1" dirty="0">
                <a:latin typeface="Arial" panose="020B0604020202020204" pitchFamily="34" charset="0"/>
                <a:cs typeface="Arial" panose="020B0604020202020204" pitchFamily="34" charset="0"/>
              </a:rPr>
              <a:t>drifted in from upstream </a:t>
            </a:r>
            <a:r>
              <a:rPr lang="en-US" b="1" dirty="0" smtClean="0">
                <a:latin typeface="Arial" panose="020B0604020202020204" pitchFamily="34" charset="0"/>
                <a:cs typeface="Arial" panose="020B0604020202020204" pitchFamily="34" charset="0"/>
              </a:rPr>
              <a:t>tributaries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1092820" y="127160"/>
            <a:ext cx="5111760" cy="584775"/>
          </a:xfrm>
          <a:prstGeom prst="rect">
            <a:avLst/>
          </a:prstGeom>
        </p:spPr>
        <p:txBody>
          <a:bodyPr wrap="square">
            <a:spAutoFit/>
          </a:bodyPr>
          <a:lstStyle/>
          <a:p>
            <a:pPr algn="ctr"/>
            <a:r>
              <a:rPr lang="en-US" sz="3200" b="1" dirty="0" smtClean="0">
                <a:latin typeface="Arial" panose="020B0604020202020204" pitchFamily="34" charset="0"/>
                <a:cs typeface="Arial" panose="020B0604020202020204" pitchFamily="34" charset="0"/>
              </a:rPr>
              <a:t>Total Taxa Richness</a:t>
            </a:r>
            <a:endParaRPr lang="en-US" sz="3200" dirty="0"/>
          </a:p>
        </p:txBody>
      </p:sp>
      <p:sp>
        <p:nvSpPr>
          <p:cNvPr id="5" name="TextBox 4"/>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RESULTS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88980"/>
            <a:ext cx="5242560" cy="6650736"/>
          </a:xfrm>
          <a:prstGeom prst="rect">
            <a:avLst/>
          </a:prstGeom>
        </p:spPr>
      </p:pic>
    </p:spTree>
    <p:extLst>
      <p:ext uri="{BB962C8B-B14F-4D97-AF65-F5344CB8AC3E}">
        <p14:creationId xmlns:p14="http://schemas.microsoft.com/office/powerpoint/2010/main" val="4166198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4481" y="2082692"/>
            <a:ext cx="3725870" cy="3477875"/>
          </a:xfrm>
          <a:prstGeom prst="rect">
            <a:avLst/>
          </a:prstGeom>
        </p:spPr>
        <p:txBody>
          <a:bodyPr wrap="square">
            <a:spAutoFit/>
          </a:bodyPr>
          <a:lstStyle/>
          <a:p>
            <a:r>
              <a:rPr lang="en-US" sz="2000" dirty="0">
                <a:latin typeface="Arial" panose="020B0604020202020204" pitchFamily="34" charset="0"/>
                <a:ea typeface="Calibri" panose="020F0502020204030204" pitchFamily="34" charset="0"/>
                <a:cs typeface="Arial" panose="020B0604020202020204" pitchFamily="34" charset="0"/>
              </a:rPr>
              <a:t>At </a:t>
            </a:r>
            <a:r>
              <a:rPr lang="en-US" sz="2000" b="1" dirty="0">
                <a:latin typeface="Arial" panose="020B0604020202020204" pitchFamily="34" charset="0"/>
                <a:ea typeface="Calibri" panose="020F0502020204030204" pitchFamily="34" charset="0"/>
                <a:cs typeface="Arial" panose="020B0604020202020204" pitchFamily="34" charset="0"/>
              </a:rPr>
              <a:t>five of the SHG and MHG </a:t>
            </a:r>
            <a:r>
              <a:rPr lang="en-US" sz="2000" b="1" dirty="0" smtClean="0">
                <a:latin typeface="Arial" panose="020B0604020202020204" pitchFamily="34" charset="0"/>
                <a:ea typeface="Calibri" panose="020F0502020204030204" pitchFamily="34" charset="0"/>
                <a:cs typeface="Arial" panose="020B0604020202020204" pitchFamily="34" charset="0"/>
              </a:rPr>
              <a:t>sites, densities </a:t>
            </a:r>
            <a:r>
              <a:rPr lang="en-US" sz="2000" b="1" dirty="0">
                <a:latin typeface="Arial" panose="020B0604020202020204" pitchFamily="34" charset="0"/>
                <a:ea typeface="Calibri" panose="020F0502020204030204" pitchFamily="34" charset="0"/>
                <a:cs typeface="Arial" panose="020B0604020202020204" pitchFamily="34" charset="0"/>
              </a:rPr>
              <a:t>in 2011 were below the VT DEC’s </a:t>
            </a:r>
            <a:r>
              <a:rPr lang="en-US" sz="2000" b="1" dirty="0" err="1">
                <a:latin typeface="Arial" panose="020B0604020202020204" pitchFamily="34" charset="0"/>
                <a:ea typeface="Calibri" panose="020F0502020204030204" pitchFamily="34" charset="0"/>
                <a:cs typeface="Arial" panose="020B0604020202020204" pitchFamily="34" charset="0"/>
              </a:rPr>
              <a:t>biocriteria</a:t>
            </a:r>
            <a:r>
              <a:rPr lang="en-US" sz="2000" b="1" dirty="0">
                <a:latin typeface="Arial" panose="020B0604020202020204" pitchFamily="34" charset="0"/>
                <a:ea typeface="Calibri" panose="020F0502020204030204" pitchFamily="34" charset="0"/>
                <a:cs typeface="Arial" panose="020B0604020202020204" pitchFamily="34" charset="0"/>
              </a:rPr>
              <a:t> density threshold</a:t>
            </a:r>
            <a:r>
              <a:rPr lang="en-US" sz="2000" dirty="0">
                <a:latin typeface="Arial" panose="020B0604020202020204" pitchFamily="34" charset="0"/>
                <a:ea typeface="Calibri" panose="020F0502020204030204" pitchFamily="34" charset="0"/>
                <a:cs typeface="Arial" panose="020B0604020202020204" pitchFamily="34" charset="0"/>
              </a:rPr>
              <a:t> of 300 organisms per square meter, which </a:t>
            </a:r>
            <a:r>
              <a:rPr lang="en-US" sz="2000" b="1" dirty="0">
                <a:latin typeface="Arial" panose="020B0604020202020204" pitchFamily="34" charset="0"/>
                <a:ea typeface="Calibri" panose="020F0502020204030204" pitchFamily="34" charset="0"/>
                <a:cs typeface="Arial" panose="020B0604020202020204" pitchFamily="34" charset="0"/>
              </a:rPr>
              <a:t>lowered macroinvertebrate </a:t>
            </a:r>
            <a:r>
              <a:rPr lang="en-US" sz="2000" b="1" dirty="0" err="1">
                <a:latin typeface="Arial" panose="020B0604020202020204" pitchFamily="34" charset="0"/>
                <a:ea typeface="Calibri" panose="020F0502020204030204" pitchFamily="34" charset="0"/>
                <a:cs typeface="Arial" panose="020B0604020202020204" pitchFamily="34" charset="0"/>
              </a:rPr>
              <a:t>biocriteria</a:t>
            </a:r>
            <a:r>
              <a:rPr lang="en-US" sz="2000" b="1" dirty="0">
                <a:latin typeface="Arial" panose="020B0604020202020204" pitchFamily="34" charset="0"/>
                <a:ea typeface="Calibri" panose="020F0502020204030204" pitchFamily="34" charset="0"/>
                <a:cs typeface="Arial" panose="020B0604020202020204" pitchFamily="34" charset="0"/>
              </a:rPr>
              <a:t> scores at those </a:t>
            </a:r>
            <a:r>
              <a:rPr lang="en-US" sz="2000" b="1" dirty="0" smtClean="0">
                <a:latin typeface="Arial" panose="020B0604020202020204" pitchFamily="34" charset="0"/>
                <a:ea typeface="Calibri" panose="020F0502020204030204" pitchFamily="34" charset="0"/>
                <a:cs typeface="Arial" panose="020B0604020202020204" pitchFamily="34" charset="0"/>
              </a:rPr>
              <a:t>sites</a:t>
            </a:r>
            <a:r>
              <a:rPr lang="en-US" sz="2000" dirty="0" smtClean="0">
                <a:latin typeface="Arial" panose="020B0604020202020204" pitchFamily="34" charset="0"/>
                <a:ea typeface="Calibri" panose="020F0502020204030204" pitchFamily="34" charset="0"/>
                <a:cs typeface="Arial" panose="020B0604020202020204" pitchFamily="34" charset="0"/>
              </a:rPr>
              <a:t>.</a:t>
            </a:r>
          </a:p>
          <a:p>
            <a:endParaRPr lang="en-US" sz="2000" dirty="0">
              <a:latin typeface="Arial" panose="020B0604020202020204" pitchFamily="34" charset="0"/>
              <a:ea typeface="Calibri" panose="020F0502020204030204" pitchFamily="34" charset="0"/>
              <a:cs typeface="Arial" panose="020B0604020202020204" pitchFamily="34" charset="0"/>
            </a:endParaRPr>
          </a:p>
          <a:p>
            <a:r>
              <a:rPr lang="en-US" sz="2000" dirty="0" err="1">
                <a:latin typeface="Arial" panose="020B0604020202020204" pitchFamily="34" charset="0"/>
                <a:ea typeface="Calibri" panose="020F0502020204030204" pitchFamily="34" charset="0"/>
                <a:cs typeface="Arial" panose="020B0604020202020204" pitchFamily="34" charset="0"/>
              </a:rPr>
              <a:t>Dquick</a:t>
            </a:r>
            <a:r>
              <a:rPr lang="en-US" sz="2000" dirty="0">
                <a:latin typeface="Arial" panose="020B0604020202020204" pitchFamily="34" charset="0"/>
                <a:ea typeface="Calibri" panose="020F0502020204030204" pitchFamily="34" charset="0"/>
                <a:cs typeface="Arial" panose="020B0604020202020204" pitchFamily="34" charset="0"/>
              </a:rPr>
              <a:t> to rebound the following </a:t>
            </a:r>
            <a:r>
              <a:rPr lang="en-US" sz="2000" dirty="0" err="1">
                <a:latin typeface="Arial" panose="020B0604020202020204" pitchFamily="34" charset="0"/>
                <a:ea typeface="Calibri" panose="020F0502020204030204" pitchFamily="34" charset="0"/>
                <a:cs typeface="Arial" panose="020B0604020202020204" pitchFamily="34" charset="0"/>
              </a:rPr>
              <a:t>yearsensities</a:t>
            </a:r>
            <a:r>
              <a:rPr lang="en-US" sz="2000" dirty="0">
                <a:latin typeface="Arial" panose="020B0604020202020204" pitchFamily="34" charset="0"/>
                <a:ea typeface="Calibri" panose="020F0502020204030204" pitchFamily="34" charset="0"/>
                <a:cs typeface="Arial" panose="020B0604020202020204" pitchFamily="34" charset="0"/>
              </a:rPr>
              <a:t> were.</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RESULTS</a:t>
            </a:r>
          </a:p>
        </p:txBody>
      </p:sp>
      <p:sp>
        <p:nvSpPr>
          <p:cNvPr id="7" name="Rectangle 6"/>
          <p:cNvSpPr/>
          <p:nvPr/>
        </p:nvSpPr>
        <p:spPr>
          <a:xfrm>
            <a:off x="758334" y="579280"/>
            <a:ext cx="3814460" cy="1077218"/>
          </a:xfrm>
          <a:prstGeom prst="rect">
            <a:avLst/>
          </a:prstGeom>
        </p:spPr>
        <p:txBody>
          <a:bodyPr wrap="square">
            <a:spAutoFit/>
          </a:bodyPr>
          <a:lstStyle/>
          <a:p>
            <a:pPr algn="ctr"/>
            <a:r>
              <a:rPr lang="en-US" sz="3200" b="1" dirty="0" err="1" smtClean="0">
                <a:latin typeface="Arial" panose="020B0604020202020204" pitchFamily="34" charset="0"/>
                <a:cs typeface="Arial" panose="020B0604020202020204" pitchFamily="34" charset="0"/>
              </a:rPr>
              <a:t>Bioassessment</a:t>
            </a:r>
            <a:r>
              <a:rPr lang="en-US" sz="3200" b="1" dirty="0" smtClean="0">
                <a:latin typeface="Arial" panose="020B0604020202020204" pitchFamily="34" charset="0"/>
                <a:cs typeface="Arial" panose="020B0604020202020204" pitchFamily="34" charset="0"/>
              </a:rPr>
              <a:t> Scores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361"/>
          <a:stretch/>
        </p:blipFill>
        <p:spPr>
          <a:xfrm>
            <a:off x="4761471" y="482600"/>
            <a:ext cx="7305040" cy="5623560"/>
          </a:xfrm>
          <a:prstGeom prst="rect">
            <a:avLst/>
          </a:prstGeom>
        </p:spPr>
      </p:pic>
    </p:spTree>
    <p:extLst>
      <p:ext uri="{BB962C8B-B14F-4D97-AF65-F5344CB8AC3E}">
        <p14:creationId xmlns:p14="http://schemas.microsoft.com/office/powerpoint/2010/main" val="2242600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8946" y="856618"/>
            <a:ext cx="10863388" cy="1200329"/>
          </a:xfrm>
          <a:prstGeom prst="rect">
            <a:avLst/>
          </a:prstGeom>
        </p:spPr>
        <p:txBody>
          <a:bodyPr wrap="square">
            <a:spAutoFit/>
          </a:bodyPr>
          <a:lstStyle/>
          <a:p>
            <a:pPr marL="285750" indent="-285750">
              <a:buFont typeface="Arial" panose="020B0604020202020204" pitchFamily="34" charset="0"/>
              <a:buChar char="•"/>
            </a:pPr>
            <a:r>
              <a:rPr lang="en-US" dirty="0" smtClean="0">
                <a:latin typeface="Arial" panose="020B0604020202020204" pitchFamily="34" charset="0"/>
                <a:ea typeface="Calibri" panose="020F0502020204030204" pitchFamily="34" charset="0"/>
                <a:cs typeface="Arial" panose="020B0604020202020204" pitchFamily="34" charset="0"/>
              </a:rPr>
              <a:t>Taxonomic composition </a:t>
            </a:r>
            <a:r>
              <a:rPr lang="en-US" b="1" dirty="0" smtClean="0">
                <a:latin typeface="Arial" panose="020B0604020202020204" pitchFamily="34" charset="0"/>
                <a:ea typeface="Calibri" panose="020F0502020204030204" pitchFamily="34" charset="0"/>
                <a:cs typeface="Arial" panose="020B0604020202020204" pitchFamily="34" charset="0"/>
              </a:rPr>
              <a:t>most </a:t>
            </a:r>
            <a:r>
              <a:rPr lang="en-US" b="1" dirty="0">
                <a:latin typeface="Arial" panose="020B0604020202020204" pitchFamily="34" charset="0"/>
                <a:ea typeface="Calibri" panose="020F0502020204030204" pitchFamily="34" charset="0"/>
                <a:cs typeface="Arial" panose="020B0604020202020204" pitchFamily="34" charset="0"/>
              </a:rPr>
              <a:t>strongly driven by variables related to stream type </a:t>
            </a:r>
            <a:endParaRPr lang="en-US" b="1" dirty="0" smtClean="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Some of the </a:t>
            </a:r>
            <a:r>
              <a:rPr lang="en-US" dirty="0">
                <a:latin typeface="Arial" panose="020B0604020202020204" pitchFamily="34" charset="0"/>
                <a:cs typeface="Arial" panose="020B0604020202020204" pitchFamily="34" charset="0"/>
              </a:rPr>
              <a:t>2011 </a:t>
            </a:r>
            <a:r>
              <a:rPr lang="en-US" dirty="0" smtClean="0">
                <a:latin typeface="Arial" panose="020B0604020202020204" pitchFamily="34" charset="0"/>
                <a:cs typeface="Arial" panose="020B0604020202020204" pitchFamily="34" charset="0"/>
              </a:rPr>
              <a:t>samples were </a:t>
            </a:r>
            <a:r>
              <a:rPr lang="en-US" dirty="0">
                <a:latin typeface="Arial" panose="020B0604020202020204" pitchFamily="34" charset="0"/>
                <a:cs typeface="Arial" panose="020B0604020202020204" pitchFamily="34" charset="0"/>
              </a:rPr>
              <a:t>distinctively further from the </a:t>
            </a:r>
            <a:r>
              <a:rPr lang="en-US" dirty="0" smtClean="0">
                <a:latin typeface="Arial" panose="020B0604020202020204" pitchFamily="34" charset="0"/>
                <a:cs typeface="Arial" panose="020B0604020202020204" pitchFamily="34" charset="0"/>
              </a:rPr>
              <a:t>non-Irene </a:t>
            </a:r>
            <a:r>
              <a:rPr lang="en-US" dirty="0">
                <a:latin typeface="Arial" panose="020B0604020202020204" pitchFamily="34" charset="0"/>
                <a:cs typeface="Arial" panose="020B0604020202020204" pitchFamily="34" charset="0"/>
              </a:rPr>
              <a:t>samples in ordination space (</a:t>
            </a:r>
            <a:r>
              <a:rPr lang="en-US" b="1" dirty="0">
                <a:latin typeface="Arial" panose="020B0604020202020204" pitchFamily="34" charset="0"/>
                <a:cs typeface="Arial" panose="020B0604020202020204" pitchFamily="34" charset="0"/>
              </a:rPr>
              <a:t>suggesting that shifts in taxonomic composition may have occurred in association with </a:t>
            </a:r>
            <a:r>
              <a:rPr lang="en-US" b="1" dirty="0" smtClean="0">
                <a:latin typeface="Arial" panose="020B0604020202020204" pitchFamily="34" charset="0"/>
                <a:cs typeface="Arial" panose="020B0604020202020204" pitchFamily="34" charset="0"/>
              </a:rPr>
              <a:t>Irene</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Fair </a:t>
            </a:r>
            <a:r>
              <a:rPr lang="en-US" dirty="0">
                <a:latin typeface="Arial" panose="020B0604020202020204" pitchFamily="34" charset="0"/>
                <a:cs typeface="Arial" panose="020B0604020202020204" pitchFamily="34" charset="0"/>
              </a:rPr>
              <a:t>amount of inter-year compositional change at the sites unrelated to TS Irene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86" y="2235378"/>
            <a:ext cx="10863388" cy="4517519"/>
          </a:xfrm>
          <a:prstGeom prst="rect">
            <a:avLst/>
          </a:prstGeom>
        </p:spPr>
      </p:pic>
      <p:sp>
        <p:nvSpPr>
          <p:cNvPr id="6" name="Rectangle 5"/>
          <p:cNvSpPr/>
          <p:nvPr/>
        </p:nvSpPr>
        <p:spPr>
          <a:xfrm>
            <a:off x="3834760" y="122194"/>
            <a:ext cx="5111760" cy="584775"/>
          </a:xfrm>
          <a:prstGeom prst="rect">
            <a:avLst/>
          </a:prstGeom>
        </p:spPr>
        <p:txBody>
          <a:bodyPr wrap="square">
            <a:spAutoFit/>
          </a:bodyPr>
          <a:lstStyle/>
          <a:p>
            <a:pPr algn="ctr"/>
            <a:r>
              <a:rPr lang="en-US" sz="3200" b="1" dirty="0" smtClean="0">
                <a:latin typeface="Arial" panose="020B0604020202020204" pitchFamily="34" charset="0"/>
                <a:cs typeface="Arial" panose="020B0604020202020204" pitchFamily="34" charset="0"/>
              </a:rPr>
              <a:t>NMDS </a:t>
            </a:r>
            <a:r>
              <a:rPr lang="en-US" sz="3200" b="1" dirty="0" smtClean="0">
                <a:latin typeface="Arial" panose="020B0604020202020204" pitchFamily="34" charset="0"/>
                <a:cs typeface="Arial" panose="020B0604020202020204" pitchFamily="34" charset="0"/>
              </a:rPr>
              <a:t>Ordination</a:t>
            </a:r>
            <a:endParaRPr lang="en-US" sz="3200" dirty="0"/>
          </a:p>
        </p:txBody>
      </p:sp>
      <p:sp>
        <p:nvSpPr>
          <p:cNvPr id="7" name="TextBox 6"/>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RESULTS</a:t>
            </a:r>
          </a:p>
        </p:txBody>
      </p:sp>
      <p:sp>
        <p:nvSpPr>
          <p:cNvPr id="8" name="Rectangle 7"/>
          <p:cNvSpPr/>
          <p:nvPr/>
        </p:nvSpPr>
        <p:spPr>
          <a:xfrm>
            <a:off x="7366600" y="6018014"/>
            <a:ext cx="3159839" cy="369332"/>
          </a:xfrm>
          <a:prstGeom prst="rect">
            <a:avLst/>
          </a:prstGeom>
        </p:spPr>
        <p:txBody>
          <a:bodyPr wrap="none">
            <a:spAutoFit/>
          </a:bodyPr>
          <a:lstStyle/>
          <a:p>
            <a:r>
              <a:rPr lang="en-US" dirty="0">
                <a:latin typeface="Arial" panose="020B0604020202020204" pitchFamily="34" charset="0"/>
                <a:ea typeface="Calibri" panose="020F0502020204030204" pitchFamily="34" charset="0"/>
                <a:cs typeface="Arial" panose="020B0604020202020204" pitchFamily="34" charset="0"/>
              </a:rPr>
              <a:t>Orthogonal, two-axis solution</a:t>
            </a:r>
          </a:p>
        </p:txBody>
      </p:sp>
    </p:spTree>
    <p:extLst>
      <p:ext uri="{BB962C8B-B14F-4D97-AF65-F5344CB8AC3E}">
        <p14:creationId xmlns:p14="http://schemas.microsoft.com/office/powerpoint/2010/main" val="35235832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2295525" y="122447"/>
            <a:ext cx="8229600" cy="646331"/>
          </a:xfrm>
          <a:prstGeom prst="rect">
            <a:avLst/>
          </a:prstGeom>
          <a:noFill/>
          <a:ln w="9525">
            <a:noFill/>
            <a:miter lim="800000"/>
            <a:headEnd/>
            <a:tailEnd/>
          </a:ln>
        </p:spPr>
        <p:txBody>
          <a:bodyPr wrap="square">
            <a:spAutoFit/>
          </a:bodyPr>
          <a:lstStyle/>
          <a:p>
            <a:pPr algn="ctr"/>
            <a:r>
              <a:rPr lang="en-US" sz="3600" b="1" dirty="0" smtClean="0">
                <a:latin typeface="Arial" panose="020B0604020202020204" pitchFamily="34" charset="0"/>
                <a:cs typeface="Arial" panose="020B0604020202020204" pitchFamily="34" charset="0"/>
              </a:rPr>
              <a:t>Individual Response Patterns</a:t>
            </a:r>
            <a:endParaRPr lang="en-US" sz="3600" b="1" dirty="0">
              <a:latin typeface="Arial" panose="020B0604020202020204" pitchFamily="34" charset="0"/>
              <a:cs typeface="Arial" panose="020B0604020202020204" pitchFamily="34" charset="0"/>
            </a:endParaRPr>
          </a:p>
        </p:txBody>
      </p:sp>
      <p:pic>
        <p:nvPicPr>
          <p:cNvPr id="38915" name="Picture 2"/>
          <p:cNvPicPr>
            <a:picLocks noChangeAspect="1" noChangeArrowheads="1"/>
          </p:cNvPicPr>
          <p:nvPr/>
        </p:nvPicPr>
        <p:blipFill>
          <a:blip r:embed="rId3" cstate="print"/>
          <a:srcRect/>
          <a:stretch>
            <a:fillRect/>
          </a:stretch>
        </p:blipFill>
        <p:spPr bwMode="auto">
          <a:xfrm>
            <a:off x="1356360" y="3686382"/>
            <a:ext cx="3276600" cy="2729341"/>
          </a:xfrm>
          <a:prstGeom prst="rect">
            <a:avLst/>
          </a:prstGeom>
          <a:noFill/>
          <a:ln w="25400">
            <a:solidFill>
              <a:schemeClr val="bg1"/>
            </a:solidFill>
            <a:miter lim="800000"/>
            <a:headEnd/>
            <a:tailEnd/>
          </a:ln>
        </p:spPr>
      </p:pic>
      <p:pic>
        <p:nvPicPr>
          <p:cNvPr id="38916" name="Picture 3"/>
          <p:cNvPicPr>
            <a:picLocks noChangeAspect="1" noChangeArrowheads="1"/>
          </p:cNvPicPr>
          <p:nvPr/>
        </p:nvPicPr>
        <p:blipFill>
          <a:blip r:embed="rId4" cstate="print"/>
          <a:srcRect/>
          <a:stretch>
            <a:fillRect/>
          </a:stretch>
        </p:blipFill>
        <p:spPr bwMode="auto">
          <a:xfrm>
            <a:off x="1356361" y="1026160"/>
            <a:ext cx="3375025" cy="2362200"/>
          </a:xfrm>
          <a:prstGeom prst="rect">
            <a:avLst/>
          </a:prstGeom>
          <a:noFill/>
          <a:ln w="25400">
            <a:solidFill>
              <a:schemeClr val="bg1"/>
            </a:solidFill>
            <a:miter lim="800000"/>
            <a:headEnd/>
            <a:tailEnd/>
          </a:ln>
        </p:spPr>
      </p:pic>
      <p:sp>
        <p:nvSpPr>
          <p:cNvPr id="8" name="TextBox 7"/>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RESULTS</a:t>
            </a:r>
          </a:p>
        </p:txBody>
      </p:sp>
      <p:sp>
        <p:nvSpPr>
          <p:cNvPr id="2" name="Rectangle 1"/>
          <p:cNvSpPr/>
          <p:nvPr/>
        </p:nvSpPr>
        <p:spPr>
          <a:xfrm>
            <a:off x="5148544" y="3527558"/>
            <a:ext cx="6779296" cy="3046988"/>
          </a:xfrm>
          <a:prstGeom prst="rect">
            <a:avLst/>
          </a:prstGeom>
        </p:spPr>
        <p:txBody>
          <a:bodyPr wrap="square">
            <a:spAutoFit/>
          </a:bodyPr>
          <a:lstStyle/>
          <a:p>
            <a:r>
              <a:rPr lang="en-US" sz="2400" b="1" i="1" dirty="0" err="1">
                <a:latin typeface="Arial" panose="020B0604020202020204" pitchFamily="34" charset="0"/>
                <a:ea typeface="Calibri" panose="020F0502020204030204" pitchFamily="34" charset="0"/>
                <a:cs typeface="Arial" panose="020B0604020202020204" pitchFamily="34" charset="0"/>
              </a:rPr>
              <a:t>Dolophilodes</a:t>
            </a:r>
            <a:r>
              <a:rPr lang="en-US" sz="2400" dirty="0">
                <a:latin typeface="Arial" panose="020B0604020202020204" pitchFamily="34" charset="0"/>
                <a:ea typeface="Calibri" panose="020F0502020204030204" pitchFamily="34" charset="0"/>
                <a:cs typeface="Arial" panose="020B0604020202020204" pitchFamily="34" charset="0"/>
              </a:rPr>
              <a:t> (a common but intolerant filter-feeding caddisfly that attaches to the underside of cobble/boulder substrate) </a:t>
            </a:r>
            <a:r>
              <a:rPr lang="en-US" sz="2400" b="1" dirty="0">
                <a:latin typeface="Arial" panose="020B0604020202020204" pitchFamily="34" charset="0"/>
                <a:ea typeface="Calibri" panose="020F0502020204030204" pitchFamily="34" charset="0"/>
                <a:cs typeface="Arial" panose="020B0604020202020204" pitchFamily="34" charset="0"/>
              </a:rPr>
              <a:t>was absent or decreased in relative abundance </a:t>
            </a:r>
            <a:r>
              <a:rPr lang="en-US" sz="2400" dirty="0">
                <a:latin typeface="Arial" panose="020B0604020202020204" pitchFamily="34" charset="0"/>
                <a:ea typeface="Calibri" panose="020F0502020204030204" pitchFamily="34" charset="0"/>
                <a:cs typeface="Arial" panose="020B0604020202020204" pitchFamily="34" charset="0"/>
              </a:rPr>
              <a:t>at </a:t>
            </a:r>
            <a:r>
              <a:rPr lang="en-US" sz="2400" dirty="0" smtClean="0">
                <a:latin typeface="Arial" panose="020B0604020202020204" pitchFamily="34" charset="0"/>
                <a:ea typeface="Calibri" panose="020F0502020204030204" pitchFamily="34" charset="0"/>
                <a:cs typeface="Arial" panose="020B0604020202020204" pitchFamily="34" charset="0"/>
              </a:rPr>
              <a:t>6 </a:t>
            </a:r>
            <a:r>
              <a:rPr lang="en-US" sz="2400" dirty="0">
                <a:latin typeface="Arial" panose="020B0604020202020204" pitchFamily="34" charset="0"/>
                <a:ea typeface="Calibri" panose="020F0502020204030204" pitchFamily="34" charset="0"/>
                <a:cs typeface="Arial" panose="020B0604020202020204" pitchFamily="34" charset="0"/>
              </a:rPr>
              <a:t>of the </a:t>
            </a:r>
            <a:r>
              <a:rPr lang="en-US" sz="2400" dirty="0" smtClean="0">
                <a:latin typeface="Arial" panose="020B0604020202020204" pitchFamily="34" charset="0"/>
                <a:ea typeface="Calibri" panose="020F0502020204030204" pitchFamily="34" charset="0"/>
                <a:cs typeface="Arial" panose="020B0604020202020204" pitchFamily="34" charset="0"/>
              </a:rPr>
              <a:t>7 </a:t>
            </a:r>
            <a:r>
              <a:rPr lang="en-US" sz="2400" dirty="0">
                <a:latin typeface="Arial" panose="020B0604020202020204" pitchFamily="34" charset="0"/>
                <a:ea typeface="Calibri" panose="020F0502020204030204" pitchFamily="34" charset="0"/>
                <a:cs typeface="Arial" panose="020B0604020202020204" pitchFamily="34" charset="0"/>
              </a:rPr>
              <a:t>SHG and MHG sites in 2011 when compared to </a:t>
            </a:r>
            <a:r>
              <a:rPr lang="en-US" sz="2400" dirty="0" smtClean="0">
                <a:latin typeface="Arial" panose="020B0604020202020204" pitchFamily="34" charset="0"/>
                <a:ea typeface="Calibri" panose="020F0502020204030204" pitchFamily="34" charset="0"/>
                <a:cs typeface="Arial" panose="020B0604020202020204" pitchFamily="34" charset="0"/>
              </a:rPr>
              <a:t>pre-Irene </a:t>
            </a:r>
            <a:r>
              <a:rPr lang="en-US" sz="2400" dirty="0">
                <a:latin typeface="Arial" panose="020B0604020202020204" pitchFamily="34" charset="0"/>
                <a:ea typeface="Calibri" panose="020F0502020204030204" pitchFamily="34" charset="0"/>
                <a:cs typeface="Arial" panose="020B0604020202020204" pitchFamily="34" charset="0"/>
              </a:rPr>
              <a:t>levels, and in several streams the population did not fully rebound within the two years following the flood. </a:t>
            </a:r>
          </a:p>
        </p:txBody>
      </p:sp>
      <p:sp>
        <p:nvSpPr>
          <p:cNvPr id="4" name="Rectangle 3"/>
          <p:cNvSpPr/>
          <p:nvPr/>
        </p:nvSpPr>
        <p:spPr>
          <a:xfrm>
            <a:off x="5148544" y="1026160"/>
            <a:ext cx="6352576" cy="1938992"/>
          </a:xfrm>
          <a:prstGeom prst="rect">
            <a:avLst/>
          </a:prstGeom>
        </p:spPr>
        <p:txBody>
          <a:bodyPr wrap="square">
            <a:spAutoFit/>
          </a:bodyPr>
          <a:lstStyle/>
          <a:p>
            <a:r>
              <a:rPr lang="en-US" sz="2400" dirty="0">
                <a:latin typeface="Arial" panose="020B0604020202020204" pitchFamily="34" charset="0"/>
                <a:ea typeface="Calibri" panose="020F0502020204030204" pitchFamily="34" charset="0"/>
                <a:cs typeface="Arial" panose="020B0604020202020204" pitchFamily="34" charset="0"/>
              </a:rPr>
              <a:t>At some sites, such as Kidder and Bingo, </a:t>
            </a:r>
            <a:r>
              <a:rPr lang="en-US" sz="2400" b="1" i="1" dirty="0" err="1">
                <a:latin typeface="Arial" panose="020B0604020202020204" pitchFamily="34" charset="0"/>
                <a:ea typeface="Calibri" panose="020F0502020204030204" pitchFamily="34" charset="0"/>
                <a:cs typeface="Arial" panose="020B0604020202020204" pitchFamily="34" charset="0"/>
              </a:rPr>
              <a:t>Baetis</a:t>
            </a:r>
            <a:r>
              <a:rPr lang="en-US" sz="2400" b="1" i="1" dirty="0">
                <a:latin typeface="Arial" panose="020B0604020202020204" pitchFamily="34" charset="0"/>
                <a:ea typeface="Calibri" panose="020F0502020204030204" pitchFamily="34" charset="0"/>
                <a:cs typeface="Arial" panose="020B0604020202020204" pitchFamily="34" charset="0"/>
              </a:rPr>
              <a:t> </a:t>
            </a:r>
            <a:r>
              <a:rPr lang="en-US" sz="2400" b="1" i="1" dirty="0" err="1">
                <a:latin typeface="Arial" panose="020B0604020202020204" pitchFamily="34" charset="0"/>
                <a:ea typeface="Calibri" panose="020F0502020204030204" pitchFamily="34" charset="0"/>
                <a:cs typeface="Arial" panose="020B0604020202020204" pitchFamily="34" charset="0"/>
              </a:rPr>
              <a:t>tricaudatus</a:t>
            </a:r>
            <a:r>
              <a:rPr lang="en-US" sz="2400" b="1" i="1" dirty="0">
                <a:latin typeface="Arial" panose="020B0604020202020204" pitchFamily="34" charset="0"/>
                <a:ea typeface="Calibri" panose="020F0502020204030204" pitchFamily="34" charset="0"/>
                <a:cs typeface="Arial" panose="020B0604020202020204" pitchFamily="34" charset="0"/>
              </a:rPr>
              <a:t> complex </a:t>
            </a:r>
            <a:r>
              <a:rPr lang="en-US" sz="2400" dirty="0">
                <a:latin typeface="Arial" panose="020B0604020202020204" pitchFamily="34" charset="0"/>
                <a:ea typeface="Calibri" panose="020F0502020204030204" pitchFamily="34" charset="0"/>
                <a:cs typeface="Arial" panose="020B0604020202020204" pitchFamily="34" charset="0"/>
              </a:rPr>
              <a:t>made a </a:t>
            </a:r>
            <a:r>
              <a:rPr lang="en-US" sz="2400" b="1" dirty="0">
                <a:latin typeface="Arial" panose="020B0604020202020204" pitchFamily="34" charset="0"/>
                <a:ea typeface="Calibri" panose="020F0502020204030204" pitchFamily="34" charset="0"/>
                <a:cs typeface="Arial" panose="020B0604020202020204" pitchFamily="34" charset="0"/>
              </a:rPr>
              <a:t>rapid recovery</a:t>
            </a:r>
            <a:r>
              <a:rPr lang="en-US" sz="2400" dirty="0">
                <a:latin typeface="Arial" panose="020B0604020202020204" pitchFamily="34" charset="0"/>
                <a:ea typeface="Calibri" panose="020F0502020204030204" pitchFamily="34" charset="0"/>
                <a:cs typeface="Arial" panose="020B0604020202020204" pitchFamily="34" charset="0"/>
              </a:rPr>
              <a:t> following the flood, increasing in relative abundance compared to the two years prior to TS </a:t>
            </a:r>
            <a:r>
              <a:rPr lang="en-US" sz="2400" dirty="0" smtClean="0">
                <a:latin typeface="Arial" panose="020B0604020202020204" pitchFamily="34" charset="0"/>
                <a:ea typeface="Calibri" panose="020F0502020204030204" pitchFamily="34" charset="0"/>
                <a:cs typeface="Arial" panose="020B0604020202020204" pitchFamily="34" charset="0"/>
              </a:rPr>
              <a:t>Irene.</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2671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644" y="1287195"/>
            <a:ext cx="10861675" cy="5324535"/>
          </a:xfrm>
          <a:prstGeom prst="rect">
            <a:avLst/>
          </a:prstGeom>
        </p:spPr>
        <p:txBody>
          <a:bodyPr wrap="square">
            <a:spAutoFit/>
          </a:bodyPr>
          <a:lstStyle/>
          <a:p>
            <a:r>
              <a:rPr lang="en-US" sz="2000" dirty="0" smtClean="0">
                <a:latin typeface="Arial" panose="020B0604020202020204" pitchFamily="34" charset="0"/>
                <a:ea typeface="Calibri" panose="020F0502020204030204" pitchFamily="34" charset="0"/>
                <a:cs typeface="Arial" panose="020B0604020202020204" pitchFamily="34" charset="0"/>
              </a:rPr>
              <a:t>Data </a:t>
            </a:r>
            <a:r>
              <a:rPr lang="en-US" sz="2000" dirty="0">
                <a:latin typeface="Arial" panose="020B0604020202020204" pitchFamily="34" charset="0"/>
                <a:ea typeface="Calibri" panose="020F0502020204030204" pitchFamily="34" charset="0"/>
                <a:cs typeface="Arial" panose="020B0604020202020204" pitchFamily="34" charset="0"/>
              </a:rPr>
              <a:t>were </a:t>
            </a:r>
            <a:r>
              <a:rPr lang="en-US" sz="2000" dirty="0" smtClean="0">
                <a:latin typeface="Arial" panose="020B0604020202020204" pitchFamily="34" charset="0"/>
                <a:ea typeface="Calibri" panose="020F0502020204030204" pitchFamily="34" charset="0"/>
                <a:cs typeface="Arial" panose="020B0604020202020204" pitchFamily="34" charset="0"/>
              </a:rPr>
              <a:t>variable </a:t>
            </a:r>
            <a:r>
              <a:rPr lang="en-US" sz="2000" dirty="0">
                <a:latin typeface="Arial" panose="020B0604020202020204" pitchFamily="34" charset="0"/>
                <a:ea typeface="Calibri" panose="020F0502020204030204" pitchFamily="34" charset="0"/>
                <a:cs typeface="Arial" panose="020B0604020202020204" pitchFamily="34" charset="0"/>
              </a:rPr>
              <a:t>from year to year </a:t>
            </a:r>
            <a:r>
              <a:rPr lang="en-US" sz="2000" dirty="0" smtClean="0">
                <a:latin typeface="Arial" panose="020B0604020202020204" pitchFamily="34" charset="0"/>
                <a:ea typeface="Calibri" panose="020F0502020204030204" pitchFamily="34" charset="0"/>
                <a:cs typeface="Arial" panose="020B0604020202020204" pitchFamily="34" charset="0"/>
              </a:rPr>
              <a:t>and </a:t>
            </a:r>
            <a:r>
              <a:rPr lang="en-US" sz="2000" dirty="0">
                <a:latin typeface="Arial" panose="020B0604020202020204" pitchFamily="34" charset="0"/>
                <a:cs typeface="Arial" panose="020B0604020202020204" pitchFamily="34" charset="0"/>
              </a:rPr>
              <a:t>statistically </a:t>
            </a:r>
            <a:r>
              <a:rPr lang="en-US" sz="2000" dirty="0" smtClean="0">
                <a:latin typeface="Arial" panose="020B0604020202020204" pitchFamily="34" charset="0"/>
                <a:cs typeface="Arial" panose="020B0604020202020204" pitchFamily="34" charset="0"/>
              </a:rPr>
              <a:t>non-significant.</a:t>
            </a:r>
            <a:endParaRPr lang="en-US" sz="2000" dirty="0" smtClean="0">
              <a:latin typeface="Arial" panose="020B0604020202020204" pitchFamily="34" charset="0"/>
              <a:ea typeface="Calibri" panose="020F050202020403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Substrate</a:t>
            </a:r>
            <a:r>
              <a:rPr lang="en-US" sz="20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Some </a:t>
            </a:r>
            <a:r>
              <a:rPr lang="en-US" sz="2000" dirty="0">
                <a:latin typeface="Arial" panose="020B0604020202020204" pitchFamily="34" charset="0"/>
                <a:cs typeface="Arial" panose="020B0604020202020204" pitchFamily="34" charset="0"/>
              </a:rPr>
              <a:t>patterns did emerge with </a:t>
            </a:r>
            <a:r>
              <a:rPr lang="en-US" sz="2000" dirty="0" smtClean="0">
                <a:latin typeface="Arial" panose="020B0604020202020204" pitchFamily="34" charset="0"/>
                <a:cs typeface="Arial" panose="020B0604020202020204" pitchFamily="34" charset="0"/>
              </a:rPr>
              <a:t>sand </a:t>
            </a:r>
            <a:r>
              <a:rPr lang="en-US" sz="2000" dirty="0">
                <a:latin typeface="Arial" panose="020B0604020202020204" pitchFamily="34" charset="0"/>
                <a:cs typeface="Arial" panose="020B0604020202020204" pitchFamily="34" charset="0"/>
              </a:rPr>
              <a:t>and </a:t>
            </a:r>
            <a:r>
              <a:rPr lang="en-US" sz="2000" dirty="0" smtClean="0">
                <a:latin typeface="Arial" panose="020B0604020202020204" pitchFamily="34" charset="0"/>
                <a:cs typeface="Arial" panose="020B0604020202020204" pitchFamily="34" charset="0"/>
              </a:rPr>
              <a:t>gravel </a:t>
            </a:r>
            <a:r>
              <a:rPr lang="en-US" sz="2000" dirty="0">
                <a:latin typeface="Arial" panose="020B0604020202020204" pitchFamily="34" charset="0"/>
                <a:cs typeface="Arial" panose="020B0604020202020204" pitchFamily="34" charset="0"/>
              </a:rPr>
              <a:t>that were </a:t>
            </a:r>
            <a:r>
              <a:rPr lang="en-US" sz="2000" b="1" dirty="0">
                <a:latin typeface="Arial" panose="020B0604020202020204" pitchFamily="34" charset="0"/>
                <a:cs typeface="Arial" panose="020B0604020202020204" pitchFamily="34" charset="0"/>
              </a:rPr>
              <a:t>likely related to mobilization of substrates during the high flows </a:t>
            </a:r>
            <a:r>
              <a:rPr lang="en-US" sz="2000" dirty="0">
                <a:latin typeface="Arial" panose="020B0604020202020204" pitchFamily="34" charset="0"/>
                <a:cs typeface="Arial" panose="020B0604020202020204" pitchFamily="34" charset="0"/>
              </a:rPr>
              <a:t>associated with TS Irene (and likely contributed to reductions in macroinvertebrate densities and </a:t>
            </a:r>
            <a:r>
              <a:rPr lang="en-US" sz="2000" dirty="0" err="1">
                <a:latin typeface="Arial" panose="020B0604020202020204" pitchFamily="34" charset="0"/>
                <a:cs typeface="Arial" panose="020B0604020202020204" pitchFamily="34" charset="0"/>
              </a:rPr>
              <a:t>periphyton</a:t>
            </a:r>
            <a:r>
              <a:rPr lang="en-US" sz="2000" dirty="0">
                <a:latin typeface="Arial" panose="020B0604020202020204" pitchFamily="34" charset="0"/>
                <a:cs typeface="Arial" panose="020B0604020202020204" pitchFamily="34" charset="0"/>
              </a:rPr>
              <a:t> cover</a:t>
            </a:r>
            <a:r>
              <a:rPr lang="en-US" sz="20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Results </a:t>
            </a:r>
            <a:r>
              <a:rPr lang="en-US" sz="2000" dirty="0">
                <a:latin typeface="Arial" panose="020B0604020202020204" pitchFamily="34" charset="0"/>
                <a:cs typeface="Arial" panose="020B0604020202020204" pitchFamily="34" charset="0"/>
              </a:rPr>
              <a:t>suggest that </a:t>
            </a:r>
            <a:r>
              <a:rPr lang="en-US" sz="2000" b="1" dirty="0">
                <a:latin typeface="Arial" panose="020B0604020202020204" pitchFamily="34" charset="0"/>
                <a:cs typeface="Arial" panose="020B0604020202020204" pitchFamily="34" charset="0"/>
              </a:rPr>
              <a:t>some substrates moved </a:t>
            </a:r>
            <a:r>
              <a:rPr lang="en-US" sz="2000" dirty="0">
                <a:latin typeface="Arial" panose="020B0604020202020204" pitchFamily="34" charset="0"/>
                <a:cs typeface="Arial" panose="020B0604020202020204" pitchFamily="34" charset="0"/>
              </a:rPr>
              <a:t>during the high flows associated with TS Irene, and </a:t>
            </a:r>
            <a:r>
              <a:rPr lang="en-US" sz="2000" b="1" dirty="0">
                <a:latin typeface="Arial" panose="020B0604020202020204" pitchFamily="34" charset="0"/>
                <a:cs typeface="Arial" panose="020B0604020202020204" pitchFamily="34" charset="0"/>
              </a:rPr>
              <a:t>may have been replaced by similar-sized particles from upstream </a:t>
            </a:r>
            <a:r>
              <a:rPr lang="en-US" sz="2000" dirty="0">
                <a:latin typeface="Arial" panose="020B0604020202020204" pitchFamily="34" charset="0"/>
                <a:cs typeface="Arial" panose="020B0604020202020204" pitchFamily="34" charset="0"/>
              </a:rPr>
              <a:t>(thus not significantly changing overall substrate composition). However, we have no way of formally testing this theory</a:t>
            </a:r>
            <a:r>
              <a:rPr lang="en-US" sz="2000" dirty="0" smtClean="0">
                <a:latin typeface="Arial" panose="020B0604020202020204" pitchFamily="34" charset="0"/>
                <a:cs typeface="Arial" panose="020B0604020202020204" pitchFamily="34" charset="0"/>
              </a:rPr>
              <a:t>.</a:t>
            </a:r>
          </a:p>
          <a:p>
            <a:endParaRPr lang="en-US" sz="2000" dirty="0" smtClean="0">
              <a:latin typeface="Arial" panose="020B0604020202020204" pitchFamily="34" charset="0"/>
              <a:cs typeface="Arial" panose="020B0604020202020204" pitchFamily="34" charset="0"/>
            </a:endParaRPr>
          </a:p>
          <a:p>
            <a:r>
              <a:rPr lang="en-US" sz="2000" b="1" dirty="0" err="1" smtClean="0">
                <a:latin typeface="Arial" panose="020B0604020202020204" pitchFamily="34" charset="0"/>
                <a:cs typeface="Arial" panose="020B0604020202020204" pitchFamily="34" charset="0"/>
              </a:rPr>
              <a:t>Periphyton</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a:t>
            </a:r>
            <a:r>
              <a:rPr lang="en-US" sz="2000" b="1" dirty="0" smtClean="0">
                <a:latin typeface="Arial" panose="020B0604020202020204" pitchFamily="34" charset="0"/>
                <a:cs typeface="Arial" panose="020B0604020202020204" pitchFamily="34" charset="0"/>
              </a:rPr>
              <a:t>verall </a:t>
            </a:r>
            <a:r>
              <a:rPr lang="en-US" sz="2000" b="1" dirty="0">
                <a:latin typeface="Arial" panose="020B0604020202020204" pitchFamily="34" charset="0"/>
                <a:cs typeface="Arial" panose="020B0604020202020204" pitchFamily="34" charset="0"/>
              </a:rPr>
              <a:t>decrease in moss or </a:t>
            </a:r>
            <a:r>
              <a:rPr lang="en-US" sz="2000" b="1" dirty="0" err="1">
                <a:latin typeface="Arial" panose="020B0604020202020204" pitchFamily="34" charset="0"/>
                <a:cs typeface="Arial" panose="020B0604020202020204" pitchFamily="34" charset="0"/>
              </a:rPr>
              <a:t>periphyton</a:t>
            </a:r>
            <a:r>
              <a:rPr lang="en-US" sz="2000" b="1" dirty="0">
                <a:latin typeface="Arial" panose="020B0604020202020204" pitchFamily="34" charset="0"/>
                <a:cs typeface="Arial" panose="020B0604020202020204" pitchFamily="34" charset="0"/>
              </a:rPr>
              <a:t> cover in 2011</a:t>
            </a:r>
            <a:r>
              <a:rPr lang="en-US" sz="2000" dirty="0">
                <a:latin typeface="Arial" panose="020B0604020202020204" pitchFamily="34" charset="0"/>
                <a:cs typeface="Arial" panose="020B0604020202020204" pitchFamily="34" charset="0"/>
              </a:rPr>
              <a:t>, potentially due to scour. This pattern was </a:t>
            </a:r>
            <a:r>
              <a:rPr lang="en-US" sz="2000" b="1" dirty="0">
                <a:latin typeface="Arial" panose="020B0604020202020204" pitchFamily="34" charset="0"/>
                <a:cs typeface="Arial" panose="020B0604020202020204" pitchFamily="34" charset="0"/>
              </a:rPr>
              <a:t>most evident with micro-algae at MHG </a:t>
            </a:r>
            <a:r>
              <a:rPr lang="en-US" sz="2000" b="1" dirty="0" smtClean="0">
                <a:latin typeface="Arial" panose="020B0604020202020204" pitchFamily="34" charset="0"/>
                <a:cs typeface="Arial" panose="020B0604020202020204" pitchFamily="34" charset="0"/>
              </a:rPr>
              <a:t>sites</a:t>
            </a:r>
            <a:r>
              <a:rPr lang="en-US" sz="20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Our </a:t>
            </a:r>
            <a:r>
              <a:rPr lang="en-US" sz="2000" dirty="0">
                <a:latin typeface="Arial" panose="020B0604020202020204" pitchFamily="34" charset="0"/>
                <a:cs typeface="Arial" panose="020B0604020202020204" pitchFamily="34" charset="0"/>
              </a:rPr>
              <a:t>sites were ‘reference’ streams with low nutrient concentrations and low </a:t>
            </a:r>
            <a:r>
              <a:rPr lang="en-US" sz="2000" dirty="0" err="1">
                <a:latin typeface="Arial" panose="020B0604020202020204" pitchFamily="34" charset="0"/>
                <a:cs typeface="Arial" panose="020B0604020202020204" pitchFamily="34" charset="0"/>
              </a:rPr>
              <a:t>periphyton</a:t>
            </a:r>
            <a:r>
              <a:rPr lang="en-US" sz="2000" dirty="0">
                <a:latin typeface="Arial" panose="020B0604020202020204" pitchFamily="34" charset="0"/>
                <a:cs typeface="Arial" panose="020B0604020202020204" pitchFamily="34" charset="0"/>
              </a:rPr>
              <a:t> cover. If comparable data had been available for nutrient enriched sites with higher </a:t>
            </a:r>
            <a:r>
              <a:rPr lang="en-US" sz="2000" dirty="0" err="1">
                <a:latin typeface="Arial" panose="020B0604020202020204" pitchFamily="34" charset="0"/>
                <a:cs typeface="Arial" panose="020B0604020202020204" pitchFamily="34" charset="0"/>
              </a:rPr>
              <a:t>periphyton</a:t>
            </a:r>
            <a:r>
              <a:rPr lang="en-US" sz="2000" dirty="0">
                <a:latin typeface="Arial" panose="020B0604020202020204" pitchFamily="34" charset="0"/>
                <a:cs typeface="Arial" panose="020B0604020202020204" pitchFamily="34" charset="0"/>
              </a:rPr>
              <a:t> cover, we believe a scouring effect would have been more evident</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rot="16200000">
            <a:off x="-795030" y="2877723"/>
            <a:ext cx="211328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RESULTS</a:t>
            </a:r>
          </a:p>
        </p:txBody>
      </p:sp>
      <p:sp>
        <p:nvSpPr>
          <p:cNvPr id="4" name="TextBox 1"/>
          <p:cNvSpPr txBox="1">
            <a:spLocks noChangeArrowheads="1"/>
          </p:cNvSpPr>
          <p:nvPr/>
        </p:nvSpPr>
        <p:spPr bwMode="auto">
          <a:xfrm>
            <a:off x="2132965" y="366287"/>
            <a:ext cx="8229600" cy="646331"/>
          </a:xfrm>
          <a:prstGeom prst="rect">
            <a:avLst/>
          </a:prstGeom>
          <a:noFill/>
          <a:ln w="9525">
            <a:noFill/>
            <a:miter lim="800000"/>
            <a:headEnd/>
            <a:tailEnd/>
          </a:ln>
        </p:spPr>
        <p:txBody>
          <a:bodyPr wrap="square">
            <a:spAutoFit/>
          </a:bodyPr>
          <a:lstStyle/>
          <a:p>
            <a:pPr algn="ctr"/>
            <a:r>
              <a:rPr lang="en-US" sz="3600" b="1" dirty="0" smtClean="0">
                <a:latin typeface="Arial" panose="020B0604020202020204" pitchFamily="34" charset="0"/>
                <a:cs typeface="Arial" panose="020B0604020202020204" pitchFamily="34" charset="0"/>
              </a:rPr>
              <a:t>Substrate &amp; </a:t>
            </a:r>
            <a:r>
              <a:rPr lang="en-US" sz="3600" b="1" dirty="0" err="1" smtClean="0">
                <a:latin typeface="Arial" panose="020B0604020202020204" pitchFamily="34" charset="0"/>
                <a:cs typeface="Arial" panose="020B0604020202020204" pitchFamily="34" charset="0"/>
              </a:rPr>
              <a:t>Periphyton</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043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6778" y="665553"/>
            <a:ext cx="8397766" cy="590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355777"/>
                </a:solidFill>
                <a:latin typeface="Arial" pitchFamily="34" charset="0"/>
                <a:cs typeface="Arial" pitchFamily="34" charset="0"/>
              </a:rPr>
              <a:t>QUESTIONS? COMMENTS?</a:t>
            </a:r>
          </a:p>
        </p:txBody>
      </p:sp>
      <p:sp>
        <p:nvSpPr>
          <p:cNvPr id="5" name="Rectangle 3"/>
          <p:cNvSpPr txBox="1">
            <a:spLocks noChangeArrowheads="1"/>
          </p:cNvSpPr>
          <p:nvPr/>
        </p:nvSpPr>
        <p:spPr>
          <a:xfrm>
            <a:off x="2924261" y="4008827"/>
            <a:ext cx="7162800" cy="189436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latin typeface="Arial" pitchFamily="34" charset="0"/>
                <a:cs typeface="Arial" pitchFamily="34" charset="0"/>
              </a:rPr>
              <a:t>Jen Stamp (</a:t>
            </a:r>
            <a:r>
              <a:rPr lang="en-US" sz="2400" dirty="0">
                <a:solidFill>
                  <a:srgbClr val="0B5AA5"/>
                </a:solidFill>
                <a:latin typeface="Arial" pitchFamily="34" charset="0"/>
                <a:cs typeface="Arial" pitchFamily="34" charset="0"/>
                <a:hlinkClick r:id="rId3"/>
              </a:rPr>
              <a:t>Jen.Stamp@tetratech.com</a:t>
            </a:r>
            <a:r>
              <a:rPr lang="en-US" sz="2400" dirty="0">
                <a:solidFill>
                  <a:srgbClr val="0B5AA5"/>
                </a:solidFill>
                <a:latin typeface="Arial" pitchFamily="34" charset="0"/>
                <a:cs typeface="Arial" pitchFamily="34" charset="0"/>
              </a:rPr>
              <a:t>)</a:t>
            </a:r>
          </a:p>
          <a:p>
            <a:pPr marL="0" indent="0">
              <a:buNone/>
            </a:pPr>
            <a:r>
              <a:rPr lang="en-US" sz="2400" dirty="0">
                <a:latin typeface="Arial" pitchFamily="34" charset="0"/>
                <a:cs typeface="Arial" pitchFamily="34" charset="0"/>
              </a:rPr>
              <a:t>Aaron Moore </a:t>
            </a:r>
            <a:r>
              <a:rPr lang="en-US" sz="2400" dirty="0" smtClean="0">
                <a:latin typeface="Arial" pitchFamily="34" charset="0"/>
                <a:cs typeface="Arial" pitchFamily="34" charset="0"/>
              </a:rPr>
              <a:t>(</a:t>
            </a:r>
            <a:r>
              <a:rPr lang="en-US" sz="2400" dirty="0" smtClean="0">
                <a:latin typeface="Arial" pitchFamily="34" charset="0"/>
                <a:cs typeface="Arial" pitchFamily="34" charset="0"/>
                <a:hlinkClick r:id="rId4"/>
              </a:rPr>
              <a:t>Aaron.Moore@vermont.gov</a:t>
            </a:r>
            <a:r>
              <a:rPr lang="en-US" sz="2400" dirty="0" smtClean="0">
                <a:latin typeface="Arial" pitchFamily="34" charset="0"/>
                <a:cs typeface="Arial" pitchFamily="34" charset="0"/>
              </a:rPr>
              <a:t>)</a:t>
            </a:r>
          </a:p>
          <a:p>
            <a:pPr marL="0" indent="0">
              <a:buNone/>
            </a:pPr>
            <a:r>
              <a:rPr lang="en-US" sz="2400" dirty="0">
                <a:latin typeface="Arial" pitchFamily="34" charset="0"/>
                <a:cs typeface="Arial" pitchFamily="34" charset="0"/>
              </a:rPr>
              <a:t>Steve Fiske </a:t>
            </a:r>
            <a:r>
              <a:rPr lang="en-US" sz="2400" dirty="0" smtClean="0">
                <a:latin typeface="Arial" pitchFamily="34" charset="0"/>
                <a:cs typeface="Arial" pitchFamily="34" charset="0"/>
              </a:rPr>
              <a:t>(</a:t>
            </a:r>
            <a:r>
              <a:rPr lang="en-US" sz="2400" dirty="0" smtClean="0">
                <a:latin typeface="Arial" pitchFamily="34" charset="0"/>
                <a:cs typeface="Arial" pitchFamily="34" charset="0"/>
                <a:hlinkClick r:id="rId5"/>
              </a:rPr>
              <a:t>Steve.Fiske@vermont.gov</a:t>
            </a:r>
            <a:r>
              <a:rPr lang="en-US" sz="2400" dirty="0" smtClean="0">
                <a:latin typeface="Arial" pitchFamily="34" charset="0"/>
                <a:cs typeface="Arial" pitchFamily="34" charset="0"/>
              </a:rPr>
              <a:t>)</a:t>
            </a:r>
          </a:p>
        </p:txBody>
      </p:sp>
      <p:pic>
        <p:nvPicPr>
          <p:cNvPr id="2050" name="Picture 2" descr="C:\Users\Jen.Stamp\AppData\Local\Microsoft\Windows\Temporary Internet Files\Content.IE5\GR1X6LE4\MC900441498[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17187" y="1777955"/>
            <a:ext cx="1791566" cy="17915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294967295"/>
          </p:nvPr>
        </p:nvSpPr>
        <p:spPr>
          <a:xfrm>
            <a:off x="9448800" y="6356351"/>
            <a:ext cx="762000" cy="365125"/>
          </a:xfrm>
          <a:prstGeom prst="rect">
            <a:avLst/>
          </a:prstGeom>
        </p:spPr>
        <p:txBody>
          <a:bodyPr/>
          <a:lstStyle/>
          <a:p>
            <a:fld id="{BD90D4C2-7B52-41B5-8D32-F284754B7CB5}" type="slidenum">
              <a:rPr lang="en-US" smtClean="0"/>
              <a:t>28</a:t>
            </a:fld>
            <a:endParaRPr lang="en-US"/>
          </a:p>
        </p:txBody>
      </p:sp>
    </p:spTree>
    <p:extLst>
      <p:ext uri="{BB962C8B-B14F-4D97-AF65-F5344CB8AC3E}">
        <p14:creationId xmlns:p14="http://schemas.microsoft.com/office/powerpoint/2010/main" val="2948834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8795" y="400036"/>
            <a:ext cx="7027372" cy="646331"/>
          </a:xfrm>
          <a:prstGeom prst="rect">
            <a:avLst/>
          </a:prstGeom>
        </p:spPr>
        <p:txBody>
          <a:bodyPr wrap="square">
            <a:spAutoFit/>
          </a:bodyPr>
          <a:lstStyle/>
          <a:p>
            <a:pPr algn="ctr"/>
            <a:r>
              <a:rPr lang="en-US" sz="3600" b="1" dirty="0" smtClean="0">
                <a:latin typeface="Arial" panose="020B0604020202020204" pitchFamily="34" charset="0"/>
                <a:ea typeface="Calibri" panose="020F0502020204030204" pitchFamily="34" charset="0"/>
                <a:cs typeface="Arial" panose="020B0604020202020204" pitchFamily="34" charset="0"/>
              </a:rPr>
              <a:t>Acknowledgments</a:t>
            </a:r>
          </a:p>
        </p:txBody>
      </p:sp>
      <p:sp>
        <p:nvSpPr>
          <p:cNvPr id="3" name="Rectangle 2"/>
          <p:cNvSpPr/>
          <p:nvPr/>
        </p:nvSpPr>
        <p:spPr>
          <a:xfrm>
            <a:off x="1408437" y="1412726"/>
            <a:ext cx="10188088" cy="1015663"/>
          </a:xfrm>
          <a:prstGeom prst="rect">
            <a:avLst/>
          </a:prstGeom>
        </p:spPr>
        <p:txBody>
          <a:bodyPr wrap="square">
            <a:spAutoFit/>
          </a:bodyPr>
          <a:lstStyle/>
          <a:p>
            <a:pPr>
              <a:spcBef>
                <a:spcPct val="50000"/>
              </a:spcBef>
            </a:pPr>
            <a:r>
              <a:rPr lang="en-US" sz="2000" b="1" dirty="0" smtClean="0">
                <a:latin typeface="Arial" panose="020B0604020202020204" pitchFamily="34" charset="0"/>
                <a:cs typeface="Arial" panose="020B0604020202020204" pitchFamily="34" charset="0"/>
              </a:rPr>
              <a:t>Britta </a:t>
            </a:r>
            <a:r>
              <a:rPr lang="en-US" sz="2000" b="1" dirty="0">
                <a:latin typeface="Arial" panose="020B0604020202020204" pitchFamily="34" charset="0"/>
                <a:cs typeface="Arial" panose="020B0604020202020204" pitchFamily="34" charset="0"/>
              </a:rPr>
              <a:t>Bierwagen </a:t>
            </a:r>
            <a:r>
              <a:rPr lang="en-US" sz="2000" dirty="0" smtClean="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Tetra Tech’s work on this project has been </a:t>
            </a:r>
            <a:r>
              <a:rPr lang="en-US" sz="2000" i="1" dirty="0">
                <a:latin typeface="Arial" panose="020B0604020202020204" pitchFamily="34" charset="0"/>
                <a:cs typeface="Arial" panose="020B0604020202020204" pitchFamily="34" charset="0"/>
              </a:rPr>
              <a:t>funded by </a:t>
            </a:r>
            <a:r>
              <a:rPr lang="en-US" sz="2000" i="1" dirty="0" smtClean="0">
                <a:latin typeface="Arial" panose="020B0604020202020204" pitchFamily="34" charset="0"/>
                <a:cs typeface="Arial" panose="020B0604020202020204" pitchFamily="34" charset="0"/>
              </a:rPr>
              <a:t>EPA/ORD. It contributes to the furthering of our knowledge about the effects of climate change on biological communities and potential impacts on </a:t>
            </a:r>
            <a:r>
              <a:rPr lang="en-US" sz="2000" i="1" dirty="0" err="1" smtClean="0">
                <a:latin typeface="Arial" panose="020B0604020202020204" pitchFamily="34" charset="0"/>
                <a:cs typeface="Arial" panose="020B0604020202020204" pitchFamily="34" charset="0"/>
              </a:rPr>
              <a:t>biomonitoring</a:t>
            </a:r>
            <a:r>
              <a:rPr lang="en-US" sz="2000" i="1" dirty="0" smtClean="0">
                <a:latin typeface="Arial" panose="020B0604020202020204" pitchFamily="34" charset="0"/>
                <a:cs typeface="Arial" panose="020B0604020202020204" pitchFamily="34" charset="0"/>
              </a:rPr>
              <a:t> programs.</a:t>
            </a:r>
          </a:p>
        </p:txBody>
      </p:sp>
      <p:grpSp>
        <p:nvGrpSpPr>
          <p:cNvPr id="4" name="Group 3"/>
          <p:cNvGrpSpPr/>
          <p:nvPr/>
        </p:nvGrpSpPr>
        <p:grpSpPr>
          <a:xfrm>
            <a:off x="1288857" y="3227187"/>
            <a:ext cx="10427247" cy="1938498"/>
            <a:chOff x="1408438" y="4499017"/>
            <a:chExt cx="10427247" cy="1938498"/>
          </a:xfrm>
        </p:grpSpPr>
        <p:sp>
          <p:nvSpPr>
            <p:cNvPr id="5" name="Rectangle 4"/>
            <p:cNvSpPr/>
            <p:nvPr/>
          </p:nvSpPr>
          <p:spPr>
            <a:xfrm>
              <a:off x="4766726" y="4499017"/>
              <a:ext cx="2720617" cy="523220"/>
            </a:xfrm>
            <a:prstGeom prst="rect">
              <a:avLst/>
            </a:prstGeom>
          </p:spPr>
          <p:txBody>
            <a:bodyPr wrap="none">
              <a:spAutoFit/>
            </a:bodyPr>
            <a:lstStyle/>
            <a:p>
              <a:pPr algn="ctr"/>
              <a:r>
                <a:rPr lang="en-US" sz="2800" b="1" dirty="0">
                  <a:solidFill>
                    <a:srgbClr val="C00000"/>
                  </a:solidFill>
                  <a:latin typeface="Arial" panose="020B0604020202020204" pitchFamily="34" charset="0"/>
                  <a:ea typeface="Calibri" panose="020F0502020204030204" pitchFamily="34" charset="0"/>
                  <a:cs typeface="Arial" panose="020B0604020202020204" pitchFamily="34" charset="0"/>
                </a:rPr>
                <a:t>&amp; </a:t>
              </a:r>
              <a:r>
                <a:rPr lang="en-US"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Disclaimer…</a:t>
              </a:r>
              <a:endParaRPr lang="en-US" sz="2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408438" y="5237186"/>
              <a:ext cx="10427247" cy="1200329"/>
            </a:xfrm>
            <a:prstGeom prst="rect">
              <a:avLst/>
            </a:prstGeom>
          </p:spPr>
          <p:txBody>
            <a:bodyPr wrap="square">
              <a:spAutoFit/>
            </a:bodyPr>
            <a:lstStyle/>
            <a:p>
              <a:pPr>
                <a:spcBef>
                  <a:spcPct val="50000"/>
                </a:spcBef>
              </a:pPr>
              <a:r>
                <a:rPr lang="en-US" sz="2400" i="1" dirty="0">
                  <a:solidFill>
                    <a:srgbClr val="C00000"/>
                  </a:solidFill>
                  <a:latin typeface="Arial" panose="020B0604020202020204" pitchFamily="34" charset="0"/>
                  <a:cs typeface="Arial" panose="020B0604020202020204" pitchFamily="34" charset="0"/>
                </a:rPr>
                <a:t>The views expressed in this presentation are those of the author and they do not necessarily reflect the views or policies of the U.S. Environmental Protection Agency, VT DEC or other collaborating agencies.</a:t>
              </a:r>
            </a:p>
          </p:txBody>
        </p:sp>
      </p:grpSp>
    </p:spTree>
    <p:extLst>
      <p:ext uri="{BB962C8B-B14F-4D97-AF65-F5344CB8AC3E}">
        <p14:creationId xmlns:p14="http://schemas.microsoft.com/office/powerpoint/2010/main" val="206994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3756" y="110249"/>
            <a:ext cx="7027372" cy="584775"/>
          </a:xfrm>
          <a:prstGeom prst="rect">
            <a:avLst/>
          </a:prstGeom>
        </p:spPr>
        <p:txBody>
          <a:bodyPr wrap="square">
            <a:spAutoFit/>
          </a:bodyPr>
          <a:lstStyle/>
          <a:p>
            <a:pPr algn="ctr"/>
            <a:r>
              <a:rPr lang="en-US" sz="3200" b="1" dirty="0" smtClean="0">
                <a:latin typeface="Arial" panose="020B0604020202020204" pitchFamily="34" charset="0"/>
                <a:ea typeface="Calibri" panose="020F0502020204030204" pitchFamily="34" charset="0"/>
                <a:cs typeface="Arial" panose="020B0604020202020204" pitchFamily="34" charset="0"/>
              </a:rPr>
              <a:t>Extreme climatic events (ECEs)</a:t>
            </a:r>
            <a:endParaRPr lang="en-US" sz="3200" b="1"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844742" y="729669"/>
            <a:ext cx="11146961" cy="2123658"/>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Ecosystems are experiencing not only gradual shifts in mean climate conditions but also </a:t>
            </a:r>
            <a:r>
              <a:rPr lang="en-US" sz="2400" b="1" dirty="0" smtClean="0">
                <a:latin typeface="Arial" panose="020B0604020202020204" pitchFamily="34" charset="0"/>
                <a:cs typeface="Arial" panose="020B0604020202020204" pitchFamily="34" charset="0"/>
              </a:rPr>
              <a:t>changes in the frequency</a:t>
            </a:r>
            <a:r>
              <a:rPr lang="en-US" sz="2400" b="1" dirty="0">
                <a:latin typeface="Arial" panose="020B0604020202020204" pitchFamily="34" charset="0"/>
                <a:cs typeface="Arial" panose="020B0604020202020204" pitchFamily="34" charset="0"/>
              </a:rPr>
              <a:t>, magnitude, timing, and duration </a:t>
            </a:r>
            <a:r>
              <a:rPr lang="en-US" sz="2400" b="1" dirty="0" smtClean="0">
                <a:latin typeface="Arial" panose="020B0604020202020204" pitchFamily="34" charset="0"/>
                <a:cs typeface="Arial" panose="020B0604020202020204" pitchFamily="34" charset="0"/>
              </a:rPr>
              <a:t>of ECEs </a:t>
            </a:r>
            <a:r>
              <a:rPr lang="en-US" sz="2400" dirty="0" smtClean="0">
                <a:latin typeface="Arial" panose="020B0604020202020204" pitchFamily="34" charset="0"/>
                <a:cs typeface="Arial" panose="020B0604020202020204" pitchFamily="34" charset="0"/>
              </a:rPr>
              <a:t>such as droughts</a:t>
            </a:r>
            <a:r>
              <a:rPr lang="en-US" sz="2400" dirty="0">
                <a:latin typeface="Arial" panose="020B0604020202020204" pitchFamily="34" charset="0"/>
                <a:cs typeface="Arial" panose="020B0604020202020204" pitchFamily="34" charset="0"/>
              </a:rPr>
              <a:t>, floods, severe storms, and heat </a:t>
            </a:r>
            <a:r>
              <a:rPr lang="en-US" sz="2400" dirty="0" smtClean="0">
                <a:latin typeface="Arial" panose="020B0604020202020204" pitchFamily="34" charset="0"/>
                <a:cs typeface="Arial" panose="020B0604020202020204" pitchFamily="34" charset="0"/>
              </a:rPr>
              <a:t>waves.</a:t>
            </a:r>
          </a:p>
          <a:p>
            <a:endParaRPr lang="en-US" sz="12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ECEs are </a:t>
            </a:r>
            <a:r>
              <a:rPr lang="en-US" sz="2400" b="1" dirty="0">
                <a:latin typeface="Arial" panose="020B0604020202020204" pitchFamily="34" charset="0"/>
                <a:cs typeface="Arial" panose="020B0604020202020204" pitchFamily="34" charset="0"/>
              </a:rPr>
              <a:t>projected to become more frequent and more intense </a:t>
            </a:r>
            <a:r>
              <a:rPr lang="en-US" sz="2400" dirty="0">
                <a:latin typeface="Arial" panose="020B0604020202020204" pitchFamily="34" charset="0"/>
                <a:cs typeface="Arial" panose="020B0604020202020204" pitchFamily="34" charset="0"/>
              </a:rPr>
              <a:t>with ongoing climate </a:t>
            </a:r>
            <a:r>
              <a:rPr lang="en-US" sz="2400" dirty="0" smtClean="0">
                <a:latin typeface="Arial" panose="020B0604020202020204" pitchFamily="34" charset="0"/>
                <a:cs typeface="Arial" panose="020B0604020202020204" pitchFamily="34" charset="0"/>
              </a:rPr>
              <a:t>change.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158929" y="2660287"/>
            <a:ext cx="3984899" cy="3169560"/>
          </a:xfrm>
          <a:prstGeom prst="rect">
            <a:avLst/>
          </a:prstGeom>
          <a:noFill/>
          <a:ln>
            <a:noFill/>
          </a:ln>
        </p:spPr>
      </p:pic>
      <p:sp>
        <p:nvSpPr>
          <p:cNvPr id="2" name="Rectangle 1"/>
          <p:cNvSpPr/>
          <p:nvPr/>
        </p:nvSpPr>
        <p:spPr>
          <a:xfrm>
            <a:off x="8627855" y="3222446"/>
            <a:ext cx="3219718" cy="2246769"/>
          </a:xfrm>
          <a:prstGeom prst="rect">
            <a:avLst/>
          </a:prstGeom>
        </p:spPr>
        <p:txBody>
          <a:bodyPr wrap="square">
            <a:spAutoFit/>
          </a:bodyPr>
          <a:lstStyle/>
          <a:p>
            <a:r>
              <a:rPr lang="en-US" sz="1400" dirty="0">
                <a:solidFill>
                  <a:srgbClr val="000000"/>
                </a:solidFill>
                <a:latin typeface="Arial" panose="020B0604020202020204" pitchFamily="34" charset="0"/>
              </a:rPr>
              <a:t>Percent changes in the amount of precipitation falling in very heavy events (the heaviest 1%) from 1958 to 2012 for each region. There is a </a:t>
            </a:r>
            <a:r>
              <a:rPr lang="en-US" sz="1400" b="1" dirty="0">
                <a:solidFill>
                  <a:srgbClr val="000000"/>
                </a:solidFill>
                <a:latin typeface="Arial" panose="020B0604020202020204" pitchFamily="34" charset="0"/>
              </a:rPr>
              <a:t>clear national trend toward a greater amount of precipitation being concentrated in very heavy events</a:t>
            </a:r>
            <a:r>
              <a:rPr lang="en-US" sz="1400" dirty="0">
                <a:solidFill>
                  <a:srgbClr val="000000"/>
                </a:solidFill>
                <a:latin typeface="Arial" panose="020B0604020202020204" pitchFamily="34" charset="0"/>
              </a:rPr>
              <a:t>, </a:t>
            </a:r>
            <a:r>
              <a:rPr lang="en-US" sz="1400" b="1" dirty="0">
                <a:solidFill>
                  <a:srgbClr val="000000"/>
                </a:solidFill>
                <a:latin typeface="Arial" panose="020B0604020202020204" pitchFamily="34" charset="0"/>
              </a:rPr>
              <a:t>particularly in the Northeast </a:t>
            </a:r>
            <a:r>
              <a:rPr lang="en-US" sz="1400" dirty="0">
                <a:solidFill>
                  <a:srgbClr val="000000"/>
                </a:solidFill>
                <a:latin typeface="Arial" panose="020B0604020202020204" pitchFamily="34" charset="0"/>
              </a:rPr>
              <a:t>and Midwest. (Figure source: updated from Karl et al. </a:t>
            </a:r>
            <a:r>
              <a:rPr lang="en-US" sz="1400" dirty="0" smtClean="0">
                <a:solidFill>
                  <a:srgbClr val="000000"/>
                </a:solidFill>
                <a:latin typeface="Arial" panose="020B0604020202020204" pitchFamily="34" charset="0"/>
              </a:rPr>
              <a:t>2009</a:t>
            </a:r>
            <a:r>
              <a:rPr lang="en-US" sz="600" dirty="0" smtClean="0">
                <a:solidFill>
                  <a:srgbClr val="000000"/>
                </a:solidFill>
                <a:latin typeface="Arial" panose="020B0604020202020204" pitchFamily="34" charset="0"/>
              </a:rPr>
              <a:t> </a:t>
            </a:r>
            <a:r>
              <a:rPr lang="en-US" sz="1400" dirty="0">
                <a:solidFill>
                  <a:srgbClr val="000000"/>
                </a:solidFill>
                <a:latin typeface="Arial" panose="020B0604020202020204" pitchFamily="34" charset="0"/>
              </a:rPr>
              <a:t>). </a:t>
            </a:r>
            <a:endParaRPr lang="en-US" sz="1400" dirty="0"/>
          </a:p>
        </p:txBody>
      </p:sp>
      <p:sp>
        <p:nvSpPr>
          <p:cNvPr id="6" name="Rectangle 5"/>
          <p:cNvSpPr/>
          <p:nvPr/>
        </p:nvSpPr>
        <p:spPr>
          <a:xfrm>
            <a:off x="1045039" y="3160891"/>
            <a:ext cx="2751285" cy="230832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These types of events </a:t>
            </a:r>
            <a:r>
              <a:rPr lang="en-US" sz="2400" b="1" dirty="0">
                <a:latin typeface="Arial" panose="020B0604020202020204" pitchFamily="34" charset="0"/>
                <a:cs typeface="Arial" panose="020B0604020202020204" pitchFamily="34" charset="0"/>
              </a:rPr>
              <a:t>can dramatically affect ecological and evolutionary processes</a:t>
            </a:r>
            <a:r>
              <a:rPr lang="en-US" sz="2400" dirty="0">
                <a:latin typeface="Arial" panose="020B0604020202020204" pitchFamily="34" charset="0"/>
                <a:cs typeface="Arial" panose="020B0604020202020204" pitchFamily="34" charset="0"/>
              </a:rPr>
              <a:t>.</a:t>
            </a:r>
          </a:p>
        </p:txBody>
      </p:sp>
      <p:sp>
        <p:nvSpPr>
          <p:cNvPr id="7" name="Rectangle 6"/>
          <p:cNvSpPr/>
          <p:nvPr/>
        </p:nvSpPr>
        <p:spPr>
          <a:xfrm>
            <a:off x="1054924" y="6035811"/>
            <a:ext cx="10726596" cy="707886"/>
          </a:xfrm>
          <a:prstGeom prst="rect">
            <a:avLst/>
          </a:prstGeom>
          <a:solidFill>
            <a:srgbClr val="FFFF00"/>
          </a:solidFill>
          <a:ln>
            <a:solidFill>
              <a:schemeClr val="accent1"/>
            </a:solidFill>
          </a:ln>
        </p:spPr>
        <p:txBody>
          <a:bodyPr wrap="square">
            <a:spAutoFit/>
          </a:bodyPr>
          <a:lstStyle/>
          <a:p>
            <a:pPr algn="ctr"/>
            <a:r>
              <a:rPr lang="en-US" sz="2000" dirty="0" smtClean="0">
                <a:latin typeface="Arial" panose="020B0604020202020204" pitchFamily="34" charset="0"/>
                <a:cs typeface="Arial" panose="020B0604020202020204" pitchFamily="34" charset="0"/>
              </a:rPr>
              <a:t>There is </a:t>
            </a:r>
            <a:r>
              <a:rPr lang="en-US" sz="2000" dirty="0">
                <a:latin typeface="Arial" panose="020B0604020202020204" pitchFamily="34" charset="0"/>
                <a:cs typeface="Arial" panose="020B0604020202020204" pitchFamily="34" charset="0"/>
              </a:rPr>
              <a:t>a </a:t>
            </a:r>
            <a:r>
              <a:rPr lang="en-US" sz="2000" b="1" dirty="0">
                <a:latin typeface="Arial" panose="020B0604020202020204" pitchFamily="34" charset="0"/>
                <a:cs typeface="Arial" panose="020B0604020202020204" pitchFamily="34" charset="0"/>
              </a:rPr>
              <a:t>lack of long-term time-series data from natural systems </a:t>
            </a:r>
            <a:r>
              <a:rPr lang="en-US" sz="2000" dirty="0">
                <a:latin typeface="Arial" panose="020B0604020202020204" pitchFamily="34" charset="0"/>
                <a:cs typeface="Arial" panose="020B0604020202020204" pitchFamily="34" charset="0"/>
              </a:rPr>
              <a:t>that capture the response and recovery of organisms to extreme </a:t>
            </a:r>
            <a:r>
              <a:rPr lang="en-US" sz="2000" dirty="0" smtClean="0">
                <a:latin typeface="Arial" panose="020B0604020202020204" pitchFamily="34" charset="0"/>
                <a:cs typeface="Arial" panose="020B0604020202020204" pitchFamily="34" charset="0"/>
              </a:rPr>
              <a:t>events.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8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6459" y="967244"/>
            <a:ext cx="5298844" cy="3054777"/>
          </a:xfrm>
        </p:spPr>
        <p:txBody>
          <a:bodyPr>
            <a:normAutofit/>
          </a:bodyPr>
          <a:lstStyle/>
          <a:p>
            <a:pPr>
              <a:buFont typeface="Arial" panose="020B0604020202020204" pitchFamily="34" charset="0"/>
              <a:buChar char="•"/>
            </a:pPr>
            <a:r>
              <a:rPr lang="en-US" sz="2400" dirty="0" smtClean="0">
                <a:latin typeface="Arial" panose="020B0604020202020204" pitchFamily="34" charset="0"/>
                <a:cs typeface="Arial" panose="020B0604020202020204" pitchFamily="34" charset="0"/>
              </a:rPr>
              <a:t>2011 = wettest </a:t>
            </a:r>
            <a:r>
              <a:rPr lang="en-US" sz="2400" dirty="0">
                <a:latin typeface="Arial" panose="020B0604020202020204" pitchFamily="34" charset="0"/>
                <a:cs typeface="Arial" panose="020B0604020202020204" pitchFamily="34" charset="0"/>
              </a:rPr>
              <a:t>year on record</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Irene rainfall 4-8 inches 24HR</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Of 16 </a:t>
            </a:r>
            <a:r>
              <a:rPr lang="en-US" sz="2400" dirty="0" smtClean="0">
                <a:latin typeface="Arial" panose="020B0604020202020204" pitchFamily="34" charset="0"/>
                <a:cs typeface="Arial" panose="020B0604020202020204" pitchFamily="34" charset="0"/>
              </a:rPr>
              <a:t>long-term </a:t>
            </a:r>
            <a:r>
              <a:rPr lang="en-US" sz="2400" dirty="0">
                <a:latin typeface="Arial" panose="020B0604020202020204" pitchFamily="34" charset="0"/>
                <a:cs typeface="Arial" panose="020B0604020202020204" pitchFamily="34" charset="0"/>
              </a:rPr>
              <a:t>USGS flow gages 10 set record flows, all in top 3 flows recorded</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Groundwater at record high </a:t>
            </a:r>
            <a:r>
              <a:rPr lang="en-US" sz="2400" dirty="0" smtClean="0">
                <a:latin typeface="Arial" panose="020B0604020202020204" pitchFamily="34" charset="0"/>
                <a:cs typeface="Arial" panose="020B0604020202020204" pitchFamily="34" charset="0"/>
              </a:rPr>
              <a:t>levels</a:t>
            </a:r>
            <a:endParaRPr lang="en-US" sz="1200" dirty="0">
              <a:latin typeface="Arial" panose="020B0604020202020204" pitchFamily="34" charset="0"/>
              <a:cs typeface="Arial" panose="020B0604020202020204" pitchFamily="34" charset="0"/>
            </a:endParaRPr>
          </a:p>
        </p:txBody>
      </p:sp>
      <p:sp>
        <p:nvSpPr>
          <p:cNvPr id="4" name="Rectangle 3"/>
          <p:cNvSpPr/>
          <p:nvPr/>
        </p:nvSpPr>
        <p:spPr>
          <a:xfrm>
            <a:off x="6391408" y="111815"/>
            <a:ext cx="5564067" cy="646331"/>
          </a:xfrm>
          <a:prstGeom prst="rect">
            <a:avLst/>
          </a:prstGeom>
        </p:spPr>
        <p:txBody>
          <a:bodyPr wrap="square">
            <a:spAutoFit/>
          </a:bodyPr>
          <a:lstStyle/>
          <a:p>
            <a:pPr algn="ctr"/>
            <a:r>
              <a:rPr lang="en-US" sz="3600" b="1" dirty="0" smtClean="0">
                <a:latin typeface="Arial" panose="020B0604020202020204" pitchFamily="34" charset="0"/>
                <a:ea typeface="Calibri" panose="020F0502020204030204" pitchFamily="34" charset="0"/>
                <a:cs typeface="Arial" panose="020B0604020202020204" pitchFamily="34" charset="0"/>
              </a:rPr>
              <a:t>Irene - the perfect storm</a:t>
            </a:r>
            <a:endParaRPr lang="en-US" sz="3600" b="1" dirty="0">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7623177" y="3881296"/>
            <a:ext cx="3426762" cy="2751451"/>
            <a:chOff x="3421448" y="3737141"/>
            <a:chExt cx="3426762" cy="2751451"/>
          </a:xfrm>
        </p:grpSpPr>
        <p:pic>
          <p:nvPicPr>
            <p:cNvPr id="7" name="Picture 14"/>
            <p:cNvPicPr>
              <a:picLocks noChangeAspect="1" noChangeArrowheads="1"/>
            </p:cNvPicPr>
            <p:nvPr/>
          </p:nvPicPr>
          <p:blipFill>
            <a:blip r:embed="rId2" cstate="print"/>
            <a:srcRect/>
            <a:stretch>
              <a:fillRect/>
            </a:stretch>
          </p:blipFill>
          <p:spPr bwMode="auto">
            <a:xfrm>
              <a:off x="3421448" y="3749916"/>
              <a:ext cx="3426762" cy="2738676"/>
            </a:xfrm>
            <a:prstGeom prst="rect">
              <a:avLst/>
            </a:prstGeom>
            <a:noFill/>
            <a:ln w="9525">
              <a:solidFill>
                <a:schemeClr val="accent1"/>
              </a:solidFill>
              <a:miter lim="800000"/>
              <a:headEnd/>
              <a:tailEnd/>
            </a:ln>
          </p:spPr>
        </p:pic>
        <p:sp>
          <p:nvSpPr>
            <p:cNvPr id="8" name="TextBox 16"/>
            <p:cNvSpPr txBox="1">
              <a:spLocks noChangeArrowheads="1"/>
            </p:cNvSpPr>
            <p:nvPr/>
          </p:nvSpPr>
          <p:spPr bwMode="auto">
            <a:xfrm>
              <a:off x="3958011" y="3737141"/>
              <a:ext cx="2562896" cy="584775"/>
            </a:xfrm>
            <a:prstGeom prst="rect">
              <a:avLst/>
            </a:prstGeom>
            <a:noFill/>
            <a:ln w="9525">
              <a:noFill/>
              <a:miter lim="800000"/>
              <a:headEnd/>
              <a:tailEnd/>
            </a:ln>
          </p:spPr>
          <p:txBody>
            <a:bodyPr wrap="square">
              <a:spAutoFit/>
            </a:bodyPr>
            <a:lstStyle/>
            <a:p>
              <a:pPr algn="ctr"/>
              <a:r>
                <a:rPr lang="en-US" sz="1600" dirty="0">
                  <a:latin typeface="Arial" panose="020B0604020202020204" pitchFamily="34" charset="0"/>
                  <a:cs typeface="Arial" panose="020B0604020202020204" pitchFamily="34" charset="0"/>
                </a:rPr>
                <a:t>24 Hour Rainfall Total  </a:t>
              </a:r>
              <a:endParaRPr lang="en-US" sz="1600" dirty="0" smtClean="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NOAA)</a:t>
              </a:r>
            </a:p>
          </p:txBody>
        </p:sp>
      </p:grpSp>
      <p:pic>
        <p:nvPicPr>
          <p:cNvPr id="9" name="Picture 15"/>
          <p:cNvPicPr>
            <a:picLocks noChangeAspect="1" noChangeArrowheads="1"/>
          </p:cNvPicPr>
          <p:nvPr/>
        </p:nvPicPr>
        <p:blipFill>
          <a:blip r:embed="rId3" cstate="print"/>
          <a:srcRect/>
          <a:stretch>
            <a:fillRect/>
          </a:stretch>
        </p:blipFill>
        <p:spPr bwMode="auto">
          <a:xfrm>
            <a:off x="845811" y="90307"/>
            <a:ext cx="5054910" cy="6542440"/>
          </a:xfrm>
          <a:prstGeom prst="rect">
            <a:avLst/>
          </a:prstGeom>
          <a:noFill/>
          <a:ln w="9525">
            <a:noFill/>
            <a:miter lim="800000"/>
            <a:headEnd/>
            <a:tailEnd/>
          </a:ln>
        </p:spPr>
      </p:pic>
      <p:sp>
        <p:nvSpPr>
          <p:cNvPr id="10" name="Rectangle 9"/>
          <p:cNvSpPr/>
          <p:nvPr/>
        </p:nvSpPr>
        <p:spPr>
          <a:xfrm>
            <a:off x="3712717" y="2350477"/>
            <a:ext cx="2262220"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August </a:t>
            </a:r>
            <a:r>
              <a:rPr lang="en-US" b="1" dirty="0" smtClean="0">
                <a:latin typeface="Arial" panose="020B0604020202020204" pitchFamily="34" charset="0"/>
                <a:cs typeface="Arial" panose="020B0604020202020204" pitchFamily="34" charset="0"/>
              </a:rPr>
              <a:t>28-29</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532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WQ_MAPP\Monitoring\BASS_Program_Project\Climate Change\Longterm Monitoring Data\irene reports\irene pics\LG9_9770[1].jpg"/>
          <p:cNvPicPr>
            <a:picLocks noChangeAspect="1" noChangeArrowheads="1"/>
          </p:cNvPicPr>
          <p:nvPr/>
        </p:nvPicPr>
        <p:blipFill>
          <a:blip r:embed="rId3" cstate="print"/>
          <a:srcRect/>
          <a:stretch>
            <a:fillRect/>
          </a:stretch>
        </p:blipFill>
        <p:spPr bwMode="auto">
          <a:xfrm>
            <a:off x="2106435" y="910087"/>
            <a:ext cx="3857152" cy="5796509"/>
          </a:xfrm>
          <a:prstGeom prst="rect">
            <a:avLst/>
          </a:prstGeom>
          <a:noFill/>
          <a:ln w="9525">
            <a:noFill/>
            <a:miter lim="800000"/>
            <a:headEnd/>
            <a:tailEnd/>
          </a:ln>
        </p:spPr>
      </p:pic>
      <p:pic>
        <p:nvPicPr>
          <p:cNvPr id="7171" name="Picture 3" descr="Y:\WQ_MAPP\Monitoring\BASS_Program_Project\Climate Change\Longterm Monitoring Data\irene reports\irene pics\LG9_9637[1].jpg"/>
          <p:cNvPicPr>
            <a:picLocks noChangeAspect="1" noChangeArrowheads="1"/>
          </p:cNvPicPr>
          <p:nvPr/>
        </p:nvPicPr>
        <p:blipFill>
          <a:blip r:embed="rId4" cstate="print"/>
          <a:srcRect/>
          <a:stretch>
            <a:fillRect/>
          </a:stretch>
        </p:blipFill>
        <p:spPr bwMode="auto">
          <a:xfrm>
            <a:off x="6545963" y="914399"/>
            <a:ext cx="3854277" cy="5792197"/>
          </a:xfrm>
          <a:prstGeom prst="rect">
            <a:avLst/>
          </a:prstGeom>
          <a:noFill/>
          <a:ln w="9525">
            <a:noFill/>
            <a:miter lim="800000"/>
            <a:headEnd/>
            <a:tailEnd/>
          </a:ln>
        </p:spPr>
      </p:pic>
      <p:sp>
        <p:nvSpPr>
          <p:cNvPr id="5" name="Rectangle 4"/>
          <p:cNvSpPr/>
          <p:nvPr/>
        </p:nvSpPr>
        <p:spPr>
          <a:xfrm>
            <a:off x="0" y="84406"/>
            <a:ext cx="12192000" cy="646331"/>
          </a:xfrm>
          <a:prstGeom prst="rect">
            <a:avLst/>
          </a:prstGeom>
        </p:spPr>
        <p:txBody>
          <a:bodyPr wrap="square">
            <a:spAutoFit/>
          </a:bodyPr>
          <a:lstStyle/>
          <a:p>
            <a:pPr algn="ctr"/>
            <a:r>
              <a:rPr lang="en-US" sz="3600" b="1" dirty="0" smtClean="0">
                <a:latin typeface="Arial" panose="020B0604020202020204" pitchFamily="34" charset="0"/>
                <a:ea typeface="Calibri" panose="020F0502020204030204" pitchFamily="34" charset="0"/>
                <a:cs typeface="Arial" panose="020B0604020202020204" pitchFamily="34" charset="0"/>
              </a:rPr>
              <a:t>Aftermath of Irene</a:t>
            </a:r>
            <a:endParaRPr lang="en-US" sz="36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0579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Y:\WQ_MAPP\Monitoring\BASS_Program_Project\Climate Change\Longterm Monitoring Data\irene reports\irene pics\LG9_8675[1].jpg"/>
          <p:cNvPicPr>
            <a:picLocks noChangeAspect="1" noChangeArrowheads="1"/>
          </p:cNvPicPr>
          <p:nvPr/>
        </p:nvPicPr>
        <p:blipFill>
          <a:blip r:embed="rId3" cstate="print"/>
          <a:srcRect/>
          <a:stretch>
            <a:fillRect/>
          </a:stretch>
        </p:blipFill>
        <p:spPr bwMode="auto">
          <a:xfrm>
            <a:off x="1676400" y="152401"/>
            <a:ext cx="5829300" cy="3876675"/>
          </a:xfrm>
          <a:prstGeom prst="rect">
            <a:avLst/>
          </a:prstGeom>
          <a:noFill/>
          <a:ln w="9525">
            <a:noFill/>
            <a:miter lim="800000"/>
            <a:headEnd/>
            <a:tailEnd/>
          </a:ln>
        </p:spPr>
      </p:pic>
      <p:pic>
        <p:nvPicPr>
          <p:cNvPr id="29699" name="Picture 3" descr="Y:\WQ_MAPP\Monitoring\BASS_Program_Project\Climate Change\Longterm Monitoring Data\irene reports\irene pics\Irene_Waterbury_2011 (14).jpg"/>
          <p:cNvPicPr>
            <a:picLocks noChangeAspect="1" noChangeArrowheads="1"/>
          </p:cNvPicPr>
          <p:nvPr/>
        </p:nvPicPr>
        <p:blipFill>
          <a:blip r:embed="rId4" cstate="print"/>
          <a:srcRect/>
          <a:stretch>
            <a:fillRect/>
          </a:stretch>
        </p:blipFill>
        <p:spPr bwMode="auto">
          <a:xfrm>
            <a:off x="4114801" y="2438400"/>
            <a:ext cx="6380163" cy="4237038"/>
          </a:xfrm>
          <a:prstGeom prst="rect">
            <a:avLst/>
          </a:prstGeom>
          <a:noFill/>
          <a:ln w="9525">
            <a:noFill/>
            <a:miter lim="800000"/>
            <a:headEnd/>
            <a:tailEnd/>
          </a:ln>
        </p:spPr>
      </p:pic>
      <p:sp>
        <p:nvSpPr>
          <p:cNvPr id="4" name="Rectangle 3"/>
          <p:cNvSpPr/>
          <p:nvPr/>
        </p:nvSpPr>
        <p:spPr>
          <a:xfrm>
            <a:off x="8117058" y="536137"/>
            <a:ext cx="3573194" cy="1200329"/>
          </a:xfrm>
          <a:prstGeom prst="rect">
            <a:avLst/>
          </a:prstGeom>
        </p:spPr>
        <p:txBody>
          <a:bodyPr wrap="square">
            <a:spAutoFit/>
          </a:bodyPr>
          <a:lstStyle/>
          <a:p>
            <a:pPr algn="ctr"/>
            <a:r>
              <a:rPr lang="en-US" sz="3600" b="1" dirty="0" smtClean="0">
                <a:latin typeface="Arial" panose="020B0604020202020204" pitchFamily="34" charset="0"/>
                <a:ea typeface="Calibri" panose="020F0502020204030204" pitchFamily="34" charset="0"/>
                <a:cs typeface="Arial" panose="020B0604020202020204" pitchFamily="34" charset="0"/>
              </a:rPr>
              <a:t>Aftermath of Irene</a:t>
            </a:r>
            <a:endParaRPr lang="en-US" sz="36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3639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ipe(down)">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676" y="222009"/>
            <a:ext cx="7027372" cy="707886"/>
          </a:xfrm>
          <a:prstGeom prst="rect">
            <a:avLst/>
          </a:prstGeom>
        </p:spPr>
        <p:txBody>
          <a:bodyPr wrap="square">
            <a:spAutoFit/>
          </a:bodyPr>
          <a:lstStyle/>
          <a:p>
            <a:pPr algn="ctr"/>
            <a:r>
              <a:rPr lang="en-US" sz="4000" b="1" dirty="0" smtClean="0">
                <a:latin typeface="Arial" panose="020B0604020202020204" pitchFamily="34" charset="0"/>
                <a:ea typeface="Calibri" panose="020F0502020204030204" pitchFamily="34" charset="0"/>
                <a:cs typeface="Arial" panose="020B0604020202020204" pitchFamily="34" charset="0"/>
              </a:rPr>
              <a:t>Goals</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280160" y="1084952"/>
            <a:ext cx="10160000" cy="1938992"/>
          </a:xfrm>
          <a:prstGeom prst="rect">
            <a:avLst/>
          </a:prstGeom>
        </p:spPr>
        <p:txBody>
          <a:bodyPr wrap="square">
            <a:spAutoFit/>
          </a:bodyPr>
          <a:lstStyle/>
          <a:p>
            <a:pPr marL="342900" indent="-342900">
              <a:buAutoNum type="arabicParenR"/>
            </a:pPr>
            <a:r>
              <a:rPr lang="en-US" sz="2400" dirty="0">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valuate </a:t>
            </a:r>
            <a:r>
              <a:rPr lang="en-US" sz="2400" dirty="0">
                <a:latin typeface="Arial" panose="020B0604020202020204" pitchFamily="34" charset="0"/>
                <a:cs typeface="Arial" panose="020B0604020202020204" pitchFamily="34" charset="0"/>
              </a:rPr>
              <a:t>the effects of high flows associated with </a:t>
            </a:r>
            <a:r>
              <a:rPr lang="en-US" sz="2400" dirty="0" smtClean="0">
                <a:latin typeface="Arial" panose="020B0604020202020204" pitchFamily="34" charset="0"/>
                <a:cs typeface="Arial" panose="020B0604020202020204" pitchFamily="34" charset="0"/>
              </a:rPr>
              <a:t>Irene </a:t>
            </a:r>
            <a:r>
              <a:rPr lang="en-US" sz="2400" dirty="0">
                <a:latin typeface="Arial" panose="020B0604020202020204" pitchFamily="34" charset="0"/>
                <a:cs typeface="Arial" panose="020B0604020202020204" pitchFamily="34" charset="0"/>
              </a:rPr>
              <a:t>on </a:t>
            </a:r>
            <a:r>
              <a:rPr lang="en-US" sz="2400" dirty="0" smtClean="0">
                <a:latin typeface="Arial" panose="020B0604020202020204" pitchFamily="34" charset="0"/>
                <a:cs typeface="Arial" panose="020B0604020202020204" pitchFamily="34" charset="0"/>
              </a:rPr>
              <a:t>	macroinvertebrates</a:t>
            </a:r>
            <a:r>
              <a:rPr lang="en-US" sz="2400" dirty="0">
                <a:latin typeface="Arial" panose="020B0604020202020204" pitchFamily="34" charset="0"/>
                <a:cs typeface="Arial" panose="020B0604020202020204" pitchFamily="34" charset="0"/>
              </a:rPr>
              <a:t>, substrate composition and </a:t>
            </a:r>
            <a:r>
              <a:rPr lang="en-US" sz="2400" dirty="0" err="1">
                <a:latin typeface="Arial" panose="020B0604020202020204" pitchFamily="34" charset="0"/>
                <a:cs typeface="Arial" panose="020B0604020202020204" pitchFamily="34" charset="0"/>
              </a:rPr>
              <a:t>periphyton</a:t>
            </a:r>
            <a:r>
              <a:rPr lang="en-US" sz="2400" dirty="0">
                <a:latin typeface="Arial" panose="020B0604020202020204" pitchFamily="34" charset="0"/>
                <a:cs typeface="Arial" panose="020B0604020202020204" pitchFamily="34" charset="0"/>
              </a:rPr>
              <a:t> cover</a:t>
            </a:r>
            <a:endParaRPr lang="en-US" sz="2400" dirty="0" smtClean="0">
              <a:latin typeface="Arial" panose="020B0604020202020204" pitchFamily="34" charset="0"/>
              <a:ea typeface="Calibri" panose="020F0502020204030204" pitchFamily="34" charset="0"/>
              <a:cs typeface="Arial" panose="020B0604020202020204" pitchFamily="34" charset="0"/>
            </a:endParaRPr>
          </a:p>
          <a:p>
            <a:endParaRPr lang="en-US" sz="2400" dirty="0">
              <a:latin typeface="Arial" panose="020B0604020202020204" pitchFamily="34" charset="0"/>
              <a:ea typeface="Calibri" panose="020F0502020204030204" pitchFamily="34" charset="0"/>
              <a:cs typeface="Arial" panose="020B0604020202020204" pitchFamily="34" charset="0"/>
            </a:endParaRPr>
          </a:p>
          <a:p>
            <a:r>
              <a:rPr lang="en-US" sz="2400" dirty="0" smtClean="0">
                <a:latin typeface="Arial" panose="020B0604020202020204" pitchFamily="34" charset="0"/>
                <a:ea typeface="Calibri" panose="020F0502020204030204" pitchFamily="34" charset="0"/>
                <a:cs typeface="Arial" panose="020B0604020202020204" pitchFamily="34" charset="0"/>
              </a:rPr>
              <a:t>2</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smtClean="0">
                <a:latin typeface="Arial" panose="020B0604020202020204" pitchFamily="34" charset="0"/>
                <a:ea typeface="Calibri" panose="020F0502020204030204" pitchFamily="34" charset="0"/>
                <a:cs typeface="Arial" panose="020B0604020202020204" pitchFamily="34" charset="0"/>
              </a:rPr>
              <a:t>Better </a:t>
            </a:r>
            <a:r>
              <a:rPr lang="en-US" sz="2400" dirty="0">
                <a:latin typeface="Arial" panose="020B0604020202020204" pitchFamily="34" charset="0"/>
                <a:ea typeface="Calibri" panose="020F0502020204030204" pitchFamily="34" charset="0"/>
                <a:cs typeface="Arial" panose="020B0604020202020204" pitchFamily="34" charset="0"/>
              </a:rPr>
              <a:t>understand potential effects of more frequent and intense </a:t>
            </a:r>
            <a:r>
              <a:rPr lang="en-US" sz="2400" dirty="0" smtClean="0">
                <a:latin typeface="Arial" panose="020B0604020202020204" pitchFamily="34" charset="0"/>
                <a:ea typeface="Calibri" panose="020F0502020204030204" pitchFamily="34" charset="0"/>
                <a:cs typeface="Arial" panose="020B0604020202020204" pitchFamily="34" charset="0"/>
              </a:rPr>
              <a:t>high 	flow </a:t>
            </a:r>
            <a:r>
              <a:rPr lang="en-US" sz="2400" dirty="0">
                <a:latin typeface="Arial" panose="020B0604020202020204" pitchFamily="34" charset="0"/>
                <a:ea typeface="Calibri" panose="020F0502020204030204" pitchFamily="34" charset="0"/>
                <a:cs typeface="Arial" panose="020B0604020202020204" pitchFamily="34" charset="0"/>
              </a:rPr>
              <a:t>events on the VT DEC’s </a:t>
            </a:r>
            <a:r>
              <a:rPr lang="en-US" sz="2400" dirty="0" err="1">
                <a:latin typeface="Arial" panose="020B0604020202020204" pitchFamily="34" charset="0"/>
                <a:ea typeface="Calibri" panose="020F0502020204030204" pitchFamily="34" charset="0"/>
                <a:cs typeface="Arial" panose="020B0604020202020204" pitchFamily="34" charset="0"/>
              </a:rPr>
              <a:t>bioassessment</a:t>
            </a:r>
            <a:r>
              <a:rPr lang="en-US" sz="2400" dirty="0">
                <a:latin typeface="Arial" panose="020B0604020202020204" pitchFamily="34" charset="0"/>
                <a:ea typeface="Calibri" panose="020F0502020204030204" pitchFamily="34" charset="0"/>
                <a:cs typeface="Arial" panose="020B0604020202020204" pitchFamily="34" charset="0"/>
              </a:rPr>
              <a:t> program. </a:t>
            </a:r>
            <a:endParaRPr lang="en-US" sz="2400"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2004" y="3352800"/>
            <a:ext cx="5791479" cy="303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8967" y="3352800"/>
            <a:ext cx="2274410" cy="3032546"/>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3080624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2463" y="279137"/>
            <a:ext cx="2698175" cy="646331"/>
          </a:xfrm>
          <a:prstGeom prst="rect">
            <a:avLst/>
          </a:prstGeom>
        </p:spPr>
        <p:txBody>
          <a:bodyPr wrap="none">
            <a:spAutoFit/>
          </a:bodyPr>
          <a:lstStyle/>
          <a:p>
            <a:r>
              <a:rPr lang="en-US" sz="3600" b="1" dirty="0" smtClean="0">
                <a:latin typeface="Arial" panose="020B0604020202020204" pitchFamily="34" charset="0"/>
                <a:cs typeface="Arial" panose="020B0604020202020204" pitchFamily="34" charset="0"/>
              </a:rPr>
              <a:t>Study </a:t>
            </a:r>
            <a:r>
              <a:rPr lang="en-US" sz="3600" b="1" dirty="0" smtClean="0">
                <a:latin typeface="Arial" panose="020B0604020202020204" pitchFamily="34" charset="0"/>
                <a:cs typeface="Arial" panose="020B0604020202020204" pitchFamily="34" charset="0"/>
              </a:rPr>
              <a:t>Sites</a:t>
            </a:r>
            <a:endParaRPr lang="en-US" sz="3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63872369"/>
              </p:ext>
            </p:extLst>
          </p:nvPr>
        </p:nvGraphicFramePr>
        <p:xfrm>
          <a:off x="1326971" y="1782754"/>
          <a:ext cx="10082709" cy="4494914"/>
        </p:xfrm>
        <a:graphic>
          <a:graphicData uri="http://schemas.openxmlformats.org/drawingml/2006/table">
            <a:tbl>
              <a:tblPr/>
              <a:tblGrid>
                <a:gridCol w="1786506"/>
                <a:gridCol w="1600763"/>
                <a:gridCol w="1402080"/>
                <a:gridCol w="1506855"/>
                <a:gridCol w="962025"/>
                <a:gridCol w="1310640"/>
                <a:gridCol w="1513840"/>
              </a:tblGrid>
              <a:tr h="894398">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Waterbody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Watershed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smtClean="0">
                          <a:solidFill>
                            <a:srgbClr val="000000"/>
                          </a:solidFill>
                          <a:effectLst/>
                          <a:latin typeface="Arial" panose="020B0604020202020204" pitchFamily="34" charset="0"/>
                          <a:cs typeface="Arial" panose="020B0604020202020204" pitchFamily="34" charset="0"/>
                        </a:rPr>
                        <a:t>Type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Drainage Area (km</a:t>
                      </a:r>
                      <a:r>
                        <a:rPr lang="en-US" sz="1800" b="1" i="0" u="none" strike="noStrike" baseline="30000" dirty="0">
                          <a:solidFill>
                            <a:srgbClr val="000000"/>
                          </a:solidFill>
                          <a:effectLst/>
                          <a:latin typeface="Arial" panose="020B0604020202020204" pitchFamily="34" charset="0"/>
                          <a:cs typeface="Arial" panose="020B0604020202020204" pitchFamily="34" charset="0"/>
                        </a:rPr>
                        <a:t>2</a:t>
                      </a:r>
                      <a:r>
                        <a:rPr lang="en-US" sz="18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Slope </a:t>
                      </a:r>
                      <a:r>
                        <a:rPr lang="en-US" sz="1800" b="1" i="0" u="none" strike="noStrike" dirty="0" smtClean="0">
                          <a:solidFill>
                            <a:srgbClr val="000000"/>
                          </a:solidFill>
                          <a:effectLst/>
                          <a:latin typeface="Arial" panose="020B0604020202020204" pitchFamily="34" charset="0"/>
                          <a:cs typeface="Arial" panose="020B0604020202020204" pitchFamily="34" charset="0"/>
                        </a:rPr>
                        <a:t>(%)</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Elevation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 Natural land </a:t>
                      </a:r>
                      <a:r>
                        <a:rPr lang="en-US" sz="1800" b="1" i="0" u="none" strike="noStrike" dirty="0" smtClean="0">
                          <a:solidFill>
                            <a:srgbClr val="000000"/>
                          </a:solidFill>
                          <a:effectLst/>
                          <a:latin typeface="Arial" panose="020B0604020202020204" pitchFamily="34" charset="0"/>
                          <a:cs typeface="Arial" panose="020B0604020202020204" pitchFamily="34" charset="0"/>
                        </a:rPr>
                        <a:t>cover</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Kidder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533.1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95.2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Smith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White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585.2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Ranch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Winooski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378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Bingo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White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341.4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97.6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Winhall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West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MHG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448.1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7104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East Branch North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Deerfield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MHG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86.3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White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White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MHG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510.0 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217.9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Lewis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Lewis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WWMG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33.5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126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Nulhegan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Nulhegan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WWMG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352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271.6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Rectangle 2"/>
          <p:cNvSpPr/>
          <p:nvPr/>
        </p:nvSpPr>
        <p:spPr>
          <a:xfrm>
            <a:off x="1345296" y="1118796"/>
            <a:ext cx="9985234" cy="461665"/>
          </a:xfrm>
          <a:prstGeom prst="rect">
            <a:avLst/>
          </a:prstGeom>
        </p:spPr>
        <p:txBody>
          <a:bodyPr wrap="none">
            <a:spAutoFit/>
          </a:bodyPr>
          <a:lstStyle/>
          <a:p>
            <a:r>
              <a:rPr lang="en-US" sz="2400" dirty="0" smtClean="0">
                <a:latin typeface="Arial" panose="020B0604020202020204" pitchFamily="34" charset="0"/>
                <a:ea typeface="Calibri" panose="020F0502020204030204" pitchFamily="34" charset="0"/>
                <a:cs typeface="Arial" panose="020B0604020202020204" pitchFamily="34" charset="0"/>
              </a:rPr>
              <a:t>Nine </a:t>
            </a:r>
            <a:r>
              <a:rPr lang="en-US" sz="2400" dirty="0">
                <a:latin typeface="Arial" panose="020B0604020202020204" pitchFamily="34" charset="0"/>
                <a:ea typeface="Calibri" panose="020F0502020204030204" pitchFamily="34" charset="0"/>
                <a:cs typeface="Arial" panose="020B0604020202020204" pitchFamily="34" charset="0"/>
              </a:rPr>
              <a:t>‘reference’ </a:t>
            </a:r>
            <a:r>
              <a:rPr lang="en-US" sz="2400" dirty="0" smtClean="0">
                <a:latin typeface="Arial" panose="020B0604020202020204" pitchFamily="34" charset="0"/>
                <a:ea typeface="Calibri" panose="020F0502020204030204" pitchFamily="34" charset="0"/>
                <a:cs typeface="Arial" panose="020B0604020202020204" pitchFamily="34" charset="0"/>
              </a:rPr>
              <a:t>streams m</a:t>
            </a:r>
            <a:r>
              <a:rPr lang="en-US" sz="2400" dirty="0" smtClean="0">
                <a:latin typeface="Arial" panose="020B0604020202020204" pitchFamily="34" charset="0"/>
                <a:cs typeface="Arial" panose="020B0604020202020204" pitchFamily="34" charset="0"/>
              </a:rPr>
              <a:t>onitored </a:t>
            </a:r>
            <a:r>
              <a:rPr lang="en-US" sz="2400" dirty="0">
                <a:latin typeface="Arial" panose="020B0604020202020204" pitchFamily="34" charset="0"/>
                <a:cs typeface="Arial" panose="020B0604020202020204" pitchFamily="34" charset="0"/>
              </a:rPr>
              <a:t>on an annual basis from 2009-2013 </a:t>
            </a:r>
          </a:p>
        </p:txBody>
      </p:sp>
    </p:spTree>
    <p:extLst>
      <p:ext uri="{BB962C8B-B14F-4D97-AF65-F5344CB8AC3E}">
        <p14:creationId xmlns:p14="http://schemas.microsoft.com/office/powerpoint/2010/main" val="532851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800" b="1"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1970</TotalTime>
  <Words>2766</Words>
  <Application>Microsoft Office PowerPoint</Application>
  <PresentationFormat>Widescreen</PresentationFormat>
  <Paragraphs>393</Paragraphs>
  <Slides>28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Franklin Gothic Book</vt:lpstr>
      <vt:lpstr>Times New Roman</vt:lpstr>
      <vt:lpstr>Wingdings 2</vt:lpstr>
      <vt:lpstr>HDOfficeLightV0</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Tetra 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Stamp, Jen</dc:creator>
  <cp:lastModifiedBy>Stamp, Jen</cp:lastModifiedBy>
  <cp:revision>410</cp:revision>
  <dcterms:created xsi:type="dcterms:W3CDTF">2016-03-18T11:44:46Z</dcterms:created>
  <dcterms:modified xsi:type="dcterms:W3CDTF">2018-12-13T23:12:08Z</dcterms:modified>
</cp:coreProperties>
</file>