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80acd2fd2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80acd2fd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669b1a20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669b1a2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669b1a20b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669b1a20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80acd2fd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80acd2f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480acd2fd2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480acd2fd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7" name="Shape 17"/>
        <p:cNvGrpSpPr/>
        <p:nvPr/>
      </p:nvGrpSpPr>
      <p:grpSpPr>
        <a:xfrm>
          <a:off x="0" y="0"/>
          <a:ext cx="0" cy="0"/>
          <a:chOff x="0" y="0"/>
          <a:chExt cx="0" cy="0"/>
        </a:xfrm>
      </p:grpSpPr>
      <p:sp>
        <p:nvSpPr>
          <p:cNvPr id="18" name="Google Shape;18;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2" name="Shape 22"/>
        <p:cNvGrpSpPr/>
        <p:nvPr/>
      </p:nvGrpSpPr>
      <p:grpSpPr>
        <a:xfrm>
          <a:off x="0" y="0"/>
          <a:ext cx="0" cy="0"/>
          <a:chOff x="0" y="0"/>
          <a:chExt cx="0" cy="0"/>
        </a:xfrm>
      </p:grpSpPr>
      <p:sp>
        <p:nvSpPr>
          <p:cNvPr id="23" name="Google Shape;23;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6" name="Shape 26"/>
        <p:cNvGrpSpPr/>
        <p:nvPr/>
      </p:nvGrpSpPr>
      <p:grpSpPr>
        <a:xfrm>
          <a:off x="0" y="0"/>
          <a:ext cx="0" cy="0"/>
          <a:chOff x="0" y="0"/>
          <a:chExt cx="0" cy="0"/>
        </a:xfrm>
      </p:grpSpPr>
      <p:sp>
        <p:nvSpPr>
          <p:cNvPr id="27" name="Google Shape;27;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Google Shape;28;p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2" name="Shape 32"/>
        <p:cNvGrpSpPr/>
        <p:nvPr/>
      </p:nvGrpSpPr>
      <p:grpSpPr>
        <a:xfrm>
          <a:off x="0" y="0"/>
          <a:ext cx="0" cy="0"/>
          <a:chOff x="0" y="0"/>
          <a:chExt cx="0" cy="0"/>
        </a:xfrm>
      </p:grpSpPr>
      <p:sp>
        <p:nvSpPr>
          <p:cNvPr id="33" name="Google Shape;33;p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5" name="Google Shape;35;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8" name="Shape 38"/>
        <p:cNvGrpSpPr/>
        <p:nvPr/>
      </p:nvGrpSpPr>
      <p:grpSpPr>
        <a:xfrm>
          <a:off x="0" y="0"/>
          <a:ext cx="0" cy="0"/>
          <a:chOff x="0" y="0"/>
          <a:chExt cx="0" cy="0"/>
        </a:xfrm>
      </p:grpSpPr>
      <p:sp>
        <p:nvSpPr>
          <p:cNvPr id="39" name="Google Shape;39;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0" name="Google Shape;40;p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5" name="Shape 45"/>
        <p:cNvGrpSpPr/>
        <p:nvPr/>
      </p:nvGrpSpPr>
      <p:grpSpPr>
        <a:xfrm>
          <a:off x="0" y="0"/>
          <a:ext cx="0" cy="0"/>
          <a:chOff x="0" y="0"/>
          <a:chExt cx="0" cy="0"/>
        </a:xfrm>
      </p:grpSpPr>
      <p:sp>
        <p:nvSpPr>
          <p:cNvPr id="46" name="Google Shape;46;p8"/>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Google Shape;47;p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8" name="Google Shape;48;p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8"/>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0" name="Google Shape;50;p8"/>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10"/>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mailto:breck.Bowden@uvm.edu" TargetMode="External"/><Relationship Id="rId4" Type="http://schemas.openxmlformats.org/officeDocument/2006/relationships/hyperlink" Target="mailto:bill.mcdowell@unh.edu" TargetMode="External"/><Relationship Id="rId9" Type="http://schemas.openxmlformats.org/officeDocument/2006/relationships/image" Target="../media/image7.png"/><Relationship Id="rId5" Type="http://schemas.openxmlformats.org/officeDocument/2006/relationships/hyperlink" Target="mailto:aaron.weiskittel@maine.edu" TargetMode="External"/><Relationship Id="rId6" Type="http://schemas.openxmlformats.org/officeDocument/2006/relationships/hyperlink" Target="mailto:dnewman@esf.edu" TargetMode="External"/><Relationship Id="rId7" Type="http://schemas.openxmlformats.org/officeDocument/2006/relationships/hyperlink" Target="mailto:alavalee@hbresearchfoundation.org" TargetMode="External"/><Relationship Id="rId8" Type="http://schemas.openxmlformats.org/officeDocument/2006/relationships/hyperlink" Target="mailto:cwoodall@fs.fed.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3"/>
          <p:cNvSpPr txBox="1"/>
          <p:nvPr>
            <p:ph type="ctrTitle"/>
          </p:nvPr>
        </p:nvSpPr>
        <p:spPr>
          <a:xfrm>
            <a:off x="786452" y="600500"/>
            <a:ext cx="7571096" cy="1926823"/>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lang="en-US" sz="3600"/>
              <a:t>Continued progress in better aligning Northeastern States Research Cooperative and Forest Ecosystem Monitoring Cooperative</a:t>
            </a:r>
            <a:endParaRPr sz="3600"/>
          </a:p>
        </p:txBody>
      </p:sp>
      <p:sp>
        <p:nvSpPr>
          <p:cNvPr id="85" name="Google Shape;85;p13"/>
          <p:cNvSpPr txBox="1"/>
          <p:nvPr>
            <p:ph idx="1" type="subTitle"/>
          </p:nvPr>
        </p:nvSpPr>
        <p:spPr>
          <a:xfrm>
            <a:off x="956196" y="2769524"/>
            <a:ext cx="7529299" cy="78568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lang="en-US"/>
              <a:t>Elissa Schuett</a:t>
            </a:r>
            <a:r>
              <a:rPr baseline="30000" lang="en-US"/>
              <a:t>1</a:t>
            </a:r>
            <a:r>
              <a:rPr lang="en-US"/>
              <a:t>, </a:t>
            </a:r>
            <a:r>
              <a:rPr b="0" i="0" lang="en-US" sz="2400" u="none" cap="none" strike="noStrike">
                <a:solidFill>
                  <a:schemeClr val="dk1"/>
                </a:solidFill>
                <a:latin typeface="Calibri"/>
                <a:ea typeface="Calibri"/>
                <a:cs typeface="Calibri"/>
                <a:sym typeface="Calibri"/>
              </a:rPr>
              <a:t>William B. Bowden</a:t>
            </a:r>
            <a:r>
              <a:rPr b="0" baseline="30000" i="0" lang="en-US" sz="2400" u="none" cap="none" strike="noStrike">
                <a:solidFill>
                  <a:schemeClr val="dk1"/>
                </a:solidFill>
                <a:latin typeface="Calibri"/>
                <a:ea typeface="Calibri"/>
                <a:cs typeface="Calibri"/>
                <a:sym typeface="Calibri"/>
              </a:rPr>
              <a:t>1</a:t>
            </a:r>
            <a:r>
              <a:rPr b="0" i="0" lang="en-US" sz="2400" u="none" cap="none" strike="noStrike">
                <a:solidFill>
                  <a:schemeClr val="dk1"/>
                </a:solidFill>
                <a:latin typeface="Calibri"/>
                <a:ea typeface="Calibri"/>
                <a:cs typeface="Calibri"/>
                <a:sym typeface="Calibri"/>
              </a:rPr>
              <a:t>, Anthea Lavallee</a:t>
            </a:r>
            <a:r>
              <a:rPr b="0" baseline="30000" i="0" lang="en-US" sz="2400" u="none" cap="none" strike="noStrike">
                <a:solidFill>
                  <a:schemeClr val="dk1"/>
                </a:solidFill>
                <a:latin typeface="Calibri"/>
                <a:ea typeface="Calibri"/>
                <a:cs typeface="Calibri"/>
                <a:sym typeface="Calibri"/>
              </a:rPr>
              <a:t>2</a:t>
            </a:r>
            <a:r>
              <a:rPr b="0" i="0" lang="en-US" sz="2400" u="none" cap="none" strike="noStrike">
                <a:solidFill>
                  <a:schemeClr val="dk1"/>
                </a:solidFill>
                <a:latin typeface="Calibri"/>
                <a:ea typeface="Calibri"/>
                <a:cs typeface="Calibri"/>
                <a:sym typeface="Calibri"/>
              </a:rPr>
              <a:t>, William McDowell</a:t>
            </a:r>
            <a:r>
              <a:rPr b="0" baseline="30000" i="0" lang="en-US" sz="2400" u="none" cap="none" strike="noStrike">
                <a:solidFill>
                  <a:schemeClr val="dk1"/>
                </a:solidFill>
                <a:latin typeface="Calibri"/>
                <a:ea typeface="Calibri"/>
                <a:cs typeface="Calibri"/>
                <a:sym typeface="Calibri"/>
              </a:rPr>
              <a:t>3</a:t>
            </a:r>
            <a:r>
              <a:rPr b="0" i="0" lang="en-US" sz="2400" u="none" cap="none" strike="noStrike">
                <a:solidFill>
                  <a:schemeClr val="dk1"/>
                </a:solidFill>
                <a:latin typeface="Calibri"/>
                <a:ea typeface="Calibri"/>
                <a:cs typeface="Calibri"/>
                <a:sym typeface="Calibri"/>
              </a:rPr>
              <a:t>, David Newman</a:t>
            </a:r>
            <a:r>
              <a:rPr b="0" baseline="30000" i="0" lang="en-US" sz="2400" u="none" cap="none" strike="noStrike">
                <a:solidFill>
                  <a:schemeClr val="dk1"/>
                </a:solidFill>
                <a:latin typeface="Calibri"/>
                <a:ea typeface="Calibri"/>
                <a:cs typeface="Calibri"/>
                <a:sym typeface="Calibri"/>
              </a:rPr>
              <a:t>4</a:t>
            </a:r>
            <a:r>
              <a:rPr b="0" i="0" lang="en-US" sz="2400" u="none" cap="none" strike="noStrike">
                <a:solidFill>
                  <a:schemeClr val="dk1"/>
                </a:solidFill>
                <a:latin typeface="Calibri"/>
                <a:ea typeface="Calibri"/>
                <a:cs typeface="Calibri"/>
                <a:sym typeface="Calibri"/>
              </a:rPr>
              <a:t>, Aaron Weiskittel</a:t>
            </a:r>
            <a:r>
              <a:rPr b="0" baseline="30000" i="0" lang="en-US" sz="2400" u="none" cap="none" strike="noStrike">
                <a:solidFill>
                  <a:schemeClr val="dk1"/>
                </a:solidFill>
                <a:latin typeface="Calibri"/>
                <a:ea typeface="Calibri"/>
                <a:cs typeface="Calibri"/>
                <a:sym typeface="Calibri"/>
              </a:rPr>
              <a:t>5</a:t>
            </a:r>
            <a:r>
              <a:rPr b="0" i="0" lang="en-US" sz="2400" u="none" cap="none" strike="noStrike">
                <a:solidFill>
                  <a:schemeClr val="dk1"/>
                </a:solidFill>
                <a:latin typeface="Calibri"/>
                <a:ea typeface="Calibri"/>
                <a:cs typeface="Calibri"/>
                <a:sym typeface="Calibri"/>
              </a:rPr>
              <a:t>, and Chris Woodall</a:t>
            </a:r>
            <a:r>
              <a:rPr b="0" baseline="30000" i="0" lang="en-US" sz="2400" u="none" cap="none" strike="noStrike">
                <a:solidFill>
                  <a:schemeClr val="dk1"/>
                </a:solidFill>
                <a:latin typeface="Calibri"/>
                <a:ea typeface="Calibri"/>
                <a:cs typeface="Calibri"/>
                <a:sym typeface="Calibri"/>
              </a:rPr>
              <a:t>6</a:t>
            </a:r>
            <a:endParaRPr b="0" i="0" sz="2400" u="none" cap="none" strike="noStrike">
              <a:solidFill>
                <a:schemeClr val="dk1"/>
              </a:solidFill>
              <a:latin typeface="Calibri"/>
              <a:ea typeface="Calibri"/>
              <a:cs typeface="Calibri"/>
              <a:sym typeface="Calibri"/>
            </a:endParaRPr>
          </a:p>
        </p:txBody>
      </p:sp>
      <p:sp>
        <p:nvSpPr>
          <p:cNvPr id="86" name="Google Shape;86;p13"/>
          <p:cNvSpPr/>
          <p:nvPr/>
        </p:nvSpPr>
        <p:spPr>
          <a:xfrm>
            <a:off x="786452" y="5300155"/>
            <a:ext cx="7999294" cy="1384995"/>
          </a:xfrm>
          <a:prstGeom prst="rect">
            <a:avLst/>
          </a:prstGeom>
          <a:noFill/>
          <a:ln>
            <a:noFill/>
          </a:ln>
        </p:spPr>
        <p:txBody>
          <a:bodyPr anchorCtr="0" anchor="t" bIns="45700" lIns="91425" spcFirstLastPara="1" rIns="91425" wrap="square" tIns="45700">
            <a:noAutofit/>
          </a:bodyPr>
          <a:lstStyle/>
          <a:p>
            <a:pPr indent="-114300" lvl="0" marL="114300" marR="0" rtl="0" algn="l">
              <a:spcBef>
                <a:spcPts val="0"/>
              </a:spcBef>
              <a:spcAft>
                <a:spcPts val="0"/>
              </a:spcAft>
              <a:buNone/>
            </a:pPr>
            <a:r>
              <a:rPr b="0" baseline="30000" i="0" lang="en-US" sz="1400" u="none" cap="none" strike="noStrike">
                <a:solidFill>
                  <a:schemeClr val="dk1"/>
                </a:solidFill>
                <a:latin typeface="Calibri"/>
                <a:ea typeface="Calibri"/>
                <a:cs typeface="Calibri"/>
                <a:sym typeface="Calibri"/>
              </a:rPr>
              <a:t>1</a:t>
            </a:r>
            <a:r>
              <a:rPr b="0" i="0" lang="en-US" sz="1400" u="none" cap="none" strike="noStrike">
                <a:solidFill>
                  <a:schemeClr val="dk1"/>
                </a:solidFill>
                <a:latin typeface="Calibri"/>
                <a:ea typeface="Calibri"/>
                <a:cs typeface="Calibri"/>
                <a:sym typeface="Calibri"/>
              </a:rPr>
              <a:t> Rubenstein School of Environment and Natural Resources, University of Vermont, Burlington, VT</a:t>
            </a:r>
            <a:endParaRPr/>
          </a:p>
          <a:p>
            <a:pPr indent="-114300" lvl="0" marL="114300" marR="0" rtl="0" algn="l">
              <a:spcBef>
                <a:spcPts val="0"/>
              </a:spcBef>
              <a:spcAft>
                <a:spcPts val="0"/>
              </a:spcAft>
              <a:buNone/>
            </a:pPr>
            <a:r>
              <a:rPr b="0" baseline="30000" i="0" lang="en-US" sz="1400" u="none" cap="none" strike="noStrike">
                <a:solidFill>
                  <a:schemeClr val="dk1"/>
                </a:solidFill>
                <a:latin typeface="Calibri"/>
                <a:ea typeface="Calibri"/>
                <a:cs typeface="Calibri"/>
                <a:sym typeface="Calibri"/>
              </a:rPr>
              <a:t>2</a:t>
            </a:r>
            <a:r>
              <a:rPr b="0" i="0" lang="en-US" sz="1400" u="none" cap="none" strike="noStrike">
                <a:solidFill>
                  <a:schemeClr val="dk1"/>
                </a:solidFill>
                <a:latin typeface="Calibri"/>
                <a:ea typeface="Calibri"/>
                <a:cs typeface="Calibri"/>
                <a:sym typeface="Calibri"/>
              </a:rPr>
              <a:t> Hubbard Brook Research Foundation, Woodstock, VT</a:t>
            </a:r>
            <a:endParaRPr/>
          </a:p>
          <a:p>
            <a:pPr indent="-114300" lvl="0" marL="114300" marR="0" rtl="0" algn="l">
              <a:spcBef>
                <a:spcPts val="0"/>
              </a:spcBef>
              <a:spcAft>
                <a:spcPts val="0"/>
              </a:spcAft>
              <a:buNone/>
            </a:pPr>
            <a:r>
              <a:rPr b="0" baseline="30000" i="0" lang="en-US" sz="1400" u="none" cap="none" strike="noStrike">
                <a:solidFill>
                  <a:schemeClr val="dk1"/>
                </a:solidFill>
                <a:latin typeface="Calibri"/>
                <a:ea typeface="Calibri"/>
                <a:cs typeface="Calibri"/>
                <a:sym typeface="Calibri"/>
              </a:rPr>
              <a:t>3</a:t>
            </a:r>
            <a:r>
              <a:rPr b="0" i="0" lang="en-US" sz="1400" u="none" cap="none" strike="noStrike">
                <a:solidFill>
                  <a:schemeClr val="dk1"/>
                </a:solidFill>
                <a:latin typeface="Calibri"/>
                <a:ea typeface="Calibri"/>
                <a:cs typeface="Calibri"/>
                <a:sym typeface="Calibri"/>
              </a:rPr>
              <a:t> Department of Natural Resources and the Environment, University of New Hampshire, Durham, NH</a:t>
            </a:r>
            <a:endParaRPr/>
          </a:p>
          <a:p>
            <a:pPr indent="-114300" lvl="0" marL="114300" marR="0" rtl="0" algn="l">
              <a:spcBef>
                <a:spcPts val="0"/>
              </a:spcBef>
              <a:spcAft>
                <a:spcPts val="0"/>
              </a:spcAft>
              <a:buNone/>
            </a:pPr>
            <a:r>
              <a:rPr b="0" baseline="30000" i="0" lang="en-US" sz="1400" u="none" cap="none" strike="noStrike">
                <a:solidFill>
                  <a:schemeClr val="dk1"/>
                </a:solidFill>
                <a:latin typeface="Calibri"/>
                <a:ea typeface="Calibri"/>
                <a:cs typeface="Calibri"/>
                <a:sym typeface="Calibri"/>
              </a:rPr>
              <a:t>4</a:t>
            </a:r>
            <a:r>
              <a:rPr b="0" i="0" lang="en-US" sz="1400" u="none" cap="none" strike="noStrike">
                <a:solidFill>
                  <a:schemeClr val="dk1"/>
                </a:solidFill>
                <a:latin typeface="Calibri"/>
                <a:ea typeface="Calibri"/>
                <a:cs typeface="Calibri"/>
                <a:sym typeface="Calibri"/>
              </a:rPr>
              <a:t> Forest and Natural Resources Management, SUNY-ESF, Syracuse, NY</a:t>
            </a:r>
            <a:endParaRPr/>
          </a:p>
          <a:p>
            <a:pPr indent="-114300" lvl="0" marL="114300" marR="0" rtl="0" algn="l">
              <a:spcBef>
                <a:spcPts val="0"/>
              </a:spcBef>
              <a:spcAft>
                <a:spcPts val="0"/>
              </a:spcAft>
              <a:buNone/>
            </a:pPr>
            <a:r>
              <a:rPr b="0" baseline="30000" i="0" lang="en-US" sz="1400" u="none" cap="none" strike="noStrike">
                <a:solidFill>
                  <a:schemeClr val="dk1"/>
                </a:solidFill>
                <a:latin typeface="Calibri"/>
                <a:ea typeface="Calibri"/>
                <a:cs typeface="Calibri"/>
                <a:sym typeface="Calibri"/>
              </a:rPr>
              <a:t>5</a:t>
            </a:r>
            <a:r>
              <a:rPr b="0" i="0" lang="en-US" sz="1400" u="none" cap="none" strike="noStrike">
                <a:solidFill>
                  <a:schemeClr val="dk1"/>
                </a:solidFill>
                <a:latin typeface="Calibri"/>
                <a:ea typeface="Calibri"/>
                <a:cs typeface="Calibri"/>
                <a:sym typeface="Calibri"/>
              </a:rPr>
              <a:t> School of Forest Resources, University of Maine, Orono, ME</a:t>
            </a:r>
            <a:endParaRPr/>
          </a:p>
          <a:p>
            <a:pPr indent="-114300" lvl="0" marL="114300" marR="0" rtl="0" algn="l">
              <a:spcBef>
                <a:spcPts val="0"/>
              </a:spcBef>
              <a:spcAft>
                <a:spcPts val="0"/>
              </a:spcAft>
              <a:buNone/>
            </a:pPr>
            <a:r>
              <a:rPr b="0" baseline="30000" i="0" lang="en-US" sz="1400" u="none" cap="none" strike="noStrike">
                <a:solidFill>
                  <a:schemeClr val="dk1"/>
                </a:solidFill>
                <a:latin typeface="Calibri"/>
                <a:ea typeface="Calibri"/>
                <a:cs typeface="Calibri"/>
                <a:sym typeface="Calibri"/>
              </a:rPr>
              <a:t>6</a:t>
            </a:r>
            <a:r>
              <a:rPr b="0" i="0" lang="en-US" sz="1400" u="none" cap="none" strike="noStrike">
                <a:solidFill>
                  <a:schemeClr val="dk1"/>
                </a:solidFill>
                <a:latin typeface="Calibri"/>
                <a:ea typeface="Calibri"/>
                <a:cs typeface="Calibri"/>
                <a:sym typeface="Calibri"/>
              </a:rPr>
              <a:t> Northern Research Station, Center for Research on Ecosystem Change, USDA Forest Service, Durham, NH</a:t>
            </a:r>
            <a:endParaRPr b="0" i="0" sz="1400" u="none" cap="none" strike="noStrike">
              <a:solidFill>
                <a:schemeClr val="dk1"/>
              </a:solidFill>
              <a:latin typeface="Calibri"/>
              <a:ea typeface="Calibri"/>
              <a:cs typeface="Calibri"/>
              <a:sym typeface="Calibri"/>
            </a:endParaRPr>
          </a:p>
        </p:txBody>
      </p:sp>
      <p:sp>
        <p:nvSpPr>
          <p:cNvPr id="87" name="Google Shape;87;p13"/>
          <p:cNvSpPr txBox="1"/>
          <p:nvPr/>
        </p:nvSpPr>
        <p:spPr>
          <a:xfrm>
            <a:off x="3581559" y="3949102"/>
            <a:ext cx="227857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FEMC Annual Meeting</a:t>
            </a:r>
            <a:endParaRPr/>
          </a:p>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4</a:t>
            </a:r>
            <a:r>
              <a:rPr b="0" i="0" lang="en-US" sz="1800" u="none" cap="none" strike="noStrike">
                <a:solidFill>
                  <a:schemeClr val="dk1"/>
                </a:solidFill>
                <a:latin typeface="Calibri"/>
                <a:ea typeface="Calibri"/>
                <a:cs typeface="Calibri"/>
                <a:sym typeface="Calibri"/>
              </a:rPr>
              <a:t> December 201</a:t>
            </a:r>
            <a:r>
              <a:rPr lang="en-US" sz="1800">
                <a:solidFill>
                  <a:schemeClr val="dk1"/>
                </a:solidFill>
                <a:latin typeface="Calibri"/>
                <a:ea typeface="Calibri"/>
                <a:cs typeface="Calibri"/>
                <a:sym typeface="Calibri"/>
              </a:rPr>
              <a:t>8</a:t>
            </a:r>
            <a:endParaRPr b="0" i="0" sz="1800" u="none" cap="none" strike="noStrike">
              <a:solidFill>
                <a:schemeClr val="dk1"/>
              </a:solidFill>
              <a:latin typeface="Calibri"/>
              <a:ea typeface="Calibri"/>
              <a:cs typeface="Calibri"/>
              <a:sym typeface="Calibri"/>
            </a:endParaRPr>
          </a:p>
        </p:txBody>
      </p:sp>
      <p:pic>
        <p:nvPicPr>
          <p:cNvPr id="88" name="Google Shape;88;p13"/>
          <p:cNvPicPr preferRelativeResize="0"/>
          <p:nvPr/>
        </p:nvPicPr>
        <p:blipFill rotWithShape="1">
          <a:blip r:embed="rId3">
            <a:alphaModFix/>
          </a:blip>
          <a:srcRect b="0" l="0" r="0" t="0"/>
          <a:stretch/>
        </p:blipFill>
        <p:spPr>
          <a:xfrm>
            <a:off x="7014949" y="3862316"/>
            <a:ext cx="990316" cy="990316"/>
          </a:xfrm>
          <a:prstGeom prst="rect">
            <a:avLst/>
          </a:prstGeom>
          <a:noFill/>
          <a:ln>
            <a:noFill/>
          </a:ln>
        </p:spPr>
      </p:pic>
      <p:pic>
        <p:nvPicPr>
          <p:cNvPr id="89" name="Google Shape;89;p13"/>
          <p:cNvPicPr preferRelativeResize="0"/>
          <p:nvPr/>
        </p:nvPicPr>
        <p:blipFill rotWithShape="1">
          <a:blip r:embed="rId4">
            <a:alphaModFix/>
          </a:blip>
          <a:srcRect b="0" l="0" r="0" t="0"/>
          <a:stretch/>
        </p:blipFill>
        <p:spPr>
          <a:xfrm>
            <a:off x="1348872" y="3883522"/>
            <a:ext cx="1077869" cy="10334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1" i="0" lang="en-US" sz="4400" u="none" cap="none" strike="noStrike">
                <a:solidFill>
                  <a:schemeClr val="dk1"/>
                </a:solidFill>
              </a:rPr>
              <a:t>NSRC and FEMC</a:t>
            </a:r>
            <a:br>
              <a:rPr b="1" i="0" lang="en-US" sz="4400" u="none" cap="none" strike="noStrike">
                <a:solidFill>
                  <a:schemeClr val="dk1"/>
                </a:solidFill>
              </a:rPr>
            </a:br>
            <a:r>
              <a:rPr b="1" i="0" lang="en-US" sz="3600" u="none" cap="none" strike="noStrike">
                <a:solidFill>
                  <a:schemeClr val="dk1"/>
                </a:solidFill>
              </a:rPr>
              <a:t>Complementary parts of a whole? </a:t>
            </a:r>
            <a:endParaRPr b="1" i="0" sz="4400" u="none" cap="none" strike="noStrike">
              <a:solidFill>
                <a:schemeClr val="dk1"/>
              </a:solidFill>
            </a:endParaRPr>
          </a:p>
        </p:txBody>
      </p:sp>
      <p:sp>
        <p:nvSpPr>
          <p:cNvPr id="200" name="Google Shape;200;p2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FEMC: State and Private Forestry</a:t>
            </a:r>
            <a:endParaRPr/>
          </a:p>
          <a:p>
            <a:pPr indent="0" lvl="0" marL="2689225" marR="0" rtl="0" algn="l">
              <a:lnSpc>
                <a:spcPct val="90000"/>
              </a:lnSpc>
              <a:spcBef>
                <a:spcPts val="100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To serve the northeast temperate forest region through improved understanding of long-term trends, annual conditions, and interdisciplinary relationships of the physical, chemical, and biological components of forested ecosystems.</a:t>
            </a:r>
            <a:br>
              <a:rPr b="0" i="0" lang="en-US" sz="2000" u="none" cap="none" strike="noStrike">
                <a:solidFill>
                  <a:schemeClr val="dk1"/>
                </a:solidFill>
                <a:latin typeface="Calibri"/>
                <a:ea typeface="Calibri"/>
                <a:cs typeface="Calibri"/>
                <a:sym typeface="Calibri"/>
              </a:rPr>
            </a:br>
            <a:endParaRPr b="0" i="0" sz="20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NSRC: Forest Service Research</a:t>
            </a:r>
            <a:endParaRPr/>
          </a:p>
          <a:p>
            <a:pPr indent="0" lvl="0" marL="2689225" marR="0" rtl="0" algn="l">
              <a:lnSpc>
                <a:spcPct val="90000"/>
              </a:lnSpc>
              <a:spcBef>
                <a:spcPts val="100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To support cross-disciplinary, collaborative research in the Northern Forest that is relevant to and benefits the people who live within its boundaries, work with its resources, use its products, visit it, and care about it. </a:t>
            </a:r>
            <a:endParaRPr b="0" i="0" sz="2000" u="none" cap="none" strike="noStrike">
              <a:solidFill>
                <a:schemeClr val="dk1"/>
              </a:solidFill>
              <a:latin typeface="Calibri"/>
              <a:ea typeface="Calibri"/>
              <a:cs typeface="Calibri"/>
              <a:sym typeface="Calibri"/>
            </a:endParaRPr>
          </a:p>
        </p:txBody>
      </p:sp>
      <p:pic>
        <p:nvPicPr>
          <p:cNvPr id="201" name="Google Shape;201;p22"/>
          <p:cNvPicPr preferRelativeResize="0"/>
          <p:nvPr/>
        </p:nvPicPr>
        <p:blipFill rotWithShape="1">
          <a:blip r:embed="rId3">
            <a:alphaModFix/>
          </a:blip>
          <a:srcRect b="0" l="0" r="0" t="0"/>
          <a:stretch/>
        </p:blipFill>
        <p:spPr>
          <a:xfrm>
            <a:off x="1489099" y="2442950"/>
            <a:ext cx="1015221" cy="1353628"/>
          </a:xfrm>
          <a:prstGeom prst="rect">
            <a:avLst/>
          </a:prstGeom>
          <a:noFill/>
          <a:ln>
            <a:noFill/>
          </a:ln>
        </p:spPr>
      </p:pic>
      <p:pic>
        <p:nvPicPr>
          <p:cNvPr id="202" name="Google Shape;202;p22"/>
          <p:cNvPicPr preferRelativeResize="0"/>
          <p:nvPr/>
        </p:nvPicPr>
        <p:blipFill rotWithShape="1">
          <a:blip r:embed="rId4">
            <a:alphaModFix/>
          </a:blip>
          <a:srcRect b="0" l="0" r="0" t="0"/>
          <a:stretch/>
        </p:blipFill>
        <p:spPr>
          <a:xfrm>
            <a:off x="1450255" y="4858603"/>
            <a:ext cx="1092907" cy="10479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3"/>
          <p:cNvSpPr txBox="1"/>
          <p:nvPr>
            <p:ph type="title"/>
          </p:nvPr>
        </p:nvSpPr>
        <p:spPr>
          <a:xfrm>
            <a:off x="425425" y="349550"/>
            <a:ext cx="84405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1" i="0" lang="en-US" sz="4400" u="none" cap="none" strike="noStrike">
                <a:solidFill>
                  <a:schemeClr val="dk1"/>
                </a:solidFill>
              </a:rPr>
              <a:t>A potential collaboration serving the Northern Forest Communities</a:t>
            </a:r>
            <a:endParaRPr b="1" i="0" sz="4400" u="none" cap="none" strike="noStrike">
              <a:solidFill>
                <a:schemeClr val="dk1"/>
              </a:solidFill>
            </a:endParaRPr>
          </a:p>
        </p:txBody>
      </p:sp>
      <p:grpSp>
        <p:nvGrpSpPr>
          <p:cNvPr id="208" name="Google Shape;208;p23"/>
          <p:cNvGrpSpPr/>
          <p:nvPr/>
        </p:nvGrpSpPr>
        <p:grpSpPr>
          <a:xfrm>
            <a:off x="1893326" y="2128421"/>
            <a:ext cx="4276132" cy="4522708"/>
            <a:chOff x="1256429" y="-169332"/>
            <a:chExt cx="4276132" cy="4522708"/>
          </a:xfrm>
        </p:grpSpPr>
        <p:sp>
          <p:nvSpPr>
            <p:cNvPr id="209" name="Google Shape;209;p23"/>
            <p:cNvSpPr/>
            <p:nvPr/>
          </p:nvSpPr>
          <p:spPr>
            <a:xfrm>
              <a:off x="2844800" y="1828800"/>
              <a:ext cx="2235200" cy="2235200"/>
            </a:xfrm>
            <a:custGeom>
              <a:rect b="b" l="l" r="r" t="t"/>
              <a:pathLst>
                <a:path extrusionOk="0" h="120000" w="12000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txBox="1"/>
            <p:nvPr/>
          </p:nvSpPr>
          <p:spPr>
            <a:xfrm>
              <a:off x="3294175" y="2352385"/>
              <a:ext cx="1336450" cy="114893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Northern Forest Communities</a:t>
              </a:r>
              <a:endParaRPr b="1" sz="1800">
                <a:solidFill>
                  <a:schemeClr val="lt1"/>
                </a:solidFill>
                <a:latin typeface="Calibri"/>
                <a:ea typeface="Calibri"/>
                <a:cs typeface="Calibri"/>
                <a:sym typeface="Calibri"/>
              </a:endParaRPr>
            </a:p>
          </p:txBody>
        </p:sp>
        <p:sp>
          <p:nvSpPr>
            <p:cNvPr id="211" name="Google Shape;211;p23"/>
            <p:cNvSpPr/>
            <p:nvPr/>
          </p:nvSpPr>
          <p:spPr>
            <a:xfrm>
              <a:off x="1544320" y="1300480"/>
              <a:ext cx="1625600" cy="1625600"/>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txBox="1"/>
            <p:nvPr/>
          </p:nvSpPr>
          <p:spPr>
            <a:xfrm>
              <a:off x="1953570" y="1712203"/>
              <a:ext cx="807100" cy="802154"/>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FEMC</a:t>
              </a:r>
              <a:endParaRPr b="1" sz="1800">
                <a:solidFill>
                  <a:schemeClr val="lt1"/>
                </a:solidFill>
                <a:latin typeface="Calibri"/>
                <a:ea typeface="Calibri"/>
                <a:cs typeface="Calibri"/>
                <a:sym typeface="Calibri"/>
              </a:endParaRPr>
            </a:p>
          </p:txBody>
        </p:sp>
        <p:sp>
          <p:nvSpPr>
            <p:cNvPr id="213" name="Google Shape;213;p23"/>
            <p:cNvSpPr/>
            <p:nvPr/>
          </p:nvSpPr>
          <p:spPr>
            <a:xfrm rot="-980948">
              <a:off x="2453709" y="155747"/>
              <a:ext cx="1592756" cy="1592756"/>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txBox="1"/>
            <p:nvPr/>
          </p:nvSpPr>
          <p:spPr>
            <a:xfrm rot="-80948">
              <a:off x="2803048" y="505085"/>
              <a:ext cx="894080" cy="89408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Forest Service</a:t>
              </a:r>
              <a:endParaRPr b="1" sz="1800">
                <a:solidFill>
                  <a:schemeClr val="lt1"/>
                </a:solidFill>
                <a:latin typeface="Calibri"/>
                <a:ea typeface="Calibri"/>
                <a:cs typeface="Calibri"/>
                <a:sym typeface="Calibri"/>
              </a:endParaRPr>
            </a:p>
          </p:txBody>
        </p:sp>
        <p:sp>
          <p:nvSpPr>
            <p:cNvPr id="215" name="Google Shape;215;p23"/>
            <p:cNvSpPr/>
            <p:nvPr/>
          </p:nvSpPr>
          <p:spPr>
            <a:xfrm>
              <a:off x="2671505" y="1492320"/>
              <a:ext cx="2861056" cy="2861056"/>
            </a:xfrm>
            <a:custGeom>
              <a:rect b="b" l="l" r="r" t="t"/>
              <a:pathLst>
                <a:path extrusionOk="0" h="120000" w="120000">
                  <a:moveTo>
                    <a:pt x="54575" y="4013"/>
                  </a:moveTo>
                  <a:lnTo>
                    <a:pt x="54575" y="4013"/>
                  </a:lnTo>
                  <a:cubicBezTo>
                    <a:pt x="77695" y="1773"/>
                    <a:pt x="99815" y="13974"/>
                    <a:pt x="110252" y="34726"/>
                  </a:cubicBezTo>
                  <a:cubicBezTo>
                    <a:pt x="120689" y="55478"/>
                    <a:pt x="117296" y="80511"/>
                    <a:pt x="101713" y="97736"/>
                  </a:cubicBezTo>
                  <a:lnTo>
                    <a:pt x="104270" y="100466"/>
                  </a:lnTo>
                  <a:lnTo>
                    <a:pt x="96534" y="98998"/>
                  </a:lnTo>
                  <a:lnTo>
                    <a:pt x="95297" y="90887"/>
                  </a:lnTo>
                  <a:lnTo>
                    <a:pt x="97853" y="93616"/>
                  </a:lnTo>
                  <a:cubicBezTo>
                    <a:pt x="111679" y="78048"/>
                    <a:pt x="114562" y="55603"/>
                    <a:pt x="105122" y="37045"/>
                  </a:cubicBezTo>
                  <a:cubicBezTo>
                    <a:pt x="95681" y="18488"/>
                    <a:pt x="75841" y="7603"/>
                    <a:pt x="55118" y="9611"/>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a:off x="1256429" y="941355"/>
              <a:ext cx="2078736" cy="2078736"/>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p:nvPr/>
          </p:nvSpPr>
          <p:spPr>
            <a:xfrm>
              <a:off x="2086400" y="-169332"/>
              <a:ext cx="2241296" cy="2241296"/>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 name="Google Shape;218;p23"/>
          <p:cNvGrpSpPr/>
          <p:nvPr/>
        </p:nvGrpSpPr>
        <p:grpSpPr>
          <a:xfrm>
            <a:off x="4238767" y="2596616"/>
            <a:ext cx="2167207" cy="2167207"/>
            <a:chOff x="5289901" y="1695863"/>
            <a:chExt cx="2167207" cy="2167207"/>
          </a:xfrm>
        </p:grpSpPr>
        <p:sp>
          <p:nvSpPr>
            <p:cNvPr id="219" name="Google Shape;219;p23"/>
            <p:cNvSpPr/>
            <p:nvPr/>
          </p:nvSpPr>
          <p:spPr>
            <a:xfrm rot="-1750954">
              <a:off x="5577126" y="1983088"/>
              <a:ext cx="1592756" cy="1592756"/>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3"/>
            <p:cNvSpPr txBox="1"/>
            <p:nvPr/>
          </p:nvSpPr>
          <p:spPr>
            <a:xfrm>
              <a:off x="5926465" y="2332427"/>
              <a:ext cx="894080" cy="89408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NSRC</a:t>
              </a:r>
              <a:br>
                <a:rPr b="1" lang="en-US" sz="1800">
                  <a:solidFill>
                    <a:schemeClr val="lt1"/>
                  </a:solidFill>
                  <a:latin typeface="Calibri"/>
                  <a:ea typeface="Calibri"/>
                  <a:cs typeface="Calibri"/>
                  <a:sym typeface="Calibri"/>
                </a:rPr>
              </a:br>
              <a:r>
                <a:rPr b="1" lang="en-US" sz="1800">
                  <a:solidFill>
                    <a:schemeClr val="lt1"/>
                  </a:solidFill>
                  <a:latin typeface="Calibri"/>
                  <a:ea typeface="Calibri"/>
                  <a:cs typeface="Calibri"/>
                  <a:sym typeface="Calibri"/>
                </a:rPr>
                <a:t>2.0</a:t>
              </a:r>
              <a:endParaRPr b="1" sz="1800">
                <a:solidFill>
                  <a:schemeClr val="lt1"/>
                </a:solidFill>
                <a:latin typeface="Calibri"/>
                <a:ea typeface="Calibri"/>
                <a:cs typeface="Calibri"/>
                <a:sym typeface="Calibri"/>
              </a:endParaRPr>
            </a:p>
          </p:txBody>
        </p:sp>
      </p:grpSp>
      <p:sp>
        <p:nvSpPr>
          <p:cNvPr id="221" name="Google Shape;221;p23"/>
          <p:cNvSpPr/>
          <p:nvPr/>
        </p:nvSpPr>
        <p:spPr>
          <a:xfrm flipH="1" rot="2659806">
            <a:off x="4988058" y="2651575"/>
            <a:ext cx="1614766" cy="1359760"/>
          </a:xfrm>
          <a:custGeom>
            <a:rect b="b" l="l" r="r" t="t"/>
            <a:pathLst>
              <a:path extrusionOk="0" h="120000" w="120000">
                <a:moveTo>
                  <a:pt x="8720" y="44465"/>
                </a:moveTo>
                <a:lnTo>
                  <a:pt x="8720" y="44465"/>
                </a:lnTo>
                <a:cubicBezTo>
                  <a:pt x="15548" y="22910"/>
                  <a:pt x="35697" y="8033"/>
                  <a:pt x="58766" y="7514"/>
                </a:cubicBezTo>
                <a:cubicBezTo>
                  <a:pt x="81835" y="6995"/>
                  <a:pt x="102662" y="20951"/>
                  <a:pt x="110496" y="42176"/>
                </a:cubicBezTo>
                <a:lnTo>
                  <a:pt x="116126" y="42176"/>
                </a:lnTo>
                <a:lnTo>
                  <a:pt x="107369" y="60000"/>
                </a:lnTo>
                <a:lnTo>
                  <a:pt x="90863" y="42176"/>
                </a:lnTo>
                <a:lnTo>
                  <a:pt x="96119" y="42176"/>
                </a:lnTo>
                <a:cubicBezTo>
                  <a:pt x="88334" y="29012"/>
                  <a:pt x="72728" y="21336"/>
                  <a:pt x="56411" y="22644"/>
                </a:cubicBezTo>
                <a:cubicBezTo>
                  <a:pt x="40094" y="23952"/>
                  <a:pt x="26190" y="33994"/>
                  <a:pt x="21034" y="48195"/>
                </a:cubicBezTo>
                <a:close/>
              </a:path>
            </a:pathLst>
          </a:custGeom>
          <a:solidFill>
            <a:srgbClr val="B3C6E7"/>
          </a:solidFill>
          <a:ln cap="flat" cmpd="sng" w="12700">
            <a:solidFill>
              <a:srgbClr val="D8E2F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23"/>
          <p:cNvSpPr txBox="1"/>
          <p:nvPr/>
        </p:nvSpPr>
        <p:spPr>
          <a:xfrm>
            <a:off x="6283259" y="2381647"/>
            <a:ext cx="161805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Research and Outreach</a:t>
            </a:r>
            <a:endParaRPr sz="1800">
              <a:solidFill>
                <a:schemeClr val="dk1"/>
              </a:solidFill>
              <a:latin typeface="Calibri"/>
              <a:ea typeface="Calibri"/>
              <a:cs typeface="Calibri"/>
              <a:sym typeface="Calibri"/>
            </a:endParaRPr>
          </a:p>
        </p:txBody>
      </p:sp>
      <p:sp>
        <p:nvSpPr>
          <p:cNvPr id="223" name="Google Shape;223;p23"/>
          <p:cNvSpPr txBox="1"/>
          <p:nvPr/>
        </p:nvSpPr>
        <p:spPr>
          <a:xfrm>
            <a:off x="537534" y="3393817"/>
            <a:ext cx="164827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Monitoring and Synthesis</a:t>
            </a:r>
            <a:endParaRPr sz="1800">
              <a:solidFill>
                <a:schemeClr val="dk1"/>
              </a:solidFill>
              <a:latin typeface="Calibri"/>
              <a:ea typeface="Calibri"/>
              <a:cs typeface="Calibri"/>
              <a:sym typeface="Calibri"/>
            </a:endParaRPr>
          </a:p>
        </p:txBody>
      </p:sp>
      <p:sp>
        <p:nvSpPr>
          <p:cNvPr id="224" name="Google Shape;224;p23"/>
          <p:cNvSpPr txBox="1"/>
          <p:nvPr/>
        </p:nvSpPr>
        <p:spPr>
          <a:xfrm>
            <a:off x="6039048" y="5392257"/>
            <a:ext cx="141263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Challenges and Needs</a:t>
            </a:r>
            <a:endParaRPr sz="1800">
              <a:solidFill>
                <a:schemeClr val="dk1"/>
              </a:solidFill>
              <a:latin typeface="Calibri"/>
              <a:ea typeface="Calibri"/>
              <a:cs typeface="Calibri"/>
              <a:sym typeface="Calibri"/>
            </a:endParaRPr>
          </a:p>
        </p:txBody>
      </p:sp>
      <p:sp>
        <p:nvSpPr>
          <p:cNvPr id="225" name="Google Shape;225;p23"/>
          <p:cNvSpPr txBox="1"/>
          <p:nvPr/>
        </p:nvSpPr>
        <p:spPr>
          <a:xfrm>
            <a:off x="1598797" y="2448012"/>
            <a:ext cx="1403712"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Support and Guidance</a:t>
            </a:r>
            <a:endParaRPr sz="1800">
              <a:solidFill>
                <a:schemeClr val="dk1"/>
              </a:solidFill>
              <a:latin typeface="Calibri"/>
              <a:ea typeface="Calibri"/>
              <a:cs typeface="Calibri"/>
              <a:sym typeface="Calibri"/>
            </a:endParaRPr>
          </a:p>
        </p:txBody>
      </p:sp>
      <p:sp>
        <p:nvSpPr>
          <p:cNvPr id="226" name="Google Shape;226;p23"/>
          <p:cNvSpPr/>
          <p:nvPr/>
        </p:nvSpPr>
        <p:spPr>
          <a:xfrm>
            <a:off x="6549376" y="3853658"/>
            <a:ext cx="1804605" cy="1379815"/>
          </a:xfrm>
          <a:prstGeom prst="rightArrow">
            <a:avLst>
              <a:gd fmla="val 50000" name="adj1"/>
              <a:gd fmla="val 50000" name="adj2"/>
            </a:avLst>
          </a:prstGeom>
          <a:solidFill>
            <a:srgbClr val="54813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Solutions</a:t>
            </a:r>
            <a:endParaRPr b="1" sz="1800">
              <a:solidFill>
                <a:schemeClr val="lt1"/>
              </a:solidFill>
              <a:latin typeface="Calibri"/>
              <a:ea typeface="Calibri"/>
              <a:cs typeface="Calibri"/>
              <a:sym typeface="Calibri"/>
            </a:endParaRPr>
          </a:p>
        </p:txBody>
      </p:sp>
      <p:sp>
        <p:nvSpPr>
          <p:cNvPr id="227" name="Google Shape;227;p23"/>
          <p:cNvSpPr txBox="1"/>
          <p:nvPr/>
        </p:nvSpPr>
        <p:spPr>
          <a:xfrm>
            <a:off x="259307" y="5585125"/>
            <a:ext cx="3289110"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000">
                <a:solidFill>
                  <a:srgbClr val="2E75B5"/>
                </a:solidFill>
                <a:latin typeface="Calibri"/>
                <a:ea typeface="Calibri"/>
                <a:cs typeface="Calibri"/>
                <a:sym typeface="Calibri"/>
              </a:rPr>
              <a:t>There are other components in this complex machine!</a:t>
            </a:r>
            <a:endParaRPr i="1" sz="2000">
              <a:solidFill>
                <a:srgbClr val="2E75B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4"/>
          <p:cNvSpPr txBox="1"/>
          <p:nvPr>
            <p:ph type="title"/>
          </p:nvPr>
        </p:nvSpPr>
        <p:spPr>
          <a:xfrm>
            <a:off x="114300" y="237409"/>
            <a:ext cx="7886700" cy="810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1" i="0" lang="en-US" sz="4400" u="none" cap="none" strike="noStrike">
                <a:solidFill>
                  <a:schemeClr val="dk1"/>
                </a:solidFill>
              </a:rPr>
              <a:t>What’s next?</a:t>
            </a:r>
            <a:endParaRPr b="1" i="0" sz="4400" u="none" cap="none" strike="noStrike">
              <a:solidFill>
                <a:schemeClr val="dk1"/>
              </a:solidFill>
            </a:endParaRPr>
          </a:p>
        </p:txBody>
      </p:sp>
      <p:sp>
        <p:nvSpPr>
          <p:cNvPr id="233" name="Google Shape;233;p24"/>
          <p:cNvSpPr txBox="1"/>
          <p:nvPr>
            <p:ph idx="1" type="body"/>
          </p:nvPr>
        </p:nvSpPr>
        <p:spPr>
          <a:xfrm>
            <a:off x="274325" y="1331600"/>
            <a:ext cx="8547600" cy="5275500"/>
          </a:xfrm>
          <a:prstGeom prst="rect">
            <a:avLst/>
          </a:prstGeom>
          <a:noFill/>
          <a:ln>
            <a:noFill/>
          </a:ln>
        </p:spPr>
        <p:txBody>
          <a:bodyPr anchorCtr="0" anchor="t" bIns="45700" lIns="91425" spcFirstLastPara="1" rIns="91425" wrap="square" tIns="45700">
            <a:noAutofit/>
          </a:bodyPr>
          <a:lstStyle/>
          <a:p>
            <a:pPr indent="-241300" lvl="0" marL="228600" marR="0" rtl="0" algn="l">
              <a:lnSpc>
                <a:spcPct val="90000"/>
              </a:lnSpc>
              <a:spcBef>
                <a:spcPts val="10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As of FY2017, the NSRC is in a funding hiatus</a:t>
            </a:r>
            <a:endParaRPr sz="3000"/>
          </a:p>
          <a:p>
            <a:pPr indent="0" lvl="0" marL="228600" marR="0" rtl="0" algn="l">
              <a:lnSpc>
                <a:spcPct val="90000"/>
              </a:lnSpc>
              <a:spcBef>
                <a:spcPts val="1000"/>
              </a:spcBef>
              <a:spcAft>
                <a:spcPts val="0"/>
              </a:spcAft>
              <a:buNone/>
            </a:pPr>
            <a:r>
              <a:t/>
            </a:r>
            <a:endParaRPr sz="3000"/>
          </a:p>
          <a:p>
            <a:pPr indent="-241300" lvl="0" marL="228600" marR="0" rtl="0" algn="l">
              <a:lnSpc>
                <a:spcPct val="90000"/>
              </a:lnSpc>
              <a:spcBef>
                <a:spcPts val="10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Currently funded projects will continue </a:t>
            </a:r>
            <a:endParaRPr sz="3000"/>
          </a:p>
          <a:p>
            <a:pPr indent="0" lvl="0" marL="228600" marR="0" rtl="0" algn="l">
              <a:lnSpc>
                <a:spcPct val="90000"/>
              </a:lnSpc>
              <a:spcBef>
                <a:spcPts val="1000"/>
              </a:spcBef>
              <a:spcAft>
                <a:spcPts val="0"/>
              </a:spcAft>
              <a:buNone/>
            </a:pPr>
            <a:r>
              <a:t/>
            </a:r>
            <a:endParaRPr sz="3000"/>
          </a:p>
          <a:p>
            <a:pPr indent="-241300" lvl="0" marL="228600" marR="0" rtl="0" algn="l">
              <a:lnSpc>
                <a:spcPct val="90000"/>
              </a:lnSpc>
              <a:spcBef>
                <a:spcPts val="10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Strategic Plan for “NSRC2.0”</a:t>
            </a:r>
            <a:endParaRPr sz="3000"/>
          </a:p>
          <a:p>
            <a:pPr indent="0" lvl="0" marL="228600" marR="0" rtl="0" algn="l">
              <a:lnSpc>
                <a:spcPct val="90000"/>
              </a:lnSpc>
              <a:spcBef>
                <a:spcPts val="1000"/>
              </a:spcBef>
              <a:spcAft>
                <a:spcPts val="0"/>
              </a:spcAft>
              <a:buNone/>
            </a:pPr>
            <a:r>
              <a:t/>
            </a:r>
            <a:endParaRPr sz="3000"/>
          </a:p>
          <a:p>
            <a:pPr indent="-241300" lvl="0" marL="228600" marR="0" rtl="0" algn="l">
              <a:lnSpc>
                <a:spcPct val="90000"/>
              </a:lnSpc>
              <a:spcBef>
                <a:spcPts val="1000"/>
              </a:spcBef>
              <a:spcAft>
                <a:spcPts val="100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Explore new funding opportunities</a:t>
            </a:r>
            <a:endParaRPr b="0" i="0" sz="3000" u="none" cap="none" strike="noStrike">
              <a:solidFill>
                <a:schemeClr val="dk1"/>
              </a:solidFill>
              <a:latin typeface="Calibri"/>
              <a:ea typeface="Calibri"/>
              <a:cs typeface="Calibri"/>
              <a:sym typeface="Calibri"/>
            </a:endParaRPr>
          </a:p>
        </p:txBody>
      </p:sp>
      <p:pic>
        <p:nvPicPr>
          <p:cNvPr id="234" name="Google Shape;234;p24"/>
          <p:cNvPicPr preferRelativeResize="0"/>
          <p:nvPr/>
        </p:nvPicPr>
        <p:blipFill rotWithShape="1">
          <a:blip r:embed="rId3">
            <a:alphaModFix/>
          </a:blip>
          <a:srcRect b="0" l="0" r="0" t="0"/>
          <a:stretch/>
        </p:blipFill>
        <p:spPr>
          <a:xfrm>
            <a:off x="6999045" y="5295662"/>
            <a:ext cx="1077869" cy="10334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5"/>
          <p:cNvSpPr txBox="1"/>
          <p:nvPr>
            <p:ph type="title"/>
          </p:nvPr>
        </p:nvSpPr>
        <p:spPr>
          <a:xfrm>
            <a:off x="95825" y="1"/>
            <a:ext cx="78867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1" i="0" lang="en-US" sz="4400" u="none" cap="none" strike="noStrike">
                <a:solidFill>
                  <a:schemeClr val="dk1"/>
                </a:solidFill>
              </a:rPr>
              <a:t>What can you do?</a:t>
            </a:r>
            <a:endParaRPr b="1" i="0" sz="4400" u="none" cap="none" strike="noStrike">
              <a:solidFill>
                <a:schemeClr val="dk1"/>
              </a:solidFill>
            </a:endParaRPr>
          </a:p>
        </p:txBody>
      </p:sp>
      <p:sp>
        <p:nvSpPr>
          <p:cNvPr id="240" name="Google Shape;240;p25"/>
          <p:cNvSpPr txBox="1"/>
          <p:nvPr>
            <p:ph idx="1" type="body"/>
          </p:nvPr>
        </p:nvSpPr>
        <p:spPr>
          <a:xfrm>
            <a:off x="95825" y="1197426"/>
            <a:ext cx="8343600" cy="5009100"/>
          </a:xfrm>
          <a:prstGeom prst="rect">
            <a:avLst/>
          </a:prstGeom>
          <a:noFill/>
          <a:ln>
            <a:noFill/>
          </a:ln>
        </p:spPr>
        <p:txBody>
          <a:bodyPr anchorCtr="0" anchor="t" bIns="45700" lIns="91425" spcFirstLastPara="1" rIns="91425" wrap="square" tIns="45700">
            <a:noAutofit/>
          </a:bodyPr>
          <a:lstStyle/>
          <a:p>
            <a:pPr indent="-254634" lvl="0" marL="228600" marR="0" rtl="0" algn="l">
              <a:lnSpc>
                <a:spcPct val="90000"/>
              </a:lnSpc>
              <a:spcBef>
                <a:spcPts val="1200"/>
              </a:spcBef>
              <a:spcAft>
                <a:spcPts val="0"/>
              </a:spcAft>
              <a:buClr>
                <a:schemeClr val="dk1"/>
              </a:buClr>
              <a:buSzPts val="3000"/>
              <a:buFont typeface="Arial"/>
              <a:buChar char="•"/>
            </a:pPr>
            <a:r>
              <a:rPr lang="en-US" sz="3000"/>
              <a:t>Help distribute NSRC materials</a:t>
            </a:r>
            <a:endParaRPr sz="3000"/>
          </a:p>
          <a:p>
            <a:pPr indent="0" lvl="0" marL="228600" marR="0" rtl="0" algn="l">
              <a:lnSpc>
                <a:spcPct val="90000"/>
              </a:lnSpc>
              <a:spcBef>
                <a:spcPts val="1200"/>
              </a:spcBef>
              <a:spcAft>
                <a:spcPts val="0"/>
              </a:spcAft>
              <a:buNone/>
            </a:pPr>
            <a:r>
              <a:t/>
            </a:r>
            <a:endParaRPr sz="3000"/>
          </a:p>
          <a:p>
            <a:pPr indent="-254634" lvl="0" marL="228600" marR="0" rtl="0" algn="l">
              <a:lnSpc>
                <a:spcPct val="90000"/>
              </a:lnSpc>
              <a:spcBef>
                <a:spcPts val="1200"/>
              </a:spcBef>
              <a:spcAft>
                <a:spcPts val="0"/>
              </a:spcAft>
              <a:buClr>
                <a:schemeClr val="dk1"/>
              </a:buClr>
              <a:buSzPts val="3000"/>
              <a:buFont typeface="Arial"/>
              <a:buChar char="•"/>
            </a:pPr>
            <a:r>
              <a:rPr lang="en-US" sz="3000"/>
              <a:t>Speak to the importance of NSRC</a:t>
            </a:r>
            <a:endParaRPr sz="3000"/>
          </a:p>
          <a:p>
            <a:pPr indent="0" lvl="0" marL="228600" marR="0" rtl="0" algn="l">
              <a:lnSpc>
                <a:spcPct val="90000"/>
              </a:lnSpc>
              <a:spcBef>
                <a:spcPts val="1200"/>
              </a:spcBef>
              <a:spcAft>
                <a:spcPts val="0"/>
              </a:spcAft>
              <a:buNone/>
            </a:pPr>
            <a:r>
              <a:t/>
            </a:r>
            <a:endParaRPr sz="3000"/>
          </a:p>
          <a:p>
            <a:pPr indent="-254634" lvl="0" marL="228600" marR="0" rtl="0" algn="l">
              <a:lnSpc>
                <a:spcPct val="90000"/>
              </a:lnSpc>
              <a:spcBef>
                <a:spcPts val="1200"/>
              </a:spcBef>
              <a:spcAft>
                <a:spcPts val="0"/>
              </a:spcAft>
              <a:buClr>
                <a:schemeClr val="dk1"/>
              </a:buClr>
              <a:buSzPts val="3000"/>
              <a:buFont typeface="Arial"/>
              <a:buChar char="•"/>
            </a:pPr>
            <a:r>
              <a:rPr lang="en-US" sz="3000"/>
              <a:t>Highlight benefits of past NSRC funding</a:t>
            </a:r>
            <a:endParaRPr sz="3000"/>
          </a:p>
          <a:p>
            <a:pPr indent="0" lvl="0" marL="228600" marR="0" rtl="0" algn="l">
              <a:lnSpc>
                <a:spcPct val="90000"/>
              </a:lnSpc>
              <a:spcBef>
                <a:spcPts val="1200"/>
              </a:spcBef>
              <a:spcAft>
                <a:spcPts val="0"/>
              </a:spcAft>
              <a:buNone/>
            </a:pPr>
            <a:r>
              <a:t/>
            </a:r>
            <a:endParaRPr sz="3000"/>
          </a:p>
          <a:p>
            <a:pPr indent="-254634" lvl="0" marL="228600" marR="0" rtl="0" algn="l">
              <a:lnSpc>
                <a:spcPct val="90000"/>
              </a:lnSpc>
              <a:spcBef>
                <a:spcPts val="1200"/>
              </a:spcBef>
              <a:spcAft>
                <a:spcPts val="0"/>
              </a:spcAft>
              <a:buClr>
                <a:schemeClr val="dk1"/>
              </a:buClr>
              <a:buSzPts val="3000"/>
              <a:buFont typeface="Arial"/>
              <a:buChar char="•"/>
            </a:pPr>
            <a:r>
              <a:rPr lang="en-US" sz="3000"/>
              <a:t>Identify potential future partners for NSRC</a:t>
            </a:r>
            <a:endParaRPr sz="3000"/>
          </a:p>
          <a:p>
            <a:pPr indent="0" lvl="0" marL="228600" marR="0" rtl="0" algn="l">
              <a:lnSpc>
                <a:spcPct val="90000"/>
              </a:lnSpc>
              <a:spcBef>
                <a:spcPts val="1200"/>
              </a:spcBef>
              <a:spcAft>
                <a:spcPts val="0"/>
              </a:spcAft>
              <a:buNone/>
            </a:pPr>
            <a:r>
              <a:t/>
            </a:r>
            <a:endParaRPr sz="3000"/>
          </a:p>
          <a:p>
            <a:pPr indent="-254634" lvl="0" marL="228600" marR="0" rtl="0" algn="l">
              <a:lnSpc>
                <a:spcPct val="90000"/>
              </a:lnSpc>
              <a:spcBef>
                <a:spcPts val="1200"/>
              </a:spcBef>
              <a:spcAft>
                <a:spcPts val="0"/>
              </a:spcAft>
              <a:buClr>
                <a:schemeClr val="dk1"/>
              </a:buClr>
              <a:buSzPts val="3000"/>
              <a:buFont typeface="Arial"/>
              <a:buChar char="•"/>
            </a:pPr>
            <a:r>
              <a:rPr lang="en-US" sz="3000"/>
              <a:t>Provide feedback</a:t>
            </a:r>
            <a:endParaRPr sz="3000"/>
          </a:p>
          <a:p>
            <a:pPr indent="0" lvl="0" marL="0" marR="0" rtl="0" algn="l">
              <a:lnSpc>
                <a:spcPct val="90000"/>
              </a:lnSpc>
              <a:spcBef>
                <a:spcPts val="1200"/>
              </a:spcBef>
              <a:spcAft>
                <a:spcPts val="1000"/>
              </a:spcAft>
              <a:buNone/>
            </a:pPr>
            <a:r>
              <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26"/>
          <p:cNvSpPr txBox="1"/>
          <p:nvPr>
            <p:ph type="title"/>
          </p:nvPr>
        </p:nvSpPr>
        <p:spPr>
          <a:xfrm>
            <a:off x="0" y="1"/>
            <a:ext cx="7886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Summary</a:t>
            </a:r>
            <a:endParaRPr b="1"/>
          </a:p>
        </p:txBody>
      </p:sp>
      <p:sp>
        <p:nvSpPr>
          <p:cNvPr id="246" name="Google Shape;246;p26"/>
          <p:cNvSpPr txBox="1"/>
          <p:nvPr>
            <p:ph idx="1" type="body"/>
          </p:nvPr>
        </p:nvSpPr>
        <p:spPr>
          <a:xfrm>
            <a:off x="74300" y="1091325"/>
            <a:ext cx="9002100" cy="5542800"/>
          </a:xfrm>
          <a:prstGeom prst="rect">
            <a:avLst/>
          </a:prstGeom>
        </p:spPr>
        <p:txBody>
          <a:bodyPr anchorCtr="0" anchor="t" bIns="45700" lIns="91425" spcFirstLastPara="1" rIns="91425" wrap="square" tIns="45700">
            <a:noAutofit/>
          </a:bodyPr>
          <a:lstStyle/>
          <a:p>
            <a:pPr indent="-419100" lvl="0" marL="457200" rtl="0" algn="l">
              <a:spcBef>
                <a:spcPts val="1000"/>
              </a:spcBef>
              <a:spcAft>
                <a:spcPts val="0"/>
              </a:spcAft>
              <a:buSzPts val="3000"/>
              <a:buChar char="•"/>
            </a:pPr>
            <a:r>
              <a:rPr lang="en-US" sz="3000"/>
              <a:t>NSRC has been a vital regional program with a long and productive history</a:t>
            </a:r>
            <a:endParaRPr sz="3000"/>
          </a:p>
          <a:p>
            <a:pPr indent="0" lvl="0" marL="457200" rtl="0" algn="l">
              <a:spcBef>
                <a:spcPts val="1000"/>
              </a:spcBef>
              <a:spcAft>
                <a:spcPts val="0"/>
              </a:spcAft>
              <a:buNone/>
            </a:pPr>
            <a:r>
              <a:t/>
            </a:r>
            <a:endParaRPr sz="3000"/>
          </a:p>
          <a:p>
            <a:pPr indent="-419100" lvl="0" marL="457200" rtl="0" algn="l">
              <a:spcBef>
                <a:spcPts val="1000"/>
              </a:spcBef>
              <a:spcAft>
                <a:spcPts val="0"/>
              </a:spcAft>
              <a:buSzPts val="3000"/>
              <a:buChar char="•"/>
            </a:pPr>
            <a:r>
              <a:rPr lang="en-US" sz="3000"/>
              <a:t>Given current transitions in the region, the need for a program like NSRC likely has not been higher</a:t>
            </a:r>
            <a:endParaRPr sz="3000"/>
          </a:p>
          <a:p>
            <a:pPr indent="0" lvl="0" marL="457200" rtl="0" algn="l">
              <a:spcBef>
                <a:spcPts val="1000"/>
              </a:spcBef>
              <a:spcAft>
                <a:spcPts val="0"/>
              </a:spcAft>
              <a:buNone/>
            </a:pPr>
            <a:r>
              <a:t/>
            </a:r>
            <a:endParaRPr sz="3000"/>
          </a:p>
          <a:p>
            <a:pPr indent="-419100" lvl="0" marL="457200" rtl="0" algn="l">
              <a:spcBef>
                <a:spcPts val="1000"/>
              </a:spcBef>
              <a:spcAft>
                <a:spcPts val="0"/>
              </a:spcAft>
              <a:buSzPts val="3000"/>
              <a:buChar char="•"/>
            </a:pPr>
            <a:r>
              <a:rPr lang="en-US" sz="3000"/>
              <a:t>Future of the organization remains highly uncertain</a:t>
            </a:r>
            <a:endParaRPr sz="3000"/>
          </a:p>
          <a:p>
            <a:pPr indent="0" lvl="0" marL="457200" rtl="0" algn="l">
              <a:spcBef>
                <a:spcPts val="1000"/>
              </a:spcBef>
              <a:spcAft>
                <a:spcPts val="0"/>
              </a:spcAft>
              <a:buNone/>
            </a:pPr>
            <a:r>
              <a:t/>
            </a:r>
            <a:endParaRPr sz="3000"/>
          </a:p>
          <a:p>
            <a:pPr indent="-419100" lvl="0" marL="457200" rtl="0" algn="l">
              <a:spcBef>
                <a:spcPts val="1000"/>
              </a:spcBef>
              <a:spcAft>
                <a:spcPts val="0"/>
              </a:spcAft>
              <a:buSzPts val="3000"/>
              <a:buChar char="•"/>
            </a:pPr>
            <a:r>
              <a:rPr lang="en-US" sz="3000"/>
              <a:t>Partnership with FEMC is logical and leverages strengths of both organizations</a:t>
            </a:r>
            <a:endParaRPr sz="3000"/>
          </a:p>
          <a:p>
            <a:pPr indent="0" lvl="0" marL="457200" rtl="0" algn="l">
              <a:spcBef>
                <a:spcPts val="1000"/>
              </a:spcBef>
              <a:spcAft>
                <a:spcPts val="0"/>
              </a:spcAft>
              <a:buNone/>
            </a:pPr>
            <a:r>
              <a:t/>
            </a:r>
            <a:endParaRPr sz="3000"/>
          </a:p>
          <a:p>
            <a:pPr indent="0" lvl="0" marL="0" rtl="0" algn="l">
              <a:spcBef>
                <a:spcPts val="1000"/>
              </a:spcBef>
              <a:spcAft>
                <a:spcPts val="1000"/>
              </a:spcAft>
              <a:buNone/>
            </a:pPr>
            <a:r>
              <a:t/>
            </a:r>
            <a:endParaRPr sz="3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Thank you!</a:t>
            </a:r>
            <a:endParaRPr b="0" i="0" sz="4400" u="none" cap="none" strike="noStrike">
              <a:solidFill>
                <a:schemeClr val="dk1"/>
              </a:solidFill>
              <a:latin typeface="Calibri"/>
              <a:ea typeface="Calibri"/>
              <a:cs typeface="Calibri"/>
              <a:sym typeface="Calibri"/>
            </a:endParaRPr>
          </a:p>
        </p:txBody>
      </p:sp>
      <p:sp>
        <p:nvSpPr>
          <p:cNvPr id="252" name="Google Shape;252;p27"/>
          <p:cNvSpPr txBox="1"/>
          <p:nvPr>
            <p:ph idx="1" type="body"/>
          </p:nvPr>
        </p:nvSpPr>
        <p:spPr>
          <a:xfrm>
            <a:off x="724186" y="1485969"/>
            <a:ext cx="8515350" cy="3292285"/>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Breck Bowden (</a:t>
            </a:r>
            <a:r>
              <a:rPr b="0" i="0" lang="en-US" sz="2800" u="sng" cap="none" strike="noStrike">
                <a:solidFill>
                  <a:schemeClr val="hlink"/>
                </a:solidFill>
                <a:latin typeface="Calibri"/>
                <a:ea typeface="Calibri"/>
                <a:cs typeface="Calibri"/>
                <a:sym typeface="Calibri"/>
                <a:hlinkClick r:id="rId3"/>
              </a:rPr>
              <a:t>breck.bowden@uvm.edu</a:t>
            </a:r>
            <a:r>
              <a:rPr b="0" i="0" lang="en-US" sz="2800" u="none" cap="none" strike="noStrike">
                <a:solidFill>
                  <a:schemeClr val="dk1"/>
                </a:solidFill>
                <a:latin typeface="Calibri"/>
                <a:ea typeface="Calibri"/>
                <a:cs typeface="Calibri"/>
                <a:sym typeface="Calibri"/>
              </a:rPr>
              <a:t>)</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Bill McDowell (</a:t>
            </a:r>
            <a:r>
              <a:rPr b="0" i="0" lang="en-US" sz="2800" u="sng" cap="none" strike="noStrike">
                <a:solidFill>
                  <a:schemeClr val="hlink"/>
                </a:solidFill>
                <a:latin typeface="Calibri"/>
                <a:ea typeface="Calibri"/>
                <a:cs typeface="Calibri"/>
                <a:sym typeface="Calibri"/>
                <a:hlinkClick r:id="rId4"/>
              </a:rPr>
              <a:t>bill.mcdowell@unh.edu</a:t>
            </a:r>
            <a:r>
              <a:rPr b="0" i="0" lang="en-US" sz="2800" u="none" cap="none" strike="noStrike">
                <a:solidFill>
                  <a:schemeClr val="dk1"/>
                </a:solidFill>
                <a:latin typeface="Calibri"/>
                <a:ea typeface="Calibri"/>
                <a:cs typeface="Calibri"/>
                <a:sym typeface="Calibri"/>
              </a:rPr>
              <a:t>)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Aaron Weiskittel (</a:t>
            </a:r>
            <a:r>
              <a:rPr b="0" i="0" lang="en-US" sz="2800" u="sng" cap="none" strike="noStrike">
                <a:solidFill>
                  <a:schemeClr val="hlink"/>
                </a:solidFill>
                <a:latin typeface="Calibri"/>
                <a:ea typeface="Calibri"/>
                <a:cs typeface="Calibri"/>
                <a:sym typeface="Calibri"/>
                <a:hlinkClick r:id="rId5"/>
              </a:rPr>
              <a:t>aaron.weiskittel@maine.edu</a:t>
            </a:r>
            <a:r>
              <a:rPr b="0" i="0" lang="en-US" sz="2800" u="none" cap="none" strike="noStrike">
                <a:solidFill>
                  <a:schemeClr val="dk1"/>
                </a:solidFill>
                <a:latin typeface="Calibri"/>
                <a:ea typeface="Calibri"/>
                <a:cs typeface="Calibri"/>
                <a:sym typeface="Calibri"/>
              </a:rPr>
              <a:t>)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Dave Newman (</a:t>
            </a:r>
            <a:r>
              <a:rPr b="0" i="0" lang="en-US" sz="2800" u="sng" cap="none" strike="noStrike">
                <a:solidFill>
                  <a:schemeClr val="hlink"/>
                </a:solidFill>
                <a:latin typeface="Calibri"/>
                <a:ea typeface="Calibri"/>
                <a:cs typeface="Calibri"/>
                <a:sym typeface="Calibri"/>
                <a:hlinkClick r:id="rId6"/>
              </a:rPr>
              <a:t>dnewman@esf.edu</a:t>
            </a:r>
            <a:r>
              <a:rPr b="0" i="0" lang="en-US" sz="2800" u="none" cap="none" strike="noStrike">
                <a:solidFill>
                  <a:schemeClr val="dk1"/>
                </a:solidFill>
                <a:latin typeface="Calibri"/>
                <a:ea typeface="Calibri"/>
                <a:cs typeface="Calibri"/>
                <a:sym typeface="Calibri"/>
              </a:rPr>
              <a:t>)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Anthea Lavallee (</a:t>
            </a:r>
            <a:r>
              <a:rPr b="0" i="0" lang="en-US" sz="2800" u="sng" cap="none" strike="noStrike">
                <a:solidFill>
                  <a:schemeClr val="hlink"/>
                </a:solidFill>
                <a:latin typeface="Calibri"/>
                <a:ea typeface="Calibri"/>
                <a:cs typeface="Calibri"/>
                <a:sym typeface="Calibri"/>
                <a:hlinkClick r:id="rId7"/>
              </a:rPr>
              <a:t>alavalee@hbresearchfoundation.org</a:t>
            </a:r>
            <a:r>
              <a:rPr b="0" i="0" lang="en-US" sz="2800" u="none" cap="none" strike="noStrike">
                <a:solidFill>
                  <a:schemeClr val="dk1"/>
                </a:solidFill>
                <a:latin typeface="Calibri"/>
                <a:ea typeface="Calibri"/>
                <a:cs typeface="Calibri"/>
                <a:sym typeface="Calibri"/>
              </a:rPr>
              <a:t>)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Chris Woodall (</a:t>
            </a:r>
            <a:r>
              <a:rPr b="0" i="0" lang="en-US" sz="2800" u="sng" cap="none" strike="noStrike">
                <a:solidFill>
                  <a:schemeClr val="hlink"/>
                </a:solidFill>
                <a:latin typeface="Calibri"/>
                <a:ea typeface="Calibri"/>
                <a:cs typeface="Calibri"/>
                <a:sym typeface="Calibri"/>
                <a:hlinkClick r:id="rId8"/>
              </a:rPr>
              <a:t>cwoodall@fs.fed.us</a:t>
            </a:r>
            <a:r>
              <a:rPr b="0" i="0" lang="en-US" sz="2800" u="none" cap="none" strike="noStrike">
                <a:solidFill>
                  <a:schemeClr val="dk1"/>
                </a:solidFill>
                <a:latin typeface="Calibri"/>
                <a:ea typeface="Calibri"/>
                <a:cs typeface="Calibri"/>
                <a:sym typeface="Calibri"/>
              </a:rPr>
              <a:t>) </a:t>
            </a:r>
            <a:endParaRPr b="0" i="0" sz="2800" u="none" cap="none" strike="noStrike">
              <a:solidFill>
                <a:schemeClr val="dk1"/>
              </a:solidFill>
              <a:latin typeface="Calibri"/>
              <a:ea typeface="Calibri"/>
              <a:cs typeface="Calibri"/>
              <a:sym typeface="Calibri"/>
            </a:endParaRPr>
          </a:p>
        </p:txBody>
      </p:sp>
      <p:pic>
        <p:nvPicPr>
          <p:cNvPr id="253" name="Google Shape;253;p27"/>
          <p:cNvPicPr preferRelativeResize="0"/>
          <p:nvPr/>
        </p:nvPicPr>
        <p:blipFill rotWithShape="1">
          <a:blip r:embed="rId9">
            <a:alphaModFix/>
          </a:blip>
          <a:srcRect b="0" l="0" r="0" t="0"/>
          <a:stretch/>
        </p:blipFill>
        <p:spPr>
          <a:xfrm>
            <a:off x="3643952" y="4829772"/>
            <a:ext cx="5103410" cy="1584320"/>
          </a:xfrm>
          <a:prstGeom prst="rect">
            <a:avLst/>
          </a:prstGeom>
          <a:noFill/>
          <a:ln>
            <a:noFill/>
          </a:ln>
        </p:spPr>
      </p:pic>
      <p:sp>
        <p:nvSpPr>
          <p:cNvPr id="254" name="Google Shape;254;p27"/>
          <p:cNvSpPr txBox="1"/>
          <p:nvPr/>
        </p:nvSpPr>
        <p:spPr>
          <a:xfrm>
            <a:off x="6958419" y="6349481"/>
            <a:ext cx="187807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7F7F7F"/>
                </a:solidFill>
                <a:latin typeface="Calibri"/>
                <a:ea typeface="Calibri"/>
                <a:cs typeface="Calibri"/>
                <a:sym typeface="Calibri"/>
              </a:rPr>
              <a:t>The Wilderness Society</a:t>
            </a:r>
            <a:endParaRPr sz="1400">
              <a:solidFill>
                <a:srgbClr val="7F7F7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NSRC Mission</a:t>
            </a:r>
            <a:endParaRPr b="0" i="0" sz="4400" u="none" cap="none" strike="noStrike">
              <a:solidFill>
                <a:schemeClr val="dk1"/>
              </a:solidFill>
              <a:latin typeface="Calibri"/>
              <a:ea typeface="Calibri"/>
              <a:cs typeface="Calibri"/>
              <a:sym typeface="Calibri"/>
            </a:endParaRPr>
          </a:p>
        </p:txBody>
      </p:sp>
      <p:pic>
        <p:nvPicPr>
          <p:cNvPr id="95" name="Google Shape;95;p14"/>
          <p:cNvPicPr preferRelativeResize="0"/>
          <p:nvPr/>
        </p:nvPicPr>
        <p:blipFill rotWithShape="1">
          <a:blip r:embed="rId3">
            <a:alphaModFix/>
          </a:blip>
          <a:srcRect b="0" l="0" r="0" t="0"/>
          <a:stretch/>
        </p:blipFill>
        <p:spPr>
          <a:xfrm>
            <a:off x="2770449" y="4851577"/>
            <a:ext cx="1201049" cy="1151594"/>
          </a:xfrm>
          <a:prstGeom prst="rect">
            <a:avLst/>
          </a:prstGeom>
          <a:noFill/>
          <a:ln>
            <a:noFill/>
          </a:ln>
        </p:spPr>
      </p:pic>
      <p:pic>
        <p:nvPicPr>
          <p:cNvPr id="96" name="Google Shape;96;p14"/>
          <p:cNvPicPr preferRelativeResize="0"/>
          <p:nvPr/>
        </p:nvPicPr>
        <p:blipFill rotWithShape="1">
          <a:blip r:embed="rId4">
            <a:alphaModFix/>
          </a:blip>
          <a:srcRect b="0" l="0" r="0" t="0"/>
          <a:stretch/>
        </p:blipFill>
        <p:spPr>
          <a:xfrm>
            <a:off x="3971498" y="1557757"/>
            <a:ext cx="4820503" cy="3051635"/>
          </a:xfrm>
          <a:prstGeom prst="rect">
            <a:avLst/>
          </a:prstGeom>
          <a:noFill/>
          <a:ln>
            <a:noFill/>
          </a:ln>
        </p:spPr>
      </p:pic>
      <p:sp>
        <p:nvSpPr>
          <p:cNvPr id="97" name="Google Shape;97;p14"/>
          <p:cNvSpPr txBox="1"/>
          <p:nvPr/>
        </p:nvSpPr>
        <p:spPr>
          <a:xfrm>
            <a:off x="501275" y="1806300"/>
            <a:ext cx="3470100" cy="291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The NSRC addresses the importance of the Northern Forest to society and the need for research to have relevance and benefit to the people who live there, work with its resources, use its products, visit it, and care about it.</a:t>
            </a:r>
            <a:endParaRPr/>
          </a:p>
        </p:txBody>
      </p:sp>
      <p:pic>
        <p:nvPicPr>
          <p:cNvPr id="98" name="Google Shape;98;p14"/>
          <p:cNvPicPr preferRelativeResize="0"/>
          <p:nvPr/>
        </p:nvPicPr>
        <p:blipFill rotWithShape="1">
          <a:blip r:embed="rId5">
            <a:alphaModFix/>
          </a:blip>
          <a:srcRect b="0" l="0" r="0" t="0"/>
          <a:stretch/>
        </p:blipFill>
        <p:spPr>
          <a:xfrm>
            <a:off x="5187048" y="4609392"/>
            <a:ext cx="3470228" cy="1635965"/>
          </a:xfrm>
          <a:prstGeom prst="rect">
            <a:avLst/>
          </a:prstGeom>
          <a:noFill/>
          <a:ln>
            <a:noFill/>
          </a:ln>
        </p:spPr>
      </p:pic>
      <p:sp>
        <p:nvSpPr>
          <p:cNvPr id="99" name="Google Shape;99;p14"/>
          <p:cNvSpPr txBox="1"/>
          <p:nvPr/>
        </p:nvSpPr>
        <p:spPr>
          <a:xfrm>
            <a:off x="628650" y="4851577"/>
            <a:ext cx="200086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Public Law 105-185</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5"/>
          <p:cNvSpPr txBox="1"/>
          <p:nvPr>
            <p:ph type="title"/>
          </p:nvPr>
        </p:nvSpPr>
        <p:spPr>
          <a:xfrm>
            <a:off x="628650" y="365126"/>
            <a:ext cx="3643099"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NSRC Scope</a:t>
            </a:r>
            <a:endParaRPr b="0" i="0" sz="4400" u="none" cap="none" strike="noStrike">
              <a:solidFill>
                <a:schemeClr val="dk1"/>
              </a:solidFill>
              <a:latin typeface="Calibri"/>
              <a:ea typeface="Calibri"/>
              <a:cs typeface="Calibri"/>
              <a:sym typeface="Calibri"/>
            </a:endParaRPr>
          </a:p>
        </p:txBody>
      </p:sp>
      <p:sp>
        <p:nvSpPr>
          <p:cNvPr id="105" name="Google Shape;105;p15"/>
          <p:cNvSpPr/>
          <p:nvPr/>
        </p:nvSpPr>
        <p:spPr>
          <a:xfrm>
            <a:off x="5377219" y="191069"/>
            <a:ext cx="3439235" cy="6550924"/>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Interest Areas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Atmospheric Pollution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Climate Change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Community &amp; Landowner Engagement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Conservation &amp; Biodiversity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Ecology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Economy of the Northern Forest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Energy &amp; Carbon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Forest Health &amp; Invasive Species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Forest Management &amp; Productivity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Forest Products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Land Use Planning &amp; Development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Recreation &amp; Tourism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Water &amp; Watersheds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Wildlife</a:t>
            </a:r>
            <a:endParaRPr sz="1800">
              <a:solidFill>
                <a:schemeClr val="dk1"/>
              </a:solidFill>
              <a:latin typeface="Calibri"/>
              <a:ea typeface="Calibri"/>
              <a:cs typeface="Calibri"/>
              <a:sym typeface="Calibri"/>
            </a:endParaRPr>
          </a:p>
        </p:txBody>
      </p:sp>
      <p:sp>
        <p:nvSpPr>
          <p:cNvPr id="106" name="Google Shape;106;p15"/>
          <p:cNvSpPr/>
          <p:nvPr/>
        </p:nvSpPr>
        <p:spPr>
          <a:xfrm>
            <a:off x="2450199" y="1690689"/>
            <a:ext cx="2771918" cy="4039737"/>
          </a:xfrm>
          <a:prstGeom prst="roundRect">
            <a:avLst>
              <a:gd fmla="val 16667" name="adj"/>
            </a:avLst>
          </a:prstGeom>
          <a:solidFill>
            <a:srgbClr val="A8D08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Thematic Areas</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Sustaining productive communities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Sustaining ecosystem health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Sustaining productivity and products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Sustaining biodiversity</a:t>
            </a:r>
            <a:endParaRPr sz="1800">
              <a:solidFill>
                <a:schemeClr val="dk1"/>
              </a:solidFill>
              <a:latin typeface="Calibri"/>
              <a:ea typeface="Calibri"/>
              <a:cs typeface="Calibri"/>
              <a:sym typeface="Calibri"/>
            </a:endParaRPr>
          </a:p>
        </p:txBody>
      </p:sp>
      <p:sp>
        <p:nvSpPr>
          <p:cNvPr id="107" name="Google Shape;107;p15"/>
          <p:cNvSpPr/>
          <p:nvPr/>
        </p:nvSpPr>
        <p:spPr>
          <a:xfrm>
            <a:off x="473548" y="3219237"/>
            <a:ext cx="1821549" cy="982639"/>
          </a:xfrm>
          <a:prstGeom prst="roundRect">
            <a:avLst>
              <a:gd fmla="val 16667" name="adj"/>
            </a:avLst>
          </a:prstGeom>
          <a:solidFill>
            <a:srgbClr val="FFD96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NSRC</a:t>
            </a:r>
            <a:endParaRPr sz="2800">
              <a:solidFill>
                <a:schemeClr val="dk1"/>
              </a:solidFill>
              <a:latin typeface="Calibri"/>
              <a:ea typeface="Calibri"/>
              <a:cs typeface="Calibri"/>
              <a:sym typeface="Calibri"/>
            </a:endParaRPr>
          </a:p>
        </p:txBody>
      </p:sp>
      <p:sp>
        <p:nvSpPr>
          <p:cNvPr id="108" name="Google Shape;108;p15"/>
          <p:cNvSpPr/>
          <p:nvPr/>
        </p:nvSpPr>
        <p:spPr>
          <a:xfrm>
            <a:off x="628650" y="6295543"/>
            <a:ext cx="275338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See: https://nsrcforest.org/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6"/>
          <p:cNvSpPr txBox="1"/>
          <p:nvPr>
            <p:ph type="title"/>
          </p:nvPr>
        </p:nvSpPr>
        <p:spPr>
          <a:xfrm>
            <a:off x="517922" y="0"/>
            <a:ext cx="8483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959"/>
              <a:buFont typeface="Calibri"/>
              <a:buNone/>
            </a:pPr>
            <a:r>
              <a:rPr b="0" i="0" lang="en-US" sz="3959" u="none" cap="none" strike="noStrike">
                <a:solidFill>
                  <a:schemeClr val="dk1"/>
                </a:solidFill>
                <a:latin typeface="Calibri"/>
                <a:ea typeface="Calibri"/>
                <a:cs typeface="Calibri"/>
                <a:sym typeface="Calibri"/>
              </a:rPr>
              <a:t>NSRC Partnerships</a:t>
            </a:r>
            <a:endParaRPr b="0" i="0" sz="3959" u="none" cap="none" strike="noStrike">
              <a:solidFill>
                <a:schemeClr val="dk1"/>
              </a:solidFill>
              <a:latin typeface="Calibri"/>
              <a:ea typeface="Calibri"/>
              <a:cs typeface="Calibri"/>
              <a:sym typeface="Calibri"/>
            </a:endParaRPr>
          </a:p>
        </p:txBody>
      </p:sp>
      <p:grpSp>
        <p:nvGrpSpPr>
          <p:cNvPr id="114" name="Google Shape;114;p16"/>
          <p:cNvGrpSpPr/>
          <p:nvPr/>
        </p:nvGrpSpPr>
        <p:grpSpPr>
          <a:xfrm>
            <a:off x="2043210" y="915536"/>
            <a:ext cx="5733995" cy="5702884"/>
            <a:chOff x="2271810" y="382136"/>
            <a:chExt cx="5733995" cy="5702884"/>
          </a:xfrm>
        </p:grpSpPr>
        <p:grpSp>
          <p:nvGrpSpPr>
            <p:cNvPr id="115" name="Google Shape;115;p16"/>
            <p:cNvGrpSpPr/>
            <p:nvPr/>
          </p:nvGrpSpPr>
          <p:grpSpPr>
            <a:xfrm>
              <a:off x="2271810" y="382136"/>
              <a:ext cx="5733995" cy="5702884"/>
              <a:chOff x="1138193" y="44355"/>
              <a:chExt cx="5733995" cy="5702884"/>
            </a:xfrm>
          </p:grpSpPr>
          <p:sp>
            <p:nvSpPr>
              <p:cNvPr id="116" name="Google Shape;116;p16"/>
              <p:cNvSpPr/>
              <p:nvPr/>
            </p:nvSpPr>
            <p:spPr>
              <a:xfrm>
                <a:off x="1615877" y="347390"/>
                <a:ext cx="4895179" cy="4895179"/>
              </a:xfrm>
              <a:prstGeom prst="pie">
                <a:avLst>
                  <a:gd fmla="val 16200000" name="adj1"/>
                  <a:gd fmla="val 19800000" name="adj2"/>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6"/>
              <p:cNvSpPr txBox="1"/>
              <p:nvPr/>
            </p:nvSpPr>
            <p:spPr>
              <a:xfrm>
                <a:off x="4180019" y="972691"/>
                <a:ext cx="1282070" cy="990691"/>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t/>
                </a:r>
                <a:endParaRPr sz="4000">
                  <a:solidFill>
                    <a:schemeClr val="lt1"/>
                  </a:solidFill>
                  <a:latin typeface="Calibri"/>
                  <a:ea typeface="Calibri"/>
                  <a:cs typeface="Calibri"/>
                  <a:sym typeface="Calibri"/>
                </a:endParaRPr>
              </a:p>
            </p:txBody>
          </p:sp>
          <p:sp>
            <p:nvSpPr>
              <p:cNvPr id="118" name="Google Shape;118;p16"/>
              <p:cNvSpPr/>
              <p:nvPr/>
            </p:nvSpPr>
            <p:spPr>
              <a:xfrm>
                <a:off x="1674153" y="448207"/>
                <a:ext cx="4895179" cy="4895179"/>
              </a:xfrm>
              <a:prstGeom prst="pie">
                <a:avLst>
                  <a:gd fmla="val 19800000" name="adj1"/>
                  <a:gd fmla="val 1800000" name="adj2"/>
                </a:avLst>
              </a:prstGeom>
              <a:solidFill>
                <a:srgbClr val="A5F20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txBox="1"/>
              <p:nvPr/>
            </p:nvSpPr>
            <p:spPr>
              <a:xfrm>
                <a:off x="4995882" y="2429589"/>
                <a:ext cx="1340346" cy="961553"/>
              </a:xfrm>
              <a:prstGeom prst="rect">
                <a:avLst/>
              </a:prstGeom>
              <a:noFill/>
              <a:ln>
                <a:noFill/>
              </a:ln>
            </p:spPr>
            <p:txBody>
              <a:bodyPr anchorCtr="0" anchor="ctr" bIns="73650" lIns="73650" spcFirstLastPara="1" rIns="73650" wrap="square" tIns="73650">
                <a:noAutofit/>
              </a:bodyPr>
              <a:lstStyle/>
              <a:p>
                <a:pPr indent="0" lvl="0" marL="0" marR="0" rtl="0" algn="ctr">
                  <a:lnSpc>
                    <a:spcPct val="90000"/>
                  </a:lnSpc>
                  <a:spcBef>
                    <a:spcPts val="0"/>
                  </a:spcBef>
                  <a:spcAft>
                    <a:spcPts val="0"/>
                  </a:spcAft>
                  <a:buNone/>
                </a:pPr>
                <a:r>
                  <a:t/>
                </a:r>
                <a:endParaRPr sz="5800">
                  <a:solidFill>
                    <a:schemeClr val="lt1"/>
                  </a:solidFill>
                  <a:latin typeface="Calibri"/>
                  <a:ea typeface="Calibri"/>
                  <a:cs typeface="Calibri"/>
                  <a:sym typeface="Calibri"/>
                </a:endParaRPr>
              </a:p>
            </p:txBody>
          </p:sp>
          <p:sp>
            <p:nvSpPr>
              <p:cNvPr id="120" name="Google Shape;120;p16"/>
              <p:cNvSpPr/>
              <p:nvPr/>
            </p:nvSpPr>
            <p:spPr>
              <a:xfrm>
                <a:off x="1615877" y="549024"/>
                <a:ext cx="4895179" cy="4895179"/>
              </a:xfrm>
              <a:prstGeom prst="pie">
                <a:avLst>
                  <a:gd fmla="val 1800000" name="adj1"/>
                  <a:gd fmla="val 5400000" name="adj2"/>
                </a:avLst>
              </a:prstGeom>
              <a:solidFill>
                <a:srgbClr val="2DE71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txBox="1"/>
              <p:nvPr/>
            </p:nvSpPr>
            <p:spPr>
              <a:xfrm>
                <a:off x="4180019" y="3857350"/>
                <a:ext cx="1282070" cy="990691"/>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t/>
                </a:r>
                <a:endParaRPr sz="6000">
                  <a:solidFill>
                    <a:schemeClr val="lt1"/>
                  </a:solidFill>
                  <a:latin typeface="Calibri"/>
                  <a:ea typeface="Calibri"/>
                  <a:cs typeface="Calibri"/>
                  <a:sym typeface="Calibri"/>
                </a:endParaRPr>
              </a:p>
            </p:txBody>
          </p:sp>
          <p:sp>
            <p:nvSpPr>
              <p:cNvPr id="122" name="Google Shape;122;p16"/>
              <p:cNvSpPr/>
              <p:nvPr/>
            </p:nvSpPr>
            <p:spPr>
              <a:xfrm>
                <a:off x="1499325" y="549024"/>
                <a:ext cx="4895179" cy="4895179"/>
              </a:xfrm>
              <a:prstGeom prst="pie">
                <a:avLst>
                  <a:gd fmla="val 5400000" name="adj1"/>
                  <a:gd fmla="val 9000000" name="adj2"/>
                </a:avLst>
              </a:prstGeom>
              <a:solidFill>
                <a:srgbClr val="27DB7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txBox="1"/>
              <p:nvPr/>
            </p:nvSpPr>
            <p:spPr>
              <a:xfrm>
                <a:off x="2548292" y="3857350"/>
                <a:ext cx="1282070" cy="990691"/>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t/>
                </a:r>
                <a:endParaRPr sz="6000">
                  <a:solidFill>
                    <a:schemeClr val="lt1"/>
                  </a:solidFill>
                  <a:latin typeface="Calibri"/>
                  <a:ea typeface="Calibri"/>
                  <a:cs typeface="Calibri"/>
                  <a:sym typeface="Calibri"/>
                </a:endParaRPr>
              </a:p>
            </p:txBody>
          </p:sp>
          <p:sp>
            <p:nvSpPr>
              <p:cNvPr id="124" name="Google Shape;124;p16"/>
              <p:cNvSpPr/>
              <p:nvPr/>
            </p:nvSpPr>
            <p:spPr>
              <a:xfrm>
                <a:off x="1441049" y="448207"/>
                <a:ext cx="4895179" cy="4895179"/>
              </a:xfrm>
              <a:prstGeom prst="pie">
                <a:avLst>
                  <a:gd fmla="val 9000000" name="adj1"/>
                  <a:gd fmla="val 12600000" name="adj2"/>
                </a:avLst>
              </a:prstGeom>
              <a:solidFill>
                <a:srgbClr val="35C5C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txBox="1"/>
              <p:nvPr/>
            </p:nvSpPr>
            <p:spPr>
              <a:xfrm>
                <a:off x="1674153" y="2429589"/>
                <a:ext cx="1340346" cy="961553"/>
              </a:xfrm>
              <a:prstGeom prst="rect">
                <a:avLst/>
              </a:prstGeom>
              <a:noFill/>
              <a:ln>
                <a:noFill/>
              </a:ln>
            </p:spPr>
            <p:txBody>
              <a:bodyPr anchorCtr="0" anchor="ctr" bIns="73650" lIns="73650" spcFirstLastPara="1" rIns="73650" wrap="square" tIns="73650">
                <a:noAutofit/>
              </a:bodyPr>
              <a:lstStyle/>
              <a:p>
                <a:pPr indent="0" lvl="0" marL="0" marR="0" rtl="0" algn="ctr">
                  <a:lnSpc>
                    <a:spcPct val="90000"/>
                  </a:lnSpc>
                  <a:spcBef>
                    <a:spcPts val="0"/>
                  </a:spcBef>
                  <a:spcAft>
                    <a:spcPts val="0"/>
                  </a:spcAft>
                  <a:buNone/>
                </a:pPr>
                <a:r>
                  <a:t/>
                </a:r>
                <a:endParaRPr sz="5800">
                  <a:solidFill>
                    <a:schemeClr val="lt1"/>
                  </a:solidFill>
                  <a:latin typeface="Calibri"/>
                  <a:ea typeface="Calibri"/>
                  <a:cs typeface="Calibri"/>
                  <a:sym typeface="Calibri"/>
                </a:endParaRPr>
              </a:p>
            </p:txBody>
          </p:sp>
          <p:sp>
            <p:nvSpPr>
              <p:cNvPr id="126" name="Google Shape;126;p16"/>
              <p:cNvSpPr/>
              <p:nvPr/>
            </p:nvSpPr>
            <p:spPr>
              <a:xfrm>
                <a:off x="1499325" y="347390"/>
                <a:ext cx="4895179" cy="4895179"/>
              </a:xfrm>
              <a:prstGeom prst="pie">
                <a:avLst>
                  <a:gd fmla="val 12600000" name="adj1"/>
                  <a:gd fmla="val 16200000" name="adj2"/>
                </a:avLst>
              </a:prstGeom>
              <a:solidFill>
                <a:srgbClr val="4371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nvSpPr>
            <p:spPr>
              <a:xfrm>
                <a:off x="2548292" y="972691"/>
                <a:ext cx="1282070" cy="990691"/>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t/>
                </a:r>
                <a:endParaRPr sz="6000">
                  <a:solidFill>
                    <a:schemeClr val="lt1"/>
                  </a:solidFill>
                  <a:latin typeface="Calibri"/>
                  <a:ea typeface="Calibri"/>
                  <a:cs typeface="Calibri"/>
                  <a:sym typeface="Calibri"/>
                </a:endParaRPr>
              </a:p>
            </p:txBody>
          </p:sp>
          <p:sp>
            <p:nvSpPr>
              <p:cNvPr id="128" name="Google Shape;128;p16"/>
              <p:cNvSpPr/>
              <p:nvPr/>
            </p:nvSpPr>
            <p:spPr>
              <a:xfrm>
                <a:off x="1312663" y="44355"/>
                <a:ext cx="5501249" cy="5501249"/>
              </a:xfrm>
              <a:custGeom>
                <a:rect b="b" l="l" r="r" t="t"/>
                <a:pathLst>
                  <a:path extrusionOk="0" h="120000" w="120000">
                    <a:moveTo>
                      <a:pt x="60004" y="4067"/>
                    </a:moveTo>
                    <a:lnTo>
                      <a:pt x="60004" y="4067"/>
                    </a:lnTo>
                    <a:cubicBezTo>
                      <a:pt x="78196" y="4069"/>
                      <a:pt x="95251" y="12917"/>
                      <a:pt x="105727" y="27790"/>
                    </a:cubicBezTo>
                    <a:lnTo>
                      <a:pt x="109239" y="25763"/>
                    </a:lnTo>
                    <a:lnTo>
                      <a:pt x="105797" y="33559"/>
                    </a:lnTo>
                    <a:lnTo>
                      <a:pt x="96909" y="32882"/>
                    </a:lnTo>
                    <a:lnTo>
                      <a:pt x="100419" y="30855"/>
                    </a:lnTo>
                    <a:cubicBezTo>
                      <a:pt x="91053" y="17867"/>
                      <a:pt x="76017" y="10171"/>
                      <a:pt x="60004" y="1016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p:nvPr/>
            </p:nvSpPr>
            <p:spPr>
              <a:xfrm>
                <a:off x="1370939" y="145172"/>
                <a:ext cx="5501249" cy="5501249"/>
              </a:xfrm>
              <a:custGeom>
                <a:rect b="b" l="l" r="r" t="t"/>
                <a:pathLst>
                  <a:path extrusionOk="0" h="120000" w="120000">
                    <a:moveTo>
                      <a:pt x="108439" y="32034"/>
                    </a:moveTo>
                    <a:lnTo>
                      <a:pt x="108439" y="32034"/>
                    </a:lnTo>
                    <a:cubicBezTo>
                      <a:pt x="117536" y="47790"/>
                      <a:pt x="118401" y="66986"/>
                      <a:pt x="110758" y="83496"/>
                    </a:cubicBezTo>
                    <a:lnTo>
                      <a:pt x="114269" y="85523"/>
                    </a:lnTo>
                    <a:lnTo>
                      <a:pt x="105797" y="86441"/>
                    </a:lnTo>
                    <a:lnTo>
                      <a:pt x="101940" y="78405"/>
                    </a:lnTo>
                    <a:lnTo>
                      <a:pt x="105449" y="80431"/>
                    </a:lnTo>
                    <a:cubicBezTo>
                      <a:pt x="112015" y="65825"/>
                      <a:pt x="111162" y="48953"/>
                      <a:pt x="103155" y="35085"/>
                    </a:cubicBezTo>
                    <a:close/>
                  </a:path>
                </a:pathLst>
              </a:custGeom>
              <a:solidFill>
                <a:srgbClr val="A5F2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a:off x="1312663" y="245990"/>
                <a:ext cx="5501249" cy="5501249"/>
              </a:xfrm>
              <a:custGeom>
                <a:rect b="b" l="l" r="r" t="t"/>
                <a:pathLst>
                  <a:path extrusionOk="0" h="120000" w="120000">
                    <a:moveTo>
                      <a:pt x="108439" y="87966"/>
                    </a:moveTo>
                    <a:cubicBezTo>
                      <a:pt x="99343" y="103721"/>
                      <a:pt x="83153" y="114068"/>
                      <a:pt x="65035" y="115706"/>
                    </a:cubicBezTo>
                    <a:lnTo>
                      <a:pt x="65035" y="119760"/>
                    </a:lnTo>
                    <a:lnTo>
                      <a:pt x="60004" y="112882"/>
                    </a:lnTo>
                    <a:lnTo>
                      <a:pt x="65034" y="105523"/>
                    </a:lnTo>
                    <a:lnTo>
                      <a:pt x="65034" y="109576"/>
                    </a:lnTo>
                    <a:lnTo>
                      <a:pt x="65034" y="109576"/>
                    </a:lnTo>
                    <a:cubicBezTo>
                      <a:pt x="80965" y="107958"/>
                      <a:pt x="95148" y="98783"/>
                      <a:pt x="103155" y="84915"/>
                    </a:cubicBezTo>
                    <a:close/>
                  </a:path>
                </a:pathLst>
              </a:custGeom>
              <a:solidFill>
                <a:srgbClr val="2DE7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p:nvPr/>
            </p:nvSpPr>
            <p:spPr>
              <a:xfrm>
                <a:off x="1196469" y="245990"/>
                <a:ext cx="5501249" cy="5501249"/>
              </a:xfrm>
              <a:custGeom>
                <a:rect b="b" l="l" r="r" t="t"/>
                <a:pathLst>
                  <a:path extrusionOk="0" h="120000" w="120000">
                    <a:moveTo>
                      <a:pt x="59996" y="115933"/>
                    </a:moveTo>
                    <a:lnTo>
                      <a:pt x="59996" y="115933"/>
                    </a:lnTo>
                    <a:cubicBezTo>
                      <a:pt x="41804" y="115931"/>
                      <a:pt x="24749" y="107083"/>
                      <a:pt x="14273" y="92210"/>
                    </a:cubicBezTo>
                    <a:lnTo>
                      <a:pt x="10761" y="94237"/>
                    </a:lnTo>
                    <a:lnTo>
                      <a:pt x="14203" y="86441"/>
                    </a:lnTo>
                    <a:lnTo>
                      <a:pt x="23091" y="87118"/>
                    </a:lnTo>
                    <a:lnTo>
                      <a:pt x="19581" y="89145"/>
                    </a:lnTo>
                    <a:lnTo>
                      <a:pt x="19581" y="89145"/>
                    </a:lnTo>
                    <a:cubicBezTo>
                      <a:pt x="28947" y="102133"/>
                      <a:pt x="43983" y="109829"/>
                      <a:pt x="59996" y="109831"/>
                    </a:cubicBezTo>
                    <a:close/>
                  </a:path>
                </a:pathLst>
              </a:custGeom>
              <a:solidFill>
                <a:srgbClr val="27DB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p:nvPr/>
            </p:nvSpPr>
            <p:spPr>
              <a:xfrm>
                <a:off x="1138193" y="145172"/>
                <a:ext cx="5501249" cy="5501249"/>
              </a:xfrm>
              <a:custGeom>
                <a:rect b="b" l="l" r="r" t="t"/>
                <a:pathLst>
                  <a:path extrusionOk="0" h="120000" w="120000">
                    <a:moveTo>
                      <a:pt x="11561" y="87966"/>
                    </a:moveTo>
                    <a:lnTo>
                      <a:pt x="11561" y="87966"/>
                    </a:lnTo>
                    <a:cubicBezTo>
                      <a:pt x="2464" y="72210"/>
                      <a:pt x="1599" y="53014"/>
                      <a:pt x="9242" y="36504"/>
                    </a:cubicBezTo>
                    <a:lnTo>
                      <a:pt x="5731" y="34477"/>
                    </a:lnTo>
                    <a:lnTo>
                      <a:pt x="14203" y="33559"/>
                    </a:lnTo>
                    <a:lnTo>
                      <a:pt x="18060" y="41595"/>
                    </a:lnTo>
                    <a:lnTo>
                      <a:pt x="14551" y="39569"/>
                    </a:lnTo>
                    <a:lnTo>
                      <a:pt x="14551" y="39569"/>
                    </a:lnTo>
                    <a:cubicBezTo>
                      <a:pt x="7985" y="54175"/>
                      <a:pt x="8838" y="71047"/>
                      <a:pt x="16845" y="84915"/>
                    </a:cubicBezTo>
                    <a:close/>
                  </a:path>
                </a:pathLst>
              </a:custGeom>
              <a:solidFill>
                <a:srgbClr val="35C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p:nvPr/>
            </p:nvSpPr>
            <p:spPr>
              <a:xfrm>
                <a:off x="1196469" y="44355"/>
                <a:ext cx="5501249" cy="5501249"/>
              </a:xfrm>
              <a:custGeom>
                <a:rect b="b" l="l" r="r" t="t"/>
                <a:pathLst>
                  <a:path extrusionOk="0" h="120000" w="120000">
                    <a:moveTo>
                      <a:pt x="11561" y="32034"/>
                    </a:moveTo>
                    <a:lnTo>
                      <a:pt x="11561" y="32034"/>
                    </a:lnTo>
                    <a:cubicBezTo>
                      <a:pt x="20657" y="16279"/>
                      <a:pt x="36847" y="5932"/>
                      <a:pt x="54965" y="4294"/>
                    </a:cubicBezTo>
                    <a:lnTo>
                      <a:pt x="54965" y="240"/>
                    </a:lnTo>
                    <a:lnTo>
                      <a:pt x="59996" y="7118"/>
                    </a:lnTo>
                    <a:lnTo>
                      <a:pt x="54966" y="14477"/>
                    </a:lnTo>
                    <a:lnTo>
                      <a:pt x="54966" y="10424"/>
                    </a:lnTo>
                    <a:lnTo>
                      <a:pt x="54966" y="10424"/>
                    </a:lnTo>
                    <a:cubicBezTo>
                      <a:pt x="39035" y="12042"/>
                      <a:pt x="24852" y="21217"/>
                      <a:pt x="16845" y="35085"/>
                    </a:cubicBezTo>
                    <a:close/>
                  </a:path>
                </a:pathLst>
              </a:custGeom>
              <a:solidFill>
                <a:srgbClr val="437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 name="Google Shape;134;p16"/>
            <p:cNvSpPr/>
            <p:nvPr/>
          </p:nvSpPr>
          <p:spPr>
            <a:xfrm>
              <a:off x="2978909" y="1137691"/>
              <a:ext cx="4261655" cy="416869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dk1"/>
                </a:solidFill>
                <a:latin typeface="Calibri"/>
                <a:ea typeface="Calibri"/>
                <a:cs typeface="Calibri"/>
                <a:sym typeface="Calibri"/>
              </a:endParaRPr>
            </a:p>
          </p:txBody>
        </p:sp>
        <p:sp>
          <p:nvSpPr>
            <p:cNvPr id="135" name="Google Shape;135;p16"/>
            <p:cNvSpPr/>
            <p:nvPr/>
          </p:nvSpPr>
          <p:spPr>
            <a:xfrm>
              <a:off x="3472568" y="1456390"/>
              <a:ext cx="3413760" cy="3413760"/>
            </a:xfrm>
            <a:custGeom>
              <a:rect b="b" l="l" r="r" t="t"/>
              <a:pathLst>
                <a:path extrusionOk="0" h="3413760" w="3413760">
                  <a:moveTo>
                    <a:pt x="1706880" y="0"/>
                  </a:moveTo>
                  <a:cubicBezTo>
                    <a:pt x="2316689" y="0"/>
                    <a:pt x="2880177" y="325329"/>
                    <a:pt x="3185081" y="853440"/>
                  </a:cubicBezTo>
                  <a:lnTo>
                    <a:pt x="1706880" y="1706880"/>
                  </a:lnTo>
                  <a:lnTo>
                    <a:pt x="1706880" y="0"/>
                  </a:lnTo>
                  <a:close/>
                </a:path>
              </a:pathLst>
            </a:custGeom>
            <a:solidFill>
              <a:srgbClr val="92D050"/>
            </a:solidFill>
            <a:ln cap="flat" cmpd="sng" w="12700">
              <a:solidFill>
                <a:schemeClr val="lt1"/>
              </a:solidFill>
              <a:prstDash val="solid"/>
              <a:miter lim="800000"/>
              <a:headEnd len="sm" w="sm" type="none"/>
              <a:tailEnd len="sm" w="sm" type="none"/>
            </a:ln>
          </p:spPr>
          <p:txBody>
            <a:bodyPr anchorCtr="0" anchor="ctr" bIns="2338875" lIns="1840225" spcFirstLastPara="1" rIns="783575" wrap="square" tIns="488125">
              <a:noAutofit/>
            </a:bodyPr>
            <a:lstStyle/>
            <a:p>
              <a:pPr indent="0" lvl="0" marL="0" marR="0" rtl="0" algn="ctr">
                <a:lnSpc>
                  <a:spcPct val="90000"/>
                </a:lnSpc>
                <a:spcBef>
                  <a:spcPts val="0"/>
                </a:spcBef>
                <a:spcAft>
                  <a:spcPts val="0"/>
                </a:spcAft>
                <a:buNone/>
              </a:pPr>
              <a:r>
                <a:t/>
              </a:r>
              <a:endParaRPr sz="4100">
                <a:solidFill>
                  <a:schemeClr val="lt1"/>
                </a:solidFill>
                <a:latin typeface="Calibri"/>
                <a:ea typeface="Calibri"/>
                <a:cs typeface="Calibri"/>
                <a:sym typeface="Calibri"/>
              </a:endParaRPr>
            </a:p>
          </p:txBody>
        </p:sp>
        <p:sp>
          <p:nvSpPr>
            <p:cNvPr id="136" name="Google Shape;136;p16"/>
            <p:cNvSpPr/>
            <p:nvPr/>
          </p:nvSpPr>
          <p:spPr>
            <a:xfrm>
              <a:off x="3513208" y="1526698"/>
              <a:ext cx="3413760" cy="3413760"/>
            </a:xfrm>
            <a:custGeom>
              <a:rect b="b" l="l" r="r" t="t"/>
              <a:pathLst>
                <a:path extrusionOk="0" h="3413760" w="3413760">
                  <a:moveTo>
                    <a:pt x="3185081" y="853440"/>
                  </a:moveTo>
                  <a:cubicBezTo>
                    <a:pt x="3489986" y="1381551"/>
                    <a:pt x="3489986" y="2032209"/>
                    <a:pt x="3185081" y="2560320"/>
                  </a:cubicBezTo>
                  <a:lnTo>
                    <a:pt x="1706880" y="1706880"/>
                  </a:lnTo>
                  <a:lnTo>
                    <a:pt x="3185081" y="853440"/>
                  </a:lnTo>
                  <a:close/>
                </a:path>
              </a:pathLst>
            </a:custGeom>
            <a:solidFill>
              <a:srgbClr val="9CC2E5"/>
            </a:solidFill>
            <a:ln cap="flat" cmpd="sng" w="12700">
              <a:solidFill>
                <a:schemeClr val="lt1"/>
              </a:solidFill>
              <a:prstDash val="solid"/>
              <a:miter lim="800000"/>
              <a:headEnd len="sm" w="sm" type="none"/>
              <a:tailEnd len="sm" w="sm" type="none"/>
            </a:ln>
          </p:spPr>
          <p:txBody>
            <a:bodyPr anchorCtr="0" anchor="ctr" bIns="1412225" lIns="2367275" spcFirstLastPara="1" rIns="213350" wrap="square" tIns="1432550">
              <a:noAutofit/>
            </a:bodyPr>
            <a:lstStyle/>
            <a:p>
              <a:pPr indent="0" lvl="0" marL="0" marR="0" rtl="0" algn="ctr">
                <a:lnSpc>
                  <a:spcPct val="90000"/>
                </a:lnSpc>
                <a:spcBef>
                  <a:spcPts val="0"/>
                </a:spcBef>
                <a:spcAft>
                  <a:spcPts val="0"/>
                </a:spcAft>
                <a:buNone/>
              </a:pPr>
              <a:r>
                <a:t/>
              </a:r>
              <a:endParaRPr sz="4000">
                <a:solidFill>
                  <a:schemeClr val="lt1"/>
                </a:solidFill>
                <a:latin typeface="Calibri"/>
                <a:ea typeface="Calibri"/>
                <a:cs typeface="Calibri"/>
                <a:sym typeface="Calibri"/>
              </a:endParaRPr>
            </a:p>
          </p:txBody>
        </p:sp>
        <p:sp>
          <p:nvSpPr>
            <p:cNvPr id="137" name="Google Shape;137;p16"/>
            <p:cNvSpPr/>
            <p:nvPr/>
          </p:nvSpPr>
          <p:spPr>
            <a:xfrm>
              <a:off x="3472568" y="1597005"/>
              <a:ext cx="3413760" cy="3413760"/>
            </a:xfrm>
            <a:custGeom>
              <a:rect b="b" l="l" r="r" t="t"/>
              <a:pathLst>
                <a:path extrusionOk="0" h="3413760" w="3413760">
                  <a:moveTo>
                    <a:pt x="3185081" y="2560320"/>
                  </a:moveTo>
                  <a:cubicBezTo>
                    <a:pt x="2880176" y="3088431"/>
                    <a:pt x="2316689" y="3413760"/>
                    <a:pt x="1706880" y="3413760"/>
                  </a:cubicBezTo>
                  <a:lnTo>
                    <a:pt x="1706880" y="1706880"/>
                  </a:lnTo>
                  <a:lnTo>
                    <a:pt x="3185081" y="2560320"/>
                  </a:lnTo>
                  <a:close/>
                </a:path>
              </a:pathLst>
            </a:custGeom>
            <a:solidFill>
              <a:srgbClr val="548135"/>
            </a:solidFill>
            <a:ln cap="flat" cmpd="sng" w="12700">
              <a:solidFill>
                <a:schemeClr val="lt1"/>
              </a:solidFill>
              <a:prstDash val="solid"/>
              <a:miter lim="800000"/>
              <a:headEnd len="sm" w="sm" type="none"/>
              <a:tailEnd len="sm" w="sm" type="none"/>
            </a:ln>
          </p:spPr>
          <p:txBody>
            <a:bodyPr anchorCtr="0" anchor="ctr" bIns="467800" lIns="1840225" spcFirstLastPara="1" rIns="783575" wrap="square" tIns="2359200">
              <a:noAutofit/>
            </a:bodyPr>
            <a:lstStyle/>
            <a:p>
              <a:pPr indent="0" lvl="0" marL="0" marR="0" rtl="0" algn="ctr">
                <a:lnSpc>
                  <a:spcPct val="90000"/>
                </a:lnSpc>
                <a:spcBef>
                  <a:spcPts val="0"/>
                </a:spcBef>
                <a:spcAft>
                  <a:spcPts val="0"/>
                </a:spcAft>
                <a:buNone/>
              </a:pPr>
              <a:r>
                <a:t/>
              </a:r>
              <a:endParaRPr sz="4100">
                <a:solidFill>
                  <a:schemeClr val="lt1"/>
                </a:solidFill>
                <a:latin typeface="Calibri"/>
                <a:ea typeface="Calibri"/>
                <a:cs typeface="Calibri"/>
                <a:sym typeface="Calibri"/>
              </a:endParaRPr>
            </a:p>
          </p:txBody>
        </p:sp>
        <p:sp>
          <p:nvSpPr>
            <p:cNvPr id="138" name="Google Shape;138;p16"/>
            <p:cNvSpPr/>
            <p:nvPr/>
          </p:nvSpPr>
          <p:spPr>
            <a:xfrm>
              <a:off x="3391288" y="1597005"/>
              <a:ext cx="3413760" cy="3413760"/>
            </a:xfrm>
            <a:custGeom>
              <a:rect b="b" l="l" r="r" t="t"/>
              <a:pathLst>
                <a:path extrusionOk="0" h="3413760" w="3413760">
                  <a:moveTo>
                    <a:pt x="1706880" y="3413760"/>
                  </a:moveTo>
                  <a:cubicBezTo>
                    <a:pt x="1097071" y="3413760"/>
                    <a:pt x="533583" y="3088431"/>
                    <a:pt x="228679" y="2560320"/>
                  </a:cubicBezTo>
                  <a:lnTo>
                    <a:pt x="1706880" y="1706880"/>
                  </a:lnTo>
                  <a:lnTo>
                    <a:pt x="1706880" y="3413760"/>
                  </a:ln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467800" lIns="783575" spcFirstLastPara="1" rIns="1840225" wrap="square" tIns="2359200">
              <a:noAutofit/>
            </a:bodyPr>
            <a:lstStyle/>
            <a:p>
              <a:pPr indent="0" lvl="0" marL="0" marR="0" rtl="0" algn="ctr">
                <a:lnSpc>
                  <a:spcPct val="90000"/>
                </a:lnSpc>
                <a:spcBef>
                  <a:spcPts val="0"/>
                </a:spcBef>
                <a:spcAft>
                  <a:spcPts val="0"/>
                </a:spcAft>
                <a:buNone/>
              </a:pPr>
              <a:r>
                <a:t/>
              </a:r>
              <a:endParaRPr sz="4100">
                <a:solidFill>
                  <a:schemeClr val="lt1"/>
                </a:solidFill>
                <a:latin typeface="Calibri"/>
                <a:ea typeface="Calibri"/>
                <a:cs typeface="Calibri"/>
                <a:sym typeface="Calibri"/>
              </a:endParaRPr>
            </a:p>
          </p:txBody>
        </p:sp>
        <p:sp>
          <p:nvSpPr>
            <p:cNvPr id="139" name="Google Shape;139;p16"/>
            <p:cNvSpPr/>
            <p:nvPr/>
          </p:nvSpPr>
          <p:spPr>
            <a:xfrm>
              <a:off x="3350648" y="1526698"/>
              <a:ext cx="3413760" cy="3413760"/>
            </a:xfrm>
            <a:custGeom>
              <a:rect b="b" l="l" r="r" t="t"/>
              <a:pathLst>
                <a:path extrusionOk="0" h="3413760" w="3413760">
                  <a:moveTo>
                    <a:pt x="228679" y="2560320"/>
                  </a:moveTo>
                  <a:cubicBezTo>
                    <a:pt x="-76226" y="2032209"/>
                    <a:pt x="-76226" y="1381551"/>
                    <a:pt x="228679" y="853440"/>
                  </a:cubicBezTo>
                  <a:lnTo>
                    <a:pt x="1706880" y="1706880"/>
                  </a:lnTo>
                  <a:lnTo>
                    <a:pt x="228679" y="2560320"/>
                  </a:lnTo>
                  <a:close/>
                </a:path>
              </a:pathLst>
            </a:custGeom>
            <a:solidFill>
              <a:schemeClr val="accent6"/>
            </a:solidFill>
            <a:ln cap="flat" cmpd="sng" w="12700">
              <a:solidFill>
                <a:schemeClr val="lt1"/>
              </a:solidFill>
              <a:prstDash val="solid"/>
              <a:miter lim="800000"/>
              <a:headEnd len="sm" w="sm" type="none"/>
              <a:tailEnd len="sm" w="sm" type="none"/>
            </a:ln>
          </p:spPr>
          <p:txBody>
            <a:bodyPr anchorCtr="0" anchor="ctr" bIns="1412225" lIns="213350" spcFirstLastPara="1" rIns="2367275" wrap="square" tIns="1432550">
              <a:noAutofit/>
            </a:bodyPr>
            <a:lstStyle/>
            <a:p>
              <a:pPr indent="0" lvl="0" marL="0" marR="0" rtl="0" algn="ctr">
                <a:lnSpc>
                  <a:spcPct val="90000"/>
                </a:lnSpc>
                <a:spcBef>
                  <a:spcPts val="0"/>
                </a:spcBef>
                <a:spcAft>
                  <a:spcPts val="0"/>
                </a:spcAft>
                <a:buNone/>
              </a:pPr>
              <a:r>
                <a:t/>
              </a:r>
              <a:endParaRPr sz="4000">
                <a:solidFill>
                  <a:schemeClr val="lt1"/>
                </a:solidFill>
                <a:latin typeface="Calibri"/>
                <a:ea typeface="Calibri"/>
                <a:cs typeface="Calibri"/>
                <a:sym typeface="Calibri"/>
              </a:endParaRPr>
            </a:p>
          </p:txBody>
        </p:sp>
        <p:sp>
          <p:nvSpPr>
            <p:cNvPr id="140" name="Google Shape;140;p16"/>
            <p:cNvSpPr/>
            <p:nvPr/>
          </p:nvSpPr>
          <p:spPr>
            <a:xfrm>
              <a:off x="3391288" y="1456390"/>
              <a:ext cx="3413760" cy="3413760"/>
            </a:xfrm>
            <a:custGeom>
              <a:rect b="b" l="l" r="r" t="t"/>
              <a:pathLst>
                <a:path extrusionOk="0" h="3413760" w="3413760">
                  <a:moveTo>
                    <a:pt x="228679" y="853440"/>
                  </a:moveTo>
                  <a:cubicBezTo>
                    <a:pt x="533584" y="325329"/>
                    <a:pt x="1097071" y="0"/>
                    <a:pt x="1706880" y="0"/>
                  </a:cubicBezTo>
                  <a:lnTo>
                    <a:pt x="1706880" y="1706880"/>
                  </a:lnTo>
                  <a:lnTo>
                    <a:pt x="228679" y="853440"/>
                  </a:lnTo>
                  <a:close/>
                </a:path>
              </a:pathLst>
            </a:custGeom>
            <a:solidFill>
              <a:schemeClr val="accent2"/>
            </a:solidFill>
            <a:ln cap="flat" cmpd="sng" w="12700">
              <a:solidFill>
                <a:schemeClr val="lt1"/>
              </a:solidFill>
              <a:prstDash val="solid"/>
              <a:miter lim="800000"/>
              <a:headEnd len="sm" w="sm" type="none"/>
              <a:tailEnd len="sm" w="sm" type="none"/>
            </a:ln>
          </p:spPr>
          <p:txBody>
            <a:bodyPr anchorCtr="0" anchor="ctr" bIns="2338875" lIns="783575" spcFirstLastPara="1" rIns="1840225" wrap="square" tIns="488125">
              <a:noAutofit/>
            </a:bodyPr>
            <a:lstStyle/>
            <a:p>
              <a:pPr indent="0" lvl="0" marL="0" marR="0" rtl="0" algn="ctr">
                <a:lnSpc>
                  <a:spcPct val="90000"/>
                </a:lnSpc>
                <a:spcBef>
                  <a:spcPts val="0"/>
                </a:spcBef>
                <a:spcAft>
                  <a:spcPts val="0"/>
                </a:spcAft>
                <a:buNone/>
              </a:pPr>
              <a:r>
                <a:t/>
              </a:r>
              <a:endParaRPr sz="4100">
                <a:solidFill>
                  <a:schemeClr val="lt1"/>
                </a:solidFill>
                <a:latin typeface="Calibri"/>
                <a:ea typeface="Calibri"/>
                <a:cs typeface="Calibri"/>
                <a:sym typeface="Calibri"/>
              </a:endParaRPr>
            </a:p>
          </p:txBody>
        </p:sp>
        <p:sp>
          <p:nvSpPr>
            <p:cNvPr id="141" name="Google Shape;141;p16"/>
            <p:cNvSpPr/>
            <p:nvPr/>
          </p:nvSpPr>
          <p:spPr>
            <a:xfrm>
              <a:off x="3261115" y="1245062"/>
              <a:ext cx="3836416" cy="3836416"/>
            </a:xfrm>
            <a:custGeom>
              <a:rect b="b" l="l" r="r" t="t"/>
              <a:pathLst>
                <a:path extrusionOk="0" h="120000" w="120000">
                  <a:moveTo>
                    <a:pt x="60004" y="4067"/>
                  </a:moveTo>
                  <a:lnTo>
                    <a:pt x="60004" y="4067"/>
                  </a:lnTo>
                  <a:cubicBezTo>
                    <a:pt x="78196" y="4069"/>
                    <a:pt x="95251" y="12917"/>
                    <a:pt x="105727" y="27790"/>
                  </a:cubicBezTo>
                  <a:lnTo>
                    <a:pt x="109239" y="25763"/>
                  </a:lnTo>
                  <a:lnTo>
                    <a:pt x="105797" y="33559"/>
                  </a:lnTo>
                  <a:lnTo>
                    <a:pt x="96909" y="32882"/>
                  </a:lnTo>
                  <a:lnTo>
                    <a:pt x="100419" y="30855"/>
                  </a:lnTo>
                  <a:cubicBezTo>
                    <a:pt x="91053" y="17867"/>
                    <a:pt x="76017" y="10171"/>
                    <a:pt x="60004" y="10169"/>
                  </a:cubicBezTo>
                  <a:close/>
                </a:path>
              </a:pathLst>
            </a:custGeom>
            <a:solidFill>
              <a:srgbClr val="92D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a:off x="3301755" y="1315370"/>
              <a:ext cx="3836416" cy="3836416"/>
            </a:xfrm>
            <a:custGeom>
              <a:rect b="b" l="l" r="r" t="t"/>
              <a:pathLst>
                <a:path extrusionOk="0" h="120000" w="120000">
                  <a:moveTo>
                    <a:pt x="108439" y="32034"/>
                  </a:moveTo>
                  <a:lnTo>
                    <a:pt x="108439" y="32034"/>
                  </a:lnTo>
                  <a:cubicBezTo>
                    <a:pt x="117536" y="47790"/>
                    <a:pt x="118401" y="66986"/>
                    <a:pt x="110758" y="83496"/>
                  </a:cubicBezTo>
                  <a:lnTo>
                    <a:pt x="114269" y="85523"/>
                  </a:lnTo>
                  <a:lnTo>
                    <a:pt x="105797" y="86441"/>
                  </a:lnTo>
                  <a:lnTo>
                    <a:pt x="101940" y="78405"/>
                  </a:lnTo>
                  <a:lnTo>
                    <a:pt x="105449" y="80431"/>
                  </a:lnTo>
                  <a:cubicBezTo>
                    <a:pt x="112015" y="65825"/>
                    <a:pt x="111162" y="48953"/>
                    <a:pt x="103155" y="35085"/>
                  </a:cubicBezTo>
                  <a:close/>
                </a:path>
              </a:pathLst>
            </a:custGeom>
            <a:solidFill>
              <a:srgbClr val="9CC2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p:nvPr/>
          </p:nvSpPr>
          <p:spPr>
            <a:xfrm>
              <a:off x="3261115" y="1385677"/>
              <a:ext cx="3836416" cy="3836416"/>
            </a:xfrm>
            <a:custGeom>
              <a:rect b="b" l="l" r="r" t="t"/>
              <a:pathLst>
                <a:path extrusionOk="0" h="120000" w="120000">
                  <a:moveTo>
                    <a:pt x="108439" y="87966"/>
                  </a:moveTo>
                  <a:cubicBezTo>
                    <a:pt x="99343" y="103721"/>
                    <a:pt x="83153" y="114068"/>
                    <a:pt x="65035" y="115706"/>
                  </a:cubicBezTo>
                  <a:lnTo>
                    <a:pt x="65035" y="119760"/>
                  </a:lnTo>
                  <a:lnTo>
                    <a:pt x="60004" y="112882"/>
                  </a:lnTo>
                  <a:lnTo>
                    <a:pt x="65034" y="105523"/>
                  </a:lnTo>
                  <a:lnTo>
                    <a:pt x="65034" y="109576"/>
                  </a:lnTo>
                  <a:lnTo>
                    <a:pt x="65034" y="109576"/>
                  </a:lnTo>
                  <a:cubicBezTo>
                    <a:pt x="80965" y="107958"/>
                    <a:pt x="95148" y="98783"/>
                    <a:pt x="103155" y="84915"/>
                  </a:cubicBezTo>
                  <a:close/>
                </a:path>
              </a:pathLst>
            </a:custGeom>
            <a:solidFill>
              <a:srgbClr val="5481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p:nvPr/>
          </p:nvSpPr>
          <p:spPr>
            <a:xfrm>
              <a:off x="3180084" y="1385677"/>
              <a:ext cx="3836416" cy="3836416"/>
            </a:xfrm>
            <a:custGeom>
              <a:rect b="b" l="l" r="r" t="t"/>
              <a:pathLst>
                <a:path extrusionOk="0" h="120000" w="120000">
                  <a:moveTo>
                    <a:pt x="59996" y="115933"/>
                  </a:moveTo>
                  <a:lnTo>
                    <a:pt x="59996" y="115933"/>
                  </a:lnTo>
                  <a:cubicBezTo>
                    <a:pt x="41804" y="115931"/>
                    <a:pt x="24749" y="107083"/>
                    <a:pt x="14273" y="92210"/>
                  </a:cubicBezTo>
                  <a:lnTo>
                    <a:pt x="10761" y="94237"/>
                  </a:lnTo>
                  <a:lnTo>
                    <a:pt x="14203" y="86441"/>
                  </a:lnTo>
                  <a:lnTo>
                    <a:pt x="23091" y="87118"/>
                  </a:lnTo>
                  <a:lnTo>
                    <a:pt x="19581" y="89145"/>
                  </a:lnTo>
                  <a:lnTo>
                    <a:pt x="19581" y="89145"/>
                  </a:lnTo>
                  <a:cubicBezTo>
                    <a:pt x="28947" y="102133"/>
                    <a:pt x="43983" y="109829"/>
                    <a:pt x="59996" y="109831"/>
                  </a:cubicBezTo>
                  <a:close/>
                </a:path>
              </a:pathLst>
            </a:custGeom>
            <a:solidFill>
              <a:srgbClr val="4372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a:off x="3139444" y="1315370"/>
              <a:ext cx="3836416" cy="3836416"/>
            </a:xfrm>
            <a:custGeom>
              <a:rect b="b" l="l" r="r" t="t"/>
              <a:pathLst>
                <a:path extrusionOk="0" h="120000" w="120000">
                  <a:moveTo>
                    <a:pt x="11561" y="87966"/>
                  </a:moveTo>
                  <a:lnTo>
                    <a:pt x="11561" y="87966"/>
                  </a:lnTo>
                  <a:cubicBezTo>
                    <a:pt x="2464" y="72210"/>
                    <a:pt x="1599" y="53014"/>
                    <a:pt x="9242" y="36504"/>
                  </a:cubicBezTo>
                  <a:lnTo>
                    <a:pt x="5731" y="34477"/>
                  </a:lnTo>
                  <a:lnTo>
                    <a:pt x="14203" y="33559"/>
                  </a:lnTo>
                  <a:lnTo>
                    <a:pt x="18060" y="41595"/>
                  </a:lnTo>
                  <a:lnTo>
                    <a:pt x="14551" y="39569"/>
                  </a:lnTo>
                  <a:lnTo>
                    <a:pt x="14551" y="39569"/>
                  </a:lnTo>
                  <a:cubicBezTo>
                    <a:pt x="7985" y="54175"/>
                    <a:pt x="8838" y="71047"/>
                    <a:pt x="16845" y="84915"/>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a:off x="3180084" y="1245062"/>
              <a:ext cx="3836416" cy="3836416"/>
            </a:xfrm>
            <a:custGeom>
              <a:rect b="b" l="l" r="r" t="t"/>
              <a:pathLst>
                <a:path extrusionOk="0" h="120000" w="120000">
                  <a:moveTo>
                    <a:pt x="11561" y="32034"/>
                  </a:moveTo>
                  <a:lnTo>
                    <a:pt x="11561" y="32034"/>
                  </a:lnTo>
                  <a:cubicBezTo>
                    <a:pt x="20657" y="16279"/>
                    <a:pt x="36847" y="5932"/>
                    <a:pt x="54965" y="4294"/>
                  </a:cubicBezTo>
                  <a:lnTo>
                    <a:pt x="54965" y="240"/>
                  </a:lnTo>
                  <a:lnTo>
                    <a:pt x="59996" y="7118"/>
                  </a:lnTo>
                  <a:lnTo>
                    <a:pt x="54966" y="14477"/>
                  </a:lnTo>
                  <a:lnTo>
                    <a:pt x="54966" y="10424"/>
                  </a:lnTo>
                  <a:lnTo>
                    <a:pt x="54966" y="10424"/>
                  </a:lnTo>
                  <a:cubicBezTo>
                    <a:pt x="39035" y="12042"/>
                    <a:pt x="24852" y="21217"/>
                    <a:pt x="16845" y="3508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txBox="1"/>
            <p:nvPr/>
          </p:nvSpPr>
          <p:spPr>
            <a:xfrm rot="1875685">
              <a:off x="5677355" y="1000321"/>
              <a:ext cx="1356795" cy="36925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Ecosystems</a:t>
              </a:r>
              <a:endParaRPr b="1" sz="1800">
                <a:solidFill>
                  <a:schemeClr val="dk1"/>
                </a:solidFill>
                <a:latin typeface="Calibri"/>
                <a:ea typeface="Calibri"/>
                <a:cs typeface="Calibri"/>
                <a:sym typeface="Calibri"/>
              </a:endParaRPr>
            </a:p>
          </p:txBody>
        </p:sp>
        <p:sp>
          <p:nvSpPr>
            <p:cNvPr id="148" name="Google Shape;148;p16"/>
            <p:cNvSpPr txBox="1"/>
            <p:nvPr/>
          </p:nvSpPr>
          <p:spPr>
            <a:xfrm rot="5400000">
              <a:off x="6775659" y="3086254"/>
              <a:ext cx="145103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Communities</a:t>
              </a:r>
              <a:endParaRPr b="1" sz="1800">
                <a:solidFill>
                  <a:schemeClr val="dk1"/>
                </a:solidFill>
                <a:latin typeface="Calibri"/>
                <a:ea typeface="Calibri"/>
                <a:cs typeface="Calibri"/>
                <a:sym typeface="Calibri"/>
              </a:endParaRPr>
            </a:p>
          </p:txBody>
        </p:sp>
        <p:sp>
          <p:nvSpPr>
            <p:cNvPr id="149" name="Google Shape;149;p16"/>
            <p:cNvSpPr txBox="1"/>
            <p:nvPr/>
          </p:nvSpPr>
          <p:spPr>
            <a:xfrm rot="8751214">
              <a:off x="5762696" y="5052459"/>
              <a:ext cx="127214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Institutions</a:t>
              </a:r>
              <a:endParaRPr b="1" sz="1800">
                <a:solidFill>
                  <a:schemeClr val="dk1"/>
                </a:solidFill>
                <a:latin typeface="Calibri"/>
                <a:ea typeface="Calibri"/>
                <a:cs typeface="Calibri"/>
                <a:sym typeface="Calibri"/>
              </a:endParaRPr>
            </a:p>
          </p:txBody>
        </p:sp>
        <p:sp>
          <p:nvSpPr>
            <p:cNvPr id="150" name="Google Shape;150;p16"/>
            <p:cNvSpPr txBox="1"/>
            <p:nvPr/>
          </p:nvSpPr>
          <p:spPr>
            <a:xfrm rot="-8575247">
              <a:off x="3284524" y="5068476"/>
              <a:ext cx="102855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Agencies</a:t>
              </a:r>
              <a:endParaRPr b="1" sz="1800">
                <a:solidFill>
                  <a:schemeClr val="dk1"/>
                </a:solidFill>
                <a:latin typeface="Calibri"/>
                <a:ea typeface="Calibri"/>
                <a:cs typeface="Calibri"/>
                <a:sym typeface="Calibri"/>
              </a:endParaRPr>
            </a:p>
          </p:txBody>
        </p:sp>
        <p:sp>
          <p:nvSpPr>
            <p:cNvPr id="151" name="Google Shape;151;p16"/>
            <p:cNvSpPr txBox="1"/>
            <p:nvPr/>
          </p:nvSpPr>
          <p:spPr>
            <a:xfrm rot="-5400000">
              <a:off x="2368947" y="3094481"/>
              <a:ext cx="73129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NGOs</a:t>
              </a:r>
              <a:endParaRPr b="1" sz="1800">
                <a:solidFill>
                  <a:schemeClr val="dk1"/>
                </a:solidFill>
                <a:latin typeface="Calibri"/>
                <a:ea typeface="Calibri"/>
                <a:cs typeface="Calibri"/>
                <a:sym typeface="Calibri"/>
              </a:endParaRPr>
            </a:p>
          </p:txBody>
        </p:sp>
        <p:sp>
          <p:nvSpPr>
            <p:cNvPr id="152" name="Google Shape;152;p16"/>
            <p:cNvSpPr txBox="1"/>
            <p:nvPr/>
          </p:nvSpPr>
          <p:spPr>
            <a:xfrm rot="-1909777">
              <a:off x="3276762" y="1007000"/>
              <a:ext cx="121379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Businesses</a:t>
              </a:r>
              <a:endParaRPr b="1" sz="1800">
                <a:solidFill>
                  <a:schemeClr val="dk1"/>
                </a:solidFill>
                <a:latin typeface="Calibri"/>
                <a:ea typeface="Calibri"/>
                <a:cs typeface="Calibri"/>
                <a:sym typeface="Calibri"/>
              </a:endParaRPr>
            </a:p>
          </p:txBody>
        </p:sp>
        <p:sp>
          <p:nvSpPr>
            <p:cNvPr id="153" name="Google Shape;153;p16"/>
            <p:cNvSpPr txBox="1"/>
            <p:nvPr/>
          </p:nvSpPr>
          <p:spPr>
            <a:xfrm rot="-1726048">
              <a:off x="5414132" y="4096068"/>
              <a:ext cx="86959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Forest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Service</a:t>
              </a:r>
              <a:endParaRPr b="1" sz="1800">
                <a:solidFill>
                  <a:schemeClr val="dk1"/>
                </a:solidFill>
                <a:latin typeface="Calibri"/>
                <a:ea typeface="Calibri"/>
                <a:cs typeface="Calibri"/>
                <a:sym typeface="Calibri"/>
              </a:endParaRPr>
            </a:p>
          </p:txBody>
        </p:sp>
        <p:grpSp>
          <p:nvGrpSpPr>
            <p:cNvPr id="154" name="Google Shape;154;p16"/>
            <p:cNvGrpSpPr/>
            <p:nvPr/>
          </p:nvGrpSpPr>
          <p:grpSpPr>
            <a:xfrm>
              <a:off x="3502817" y="1407572"/>
              <a:ext cx="3439006" cy="2768641"/>
              <a:chOff x="3502817" y="1407572"/>
              <a:chExt cx="3439006" cy="2768641"/>
            </a:xfrm>
          </p:grpSpPr>
          <p:sp>
            <p:nvSpPr>
              <p:cNvPr id="155" name="Google Shape;155;p16"/>
              <p:cNvSpPr/>
              <p:nvPr/>
            </p:nvSpPr>
            <p:spPr>
              <a:xfrm>
                <a:off x="4122051" y="2200700"/>
                <a:ext cx="2040340" cy="1975513"/>
              </a:xfrm>
              <a:prstGeom prst="ellipse">
                <a:avLst/>
              </a:prstGeom>
              <a:solidFill>
                <a:srgbClr val="FFD96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Northern Forest Lands</a:t>
                </a:r>
                <a:endParaRPr b="1" sz="1800">
                  <a:solidFill>
                    <a:schemeClr val="dk1"/>
                  </a:solidFill>
                  <a:latin typeface="Calibri"/>
                  <a:ea typeface="Calibri"/>
                  <a:cs typeface="Calibri"/>
                  <a:sym typeface="Calibri"/>
                </a:endParaRPr>
              </a:p>
            </p:txBody>
          </p:sp>
          <p:sp>
            <p:nvSpPr>
              <p:cNvPr id="156" name="Google Shape;156;p16"/>
              <p:cNvSpPr txBox="1"/>
              <p:nvPr/>
            </p:nvSpPr>
            <p:spPr>
              <a:xfrm rot="1925758">
                <a:off x="5324545" y="1884413"/>
                <a:ext cx="1025899" cy="369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Vermont</a:t>
                </a:r>
                <a:endParaRPr b="1" sz="1800">
                  <a:solidFill>
                    <a:schemeClr val="dk1"/>
                  </a:solidFill>
                  <a:latin typeface="Calibri"/>
                  <a:ea typeface="Calibri"/>
                  <a:cs typeface="Calibri"/>
                  <a:sym typeface="Calibri"/>
                </a:endParaRPr>
              </a:p>
            </p:txBody>
          </p:sp>
          <p:sp>
            <p:nvSpPr>
              <p:cNvPr id="157" name="Google Shape;157;p16"/>
              <p:cNvSpPr txBox="1"/>
              <p:nvPr/>
            </p:nvSpPr>
            <p:spPr>
              <a:xfrm rot="-2264493">
                <a:off x="3754832" y="1713247"/>
                <a:ext cx="1219693"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New </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Hampshire</a:t>
                </a:r>
                <a:endParaRPr b="1" sz="1800">
                  <a:solidFill>
                    <a:schemeClr val="dk1"/>
                  </a:solidFill>
                  <a:latin typeface="Calibri"/>
                  <a:ea typeface="Calibri"/>
                  <a:cs typeface="Calibri"/>
                  <a:sym typeface="Calibri"/>
                </a:endParaRPr>
              </a:p>
            </p:txBody>
          </p:sp>
          <p:sp>
            <p:nvSpPr>
              <p:cNvPr id="158" name="Google Shape;158;p16"/>
              <p:cNvSpPr txBox="1"/>
              <p:nvPr/>
            </p:nvSpPr>
            <p:spPr>
              <a:xfrm rot="5781784">
                <a:off x="6274772" y="2969442"/>
                <a:ext cx="622735"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New</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York</a:t>
                </a:r>
                <a:endParaRPr b="1" sz="1800">
                  <a:solidFill>
                    <a:schemeClr val="dk1"/>
                  </a:solidFill>
                  <a:latin typeface="Calibri"/>
                  <a:ea typeface="Calibri"/>
                  <a:cs typeface="Calibri"/>
                  <a:sym typeface="Calibri"/>
                </a:endParaRPr>
              </a:p>
            </p:txBody>
          </p:sp>
          <p:sp>
            <p:nvSpPr>
              <p:cNvPr id="159" name="Google Shape;159;p16"/>
              <p:cNvSpPr txBox="1"/>
              <p:nvPr/>
            </p:nvSpPr>
            <p:spPr>
              <a:xfrm rot="-5830949">
                <a:off x="3338053" y="3107940"/>
                <a:ext cx="79541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Maine</a:t>
                </a:r>
                <a:endParaRPr b="1" sz="1800">
                  <a:solidFill>
                    <a:schemeClr val="dk1"/>
                  </a:solidFill>
                  <a:latin typeface="Calibri"/>
                  <a:ea typeface="Calibri"/>
                  <a:cs typeface="Calibri"/>
                  <a:sym typeface="Calibri"/>
                </a:endParaRPr>
              </a:p>
            </p:txBody>
          </p:sp>
        </p:grpSp>
        <p:sp>
          <p:nvSpPr>
            <p:cNvPr id="160" name="Google Shape;160;p16"/>
            <p:cNvSpPr txBox="1"/>
            <p:nvPr/>
          </p:nvSpPr>
          <p:spPr>
            <a:xfrm rot="1867723">
              <a:off x="4062381" y="4253011"/>
              <a:ext cx="69602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HBRF</a:t>
              </a:r>
              <a:endParaRPr b="1"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7"/>
          <p:cNvSpPr txBox="1"/>
          <p:nvPr>
            <p:ph type="title"/>
          </p:nvPr>
        </p:nvSpPr>
        <p:spPr>
          <a:xfrm>
            <a:off x="165950" y="153226"/>
            <a:ext cx="7886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NSRC Business Report</a:t>
            </a:r>
            <a:endParaRPr/>
          </a:p>
        </p:txBody>
      </p:sp>
      <p:pic>
        <p:nvPicPr>
          <p:cNvPr id="166" name="Google Shape;166;p17"/>
          <p:cNvPicPr preferRelativeResize="0"/>
          <p:nvPr/>
        </p:nvPicPr>
        <p:blipFill>
          <a:blip r:embed="rId3">
            <a:alphaModFix/>
          </a:blip>
          <a:stretch>
            <a:fillRect/>
          </a:stretch>
        </p:blipFill>
        <p:spPr>
          <a:xfrm>
            <a:off x="5183000" y="1326526"/>
            <a:ext cx="3868177" cy="4862374"/>
          </a:xfrm>
          <a:prstGeom prst="rect">
            <a:avLst/>
          </a:prstGeom>
          <a:noFill/>
          <a:ln>
            <a:noFill/>
          </a:ln>
        </p:spPr>
      </p:pic>
      <p:sp>
        <p:nvSpPr>
          <p:cNvPr id="167" name="Google Shape;167;p17"/>
          <p:cNvSpPr txBox="1"/>
          <p:nvPr/>
        </p:nvSpPr>
        <p:spPr>
          <a:xfrm>
            <a:off x="165950" y="1250425"/>
            <a:ext cx="4903800" cy="5190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SzPts val="2800"/>
              <a:buChar char="●"/>
            </a:pPr>
            <a:r>
              <a:rPr lang="en-US" sz="2800"/>
              <a:t>Released in spring of 2018 </a:t>
            </a:r>
            <a:endParaRPr sz="2800"/>
          </a:p>
          <a:p>
            <a:pPr indent="0" lvl="0" marL="457200" rtl="0" algn="l">
              <a:spcBef>
                <a:spcPts val="0"/>
              </a:spcBef>
              <a:spcAft>
                <a:spcPts val="0"/>
              </a:spcAft>
              <a:buNone/>
            </a:pPr>
            <a:r>
              <a:t/>
            </a:r>
            <a:endParaRPr sz="2800"/>
          </a:p>
          <a:p>
            <a:pPr indent="-406400" lvl="0" marL="457200" rtl="0" algn="l">
              <a:spcBef>
                <a:spcPts val="1000"/>
              </a:spcBef>
              <a:spcAft>
                <a:spcPts val="0"/>
              </a:spcAft>
              <a:buSzPts val="2800"/>
              <a:buChar char="●"/>
            </a:pPr>
            <a:r>
              <a:rPr lang="en-US" sz="2800"/>
              <a:t>Provides an overview of the organization’s history, past accomplishments, key projects, and future direction </a:t>
            </a:r>
            <a:endParaRPr sz="2800"/>
          </a:p>
          <a:p>
            <a:pPr indent="0" lvl="0" marL="0" rtl="0" algn="l">
              <a:spcBef>
                <a:spcPts val="1000"/>
              </a:spcBef>
              <a:spcAft>
                <a:spcPts val="0"/>
              </a:spcAft>
              <a:buNone/>
            </a:pPr>
            <a:r>
              <a:t/>
            </a:r>
            <a:endParaRPr sz="2800"/>
          </a:p>
          <a:p>
            <a:pPr indent="-406400" lvl="0" marL="457200" rtl="0" algn="l">
              <a:spcBef>
                <a:spcPts val="0"/>
              </a:spcBef>
              <a:spcAft>
                <a:spcPts val="0"/>
              </a:spcAft>
              <a:buSzPts val="2800"/>
              <a:buChar char="●"/>
            </a:pPr>
            <a:r>
              <a:rPr lang="en-US" sz="2800"/>
              <a:t>Available</a:t>
            </a:r>
            <a:r>
              <a:rPr lang="en-US" sz="2800"/>
              <a:t> as a hard-copy or online at NSRC website</a:t>
            </a:r>
            <a:endParaRPr sz="2800"/>
          </a:p>
          <a:p>
            <a:pPr indent="0" lvl="0" marL="0" rtl="0" algn="l">
              <a:spcBef>
                <a:spcPts val="0"/>
              </a:spcBef>
              <a:spcAft>
                <a:spcPts val="0"/>
              </a:spcAft>
              <a:buNone/>
            </a:pPr>
            <a:r>
              <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18"/>
          <p:cNvPicPr preferRelativeResize="0"/>
          <p:nvPr/>
        </p:nvPicPr>
        <p:blipFill>
          <a:blip r:embed="rId3">
            <a:alphaModFix/>
          </a:blip>
          <a:stretch>
            <a:fillRect/>
          </a:stretch>
        </p:blipFill>
        <p:spPr>
          <a:xfrm>
            <a:off x="82225" y="981275"/>
            <a:ext cx="9061774" cy="4895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19"/>
          <p:cNvPicPr preferRelativeResize="0"/>
          <p:nvPr/>
        </p:nvPicPr>
        <p:blipFill rotWithShape="1">
          <a:blip r:embed="rId3">
            <a:alphaModFix/>
          </a:blip>
          <a:srcRect b="0" l="0" r="0" t="0"/>
          <a:stretch/>
        </p:blipFill>
        <p:spPr>
          <a:xfrm>
            <a:off x="1149525" y="496928"/>
            <a:ext cx="6844936" cy="5486399"/>
          </a:xfrm>
          <a:prstGeom prst="rect">
            <a:avLst/>
          </a:prstGeom>
          <a:noFill/>
          <a:ln>
            <a:noFill/>
          </a:ln>
        </p:spPr>
      </p:pic>
      <p:sp>
        <p:nvSpPr>
          <p:cNvPr id="178" name="Google Shape;178;p19"/>
          <p:cNvSpPr txBox="1"/>
          <p:nvPr/>
        </p:nvSpPr>
        <p:spPr>
          <a:xfrm>
            <a:off x="5882186" y="6250674"/>
            <a:ext cx="230133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https://nsrcforest.org/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0"/>
          <p:cNvSpPr txBox="1"/>
          <p:nvPr>
            <p:ph type="title"/>
          </p:nvPr>
        </p:nvSpPr>
        <p:spPr>
          <a:xfrm>
            <a:off x="108625" y="88876"/>
            <a:ext cx="7886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NSRC Stakeholder Meeting</a:t>
            </a:r>
            <a:endParaRPr b="1"/>
          </a:p>
        </p:txBody>
      </p:sp>
      <p:sp>
        <p:nvSpPr>
          <p:cNvPr id="184" name="Google Shape;184;p20"/>
          <p:cNvSpPr txBox="1"/>
          <p:nvPr>
            <p:ph idx="1" type="body"/>
          </p:nvPr>
        </p:nvSpPr>
        <p:spPr>
          <a:xfrm>
            <a:off x="108625" y="1208075"/>
            <a:ext cx="4458000" cy="52545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Hosted Jan 18, 2018 in Portsmouth, NH</a:t>
            </a:r>
            <a:endParaRPr/>
          </a:p>
          <a:p>
            <a:pPr indent="-381000" lvl="1" marL="914400" rtl="0" algn="l">
              <a:spcBef>
                <a:spcPts val="1000"/>
              </a:spcBef>
              <a:spcAft>
                <a:spcPts val="0"/>
              </a:spcAft>
              <a:buSzPts val="2400"/>
              <a:buChar char="•"/>
            </a:pPr>
            <a:r>
              <a:rPr lang="en-US"/>
              <a:t>30+ participant across various sectors</a:t>
            </a:r>
            <a:endParaRPr/>
          </a:p>
          <a:p>
            <a:pPr indent="-381000" lvl="1" marL="914400" rtl="0" algn="l">
              <a:spcBef>
                <a:spcPts val="1000"/>
              </a:spcBef>
              <a:spcAft>
                <a:spcPts val="0"/>
              </a:spcAft>
              <a:buSzPts val="2400"/>
              <a:buChar char="•"/>
            </a:pPr>
            <a:r>
              <a:rPr lang="en-US"/>
              <a:t>Equal representation across the region</a:t>
            </a:r>
            <a:endParaRPr/>
          </a:p>
          <a:p>
            <a:pPr indent="-406400" lvl="0" marL="457200" rtl="0" algn="l">
              <a:spcBef>
                <a:spcPts val="1000"/>
              </a:spcBef>
              <a:spcAft>
                <a:spcPts val="0"/>
              </a:spcAft>
              <a:buSzPts val="2800"/>
              <a:buChar char="•"/>
            </a:pPr>
            <a:r>
              <a:rPr lang="en-US"/>
              <a:t>Strong support for a program like NSRC</a:t>
            </a:r>
            <a:endParaRPr/>
          </a:p>
          <a:p>
            <a:pPr indent="-406400" lvl="0" marL="457200" rtl="0" algn="l">
              <a:spcBef>
                <a:spcPts val="1000"/>
              </a:spcBef>
              <a:spcAft>
                <a:spcPts val="1000"/>
              </a:spcAft>
              <a:buSzPts val="2800"/>
              <a:buChar char="•"/>
            </a:pPr>
            <a:r>
              <a:rPr lang="en-US"/>
              <a:t>Need an advisory group composed of diverse Northern Forest Stakeholders</a:t>
            </a:r>
            <a:endParaRPr/>
          </a:p>
        </p:txBody>
      </p:sp>
      <p:pic>
        <p:nvPicPr>
          <p:cNvPr id="185" name="Google Shape;185;p20"/>
          <p:cNvPicPr preferRelativeResize="0"/>
          <p:nvPr/>
        </p:nvPicPr>
        <p:blipFill>
          <a:blip r:embed="rId3">
            <a:alphaModFix/>
          </a:blip>
          <a:stretch>
            <a:fillRect/>
          </a:stretch>
        </p:blipFill>
        <p:spPr>
          <a:xfrm>
            <a:off x="4309725" y="1807376"/>
            <a:ext cx="4733477" cy="3550100"/>
          </a:xfrm>
          <a:prstGeom prst="rect">
            <a:avLst/>
          </a:prstGeom>
          <a:noFill/>
          <a:ln>
            <a:noFill/>
          </a:ln>
        </p:spPr>
      </p:pic>
      <p:sp>
        <p:nvSpPr>
          <p:cNvPr id="186" name="Google Shape;186;p20"/>
          <p:cNvSpPr txBox="1"/>
          <p:nvPr/>
        </p:nvSpPr>
        <p:spPr>
          <a:xfrm>
            <a:off x="4238150" y="5474025"/>
            <a:ext cx="47334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Meeting participants’ </a:t>
            </a:r>
            <a:r>
              <a:rPr i="1" lang="en-US">
                <a:solidFill>
                  <a:schemeClr val="dk1"/>
                </a:solidFill>
                <a:latin typeface="Calibri"/>
                <a:ea typeface="Calibri"/>
                <a:cs typeface="Calibri"/>
                <a:sym typeface="Calibri"/>
              </a:rPr>
              <a:t>favorite locations in the Northern Forest</a:t>
            </a:r>
            <a:endParaRPr i="1">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1"/>
          <p:cNvSpPr txBox="1"/>
          <p:nvPr>
            <p:ph type="title"/>
          </p:nvPr>
        </p:nvSpPr>
        <p:spPr>
          <a:xfrm>
            <a:off x="91150" y="1"/>
            <a:ext cx="7886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NSRC Stakeholder Meeting</a:t>
            </a:r>
            <a:endParaRPr b="1"/>
          </a:p>
        </p:txBody>
      </p:sp>
      <p:sp>
        <p:nvSpPr>
          <p:cNvPr id="192" name="Google Shape;192;p21"/>
          <p:cNvSpPr txBox="1"/>
          <p:nvPr>
            <p:ph idx="1" type="body"/>
          </p:nvPr>
        </p:nvSpPr>
        <p:spPr>
          <a:xfrm>
            <a:off x="0" y="909825"/>
            <a:ext cx="5703300" cy="55149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Key future research topics with driving research questions identified</a:t>
            </a:r>
            <a:endParaRPr/>
          </a:p>
          <a:p>
            <a:pPr indent="-381000" lvl="1" marL="914400" rtl="0" algn="l">
              <a:spcBef>
                <a:spcPts val="1000"/>
              </a:spcBef>
              <a:spcAft>
                <a:spcPts val="0"/>
              </a:spcAft>
              <a:buSzPts val="2400"/>
              <a:buChar char="•"/>
            </a:pPr>
            <a:r>
              <a:rPr lang="en-US"/>
              <a:t>Socioeconomics and Jobs</a:t>
            </a:r>
            <a:endParaRPr/>
          </a:p>
          <a:p>
            <a:pPr indent="-381000" lvl="1" marL="914400" rtl="0" algn="l">
              <a:spcBef>
                <a:spcPts val="1000"/>
              </a:spcBef>
              <a:spcAft>
                <a:spcPts val="0"/>
              </a:spcAft>
              <a:buSzPts val="2400"/>
              <a:buChar char="•"/>
            </a:pPr>
            <a:r>
              <a:rPr lang="en-US"/>
              <a:t>Invasive Species</a:t>
            </a:r>
            <a:endParaRPr/>
          </a:p>
          <a:p>
            <a:pPr indent="-381000" lvl="1" marL="914400" rtl="0" algn="l">
              <a:spcBef>
                <a:spcPts val="1000"/>
              </a:spcBef>
              <a:spcAft>
                <a:spcPts val="0"/>
              </a:spcAft>
              <a:buSzPts val="2400"/>
              <a:buChar char="•"/>
            </a:pPr>
            <a:r>
              <a:rPr lang="en-US"/>
              <a:t>Science to Policy</a:t>
            </a:r>
            <a:endParaRPr/>
          </a:p>
          <a:p>
            <a:pPr indent="-381000" lvl="1" marL="914400" rtl="0" algn="l">
              <a:spcBef>
                <a:spcPts val="1000"/>
              </a:spcBef>
              <a:spcAft>
                <a:spcPts val="0"/>
              </a:spcAft>
              <a:buSzPts val="2400"/>
              <a:buChar char="•"/>
            </a:pPr>
            <a:r>
              <a:rPr lang="en-US"/>
              <a:t>Silviculture</a:t>
            </a:r>
            <a:endParaRPr/>
          </a:p>
          <a:p>
            <a:pPr indent="-381000" lvl="1" marL="914400" rtl="0" algn="l">
              <a:spcBef>
                <a:spcPts val="1000"/>
              </a:spcBef>
              <a:spcAft>
                <a:spcPts val="0"/>
              </a:spcAft>
              <a:buSzPts val="2400"/>
              <a:buChar char="•"/>
            </a:pPr>
            <a:r>
              <a:rPr lang="en-US"/>
              <a:t>Land Use and Fragmentation</a:t>
            </a:r>
            <a:endParaRPr/>
          </a:p>
          <a:p>
            <a:pPr indent="-381000" lvl="1" marL="914400" rtl="0" algn="l">
              <a:spcBef>
                <a:spcPts val="1000"/>
              </a:spcBef>
              <a:spcAft>
                <a:spcPts val="0"/>
              </a:spcAft>
              <a:buSzPts val="2400"/>
              <a:buChar char="•"/>
            </a:pPr>
            <a:r>
              <a:rPr lang="en-US"/>
              <a:t>Ecosystems Services</a:t>
            </a:r>
            <a:endParaRPr/>
          </a:p>
          <a:p>
            <a:pPr indent="-381000" lvl="1" marL="914400" rtl="0" algn="l">
              <a:spcBef>
                <a:spcPts val="1000"/>
              </a:spcBef>
              <a:spcAft>
                <a:spcPts val="0"/>
              </a:spcAft>
              <a:buSzPts val="2400"/>
              <a:buChar char="•"/>
            </a:pPr>
            <a:r>
              <a:rPr lang="en-US"/>
              <a:t>Energy &amp; Carbon (Source and Sequestration)</a:t>
            </a:r>
            <a:endParaRPr/>
          </a:p>
          <a:p>
            <a:pPr indent="-406400" lvl="0" marL="457200" rtl="0" algn="l">
              <a:spcBef>
                <a:spcPts val="1000"/>
              </a:spcBef>
              <a:spcAft>
                <a:spcPts val="1000"/>
              </a:spcAft>
              <a:buSzPts val="2800"/>
              <a:buChar char="•"/>
            </a:pPr>
            <a:r>
              <a:rPr lang="en-US"/>
              <a:t>Full summary report available</a:t>
            </a:r>
            <a:endParaRPr/>
          </a:p>
        </p:txBody>
      </p:sp>
      <p:pic>
        <p:nvPicPr>
          <p:cNvPr id="193" name="Google Shape;193;p21"/>
          <p:cNvPicPr preferRelativeResize="0"/>
          <p:nvPr/>
        </p:nvPicPr>
        <p:blipFill>
          <a:blip r:embed="rId3">
            <a:alphaModFix/>
          </a:blip>
          <a:stretch>
            <a:fillRect/>
          </a:stretch>
        </p:blipFill>
        <p:spPr>
          <a:xfrm>
            <a:off x="4978700" y="2072950"/>
            <a:ext cx="4080502" cy="2294951"/>
          </a:xfrm>
          <a:prstGeom prst="rect">
            <a:avLst/>
          </a:prstGeom>
          <a:noFill/>
          <a:ln>
            <a:noFill/>
          </a:ln>
        </p:spPr>
      </p:pic>
      <p:sp>
        <p:nvSpPr>
          <p:cNvPr id="194" name="Google Shape;194;p21"/>
          <p:cNvSpPr txBox="1"/>
          <p:nvPr/>
        </p:nvSpPr>
        <p:spPr>
          <a:xfrm>
            <a:off x="5423425" y="4542850"/>
            <a:ext cx="32889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Northern Forest Research </a:t>
            </a:r>
            <a:r>
              <a:rPr i="1" lang="en-US"/>
              <a:t>Priorities</a:t>
            </a:r>
            <a:endParaRPr i="1"/>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