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72" r:id="rId3"/>
    <p:sldId id="257" r:id="rId4"/>
    <p:sldId id="273" r:id="rId5"/>
    <p:sldId id="274" r:id="rId6"/>
    <p:sldId id="275" r:id="rId7"/>
    <p:sldId id="269" r:id="rId8"/>
    <p:sldId id="261" r:id="rId9"/>
    <p:sldId id="280" r:id="rId10"/>
    <p:sldId id="281" r:id="rId11"/>
    <p:sldId id="260" r:id="rId12"/>
    <p:sldId id="262" r:id="rId13"/>
    <p:sldId id="263" r:id="rId14"/>
    <p:sldId id="265" r:id="rId15"/>
    <p:sldId id="266" r:id="rId16"/>
    <p:sldId id="268" r:id="rId17"/>
    <p:sldId id="267" r:id="rId18"/>
    <p:sldId id="278" r:id="rId19"/>
    <p:sldId id="256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A2FE"/>
    <a:srgbClr val="78C751"/>
    <a:srgbClr val="46BC44"/>
    <a:srgbClr val="73A1FF"/>
    <a:srgbClr val="4ABA48"/>
    <a:srgbClr val="78C755"/>
    <a:srgbClr val="A9D18E"/>
    <a:srgbClr val="70AD47"/>
    <a:srgbClr val="99CC00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40" autoAdjust="0"/>
    <p:restoredTop sz="94660"/>
  </p:normalViewPr>
  <p:slideViewPr>
    <p:cSldViewPr snapToGrid="0">
      <p:cViewPr varScale="1">
        <p:scale>
          <a:sx n="96" d="100"/>
          <a:sy n="96" d="100"/>
        </p:scale>
        <p:origin x="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murakami\Documents\Paula's%20documents\Research\Manton%20Foundation%20elm%202016\Elm%20cold%20toleranc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murakami\Documents\Paula's%20documents\Research\Manton%20Foundation%20elm%202016\Elm%20cold%20toleranc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0796344592927546"/>
          <c:y val="5.2847404491105268E-2"/>
          <c:w val="0.76155494192246198"/>
          <c:h val="0.711704578594342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'B&amp;W'!$O$4:$O$5</c:f>
              <c:strCache>
                <c:ptCount val="2"/>
                <c:pt idx="0">
                  <c:v>-27.6093</c:v>
                </c:pt>
                <c:pt idx="1">
                  <c:v>-27.9753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errBars>
            <c:errBarType val="both"/>
            <c:errValType val="cust"/>
            <c:noEndCap val="0"/>
            <c:plus>
              <c:numRef>
                <c:f>'B&amp;W'!$P$4:$P$5</c:f>
                <c:numCache>
                  <c:formatCode>General</c:formatCode>
                  <c:ptCount val="2"/>
                  <c:pt idx="0">
                    <c:v>1.3314999999999999</c:v>
                  </c:pt>
                  <c:pt idx="1">
                    <c:v>1.3769</c:v>
                  </c:pt>
                </c:numCache>
              </c:numRef>
            </c:plus>
            <c:minus>
              <c:numRef>
                <c:f>'B&amp;W'!$P$4:$P$5</c:f>
                <c:numCache>
                  <c:formatCode>General</c:formatCode>
                  <c:ptCount val="2"/>
                  <c:pt idx="0">
                    <c:v>1.3314999999999999</c:v>
                  </c:pt>
                  <c:pt idx="1">
                    <c:v>1.3769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'B&amp;W'!$N$4:$N$5</c:f>
              <c:strCache>
                <c:ptCount val="2"/>
                <c:pt idx="0">
                  <c:v>R18</c:v>
                </c:pt>
                <c:pt idx="1">
                  <c:v>Valley Forge</c:v>
                </c:pt>
              </c:strCache>
            </c:strRef>
          </c:cat>
          <c:val>
            <c:numRef>
              <c:f>'B&amp;W'!$O$4:$O$5</c:f>
              <c:numCache>
                <c:formatCode>General</c:formatCode>
                <c:ptCount val="2"/>
                <c:pt idx="0">
                  <c:v>-27.609300000000001</c:v>
                </c:pt>
                <c:pt idx="1">
                  <c:v>-27.975300000000001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overlap val="-27"/>
        <c:axId val="360538136"/>
        <c:axId val="360851112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'B&amp;W'!$C$3</c15:sqref>
                        </c15:formulaRef>
                      </c:ext>
                    </c:extLst>
                    <c:strCache>
                      <c:ptCount val="1"/>
                      <c:pt idx="0">
                        <c:v>se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'B&amp;W'!$N$4:$N$5</c15:sqref>
                        </c15:formulaRef>
                      </c:ext>
                    </c:extLst>
                    <c:strCache>
                      <c:ptCount val="2"/>
                      <c:pt idx="0">
                        <c:v>R18</c:v>
                      </c:pt>
                      <c:pt idx="1">
                        <c:v>Valley Forge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'B&amp;W'!$C$4:$C$6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0.78159999999999996</c:v>
                      </c:pt>
                      <c:pt idx="1">
                        <c:v>0.81200000000000006</c:v>
                      </c:pt>
                      <c:pt idx="2">
                        <c:v>0.2457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360538136"/>
        <c:scaling>
          <c:orientation val="minMax"/>
        </c:scaling>
        <c:delete val="0"/>
        <c:axPos val="t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>
                    <a:solidFill>
                      <a:sysClr val="windowText" lastClr="000000"/>
                    </a:solidFill>
                  </a:rPr>
                  <a:t>Maternal Source</a:t>
                </a:r>
              </a:p>
            </c:rich>
          </c:tx>
          <c:layout>
            <c:manualLayout>
              <c:xMode val="edge"/>
              <c:yMode val="edge"/>
              <c:x val="0.32435409386356062"/>
              <c:y val="0.8702459413757480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0851112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360851112"/>
        <c:scaling>
          <c:orientation val="maxMin"/>
          <c:max val="0"/>
          <c:min val="-45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i="0" baseline="0">
                    <a:effectLst/>
                  </a:rPr>
                  <a:t>T</a:t>
                </a:r>
                <a:r>
                  <a:rPr lang="en-US" sz="1400" b="1" i="0" baseline="-25000">
                    <a:effectLst/>
                  </a:rPr>
                  <a:t>m</a:t>
                </a:r>
                <a:r>
                  <a:rPr lang="en-US" sz="1400" b="1" i="0" baseline="0">
                    <a:effectLst/>
                  </a:rPr>
                  <a:t> (°C)</a:t>
                </a:r>
                <a:endParaRPr lang="en-US" sz="1400" b="1">
                  <a:effectLst/>
                </a:endParaRPr>
              </a:p>
            </c:rich>
          </c:tx>
          <c:layout>
            <c:manualLayout>
              <c:xMode val="edge"/>
              <c:yMode val="edge"/>
              <c:x val="1.6670765539935184E-2"/>
              <c:y val="0.3209873716392881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0538136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605912985416107"/>
          <c:y val="4.7801108194808983E-2"/>
          <c:w val="0.81322234816959138"/>
          <c:h val="0.721380504520268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'B&amp;W'!$B$21</c:f>
              <c:strCache>
                <c:ptCount val="1"/>
                <c:pt idx="0">
                  <c:v>Tm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8C755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4ABA48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73A2FE"/>
              </a:solidFill>
              <a:ln>
                <a:noFill/>
              </a:ln>
              <a:effectLst/>
            </c:spPr>
          </c:dPt>
          <c:errBars>
            <c:errBarType val="both"/>
            <c:errValType val="cust"/>
            <c:noEndCap val="0"/>
            <c:plus>
              <c:numRef>
                <c:f>'B&amp;W'!$C$22:$C$24</c:f>
                <c:numCache>
                  <c:formatCode>General</c:formatCode>
                  <c:ptCount val="3"/>
                  <c:pt idx="0">
                    <c:v>1.6352</c:v>
                  </c:pt>
                  <c:pt idx="1">
                    <c:v>1.5164</c:v>
                  </c:pt>
                  <c:pt idx="2">
                    <c:v>1.7329000000000001</c:v>
                  </c:pt>
                </c:numCache>
              </c:numRef>
            </c:plus>
            <c:minus>
              <c:numRef>
                <c:f>'B&amp;W'!$C$22:$C$24</c:f>
                <c:numCache>
                  <c:formatCode>General</c:formatCode>
                  <c:ptCount val="3"/>
                  <c:pt idx="0">
                    <c:v>1.6352</c:v>
                  </c:pt>
                  <c:pt idx="1">
                    <c:v>1.5164</c:v>
                  </c:pt>
                  <c:pt idx="2">
                    <c:v>1.7329000000000001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'B&amp;W'!$A$22:$A$24</c:f>
              <c:strCache>
                <c:ptCount val="3"/>
                <c:pt idx="0">
                  <c:v>6b</c:v>
                </c:pt>
                <c:pt idx="1">
                  <c:v>6a</c:v>
                </c:pt>
                <c:pt idx="2">
                  <c:v>5a</c:v>
                </c:pt>
              </c:strCache>
            </c:strRef>
          </c:cat>
          <c:val>
            <c:numRef>
              <c:f>'B&amp;W'!$B$22:$B$24</c:f>
              <c:numCache>
                <c:formatCode>General</c:formatCode>
                <c:ptCount val="3"/>
                <c:pt idx="0">
                  <c:v>-26.333300000000001</c:v>
                </c:pt>
                <c:pt idx="1">
                  <c:v>-27.803899999999999</c:v>
                </c:pt>
                <c:pt idx="2">
                  <c:v>-28.815799999999999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overlap val="-27"/>
        <c:axId val="361782864"/>
        <c:axId val="253745048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'B&amp;W'!$C$3</c15:sqref>
                        </c15:formulaRef>
                      </c:ext>
                    </c:extLst>
                    <c:strCache>
                      <c:ptCount val="1"/>
                      <c:pt idx="0">
                        <c:v>se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'B&amp;W'!$A$22:$A$24</c15:sqref>
                        </c15:formulaRef>
                      </c:ext>
                    </c:extLst>
                    <c:strCache>
                      <c:ptCount val="3"/>
                      <c:pt idx="0">
                        <c:v>6b</c:v>
                      </c:pt>
                      <c:pt idx="1">
                        <c:v>6a</c:v>
                      </c:pt>
                      <c:pt idx="2">
                        <c:v>5a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'B&amp;W'!$C$4:$C$6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0.78159999999999996</c:v>
                      </c:pt>
                      <c:pt idx="1">
                        <c:v>0.81200000000000006</c:v>
                      </c:pt>
                      <c:pt idx="2">
                        <c:v>0.2457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361782864"/>
        <c:scaling>
          <c:orientation val="minMax"/>
        </c:scaling>
        <c:delete val="0"/>
        <c:axPos val="t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>
                    <a:solidFill>
                      <a:sysClr val="windowText" lastClr="000000"/>
                    </a:solidFill>
                  </a:rPr>
                  <a:t>Paternal Hardiness Zone</a:t>
                </a:r>
              </a:p>
            </c:rich>
          </c:tx>
          <c:layout>
            <c:manualLayout>
              <c:xMode val="edge"/>
              <c:yMode val="edge"/>
              <c:x val="0.30720531902474363"/>
              <c:y val="0.8723642468297593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3745048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253745048"/>
        <c:scaling>
          <c:orientation val="maxMin"/>
          <c:max val="0"/>
          <c:min val="-45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ysClr val="windowText" lastClr="000000"/>
                    </a:solidFill>
                  </a:rPr>
                  <a:t>T</a:t>
                </a:r>
                <a:r>
                  <a:rPr lang="en-US" sz="1400" b="1" baseline="-25000">
                    <a:solidFill>
                      <a:sysClr val="windowText" lastClr="000000"/>
                    </a:solidFill>
                  </a:rPr>
                  <a:t>m</a:t>
                </a:r>
                <a:r>
                  <a:rPr lang="en-US" sz="1400" b="1">
                    <a:solidFill>
                      <a:sysClr val="windowText" lastClr="000000"/>
                    </a:solidFill>
                  </a:rPr>
                  <a:t> </a:t>
                </a:r>
                <a:r>
                  <a:rPr lang="en-US" sz="1400" b="1" i="0" baseline="0">
                    <a:effectLst/>
                  </a:rPr>
                  <a:t>(°C)</a:t>
                </a:r>
                <a:endParaRPr lang="en-US" sz="1400" b="1">
                  <a:effectLst/>
                </a:endParaRPr>
              </a:p>
            </c:rich>
          </c:tx>
          <c:layout>
            <c:manualLayout>
              <c:xMode val="edge"/>
              <c:yMode val="edge"/>
              <c:x val="1.6673601545499749E-2"/>
              <c:y val="0.311728273549139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1782864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485525991946084"/>
          <c:y val="5.7477034120734911E-2"/>
          <c:w val="0.81466326810254697"/>
          <c:h val="0.702133363443473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'B&amp;W'!$N$21</c:f>
              <c:strCache>
                <c:ptCount val="1"/>
                <c:pt idx="0">
                  <c:v>6b</c:v>
                </c:pt>
              </c:strCache>
            </c:strRef>
          </c:tx>
          <c:spPr>
            <a:solidFill>
              <a:srgbClr val="78C75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'B&amp;W'!$N$25:$N$27</c:f>
                <c:numCache>
                  <c:formatCode>General</c:formatCode>
                  <c:ptCount val="3"/>
                  <c:pt idx="0">
                    <c:v>2.0590000000000002</c:v>
                  </c:pt>
                  <c:pt idx="1">
                    <c:v>0.75649999999999995</c:v>
                  </c:pt>
                  <c:pt idx="2">
                    <c:v>0.54759999999999998</c:v>
                  </c:pt>
                </c:numCache>
              </c:numRef>
            </c:plus>
            <c:minus>
              <c:numRef>
                <c:f>'B&amp;W'!$N$25:$N$27</c:f>
                <c:numCache>
                  <c:formatCode>General</c:formatCode>
                  <c:ptCount val="3"/>
                  <c:pt idx="0">
                    <c:v>2.0590000000000002</c:v>
                  </c:pt>
                  <c:pt idx="1">
                    <c:v>0.75649999999999995</c:v>
                  </c:pt>
                  <c:pt idx="2">
                    <c:v>0.54759999999999998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'B&amp;W'!$M$22:$M$24</c:f>
              <c:numCache>
                <c:formatCode>mmm\-yy</c:formatCode>
                <c:ptCount val="3"/>
                <c:pt idx="0">
                  <c:v>42705</c:v>
                </c:pt>
                <c:pt idx="1">
                  <c:v>42767</c:v>
                </c:pt>
                <c:pt idx="2">
                  <c:v>42826</c:v>
                </c:pt>
              </c:numCache>
            </c:numRef>
          </c:cat>
          <c:val>
            <c:numRef>
              <c:f>'B&amp;W'!$N$22:$N$24</c:f>
              <c:numCache>
                <c:formatCode>General</c:formatCode>
                <c:ptCount val="3"/>
                <c:pt idx="0">
                  <c:v>-30.96</c:v>
                </c:pt>
                <c:pt idx="1">
                  <c:v>-32.695</c:v>
                </c:pt>
                <c:pt idx="2">
                  <c:v>-17.079999999999998</c:v>
                </c:pt>
              </c:numCache>
            </c:numRef>
          </c:val>
        </c:ser>
        <c:ser>
          <c:idx val="1"/>
          <c:order val="1"/>
          <c:tx>
            <c:strRef>
              <c:f>'B&amp;W'!$O$21</c:f>
              <c:strCache>
                <c:ptCount val="1"/>
                <c:pt idx="0">
                  <c:v>6a</c:v>
                </c:pt>
              </c:strCache>
            </c:strRef>
          </c:tx>
          <c:spPr>
            <a:solidFill>
              <a:srgbClr val="46BC44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'B&amp;W'!$O$25:$O$27</c:f>
                <c:numCache>
                  <c:formatCode>General</c:formatCode>
                  <c:ptCount val="3"/>
                  <c:pt idx="0">
                    <c:v>1.2883</c:v>
                  </c:pt>
                  <c:pt idx="1">
                    <c:v>1.0203</c:v>
                  </c:pt>
                  <c:pt idx="2">
                    <c:v>0.29649999999999999</c:v>
                  </c:pt>
                </c:numCache>
              </c:numRef>
            </c:plus>
            <c:minus>
              <c:numRef>
                <c:f>'B&amp;W'!$O$25:$O$27</c:f>
                <c:numCache>
                  <c:formatCode>General</c:formatCode>
                  <c:ptCount val="3"/>
                  <c:pt idx="0">
                    <c:v>1.2883</c:v>
                  </c:pt>
                  <c:pt idx="1">
                    <c:v>1.0203</c:v>
                  </c:pt>
                  <c:pt idx="2">
                    <c:v>0.29649999999999999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'B&amp;W'!$M$22:$M$24</c:f>
              <c:numCache>
                <c:formatCode>mmm\-yy</c:formatCode>
                <c:ptCount val="3"/>
                <c:pt idx="0">
                  <c:v>42705</c:v>
                </c:pt>
                <c:pt idx="1">
                  <c:v>42767</c:v>
                </c:pt>
                <c:pt idx="2">
                  <c:v>42826</c:v>
                </c:pt>
              </c:numCache>
            </c:numRef>
          </c:cat>
          <c:val>
            <c:numRef>
              <c:f>'B&amp;W'!$O$22:$O$24</c:f>
              <c:numCache>
                <c:formatCode>General</c:formatCode>
                <c:ptCount val="3"/>
                <c:pt idx="0">
                  <c:v>-30.765599999999999</c:v>
                </c:pt>
                <c:pt idx="1">
                  <c:v>-34.552</c:v>
                </c:pt>
                <c:pt idx="2">
                  <c:v>-17.3444</c:v>
                </c:pt>
              </c:numCache>
            </c:numRef>
          </c:val>
        </c:ser>
        <c:ser>
          <c:idx val="2"/>
          <c:order val="2"/>
          <c:tx>
            <c:strRef>
              <c:f>'B&amp;W'!$P$21</c:f>
              <c:strCache>
                <c:ptCount val="1"/>
                <c:pt idx="0">
                  <c:v>5a</c:v>
                </c:pt>
              </c:strCache>
            </c:strRef>
          </c:tx>
          <c:spPr>
            <a:solidFill>
              <a:srgbClr val="73A1FF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'B&amp;W'!$P$25:$P$27</c:f>
                <c:numCache>
                  <c:formatCode>General</c:formatCode>
                  <c:ptCount val="3"/>
                  <c:pt idx="0">
                    <c:v>1.0232000000000001</c:v>
                  </c:pt>
                  <c:pt idx="1">
                    <c:v>1.0351999999999999</c:v>
                  </c:pt>
                  <c:pt idx="2">
                    <c:v>0.4335</c:v>
                  </c:pt>
                </c:numCache>
              </c:numRef>
            </c:plus>
            <c:minus>
              <c:numRef>
                <c:f>'B&amp;W'!$P$25:$P$27</c:f>
                <c:numCache>
                  <c:formatCode>General</c:formatCode>
                  <c:ptCount val="3"/>
                  <c:pt idx="0">
                    <c:v>1.0232000000000001</c:v>
                  </c:pt>
                  <c:pt idx="1">
                    <c:v>1.0351999999999999</c:v>
                  </c:pt>
                  <c:pt idx="2">
                    <c:v>0.4335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'B&amp;W'!$M$22:$M$24</c:f>
              <c:numCache>
                <c:formatCode>mmm\-yy</c:formatCode>
                <c:ptCount val="3"/>
                <c:pt idx="0">
                  <c:v>42705</c:v>
                </c:pt>
                <c:pt idx="1">
                  <c:v>42767</c:v>
                </c:pt>
                <c:pt idx="2">
                  <c:v>42826</c:v>
                </c:pt>
              </c:numCache>
            </c:numRef>
          </c:cat>
          <c:val>
            <c:numRef>
              <c:f>'B&amp;W'!$P$22:$P$24</c:f>
              <c:numCache>
                <c:formatCode>General</c:formatCode>
                <c:ptCount val="3"/>
                <c:pt idx="0">
                  <c:v>-29.285499999999999</c:v>
                </c:pt>
                <c:pt idx="1">
                  <c:v>-40.089100000000002</c:v>
                </c:pt>
                <c:pt idx="2">
                  <c:v>-17.072700000000001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3750536"/>
        <c:axId val="253749752"/>
        <c:extLst/>
      </c:barChart>
      <c:catAx>
        <c:axId val="253750536"/>
        <c:scaling>
          <c:orientation val="minMax"/>
        </c:scaling>
        <c:delete val="0"/>
        <c:axPos val="t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>
                    <a:solidFill>
                      <a:sysClr val="windowText" lastClr="000000"/>
                    </a:solidFill>
                  </a:rPr>
                  <a:t>Date</a:t>
                </a:r>
              </a:p>
            </c:rich>
          </c:tx>
          <c:layout>
            <c:manualLayout>
              <c:xMode val="edge"/>
              <c:yMode val="edge"/>
              <c:x val="0.51864253007157302"/>
              <c:y val="0.8713389568175798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mmm\-yy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3749752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253749752"/>
        <c:scaling>
          <c:orientation val="maxMin"/>
          <c:max val="0"/>
          <c:min val="-45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i="0" baseline="0">
                    <a:effectLst/>
                  </a:rPr>
                  <a:t>T</a:t>
                </a:r>
                <a:r>
                  <a:rPr lang="en-US" sz="2000" b="1" i="0" baseline="-25000">
                    <a:effectLst/>
                  </a:rPr>
                  <a:t>m</a:t>
                </a:r>
                <a:r>
                  <a:rPr lang="en-US" sz="2000" b="1" i="0" baseline="0">
                    <a:effectLst/>
                  </a:rPr>
                  <a:t> (°C)</a:t>
                </a:r>
                <a:endParaRPr lang="en-US" sz="2000" b="1">
                  <a:effectLst/>
                </a:endParaRPr>
              </a:p>
            </c:rich>
          </c:tx>
          <c:layout>
            <c:manualLayout>
              <c:xMode val="edge"/>
              <c:yMode val="edge"/>
              <c:x val="1.3902559243029793E-2"/>
              <c:y val="0.3348764216972878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3750536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296570872464353"/>
          <c:y val="5.8933440658433013E-2"/>
          <c:w val="0.11557419092136836"/>
          <c:h val="0.25197176389309328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2A32F-558E-43EF-A515-0B46D57AAEE4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3BA3-49A3-42D3-B634-DCB5ED25B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986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2A32F-558E-43EF-A515-0B46D57AAEE4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3BA3-49A3-42D3-B634-DCB5ED25B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12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2A32F-558E-43EF-A515-0B46D57AAEE4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3BA3-49A3-42D3-B634-DCB5ED25B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265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2A32F-558E-43EF-A515-0B46D57AAEE4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3BA3-49A3-42D3-B634-DCB5ED25B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645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2A32F-558E-43EF-A515-0B46D57AAEE4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3BA3-49A3-42D3-B634-DCB5ED25B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442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2A32F-558E-43EF-A515-0B46D57AAEE4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3BA3-49A3-42D3-B634-DCB5ED25B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39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2A32F-558E-43EF-A515-0B46D57AAEE4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3BA3-49A3-42D3-B634-DCB5ED25B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220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2A32F-558E-43EF-A515-0B46D57AAEE4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3BA3-49A3-42D3-B634-DCB5ED25B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037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2A32F-558E-43EF-A515-0B46D57AAEE4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3BA3-49A3-42D3-B634-DCB5ED25B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446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2A32F-558E-43EF-A515-0B46D57AAEE4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3BA3-49A3-42D3-B634-DCB5ED25B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621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2A32F-558E-43EF-A515-0B46D57AAEE4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3BA3-49A3-42D3-B634-DCB5ED25B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54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2A32F-558E-43EF-A515-0B46D57AAEE4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D3BA3-49A3-42D3-B634-DCB5ED25B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20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2ahUKEwiKkuyz1IbfAhUCT98KHZTBCkAQjRx6BAgBEAU&amp;url=http://www.emeraldtreecare.com/dutch-elm-disease2.html&amp;psig=AOvVaw13-kq7w1yZq2FWfdyOiCJE&amp;ust=1544028804279057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eg"/><Relationship Id="rId7" Type="http://schemas.openxmlformats.org/officeDocument/2006/relationships/image" Target="../media/image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4" t="35885" b="9821"/>
          <a:stretch/>
        </p:blipFill>
        <p:spPr>
          <a:xfrm flipH="1">
            <a:off x="4751760" y="-21265"/>
            <a:ext cx="4413503" cy="68686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9" r="43973" b="31729"/>
          <a:stretch/>
        </p:blipFill>
        <p:spPr>
          <a:xfrm flipH="1">
            <a:off x="-42532" y="-10633"/>
            <a:ext cx="5315991" cy="68898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83776" y="1256079"/>
            <a:ext cx="6135974" cy="31518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60792" y="1256080"/>
            <a:ext cx="4981940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C</a:t>
            </a:r>
            <a:r>
              <a:rPr lang="en-US" sz="2800" b="1" dirty="0" smtClean="0">
                <a:ln w="952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old sensitivity of American elm</a:t>
            </a:r>
          </a:p>
          <a:p>
            <a:pPr algn="ctr"/>
            <a:r>
              <a:rPr lang="en-US" sz="2800" b="1" dirty="0" smtClean="0">
                <a:ln w="952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bred for enhanced tolerance</a:t>
            </a:r>
          </a:p>
          <a:p>
            <a:pPr algn="ctr"/>
            <a:r>
              <a:rPr lang="en-US" sz="2800" b="1" dirty="0" smtClean="0">
                <a:ln w="952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to Dutch elm disease</a:t>
            </a:r>
          </a:p>
          <a:p>
            <a:pPr algn="ctr"/>
            <a:endParaRPr lang="en-US" sz="16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</a:rPr>
              <a:t>Paul Schaberg</a:t>
            </a:r>
          </a:p>
          <a:p>
            <a:pPr algn="ctr"/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</a:rPr>
              <a:t>Gary Hawley</a:t>
            </a:r>
          </a:p>
          <a:p>
            <a:pPr algn="ctr"/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</a:rPr>
              <a:t>Paula Murakami</a:t>
            </a:r>
          </a:p>
          <a:p>
            <a:pPr algn="ctr"/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</a:rPr>
              <a:t>Christopher Hansen</a:t>
            </a:r>
          </a:p>
          <a:p>
            <a:pPr algn="ctr"/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</a:rPr>
              <a:t>Christian Marks</a:t>
            </a:r>
          </a:p>
          <a:p>
            <a:pPr algn="ctr"/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</a:rPr>
              <a:t>Jim Slavicek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49131" y="5236884"/>
            <a:ext cx="1218619" cy="628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820" y="4407974"/>
            <a:ext cx="670930" cy="7628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063" y="5931920"/>
            <a:ext cx="1785687" cy="51263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8441" y="180473"/>
            <a:ext cx="8771021" cy="6485021"/>
          </a:xfrm>
          <a:prstGeom prst="rect">
            <a:avLst/>
          </a:prstGeom>
          <a:noFill/>
          <a:ln w="127000" cap="flat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08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52" b="47783"/>
          <a:stretch/>
        </p:blipFill>
        <p:spPr>
          <a:xfrm flipH="1">
            <a:off x="5247489" y="252146"/>
            <a:ext cx="4350131" cy="66058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4235" y="213135"/>
            <a:ext cx="79755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Cold hardiness of northern restoration stock? 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857" y="906065"/>
            <a:ext cx="6689716" cy="4585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Shoot cold tolerance</a:t>
            </a: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   - Controlled </a:t>
            </a:r>
            <a:r>
              <a:rPr lang="en-US" sz="2400" dirty="0" smtClean="0"/>
              <a:t>laboratory freezing tests</a:t>
            </a:r>
            <a:endParaRPr lang="en-US" sz="2400" dirty="0" smtClean="0"/>
          </a:p>
          <a:p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Genetic crosses</a:t>
            </a:r>
          </a:p>
          <a:p>
            <a:r>
              <a:rPr lang="en-US" sz="2400" dirty="0" smtClean="0"/>
              <a:t>      </a:t>
            </a:r>
            <a:r>
              <a:rPr lang="en-US" sz="2400" dirty="0" smtClean="0"/>
              <a:t>-</a:t>
            </a:r>
            <a:r>
              <a:rPr lang="en-US" sz="2400" u="sng" dirty="0" smtClean="0"/>
              <a:t>Maternal</a:t>
            </a:r>
            <a:r>
              <a:rPr lang="en-US" sz="2400" dirty="0" smtClean="0"/>
              <a:t> </a:t>
            </a:r>
            <a:r>
              <a:rPr lang="en-US" sz="2400" dirty="0" smtClean="0"/>
              <a:t>- </a:t>
            </a:r>
            <a:r>
              <a:rPr lang="en-US" sz="2400" u="sng" dirty="0" smtClean="0"/>
              <a:t>DED-tolerance</a:t>
            </a:r>
            <a:r>
              <a:rPr lang="en-US" sz="2400" dirty="0" smtClean="0"/>
              <a:t> </a:t>
            </a: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   - </a:t>
            </a:r>
            <a:r>
              <a:rPr lang="en-US" sz="2400" u="sng" dirty="0" smtClean="0"/>
              <a:t>Paternal</a:t>
            </a:r>
            <a:r>
              <a:rPr lang="en-US" sz="2400" dirty="0" smtClean="0"/>
              <a:t> </a:t>
            </a:r>
            <a:r>
              <a:rPr lang="en-US" sz="2400" dirty="0"/>
              <a:t>-</a:t>
            </a:r>
            <a:r>
              <a:rPr lang="en-US" sz="2400" dirty="0" smtClean="0"/>
              <a:t> different </a:t>
            </a:r>
            <a:r>
              <a:rPr lang="en-US" sz="2400" u="sng" dirty="0" smtClean="0"/>
              <a:t>USDA </a:t>
            </a:r>
            <a:r>
              <a:rPr lang="en-US" sz="2400" u="sng" dirty="0" smtClean="0"/>
              <a:t>Plant Hardiness Zones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Variation across seasons</a:t>
            </a:r>
            <a:r>
              <a:rPr lang="en-US" sz="2400" dirty="0" smtClean="0"/>
              <a:t>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- fall, winter and </a:t>
            </a:r>
            <a:r>
              <a:rPr lang="en-US" sz="2400" dirty="0" smtClean="0"/>
              <a:t>spring</a:t>
            </a:r>
          </a:p>
          <a:p>
            <a:endParaRPr lang="en-US" sz="2400" dirty="0" smtClean="0"/>
          </a:p>
          <a:p>
            <a:endParaRPr lang="en-US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u="sng" dirty="0" smtClean="0"/>
              <a:t>Field freezing injury</a:t>
            </a:r>
            <a:r>
              <a:rPr lang="en-US" sz="2400" dirty="0" smtClean="0"/>
              <a:t>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</a:t>
            </a:r>
            <a:r>
              <a:rPr lang="en-US" dirty="0" smtClean="0"/>
              <a:t>- laboratory measures help resolve differences among</a:t>
            </a:r>
          </a:p>
          <a:p>
            <a:r>
              <a:rPr lang="en-US" dirty="0"/>
              <a:t> </a:t>
            </a:r>
            <a:r>
              <a:rPr lang="en-US" dirty="0" smtClean="0"/>
              <a:t>       sources and seasons but may overestimate tolerance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87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7416" t="8067" r="6692" b="20624"/>
          <a:stretch/>
        </p:blipFill>
        <p:spPr>
          <a:xfrm>
            <a:off x="0" y="3561177"/>
            <a:ext cx="5225239" cy="32968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6926" t="40044" r="41653" b="17631"/>
          <a:stretch/>
        </p:blipFill>
        <p:spPr>
          <a:xfrm>
            <a:off x="5850392" y="391367"/>
            <a:ext cx="2851842" cy="594498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5-Point Star 3"/>
          <p:cNvSpPr/>
          <p:nvPr/>
        </p:nvSpPr>
        <p:spPr>
          <a:xfrm>
            <a:off x="8048529" y="616841"/>
            <a:ext cx="362138" cy="362138"/>
          </a:xfrm>
          <a:prstGeom prst="star5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4271131" y="4986154"/>
            <a:ext cx="191632" cy="191632"/>
          </a:xfrm>
          <a:prstGeom prst="star5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467390" y="4263788"/>
            <a:ext cx="140332" cy="140332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44510" y="0"/>
            <a:ext cx="26086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Plant Material</a:t>
            </a:r>
            <a:endParaRPr lang="en-US" sz="3200" b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276187" y="616841"/>
            <a:ext cx="5024669" cy="2862322"/>
            <a:chOff x="294282" y="704116"/>
            <a:chExt cx="5024669" cy="4318440"/>
          </a:xfrm>
        </p:grpSpPr>
        <p:sp>
          <p:nvSpPr>
            <p:cNvPr id="11" name="TextBox 10"/>
            <p:cNvSpPr txBox="1"/>
            <p:nvPr/>
          </p:nvSpPr>
          <p:spPr>
            <a:xfrm>
              <a:off x="294282" y="704116"/>
              <a:ext cx="5024669" cy="4318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  <a:p>
              <a:pPr marL="169863" indent="-169863">
                <a:buFont typeface="Arial" panose="020B0604020202020204" pitchFamily="34" charset="0"/>
                <a:buChar char="•"/>
              </a:pPr>
              <a:r>
                <a:rPr lang="en-US" dirty="0" smtClean="0"/>
                <a:t>Maternal sources – Valley Forge and R18-2</a:t>
              </a:r>
            </a:p>
            <a:p>
              <a:endParaRPr lang="en-US" dirty="0" smtClean="0"/>
            </a:p>
            <a:p>
              <a:pPr marL="169863" indent="-169863">
                <a:buFont typeface="Arial" panose="020B0604020202020204" pitchFamily="34" charset="0"/>
                <a:buChar char="•"/>
              </a:pPr>
              <a:r>
                <a:rPr lang="en-US" dirty="0" smtClean="0"/>
                <a:t>Paternal </a:t>
              </a:r>
              <a:r>
                <a:rPr lang="en-US" dirty="0"/>
                <a:t>sources </a:t>
              </a:r>
              <a:r>
                <a:rPr lang="en-US" dirty="0" smtClean="0"/>
                <a:t>– large surviving elms in zones 6b, 6a, 5a</a:t>
              </a:r>
            </a:p>
            <a:p>
              <a:pPr marL="169863" indent="-169863">
                <a:buFont typeface="Arial" panose="020B0604020202020204" pitchFamily="34" charset="0"/>
                <a:buChar char="•"/>
              </a:pPr>
              <a:endParaRPr lang="en-US" dirty="0"/>
            </a:p>
            <a:p>
              <a:endParaRPr lang="en-US" dirty="0" smtClean="0"/>
            </a:p>
            <a:p>
              <a:r>
                <a:rPr lang="en-US" dirty="0"/>
                <a:t> </a:t>
              </a:r>
              <a:r>
                <a:rPr lang="en-US" dirty="0" smtClean="0"/>
                <a:t>       Field </a:t>
              </a:r>
              <a:r>
                <a:rPr lang="en-US" dirty="0"/>
                <a:t>site - Lemington, VT zone 3b</a:t>
              </a:r>
            </a:p>
            <a:p>
              <a:endParaRPr lang="en-US" dirty="0" smtClean="0"/>
            </a:p>
            <a:p>
              <a:r>
                <a:rPr lang="en-US" dirty="0" smtClean="0"/>
                <a:t>        Chippewa </a:t>
              </a:r>
              <a:r>
                <a:rPr lang="en-US" dirty="0"/>
                <a:t>National Forest, MN zone </a:t>
              </a:r>
              <a:r>
                <a:rPr lang="en-US" dirty="0" smtClean="0"/>
                <a:t>3a            </a:t>
              </a:r>
            </a:p>
          </p:txBody>
        </p:sp>
        <p:sp>
          <p:nvSpPr>
            <p:cNvPr id="12" name="5-Point Star 11"/>
            <p:cNvSpPr/>
            <p:nvPr/>
          </p:nvSpPr>
          <p:spPr>
            <a:xfrm>
              <a:off x="388316" y="3731915"/>
              <a:ext cx="191632" cy="191631"/>
            </a:xfrm>
            <a:prstGeom prst="star5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5-Point Star 13"/>
            <p:cNvSpPr/>
            <p:nvPr/>
          </p:nvSpPr>
          <p:spPr>
            <a:xfrm>
              <a:off x="389669" y="4656965"/>
              <a:ext cx="191632" cy="191631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576971" y="16515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67479" t="43834" r="24273" b="28790"/>
          <a:stretch/>
        </p:blipFill>
        <p:spPr>
          <a:xfrm>
            <a:off x="5087916" y="3561176"/>
            <a:ext cx="1497629" cy="32968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139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29610" y="903767"/>
            <a:ext cx="8463516" cy="561399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196660" y="213135"/>
            <a:ext cx="27506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Field collection</a:t>
            </a:r>
            <a:endParaRPr lang="en-US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8255" t="13928" r="34420" b="22403"/>
          <a:stretch/>
        </p:blipFill>
        <p:spPr>
          <a:xfrm>
            <a:off x="5207663" y="1004942"/>
            <a:ext cx="3488360" cy="26398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466935" y="1004942"/>
            <a:ext cx="463294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 smtClean="0"/>
              <a:t>Field site Lemington, VT (zone 3b)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 smtClean="0"/>
              <a:t>Planted </a:t>
            </a:r>
            <a:r>
              <a:rPr lang="en-US" dirty="0"/>
              <a:t>in </a:t>
            </a:r>
            <a:r>
              <a:rPr lang="en-US" dirty="0" smtClean="0"/>
              <a:t>2014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 smtClean="0"/>
              <a:t>Current-year shoots harvested </a:t>
            </a:r>
            <a:r>
              <a:rPr lang="en-US" dirty="0" smtClean="0"/>
              <a:t>December </a:t>
            </a:r>
            <a:r>
              <a:rPr lang="en-US" dirty="0" smtClean="0"/>
              <a:t>2016, </a:t>
            </a:r>
            <a:r>
              <a:rPr lang="en-US" dirty="0" smtClean="0"/>
              <a:t>February </a:t>
            </a:r>
            <a:r>
              <a:rPr lang="en-US" dirty="0" smtClean="0"/>
              <a:t>and April 2017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 smtClean="0"/>
              <a:t>Field winter injury assessed in July 2017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1"/>
          <a:stretch/>
        </p:blipFill>
        <p:spPr>
          <a:xfrm rot="5400000">
            <a:off x="2494681" y="3799786"/>
            <a:ext cx="2690038" cy="25545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3"/>
          <a:stretch/>
        </p:blipFill>
        <p:spPr>
          <a:xfrm>
            <a:off x="5207663" y="3732028"/>
            <a:ext cx="3477684" cy="26837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0681" y="4068283"/>
            <a:ext cx="2690037" cy="20175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5-Point Star 12"/>
          <p:cNvSpPr/>
          <p:nvPr/>
        </p:nvSpPr>
        <p:spPr>
          <a:xfrm>
            <a:off x="7012173" y="2323214"/>
            <a:ext cx="217967" cy="217967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4000376" y="1081251"/>
            <a:ext cx="217967" cy="217967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67" b="72161"/>
          <a:stretch/>
        </p:blipFill>
        <p:spPr>
          <a:xfrm>
            <a:off x="1788752" y="3346812"/>
            <a:ext cx="7365881" cy="35218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92491" y="225849"/>
            <a:ext cx="46167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Laboratory Cold Tolerance</a:t>
            </a:r>
            <a:endParaRPr lang="en-US" sz="3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806654" y="1156410"/>
            <a:ext cx="514615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 smtClean="0"/>
              <a:t>Shoots chopped </a:t>
            </a:r>
            <a:r>
              <a:rPr lang="en-US" sz="2000" dirty="0"/>
              <a:t>into 5-mm </a:t>
            </a:r>
            <a:r>
              <a:rPr lang="en-US" sz="2000" dirty="0" smtClean="0"/>
              <a:t>segments</a:t>
            </a:r>
          </a:p>
          <a:p>
            <a:endParaRPr lang="en-US" sz="800" dirty="0" smtClean="0"/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 smtClean="0"/>
              <a:t>15-17 </a:t>
            </a:r>
            <a:r>
              <a:rPr lang="en-US" sz="2000" dirty="0"/>
              <a:t>test temperatures </a:t>
            </a:r>
            <a:r>
              <a:rPr lang="en-US" sz="2000" dirty="0" smtClean="0"/>
              <a:t>- </a:t>
            </a:r>
            <a:r>
              <a:rPr lang="en-US" sz="2000" dirty="0"/>
              <a:t>from +5°C to –</a:t>
            </a:r>
            <a:r>
              <a:rPr lang="en-US" sz="2000" dirty="0" smtClean="0"/>
              <a:t>90°C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 smtClean="0"/>
              <a:t>Damage = ↑Relative Electrolyte Leakage (REL)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96"/>
          <a:stretch/>
        </p:blipFill>
        <p:spPr>
          <a:xfrm rot="5400000">
            <a:off x="551360" y="720141"/>
            <a:ext cx="2816664" cy="32902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7" descr="E:\REL Curv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551" y="3919939"/>
            <a:ext cx="3290281" cy="24869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 flipH="1">
            <a:off x="2348035" y="4909564"/>
            <a:ext cx="1" cy="102703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959692" y="5558118"/>
            <a:ext cx="466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Tm</a:t>
            </a:r>
            <a:endParaRPr lang="en-US" dirty="0"/>
          </a:p>
        </p:txBody>
      </p:sp>
      <p:pic>
        <p:nvPicPr>
          <p:cNvPr id="9" name="Picture 4" descr="cellmembraneprotein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43498" y="3030438"/>
            <a:ext cx="4604462" cy="33764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145729" y="4213271"/>
            <a:ext cx="550151" cy="523220"/>
          </a:xfrm>
          <a:prstGeom prst="rect">
            <a:avLst/>
          </a:prstGeom>
          <a:noFill/>
          <a:ln w="38100" cap="rnd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K+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3388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0" r="74073" b="33005"/>
          <a:stretch/>
        </p:blipFill>
        <p:spPr>
          <a:xfrm flipH="1">
            <a:off x="-31899" y="-21265"/>
            <a:ext cx="2459980" cy="690053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237737" y="1010903"/>
            <a:ext cx="4570189" cy="503041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67478" y="1010902"/>
            <a:ext cx="3619306" cy="502413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78868" y="202431"/>
            <a:ext cx="65788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P</a:t>
            </a:r>
            <a:r>
              <a:rPr lang="en-US" sz="3200" b="1" dirty="0" smtClean="0"/>
              <a:t>arental sources – all dates combined</a:t>
            </a:r>
            <a:endParaRPr lang="en-US" sz="3200" b="1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213941520"/>
              </p:ext>
            </p:extLst>
          </p:nvPr>
        </p:nvGraphicFramePr>
        <p:xfrm>
          <a:off x="367478" y="1746505"/>
          <a:ext cx="3587015" cy="415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3845137674"/>
              </p:ext>
            </p:extLst>
          </p:nvPr>
        </p:nvGraphicFramePr>
        <p:xfrm>
          <a:off x="4225132" y="1847088"/>
          <a:ext cx="4582795" cy="40344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857044" y="3454821"/>
            <a:ext cx="332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a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536007" y="3482643"/>
            <a:ext cx="552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ab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282494" y="3593767"/>
            <a:ext cx="552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9888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52" b="47783"/>
          <a:stretch/>
        </p:blipFill>
        <p:spPr>
          <a:xfrm flipH="1">
            <a:off x="4817721" y="256122"/>
            <a:ext cx="4350131" cy="66058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89588" y="968703"/>
            <a:ext cx="7376624" cy="539399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635458" y="213135"/>
            <a:ext cx="38731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Cold tolerance results</a:t>
            </a:r>
            <a:endParaRPr lang="en-US" sz="3200" b="1" dirty="0"/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3296123389"/>
              </p:ext>
            </p:extLst>
          </p:nvPr>
        </p:nvGraphicFramePr>
        <p:xfrm>
          <a:off x="1013571" y="2197623"/>
          <a:ext cx="7234989" cy="4330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348176" y="2248722"/>
            <a:ext cx="356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4817723" y="2662132"/>
            <a:ext cx="541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ab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4461535" y="2793208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216153" y="1211320"/>
            <a:ext cx="6762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dirty="0" smtClean="0"/>
              <a:t>Δ</a:t>
            </a:r>
            <a:r>
              <a:rPr lang="en-US" dirty="0" smtClean="0"/>
              <a:t> mean cold tolerance between 5a and 6a sources was ± 5.5 °C – </a:t>
            </a:r>
          </a:p>
          <a:p>
            <a:pPr algn="ctr"/>
            <a:r>
              <a:rPr lang="en-US" dirty="0" smtClean="0"/>
              <a:t>the average </a:t>
            </a:r>
            <a:r>
              <a:rPr lang="el-GR" sz="2000" dirty="0" smtClean="0"/>
              <a:t>Δ</a:t>
            </a:r>
            <a:r>
              <a:rPr lang="en-US" dirty="0" smtClean="0"/>
              <a:t> in low temperatures for these zones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91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Documents and Settings\jslavicek\Desktop\Master Folder 8-02-10\Photographs\elm Pictures\Chippewa, lab &amp; field elm crossing photos\Black Duck site, August 6, 2010\x VF x BD1 diebac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5650" y="1975852"/>
            <a:ext cx="3417950" cy="439676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51" t="2850" b="42856"/>
          <a:stretch/>
        </p:blipFill>
        <p:spPr>
          <a:xfrm flipH="1">
            <a:off x="6409023" y="0"/>
            <a:ext cx="2756241" cy="68686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81761" y="80876"/>
            <a:ext cx="33804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Field winter injury</a:t>
            </a:r>
            <a:endParaRPr lang="en-US" sz="32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724" b="59814"/>
          <a:stretch/>
        </p:blipFill>
        <p:spPr>
          <a:xfrm flipH="1">
            <a:off x="-31900" y="1795471"/>
            <a:ext cx="2493061" cy="50837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6927" y="905253"/>
            <a:ext cx="8010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 smtClean="0"/>
              <a:t>Winter temperatures </a:t>
            </a:r>
            <a:r>
              <a:rPr lang="en-US" sz="2000" dirty="0"/>
              <a:t>dropped to -28.3 °C </a:t>
            </a:r>
            <a:endParaRPr lang="en-US" sz="2000" dirty="0" smtClean="0"/>
          </a:p>
          <a:p>
            <a:pPr marL="169863" indent="-169863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 smtClean="0"/>
              <a:t>Over 83</a:t>
            </a:r>
            <a:r>
              <a:rPr lang="en-US" sz="2000" dirty="0"/>
              <a:t>% of </a:t>
            </a:r>
            <a:r>
              <a:rPr lang="en-US" sz="2000" dirty="0" smtClean="0"/>
              <a:t>trees </a:t>
            </a:r>
            <a:r>
              <a:rPr lang="en-US" sz="2000" dirty="0"/>
              <a:t>sampled </a:t>
            </a:r>
            <a:r>
              <a:rPr lang="en-US" sz="2000" dirty="0" smtClean="0"/>
              <a:t>experienced </a:t>
            </a:r>
            <a:r>
              <a:rPr lang="en-US" sz="2000" dirty="0"/>
              <a:t>shoot </a:t>
            </a:r>
            <a:r>
              <a:rPr lang="en-US" sz="2000" dirty="0" smtClean="0"/>
              <a:t>freezing </a:t>
            </a:r>
            <a:r>
              <a:rPr lang="en-US" sz="2000" dirty="0" smtClean="0"/>
              <a:t>injury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08470" y="6372612"/>
            <a:ext cx="3052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Chippewa National Forest, MN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38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40042" y="139983"/>
            <a:ext cx="22639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Implications</a:t>
            </a:r>
            <a:endParaRPr lang="en-US" sz="3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68035" y="964908"/>
            <a:ext cx="77519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 smtClean="0"/>
              <a:t>Shoot freezing injury is an issue for American elm in the north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 smtClean="0"/>
              <a:t>Source Hardiness Zone a good predictor of elm shoot cold tolerance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 smtClean="0"/>
              <a:t>Breed and plant </a:t>
            </a:r>
            <a:r>
              <a:rPr lang="en-US" sz="2000" dirty="0" smtClean="0"/>
              <a:t>sources from the local Hardiness Zone or lower  </a:t>
            </a:r>
          </a:p>
          <a:p>
            <a:endParaRPr lang="en-US" sz="800" dirty="0"/>
          </a:p>
        </p:txBody>
      </p:sp>
      <p:pic>
        <p:nvPicPr>
          <p:cNvPr id="4" name="Picture 1" descr="C:\Documents and Settings\jslavicek\Desktop\Master Folder 8-02-10\Photographs\elm Pictures\Chippewa, lab &amp; field elm crossing photos\Black Duck site, August 6, 2010\x blackduck elm si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4097" y="2935529"/>
            <a:ext cx="4313738" cy="323725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5" name="Picture 2" descr="C:\Documents and Settings\jslavicek\Desktop\Master Folder 8-02-10\Photographs\elm Pictures\Chippewa, lab &amp; field elm crossing photos\Black Duck site, August 6, 2010\x el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5115" y="2935529"/>
            <a:ext cx="2439989" cy="325136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407494" y="6301234"/>
            <a:ext cx="61501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Restoration of American elm on Chippewa National Forest in Minnesota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6562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1208" y="971463"/>
            <a:ext cx="76174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dirty="0" smtClean="0">
              <a:solidFill>
                <a:prstClr val="black"/>
              </a:solidFill>
            </a:endParaRP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u="sng" dirty="0" smtClean="0">
                <a:solidFill>
                  <a:prstClr val="black"/>
                </a:solidFill>
              </a:rPr>
              <a:t>Climate change</a:t>
            </a:r>
            <a:r>
              <a:rPr lang="en-US" sz="2000" dirty="0" smtClean="0">
                <a:solidFill>
                  <a:prstClr val="black"/>
                </a:solidFill>
              </a:rPr>
              <a:t> – northern populations possible migration front as climate warms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endParaRPr lang="en-US" sz="800" dirty="0" smtClean="0">
              <a:solidFill>
                <a:prstClr val="black"/>
              </a:solidFill>
            </a:endParaRP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u="sng" dirty="0" smtClean="0">
                <a:solidFill>
                  <a:prstClr val="black"/>
                </a:solidFill>
              </a:rPr>
              <a:t>Emerald ash borer</a:t>
            </a:r>
            <a:r>
              <a:rPr lang="en-US" sz="2000" dirty="0" smtClean="0">
                <a:solidFill>
                  <a:prstClr val="black"/>
                </a:solidFill>
              </a:rPr>
              <a:t> (EAB) is </a:t>
            </a:r>
            <a:r>
              <a:rPr lang="en-US" sz="2000" dirty="0">
                <a:solidFill>
                  <a:prstClr val="black"/>
                </a:solidFill>
              </a:rPr>
              <a:t>killing </a:t>
            </a:r>
            <a:r>
              <a:rPr lang="en-US" sz="2000" dirty="0" smtClean="0">
                <a:solidFill>
                  <a:prstClr val="black"/>
                </a:solidFill>
              </a:rPr>
              <a:t>ash in region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endParaRPr lang="en-US" sz="800" dirty="0" smtClean="0">
              <a:solidFill>
                <a:prstClr val="black"/>
              </a:solidFill>
            </a:endParaRPr>
          </a:p>
          <a:p>
            <a:r>
              <a:rPr lang="en-US" sz="2000" dirty="0" smtClean="0">
                <a:solidFill>
                  <a:prstClr val="black"/>
                </a:solidFill>
              </a:rPr>
              <a:t>       - Decreasing diversity in </a:t>
            </a:r>
            <a:r>
              <a:rPr lang="en-US" sz="2000" u="sng" dirty="0" smtClean="0">
                <a:solidFill>
                  <a:prstClr val="black"/>
                </a:solidFill>
              </a:rPr>
              <a:t>riparian and floodplain forests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endParaRPr lang="en-US" sz="800" dirty="0" smtClean="0">
              <a:solidFill>
                <a:prstClr val="black"/>
              </a:solidFill>
            </a:endParaRPr>
          </a:p>
          <a:p>
            <a:r>
              <a:rPr lang="en-US" sz="2000" dirty="0" smtClean="0">
                <a:solidFill>
                  <a:prstClr val="black"/>
                </a:solidFill>
              </a:rPr>
              <a:t>       - Ash heavily planted in </a:t>
            </a:r>
            <a:r>
              <a:rPr lang="en-US" sz="2000" u="sng" dirty="0" smtClean="0">
                <a:solidFill>
                  <a:prstClr val="black"/>
                </a:solidFill>
              </a:rPr>
              <a:t>urban settings </a:t>
            </a:r>
            <a:r>
              <a:rPr lang="en-US" sz="2000" dirty="0" smtClean="0">
                <a:solidFill>
                  <a:prstClr val="black"/>
                </a:solidFill>
              </a:rPr>
              <a:t>when DED killed elm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endParaRPr lang="en-US" sz="800" dirty="0" smtClean="0">
              <a:solidFill>
                <a:prstClr val="black"/>
              </a:solidFill>
            </a:endParaRPr>
          </a:p>
          <a:p>
            <a:r>
              <a:rPr lang="en-US" sz="2000" dirty="0" smtClean="0">
                <a:solidFill>
                  <a:prstClr val="black"/>
                </a:solidFill>
              </a:rPr>
              <a:t>       - DED-tolerant elm needed </a:t>
            </a:r>
            <a:r>
              <a:rPr lang="en-US" sz="2000" dirty="0">
                <a:solidFill>
                  <a:prstClr val="black"/>
                </a:solidFill>
              </a:rPr>
              <a:t>for </a:t>
            </a:r>
            <a:r>
              <a:rPr lang="en-US" sz="2000" dirty="0" smtClean="0">
                <a:solidFill>
                  <a:prstClr val="black"/>
                </a:solidFill>
              </a:rPr>
              <a:t>ash replacement</a:t>
            </a:r>
            <a:endParaRPr lang="en-US" sz="2000" dirty="0" smtClean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7932" y="225835"/>
            <a:ext cx="6668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Elm Restoration and Emerging Threats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028" name="Picture 4" descr="https://vtinvasives.org/sites/default/files/styles/invasives_flexslider_wide/public/images/invasives/1439005-LGPT.jpg?h=2394737d&amp;itok=eTJGarp_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9" r="6661" b="8527"/>
          <a:stretch/>
        </p:blipFill>
        <p:spPr bwMode="auto">
          <a:xfrm>
            <a:off x="5562793" y="3980576"/>
            <a:ext cx="2619889" cy="237145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562793" y="6444809"/>
            <a:ext cx="28504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prstClr val="black"/>
                </a:solidFill>
              </a:rPr>
              <a:t>https://vtinvasives.org/invasive/emerald-ash-borer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3948110"/>
            <a:ext cx="4882896" cy="24039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760" y="6444808"/>
            <a:ext cx="34515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smtClean="0"/>
              <a:t>www.nasa.gov/nasa-global-climate-change-projections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4532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campu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" t="1460" r="772"/>
          <a:stretch/>
        </p:blipFill>
        <p:spPr bwMode="auto">
          <a:xfrm>
            <a:off x="415330" y="618674"/>
            <a:ext cx="8320236" cy="5280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5829331" y="8160410"/>
            <a:ext cx="13664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Looking north on University Place in 1825</a:t>
            </a:r>
          </a:p>
          <a:p>
            <a:pPr algn="ctr"/>
            <a:r>
              <a:rPr lang="en-US" sz="1600" dirty="0" smtClean="0"/>
              <a:t>http</a:t>
            </a:r>
            <a:r>
              <a:rPr lang="en-US" sz="1600" dirty="0"/>
              <a:t>://www.uvm.edu/~hp206/2006/Zanavich/Web%20Pages/U4.html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76397" y="1163380"/>
            <a:ext cx="25122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Edwardian Script ITC" panose="030303020407070D0804" pitchFamily="66" charset="0"/>
              </a:rPr>
              <a:t>Questions-</a:t>
            </a:r>
            <a:endParaRPr lang="en-US" sz="6000" b="1" dirty="0">
              <a:latin typeface="Edwardian Script ITC" panose="030303020407070D08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7672" y="6079727"/>
            <a:ext cx="83355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“American elm - Dutch elm disease,” </a:t>
            </a:r>
            <a:r>
              <a:rPr lang="en-US" sz="1200" i="1" dirty="0" err="1"/>
              <a:t>Omeka@CTL</a:t>
            </a:r>
            <a:r>
              <a:rPr lang="en-US" sz="1200" dirty="0"/>
              <a:t>, accessed November 16, 2018, http://ctl.w3.uvm.edu/omeka/items/show/1236.</a:t>
            </a:r>
          </a:p>
        </p:txBody>
      </p:sp>
    </p:spTree>
    <p:extLst>
      <p:ext uri="{BB962C8B-B14F-4D97-AF65-F5344CB8AC3E}">
        <p14:creationId xmlns:p14="http://schemas.microsoft.com/office/powerpoint/2010/main" val="140316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5336" y="962042"/>
            <a:ext cx="713334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 smtClean="0"/>
              <a:t>Important </a:t>
            </a:r>
            <a:r>
              <a:rPr lang="en-US" sz="2000" dirty="0"/>
              <a:t>component </a:t>
            </a:r>
            <a:r>
              <a:rPr lang="en-US" sz="2000" dirty="0" smtClean="0"/>
              <a:t>of floodplain </a:t>
            </a:r>
            <a:r>
              <a:rPr lang="en-US" sz="2000" dirty="0"/>
              <a:t>and riparian </a:t>
            </a:r>
            <a:r>
              <a:rPr lang="en-US" sz="2000" dirty="0" smtClean="0"/>
              <a:t>forests</a:t>
            </a:r>
          </a:p>
          <a:p>
            <a:endParaRPr lang="en-US" sz="800" dirty="0" smtClean="0"/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 smtClean="0"/>
              <a:t>Vast range with varied species assemblages </a:t>
            </a:r>
            <a:endParaRPr lang="en-US" sz="2000" dirty="0"/>
          </a:p>
          <a:p>
            <a:pPr marL="169863" indent="-169863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/>
              <a:t>Support range of ecosystem services – carbon sequestration, water and nutrient cycling, wildlife habitat, etc</a:t>
            </a:r>
            <a:r>
              <a:rPr lang="en-US" sz="2000" dirty="0" smtClean="0"/>
              <a:t>.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 smtClean="0"/>
              <a:t>Wood – strong interlocking grain, furniture, flooring, boxes, baskets, hockey sticks, wood pulp, paper, etc.</a:t>
            </a:r>
            <a:endParaRPr lang="en-US" sz="2000" dirty="0"/>
          </a:p>
          <a:p>
            <a:pPr marL="169863" indent="-169863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169863" indent="-169863">
              <a:buFont typeface="Arial" panose="020B0604020202020204" pitchFamily="34" charset="0"/>
              <a:buChar char="•"/>
            </a:pPr>
            <a:endParaRPr lang="en-US" sz="20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076871" y="225835"/>
            <a:ext cx="49902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American Elm </a:t>
            </a:r>
            <a:r>
              <a:rPr lang="en-US" sz="2400" dirty="0" smtClean="0"/>
              <a:t>(</a:t>
            </a:r>
            <a:r>
              <a:rPr lang="en-US" sz="2400" i="1" dirty="0" err="1" smtClean="0"/>
              <a:t>Ulmus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americana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8" name="Picture 2" descr="C:\Documents and Settings\jslavicek\Desktop\MF 9-23-2012\elm items\Survivor elms\Sam Burr elm cropp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358" y="3672832"/>
            <a:ext cx="2014868" cy="24630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merican Elm (Ulmus americana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422" y="3672832"/>
            <a:ext cx="2463043" cy="246304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135179" y="6135877"/>
            <a:ext cx="27751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https://</a:t>
            </a:r>
            <a:r>
              <a:rPr lang="en-US" sz="1000" dirty="0" smtClean="0"/>
              <a:t>www.wood-database.com/american-elm</a:t>
            </a:r>
            <a:endParaRPr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3882276" y="6135876"/>
            <a:ext cx="21050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Photo courtesy of Jim Slavicek, USDA</a:t>
            </a:r>
            <a:endParaRPr lang="en-US" sz="1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916" y="3701253"/>
            <a:ext cx="3093910" cy="243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1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618470"/>
            <a:ext cx="9144000" cy="38019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ttp://www.uvm.edu/~hp206/2006/media/bannerpearld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6323"/>
            <a:ext cx="9144000" cy="312039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tx1"/>
            </a:solidFill>
            <a:miter lim="800000"/>
          </a:ln>
          <a:effectLst/>
          <a:extLst/>
        </p:spPr>
      </p:pic>
      <p:sp>
        <p:nvSpPr>
          <p:cNvPr id="2" name="TextBox 1"/>
          <p:cNvSpPr txBox="1"/>
          <p:nvPr/>
        </p:nvSpPr>
        <p:spPr>
          <a:xfrm>
            <a:off x="659823" y="925699"/>
            <a:ext cx="782140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 smtClean="0"/>
              <a:t>Distinct vase-shaped crown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 smtClean="0"/>
              <a:t>High tolerance to salt and other stresses</a:t>
            </a:r>
          </a:p>
          <a:p>
            <a:pPr marL="169863" indent="-169863"/>
            <a:endParaRPr lang="en-US" sz="800" dirty="0" smtClean="0"/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/>
              <a:t>T</a:t>
            </a:r>
            <a:r>
              <a:rPr lang="en-US" sz="2000" dirty="0" smtClean="0"/>
              <a:t>he most common urban tree in North America</a:t>
            </a:r>
          </a:p>
          <a:p>
            <a:endParaRPr lang="en-US" sz="800" dirty="0" smtClean="0"/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i="1" dirty="0" smtClean="0"/>
              <a:t>Until </a:t>
            </a:r>
            <a:r>
              <a:rPr lang="en-US" sz="2000" dirty="0" smtClean="0"/>
              <a:t>drastic population declines associated with…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3296555" y="225835"/>
            <a:ext cx="2550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Urban Forests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614879" y="6244986"/>
            <a:ext cx="59112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Photo by Louis L. McAllister, http://www.uvm.edu/~hp206/2006/Mardorf/WEB/Pearl5.html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881890" y="5990320"/>
            <a:ext cx="73772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Looking west toward Lake Champlain at intersection of Pearl St. and Church St. in 1934</a:t>
            </a:r>
          </a:p>
        </p:txBody>
      </p:sp>
    </p:spTree>
    <p:extLst>
      <p:ext uri="{BB962C8B-B14F-4D97-AF65-F5344CB8AC3E}">
        <p14:creationId xmlns:p14="http://schemas.microsoft.com/office/powerpoint/2010/main" val="307173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51" t="2850" b="42856"/>
          <a:stretch/>
        </p:blipFill>
        <p:spPr>
          <a:xfrm flipH="1">
            <a:off x="6409023" y="0"/>
            <a:ext cx="2756241" cy="68686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82430" y="213135"/>
            <a:ext cx="43791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Dutch Elm Disease (DED)</a:t>
            </a:r>
            <a:endParaRPr lang="en-US" sz="32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724" b="59814"/>
          <a:stretch/>
        </p:blipFill>
        <p:spPr>
          <a:xfrm flipH="1">
            <a:off x="-31900" y="1795471"/>
            <a:ext cx="2493061" cy="50837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41983" y="979863"/>
            <a:ext cx="548609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 smtClean="0"/>
              <a:t>Vascular wilt disease caused by fungal pathogens</a:t>
            </a:r>
            <a:endParaRPr lang="en-US" sz="2000" dirty="0"/>
          </a:p>
          <a:p>
            <a:pPr marL="169863" indent="-169863">
              <a:buFont typeface="Arial" panose="020B0604020202020204" pitchFamily="34" charset="0"/>
              <a:buChar char="•"/>
            </a:pPr>
            <a:endParaRPr lang="en-US" sz="2000" i="1" dirty="0" smtClean="0"/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i="1" dirty="0" err="1" smtClean="0"/>
              <a:t>Ophiostoma</a:t>
            </a:r>
            <a:r>
              <a:rPr lang="en-US" sz="2000" i="1" dirty="0" smtClean="0"/>
              <a:t> </a:t>
            </a:r>
            <a:r>
              <a:rPr lang="en-US" sz="2000" i="1" dirty="0" err="1"/>
              <a:t>ulmi</a:t>
            </a:r>
            <a:r>
              <a:rPr lang="en-US" sz="2000" dirty="0"/>
              <a:t> and </a:t>
            </a:r>
            <a:r>
              <a:rPr lang="en-US" sz="2000" i="1" dirty="0" err="1" smtClean="0"/>
              <a:t>Ophiostoma</a:t>
            </a:r>
            <a:r>
              <a:rPr lang="en-US" sz="2000" i="1" dirty="0" smtClean="0"/>
              <a:t> </a:t>
            </a:r>
            <a:r>
              <a:rPr lang="en-US" sz="2000" i="1" dirty="0"/>
              <a:t>novo-</a:t>
            </a:r>
            <a:r>
              <a:rPr lang="en-US" sz="2000" i="1" dirty="0" err="1"/>
              <a:t>ulmi</a:t>
            </a:r>
            <a:r>
              <a:rPr lang="en-US" sz="2000" i="1" dirty="0"/>
              <a:t> </a:t>
            </a:r>
            <a:endParaRPr lang="en-US" sz="2000" i="1" dirty="0" smtClean="0"/>
          </a:p>
          <a:p>
            <a:endParaRPr lang="en-US" sz="2000" i="1" dirty="0" smtClean="0"/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 smtClean="0"/>
              <a:t>Spread by native </a:t>
            </a:r>
            <a:r>
              <a:rPr lang="en-US" sz="2000" dirty="0" smtClean="0"/>
              <a:t>and </a:t>
            </a:r>
            <a:r>
              <a:rPr lang="en-US" sz="2000" dirty="0" smtClean="0"/>
              <a:t>European </a:t>
            </a:r>
            <a:r>
              <a:rPr lang="en-US" sz="2000" dirty="0" smtClean="0"/>
              <a:t>bark beetles</a:t>
            </a:r>
            <a:endParaRPr lang="en-US" sz="2000" dirty="0" smtClean="0"/>
          </a:p>
          <a:p>
            <a:endParaRPr lang="en-US" sz="2000" dirty="0" smtClean="0"/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 smtClean="0"/>
              <a:t>Beetles burrow </a:t>
            </a:r>
            <a:r>
              <a:rPr lang="en-US" sz="2000" dirty="0"/>
              <a:t>into stem </a:t>
            </a:r>
            <a:r>
              <a:rPr lang="en-US" sz="2000" dirty="0" smtClean="0"/>
              <a:t>carrying spores</a:t>
            </a:r>
          </a:p>
          <a:p>
            <a:endParaRPr lang="en-US" sz="2000" dirty="0" smtClean="0"/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 smtClean="0"/>
              <a:t>Fungi grow and spread in vasculature</a:t>
            </a:r>
          </a:p>
          <a:p>
            <a:endParaRPr lang="en-US" sz="2000" dirty="0" smtClean="0"/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 smtClean="0"/>
              <a:t>Clogs xylem  - restricts water transport</a:t>
            </a:r>
          </a:p>
          <a:p>
            <a:endParaRPr lang="en-US" sz="2000" dirty="0" smtClean="0"/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 smtClean="0"/>
              <a:t>Leaf desiccation</a:t>
            </a:r>
          </a:p>
          <a:p>
            <a:endParaRPr lang="en-US" sz="2000" dirty="0" smtClean="0"/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 smtClean="0"/>
              <a:t>Branch dieback</a:t>
            </a:r>
          </a:p>
          <a:p>
            <a:endParaRPr lang="en-US" sz="2000" dirty="0" smtClean="0"/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 smtClean="0"/>
              <a:t>Crown deterioration and tree death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169863" indent="-169863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026" name="Picture 2" descr="Image result for dutch elm disease symptom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234" y="797910"/>
            <a:ext cx="3343275" cy="627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22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82430" y="213135"/>
            <a:ext cx="43791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Dutch Elm Disease (DED)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20868" y="1064984"/>
            <a:ext cx="425678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Non-native</a:t>
            </a:r>
            <a:r>
              <a:rPr lang="en-US" sz="2000" i="1" dirty="0">
                <a:solidFill>
                  <a:prstClr val="black"/>
                </a:solidFill>
              </a:rPr>
              <a:t> </a:t>
            </a:r>
            <a:r>
              <a:rPr lang="en-US" sz="2000" dirty="0" smtClean="0">
                <a:solidFill>
                  <a:prstClr val="black"/>
                </a:solidFill>
              </a:rPr>
              <a:t>of Asian origin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 smtClean="0"/>
              <a:t>First </a:t>
            </a:r>
            <a:r>
              <a:rPr lang="en-US" sz="2000" dirty="0"/>
              <a:t>reported </a:t>
            </a:r>
            <a:r>
              <a:rPr lang="en-US" sz="2000" dirty="0" smtClean="0"/>
              <a:t>in </a:t>
            </a:r>
            <a:r>
              <a:rPr lang="en-US" sz="2000" dirty="0"/>
              <a:t>US </a:t>
            </a:r>
            <a:r>
              <a:rPr lang="en-US" sz="2000" dirty="0" smtClean="0"/>
              <a:t>in 1928</a:t>
            </a:r>
          </a:p>
          <a:p>
            <a:endParaRPr lang="en-US" sz="2000" dirty="0" smtClean="0"/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 smtClean="0"/>
              <a:t>Fungi </a:t>
            </a:r>
            <a:r>
              <a:rPr lang="en-US" sz="2000" dirty="0" smtClean="0"/>
              <a:t>in veneer logs</a:t>
            </a:r>
          </a:p>
          <a:p>
            <a:endParaRPr lang="en-US" sz="2000" dirty="0" smtClean="0">
              <a:solidFill>
                <a:prstClr val="black"/>
              </a:solidFill>
            </a:endParaRP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Initial quarantine </a:t>
            </a:r>
          </a:p>
          <a:p>
            <a:endParaRPr lang="en-US" sz="2000" dirty="0" smtClean="0">
              <a:solidFill>
                <a:prstClr val="black"/>
              </a:solidFill>
            </a:endParaRP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Slow spread up until WWII</a:t>
            </a:r>
          </a:p>
          <a:p>
            <a:endParaRPr lang="en-US" sz="2000" dirty="0" smtClean="0">
              <a:solidFill>
                <a:prstClr val="black"/>
              </a:solidFill>
            </a:endParaRP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Rapid spread in 1950s-1970s</a:t>
            </a:r>
          </a:p>
          <a:p>
            <a:endParaRPr lang="en-US" sz="2000" dirty="0" smtClean="0">
              <a:solidFill>
                <a:prstClr val="black"/>
              </a:solidFill>
            </a:endParaRP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 smtClean="0"/>
              <a:t>By 1989 &gt;</a:t>
            </a:r>
            <a:r>
              <a:rPr lang="en-US" sz="2000" dirty="0"/>
              <a:t>75% </a:t>
            </a:r>
            <a:r>
              <a:rPr lang="en-US" sz="2000" dirty="0" smtClean="0"/>
              <a:t>of e</a:t>
            </a:r>
            <a:r>
              <a:rPr lang="en-US" sz="2000" dirty="0" smtClean="0"/>
              <a:t>stimated </a:t>
            </a:r>
            <a:r>
              <a:rPr lang="en-US" sz="2000" dirty="0"/>
              <a:t>77 million elms in North </a:t>
            </a:r>
            <a:r>
              <a:rPr lang="en-US" sz="2000" dirty="0" smtClean="0"/>
              <a:t>America killed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62" y="1143000"/>
            <a:ext cx="3655314" cy="508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25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51" t="2850" b="42856"/>
          <a:stretch/>
        </p:blipFill>
        <p:spPr>
          <a:xfrm flipH="1">
            <a:off x="6409023" y="0"/>
            <a:ext cx="2756241" cy="68686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44515" y="213135"/>
            <a:ext cx="22549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DED Control</a:t>
            </a:r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724" b="59814"/>
          <a:stretch/>
        </p:blipFill>
        <p:spPr>
          <a:xfrm flipH="1">
            <a:off x="-31900" y="1795471"/>
            <a:ext cx="2493061" cy="50837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0660" y="1039240"/>
            <a:ext cx="715741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u="sng" dirty="0" smtClean="0">
                <a:solidFill>
                  <a:prstClr val="black"/>
                </a:solidFill>
              </a:rPr>
              <a:t>Mechanical</a:t>
            </a:r>
            <a:r>
              <a:rPr lang="en-US" sz="2000" dirty="0" smtClean="0">
                <a:solidFill>
                  <a:prstClr val="black"/>
                </a:solidFill>
              </a:rPr>
              <a:t> – pruning and burning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endParaRPr lang="en-US" sz="800" dirty="0" smtClean="0">
              <a:solidFill>
                <a:prstClr val="black"/>
              </a:solidFill>
            </a:endParaRP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u="sng" dirty="0" smtClean="0">
                <a:solidFill>
                  <a:prstClr val="black"/>
                </a:solidFill>
              </a:rPr>
              <a:t>Chemical</a:t>
            </a:r>
          </a:p>
          <a:p>
            <a:r>
              <a:rPr lang="en-US" sz="2000" dirty="0" smtClean="0">
                <a:solidFill>
                  <a:prstClr val="black"/>
                </a:solidFill>
              </a:rPr>
              <a:t>          - insecticides for beetle control</a:t>
            </a:r>
          </a:p>
          <a:p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smtClean="0">
                <a:solidFill>
                  <a:prstClr val="black"/>
                </a:solidFill>
              </a:rPr>
              <a:t>         - pheromones to lure/trap beetles</a:t>
            </a:r>
          </a:p>
          <a:p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smtClean="0">
                <a:solidFill>
                  <a:prstClr val="black"/>
                </a:solidFill>
              </a:rPr>
              <a:t>         - fungicides (e.g., </a:t>
            </a:r>
            <a:r>
              <a:rPr lang="en-US" sz="2000" dirty="0" err="1" smtClean="0"/>
              <a:t>Arbotect</a:t>
            </a:r>
            <a:r>
              <a:rPr lang="en-US" sz="2000" dirty="0" smtClean="0"/>
              <a:t> and Alamo)</a:t>
            </a:r>
          </a:p>
          <a:p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u="sng" dirty="0" smtClean="0">
                <a:solidFill>
                  <a:prstClr val="black"/>
                </a:solidFill>
              </a:rPr>
              <a:t>Biological</a:t>
            </a:r>
            <a:r>
              <a:rPr lang="en-US" sz="2000" dirty="0" smtClean="0">
                <a:solidFill>
                  <a:prstClr val="black"/>
                </a:solidFill>
              </a:rPr>
              <a:t> – vaccination with weakened </a:t>
            </a:r>
            <a:r>
              <a:rPr lang="en-US" sz="2000" dirty="0" err="1" smtClean="0"/>
              <a:t>Verticillium</a:t>
            </a:r>
            <a:r>
              <a:rPr lang="en-US" sz="2000" dirty="0" smtClean="0"/>
              <a:t>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</a:t>
            </a:r>
            <a:r>
              <a:rPr lang="en-US" sz="2000" dirty="0" err="1" smtClean="0"/>
              <a:t>albo-atrum</a:t>
            </a:r>
            <a:r>
              <a:rPr lang="en-US" sz="2000" dirty="0" smtClean="0"/>
              <a:t> to bolster immune response</a:t>
            </a:r>
          </a:p>
          <a:p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u="sng" dirty="0" smtClean="0">
                <a:solidFill>
                  <a:prstClr val="black"/>
                </a:solidFill>
              </a:rPr>
              <a:t>Breeding for DED tolerance</a:t>
            </a:r>
          </a:p>
          <a:p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smtClean="0">
                <a:solidFill>
                  <a:prstClr val="black"/>
                </a:solidFill>
              </a:rPr>
              <a:t>         - Hybrids with Asian elms resistant to DED</a:t>
            </a:r>
          </a:p>
          <a:p>
            <a:endParaRPr lang="en-US" sz="800" dirty="0" smtClean="0">
              <a:solidFill>
                <a:prstClr val="black"/>
              </a:solidFill>
            </a:endParaRPr>
          </a:p>
          <a:p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smtClean="0">
                <a:solidFill>
                  <a:prstClr val="black"/>
                </a:solidFill>
              </a:rPr>
              <a:t>         - Selection for DED-tolerant American </a:t>
            </a:r>
            <a:r>
              <a:rPr lang="en-US" sz="2000" dirty="0" smtClean="0">
                <a:solidFill>
                  <a:prstClr val="black"/>
                </a:solidFill>
              </a:rPr>
              <a:t>elm</a:t>
            </a:r>
            <a:endParaRPr lang="en-US" sz="2000" dirty="0" smtClean="0">
              <a:solidFill>
                <a:prstClr val="black"/>
              </a:solidFill>
            </a:endParaRPr>
          </a:p>
          <a:p>
            <a:endParaRPr lang="en-US" sz="800" dirty="0" smtClean="0">
              <a:solidFill>
                <a:prstClr val="black"/>
              </a:solidFill>
            </a:endParaRPr>
          </a:p>
          <a:p>
            <a:r>
              <a:rPr lang="en-US" sz="2000" dirty="0" smtClean="0">
                <a:solidFill>
                  <a:prstClr val="black"/>
                </a:solidFill>
              </a:rPr>
              <a:t>          </a:t>
            </a:r>
            <a:r>
              <a:rPr lang="en-US" sz="2000" dirty="0" smtClean="0"/>
              <a:t>- </a:t>
            </a:r>
            <a:r>
              <a:rPr lang="en-US" sz="2000" dirty="0" smtClean="0">
                <a:solidFill>
                  <a:prstClr val="black"/>
                </a:solidFill>
              </a:rPr>
              <a:t>± </a:t>
            </a:r>
            <a:r>
              <a:rPr lang="en-US" sz="2000" dirty="0">
                <a:solidFill>
                  <a:prstClr val="black"/>
                </a:solidFill>
              </a:rPr>
              <a:t>25 </a:t>
            </a:r>
            <a:r>
              <a:rPr lang="en-US" sz="2000" dirty="0" smtClean="0">
                <a:solidFill>
                  <a:prstClr val="black"/>
                </a:solidFill>
              </a:rPr>
              <a:t>cultivars, but n</a:t>
            </a:r>
            <a:r>
              <a:rPr lang="en-US" sz="2000" dirty="0" smtClean="0"/>
              <a:t>ot much genetic diversity</a:t>
            </a:r>
          </a:p>
          <a:p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smtClean="0">
                <a:solidFill>
                  <a:prstClr val="black"/>
                </a:solidFill>
              </a:rPr>
              <a:t>            for restoration across broad range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95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7986" y="748111"/>
            <a:ext cx="487909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2000" dirty="0" smtClean="0"/>
              <a:t>Cross DED tolerant American elm cultivars</a:t>
            </a:r>
          </a:p>
          <a:p>
            <a:endParaRPr lang="en-US" sz="800" dirty="0" smtClean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2000" dirty="0" smtClean="0"/>
              <a:t>Large survivor elms from many locations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2000" dirty="0" smtClean="0"/>
              <a:t>Test for DED-tolerance </a:t>
            </a:r>
            <a:r>
              <a:rPr lang="en-US" sz="2000" u="sng" dirty="0" smtClean="0"/>
              <a:t>and local adaptation</a:t>
            </a:r>
          </a:p>
        </p:txBody>
      </p:sp>
      <p:pic>
        <p:nvPicPr>
          <p:cNvPr id="3" name="Picture 77" descr="100-0065_IMG"/>
          <p:cNvPicPr>
            <a:picLocks noChangeAspect="1" noChangeArrowheads="1"/>
          </p:cNvPicPr>
          <p:nvPr/>
        </p:nvPicPr>
        <p:blipFill rotWithShape="1">
          <a:blip r:embed="rId2" cstate="print"/>
          <a:srcRect l="17673" t="17253" r="12238" b="6790"/>
          <a:stretch/>
        </p:blipFill>
        <p:spPr bwMode="auto">
          <a:xfrm>
            <a:off x="3156294" y="2394479"/>
            <a:ext cx="2342505" cy="18621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Picture 80" descr="flowers, SO2, branch in flask-1"/>
          <p:cNvPicPr>
            <a:picLocks noChangeAspect="1" noChangeArrowheads="1"/>
          </p:cNvPicPr>
          <p:nvPr/>
        </p:nvPicPr>
        <p:blipFill rotWithShape="1">
          <a:blip r:embed="rId3" cstate="print"/>
          <a:srcRect l="11548" t="1" r="-1" b="12269"/>
          <a:stretch/>
        </p:blipFill>
        <p:spPr bwMode="auto">
          <a:xfrm>
            <a:off x="5763707" y="2394479"/>
            <a:ext cx="2367111" cy="18373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Picture 1" descr="C:\Documents and Settings\jslavicek\Desktop\Master Folder 8-02-10\Photographs\elm Pictures\Chippewa, lab &amp; field elm crossing photos\Bagged branches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85951" y="4641144"/>
            <a:ext cx="2312848" cy="17123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Picture 3" descr="C:\Documents and Settings\jslavicek\Desktop\Master Folder 10-5-09\Photographs\Photos for 4509 brochure\Crosses Plot A-E.jpg"/>
          <p:cNvPicPr>
            <a:picLocks noChangeAspect="1" noChangeArrowheads="1"/>
          </p:cNvPicPr>
          <p:nvPr/>
        </p:nvPicPr>
        <p:blipFill rotWithShape="1">
          <a:blip r:embed="rId5" cstate="print"/>
          <a:srcRect r="8601"/>
          <a:stretch/>
        </p:blipFill>
        <p:spPr bwMode="auto">
          <a:xfrm>
            <a:off x="5763707" y="4641144"/>
            <a:ext cx="2328845" cy="17069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013605" y="-2173"/>
            <a:ext cx="70146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US Forest Service NRS / TNC Partnership</a:t>
            </a:r>
            <a:endParaRPr lang="en-US" sz="32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5476" y="561499"/>
            <a:ext cx="670618" cy="762066"/>
          </a:xfrm>
          <a:prstGeom prst="rect">
            <a:avLst/>
          </a:prstGeom>
        </p:spPr>
      </p:pic>
      <p:pic>
        <p:nvPicPr>
          <p:cNvPr id="9" name="Picture 2" descr="C:\Documents and Settings\jslavicek\Desktop\MF 9-23-2012\elm items\Survivor elms\Sam Burr elm croppe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34" y="2394479"/>
            <a:ext cx="2908373" cy="395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6883" y="6433460"/>
            <a:ext cx="23196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Sam Burr Elm, Vermont, USA</a:t>
            </a:r>
            <a:endParaRPr lang="en-US" sz="14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0870" y="638978"/>
            <a:ext cx="1786283" cy="5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60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188" r="49887" b="37686"/>
          <a:stretch/>
        </p:blipFill>
        <p:spPr>
          <a:xfrm flipH="1">
            <a:off x="-10633" y="1"/>
            <a:ext cx="4754702" cy="68473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44069" y="1538479"/>
            <a:ext cx="411655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/>
          </a:p>
          <a:p>
            <a:pPr marL="169863" indent="-169863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 smtClean="0"/>
              <a:t>Wide range </a:t>
            </a:r>
            <a:r>
              <a:rPr lang="en-US" sz="2000" dirty="0" smtClean="0"/>
              <a:t>of conditions: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- temperatures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- water regimes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- soils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- vegetative communities</a:t>
            </a:r>
          </a:p>
          <a:p>
            <a:r>
              <a:rPr lang="en-US" sz="2000" dirty="0" smtClean="0"/>
              <a:t>       -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endParaRPr lang="en-US" sz="8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3353180" y="184465"/>
            <a:ext cx="31976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Local adaptation?</a:t>
            </a:r>
            <a:endParaRPr lang="en-US" sz="3200" b="1" dirty="0"/>
          </a:p>
        </p:txBody>
      </p:sp>
      <p:pic>
        <p:nvPicPr>
          <p:cNvPr id="8" name="Picture 2" descr="http://perverdonk.com/Wild%20Flowers/Trees_and_Shrubs/Elm/American%20Elm/200605%20American%20Elm%20(Ulmus%20americana)%20-%20USGS%20Distribution%20Ma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7"/>
          <a:stretch/>
        </p:blipFill>
        <p:spPr bwMode="auto">
          <a:xfrm>
            <a:off x="108608" y="1521290"/>
            <a:ext cx="4635461" cy="363649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56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188" r="49887" b="37686"/>
          <a:stretch/>
        </p:blipFill>
        <p:spPr>
          <a:xfrm flipH="1">
            <a:off x="-10633" y="1"/>
            <a:ext cx="4754702" cy="6847368"/>
          </a:xfrm>
          <a:prstGeom prst="rect">
            <a:avLst/>
          </a:prstGeom>
        </p:spPr>
      </p:pic>
      <p:pic>
        <p:nvPicPr>
          <p:cNvPr id="8" name="Picture 2" descr="http://perverdonk.com/Wild%20Flowers/Trees_and_Shrubs/Elm/American%20Elm/200605%20American%20Elm%20(Ulmus%20americana)%20-%20USGS%20Distribution%20Ma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7"/>
          <a:stretch/>
        </p:blipFill>
        <p:spPr bwMode="auto">
          <a:xfrm>
            <a:off x="0" y="7365"/>
            <a:ext cx="4354805" cy="34163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6575" y="3018319"/>
            <a:ext cx="6067425" cy="38290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33273" y="311470"/>
            <a:ext cx="3218189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u="sng" dirty="0" smtClean="0"/>
              <a:t>Winter cold</a:t>
            </a:r>
          </a:p>
          <a:p>
            <a:pPr algn="ctr"/>
            <a:endParaRPr lang="en-US" sz="2400" b="1" u="sng" dirty="0" smtClean="0"/>
          </a:p>
          <a:p>
            <a:pPr algn="ctr"/>
            <a:r>
              <a:rPr lang="en-US" sz="2000" dirty="0" smtClean="0"/>
              <a:t>Range from Zone 9b (-</a:t>
            </a:r>
            <a:r>
              <a:rPr lang="en-US" sz="2000" dirty="0" smtClean="0"/>
              <a:t>1 </a:t>
            </a:r>
            <a:r>
              <a:rPr lang="en-US" sz="2000" dirty="0"/>
              <a:t>°</a:t>
            </a:r>
            <a:r>
              <a:rPr lang="en-US" sz="2000" dirty="0" smtClean="0"/>
              <a:t>C) </a:t>
            </a:r>
            <a:endParaRPr lang="en-US" sz="2000" dirty="0" smtClean="0"/>
          </a:p>
          <a:p>
            <a:pPr algn="ctr"/>
            <a:r>
              <a:rPr lang="en-US" sz="2000" dirty="0" smtClean="0"/>
              <a:t>to Zone 2b (-</a:t>
            </a:r>
            <a:r>
              <a:rPr lang="en-US" sz="2000" dirty="0" smtClean="0"/>
              <a:t>43 </a:t>
            </a:r>
            <a:r>
              <a:rPr lang="en-US" sz="2000" dirty="0"/>
              <a:t>°</a:t>
            </a:r>
            <a:r>
              <a:rPr lang="en-US" sz="2000" dirty="0" smtClean="0"/>
              <a:t>C)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13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16502</TotalTime>
  <Words>779</Words>
  <Application>Microsoft Office PowerPoint</Application>
  <PresentationFormat>On-screen Show (4:3)</PresentationFormat>
  <Paragraphs>187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Edwardian Script ITC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U. S. Forest Service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Murakami, Paula -FS</dc:creator>
  <cp:lastModifiedBy>Schaberg, Paul -FS</cp:lastModifiedBy>
  <cp:revision>186</cp:revision>
  <dcterms:created xsi:type="dcterms:W3CDTF">2018-11-13T12:33:38Z</dcterms:created>
  <dcterms:modified xsi:type="dcterms:W3CDTF">2018-12-13T14:41:12Z</dcterms:modified>
</cp:coreProperties>
</file>