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3"/>
  </p:notesMasterIdLst>
  <p:sldIdLst>
    <p:sldId id="278" r:id="rId3"/>
    <p:sldId id="268" r:id="rId4"/>
    <p:sldId id="280" r:id="rId5"/>
    <p:sldId id="281" r:id="rId6"/>
    <p:sldId id="282" r:id="rId7"/>
    <p:sldId id="279" r:id="rId8"/>
    <p:sldId id="272" r:id="rId9"/>
    <p:sldId id="273" r:id="rId10"/>
    <p:sldId id="275" r:id="rId11"/>
    <p:sldId id="284" r:id="rId12"/>
    <p:sldId id="283" r:id="rId13"/>
    <p:sldId id="290" r:id="rId14"/>
    <p:sldId id="285" r:id="rId15"/>
    <p:sldId id="286" r:id="rId16"/>
    <p:sldId id="287" r:id="rId17"/>
    <p:sldId id="292" r:id="rId18"/>
    <p:sldId id="288" r:id="rId19"/>
    <p:sldId id="293" r:id="rId20"/>
    <p:sldId id="291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4666"/>
  </p:normalViewPr>
  <p:slideViewPr>
    <p:cSldViewPr snapToGrid="0" snapToObjects="1">
      <p:cViewPr varScale="1">
        <p:scale>
          <a:sx n="66" d="100"/>
          <a:sy n="66" d="100"/>
        </p:scale>
        <p:origin x="22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6022C-A8B9-E54F-B682-87C01B31257E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87DB4-6367-F141-B270-86014FDC9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1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view</a:t>
            </a:r>
            <a:r>
              <a:rPr lang="en-US" baseline="0" dirty="0" smtClean="0"/>
              <a:t> that most of our hydrologic forecasts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F515E-ACB3-854D-9577-4A9F27A821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5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Point: here is the past energy budget, and it doesn’t include the soil heat flux. G</a:t>
            </a:r>
            <a:r>
              <a:rPr lang="en-US" baseline="0" dirty="0" smtClean="0"/>
              <a:t> is super important because it determines the soil 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D5C4-7238-5340-A628-2E1071516C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9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C8D46-380E-43D1-B14F-0A4C142037C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F515E-ACB3-854D-9577-4A9F27A821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5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3BF9E49-AF2B-CE49-B22A-7BA3CFC88774}" type="datetimeFigureOut">
              <a:rPr lang="en-US" smtClean="0"/>
              <a:pPr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EB29EED-9A92-944F-90AB-F010CD40E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2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F9E49-AF2B-CE49-B22A-7BA3CFC88774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29EED-9A92-944F-90AB-F010CD40E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37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google.com/url?sa=i&amp;rct=j&amp;q=&amp;esrc=s&amp;source=images&amp;cd=&amp;ved=2ahUKEwjeuLmTwvjZAhXQdd8KHR22B3AQjRx6BAgAEAU&amp;url=https://www.fs.usda.gov/detail/texas/landmanagement/gis?cid=stelprdb5305741&amp;psig=AOvVaw3d721nglNf-Lafqm7_IreM&amp;ust=1521553366517205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04" y="275351"/>
            <a:ext cx="11556154" cy="779290"/>
          </a:xfrm>
        </p:spPr>
        <p:txBody>
          <a:bodyPr>
            <a:normAutofit fontScale="90000"/>
          </a:bodyPr>
          <a:lstStyle/>
          <a:p>
            <a:r>
              <a:rPr lang="en-US" sz="3800" i="1"/>
              <a:t>Tracking </a:t>
            </a:r>
            <a:r>
              <a:rPr lang="en-US" sz="3800" i="1" smtClean="0"/>
              <a:t>Trajectories </a:t>
            </a:r>
            <a:r>
              <a:rPr lang="en-US" sz="3800" i="1"/>
              <a:t>and </a:t>
            </a:r>
            <a:r>
              <a:rPr lang="en-US" sz="3800" i="1" smtClean="0"/>
              <a:t>Sensitivities </a:t>
            </a:r>
            <a:r>
              <a:rPr lang="en-US" sz="3800" i="1"/>
              <a:t>in </a:t>
            </a:r>
            <a:r>
              <a:rPr lang="en-US" sz="3800" i="1" smtClean="0"/>
              <a:t>Forest Water Use</a:t>
            </a:r>
            <a:r>
              <a:rPr lang="en-US" sz="3800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463" y="4640799"/>
            <a:ext cx="9144000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600" dirty="0" smtClean="0"/>
              <a:t>Mark Green</a:t>
            </a:r>
          </a:p>
          <a:p>
            <a:pPr algn="l"/>
            <a:endParaRPr lang="en-US" sz="1100" dirty="0" smtClean="0"/>
          </a:p>
          <a:p>
            <a:pPr algn="l"/>
            <a:r>
              <a:rPr lang="en-US" dirty="0" smtClean="0"/>
              <a:t>Plymouth State University, Center for the Environment</a:t>
            </a:r>
          </a:p>
          <a:p>
            <a:pPr algn="l"/>
            <a:r>
              <a:rPr lang="en-US" dirty="0" smtClean="0"/>
              <a:t>US Forest Service, Northern Research Station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" y="1657371"/>
            <a:ext cx="12185637" cy="26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6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0250" y="262543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79" y="0"/>
            <a:ext cx="8557642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2997896" y="605426"/>
            <a:ext cx="6739002" cy="4597052"/>
            <a:chOff x="2997896" y="605426"/>
            <a:chExt cx="6739002" cy="4597052"/>
          </a:xfrm>
        </p:grpSpPr>
        <p:sp>
          <p:nvSpPr>
            <p:cNvPr id="5" name="Right Arrow 4"/>
            <p:cNvSpPr/>
            <p:nvPr/>
          </p:nvSpPr>
          <p:spPr>
            <a:xfrm rot="16200000">
              <a:off x="9248383" y="768265"/>
              <a:ext cx="651354" cy="32567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 rot="16200000">
              <a:off x="8433218" y="1093942"/>
              <a:ext cx="651354" cy="32567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 rot="5400000">
              <a:off x="2835057" y="4713963"/>
              <a:ext cx="651354" cy="32567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60511" y="671988"/>
            <a:ext cx="5827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Evapotranspiration (ET) trends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the northeastern U.S.</a:t>
            </a:r>
          </a:p>
          <a:p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Vadeboncoeur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(2018)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60377" y="3429000"/>
            <a:ext cx="3243046" cy="2882900"/>
            <a:chOff x="3460377" y="3429000"/>
            <a:chExt cx="3243046" cy="2882900"/>
          </a:xfrm>
        </p:grpSpPr>
        <p:sp>
          <p:nvSpPr>
            <p:cNvPr id="10" name="Right Arrow 9"/>
            <p:cNvSpPr/>
            <p:nvPr/>
          </p:nvSpPr>
          <p:spPr>
            <a:xfrm rot="16200000">
              <a:off x="6214908" y="3591839"/>
              <a:ext cx="651354" cy="32567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5400000">
              <a:off x="3297538" y="5823385"/>
              <a:ext cx="651354" cy="32567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79679" y="2055813"/>
            <a:ext cx="488514" cy="1111968"/>
            <a:chOff x="7679679" y="2055813"/>
            <a:chExt cx="488514" cy="1111968"/>
          </a:xfrm>
        </p:grpSpPr>
        <p:sp>
          <p:nvSpPr>
            <p:cNvPr id="13" name="Right Arrow 12"/>
            <p:cNvSpPr/>
            <p:nvPr/>
          </p:nvSpPr>
          <p:spPr>
            <a:xfrm rot="16200000">
              <a:off x="7516840" y="2218652"/>
              <a:ext cx="651354" cy="32567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7679678" y="2679266"/>
              <a:ext cx="651354" cy="32567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4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/>
          <a:stretch/>
        </p:blipFill>
        <p:spPr>
          <a:xfrm>
            <a:off x="969216" y="1"/>
            <a:ext cx="10480662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604" y="186415"/>
            <a:ext cx="9729264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Regional flux towers can provide insights into what is driving these trends.</a:t>
            </a:r>
            <a:endParaRPr lang="en-US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80" y="677998"/>
            <a:ext cx="4204063" cy="1325563"/>
          </a:xfrm>
        </p:spPr>
        <p:txBody>
          <a:bodyPr>
            <a:normAutofit/>
          </a:bodyPr>
          <a:lstStyle/>
          <a:p>
            <a:r>
              <a:rPr lang="en-US" sz="3200" smtClean="0">
                <a:latin typeface="Arial" charset="0"/>
                <a:ea typeface="Arial" charset="0"/>
                <a:cs typeface="Arial" charset="0"/>
              </a:rPr>
              <a:t>Seasonality of water use at Howland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03" y="247559"/>
            <a:ext cx="7204513" cy="63354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0260" y="2437128"/>
            <a:ext cx="4204063" cy="2657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Data courtesy of:</a:t>
            </a:r>
          </a:p>
          <a:p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Dave Hollinger</a:t>
            </a: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Bob Evans</a:t>
            </a: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Holly Hughes</a:t>
            </a: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Shawn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Fraver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/>
          <a:stretch/>
        </p:blipFill>
        <p:spPr>
          <a:xfrm>
            <a:off x="969216" y="1"/>
            <a:ext cx="10480662" cy="68579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4057" y="1250808"/>
            <a:ext cx="2108269" cy="2918036"/>
            <a:chOff x="5041865" y="1250808"/>
            <a:chExt cx="2108269" cy="2918036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526156" y="1690688"/>
              <a:ext cx="26505" cy="2478156"/>
            </a:xfrm>
            <a:prstGeom prst="straightConnector1">
              <a:avLst/>
            </a:prstGeom>
            <a:ln w="82550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041865" y="125080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Evapotranspiration</a:t>
              </a: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89759" y="1250808"/>
            <a:ext cx="483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   f(photosynthesis, vapor pressure gradient)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8006254"/>
              </p:ext>
            </p:extLst>
          </p:nvPr>
        </p:nvGraphicFramePr>
        <p:xfrm>
          <a:off x="635310" y="2407617"/>
          <a:ext cx="105156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559"/>
                <a:gridCol w="2390503"/>
                <a:gridCol w="2103120"/>
                <a:gridCol w="23204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Spearman Rank Corr.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Howland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Bartlett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Hubbard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Brook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Net Radiation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0.76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0.79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0.81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Vapor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Pressure Deficit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0.68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0.71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0.61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Flux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-0.60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-0.63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-0.76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Air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Temperature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0.60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0.59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0.52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Wind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0.35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0.36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-0.02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Soil Water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0.02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0.01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0.02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Physical drivers show the tightest correlation with evapotranspiration.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816801"/>
              </p:ext>
            </p:extLst>
          </p:nvPr>
        </p:nvGraphicFramePr>
        <p:xfrm>
          <a:off x="635310" y="2407617"/>
          <a:ext cx="105156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559"/>
                <a:gridCol w="2390503"/>
                <a:gridCol w="2103120"/>
                <a:gridCol w="23204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% change in ET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Howland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Bartlett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Hubbard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Brook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Net Radiation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6.8%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8.4%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4.8%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Vapor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Pressure Deficit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4.3%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4.0%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3.6%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Flux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1.3%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1.6%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2.2%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Air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Temperature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2.0%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2.5%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1.4%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What if we experience a 1% change in these drivers?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515" y="1773373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Colder, more energy-limited areas appear more prone to ET increases.</a:t>
            </a:r>
          </a:p>
          <a:p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Flux tower data allow us to hone in on the most important drivers to explain regional trends.</a:t>
            </a:r>
          </a:p>
          <a:p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Feedbacks in the forest-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tmosphere system complicate identifying causes for ET changes.</a:t>
            </a:r>
          </a:p>
          <a:p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Take home points</a:t>
            </a:r>
            <a:r>
              <a:rPr lang="mr-IN" sz="32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1658" y="4990012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Evapotranspiration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8767" y="2054781"/>
            <a:ext cx="1980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Relative</a:t>
            </a:r>
          </a:p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Humidity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8160" y="513471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Net Radiation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33509" y="1731615"/>
            <a:ext cx="2775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Temperature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3647" y="3574869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Photosynthesis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52446" y="3312491"/>
            <a:ext cx="1862042" cy="1565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86159" y="4333637"/>
            <a:ext cx="1771142" cy="604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3184599" y="1159803"/>
            <a:ext cx="1928808" cy="3717772"/>
            <a:chOff x="3184599" y="1159803"/>
            <a:chExt cx="1928808" cy="3717772"/>
          </a:xfrm>
        </p:grpSpPr>
        <p:cxnSp>
          <p:nvCxnSpPr>
            <p:cNvPr id="23" name="Straight Arrow Connector 22"/>
            <p:cNvCxnSpPr/>
            <p:nvPr/>
          </p:nvCxnSpPr>
          <p:spPr>
            <a:xfrm flipH="1" flipV="1">
              <a:off x="3184599" y="3446197"/>
              <a:ext cx="354007" cy="1431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758427" y="1159803"/>
              <a:ext cx="1354980" cy="8949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>
            <a:endCxn id="5" idx="3"/>
          </p:cNvCxnSpPr>
          <p:nvPr/>
        </p:nvCxnSpPr>
        <p:spPr>
          <a:xfrm flipH="1">
            <a:off x="4078796" y="1967947"/>
            <a:ext cx="3576038" cy="68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8974183" y="2568112"/>
            <a:ext cx="170139" cy="820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19903" y="1239005"/>
            <a:ext cx="1760165" cy="2335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6" idx="2"/>
          </p:cNvCxnSpPr>
          <p:nvPr/>
        </p:nvCxnSpPr>
        <p:spPr>
          <a:xfrm flipH="1">
            <a:off x="5603966" y="1159802"/>
            <a:ext cx="214346" cy="3621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7"/>
          <a:stretch/>
        </p:blipFill>
        <p:spPr>
          <a:xfrm>
            <a:off x="0" y="0"/>
            <a:ext cx="2813659" cy="6858000"/>
          </a:xfrm>
          <a:prstGeom prst="rect">
            <a:avLst/>
          </a:prstGeom>
        </p:spPr>
      </p:pic>
      <p:pic>
        <p:nvPicPr>
          <p:cNvPr id="5" name="Picture 4" descr="MillBrook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26083" r="299" b="43654"/>
          <a:stretch/>
        </p:blipFill>
        <p:spPr>
          <a:xfrm>
            <a:off x="2943617" y="72025"/>
            <a:ext cx="9144000" cy="2075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617" y="2241115"/>
            <a:ext cx="6072340" cy="4554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6351" y="6426038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Photo from NH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Division of Forests and Lands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877" r="49254"/>
          <a:stretch/>
        </p:blipFill>
        <p:spPr>
          <a:xfrm>
            <a:off x="9145915" y="2241114"/>
            <a:ext cx="2941702" cy="4550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17747" y="642195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Photo by Matt Betts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9144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This is a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stomate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http://botablog2.unblog.fr/files/2010/03/stom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093220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9431" y="6493895"/>
            <a:ext cx="6047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Paul-Robert 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Takacs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, http://botablog2.unblog.fr/2012/07/11/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toutes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-les-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plantes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respirent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/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9" y="227012"/>
            <a:ext cx="10515600" cy="1325563"/>
          </a:xfrm>
        </p:spPr>
        <p:txBody>
          <a:bodyPr/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Acknowledgements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147" y="1626463"/>
            <a:ext cx="28477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Matt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Vadeboncoeur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John Campbell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Heidi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Asbjornsen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Mary Beth Adams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Beth Boyer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Doug Burns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Ivan Fernandez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Myron Mitchell</a:t>
            </a:r>
          </a:p>
        </p:txBody>
      </p:sp>
      <p:pic>
        <p:nvPicPr>
          <p:cNvPr id="5" name="Picture 6" descr="mage result for us forest servi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9" y="5119497"/>
            <a:ext cx="121409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497" y="5119497"/>
            <a:ext cx="1083564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513" y="5119497"/>
            <a:ext cx="13663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30" y="5119497"/>
            <a:ext cx="1262358" cy="1371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4555717" y="1608396"/>
            <a:ext cx="28477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Jamie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Shanley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Dan Evans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Eric Kelsey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Frank Bowles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Dave Hollinger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Bob Evans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Shawn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Fraver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Andrew Richardson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 descr="PSU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5372158"/>
            <a:ext cx="3357663" cy="866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40" y="5119497"/>
            <a:ext cx="1430503" cy="1371600"/>
          </a:xfrm>
          <a:prstGeom prst="rect">
            <a:avLst/>
          </a:prstGeom>
        </p:spPr>
      </p:pic>
      <p:pic>
        <p:nvPicPr>
          <p:cNvPr id="15" name="Picture 14" descr="DSCF868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35" y="1296059"/>
            <a:ext cx="3359325" cy="33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otablog2.unblog.fr/files/2010/03/stom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093220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9431" y="6493895"/>
            <a:ext cx="6047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Paul-Robert 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Takacs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, http://botablog2.unblog.fr/2012/07/11/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toutes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-les-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plantes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respirent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/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9154" y="1576248"/>
            <a:ext cx="3905794" cy="4747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 smtClean="0"/>
              <a:t>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diffuses in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diffuses out</a:t>
            </a:r>
          </a:p>
          <a:p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7234" y="939595"/>
            <a:ext cx="39057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When open: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otablog2.unblog.fr/files/2010/03/stom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093220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9431" y="6493895"/>
            <a:ext cx="6047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Paul-Robert 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Takacs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, http://botablog2.unblog.fr/2012/07/11/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toutes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-les-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plantes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respirent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/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7234" y="939595"/>
            <a:ext cx="39057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When open: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9154" y="1576248"/>
            <a:ext cx="3905794" cy="4747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 smtClean="0"/>
              <a:t>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diffuses in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f(CO</a:t>
            </a:r>
            <a:r>
              <a:rPr lang="en-US" sz="3200" baseline="-25000" dirty="0" smtClean="0">
                <a:solidFill>
                  <a:srgbClr val="FFFF00"/>
                </a:solidFill>
              </a:rPr>
              <a:t>2</a:t>
            </a:r>
            <a:r>
              <a:rPr lang="en-US" sz="3200" dirty="0" smtClean="0">
                <a:solidFill>
                  <a:srgbClr val="FFFF00"/>
                </a:solidFill>
              </a:rPr>
              <a:t> conc.)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diffuses out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f(H</a:t>
            </a:r>
            <a:r>
              <a:rPr lang="en-US" sz="3200" baseline="-25000" dirty="0" smtClean="0">
                <a:solidFill>
                  <a:srgbClr val="FFFF00"/>
                </a:solidFill>
              </a:rPr>
              <a:t>2</a:t>
            </a:r>
            <a:r>
              <a:rPr lang="en-US" sz="3200" dirty="0" smtClean="0">
                <a:solidFill>
                  <a:srgbClr val="FFFF00"/>
                </a:solidFill>
              </a:rPr>
              <a:t>O conc.)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otablog2.unblog.fr/files/2010/03/stom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093220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9431" y="6493895"/>
            <a:ext cx="6047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Paul-Robert 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Takacs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, http://botablog2.unblog.fr/2012/07/11/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toutes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-les-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plantes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respirent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/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7234" y="939595"/>
            <a:ext cx="39057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Closes: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9154" y="1576248"/>
            <a:ext cx="3905794" cy="4747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 smtClean="0">
                <a:solidFill>
                  <a:srgbClr val="FFFF00"/>
                </a:solidFill>
              </a:rPr>
              <a:t>At night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Water stress</a:t>
            </a:r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Photosynthesis stress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23" y="0"/>
            <a:ext cx="9324753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18864" y="1160256"/>
            <a:ext cx="10515600" cy="4873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400 stomata per </a:t>
            </a:r>
            <a:r>
              <a:rPr lang="en-US" dirty="0" smtClean="0"/>
              <a:t>mm</a:t>
            </a:r>
            <a:r>
              <a:rPr lang="en-US" baseline="30000" dirty="0" smtClean="0"/>
              <a:t>2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6 </a:t>
            </a:r>
            <a:r>
              <a:rPr lang="en-US" dirty="0" smtClean="0"/>
              <a:t>layers of leaves on average (</a:t>
            </a:r>
            <a:r>
              <a:rPr lang="en-US" dirty="0" smtClean="0"/>
              <a:t>LAI)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2.4 </a:t>
            </a:r>
            <a:r>
              <a:rPr lang="en-US" dirty="0" smtClean="0"/>
              <a:t>billion stomata per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6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vast majority of water vapor leaving land moves through stomata.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6" y="2142987"/>
            <a:ext cx="95377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7" y="129994"/>
            <a:ext cx="10678884" cy="1325563"/>
          </a:xfrm>
        </p:spPr>
        <p:txBody>
          <a:bodyPr/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micr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o-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system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has global importance.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" y="1324428"/>
            <a:ext cx="6505303" cy="2868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32" y="3647593"/>
            <a:ext cx="8442960" cy="300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93" y="0"/>
            <a:ext cx="87942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581" y="5392813"/>
            <a:ext cx="2350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Gosz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et al. (1978)</a:t>
            </a:r>
          </a:p>
          <a:p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The Flow of Energy in a</a:t>
            </a:r>
          </a:p>
          <a:p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Forest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Ecosystem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23770" y="5624186"/>
            <a:ext cx="4910203" cy="576198"/>
            <a:chOff x="5423770" y="5624186"/>
            <a:chExt cx="4910203" cy="576198"/>
          </a:xfrm>
        </p:grpSpPr>
        <p:sp>
          <p:nvSpPr>
            <p:cNvPr id="3" name="Rectangle 2"/>
            <p:cNvSpPr/>
            <p:nvPr/>
          </p:nvSpPr>
          <p:spPr>
            <a:xfrm>
              <a:off x="5423770" y="5624186"/>
              <a:ext cx="4910203" cy="5761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8244" y="5728222"/>
              <a:ext cx="4610100" cy="4064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028" y="1773128"/>
            <a:ext cx="5588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446" y="1773128"/>
            <a:ext cx="647700" cy="31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5315" y="1773128"/>
            <a:ext cx="393700" cy="317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5455" y="959961"/>
            <a:ext cx="267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Water vapor carries </a:t>
            </a:r>
            <a:r>
              <a:rPr lang="en-US" sz="1600" smtClean="0">
                <a:latin typeface="Helvetica" charset="0"/>
                <a:ea typeface="Helvetica" charset="0"/>
                <a:cs typeface="Helvetica" charset="0"/>
              </a:rPr>
              <a:t>significant amounts of heat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1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8475</TotalTime>
  <Words>450</Words>
  <Application>Microsoft Macintosh PowerPoint</Application>
  <PresentationFormat>Widescreen</PresentationFormat>
  <Paragraphs>143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Calibri Light</vt:lpstr>
      <vt:lpstr>Helvetica</vt:lpstr>
      <vt:lpstr>Arial</vt:lpstr>
      <vt:lpstr>1_Office Theme</vt:lpstr>
      <vt:lpstr>Office Theme</vt:lpstr>
      <vt:lpstr>Tracking Trajectories and Sensitivities in Forest Water Use </vt:lpstr>
      <vt:lpstr>This is a stomate.</vt:lpstr>
      <vt:lpstr>PowerPoint Presentation</vt:lpstr>
      <vt:lpstr>PowerPoint Presentation</vt:lpstr>
      <vt:lpstr>PowerPoint Presentation</vt:lpstr>
      <vt:lpstr>PowerPoint Presentation</vt:lpstr>
      <vt:lpstr>A vast majority of water vapor leaving land moves through stomata.</vt:lpstr>
      <vt:lpstr>This micro-system has global importance.</vt:lpstr>
      <vt:lpstr>PowerPoint Presentation</vt:lpstr>
      <vt:lpstr>PowerPoint Presentation</vt:lpstr>
      <vt:lpstr>PowerPoint Presentation</vt:lpstr>
      <vt:lpstr>Regional flux towers can provide insights into what is driving these trends.</vt:lpstr>
      <vt:lpstr>Seasonality of water use at Howland</vt:lpstr>
      <vt:lpstr>PowerPoint Presentation</vt:lpstr>
      <vt:lpstr>Physical drivers show the tightest correlation with evapotranspiration.</vt:lpstr>
      <vt:lpstr>What if we experience a 1% change in these drivers?</vt:lpstr>
      <vt:lpstr>Take home points…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Green</dc:creator>
  <cp:lastModifiedBy>Mark Green</cp:lastModifiedBy>
  <cp:revision>51</cp:revision>
  <dcterms:created xsi:type="dcterms:W3CDTF">2018-12-07T20:57:12Z</dcterms:created>
  <dcterms:modified xsi:type="dcterms:W3CDTF">2018-12-13T18:12:24Z</dcterms:modified>
</cp:coreProperties>
</file>