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sldIdLst>
    <p:sldId id="378" r:id="rId2"/>
    <p:sldId id="382" r:id="rId3"/>
    <p:sldId id="434" r:id="rId4"/>
    <p:sldId id="394" r:id="rId5"/>
    <p:sldId id="395" r:id="rId6"/>
    <p:sldId id="398" r:id="rId7"/>
    <p:sldId id="425" r:id="rId8"/>
    <p:sldId id="435" r:id="rId9"/>
    <p:sldId id="428" r:id="rId10"/>
    <p:sldId id="430" r:id="rId11"/>
    <p:sldId id="431" r:id="rId12"/>
    <p:sldId id="433" r:id="rId13"/>
    <p:sldId id="429" r:id="rId14"/>
    <p:sldId id="399" r:id="rId15"/>
    <p:sldId id="402" r:id="rId16"/>
    <p:sldId id="426" r:id="rId17"/>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7C80"/>
    <a:srgbClr val="386A6C"/>
    <a:srgbClr val="006666"/>
    <a:srgbClr val="800000"/>
    <a:srgbClr val="003366"/>
    <a:srgbClr val="003300"/>
    <a:srgbClr val="993300"/>
    <a:srgbClr val="9966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43" autoAdjust="0"/>
  </p:normalViewPr>
  <p:slideViewPr>
    <p:cSldViewPr>
      <p:cViewPr varScale="1">
        <p:scale>
          <a:sx n="115" d="100"/>
          <a:sy n="115" d="100"/>
        </p:scale>
        <p:origin x="1476" y="114"/>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p:scale>
          <a:sx n="200" d="100"/>
          <a:sy n="200" d="100"/>
        </p:scale>
        <p:origin x="246" y="569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glennon\Documents\Boreal\Data\Analysis\USGS\climate%20vs%20other%20vars%20w%20extremes%20added\climate%20vs%20other%20vars%20new.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17889110084026E-2"/>
          <c:y val="2.9100529100529099E-2"/>
          <c:w val="0.94276422177983199"/>
          <c:h val="0.78122692996708742"/>
        </c:manualLayout>
      </c:layout>
      <c:barChart>
        <c:barDir val="bar"/>
        <c:grouping val="stacked"/>
        <c:varyColors val="0"/>
        <c:ser>
          <c:idx val="0"/>
          <c:order val="0"/>
          <c:tx>
            <c:strRef>
              <c:f>graph!$S$133</c:f>
              <c:strCache>
                <c:ptCount val="1"/>
                <c:pt idx="0">
                  <c:v>factor</c:v>
                </c:pt>
              </c:strCache>
            </c:strRef>
          </c:tx>
          <c:spPr>
            <a:solidFill>
              <a:schemeClr val="accent1"/>
            </a:solidFill>
            <a:ln>
              <a:noFill/>
            </a:ln>
            <a:effectLst/>
          </c:spPr>
          <c:invertIfNegative val="0"/>
          <c:cat>
            <c:strRef>
              <c:f>graph!$S$134:$S$144</c:f>
              <c:strCache>
                <c:ptCount val="10"/>
                <c:pt idx="0">
                  <c:v>Winter Temp</c:v>
                </c:pt>
                <c:pt idx="3">
                  <c:v>Breeding Season Temperature</c:v>
                </c:pt>
                <c:pt idx="6">
                  <c:v>Winter Precipitation</c:v>
                </c:pt>
                <c:pt idx="9">
                  <c:v>Breeding Season Precipitation</c:v>
                </c:pt>
              </c:strCache>
            </c:strRef>
          </c:cat>
          <c:val>
            <c:numRef>
              <c:f>graph!$S$134:$S$144</c:f>
              <c:numCache>
                <c:formatCode>General</c:formatCode>
                <c:ptCount val="11"/>
                <c:pt idx="0">
                  <c:v>0</c:v>
                </c:pt>
                <c:pt idx="3">
                  <c:v>0</c:v>
                </c:pt>
                <c:pt idx="6">
                  <c:v>0</c:v>
                </c:pt>
                <c:pt idx="9">
                  <c:v>0</c:v>
                </c:pt>
              </c:numCache>
            </c:numRef>
          </c:val>
          <c:extLst>
            <c:ext xmlns:c16="http://schemas.microsoft.com/office/drawing/2014/chart" uri="{C3380CC4-5D6E-409C-BE32-E72D297353CC}">
              <c16:uniqueId val="{00000000-27BB-4047-91C2-8F0EB53729F5}"/>
            </c:ext>
          </c:extLst>
        </c:ser>
        <c:ser>
          <c:idx val="1"/>
          <c:order val="1"/>
          <c:tx>
            <c:strRef>
              <c:f>graph!$T$133</c:f>
              <c:strCache>
                <c:ptCount val="1"/>
                <c:pt idx="0">
                  <c:v>NegativeP</c:v>
                </c:pt>
              </c:strCache>
            </c:strRef>
          </c:tx>
          <c:spPr>
            <a:solidFill>
              <a:srgbClr val="C00000"/>
            </a:solidFill>
            <a:ln w="76200">
              <a:solidFill>
                <a:srgbClr val="C00000"/>
              </a:solidFill>
            </a:ln>
            <a:effectLst/>
          </c:spPr>
          <c:invertIfNegative val="0"/>
          <c:cat>
            <c:strRef>
              <c:f>graph!$S$134:$S$144</c:f>
              <c:strCache>
                <c:ptCount val="10"/>
                <c:pt idx="0">
                  <c:v>Winter Temp</c:v>
                </c:pt>
                <c:pt idx="3">
                  <c:v>Breeding Season Temperature</c:v>
                </c:pt>
                <c:pt idx="6">
                  <c:v>Winter Precipitation</c:v>
                </c:pt>
                <c:pt idx="9">
                  <c:v>Breeding Season Precipitation</c:v>
                </c:pt>
              </c:strCache>
            </c:strRef>
          </c:cat>
          <c:val>
            <c:numRef>
              <c:f>graph!$T$134:$T$144</c:f>
              <c:numCache>
                <c:formatCode>General</c:formatCode>
                <c:ptCount val="11"/>
                <c:pt idx="0">
                  <c:v>0</c:v>
                </c:pt>
                <c:pt idx="3">
                  <c:v>-8.7312500000000001E-2</c:v>
                </c:pt>
                <c:pt idx="6">
                  <c:v>-0.50461250000000002</c:v>
                </c:pt>
                <c:pt idx="9">
                  <c:v>-0.14182500000000001</c:v>
                </c:pt>
              </c:numCache>
            </c:numRef>
          </c:val>
          <c:extLst>
            <c:ext xmlns:c16="http://schemas.microsoft.com/office/drawing/2014/chart" uri="{C3380CC4-5D6E-409C-BE32-E72D297353CC}">
              <c16:uniqueId val="{00000001-27BB-4047-91C2-8F0EB53729F5}"/>
            </c:ext>
          </c:extLst>
        </c:ser>
        <c:ser>
          <c:idx val="2"/>
          <c:order val="2"/>
          <c:tx>
            <c:strRef>
              <c:f>graph!$U$133</c:f>
              <c:strCache>
                <c:ptCount val="1"/>
                <c:pt idx="0">
                  <c:v>Persistence</c:v>
                </c:pt>
              </c:strCache>
            </c:strRef>
          </c:tx>
          <c:spPr>
            <a:solidFill>
              <a:srgbClr val="C00000"/>
            </a:solidFill>
            <a:ln w="76200">
              <a:solidFill>
                <a:srgbClr val="C00000"/>
              </a:solidFill>
            </a:ln>
            <a:effectLst/>
          </c:spPr>
          <c:invertIfNegative val="0"/>
          <c:cat>
            <c:strRef>
              <c:f>graph!$S$134:$S$144</c:f>
              <c:strCache>
                <c:ptCount val="10"/>
                <c:pt idx="0">
                  <c:v>Winter Temp</c:v>
                </c:pt>
                <c:pt idx="3">
                  <c:v>Breeding Season Temperature</c:v>
                </c:pt>
                <c:pt idx="6">
                  <c:v>Winter Precipitation</c:v>
                </c:pt>
                <c:pt idx="9">
                  <c:v>Breeding Season Precipitation</c:v>
                </c:pt>
              </c:strCache>
            </c:strRef>
          </c:cat>
          <c:val>
            <c:numRef>
              <c:f>graph!$U$134:$U$144</c:f>
              <c:numCache>
                <c:formatCode>General</c:formatCode>
                <c:ptCount val="11"/>
                <c:pt idx="0">
                  <c:v>0.23170000000000002</c:v>
                </c:pt>
                <c:pt idx="3">
                  <c:v>0.61118749999999988</c:v>
                </c:pt>
                <c:pt idx="6">
                  <c:v>7.2087499999999999E-2</c:v>
                </c:pt>
                <c:pt idx="9">
                  <c:v>4.7274999999999991E-2</c:v>
                </c:pt>
              </c:numCache>
            </c:numRef>
          </c:val>
          <c:extLst>
            <c:ext xmlns:c16="http://schemas.microsoft.com/office/drawing/2014/chart" uri="{C3380CC4-5D6E-409C-BE32-E72D297353CC}">
              <c16:uniqueId val="{00000002-27BB-4047-91C2-8F0EB53729F5}"/>
            </c:ext>
          </c:extLst>
        </c:ser>
        <c:ser>
          <c:idx val="3"/>
          <c:order val="3"/>
          <c:tx>
            <c:strRef>
              <c:f>graph!$V$133</c:f>
              <c:strCache>
                <c:ptCount val="1"/>
                <c:pt idx="0">
                  <c:v>Colonization</c:v>
                </c:pt>
              </c:strCache>
            </c:strRef>
          </c:tx>
          <c:spPr>
            <a:solidFill>
              <a:srgbClr val="FFC000"/>
            </a:solidFill>
            <a:ln w="76200">
              <a:solidFill>
                <a:srgbClr val="FFC000"/>
              </a:solidFill>
            </a:ln>
            <a:effectLst/>
          </c:spPr>
          <c:invertIfNegative val="0"/>
          <c:cat>
            <c:strRef>
              <c:f>graph!$S$134:$S$144</c:f>
              <c:strCache>
                <c:ptCount val="10"/>
                <c:pt idx="0">
                  <c:v>Winter Temp</c:v>
                </c:pt>
                <c:pt idx="3">
                  <c:v>Breeding Season Temperature</c:v>
                </c:pt>
                <c:pt idx="6">
                  <c:v>Winter Precipitation</c:v>
                </c:pt>
                <c:pt idx="9">
                  <c:v>Breeding Season Precipitation</c:v>
                </c:pt>
              </c:strCache>
            </c:strRef>
          </c:cat>
          <c:val>
            <c:numRef>
              <c:f>graph!$V$134:$V$144</c:f>
              <c:numCache>
                <c:formatCode>General</c:formatCode>
                <c:ptCount val="11"/>
                <c:pt idx="1">
                  <c:v>-3.0949999999999998E-2</c:v>
                </c:pt>
                <c:pt idx="4">
                  <c:v>-2.3050000000000001E-2</c:v>
                </c:pt>
                <c:pt idx="7">
                  <c:v>-0.29318749999999999</c:v>
                </c:pt>
                <c:pt idx="10">
                  <c:v>-0.73440000000000005</c:v>
                </c:pt>
              </c:numCache>
            </c:numRef>
          </c:val>
          <c:extLst>
            <c:ext xmlns:c16="http://schemas.microsoft.com/office/drawing/2014/chart" uri="{C3380CC4-5D6E-409C-BE32-E72D297353CC}">
              <c16:uniqueId val="{00000003-27BB-4047-91C2-8F0EB53729F5}"/>
            </c:ext>
          </c:extLst>
        </c:ser>
        <c:ser>
          <c:idx val="4"/>
          <c:order val="4"/>
          <c:tx>
            <c:strRef>
              <c:f>graph!$W$133</c:f>
              <c:strCache>
                <c:ptCount val="1"/>
                <c:pt idx="0">
                  <c:v>PositiveC</c:v>
                </c:pt>
              </c:strCache>
            </c:strRef>
          </c:tx>
          <c:spPr>
            <a:solidFill>
              <a:srgbClr val="FFC000"/>
            </a:solidFill>
            <a:ln w="76200">
              <a:solidFill>
                <a:srgbClr val="FFC000"/>
              </a:solidFill>
            </a:ln>
            <a:effectLst/>
          </c:spPr>
          <c:invertIfNegative val="0"/>
          <c:cat>
            <c:strRef>
              <c:f>graph!$S$134:$S$144</c:f>
              <c:strCache>
                <c:ptCount val="10"/>
                <c:pt idx="0">
                  <c:v>Winter Temp</c:v>
                </c:pt>
                <c:pt idx="3">
                  <c:v>Breeding Season Temperature</c:v>
                </c:pt>
                <c:pt idx="6">
                  <c:v>Winter Precipitation</c:v>
                </c:pt>
                <c:pt idx="9">
                  <c:v>Breeding Season Precipitation</c:v>
                </c:pt>
              </c:strCache>
            </c:strRef>
          </c:cat>
          <c:val>
            <c:numRef>
              <c:f>graph!$W$134:$W$144</c:f>
              <c:numCache>
                <c:formatCode>General</c:formatCode>
                <c:ptCount val="11"/>
                <c:pt idx="1">
                  <c:v>3.0950000000000002E-2</c:v>
                </c:pt>
                <c:pt idx="4">
                  <c:v>6.9150000000000003E-2</c:v>
                </c:pt>
                <c:pt idx="7">
                  <c:v>0.17591249999999997</c:v>
                </c:pt>
                <c:pt idx="10">
                  <c:v>0.24480000000000002</c:v>
                </c:pt>
              </c:numCache>
            </c:numRef>
          </c:val>
          <c:extLst>
            <c:ext xmlns:c16="http://schemas.microsoft.com/office/drawing/2014/chart" uri="{C3380CC4-5D6E-409C-BE32-E72D297353CC}">
              <c16:uniqueId val="{00000004-27BB-4047-91C2-8F0EB53729F5}"/>
            </c:ext>
          </c:extLst>
        </c:ser>
        <c:dLbls>
          <c:showLegendKey val="0"/>
          <c:showVal val="0"/>
          <c:showCatName val="0"/>
          <c:showSerName val="0"/>
          <c:showPercent val="0"/>
          <c:showBubbleSize val="0"/>
        </c:dLbls>
        <c:gapWidth val="150"/>
        <c:overlap val="100"/>
        <c:axId val="1588099120"/>
        <c:axId val="1588082064"/>
      </c:barChart>
      <c:catAx>
        <c:axId val="1588099120"/>
        <c:scaling>
          <c:orientation val="minMax"/>
        </c:scaling>
        <c:delete val="1"/>
        <c:axPos val="l"/>
        <c:numFmt formatCode="General" sourceLinked="1"/>
        <c:majorTickMark val="none"/>
        <c:minorTickMark val="none"/>
        <c:tickLblPos val="low"/>
        <c:crossAx val="1588082064"/>
        <c:crosses val="autoZero"/>
        <c:auto val="1"/>
        <c:lblAlgn val="ctr"/>
        <c:lblOffset val="100"/>
        <c:noMultiLvlLbl val="0"/>
      </c:catAx>
      <c:valAx>
        <c:axId val="15880820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588099120"/>
        <c:crosses val="autoZero"/>
        <c:crossBetween val="between"/>
      </c:valAx>
      <c:spPr>
        <a:noFill/>
        <a:ln>
          <a:noFill/>
        </a:ln>
        <a:effectLst/>
      </c:spPr>
    </c:plotArea>
    <c:legend>
      <c:legendPos val="b"/>
      <c:legendEntry>
        <c:idx val="0"/>
        <c:delete val="1"/>
      </c:legendEntry>
      <c:legendEntry>
        <c:idx val="1"/>
        <c:delete val="1"/>
      </c:legendEntry>
      <c:legendEntry>
        <c:idx val="4"/>
        <c:delete val="1"/>
      </c:legendEntry>
      <c:layout>
        <c:manualLayout>
          <c:xMode val="edge"/>
          <c:yMode val="edge"/>
          <c:x val="0.24832113163778316"/>
          <c:y val="0.916261753688556"/>
          <c:w val="0.62371245105562523"/>
          <c:h val="5.461203271921107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0.55796</cdr:x>
      <cdr:y>0.80952</cdr:y>
    </cdr:from>
    <cdr:to>
      <cdr:x>0.97942</cdr:x>
      <cdr:y>0.90476</cdr:y>
    </cdr:to>
    <cdr:sp macro="" textlink="">
      <cdr:nvSpPr>
        <cdr:cNvPr id="4" name="Right Arrow 3"/>
        <cdr:cNvSpPr/>
      </cdr:nvSpPr>
      <cdr:spPr>
        <a:xfrm xmlns:a="http://schemas.openxmlformats.org/drawingml/2006/main">
          <a:off x="2723694" y="3886200"/>
          <a:ext cx="2057401" cy="457200"/>
        </a:xfrm>
        <a:prstGeom xmlns:a="http://schemas.openxmlformats.org/drawingml/2006/main" prst="rightArrow">
          <a:avLst/>
        </a:prstGeom>
        <a:solidFill xmlns:a="http://schemas.openxmlformats.org/drawingml/2006/main">
          <a:srgbClr val="386A6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Positive</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a:defRPr sz="1200">
                <a:latin typeface="Arial" charset="0"/>
              </a:defRPr>
            </a:lvl1pPr>
          </a:lstStyle>
          <a:p>
            <a:pPr>
              <a:defRPr/>
            </a:pPr>
            <a:fld id="{01E975E3-B6E9-49FB-9160-381E56408879}" type="datetimeFigureOut">
              <a:rPr lang="en-US"/>
              <a:pPr>
                <a:defRPr/>
              </a:pPr>
              <a:t>12/13/2018</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smtClean="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2309" tIns="46154" rIns="92309" bIns="46154" rtlCol="0" anchor="b"/>
          <a:lstStyle>
            <a:lvl1pPr algn="r">
              <a:defRPr sz="1200">
                <a:latin typeface="Arial" charset="0"/>
              </a:defRPr>
            </a:lvl1pPr>
          </a:lstStyle>
          <a:p>
            <a:pPr>
              <a:defRPr/>
            </a:pPr>
            <a:fld id="{4E5E5362-C438-46B4-8C4B-5D203129C3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51C57D3-893D-4B56-8671-068F8A08EB9E}" type="slidenum">
              <a:rPr lang="en-US" smtClean="0">
                <a:latin typeface="Arial" pitchFamily="34" charset="0"/>
              </a:rPr>
              <a:pPr/>
              <a:t>1</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ln/>
        </p:spPr>
        <p:txBody>
          <a:bodyPr/>
          <a:lstStyle/>
          <a:p>
            <a:pPr eaLnBrk="1" hangingPunct="1"/>
            <a:r>
              <a:rPr lang="en-US" smtClean="0">
                <a:latin typeface="Arial" pitchFamily="34" charset="0"/>
              </a:rPr>
              <a:t>Intro – not much needed here, basically I just say I’ll describe the results of one of our long-running monitoring efforts in the Adks.</a:t>
            </a:r>
          </a:p>
        </p:txBody>
      </p:sp>
    </p:spTree>
    <p:extLst>
      <p:ext uri="{BB962C8B-B14F-4D97-AF65-F5344CB8AC3E}">
        <p14:creationId xmlns:p14="http://schemas.microsoft.com/office/powerpoint/2010/main" val="333398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CC79814-3C5C-4F18-A944-AFDBB9FADCF4}" type="slidenum">
              <a:rPr lang="en-US" smtClean="0">
                <a:latin typeface="Arial" pitchFamily="34" charset="0"/>
              </a:rPr>
              <a:pPr/>
              <a:t>2</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noFill/>
          <a:ln/>
        </p:spPr>
        <p:txBody>
          <a:bodyPr/>
          <a:lstStyle/>
          <a:p>
            <a:pPr eaLnBrk="1" hangingPunct="1"/>
            <a:r>
              <a:rPr lang="en-US" smtClean="0">
                <a:latin typeface="Arial" pitchFamily="34" charset="0"/>
              </a:rPr>
              <a:t>Only thing to point out here is that spruce grouse was on the list for political reasons (DEC wanted it there).  We are not using the right methods to find spruce grouse.  We leave that up to Angie.</a:t>
            </a:r>
          </a:p>
        </p:txBody>
      </p:sp>
    </p:spTree>
    <p:extLst>
      <p:ext uri="{BB962C8B-B14F-4D97-AF65-F5344CB8AC3E}">
        <p14:creationId xmlns:p14="http://schemas.microsoft.com/office/powerpoint/2010/main" val="44100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a:noFill/>
          <a:ln/>
        </p:spPr>
        <p:txBody>
          <a:bodyPr/>
          <a:lstStyle/>
          <a:p>
            <a:r>
              <a:rPr lang="en-US" dirty="0" smtClean="0">
                <a:latin typeface="Arial" pitchFamily="34" charset="0"/>
              </a:rPr>
              <a:t>Update graph</a:t>
            </a:r>
          </a:p>
        </p:txBody>
      </p:sp>
    </p:spTree>
    <p:extLst>
      <p:ext uri="{BB962C8B-B14F-4D97-AF65-F5344CB8AC3E}">
        <p14:creationId xmlns:p14="http://schemas.microsoft.com/office/powerpoint/2010/main" val="87681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t>
            </a:r>
            <a:r>
              <a:rPr lang="en-US" baseline="0" dirty="0" smtClean="0"/>
              <a:t> there a difference in the rate and type of change in these communities that relates to their resilience?</a:t>
            </a:r>
            <a:endParaRPr lang="en-US" dirty="0"/>
          </a:p>
        </p:txBody>
      </p:sp>
      <p:sp>
        <p:nvSpPr>
          <p:cNvPr id="4" name="Slide Number Placeholder 3"/>
          <p:cNvSpPr>
            <a:spLocks noGrp="1"/>
          </p:cNvSpPr>
          <p:nvPr>
            <p:ph type="sldNum" sz="quarter" idx="10"/>
          </p:nvPr>
        </p:nvSpPr>
        <p:spPr/>
        <p:txBody>
          <a:bodyPr/>
          <a:lstStyle/>
          <a:p>
            <a:fld id="{85B01A33-08E1-43B7-BB10-945E1F0D064C}" type="slidenum">
              <a:rPr lang="en-US" smtClean="0"/>
              <a:pPr/>
              <a:t>6</a:t>
            </a:fld>
            <a:endParaRPr lang="en-US"/>
          </a:p>
        </p:txBody>
      </p:sp>
    </p:spTree>
    <p:extLst>
      <p:ext uri="{BB962C8B-B14F-4D97-AF65-F5344CB8AC3E}">
        <p14:creationId xmlns:p14="http://schemas.microsoft.com/office/powerpoint/2010/main" val="188538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t>
            </a:r>
            <a:r>
              <a:rPr lang="en-US" baseline="0" dirty="0" smtClean="0"/>
              <a:t> there a difference in the rate and type of change in these communities that relates to their resilience?</a:t>
            </a:r>
            <a:endParaRPr lang="en-US" dirty="0"/>
          </a:p>
        </p:txBody>
      </p:sp>
      <p:sp>
        <p:nvSpPr>
          <p:cNvPr id="4" name="Slide Number Placeholder 3"/>
          <p:cNvSpPr>
            <a:spLocks noGrp="1"/>
          </p:cNvSpPr>
          <p:nvPr>
            <p:ph type="sldNum" sz="quarter" idx="10"/>
          </p:nvPr>
        </p:nvSpPr>
        <p:spPr/>
        <p:txBody>
          <a:bodyPr/>
          <a:lstStyle/>
          <a:p>
            <a:fld id="{85B01A33-08E1-43B7-BB10-945E1F0D064C}" type="slidenum">
              <a:rPr lang="en-US" smtClean="0"/>
              <a:pPr/>
              <a:t>9</a:t>
            </a:fld>
            <a:endParaRPr lang="en-US"/>
          </a:p>
        </p:txBody>
      </p:sp>
    </p:spTree>
    <p:extLst>
      <p:ext uri="{BB962C8B-B14F-4D97-AF65-F5344CB8AC3E}">
        <p14:creationId xmlns:p14="http://schemas.microsoft.com/office/powerpoint/2010/main" val="40371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 back to </a:t>
            </a:r>
            <a:r>
              <a:rPr lang="en-US" dirty="0" err="1" smtClean="0"/>
              <a:t>metapopulation</a:t>
            </a:r>
            <a:r>
              <a:rPr lang="en-US" baseline="0" dirty="0" smtClean="0"/>
              <a:t> biology, 40% of these habitats are on private land, most wetlands are small and isolated, we can influence human footprint and connectedness.  </a:t>
            </a:r>
            <a:endParaRPr lang="en-US" dirty="0"/>
          </a:p>
        </p:txBody>
      </p:sp>
      <p:sp>
        <p:nvSpPr>
          <p:cNvPr id="4" name="Slide Number Placeholder 3"/>
          <p:cNvSpPr>
            <a:spLocks noGrp="1"/>
          </p:cNvSpPr>
          <p:nvPr>
            <p:ph type="sldNum" sz="quarter" idx="10"/>
          </p:nvPr>
        </p:nvSpPr>
        <p:spPr/>
        <p:txBody>
          <a:bodyPr/>
          <a:lstStyle/>
          <a:p>
            <a:pPr>
              <a:defRPr/>
            </a:pPr>
            <a:fld id="{4E5E5362-C438-46B4-8C4B-5D203129C31E}" type="slidenum">
              <a:rPr lang="en-US" smtClean="0"/>
              <a:pPr>
                <a:defRPr/>
              </a:pPr>
              <a:t>14</a:t>
            </a:fld>
            <a:endParaRPr lang="en-US"/>
          </a:p>
        </p:txBody>
      </p:sp>
    </p:spTree>
    <p:extLst>
      <p:ext uri="{BB962C8B-B14F-4D97-AF65-F5344CB8AC3E}">
        <p14:creationId xmlns:p14="http://schemas.microsoft.com/office/powerpoint/2010/main" val="711565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Yellow-rumped Warbler male N CA-2 copy"/>
          <p:cNvPicPr>
            <a:picLocks noChangeAspect="1" noChangeArrowheads="1"/>
          </p:cNvPicPr>
          <p:nvPr/>
        </p:nvPicPr>
        <p:blipFill>
          <a:blip r:embed="rId2" cstate="screen"/>
          <a:srcRect/>
          <a:stretch>
            <a:fillRect/>
          </a:stretch>
        </p:blipFill>
        <p:spPr bwMode="auto">
          <a:xfrm>
            <a:off x="6858000" y="5019675"/>
            <a:ext cx="2286000" cy="1838325"/>
          </a:xfrm>
          <a:prstGeom prst="rect">
            <a:avLst/>
          </a:prstGeom>
          <a:noFill/>
          <a:ln w="9525">
            <a:noFill/>
            <a:miter lim="800000"/>
            <a:headEnd/>
            <a:tailEnd/>
          </a:ln>
        </p:spPr>
      </p:pic>
      <p:sp>
        <p:nvSpPr>
          <p:cNvPr id="5" name="Rectangle 2"/>
          <p:cNvSpPr>
            <a:spLocks noChangeArrowheads="1"/>
          </p:cNvSpPr>
          <p:nvPr/>
        </p:nvSpPr>
        <p:spPr bwMode="auto">
          <a:xfrm>
            <a:off x="0" y="0"/>
            <a:ext cx="1143000" cy="6858000"/>
          </a:xfrm>
          <a:prstGeom prst="rect">
            <a:avLst/>
          </a:prstGeom>
          <a:solidFill>
            <a:srgbClr val="005C64"/>
          </a:solidFill>
          <a:ln w="9525">
            <a:noFill/>
            <a:miter lim="800000"/>
            <a:headEnd/>
            <a:tailEnd/>
          </a:ln>
          <a:effectLst/>
        </p:spPr>
        <p:txBody>
          <a:bodyPr wrap="none" anchor="ctr"/>
          <a:lstStyle/>
          <a:p>
            <a:pPr algn="ctr" eaLnBrk="0" hangingPunct="0">
              <a:defRPr/>
            </a:pPr>
            <a:endParaRPr lang="en-US" sz="2400">
              <a:latin typeface="Arial" charset="0"/>
              <a:ea typeface="ＭＳ Ｐゴシック" pitchFamily="1" charset="-128"/>
            </a:endParaRPr>
          </a:p>
        </p:txBody>
      </p:sp>
      <p:pic>
        <p:nvPicPr>
          <p:cNvPr id="6" name="Picture 3" descr="WCS"/>
          <p:cNvPicPr>
            <a:picLocks noChangeAspect="1" noChangeArrowheads="1"/>
          </p:cNvPicPr>
          <p:nvPr/>
        </p:nvPicPr>
        <p:blipFill>
          <a:blip r:embed="rId3" cstate="screen"/>
          <a:srcRect/>
          <a:stretch>
            <a:fillRect/>
          </a:stretch>
        </p:blipFill>
        <p:spPr bwMode="auto">
          <a:xfrm>
            <a:off x="133350" y="5829300"/>
            <a:ext cx="895350" cy="909638"/>
          </a:xfrm>
          <a:prstGeom prst="rect">
            <a:avLst/>
          </a:prstGeom>
          <a:noFill/>
          <a:ln w="9525">
            <a:noFill/>
            <a:miter lim="800000"/>
            <a:headEnd/>
            <a:tailEnd/>
          </a:ln>
        </p:spPr>
      </p:pic>
      <p:sp>
        <p:nvSpPr>
          <p:cNvPr id="9220" name="Rectangle 4"/>
          <p:cNvSpPr>
            <a:spLocks noGrp="1" noChangeArrowheads="1"/>
          </p:cNvSpPr>
          <p:nvPr>
            <p:ph type="ctrTitle"/>
          </p:nvPr>
        </p:nvSpPr>
        <p:spPr>
          <a:xfrm>
            <a:off x="1371600" y="1600200"/>
            <a:ext cx="7391400" cy="1470025"/>
          </a:xfrm>
        </p:spPr>
        <p:txBody>
          <a:bodyPr/>
          <a:lstStyle>
            <a:lvl1pPr>
              <a:defRPr/>
            </a:lvl1pPr>
          </a:lstStyle>
          <a:p>
            <a:r>
              <a:rPr lang="en-US" smtClean="0"/>
              <a:t>Click to edit Master title style</a:t>
            </a:r>
            <a:endParaRPr lang="en-US"/>
          </a:p>
        </p:txBody>
      </p:sp>
      <p:sp>
        <p:nvSpPr>
          <p:cNvPr id="9221" name="Rectangle 5"/>
          <p:cNvSpPr>
            <a:spLocks noGrp="1" noChangeArrowheads="1"/>
          </p:cNvSpPr>
          <p:nvPr>
            <p:ph type="subTitle" idx="1"/>
          </p:nvPr>
        </p:nvSpPr>
        <p:spPr>
          <a:xfrm>
            <a:off x="1828800" y="3429000"/>
            <a:ext cx="6400800" cy="1752600"/>
          </a:xfrm>
        </p:spPr>
        <p:txBody>
          <a:bodyPr/>
          <a:lstStyle>
            <a:lvl1pPr marL="0" indent="0" algn="ctr">
              <a:buFontTx/>
              <a:buNone/>
              <a:defRPr/>
            </a:lvl1pPr>
          </a:lstStyle>
          <a:p>
            <a:r>
              <a:rPr lang="en-US" smtClean="0"/>
              <a:t>Click to edit Master subtitle style</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35BBC1DA-0A6C-45E2-BA60-2276D6F7CA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02626A1-F68C-4D53-8868-C1411DAE75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74638"/>
            <a:ext cx="18669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274638"/>
            <a:ext cx="54483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158A543-CDFD-4A3D-852A-4044515CE5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CFDBF47-5664-4D34-9687-C743F2FF296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DD878CD-E3FE-4FB6-82E4-5F037D5980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6F75733-54DB-4E6A-8497-5513E5705E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1708AB68-C813-460A-9A6B-7076AB4521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D4240D9D-55E6-4551-83A5-EF5C5AFDA5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4989D204-F63F-4860-84A8-8C62EA13FA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DD5D04E-A02F-45E1-A140-F24B26D339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21C832FC-205C-40C6-BCDB-C99943C9D3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5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18" descr="Yellow-rumped Warbler male N CA-2 copy"/>
          <p:cNvPicPr>
            <a:picLocks noChangeAspect="1" noChangeArrowheads="1"/>
          </p:cNvPicPr>
          <p:nvPr/>
        </p:nvPicPr>
        <p:blipFill>
          <a:blip r:embed="rId15" cstate="screen"/>
          <a:srcRect/>
          <a:stretch>
            <a:fillRect/>
          </a:stretch>
        </p:blipFill>
        <p:spPr bwMode="auto">
          <a:xfrm>
            <a:off x="6858000" y="5019675"/>
            <a:ext cx="2286000" cy="1838325"/>
          </a:xfrm>
          <a:prstGeom prst="rect">
            <a:avLst/>
          </a:prstGeom>
          <a:noFill/>
          <a:ln w="9525">
            <a:noFill/>
            <a:miter lim="800000"/>
            <a:headEnd/>
            <a:tailEnd/>
          </a:ln>
        </p:spPr>
      </p:pic>
      <p:sp>
        <p:nvSpPr>
          <p:cNvPr id="8194" name="Rectangle 2"/>
          <p:cNvSpPr>
            <a:spLocks noChangeArrowheads="1"/>
          </p:cNvSpPr>
          <p:nvPr/>
        </p:nvSpPr>
        <p:spPr bwMode="auto">
          <a:xfrm>
            <a:off x="0" y="0"/>
            <a:ext cx="1143000" cy="6858000"/>
          </a:xfrm>
          <a:prstGeom prst="rect">
            <a:avLst/>
          </a:prstGeom>
          <a:solidFill>
            <a:srgbClr val="005C64"/>
          </a:solidFill>
          <a:ln w="9525">
            <a:noFill/>
            <a:miter lim="800000"/>
            <a:headEnd/>
            <a:tailEnd/>
          </a:ln>
          <a:effectLst/>
        </p:spPr>
        <p:txBody>
          <a:bodyPr wrap="none" anchor="ctr"/>
          <a:lstStyle/>
          <a:p>
            <a:pPr algn="ctr" eaLnBrk="0" hangingPunct="0">
              <a:defRPr/>
            </a:pPr>
            <a:endParaRPr lang="en-US" sz="2400">
              <a:latin typeface="Arial" charset="0"/>
              <a:ea typeface="ＭＳ Ｐゴシック" pitchFamily="1" charset="-128"/>
            </a:endParaRPr>
          </a:p>
        </p:txBody>
      </p:sp>
      <p:pic>
        <p:nvPicPr>
          <p:cNvPr id="1028" name="Picture 3" descr="WCS"/>
          <p:cNvPicPr>
            <a:picLocks noChangeAspect="1" noChangeArrowheads="1"/>
          </p:cNvPicPr>
          <p:nvPr/>
        </p:nvPicPr>
        <p:blipFill>
          <a:blip r:embed="rId16" cstate="screen"/>
          <a:srcRect/>
          <a:stretch>
            <a:fillRect/>
          </a:stretch>
        </p:blipFill>
        <p:spPr bwMode="auto">
          <a:xfrm>
            <a:off x="133350" y="5829300"/>
            <a:ext cx="895350" cy="909638"/>
          </a:xfrm>
          <a:prstGeom prst="rect">
            <a:avLst/>
          </a:prstGeom>
          <a:noFill/>
          <a:ln w="9525">
            <a:noFill/>
            <a:miter lim="800000"/>
            <a:headEnd/>
            <a:tailEnd/>
          </a:ln>
        </p:spPr>
      </p:pic>
      <p:sp>
        <p:nvSpPr>
          <p:cNvPr id="1029" name="Rectangle 4"/>
          <p:cNvSpPr>
            <a:spLocks noGrp="1" noChangeArrowheads="1"/>
          </p:cNvSpPr>
          <p:nvPr>
            <p:ph type="title"/>
          </p:nvPr>
        </p:nvSpPr>
        <p:spPr bwMode="auto">
          <a:xfrm>
            <a:off x="12954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5"/>
          <p:cNvSpPr>
            <a:spLocks noGrp="1" noChangeArrowheads="1"/>
          </p:cNvSpPr>
          <p:nvPr>
            <p:ph type="body" idx="1"/>
          </p:nvPr>
        </p:nvSpPr>
        <p:spPr bwMode="auto">
          <a:xfrm>
            <a:off x="12954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2" name="Rectangle 10"/>
          <p:cNvSpPr>
            <a:spLocks noGrp="1" noChangeArrowheads="1"/>
          </p:cNvSpPr>
          <p:nvPr>
            <p:ph type="dt" sz="half" idx="2"/>
          </p:nvPr>
        </p:nvSpPr>
        <p:spPr bwMode="auto">
          <a:xfrm>
            <a:off x="1219200" y="6245225"/>
            <a:ext cx="1295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5C64"/>
                </a:solidFill>
                <a:latin typeface="Arial" charset="0"/>
              </a:defRPr>
            </a:lvl1pPr>
          </a:lstStyle>
          <a:p>
            <a:pPr>
              <a:defRPr/>
            </a:pPr>
            <a:endParaRPr lang="en-US"/>
          </a:p>
        </p:txBody>
      </p:sp>
      <p:sp>
        <p:nvSpPr>
          <p:cNvPr id="8203" name="Rectangle 11"/>
          <p:cNvSpPr>
            <a:spLocks noGrp="1" noChangeArrowheads="1"/>
          </p:cNvSpPr>
          <p:nvPr>
            <p:ph type="ftr" sz="quarter" idx="3"/>
          </p:nvPr>
        </p:nvSpPr>
        <p:spPr bwMode="auto">
          <a:xfrm>
            <a:off x="25908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5C64"/>
                </a:solidFill>
                <a:latin typeface="Arial" charset="0"/>
              </a:defRPr>
            </a:lvl1pPr>
          </a:lstStyle>
          <a:p>
            <a:pPr>
              <a:defRPr/>
            </a:pPr>
            <a:endParaRPr lang="en-US"/>
          </a:p>
        </p:txBody>
      </p:sp>
      <p:sp>
        <p:nvSpPr>
          <p:cNvPr id="8204" name="Rectangle 12"/>
          <p:cNvSpPr>
            <a:spLocks noGrp="1" noChangeArrowheads="1"/>
          </p:cNvSpPr>
          <p:nvPr>
            <p:ph type="sldNum" sz="quarter" idx="4"/>
          </p:nvPr>
        </p:nvSpPr>
        <p:spPr bwMode="auto">
          <a:xfrm>
            <a:off x="5562600" y="6245225"/>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5C64"/>
                </a:solidFill>
                <a:latin typeface="Arial" charset="0"/>
              </a:defRPr>
            </a:lvl1pPr>
          </a:lstStyle>
          <a:p>
            <a:pPr>
              <a:defRPr/>
            </a:pPr>
            <a:fld id="{9C7FA9A2-0068-4E62-81F6-7492775E9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b="1">
          <a:solidFill>
            <a:srgbClr val="005C64"/>
          </a:solidFill>
          <a:latin typeface="+mj-lt"/>
          <a:ea typeface="+mj-ea"/>
          <a:cs typeface="+mj-cs"/>
        </a:defRPr>
      </a:lvl1pPr>
      <a:lvl2pPr algn="ctr" rtl="0" eaLnBrk="0" fontAlgn="base" hangingPunct="0">
        <a:spcBef>
          <a:spcPct val="0"/>
        </a:spcBef>
        <a:spcAft>
          <a:spcPct val="0"/>
        </a:spcAft>
        <a:defRPr sz="4400" b="1">
          <a:solidFill>
            <a:srgbClr val="005C64"/>
          </a:solidFill>
          <a:latin typeface="Arial Narrow" pitchFamily="34" charset="0"/>
        </a:defRPr>
      </a:lvl2pPr>
      <a:lvl3pPr algn="ctr" rtl="0" eaLnBrk="0" fontAlgn="base" hangingPunct="0">
        <a:spcBef>
          <a:spcPct val="0"/>
        </a:spcBef>
        <a:spcAft>
          <a:spcPct val="0"/>
        </a:spcAft>
        <a:defRPr sz="4400" b="1">
          <a:solidFill>
            <a:srgbClr val="005C64"/>
          </a:solidFill>
          <a:latin typeface="Arial Narrow" pitchFamily="34" charset="0"/>
        </a:defRPr>
      </a:lvl3pPr>
      <a:lvl4pPr algn="ctr" rtl="0" eaLnBrk="0" fontAlgn="base" hangingPunct="0">
        <a:spcBef>
          <a:spcPct val="0"/>
        </a:spcBef>
        <a:spcAft>
          <a:spcPct val="0"/>
        </a:spcAft>
        <a:defRPr sz="4400" b="1">
          <a:solidFill>
            <a:srgbClr val="005C64"/>
          </a:solidFill>
          <a:latin typeface="Arial Narrow" pitchFamily="34" charset="0"/>
        </a:defRPr>
      </a:lvl4pPr>
      <a:lvl5pPr algn="ctr" rtl="0" eaLnBrk="0" fontAlgn="base" hangingPunct="0">
        <a:spcBef>
          <a:spcPct val="0"/>
        </a:spcBef>
        <a:spcAft>
          <a:spcPct val="0"/>
        </a:spcAft>
        <a:defRPr sz="4400" b="1">
          <a:solidFill>
            <a:srgbClr val="005C64"/>
          </a:solidFill>
          <a:latin typeface="Arial Narrow" pitchFamily="34" charset="0"/>
        </a:defRPr>
      </a:lvl5pPr>
      <a:lvl6pPr marL="457200" algn="ctr" rtl="0" eaLnBrk="1" fontAlgn="base" hangingPunct="1">
        <a:spcBef>
          <a:spcPct val="0"/>
        </a:spcBef>
        <a:spcAft>
          <a:spcPct val="0"/>
        </a:spcAft>
        <a:defRPr sz="4400" b="1">
          <a:solidFill>
            <a:srgbClr val="005C64"/>
          </a:solidFill>
          <a:latin typeface="Arial Narrow" pitchFamily="34" charset="0"/>
        </a:defRPr>
      </a:lvl6pPr>
      <a:lvl7pPr marL="914400" algn="ctr" rtl="0" eaLnBrk="1" fontAlgn="base" hangingPunct="1">
        <a:spcBef>
          <a:spcPct val="0"/>
        </a:spcBef>
        <a:spcAft>
          <a:spcPct val="0"/>
        </a:spcAft>
        <a:defRPr sz="4400" b="1">
          <a:solidFill>
            <a:srgbClr val="005C64"/>
          </a:solidFill>
          <a:latin typeface="Arial Narrow" pitchFamily="34" charset="0"/>
        </a:defRPr>
      </a:lvl7pPr>
      <a:lvl8pPr marL="1371600" algn="ctr" rtl="0" eaLnBrk="1" fontAlgn="base" hangingPunct="1">
        <a:spcBef>
          <a:spcPct val="0"/>
        </a:spcBef>
        <a:spcAft>
          <a:spcPct val="0"/>
        </a:spcAft>
        <a:defRPr sz="4400" b="1">
          <a:solidFill>
            <a:srgbClr val="005C64"/>
          </a:solidFill>
          <a:latin typeface="Arial Narrow" pitchFamily="34" charset="0"/>
        </a:defRPr>
      </a:lvl8pPr>
      <a:lvl9pPr marL="1828800" algn="ctr" rtl="0" eaLnBrk="1" fontAlgn="base" hangingPunct="1">
        <a:spcBef>
          <a:spcPct val="0"/>
        </a:spcBef>
        <a:spcAft>
          <a:spcPct val="0"/>
        </a:spcAft>
        <a:defRPr sz="4400" b="1">
          <a:solidFill>
            <a:srgbClr val="005C64"/>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5C64"/>
          </a:solidFill>
          <a:latin typeface="+mn-lt"/>
          <a:ea typeface="+mn-ea"/>
          <a:cs typeface="+mn-cs"/>
        </a:defRPr>
      </a:lvl1pPr>
      <a:lvl2pPr marL="742950" indent="-285750" algn="l" rtl="0" eaLnBrk="0" fontAlgn="base" hangingPunct="0">
        <a:spcBef>
          <a:spcPct val="20000"/>
        </a:spcBef>
        <a:spcAft>
          <a:spcPct val="0"/>
        </a:spcAft>
        <a:buChar char="–"/>
        <a:defRPr sz="2800">
          <a:solidFill>
            <a:srgbClr val="005C64"/>
          </a:solidFill>
          <a:latin typeface="+mn-lt"/>
        </a:defRPr>
      </a:lvl2pPr>
      <a:lvl3pPr marL="1143000" indent="-228600" algn="l" rtl="0" eaLnBrk="0" fontAlgn="base" hangingPunct="0">
        <a:spcBef>
          <a:spcPct val="20000"/>
        </a:spcBef>
        <a:spcAft>
          <a:spcPct val="0"/>
        </a:spcAft>
        <a:buChar char="•"/>
        <a:defRPr sz="2400">
          <a:solidFill>
            <a:srgbClr val="005C64"/>
          </a:solidFill>
          <a:latin typeface="+mn-lt"/>
        </a:defRPr>
      </a:lvl3pPr>
      <a:lvl4pPr marL="1600200" indent="-228600" algn="l" rtl="0" eaLnBrk="0" fontAlgn="base" hangingPunct="0">
        <a:spcBef>
          <a:spcPct val="20000"/>
        </a:spcBef>
        <a:spcAft>
          <a:spcPct val="0"/>
        </a:spcAft>
        <a:buChar char="–"/>
        <a:defRPr sz="2000">
          <a:solidFill>
            <a:srgbClr val="005C64"/>
          </a:solidFill>
          <a:latin typeface="+mn-lt"/>
        </a:defRPr>
      </a:lvl4pPr>
      <a:lvl5pPr marL="2057400" indent="-228600" algn="l" rtl="0" eaLnBrk="0" fontAlgn="base" hangingPunct="0">
        <a:spcBef>
          <a:spcPct val="20000"/>
        </a:spcBef>
        <a:spcAft>
          <a:spcPct val="0"/>
        </a:spcAft>
        <a:buChar char="»"/>
        <a:defRPr sz="2000">
          <a:solidFill>
            <a:srgbClr val="005C64"/>
          </a:solidFill>
          <a:latin typeface="+mn-lt"/>
        </a:defRPr>
      </a:lvl5pPr>
      <a:lvl6pPr marL="2514600" indent="-228600" algn="l" rtl="0" eaLnBrk="1" fontAlgn="base" hangingPunct="1">
        <a:spcBef>
          <a:spcPct val="20000"/>
        </a:spcBef>
        <a:spcAft>
          <a:spcPct val="0"/>
        </a:spcAft>
        <a:buChar char="»"/>
        <a:defRPr sz="2000">
          <a:solidFill>
            <a:srgbClr val="005C64"/>
          </a:solidFill>
          <a:latin typeface="+mn-lt"/>
        </a:defRPr>
      </a:lvl6pPr>
      <a:lvl7pPr marL="2971800" indent="-228600" algn="l" rtl="0" eaLnBrk="1" fontAlgn="base" hangingPunct="1">
        <a:spcBef>
          <a:spcPct val="20000"/>
        </a:spcBef>
        <a:spcAft>
          <a:spcPct val="0"/>
        </a:spcAft>
        <a:buChar char="»"/>
        <a:defRPr sz="2000">
          <a:solidFill>
            <a:srgbClr val="005C64"/>
          </a:solidFill>
          <a:latin typeface="+mn-lt"/>
        </a:defRPr>
      </a:lvl7pPr>
      <a:lvl8pPr marL="3429000" indent="-228600" algn="l" rtl="0" eaLnBrk="1" fontAlgn="base" hangingPunct="1">
        <a:spcBef>
          <a:spcPct val="20000"/>
        </a:spcBef>
        <a:spcAft>
          <a:spcPct val="0"/>
        </a:spcAft>
        <a:buChar char="»"/>
        <a:defRPr sz="2000">
          <a:solidFill>
            <a:srgbClr val="005C64"/>
          </a:solidFill>
          <a:latin typeface="+mn-lt"/>
        </a:defRPr>
      </a:lvl8pPr>
      <a:lvl9pPr marL="3886200" indent="-228600" algn="l" rtl="0" eaLnBrk="1" fontAlgn="base" hangingPunct="1">
        <a:spcBef>
          <a:spcPct val="20000"/>
        </a:spcBef>
        <a:spcAft>
          <a:spcPct val="0"/>
        </a:spcAft>
        <a:buChar char="»"/>
        <a:defRPr sz="2000">
          <a:solidFill>
            <a:srgbClr val="005C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7.png"/><Relationship Id="rId7"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49.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10" Type="http://schemas.openxmlformats.org/officeDocument/2006/relationships/image" Target="../media/image67.png"/><Relationship Id="rId4" Type="http://schemas.openxmlformats.org/officeDocument/2006/relationships/image" Target="../media/image61.jpeg"/><Relationship Id="rId9" Type="http://schemas.openxmlformats.org/officeDocument/2006/relationships/image" Target="../media/image66.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27.emf"/><Relationship Id="rId4" Type="http://schemas.openxmlformats.org/officeDocument/2006/relationships/image" Target="../media/image26.emf"/></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3368842"/>
          </a:xfrm>
          <a:prstGeom prst="rect">
            <a:avLst/>
          </a:prstGeom>
        </p:spPr>
      </p:pic>
      <p:sp>
        <p:nvSpPr>
          <p:cNvPr id="5123" name="Rectangle 3"/>
          <p:cNvSpPr>
            <a:spLocks noGrp="1" noChangeArrowheads="1"/>
          </p:cNvSpPr>
          <p:nvPr>
            <p:ph type="ctrTitle"/>
          </p:nvPr>
        </p:nvSpPr>
        <p:spPr>
          <a:xfrm>
            <a:off x="2971800" y="497681"/>
            <a:ext cx="6172200" cy="1864519"/>
          </a:xfrm>
        </p:spPr>
        <p:txBody>
          <a:bodyPr/>
          <a:lstStyle/>
          <a:p>
            <a:pPr eaLnBrk="1" hangingPunct="1">
              <a:defRPr/>
            </a:pPr>
            <a:r>
              <a:rPr lang="en-US" sz="3100" dirty="0" smtClean="0">
                <a:solidFill>
                  <a:schemeClr val="accent1">
                    <a:lumMod val="25000"/>
                  </a:schemeClr>
                </a:solidFill>
              </a:rPr>
              <a:t>A Slow Loss of Northern Forest Icons: </a:t>
            </a:r>
            <a:br>
              <a:rPr lang="en-US" sz="3100" dirty="0" smtClean="0">
                <a:solidFill>
                  <a:schemeClr val="accent1">
                    <a:lumMod val="25000"/>
                  </a:schemeClr>
                </a:solidFill>
              </a:rPr>
            </a:br>
            <a:r>
              <a:rPr lang="en-US" sz="3100" dirty="0" smtClean="0">
                <a:solidFill>
                  <a:schemeClr val="accent1">
                    <a:lumMod val="25000"/>
                  </a:schemeClr>
                </a:solidFill>
              </a:rPr>
              <a:t/>
            </a:r>
            <a:br>
              <a:rPr lang="en-US" sz="3100" dirty="0" smtClean="0">
                <a:solidFill>
                  <a:schemeClr val="accent1">
                    <a:lumMod val="25000"/>
                  </a:schemeClr>
                </a:solidFill>
              </a:rPr>
            </a:br>
            <a:r>
              <a:rPr lang="en-US" sz="2800" dirty="0" smtClean="0">
                <a:solidFill>
                  <a:schemeClr val="bg1"/>
                </a:solidFill>
              </a:rPr>
              <a:t>Dynamics of Boreal Birds at the Edge of Their Range </a:t>
            </a:r>
            <a:r>
              <a:rPr lang="en-US" sz="2800" dirty="0">
                <a:solidFill>
                  <a:schemeClr val="bg1"/>
                </a:solidFill>
              </a:rPr>
              <a:t>in the Adirondack Park</a:t>
            </a:r>
          </a:p>
        </p:txBody>
      </p:sp>
      <p:sp>
        <p:nvSpPr>
          <p:cNvPr id="6148" name="Rectangle 4"/>
          <p:cNvSpPr>
            <a:spLocks noGrp="1" noChangeArrowheads="1"/>
          </p:cNvSpPr>
          <p:nvPr>
            <p:ph type="subTitle" idx="1"/>
          </p:nvPr>
        </p:nvSpPr>
        <p:spPr>
          <a:xfrm>
            <a:off x="4038600" y="4243183"/>
            <a:ext cx="4305300" cy="1409885"/>
          </a:xfrm>
          <a:solidFill>
            <a:schemeClr val="bg2">
              <a:alpha val="45097"/>
            </a:schemeClr>
          </a:solidFill>
        </p:spPr>
        <p:txBody>
          <a:bodyPr/>
          <a:lstStyle/>
          <a:p>
            <a:pPr eaLnBrk="1" hangingPunct="1"/>
            <a:r>
              <a:rPr lang="en-US" sz="1500" dirty="0">
                <a:solidFill>
                  <a:schemeClr val="bg1"/>
                </a:solidFill>
              </a:rPr>
              <a:t>Michale </a:t>
            </a:r>
            <a:r>
              <a:rPr lang="en-US" sz="1500" dirty="0" smtClean="0">
                <a:solidFill>
                  <a:schemeClr val="bg1"/>
                </a:solidFill>
              </a:rPr>
              <a:t>Glennon</a:t>
            </a:r>
            <a:endParaRPr lang="en-US" sz="1500" dirty="0">
              <a:solidFill>
                <a:schemeClr val="bg1"/>
              </a:solidFill>
            </a:endParaRPr>
          </a:p>
          <a:p>
            <a:pPr eaLnBrk="1" hangingPunct="1"/>
            <a:r>
              <a:rPr lang="en-US" sz="1500" dirty="0" smtClean="0">
                <a:solidFill>
                  <a:schemeClr val="bg1"/>
                </a:solidFill>
              </a:rPr>
              <a:t>Paul Smith’s College</a:t>
            </a:r>
          </a:p>
          <a:p>
            <a:pPr eaLnBrk="1" hangingPunct="1"/>
            <a:r>
              <a:rPr lang="en-US" sz="1500" dirty="0" smtClean="0">
                <a:solidFill>
                  <a:schemeClr val="bg1"/>
                </a:solidFill>
              </a:rPr>
              <a:t>Adirondack </a:t>
            </a:r>
            <a:r>
              <a:rPr lang="en-US" sz="1500" dirty="0">
                <a:solidFill>
                  <a:schemeClr val="bg1"/>
                </a:solidFill>
              </a:rPr>
              <a:t>Watershed </a:t>
            </a:r>
            <a:r>
              <a:rPr lang="en-US" sz="1500" dirty="0" smtClean="0">
                <a:solidFill>
                  <a:schemeClr val="bg1"/>
                </a:solidFill>
              </a:rPr>
              <a:t>Institute</a:t>
            </a:r>
          </a:p>
          <a:p>
            <a:pPr eaLnBrk="1" hangingPunct="1"/>
            <a:r>
              <a:rPr lang="en-US" sz="1500" dirty="0" smtClean="0">
                <a:solidFill>
                  <a:schemeClr val="bg1"/>
                </a:solidFill>
              </a:rPr>
              <a:t>Steve Langdon</a:t>
            </a:r>
          </a:p>
          <a:p>
            <a:pPr eaLnBrk="1" hangingPunct="1"/>
            <a:r>
              <a:rPr lang="en-US" sz="1500" dirty="0" smtClean="0">
                <a:solidFill>
                  <a:schemeClr val="bg1"/>
                </a:solidFill>
              </a:rPr>
              <a:t>Shingle Shanty Preserve and Research Station</a:t>
            </a:r>
            <a:endParaRPr lang="en-US" sz="1500" dirty="0">
              <a:solidFill>
                <a:schemeClr val="bg1"/>
              </a:solidFill>
            </a:endParaRPr>
          </a:p>
        </p:txBody>
      </p:sp>
      <p:pic>
        <p:nvPicPr>
          <p:cNvPr id="9" name="Picture 8">
            <a:extLst>
              <a:ext uri="{FF2B5EF4-FFF2-40B4-BE49-F238E27FC236}">
                <a16:creationId xmlns:a16="http://schemas.microsoft.com/office/drawing/2014/main" id="{DA726857-40D7-47F3-96C5-ECED5F75D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039" y="4152702"/>
            <a:ext cx="914400" cy="1330219"/>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4039" y="5567940"/>
            <a:ext cx="3082561" cy="909060"/>
          </a:xfrm>
          <a:prstGeom prst="rect">
            <a:avLst/>
          </a:prstGeom>
          <a:solidFill>
            <a:schemeClr val="accent4"/>
          </a:solidFill>
        </p:spPr>
      </p:pic>
      <p:pic>
        <p:nvPicPr>
          <p:cNvPr id="12" name="Picture 11" descr="WCS Logo.jpg"/>
          <p:cNvPicPr>
            <a:picLocks noChangeAspect="1"/>
          </p:cNvPicPr>
          <p:nvPr/>
        </p:nvPicPr>
        <p:blipFill rotWithShape="1">
          <a:blip r:embed="rId6"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p:blipFill>
        <p:spPr>
          <a:xfrm>
            <a:off x="1198744" y="4904147"/>
            <a:ext cx="824044" cy="621283"/>
          </a:xfrm>
          <a:prstGeom prst="rect">
            <a:avLst/>
          </a:prstGeom>
        </p:spPr>
      </p:pic>
    </p:spTree>
    <p:extLst>
      <p:ext uri="{BB962C8B-B14F-4D97-AF65-F5344CB8AC3E}">
        <p14:creationId xmlns:p14="http://schemas.microsoft.com/office/powerpoint/2010/main" val="370918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Community Level Change</a:t>
            </a:r>
            <a:endParaRPr lang="en-US" dirty="0">
              <a:solidFill>
                <a:schemeClr val="bg1"/>
              </a:solidFill>
            </a:endParaRPr>
          </a:p>
        </p:txBody>
      </p:sp>
      <p:sp>
        <p:nvSpPr>
          <p:cNvPr id="3" name="Content Placeholder 2"/>
          <p:cNvSpPr>
            <a:spLocks noGrp="1"/>
          </p:cNvSpPr>
          <p:nvPr>
            <p:ph sz="half" idx="2"/>
          </p:nvPr>
        </p:nvSpPr>
        <p:spPr>
          <a:xfrm>
            <a:off x="152400" y="2819400"/>
            <a:ext cx="3429000" cy="3581400"/>
          </a:xfrm>
        </p:spPr>
        <p:txBody>
          <a:bodyPr/>
          <a:lstStyle/>
          <a:p>
            <a:pPr marL="457200" lvl="1" indent="0">
              <a:buNone/>
            </a:pPr>
            <a:r>
              <a:rPr lang="en-US" sz="2400" u="sng" dirty="0" smtClean="0">
                <a:solidFill>
                  <a:schemeClr val="bg1"/>
                </a:solidFill>
              </a:rPr>
              <a:t>Boreal</a:t>
            </a:r>
            <a:r>
              <a:rPr lang="en-US" sz="2400" dirty="0" smtClean="0">
                <a:solidFill>
                  <a:schemeClr val="bg1"/>
                </a:solidFill>
              </a:rPr>
              <a:t>, forest interior, scrubland, Neotropical migrants, blackbirds, </a:t>
            </a:r>
            <a:r>
              <a:rPr lang="en-US" sz="2400" u="sng" dirty="0" smtClean="0">
                <a:solidFill>
                  <a:schemeClr val="bg1"/>
                </a:solidFill>
              </a:rPr>
              <a:t>flycatchers</a:t>
            </a:r>
            <a:r>
              <a:rPr lang="en-US" sz="2400" dirty="0" smtClean="0">
                <a:solidFill>
                  <a:schemeClr val="bg1"/>
                </a:solidFill>
              </a:rPr>
              <a:t>, shrub nesters</a:t>
            </a:r>
            <a:endParaRPr lang="en-US" sz="2400" dirty="0">
              <a:solidFill>
                <a:schemeClr val="bg1"/>
              </a:solidFill>
            </a:endParaRPr>
          </a:p>
          <a:p>
            <a:endParaRPr lang="en-US" sz="2400" dirty="0">
              <a:solidFill>
                <a:schemeClr val="bg1"/>
              </a:solidFill>
            </a:endParaRPr>
          </a:p>
          <a:p>
            <a:endParaRPr lang="en-US" sz="2400" dirty="0" smtClean="0">
              <a:solidFill>
                <a:schemeClr val="bg1"/>
              </a:solidFill>
            </a:endParaRPr>
          </a:p>
          <a:p>
            <a:endParaRPr lang="en-US" sz="2400" dirty="0" smtClean="0">
              <a:solidFill>
                <a:schemeClr val="bg1"/>
              </a:solidFill>
            </a:endParaRPr>
          </a:p>
        </p:txBody>
      </p:sp>
      <p:sp>
        <p:nvSpPr>
          <p:cNvPr id="7" name="Content Placeholder 6"/>
          <p:cNvSpPr>
            <a:spLocks noGrp="1"/>
          </p:cNvSpPr>
          <p:nvPr>
            <p:ph sz="quarter" idx="4"/>
          </p:nvPr>
        </p:nvSpPr>
        <p:spPr>
          <a:xfrm>
            <a:off x="5486400" y="2819400"/>
            <a:ext cx="3429000" cy="3245801"/>
          </a:xfrm>
        </p:spPr>
        <p:txBody>
          <a:bodyPr/>
          <a:lstStyle/>
          <a:p>
            <a:pPr marL="457200" lvl="1" indent="0">
              <a:buNone/>
            </a:pPr>
            <a:r>
              <a:rPr lang="en-US" sz="2400" dirty="0" smtClean="0">
                <a:solidFill>
                  <a:schemeClr val="bg1"/>
                </a:solidFill>
              </a:rPr>
              <a:t>Forest </a:t>
            </a:r>
            <a:r>
              <a:rPr lang="en-US" sz="2400" dirty="0">
                <a:solidFill>
                  <a:schemeClr val="bg1"/>
                </a:solidFill>
              </a:rPr>
              <a:t>generalists, insectivores, cavity nesters, southern species, commensals, species with widespread winter distribution</a:t>
            </a:r>
          </a:p>
          <a:p>
            <a:endParaRPr lang="en-US" dirty="0"/>
          </a:p>
        </p:txBody>
      </p:sp>
      <p:sp>
        <p:nvSpPr>
          <p:cNvPr id="4" name="Freeform 3">
            <a:extLst>
              <a:ext uri="{FF2B5EF4-FFF2-40B4-BE49-F238E27FC236}">
                <a16:creationId xmlns:a16="http://schemas.microsoft.com/office/drawing/2014/main" id="{28F3AFA0-1F05-C04E-BFC7-926C67DDCFDE}"/>
              </a:ext>
            </a:extLst>
          </p:cNvPr>
          <p:cNvSpPr/>
          <p:nvPr/>
        </p:nvSpPr>
        <p:spPr>
          <a:xfrm>
            <a:off x="3276600" y="2686425"/>
            <a:ext cx="2438400" cy="3237488"/>
          </a:xfrm>
          <a:custGeom>
            <a:avLst/>
            <a:gdLst>
              <a:gd name="connsiteX0" fmla="*/ 1879255 w 5892556"/>
              <a:gd name="connsiteY0" fmla="*/ 589961 h 4476228"/>
              <a:gd name="connsiteX1" fmla="*/ 526444 w 5892556"/>
              <a:gd name="connsiteY1" fmla="*/ 164076 h 4476228"/>
              <a:gd name="connsiteX2" fmla="*/ 351 w 5892556"/>
              <a:gd name="connsiteY2" fmla="*/ 1516887 h 4476228"/>
              <a:gd name="connsiteX3" fmla="*/ 589075 w 5892556"/>
              <a:gd name="connsiteY3" fmla="*/ 3283057 h 4476228"/>
              <a:gd name="connsiteX4" fmla="*/ 3445009 w 5892556"/>
              <a:gd name="connsiteY4" fmla="*/ 4473029 h 4476228"/>
              <a:gd name="connsiteX5" fmla="*/ 4760242 w 5892556"/>
              <a:gd name="connsiteY5" fmla="*/ 2932328 h 4476228"/>
              <a:gd name="connsiteX6" fmla="*/ 5887584 w 5892556"/>
              <a:gd name="connsiteY6" fmla="*/ 2368657 h 4476228"/>
              <a:gd name="connsiteX7" fmla="*/ 4309305 w 5892556"/>
              <a:gd name="connsiteY7" fmla="*/ 101446 h 4476228"/>
              <a:gd name="connsiteX8" fmla="*/ 2530609 w 5892556"/>
              <a:gd name="connsiteY8" fmla="*/ 414596 h 4476228"/>
              <a:gd name="connsiteX9" fmla="*/ 1879255 w 5892556"/>
              <a:gd name="connsiteY9" fmla="*/ 589961 h 4476228"/>
              <a:gd name="connsiteX0" fmla="*/ 1988293 w 5892585"/>
              <a:gd name="connsiteY0" fmla="*/ 400393 h 4472517"/>
              <a:gd name="connsiteX1" fmla="*/ 526473 w 5892585"/>
              <a:gd name="connsiteY1" fmla="*/ 160365 h 4472517"/>
              <a:gd name="connsiteX2" fmla="*/ 380 w 5892585"/>
              <a:gd name="connsiteY2" fmla="*/ 1513176 h 4472517"/>
              <a:gd name="connsiteX3" fmla="*/ 589104 w 5892585"/>
              <a:gd name="connsiteY3" fmla="*/ 3279346 h 4472517"/>
              <a:gd name="connsiteX4" fmla="*/ 3445038 w 5892585"/>
              <a:gd name="connsiteY4" fmla="*/ 4469318 h 4472517"/>
              <a:gd name="connsiteX5" fmla="*/ 4760271 w 5892585"/>
              <a:gd name="connsiteY5" fmla="*/ 2928617 h 4472517"/>
              <a:gd name="connsiteX6" fmla="*/ 5887613 w 5892585"/>
              <a:gd name="connsiteY6" fmla="*/ 2364946 h 4472517"/>
              <a:gd name="connsiteX7" fmla="*/ 4309334 w 5892585"/>
              <a:gd name="connsiteY7" fmla="*/ 97735 h 4472517"/>
              <a:gd name="connsiteX8" fmla="*/ 2530638 w 5892585"/>
              <a:gd name="connsiteY8" fmla="*/ 410885 h 4472517"/>
              <a:gd name="connsiteX9" fmla="*/ 1988293 w 5892585"/>
              <a:gd name="connsiteY9" fmla="*/ 400393 h 4472517"/>
              <a:gd name="connsiteX0" fmla="*/ 1988293 w 5892585"/>
              <a:gd name="connsiteY0" fmla="*/ 415969 h 4488093"/>
              <a:gd name="connsiteX1" fmla="*/ 526473 w 5892585"/>
              <a:gd name="connsiteY1" fmla="*/ 175941 h 4488093"/>
              <a:gd name="connsiteX2" fmla="*/ 380 w 5892585"/>
              <a:gd name="connsiteY2" fmla="*/ 1528752 h 4488093"/>
              <a:gd name="connsiteX3" fmla="*/ 589104 w 5892585"/>
              <a:gd name="connsiteY3" fmla="*/ 3294922 h 4488093"/>
              <a:gd name="connsiteX4" fmla="*/ 3445038 w 5892585"/>
              <a:gd name="connsiteY4" fmla="*/ 4484894 h 4488093"/>
              <a:gd name="connsiteX5" fmla="*/ 4760271 w 5892585"/>
              <a:gd name="connsiteY5" fmla="*/ 2944193 h 4488093"/>
              <a:gd name="connsiteX6" fmla="*/ 5887613 w 5892585"/>
              <a:gd name="connsiteY6" fmla="*/ 2380522 h 4488093"/>
              <a:gd name="connsiteX7" fmla="*/ 4309334 w 5892585"/>
              <a:gd name="connsiteY7" fmla="*/ 113311 h 4488093"/>
              <a:gd name="connsiteX8" fmla="*/ 2821329 w 5892585"/>
              <a:gd name="connsiteY8" fmla="*/ 312881 h 4488093"/>
              <a:gd name="connsiteX9" fmla="*/ 1988293 w 5892585"/>
              <a:gd name="connsiteY9" fmla="*/ 415969 h 4488093"/>
              <a:gd name="connsiteX0" fmla="*/ 1789869 w 5694161"/>
              <a:gd name="connsiteY0" fmla="*/ 415969 h 4488046"/>
              <a:gd name="connsiteX1" fmla="*/ 328049 w 5694161"/>
              <a:gd name="connsiteY1" fmla="*/ 175941 h 4488046"/>
              <a:gd name="connsiteX2" fmla="*/ 19975 w 5694161"/>
              <a:gd name="connsiteY2" fmla="*/ 1601030 h 4488046"/>
              <a:gd name="connsiteX3" fmla="*/ 390680 w 5694161"/>
              <a:gd name="connsiteY3" fmla="*/ 3294922 h 4488046"/>
              <a:gd name="connsiteX4" fmla="*/ 3246614 w 5694161"/>
              <a:gd name="connsiteY4" fmla="*/ 4484894 h 4488046"/>
              <a:gd name="connsiteX5" fmla="*/ 4561847 w 5694161"/>
              <a:gd name="connsiteY5" fmla="*/ 2944193 h 4488046"/>
              <a:gd name="connsiteX6" fmla="*/ 5689189 w 5694161"/>
              <a:gd name="connsiteY6" fmla="*/ 2380522 h 4488046"/>
              <a:gd name="connsiteX7" fmla="*/ 4110910 w 5694161"/>
              <a:gd name="connsiteY7" fmla="*/ 113311 h 4488046"/>
              <a:gd name="connsiteX8" fmla="*/ 2622905 w 5694161"/>
              <a:gd name="connsiteY8" fmla="*/ 312881 h 4488046"/>
              <a:gd name="connsiteX9" fmla="*/ 1789869 w 5694161"/>
              <a:gd name="connsiteY9" fmla="*/ 415969 h 4488046"/>
              <a:gd name="connsiteX0" fmla="*/ 1797314 w 5701606"/>
              <a:gd name="connsiteY0" fmla="*/ 415969 h 4488046"/>
              <a:gd name="connsiteX1" fmla="*/ 335494 w 5701606"/>
              <a:gd name="connsiteY1" fmla="*/ 175941 h 4488046"/>
              <a:gd name="connsiteX2" fmla="*/ 27420 w 5701606"/>
              <a:gd name="connsiteY2" fmla="*/ 1601030 h 4488046"/>
              <a:gd name="connsiteX3" fmla="*/ 815993 w 5701606"/>
              <a:gd name="connsiteY3" fmla="*/ 3294922 h 4488046"/>
              <a:gd name="connsiteX4" fmla="*/ 3254059 w 5701606"/>
              <a:gd name="connsiteY4" fmla="*/ 4484894 h 4488046"/>
              <a:gd name="connsiteX5" fmla="*/ 4569292 w 5701606"/>
              <a:gd name="connsiteY5" fmla="*/ 2944193 h 4488046"/>
              <a:gd name="connsiteX6" fmla="*/ 5696634 w 5701606"/>
              <a:gd name="connsiteY6" fmla="*/ 2380522 h 4488046"/>
              <a:gd name="connsiteX7" fmla="*/ 4118355 w 5701606"/>
              <a:gd name="connsiteY7" fmla="*/ 113311 h 4488046"/>
              <a:gd name="connsiteX8" fmla="*/ 2630350 w 5701606"/>
              <a:gd name="connsiteY8" fmla="*/ 312881 h 4488046"/>
              <a:gd name="connsiteX9" fmla="*/ 1797314 w 5701606"/>
              <a:gd name="connsiteY9" fmla="*/ 415969 h 4488046"/>
              <a:gd name="connsiteX0" fmla="*/ 1792427 w 5696719"/>
              <a:gd name="connsiteY0" fmla="*/ 415969 h 4490688"/>
              <a:gd name="connsiteX1" fmla="*/ 330607 w 5696719"/>
              <a:gd name="connsiteY1" fmla="*/ 175941 h 4490688"/>
              <a:gd name="connsiteX2" fmla="*/ 22533 w 5696719"/>
              <a:gd name="connsiteY2" fmla="*/ 1601030 h 4490688"/>
              <a:gd name="connsiteX3" fmla="*/ 738433 w 5696719"/>
              <a:gd name="connsiteY3" fmla="*/ 3398176 h 4490688"/>
              <a:gd name="connsiteX4" fmla="*/ 3249172 w 5696719"/>
              <a:gd name="connsiteY4" fmla="*/ 4484894 h 4490688"/>
              <a:gd name="connsiteX5" fmla="*/ 4564405 w 5696719"/>
              <a:gd name="connsiteY5" fmla="*/ 2944193 h 4490688"/>
              <a:gd name="connsiteX6" fmla="*/ 5691747 w 5696719"/>
              <a:gd name="connsiteY6" fmla="*/ 2380522 h 4490688"/>
              <a:gd name="connsiteX7" fmla="*/ 4113468 w 5696719"/>
              <a:gd name="connsiteY7" fmla="*/ 113311 h 4490688"/>
              <a:gd name="connsiteX8" fmla="*/ 2625463 w 5696719"/>
              <a:gd name="connsiteY8" fmla="*/ 312881 h 4490688"/>
              <a:gd name="connsiteX9" fmla="*/ 1792427 w 5696719"/>
              <a:gd name="connsiteY9" fmla="*/ 415969 h 4490688"/>
              <a:gd name="connsiteX0" fmla="*/ 1885044 w 5698496"/>
              <a:gd name="connsiteY0" fmla="*/ 3292 h 4687210"/>
              <a:gd name="connsiteX1" fmla="*/ 332384 w 5698496"/>
              <a:gd name="connsiteY1" fmla="*/ 372463 h 4687210"/>
              <a:gd name="connsiteX2" fmla="*/ 24310 w 5698496"/>
              <a:gd name="connsiteY2" fmla="*/ 1797552 h 4687210"/>
              <a:gd name="connsiteX3" fmla="*/ 740210 w 5698496"/>
              <a:gd name="connsiteY3" fmla="*/ 3594698 h 4687210"/>
              <a:gd name="connsiteX4" fmla="*/ 3250949 w 5698496"/>
              <a:gd name="connsiteY4" fmla="*/ 4681416 h 4687210"/>
              <a:gd name="connsiteX5" fmla="*/ 4566182 w 5698496"/>
              <a:gd name="connsiteY5" fmla="*/ 3140715 h 4687210"/>
              <a:gd name="connsiteX6" fmla="*/ 5693524 w 5698496"/>
              <a:gd name="connsiteY6" fmla="*/ 2577044 h 4687210"/>
              <a:gd name="connsiteX7" fmla="*/ 4115245 w 5698496"/>
              <a:gd name="connsiteY7" fmla="*/ 309833 h 4687210"/>
              <a:gd name="connsiteX8" fmla="*/ 2627240 w 5698496"/>
              <a:gd name="connsiteY8" fmla="*/ 509403 h 4687210"/>
              <a:gd name="connsiteX9" fmla="*/ 1885044 w 5698496"/>
              <a:gd name="connsiteY9" fmla="*/ 3292 h 4687210"/>
              <a:gd name="connsiteX0" fmla="*/ 1885044 w 5698496"/>
              <a:gd name="connsiteY0" fmla="*/ 54349 h 4738267"/>
              <a:gd name="connsiteX1" fmla="*/ 332384 w 5698496"/>
              <a:gd name="connsiteY1" fmla="*/ 423520 h 4738267"/>
              <a:gd name="connsiteX2" fmla="*/ 24310 w 5698496"/>
              <a:gd name="connsiteY2" fmla="*/ 1848609 h 4738267"/>
              <a:gd name="connsiteX3" fmla="*/ 740210 w 5698496"/>
              <a:gd name="connsiteY3" fmla="*/ 3645755 h 4738267"/>
              <a:gd name="connsiteX4" fmla="*/ 3250949 w 5698496"/>
              <a:gd name="connsiteY4" fmla="*/ 4732473 h 4738267"/>
              <a:gd name="connsiteX5" fmla="*/ 4566182 w 5698496"/>
              <a:gd name="connsiteY5" fmla="*/ 3191772 h 4738267"/>
              <a:gd name="connsiteX6" fmla="*/ 5693524 w 5698496"/>
              <a:gd name="connsiteY6" fmla="*/ 2628101 h 4738267"/>
              <a:gd name="connsiteX7" fmla="*/ 4115245 w 5698496"/>
              <a:gd name="connsiteY7" fmla="*/ 360890 h 4738267"/>
              <a:gd name="connsiteX8" fmla="*/ 3008772 w 5698496"/>
              <a:gd name="connsiteY8" fmla="*/ 33864 h 4738267"/>
              <a:gd name="connsiteX9" fmla="*/ 1885044 w 5698496"/>
              <a:gd name="connsiteY9" fmla="*/ 54349 h 4738267"/>
              <a:gd name="connsiteX0" fmla="*/ 1829451 w 5697407"/>
              <a:gd name="connsiteY0" fmla="*/ 40873 h 4755767"/>
              <a:gd name="connsiteX1" fmla="*/ 331295 w 5697407"/>
              <a:gd name="connsiteY1" fmla="*/ 441020 h 4755767"/>
              <a:gd name="connsiteX2" fmla="*/ 23221 w 5697407"/>
              <a:gd name="connsiteY2" fmla="*/ 1866109 h 4755767"/>
              <a:gd name="connsiteX3" fmla="*/ 739121 w 5697407"/>
              <a:gd name="connsiteY3" fmla="*/ 3663255 h 4755767"/>
              <a:gd name="connsiteX4" fmla="*/ 3249860 w 5697407"/>
              <a:gd name="connsiteY4" fmla="*/ 4749973 h 4755767"/>
              <a:gd name="connsiteX5" fmla="*/ 4565093 w 5697407"/>
              <a:gd name="connsiteY5" fmla="*/ 3209272 h 4755767"/>
              <a:gd name="connsiteX6" fmla="*/ 5692435 w 5697407"/>
              <a:gd name="connsiteY6" fmla="*/ 2645601 h 4755767"/>
              <a:gd name="connsiteX7" fmla="*/ 4114156 w 5697407"/>
              <a:gd name="connsiteY7" fmla="*/ 378390 h 4755767"/>
              <a:gd name="connsiteX8" fmla="*/ 3007683 w 5697407"/>
              <a:gd name="connsiteY8" fmla="*/ 51364 h 4755767"/>
              <a:gd name="connsiteX9" fmla="*/ 1829451 w 5697407"/>
              <a:gd name="connsiteY9" fmla="*/ 40873 h 4755767"/>
              <a:gd name="connsiteX0" fmla="*/ 1829451 w 5697407"/>
              <a:gd name="connsiteY0" fmla="*/ 51869 h 4766763"/>
              <a:gd name="connsiteX1" fmla="*/ 331295 w 5697407"/>
              <a:gd name="connsiteY1" fmla="*/ 452016 h 4766763"/>
              <a:gd name="connsiteX2" fmla="*/ 23221 w 5697407"/>
              <a:gd name="connsiteY2" fmla="*/ 1877105 h 4766763"/>
              <a:gd name="connsiteX3" fmla="*/ 739121 w 5697407"/>
              <a:gd name="connsiteY3" fmla="*/ 3674251 h 4766763"/>
              <a:gd name="connsiteX4" fmla="*/ 3249860 w 5697407"/>
              <a:gd name="connsiteY4" fmla="*/ 4760969 h 4766763"/>
              <a:gd name="connsiteX5" fmla="*/ 4565093 w 5697407"/>
              <a:gd name="connsiteY5" fmla="*/ 3220268 h 4766763"/>
              <a:gd name="connsiteX6" fmla="*/ 5692435 w 5697407"/>
              <a:gd name="connsiteY6" fmla="*/ 2656597 h 4766763"/>
              <a:gd name="connsiteX7" fmla="*/ 4114156 w 5697407"/>
              <a:gd name="connsiteY7" fmla="*/ 389386 h 4766763"/>
              <a:gd name="connsiteX8" fmla="*/ 3116692 w 5697407"/>
              <a:gd name="connsiteY8" fmla="*/ 41709 h 4766763"/>
              <a:gd name="connsiteX9" fmla="*/ 1829451 w 5697407"/>
              <a:gd name="connsiteY9" fmla="*/ 51869 h 4766763"/>
              <a:gd name="connsiteX0" fmla="*/ 1829451 w 5707781"/>
              <a:gd name="connsiteY0" fmla="*/ 51869 h 4764978"/>
              <a:gd name="connsiteX1" fmla="*/ 331295 w 5707781"/>
              <a:gd name="connsiteY1" fmla="*/ 452016 h 4764978"/>
              <a:gd name="connsiteX2" fmla="*/ 23221 w 5707781"/>
              <a:gd name="connsiteY2" fmla="*/ 1877105 h 4764978"/>
              <a:gd name="connsiteX3" fmla="*/ 739121 w 5707781"/>
              <a:gd name="connsiteY3" fmla="*/ 3674251 h 4764978"/>
              <a:gd name="connsiteX4" fmla="*/ 3249860 w 5707781"/>
              <a:gd name="connsiteY4" fmla="*/ 4760969 h 4764978"/>
              <a:gd name="connsiteX5" fmla="*/ 4819448 w 5707781"/>
              <a:gd name="connsiteY5" fmla="*/ 3302871 h 4764978"/>
              <a:gd name="connsiteX6" fmla="*/ 5692435 w 5707781"/>
              <a:gd name="connsiteY6" fmla="*/ 2656597 h 4764978"/>
              <a:gd name="connsiteX7" fmla="*/ 4114156 w 5707781"/>
              <a:gd name="connsiteY7" fmla="*/ 389386 h 4764978"/>
              <a:gd name="connsiteX8" fmla="*/ 3116692 w 5707781"/>
              <a:gd name="connsiteY8" fmla="*/ 41709 h 4764978"/>
              <a:gd name="connsiteX9" fmla="*/ 1829451 w 5707781"/>
              <a:gd name="connsiteY9" fmla="*/ 51869 h 4764978"/>
              <a:gd name="connsiteX0" fmla="*/ 1996447 w 5711264"/>
              <a:gd name="connsiteY0" fmla="*/ 228563 h 4724838"/>
              <a:gd name="connsiteX1" fmla="*/ 334778 w 5711264"/>
              <a:gd name="connsiteY1" fmla="*/ 411876 h 4724838"/>
              <a:gd name="connsiteX2" fmla="*/ 26704 w 5711264"/>
              <a:gd name="connsiteY2" fmla="*/ 1836965 h 4724838"/>
              <a:gd name="connsiteX3" fmla="*/ 742604 w 5711264"/>
              <a:gd name="connsiteY3" fmla="*/ 3634111 h 4724838"/>
              <a:gd name="connsiteX4" fmla="*/ 3253343 w 5711264"/>
              <a:gd name="connsiteY4" fmla="*/ 4720829 h 4724838"/>
              <a:gd name="connsiteX5" fmla="*/ 4822931 w 5711264"/>
              <a:gd name="connsiteY5" fmla="*/ 3262731 h 4724838"/>
              <a:gd name="connsiteX6" fmla="*/ 5695918 w 5711264"/>
              <a:gd name="connsiteY6" fmla="*/ 2616457 h 4724838"/>
              <a:gd name="connsiteX7" fmla="*/ 4117639 w 5711264"/>
              <a:gd name="connsiteY7" fmla="*/ 349246 h 4724838"/>
              <a:gd name="connsiteX8" fmla="*/ 3120175 w 5711264"/>
              <a:gd name="connsiteY8" fmla="*/ 1569 h 4724838"/>
              <a:gd name="connsiteX9" fmla="*/ 1996447 w 5711264"/>
              <a:gd name="connsiteY9" fmla="*/ 228563 h 472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1264" h="4724838">
                <a:moveTo>
                  <a:pt x="1996447" y="228563"/>
                </a:moveTo>
                <a:cubicBezTo>
                  <a:pt x="1532214" y="296948"/>
                  <a:pt x="663068" y="143809"/>
                  <a:pt x="334778" y="411876"/>
                </a:cubicBezTo>
                <a:cubicBezTo>
                  <a:pt x="6488" y="679943"/>
                  <a:pt x="-41267" y="1299926"/>
                  <a:pt x="26704" y="1836965"/>
                </a:cubicBezTo>
                <a:cubicBezTo>
                  <a:pt x="94675" y="2374004"/>
                  <a:pt x="204831" y="3153467"/>
                  <a:pt x="742604" y="3634111"/>
                </a:cubicBezTo>
                <a:cubicBezTo>
                  <a:pt x="1280377" y="4114755"/>
                  <a:pt x="2573289" y="4782726"/>
                  <a:pt x="3253343" y="4720829"/>
                </a:cubicBezTo>
                <a:cubicBezTo>
                  <a:pt x="3933397" y="4658932"/>
                  <a:pt x="4415835" y="3613460"/>
                  <a:pt x="4822931" y="3262731"/>
                </a:cubicBezTo>
                <a:cubicBezTo>
                  <a:pt x="5230027" y="2912002"/>
                  <a:pt x="5813467" y="3102038"/>
                  <a:pt x="5695918" y="2616457"/>
                </a:cubicBezTo>
                <a:cubicBezTo>
                  <a:pt x="5578369" y="2130876"/>
                  <a:pt x="4677135" y="674923"/>
                  <a:pt x="4117639" y="349246"/>
                </a:cubicBezTo>
                <a:cubicBezTo>
                  <a:pt x="3558143" y="23569"/>
                  <a:pt x="3473707" y="21683"/>
                  <a:pt x="3120175" y="1569"/>
                </a:cubicBezTo>
                <a:cubicBezTo>
                  <a:pt x="2766643" y="-18545"/>
                  <a:pt x="2460680" y="160178"/>
                  <a:pt x="1996447" y="228563"/>
                </a:cubicBezTo>
                <a:close/>
              </a:path>
            </a:pathLst>
          </a:custGeom>
          <a:blipFill>
            <a:blip r:embed="rId2" cstate="screen">
              <a:lum bright="1000" contrast="-14000"/>
              <a:extLst>
                <a:ext uri="{28A0092B-C50C-407E-A947-70E740481C1C}">
                  <a14:useLocalDpi xmlns:a14="http://schemas.microsoft.com/office/drawing/2010/main"/>
                </a:ext>
              </a:extLst>
            </a:blip>
            <a:stretch>
              <a:fillRect/>
            </a:stretch>
          </a:blipFill>
          <a:ln>
            <a:solidFill>
              <a:schemeClr val="tx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7924800" y="4038600"/>
            <a:ext cx="304800" cy="685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flipV="1">
            <a:off x="2388524" y="3756500"/>
            <a:ext cx="304800" cy="685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03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2438400" y="1304744"/>
            <a:ext cx="3768788" cy="2434371"/>
          </a:xfrm>
          <a:prstGeom prst="ellipse">
            <a:avLst/>
          </a:prstGeom>
          <a:solidFill>
            <a:schemeClr val="tx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200" y="1969553"/>
            <a:ext cx="2012226" cy="1992847"/>
          </a:xfrm>
          <a:prstGeom prst="ellipse">
            <a:avLst/>
          </a:prstGeom>
          <a:solidFill>
            <a:schemeClr val="tx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172200" y="1890278"/>
            <a:ext cx="2590800" cy="2072122"/>
          </a:xfrm>
          <a:prstGeom prst="ellipse">
            <a:avLst/>
          </a:prstGeom>
          <a:solidFill>
            <a:schemeClr val="tx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152400"/>
            <a:ext cx="7467600" cy="1143000"/>
          </a:xfrm>
        </p:spPr>
        <p:txBody>
          <a:bodyPr/>
          <a:lstStyle/>
          <a:p>
            <a:r>
              <a:rPr lang="en-US" dirty="0" smtClean="0">
                <a:solidFill>
                  <a:schemeClr val="bg1"/>
                </a:solidFill>
              </a:rPr>
              <a:t>Can </a:t>
            </a:r>
            <a:r>
              <a:rPr lang="en-US" dirty="0">
                <a:solidFill>
                  <a:schemeClr val="bg1"/>
                </a:solidFill>
              </a:rPr>
              <a:t>W</a:t>
            </a:r>
            <a:r>
              <a:rPr lang="en-US" dirty="0" smtClean="0">
                <a:solidFill>
                  <a:schemeClr val="bg1"/>
                </a:solidFill>
              </a:rPr>
              <a:t>e Identify </a:t>
            </a:r>
            <a:r>
              <a:rPr lang="en-US" dirty="0" err="1" smtClean="0">
                <a:solidFill>
                  <a:schemeClr val="bg1"/>
                </a:solidFill>
              </a:rPr>
              <a:t>Refugia</a:t>
            </a:r>
            <a:r>
              <a:rPr lang="en-US" dirty="0" smtClean="0">
                <a:solidFill>
                  <a:schemeClr val="bg1"/>
                </a:solidFill>
              </a:rPr>
              <a:t>?</a:t>
            </a:r>
            <a:endParaRPr lang="en-US" dirty="0">
              <a:solidFill>
                <a:schemeClr val="bg1"/>
              </a:solidFill>
            </a:endParaRPr>
          </a:p>
        </p:txBody>
      </p:sp>
      <p:sp>
        <p:nvSpPr>
          <p:cNvPr id="4" name="Content Placeholder 3"/>
          <p:cNvSpPr>
            <a:spLocks noGrp="1"/>
          </p:cNvSpPr>
          <p:nvPr>
            <p:ph idx="1"/>
          </p:nvPr>
        </p:nvSpPr>
        <p:spPr>
          <a:xfrm>
            <a:off x="381000" y="5298266"/>
            <a:ext cx="8534400" cy="1149050"/>
          </a:xfrm>
        </p:spPr>
        <p:txBody>
          <a:bodyPr/>
          <a:lstStyle/>
          <a:p>
            <a:pPr marL="0" indent="0">
              <a:buNone/>
            </a:pPr>
            <a:r>
              <a:rPr lang="en-US" dirty="0" smtClean="0">
                <a:solidFill>
                  <a:schemeClr val="bg1"/>
                </a:solidFill>
              </a:rPr>
              <a:t>What distinguishes sites with high, medium, and low levels of extinction of boreal species?</a:t>
            </a:r>
            <a:endParaRPr lang="en-US" dirty="0">
              <a:solidFill>
                <a:schemeClr val="bg1"/>
              </a:solidFill>
            </a:endParaRPr>
          </a:p>
        </p:txBody>
      </p:sp>
      <p:pic>
        <p:nvPicPr>
          <p:cNvPr id="8" name="Picture 7" descr="ian-symbol-agelaius-phoeniceu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22325" y="2286000"/>
            <a:ext cx="549275" cy="1127207"/>
          </a:xfrm>
          <a:prstGeom prst="rect">
            <a:avLst/>
          </a:prstGeom>
        </p:spPr>
      </p:pic>
      <p:pic>
        <p:nvPicPr>
          <p:cNvPr id="10" name="Picture 9" descr="ian-symbol-icterus-galbula-adul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250180" y="2831170"/>
            <a:ext cx="982616" cy="582037"/>
          </a:xfrm>
          <a:prstGeom prst="rect">
            <a:avLst/>
          </a:prstGeom>
        </p:spPr>
      </p:pic>
      <p:sp>
        <p:nvSpPr>
          <p:cNvPr id="12" name="TextBox 11"/>
          <p:cNvSpPr txBox="1"/>
          <p:nvPr/>
        </p:nvSpPr>
        <p:spPr>
          <a:xfrm>
            <a:off x="762000" y="4343400"/>
            <a:ext cx="1467068" cy="369332"/>
          </a:xfrm>
          <a:prstGeom prst="rect">
            <a:avLst/>
          </a:prstGeom>
          <a:noFill/>
        </p:spPr>
        <p:txBody>
          <a:bodyPr wrap="none" rtlCol="0">
            <a:spAutoFit/>
          </a:bodyPr>
          <a:lstStyle/>
          <a:p>
            <a:r>
              <a:rPr lang="en-US" dirty="0" smtClean="0">
                <a:solidFill>
                  <a:schemeClr val="bg1"/>
                </a:solidFill>
              </a:rPr>
              <a:t>Competition</a:t>
            </a:r>
            <a:endParaRPr lang="en-US" dirty="0">
              <a:solidFill>
                <a:schemeClr val="bg1"/>
              </a:solidFill>
            </a:endParaRPr>
          </a:p>
        </p:txBody>
      </p:sp>
      <p:grpSp>
        <p:nvGrpSpPr>
          <p:cNvPr id="34" name="Group 33"/>
          <p:cNvGrpSpPr/>
          <p:nvPr/>
        </p:nvGrpSpPr>
        <p:grpSpPr>
          <a:xfrm>
            <a:off x="2895600" y="1890278"/>
            <a:ext cx="2813783" cy="1543711"/>
            <a:chOff x="3253048" y="1524000"/>
            <a:chExt cx="2813783" cy="1543711"/>
          </a:xfrm>
        </p:grpSpPr>
        <p:pic>
          <p:nvPicPr>
            <p:cNvPr id="28" name="Picture 27"/>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6000"/>
                      </a14:imgEffect>
                    </a14:imgLayer>
                  </a14:imgProps>
                </a:ext>
                <a:ext uri="{28A0092B-C50C-407E-A947-70E740481C1C}">
                  <a14:useLocalDpi xmlns:a14="http://schemas.microsoft.com/office/drawing/2010/main"/>
                </a:ext>
              </a:extLst>
            </a:blip>
            <a:srcRect/>
            <a:stretch/>
          </p:blipFill>
          <p:spPr>
            <a:xfrm>
              <a:off x="3253048" y="1524000"/>
              <a:ext cx="1170078" cy="770539"/>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6000"/>
                      </a14:imgEffect>
                    </a14:imgLayer>
                  </a14:imgProps>
                </a:ext>
                <a:ext uri="{28A0092B-C50C-407E-A947-70E740481C1C}">
                  <a14:useLocalDpi xmlns:a14="http://schemas.microsoft.com/office/drawing/2010/main"/>
                </a:ext>
              </a:extLst>
            </a:blip>
            <a:srcRect/>
            <a:stretch/>
          </p:blipFill>
          <p:spPr>
            <a:xfrm>
              <a:off x="3907739" y="2459999"/>
              <a:ext cx="1422914" cy="607712"/>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6000"/>
                      </a14:imgEffect>
                    </a14:imgLayer>
                  </a14:imgProps>
                </a:ext>
                <a:ext uri="{28A0092B-C50C-407E-A947-70E740481C1C}">
                  <a14:useLocalDpi xmlns:a14="http://schemas.microsoft.com/office/drawing/2010/main"/>
                </a:ext>
              </a:extLst>
            </a:blip>
            <a:srcRect/>
            <a:stretch/>
          </p:blipFill>
          <p:spPr>
            <a:xfrm>
              <a:off x="4627418" y="1567139"/>
              <a:ext cx="1439413" cy="743359"/>
            </a:xfrm>
            <a:prstGeom prst="rect">
              <a:avLst/>
            </a:prstGeom>
            <a:ln>
              <a:noFill/>
            </a:ln>
            <a:effectLst>
              <a:outerShdw blurRad="292100" dist="139700" dir="2700000" algn="tl" rotWithShape="0">
                <a:srgbClr val="333333">
                  <a:alpha val="65000"/>
                </a:srgbClr>
              </a:outerShdw>
            </a:effectLst>
          </p:spPr>
        </p:pic>
      </p:grpSp>
      <p:sp>
        <p:nvSpPr>
          <p:cNvPr id="32" name="TextBox 31"/>
          <p:cNvSpPr txBox="1"/>
          <p:nvPr/>
        </p:nvSpPr>
        <p:spPr>
          <a:xfrm>
            <a:off x="3553411" y="4343400"/>
            <a:ext cx="1475789" cy="369332"/>
          </a:xfrm>
          <a:prstGeom prst="rect">
            <a:avLst/>
          </a:prstGeom>
          <a:noFill/>
        </p:spPr>
        <p:txBody>
          <a:bodyPr wrap="none" rtlCol="0">
            <a:spAutoFit/>
          </a:bodyPr>
          <a:lstStyle/>
          <a:p>
            <a:r>
              <a:rPr lang="en-US" dirty="0" smtClean="0">
                <a:solidFill>
                  <a:schemeClr val="bg1"/>
                </a:solidFill>
              </a:rPr>
              <a:t>Habitat Type</a:t>
            </a:r>
            <a:endParaRPr lang="en-US" dirty="0">
              <a:solidFill>
                <a:schemeClr val="bg1"/>
              </a:solidFill>
            </a:endParaRPr>
          </a:p>
        </p:txBody>
      </p:sp>
      <p:sp>
        <p:nvSpPr>
          <p:cNvPr id="33" name="TextBox 32"/>
          <p:cNvSpPr txBox="1"/>
          <p:nvPr/>
        </p:nvSpPr>
        <p:spPr>
          <a:xfrm>
            <a:off x="6619235" y="4343400"/>
            <a:ext cx="1838965" cy="369332"/>
          </a:xfrm>
          <a:prstGeom prst="rect">
            <a:avLst/>
          </a:prstGeom>
          <a:noFill/>
        </p:spPr>
        <p:txBody>
          <a:bodyPr wrap="none" rtlCol="0">
            <a:spAutoFit/>
          </a:bodyPr>
          <a:lstStyle/>
          <a:p>
            <a:r>
              <a:rPr lang="en-US" dirty="0" smtClean="0">
                <a:solidFill>
                  <a:schemeClr val="bg1"/>
                </a:solidFill>
              </a:rPr>
              <a:t>Climate Stability</a:t>
            </a:r>
            <a:endParaRPr lang="en-US" dirty="0">
              <a:solidFill>
                <a:schemeClr val="bg1"/>
              </a:solidFill>
            </a:endParaRPr>
          </a:p>
        </p:txBody>
      </p:sp>
      <p:pic>
        <p:nvPicPr>
          <p:cNvPr id="2050" name="Picture 2" descr="Climate change: ghost forest Illustration of a ghost forest, which can be caused by sea-level rise, land subsidence, or both. As land subsides along the coast, trees can drown in saturated soils, creating ghost forests. Salt-water intrusion into groundwater can also cause salt-intolerant trees to die. symbol,vector,illustration,ghost forests,dead trees,climate change,global warming,sea-level rise,sea level rise,land subsidence,sinking,soil,saltwater,salt,wate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77000" y="1969554"/>
            <a:ext cx="1939988" cy="1493791"/>
          </a:xfrm>
          <a:prstGeom prst="rect">
            <a:avLst/>
          </a:prstGeom>
          <a:noFill/>
        </p:spPr>
      </p:pic>
    </p:spTree>
    <p:extLst>
      <p:ext uri="{BB962C8B-B14F-4D97-AF65-F5344CB8AC3E}">
        <p14:creationId xmlns:p14="http://schemas.microsoft.com/office/powerpoint/2010/main" val="34327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9296400" cy="1143000"/>
          </a:xfrm>
        </p:spPr>
        <p:txBody>
          <a:bodyPr/>
          <a:lstStyle/>
          <a:p>
            <a:r>
              <a:rPr lang="en-US" dirty="0" smtClean="0">
                <a:solidFill>
                  <a:schemeClr val="bg1"/>
                </a:solidFill>
              </a:rPr>
              <a:t>Persistence of Boreal Species </a:t>
            </a:r>
            <a:br>
              <a:rPr lang="en-US" dirty="0" smtClean="0">
                <a:solidFill>
                  <a:schemeClr val="bg1"/>
                </a:solidFill>
              </a:rPr>
            </a:br>
            <a:r>
              <a:rPr lang="en-US" dirty="0" smtClean="0">
                <a:solidFill>
                  <a:schemeClr val="bg1"/>
                </a:solidFill>
              </a:rPr>
              <a:t>Highest at</a:t>
            </a:r>
            <a:endParaRPr lang="en-US" dirty="0">
              <a:solidFill>
                <a:schemeClr val="bg1"/>
              </a:solidFill>
            </a:endParaRPr>
          </a:p>
        </p:txBody>
      </p:sp>
      <p:sp>
        <p:nvSpPr>
          <p:cNvPr id="3" name="Content Placeholder 2"/>
          <p:cNvSpPr>
            <a:spLocks noGrp="1"/>
          </p:cNvSpPr>
          <p:nvPr>
            <p:ph idx="1"/>
          </p:nvPr>
        </p:nvSpPr>
        <p:spPr>
          <a:xfrm>
            <a:off x="734291" y="3124200"/>
            <a:ext cx="8181109" cy="3505200"/>
          </a:xfrm>
        </p:spPr>
        <p:txBody>
          <a:bodyPr/>
          <a:lstStyle/>
          <a:p>
            <a:r>
              <a:rPr lang="en-US" dirty="0" smtClean="0">
                <a:solidFill>
                  <a:schemeClr val="bg1"/>
                </a:solidFill>
              </a:rPr>
              <a:t>Sites with low colonization rates for commensal and southern species</a:t>
            </a:r>
          </a:p>
          <a:p>
            <a:r>
              <a:rPr lang="en-US" dirty="0" smtClean="0">
                <a:solidFill>
                  <a:schemeClr val="bg1"/>
                </a:solidFill>
              </a:rPr>
              <a:t>Sites with lowest deviation from normal winter precipitation patterns</a:t>
            </a:r>
          </a:p>
          <a:p>
            <a:r>
              <a:rPr lang="en-US" dirty="0" smtClean="0">
                <a:solidFill>
                  <a:schemeClr val="bg1"/>
                </a:solidFill>
              </a:rPr>
              <a:t>Sites dominated by Northern Peatland – large open bogs</a:t>
            </a:r>
          </a:p>
          <a:p>
            <a:endParaRPr lang="en-US" dirty="0"/>
          </a:p>
        </p:txBody>
      </p:sp>
    </p:spTree>
    <p:extLst>
      <p:ext uri="{BB962C8B-B14F-4D97-AF65-F5344CB8AC3E}">
        <p14:creationId xmlns:p14="http://schemas.microsoft.com/office/powerpoint/2010/main" val="425991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lstStyle/>
          <a:p>
            <a:r>
              <a:rPr lang="en-US" dirty="0" smtClean="0">
                <a:solidFill>
                  <a:schemeClr val="bg1"/>
                </a:solidFill>
              </a:rPr>
              <a:t>Climate: Caveat</a:t>
            </a:r>
            <a:endParaRPr lang="en-US" dirty="0">
              <a:solidFill>
                <a:schemeClr val="bg1"/>
              </a:solidFill>
            </a:endParaRPr>
          </a:p>
        </p:txBody>
      </p:sp>
      <p:pic>
        <p:nvPicPr>
          <p:cNvPr id="4" name="Picture 2" descr="P:\RaGrants\Pictures\EPA_PeetPlotPhotos_20151104\100NIKON\DSCN0103.JPG">
            <a:extLst>
              <a:ext uri="{FF2B5EF4-FFF2-40B4-BE49-F238E27FC236}">
                <a16:creationId xmlns:a16="http://schemas.microsoft.com/office/drawing/2014/main" id="{1F59CFD7-0588-4A08-923D-A12E3680349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16200000">
            <a:off x="-250153" y="749718"/>
            <a:ext cx="2867254" cy="1977417"/>
          </a:xfrm>
          <a:prstGeom prst="rect">
            <a:avLst/>
          </a:prstGeom>
          <a:noFill/>
        </p:spPr>
      </p:pic>
      <p:grpSp>
        <p:nvGrpSpPr>
          <p:cNvPr id="5" name="Group 4">
            <a:extLst>
              <a:ext uri="{FF2B5EF4-FFF2-40B4-BE49-F238E27FC236}">
                <a16:creationId xmlns:a16="http://schemas.microsoft.com/office/drawing/2014/main" id="{9A9DB38A-13DE-4A06-A980-33D1524AD107}"/>
              </a:ext>
            </a:extLst>
          </p:cNvPr>
          <p:cNvGrpSpPr/>
          <p:nvPr/>
        </p:nvGrpSpPr>
        <p:grpSpPr>
          <a:xfrm>
            <a:off x="152400" y="2993230"/>
            <a:ext cx="2836069" cy="3672901"/>
            <a:chOff x="114301" y="2695573"/>
            <a:chExt cx="3781425" cy="4897201"/>
          </a:xfrm>
        </p:grpSpPr>
        <p:pic>
          <p:nvPicPr>
            <p:cNvPr id="6" name="Picture 5">
              <a:extLst>
                <a:ext uri="{FF2B5EF4-FFF2-40B4-BE49-F238E27FC236}">
                  <a16:creationId xmlns:a16="http://schemas.microsoft.com/office/drawing/2014/main" id="{8B3FFB2A-7743-4988-B944-3075540E40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1" y="2695573"/>
              <a:ext cx="3781425" cy="3781425"/>
            </a:xfrm>
            <a:prstGeom prst="rect">
              <a:avLst/>
            </a:prstGeom>
          </p:spPr>
        </p:pic>
        <p:sp>
          <p:nvSpPr>
            <p:cNvPr id="7" name="TextBox 6">
              <a:extLst>
                <a:ext uri="{FF2B5EF4-FFF2-40B4-BE49-F238E27FC236}">
                  <a16:creationId xmlns:a16="http://schemas.microsoft.com/office/drawing/2014/main" id="{73CCD340-DB0C-4A8E-92F0-164010A6253B}"/>
                </a:ext>
              </a:extLst>
            </p:cNvPr>
            <p:cNvSpPr txBox="1"/>
            <p:nvPr/>
          </p:nvSpPr>
          <p:spPr>
            <a:xfrm>
              <a:off x="947737" y="6730999"/>
              <a:ext cx="2114550" cy="861775"/>
            </a:xfrm>
            <a:prstGeom prst="rect">
              <a:avLst/>
            </a:prstGeom>
            <a:noFill/>
          </p:spPr>
          <p:txBody>
            <a:bodyPr wrap="square" rtlCol="0">
              <a:spAutoFit/>
            </a:bodyPr>
            <a:lstStyle/>
            <a:p>
              <a:pPr algn="ctr"/>
              <a:r>
                <a:rPr lang="en-US" b="1" dirty="0" err="1">
                  <a:solidFill>
                    <a:schemeClr val="accent1"/>
                  </a:solidFill>
                </a:rPr>
                <a:t>Tmin</a:t>
              </a:r>
              <a:r>
                <a:rPr lang="en-US" b="1" dirty="0">
                  <a:solidFill>
                    <a:schemeClr val="accent1"/>
                  </a:solidFill>
                </a:rPr>
                <a:t> is 2° C colder</a:t>
              </a:r>
            </a:p>
          </p:txBody>
        </p:sp>
      </p:grpSp>
      <p:grpSp>
        <p:nvGrpSpPr>
          <p:cNvPr id="8" name="Group 7">
            <a:extLst>
              <a:ext uri="{FF2B5EF4-FFF2-40B4-BE49-F238E27FC236}">
                <a16:creationId xmlns:a16="http://schemas.microsoft.com/office/drawing/2014/main" id="{7F2F7704-D6A7-4A99-BA81-B26B6AE8961C}"/>
              </a:ext>
            </a:extLst>
          </p:cNvPr>
          <p:cNvGrpSpPr/>
          <p:nvPr/>
        </p:nvGrpSpPr>
        <p:grpSpPr>
          <a:xfrm>
            <a:off x="3167061" y="2993229"/>
            <a:ext cx="2836070" cy="3631338"/>
            <a:chOff x="3895726" y="2695572"/>
            <a:chExt cx="3781426" cy="4841784"/>
          </a:xfrm>
        </p:grpSpPr>
        <p:pic>
          <p:nvPicPr>
            <p:cNvPr id="9" name="Picture 8">
              <a:extLst>
                <a:ext uri="{FF2B5EF4-FFF2-40B4-BE49-F238E27FC236}">
                  <a16:creationId xmlns:a16="http://schemas.microsoft.com/office/drawing/2014/main" id="{7EA90542-A2BE-407D-9E04-9A6FB3F279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5726" y="2695572"/>
              <a:ext cx="3781426" cy="3781426"/>
            </a:xfrm>
            <a:prstGeom prst="rect">
              <a:avLst/>
            </a:prstGeom>
          </p:spPr>
        </p:pic>
        <p:sp>
          <p:nvSpPr>
            <p:cNvPr id="10" name="TextBox 9">
              <a:extLst>
                <a:ext uri="{FF2B5EF4-FFF2-40B4-BE49-F238E27FC236}">
                  <a16:creationId xmlns:a16="http://schemas.microsoft.com/office/drawing/2014/main" id="{88F3A1ED-2D90-46BB-95D3-F40B77414D50}"/>
                </a:ext>
              </a:extLst>
            </p:cNvPr>
            <p:cNvSpPr txBox="1"/>
            <p:nvPr/>
          </p:nvSpPr>
          <p:spPr>
            <a:xfrm>
              <a:off x="4541046" y="6675581"/>
              <a:ext cx="2252662" cy="861775"/>
            </a:xfrm>
            <a:prstGeom prst="rect">
              <a:avLst/>
            </a:prstGeom>
            <a:noFill/>
          </p:spPr>
          <p:txBody>
            <a:bodyPr wrap="square" rtlCol="0">
              <a:spAutoFit/>
            </a:bodyPr>
            <a:lstStyle/>
            <a:p>
              <a:pPr algn="ctr"/>
              <a:r>
                <a:rPr lang="en-US" b="1" dirty="0" err="1">
                  <a:solidFill>
                    <a:srgbClr val="FFC000"/>
                  </a:solidFill>
                </a:rPr>
                <a:t>Tmean</a:t>
              </a:r>
              <a:r>
                <a:rPr lang="en-US" b="1" dirty="0">
                  <a:solidFill>
                    <a:srgbClr val="FFC000"/>
                  </a:solidFill>
                </a:rPr>
                <a:t> is 1° C warmer</a:t>
              </a:r>
            </a:p>
          </p:txBody>
        </p:sp>
      </p:grpSp>
      <p:grpSp>
        <p:nvGrpSpPr>
          <p:cNvPr id="11" name="Group 10">
            <a:extLst>
              <a:ext uri="{FF2B5EF4-FFF2-40B4-BE49-F238E27FC236}">
                <a16:creationId xmlns:a16="http://schemas.microsoft.com/office/drawing/2014/main" id="{C37299BF-CC23-4B8C-8DEE-4262DB9F6368}"/>
              </a:ext>
            </a:extLst>
          </p:cNvPr>
          <p:cNvGrpSpPr/>
          <p:nvPr/>
        </p:nvGrpSpPr>
        <p:grpSpPr>
          <a:xfrm>
            <a:off x="6181723" y="2993230"/>
            <a:ext cx="2836069" cy="3686757"/>
            <a:chOff x="7677151" y="2695573"/>
            <a:chExt cx="3781425" cy="4915675"/>
          </a:xfrm>
        </p:grpSpPr>
        <p:pic>
          <p:nvPicPr>
            <p:cNvPr id="12" name="Picture 11">
              <a:extLst>
                <a:ext uri="{FF2B5EF4-FFF2-40B4-BE49-F238E27FC236}">
                  <a16:creationId xmlns:a16="http://schemas.microsoft.com/office/drawing/2014/main" id="{21B32213-DF50-4B83-AD7D-7D222DF044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7151" y="2695573"/>
              <a:ext cx="3781425" cy="3781425"/>
            </a:xfrm>
            <a:prstGeom prst="rect">
              <a:avLst/>
            </a:prstGeom>
          </p:spPr>
        </p:pic>
        <p:sp>
          <p:nvSpPr>
            <p:cNvPr id="13" name="TextBox 12">
              <a:extLst>
                <a:ext uri="{FF2B5EF4-FFF2-40B4-BE49-F238E27FC236}">
                  <a16:creationId xmlns:a16="http://schemas.microsoft.com/office/drawing/2014/main" id="{89216F25-C6CC-4A8A-8D04-A5AA86F22E05}"/>
                </a:ext>
              </a:extLst>
            </p:cNvPr>
            <p:cNvSpPr txBox="1"/>
            <p:nvPr/>
          </p:nvSpPr>
          <p:spPr>
            <a:xfrm>
              <a:off x="8346282" y="6749473"/>
              <a:ext cx="2443162" cy="861775"/>
            </a:xfrm>
            <a:prstGeom prst="rect">
              <a:avLst/>
            </a:prstGeom>
            <a:noFill/>
          </p:spPr>
          <p:txBody>
            <a:bodyPr wrap="square" rtlCol="0">
              <a:spAutoFit/>
            </a:bodyPr>
            <a:lstStyle/>
            <a:p>
              <a:pPr algn="ctr"/>
              <a:r>
                <a:rPr lang="en-US" b="1" dirty="0" err="1">
                  <a:solidFill>
                    <a:srgbClr val="FF0000"/>
                  </a:solidFill>
                </a:rPr>
                <a:t>Tmax</a:t>
              </a:r>
              <a:r>
                <a:rPr lang="en-US" b="1" dirty="0">
                  <a:solidFill>
                    <a:srgbClr val="FF0000"/>
                  </a:solidFill>
                </a:rPr>
                <a:t> is 3.5° C warmer</a:t>
              </a:r>
            </a:p>
          </p:txBody>
        </p:sp>
      </p:grpSp>
      <p:pic>
        <p:nvPicPr>
          <p:cNvPr id="14" name="Picture 13">
            <a:extLst>
              <a:ext uri="{FF2B5EF4-FFF2-40B4-BE49-F238E27FC236}">
                <a16:creationId xmlns:a16="http://schemas.microsoft.com/office/drawing/2014/main" id="{CAECCEC3-29C4-42E8-B408-23C8674B36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81200" y="1457327"/>
            <a:ext cx="4876800" cy="4876800"/>
          </a:xfrm>
          <a:prstGeom prst="rect">
            <a:avLst/>
          </a:prstGeom>
        </p:spPr>
      </p:pic>
    </p:spTree>
    <p:extLst>
      <p:ext uri="{BB962C8B-B14F-4D97-AF65-F5344CB8AC3E}">
        <p14:creationId xmlns:p14="http://schemas.microsoft.com/office/powerpoint/2010/main" val="37002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a:ext>
            </a:extLst>
          </a:blip>
          <a:srcRect l="8633" r="3725"/>
          <a:stretch/>
        </p:blipFill>
        <p:spPr>
          <a:xfrm>
            <a:off x="0" y="1800710"/>
            <a:ext cx="9144000" cy="3699400"/>
          </a:xfrm>
          <a:prstGeom prst="rect">
            <a:avLst/>
          </a:prstGeom>
        </p:spPr>
      </p:pic>
      <p:sp>
        <p:nvSpPr>
          <p:cNvPr id="6" name="TextBox 5"/>
          <p:cNvSpPr txBox="1"/>
          <p:nvPr/>
        </p:nvSpPr>
        <p:spPr>
          <a:xfrm>
            <a:off x="63211" y="5514201"/>
            <a:ext cx="1225015" cy="276999"/>
          </a:xfrm>
          <a:prstGeom prst="rect">
            <a:avLst/>
          </a:prstGeom>
          <a:noFill/>
        </p:spPr>
        <p:txBody>
          <a:bodyPr wrap="none" rtlCol="0">
            <a:spAutoFit/>
          </a:bodyPr>
          <a:lstStyle/>
          <a:p>
            <a:r>
              <a:rPr lang="en-US" sz="1200" dirty="0" smtClean="0">
                <a:solidFill>
                  <a:schemeClr val="bg1"/>
                </a:solidFill>
              </a:rPr>
              <a:t>Brendan </a:t>
            </a:r>
            <a:r>
              <a:rPr lang="en-US" sz="1200" dirty="0" err="1" smtClean="0">
                <a:solidFill>
                  <a:schemeClr val="bg1"/>
                </a:solidFill>
              </a:rPr>
              <a:t>Wiltse</a:t>
            </a:r>
            <a:endParaRPr lang="en-US" sz="1200" dirty="0">
              <a:solidFill>
                <a:schemeClr val="bg1"/>
              </a:solidFill>
            </a:endParaRPr>
          </a:p>
        </p:txBody>
      </p:sp>
      <p:sp>
        <p:nvSpPr>
          <p:cNvPr id="2" name="Title 1"/>
          <p:cNvSpPr>
            <a:spLocks noGrp="1"/>
          </p:cNvSpPr>
          <p:nvPr>
            <p:ph type="title"/>
          </p:nvPr>
        </p:nvSpPr>
        <p:spPr>
          <a:xfrm>
            <a:off x="609600" y="274638"/>
            <a:ext cx="8001000" cy="1143000"/>
          </a:xfrm>
        </p:spPr>
        <p:txBody>
          <a:bodyPr/>
          <a:lstStyle/>
          <a:p>
            <a:r>
              <a:rPr lang="en-US" dirty="0" smtClean="0">
                <a:solidFill>
                  <a:schemeClr val="bg1"/>
                </a:solidFill>
              </a:rPr>
              <a:t>What does a perfect site look like?</a:t>
            </a:r>
            <a:endParaRPr lang="en-US" dirty="0">
              <a:solidFill>
                <a:schemeClr val="bg1"/>
              </a:solidFill>
            </a:endParaRPr>
          </a:p>
        </p:txBody>
      </p:sp>
      <p:sp>
        <p:nvSpPr>
          <p:cNvPr id="7" name="Content Placeholder 6"/>
          <p:cNvSpPr>
            <a:spLocks noGrp="1"/>
          </p:cNvSpPr>
          <p:nvPr>
            <p:ph idx="1"/>
          </p:nvPr>
        </p:nvSpPr>
        <p:spPr>
          <a:xfrm>
            <a:off x="1600200" y="3019910"/>
            <a:ext cx="7467600" cy="2286000"/>
          </a:xfrm>
        </p:spPr>
        <p:txBody>
          <a:bodyPr/>
          <a:lstStyle/>
          <a:p>
            <a:pPr algn="r"/>
            <a:r>
              <a:rPr lang="en-US" sz="1600" b="1" dirty="0" smtClean="0">
                <a:solidFill>
                  <a:schemeClr val="bg1"/>
                </a:solidFill>
              </a:rPr>
              <a:t>Abundant Open Peatland</a:t>
            </a:r>
          </a:p>
          <a:p>
            <a:pPr algn="r"/>
            <a:r>
              <a:rPr lang="en-US" sz="1600" b="1" dirty="0" smtClean="0">
                <a:solidFill>
                  <a:schemeClr val="bg1"/>
                </a:solidFill>
              </a:rPr>
              <a:t>Large, connected</a:t>
            </a:r>
          </a:p>
          <a:p>
            <a:pPr algn="r"/>
            <a:r>
              <a:rPr lang="en-US" sz="1600" b="1" dirty="0" smtClean="0">
                <a:solidFill>
                  <a:schemeClr val="bg1"/>
                </a:solidFill>
              </a:rPr>
              <a:t>High Latitude</a:t>
            </a:r>
          </a:p>
          <a:p>
            <a:pPr algn="r"/>
            <a:r>
              <a:rPr lang="en-US" sz="1600" b="1" dirty="0" smtClean="0">
                <a:solidFill>
                  <a:schemeClr val="bg1"/>
                </a:solidFill>
              </a:rPr>
              <a:t>Low Elevation</a:t>
            </a:r>
          </a:p>
          <a:p>
            <a:pPr algn="r"/>
            <a:r>
              <a:rPr lang="en-US" sz="1600" b="1" dirty="0" smtClean="0">
                <a:solidFill>
                  <a:schemeClr val="bg1"/>
                </a:solidFill>
              </a:rPr>
              <a:t>Low Human Footprint</a:t>
            </a:r>
          </a:p>
          <a:p>
            <a:pPr algn="r"/>
            <a:r>
              <a:rPr lang="en-US" sz="1600" b="1" dirty="0" smtClean="0">
                <a:solidFill>
                  <a:schemeClr val="bg1"/>
                </a:solidFill>
              </a:rPr>
              <a:t>Few Human-Adapted Species</a:t>
            </a:r>
          </a:p>
          <a:p>
            <a:pPr algn="r"/>
            <a:r>
              <a:rPr lang="en-US" sz="1600" b="1" dirty="0" smtClean="0">
                <a:solidFill>
                  <a:schemeClr val="bg1"/>
                </a:solidFill>
              </a:rPr>
              <a:t>Stable Winter Precipitation</a:t>
            </a:r>
          </a:p>
          <a:p>
            <a:pPr algn="r"/>
            <a:r>
              <a:rPr lang="en-US" sz="1600" b="1" dirty="0">
                <a:solidFill>
                  <a:schemeClr val="bg1"/>
                </a:solidFill>
              </a:rPr>
              <a:t>Warm, </a:t>
            </a:r>
            <a:r>
              <a:rPr lang="en-US" sz="1600" b="1" dirty="0" smtClean="0">
                <a:solidFill>
                  <a:schemeClr val="bg1"/>
                </a:solidFill>
              </a:rPr>
              <a:t>dry?</a:t>
            </a:r>
            <a:endParaRPr lang="en-US" sz="1600" b="1" dirty="0">
              <a:solidFill>
                <a:schemeClr val="bg1"/>
              </a:solidFill>
            </a:endParaRPr>
          </a:p>
          <a:p>
            <a:pPr algn="r"/>
            <a:r>
              <a:rPr lang="en-US" sz="1600" b="1" dirty="0" smtClean="0">
                <a:solidFill>
                  <a:schemeClr val="bg1"/>
                </a:solidFill>
              </a:rPr>
              <a:t> </a:t>
            </a:r>
          </a:p>
          <a:p>
            <a:endParaRPr lang="en-US" sz="1600" dirty="0" smtClean="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591947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7"/>
          <p:cNvSpPr txBox="1">
            <a:spLocks/>
          </p:cNvSpPr>
          <p:nvPr/>
        </p:nvSpPr>
        <p:spPr>
          <a:xfrm>
            <a:off x="152400" y="2027238"/>
            <a:ext cx="4191000" cy="4525962"/>
          </a:xfrm>
          <a:prstGeom prst="rect">
            <a:avLst/>
          </a:prstGeom>
          <a:solidFill>
            <a:schemeClr val="tx1">
              <a:alpha val="36000"/>
            </a:schemeClr>
          </a:solidFill>
        </p:spPr>
        <p:txBody>
          <a:bodyPr/>
          <a:lstStyle>
            <a:lvl1pPr marL="342900" indent="-342900" algn="l" rtl="0" eaLnBrk="0" fontAlgn="base" hangingPunct="0">
              <a:spcBef>
                <a:spcPct val="20000"/>
              </a:spcBef>
              <a:spcAft>
                <a:spcPct val="0"/>
              </a:spcAft>
              <a:buChar char="•"/>
              <a:defRPr sz="3200">
                <a:solidFill>
                  <a:srgbClr val="005C64"/>
                </a:solidFill>
                <a:latin typeface="+mn-lt"/>
                <a:ea typeface="+mn-ea"/>
                <a:cs typeface="+mn-cs"/>
              </a:defRPr>
            </a:lvl1pPr>
            <a:lvl2pPr marL="742950" indent="-285750" algn="l" rtl="0" eaLnBrk="0" fontAlgn="base" hangingPunct="0">
              <a:spcBef>
                <a:spcPct val="20000"/>
              </a:spcBef>
              <a:spcAft>
                <a:spcPct val="0"/>
              </a:spcAft>
              <a:buChar char="–"/>
              <a:defRPr sz="2800">
                <a:solidFill>
                  <a:srgbClr val="005C64"/>
                </a:solidFill>
                <a:latin typeface="+mn-lt"/>
              </a:defRPr>
            </a:lvl2pPr>
            <a:lvl3pPr marL="1143000" indent="-228600" algn="l" rtl="0" eaLnBrk="0" fontAlgn="base" hangingPunct="0">
              <a:spcBef>
                <a:spcPct val="20000"/>
              </a:spcBef>
              <a:spcAft>
                <a:spcPct val="0"/>
              </a:spcAft>
              <a:buChar char="•"/>
              <a:defRPr sz="2400">
                <a:solidFill>
                  <a:srgbClr val="005C64"/>
                </a:solidFill>
                <a:latin typeface="+mn-lt"/>
              </a:defRPr>
            </a:lvl3pPr>
            <a:lvl4pPr marL="1600200" indent="-228600" algn="l" rtl="0" eaLnBrk="0" fontAlgn="base" hangingPunct="0">
              <a:spcBef>
                <a:spcPct val="20000"/>
              </a:spcBef>
              <a:spcAft>
                <a:spcPct val="0"/>
              </a:spcAft>
              <a:buChar char="–"/>
              <a:defRPr sz="2000">
                <a:solidFill>
                  <a:srgbClr val="005C64"/>
                </a:solidFill>
                <a:latin typeface="+mn-lt"/>
              </a:defRPr>
            </a:lvl4pPr>
            <a:lvl5pPr marL="2057400" indent="-228600" algn="l" rtl="0" eaLnBrk="0" fontAlgn="base" hangingPunct="0">
              <a:spcBef>
                <a:spcPct val="20000"/>
              </a:spcBef>
              <a:spcAft>
                <a:spcPct val="0"/>
              </a:spcAft>
              <a:buChar char="»"/>
              <a:defRPr sz="2000">
                <a:solidFill>
                  <a:srgbClr val="005C64"/>
                </a:solidFill>
                <a:latin typeface="+mn-lt"/>
              </a:defRPr>
            </a:lvl5pPr>
            <a:lvl6pPr marL="2514600" indent="-228600" algn="l" rtl="0" eaLnBrk="1" fontAlgn="base" hangingPunct="1">
              <a:spcBef>
                <a:spcPct val="20000"/>
              </a:spcBef>
              <a:spcAft>
                <a:spcPct val="0"/>
              </a:spcAft>
              <a:buChar char="»"/>
              <a:defRPr sz="2000">
                <a:solidFill>
                  <a:srgbClr val="005C64"/>
                </a:solidFill>
                <a:latin typeface="+mn-lt"/>
              </a:defRPr>
            </a:lvl6pPr>
            <a:lvl7pPr marL="2971800" indent="-228600" algn="l" rtl="0" eaLnBrk="1" fontAlgn="base" hangingPunct="1">
              <a:spcBef>
                <a:spcPct val="20000"/>
              </a:spcBef>
              <a:spcAft>
                <a:spcPct val="0"/>
              </a:spcAft>
              <a:buChar char="»"/>
              <a:defRPr sz="2000">
                <a:solidFill>
                  <a:srgbClr val="005C64"/>
                </a:solidFill>
                <a:latin typeface="+mn-lt"/>
              </a:defRPr>
            </a:lvl7pPr>
            <a:lvl8pPr marL="3429000" indent="-228600" algn="l" rtl="0" eaLnBrk="1" fontAlgn="base" hangingPunct="1">
              <a:spcBef>
                <a:spcPct val="20000"/>
              </a:spcBef>
              <a:spcAft>
                <a:spcPct val="0"/>
              </a:spcAft>
              <a:buChar char="»"/>
              <a:defRPr sz="2000">
                <a:solidFill>
                  <a:srgbClr val="005C64"/>
                </a:solidFill>
                <a:latin typeface="+mn-lt"/>
              </a:defRPr>
            </a:lvl8pPr>
            <a:lvl9pPr marL="3886200" indent="-228600" algn="l" rtl="0" eaLnBrk="1" fontAlgn="base" hangingPunct="1">
              <a:spcBef>
                <a:spcPct val="20000"/>
              </a:spcBef>
              <a:spcAft>
                <a:spcPct val="0"/>
              </a:spcAft>
              <a:buChar char="»"/>
              <a:defRPr sz="2000">
                <a:solidFill>
                  <a:srgbClr val="005C64"/>
                </a:solidFill>
                <a:latin typeface="+mn-lt"/>
              </a:defRPr>
            </a:lvl9pPr>
          </a:lstStyle>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NYSDEC </a:t>
            </a:r>
            <a:endParaRPr lang="en-US" sz="2400" dirty="0">
              <a:solidFill>
                <a:schemeClr val="bg1"/>
              </a:solidFill>
            </a:endParaRPr>
          </a:p>
          <a:p>
            <a:pPr eaLnBrk="1" hangingPunct="1">
              <a:lnSpc>
                <a:spcPct val="80000"/>
              </a:lnSpc>
            </a:pPr>
            <a:r>
              <a:rPr lang="en-US" sz="2400" dirty="0" smtClean="0">
                <a:solidFill>
                  <a:schemeClr val="bg1"/>
                </a:solidFill>
              </a:rPr>
              <a:t>USGS – Northeast Climate Science Center</a:t>
            </a:r>
          </a:p>
          <a:p>
            <a:pPr eaLnBrk="1" hangingPunct="1">
              <a:lnSpc>
                <a:spcPct val="80000"/>
              </a:lnSpc>
            </a:pPr>
            <a:r>
              <a:rPr lang="en-US" sz="2400" dirty="0" smtClean="0">
                <a:solidFill>
                  <a:schemeClr val="bg1"/>
                </a:solidFill>
              </a:rPr>
              <a:t>Northern </a:t>
            </a:r>
            <a:r>
              <a:rPr lang="en-US" sz="2400" dirty="0">
                <a:solidFill>
                  <a:schemeClr val="bg1"/>
                </a:solidFill>
              </a:rPr>
              <a:t>New York Audubon Society – Cullman Foundation</a:t>
            </a:r>
          </a:p>
          <a:p>
            <a:pPr eaLnBrk="1" hangingPunct="1">
              <a:lnSpc>
                <a:spcPct val="80000"/>
              </a:lnSpc>
            </a:pPr>
            <a:r>
              <a:rPr lang="en-US" sz="2400" dirty="0" smtClean="0">
                <a:solidFill>
                  <a:schemeClr val="bg1"/>
                </a:solidFill>
              </a:rPr>
              <a:t>WCS</a:t>
            </a:r>
          </a:p>
          <a:p>
            <a:pPr eaLnBrk="1" hangingPunct="1">
              <a:lnSpc>
                <a:spcPct val="80000"/>
              </a:lnSpc>
            </a:pPr>
            <a:r>
              <a:rPr lang="en-US" sz="2400" dirty="0" err="1" smtClean="0">
                <a:solidFill>
                  <a:schemeClr val="bg1"/>
                </a:solidFill>
              </a:rPr>
              <a:t>Kresge</a:t>
            </a:r>
            <a:r>
              <a:rPr lang="en-US" sz="2400" dirty="0" smtClean="0">
                <a:solidFill>
                  <a:schemeClr val="bg1"/>
                </a:solidFill>
              </a:rPr>
              <a:t> </a:t>
            </a:r>
            <a:r>
              <a:rPr lang="en-US" sz="2400" dirty="0">
                <a:solidFill>
                  <a:schemeClr val="bg1"/>
                </a:solidFill>
              </a:rPr>
              <a:t>Foundation</a:t>
            </a:r>
          </a:p>
          <a:p>
            <a:pPr eaLnBrk="1" hangingPunct="1">
              <a:lnSpc>
                <a:spcPct val="80000"/>
              </a:lnSpc>
            </a:pPr>
            <a:r>
              <a:rPr lang="en-US" sz="2400" dirty="0" smtClean="0">
                <a:solidFill>
                  <a:schemeClr val="bg1"/>
                </a:solidFill>
              </a:rPr>
              <a:t>Larry </a:t>
            </a:r>
            <a:r>
              <a:rPr lang="en-US" sz="2400" dirty="0">
                <a:solidFill>
                  <a:schemeClr val="bg1"/>
                </a:solidFill>
              </a:rPr>
              <a:t>Master</a:t>
            </a:r>
          </a:p>
          <a:p>
            <a:pPr eaLnBrk="1" hangingPunct="1">
              <a:lnSpc>
                <a:spcPct val="80000"/>
              </a:lnSpc>
            </a:pPr>
            <a:r>
              <a:rPr lang="en-US" sz="2400" dirty="0">
                <a:solidFill>
                  <a:schemeClr val="bg1"/>
                </a:solidFill>
              </a:rPr>
              <a:t>Adirondack Nature Conservancy</a:t>
            </a:r>
          </a:p>
          <a:p>
            <a:pPr eaLnBrk="1" hangingPunct="1">
              <a:lnSpc>
                <a:spcPct val="80000"/>
              </a:lnSpc>
            </a:pPr>
            <a:r>
              <a:rPr lang="en-US" sz="2400" dirty="0">
                <a:solidFill>
                  <a:schemeClr val="bg1"/>
                </a:solidFill>
              </a:rPr>
              <a:t>Kildare Club, Lyme Timber, Dan </a:t>
            </a:r>
            <a:r>
              <a:rPr lang="en-US" sz="2400" dirty="0" smtClean="0">
                <a:solidFill>
                  <a:schemeClr val="bg1"/>
                </a:solidFill>
              </a:rPr>
              <a:t>Christmas</a:t>
            </a:r>
            <a:endParaRPr lang="en-US" sz="2400" kern="0" dirty="0" smtClean="0">
              <a:solidFill>
                <a:schemeClr val="bg1"/>
              </a:solidFill>
            </a:endParaRPr>
          </a:p>
          <a:p>
            <a:pPr eaLnBrk="1" hangingPunct="1"/>
            <a:endParaRPr lang="en-US" sz="2400" kern="0" dirty="0" smtClean="0">
              <a:solidFill>
                <a:schemeClr val="bg1"/>
              </a:solidFill>
            </a:endParaRPr>
          </a:p>
        </p:txBody>
      </p:sp>
      <p:sp>
        <p:nvSpPr>
          <p:cNvPr id="10" name="Content Placeholder 8"/>
          <p:cNvSpPr txBox="1">
            <a:spLocks/>
          </p:cNvSpPr>
          <p:nvPr/>
        </p:nvSpPr>
        <p:spPr>
          <a:xfrm>
            <a:off x="4495800" y="2027238"/>
            <a:ext cx="4419600" cy="4525962"/>
          </a:xfrm>
          <a:prstGeom prst="rect">
            <a:avLst/>
          </a:prstGeom>
          <a:solidFill>
            <a:schemeClr val="tx1">
              <a:alpha val="36000"/>
            </a:schemeClr>
          </a:solidFill>
        </p:spPr>
        <p:txBody>
          <a:bodyPr/>
          <a:lstStyle>
            <a:lvl1pPr marL="342900" indent="-342900" algn="l" rtl="0" eaLnBrk="0" fontAlgn="base" hangingPunct="0">
              <a:spcBef>
                <a:spcPct val="20000"/>
              </a:spcBef>
              <a:spcAft>
                <a:spcPct val="0"/>
              </a:spcAft>
              <a:buChar char="•"/>
              <a:defRPr sz="3200">
                <a:solidFill>
                  <a:srgbClr val="005C64"/>
                </a:solidFill>
                <a:latin typeface="+mn-lt"/>
                <a:ea typeface="+mn-ea"/>
                <a:cs typeface="+mn-cs"/>
              </a:defRPr>
            </a:lvl1pPr>
            <a:lvl2pPr marL="742950" indent="-285750" algn="l" rtl="0" eaLnBrk="0" fontAlgn="base" hangingPunct="0">
              <a:spcBef>
                <a:spcPct val="20000"/>
              </a:spcBef>
              <a:spcAft>
                <a:spcPct val="0"/>
              </a:spcAft>
              <a:buChar char="–"/>
              <a:defRPr sz="2800">
                <a:solidFill>
                  <a:srgbClr val="005C64"/>
                </a:solidFill>
                <a:latin typeface="+mn-lt"/>
              </a:defRPr>
            </a:lvl2pPr>
            <a:lvl3pPr marL="1143000" indent="-228600" algn="l" rtl="0" eaLnBrk="0" fontAlgn="base" hangingPunct="0">
              <a:spcBef>
                <a:spcPct val="20000"/>
              </a:spcBef>
              <a:spcAft>
                <a:spcPct val="0"/>
              </a:spcAft>
              <a:buChar char="•"/>
              <a:defRPr sz="2400">
                <a:solidFill>
                  <a:srgbClr val="005C64"/>
                </a:solidFill>
                <a:latin typeface="+mn-lt"/>
              </a:defRPr>
            </a:lvl3pPr>
            <a:lvl4pPr marL="1600200" indent="-228600" algn="l" rtl="0" eaLnBrk="0" fontAlgn="base" hangingPunct="0">
              <a:spcBef>
                <a:spcPct val="20000"/>
              </a:spcBef>
              <a:spcAft>
                <a:spcPct val="0"/>
              </a:spcAft>
              <a:buChar char="–"/>
              <a:defRPr sz="2000">
                <a:solidFill>
                  <a:srgbClr val="005C64"/>
                </a:solidFill>
                <a:latin typeface="+mn-lt"/>
              </a:defRPr>
            </a:lvl4pPr>
            <a:lvl5pPr marL="2057400" indent="-228600" algn="l" rtl="0" eaLnBrk="0" fontAlgn="base" hangingPunct="0">
              <a:spcBef>
                <a:spcPct val="20000"/>
              </a:spcBef>
              <a:spcAft>
                <a:spcPct val="0"/>
              </a:spcAft>
              <a:buChar char="»"/>
              <a:defRPr sz="2000">
                <a:solidFill>
                  <a:srgbClr val="005C64"/>
                </a:solidFill>
                <a:latin typeface="+mn-lt"/>
              </a:defRPr>
            </a:lvl5pPr>
            <a:lvl6pPr marL="2514600" indent="-228600" algn="l" rtl="0" eaLnBrk="1" fontAlgn="base" hangingPunct="1">
              <a:spcBef>
                <a:spcPct val="20000"/>
              </a:spcBef>
              <a:spcAft>
                <a:spcPct val="0"/>
              </a:spcAft>
              <a:buChar char="»"/>
              <a:defRPr sz="2000">
                <a:solidFill>
                  <a:srgbClr val="005C64"/>
                </a:solidFill>
                <a:latin typeface="+mn-lt"/>
              </a:defRPr>
            </a:lvl6pPr>
            <a:lvl7pPr marL="2971800" indent="-228600" algn="l" rtl="0" eaLnBrk="1" fontAlgn="base" hangingPunct="1">
              <a:spcBef>
                <a:spcPct val="20000"/>
              </a:spcBef>
              <a:spcAft>
                <a:spcPct val="0"/>
              </a:spcAft>
              <a:buChar char="»"/>
              <a:defRPr sz="2000">
                <a:solidFill>
                  <a:srgbClr val="005C64"/>
                </a:solidFill>
                <a:latin typeface="+mn-lt"/>
              </a:defRPr>
            </a:lvl7pPr>
            <a:lvl8pPr marL="3429000" indent="-228600" algn="l" rtl="0" eaLnBrk="1" fontAlgn="base" hangingPunct="1">
              <a:spcBef>
                <a:spcPct val="20000"/>
              </a:spcBef>
              <a:spcAft>
                <a:spcPct val="0"/>
              </a:spcAft>
              <a:buChar char="»"/>
              <a:defRPr sz="2000">
                <a:solidFill>
                  <a:srgbClr val="005C64"/>
                </a:solidFill>
                <a:latin typeface="+mn-lt"/>
              </a:defRPr>
            </a:lvl8pPr>
            <a:lvl9pPr marL="3886200" indent="-228600" algn="l" rtl="0" eaLnBrk="1" fontAlgn="base" hangingPunct="1">
              <a:spcBef>
                <a:spcPct val="20000"/>
              </a:spcBef>
              <a:spcAft>
                <a:spcPct val="0"/>
              </a:spcAft>
              <a:buChar char="»"/>
              <a:defRPr sz="2000">
                <a:solidFill>
                  <a:srgbClr val="005C64"/>
                </a:solidFill>
                <a:latin typeface="+mn-lt"/>
              </a:defRPr>
            </a:lvl9pPr>
          </a:lstStyle>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Brian </a:t>
            </a:r>
            <a:r>
              <a:rPr lang="en-US" sz="2400" dirty="0">
                <a:solidFill>
                  <a:schemeClr val="bg1"/>
                </a:solidFill>
              </a:rPr>
              <a:t>McAllister, Brian </a:t>
            </a:r>
            <a:r>
              <a:rPr lang="en-US" sz="2400" dirty="0" err="1">
                <a:solidFill>
                  <a:schemeClr val="bg1"/>
                </a:solidFill>
              </a:rPr>
              <a:t>Keelan</a:t>
            </a:r>
            <a:r>
              <a:rPr lang="en-US" sz="2400" dirty="0">
                <a:solidFill>
                  <a:schemeClr val="bg1"/>
                </a:solidFill>
              </a:rPr>
              <a:t>, Valerie Stein, Melanie McCormack, Gary Lee, </a:t>
            </a:r>
            <a:r>
              <a:rPr lang="en-US" sz="2400" dirty="0" err="1">
                <a:solidFill>
                  <a:schemeClr val="bg1"/>
                </a:solidFill>
              </a:rPr>
              <a:t>Fuat</a:t>
            </a:r>
            <a:r>
              <a:rPr lang="en-US" sz="2400" dirty="0">
                <a:solidFill>
                  <a:schemeClr val="bg1"/>
                </a:solidFill>
              </a:rPr>
              <a:t> Latif, Evan </a:t>
            </a:r>
            <a:r>
              <a:rPr lang="en-US" sz="2400" dirty="0" err="1">
                <a:solidFill>
                  <a:schemeClr val="bg1"/>
                </a:solidFill>
              </a:rPr>
              <a:t>Obercian</a:t>
            </a:r>
            <a:r>
              <a:rPr lang="en-US" sz="2400" dirty="0">
                <a:solidFill>
                  <a:schemeClr val="bg1"/>
                </a:solidFill>
              </a:rPr>
              <a:t>, Nick </a:t>
            </a:r>
            <a:r>
              <a:rPr lang="en-US" sz="2400" dirty="0" err="1">
                <a:solidFill>
                  <a:schemeClr val="bg1"/>
                </a:solidFill>
              </a:rPr>
              <a:t>Laviola</a:t>
            </a:r>
            <a:r>
              <a:rPr lang="en-US" sz="2400" dirty="0">
                <a:solidFill>
                  <a:schemeClr val="bg1"/>
                </a:solidFill>
              </a:rPr>
              <a:t>, Chad </a:t>
            </a:r>
            <a:r>
              <a:rPr lang="en-US" sz="2400" dirty="0" err="1">
                <a:solidFill>
                  <a:schemeClr val="bg1"/>
                </a:solidFill>
              </a:rPr>
              <a:t>Seewagen</a:t>
            </a:r>
            <a:r>
              <a:rPr lang="en-US" sz="2400" dirty="0">
                <a:solidFill>
                  <a:schemeClr val="bg1"/>
                </a:solidFill>
              </a:rPr>
              <a:t>, Quentin Hays, Mark </a:t>
            </a:r>
            <a:r>
              <a:rPr lang="en-US" sz="2400" dirty="0" err="1">
                <a:solidFill>
                  <a:schemeClr val="bg1"/>
                </a:solidFill>
              </a:rPr>
              <a:t>Dettling</a:t>
            </a:r>
            <a:r>
              <a:rPr lang="en-US" sz="2400" dirty="0">
                <a:solidFill>
                  <a:schemeClr val="bg1"/>
                </a:solidFill>
              </a:rPr>
              <a:t>, Alan Belford, Angie Ross, Andy </a:t>
            </a:r>
            <a:r>
              <a:rPr lang="en-US" sz="2400" dirty="0" err="1">
                <a:solidFill>
                  <a:schemeClr val="bg1"/>
                </a:solidFill>
              </a:rPr>
              <a:t>Dettling</a:t>
            </a:r>
            <a:r>
              <a:rPr lang="en-US" sz="2400" dirty="0">
                <a:solidFill>
                  <a:schemeClr val="bg1"/>
                </a:solidFill>
              </a:rPr>
              <a:t>, Jeff Nadler, Julie </a:t>
            </a:r>
            <a:r>
              <a:rPr lang="en-US" sz="2400" dirty="0" smtClean="0">
                <a:solidFill>
                  <a:schemeClr val="bg1"/>
                </a:solidFill>
              </a:rPr>
              <a:t>Mahar, </a:t>
            </a:r>
            <a:r>
              <a:rPr lang="en-US" sz="2400" dirty="0" err="1" smtClean="0">
                <a:solidFill>
                  <a:schemeClr val="bg1"/>
                </a:solidFill>
              </a:rPr>
              <a:t>Kristel</a:t>
            </a:r>
            <a:r>
              <a:rPr lang="en-US" sz="2400" dirty="0" smtClean="0">
                <a:solidFill>
                  <a:schemeClr val="bg1"/>
                </a:solidFill>
              </a:rPr>
              <a:t> </a:t>
            </a:r>
            <a:r>
              <a:rPr lang="en-US" sz="2400" dirty="0" err="1" smtClean="0">
                <a:solidFill>
                  <a:schemeClr val="bg1"/>
                </a:solidFill>
              </a:rPr>
              <a:t>Guimara</a:t>
            </a:r>
            <a:r>
              <a:rPr lang="en-US" sz="2400" dirty="0" smtClean="0">
                <a:solidFill>
                  <a:schemeClr val="bg1"/>
                </a:solidFill>
              </a:rPr>
              <a:t>, Steve Langdon, Gordon </a:t>
            </a:r>
            <a:r>
              <a:rPr lang="en-US" sz="2400" dirty="0" err="1" smtClean="0">
                <a:solidFill>
                  <a:schemeClr val="bg1"/>
                </a:solidFill>
              </a:rPr>
              <a:t>Dimmig</a:t>
            </a:r>
            <a:r>
              <a:rPr lang="en-US" sz="2400" dirty="0" smtClean="0">
                <a:solidFill>
                  <a:schemeClr val="bg1"/>
                </a:solidFill>
              </a:rPr>
              <a:t>, Kevin </a:t>
            </a:r>
            <a:r>
              <a:rPr lang="en-US" sz="2400" dirty="0" err="1" smtClean="0">
                <a:solidFill>
                  <a:schemeClr val="bg1"/>
                </a:solidFill>
              </a:rPr>
              <a:t>Jablonbski</a:t>
            </a:r>
            <a:r>
              <a:rPr lang="en-US" sz="2400" dirty="0" smtClean="0">
                <a:solidFill>
                  <a:schemeClr val="bg1"/>
                </a:solidFill>
              </a:rPr>
              <a:t>, Stacy McNulty</a:t>
            </a:r>
          </a:p>
          <a:p>
            <a:pPr eaLnBrk="1" hangingPunct="1">
              <a:lnSpc>
                <a:spcPct val="80000"/>
              </a:lnSpc>
            </a:pPr>
            <a:r>
              <a:rPr lang="en-US" sz="2400" dirty="0" smtClean="0">
                <a:solidFill>
                  <a:schemeClr val="bg1"/>
                </a:solidFill>
              </a:rPr>
              <a:t>Jerry Jenkins</a:t>
            </a:r>
            <a:endParaRPr lang="en-US" sz="2400" dirty="0">
              <a:solidFill>
                <a:schemeClr val="bg1"/>
              </a:solidFill>
            </a:endParaRPr>
          </a:p>
        </p:txBody>
      </p:sp>
      <p:sp>
        <p:nvSpPr>
          <p:cNvPr id="11" name="Title 1"/>
          <p:cNvSpPr txBox="1">
            <a:spLocks/>
          </p:cNvSpPr>
          <p:nvPr/>
        </p:nvSpPr>
        <p:spPr>
          <a:xfrm>
            <a:off x="609600" y="457200"/>
            <a:ext cx="8001000" cy="792162"/>
          </a:xfrm>
          <a:prstGeom prst="rect">
            <a:avLst/>
          </a:prstGeom>
        </p:spPr>
        <p:txBody>
          <a:bodyPr/>
          <a:lstStyle>
            <a:lvl1pPr algn="ctr" rtl="0" eaLnBrk="0" fontAlgn="base" hangingPunct="0">
              <a:spcBef>
                <a:spcPct val="0"/>
              </a:spcBef>
              <a:spcAft>
                <a:spcPct val="0"/>
              </a:spcAft>
              <a:defRPr sz="4400" b="1">
                <a:solidFill>
                  <a:srgbClr val="005C64"/>
                </a:solidFill>
                <a:latin typeface="+mj-lt"/>
                <a:ea typeface="+mj-ea"/>
                <a:cs typeface="+mj-cs"/>
              </a:defRPr>
            </a:lvl1pPr>
            <a:lvl2pPr algn="ctr" rtl="0" eaLnBrk="0" fontAlgn="base" hangingPunct="0">
              <a:spcBef>
                <a:spcPct val="0"/>
              </a:spcBef>
              <a:spcAft>
                <a:spcPct val="0"/>
              </a:spcAft>
              <a:defRPr sz="4400" b="1">
                <a:solidFill>
                  <a:srgbClr val="005C64"/>
                </a:solidFill>
                <a:latin typeface="Arial Narrow" pitchFamily="34" charset="0"/>
              </a:defRPr>
            </a:lvl2pPr>
            <a:lvl3pPr algn="ctr" rtl="0" eaLnBrk="0" fontAlgn="base" hangingPunct="0">
              <a:spcBef>
                <a:spcPct val="0"/>
              </a:spcBef>
              <a:spcAft>
                <a:spcPct val="0"/>
              </a:spcAft>
              <a:defRPr sz="4400" b="1">
                <a:solidFill>
                  <a:srgbClr val="005C64"/>
                </a:solidFill>
                <a:latin typeface="Arial Narrow" pitchFamily="34" charset="0"/>
              </a:defRPr>
            </a:lvl3pPr>
            <a:lvl4pPr algn="ctr" rtl="0" eaLnBrk="0" fontAlgn="base" hangingPunct="0">
              <a:spcBef>
                <a:spcPct val="0"/>
              </a:spcBef>
              <a:spcAft>
                <a:spcPct val="0"/>
              </a:spcAft>
              <a:defRPr sz="4400" b="1">
                <a:solidFill>
                  <a:srgbClr val="005C64"/>
                </a:solidFill>
                <a:latin typeface="Arial Narrow" pitchFamily="34" charset="0"/>
              </a:defRPr>
            </a:lvl4pPr>
            <a:lvl5pPr algn="ctr" rtl="0" eaLnBrk="0" fontAlgn="base" hangingPunct="0">
              <a:spcBef>
                <a:spcPct val="0"/>
              </a:spcBef>
              <a:spcAft>
                <a:spcPct val="0"/>
              </a:spcAft>
              <a:defRPr sz="4400" b="1">
                <a:solidFill>
                  <a:srgbClr val="005C64"/>
                </a:solidFill>
                <a:latin typeface="Arial Narrow" pitchFamily="34" charset="0"/>
              </a:defRPr>
            </a:lvl5pPr>
            <a:lvl6pPr marL="457200" algn="ctr" rtl="0" eaLnBrk="1" fontAlgn="base" hangingPunct="1">
              <a:spcBef>
                <a:spcPct val="0"/>
              </a:spcBef>
              <a:spcAft>
                <a:spcPct val="0"/>
              </a:spcAft>
              <a:defRPr sz="4400" b="1">
                <a:solidFill>
                  <a:srgbClr val="005C64"/>
                </a:solidFill>
                <a:latin typeface="Arial Narrow" pitchFamily="34" charset="0"/>
              </a:defRPr>
            </a:lvl6pPr>
            <a:lvl7pPr marL="914400" algn="ctr" rtl="0" eaLnBrk="1" fontAlgn="base" hangingPunct="1">
              <a:spcBef>
                <a:spcPct val="0"/>
              </a:spcBef>
              <a:spcAft>
                <a:spcPct val="0"/>
              </a:spcAft>
              <a:defRPr sz="4400" b="1">
                <a:solidFill>
                  <a:srgbClr val="005C64"/>
                </a:solidFill>
                <a:latin typeface="Arial Narrow" pitchFamily="34" charset="0"/>
              </a:defRPr>
            </a:lvl7pPr>
            <a:lvl8pPr marL="1371600" algn="ctr" rtl="0" eaLnBrk="1" fontAlgn="base" hangingPunct="1">
              <a:spcBef>
                <a:spcPct val="0"/>
              </a:spcBef>
              <a:spcAft>
                <a:spcPct val="0"/>
              </a:spcAft>
              <a:defRPr sz="4400" b="1">
                <a:solidFill>
                  <a:srgbClr val="005C64"/>
                </a:solidFill>
                <a:latin typeface="Arial Narrow" pitchFamily="34" charset="0"/>
              </a:defRPr>
            </a:lvl8pPr>
            <a:lvl9pPr marL="1828800" algn="ctr" rtl="0" eaLnBrk="1" fontAlgn="base" hangingPunct="1">
              <a:spcBef>
                <a:spcPct val="0"/>
              </a:spcBef>
              <a:spcAft>
                <a:spcPct val="0"/>
              </a:spcAft>
              <a:defRPr sz="4400" b="1">
                <a:solidFill>
                  <a:srgbClr val="005C64"/>
                </a:solidFill>
                <a:latin typeface="Arial Narrow" pitchFamily="34" charset="0"/>
              </a:defRPr>
            </a:lvl9pPr>
          </a:lstStyle>
          <a:p>
            <a:r>
              <a:rPr lang="en-US" kern="0" dirty="0" smtClean="0">
                <a:solidFill>
                  <a:schemeClr val="bg1"/>
                </a:solidFill>
              </a:rPr>
              <a:t>Acknowledgements</a:t>
            </a:r>
            <a:endParaRPr lang="en-US" kern="0" dirty="0">
              <a:solidFill>
                <a:schemeClr val="bg1"/>
              </a:solidFill>
            </a:endParaRPr>
          </a:p>
        </p:txBody>
      </p:sp>
    </p:spTree>
    <p:extLst>
      <p:ext uri="{BB962C8B-B14F-4D97-AF65-F5344CB8AC3E}">
        <p14:creationId xmlns:p14="http://schemas.microsoft.com/office/powerpoint/2010/main" val="1951714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2400"/>
            <a:ext cx="7467600" cy="1143000"/>
          </a:xfrm>
        </p:spPr>
        <p:txBody>
          <a:bodyPr/>
          <a:lstStyle/>
          <a:p>
            <a:r>
              <a:rPr lang="en-US" dirty="0" smtClean="0">
                <a:solidFill>
                  <a:schemeClr val="bg1"/>
                </a:solidFill>
              </a:rPr>
              <a:t>Climate: Species Responses</a:t>
            </a:r>
            <a:endParaRPr lang="en-US" dirty="0">
              <a:solidFill>
                <a:schemeClr val="bg1"/>
              </a:solidFill>
            </a:endParaRPr>
          </a:p>
        </p:txBody>
      </p:sp>
      <p:pic>
        <p:nvPicPr>
          <p:cNvPr id="5" name="Picture 5" descr="Blk Back Woodpecker g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91440" y="1395279"/>
            <a:ext cx="755222" cy="892675"/>
          </a:xfrm>
          <a:prstGeom prst="rect">
            <a:avLst/>
          </a:prstGeom>
          <a:ln>
            <a:noFill/>
          </a:ln>
          <a:effectLst>
            <a:outerShdw blurRad="292100" dist="139700" dir="2700000" algn="tl" rotWithShape="0">
              <a:srgbClr val="333333">
                <a:alpha val="65000"/>
              </a:srgbClr>
            </a:outerShdw>
          </a:effectLst>
        </p:spPr>
      </p:pic>
      <p:pic>
        <p:nvPicPr>
          <p:cNvPr id="6" name="Picture 9" descr="borealchickadee-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5387" y="1448412"/>
            <a:ext cx="612577" cy="786408"/>
          </a:xfrm>
          <a:prstGeom prst="rect">
            <a:avLst/>
          </a:prstGeom>
          <a:ln>
            <a:noFill/>
          </a:ln>
          <a:effectLst>
            <a:outerShdw blurRad="292100" dist="139700" dir="2700000" algn="tl" rotWithShape="0">
              <a:srgbClr val="333333">
                <a:alpha val="65000"/>
              </a:srgbClr>
            </a:outerShdw>
          </a:effectLst>
        </p:spPr>
      </p:pic>
      <p:pic>
        <p:nvPicPr>
          <p:cNvPr id="7" name="Picture 10" descr="grayjay-0067-3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76689" y="1470141"/>
            <a:ext cx="668536" cy="742950"/>
          </a:xfrm>
          <a:prstGeom prst="rect">
            <a:avLst/>
          </a:prstGeom>
          <a:ln>
            <a:noFill/>
          </a:ln>
          <a:effectLst>
            <a:outerShdw blurRad="292100" dist="139700" dir="2700000" algn="tl" rotWithShape="0">
              <a:srgbClr val="333333">
                <a:alpha val="65000"/>
              </a:srgbClr>
            </a:outerShdw>
          </a:effectLst>
        </p:spPr>
      </p:pic>
      <p:pic>
        <p:nvPicPr>
          <p:cNvPr id="24" name="Picture 6" descr="lincolnssparrow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3950" y="1436415"/>
            <a:ext cx="575984" cy="810403"/>
          </a:xfrm>
          <a:prstGeom prst="rect">
            <a:avLst/>
          </a:prstGeom>
          <a:ln>
            <a:noFill/>
          </a:ln>
          <a:effectLst>
            <a:outerShdw blurRad="292100" dist="139700" dir="2700000" algn="tl" rotWithShape="0">
              <a:srgbClr val="333333">
                <a:alpha val="65000"/>
              </a:srgbClr>
            </a:outerShdw>
          </a:effectLst>
        </p:spPr>
      </p:pic>
      <p:pic>
        <p:nvPicPr>
          <p:cNvPr id="25" name="Picture 7" descr="olivesidedflycatcher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238659" y="1497521"/>
            <a:ext cx="699509" cy="688190"/>
          </a:xfrm>
          <a:prstGeom prst="rect">
            <a:avLst/>
          </a:prstGeom>
          <a:ln>
            <a:noFill/>
          </a:ln>
          <a:effectLst>
            <a:outerShdw blurRad="292100" dist="139700" dir="2700000" algn="tl" rotWithShape="0">
              <a:srgbClr val="333333">
                <a:alpha val="65000"/>
              </a:srgbClr>
            </a:outerShdw>
          </a:effectLst>
        </p:spPr>
      </p:pic>
      <p:pic>
        <p:nvPicPr>
          <p:cNvPr id="26" name="Picture 8" descr="rustyblackbird2-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48504" y="1459113"/>
            <a:ext cx="883053" cy="765006"/>
          </a:xfrm>
          <a:prstGeom prst="rect">
            <a:avLst/>
          </a:prstGeom>
          <a:ln>
            <a:noFill/>
          </a:ln>
          <a:effectLst>
            <a:outerShdw blurRad="292100" dist="139700" dir="2700000" algn="tl" rotWithShape="0">
              <a:srgbClr val="333333">
                <a:alpha val="65000"/>
              </a:srgbClr>
            </a:outerShdw>
          </a:effectLst>
        </p:spPr>
      </p:pic>
      <p:pic>
        <p:nvPicPr>
          <p:cNvPr id="27" name="Picture 11" descr="palmwarbler-30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96893" y="1418186"/>
            <a:ext cx="692886" cy="846861"/>
          </a:xfrm>
          <a:prstGeom prst="rect">
            <a:avLst/>
          </a:prstGeom>
          <a:ln>
            <a:noFill/>
          </a:ln>
          <a:effectLst>
            <a:outerShdw blurRad="292100" dist="139700" dir="2700000" algn="tl" rotWithShape="0">
              <a:srgbClr val="333333">
                <a:alpha val="65000"/>
              </a:srgbClr>
            </a:outerShdw>
          </a:effectLst>
        </p:spPr>
      </p:pic>
      <p:pic>
        <p:nvPicPr>
          <p:cNvPr id="28" name="Picture 33" descr="YBFL_HYU"/>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990284" y="1475898"/>
            <a:ext cx="696516" cy="731437"/>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rot="19194022">
            <a:off x="58347" y="3211436"/>
            <a:ext cx="2021707" cy="430887"/>
          </a:xfrm>
          <a:prstGeom prst="rect">
            <a:avLst/>
          </a:prstGeom>
          <a:noFill/>
        </p:spPr>
        <p:txBody>
          <a:bodyPr wrap="none" rtlCol="0">
            <a:spAutoFit/>
          </a:bodyPr>
          <a:lstStyle/>
          <a:p>
            <a:r>
              <a:rPr lang="en-US" sz="2200" dirty="0" smtClean="0">
                <a:solidFill>
                  <a:schemeClr val="bg1"/>
                </a:solidFill>
              </a:rPr>
              <a:t>Breeding temp</a:t>
            </a:r>
          </a:p>
        </p:txBody>
      </p:sp>
      <p:sp>
        <p:nvSpPr>
          <p:cNvPr id="30" name="TextBox 29"/>
          <p:cNvSpPr txBox="1"/>
          <p:nvPr/>
        </p:nvSpPr>
        <p:spPr>
          <a:xfrm rot="19194022">
            <a:off x="5152" y="4099035"/>
            <a:ext cx="1707519" cy="430887"/>
          </a:xfrm>
          <a:prstGeom prst="rect">
            <a:avLst/>
          </a:prstGeom>
          <a:noFill/>
        </p:spPr>
        <p:txBody>
          <a:bodyPr wrap="none" rtlCol="0">
            <a:spAutoFit/>
          </a:bodyPr>
          <a:lstStyle/>
          <a:p>
            <a:r>
              <a:rPr lang="en-US" sz="2200" dirty="0" smtClean="0">
                <a:solidFill>
                  <a:schemeClr val="bg1"/>
                </a:solidFill>
              </a:rPr>
              <a:t>Winter temp</a:t>
            </a:r>
          </a:p>
        </p:txBody>
      </p:sp>
      <p:sp>
        <p:nvSpPr>
          <p:cNvPr id="31" name="TextBox 30"/>
          <p:cNvSpPr txBox="1"/>
          <p:nvPr/>
        </p:nvSpPr>
        <p:spPr>
          <a:xfrm rot="19194022">
            <a:off x="122973" y="5546526"/>
            <a:ext cx="1471878" cy="430887"/>
          </a:xfrm>
          <a:prstGeom prst="rect">
            <a:avLst/>
          </a:prstGeom>
          <a:noFill/>
        </p:spPr>
        <p:txBody>
          <a:bodyPr wrap="none" rtlCol="0">
            <a:spAutoFit/>
          </a:bodyPr>
          <a:lstStyle/>
          <a:p>
            <a:r>
              <a:rPr lang="en-US" sz="2200" dirty="0" smtClean="0">
                <a:solidFill>
                  <a:schemeClr val="bg1"/>
                </a:solidFill>
              </a:rPr>
              <a:t>Winter </a:t>
            </a:r>
            <a:r>
              <a:rPr lang="en-US" sz="2200" dirty="0" err="1" smtClean="0">
                <a:solidFill>
                  <a:schemeClr val="bg1"/>
                </a:solidFill>
              </a:rPr>
              <a:t>ppt</a:t>
            </a:r>
            <a:endParaRPr lang="en-US" sz="2200" dirty="0" smtClean="0">
              <a:solidFill>
                <a:schemeClr val="bg1"/>
              </a:solidFill>
            </a:endParaRPr>
          </a:p>
        </p:txBody>
      </p:sp>
      <p:sp>
        <p:nvSpPr>
          <p:cNvPr id="32" name="TextBox 31"/>
          <p:cNvSpPr txBox="1"/>
          <p:nvPr/>
        </p:nvSpPr>
        <p:spPr>
          <a:xfrm rot="19194022">
            <a:off x="71913" y="4768162"/>
            <a:ext cx="1786066" cy="430887"/>
          </a:xfrm>
          <a:prstGeom prst="rect">
            <a:avLst/>
          </a:prstGeom>
          <a:noFill/>
        </p:spPr>
        <p:txBody>
          <a:bodyPr wrap="none" rtlCol="0">
            <a:spAutoFit/>
          </a:bodyPr>
          <a:lstStyle/>
          <a:p>
            <a:r>
              <a:rPr lang="en-US" sz="2200" dirty="0" smtClean="0">
                <a:solidFill>
                  <a:schemeClr val="bg1"/>
                </a:solidFill>
              </a:rPr>
              <a:t>Breeding </a:t>
            </a:r>
            <a:r>
              <a:rPr lang="en-US" sz="2200" dirty="0" err="1" smtClean="0">
                <a:solidFill>
                  <a:schemeClr val="bg1"/>
                </a:solidFill>
              </a:rPr>
              <a:t>ppt</a:t>
            </a:r>
            <a:endParaRPr lang="en-US" sz="2200" dirty="0" smtClean="0">
              <a:solidFill>
                <a:schemeClr val="bg1"/>
              </a:solidFill>
            </a:endParaRPr>
          </a:p>
        </p:txBody>
      </p:sp>
      <p:grpSp>
        <p:nvGrpSpPr>
          <p:cNvPr id="42" name="Group 41"/>
          <p:cNvGrpSpPr/>
          <p:nvPr/>
        </p:nvGrpSpPr>
        <p:grpSpPr>
          <a:xfrm>
            <a:off x="3733159" y="2572030"/>
            <a:ext cx="4851301" cy="491837"/>
            <a:chOff x="3733159" y="2572030"/>
            <a:chExt cx="4851301" cy="491837"/>
          </a:xfrm>
        </p:grpSpPr>
        <p:pic>
          <p:nvPicPr>
            <p:cNvPr id="10" name="Picture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33159" y="2572030"/>
              <a:ext cx="491837" cy="491837"/>
            </a:xfrm>
            <a:prstGeom prst="rect">
              <a:avLst/>
            </a:prstGeom>
          </p:spPr>
        </p:pic>
        <p:pic>
          <p:nvPicPr>
            <p:cNvPr id="33" name="Picture 3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92623" y="2572030"/>
              <a:ext cx="491837" cy="491837"/>
            </a:xfrm>
            <a:prstGeom prst="rect">
              <a:avLst/>
            </a:prstGeom>
          </p:spPr>
        </p:pic>
        <p:pic>
          <p:nvPicPr>
            <p:cNvPr id="34" name="Picture 3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37363" y="2572030"/>
              <a:ext cx="491837" cy="491837"/>
            </a:xfrm>
            <a:prstGeom prst="rect">
              <a:avLst/>
            </a:prstGeom>
          </p:spPr>
        </p:pic>
        <p:pic>
          <p:nvPicPr>
            <p:cNvPr id="35" name="Picture 3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80315" y="2572030"/>
              <a:ext cx="491837" cy="491837"/>
            </a:xfrm>
            <a:prstGeom prst="rect">
              <a:avLst/>
            </a:prstGeom>
          </p:spPr>
        </p:pic>
      </p:grpSp>
      <p:pic>
        <p:nvPicPr>
          <p:cNvPr id="36" name="Picture 3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75563" y="3429000"/>
            <a:ext cx="491837" cy="491837"/>
          </a:xfrm>
          <a:prstGeom prst="rect">
            <a:avLst/>
          </a:prstGeom>
        </p:spPr>
      </p:pic>
      <p:grpSp>
        <p:nvGrpSpPr>
          <p:cNvPr id="43" name="Group 42"/>
          <p:cNvGrpSpPr/>
          <p:nvPr/>
        </p:nvGrpSpPr>
        <p:grpSpPr>
          <a:xfrm>
            <a:off x="3754928" y="4233900"/>
            <a:ext cx="3941272" cy="493776"/>
            <a:chOff x="3754928" y="4233900"/>
            <a:chExt cx="3941272" cy="493776"/>
          </a:xfrm>
        </p:grpSpPr>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3754928" y="4233900"/>
              <a:ext cx="493776" cy="493776"/>
            </a:xfrm>
            <a:prstGeom prst="rect">
              <a:avLst/>
            </a:prstGeom>
          </p:spPr>
        </p:pic>
        <p:pic>
          <p:nvPicPr>
            <p:cNvPr id="37" name="Picture 3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04363" y="4234870"/>
              <a:ext cx="491837" cy="491837"/>
            </a:xfrm>
            <a:prstGeom prst="rect">
              <a:avLst/>
            </a:prstGeom>
          </p:spPr>
        </p:pic>
        <p:pic>
          <p:nvPicPr>
            <p:cNvPr id="38" name="Picture 3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4535424" y="4233900"/>
              <a:ext cx="493776" cy="493776"/>
            </a:xfrm>
            <a:prstGeom prst="rect">
              <a:avLst/>
            </a:prstGeom>
          </p:spPr>
        </p:pic>
        <p:pic>
          <p:nvPicPr>
            <p:cNvPr id="39" name="Picture 3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6216810" y="4233900"/>
              <a:ext cx="493776" cy="493776"/>
            </a:xfrm>
            <a:prstGeom prst="rect">
              <a:avLst/>
            </a:prstGeom>
          </p:spPr>
        </p:pic>
      </p:grpSp>
      <p:grpSp>
        <p:nvGrpSpPr>
          <p:cNvPr id="44" name="Group 43"/>
          <p:cNvGrpSpPr/>
          <p:nvPr/>
        </p:nvGrpSpPr>
        <p:grpSpPr>
          <a:xfrm>
            <a:off x="2123132" y="5340166"/>
            <a:ext cx="1335431" cy="493776"/>
            <a:chOff x="2123132" y="5340166"/>
            <a:chExt cx="1335431" cy="493776"/>
          </a:xfrm>
        </p:grpSpPr>
        <p:pic>
          <p:nvPicPr>
            <p:cNvPr id="40" name="Picture 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23132" y="5341136"/>
              <a:ext cx="491837" cy="491837"/>
            </a:xfrm>
            <a:prstGeom prst="rect">
              <a:avLst/>
            </a:prstGeom>
          </p:spPr>
        </p:pic>
        <p:pic>
          <p:nvPicPr>
            <p:cNvPr id="41" name="Picture 4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2964787" y="5340166"/>
              <a:ext cx="493776" cy="493776"/>
            </a:xfrm>
            <a:prstGeom prst="rect">
              <a:avLst/>
            </a:prstGeom>
          </p:spPr>
        </p:pic>
      </p:grpSp>
    </p:spTree>
    <p:extLst>
      <p:ext uri="{BB962C8B-B14F-4D97-AF65-F5344CB8AC3E}">
        <p14:creationId xmlns:p14="http://schemas.microsoft.com/office/powerpoint/2010/main" val="279680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77266" y="261661"/>
            <a:ext cx="6172200" cy="857250"/>
          </a:xfrm>
        </p:spPr>
        <p:txBody>
          <a:bodyPr/>
          <a:lstStyle/>
          <a:p>
            <a:pPr eaLnBrk="1" hangingPunct="1"/>
            <a:r>
              <a:rPr lang="en-US" dirty="0" smtClean="0">
                <a:solidFill>
                  <a:schemeClr val="accent1">
                    <a:lumMod val="75000"/>
                  </a:schemeClr>
                </a:solidFill>
              </a:rPr>
              <a:t>Target Species</a:t>
            </a:r>
          </a:p>
        </p:txBody>
      </p:sp>
      <p:pic>
        <p:nvPicPr>
          <p:cNvPr id="15363" name="Picture 4" descr="3toedwoodpecker"/>
          <p:cNvPicPr>
            <a:picLocks noChangeAspect="1" noChangeArrowheads="1"/>
          </p:cNvPicPr>
          <p:nvPr/>
        </p:nvPicPr>
        <p:blipFill>
          <a:blip r:embed="rId3" cstate="print"/>
          <a:srcRect/>
          <a:stretch>
            <a:fillRect/>
          </a:stretch>
        </p:blipFill>
        <p:spPr bwMode="auto">
          <a:xfrm>
            <a:off x="1257300" y="1388418"/>
            <a:ext cx="1371600" cy="2457450"/>
          </a:xfrm>
          <a:prstGeom prst="rect">
            <a:avLst/>
          </a:prstGeom>
          <a:ln>
            <a:noFill/>
          </a:ln>
          <a:effectLst>
            <a:outerShdw blurRad="292100" dist="139700" dir="2700000" algn="tl" rotWithShape="0">
              <a:srgbClr val="333333">
                <a:alpha val="65000"/>
              </a:srgbClr>
            </a:outerShdw>
          </a:effectLst>
        </p:spPr>
      </p:pic>
      <p:pic>
        <p:nvPicPr>
          <p:cNvPr id="15364" name="Picture 5" descr="Blk Back Woodpecker g 6"/>
          <p:cNvPicPr>
            <a:picLocks noChangeAspect="1" noChangeArrowheads="1"/>
          </p:cNvPicPr>
          <p:nvPr/>
        </p:nvPicPr>
        <p:blipFill>
          <a:blip r:embed="rId4" cstate="print"/>
          <a:srcRect/>
          <a:stretch>
            <a:fillRect/>
          </a:stretch>
        </p:blipFill>
        <p:spPr bwMode="auto">
          <a:xfrm>
            <a:off x="3829051" y="1902768"/>
            <a:ext cx="1489472" cy="2286000"/>
          </a:xfrm>
          <a:prstGeom prst="rect">
            <a:avLst/>
          </a:prstGeom>
          <a:ln>
            <a:noFill/>
          </a:ln>
          <a:effectLst>
            <a:outerShdw blurRad="292100" dist="139700" dir="2700000" algn="tl" rotWithShape="0">
              <a:srgbClr val="333333">
                <a:alpha val="65000"/>
              </a:srgbClr>
            </a:outerShdw>
          </a:effectLst>
        </p:spPr>
      </p:pic>
      <p:pic>
        <p:nvPicPr>
          <p:cNvPr id="15365" name="Picture 6" descr="lincolnssparrow1"/>
          <p:cNvPicPr>
            <a:picLocks noChangeAspect="1" noChangeArrowheads="1"/>
          </p:cNvPicPr>
          <p:nvPr/>
        </p:nvPicPr>
        <p:blipFill>
          <a:blip r:embed="rId5" cstate="print"/>
          <a:srcRect/>
          <a:stretch>
            <a:fillRect/>
          </a:stretch>
        </p:blipFill>
        <p:spPr bwMode="auto">
          <a:xfrm>
            <a:off x="2686051" y="1845618"/>
            <a:ext cx="1056085" cy="1485900"/>
          </a:xfrm>
          <a:prstGeom prst="rect">
            <a:avLst/>
          </a:prstGeom>
          <a:ln>
            <a:noFill/>
          </a:ln>
          <a:effectLst>
            <a:outerShdw blurRad="292100" dist="139700" dir="2700000" algn="tl" rotWithShape="0">
              <a:srgbClr val="333333">
                <a:alpha val="65000"/>
              </a:srgbClr>
            </a:outerShdw>
          </a:effectLst>
        </p:spPr>
      </p:pic>
      <p:pic>
        <p:nvPicPr>
          <p:cNvPr id="15366" name="Picture 7" descr="olivesidedflycatcher3"/>
          <p:cNvPicPr>
            <a:picLocks noChangeAspect="1" noChangeArrowheads="1"/>
          </p:cNvPicPr>
          <p:nvPr/>
        </p:nvPicPr>
        <p:blipFill>
          <a:blip r:embed="rId6" cstate="print"/>
          <a:srcRect/>
          <a:stretch>
            <a:fillRect/>
          </a:stretch>
        </p:blipFill>
        <p:spPr bwMode="auto">
          <a:xfrm>
            <a:off x="6415087" y="1567013"/>
            <a:ext cx="1471613" cy="3078956"/>
          </a:xfrm>
          <a:prstGeom prst="rect">
            <a:avLst/>
          </a:prstGeom>
          <a:ln>
            <a:noFill/>
          </a:ln>
          <a:effectLst>
            <a:outerShdw blurRad="292100" dist="139700" dir="2700000" algn="tl" rotWithShape="0">
              <a:srgbClr val="333333">
                <a:alpha val="65000"/>
              </a:srgbClr>
            </a:outerShdw>
          </a:effectLst>
        </p:spPr>
      </p:pic>
      <p:pic>
        <p:nvPicPr>
          <p:cNvPr id="15367" name="Picture 8" descr="rustyblackbird2-r"/>
          <p:cNvPicPr>
            <a:picLocks noChangeAspect="1" noChangeArrowheads="1"/>
          </p:cNvPicPr>
          <p:nvPr/>
        </p:nvPicPr>
        <p:blipFill>
          <a:blip r:embed="rId7" cstate="print"/>
          <a:srcRect/>
          <a:stretch>
            <a:fillRect/>
          </a:stretch>
        </p:blipFill>
        <p:spPr bwMode="auto">
          <a:xfrm>
            <a:off x="5200650" y="2588569"/>
            <a:ext cx="1371600" cy="1188244"/>
          </a:xfrm>
          <a:prstGeom prst="rect">
            <a:avLst/>
          </a:prstGeom>
          <a:ln>
            <a:noFill/>
          </a:ln>
          <a:effectLst>
            <a:outerShdw blurRad="292100" dist="139700" dir="2700000" algn="tl" rotWithShape="0">
              <a:srgbClr val="333333">
                <a:alpha val="65000"/>
              </a:srgbClr>
            </a:outerShdw>
          </a:effectLst>
        </p:spPr>
      </p:pic>
      <p:pic>
        <p:nvPicPr>
          <p:cNvPr id="15368" name="Picture 9" descr="borealchickadee-6"/>
          <p:cNvPicPr>
            <a:picLocks noChangeAspect="1" noChangeArrowheads="1"/>
          </p:cNvPicPr>
          <p:nvPr/>
        </p:nvPicPr>
        <p:blipFill>
          <a:blip r:embed="rId8" cstate="print"/>
          <a:srcRect/>
          <a:stretch>
            <a:fillRect/>
          </a:stretch>
        </p:blipFill>
        <p:spPr bwMode="auto">
          <a:xfrm>
            <a:off x="5314950" y="4017318"/>
            <a:ext cx="1225154" cy="1572816"/>
          </a:xfrm>
          <a:prstGeom prst="rect">
            <a:avLst/>
          </a:prstGeom>
          <a:ln>
            <a:noFill/>
          </a:ln>
          <a:effectLst>
            <a:outerShdw blurRad="292100" dist="139700" dir="2700000" algn="tl" rotWithShape="0">
              <a:srgbClr val="333333">
                <a:alpha val="65000"/>
              </a:srgbClr>
            </a:outerShdw>
          </a:effectLst>
        </p:spPr>
      </p:pic>
      <p:pic>
        <p:nvPicPr>
          <p:cNvPr id="15369" name="Picture 10" descr="grayjay-0067-300"/>
          <p:cNvPicPr>
            <a:picLocks noChangeAspect="1" noChangeArrowheads="1"/>
          </p:cNvPicPr>
          <p:nvPr/>
        </p:nvPicPr>
        <p:blipFill>
          <a:blip r:embed="rId9" cstate="print"/>
          <a:srcRect/>
          <a:stretch>
            <a:fillRect/>
          </a:stretch>
        </p:blipFill>
        <p:spPr bwMode="auto">
          <a:xfrm>
            <a:off x="3829051" y="4303068"/>
            <a:ext cx="1337072" cy="1485900"/>
          </a:xfrm>
          <a:prstGeom prst="rect">
            <a:avLst/>
          </a:prstGeom>
          <a:ln>
            <a:noFill/>
          </a:ln>
          <a:effectLst>
            <a:outerShdw blurRad="292100" dist="139700" dir="2700000" algn="tl" rotWithShape="0">
              <a:srgbClr val="333333">
                <a:alpha val="65000"/>
              </a:srgbClr>
            </a:outerShdw>
          </a:effectLst>
        </p:spPr>
      </p:pic>
      <p:pic>
        <p:nvPicPr>
          <p:cNvPr id="15370" name="Picture 11" descr="palmwarbler-300"/>
          <p:cNvPicPr>
            <a:picLocks noChangeAspect="1" noChangeArrowheads="1"/>
          </p:cNvPicPr>
          <p:nvPr/>
        </p:nvPicPr>
        <p:blipFill>
          <a:blip r:embed="rId10" cstate="print"/>
          <a:srcRect/>
          <a:stretch>
            <a:fillRect/>
          </a:stretch>
        </p:blipFill>
        <p:spPr bwMode="auto">
          <a:xfrm>
            <a:off x="2857500" y="4988868"/>
            <a:ext cx="1028700" cy="1257300"/>
          </a:xfrm>
          <a:prstGeom prst="rect">
            <a:avLst/>
          </a:prstGeom>
          <a:ln>
            <a:noFill/>
          </a:ln>
          <a:effectLst>
            <a:outerShdw blurRad="292100" dist="139700" dir="2700000" algn="tl" rotWithShape="0">
              <a:srgbClr val="333333">
                <a:alpha val="65000"/>
              </a:srgbClr>
            </a:outerShdw>
          </a:effectLst>
        </p:spPr>
      </p:pic>
      <p:sp>
        <p:nvSpPr>
          <p:cNvPr id="15372" name="Text Box 13"/>
          <p:cNvSpPr txBox="1">
            <a:spLocks noChangeArrowheads="1"/>
          </p:cNvSpPr>
          <p:nvPr/>
        </p:nvSpPr>
        <p:spPr bwMode="auto">
          <a:xfrm>
            <a:off x="0" y="6660118"/>
            <a:ext cx="1524000" cy="207749"/>
          </a:xfrm>
          <a:prstGeom prst="rect">
            <a:avLst/>
          </a:prstGeom>
          <a:noFill/>
          <a:ln w="9525">
            <a:noFill/>
            <a:miter lim="800000"/>
            <a:headEnd/>
            <a:tailEnd/>
          </a:ln>
        </p:spPr>
        <p:txBody>
          <a:bodyPr wrap="square">
            <a:spAutoFit/>
          </a:bodyPr>
          <a:lstStyle/>
          <a:p>
            <a:r>
              <a:rPr lang="en-US" sz="750" dirty="0">
                <a:solidFill>
                  <a:schemeClr val="bg1"/>
                </a:solidFill>
              </a:rPr>
              <a:t>Photos: J. Nadler, A. </a:t>
            </a:r>
            <a:r>
              <a:rPr lang="en-US" sz="750" dirty="0" err="1" smtClean="0">
                <a:solidFill>
                  <a:schemeClr val="bg1"/>
                </a:solidFill>
              </a:rPr>
              <a:t>Dettling</a:t>
            </a:r>
            <a:endParaRPr lang="en-US" sz="750" dirty="0">
              <a:solidFill>
                <a:schemeClr val="bg1"/>
              </a:solidFill>
            </a:endParaRPr>
          </a:p>
        </p:txBody>
      </p:sp>
      <p:pic>
        <p:nvPicPr>
          <p:cNvPr id="15373" name="Picture 15" descr="TEWA_SYM_stained_051906c"/>
          <p:cNvPicPr>
            <a:picLocks noChangeAspect="1" noChangeArrowheads="1"/>
          </p:cNvPicPr>
          <p:nvPr/>
        </p:nvPicPr>
        <p:blipFill>
          <a:blip r:embed="rId11" cstate="print"/>
          <a:srcRect/>
          <a:stretch>
            <a:fillRect/>
          </a:stretch>
        </p:blipFill>
        <p:spPr bwMode="auto">
          <a:xfrm>
            <a:off x="6858000" y="3903018"/>
            <a:ext cx="1085850" cy="881063"/>
          </a:xfrm>
          <a:prstGeom prst="rect">
            <a:avLst/>
          </a:prstGeom>
          <a:ln>
            <a:noFill/>
          </a:ln>
          <a:effectLst>
            <a:outerShdw blurRad="292100" dist="139700" dir="2700000" algn="tl" rotWithShape="0">
              <a:srgbClr val="333333">
                <a:alpha val="65000"/>
              </a:srgbClr>
            </a:outerShdw>
          </a:effectLst>
        </p:spPr>
      </p:pic>
      <p:pic>
        <p:nvPicPr>
          <p:cNvPr id="15374" name="Picture 17" descr="CMWA_AHYM_101306c"/>
          <p:cNvPicPr>
            <a:picLocks noChangeAspect="1" noChangeArrowheads="1"/>
          </p:cNvPicPr>
          <p:nvPr/>
        </p:nvPicPr>
        <p:blipFill>
          <a:blip r:embed="rId12" cstate="print"/>
          <a:srcRect/>
          <a:stretch>
            <a:fillRect/>
          </a:stretch>
        </p:blipFill>
        <p:spPr bwMode="auto">
          <a:xfrm>
            <a:off x="2464595" y="3445818"/>
            <a:ext cx="1250156" cy="1058466"/>
          </a:xfrm>
          <a:prstGeom prst="rect">
            <a:avLst/>
          </a:prstGeom>
          <a:ln>
            <a:noFill/>
          </a:ln>
          <a:effectLst>
            <a:outerShdw blurRad="292100" dist="139700" dir="2700000" algn="tl" rotWithShape="0">
              <a:srgbClr val="333333">
                <a:alpha val="65000"/>
              </a:srgbClr>
            </a:outerShdw>
          </a:effectLst>
        </p:spPr>
      </p:pic>
      <p:pic>
        <p:nvPicPr>
          <p:cNvPr id="15375" name="Picture 19" descr="BBWA_AHYM_092304a"/>
          <p:cNvPicPr>
            <a:picLocks noChangeAspect="1" noChangeArrowheads="1"/>
          </p:cNvPicPr>
          <p:nvPr/>
        </p:nvPicPr>
        <p:blipFill>
          <a:blip r:embed="rId13" cstate="print"/>
          <a:srcRect/>
          <a:stretch>
            <a:fillRect/>
          </a:stretch>
        </p:blipFill>
        <p:spPr bwMode="auto">
          <a:xfrm>
            <a:off x="5829301" y="1331269"/>
            <a:ext cx="1607344" cy="913210"/>
          </a:xfrm>
          <a:prstGeom prst="rect">
            <a:avLst/>
          </a:prstGeom>
          <a:ln>
            <a:noFill/>
          </a:ln>
          <a:effectLst>
            <a:outerShdw blurRad="292100" dist="139700" dir="2700000" algn="tl" rotWithShape="0">
              <a:srgbClr val="333333">
                <a:alpha val="65000"/>
              </a:srgbClr>
            </a:outerShdw>
          </a:effectLst>
        </p:spPr>
      </p:pic>
      <p:sp>
        <p:nvSpPr>
          <p:cNvPr id="15376" name="Text Box 20"/>
          <p:cNvSpPr txBox="1">
            <a:spLocks noChangeArrowheads="1"/>
          </p:cNvSpPr>
          <p:nvPr/>
        </p:nvSpPr>
        <p:spPr bwMode="auto">
          <a:xfrm>
            <a:off x="1257301" y="2969568"/>
            <a:ext cx="857927" cy="369332"/>
          </a:xfrm>
          <a:prstGeom prst="rect">
            <a:avLst/>
          </a:prstGeom>
          <a:noFill/>
          <a:ln w="9525">
            <a:noFill/>
            <a:miter lim="800000"/>
            <a:headEnd/>
            <a:tailEnd/>
          </a:ln>
        </p:spPr>
        <p:txBody>
          <a:bodyPr wrap="none">
            <a:spAutoFit/>
          </a:bodyPr>
          <a:lstStyle/>
          <a:p>
            <a:r>
              <a:rPr lang="en-US" sz="900" b="1">
                <a:solidFill>
                  <a:schemeClr val="bg1"/>
                </a:solidFill>
              </a:rPr>
              <a:t>Three-toed </a:t>
            </a:r>
          </a:p>
          <a:p>
            <a:r>
              <a:rPr lang="en-US" sz="900" b="1">
                <a:solidFill>
                  <a:schemeClr val="bg1"/>
                </a:solidFill>
              </a:rPr>
              <a:t>woodpecker</a:t>
            </a:r>
          </a:p>
        </p:txBody>
      </p:sp>
      <p:sp>
        <p:nvSpPr>
          <p:cNvPr id="15377" name="Text Box 21"/>
          <p:cNvSpPr txBox="1">
            <a:spLocks noChangeArrowheads="1"/>
          </p:cNvSpPr>
          <p:nvPr/>
        </p:nvSpPr>
        <p:spPr bwMode="auto">
          <a:xfrm>
            <a:off x="2686051" y="3102918"/>
            <a:ext cx="1172116" cy="230832"/>
          </a:xfrm>
          <a:prstGeom prst="rect">
            <a:avLst/>
          </a:prstGeom>
          <a:noFill/>
          <a:ln w="9525">
            <a:noFill/>
            <a:miter lim="800000"/>
            <a:headEnd/>
            <a:tailEnd/>
          </a:ln>
        </p:spPr>
        <p:txBody>
          <a:bodyPr wrap="none">
            <a:spAutoFit/>
          </a:bodyPr>
          <a:lstStyle/>
          <a:p>
            <a:r>
              <a:rPr lang="en-US" sz="900" b="1">
                <a:solidFill>
                  <a:schemeClr val="bg1"/>
                </a:solidFill>
              </a:rPr>
              <a:t>Lincoln’s sparrow</a:t>
            </a:r>
          </a:p>
        </p:txBody>
      </p:sp>
      <p:sp>
        <p:nvSpPr>
          <p:cNvPr id="15378" name="Text Box 22"/>
          <p:cNvSpPr txBox="1">
            <a:spLocks noChangeArrowheads="1"/>
          </p:cNvSpPr>
          <p:nvPr/>
        </p:nvSpPr>
        <p:spPr bwMode="auto">
          <a:xfrm>
            <a:off x="3086100" y="3445818"/>
            <a:ext cx="800100" cy="369332"/>
          </a:xfrm>
          <a:prstGeom prst="rect">
            <a:avLst/>
          </a:prstGeom>
          <a:noFill/>
          <a:ln w="9525">
            <a:noFill/>
            <a:miter lim="800000"/>
            <a:headEnd/>
            <a:tailEnd/>
          </a:ln>
        </p:spPr>
        <p:txBody>
          <a:bodyPr>
            <a:spAutoFit/>
          </a:bodyPr>
          <a:lstStyle/>
          <a:p>
            <a:r>
              <a:rPr lang="en-US" sz="900" b="1">
                <a:solidFill>
                  <a:schemeClr val="bg1"/>
                </a:solidFill>
              </a:rPr>
              <a:t>Cape May warbler</a:t>
            </a:r>
          </a:p>
        </p:txBody>
      </p:sp>
      <p:sp>
        <p:nvSpPr>
          <p:cNvPr id="15380" name="Text Box 24"/>
          <p:cNvSpPr txBox="1">
            <a:spLocks noChangeArrowheads="1"/>
          </p:cNvSpPr>
          <p:nvPr/>
        </p:nvSpPr>
        <p:spPr bwMode="auto">
          <a:xfrm>
            <a:off x="3086101" y="6017568"/>
            <a:ext cx="902811" cy="230832"/>
          </a:xfrm>
          <a:prstGeom prst="rect">
            <a:avLst/>
          </a:prstGeom>
          <a:noFill/>
          <a:ln w="9525">
            <a:noFill/>
            <a:miter lim="800000"/>
            <a:headEnd/>
            <a:tailEnd/>
          </a:ln>
        </p:spPr>
        <p:txBody>
          <a:bodyPr wrap="none">
            <a:spAutoFit/>
          </a:bodyPr>
          <a:lstStyle/>
          <a:p>
            <a:r>
              <a:rPr lang="en-US" sz="900" b="1" dirty="0">
                <a:solidFill>
                  <a:schemeClr val="bg1"/>
                </a:solidFill>
              </a:rPr>
              <a:t>Palm warbler</a:t>
            </a:r>
          </a:p>
        </p:txBody>
      </p:sp>
      <p:sp>
        <p:nvSpPr>
          <p:cNvPr id="15381" name="Text Box 25"/>
          <p:cNvSpPr txBox="1">
            <a:spLocks noChangeArrowheads="1"/>
          </p:cNvSpPr>
          <p:nvPr/>
        </p:nvSpPr>
        <p:spPr bwMode="auto">
          <a:xfrm>
            <a:off x="4580651" y="4358638"/>
            <a:ext cx="633507" cy="369332"/>
          </a:xfrm>
          <a:prstGeom prst="rect">
            <a:avLst/>
          </a:prstGeom>
          <a:noFill/>
          <a:ln w="9525">
            <a:noFill/>
            <a:miter lim="800000"/>
            <a:headEnd/>
            <a:tailEnd/>
          </a:ln>
        </p:spPr>
        <p:txBody>
          <a:bodyPr wrap="none">
            <a:spAutoFit/>
          </a:bodyPr>
          <a:lstStyle/>
          <a:p>
            <a:r>
              <a:rPr lang="en-US" sz="900" b="1" dirty="0" smtClean="0">
                <a:solidFill>
                  <a:schemeClr val="bg1"/>
                </a:solidFill>
              </a:rPr>
              <a:t>Canada </a:t>
            </a:r>
            <a:endParaRPr lang="en-US" sz="900" b="1" dirty="0">
              <a:solidFill>
                <a:schemeClr val="bg1"/>
              </a:solidFill>
            </a:endParaRPr>
          </a:p>
          <a:p>
            <a:r>
              <a:rPr lang="en-US" sz="900" b="1" dirty="0">
                <a:solidFill>
                  <a:schemeClr val="bg1"/>
                </a:solidFill>
              </a:rPr>
              <a:t>jay</a:t>
            </a:r>
          </a:p>
        </p:txBody>
      </p:sp>
      <p:sp>
        <p:nvSpPr>
          <p:cNvPr id="15382" name="Text Box 26"/>
          <p:cNvSpPr txBox="1">
            <a:spLocks noChangeArrowheads="1"/>
          </p:cNvSpPr>
          <p:nvPr/>
        </p:nvSpPr>
        <p:spPr bwMode="auto">
          <a:xfrm>
            <a:off x="3838576" y="3845868"/>
            <a:ext cx="960519" cy="369332"/>
          </a:xfrm>
          <a:prstGeom prst="rect">
            <a:avLst/>
          </a:prstGeom>
          <a:noFill/>
          <a:ln w="9525">
            <a:noFill/>
            <a:miter lim="800000"/>
            <a:headEnd/>
            <a:tailEnd/>
          </a:ln>
        </p:spPr>
        <p:txBody>
          <a:bodyPr wrap="none">
            <a:spAutoFit/>
          </a:bodyPr>
          <a:lstStyle/>
          <a:p>
            <a:r>
              <a:rPr lang="en-US" sz="900" b="1">
                <a:solidFill>
                  <a:schemeClr val="bg1"/>
                </a:solidFill>
              </a:rPr>
              <a:t>Black-backed </a:t>
            </a:r>
          </a:p>
          <a:p>
            <a:r>
              <a:rPr lang="en-US" sz="900" b="1">
                <a:solidFill>
                  <a:schemeClr val="bg1"/>
                </a:solidFill>
              </a:rPr>
              <a:t>woodpecker</a:t>
            </a:r>
          </a:p>
        </p:txBody>
      </p:sp>
      <p:sp>
        <p:nvSpPr>
          <p:cNvPr id="15383" name="Text Box 27"/>
          <p:cNvSpPr txBox="1">
            <a:spLocks noChangeArrowheads="1"/>
          </p:cNvSpPr>
          <p:nvPr/>
        </p:nvSpPr>
        <p:spPr bwMode="auto">
          <a:xfrm>
            <a:off x="5200650" y="2611191"/>
            <a:ext cx="1050288" cy="230832"/>
          </a:xfrm>
          <a:prstGeom prst="rect">
            <a:avLst/>
          </a:prstGeom>
          <a:noFill/>
          <a:ln w="9525">
            <a:noFill/>
            <a:miter lim="800000"/>
            <a:headEnd/>
            <a:tailEnd/>
          </a:ln>
        </p:spPr>
        <p:txBody>
          <a:bodyPr wrap="none">
            <a:spAutoFit/>
          </a:bodyPr>
          <a:lstStyle/>
          <a:p>
            <a:r>
              <a:rPr lang="en-US" sz="900" b="1"/>
              <a:t>Rusty blackbird</a:t>
            </a:r>
          </a:p>
        </p:txBody>
      </p:sp>
      <p:sp>
        <p:nvSpPr>
          <p:cNvPr id="15384" name="Text Box 28"/>
          <p:cNvSpPr txBox="1">
            <a:spLocks noChangeArrowheads="1"/>
          </p:cNvSpPr>
          <p:nvPr/>
        </p:nvSpPr>
        <p:spPr bwMode="auto">
          <a:xfrm>
            <a:off x="5838826" y="1445568"/>
            <a:ext cx="947695" cy="369332"/>
          </a:xfrm>
          <a:prstGeom prst="rect">
            <a:avLst/>
          </a:prstGeom>
          <a:noFill/>
          <a:ln w="9525">
            <a:noFill/>
            <a:miter lim="800000"/>
            <a:headEnd/>
            <a:tailEnd/>
          </a:ln>
        </p:spPr>
        <p:txBody>
          <a:bodyPr wrap="none">
            <a:spAutoFit/>
          </a:bodyPr>
          <a:lstStyle/>
          <a:p>
            <a:r>
              <a:rPr lang="en-US" sz="900" b="1">
                <a:solidFill>
                  <a:schemeClr val="bg1"/>
                </a:solidFill>
              </a:rPr>
              <a:t>Bay-breasted </a:t>
            </a:r>
          </a:p>
          <a:p>
            <a:r>
              <a:rPr lang="en-US" sz="900" b="1">
                <a:solidFill>
                  <a:schemeClr val="bg1"/>
                </a:solidFill>
              </a:rPr>
              <a:t>warbler</a:t>
            </a:r>
          </a:p>
        </p:txBody>
      </p:sp>
      <p:sp>
        <p:nvSpPr>
          <p:cNvPr id="15385" name="Text Box 29"/>
          <p:cNvSpPr txBox="1">
            <a:spLocks noChangeArrowheads="1"/>
          </p:cNvSpPr>
          <p:nvPr/>
        </p:nvSpPr>
        <p:spPr bwMode="auto">
          <a:xfrm>
            <a:off x="7086600" y="3331518"/>
            <a:ext cx="838691" cy="369332"/>
          </a:xfrm>
          <a:prstGeom prst="rect">
            <a:avLst/>
          </a:prstGeom>
          <a:noFill/>
          <a:ln w="9525">
            <a:noFill/>
            <a:miter lim="800000"/>
            <a:headEnd/>
            <a:tailEnd/>
          </a:ln>
        </p:spPr>
        <p:txBody>
          <a:bodyPr wrap="none">
            <a:spAutoFit/>
          </a:bodyPr>
          <a:lstStyle/>
          <a:p>
            <a:r>
              <a:rPr lang="en-US" sz="900" b="1" dirty="0"/>
              <a:t>Olive-sided </a:t>
            </a:r>
          </a:p>
          <a:p>
            <a:r>
              <a:rPr lang="en-US" sz="900" b="1" dirty="0"/>
              <a:t>flycatcher</a:t>
            </a:r>
          </a:p>
        </p:txBody>
      </p:sp>
      <p:sp>
        <p:nvSpPr>
          <p:cNvPr id="15386" name="Text Box 30"/>
          <p:cNvSpPr txBox="1">
            <a:spLocks noChangeArrowheads="1"/>
          </p:cNvSpPr>
          <p:nvPr/>
        </p:nvSpPr>
        <p:spPr bwMode="auto">
          <a:xfrm>
            <a:off x="6781800" y="4588818"/>
            <a:ext cx="1223412" cy="230832"/>
          </a:xfrm>
          <a:prstGeom prst="rect">
            <a:avLst/>
          </a:prstGeom>
          <a:noFill/>
          <a:ln w="9525">
            <a:noFill/>
            <a:miter lim="800000"/>
            <a:headEnd/>
            <a:tailEnd/>
          </a:ln>
        </p:spPr>
        <p:txBody>
          <a:bodyPr wrap="none">
            <a:spAutoFit/>
          </a:bodyPr>
          <a:lstStyle/>
          <a:p>
            <a:r>
              <a:rPr lang="en-US" sz="900" b="1" dirty="0"/>
              <a:t>Tennessee warbler</a:t>
            </a:r>
          </a:p>
        </p:txBody>
      </p:sp>
      <p:sp>
        <p:nvSpPr>
          <p:cNvPr id="15387" name="Text Box 31"/>
          <p:cNvSpPr txBox="1">
            <a:spLocks noChangeArrowheads="1"/>
          </p:cNvSpPr>
          <p:nvPr/>
        </p:nvSpPr>
        <p:spPr bwMode="auto">
          <a:xfrm>
            <a:off x="5372101" y="4074468"/>
            <a:ext cx="742511" cy="369332"/>
          </a:xfrm>
          <a:prstGeom prst="rect">
            <a:avLst/>
          </a:prstGeom>
          <a:noFill/>
          <a:ln w="9525">
            <a:noFill/>
            <a:miter lim="800000"/>
            <a:headEnd/>
            <a:tailEnd/>
          </a:ln>
        </p:spPr>
        <p:txBody>
          <a:bodyPr wrap="none">
            <a:spAutoFit/>
          </a:bodyPr>
          <a:lstStyle/>
          <a:p>
            <a:r>
              <a:rPr lang="en-US" sz="900" b="1">
                <a:solidFill>
                  <a:schemeClr val="bg1"/>
                </a:solidFill>
              </a:rPr>
              <a:t>Boreal </a:t>
            </a:r>
          </a:p>
          <a:p>
            <a:r>
              <a:rPr lang="en-US" sz="900" b="1">
                <a:solidFill>
                  <a:schemeClr val="bg1"/>
                </a:solidFill>
              </a:rPr>
              <a:t>chickadee</a:t>
            </a:r>
          </a:p>
        </p:txBody>
      </p:sp>
      <p:pic>
        <p:nvPicPr>
          <p:cNvPr id="15388" name="Picture 33" descr="YBFL_HYU"/>
          <p:cNvPicPr>
            <a:picLocks noChangeAspect="1" noChangeArrowheads="1"/>
          </p:cNvPicPr>
          <p:nvPr/>
        </p:nvPicPr>
        <p:blipFill>
          <a:blip r:embed="rId14" cstate="print"/>
          <a:srcRect/>
          <a:stretch>
            <a:fillRect/>
          </a:stretch>
        </p:blipFill>
        <p:spPr bwMode="auto">
          <a:xfrm>
            <a:off x="6629400" y="4874568"/>
            <a:ext cx="1306116" cy="1371600"/>
          </a:xfrm>
          <a:prstGeom prst="rect">
            <a:avLst/>
          </a:prstGeom>
          <a:ln>
            <a:noFill/>
          </a:ln>
          <a:effectLst>
            <a:outerShdw blurRad="292100" dist="139700" dir="2700000" algn="tl" rotWithShape="0">
              <a:srgbClr val="333333">
                <a:alpha val="65000"/>
              </a:srgbClr>
            </a:outerShdw>
          </a:effectLst>
        </p:spPr>
      </p:pic>
      <p:sp>
        <p:nvSpPr>
          <p:cNvPr id="15389" name="Text Box 34"/>
          <p:cNvSpPr txBox="1">
            <a:spLocks noChangeArrowheads="1"/>
          </p:cNvSpPr>
          <p:nvPr/>
        </p:nvSpPr>
        <p:spPr bwMode="auto">
          <a:xfrm>
            <a:off x="6629401" y="5846118"/>
            <a:ext cx="954107" cy="369332"/>
          </a:xfrm>
          <a:prstGeom prst="rect">
            <a:avLst/>
          </a:prstGeom>
          <a:noFill/>
          <a:ln w="9525">
            <a:noFill/>
            <a:miter lim="800000"/>
            <a:headEnd/>
            <a:tailEnd/>
          </a:ln>
        </p:spPr>
        <p:txBody>
          <a:bodyPr wrap="none">
            <a:spAutoFit/>
          </a:bodyPr>
          <a:lstStyle/>
          <a:p>
            <a:r>
              <a:rPr lang="en-US" sz="900" b="1">
                <a:solidFill>
                  <a:schemeClr val="bg1"/>
                </a:solidFill>
              </a:rPr>
              <a:t>Yellow-bellied</a:t>
            </a:r>
          </a:p>
          <a:p>
            <a:r>
              <a:rPr lang="en-US" sz="900" b="1">
                <a:solidFill>
                  <a:schemeClr val="bg1"/>
                </a:solidFill>
              </a:rPr>
              <a:t>flycatcher</a:t>
            </a:r>
          </a:p>
        </p:txBody>
      </p:sp>
    </p:spTree>
    <p:extLst>
      <p:ext uri="{BB962C8B-B14F-4D97-AF65-F5344CB8AC3E}">
        <p14:creationId xmlns:p14="http://schemas.microsoft.com/office/powerpoint/2010/main" val="2670071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lstStyle/>
          <a:p>
            <a:r>
              <a:rPr lang="en-US" dirty="0" smtClean="0">
                <a:solidFill>
                  <a:schemeClr val="accent1">
                    <a:lumMod val="75000"/>
                  </a:schemeClr>
                </a:solidFill>
              </a:rPr>
              <a:t>Boreal Habitats in the Adirondacks</a:t>
            </a:r>
            <a:endParaRPr lang="en-US" dirty="0">
              <a:solidFill>
                <a:schemeClr val="accent1">
                  <a:lumMod val="75000"/>
                </a:schemeClr>
              </a:solidFill>
            </a:endParaRPr>
          </a:p>
        </p:txBody>
      </p:sp>
      <p:sp>
        <p:nvSpPr>
          <p:cNvPr id="3" name="Content Placeholder 2"/>
          <p:cNvSpPr>
            <a:spLocks noGrp="1"/>
          </p:cNvSpPr>
          <p:nvPr>
            <p:ph idx="1"/>
          </p:nvPr>
        </p:nvSpPr>
        <p:spPr>
          <a:xfrm>
            <a:off x="283062" y="2133600"/>
            <a:ext cx="8458200" cy="1706562"/>
          </a:xfrm>
        </p:spPr>
        <p:txBody>
          <a:bodyPr/>
          <a:lstStyle/>
          <a:p>
            <a:pPr>
              <a:buFont typeface="Arial" charset="0"/>
              <a:buChar char="•"/>
              <a:defRPr/>
            </a:pPr>
            <a:r>
              <a:rPr lang="en-US" sz="2000" b="1" dirty="0">
                <a:solidFill>
                  <a:schemeClr val="bg1"/>
                </a:solidFill>
              </a:rPr>
              <a:t>Northern </a:t>
            </a:r>
            <a:r>
              <a:rPr lang="en-US" sz="2000" b="1" dirty="0" smtClean="0">
                <a:solidFill>
                  <a:schemeClr val="bg1"/>
                </a:solidFill>
              </a:rPr>
              <a:t>Peatland – </a:t>
            </a:r>
            <a:r>
              <a:rPr lang="en-US" sz="1400" dirty="0" smtClean="0">
                <a:solidFill>
                  <a:schemeClr val="bg1"/>
                </a:solidFill>
              </a:rPr>
              <a:t>Boreal-Laurentian </a:t>
            </a:r>
            <a:r>
              <a:rPr lang="en-US" sz="1400" dirty="0">
                <a:solidFill>
                  <a:schemeClr val="bg1"/>
                </a:solidFill>
              </a:rPr>
              <a:t>Bog, Boreal-Laurentian Acadian Acidic Basin </a:t>
            </a:r>
            <a:r>
              <a:rPr lang="en-US" sz="1400" dirty="0" smtClean="0">
                <a:solidFill>
                  <a:schemeClr val="bg1"/>
                </a:solidFill>
              </a:rPr>
              <a:t>Fen</a:t>
            </a:r>
          </a:p>
          <a:p>
            <a:pPr>
              <a:buFont typeface="Arial" charset="0"/>
              <a:buChar char="•"/>
              <a:defRPr/>
            </a:pPr>
            <a:endParaRPr lang="en-US" sz="1400" dirty="0" smtClean="0">
              <a:solidFill>
                <a:schemeClr val="bg1"/>
              </a:solidFill>
            </a:endParaRPr>
          </a:p>
          <a:p>
            <a:pPr>
              <a:buFont typeface="Arial" charset="0"/>
              <a:buChar char="•"/>
              <a:defRPr/>
            </a:pPr>
            <a:r>
              <a:rPr lang="en-US" sz="2000" b="1" dirty="0" smtClean="0">
                <a:solidFill>
                  <a:schemeClr val="bg1"/>
                </a:solidFill>
              </a:rPr>
              <a:t>Northern Swamp – </a:t>
            </a:r>
            <a:r>
              <a:rPr lang="en-US" sz="1400" dirty="0" smtClean="0">
                <a:solidFill>
                  <a:schemeClr val="bg1"/>
                </a:solidFill>
              </a:rPr>
              <a:t>Laurentian-Acadian Alkaline Conifer-Hardwood Swamp, Laurentian-Acadian Large River Floodplain, Northern Appalachian-Acadian Conifer-Hardwood Acidic Swamp</a:t>
            </a:r>
          </a:p>
          <a:p>
            <a:pPr>
              <a:buFont typeface="Arial" charset="0"/>
              <a:buChar char="•"/>
              <a:defRPr/>
            </a:pPr>
            <a:endParaRPr lang="en-US" sz="1400" dirty="0" smtClean="0">
              <a:solidFill>
                <a:schemeClr val="bg1"/>
              </a:solidFill>
            </a:endParaRPr>
          </a:p>
          <a:p>
            <a:pPr>
              <a:buFont typeface="Arial" charset="0"/>
              <a:buChar char="•"/>
              <a:defRPr/>
            </a:pPr>
            <a:r>
              <a:rPr lang="en-US" sz="2000" b="1" dirty="0" smtClean="0">
                <a:solidFill>
                  <a:schemeClr val="bg1"/>
                </a:solidFill>
              </a:rPr>
              <a:t>Boreal </a:t>
            </a:r>
            <a:r>
              <a:rPr lang="en-US" sz="2000" b="1" dirty="0">
                <a:solidFill>
                  <a:schemeClr val="bg1"/>
                </a:solidFill>
              </a:rPr>
              <a:t>Upland </a:t>
            </a:r>
            <a:r>
              <a:rPr lang="en-US" sz="2000" b="1" dirty="0" smtClean="0">
                <a:solidFill>
                  <a:schemeClr val="bg1"/>
                </a:solidFill>
              </a:rPr>
              <a:t>Forest – </a:t>
            </a:r>
            <a:r>
              <a:rPr lang="en-US" sz="1400" dirty="0" smtClean="0">
                <a:solidFill>
                  <a:schemeClr val="bg1"/>
                </a:solidFill>
              </a:rPr>
              <a:t>Acadian </a:t>
            </a:r>
            <a:r>
              <a:rPr lang="en-US" sz="1400" dirty="0">
                <a:solidFill>
                  <a:schemeClr val="bg1"/>
                </a:solidFill>
              </a:rPr>
              <a:t>Low Elevation Spruce-Fir Hardwood Forest, Acadian Sub-boreal Spruce </a:t>
            </a:r>
            <a:r>
              <a:rPr lang="en-US" sz="1400" dirty="0" smtClean="0">
                <a:solidFill>
                  <a:schemeClr val="bg1"/>
                </a:solidFill>
              </a:rPr>
              <a:t>Flat</a:t>
            </a:r>
            <a:endParaRPr lang="en-US" sz="1400" dirty="0">
              <a:solidFill>
                <a:schemeClr val="bg1"/>
              </a:solidFill>
            </a:endParaRPr>
          </a:p>
          <a:p>
            <a:endParaRPr lang="en-US" dirty="0"/>
          </a:p>
        </p:txBody>
      </p:sp>
      <p:pic>
        <p:nvPicPr>
          <p:cNvPr id="4"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7092" y="5248683"/>
            <a:ext cx="1866900" cy="1400175"/>
          </a:xfrm>
          <a:prstGeom prst="rect">
            <a:avLst/>
          </a:prstGeom>
          <a:ln>
            <a:noFill/>
          </a:ln>
          <a:effectLst>
            <a:outerShdw blurRad="292100" dist="139700" dir="2700000" algn="tl" rotWithShape="0">
              <a:srgbClr val="333333">
                <a:alpha val="65000"/>
              </a:srgbClr>
            </a:outerShdw>
          </a:effectLst>
        </p:spPr>
      </p:pic>
      <p:pic>
        <p:nvPicPr>
          <p:cNvPr id="5" name="Picture 17" descr="C:\Users\mglennon\Documents\images\Boreal\R. Curran\P708004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9958" y="5248683"/>
            <a:ext cx="1047730" cy="1400175"/>
          </a:xfrm>
          <a:prstGeom prst="rect">
            <a:avLst/>
          </a:prstGeom>
          <a:ln>
            <a:noFill/>
          </a:ln>
          <a:effectLst>
            <a:outerShdw blurRad="292100" dist="139700" dir="2700000" algn="tl" rotWithShape="0">
              <a:srgbClr val="333333">
                <a:alpha val="65000"/>
              </a:srgbClr>
            </a:outerShdw>
          </a:effectLst>
        </p:spPr>
      </p:pic>
      <p:pic>
        <p:nvPicPr>
          <p:cNvPr id="6" name="Picture 18" descr="C:\Users\mglennon\Documents\images\Boreal\R. Curran\P708004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49525" y="5248683"/>
            <a:ext cx="914399" cy="1330904"/>
          </a:xfrm>
          <a:prstGeom prst="rect">
            <a:avLst/>
          </a:prstGeom>
          <a:ln>
            <a:noFill/>
          </a:ln>
          <a:effectLst>
            <a:outerShdw blurRad="292100" dist="139700" dir="2700000" algn="tl" rotWithShape="0">
              <a:srgbClr val="333333">
                <a:alpha val="65000"/>
              </a:srgbClr>
            </a:outerShdw>
          </a:effectLst>
        </p:spPr>
      </p:pic>
      <p:pic>
        <p:nvPicPr>
          <p:cNvPr id="8" name="Picture 16" descr="C:\Users\mglennon\Documents\images\Boreal\Helldiver - Moose shots\1moose - 7-16-8 - end of Helldiver trail.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79891" y="5248683"/>
            <a:ext cx="1787909" cy="1387590"/>
          </a:xfrm>
          <a:prstGeom prst="rect">
            <a:avLst/>
          </a:prstGeom>
          <a:ln>
            <a:noFill/>
          </a:ln>
          <a:effectLst>
            <a:outerShdw blurRad="292100" dist="139700" dir="2700000" algn="tl" rotWithShape="0">
              <a:srgbClr val="333333">
                <a:alpha val="65000"/>
              </a:srgbClr>
            </a:outerShdw>
          </a:effectLst>
        </p:spPr>
      </p:pic>
      <p:pic>
        <p:nvPicPr>
          <p:cNvPr id="9" name="Picture 12" descr="https://sphotos-a.xx.fbcdn.net/hphotos-snc7/483930_3514234259520_355147601_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63654" y="5248683"/>
            <a:ext cx="928996" cy="1365540"/>
          </a:xfrm>
          <a:prstGeom prst="rect">
            <a:avLst/>
          </a:prstGeom>
          <a:ln>
            <a:noFill/>
          </a:ln>
          <a:effectLst>
            <a:outerShdw blurRad="292100" dist="139700" dir="2700000" algn="tl" rotWithShape="0">
              <a:srgbClr val="333333">
                <a:alpha val="65000"/>
              </a:srgbClr>
            </a:outerShdw>
          </a:effectLst>
        </p:spPr>
      </p:pic>
      <p:pic>
        <p:nvPicPr>
          <p:cNvPr id="10" name="Picture 19" descr="C:\Users\mglennon\Documents\images\Boreal\R. Curran\P7080066.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8616" y="5248683"/>
            <a:ext cx="1824943" cy="1365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8547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3" name="Title 16"/>
          <p:cNvSpPr>
            <a:spLocks noGrp="1"/>
          </p:cNvSpPr>
          <p:nvPr>
            <p:ph type="title"/>
          </p:nvPr>
        </p:nvSpPr>
        <p:spPr>
          <a:xfrm>
            <a:off x="914400" y="381000"/>
            <a:ext cx="7467600" cy="1143000"/>
          </a:xfrm>
        </p:spPr>
        <p:txBody>
          <a:bodyPr/>
          <a:lstStyle/>
          <a:p>
            <a:r>
              <a:rPr lang="en-US" dirty="0" smtClean="0">
                <a:solidFill>
                  <a:schemeClr val="accent1">
                    <a:lumMod val="75000"/>
                  </a:schemeClr>
                </a:solidFill>
              </a:rPr>
              <a:t>Findings: General Trends</a:t>
            </a:r>
          </a:p>
        </p:txBody>
      </p:sp>
      <p:pic>
        <p:nvPicPr>
          <p:cNvPr id="14" name="Picture 13"/>
          <p:cNvPicPr>
            <a:picLocks noChangeAspect="1"/>
          </p:cNvPicPr>
          <p:nvPr/>
        </p:nvPicPr>
        <p:blipFill>
          <a:blip r:embed="rId4"/>
          <a:stretch>
            <a:fillRect/>
          </a:stretch>
        </p:blipFill>
        <p:spPr>
          <a:xfrm>
            <a:off x="533400" y="2133600"/>
            <a:ext cx="8131388" cy="3257071"/>
          </a:xfrm>
          <a:prstGeom prst="rect">
            <a:avLst/>
          </a:prstGeom>
          <a:solidFill>
            <a:schemeClr val="bg2">
              <a:lumMod val="75000"/>
              <a:alpha val="30000"/>
            </a:schemeClr>
          </a:solidFill>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0" y="1558171"/>
            <a:ext cx="4419600" cy="4995029"/>
          </a:xfrm>
          <a:prstGeom prst="rect">
            <a:avLst/>
          </a:prstGeom>
        </p:spPr>
      </p:pic>
    </p:spTree>
    <p:custDataLst>
      <p:tags r:id="rId1"/>
    </p:custDataLst>
    <p:extLst>
      <p:ext uri="{BB962C8B-B14F-4D97-AF65-F5344CB8AC3E}">
        <p14:creationId xmlns:p14="http://schemas.microsoft.com/office/powerpoint/2010/main" val="28043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57300" y="228600"/>
            <a:ext cx="6172200" cy="857250"/>
          </a:xfrm>
        </p:spPr>
        <p:txBody>
          <a:bodyPr/>
          <a:lstStyle/>
          <a:p>
            <a:r>
              <a:rPr lang="en-US" dirty="0" smtClean="0">
                <a:solidFill>
                  <a:schemeClr val="accent1">
                    <a:lumMod val="75000"/>
                  </a:schemeClr>
                </a:solidFill>
              </a:rPr>
              <a:t>Findings: Drivers</a:t>
            </a:r>
          </a:p>
        </p:txBody>
      </p:sp>
      <p:sp>
        <p:nvSpPr>
          <p:cNvPr id="25603" name="Content Placeholder 2"/>
          <p:cNvSpPr>
            <a:spLocks noGrp="1"/>
          </p:cNvSpPr>
          <p:nvPr>
            <p:ph idx="1"/>
          </p:nvPr>
        </p:nvSpPr>
        <p:spPr>
          <a:xfrm>
            <a:off x="113282" y="2286000"/>
            <a:ext cx="4610100" cy="3257550"/>
          </a:xfrm>
        </p:spPr>
        <p:txBody>
          <a:bodyPr/>
          <a:lstStyle/>
          <a:p>
            <a:pPr>
              <a:buFont typeface="Arial" panose="020B0604020202020204" pitchFamily="34" charset="0"/>
              <a:buChar char="•"/>
            </a:pPr>
            <a:r>
              <a:rPr lang="en-US" sz="2400" i="1" dirty="0" smtClean="0">
                <a:solidFill>
                  <a:schemeClr val="bg1"/>
                </a:solidFill>
              </a:rPr>
              <a:t>Persistence higher in</a:t>
            </a:r>
          </a:p>
          <a:p>
            <a:pPr lvl="1">
              <a:buFont typeface="Arial" panose="020B0604020202020204" pitchFamily="34" charset="0"/>
              <a:buChar char="•"/>
            </a:pPr>
            <a:r>
              <a:rPr lang="en-US" sz="2400" i="1" dirty="0" smtClean="0">
                <a:solidFill>
                  <a:schemeClr val="bg1"/>
                </a:solidFill>
              </a:rPr>
              <a:t>Larger, </a:t>
            </a:r>
            <a:r>
              <a:rPr lang="en-US" sz="2400" i="1" dirty="0">
                <a:solidFill>
                  <a:schemeClr val="bg1"/>
                </a:solidFill>
              </a:rPr>
              <a:t>more connected wetlands </a:t>
            </a:r>
            <a:endParaRPr lang="en-US" sz="2400" i="1" dirty="0" smtClean="0">
              <a:solidFill>
                <a:schemeClr val="bg1"/>
              </a:solidFill>
            </a:endParaRPr>
          </a:p>
          <a:p>
            <a:pPr lvl="1">
              <a:buFont typeface="Arial" panose="020B0604020202020204" pitchFamily="34" charset="0"/>
              <a:buChar char="•"/>
            </a:pPr>
            <a:r>
              <a:rPr lang="en-US" sz="2400" i="1" dirty="0" smtClean="0">
                <a:solidFill>
                  <a:schemeClr val="bg1"/>
                </a:solidFill>
              </a:rPr>
              <a:t>Sites with low levels of human impact</a:t>
            </a:r>
          </a:p>
          <a:p>
            <a:pPr>
              <a:buFont typeface="Arial" panose="020B0604020202020204" pitchFamily="34" charset="0"/>
              <a:buChar char="•"/>
            </a:pPr>
            <a:r>
              <a:rPr lang="en-US" sz="2400" i="1" dirty="0" smtClean="0">
                <a:solidFill>
                  <a:schemeClr val="bg1"/>
                </a:solidFill>
              </a:rPr>
              <a:t>Response to climate change?</a:t>
            </a:r>
          </a:p>
          <a:p>
            <a:pPr lvl="1">
              <a:buFont typeface="Arial" panose="020B0604020202020204" pitchFamily="34" charset="0"/>
              <a:buChar char="•"/>
            </a:pPr>
            <a:r>
              <a:rPr lang="en-US" sz="2400" i="1" dirty="0" smtClean="0">
                <a:solidFill>
                  <a:schemeClr val="bg1"/>
                </a:solidFill>
              </a:rPr>
              <a:t>Not sure, but we were looking at proxy variables</a:t>
            </a: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06449" y="1333434"/>
            <a:ext cx="3609624" cy="2781366"/>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0" y="3026785"/>
            <a:ext cx="3598208" cy="1801871"/>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0600" y="4724400"/>
            <a:ext cx="3886200" cy="161374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81183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extBox 24"/>
          <p:cNvSpPr txBox="1"/>
          <p:nvPr/>
        </p:nvSpPr>
        <p:spPr>
          <a:xfrm>
            <a:off x="1066800" y="1371600"/>
            <a:ext cx="7467600" cy="1015663"/>
          </a:xfrm>
          <a:prstGeom prst="rect">
            <a:avLst/>
          </a:prstGeom>
          <a:noFill/>
        </p:spPr>
        <p:txBody>
          <a:bodyPr wrap="square" rtlCol="0">
            <a:spAutoFit/>
          </a:bodyPr>
          <a:lstStyle/>
          <a:p>
            <a:r>
              <a:rPr lang="en-US" sz="3000" dirty="0" smtClean="0">
                <a:solidFill>
                  <a:schemeClr val="bg1"/>
                </a:solidFill>
              </a:rPr>
              <a:t>What is the role of climate in influencing recent trends in boreal bird occupancy?</a:t>
            </a:r>
            <a:endParaRPr lang="en-US" sz="3000" dirty="0">
              <a:solidFill>
                <a:schemeClr val="bg1"/>
              </a:solidFill>
            </a:endParaRPr>
          </a:p>
        </p:txBody>
      </p:sp>
      <p:sp>
        <p:nvSpPr>
          <p:cNvPr id="30" name="TextBox 29"/>
          <p:cNvSpPr txBox="1"/>
          <p:nvPr/>
        </p:nvSpPr>
        <p:spPr>
          <a:xfrm>
            <a:off x="2552701" y="4703802"/>
            <a:ext cx="4495799" cy="553998"/>
          </a:xfrm>
          <a:prstGeom prst="rect">
            <a:avLst/>
          </a:prstGeom>
          <a:noFill/>
        </p:spPr>
        <p:txBody>
          <a:bodyPr wrap="square" rtlCol="0">
            <a:spAutoFit/>
          </a:bodyPr>
          <a:lstStyle/>
          <a:p>
            <a:r>
              <a:rPr lang="en-US" sz="3000" dirty="0" smtClean="0">
                <a:solidFill>
                  <a:schemeClr val="bg1"/>
                </a:solidFill>
              </a:rPr>
              <a:t>Can we identify </a:t>
            </a:r>
            <a:r>
              <a:rPr lang="en-US" sz="3000" dirty="0" err="1" smtClean="0">
                <a:solidFill>
                  <a:schemeClr val="bg1"/>
                </a:solidFill>
              </a:rPr>
              <a:t>refugia</a:t>
            </a:r>
            <a:r>
              <a:rPr lang="en-US" sz="3000" dirty="0" smtClean="0">
                <a:solidFill>
                  <a:schemeClr val="bg1"/>
                </a:solidFill>
              </a:rPr>
              <a:t>?</a:t>
            </a:r>
            <a:endParaRPr lang="en-US" sz="3000" dirty="0">
              <a:solidFill>
                <a:schemeClr val="bg1"/>
              </a:solidFill>
            </a:endParaRPr>
          </a:p>
        </p:txBody>
      </p:sp>
    </p:spTree>
    <p:extLst>
      <p:ext uri="{BB962C8B-B14F-4D97-AF65-F5344CB8AC3E}">
        <p14:creationId xmlns:p14="http://schemas.microsoft.com/office/powerpoint/2010/main" val="3288265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467600" cy="1143000"/>
          </a:xfrm>
        </p:spPr>
        <p:txBody>
          <a:bodyPr/>
          <a:lstStyle/>
          <a:p>
            <a:r>
              <a:rPr lang="en-US" dirty="0" smtClean="0">
                <a:solidFill>
                  <a:schemeClr val="bg1"/>
                </a:solidFill>
              </a:rPr>
              <a:t>Climate</a:t>
            </a:r>
            <a:endParaRPr lang="en-US" dirty="0">
              <a:solidFill>
                <a:schemeClr val="bg1"/>
              </a:solidFill>
            </a:endParaRPr>
          </a:p>
        </p:txBody>
      </p:sp>
      <p:sp>
        <p:nvSpPr>
          <p:cNvPr id="3" name="Content Placeholder 2"/>
          <p:cNvSpPr>
            <a:spLocks noGrp="1"/>
          </p:cNvSpPr>
          <p:nvPr>
            <p:ph idx="1"/>
          </p:nvPr>
        </p:nvSpPr>
        <p:spPr>
          <a:xfrm>
            <a:off x="4800600" y="3581401"/>
            <a:ext cx="4495800" cy="3047999"/>
          </a:xfrm>
        </p:spPr>
        <p:txBody>
          <a:bodyPr/>
          <a:lstStyle/>
          <a:p>
            <a:r>
              <a:rPr lang="en-US" dirty="0" smtClean="0">
                <a:solidFill>
                  <a:schemeClr val="bg1"/>
                </a:solidFill>
              </a:rPr>
              <a:t>Mean, variability, extremes in</a:t>
            </a:r>
          </a:p>
          <a:p>
            <a:pPr lvl="1"/>
            <a:r>
              <a:rPr lang="en-US" dirty="0">
                <a:solidFill>
                  <a:schemeClr val="bg1"/>
                </a:solidFill>
              </a:rPr>
              <a:t>B</a:t>
            </a:r>
            <a:r>
              <a:rPr lang="en-US" dirty="0" smtClean="0">
                <a:solidFill>
                  <a:schemeClr val="bg1"/>
                </a:solidFill>
              </a:rPr>
              <a:t>reeding and winter season temperature</a:t>
            </a:r>
          </a:p>
          <a:p>
            <a:pPr lvl="1"/>
            <a:r>
              <a:rPr lang="en-US" dirty="0" smtClean="0">
                <a:solidFill>
                  <a:schemeClr val="bg1"/>
                </a:solidFill>
              </a:rPr>
              <a:t>Breeding and winter season precipitation</a:t>
            </a:r>
          </a:p>
          <a:p>
            <a:pPr lvl="1"/>
            <a:endParaRPr lang="en-US" dirty="0" smtClean="0">
              <a:solidFill>
                <a:schemeClr val="bg1"/>
              </a:solidFill>
            </a:endParaRPr>
          </a:p>
          <a:p>
            <a:pPr lvl="1"/>
            <a:endParaRPr lang="en-US" dirty="0" smtClean="0">
              <a:solidFill>
                <a:schemeClr val="bg1"/>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1981200"/>
            <a:ext cx="4495800" cy="318689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5486400"/>
            <a:ext cx="1905000" cy="106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76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0" s="-12549" l="-25098"/>
                                      </p:by>
                                    </p:animClr>
                                    <p:animClr clrSpc="hsl" dir="cw">
                                      <p:cBhvr>
                                        <p:cTn id="12" dur="500" fill="hold"/>
                                        <p:tgtEl>
                                          <p:spTgt spid="3">
                                            <p:txEl>
                                              <p:pRg st="1" end="1"/>
                                            </p:txEl>
                                          </p:spTgt>
                                        </p:tgtEl>
                                        <p:attrNameLst>
                                          <p:attrName>fillcolor</p:attrName>
                                        </p:attrNameLst>
                                      </p:cBhvr>
                                      <p:by>
                                        <p:hsl h="0" s="-12549" l="-25098"/>
                                      </p:by>
                                    </p:animClr>
                                    <p:animClr clrSpc="hsl" dir="cw">
                                      <p:cBhvr>
                                        <p:cTn id="13" dur="500" fill="hold"/>
                                        <p:tgtEl>
                                          <p:spTgt spid="3">
                                            <p:txEl>
                                              <p:pRg st="1" end="1"/>
                                            </p:txEl>
                                          </p:spTgt>
                                        </p:tgtEl>
                                        <p:attrNameLst>
                                          <p:attrName>stroke.color</p:attrName>
                                        </p:attrNameLst>
                                      </p:cBhvr>
                                      <p:by>
                                        <p:hsl h="0" s="-12549" l="-25098"/>
                                      </p:by>
                                    </p:animClr>
                                    <p:set>
                                      <p:cBhvr>
                                        <p:cTn id="14" dur="500" fill="hold"/>
                                        <p:tgtEl>
                                          <p:spTgt spid="3">
                                            <p:txEl>
                                              <p:pRg st="1" end="1"/>
                                            </p:txEl>
                                          </p:spTgt>
                                        </p:tgtEl>
                                        <p:attrNameLst>
                                          <p:attrName>fill.type</p:attrName>
                                        </p:attrNameLst>
                                      </p:cBhvr>
                                      <p:to>
                                        <p:strVal val="solid"/>
                                      </p:to>
                                    </p:set>
                                  </p:childTnLst>
                                </p:cTn>
                              </p:par>
                              <p:par>
                                <p:cTn id="15" presetID="24" presetClass="emph" presetSubtype="0" fill="hold" nodeType="withEffect">
                                  <p:stCondLst>
                                    <p:cond delay="0"/>
                                  </p:stCondLst>
                                  <p:childTnLst>
                                    <p:animClr clrSpc="hsl" dir="cw">
                                      <p:cBhvr override="childStyle">
                                        <p:cTn id="16" dur="500" fill="hold"/>
                                        <p:tgtEl>
                                          <p:spTgt spid="3">
                                            <p:txEl>
                                              <p:pRg st="2" end="2"/>
                                            </p:txEl>
                                          </p:spTgt>
                                        </p:tgtEl>
                                        <p:attrNameLst>
                                          <p:attrName>style.color</p:attrName>
                                        </p:attrNameLst>
                                      </p:cBhvr>
                                      <p:by>
                                        <p:hsl h="0" s="-12549" l="-25098"/>
                                      </p:by>
                                    </p:animClr>
                                    <p:animClr clrSpc="hsl" dir="cw">
                                      <p:cBhvr>
                                        <p:cTn id="17" dur="500" fill="hold"/>
                                        <p:tgtEl>
                                          <p:spTgt spid="3">
                                            <p:txEl>
                                              <p:pRg st="2" end="2"/>
                                            </p:txEl>
                                          </p:spTgt>
                                        </p:tgtEl>
                                        <p:attrNameLst>
                                          <p:attrName>fillcolor</p:attrName>
                                        </p:attrNameLst>
                                      </p:cBhvr>
                                      <p:by>
                                        <p:hsl h="0" s="-12549" l="-25098"/>
                                      </p:by>
                                    </p:animClr>
                                    <p:animClr clrSpc="hsl" dir="cw">
                                      <p:cBhvr>
                                        <p:cTn id="18" dur="500" fill="hold"/>
                                        <p:tgtEl>
                                          <p:spTgt spid="3">
                                            <p:txEl>
                                              <p:pRg st="2" end="2"/>
                                            </p:txEl>
                                          </p:spTgt>
                                        </p:tgtEl>
                                        <p:attrNameLst>
                                          <p:attrName>stroke.color</p:attrName>
                                        </p:attrNameLst>
                                      </p:cBhvr>
                                      <p:by>
                                        <p:hsl h="0" s="-12549" l="-25098"/>
                                      </p:by>
                                    </p:animClr>
                                    <p:set>
                                      <p:cBhvr>
                                        <p:cTn id="1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324600" y="3029245"/>
            <a:ext cx="2701381" cy="1755457"/>
            <a:chOff x="6049025" y="2895600"/>
            <a:chExt cx="2701381" cy="1755457"/>
          </a:xfrm>
        </p:grpSpPr>
        <p:sp>
          <p:nvSpPr>
            <p:cNvPr id="5" name="TextBox 4"/>
            <p:cNvSpPr txBox="1"/>
            <p:nvPr/>
          </p:nvSpPr>
          <p:spPr>
            <a:xfrm>
              <a:off x="6350389" y="2895600"/>
              <a:ext cx="1988045" cy="338554"/>
            </a:xfrm>
            <a:prstGeom prst="rect">
              <a:avLst/>
            </a:prstGeom>
            <a:noFill/>
          </p:spPr>
          <p:txBody>
            <a:bodyPr wrap="none" rtlCol="0">
              <a:spAutoFit/>
            </a:bodyPr>
            <a:lstStyle/>
            <a:p>
              <a:r>
                <a:rPr lang="en-US" sz="1600" dirty="0" smtClean="0">
                  <a:solidFill>
                    <a:srgbClr val="FFC000"/>
                  </a:solidFill>
                </a:rPr>
                <a:t>Means</a:t>
              </a:r>
              <a:r>
                <a:rPr lang="en-US" sz="1600" dirty="0" smtClean="0">
                  <a:solidFill>
                    <a:schemeClr val="bg1"/>
                  </a:solidFill>
                </a:rPr>
                <a:t> vs Extremes</a:t>
              </a:r>
              <a:endParaRPr lang="en-US" sz="1600" dirty="0">
                <a:solidFill>
                  <a:schemeClr val="bg1"/>
                </a:solidFill>
              </a:endParaRPr>
            </a:p>
          </p:txBody>
        </p:sp>
        <p:sp>
          <p:nvSpPr>
            <p:cNvPr id="6" name="TextBox 5"/>
            <p:cNvSpPr txBox="1"/>
            <p:nvPr/>
          </p:nvSpPr>
          <p:spPr>
            <a:xfrm>
              <a:off x="6388861" y="3367901"/>
              <a:ext cx="1917513" cy="338554"/>
            </a:xfrm>
            <a:prstGeom prst="rect">
              <a:avLst/>
            </a:prstGeom>
            <a:noFill/>
          </p:spPr>
          <p:txBody>
            <a:bodyPr wrap="none" rtlCol="0">
              <a:spAutoFit/>
            </a:bodyPr>
            <a:lstStyle/>
            <a:p>
              <a:r>
                <a:rPr lang="en-US" sz="1600" dirty="0" smtClean="0">
                  <a:solidFill>
                    <a:srgbClr val="FFC000"/>
                  </a:solidFill>
                </a:rPr>
                <a:t>Breeding</a:t>
              </a:r>
              <a:r>
                <a:rPr lang="en-US" sz="1600" dirty="0" smtClean="0">
                  <a:solidFill>
                    <a:schemeClr val="bg1"/>
                  </a:solidFill>
                </a:rPr>
                <a:t> vs Winter</a:t>
              </a:r>
              <a:endParaRPr lang="en-US" sz="1600" dirty="0">
                <a:solidFill>
                  <a:schemeClr val="bg1"/>
                </a:solidFill>
              </a:endParaRPr>
            </a:p>
          </p:txBody>
        </p:sp>
        <p:sp>
          <p:nvSpPr>
            <p:cNvPr id="7" name="TextBox 6"/>
            <p:cNvSpPr txBox="1"/>
            <p:nvPr/>
          </p:nvSpPr>
          <p:spPr>
            <a:xfrm>
              <a:off x="6574778" y="3840202"/>
              <a:ext cx="1667123" cy="338554"/>
            </a:xfrm>
            <a:prstGeom prst="rect">
              <a:avLst/>
            </a:prstGeom>
            <a:noFill/>
          </p:spPr>
          <p:txBody>
            <a:bodyPr wrap="none" rtlCol="0">
              <a:spAutoFit/>
            </a:bodyPr>
            <a:lstStyle/>
            <a:p>
              <a:r>
                <a:rPr lang="en-US" sz="1600" dirty="0" smtClean="0">
                  <a:solidFill>
                    <a:schemeClr val="bg1"/>
                  </a:solidFill>
                </a:rPr>
                <a:t>Temp vs </a:t>
              </a:r>
              <a:r>
                <a:rPr lang="en-US" sz="1600" dirty="0" err="1" smtClean="0">
                  <a:solidFill>
                    <a:srgbClr val="FFC000"/>
                  </a:solidFill>
                </a:rPr>
                <a:t>Precip</a:t>
              </a:r>
              <a:r>
                <a:rPr lang="en-US" sz="1600" dirty="0" smtClean="0">
                  <a:solidFill>
                    <a:srgbClr val="FFC000"/>
                  </a:solidFill>
                </a:rPr>
                <a:t>*</a:t>
              </a:r>
              <a:endParaRPr lang="en-US" sz="1600" dirty="0">
                <a:solidFill>
                  <a:srgbClr val="FFC000"/>
                </a:solidFill>
              </a:endParaRPr>
            </a:p>
          </p:txBody>
        </p:sp>
        <p:sp>
          <p:nvSpPr>
            <p:cNvPr id="8" name="TextBox 7"/>
            <p:cNvSpPr txBox="1"/>
            <p:nvPr/>
          </p:nvSpPr>
          <p:spPr>
            <a:xfrm>
              <a:off x="6049025" y="4312503"/>
              <a:ext cx="2701381" cy="338554"/>
            </a:xfrm>
            <a:prstGeom prst="rect">
              <a:avLst/>
            </a:prstGeom>
            <a:noFill/>
          </p:spPr>
          <p:txBody>
            <a:bodyPr wrap="none" rtlCol="0">
              <a:spAutoFit/>
            </a:bodyPr>
            <a:lstStyle/>
            <a:p>
              <a:r>
                <a:rPr lang="en-US" sz="1600" dirty="0" smtClean="0">
                  <a:solidFill>
                    <a:schemeClr val="bg1"/>
                  </a:solidFill>
                </a:rPr>
                <a:t>Colonization vs </a:t>
              </a:r>
              <a:r>
                <a:rPr lang="en-US" sz="1600" dirty="0" smtClean="0">
                  <a:solidFill>
                    <a:srgbClr val="FFC000"/>
                  </a:solidFill>
                </a:rPr>
                <a:t>Persistence</a:t>
              </a:r>
              <a:endParaRPr lang="en-US" sz="1600" dirty="0">
                <a:solidFill>
                  <a:srgbClr val="FFC000"/>
                </a:solidFill>
              </a:endParaRPr>
            </a:p>
          </p:txBody>
        </p:sp>
      </p:grpSp>
      <p:graphicFrame>
        <p:nvGraphicFramePr>
          <p:cNvPr id="10" name="Chart 9"/>
          <p:cNvGraphicFramePr>
            <a:graphicFrameLocks/>
          </p:cNvGraphicFramePr>
          <p:nvPr>
            <p:extLst>
              <p:ext uri="{D42A27DB-BD31-4B8C-83A1-F6EECF244321}">
                <p14:modId xmlns:p14="http://schemas.microsoft.com/office/powerpoint/2010/main" val="2647730679"/>
              </p:ext>
            </p:extLst>
          </p:nvPr>
        </p:nvGraphicFramePr>
        <p:xfrm>
          <a:off x="1366838" y="1828800"/>
          <a:ext cx="4881562"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838200" y="581115"/>
            <a:ext cx="7467600" cy="1143000"/>
          </a:xfrm>
          <a:prstGeom prst="rect">
            <a:avLst/>
          </a:prstGeom>
        </p:spPr>
        <p:txBody>
          <a:bodyPr/>
          <a:lstStyle>
            <a:lvl1pPr algn="ctr" rtl="0" eaLnBrk="0" fontAlgn="base" hangingPunct="0">
              <a:spcBef>
                <a:spcPct val="0"/>
              </a:spcBef>
              <a:spcAft>
                <a:spcPct val="0"/>
              </a:spcAft>
              <a:defRPr sz="4400" b="1">
                <a:solidFill>
                  <a:srgbClr val="005C64"/>
                </a:solidFill>
                <a:latin typeface="+mj-lt"/>
                <a:ea typeface="+mj-ea"/>
                <a:cs typeface="+mj-cs"/>
              </a:defRPr>
            </a:lvl1pPr>
            <a:lvl2pPr algn="ctr" rtl="0" eaLnBrk="0" fontAlgn="base" hangingPunct="0">
              <a:spcBef>
                <a:spcPct val="0"/>
              </a:spcBef>
              <a:spcAft>
                <a:spcPct val="0"/>
              </a:spcAft>
              <a:defRPr sz="4400" b="1">
                <a:solidFill>
                  <a:srgbClr val="005C64"/>
                </a:solidFill>
                <a:latin typeface="Arial Narrow" pitchFamily="34" charset="0"/>
              </a:defRPr>
            </a:lvl2pPr>
            <a:lvl3pPr algn="ctr" rtl="0" eaLnBrk="0" fontAlgn="base" hangingPunct="0">
              <a:spcBef>
                <a:spcPct val="0"/>
              </a:spcBef>
              <a:spcAft>
                <a:spcPct val="0"/>
              </a:spcAft>
              <a:defRPr sz="4400" b="1">
                <a:solidFill>
                  <a:srgbClr val="005C64"/>
                </a:solidFill>
                <a:latin typeface="Arial Narrow" pitchFamily="34" charset="0"/>
              </a:defRPr>
            </a:lvl3pPr>
            <a:lvl4pPr algn="ctr" rtl="0" eaLnBrk="0" fontAlgn="base" hangingPunct="0">
              <a:spcBef>
                <a:spcPct val="0"/>
              </a:spcBef>
              <a:spcAft>
                <a:spcPct val="0"/>
              </a:spcAft>
              <a:defRPr sz="4400" b="1">
                <a:solidFill>
                  <a:srgbClr val="005C64"/>
                </a:solidFill>
                <a:latin typeface="Arial Narrow" pitchFamily="34" charset="0"/>
              </a:defRPr>
            </a:lvl4pPr>
            <a:lvl5pPr algn="ctr" rtl="0" eaLnBrk="0" fontAlgn="base" hangingPunct="0">
              <a:spcBef>
                <a:spcPct val="0"/>
              </a:spcBef>
              <a:spcAft>
                <a:spcPct val="0"/>
              </a:spcAft>
              <a:defRPr sz="4400" b="1">
                <a:solidFill>
                  <a:srgbClr val="005C64"/>
                </a:solidFill>
                <a:latin typeface="Arial Narrow" pitchFamily="34" charset="0"/>
              </a:defRPr>
            </a:lvl5pPr>
            <a:lvl6pPr marL="457200" algn="ctr" rtl="0" eaLnBrk="1" fontAlgn="base" hangingPunct="1">
              <a:spcBef>
                <a:spcPct val="0"/>
              </a:spcBef>
              <a:spcAft>
                <a:spcPct val="0"/>
              </a:spcAft>
              <a:defRPr sz="4400" b="1">
                <a:solidFill>
                  <a:srgbClr val="005C64"/>
                </a:solidFill>
                <a:latin typeface="Arial Narrow" pitchFamily="34" charset="0"/>
              </a:defRPr>
            </a:lvl6pPr>
            <a:lvl7pPr marL="914400" algn="ctr" rtl="0" eaLnBrk="1" fontAlgn="base" hangingPunct="1">
              <a:spcBef>
                <a:spcPct val="0"/>
              </a:spcBef>
              <a:spcAft>
                <a:spcPct val="0"/>
              </a:spcAft>
              <a:defRPr sz="4400" b="1">
                <a:solidFill>
                  <a:srgbClr val="005C64"/>
                </a:solidFill>
                <a:latin typeface="Arial Narrow" pitchFamily="34" charset="0"/>
              </a:defRPr>
            </a:lvl7pPr>
            <a:lvl8pPr marL="1371600" algn="ctr" rtl="0" eaLnBrk="1" fontAlgn="base" hangingPunct="1">
              <a:spcBef>
                <a:spcPct val="0"/>
              </a:spcBef>
              <a:spcAft>
                <a:spcPct val="0"/>
              </a:spcAft>
              <a:defRPr sz="4400" b="1">
                <a:solidFill>
                  <a:srgbClr val="005C64"/>
                </a:solidFill>
                <a:latin typeface="Arial Narrow" pitchFamily="34" charset="0"/>
              </a:defRPr>
            </a:lvl8pPr>
            <a:lvl9pPr marL="1828800" algn="ctr" rtl="0" eaLnBrk="1" fontAlgn="base" hangingPunct="1">
              <a:spcBef>
                <a:spcPct val="0"/>
              </a:spcBef>
              <a:spcAft>
                <a:spcPct val="0"/>
              </a:spcAft>
              <a:defRPr sz="4400" b="1">
                <a:solidFill>
                  <a:srgbClr val="005C64"/>
                </a:solidFill>
                <a:latin typeface="Arial Narrow" pitchFamily="34" charset="0"/>
              </a:defRPr>
            </a:lvl9pPr>
          </a:lstStyle>
          <a:p>
            <a:r>
              <a:rPr lang="en-US" kern="0" dirty="0" smtClean="0">
                <a:solidFill>
                  <a:schemeClr val="bg1"/>
                </a:solidFill>
              </a:rPr>
              <a:t>Climate: Broad Patterns</a:t>
            </a:r>
            <a:endParaRPr lang="en-US" kern="0" dirty="0">
              <a:solidFill>
                <a:schemeClr val="bg1"/>
              </a:solidFill>
            </a:endParaRPr>
          </a:p>
        </p:txBody>
      </p:sp>
      <p:grpSp>
        <p:nvGrpSpPr>
          <p:cNvPr id="13" name="Group 12"/>
          <p:cNvGrpSpPr/>
          <p:nvPr/>
        </p:nvGrpSpPr>
        <p:grpSpPr>
          <a:xfrm>
            <a:off x="688685" y="1979751"/>
            <a:ext cx="754353" cy="3572895"/>
            <a:chOff x="304800" y="1979751"/>
            <a:chExt cx="754353" cy="3572895"/>
          </a:xfrm>
        </p:grpSpPr>
        <p:pic>
          <p:nvPicPr>
            <p:cNvPr id="1026" name="Picture 2" descr="Image result for raindrop clip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284" y="1979751"/>
              <a:ext cx="320469" cy="441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nowflake clipart"/>
            <p:cNvPicPr>
              <a:picLocks noChangeAspect="1" noChangeArrowheads="1"/>
            </p:cNvPicPr>
            <p:nvPr/>
          </p:nvPicPr>
          <p:blipFill rotWithShape="1">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bwMode="auto">
            <a:xfrm>
              <a:off x="449553" y="2837985"/>
              <a:ext cx="576805" cy="560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temperature clipar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3400" y="3717583"/>
              <a:ext cx="525753" cy="7637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mage result for temperature clipart"/>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04800" y="4800600"/>
              <a:ext cx="545260" cy="75204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ight Arrow 18"/>
          <p:cNvSpPr/>
          <p:nvPr/>
        </p:nvSpPr>
        <p:spPr>
          <a:xfrm flipH="1">
            <a:off x="1981200" y="5715000"/>
            <a:ext cx="2057401" cy="4572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smtClean="0"/>
              <a:t>                               Negative</a:t>
            </a:r>
            <a:endParaRPr lang="en-US" dirty="0"/>
          </a:p>
        </p:txBody>
      </p:sp>
      <p:grpSp>
        <p:nvGrpSpPr>
          <p:cNvPr id="15" name="Group 14"/>
          <p:cNvGrpSpPr/>
          <p:nvPr/>
        </p:nvGrpSpPr>
        <p:grpSpPr>
          <a:xfrm>
            <a:off x="223838" y="1849436"/>
            <a:ext cx="832128" cy="3410786"/>
            <a:chOff x="0" y="1849436"/>
            <a:chExt cx="832128" cy="3410786"/>
          </a:xfrm>
        </p:grpSpPr>
        <p:sp>
          <p:nvSpPr>
            <p:cNvPr id="14" name="TextBox 13"/>
            <p:cNvSpPr txBox="1"/>
            <p:nvPr/>
          </p:nvSpPr>
          <p:spPr>
            <a:xfrm>
              <a:off x="0" y="3776290"/>
              <a:ext cx="832128" cy="646331"/>
            </a:xfrm>
            <a:prstGeom prst="rect">
              <a:avLst/>
            </a:prstGeom>
            <a:noFill/>
          </p:spPr>
          <p:txBody>
            <a:bodyPr wrap="square" rtlCol="0">
              <a:spAutoFit/>
            </a:bodyPr>
            <a:lstStyle/>
            <a:p>
              <a:r>
                <a:rPr lang="en-US" sz="1200" dirty="0" smtClean="0">
                  <a:solidFill>
                    <a:schemeClr val="bg1"/>
                  </a:solidFill>
                </a:rPr>
                <a:t>Breeding Season Temp</a:t>
              </a:r>
              <a:endParaRPr lang="en-US" sz="1200" dirty="0">
                <a:solidFill>
                  <a:schemeClr val="bg1"/>
                </a:solidFill>
              </a:endParaRPr>
            </a:p>
          </p:txBody>
        </p:sp>
        <p:sp>
          <p:nvSpPr>
            <p:cNvPr id="21" name="TextBox 20"/>
            <p:cNvSpPr txBox="1"/>
            <p:nvPr/>
          </p:nvSpPr>
          <p:spPr>
            <a:xfrm>
              <a:off x="0" y="4798557"/>
              <a:ext cx="832128" cy="461665"/>
            </a:xfrm>
            <a:prstGeom prst="rect">
              <a:avLst/>
            </a:prstGeom>
            <a:noFill/>
          </p:spPr>
          <p:txBody>
            <a:bodyPr wrap="square" rtlCol="0">
              <a:spAutoFit/>
            </a:bodyPr>
            <a:lstStyle/>
            <a:p>
              <a:r>
                <a:rPr lang="en-US" sz="1200" dirty="0" smtClean="0">
                  <a:solidFill>
                    <a:schemeClr val="bg1"/>
                  </a:solidFill>
                </a:rPr>
                <a:t>Winter</a:t>
              </a:r>
            </a:p>
            <a:p>
              <a:r>
                <a:rPr lang="en-US" sz="1200" dirty="0" smtClean="0">
                  <a:solidFill>
                    <a:schemeClr val="bg1"/>
                  </a:solidFill>
                </a:rPr>
                <a:t>Temp</a:t>
              </a:r>
              <a:endParaRPr lang="en-US" sz="1200" dirty="0">
                <a:solidFill>
                  <a:schemeClr val="bg1"/>
                </a:solidFill>
              </a:endParaRPr>
            </a:p>
          </p:txBody>
        </p:sp>
        <p:sp>
          <p:nvSpPr>
            <p:cNvPr id="22" name="TextBox 21"/>
            <p:cNvSpPr txBox="1"/>
            <p:nvPr/>
          </p:nvSpPr>
          <p:spPr>
            <a:xfrm>
              <a:off x="0" y="1849436"/>
              <a:ext cx="832128" cy="646331"/>
            </a:xfrm>
            <a:prstGeom prst="rect">
              <a:avLst/>
            </a:prstGeom>
            <a:noFill/>
          </p:spPr>
          <p:txBody>
            <a:bodyPr wrap="square" rtlCol="0">
              <a:spAutoFit/>
            </a:bodyPr>
            <a:lstStyle/>
            <a:p>
              <a:r>
                <a:rPr lang="en-US" sz="1200" dirty="0" smtClean="0">
                  <a:solidFill>
                    <a:schemeClr val="bg1"/>
                  </a:solidFill>
                </a:rPr>
                <a:t>Breeding  Season </a:t>
              </a:r>
              <a:r>
                <a:rPr lang="en-US" sz="1200" dirty="0" err="1" smtClean="0">
                  <a:solidFill>
                    <a:schemeClr val="bg1"/>
                  </a:solidFill>
                </a:rPr>
                <a:t>Precip</a:t>
              </a:r>
              <a:endParaRPr lang="en-US" sz="1200" dirty="0">
                <a:solidFill>
                  <a:schemeClr val="bg1"/>
                </a:solidFill>
              </a:endParaRPr>
            </a:p>
          </p:txBody>
        </p:sp>
        <p:sp>
          <p:nvSpPr>
            <p:cNvPr id="23" name="TextBox 22"/>
            <p:cNvSpPr txBox="1"/>
            <p:nvPr/>
          </p:nvSpPr>
          <p:spPr>
            <a:xfrm>
              <a:off x="0" y="2839071"/>
              <a:ext cx="832128" cy="461665"/>
            </a:xfrm>
            <a:prstGeom prst="rect">
              <a:avLst/>
            </a:prstGeom>
            <a:noFill/>
          </p:spPr>
          <p:txBody>
            <a:bodyPr wrap="square" rtlCol="0">
              <a:spAutoFit/>
            </a:bodyPr>
            <a:lstStyle/>
            <a:p>
              <a:r>
                <a:rPr lang="en-US" sz="1200" dirty="0" smtClean="0">
                  <a:solidFill>
                    <a:schemeClr val="bg1"/>
                  </a:solidFill>
                </a:rPr>
                <a:t>Winter</a:t>
              </a:r>
            </a:p>
            <a:p>
              <a:r>
                <a:rPr lang="en-US" sz="1200" dirty="0" err="1" smtClean="0">
                  <a:solidFill>
                    <a:schemeClr val="bg1"/>
                  </a:solidFill>
                </a:rPr>
                <a:t>Precip</a:t>
              </a:r>
              <a:endParaRPr lang="en-US" sz="1200" dirty="0">
                <a:solidFill>
                  <a:schemeClr val="bg1"/>
                </a:solidFill>
              </a:endParaRPr>
            </a:p>
          </p:txBody>
        </p:sp>
      </p:grpSp>
    </p:spTree>
    <p:extLst>
      <p:ext uri="{BB962C8B-B14F-4D97-AF65-F5344CB8AC3E}">
        <p14:creationId xmlns:p14="http://schemas.microsoft.com/office/powerpoint/2010/main" val="1583560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00150"/>
            <a:ext cx="1657350" cy="857250"/>
          </a:xfrm>
        </p:spPr>
        <p:txBody>
          <a:bodyPr>
            <a:normAutofit/>
          </a:bodyPr>
          <a:lstStyle/>
          <a:p>
            <a:r>
              <a:rPr lang="en-US" sz="2250" dirty="0">
                <a:solidFill>
                  <a:schemeClr val="bg1"/>
                </a:solidFill>
              </a:rPr>
              <a:t>Trajectories of Change</a:t>
            </a:r>
          </a:p>
        </p:txBody>
      </p:sp>
      <p:grpSp>
        <p:nvGrpSpPr>
          <p:cNvPr id="24" name="Group 23"/>
          <p:cNvGrpSpPr/>
          <p:nvPr/>
        </p:nvGrpSpPr>
        <p:grpSpPr>
          <a:xfrm>
            <a:off x="1143000" y="4057650"/>
            <a:ext cx="2400300" cy="1943100"/>
            <a:chOff x="0" y="4267200"/>
            <a:chExt cx="3200400" cy="2590800"/>
          </a:xfrm>
        </p:grpSpPr>
        <p:sp>
          <p:nvSpPr>
            <p:cNvPr id="23" name="Oval 22"/>
            <p:cNvSpPr/>
            <p:nvPr/>
          </p:nvSpPr>
          <p:spPr>
            <a:xfrm>
              <a:off x="0" y="4267200"/>
              <a:ext cx="3200400" cy="2590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97300" y="4343400"/>
              <a:ext cx="2850700" cy="2209800"/>
              <a:chOff x="5181600" y="4267200"/>
              <a:chExt cx="3384100" cy="2590800"/>
            </a:xfrm>
          </p:grpSpPr>
          <p:pic>
            <p:nvPicPr>
              <p:cNvPr id="6" name="Picture 5" descr="ian-symbol-icterus-galbula-adul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010400" y="5638800"/>
                <a:ext cx="1555300" cy="909851"/>
              </a:xfrm>
              <a:prstGeom prst="rect">
                <a:avLst/>
              </a:prstGeom>
              <a:ln>
                <a:noFill/>
              </a:ln>
              <a:effectLst>
                <a:outerShdw blurRad="292100" dist="139700" dir="2700000" algn="tl" rotWithShape="0">
                  <a:srgbClr val="333333">
                    <a:alpha val="65000"/>
                  </a:srgbClr>
                </a:outerShdw>
              </a:effectLst>
            </p:spPr>
          </p:pic>
          <p:pic>
            <p:nvPicPr>
              <p:cNvPr id="7" name="Picture 6" descr="ian-symbol-oporonis-formosu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81600" y="5583589"/>
                <a:ext cx="1510768" cy="1274411"/>
              </a:xfrm>
              <a:prstGeom prst="rect">
                <a:avLst/>
              </a:prstGeom>
              <a:ln>
                <a:noFill/>
              </a:ln>
              <a:effectLst>
                <a:outerShdw blurRad="292100" dist="139700" dir="2700000" algn="tl" rotWithShape="0">
                  <a:srgbClr val="333333">
                    <a:alpha val="65000"/>
                  </a:srgbClr>
                </a:outerShdw>
              </a:effectLst>
            </p:spPr>
          </p:pic>
          <p:pic>
            <p:nvPicPr>
              <p:cNvPr id="9" name="Picture 8" descr="ian-symbol-protonotaria-citre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000" y="4267200"/>
                <a:ext cx="1501185" cy="1277605"/>
              </a:xfrm>
              <a:prstGeom prst="rect">
                <a:avLst/>
              </a:prstGeom>
              <a:ln>
                <a:noFill/>
              </a:ln>
              <a:effectLst>
                <a:outerShdw blurRad="292100" dist="139700" dir="2700000" algn="tl" rotWithShape="0">
                  <a:srgbClr val="333333">
                    <a:alpha val="65000"/>
                  </a:srgbClr>
                </a:outerShdw>
              </a:effectLst>
            </p:spPr>
          </p:pic>
        </p:grpSp>
      </p:grpSp>
      <p:grpSp>
        <p:nvGrpSpPr>
          <p:cNvPr id="22" name="Group 21"/>
          <p:cNvGrpSpPr/>
          <p:nvPr/>
        </p:nvGrpSpPr>
        <p:grpSpPr>
          <a:xfrm>
            <a:off x="6057900" y="988334"/>
            <a:ext cx="1714500" cy="1754867"/>
            <a:chOff x="6705600" y="4343400"/>
            <a:chExt cx="2286000" cy="2339823"/>
          </a:xfrm>
        </p:grpSpPr>
        <p:sp>
          <p:nvSpPr>
            <p:cNvPr id="21" name="Oval 20"/>
            <p:cNvSpPr/>
            <p:nvPr/>
          </p:nvSpPr>
          <p:spPr>
            <a:xfrm>
              <a:off x="6705600" y="4343400"/>
              <a:ext cx="2209800" cy="228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781800" y="4495800"/>
              <a:ext cx="2209800" cy="2187423"/>
              <a:chOff x="6324600" y="1981200"/>
              <a:chExt cx="2557613" cy="2263623"/>
            </a:xfrm>
          </p:grpSpPr>
          <p:pic>
            <p:nvPicPr>
              <p:cNvPr id="3" name="Picture 2" descr="ian-symbol-agelaius-phoeniceu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324600" y="1981200"/>
                <a:ext cx="847638" cy="1555299"/>
              </a:xfrm>
              <a:prstGeom prst="rect">
                <a:avLst/>
              </a:prstGeom>
              <a:ln>
                <a:noFill/>
              </a:ln>
              <a:effectLst>
                <a:outerShdw blurRad="292100" dist="139700" dir="2700000" algn="tl" rotWithShape="0">
                  <a:srgbClr val="333333">
                    <a:alpha val="65000"/>
                  </a:srgbClr>
                </a:outerShdw>
              </a:effectLst>
            </p:spPr>
          </p:pic>
          <p:pic>
            <p:nvPicPr>
              <p:cNvPr id="11" name="Picture 10" descr="ian-symbol-turdus-migratoriu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4200" y="2895600"/>
                <a:ext cx="1948013" cy="1349223"/>
              </a:xfrm>
              <a:prstGeom prst="rect">
                <a:avLst/>
              </a:prstGeom>
              <a:ln>
                <a:noFill/>
              </a:ln>
              <a:effectLst>
                <a:outerShdw blurRad="292100" dist="139700" dir="2700000" algn="tl" rotWithShape="0">
                  <a:srgbClr val="333333">
                    <a:alpha val="65000"/>
                  </a:srgbClr>
                </a:outerShdw>
              </a:effectLst>
            </p:spPr>
          </p:pic>
        </p:grpSp>
      </p:grpSp>
      <p:sp>
        <p:nvSpPr>
          <p:cNvPr id="19" name="Oval 18"/>
          <p:cNvSpPr/>
          <p:nvPr/>
        </p:nvSpPr>
        <p:spPr>
          <a:xfrm>
            <a:off x="2628900" y="1028700"/>
            <a:ext cx="2971800" cy="30861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914650" y="1200150"/>
            <a:ext cx="2628900" cy="2447250"/>
            <a:chOff x="1371600" y="1492700"/>
            <a:chExt cx="3657600" cy="3567800"/>
          </a:xfrm>
        </p:grpSpPr>
        <p:pic>
          <p:nvPicPr>
            <p:cNvPr id="4" name="Picture 3" descr="ian-symbol-dendroica-petechia.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14600" y="2743201"/>
              <a:ext cx="1447801" cy="1153038"/>
            </a:xfrm>
            <a:prstGeom prst="rect">
              <a:avLst/>
            </a:prstGeom>
            <a:ln>
              <a:noFill/>
            </a:ln>
            <a:effectLst>
              <a:outerShdw blurRad="292100" dist="139700" dir="2700000" algn="tl" rotWithShape="0">
                <a:srgbClr val="333333">
                  <a:alpha val="65000"/>
                </a:srgbClr>
              </a:outerShdw>
            </a:effectLst>
          </p:spPr>
        </p:pic>
        <p:pic>
          <p:nvPicPr>
            <p:cNvPr id="5" name="Picture 4" descr="ian-symbol-empidonax-virescens.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52800" y="2133600"/>
              <a:ext cx="1676400" cy="1385455"/>
            </a:xfrm>
            <a:prstGeom prst="rect">
              <a:avLst/>
            </a:prstGeom>
            <a:ln>
              <a:noFill/>
            </a:ln>
            <a:effectLst>
              <a:outerShdw blurRad="292100" dist="139700" dir="2700000" algn="tl" rotWithShape="0">
                <a:srgbClr val="333333">
                  <a:alpha val="65000"/>
                </a:srgbClr>
              </a:outerShdw>
            </a:effectLst>
          </p:spPr>
        </p:pic>
        <p:pic>
          <p:nvPicPr>
            <p:cNvPr id="8" name="Picture 7" descr="ian-symbol-poecile-atricapillus.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24000" y="3657600"/>
              <a:ext cx="1231045" cy="1402900"/>
            </a:xfrm>
            <a:prstGeom prst="rect">
              <a:avLst/>
            </a:prstGeom>
            <a:ln>
              <a:noFill/>
            </a:ln>
            <a:effectLst>
              <a:outerShdw blurRad="292100" dist="139700" dir="2700000" algn="tl" rotWithShape="0">
                <a:srgbClr val="333333">
                  <a:alpha val="65000"/>
                </a:srgbClr>
              </a:outerShdw>
            </a:effectLst>
          </p:spPr>
        </p:pic>
        <p:pic>
          <p:nvPicPr>
            <p:cNvPr id="10" name="Picture 9" descr="ian-symbol-spizella-pusilla.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62200" y="1492700"/>
              <a:ext cx="968174" cy="1555300"/>
            </a:xfrm>
            <a:prstGeom prst="rect">
              <a:avLst/>
            </a:prstGeom>
            <a:ln>
              <a:noFill/>
            </a:ln>
            <a:effectLst>
              <a:outerShdw blurRad="292100" dist="139700" dir="2700000" algn="tl" rotWithShape="0">
                <a:srgbClr val="333333">
                  <a:alpha val="65000"/>
                </a:srgbClr>
              </a:outerShdw>
            </a:effectLst>
          </p:spPr>
        </p:pic>
        <p:pic>
          <p:nvPicPr>
            <p:cNvPr id="12" name="Picture 11" descr="ian-symbol-vireo-altiloquus.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048000" y="3505200"/>
              <a:ext cx="1671947" cy="1555300"/>
            </a:xfrm>
            <a:prstGeom prst="rect">
              <a:avLst/>
            </a:prstGeom>
            <a:ln>
              <a:noFill/>
            </a:ln>
            <a:effectLst>
              <a:outerShdw blurRad="292100" dist="139700" dir="2700000" algn="tl" rotWithShape="0">
                <a:srgbClr val="333333">
                  <a:alpha val="65000"/>
                </a:srgbClr>
              </a:outerShdw>
            </a:effectLst>
          </p:spPr>
        </p:pic>
        <p:pic>
          <p:nvPicPr>
            <p:cNvPr id="13" name="Picture 12" descr="ian-symbol-hylocichla-mustelina.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71600" y="2209800"/>
              <a:ext cx="1066800" cy="1660388"/>
            </a:xfrm>
            <a:prstGeom prst="rect">
              <a:avLst/>
            </a:prstGeom>
            <a:ln>
              <a:noFill/>
            </a:ln>
            <a:effectLst>
              <a:outerShdw blurRad="292100" dist="139700" dir="2700000" algn="tl" rotWithShape="0">
                <a:srgbClr val="333333">
                  <a:alpha val="65000"/>
                </a:srgbClr>
              </a:outerShdw>
            </a:effectLst>
          </p:spPr>
        </p:pic>
      </p:grpSp>
      <p:sp>
        <p:nvSpPr>
          <p:cNvPr id="14" name="TextBox 13"/>
          <p:cNvSpPr txBox="1"/>
          <p:nvPr/>
        </p:nvSpPr>
        <p:spPr>
          <a:xfrm>
            <a:off x="64863" y="6559592"/>
            <a:ext cx="2114550" cy="253916"/>
          </a:xfrm>
          <a:prstGeom prst="rect">
            <a:avLst/>
          </a:prstGeom>
          <a:noFill/>
        </p:spPr>
        <p:txBody>
          <a:bodyPr wrap="square" rtlCol="0">
            <a:spAutoFit/>
          </a:bodyPr>
          <a:lstStyle/>
          <a:p>
            <a:r>
              <a:rPr lang="en-US" sz="1050" dirty="0">
                <a:solidFill>
                  <a:schemeClr val="bg1"/>
                </a:solidFill>
              </a:rPr>
              <a:t>Courtesy of  ian.umces.edu</a:t>
            </a:r>
          </a:p>
        </p:txBody>
      </p:sp>
      <p:sp>
        <p:nvSpPr>
          <p:cNvPr id="26" name="Bent Arrow 25"/>
          <p:cNvSpPr/>
          <p:nvPr/>
        </p:nvSpPr>
        <p:spPr>
          <a:xfrm>
            <a:off x="1771650" y="2971800"/>
            <a:ext cx="685800" cy="685800"/>
          </a:xfrm>
          <a:prstGeom prst="ben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flipH="1" flipV="1">
            <a:off x="5715000" y="2914650"/>
            <a:ext cx="685800" cy="685800"/>
          </a:xfrm>
          <a:prstGeom prst="ben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4538400" y="4506920"/>
            <a:ext cx="3943350" cy="1200329"/>
          </a:xfrm>
          <a:prstGeom prst="rect">
            <a:avLst/>
          </a:prstGeom>
          <a:solidFill>
            <a:schemeClr val="tx1">
              <a:alpha val="40000"/>
            </a:schemeClr>
          </a:solidFill>
        </p:spPr>
        <p:txBody>
          <a:bodyPr wrap="square" rtlCol="0">
            <a:spAutoFit/>
          </a:bodyPr>
          <a:lstStyle/>
          <a:p>
            <a:r>
              <a:rPr lang="en-US" dirty="0" smtClean="0">
                <a:solidFill>
                  <a:schemeClr val="bg1"/>
                </a:solidFill>
              </a:rPr>
              <a:t>Can we characterize the pace </a:t>
            </a:r>
            <a:r>
              <a:rPr lang="en-US" dirty="0">
                <a:solidFill>
                  <a:schemeClr val="bg1"/>
                </a:solidFill>
              </a:rPr>
              <a:t>and type of change in these </a:t>
            </a:r>
            <a:r>
              <a:rPr lang="en-US" dirty="0" smtClean="0">
                <a:solidFill>
                  <a:schemeClr val="bg1"/>
                </a:solidFill>
              </a:rPr>
              <a:t>communities? Can </a:t>
            </a:r>
            <a:r>
              <a:rPr lang="en-US" dirty="0">
                <a:solidFill>
                  <a:schemeClr val="bg1"/>
                </a:solidFill>
              </a:rPr>
              <a:t>we identify </a:t>
            </a:r>
            <a:r>
              <a:rPr lang="en-US" dirty="0" err="1">
                <a:solidFill>
                  <a:schemeClr val="bg1"/>
                </a:solidFill>
              </a:rPr>
              <a:t>refugia</a:t>
            </a:r>
            <a:r>
              <a:rPr lang="en-US" dirty="0">
                <a:solidFill>
                  <a:schemeClr val="bg1"/>
                </a:solidFill>
              </a:rPr>
              <a:t>?</a:t>
            </a:r>
          </a:p>
        </p:txBody>
      </p:sp>
    </p:spTree>
    <p:extLst>
      <p:ext uri="{BB962C8B-B14F-4D97-AF65-F5344CB8AC3E}">
        <p14:creationId xmlns:p14="http://schemas.microsoft.com/office/powerpoint/2010/main" val="413481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17.4|14.6"/>
</p:tagLst>
</file>

<file path=ppt/tags/tag2.xml><?xml version="1.0" encoding="utf-8"?>
<p:tagLst xmlns:a="http://schemas.openxmlformats.org/drawingml/2006/main" xmlns:r="http://schemas.openxmlformats.org/officeDocument/2006/relationships" xmlns:p="http://schemas.openxmlformats.org/presentationml/2006/main">
  <p:tag name="TIMING" val="|5.1|8|11.1"/>
</p:tagLst>
</file>

<file path=ppt/theme/theme1.xml><?xml version="1.0" encoding="utf-8"?>
<a:theme xmlns:a="http://schemas.openxmlformats.org/drawingml/2006/main" name="WCS_barside_yr-warb">
  <a:themeElements>
    <a:clrScheme name="WCS_NAP_barside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CS_NAP_barside_blan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CS_NAP_barside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CS_NAP_barside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CS_NAP_barside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CS_NAP_barside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CS_NAP_barside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CS_NAP_barside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CS_NAP_barside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CS_NAP_barside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CS_NAP_barside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CS_NAP_barside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CS_NAP_barside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CS_NAP_barside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17996</TotalTime>
  <Words>641</Words>
  <Application>Microsoft Office PowerPoint</Application>
  <PresentationFormat>On-screen Show (4:3)</PresentationFormat>
  <Paragraphs>119</Paragraphs>
  <Slides>16</Slides>
  <Notes>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Arial Narrow</vt:lpstr>
      <vt:lpstr>Calibri</vt:lpstr>
      <vt:lpstr>WCS_barside_yr-warb</vt:lpstr>
      <vt:lpstr>A Slow Loss of Northern Forest Icons:   Dynamics of Boreal Birds at the Edge of Their Range in the Adirondack Park</vt:lpstr>
      <vt:lpstr>Target Species</vt:lpstr>
      <vt:lpstr>Boreal Habitats in the Adirondacks</vt:lpstr>
      <vt:lpstr>Findings: General Trends</vt:lpstr>
      <vt:lpstr>Findings: Drivers</vt:lpstr>
      <vt:lpstr>PowerPoint Presentation</vt:lpstr>
      <vt:lpstr>Climate</vt:lpstr>
      <vt:lpstr>PowerPoint Presentation</vt:lpstr>
      <vt:lpstr>Trajectories of Change</vt:lpstr>
      <vt:lpstr>Community Level Change</vt:lpstr>
      <vt:lpstr>Can We Identify Refugia?</vt:lpstr>
      <vt:lpstr>Persistence of Boreal Species  Highest at</vt:lpstr>
      <vt:lpstr>Climate: Caveat</vt:lpstr>
      <vt:lpstr>What does a perfect site look like?</vt:lpstr>
      <vt:lpstr>PowerPoint Presentation</vt:lpstr>
      <vt:lpstr>Climate: Species Responses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Exurban Development and Songbirds: Lessons from the Adirondacks</dc:title>
  <dc:creator>mglennon</dc:creator>
  <cp:lastModifiedBy>Michale Glennon</cp:lastModifiedBy>
  <cp:revision>429</cp:revision>
  <dcterms:created xsi:type="dcterms:W3CDTF">2012-10-13T10:46:44Z</dcterms:created>
  <dcterms:modified xsi:type="dcterms:W3CDTF">2018-12-13T19:16:57Z</dcterms:modified>
</cp:coreProperties>
</file>