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embeddings/oleObject1.bin" ContentType="application/vnd.openxmlformats-officedocument.oleObject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8"/>
  </p:notesMasterIdLst>
  <p:sldIdLst>
    <p:sldId id="296" r:id="rId2"/>
    <p:sldId id="306" r:id="rId3"/>
    <p:sldId id="322" r:id="rId4"/>
    <p:sldId id="294" r:id="rId5"/>
    <p:sldId id="300" r:id="rId6"/>
    <p:sldId id="295" r:id="rId7"/>
    <p:sldId id="258" r:id="rId8"/>
    <p:sldId id="277" r:id="rId9"/>
    <p:sldId id="298" r:id="rId10"/>
    <p:sldId id="308" r:id="rId11"/>
    <p:sldId id="315" r:id="rId12"/>
    <p:sldId id="279" r:id="rId13"/>
    <p:sldId id="313" r:id="rId14"/>
    <p:sldId id="280" r:id="rId15"/>
    <p:sldId id="314" r:id="rId16"/>
    <p:sldId id="285" r:id="rId17"/>
    <p:sldId id="310" r:id="rId18"/>
    <p:sldId id="293" r:id="rId19"/>
    <p:sldId id="291" r:id="rId20"/>
    <p:sldId id="302" r:id="rId21"/>
    <p:sldId id="317" r:id="rId22"/>
    <p:sldId id="319" r:id="rId23"/>
    <p:sldId id="320" r:id="rId24"/>
    <p:sldId id="323" r:id="rId25"/>
    <p:sldId id="324" r:id="rId26"/>
    <p:sldId id="32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7" autoAdjust="0"/>
    <p:restoredTop sz="87209" autoAdjust="0"/>
  </p:normalViewPr>
  <p:slideViewPr>
    <p:cSldViewPr snapToGrid="0">
      <p:cViewPr>
        <p:scale>
          <a:sx n="100" d="100"/>
          <a:sy n="100" d="100"/>
        </p:scale>
        <p:origin x="-952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va\Desktop\VNRC\Copy%20of%20MetricTracker_6.25.18_SV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1.bin"/><Relationship Id="rId3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va\Desktop\VNRC\Copy%20of%20MetricTracker_6.22.18_SV.xlsx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va\Desktop\VNRC\Copy%20of%20MetricTracker_6.25.18_SV.xlsx" TargetMode="External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va\AppData\Local\Temp\Temp1_UpdatesFromBrian8.6.18.zip\AllMetricsAllGeograph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va\Desktop\VNRC\Copy%20of%20MetricTracker_6.25.18_SV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va\Desktop\VNRC\Executive%20Summary%20Stuff\Copy%20of%20MetricTracker_6.26.18_SV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eva\Desktop\VNRC\Parcelization\Data-Evaluation\Copy%20of%20MetricTracker_6.28.18_S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Number of Parcels by Parcel Size</a:t>
            </a:r>
          </a:p>
        </c:rich>
      </c:tx>
      <c:layout>
        <c:manualLayout>
          <c:xMode val="edge"/>
          <c:yMode val="edge"/>
          <c:x val="0.373887526894938"/>
          <c:y val="0.0369738289340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8331516231513"/>
          <c:y val="0.11237000445699"/>
          <c:w val="0.818482075940847"/>
          <c:h val="0.7381552394394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Metric1!$B$18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Metric1!$C$17:$J$17</c:f>
              <c:strCache>
                <c:ptCount val="8"/>
                <c:pt idx="0">
                  <c:v>0 to 2</c:v>
                </c:pt>
                <c:pt idx="1">
                  <c:v>2 to 5</c:v>
                </c:pt>
                <c:pt idx="2">
                  <c:v>5 to 10</c:v>
                </c:pt>
                <c:pt idx="3">
                  <c:v>10 to 25</c:v>
                </c:pt>
                <c:pt idx="4">
                  <c:v>25 to 50</c:v>
                </c:pt>
                <c:pt idx="5">
                  <c:v>50 to 100</c:v>
                </c:pt>
                <c:pt idx="6">
                  <c:v>100 to 200</c:v>
                </c:pt>
                <c:pt idx="7">
                  <c:v>&gt; 200</c:v>
                </c:pt>
              </c:strCache>
            </c:strRef>
          </c:cat>
          <c:val>
            <c:numRef>
              <c:f>Metric1!$C$18:$J$18</c:f>
              <c:numCache>
                <c:formatCode>General</c:formatCode>
                <c:ptCount val="8"/>
                <c:pt idx="0">
                  <c:v>183195.0</c:v>
                </c:pt>
                <c:pt idx="1">
                  <c:v>36973.0</c:v>
                </c:pt>
                <c:pt idx="2">
                  <c:v>18300.0</c:v>
                </c:pt>
                <c:pt idx="3">
                  <c:v>40692.0</c:v>
                </c:pt>
                <c:pt idx="4">
                  <c:v>13729.0</c:v>
                </c:pt>
                <c:pt idx="5">
                  <c:v>10705.0</c:v>
                </c:pt>
                <c:pt idx="6">
                  <c:v>7152.0</c:v>
                </c:pt>
                <c:pt idx="7">
                  <c:v>3987.0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6F-4392-8831-AFC19E111D40}"/>
            </c:ext>
          </c:extLst>
        </c:ser>
        <c:ser>
          <c:idx val="3"/>
          <c:order val="1"/>
          <c:tx>
            <c:strRef>
              <c:f>Metric1!$B$20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Metric1!$C$17:$J$17</c:f>
              <c:strCache>
                <c:ptCount val="8"/>
                <c:pt idx="0">
                  <c:v>0 to 2</c:v>
                </c:pt>
                <c:pt idx="1">
                  <c:v>2 to 5</c:v>
                </c:pt>
                <c:pt idx="2">
                  <c:v>5 to 10</c:v>
                </c:pt>
                <c:pt idx="3">
                  <c:v>10 to 25</c:v>
                </c:pt>
                <c:pt idx="4">
                  <c:v>25 to 50</c:v>
                </c:pt>
                <c:pt idx="5">
                  <c:v>50 to 100</c:v>
                </c:pt>
                <c:pt idx="6">
                  <c:v>100 to 200</c:v>
                </c:pt>
                <c:pt idx="7">
                  <c:v>&gt; 200</c:v>
                </c:pt>
              </c:strCache>
            </c:strRef>
          </c:cat>
          <c:val>
            <c:numRef>
              <c:f>Metric1!$C$20:$J$20</c:f>
              <c:numCache>
                <c:formatCode>General</c:formatCode>
                <c:ptCount val="8"/>
                <c:pt idx="0">
                  <c:v>185262.0</c:v>
                </c:pt>
                <c:pt idx="1">
                  <c:v>40762.0</c:v>
                </c:pt>
                <c:pt idx="2">
                  <c:v>21089.0</c:v>
                </c:pt>
                <c:pt idx="3">
                  <c:v>40584.0</c:v>
                </c:pt>
                <c:pt idx="4">
                  <c:v>13938.0</c:v>
                </c:pt>
                <c:pt idx="5">
                  <c:v>10496.0</c:v>
                </c:pt>
                <c:pt idx="6">
                  <c:v>6855.0</c:v>
                </c:pt>
                <c:pt idx="7">
                  <c:v>3790.0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6F-4392-8831-AFC19E111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3167720"/>
        <c:axId val="-2143173928"/>
      </c:barChart>
      <c:catAx>
        <c:axId val="-214316772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Parcel Size (Acres)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3173928"/>
        <c:crosses val="autoZero"/>
        <c:auto val="1"/>
        <c:lblAlgn val="ctr"/>
        <c:lblOffset val="100"/>
        <c:noMultiLvlLbl val="0"/>
      </c:catAx>
      <c:valAx>
        <c:axId val="-214317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Number of Parcels</a:t>
                </a:r>
              </a:p>
            </c:rich>
          </c:tx>
          <c:layout>
            <c:manualLayout>
              <c:xMode val="edge"/>
              <c:yMode val="edge"/>
              <c:x val="0.0308096673505721"/>
              <c:y val="0.3184928048367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316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003314551355"/>
          <c:y val="0.00779303506225286"/>
          <c:w val="0.234968016694928"/>
          <c:h val="0.0943296508952422"/>
        </c:manualLayout>
      </c:layout>
      <c:overlay val="0"/>
      <c:spPr>
        <a:solidFill>
          <a:schemeClr val="bg1"/>
        </a:solidFill>
        <a:ln w="25400"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1">
          <a:shade val="75000"/>
          <a:lumMod val="9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Acreage in Parcels ≥ 50 Acres in Size</a:t>
            </a:r>
          </a:p>
        </c:rich>
      </c:tx>
      <c:layout>
        <c:manualLayout>
          <c:xMode val="edge"/>
          <c:yMode val="edge"/>
          <c:x val="0.339257523791121"/>
          <c:y val="0.0397304744055066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2028194405741"/>
          <c:y val="0.143818726866182"/>
          <c:w val="0.792002953307104"/>
          <c:h val="0.660985946262343"/>
        </c:manualLayout>
      </c:layout>
      <c:lineChart>
        <c:grouping val="standard"/>
        <c:varyColors val="0"/>
        <c:ser>
          <c:idx val="1"/>
          <c:order val="0"/>
          <c:tx>
            <c:strRef>
              <c:f>Metric3!$B$2</c:f>
              <c:strCache>
                <c:ptCount val="1"/>
                <c:pt idx="0">
                  <c:v>Metric3</c:v>
                </c:pt>
              </c:strCache>
            </c:strRef>
          </c:tx>
          <c:spPr>
            <a:ln w="28575" cap="sq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Metric3!$A$3:$A$15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cat>
          <c:val>
            <c:numRef>
              <c:f>Metric3!$B$3:$B$15</c:f>
              <c:numCache>
                <c:formatCode>General</c:formatCode>
                <c:ptCount val="13"/>
                <c:pt idx="0">
                  <c:v>3.4650019E6</c:v>
                </c:pt>
                <c:pt idx="1">
                  <c:v>3.41983657000001E6</c:v>
                </c:pt>
                <c:pt idx="2">
                  <c:v>3.40944608E6</c:v>
                </c:pt>
                <c:pt idx="3">
                  <c:v>3.38768285E6</c:v>
                </c:pt>
                <c:pt idx="4">
                  <c:v>3.41033081E6</c:v>
                </c:pt>
                <c:pt idx="5">
                  <c:v>3.37500588E6</c:v>
                </c:pt>
                <c:pt idx="6">
                  <c:v>3.37968754000001E6</c:v>
                </c:pt>
                <c:pt idx="7">
                  <c:v>3.37577443000001E6</c:v>
                </c:pt>
                <c:pt idx="8">
                  <c:v>3.37134292E6</c:v>
                </c:pt>
                <c:pt idx="9">
                  <c:v>3.3678366E6</c:v>
                </c:pt>
                <c:pt idx="10">
                  <c:v>3.3637571E6</c:v>
                </c:pt>
                <c:pt idx="11">
                  <c:v>3.36310284E6</c:v>
                </c:pt>
                <c:pt idx="12">
                  <c:v>3.35471072E6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DC4-460D-A0DB-D49F76C39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9595656"/>
        <c:axId val="-2139587336"/>
      </c:lineChart>
      <c:catAx>
        <c:axId val="-2139595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489841663918277"/>
              <c:y val="0.8957068377352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-2139587336"/>
        <c:crosses val="autoZero"/>
        <c:auto val="1"/>
        <c:lblAlgn val="ctr"/>
        <c:lblOffset val="100"/>
        <c:noMultiLvlLbl val="0"/>
      </c:catAx>
      <c:valAx>
        <c:axId val="-2139587336"/>
        <c:scaling>
          <c:orientation val="minMax"/>
          <c:min val="3.3E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Acres</a:t>
                </a:r>
              </a:p>
            </c:rich>
          </c:tx>
          <c:layout>
            <c:manualLayout>
              <c:xMode val="edge"/>
              <c:yMode val="edge"/>
              <c:x val="0.0497733442828849"/>
              <c:y val="0.3770313702869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3959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873624"/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Acreage by Parcel Type</a:t>
            </a:r>
          </a:p>
        </c:rich>
      </c:tx>
      <c:layout>
        <c:manualLayout>
          <c:xMode val="edge"/>
          <c:yMode val="edge"/>
          <c:x val="0.379701820349505"/>
          <c:y val="0.01347150800234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5958108501583"/>
          <c:y val="0.102029914529915"/>
          <c:w val="0.660645202591218"/>
          <c:h val="0.688991099670234"/>
        </c:manualLayout>
      </c:layout>
      <c:lineChart>
        <c:grouping val="standard"/>
        <c:varyColors val="0"/>
        <c:ser>
          <c:idx val="1"/>
          <c:order val="0"/>
          <c:tx>
            <c:strRef>
              <c:f>Metric8!$B$17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3"/>
              </a:solidFill>
              <a:ln w="9525">
                <a:noFill/>
              </a:ln>
              <a:effectLst/>
            </c:spPr>
          </c:marker>
          <c:cat>
            <c:numRef>
              <c:f>Metric8!$A$18:$A$30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cat>
          <c:val>
            <c:numRef>
              <c:f>Metric8!$B$18:$B$30</c:f>
              <c:numCache>
                <c:formatCode>General</c:formatCode>
                <c:ptCount val="13"/>
                <c:pt idx="0">
                  <c:v>2.32695933999999E6</c:v>
                </c:pt>
                <c:pt idx="1">
                  <c:v>2.33433338E6</c:v>
                </c:pt>
                <c:pt idx="2">
                  <c:v>2.38177132E6</c:v>
                </c:pt>
                <c:pt idx="3">
                  <c:v>2.40024687000002E6</c:v>
                </c:pt>
                <c:pt idx="4">
                  <c:v>2.42434256000001E6</c:v>
                </c:pt>
                <c:pt idx="5">
                  <c:v>2.42390824000001E6</c:v>
                </c:pt>
                <c:pt idx="6">
                  <c:v>2.45693648000001E6</c:v>
                </c:pt>
                <c:pt idx="7">
                  <c:v>2.46371698000001E6</c:v>
                </c:pt>
                <c:pt idx="8">
                  <c:v>2.46435223000002E6</c:v>
                </c:pt>
                <c:pt idx="9">
                  <c:v>2.46287742000002E6</c:v>
                </c:pt>
                <c:pt idx="10">
                  <c:v>2.47258878000002E6</c:v>
                </c:pt>
                <c:pt idx="11">
                  <c:v>2.47840289000002E6</c:v>
                </c:pt>
                <c:pt idx="12">
                  <c:v>2.48962899000003E6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87-4A23-AE27-D94F516B588C}"/>
            </c:ext>
          </c:extLst>
        </c:ser>
        <c:ser>
          <c:idx val="2"/>
          <c:order val="1"/>
          <c:tx>
            <c:strRef>
              <c:f>Metric8!$C$17</c:f>
              <c:strCache>
                <c:ptCount val="1"/>
                <c:pt idx="0">
                  <c:v>Farm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numRef>
              <c:f>Metric8!$A$18:$A$30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cat>
          <c:val>
            <c:numRef>
              <c:f>Metric8!$C$18:$C$30</c:f>
              <c:numCache>
                <c:formatCode>General</c:formatCode>
                <c:ptCount val="13"/>
                <c:pt idx="0">
                  <c:v>575030.569999999</c:v>
                </c:pt>
                <c:pt idx="1">
                  <c:v>566652.4500000001</c:v>
                </c:pt>
                <c:pt idx="2">
                  <c:v>548455.2999999918</c:v>
                </c:pt>
                <c:pt idx="3">
                  <c:v>551967.7300000002</c:v>
                </c:pt>
                <c:pt idx="4">
                  <c:v>549372.7800000003</c:v>
                </c:pt>
                <c:pt idx="5">
                  <c:v>536624.6200000001</c:v>
                </c:pt>
                <c:pt idx="6">
                  <c:v>531910.2499999969</c:v>
                </c:pt>
                <c:pt idx="7">
                  <c:v>526972.4599999993</c:v>
                </c:pt>
                <c:pt idx="8">
                  <c:v>523197.4799999995</c:v>
                </c:pt>
                <c:pt idx="9">
                  <c:v>522754.9999999997</c:v>
                </c:pt>
                <c:pt idx="10">
                  <c:v>519415.0599999996</c:v>
                </c:pt>
                <c:pt idx="11">
                  <c:v>521199.7499999999</c:v>
                </c:pt>
                <c:pt idx="12">
                  <c:v>521625.1599999996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487-4A23-AE27-D94F516B588C}"/>
            </c:ext>
          </c:extLst>
        </c:ser>
        <c:ser>
          <c:idx val="3"/>
          <c:order val="2"/>
          <c:tx>
            <c:strRef>
              <c:f>Metric8!$D$17</c:f>
              <c:strCache>
                <c:ptCount val="1"/>
                <c:pt idx="0">
                  <c:v>Woodland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4"/>
              </a:solidFill>
              <a:ln w="9525">
                <a:noFill/>
              </a:ln>
              <a:effectLst/>
            </c:spPr>
          </c:marker>
          <c:cat>
            <c:numRef>
              <c:f>Metric8!$A$18:$A$30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cat>
          <c:val>
            <c:numRef>
              <c:f>Metric8!$D$18:$D$30</c:f>
              <c:numCache>
                <c:formatCode>General</c:formatCode>
                <c:ptCount val="13"/>
                <c:pt idx="0">
                  <c:v>994090.2099999908</c:v>
                </c:pt>
                <c:pt idx="1">
                  <c:v>977956.9699999968</c:v>
                </c:pt>
                <c:pt idx="2">
                  <c:v>951424.7299999963</c:v>
                </c:pt>
                <c:pt idx="3">
                  <c:v>932028.329999997</c:v>
                </c:pt>
                <c:pt idx="4">
                  <c:v>935707.8599999986</c:v>
                </c:pt>
                <c:pt idx="5">
                  <c:v>910409.7399999963</c:v>
                </c:pt>
                <c:pt idx="6">
                  <c:v>897723.9099999969</c:v>
                </c:pt>
                <c:pt idx="7">
                  <c:v>893607.1399999969</c:v>
                </c:pt>
                <c:pt idx="8">
                  <c:v>887709.9399999983</c:v>
                </c:pt>
                <c:pt idx="9">
                  <c:v>879105.7399999963</c:v>
                </c:pt>
                <c:pt idx="10">
                  <c:v>869653.9299999973</c:v>
                </c:pt>
                <c:pt idx="11">
                  <c:v>848927.1699999969</c:v>
                </c:pt>
                <c:pt idx="12">
                  <c:v>846406.0299999969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87-4A23-AE27-D94F516B588C}"/>
            </c:ext>
          </c:extLst>
        </c:ser>
        <c:ser>
          <c:idx val="4"/>
          <c:order val="3"/>
          <c:tx>
            <c:strRef>
              <c:f>Metric8!$E$17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numRef>
              <c:f>Metric8!$A$18:$A$30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cat>
          <c:val>
            <c:numRef>
              <c:f>Metric8!$E$18:$E$30</c:f>
              <c:numCache>
                <c:formatCode>General</c:formatCode>
                <c:ptCount val="13"/>
                <c:pt idx="0">
                  <c:v>932393.6699999683</c:v>
                </c:pt>
                <c:pt idx="1">
                  <c:v>908674.9199999683</c:v>
                </c:pt>
                <c:pt idx="2">
                  <c:v>906937.7899999586</c:v>
                </c:pt>
                <c:pt idx="3">
                  <c:v>891243.5299999663</c:v>
                </c:pt>
                <c:pt idx="4">
                  <c:v>896323.3599999708</c:v>
                </c:pt>
                <c:pt idx="5">
                  <c:v>890786.4699999689</c:v>
                </c:pt>
                <c:pt idx="6">
                  <c:v>888867.6899999639</c:v>
                </c:pt>
                <c:pt idx="7">
                  <c:v>891662.6599999719</c:v>
                </c:pt>
                <c:pt idx="8">
                  <c:v>898011.6199999677</c:v>
                </c:pt>
                <c:pt idx="9">
                  <c:v>907388.3499999701</c:v>
                </c:pt>
                <c:pt idx="10">
                  <c:v>908383.2299999647</c:v>
                </c:pt>
                <c:pt idx="11">
                  <c:v>921148.0499999683</c:v>
                </c:pt>
                <c:pt idx="12">
                  <c:v>906231.4399999719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487-4A23-AE27-D94F516B5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013016"/>
        <c:axId val="-2140017864"/>
      </c:lineChart>
      <c:catAx>
        <c:axId val="-2140013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Year </a:t>
                </a:r>
              </a:p>
            </c:rich>
          </c:tx>
          <c:layout>
            <c:manualLayout>
              <c:xMode val="edge"/>
              <c:yMode val="edge"/>
              <c:x val="0.482258213308719"/>
              <c:y val="0.92008639559503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-2140017864"/>
        <c:crosses val="autoZero"/>
        <c:auto val="1"/>
        <c:lblAlgn val="ctr"/>
        <c:lblOffset val="100"/>
        <c:noMultiLvlLbl val="0"/>
      </c:catAx>
      <c:valAx>
        <c:axId val="-214001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Number of acres </a:t>
                </a:r>
              </a:p>
            </c:rich>
          </c:tx>
          <c:layout>
            <c:manualLayout>
              <c:xMode val="edge"/>
              <c:yMode val="edge"/>
              <c:x val="0.042918747814445"/>
              <c:y val="0.3215949723906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0013016"/>
        <c:crosses val="autoZero"/>
        <c:crossBetween val="between"/>
      </c:valAx>
      <c:spPr>
        <a:solidFill>
          <a:schemeClr val="lt1"/>
        </a:solidFill>
        <a:ln w="19050" cap="flat" cmpd="sng" algn="ctr">
          <a:solidFill>
            <a:schemeClr val="accent1">
              <a:shade val="75000"/>
              <a:lumMod val="90000"/>
            </a:schemeClr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854720645232687"/>
          <c:y val="0.251619196748397"/>
          <c:w val="0.143062974131153"/>
          <c:h val="0.331782782249903"/>
        </c:manualLayout>
      </c:layout>
      <c:overlay val="0"/>
      <c:spPr>
        <a:solidFill>
          <a:schemeClr val="bg1"/>
        </a:solidFill>
        <a:ln w="25400"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1">
          <a:shade val="75000"/>
          <a:lumMod val="9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Acreage in Parcels ≥ 50 acres by Parcel Type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Metric7!$A$18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Metric7!$A$17:$G$17</c:f>
              <c:strCache>
                <c:ptCount val="4"/>
                <c:pt idx="0">
                  <c:v>Residential</c:v>
                </c:pt>
                <c:pt idx="1">
                  <c:v>Farm</c:v>
                </c:pt>
                <c:pt idx="2">
                  <c:v>Woodland</c:v>
                </c:pt>
                <c:pt idx="3">
                  <c:v>Other</c:v>
                </c:pt>
              </c:strCache>
            </c:strRef>
          </c:cat>
          <c:val>
            <c:numRef>
              <c:f>Metric7!$A$18:$G$18</c:f>
              <c:numCache>
                <c:formatCode>General</c:formatCode>
                <c:ptCount val="4"/>
                <c:pt idx="0">
                  <c:v>1.38705273E6</c:v>
                </c:pt>
                <c:pt idx="1">
                  <c:v>564312.2199999968</c:v>
                </c:pt>
                <c:pt idx="2">
                  <c:v>889636.7499999983</c:v>
                </c:pt>
                <c:pt idx="3">
                  <c:v>624000.199999996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8-4EE2-BC75-642EA99A6BE6}"/>
            </c:ext>
          </c:extLst>
        </c:ser>
        <c:ser>
          <c:idx val="1"/>
          <c:order val="1"/>
          <c:tx>
            <c:strRef>
              <c:f>Metric7!$A$19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Metric7!$A$17:$G$17</c:f>
              <c:strCache>
                <c:ptCount val="4"/>
                <c:pt idx="0">
                  <c:v>Residential</c:v>
                </c:pt>
                <c:pt idx="1">
                  <c:v>Farm</c:v>
                </c:pt>
                <c:pt idx="2">
                  <c:v>Woodland</c:v>
                </c:pt>
                <c:pt idx="3">
                  <c:v>Other</c:v>
                </c:pt>
              </c:strCache>
            </c:strRef>
          </c:cat>
          <c:val>
            <c:numRef>
              <c:f>Metric7!$A$19:$G$19</c:f>
              <c:numCache>
                <c:formatCode>General</c:formatCode>
                <c:ptCount val="4"/>
                <c:pt idx="0">
                  <c:v>1.4510222E6</c:v>
                </c:pt>
                <c:pt idx="1">
                  <c:v>511215.2899999997</c:v>
                </c:pt>
                <c:pt idx="2">
                  <c:v>764791.8699999987</c:v>
                </c:pt>
                <c:pt idx="3">
                  <c:v>627681.3599999988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D8-4EE2-BC75-642EA99A6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938152"/>
        <c:axId val="-2141882280"/>
      </c:barChart>
      <c:catAx>
        <c:axId val="-21419381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 Parcel Type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1882280"/>
        <c:crosses val="autoZero"/>
        <c:auto val="1"/>
        <c:lblAlgn val="ctr"/>
        <c:lblOffset val="100"/>
        <c:noMultiLvlLbl val="0"/>
      </c:catAx>
      <c:valAx>
        <c:axId val="-2141882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Acres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1938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845644145755"/>
          <c:y val="0.023070482126521"/>
          <c:w val="0.170736550713594"/>
          <c:h val="0.0474430931664252"/>
        </c:manualLayout>
      </c:layout>
      <c:overlay val="0"/>
      <c:spPr>
        <a:solidFill>
          <a:schemeClr val="bg1"/>
        </a:solidFill>
        <a:ln w="25400"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1">
          <a:shade val="75000"/>
          <a:lumMod val="9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Number of Parcels with Dwellings by Parcel Size </a:t>
            </a:r>
          </a:p>
        </c:rich>
      </c:tx>
      <c:layout>
        <c:manualLayout>
          <c:xMode val="edge"/>
          <c:yMode val="edge"/>
          <c:x val="0.280867964421114"/>
          <c:y val="0.040468583175385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8714495249666"/>
          <c:y val="0.166625389071445"/>
          <c:w val="0.793293963254593"/>
          <c:h val="0.6745339354387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[AllMetricsAllGeographies.xlsx]tbl_Metric16_State!$A$17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[AllMetricsAllGeographies.xlsx]tbl_Metric16_State!$B$16:$I$16</c:f>
              <c:strCache>
                <c:ptCount val="8"/>
                <c:pt idx="0">
                  <c:v>0 to 2</c:v>
                </c:pt>
                <c:pt idx="1">
                  <c:v>2 to 5</c:v>
                </c:pt>
                <c:pt idx="2">
                  <c:v>5 to 10</c:v>
                </c:pt>
                <c:pt idx="3">
                  <c:v>10 to 25</c:v>
                </c:pt>
                <c:pt idx="4">
                  <c:v>25 to 50</c:v>
                </c:pt>
                <c:pt idx="5">
                  <c:v>50 to 100</c:v>
                </c:pt>
                <c:pt idx="6">
                  <c:v>100 to 200</c:v>
                </c:pt>
                <c:pt idx="7">
                  <c:v>&gt; 200</c:v>
                </c:pt>
              </c:strCache>
            </c:strRef>
          </c:cat>
          <c:val>
            <c:numRef>
              <c:f>[AllMetricsAllGeographies.xlsx]tbl_Metric16_State!$B$17:$I$17</c:f>
              <c:numCache>
                <c:formatCode>General</c:formatCode>
                <c:ptCount val="8"/>
                <c:pt idx="0">
                  <c:v>152330.0</c:v>
                </c:pt>
                <c:pt idx="1">
                  <c:v>30240.0</c:v>
                </c:pt>
                <c:pt idx="2">
                  <c:v>13990.0</c:v>
                </c:pt>
                <c:pt idx="3">
                  <c:v>30488.0</c:v>
                </c:pt>
                <c:pt idx="4">
                  <c:v>8517.0</c:v>
                </c:pt>
                <c:pt idx="5">
                  <c:v>6386.0</c:v>
                </c:pt>
                <c:pt idx="6">
                  <c:v>4417.0</c:v>
                </c:pt>
                <c:pt idx="7">
                  <c:v>2352.0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27-4DAF-84E3-9EC606EE3866}"/>
            </c:ext>
          </c:extLst>
        </c:ser>
        <c:ser>
          <c:idx val="12"/>
          <c:order val="1"/>
          <c:tx>
            <c:strRef>
              <c:f>[AllMetricsAllGeographies.xlsx]tbl_Metric16_State!$A$29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[AllMetricsAllGeographies.xlsx]tbl_Metric16_State!$B$16:$I$16</c:f>
              <c:strCache>
                <c:ptCount val="8"/>
                <c:pt idx="0">
                  <c:v>0 to 2</c:v>
                </c:pt>
                <c:pt idx="1">
                  <c:v>2 to 5</c:v>
                </c:pt>
                <c:pt idx="2">
                  <c:v>5 to 10</c:v>
                </c:pt>
                <c:pt idx="3">
                  <c:v>10 to 25</c:v>
                </c:pt>
                <c:pt idx="4">
                  <c:v>25 to 50</c:v>
                </c:pt>
                <c:pt idx="5">
                  <c:v>50 to 100</c:v>
                </c:pt>
                <c:pt idx="6">
                  <c:v>100 to 200</c:v>
                </c:pt>
                <c:pt idx="7">
                  <c:v>&gt; 200</c:v>
                </c:pt>
              </c:strCache>
            </c:strRef>
          </c:cat>
          <c:val>
            <c:numRef>
              <c:f>[AllMetricsAllGeographies.xlsx]tbl_Metric16_State!$B$29:$I$29</c:f>
              <c:numCache>
                <c:formatCode>General</c:formatCode>
                <c:ptCount val="8"/>
                <c:pt idx="0">
                  <c:v>161664.0</c:v>
                </c:pt>
                <c:pt idx="1">
                  <c:v>34873.0</c:v>
                </c:pt>
                <c:pt idx="2">
                  <c:v>17185.0</c:v>
                </c:pt>
                <c:pt idx="3">
                  <c:v>32909.0</c:v>
                </c:pt>
                <c:pt idx="4">
                  <c:v>9681.0</c:v>
                </c:pt>
                <c:pt idx="5">
                  <c:v>7021.0</c:v>
                </c:pt>
                <c:pt idx="6">
                  <c:v>4598.0</c:v>
                </c:pt>
                <c:pt idx="7">
                  <c:v>2417.0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27-4DAF-84E3-9EC606EE3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773272"/>
        <c:axId val="-21414950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[AllMetricsAllGeographies.xlsx]tbl_Metric16_State!$A$18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[AllMetricsAllGeographies.xlsx]tbl_Metric16_State!$B$18:$I$18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154910</c:v>
                      </c:pt>
                      <c:pt idx="1">
                        <c:v>30804</c:v>
                      </c:pt>
                      <c:pt idx="2">
                        <c:v>14369</c:v>
                      </c:pt>
                      <c:pt idx="3">
                        <c:v>31046</c:v>
                      </c:pt>
                      <c:pt idx="4">
                        <c:v>8678</c:v>
                      </c:pt>
                      <c:pt idx="5">
                        <c:v>6533</c:v>
                      </c:pt>
                      <c:pt idx="6">
                        <c:v>4415</c:v>
                      </c:pt>
                      <c:pt idx="7">
                        <c:v>2359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6827-4DAF-84E3-9EC606EE3866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[AllMetricsAllGeographies.xlsx]tbl_Metric16_State!$A$19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[AllMetricsAllGeographies.xlsx]tbl_Metric16_State!$B$19:$I$19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156602</c:v>
                      </c:pt>
                      <c:pt idx="1">
                        <c:v>31563</c:v>
                      </c:pt>
                      <c:pt idx="2">
                        <c:v>14881</c:v>
                      </c:pt>
                      <c:pt idx="3">
                        <c:v>31602</c:v>
                      </c:pt>
                      <c:pt idx="4">
                        <c:v>8962</c:v>
                      </c:pt>
                      <c:pt idx="5">
                        <c:v>6681</c:v>
                      </c:pt>
                      <c:pt idx="6">
                        <c:v>4480</c:v>
                      </c:pt>
                      <c:pt idx="7">
                        <c:v>2409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827-4DAF-84E3-9EC606EE386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[AllMetricsAllGeographies.xlsx]tbl_Metric16_State!$A$20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[AllMetricsAllGeographies.xlsx]tbl_Metric16_State!$B$20:$I$20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157833</c:v>
                      </c:pt>
                      <c:pt idx="1">
                        <c:v>32158</c:v>
                      </c:pt>
                      <c:pt idx="2">
                        <c:v>15308</c:v>
                      </c:pt>
                      <c:pt idx="3">
                        <c:v>32051</c:v>
                      </c:pt>
                      <c:pt idx="4">
                        <c:v>9110</c:v>
                      </c:pt>
                      <c:pt idx="5">
                        <c:v>6797</c:v>
                      </c:pt>
                      <c:pt idx="6">
                        <c:v>4509</c:v>
                      </c:pt>
                      <c:pt idx="7">
                        <c:v>2468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827-4DAF-84E3-9EC606EE3866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[AllMetricsAllGeographies.xlsx]tbl_Metric16_State!$A$21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[AllMetricsAllGeographies.xlsx]tbl_Metric16_State!$B$21:$I$21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159016</c:v>
                      </c:pt>
                      <c:pt idx="1">
                        <c:v>32761</c:v>
                      </c:pt>
                      <c:pt idx="2">
                        <c:v>15692</c:v>
                      </c:pt>
                      <c:pt idx="3">
                        <c:v>32414</c:v>
                      </c:pt>
                      <c:pt idx="4">
                        <c:v>9273</c:v>
                      </c:pt>
                      <c:pt idx="5">
                        <c:v>6893</c:v>
                      </c:pt>
                      <c:pt idx="6">
                        <c:v>4575</c:v>
                      </c:pt>
                      <c:pt idx="7">
                        <c:v>2494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827-4DAF-84E3-9EC606EE3866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[AllMetricsAllGeographies.xlsx]tbl_Metric16_State!$A$22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[AllMetricsAllGeographies.xlsx]tbl_Metric16_State!$B$22:$I$22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159287</c:v>
                      </c:pt>
                      <c:pt idx="1">
                        <c:v>33000</c:v>
                      </c:pt>
                      <c:pt idx="2">
                        <c:v>15900</c:v>
                      </c:pt>
                      <c:pt idx="3">
                        <c:v>32247</c:v>
                      </c:pt>
                      <c:pt idx="4">
                        <c:v>9286</c:v>
                      </c:pt>
                      <c:pt idx="5">
                        <c:v>6903</c:v>
                      </c:pt>
                      <c:pt idx="6">
                        <c:v>4549</c:v>
                      </c:pt>
                      <c:pt idx="7">
                        <c:v>2472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827-4DAF-84E3-9EC606EE3866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[AllMetricsAllGeographies.xlsx]tbl_Metric16_State!$B$23:$I$23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159258</c:v>
                      </c:pt>
                      <c:pt idx="1">
                        <c:v>33514</c:v>
                      </c:pt>
                      <c:pt idx="2">
                        <c:v>16189</c:v>
                      </c:pt>
                      <c:pt idx="3">
                        <c:v>32613</c:v>
                      </c:pt>
                      <c:pt idx="4">
                        <c:v>9388</c:v>
                      </c:pt>
                      <c:pt idx="5">
                        <c:v>7000</c:v>
                      </c:pt>
                      <c:pt idx="6">
                        <c:v>4601</c:v>
                      </c:pt>
                      <c:pt idx="7">
                        <c:v>2482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827-4DAF-84E3-9EC606EE3866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[AllMetricsAllGeographies.xlsx]tbl_Metric16_State!$A$24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[AllMetricsAllGeographies.xlsx]tbl_Metric16_State!$B$24:$I$24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161058</c:v>
                      </c:pt>
                      <c:pt idx="1">
                        <c:v>33846</c:v>
                      </c:pt>
                      <c:pt idx="2">
                        <c:v>16361</c:v>
                      </c:pt>
                      <c:pt idx="3">
                        <c:v>32741</c:v>
                      </c:pt>
                      <c:pt idx="4">
                        <c:v>9494</c:v>
                      </c:pt>
                      <c:pt idx="5">
                        <c:v>6988</c:v>
                      </c:pt>
                      <c:pt idx="6">
                        <c:v>4591</c:v>
                      </c:pt>
                      <c:pt idx="7">
                        <c:v>2479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827-4DAF-84E3-9EC606EE3866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[AllMetricsAllGeographies.xlsx]tbl_Metric16_State!$A$25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[AllMetricsAllGeographies.xlsx]tbl_Metric16_State!$B$25:$I$25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161076</c:v>
                      </c:pt>
                      <c:pt idx="1">
                        <c:v>34007</c:v>
                      </c:pt>
                      <c:pt idx="2">
                        <c:v>16510</c:v>
                      </c:pt>
                      <c:pt idx="3">
                        <c:v>32751</c:v>
                      </c:pt>
                      <c:pt idx="4">
                        <c:v>9506</c:v>
                      </c:pt>
                      <c:pt idx="5">
                        <c:v>6975</c:v>
                      </c:pt>
                      <c:pt idx="6">
                        <c:v>4591</c:v>
                      </c:pt>
                      <c:pt idx="7">
                        <c:v>2459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827-4DAF-84E3-9EC606EE3866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[AllMetricsAllGeographies.xlsx]tbl_Metric16_State!$A$26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[AllMetricsAllGeographies.xlsx]tbl_Metric16_State!$B$26:$I$26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161183</c:v>
                      </c:pt>
                      <c:pt idx="1">
                        <c:v>34232</c:v>
                      </c:pt>
                      <c:pt idx="2">
                        <c:v>16656</c:v>
                      </c:pt>
                      <c:pt idx="3">
                        <c:v>32821</c:v>
                      </c:pt>
                      <c:pt idx="4">
                        <c:v>9562</c:v>
                      </c:pt>
                      <c:pt idx="5">
                        <c:v>6983</c:v>
                      </c:pt>
                      <c:pt idx="6">
                        <c:v>4591</c:v>
                      </c:pt>
                      <c:pt idx="7">
                        <c:v>2438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827-4DAF-84E3-9EC606EE3866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[AllMetricsAllGeographies.xlsx]tbl_Metric16_State!$A$27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[AllMetricsAllGeographies.xlsx]tbl_Metric16_State!$B$27:$I$27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161653</c:v>
                      </c:pt>
                      <c:pt idx="1">
                        <c:v>34449</c:v>
                      </c:pt>
                      <c:pt idx="2">
                        <c:v>16824</c:v>
                      </c:pt>
                      <c:pt idx="3">
                        <c:v>32873</c:v>
                      </c:pt>
                      <c:pt idx="4">
                        <c:v>9589</c:v>
                      </c:pt>
                      <c:pt idx="5">
                        <c:v>6978</c:v>
                      </c:pt>
                      <c:pt idx="6">
                        <c:v>4596</c:v>
                      </c:pt>
                      <c:pt idx="7">
                        <c:v>2431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827-4DAF-84E3-9EC606EE3866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[AllMetricsAllGeographies.xlsx]tbl_Metric16_State!$A$28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[AllMetricsAllGeographies.xlsx]tbl_Metric16_State!$B$16:$I$16</c15:sqref>
                        </c15:formulaRef>
                      </c:ext>
                    </c:extLst>
                    <c:strCache>
                      <c:ptCount val="8"/>
                      <c:pt idx="0">
                        <c:v>0 to 2</c:v>
                      </c:pt>
                      <c:pt idx="1">
                        <c:v>2 to 5</c:v>
                      </c:pt>
                      <c:pt idx="2">
                        <c:v>5 to 10</c:v>
                      </c:pt>
                      <c:pt idx="3">
                        <c:v>10 to 25</c:v>
                      </c:pt>
                      <c:pt idx="4">
                        <c:v>25 to 50</c:v>
                      </c:pt>
                      <c:pt idx="5">
                        <c:v>50 to 100</c:v>
                      </c:pt>
                      <c:pt idx="6">
                        <c:v>100 to 200</c:v>
                      </c:pt>
                      <c:pt idx="7">
                        <c:v>&gt; 200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[AllMetricsAllGeographies.xlsx]tbl_Metric16_State!$B$28:$I$28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161539</c:v>
                      </c:pt>
                      <c:pt idx="1">
                        <c:v>34563</c:v>
                      </c:pt>
                      <c:pt idx="2">
                        <c:v>17019</c:v>
                      </c:pt>
                      <c:pt idx="3">
                        <c:v>32790</c:v>
                      </c:pt>
                      <c:pt idx="4">
                        <c:v>9608</c:v>
                      </c:pt>
                      <c:pt idx="5">
                        <c:v>6984</c:v>
                      </c:pt>
                      <c:pt idx="6">
                        <c:v>4604</c:v>
                      </c:pt>
                      <c:pt idx="7">
                        <c:v>2409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827-4DAF-84E3-9EC606EE3866}"/>
                  </c:ext>
                </c:extLst>
              </c15:ser>
            </c15:filteredBarSeries>
          </c:ext>
        </c:extLst>
      </c:barChart>
      <c:catAx>
        <c:axId val="-214177327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Parcel Size (acres) </a:t>
                </a:r>
              </a:p>
            </c:rich>
          </c:tx>
          <c:layout>
            <c:manualLayout>
              <c:xMode val="edge"/>
              <c:yMode val="edge"/>
              <c:x val="0.463324417578402"/>
              <c:y val="0.8997036410243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1495000"/>
        <c:crosses val="autoZero"/>
        <c:auto val="1"/>
        <c:lblAlgn val="ctr"/>
        <c:lblOffset val="100"/>
        <c:noMultiLvlLbl val="0"/>
      </c:catAx>
      <c:valAx>
        <c:axId val="-2141495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Number of Parcels with Dwellings </a:t>
                </a:r>
              </a:p>
            </c:rich>
          </c:tx>
          <c:layout>
            <c:manualLayout>
              <c:xMode val="edge"/>
              <c:yMode val="edge"/>
              <c:x val="0.0199436535631825"/>
              <c:y val="0.1690269530375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1773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1245017983863"/>
          <c:y val="0.0385391558436774"/>
          <c:w val="0.145914633650138"/>
          <c:h val="0.10658373262534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9050" cap="flat" cmpd="sng" algn="ctr">
      <a:solidFill>
        <a:schemeClr val="accent1">
          <a:shade val="75000"/>
          <a:lumMod val="9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Statewide Land Value ($/acre)</a:t>
            </a:r>
          </a:p>
        </c:rich>
      </c:tx>
      <c:layout>
        <c:manualLayout>
          <c:xMode val="edge"/>
          <c:yMode val="edge"/>
          <c:x val="0.336717255624339"/>
          <c:y val="0.064197616208400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06132188022"/>
          <c:y val="0.223875968992248"/>
          <c:w val="0.817216455897558"/>
          <c:h val="0.514909357260575"/>
        </c:manualLayout>
      </c:layout>
      <c:lineChart>
        <c:grouping val="standard"/>
        <c:varyColors val="0"/>
        <c:ser>
          <c:idx val="1"/>
          <c:order val="0"/>
          <c:spPr>
            <a:ln w="1905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c:spPr>
          <c:marker>
            <c:symbol val="diamond"/>
            <c:size val="10"/>
            <c:spPr>
              <a:solidFill>
                <a:srgbClr val="DBA455"/>
              </a:solidFill>
              <a:ln w="1905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effectLst/>
            </c:spPr>
          </c:marker>
          <c:cat>
            <c:numRef>
              <c:f>Metric12!$D$3:$D$15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cat>
          <c:val>
            <c:numRef>
              <c:f>Metric12!$E$3:$E$15</c:f>
              <c:numCache>
                <c:formatCode>#,##0.00</c:formatCode>
                <c:ptCount val="13"/>
                <c:pt idx="0">
                  <c:v>989.572369493682</c:v>
                </c:pt>
                <c:pt idx="1">
                  <c:v>1187.457289289733</c:v>
                </c:pt>
                <c:pt idx="2">
                  <c:v>1456.832082494663</c:v>
                </c:pt>
                <c:pt idx="3">
                  <c:v>1702.06933239623</c:v>
                </c:pt>
                <c:pt idx="4">
                  <c:v>1850.507583067842</c:v>
                </c:pt>
                <c:pt idx="5">
                  <c:v>1900.846909424711</c:v>
                </c:pt>
                <c:pt idx="6">
                  <c:v>1902.780504743846</c:v>
                </c:pt>
                <c:pt idx="7">
                  <c:v>1841.789823207818</c:v>
                </c:pt>
                <c:pt idx="8">
                  <c:v>1835.982505102575</c:v>
                </c:pt>
                <c:pt idx="9">
                  <c:v>1798.039630975187</c:v>
                </c:pt>
                <c:pt idx="10">
                  <c:v>1810.735914447808</c:v>
                </c:pt>
                <c:pt idx="11">
                  <c:v>1822.845659500061</c:v>
                </c:pt>
                <c:pt idx="12">
                  <c:v>1826.902501393682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AAD-4605-85A3-9D1395C27A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681640"/>
        <c:axId val="-2140766904"/>
      </c:lineChart>
      <c:catAx>
        <c:axId val="-21406816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>
            <c:manualLayout>
              <c:xMode val="edge"/>
              <c:yMode val="edge"/>
              <c:x val="0.498709312254476"/>
              <c:y val="0.891196101135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-2140766904"/>
        <c:crosses val="autoZero"/>
        <c:auto val="1"/>
        <c:lblAlgn val="ctr"/>
        <c:lblOffset val="100"/>
        <c:noMultiLvlLbl val="0"/>
      </c:catAx>
      <c:valAx>
        <c:axId val="-214076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Land Value Per Acre ($)</a:t>
                </a:r>
              </a:p>
            </c:rich>
          </c:tx>
          <c:layout>
            <c:manualLayout>
              <c:xMode val="edge"/>
              <c:yMode val="edge"/>
              <c:x val="0.0311669607087534"/>
              <c:y val="0.2019833053937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068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1">
          <a:shade val="75000"/>
          <a:lumMod val="9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Statewide Land Value ($/acre) in Woodland Parcels</a:t>
            </a:r>
          </a:p>
        </c:rich>
      </c:tx>
      <c:layout>
        <c:manualLayout>
          <c:xMode val="edge"/>
          <c:yMode val="edge"/>
          <c:x val="0.214779594657557"/>
          <c:y val="0.048546712400945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Metric13!$E$2</c:f>
              <c:strCache>
                <c:ptCount val="1"/>
                <c:pt idx="0">
                  <c:v>Metric13</c:v>
                </c:pt>
              </c:strCache>
            </c:strRef>
          </c:tx>
          <c:spPr>
            <a:ln w="28575" cap="rnd">
              <a:solidFill>
                <a:srgbClr val="DBA455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accent3"/>
              </a:solidFill>
              <a:ln w="9525">
                <a:solidFill>
                  <a:srgbClr val="DBA455"/>
                </a:solidFill>
              </a:ln>
              <a:effectLst/>
            </c:spPr>
          </c:marker>
          <c:dPt>
            <c:idx val="2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rgbClr val="DBA455"/>
                  </a:solidFill>
                </a:ln>
                <a:effectLst/>
              </c:spPr>
            </c:marker>
            <c:bubble3D val="0"/>
          </c:dPt>
          <c:cat>
            <c:numRef>
              <c:f>Metric13!$D$3:$D$15</c:f>
              <c:numCache>
                <c:formatCode>General</c:formatCode>
                <c:ptCount val="13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  <c:pt idx="12">
                  <c:v>2016.0</c:v>
                </c:pt>
              </c:numCache>
            </c:numRef>
          </c:cat>
          <c:val>
            <c:numRef>
              <c:f>Metric13!$E$3:$E$15</c:f>
              <c:numCache>
                <c:formatCode>#,##0.00</c:formatCode>
                <c:ptCount val="13"/>
                <c:pt idx="0">
                  <c:v>581.0184138670336</c:v>
                </c:pt>
                <c:pt idx="1">
                  <c:v>674.5499282790125</c:v>
                </c:pt>
                <c:pt idx="2">
                  <c:v>807.3908570950354</c:v>
                </c:pt>
                <c:pt idx="3">
                  <c:v>935.0665546103991</c:v>
                </c:pt>
                <c:pt idx="4">
                  <c:v>1055.36621644447</c:v>
                </c:pt>
                <c:pt idx="5">
                  <c:v>1099.652845799778</c:v>
                </c:pt>
                <c:pt idx="6">
                  <c:v>1111.753570026312</c:v>
                </c:pt>
                <c:pt idx="7">
                  <c:v>1088.106972858606</c:v>
                </c:pt>
                <c:pt idx="8">
                  <c:v>1083.790086204206</c:v>
                </c:pt>
                <c:pt idx="9">
                  <c:v>1058.6236871385</c:v>
                </c:pt>
                <c:pt idx="10">
                  <c:v>1062.796698156173</c:v>
                </c:pt>
                <c:pt idx="11">
                  <c:v>1058.458670717248</c:v>
                </c:pt>
                <c:pt idx="12">
                  <c:v>1063.67739735403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7C-4DA5-886C-A7BFEEF80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265416"/>
        <c:axId val="-2140259144"/>
      </c:lineChart>
      <c:catAx>
        <c:axId val="-2140265416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/>
          <a:lstStyle/>
          <a:p>
            <a:pPr>
              <a:defRPr/>
            </a:pPr>
            <a:endParaRPr lang="en-US"/>
          </a:p>
        </c:txPr>
        <c:crossAx val="-2140259144"/>
        <c:crosses val="autoZero"/>
        <c:auto val="1"/>
        <c:lblAlgn val="ctr"/>
        <c:lblOffset val="100"/>
        <c:noMultiLvlLbl val="0"/>
      </c:catAx>
      <c:valAx>
        <c:axId val="-214025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Land Value Per Acre ($)</a:t>
                </a:r>
              </a:p>
            </c:rich>
          </c:tx>
          <c:layout>
            <c:manualLayout>
              <c:xMode val="edge"/>
              <c:yMode val="edge"/>
              <c:x val="0.000267158713648604"/>
              <c:y val="0.25373017995915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2140265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9050" cap="flat" cmpd="sng" algn="ctr">
      <a:solidFill>
        <a:schemeClr val="accent1">
          <a:shade val="75000"/>
          <a:lumMod val="9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en-US" sz="1600" b="1"/>
              <a:t>Percent of UVA Parcels by Parcel Size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Metric20!$A$19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Metric20!$B$18:$I$18</c:f>
              <c:strCache>
                <c:ptCount val="8"/>
                <c:pt idx="0">
                  <c:v>0 to 2</c:v>
                </c:pt>
                <c:pt idx="1">
                  <c:v>2 to 5</c:v>
                </c:pt>
                <c:pt idx="2">
                  <c:v>5 to 10</c:v>
                </c:pt>
                <c:pt idx="3">
                  <c:v>10 to 25</c:v>
                </c:pt>
                <c:pt idx="4">
                  <c:v>25 to 50</c:v>
                </c:pt>
                <c:pt idx="5">
                  <c:v>50 to 100</c:v>
                </c:pt>
                <c:pt idx="6">
                  <c:v>100 to 200</c:v>
                </c:pt>
                <c:pt idx="7">
                  <c:v>&gt; 200</c:v>
                </c:pt>
              </c:strCache>
            </c:strRef>
          </c:cat>
          <c:val>
            <c:numRef>
              <c:f>Metric20!$B$19:$I$19</c:f>
              <c:numCache>
                <c:formatCode>0.00%</c:formatCode>
                <c:ptCount val="8"/>
                <c:pt idx="0">
                  <c:v>0.00208044382801664</c:v>
                </c:pt>
                <c:pt idx="1">
                  <c:v>0.00416088765603329</c:v>
                </c:pt>
                <c:pt idx="2">
                  <c:v>0.0137155185698875</c:v>
                </c:pt>
                <c:pt idx="3">
                  <c:v>0.0416088765603329</c:v>
                </c:pt>
                <c:pt idx="4">
                  <c:v>0.233240869163199</c:v>
                </c:pt>
                <c:pt idx="5">
                  <c:v>0.281476344583141</c:v>
                </c:pt>
                <c:pt idx="6">
                  <c:v>0.248035136384651</c:v>
                </c:pt>
                <c:pt idx="7">
                  <c:v>0.175681923254739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F4-46FF-B6C8-827F091F3F79}"/>
            </c:ext>
          </c:extLst>
        </c:ser>
        <c:ser>
          <c:idx val="2"/>
          <c:order val="1"/>
          <c:tx>
            <c:strRef>
              <c:f>Metric20!$A$20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Metric20!$B$18:$I$18</c:f>
              <c:strCache>
                <c:ptCount val="8"/>
                <c:pt idx="0">
                  <c:v>0 to 2</c:v>
                </c:pt>
                <c:pt idx="1">
                  <c:v>2 to 5</c:v>
                </c:pt>
                <c:pt idx="2">
                  <c:v>5 to 10</c:v>
                </c:pt>
                <c:pt idx="3">
                  <c:v>10 to 25</c:v>
                </c:pt>
                <c:pt idx="4">
                  <c:v>25 to 50</c:v>
                </c:pt>
                <c:pt idx="5">
                  <c:v>50 to 100</c:v>
                </c:pt>
                <c:pt idx="6">
                  <c:v>100 to 200</c:v>
                </c:pt>
                <c:pt idx="7">
                  <c:v>&gt; 200</c:v>
                </c:pt>
              </c:strCache>
            </c:strRef>
          </c:cat>
          <c:val>
            <c:numRef>
              <c:f>Metric20!$B$20:$I$20</c:f>
              <c:numCache>
                <c:formatCode>0.00%</c:formatCode>
                <c:ptCount val="8"/>
                <c:pt idx="0">
                  <c:v>0.00281751192024274</c:v>
                </c:pt>
                <c:pt idx="1">
                  <c:v>0.005851755526658</c:v>
                </c:pt>
                <c:pt idx="2">
                  <c:v>0.0159297789336801</c:v>
                </c:pt>
                <c:pt idx="3">
                  <c:v>0.0486562635457304</c:v>
                </c:pt>
                <c:pt idx="4">
                  <c:v>0.2641959254443</c:v>
                </c:pt>
                <c:pt idx="5">
                  <c:v>0.286790203727785</c:v>
                </c:pt>
                <c:pt idx="6">
                  <c:v>0.227080624187256</c:v>
                </c:pt>
                <c:pt idx="7">
                  <c:v>0.148677936714348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F4-46FF-B6C8-827F091F3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0332648"/>
        <c:axId val="-2140342072"/>
      </c:barChart>
      <c:catAx>
        <c:axId val="-2140332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600" b="1"/>
                  <a:t>Parcel Size (acres)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-2140342072"/>
        <c:crosses val="autoZero"/>
        <c:auto val="1"/>
        <c:lblAlgn val="ctr"/>
        <c:lblOffset val="100"/>
        <c:noMultiLvlLbl val="0"/>
      </c:catAx>
      <c:valAx>
        <c:axId val="-214034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en-US" sz="1600" b="1"/>
                  <a:t>Percent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-21403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010911726434"/>
          <c:y val="0.0148102100182787"/>
          <c:w val="0.14928537014736"/>
          <c:h val="0.1135164753737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 baseline="0">
          <a:latin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0.44333</cdr:x>
      <cdr:y>0.94783</cdr:y>
    </cdr:from>
    <cdr:to>
      <cdr:x>0.66556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965B497-2A6E-4840-A37B-392CF80DCE0B}"/>
            </a:ext>
          </a:extLst>
        </cdr:cNvPr>
        <cdr:cNvSpPr txBox="1"/>
      </cdr:nvSpPr>
      <cdr:spPr>
        <a:xfrm xmlns:a="http://schemas.openxmlformats.org/drawingml/2006/main">
          <a:off x="3040380" y="4638675"/>
          <a:ext cx="15240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0.23831</cdr:x>
      <cdr:y>0.40262</cdr:y>
    </cdr:from>
    <cdr:to>
      <cdr:x>0.45316</cdr:x>
      <cdr:y>0.48474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7015" y="1930154"/>
          <a:ext cx="2197100" cy="393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0.2557</cdr:x>
      <cdr:y>0.34169</cdr:y>
    </cdr:from>
    <cdr:to>
      <cdr:x>0.47551</cdr:x>
      <cdr:y>0.61985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14815" y="1638054"/>
          <a:ext cx="2247900" cy="1333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0.19733</cdr:x>
      <cdr:y>0.32315</cdr:y>
    </cdr:from>
    <cdr:to>
      <cdr:x>0.49911</cdr:x>
      <cdr:y>0.51653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7915" y="1549154"/>
          <a:ext cx="3086100" cy="927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0.43577</cdr:x>
      <cdr:y>0.33639</cdr:y>
    </cdr:from>
    <cdr:to>
      <cdr:x>0.84104</cdr:x>
      <cdr:y>0.49047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56293" y="1612656"/>
          <a:ext cx="4144391" cy="7386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/>
            <a:t>Woodland parcels decreased by </a:t>
          </a:r>
          <a:r>
            <a:rPr lang="en-US" sz="1400" b="1" kern="1200" dirty="0" smtClean="0">
              <a:solidFill>
                <a:schemeClr val="tx1"/>
              </a:solidFill>
              <a:effectLst/>
            </a:rPr>
            <a:t>147,680 acres</a:t>
          </a:r>
          <a:r>
            <a:rPr lang="en-US" sz="1400" b="1" dirty="0" smtClean="0"/>
            <a:t>, a 15% decrease over the study period (a portion was due to public land transfer)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0.90667</cdr:x>
      <cdr:y>0.42667</cdr:y>
    </cdr:from>
    <cdr:to>
      <cdr:x>0.97556</cdr:x>
      <cdr:y>0.50971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4834" y="1328667"/>
          <a:ext cx="388632" cy="258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en-US" sz="1100" b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46C69-0214-409E-B150-4274CE705F96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CD8C7-2233-46F2-95A1-59B9E648F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2004, acreage in parcels 50 acres or larger was made up of 40% residential, 25.7% woodland, 18% other, and 16.3% farm.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2016, acreage in parcels 50 acres or larger was made up of 43.3% residential, 22.8% woodland, 18.6% other, and 15.2% farm.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3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small parcels is increasing in Vermont.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number of larger (50+ acres) parcels decreased by 703 parcels, the number of smaller parcels increased by 8,746, showing that larger parcels are being divided into smaller parcels.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parcel size category of 100 to 200 acres lost the greatest number of parcels, while the parcel size category of 2 to 5 acres gained the greatest number of parcels.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Parcels 200+ acres in size lost the highest percentage of parcels, about 4.9%.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Parcels from 5 to 10 acres in size increased the fastest, by about 15.2%, gaining a total of 2,789 parcels. Parcels in the 2 to 5 acre category were close behind, growing by 10.25% during the study period.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 2004 and 2016, the amount of land in parcels 50 acres or larger declined by about 110,300 acres, or roughly 8,485 acres per year.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Acreage in parcels 50 acres or larger decreased by 3.18% during the study period, but the trend was more noticeable from 2004 to 2009, when acreage decreased by 2.6%, versus 2009 to 2016, when parcels deceased at a slower rate, by 0.6 %.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 of land to public ownership contributed to a portion of the decrease in large parcels; however, available data demonstrates that public land transfer likely consisted of up to a quarter of the 110,300 acre decrease in large parcels</a:t>
            </a:r>
            <a:r>
              <a:rPr lang="en-US" dirty="0" smtClean="0">
                <a:effectLst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Residential acreage increased by about 162,670 acres from 2,326,959 acres in 2004 to 2,489,629 acres in 2016.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Woodland acreage decreased by about 147,680 acres from 994,090 acres in 2004 to 846,410 acres in 2016.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Caveat for public land transfer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 acreage decreased by about 53,400 acres from 575,030 acres in 2004 to 521,630 acres in 2016.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Residential acreage increased by about 63,970 acres, from 1,387,053 acres in 2004 to 1,451,022 acres in 2016 in larger parcels.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Woodland acreage decreased by about 124,840 acres, from 889,637 acres in 2004 to 764,792 acres in 2016 in larger parcels.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 acreage decreased by about 53,100 acres, from 564,312 acres in 2004 to 511,215 acres in 2016 in larger parcels.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value almost doubled from $990 per acre to $1,827 per acre over the study period.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interesting to note that much of the increase occurred between 2004 and 2008 before the market crash, and then stabilized for the following years.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value almost doubled from $581 per acre to $1064 per acre over the study period.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interesting to note that much of the increase occurred between 2004 and 2008 before the market crash, and then stabilized for the following years.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parcels between 25-50 acres in size enrolled in the UVA program increased by 3.1 percentage points, from </a:t>
            </a:r>
            <a:r>
              <a:rPr lang="en-US" dirty="0" smtClean="0">
                <a:effectLst/>
              </a:rPr>
              <a:t>23.3% to 26.4%.</a:t>
            </a:r>
          </a:p>
          <a:p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Parcels that are 27-30 acres in size make up 14.8% of all parcels enrolled in UVA, highlighting that landowners with a house may be enrolling in the minimum acreage required for enrollment in the forestland category (25 acres plus 2 acres for the homestead). 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 of UVA parcels in the 100-200 acre category decreased by 2.1 percentage points, from 24.8% to 22.7%.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share in the 200+ acre category decreased by 2.7 percentage points, from 17.57% to 14.87%.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84.16% of land enrolled in UVA in 2004 remained as woodland in 2016.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73.15% of land not enrolled in UVA in 2004 remained as woodland in 2016.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3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Preview</a:t>
            </a:r>
          </a:p>
          <a:p>
            <a:r>
              <a:rPr lang="en-US" dirty="0"/>
              <a:t>About to go public; we have a little work to do</a:t>
            </a:r>
          </a:p>
          <a:p>
            <a:r>
              <a:rPr lang="en-US" dirty="0"/>
              <a:t>We’ll provide the URL when</a:t>
            </a:r>
            <a:r>
              <a:rPr lang="en-US" baseline="0" dirty="0"/>
              <a:t> it’s ready.</a:t>
            </a:r>
          </a:p>
          <a:p>
            <a:endParaRPr lang="en-US" baseline="0" dirty="0"/>
          </a:p>
          <a:p>
            <a:r>
              <a:rPr lang="en-US" baseline="0" dirty="0"/>
              <a:t>Who </a:t>
            </a:r>
          </a:p>
          <a:p>
            <a:r>
              <a:rPr lang="en-US" baseline="0" dirty="0"/>
              <a:t>What</a:t>
            </a:r>
          </a:p>
          <a:p>
            <a:r>
              <a:rPr lang="en-US" baseline="0" dirty="0"/>
              <a:t>Why</a:t>
            </a:r>
          </a:p>
          <a:p>
            <a:r>
              <a:rPr lang="en-US" baseline="0" dirty="0"/>
              <a:t>Where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0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6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2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We’re especially interested in knowing your thoughts on land value.</a:t>
            </a:r>
          </a:p>
          <a:p>
            <a:endParaRPr lang="en-US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 smtClean="0">
                <a:solidFill>
                  <a:srgbClr val="FF0000"/>
                </a:solidFill>
              </a:rPr>
              <a:t>From a conservation-oriented perspective...happy to talk more... For example if you see decline in woodland and a landowner might be interested in UVA...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52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6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1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presenting the results of Phase 3 today. </a:t>
            </a:r>
          </a:p>
          <a:p>
            <a:r>
              <a:rPr lang="en-US" dirty="0"/>
              <a:t>We won’t cover all the material that is available, but we hope to give you a snapshot of what we’ve done with the report and the accompanying website.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8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provide any results, we want to make clear where the data comes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3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provide any results, we want to make clear where the data comes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provide any results, we want to make clear where the data comes from.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CD8C7-2233-46F2-95A1-59B9E648F6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8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981991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055" y="1613268"/>
            <a:ext cx="10327340" cy="38778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7987" y="252618"/>
            <a:ext cx="10341684" cy="1054250"/>
          </a:xfrm>
        </p:spPr>
        <p:txBody>
          <a:bodyPr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99518" y="1217242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692" y="1913166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29B328-E81D-412F-BF9C-24462525B3D8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1A03D8-F6E2-4CA3-9006-C1EB8CC04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mccarthy@vnrc.org" TargetMode="External"/><Relationship Id="rId4" Type="http://schemas.openxmlformats.org/officeDocument/2006/relationships/hyperlink" Target="http://www.vnrc.org" TargetMode="External"/><Relationship Id="rId5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fidel@vnrc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CE9478-FBE8-4AA9-8266-9F6D06520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875" y="505678"/>
            <a:ext cx="9036424" cy="2453421"/>
          </a:xfrm>
        </p:spPr>
        <p:txBody>
          <a:bodyPr>
            <a:noAutofit/>
          </a:bodyPr>
          <a:lstStyle/>
          <a:p>
            <a:r>
              <a:rPr lang="en-US" sz="4000" dirty="0"/>
              <a:t>Tracking Parcelization Over Time to Inform Planning and </a:t>
            </a:r>
            <a:r>
              <a:rPr lang="en-US" sz="4000" dirty="0" smtClean="0"/>
              <a:t>Policy: </a:t>
            </a:r>
            <a:r>
              <a:rPr lang="en-US" sz="3600" i="1" dirty="0" smtClean="0"/>
              <a:t>Parcelization </a:t>
            </a:r>
            <a:r>
              <a:rPr lang="en-US" sz="3600" i="1" dirty="0"/>
              <a:t>Trends in </a:t>
            </a:r>
            <a:r>
              <a:rPr lang="en-US" sz="3600" i="1" dirty="0" smtClean="0"/>
              <a:t>Vermont</a:t>
            </a:r>
            <a:endParaRPr lang="en-US" sz="3600" i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740995-30AF-49E1-864C-DE6540FEA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1163" y="3060700"/>
            <a:ext cx="8534400" cy="1714500"/>
          </a:xfrm>
        </p:spPr>
        <p:txBody>
          <a:bodyPr>
            <a:noAutofit/>
          </a:bodyPr>
          <a:lstStyle/>
          <a:p>
            <a:endParaRPr lang="en-US" sz="2200" b="1" dirty="0"/>
          </a:p>
          <a:p>
            <a:r>
              <a:rPr lang="en-US" sz="2200" b="1" dirty="0" smtClean="0"/>
              <a:t>Jamey Fidel</a:t>
            </a:r>
          </a:p>
          <a:p>
            <a:r>
              <a:rPr lang="en-US" sz="2200" b="1" dirty="0" smtClean="0"/>
              <a:t>Forest &amp; Wildlife Program Director/</a:t>
            </a:r>
          </a:p>
          <a:p>
            <a:r>
              <a:rPr lang="en-US" sz="2200" b="1" dirty="0" smtClean="0"/>
              <a:t>General Counsel</a:t>
            </a:r>
          </a:p>
          <a:p>
            <a:endParaRPr lang="en-US" sz="2200" b="1" dirty="0" smtClean="0"/>
          </a:p>
        </p:txBody>
      </p:sp>
      <p:pic>
        <p:nvPicPr>
          <p:cNvPr id="7" name="Picture 6" descr="vnrc logo transparent - INVERTE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19" y="5379326"/>
            <a:ext cx="2398715" cy="10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E294B-678F-4BA7-AF65-286A187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Land Trends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063" y="1935664"/>
            <a:ext cx="5739819" cy="44327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Content Placeholder 3"/>
          <p:cNvSpPr>
            <a:spLocks noGrp="1"/>
          </p:cNvSpPr>
          <p:nvPr/>
        </p:nvSpPr>
        <p:spPr>
          <a:xfrm>
            <a:off x="511305" y="1922885"/>
            <a:ext cx="5168005" cy="4463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22" tIns="45712" rIns="91422" bIns="45712" rtlCol="0">
            <a:noAutofit/>
          </a:bodyPr>
          <a:lstStyle>
            <a:lvl1pPr marL="365688" indent="-365688" algn="l" defTabSz="914216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084" indent="-365688" algn="l" defTabSz="914216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770" indent="-365688" algn="l" defTabSz="914216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459" indent="-319976" algn="l" defTabSz="914216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435" indent="-319976" algn="l" defTabSz="914216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410" indent="-274266" algn="l" defTabSz="914216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386" indent="-274266" algn="l" defTabSz="914216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363" indent="-274266" algn="l" defTabSz="914216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338" indent="-274266" algn="l" defTabSz="914216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3100" kern="1200" dirty="0">
              <a:solidFill>
                <a:srgbClr val="000000"/>
              </a:solidFill>
              <a:ea typeface="ＭＳ Ｐゴシック" charset="0"/>
              <a:cs typeface="Candara"/>
            </a:endParaRPr>
          </a:p>
          <a:p>
            <a:pPr marL="0" indent="0" algn="ctr">
              <a:buNone/>
              <a:defRPr/>
            </a:pPr>
            <a:r>
              <a:rPr lang="en-US" sz="3100" kern="1200" dirty="0">
                <a:solidFill>
                  <a:srgbClr val="000000"/>
                </a:solidFill>
                <a:ea typeface="ＭＳ Ｐゴシック" charset="0"/>
                <a:cs typeface="Candara"/>
              </a:rPr>
              <a:t>In 2016, roughly </a:t>
            </a:r>
            <a:r>
              <a:rPr lang="en-US" sz="3100" kern="1200" dirty="0" smtClean="0">
                <a:solidFill>
                  <a:srgbClr val="000000"/>
                </a:solidFill>
                <a:ea typeface="ＭＳ Ｐゴシック" charset="0"/>
                <a:cs typeface="Candara"/>
              </a:rPr>
              <a:t>3,350,000 acres (70.4</a:t>
            </a:r>
            <a:r>
              <a:rPr lang="en-US" sz="3100" kern="1200" dirty="0">
                <a:solidFill>
                  <a:srgbClr val="000000"/>
                </a:solidFill>
                <a:ea typeface="ＭＳ Ｐゴシック" charset="0"/>
                <a:cs typeface="Candara"/>
              </a:rPr>
              <a:t>% of the </a:t>
            </a:r>
            <a:r>
              <a:rPr lang="en-US" sz="3100" kern="1200" dirty="0" smtClean="0">
                <a:solidFill>
                  <a:srgbClr val="000000"/>
                </a:solidFill>
                <a:ea typeface="ＭＳ Ｐゴシック" charset="0"/>
                <a:cs typeface="Candara"/>
              </a:rPr>
              <a:t>land) </a:t>
            </a:r>
            <a:r>
              <a:rPr lang="en-US" sz="3100" kern="1200" dirty="0">
                <a:solidFill>
                  <a:srgbClr val="000000"/>
                </a:solidFill>
                <a:ea typeface="ＭＳ Ｐゴシック" charset="0"/>
                <a:cs typeface="Candara"/>
              </a:rPr>
              <a:t>were in parcels 50 acres or larger</a:t>
            </a:r>
            <a:r>
              <a:rPr lang="en-US" sz="3100" kern="1200" dirty="0" smtClean="0">
                <a:solidFill>
                  <a:srgbClr val="000000"/>
                </a:solidFill>
                <a:ea typeface="ＭＳ Ｐゴシック" charset="0"/>
                <a:cs typeface="Candara"/>
              </a:rPr>
              <a:t>.*</a:t>
            </a:r>
          </a:p>
          <a:p>
            <a:pPr marL="0" indent="0" algn="ctr">
              <a:buNone/>
              <a:defRPr/>
            </a:pPr>
            <a:endParaRPr lang="en-US" sz="3100" kern="1200" dirty="0" smtClean="0">
              <a:solidFill>
                <a:srgbClr val="000000"/>
              </a:solidFill>
              <a:ea typeface="ＭＳ Ｐゴシック" charset="0"/>
              <a:cs typeface="Candara"/>
            </a:endParaRPr>
          </a:p>
          <a:p>
            <a:pPr marL="0" indent="0" algn="ctr">
              <a:buNone/>
              <a:defRPr/>
            </a:pPr>
            <a:r>
              <a:rPr lang="en-US" sz="3100" kern="1200" dirty="0" smtClean="0">
                <a:solidFill>
                  <a:srgbClr val="000000"/>
                </a:solidFill>
                <a:ea typeface="ＭＳ Ｐゴシック" charset="0"/>
                <a:cs typeface="Candara"/>
              </a:rPr>
              <a:t>*residential 43.3%</a:t>
            </a:r>
            <a:endParaRPr lang="en-US" sz="3100" kern="1200" dirty="0">
              <a:solidFill>
                <a:srgbClr val="000000"/>
              </a:solidFill>
              <a:ea typeface="ＭＳ Ｐゴシック" charset="0"/>
              <a:cs typeface="Candara"/>
            </a:endParaRPr>
          </a:p>
          <a:p>
            <a:pPr marL="0" indent="0" algn="ctr">
              <a:buNone/>
              <a:defRPr/>
            </a:pPr>
            <a:r>
              <a:rPr lang="en-US" sz="3100" kern="1200" dirty="0" smtClean="0">
                <a:solidFill>
                  <a:srgbClr val="000000"/>
                </a:solidFill>
                <a:ea typeface="ＭＳ Ｐゴシック" charset="0"/>
                <a:cs typeface="Candara"/>
              </a:rPr>
              <a:t>*woodland 22.8% </a:t>
            </a:r>
          </a:p>
          <a:p>
            <a:pPr marL="0" indent="0" algn="ctr">
              <a:buNone/>
              <a:defRPr/>
            </a:pPr>
            <a:endParaRPr lang="en-US" sz="3100" kern="1200" dirty="0">
              <a:solidFill>
                <a:srgbClr val="000000"/>
              </a:solidFill>
              <a:ea typeface="ＭＳ Ｐゴシック" charset="0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674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5638" y="88524"/>
            <a:ext cx="11536362" cy="1054100"/>
          </a:xfrm>
        </p:spPr>
        <p:txBody>
          <a:bodyPr/>
          <a:lstStyle/>
          <a:p>
            <a:pPr algn="l"/>
            <a:r>
              <a:rPr lang="en-US" sz="4200" dirty="0" smtClean="0"/>
              <a:t>Number of Parcels by Parcel Size</a:t>
            </a:r>
            <a:endParaRPr lang="en-US" sz="42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00000000-0008-0000-0100-00000300000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87434666"/>
              </p:ext>
            </p:extLst>
          </p:nvPr>
        </p:nvGraphicFramePr>
        <p:xfrm>
          <a:off x="1022983" y="2011091"/>
          <a:ext cx="10353278" cy="465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7865" y="1129035"/>
            <a:ext cx="10758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Small parcels are increasing, especially </a:t>
            </a:r>
            <a:r>
              <a:rPr lang="en-US" sz="2200" b="1" dirty="0"/>
              <a:t>in the 2-5 and 5-10 acre categories, a size commonly used for “rural residential” house lots.</a:t>
            </a:r>
            <a:endParaRPr lang="en-US" sz="2200" dirty="0"/>
          </a:p>
          <a:p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2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9104" y="55187"/>
            <a:ext cx="11684000" cy="1054100"/>
          </a:xfrm>
        </p:spPr>
        <p:txBody>
          <a:bodyPr/>
          <a:lstStyle/>
          <a:p>
            <a:pPr algn="l"/>
            <a:r>
              <a:rPr lang="en-US" sz="4400" dirty="0" smtClean="0"/>
              <a:t>Acreage in Parcels ≥ 50 Acres in Size</a:t>
            </a:r>
            <a:endParaRPr lang="en-US" sz="44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08913"/>
              </p:ext>
            </p:extLst>
          </p:nvPr>
        </p:nvGraphicFramePr>
        <p:xfrm>
          <a:off x="1005412" y="2099298"/>
          <a:ext cx="10123922" cy="451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866" y="1129035"/>
            <a:ext cx="104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Between </a:t>
            </a:r>
            <a:r>
              <a:rPr lang="en-US" sz="2200" b="1" dirty="0"/>
              <a:t>2004 and 2016, the amount of land in parcels 50 acres or larger declined by about 110,300 acres, or roughly 8,485 acres per year.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04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0A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30070"/>
              </p:ext>
            </p:extLst>
          </p:nvPr>
        </p:nvGraphicFramePr>
        <p:xfrm>
          <a:off x="903085" y="1930646"/>
          <a:ext cx="10226249" cy="4793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1266" y="0"/>
            <a:ext cx="12042775" cy="1054100"/>
          </a:xfrm>
        </p:spPr>
        <p:txBody>
          <a:bodyPr/>
          <a:lstStyle/>
          <a:p>
            <a:pPr algn="l"/>
            <a:r>
              <a:rPr lang="en-US" sz="4400" dirty="0" smtClean="0"/>
              <a:t>Acreage by Parcel Type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23142" y="1076111"/>
            <a:ext cx="10970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number of acres in the “residential” category is increasing, while “farm” and “woodland” acreage is decreasing, with “woodland” acreage decreasing the fastest.</a:t>
            </a:r>
            <a:endParaRPr lang="en-US" sz="2200" dirty="0"/>
          </a:p>
          <a:p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531100" y="2006600"/>
            <a:ext cx="3429000" cy="927100"/>
            <a:chOff x="7531100" y="2006600"/>
            <a:chExt cx="3429000" cy="927100"/>
          </a:xfrm>
        </p:grpSpPr>
        <p:sp>
          <p:nvSpPr>
            <p:cNvPr id="3" name="TextBox 2"/>
            <p:cNvSpPr txBox="1"/>
            <p:nvPr/>
          </p:nvSpPr>
          <p:spPr>
            <a:xfrm>
              <a:off x="7531100" y="2006600"/>
              <a:ext cx="3429000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Residential increased by 162,670 acres, a 7% increase over the study period</a:t>
              </a:r>
              <a:endParaRPr lang="en-US" sz="1400" b="1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8796020" y="2578100"/>
              <a:ext cx="411480" cy="355600"/>
            </a:xfrm>
            <a:prstGeom prst="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9" name="Down Arrow 8"/>
          <p:cNvSpPr/>
          <p:nvPr/>
        </p:nvSpPr>
        <p:spPr>
          <a:xfrm>
            <a:off x="8808720" y="4267200"/>
            <a:ext cx="436880" cy="39878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0229" y="98782"/>
            <a:ext cx="11005872" cy="1054100"/>
          </a:xfrm>
        </p:spPr>
        <p:txBody>
          <a:bodyPr/>
          <a:lstStyle/>
          <a:p>
            <a:pPr algn="l"/>
            <a:r>
              <a:rPr lang="en-US" sz="3800" dirty="0" smtClean="0"/>
              <a:t>Acreage in Parcels </a:t>
            </a:r>
            <a:r>
              <a:rPr lang="en-US" sz="3800" dirty="0"/>
              <a:t> ≥ </a:t>
            </a:r>
            <a:r>
              <a:rPr lang="en-US" sz="3800" dirty="0" smtClean="0"/>
              <a:t>50 Acres by Parcel Type</a:t>
            </a:r>
            <a:endParaRPr lang="en-US" sz="3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00000000-0008-0000-07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203040"/>
              </p:ext>
            </p:extLst>
          </p:nvPr>
        </p:nvGraphicFramePr>
        <p:xfrm>
          <a:off x="984532" y="1922887"/>
          <a:ext cx="10003701" cy="475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866" y="1058470"/>
            <a:ext cx="104061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loss of large (50+ acre) woodland parcels outpaced the loss of large parcels in general.</a:t>
            </a:r>
            <a:endParaRPr lang="en-US" sz="2200" dirty="0"/>
          </a:p>
          <a:p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60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142" y="158769"/>
            <a:ext cx="10758944" cy="1054100"/>
          </a:xfrm>
        </p:spPr>
        <p:txBody>
          <a:bodyPr/>
          <a:lstStyle/>
          <a:p>
            <a:pPr algn="l"/>
            <a:r>
              <a:rPr lang="en-US" sz="3800" dirty="0"/>
              <a:t>Number of Parcels with Dwellings by Parcel Size 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xmlns="" id="{E8EA2042-7E95-4FA1-A6C7-1AFA8E5040B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9698132"/>
              </p:ext>
            </p:extLst>
          </p:nvPr>
        </p:nvGraphicFramePr>
        <p:xfrm>
          <a:off x="776054" y="1852321"/>
          <a:ext cx="10564930" cy="4793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9426" y="2240427"/>
            <a:ext cx="63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867" y="1217241"/>
            <a:ext cx="10706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dwellings are built on smaller parcels compared to larger parcels.</a:t>
            </a:r>
            <a:endParaRPr lang="en-US" sz="2400" dirty="0"/>
          </a:p>
          <a:p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65500" y="3327400"/>
            <a:ext cx="34163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Parcels less than 50 acres in size with dwellings increased by 20,737 parcels, which is an 8.8% increase over the study period</a:t>
            </a:r>
            <a:endParaRPr lang="en-US" sz="1600" b="1" dirty="0"/>
          </a:p>
        </p:txBody>
      </p:sp>
      <p:sp>
        <p:nvSpPr>
          <p:cNvPr id="8" name="Down Arrow 7"/>
          <p:cNvSpPr/>
          <p:nvPr/>
        </p:nvSpPr>
        <p:spPr>
          <a:xfrm>
            <a:off x="4046220" y="4521200"/>
            <a:ext cx="436880" cy="46228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868" y="88205"/>
            <a:ext cx="9930559" cy="1054100"/>
          </a:xfrm>
        </p:spPr>
        <p:txBody>
          <a:bodyPr/>
          <a:lstStyle/>
          <a:p>
            <a:pPr algn="l"/>
            <a:r>
              <a:rPr lang="en-US" sz="4400" dirty="0" smtClean="0"/>
              <a:t>Land Values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87866" y="1040830"/>
            <a:ext cx="1090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The per-acre value of land in Vermont nearly doubled during the study period.</a:t>
            </a:r>
            <a:r>
              <a:rPr lang="en-US" sz="2200" dirty="0">
                <a:effectLst/>
              </a:rPr>
              <a:t>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57293" y="33518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7454" y="21345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=""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800772"/>
              </p:ext>
            </p:extLst>
          </p:nvPr>
        </p:nvGraphicFramePr>
        <p:xfrm>
          <a:off x="723143" y="1799398"/>
          <a:ext cx="10741306" cy="469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2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868" y="88205"/>
            <a:ext cx="9930559" cy="1054100"/>
          </a:xfrm>
        </p:spPr>
        <p:txBody>
          <a:bodyPr/>
          <a:lstStyle/>
          <a:p>
            <a:pPr algn="l"/>
            <a:r>
              <a:rPr lang="en-US" sz="4400" dirty="0" smtClean="0"/>
              <a:t>Land Values – Woodland Parcels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87866" y="1040830"/>
            <a:ext cx="10900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The per-acre </a:t>
            </a:r>
            <a:r>
              <a:rPr lang="en-US" sz="2200" b="1" dirty="0"/>
              <a:t>value of woodland also nearly doubled, though on average woodland remains less expensive per acre than land in general.</a:t>
            </a:r>
            <a:r>
              <a:rPr lang="en-US" sz="2200" dirty="0">
                <a:effectLst/>
              </a:rPr>
              <a:t> 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57293" y="33518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0000000-0008-0000-0F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476038"/>
              </p:ext>
            </p:extLst>
          </p:nvPr>
        </p:nvGraphicFramePr>
        <p:xfrm>
          <a:off x="1022983" y="2046374"/>
          <a:ext cx="10053438" cy="442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9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7864" y="123487"/>
            <a:ext cx="11698147" cy="1054100"/>
          </a:xfrm>
        </p:spPr>
        <p:txBody>
          <a:bodyPr/>
          <a:lstStyle/>
          <a:p>
            <a:pPr algn="l"/>
            <a:r>
              <a:rPr lang="en-US" sz="4200" dirty="0" smtClean="0"/>
              <a:t>Percent of UVA Parcels by Parcel Size</a:t>
            </a:r>
            <a:endParaRPr lang="en-US" sz="42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w16se="http://schemas.microsoft.com/office/word/2015/wordml/symex" xmlns:w16cid="http://schemas.microsoft.com/office/word/2016/wordml/cid" xmlns:w15="http://schemas.microsoft.com/office/word/2012/wordml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lc="http://schemas.openxmlformats.org/drawingml/2006/lockedCanvas" id="{00000000-0008-0000-17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153216"/>
              </p:ext>
            </p:extLst>
          </p:nvPr>
        </p:nvGraphicFramePr>
        <p:xfrm>
          <a:off x="793693" y="2116938"/>
          <a:ext cx="10670755" cy="456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7866" y="1129035"/>
            <a:ext cx="104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Enrollment in UVA is increasing most in the 25-50 acre category, while enrollment of 100+ acre parcels is decreasing.</a:t>
            </a:r>
            <a:r>
              <a:rPr lang="en-US" sz="2200" dirty="0">
                <a:effectLst/>
              </a:rPr>
              <a:t>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0FFA7-CB0A-4893-9658-0F843068D6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0779" y="119935"/>
            <a:ext cx="11116106" cy="1054100"/>
          </a:xfrm>
        </p:spPr>
        <p:txBody>
          <a:bodyPr/>
          <a:lstStyle/>
          <a:p>
            <a:pPr algn="l"/>
            <a:r>
              <a:rPr lang="en-US" sz="4200" dirty="0" smtClean="0"/>
              <a:t>UVA Helps Retain Woodland</a:t>
            </a:r>
            <a:endParaRPr lang="en-US" sz="42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BD78583-E234-4AE7-8E87-F3F3059EB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23813"/>
              </p:ext>
            </p:extLst>
          </p:nvPr>
        </p:nvGraphicFramePr>
        <p:xfrm>
          <a:off x="776055" y="2610893"/>
          <a:ext cx="10018164" cy="3127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9388">
                  <a:extLst>
                    <a:ext uri="{9D8B030D-6E8A-4147-A177-3AD203B41FA5}">
                      <a16:colId xmlns:a16="http://schemas.microsoft.com/office/drawing/2014/main" xmlns="" val="907323248"/>
                    </a:ext>
                  </a:extLst>
                </a:gridCol>
                <a:gridCol w="3339388">
                  <a:extLst>
                    <a:ext uri="{9D8B030D-6E8A-4147-A177-3AD203B41FA5}">
                      <a16:colId xmlns:a16="http://schemas.microsoft.com/office/drawing/2014/main" xmlns="" val="1179410227"/>
                    </a:ext>
                  </a:extLst>
                </a:gridCol>
                <a:gridCol w="3339388">
                  <a:extLst>
                    <a:ext uri="{9D8B030D-6E8A-4147-A177-3AD203B41FA5}">
                      <a16:colId xmlns:a16="http://schemas.microsoft.com/office/drawing/2014/main" xmlns="" val="3900224040"/>
                    </a:ext>
                  </a:extLst>
                </a:gridCol>
              </a:tblGrid>
              <a:tr h="104955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Woodland in parcels ≥ 50 acres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 UVA in 2004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Not in UVA in 2004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4935831"/>
                  </a:ext>
                </a:extLst>
              </a:tr>
              <a:tr h="101532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Remained as Woodland in (2016)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84.16%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73.15%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8758866"/>
                  </a:ext>
                </a:extLst>
              </a:tr>
              <a:tr h="101532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No Longer Woodland in (2016)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15.84%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26.85%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50278522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740780" y="987907"/>
            <a:ext cx="10370916" cy="529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72748" y="1218230"/>
            <a:ext cx="103565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/>
              <a:t>UVA is playing a role in protecting large woodland parcels: Of the woodland in parcels over 50 acres, 84% of the woodland enrolled in UVA remained woodland by 2016; by contrast, only 73% of non-UVA woodland remained.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9545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D0376-3E82-4824-9107-01CEF7A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Parcelization</a:t>
            </a:r>
            <a:endParaRPr lang="en-US" sz="4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60204C0-F5FE-4F98-93D9-EA92D4AFD0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87706" y="1534783"/>
            <a:ext cx="5167820" cy="1605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6363" indent="0">
              <a:buNone/>
            </a:pPr>
            <a:r>
              <a:rPr lang="en-US" sz="2800" dirty="0" smtClean="0"/>
              <a:t>The breaking up of land into smaller and smaller parcels, usually through subdivision. </a:t>
            </a:r>
          </a:p>
        </p:txBody>
      </p:sp>
      <p:pic>
        <p:nvPicPr>
          <p:cNvPr id="6" name="Picture 5" descr="pa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95" y="1671989"/>
            <a:ext cx="3857005" cy="43402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60204C0-F5FE-4F98-93D9-EA92D4AFD0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5505" y="3228333"/>
            <a:ext cx="5644036" cy="32283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Increased, </a:t>
            </a:r>
            <a:r>
              <a:rPr lang="en-US" dirty="0" smtClean="0"/>
              <a:t>potentially disjointed ownership of parent parcel; </a:t>
            </a:r>
            <a:endParaRPr lang="en-US" dirty="0"/>
          </a:p>
          <a:p>
            <a:r>
              <a:rPr lang="en-US" dirty="0"/>
              <a:t>Step toward new development, housing and infrastructure </a:t>
            </a:r>
            <a:r>
              <a:rPr lang="en-US" dirty="0" smtClean="0"/>
              <a:t>that may fragment natural resources and intact forests depending on how it occurs; </a:t>
            </a:r>
            <a:endParaRPr lang="en-US" dirty="0"/>
          </a:p>
          <a:p>
            <a:r>
              <a:rPr lang="en-US" dirty="0"/>
              <a:t>Less viable tracts for forestry; and </a:t>
            </a:r>
          </a:p>
          <a:p>
            <a:r>
              <a:rPr lang="en-US" dirty="0" smtClean="0"/>
              <a:t>Potential negative </a:t>
            </a:r>
            <a:r>
              <a:rPr lang="en-US" dirty="0"/>
              <a:t>ecological impacts.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0320" y="6297893"/>
            <a:ext cx="2187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Blake Gardner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739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090C81-AF6F-4037-B1B2-40DCFD51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Parcelization Website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5501" y="2364463"/>
            <a:ext cx="4843936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/>
              <a:t>Explore parcelization </a:t>
            </a:r>
            <a:r>
              <a:rPr lang="en-US" sz="2200" dirty="0"/>
              <a:t>data </a:t>
            </a:r>
            <a:r>
              <a:rPr lang="en-US" sz="2200" dirty="0" smtClean="0"/>
              <a:t>at the town, county, regional, or statewide level using different tools: </a:t>
            </a:r>
          </a:p>
          <a:p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/>
              <a:t>G</a:t>
            </a:r>
            <a:r>
              <a:rPr lang="en-US" sz="2200" dirty="0" smtClean="0"/>
              <a:t>enerate </a:t>
            </a:r>
            <a:r>
              <a:rPr lang="en-US" sz="2200" dirty="0"/>
              <a:t>geographically-specific </a:t>
            </a:r>
            <a:r>
              <a:rPr lang="en-US" sz="2200" dirty="0" smtClean="0"/>
              <a:t>reports.</a:t>
            </a:r>
          </a:p>
          <a:p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Download the raw data. </a:t>
            </a:r>
          </a:p>
          <a:p>
            <a:endParaRPr lang="en-US" sz="2200" dirty="0" smtClean="0"/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Download parcelization reports.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FEC3C3E-0D79-4650-9127-21D9D923F6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03" r="1410"/>
          <a:stretch/>
        </p:blipFill>
        <p:spPr>
          <a:xfrm>
            <a:off x="5994400" y="1412165"/>
            <a:ext cx="5740400" cy="5172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825500" y="16129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Available at: </a:t>
            </a:r>
            <a:r>
              <a:rPr lang="en-US" sz="2200" b="1" dirty="0" err="1" smtClean="0"/>
              <a:t>vtforesttrends.vnrc.org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3E455C-1A83-44B4-A48F-3215EC21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78000"/>
            <a:ext cx="7430993" cy="4292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Town and regional planning including Act 171 planning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Snapshot of the town or region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View of town/region in the state context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Inform updated forest planning requirements (Act 171)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</a:rPr>
              <a:t>Specific trends can inform </a:t>
            </a:r>
            <a:r>
              <a:rPr lang="en-US" dirty="0" smtClean="0">
                <a:solidFill>
                  <a:srgbClr val="000000"/>
                </a:solidFill>
              </a:rPr>
              <a:t>land use policies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strategies to reduce parcelization and fragmentation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way to evaluate </a:t>
            </a:r>
            <a:r>
              <a:rPr lang="en-US" dirty="0" smtClean="0">
                <a:solidFill>
                  <a:srgbClr val="000000"/>
                </a:solidFill>
              </a:rPr>
              <a:t>zoning and subdivision regulations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FC9B73-73E3-41E4-9413-E99E5D5A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87" y="182054"/>
            <a:ext cx="10341684" cy="1054250"/>
          </a:xfrm>
        </p:spPr>
        <p:txBody>
          <a:bodyPr/>
          <a:lstStyle/>
          <a:p>
            <a:r>
              <a:rPr lang="en-US" sz="2800" i="1" dirty="0"/>
              <a:t>Recommendations for use: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400" dirty="0"/>
              <a:t>Land Use Planning</a:t>
            </a:r>
          </a:p>
        </p:txBody>
      </p:sp>
      <p:pic>
        <p:nvPicPr>
          <p:cNvPr id="4" name="Picture 3" descr="VNR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71" y="1573323"/>
            <a:ext cx="3164129" cy="4611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8496300" y="6285468"/>
            <a:ext cx="287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Blake Gardner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99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3E455C-1A83-44B4-A48F-3215EC21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54" y="1563857"/>
            <a:ext cx="6898771" cy="4646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To understand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Locations that are experiencing a high degree of parcelization and woodland loss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Locations that present conservation opportunity because of the presence of large parcels, or large undeveloped woodland parcels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to quantify parcelization threat in a particular area to justify conservation funding  </a:t>
            </a:r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6FC9B73-73E3-41E4-9413-E99E5D5AFC4C}"/>
              </a:ext>
            </a:extLst>
          </p:cNvPr>
          <p:cNvSpPr txBox="1">
            <a:spLocks/>
          </p:cNvSpPr>
          <p:nvPr/>
        </p:nvSpPr>
        <p:spPr>
          <a:xfrm>
            <a:off x="911649" y="122757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i="1" dirty="0"/>
              <a:t>Recommendations for use: </a:t>
            </a:r>
            <a:br>
              <a:rPr lang="en-US" sz="2800" i="1" dirty="0"/>
            </a:br>
            <a:r>
              <a:rPr lang="en-US" sz="4400" dirty="0" smtClean="0"/>
              <a:t>Land Conservation Planning </a:t>
            </a:r>
            <a:endParaRPr lang="en-US" sz="4400" dirty="0"/>
          </a:p>
        </p:txBody>
      </p:sp>
      <p:pic>
        <p:nvPicPr>
          <p:cNvPr id="9" name="Picture 8" descr="VNR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1581441"/>
            <a:ext cx="3162300" cy="4742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8521700" y="6488668"/>
            <a:ext cx="287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Blake Gardner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070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3E455C-1A83-44B4-A48F-3215EC21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54" y="1627357"/>
            <a:ext cx="6898771" cy="511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To understand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Locations that are experiencing a high degree of woodland loss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Locations </a:t>
            </a:r>
            <a:r>
              <a:rPr lang="en-US" dirty="0" smtClean="0">
                <a:solidFill>
                  <a:schemeClr val="tx1"/>
                </a:solidFill>
              </a:rPr>
              <a:t>that would benefit from increased Use Value Appraisal </a:t>
            </a:r>
            <a:r>
              <a:rPr lang="en-US" dirty="0" smtClean="0">
                <a:solidFill>
                  <a:schemeClr val="tx1"/>
                </a:solidFill>
              </a:rPr>
              <a:t>enrollment</a:t>
            </a:r>
          </a:p>
          <a:p>
            <a:r>
              <a:rPr lang="en-US" dirty="0">
                <a:solidFill>
                  <a:schemeClr val="tx1"/>
                </a:solidFill>
              </a:rPr>
              <a:t>Use Value Appraisal enrollment, and parcel size and ownership trends in a particular town or county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6FC9B73-73E3-41E4-9413-E99E5D5AFC4C}"/>
              </a:ext>
            </a:extLst>
          </p:cNvPr>
          <p:cNvSpPr txBox="1">
            <a:spLocks/>
          </p:cNvSpPr>
          <p:nvPr/>
        </p:nvSpPr>
        <p:spPr>
          <a:xfrm>
            <a:off x="911649" y="122757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i="1" dirty="0"/>
              <a:t>Recommendations for use: </a:t>
            </a:r>
            <a:br>
              <a:rPr lang="en-US" sz="2800" i="1" dirty="0"/>
            </a:br>
            <a:r>
              <a:rPr lang="en-US" sz="4400" dirty="0" smtClean="0"/>
              <a:t>Foresters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8585200" y="6425168"/>
            <a:ext cx="287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Blake Gardner</a:t>
            </a:r>
            <a:endParaRPr lang="en-US" sz="1200" dirty="0"/>
          </a:p>
        </p:txBody>
      </p:sp>
      <p:pic>
        <p:nvPicPr>
          <p:cNvPr id="2" name="Picture 1" descr="VNR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1549400"/>
            <a:ext cx="3141134" cy="4711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67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3E455C-1A83-44B4-A48F-3215EC21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499" y="1435100"/>
            <a:ext cx="10541001" cy="429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Recommendations for state policy and </a:t>
            </a:r>
            <a:r>
              <a:rPr lang="en-US" sz="2000" b="1" i="1" dirty="0" smtClean="0"/>
              <a:t>investments</a:t>
            </a:r>
          </a:p>
          <a:p>
            <a:pPr mar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Support diversified strategies to reduce the pressures on landowners to subdivide land.</a:t>
            </a:r>
          </a:p>
          <a:p>
            <a:pPr lvl="0"/>
            <a:r>
              <a:rPr lang="en-US" sz="2000" dirty="0"/>
              <a:t>Boost investment in land conservation and landowner incentives for conservation easements.</a:t>
            </a:r>
          </a:p>
          <a:p>
            <a:pPr lvl="0"/>
            <a:r>
              <a:rPr lang="en-US" sz="2000" dirty="0"/>
              <a:t>Increase support to woodland landowners for succession planning to minimize the subdivision of land.</a:t>
            </a:r>
          </a:p>
          <a:p>
            <a:pPr lvl="0"/>
            <a:r>
              <a:rPr lang="en-US" sz="2000" dirty="0"/>
              <a:t>Continue to support working forests by funding the Current Use Program and the administration of new forestland enrollment.</a:t>
            </a:r>
          </a:p>
          <a:p>
            <a:pPr lvl="0"/>
            <a:r>
              <a:rPr lang="en-US" sz="2000" dirty="0"/>
              <a:t>Provide full statutory funding for the Vermont Housing and Conservation Board (VHCB), and adequate funding for the Working Lands Enterprise Initiative.</a:t>
            </a:r>
          </a:p>
          <a:p>
            <a:pPr lvl="0"/>
            <a:r>
              <a:rPr lang="en-US" sz="2000" dirty="0"/>
              <a:t>Support outreach efforts and public policy to encourage the aggregation of land for conservation purposes.  </a:t>
            </a:r>
          </a:p>
          <a:p>
            <a:pPr lvl="0"/>
            <a:r>
              <a:rPr lang="en-US" sz="2000" dirty="0"/>
              <a:t>Address the gaps in Act 250 and strengthen it to play a more meaningful role in reviewing the impacts of development on forestland.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FC9B73-73E3-41E4-9413-E99E5D5A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87" y="182054"/>
            <a:ext cx="10341684" cy="1054250"/>
          </a:xfrm>
        </p:spPr>
        <p:txBody>
          <a:bodyPr/>
          <a:lstStyle/>
          <a:p>
            <a:r>
              <a:rPr lang="en-US" sz="4400" dirty="0" smtClean="0"/>
              <a:t>Recommendations for State Policy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180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3E455C-1A83-44B4-A48F-3215EC21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371600"/>
            <a:ext cx="10541001" cy="429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/>
              <a:t>Recommendations for local actions</a:t>
            </a:r>
            <a:endParaRPr lang="en-US" sz="2000" dirty="0"/>
          </a:p>
          <a:p>
            <a:pPr lvl="0"/>
            <a:r>
              <a:rPr lang="en-US" sz="2000" dirty="0"/>
              <a:t>Municipalities that have zoning and subdivision regulations should review and strengthen natural resource policies to reduce forest fragmentation, with a particular focus on their rural residential type districts.</a:t>
            </a:r>
          </a:p>
          <a:p>
            <a:pPr lvl="0"/>
            <a:r>
              <a:rPr lang="en-US" sz="2000" dirty="0"/>
              <a:t>Municipalities that do not have subdivision regulations should adopt them in order to minimize the fragmenting impacts of subdivision on forestland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Recommendations for future research</a:t>
            </a:r>
            <a:endParaRPr lang="en-US" sz="2000" dirty="0"/>
          </a:p>
          <a:p>
            <a:pPr lvl="0"/>
            <a:r>
              <a:rPr lang="en-US" sz="2000" dirty="0"/>
              <a:t>Conduct additional research to understand how dwellings </a:t>
            </a:r>
            <a:r>
              <a:rPr lang="en-US" sz="2000" dirty="0" smtClean="0"/>
              <a:t>and associated infrastructure impact the </a:t>
            </a:r>
            <a:r>
              <a:rPr lang="en-US" sz="2000" dirty="0"/>
              <a:t>functions and integrity of forests.</a:t>
            </a:r>
          </a:p>
          <a:p>
            <a:pPr lvl="0"/>
            <a:r>
              <a:rPr lang="en-US" sz="2000" dirty="0"/>
              <a:t>Utilize digital parcel maps, future LIDAR and other remote sensing data, and available modeling to understand any relationships between subdivision of land and subsequent </a:t>
            </a:r>
            <a:r>
              <a:rPr lang="en-US" sz="2000" dirty="0" smtClean="0"/>
              <a:t>development and forest loss/fragmentation.</a:t>
            </a:r>
            <a:endParaRPr lang="en-US" sz="2000" dirty="0"/>
          </a:p>
          <a:p>
            <a:pPr lvl="0"/>
            <a:r>
              <a:rPr lang="en-US" sz="2000" dirty="0"/>
              <a:t>Maintain and enhance the parcelization website on an annual </a:t>
            </a:r>
            <a:r>
              <a:rPr lang="en-US" sz="2000" dirty="0" smtClean="0"/>
              <a:t>basis to aid land conservation, land use planning</a:t>
            </a:r>
            <a:r>
              <a:rPr lang="en-US" sz="2000" dirty="0"/>
              <a:t>, </a:t>
            </a:r>
            <a:r>
              <a:rPr lang="en-US" sz="2000" dirty="0" smtClean="0"/>
              <a:t>technical </a:t>
            </a:r>
            <a:r>
              <a:rPr lang="en-US" sz="2000" dirty="0"/>
              <a:t>assistance, </a:t>
            </a:r>
            <a:r>
              <a:rPr lang="en-US" sz="2000" dirty="0" smtClean="0"/>
              <a:t>and policy making.</a:t>
            </a:r>
            <a:r>
              <a:rPr lang="en-US" sz="2000" b="1" dirty="0" smtClean="0"/>
              <a:t> 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FC9B73-73E3-41E4-9413-E99E5D5A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20154"/>
            <a:ext cx="10883899" cy="1054250"/>
          </a:xfrm>
        </p:spPr>
        <p:txBody>
          <a:bodyPr/>
          <a:lstStyle/>
          <a:p>
            <a:r>
              <a:rPr lang="en-US" sz="3600" dirty="0" smtClean="0"/>
              <a:t>Recommendations for Local Action and Research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75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3E455C-1A83-44B4-A48F-3215EC21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55" y="1436857"/>
            <a:ext cx="10327340" cy="38778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="1" dirty="0"/>
              <a:t>Thank you!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800" dirty="0"/>
              <a:t>Jamey Fidel, </a:t>
            </a:r>
            <a:r>
              <a:rPr lang="en-US" sz="2800" dirty="0">
                <a:hlinkClick r:id="rId2"/>
              </a:rPr>
              <a:t>jfidel@vnrc.org</a:t>
            </a:r>
            <a:r>
              <a:rPr lang="en-US" sz="2800" dirty="0"/>
              <a:t> / 223-2328, x. 117</a:t>
            </a:r>
          </a:p>
          <a:p>
            <a:pPr marL="0" indent="0" algn="ctr">
              <a:buNone/>
            </a:pPr>
            <a:r>
              <a:rPr lang="en-US" sz="2800" dirty="0"/>
              <a:t>Kate McCarthy, </a:t>
            </a:r>
            <a:r>
              <a:rPr lang="en-US" sz="2800" dirty="0">
                <a:hlinkClick r:id="rId3"/>
              </a:rPr>
              <a:t>kmccarthy@vnrc.org</a:t>
            </a:r>
            <a:r>
              <a:rPr lang="en-US" sz="2800" dirty="0"/>
              <a:t> / 223-2328, x. 114</a:t>
            </a:r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2800" dirty="0">
                <a:hlinkClick r:id="rId4"/>
              </a:rPr>
              <a:t>www.vnrc.org</a:t>
            </a:r>
            <a:r>
              <a:rPr lang="en-US" sz="28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06FC9B73-73E3-41E4-9413-E99E5D5AFC4C}"/>
              </a:ext>
            </a:extLst>
          </p:cNvPr>
          <p:cNvSpPr txBox="1">
            <a:spLocks/>
          </p:cNvSpPr>
          <p:nvPr/>
        </p:nvSpPr>
        <p:spPr>
          <a:xfrm>
            <a:off x="858735" y="175680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dirty="0"/>
              <a:t>Q &amp; A</a:t>
            </a:r>
          </a:p>
        </p:txBody>
      </p:sp>
      <p:pic>
        <p:nvPicPr>
          <p:cNvPr id="2" name="Picture 1" descr="VNRC Logo (words) transparent 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55" y="5391334"/>
            <a:ext cx="2945482" cy="12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D0376-3E82-4824-9107-01CEF7A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Forest Loss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7611020" y="5294593"/>
            <a:ext cx="2187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A. Blake Gardner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939801" y="1420654"/>
            <a:ext cx="6007099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/>
              <a:t>While close to 80% of Vermont is forested, forest cover is actually declining. According to the Forest Service, Vermont may have lost 102,000 acres of forestland from 2012 to 2017 (Morin et al (2017)). 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/>
              <a:t>In order to minimize forest fragmentation and forest loss, it is necessary to understand where parcelization and subdivision are occurring, and the rate at which they are occurring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Content Placeholder 4" descr="_MG_2239 (244 of 290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4" r="19264"/>
          <a:stretch>
            <a:fillRect/>
          </a:stretch>
        </p:blipFill>
        <p:spPr>
          <a:xfrm>
            <a:off x="7546784" y="2057224"/>
            <a:ext cx="3603816" cy="3035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914400" y="6396335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Morin et al (2017). Forests of Vermont, 2016. Resource Update FS-119. Department of Agriculture, Forest Service, Northern Research Station. Available at https://</a:t>
            </a:r>
            <a:r>
              <a:rPr lang="en-US" sz="1000" dirty="0" err="1"/>
              <a:t>www.fs.fed.us</a:t>
            </a:r>
            <a:r>
              <a:rPr lang="en-US" sz="1000" dirty="0"/>
              <a:t>/</a:t>
            </a:r>
            <a:r>
              <a:rPr lang="en-US" sz="1000" dirty="0" err="1"/>
              <a:t>nrs</a:t>
            </a:r>
            <a:r>
              <a:rPr lang="en-US" sz="1000" dirty="0"/>
              <a:t>/pubs/</a:t>
            </a:r>
            <a:r>
              <a:rPr lang="en-US" sz="1000" dirty="0" err="1"/>
              <a:t>ru</a:t>
            </a:r>
            <a:r>
              <a:rPr lang="en-US" sz="1000" dirty="0"/>
              <a:t>/ru_fs119.pdf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41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4ACD12-5D71-48F7-9E47-AF14BE4F1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15" y="1534780"/>
            <a:ext cx="11535000" cy="535850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i="1" dirty="0"/>
              <a:t>Phase 1 (2010)</a:t>
            </a:r>
            <a:r>
              <a:rPr lang="en-US" dirty="0"/>
              <a:t>     Statewide </a:t>
            </a:r>
            <a:r>
              <a:rPr lang="en-US" dirty="0" smtClean="0"/>
              <a:t>parcelization trends, </a:t>
            </a:r>
          </a:p>
          <a:p>
            <a:pPr marL="2222500" indent="0">
              <a:lnSpc>
                <a:spcPct val="110000"/>
              </a:lnSpc>
              <a:buNone/>
            </a:pPr>
            <a:r>
              <a:rPr lang="en-US" dirty="0" smtClean="0"/>
              <a:t>2003-2009.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i="1" dirty="0" smtClean="0"/>
              <a:t>Phase </a:t>
            </a:r>
            <a:r>
              <a:rPr lang="en-US" i="1" dirty="0"/>
              <a:t>2 (2014)	     </a:t>
            </a:r>
            <a:r>
              <a:rPr lang="en-US" dirty="0"/>
              <a:t>S</a:t>
            </a:r>
            <a:r>
              <a:rPr lang="en-US" dirty="0" smtClean="0"/>
              <a:t>ubdivisions </a:t>
            </a:r>
            <a:r>
              <a:rPr lang="en-US" dirty="0"/>
              <a:t>in </a:t>
            </a:r>
            <a:r>
              <a:rPr lang="en-US" dirty="0" smtClean="0"/>
              <a:t>22 case study towns</a:t>
            </a:r>
            <a:r>
              <a:rPr lang="en-US" dirty="0"/>
              <a:t>.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Phase </a:t>
            </a:r>
            <a:r>
              <a:rPr lang="en-US" b="1" dirty="0"/>
              <a:t>3 (2018)    P</a:t>
            </a:r>
            <a:r>
              <a:rPr lang="en-US" b="1" dirty="0" smtClean="0"/>
              <a:t>arcelization trends, 2004-2016 </a:t>
            </a:r>
          </a:p>
          <a:p>
            <a:pPr marL="2222500" indent="0">
              <a:buNone/>
            </a:pPr>
            <a:r>
              <a:rPr lang="en-US" b="1" dirty="0"/>
              <a:t>(state, regional planning commission, county, &amp; town levels</a:t>
            </a:r>
            <a:r>
              <a:rPr lang="en-US" b="1" dirty="0" smtClean="0"/>
              <a:t>)</a:t>
            </a:r>
          </a:p>
          <a:p>
            <a:pPr marL="2222500" indent="0">
              <a:buNone/>
            </a:pPr>
            <a:endParaRPr lang="en-US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200" i="1" dirty="0" smtClean="0"/>
              <a:t>Funded by </a:t>
            </a:r>
            <a:r>
              <a:rPr lang="en-US" sz="2200" i="1" dirty="0"/>
              <a:t>Northeastern States Research Cooperative (NSRC), a partnership of Northern Forest states (New Hampshire, Vermont, Maine, and New York) in coordination with the </a:t>
            </a:r>
            <a:endParaRPr lang="en-US" sz="2200" i="1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200" i="1" dirty="0" smtClean="0"/>
              <a:t>USDA </a:t>
            </a:r>
            <a:r>
              <a:rPr lang="en-US" sz="2200" i="1" dirty="0"/>
              <a:t>Forest Service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56D92C-F6F1-47C9-BB9D-AA468EEA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42" y="199705"/>
            <a:ext cx="10341684" cy="1054250"/>
          </a:xfrm>
        </p:spPr>
        <p:txBody>
          <a:bodyPr/>
          <a:lstStyle/>
          <a:p>
            <a:r>
              <a:rPr lang="en-US" dirty="0" smtClean="0"/>
              <a:t>Background on VNRC Research </a:t>
            </a:r>
            <a:endParaRPr lang="en-US" dirty="0"/>
          </a:p>
        </p:txBody>
      </p:sp>
      <p:pic>
        <p:nvPicPr>
          <p:cNvPr id="6" name="Picture 5" descr="Report 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28" y="1481858"/>
            <a:ext cx="2068522" cy="26990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Report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12" y="1481859"/>
            <a:ext cx="2079772" cy="27167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1286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127" y="1313369"/>
            <a:ext cx="10970595" cy="5284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DATABASE </a:t>
            </a:r>
            <a:r>
              <a:rPr lang="en-US" sz="1400" b="1" dirty="0"/>
              <a:t>DEVELOPER</a:t>
            </a:r>
          </a:p>
          <a:p>
            <a:r>
              <a:rPr lang="en-US" sz="1400" dirty="0"/>
              <a:t>Brian Voigt, Fellow, </a:t>
            </a:r>
            <a:r>
              <a:rPr lang="en-US" sz="1400" dirty="0" err="1"/>
              <a:t>Gund</a:t>
            </a:r>
            <a:r>
              <a:rPr lang="en-US" sz="1400" dirty="0"/>
              <a:t> Institute for Ecological Economics (UVM Rubenstein School of Environment and Natural Resources</a:t>
            </a:r>
            <a:r>
              <a:rPr lang="en-US" sz="1400" dirty="0" smtClean="0"/>
              <a:t>)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WEBSITE </a:t>
            </a:r>
            <a:r>
              <a:rPr lang="en-US" sz="1400" b="1" dirty="0"/>
              <a:t>DEVELOPER:</a:t>
            </a:r>
          </a:p>
          <a:p>
            <a:r>
              <a:rPr lang="en-US" sz="1400" dirty="0"/>
              <a:t>Steve Sharp, GIS Operations Manager (Vermont Center for Geographic Information</a:t>
            </a:r>
            <a:r>
              <a:rPr lang="en-US" sz="1400" dirty="0" smtClean="0"/>
              <a:t>)</a:t>
            </a: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COLLABORATORS</a:t>
            </a:r>
          </a:p>
          <a:p>
            <a:r>
              <a:rPr lang="en-US" sz="1400" dirty="0"/>
              <a:t>John Adams, Director (Vermont Center for Geographic Information)</a:t>
            </a:r>
          </a:p>
          <a:p>
            <a:r>
              <a:rPr lang="en-US" sz="1400" dirty="0"/>
              <a:t>John Austin, Lands and Habitat Program Director (Vermont Department of Fish and Wildlife)</a:t>
            </a:r>
          </a:p>
          <a:p>
            <a:r>
              <a:rPr lang="en-US" sz="1400" dirty="0"/>
              <a:t>Pam </a:t>
            </a:r>
            <a:r>
              <a:rPr lang="en-US" sz="1400" dirty="0" err="1"/>
              <a:t>Brangan</a:t>
            </a:r>
            <a:r>
              <a:rPr lang="en-US" sz="1400" dirty="0"/>
              <a:t>, GIS Data &amp; IT Manager (Chittenden County Regional Planning Commission)</a:t>
            </a:r>
          </a:p>
          <a:p>
            <a:r>
              <a:rPr lang="en-US" sz="1400" dirty="0"/>
              <a:t>Deb Brighton, Research Associate (Vermont Family Forests)</a:t>
            </a:r>
          </a:p>
          <a:p>
            <a:r>
              <a:rPr lang="en-US" sz="1400" dirty="0"/>
              <a:t>Jim Duncan, Director (Forest Ecosystem Monitoring Cooperative) </a:t>
            </a:r>
          </a:p>
          <a:p>
            <a:r>
              <a:rPr lang="en-US" sz="1400" dirty="0"/>
              <a:t>Erik </a:t>
            </a:r>
            <a:r>
              <a:rPr lang="en-US" sz="1400" dirty="0" err="1"/>
              <a:t>Engstrom</a:t>
            </a:r>
            <a:r>
              <a:rPr lang="en-US" sz="1400" dirty="0"/>
              <a:t>, GIS Project Supervisor (Vermont Agency of Natural Resources)</a:t>
            </a:r>
          </a:p>
          <a:p>
            <a:r>
              <a:rPr lang="en-US" sz="1400" dirty="0"/>
              <a:t>Doug </a:t>
            </a:r>
            <a:r>
              <a:rPr lang="en-US" sz="1400" dirty="0" err="1"/>
              <a:t>Farnham</a:t>
            </a:r>
            <a:r>
              <a:rPr lang="en-US" sz="1400" dirty="0"/>
              <a:t>, Policy Director and Economist (Vermont Department of Taxes)</a:t>
            </a:r>
          </a:p>
          <a:p>
            <a:r>
              <a:rPr lang="en-US" sz="1400" dirty="0"/>
              <a:t>Danielle </a:t>
            </a:r>
            <a:r>
              <a:rPr lang="en-US" sz="1400" dirty="0" err="1"/>
              <a:t>Fitzko</a:t>
            </a:r>
            <a:r>
              <a:rPr lang="en-US" sz="1400" dirty="0"/>
              <a:t>, Urban &amp; Community Forestry Program Manager (Vermont Department of Forests, Parks, and Recreation) </a:t>
            </a:r>
          </a:p>
          <a:p>
            <a:r>
              <a:rPr lang="en-US" sz="1400" dirty="0"/>
              <a:t>Jens </a:t>
            </a:r>
            <a:r>
              <a:rPr lang="en-US" sz="1400" dirty="0" err="1"/>
              <a:t>Hilke</a:t>
            </a:r>
            <a:r>
              <a:rPr lang="en-US" sz="1400" dirty="0"/>
              <a:t>, Community Wildlife Program (Vermont Department of Fish and Wildlife)</a:t>
            </a:r>
          </a:p>
          <a:p>
            <a:r>
              <a:rPr lang="en-US" sz="1400" dirty="0"/>
              <a:t>Elizabeth Hunt, Current Use Program Chief (Vermont Department of Taxes)</a:t>
            </a:r>
          </a:p>
          <a:p>
            <a:r>
              <a:rPr lang="en-US" sz="1400" dirty="0"/>
              <a:t>Jon Osborne, GIS Director (Vermont Land Trust)</a:t>
            </a:r>
          </a:p>
          <a:p>
            <a:r>
              <a:rPr lang="en-US" sz="1400" dirty="0"/>
              <a:t>Jennifer Pontius, Research Assistant Professor (UVM Rubenstein School of Environment and Natural Resources)</a:t>
            </a:r>
          </a:p>
          <a:p>
            <a:r>
              <a:rPr lang="en-US" sz="1400" dirty="0"/>
              <a:t>Jill </a:t>
            </a:r>
            <a:r>
              <a:rPr lang="en-US" sz="1400" dirty="0" err="1"/>
              <a:t>Remick</a:t>
            </a:r>
            <a:r>
              <a:rPr lang="en-US" sz="1400" dirty="0"/>
              <a:t>, Director (Property Valuation and Review Division, Vermont Department of Taxes)</a:t>
            </a:r>
          </a:p>
          <a:p>
            <a:r>
              <a:rPr lang="en-US" sz="1400" dirty="0"/>
              <a:t>Kim </a:t>
            </a:r>
            <a:r>
              <a:rPr lang="en-US" sz="1400" dirty="0" err="1"/>
              <a:t>Royar</a:t>
            </a:r>
            <a:r>
              <a:rPr lang="en-US" sz="1400" dirty="0"/>
              <a:t>, Wildlife Biologist (Vermont Department of Fish and Wildlife)</a:t>
            </a:r>
          </a:p>
          <a:p>
            <a:r>
              <a:rPr lang="en-US" sz="1400" dirty="0"/>
              <a:t>Steve Sinclair, Director of Forests (Vermont Department of Forests, Parks, and Recreation)</a:t>
            </a:r>
          </a:p>
          <a:p>
            <a:r>
              <a:rPr lang="en-US" sz="1400" dirty="0"/>
              <a:t>Keith Thompson, Private Lands Program Manager (Vermont Department of Forests, Parks, and Recreation)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967" y="-1"/>
            <a:ext cx="10483615" cy="1340729"/>
          </a:xfrm>
        </p:spPr>
        <p:txBody>
          <a:bodyPr/>
          <a:lstStyle/>
          <a:p>
            <a:r>
              <a:rPr lang="en-US" dirty="0"/>
              <a:t>Steering </a:t>
            </a:r>
            <a:r>
              <a:rPr lang="en-US" dirty="0" smtClean="0"/>
              <a:t>Committee &amp;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15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39FA79-2235-489D-8659-1D708D952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93" y="1465058"/>
            <a:ext cx="10327340" cy="4292152"/>
          </a:xfrm>
        </p:spPr>
        <p:txBody>
          <a:bodyPr>
            <a:noAutofit/>
          </a:bodyPr>
          <a:lstStyle/>
          <a:p>
            <a:r>
              <a:rPr lang="en-US" sz="2500" dirty="0" smtClean="0"/>
              <a:t>Quantify </a:t>
            </a:r>
            <a:r>
              <a:rPr lang="en-US" sz="2500" dirty="0"/>
              <a:t>the </a:t>
            </a:r>
            <a:r>
              <a:rPr lang="en-US" sz="2500" dirty="0" smtClean="0"/>
              <a:t>degree </a:t>
            </a:r>
            <a:r>
              <a:rPr lang="en-US" sz="2500" dirty="0"/>
              <a:t>to which subdivision is affecting the </a:t>
            </a:r>
            <a:r>
              <a:rPr lang="en-US" sz="2500" b="1" dirty="0"/>
              <a:t>viability of large parcels</a:t>
            </a:r>
            <a:r>
              <a:rPr lang="en-US" sz="2500" dirty="0"/>
              <a:t> for resource management and </a:t>
            </a:r>
            <a:r>
              <a:rPr lang="en-US" sz="2500" dirty="0" smtClean="0"/>
              <a:t>conservation;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Quantify </a:t>
            </a:r>
            <a:r>
              <a:rPr lang="en-US" sz="2500" dirty="0" smtClean="0"/>
              <a:t>the extent </a:t>
            </a:r>
            <a:r>
              <a:rPr lang="en-US" sz="2500" dirty="0"/>
              <a:t>to which </a:t>
            </a:r>
            <a:r>
              <a:rPr lang="en-US" sz="2500" b="1" dirty="0"/>
              <a:t>residential development </a:t>
            </a:r>
            <a:r>
              <a:rPr lang="en-US" sz="2500" dirty="0"/>
              <a:t>is </a:t>
            </a:r>
            <a:r>
              <a:rPr lang="en-US" sz="2500" dirty="0" smtClean="0"/>
              <a:t>occurring;</a:t>
            </a:r>
          </a:p>
          <a:p>
            <a:endParaRPr lang="en-US" sz="2500" dirty="0"/>
          </a:p>
          <a:p>
            <a:r>
              <a:rPr lang="en-US" sz="2500" dirty="0"/>
              <a:t>Quantify the extent to which </a:t>
            </a:r>
            <a:r>
              <a:rPr lang="en-US" sz="2500" b="1" dirty="0"/>
              <a:t>large </a:t>
            </a:r>
            <a:r>
              <a:rPr lang="en-US" sz="2500" b="1" dirty="0" smtClean="0"/>
              <a:t>undeveloped </a:t>
            </a:r>
            <a:r>
              <a:rPr lang="en-US" sz="2500" b="1" dirty="0"/>
              <a:t>woodland </a:t>
            </a:r>
            <a:r>
              <a:rPr lang="en-US" sz="2500" b="1" dirty="0" smtClean="0"/>
              <a:t>parcels </a:t>
            </a:r>
            <a:r>
              <a:rPr lang="en-US" sz="2500" dirty="0" smtClean="0"/>
              <a:t>are declining; </a:t>
            </a:r>
            <a:r>
              <a:rPr lang="en-US" sz="2500" dirty="0"/>
              <a:t>and </a:t>
            </a:r>
            <a:endParaRPr lang="en-US" sz="2500" dirty="0" smtClean="0"/>
          </a:p>
          <a:p>
            <a:endParaRPr lang="en-US" sz="2500" dirty="0"/>
          </a:p>
          <a:p>
            <a:r>
              <a:rPr lang="en-US" sz="2500" dirty="0"/>
              <a:t>Document trends that may be relevant for </a:t>
            </a:r>
            <a:r>
              <a:rPr lang="en-US" sz="2500" b="1" dirty="0"/>
              <a:t>policies and progr</a:t>
            </a:r>
            <a:r>
              <a:rPr lang="en-US" sz="2500" dirty="0"/>
              <a:t>ams that support resource management and/or </a:t>
            </a:r>
            <a:r>
              <a:rPr lang="en-US" sz="2500" dirty="0" smtClean="0"/>
              <a:t>minimize the fragmentation of land. </a:t>
            </a:r>
            <a:endParaRPr lang="en-US" sz="2500" dirty="0"/>
          </a:p>
          <a:p>
            <a:pPr marL="514247" indent="-514247">
              <a:buAutoNum type="arabicPeriod"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7D0376-3E82-4824-9107-01CEF7A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Phase 3 Research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D966B-C341-4BFE-83B2-DF645107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808" y="1513011"/>
            <a:ext cx="10515600" cy="4351338"/>
          </a:xfrm>
        </p:spPr>
        <p:txBody>
          <a:bodyPr>
            <a:noAutofit/>
          </a:bodyPr>
          <a:lstStyle/>
          <a:p>
            <a:r>
              <a:rPr lang="en-US" b="1" dirty="0"/>
              <a:t>Vermont Department of Taxes Grand List</a:t>
            </a:r>
          </a:p>
          <a:p>
            <a:pPr marL="0" indent="0">
              <a:buNone/>
            </a:pPr>
            <a:r>
              <a:rPr lang="en-US" dirty="0"/>
              <a:t>	Tax Years 2004 to </a:t>
            </a:r>
            <a:r>
              <a:rPr lang="en-US" dirty="0" smtClean="0"/>
              <a:t>2016</a:t>
            </a:r>
          </a:p>
          <a:p>
            <a:r>
              <a:rPr lang="en-US" b="1" dirty="0" smtClean="0"/>
              <a:t>Use Value Appraisal (Current Use) Data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Designed Metrics to look at various trends within the data:</a:t>
            </a:r>
          </a:p>
          <a:p>
            <a:pPr lvl="1"/>
            <a:r>
              <a:rPr lang="en-US" sz="2400" dirty="0"/>
              <a:t>Number of parcels</a:t>
            </a:r>
          </a:p>
          <a:p>
            <a:pPr lvl="1"/>
            <a:r>
              <a:rPr lang="en-US" sz="2400" dirty="0"/>
              <a:t>Acreage </a:t>
            </a:r>
          </a:p>
          <a:p>
            <a:pPr lvl="1"/>
            <a:r>
              <a:rPr lang="en-US" sz="2400" dirty="0"/>
              <a:t>Parcel Sizes </a:t>
            </a:r>
          </a:p>
          <a:p>
            <a:pPr lvl="1"/>
            <a:r>
              <a:rPr lang="en-US" sz="2400" dirty="0"/>
              <a:t>Parcel types</a:t>
            </a:r>
          </a:p>
          <a:p>
            <a:pPr lvl="1"/>
            <a:r>
              <a:rPr lang="en-US" sz="2400" dirty="0"/>
              <a:t>Dwellings </a:t>
            </a:r>
          </a:p>
          <a:p>
            <a:pPr lvl="1"/>
            <a:r>
              <a:rPr lang="en-US" sz="2400" dirty="0"/>
              <a:t>Land </a:t>
            </a:r>
            <a:r>
              <a:rPr lang="en-US" sz="2400" dirty="0" smtClean="0"/>
              <a:t>Values</a:t>
            </a:r>
            <a:endParaRPr lang="en-US" dirty="0"/>
          </a:p>
          <a:p>
            <a:pPr lvl="1"/>
            <a:r>
              <a:rPr lang="en-US" sz="2400" dirty="0" smtClean="0"/>
              <a:t>Use Value Program  </a:t>
            </a: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E294B-678F-4BA7-AF65-286A187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2145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DD966B-C341-4BFE-83B2-DF645107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243" y="1460088"/>
            <a:ext cx="10196775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Phase 3 Report:</a:t>
            </a:r>
          </a:p>
          <a:p>
            <a:pPr marL="560388" indent="-365125"/>
            <a:r>
              <a:rPr lang="en-US" dirty="0" smtClean="0"/>
              <a:t> Background</a:t>
            </a:r>
          </a:p>
          <a:p>
            <a:pPr marL="560388" indent="-365125"/>
            <a:r>
              <a:rPr lang="en-US" dirty="0" smtClean="0"/>
              <a:t> Methodology </a:t>
            </a:r>
          </a:p>
          <a:p>
            <a:pPr marL="560388" indent="-365125"/>
            <a:r>
              <a:rPr lang="en-US" dirty="0" smtClean="0"/>
              <a:t> Data, trends, and analysis</a:t>
            </a:r>
            <a:endParaRPr lang="en-US" dirty="0"/>
          </a:p>
          <a:p>
            <a:pPr marL="560388" indent="-365125"/>
            <a:r>
              <a:rPr lang="en-US" dirty="0" smtClean="0"/>
              <a:t> Data </a:t>
            </a:r>
            <a:r>
              <a:rPr lang="en-US" dirty="0"/>
              <a:t>limitations </a:t>
            </a:r>
          </a:p>
          <a:p>
            <a:pPr marL="560388" indent="-365125"/>
            <a:r>
              <a:rPr lang="en-US" dirty="0" smtClean="0"/>
              <a:t> Findings and recommendations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b="1" dirty="0"/>
              <a:t>Website:</a:t>
            </a:r>
          </a:p>
          <a:p>
            <a:pPr marL="630238" indent="-523875">
              <a:tabLst>
                <a:tab pos="635000" algn="l"/>
              </a:tabLst>
            </a:pPr>
            <a:r>
              <a:rPr lang="en-US" dirty="0" smtClean="0"/>
              <a:t> Explore </a:t>
            </a:r>
            <a:r>
              <a:rPr lang="en-US" dirty="0"/>
              <a:t>data with </a:t>
            </a:r>
            <a:r>
              <a:rPr lang="en-US" dirty="0" smtClean="0"/>
              <a:t>various interactive tools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E294B-678F-4BA7-AF65-286A187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Components</a:t>
            </a:r>
            <a:endParaRPr lang="en-US" dirty="0"/>
          </a:p>
        </p:txBody>
      </p:sp>
      <p:pic>
        <p:nvPicPr>
          <p:cNvPr id="6" name="Picture 5" descr="report 3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76" y="1499498"/>
            <a:ext cx="3245320" cy="4399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632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8E294B-678F-4BA7-AF65-286A1879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&amp; Limitations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288959"/>
              </p:ext>
            </p:extLst>
          </p:nvPr>
        </p:nvGraphicFramePr>
        <p:xfrm>
          <a:off x="493853" y="1584081"/>
          <a:ext cx="11270434" cy="4498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5217"/>
                <a:gridCol w="5635217"/>
              </a:tblGrid>
              <a:tr h="65626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Data can be used for</a:t>
                      </a:r>
                      <a:r>
                        <a:rPr lang="is-IS" sz="2400"/>
                        <a:t>…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Data</a:t>
                      </a:r>
                      <a:r>
                        <a:rPr lang="en-US" sz="2400" baseline="0"/>
                        <a:t> should </a:t>
                      </a:r>
                      <a:r>
                        <a:rPr lang="en-US" sz="2400" u="sng" baseline="0"/>
                        <a:t>not</a:t>
                      </a:r>
                      <a:r>
                        <a:rPr lang="en-US" sz="2400" baseline="0"/>
                        <a:t> be used for</a:t>
                      </a:r>
                      <a:r>
                        <a:rPr lang="is-IS" sz="2400" baseline="0"/>
                        <a:t>…</a:t>
                      </a:r>
                      <a:endParaRPr lang="en-US" sz="2400"/>
                    </a:p>
                  </a:txBody>
                  <a:tcPr/>
                </a:tc>
              </a:tr>
              <a:tr h="656267">
                <a:tc>
                  <a:txBody>
                    <a:bodyPr/>
                    <a:lstStyle/>
                    <a:p>
                      <a:r>
                        <a:rPr lang="en-US" sz="2200"/>
                        <a:t>Identifying</a:t>
                      </a:r>
                      <a:r>
                        <a:rPr lang="en-US" sz="2200" baseline="0"/>
                        <a:t> trends over time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Parcel-level decision making</a:t>
                      </a:r>
                    </a:p>
                  </a:txBody>
                  <a:tcPr/>
                </a:tc>
              </a:tr>
              <a:tr h="656267">
                <a:tc>
                  <a:txBody>
                    <a:bodyPr/>
                    <a:lstStyle/>
                    <a:p>
                      <a:r>
                        <a:rPr lang="en-US" sz="2200"/>
                        <a:t>Identify</a:t>
                      </a:r>
                      <a:r>
                        <a:rPr lang="en-US" sz="2200" baseline="0"/>
                        <a:t> areas that may be vulnerable to forest loss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Reliance in real estate transaction</a:t>
                      </a:r>
                    </a:p>
                  </a:txBody>
                  <a:tcPr/>
                </a:tc>
              </a:tr>
              <a:tr h="656267">
                <a:tc>
                  <a:txBody>
                    <a:bodyPr/>
                    <a:lstStyle/>
                    <a:p>
                      <a:r>
                        <a:rPr lang="en-US" sz="2200"/>
                        <a:t>Inform</a:t>
                      </a:r>
                      <a:r>
                        <a:rPr lang="en-US" sz="2200" baseline="0"/>
                        <a:t> municipal and regional planning</a:t>
                      </a:r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/>
                        <a:t>Estimating land value of individual parcels</a:t>
                      </a:r>
                    </a:p>
                  </a:txBody>
                  <a:tcPr/>
                </a:tc>
              </a:tr>
              <a:tr h="656267">
                <a:tc>
                  <a:txBody>
                    <a:bodyPr/>
                    <a:lstStyle/>
                    <a:p>
                      <a:r>
                        <a:rPr lang="en-US" sz="2200"/>
                        <a:t>Inform conservation planning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200"/>
                        <a:t>Conclusively</a:t>
                      </a:r>
                      <a:r>
                        <a:rPr lang="en-US" sz="2200" baseline="0"/>
                        <a:t> estimating the exact percentage of a land type in a town/region (e.g., woodland, residential, etc.) due to possible inconsistencies between towns. CAN be used for trends in these metrics.</a:t>
                      </a:r>
                      <a:endParaRPr lang="en-US" sz="2200"/>
                    </a:p>
                  </a:txBody>
                  <a:tcPr/>
                </a:tc>
              </a:tr>
              <a:tr h="656267">
                <a:tc>
                  <a:txBody>
                    <a:bodyPr/>
                    <a:lstStyle/>
                    <a:p>
                      <a:r>
                        <a:rPr lang="en-US" sz="2200"/>
                        <a:t>Target</a:t>
                      </a:r>
                      <a:r>
                        <a:rPr lang="en-US" sz="2200" baseline="0"/>
                        <a:t> technical assistance</a:t>
                      </a:r>
                      <a:endParaRPr lang="en-US" sz="2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1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2658</TotalTime>
  <Words>2544</Words>
  <Application>Microsoft Macintosh PowerPoint</Application>
  <PresentationFormat>Custom</PresentationFormat>
  <Paragraphs>306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Hardcover</vt:lpstr>
      <vt:lpstr>Tracking Parcelization Over Time to Inform Planning and Policy: Parcelization Trends in Vermont</vt:lpstr>
      <vt:lpstr>Parcelization</vt:lpstr>
      <vt:lpstr>Forest Loss </vt:lpstr>
      <vt:lpstr>Background on VNRC Research </vt:lpstr>
      <vt:lpstr>Steering Committee &amp; Partners</vt:lpstr>
      <vt:lpstr>Goals for Phase 3 Research </vt:lpstr>
      <vt:lpstr>Methods</vt:lpstr>
      <vt:lpstr>Project Components</vt:lpstr>
      <vt:lpstr>Uses &amp; Limitations</vt:lpstr>
      <vt:lpstr>Private Land Trends</vt:lpstr>
      <vt:lpstr>Number of Parcels by Parcel Size</vt:lpstr>
      <vt:lpstr>Acreage in Parcels ≥ 50 Acres in Size</vt:lpstr>
      <vt:lpstr>Acreage by Parcel Type</vt:lpstr>
      <vt:lpstr>Acreage in Parcels  ≥ 50 Acres by Parcel Type</vt:lpstr>
      <vt:lpstr>Number of Parcels with Dwellings by Parcel Size </vt:lpstr>
      <vt:lpstr>Land Values</vt:lpstr>
      <vt:lpstr>Land Values – Woodland Parcels</vt:lpstr>
      <vt:lpstr>Percent of UVA Parcels by Parcel Size</vt:lpstr>
      <vt:lpstr>UVA Helps Retain Woodland</vt:lpstr>
      <vt:lpstr>Parcelization Website </vt:lpstr>
      <vt:lpstr>Recommendations for use:  Land Use Planning</vt:lpstr>
      <vt:lpstr>PowerPoint Presentation</vt:lpstr>
      <vt:lpstr>PowerPoint Presentation</vt:lpstr>
      <vt:lpstr>Recommendations for State Policy</vt:lpstr>
      <vt:lpstr>Recommendations for Local Action and Research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Parcelization Trends in VT and New Website Tool</dc:title>
  <dc:creator>Suzanne Vachula</dc:creator>
  <cp:lastModifiedBy>Jamey Fidel</cp:lastModifiedBy>
  <cp:revision>112</cp:revision>
  <cp:lastPrinted>2018-11-02T16:33:19Z</cp:lastPrinted>
  <dcterms:created xsi:type="dcterms:W3CDTF">2018-08-08T19:39:57Z</dcterms:created>
  <dcterms:modified xsi:type="dcterms:W3CDTF">2018-12-13T16:40:16Z</dcterms:modified>
</cp:coreProperties>
</file>