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1"/>
  </p:notesMasterIdLst>
  <p:sldIdLst>
    <p:sldId id="301" r:id="rId2"/>
    <p:sldId id="456" r:id="rId3"/>
    <p:sldId id="447" r:id="rId4"/>
    <p:sldId id="463" r:id="rId5"/>
    <p:sldId id="475" r:id="rId6"/>
    <p:sldId id="476" r:id="rId7"/>
    <p:sldId id="474" r:id="rId8"/>
    <p:sldId id="483" r:id="rId9"/>
    <p:sldId id="477" r:id="rId10"/>
    <p:sldId id="473" r:id="rId11"/>
    <p:sldId id="478" r:id="rId12"/>
    <p:sldId id="479" r:id="rId13"/>
    <p:sldId id="480" r:id="rId14"/>
    <p:sldId id="481" r:id="rId15"/>
    <p:sldId id="468" r:id="rId16"/>
    <p:sldId id="446" r:id="rId17"/>
    <p:sldId id="482" r:id="rId18"/>
    <p:sldId id="453" r:id="rId19"/>
    <p:sldId id="47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Ginger" initials="CG" lastIdx="9" clrIdx="0">
    <p:extLst>
      <p:ext uri="{19B8F6BF-5375-455C-9EA6-DF929625EA0E}">
        <p15:presenceInfo xmlns:p15="http://schemas.microsoft.com/office/powerpoint/2012/main" userId="S-1-5-21-1927042371-1281626651-2564270254-733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05C"/>
    <a:srgbClr val="89C3D3"/>
    <a:srgbClr val="50C87E"/>
    <a:srgbClr val="1E6037"/>
    <a:srgbClr val="7FD7A1"/>
    <a:srgbClr val="81D5BF"/>
    <a:srgbClr val="1B3F49"/>
    <a:srgbClr val="34798C"/>
    <a:srgbClr val="439EB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76228" autoAdjust="0"/>
  </p:normalViewPr>
  <p:slideViewPr>
    <p:cSldViewPr snapToGrid="0">
      <p:cViewPr varScale="1">
        <p:scale>
          <a:sx n="62" d="100"/>
          <a:sy n="62" d="100"/>
        </p:scale>
        <p:origin x="2006" y="67"/>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CF3705-904D-4572-B9F1-D60654E0243A}" type="datetimeFigureOut">
              <a:rPr lang="en-US" smtClean="0"/>
              <a:t>12/13/2018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DE0D8-3851-4821-849B-9A9F82E46691}" type="slidenum">
              <a:rPr lang="en-US" smtClean="0"/>
              <a:t>‹#›</a:t>
            </a:fld>
            <a:endParaRPr lang="en-US"/>
          </a:p>
        </p:txBody>
      </p:sp>
    </p:spTree>
    <p:extLst>
      <p:ext uri="{BB962C8B-B14F-4D97-AF65-F5344CB8AC3E}">
        <p14:creationId xmlns:p14="http://schemas.microsoft.com/office/powerpoint/2010/main" val="75132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For</a:t>
            </a:r>
            <a:r>
              <a:rPr lang="en-US" baseline="0" dirty="0">
                <a:effectLst/>
              </a:rPr>
              <a:t> the birders in the audience, this may seems like an odd fit for a Year of the Bird special session.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But ornithologists have long understood the importance of landscape characteristics in the health and stability of avian populations.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This is why John Lloyd thought that it might be useful for us to share some of our recent remote sensing work with this group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To summarize briefly what the latest remote sensing efforts tell us about how forests across the northeast have changed and may continue to change in ways that could have broad impacts on many avian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Here we will focus on two efforts: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1)  One to look at the composition of tree species and how that has been changing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2)   One to look at historical changes in forest cover and fragmentation patterns and what this implies about the future connectivity of the forested landscape.</a:t>
            </a:r>
            <a:endParaRPr lang="en-US" dirty="0"/>
          </a:p>
        </p:txBody>
      </p:sp>
      <p:sp>
        <p:nvSpPr>
          <p:cNvPr id="4" name="Slide Number Placeholder 3"/>
          <p:cNvSpPr>
            <a:spLocks noGrp="1"/>
          </p:cNvSpPr>
          <p:nvPr>
            <p:ph type="sldNum" sz="quarter" idx="10"/>
          </p:nvPr>
        </p:nvSpPr>
        <p:spPr/>
        <p:txBody>
          <a:bodyPr/>
          <a:lstStyle/>
          <a:p>
            <a:fld id="{8DDDE0D8-3851-4821-849B-9A9F82E46691}" type="slidenum">
              <a:rPr lang="en-US" smtClean="0"/>
              <a:t>1</a:t>
            </a:fld>
            <a:endParaRPr lang="en-US"/>
          </a:p>
        </p:txBody>
      </p:sp>
    </p:spTree>
    <p:extLst>
      <p:ext uri="{BB962C8B-B14F-4D97-AF65-F5344CB8AC3E}">
        <p14:creationId xmlns:p14="http://schemas.microsoft.com/office/powerpoint/2010/main" val="1507239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Helvetica" panose="020B0604020202020204" pitchFamily="34" charset="0"/>
            </a:endParaRPr>
          </a:p>
          <a:p>
            <a:pPr eaLnBrk="1" hangingPunct="1">
              <a:spcBef>
                <a:spcPct val="0"/>
              </a:spcBef>
            </a:pPr>
            <a:r>
              <a:rPr lang="en-US" altLang="en-US" dirty="0">
                <a:latin typeface="Helvetica" panose="020B0604020202020204" pitchFamily="34" charset="0"/>
              </a:rPr>
              <a:t>First we had to develop forest cover maps.</a:t>
            </a:r>
          </a:p>
          <a:p>
            <a:pPr eaLnBrk="1" hangingPunct="1">
              <a:spcBef>
                <a:spcPct val="0"/>
              </a:spcBef>
            </a:pPr>
            <a:r>
              <a:rPr lang="en-US" altLang="en-US" dirty="0">
                <a:latin typeface="Helvetica" panose="020B0604020202020204" pitchFamily="34" charset="0"/>
              </a:rPr>
              <a:t>These extended from the percent basal area maps we just</a:t>
            </a:r>
            <a:r>
              <a:rPr lang="en-US" altLang="en-US" baseline="0" dirty="0">
                <a:latin typeface="Helvetica" panose="020B0604020202020204" pitchFamily="34" charset="0"/>
              </a:rPr>
              <a:t> discussed.</a:t>
            </a:r>
          </a:p>
          <a:p>
            <a:pPr eaLnBrk="1" hangingPunct="1">
              <a:spcBef>
                <a:spcPct val="0"/>
              </a:spcBef>
            </a:pPr>
            <a:r>
              <a:rPr lang="en-US" altLang="en-US" baseline="0" dirty="0">
                <a:latin typeface="Helvetica" panose="020B0604020202020204" pitchFamily="34" charset="0"/>
              </a:rPr>
              <a:t>These maps cover the northeast, but here we zoom in to Mt. Mansfield to exemplify the differences between this product and other  common forest mapping products.</a:t>
            </a:r>
          </a:p>
          <a:p>
            <a:pPr eaLnBrk="1" hangingPunct="1">
              <a:spcBef>
                <a:spcPct val="0"/>
              </a:spcBef>
            </a:pPr>
            <a:r>
              <a:rPr lang="en-US" altLang="en-US" b="1" baseline="0" dirty="0">
                <a:latin typeface="Helvetica" panose="020B0604020202020204" pitchFamily="34" charset="0"/>
              </a:rPr>
              <a:t>This mapping product is more detailed </a:t>
            </a:r>
            <a:r>
              <a:rPr lang="en-US" altLang="en-US" baseline="0" dirty="0">
                <a:latin typeface="Helvetica" panose="020B0604020202020204" pitchFamily="34" charset="0"/>
              </a:rPr>
              <a:t>(classes for forest types) </a:t>
            </a:r>
            <a:r>
              <a:rPr lang="en-US" altLang="en-US" b="1" baseline="0" dirty="0">
                <a:latin typeface="Helvetica" panose="020B0604020202020204" pitchFamily="34" charset="0"/>
              </a:rPr>
              <a:t>and accurate </a:t>
            </a:r>
            <a:r>
              <a:rPr lang="en-US" altLang="en-US" baseline="0" dirty="0">
                <a:latin typeface="Helvetica" panose="020B0604020202020204" pitchFamily="34" charset="0"/>
              </a:rPr>
              <a:t>than any existing Here everything white is non forest</a:t>
            </a:r>
            <a:endParaRPr lang="en-US" altLang="en-US" dirty="0">
              <a:latin typeface="Helvetica" panose="020B0604020202020204" pitchFamily="34" charset="0"/>
            </a:endParaRPr>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solidFill>
                  <a:prstClr val="black"/>
                </a:solidFill>
              </a:rPr>
              <a:pPr/>
              <a:t>10</a:t>
            </a:fld>
            <a:endParaRPr lang="en-US" altLang="en-US" sz="1200">
              <a:solidFill>
                <a:prstClr val="black"/>
              </a:solidFill>
            </a:endParaRPr>
          </a:p>
        </p:txBody>
      </p:sp>
    </p:spTree>
    <p:extLst>
      <p:ext uri="{BB962C8B-B14F-4D97-AF65-F5344CB8AC3E}">
        <p14:creationId xmlns:p14="http://schemas.microsoft.com/office/powerpoint/2010/main" val="98258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Helvetica" panose="020B0604020202020204" pitchFamily="34" charset="0"/>
            </a:endParaRPr>
          </a:p>
          <a:p>
            <a:pPr eaLnBrk="1" hangingPunct="1">
              <a:spcBef>
                <a:spcPct val="0"/>
              </a:spcBef>
            </a:pPr>
            <a:r>
              <a:rPr lang="en-US" altLang="en-US" dirty="0">
                <a:latin typeface="Helvetica" panose="020B0604020202020204" pitchFamily="34" charset="0"/>
              </a:rPr>
              <a:t>This is a lot for the eyes….so to summarize in a nutshell:</a:t>
            </a:r>
          </a:p>
          <a:p>
            <a:pPr eaLnBrk="1" hangingPunct="1">
              <a:spcBef>
                <a:spcPct val="0"/>
              </a:spcBef>
            </a:pPr>
            <a:r>
              <a:rPr lang="en-US" altLang="en-US" dirty="0">
                <a:latin typeface="Helvetica" panose="020B0604020202020204" pitchFamily="34" charset="0"/>
              </a:rPr>
              <a:t>We linked</a:t>
            </a:r>
            <a:r>
              <a:rPr lang="en-US" altLang="en-US" baseline="0" dirty="0">
                <a:latin typeface="Helvetica" panose="020B0604020202020204" pitchFamily="34" charset="0"/>
              </a:rPr>
              <a:t> changes in forest cover between 1985 and 2000 with a suite of possible landscape correlates.</a:t>
            </a:r>
          </a:p>
          <a:p>
            <a:pPr eaLnBrk="1" hangingPunct="1">
              <a:spcBef>
                <a:spcPct val="0"/>
              </a:spcBef>
            </a:pPr>
            <a:r>
              <a:rPr lang="en-US" altLang="en-US" baseline="0" dirty="0">
                <a:latin typeface="Helvetica" panose="020B0604020202020204" pitchFamily="34" charset="0"/>
              </a:rPr>
              <a:t>We used those correlates to predict what forest cover should look like in 2015 and compared it to the actual forest cover in 2015 (this is for validation)</a:t>
            </a:r>
          </a:p>
          <a:p>
            <a:pPr eaLnBrk="1" hangingPunct="1">
              <a:spcBef>
                <a:spcPct val="0"/>
              </a:spcBef>
            </a:pPr>
            <a:r>
              <a:rPr lang="en-US" altLang="en-US" baseline="0" dirty="0">
                <a:latin typeface="Helvetica" panose="020B0604020202020204" pitchFamily="34" charset="0"/>
              </a:rPr>
              <a:t>With confidence in the correlate (drivers) we then model what forest cover will look like into the future.</a:t>
            </a:r>
            <a:endParaRPr lang="en-US" altLang="en-US" dirty="0">
              <a:latin typeface="Helvetica" panose="020B0604020202020204" pitchFamily="34" charset="0"/>
            </a:endParaRPr>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solidFill>
                  <a:prstClr val="black"/>
                </a:solidFill>
              </a:rPr>
              <a:pPr/>
              <a:t>11</a:t>
            </a:fld>
            <a:endParaRPr lang="en-US" altLang="en-US" sz="1200">
              <a:solidFill>
                <a:prstClr val="black"/>
              </a:solidFill>
            </a:endParaRPr>
          </a:p>
        </p:txBody>
      </p:sp>
    </p:spTree>
    <p:extLst>
      <p:ext uri="{BB962C8B-B14F-4D97-AF65-F5344CB8AC3E}">
        <p14:creationId xmlns:p14="http://schemas.microsoft.com/office/powerpoint/2010/main" val="552896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Helvetica" panose="020B0604020202020204" pitchFamily="34" charset="0"/>
            </a:endParaRPr>
          </a:p>
          <a:p>
            <a:pPr eaLnBrk="1" hangingPunct="1">
              <a:spcBef>
                <a:spcPct val="0"/>
              </a:spcBef>
            </a:pPr>
            <a:r>
              <a:rPr lang="en-US" altLang="en-US" dirty="0">
                <a:latin typeface="Helvetica" panose="020B0604020202020204" pitchFamily="34" charset="0"/>
              </a:rPr>
              <a:t>Key take home messages from this work include:</a:t>
            </a:r>
          </a:p>
          <a:p>
            <a:pPr marL="228600" indent="-228600" eaLnBrk="1" hangingPunct="1">
              <a:spcBef>
                <a:spcPct val="0"/>
              </a:spcBef>
              <a:buAutoNum type="arabicPeriod"/>
            </a:pPr>
            <a:r>
              <a:rPr lang="en-US" altLang="en-US" dirty="0">
                <a:latin typeface="Helvetica" panose="020B0604020202020204" pitchFamily="34" charset="0"/>
              </a:rPr>
              <a:t>Historically the RATE of forest conversion</a:t>
            </a:r>
            <a:r>
              <a:rPr lang="en-US" altLang="en-US" baseline="0" dirty="0">
                <a:latin typeface="Helvetica" panose="020B0604020202020204" pitchFamily="34" charset="0"/>
              </a:rPr>
              <a:t> varied over time…. </a:t>
            </a:r>
          </a:p>
          <a:p>
            <a:pPr marL="228600" indent="-228600" eaLnBrk="1" hangingPunct="1">
              <a:spcBef>
                <a:spcPct val="0"/>
              </a:spcBef>
              <a:buAutoNum type="arabicPeriod"/>
            </a:pPr>
            <a:r>
              <a:rPr lang="en-US" altLang="en-US" baseline="0" dirty="0">
                <a:latin typeface="Helvetica" panose="020B0604020202020204" pitchFamily="34" charset="0"/>
              </a:rPr>
              <a:t>But even when the total forest area was constant, the patterns of conversion continued to advance fragmentation of the landscape.</a:t>
            </a:r>
            <a:endParaRPr lang="en-US" altLang="en-US" dirty="0">
              <a:latin typeface="Helvetica" panose="020B0604020202020204" pitchFamily="34" charset="0"/>
            </a:endParaRPr>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solidFill>
                  <a:prstClr val="black"/>
                </a:solidFill>
              </a:rPr>
              <a:pPr/>
              <a:t>12</a:t>
            </a:fld>
            <a:endParaRPr lang="en-US" altLang="en-US" sz="1200">
              <a:solidFill>
                <a:prstClr val="black"/>
              </a:solidFill>
            </a:endParaRPr>
          </a:p>
        </p:txBody>
      </p:sp>
    </p:spTree>
    <p:extLst>
      <p:ext uri="{BB962C8B-B14F-4D97-AF65-F5344CB8AC3E}">
        <p14:creationId xmlns:p14="http://schemas.microsoft.com/office/powerpoint/2010/main" val="38759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Helvetica" panose="020B0604020202020204" pitchFamily="34" charset="0"/>
              </a:rPr>
              <a:t>While we included a suite of possible correlates, the primary drivers </a:t>
            </a:r>
            <a:r>
              <a:rPr lang="en-US" altLang="en-US" baseline="0" dirty="0">
                <a:latin typeface="Helvetica" panose="020B0604020202020204" pitchFamily="34" charset="0"/>
              </a:rPr>
              <a:t>reflect characteristics of locations with higher development pressure.</a:t>
            </a:r>
          </a:p>
          <a:p>
            <a:pPr eaLnBrk="1" hangingPunct="1">
              <a:spcBef>
                <a:spcPct val="0"/>
              </a:spcBef>
            </a:pPr>
            <a:r>
              <a:rPr lang="en-US" altLang="en-US" baseline="0" dirty="0">
                <a:latin typeface="Helvetica" panose="020B0604020202020204" pitchFamily="34" charset="0"/>
              </a:rPr>
              <a:t>Perhaps take this moment to point out some of the highest risk areas across the region (generally speaking)</a:t>
            </a:r>
            <a:endParaRPr lang="en-US" altLang="en-US" dirty="0">
              <a:latin typeface="Helvetica" panose="020B0604020202020204" pitchFamily="34"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solidFill>
                  <a:prstClr val="black"/>
                </a:solidFill>
              </a:rPr>
              <a:pPr/>
              <a:t>13</a:t>
            </a:fld>
            <a:endParaRPr lang="en-US" altLang="en-US" sz="1200">
              <a:solidFill>
                <a:prstClr val="black"/>
              </a:solidFill>
            </a:endParaRPr>
          </a:p>
        </p:txBody>
      </p:sp>
    </p:spTree>
    <p:extLst>
      <p:ext uri="{BB962C8B-B14F-4D97-AF65-F5344CB8AC3E}">
        <p14:creationId xmlns:p14="http://schemas.microsoft.com/office/powerpoint/2010/main" val="138611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i="1" dirty="0">
                <a:solidFill>
                  <a:prstClr val="black"/>
                </a:solidFill>
              </a:rPr>
              <a:t>The high rate of deforestation coincides with a period of increasing home prices, while the following period of forest conversion stabilization tracks the housing market crash between 2000 and 2015.</a:t>
            </a:r>
          </a:p>
          <a:p>
            <a:pPr eaLnBrk="1" hangingPunct="1">
              <a:spcBef>
                <a:spcPct val="0"/>
              </a:spcBef>
            </a:pPr>
            <a:endParaRPr lang="en-US" altLang="en-US" dirty="0">
              <a:latin typeface="Helvetica" panose="020B0604020202020204" pitchFamily="34"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solidFill>
                  <a:prstClr val="black"/>
                </a:solidFill>
              </a:rPr>
              <a:pPr/>
              <a:t>14</a:t>
            </a:fld>
            <a:endParaRPr lang="en-US" altLang="en-US" sz="1200">
              <a:solidFill>
                <a:prstClr val="black"/>
              </a:solidFill>
            </a:endParaRPr>
          </a:p>
        </p:txBody>
      </p:sp>
    </p:spTree>
    <p:extLst>
      <p:ext uri="{BB962C8B-B14F-4D97-AF65-F5344CB8AC3E}">
        <p14:creationId xmlns:p14="http://schemas.microsoft.com/office/powerpoint/2010/main" val="3451234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Helvetica" panose="020B0604020202020204" pitchFamily="34" charset="0"/>
            </a:endParaRPr>
          </a:p>
          <a:p>
            <a:pPr eaLnBrk="1" hangingPunct="1">
              <a:spcBef>
                <a:spcPct val="0"/>
              </a:spcBef>
            </a:pPr>
            <a:r>
              <a:rPr lang="en-US" altLang="en-US" dirty="0"/>
              <a:t>Self</a:t>
            </a:r>
            <a:r>
              <a:rPr lang="en-US" altLang="en-US" baseline="0" dirty="0"/>
              <a:t> </a:t>
            </a:r>
            <a:r>
              <a:rPr lang="en-US" altLang="en-US" baseline="0" dirty="0" err="1"/>
              <a:t>explainatory</a:t>
            </a:r>
            <a:r>
              <a:rPr lang="en-US" altLang="en-US" baseline="0" dirty="0"/>
              <a:t>…. </a:t>
            </a:r>
          </a:p>
          <a:p>
            <a:pPr eaLnBrk="1" hangingPunct="1">
              <a:spcBef>
                <a:spcPct val="0"/>
              </a:spcBef>
            </a:pPr>
            <a:r>
              <a:rPr lang="en-US" altLang="en-US" baseline="0" dirty="0"/>
              <a:t>But a good Segway to introduce our MS tool that is trying to do just that.</a:t>
            </a:r>
          </a:p>
          <a:p>
            <a:pPr eaLnBrk="1" hangingPunct="1">
              <a:spcBef>
                <a:spcPct val="0"/>
              </a:spcBef>
            </a:pPr>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0CFBE924-7C9A-4B0B-AF8E-2F85E853F728}" type="slidenum">
              <a:rPr lang="en-US" altLang="en-US" sz="1200" smtClean="0"/>
              <a:pPr/>
              <a:t>15</a:t>
            </a:fld>
            <a:endParaRPr lang="en-US" altLang="en-US" sz="1200"/>
          </a:p>
        </p:txBody>
      </p:sp>
    </p:spTree>
    <p:extLst>
      <p:ext uri="{BB962C8B-B14F-4D97-AF65-F5344CB8AC3E}">
        <p14:creationId xmlns:p14="http://schemas.microsoft.com/office/powerpoint/2010/main" val="184361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But what does</a:t>
            </a:r>
            <a:r>
              <a:rPr lang="en-US" sz="1200" b="0" i="0" kern="1200" baseline="0" dirty="0">
                <a:solidFill>
                  <a:schemeClr val="tx1"/>
                </a:solidFill>
                <a:effectLst/>
                <a:latin typeface="+mn-lt"/>
                <a:ea typeface="+mn-ea"/>
                <a:cs typeface="+mn-cs"/>
              </a:rPr>
              <a:t> this all mean for our feathered friends.</a:t>
            </a:r>
          </a:p>
          <a:p>
            <a:r>
              <a:rPr lang="en-US" sz="1200" b="0" i="0" kern="1200" baseline="0" dirty="0">
                <a:solidFill>
                  <a:schemeClr val="tx1"/>
                </a:solidFill>
                <a:effectLst/>
                <a:latin typeface="+mn-lt"/>
                <a:ea typeface="+mn-ea"/>
                <a:cs typeface="+mn-cs"/>
              </a:rPr>
              <a:t>While this work did not look specifically at avian populations directly in connection to these products, we can hypothesize potential changes on avian populations from the literature:</a:t>
            </a:r>
          </a:p>
          <a:p>
            <a:r>
              <a:rPr lang="en-US" sz="1200" b="0" i="0" kern="1200" baseline="0" dirty="0">
                <a:solidFill>
                  <a:schemeClr val="tx1"/>
                </a:solidFill>
                <a:effectLst/>
                <a:latin typeface="+mn-lt"/>
                <a:ea typeface="+mn-ea"/>
                <a:cs typeface="+mn-cs"/>
              </a:rPr>
              <a:t>The vast majority of work has been conducted in tropical and subtropical landscape </a:t>
            </a:r>
          </a:p>
          <a:p>
            <a:r>
              <a:rPr lang="en-US" sz="1200" b="0" i="0" kern="1200" baseline="0" dirty="0">
                <a:solidFill>
                  <a:schemeClr val="tx1"/>
                </a:solidFill>
                <a:effectLst/>
                <a:latin typeface="+mn-lt"/>
                <a:ea typeface="+mn-ea"/>
                <a:cs typeface="+mn-cs"/>
              </a:rPr>
              <a:t>But here I present just a selection  (one from each decade) highlighting the connection between forest connectivity and avian populations.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Askins, R. A. (1992). Forest fragmentation and the decline of migratory songbirds. Bird Observer, 20(1). Retrieved from https://digitalcommons.conncoll.edu/cgi/viewcontent.cgi?article=1017&amp;context=biofacpub</a:t>
            </a:r>
          </a:p>
          <a:p>
            <a:r>
              <a:rPr lang="en-US" sz="1200" b="0" i="0" kern="1200" dirty="0">
                <a:solidFill>
                  <a:schemeClr val="tx1"/>
                </a:solidFill>
                <a:effectLst/>
                <a:latin typeface="+mn-lt"/>
                <a:ea typeface="+mn-ea"/>
                <a:cs typeface="+mn-cs"/>
              </a:rPr>
              <a:t>Donovan, T.M. &amp; </a:t>
            </a:r>
            <a:r>
              <a:rPr lang="en-US" sz="1200" b="0" i="0" kern="1200" dirty="0" err="1">
                <a:solidFill>
                  <a:schemeClr val="tx1"/>
                </a:solidFill>
                <a:effectLst/>
                <a:latin typeface="+mn-lt"/>
                <a:ea typeface="+mn-ea"/>
                <a:cs typeface="+mn-cs"/>
              </a:rPr>
              <a:t>Flather</a:t>
            </a:r>
            <a:r>
              <a:rPr lang="en-US" sz="1200" b="0" i="0" kern="1200" dirty="0">
                <a:solidFill>
                  <a:schemeClr val="tx1"/>
                </a:solidFill>
                <a:effectLst/>
                <a:latin typeface="+mn-lt"/>
                <a:ea typeface="+mn-ea"/>
                <a:cs typeface="+mn-cs"/>
              </a:rPr>
              <a:t>, C.H. (2002) Relationships </a:t>
            </a:r>
            <a:r>
              <a:rPr lang="en-US" sz="1200" b="0" i="0" kern="1200" dirty="0" err="1">
                <a:solidFill>
                  <a:schemeClr val="tx1"/>
                </a:solidFill>
                <a:effectLst/>
                <a:latin typeface="+mn-lt"/>
                <a:ea typeface="+mn-ea"/>
                <a:cs typeface="+mn-cs"/>
              </a:rPr>
              <a:t>Amoung</a:t>
            </a:r>
            <a:r>
              <a:rPr lang="en-US" sz="1200" b="0" i="0" kern="1200" dirty="0">
                <a:solidFill>
                  <a:schemeClr val="tx1"/>
                </a:solidFill>
                <a:effectLst/>
                <a:latin typeface="+mn-lt"/>
                <a:ea typeface="+mn-ea"/>
                <a:cs typeface="+mn-cs"/>
              </a:rPr>
              <a:t> North American Songbird Trends, Habitat Fragmentation, and Landscape Occupancy. </a:t>
            </a:r>
            <a:r>
              <a:rPr lang="en-US" sz="1200" b="0" i="0" kern="1200" dirty="0" err="1">
                <a:solidFill>
                  <a:schemeClr val="tx1"/>
                </a:solidFill>
                <a:effectLst/>
                <a:latin typeface="+mn-lt"/>
                <a:ea typeface="+mn-ea"/>
                <a:cs typeface="+mn-cs"/>
              </a:rPr>
              <a:t>Ecolocial</a:t>
            </a:r>
            <a:r>
              <a:rPr lang="en-US" sz="1200" b="0" i="0" kern="1200" dirty="0">
                <a:solidFill>
                  <a:schemeClr val="tx1"/>
                </a:solidFill>
                <a:effectLst/>
                <a:latin typeface="+mn-lt"/>
                <a:ea typeface="+mn-ea"/>
                <a:cs typeface="+mn-cs"/>
              </a:rPr>
              <a:t> Applications. 12(2): 346-374</a:t>
            </a:r>
          </a:p>
          <a:p>
            <a:r>
              <a:rPr lang="en-US" sz="1200" b="0" i="0" kern="1200" dirty="0">
                <a:solidFill>
                  <a:schemeClr val="tx1"/>
                </a:solidFill>
                <a:effectLst/>
                <a:latin typeface="+mn-lt"/>
                <a:ea typeface="+mn-ea"/>
                <a:cs typeface="+mn-cs"/>
              </a:rPr>
              <a:t>Lent, R.A. &amp; </a:t>
            </a:r>
            <a:r>
              <a:rPr lang="en-US" sz="1200" b="0" i="0" kern="1200" dirty="0" err="1">
                <a:solidFill>
                  <a:schemeClr val="tx1"/>
                </a:solidFill>
                <a:effectLst/>
                <a:latin typeface="+mn-lt"/>
                <a:ea typeface="+mn-ea"/>
                <a:cs typeface="+mn-cs"/>
              </a:rPr>
              <a:t>Capen</a:t>
            </a:r>
            <a:r>
              <a:rPr lang="en-US" sz="1200" b="0" i="0" kern="1200" dirty="0">
                <a:solidFill>
                  <a:schemeClr val="tx1"/>
                </a:solidFill>
                <a:effectLst/>
                <a:latin typeface="+mn-lt"/>
                <a:ea typeface="+mn-ea"/>
                <a:cs typeface="+mn-cs"/>
              </a:rPr>
              <a:t>, D.E. (1995). Effects of small-scale habitat disturbance on the ecology of breeding birds in a Vermont (USA) hardwood forest. </a:t>
            </a:r>
            <a:r>
              <a:rPr lang="en-US" sz="1200" b="0" i="0" kern="1200" dirty="0" err="1">
                <a:solidFill>
                  <a:schemeClr val="tx1"/>
                </a:solidFill>
                <a:effectLst/>
                <a:latin typeface="+mn-lt"/>
                <a:ea typeface="+mn-ea"/>
                <a:cs typeface="+mn-cs"/>
              </a:rPr>
              <a:t>Ecography</a:t>
            </a:r>
            <a:r>
              <a:rPr lang="en-US" sz="1200" b="0" i="0" kern="1200" dirty="0">
                <a:solidFill>
                  <a:schemeClr val="tx1"/>
                </a:solidFill>
                <a:effectLst/>
                <a:latin typeface="+mn-lt"/>
                <a:ea typeface="+mn-ea"/>
                <a:cs typeface="+mn-cs"/>
              </a:rPr>
              <a:t> 18: 97-108.</a:t>
            </a:r>
          </a:p>
          <a:p>
            <a:r>
              <a:rPr lang="en-US" sz="1200" b="0" i="0" kern="1200" dirty="0">
                <a:solidFill>
                  <a:schemeClr val="tx1"/>
                </a:solidFill>
                <a:effectLst/>
                <a:latin typeface="+mn-lt"/>
                <a:ea typeface="+mn-ea"/>
                <a:cs typeface="+mn-cs"/>
              </a:rPr>
              <a:t>Robbins, C.S., 1979. Effect of forest fragmentation on bird populations.</a:t>
            </a:r>
          </a:p>
          <a:p>
            <a:r>
              <a:rPr lang="en-US" sz="1200" b="0" i="0" kern="1200" dirty="0">
                <a:solidFill>
                  <a:schemeClr val="tx1"/>
                </a:solidFill>
                <a:effectLst/>
                <a:latin typeface="+mn-lt"/>
                <a:ea typeface="+mn-ea"/>
                <a:cs typeface="+mn-cs"/>
              </a:rPr>
              <a:t>Gardner, T.J., Eagan, C.R. and </a:t>
            </a:r>
            <a:r>
              <a:rPr lang="en-US" sz="1200" b="0" i="0" kern="1200" dirty="0" err="1">
                <a:solidFill>
                  <a:schemeClr val="tx1"/>
                </a:solidFill>
                <a:effectLst/>
                <a:latin typeface="+mn-lt"/>
                <a:ea typeface="+mn-ea"/>
                <a:cs typeface="+mn-cs"/>
              </a:rPr>
              <a:t>Bertin</a:t>
            </a:r>
            <a:r>
              <a:rPr lang="en-US" sz="1200" b="0" i="0" kern="1200" dirty="0">
                <a:solidFill>
                  <a:schemeClr val="tx1"/>
                </a:solidFill>
                <a:effectLst/>
                <a:latin typeface="+mn-lt"/>
                <a:ea typeface="+mn-ea"/>
                <a:cs typeface="+mn-cs"/>
              </a:rPr>
              <a:t>, R.I., 2017. Forest Bird Populations in Massachusetts: Breeding Habitat Loss and Other Influences. </a:t>
            </a:r>
            <a:r>
              <a:rPr lang="en-US" sz="1200" b="0" i="1" kern="1200" dirty="0">
                <a:solidFill>
                  <a:schemeClr val="tx1"/>
                </a:solidFill>
                <a:effectLst/>
                <a:latin typeface="+mn-lt"/>
                <a:ea typeface="+mn-ea"/>
                <a:cs typeface="+mn-cs"/>
              </a:rPr>
              <a:t>Northeastern Naturalist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24</a:t>
            </a:r>
            <a:r>
              <a:rPr lang="en-US" sz="1200" b="0" i="0" kern="1200" dirty="0">
                <a:solidFill>
                  <a:schemeClr val="tx1"/>
                </a:solidFill>
                <a:effectLst/>
                <a:latin typeface="+mn-lt"/>
                <a:ea typeface="+mn-ea"/>
                <a:cs typeface="+mn-cs"/>
              </a:rPr>
              <a:t>(3), pp.267-288.</a:t>
            </a:r>
          </a:p>
          <a:p>
            <a:r>
              <a:rPr lang="en-US" sz="1200" b="0" i="0" kern="1200" dirty="0" err="1">
                <a:solidFill>
                  <a:schemeClr val="tx1"/>
                </a:solidFill>
                <a:effectLst/>
                <a:latin typeface="+mn-lt"/>
                <a:ea typeface="+mn-ea"/>
                <a:cs typeface="+mn-cs"/>
              </a:rPr>
              <a:t>Carvajal</a:t>
            </a:r>
            <a:r>
              <a:rPr lang="en-US" sz="1200" b="0" i="0" kern="1200" dirty="0">
                <a:solidFill>
                  <a:schemeClr val="tx1"/>
                </a:solidFill>
                <a:effectLst/>
                <a:latin typeface="+mn-lt"/>
                <a:ea typeface="+mn-ea"/>
                <a:cs typeface="+mn-cs"/>
              </a:rPr>
              <a:t>, M.A., Alaniz, A.J., Smith‐</a:t>
            </a:r>
            <a:r>
              <a:rPr lang="en-US" sz="1200" b="0" i="0" kern="1200" dirty="0" err="1">
                <a:solidFill>
                  <a:schemeClr val="tx1"/>
                </a:solidFill>
                <a:effectLst/>
                <a:latin typeface="+mn-lt"/>
                <a:ea typeface="+mn-ea"/>
                <a:cs typeface="+mn-cs"/>
              </a:rPr>
              <a:t>Ramírez</a:t>
            </a:r>
            <a:r>
              <a:rPr lang="en-US" sz="1200" b="0" i="0" kern="1200" dirty="0">
                <a:solidFill>
                  <a:schemeClr val="tx1"/>
                </a:solidFill>
                <a:effectLst/>
                <a:latin typeface="+mn-lt"/>
                <a:ea typeface="+mn-ea"/>
                <a:cs typeface="+mn-cs"/>
              </a:rPr>
              <a:t>, C. and Sieving, K.E., 2018. Assessing habitat loss and fragmentation and their effects on population viability of forest specialist birds: Linking biogeographical and population approaches. </a:t>
            </a:r>
            <a:r>
              <a:rPr lang="en-US" sz="1200" b="0" i="1" kern="1200" dirty="0">
                <a:solidFill>
                  <a:schemeClr val="tx1"/>
                </a:solidFill>
                <a:effectLst/>
                <a:latin typeface="+mn-lt"/>
                <a:ea typeface="+mn-ea"/>
                <a:cs typeface="+mn-cs"/>
              </a:rPr>
              <a:t>Diversity and Distributions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24</a:t>
            </a:r>
            <a:r>
              <a:rPr lang="en-US" sz="1200" b="0" i="0" kern="1200" dirty="0">
                <a:solidFill>
                  <a:schemeClr val="tx1"/>
                </a:solidFill>
                <a:effectLst/>
                <a:latin typeface="+mn-lt"/>
                <a:ea typeface="+mn-ea"/>
                <a:cs typeface="+mn-cs"/>
              </a:rPr>
              <a:t>(6), pp.820-830.</a:t>
            </a:r>
          </a:p>
          <a:p>
            <a:r>
              <a:rPr lang="en-US" sz="1200" b="0" i="0" kern="1200" dirty="0">
                <a:solidFill>
                  <a:schemeClr val="tx1"/>
                </a:solidFill>
                <a:effectLst/>
                <a:latin typeface="+mn-lt"/>
                <a:ea typeface="+mn-ea"/>
                <a:cs typeface="+mn-cs"/>
              </a:rPr>
              <a:t>Lynch, J.F. and Whigham, D.F., 1984. Effects of forest fragmentation on breeding bird communities in Maryland, USA. </a:t>
            </a:r>
            <a:r>
              <a:rPr lang="en-US" sz="1200" b="0" i="1" kern="1200" dirty="0">
                <a:solidFill>
                  <a:schemeClr val="tx1"/>
                </a:solidFill>
                <a:effectLst/>
                <a:latin typeface="+mn-lt"/>
                <a:ea typeface="+mn-ea"/>
                <a:cs typeface="+mn-cs"/>
              </a:rPr>
              <a:t>Biological Conservation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28</a:t>
            </a:r>
            <a:r>
              <a:rPr lang="en-US" sz="1200" b="0" i="0" kern="1200" dirty="0">
                <a:solidFill>
                  <a:schemeClr val="tx1"/>
                </a:solidFill>
                <a:effectLst/>
                <a:latin typeface="+mn-lt"/>
                <a:ea typeface="+mn-ea"/>
                <a:cs typeface="+mn-cs"/>
              </a:rPr>
              <a:t>(4), pp.287-324.</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DDE0D8-3851-4821-849B-9A9F82E46691}" type="slidenum">
              <a:rPr lang="en-US" smtClean="0"/>
              <a:t>16</a:t>
            </a:fld>
            <a:endParaRPr lang="en-US"/>
          </a:p>
        </p:txBody>
      </p:sp>
    </p:spTree>
    <p:extLst>
      <p:ext uri="{BB962C8B-B14F-4D97-AF65-F5344CB8AC3E}">
        <p14:creationId xmlns:p14="http://schemas.microsoft.com/office/powerpoint/2010/main" val="1690076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Helvetica" panose="020B0604020202020204" pitchFamily="34" charset="0"/>
            </a:endParaRPr>
          </a:p>
          <a:p>
            <a:pPr eaLnBrk="1" hangingPunct="1">
              <a:spcBef>
                <a:spcPct val="0"/>
              </a:spcBef>
            </a:pPr>
            <a:r>
              <a:rPr lang="en-US" altLang="en-US" dirty="0"/>
              <a:t>So clearly</a:t>
            </a:r>
            <a:r>
              <a:rPr lang="en-US" altLang="en-US" baseline="0" dirty="0"/>
              <a:t> fragmentation is important for managing avian populations.</a:t>
            </a:r>
          </a:p>
          <a:p>
            <a:pPr eaLnBrk="1" hangingPunct="1">
              <a:spcBef>
                <a:spcPct val="0"/>
              </a:spcBef>
            </a:pPr>
            <a:r>
              <a:rPr lang="en-US" altLang="en-US" baseline="0" dirty="0"/>
              <a:t>But how can this information go from this screen to the conservation decision making arena</a:t>
            </a:r>
          </a:p>
          <a:p>
            <a:pPr eaLnBrk="1" hangingPunct="1">
              <a:spcBef>
                <a:spcPct val="0"/>
              </a:spcBef>
            </a:pPr>
            <a:r>
              <a:rPr lang="en-US" altLang="en-US" dirty="0"/>
              <a:t>The key is to take all of this</a:t>
            </a:r>
            <a:r>
              <a:rPr lang="en-US" altLang="en-US" baseline="0" dirty="0"/>
              <a:t> great science (and other exciting science discoveries) and bring them to the people who can use them on the ground.</a:t>
            </a:r>
          </a:p>
          <a:p>
            <a:pPr eaLnBrk="1" hangingPunct="1">
              <a:spcBef>
                <a:spcPct val="0"/>
              </a:spcBef>
            </a:pPr>
            <a:r>
              <a:rPr lang="en-US" altLang="en-US" baseline="0" dirty="0"/>
              <a:t>One such tool is currently in development here at UVM.</a:t>
            </a:r>
          </a:p>
          <a:p>
            <a:pPr eaLnBrk="1" hangingPunct="1">
              <a:spcBef>
                <a:spcPct val="0"/>
              </a:spcBef>
            </a:pPr>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0CFBE924-7C9A-4B0B-AF8E-2F85E853F728}" type="slidenum">
              <a:rPr lang="en-US" altLang="en-US" sz="1200" smtClean="0">
                <a:solidFill>
                  <a:prstClr val="black"/>
                </a:solidFill>
              </a:rPr>
              <a:pPr/>
              <a:t>17</a:t>
            </a:fld>
            <a:endParaRPr lang="en-US" altLang="en-US" sz="1200">
              <a:solidFill>
                <a:prstClr val="black"/>
              </a:solidFill>
            </a:endParaRPr>
          </a:p>
        </p:txBody>
      </p:sp>
    </p:spTree>
    <p:extLst>
      <p:ext uri="{BB962C8B-B14F-4D97-AF65-F5344CB8AC3E}">
        <p14:creationId xmlns:p14="http://schemas.microsoft.com/office/powerpoint/2010/main" val="1888224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tool allows us to aggregate various geospatial data layers of interest to identify locations or (in this case) parcels of highest value for our management and conservation activities.  </a:t>
            </a:r>
          </a:p>
          <a:p>
            <a:r>
              <a:rPr lang="en-US" baseline="0" dirty="0"/>
              <a:t>Here red indicates higher priority to converse high quality, high conversion risk habitats.</a:t>
            </a:r>
            <a:endParaRPr lang="en-US" dirty="0"/>
          </a:p>
        </p:txBody>
      </p:sp>
      <p:sp>
        <p:nvSpPr>
          <p:cNvPr id="4" name="Slide Number Placeholder 3"/>
          <p:cNvSpPr>
            <a:spLocks noGrp="1"/>
          </p:cNvSpPr>
          <p:nvPr>
            <p:ph type="sldNum" sz="quarter" idx="10"/>
          </p:nvPr>
        </p:nvSpPr>
        <p:spPr/>
        <p:txBody>
          <a:bodyPr/>
          <a:lstStyle/>
          <a:p>
            <a:fld id="{8DDDE0D8-3851-4821-849B-9A9F82E46691}" type="slidenum">
              <a:rPr lang="en-US" smtClean="0"/>
              <a:t>18</a:t>
            </a:fld>
            <a:endParaRPr lang="en-US"/>
          </a:p>
        </p:txBody>
      </p:sp>
    </p:spTree>
    <p:extLst>
      <p:ext uri="{BB962C8B-B14F-4D97-AF65-F5344CB8AC3E}">
        <p14:creationId xmlns:p14="http://schemas.microsoft.com/office/powerpoint/2010/main" val="334119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Helvetica" panose="020B0604020202020204" pitchFamily="34" charset="0"/>
              </a:rPr>
              <a:t>This</a:t>
            </a:r>
            <a:r>
              <a:rPr lang="en-US" altLang="en-US" baseline="0" dirty="0">
                <a:latin typeface="Helvetica" panose="020B0604020202020204" pitchFamily="34" charset="0"/>
              </a:rPr>
              <a:t> work stems from a research project funded by the northern states research cooperative.</a:t>
            </a:r>
          </a:p>
          <a:p>
            <a:pPr eaLnBrk="1" hangingPunct="1">
              <a:spcBef>
                <a:spcPct val="0"/>
              </a:spcBef>
            </a:pPr>
            <a:r>
              <a:rPr lang="en-US" altLang="en-US" baseline="0" dirty="0">
                <a:latin typeface="Helvetica" panose="020B0604020202020204" pitchFamily="34" charset="0"/>
              </a:rPr>
              <a:t>The goal was to develop </a:t>
            </a:r>
            <a:r>
              <a:rPr lang="en-US" altLang="en-US" b="1" baseline="0" dirty="0">
                <a:latin typeface="Helvetica" panose="020B0604020202020204" pitchFamily="34" charset="0"/>
              </a:rPr>
              <a:t>improved methods </a:t>
            </a:r>
            <a:r>
              <a:rPr lang="en-US" altLang="en-US" baseline="0" dirty="0">
                <a:latin typeface="Helvetica" panose="020B0604020202020204" pitchFamily="34" charset="0"/>
              </a:rPr>
              <a:t>to map forest species composition and forest cover, and apply those techniques to 30+ years of historical imagery to see what it tells us about our changing forest and how those changes differ across the landscape.</a:t>
            </a:r>
          </a:p>
          <a:p>
            <a:pPr eaLnBrk="1" hangingPunct="1">
              <a:spcBef>
                <a:spcPct val="0"/>
              </a:spcBef>
            </a:pPr>
            <a:endParaRPr lang="en-US" altLang="en-US" baseline="0" dirty="0">
              <a:latin typeface="Helvetica" panose="020B0604020202020204" pitchFamily="34" charset="0"/>
            </a:endParaRPr>
          </a:p>
          <a:p>
            <a:pPr eaLnBrk="1" hangingPunct="1">
              <a:spcBef>
                <a:spcPct val="0"/>
              </a:spcBef>
            </a:pPr>
            <a:r>
              <a:rPr lang="en-US" altLang="en-US" baseline="0" dirty="0">
                <a:latin typeface="Helvetica" panose="020B0604020202020204" pitchFamily="34" charset="0"/>
              </a:rPr>
              <a:t>This example of South Hookset NH exemplifies how fast some of these changes over the 30 record have been.</a:t>
            </a:r>
          </a:p>
          <a:p>
            <a:pPr eaLnBrk="1" hangingPunct="1">
              <a:spcBef>
                <a:spcPct val="0"/>
              </a:spcBef>
            </a:pP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8B2008E2-B176-4B36-B118-2ED41D06CED7}" type="slidenum">
              <a:rPr lang="en-US" altLang="en-US" sz="1200" smtClean="0"/>
              <a:pPr/>
              <a:t>2</a:t>
            </a:fld>
            <a:endParaRPr lang="en-US" altLang="en-US" sz="1200"/>
          </a:p>
        </p:txBody>
      </p:sp>
    </p:spTree>
    <p:extLst>
      <p:ext uri="{BB962C8B-B14F-4D97-AF65-F5344CB8AC3E}">
        <p14:creationId xmlns:p14="http://schemas.microsoft.com/office/powerpoint/2010/main" val="28590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will start with the tree</a:t>
            </a:r>
            <a:r>
              <a:rPr lang="en-US" sz="1200" b="0" i="0" kern="1200" baseline="0" dirty="0">
                <a:solidFill>
                  <a:schemeClr val="tx1"/>
                </a:solidFill>
                <a:effectLst/>
                <a:latin typeface="+mn-lt"/>
                <a:ea typeface="+mn-ea"/>
                <a:cs typeface="+mn-cs"/>
              </a:rPr>
              <a:t> species and forest cover mapping……</a:t>
            </a:r>
          </a:p>
          <a:p>
            <a:r>
              <a:rPr lang="en-US" sz="1200" b="0" i="0" kern="1200" baseline="0" dirty="0">
                <a:solidFill>
                  <a:schemeClr val="tx1"/>
                </a:solidFill>
                <a:effectLst/>
                <a:latin typeface="+mn-lt"/>
                <a:ea typeface="+mn-ea"/>
                <a:cs typeface="+mn-cs"/>
              </a:rPr>
              <a:t>Note that I will gloss over the methods considering that this audience is probably more interested in the products and implications than the remote sensing methodologies.</a:t>
            </a:r>
          </a:p>
          <a:p>
            <a:r>
              <a:rPr lang="en-US" sz="1200" b="0" i="0" kern="1200" baseline="0" dirty="0">
                <a:solidFill>
                  <a:schemeClr val="tx1"/>
                </a:solidFill>
                <a:effectLst/>
                <a:latin typeface="+mn-lt"/>
                <a:ea typeface="+mn-ea"/>
                <a:cs typeface="+mn-cs"/>
              </a:rPr>
              <a:t>But I encourage anyone who would like more information to meet with me (or Jen Pontius) later</a:t>
            </a:r>
            <a:endParaRPr lang="en-US" dirty="0"/>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Novel</a:t>
            </a:r>
            <a:r>
              <a:rPr lang="en-US" b="1" baseline="0" dirty="0"/>
              <a:t> remote sensing approach </a:t>
            </a:r>
            <a:r>
              <a:rPr lang="en-US" baseline="0" dirty="0"/>
              <a:t>integrates pixel- and object-based techniques</a:t>
            </a:r>
          </a:p>
          <a:p>
            <a:pPr marL="171450" indent="-171450">
              <a:buFont typeface="Arial" panose="020B0604020202020204" pitchFamily="34" charset="0"/>
              <a:buChar char="•"/>
            </a:pPr>
            <a:r>
              <a:rPr lang="en-US" baseline="0" dirty="0"/>
              <a:t>Pixel-based spectral unmixing results in </a:t>
            </a:r>
            <a:r>
              <a:rPr lang="en-US" b="1" baseline="0" dirty="0"/>
              <a:t>species-specific percent basal area maps</a:t>
            </a:r>
          </a:p>
          <a:p>
            <a:pPr marL="171450" indent="-171450">
              <a:buFont typeface="Arial" panose="020B0604020202020204" pitchFamily="34" charset="0"/>
              <a:buChar char="•"/>
            </a:pPr>
            <a:r>
              <a:rPr lang="en-US" baseline="0" dirty="0"/>
              <a:t>Object-based classification refines and scales %BA maps to stand level to produce forest cover maps.</a:t>
            </a:r>
            <a:endParaRPr lang="en-US" dirty="0"/>
          </a:p>
        </p:txBody>
      </p:sp>
      <p:sp>
        <p:nvSpPr>
          <p:cNvPr id="4" name="Slide Number Placeholder 3"/>
          <p:cNvSpPr>
            <a:spLocks noGrp="1"/>
          </p:cNvSpPr>
          <p:nvPr>
            <p:ph type="sldNum" sz="quarter" idx="10"/>
          </p:nvPr>
        </p:nvSpPr>
        <p:spPr/>
        <p:txBody>
          <a:bodyPr/>
          <a:lstStyle/>
          <a:p>
            <a:fld id="{A6310AC2-855C-48B5-94BC-6EE2296BB13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2481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Helvetica" panose="020B0604020202020204" pitchFamily="34" charset="0"/>
            </a:endParaRPr>
          </a:p>
          <a:p>
            <a:pPr eaLnBrk="1" hangingPunct="1">
              <a:spcBef>
                <a:spcPct val="0"/>
              </a:spcBef>
            </a:pPr>
            <a:r>
              <a:rPr lang="en-US" altLang="en-US" dirty="0">
                <a:latin typeface="Helvetica" panose="020B0604020202020204" pitchFamily="34" charset="0"/>
              </a:rPr>
              <a:t>We found that using this novel approach, we could map not only species distribution, but also species abundance …. </a:t>
            </a:r>
          </a:p>
          <a:p>
            <a:pPr eaLnBrk="1" hangingPunct="1">
              <a:spcBef>
                <a:spcPct val="0"/>
              </a:spcBef>
            </a:pPr>
            <a:r>
              <a:rPr lang="en-US" altLang="en-US" dirty="0">
                <a:latin typeface="Helvetica" panose="020B0604020202020204" pitchFamily="34" charset="0"/>
              </a:rPr>
              <a:t>Resulting in % basal area maps that we then used to examine</a:t>
            </a:r>
            <a:r>
              <a:rPr lang="en-US" altLang="en-US" baseline="0" dirty="0">
                <a:latin typeface="Helvetica" panose="020B0604020202020204" pitchFamily="34" charset="0"/>
              </a:rPr>
              <a:t> how species composition has changed over the past 30 years and begin to explore why those changes may be happening.</a:t>
            </a:r>
          </a:p>
          <a:p>
            <a:pPr eaLnBrk="1" hangingPunct="1">
              <a:spcBef>
                <a:spcPct val="0"/>
              </a:spcBef>
            </a:pPr>
            <a:r>
              <a:rPr lang="en-US" altLang="en-US" baseline="0" dirty="0">
                <a:latin typeface="Helvetica" panose="020B0604020202020204" pitchFamily="34" charset="0"/>
              </a:rPr>
              <a:t>Note that we are able to predict percent basal area at each 30m pixel to within 10% for most species, even in highly mixed, heterogeneous forests.</a:t>
            </a:r>
          </a:p>
          <a:p>
            <a:pPr eaLnBrk="1" hangingPunct="1">
              <a:spcBef>
                <a:spcPct val="0"/>
              </a:spcBef>
            </a:pPr>
            <a:endParaRPr lang="en-US" altLang="en-US" dirty="0">
              <a:latin typeface="Helvetica" panose="020B0604020202020204" pitchFamily="34" charset="0"/>
            </a:endParaRPr>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pPr/>
              <a:t>4</a:t>
            </a:fld>
            <a:endParaRPr lang="en-US" altLang="en-US" sz="1200"/>
          </a:p>
        </p:txBody>
      </p:sp>
    </p:spTree>
    <p:extLst>
      <p:ext uri="{BB962C8B-B14F-4D97-AF65-F5344CB8AC3E}">
        <p14:creationId xmlns:p14="http://schemas.microsoft.com/office/powerpoint/2010/main" val="349387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Helvetica" panose="020B0604020202020204" pitchFamily="34" charset="0"/>
              </a:rPr>
              <a:t>Considering that many</a:t>
            </a:r>
            <a:r>
              <a:rPr lang="en-US" altLang="en-US" baseline="0" dirty="0">
                <a:latin typeface="Helvetica" panose="020B0604020202020204" pitchFamily="34" charset="0"/>
              </a:rPr>
              <a:t> species favor forest type specific habitats, we wanted to tell you a little about how the composition of the regions forests are changing.</a:t>
            </a:r>
          </a:p>
          <a:p>
            <a:pPr eaLnBrk="1" hangingPunct="1">
              <a:spcBef>
                <a:spcPct val="0"/>
              </a:spcBef>
            </a:pPr>
            <a:endParaRPr lang="en-US" altLang="en-US" baseline="0" dirty="0">
              <a:latin typeface="Helvetica" panose="020B0604020202020204" pitchFamily="34" charset="0"/>
            </a:endParaRPr>
          </a:p>
          <a:p>
            <a:pPr eaLnBrk="1" hangingPunct="1">
              <a:spcBef>
                <a:spcPct val="0"/>
              </a:spcBef>
            </a:pPr>
            <a:r>
              <a:rPr lang="en-US" altLang="en-US" dirty="0">
                <a:latin typeface="Helvetica" panose="020B0604020202020204" pitchFamily="34" charset="0"/>
              </a:rPr>
              <a:t>Looking</a:t>
            </a:r>
            <a:r>
              <a:rPr lang="en-US" altLang="en-US" baseline="0" dirty="0">
                <a:latin typeface="Helvetica" panose="020B0604020202020204" pitchFamily="34" charset="0"/>
              </a:rPr>
              <a:t> at average abundance across the region, we did see significant changes in the abundance of some species </a:t>
            </a:r>
          </a:p>
          <a:p>
            <a:pPr eaLnBrk="1" hangingPunct="1">
              <a:spcBef>
                <a:spcPct val="0"/>
              </a:spcBef>
            </a:pPr>
            <a:r>
              <a:rPr lang="en-US" altLang="en-US" baseline="0" dirty="0">
                <a:latin typeface="Helvetica" panose="020B0604020202020204" pitchFamily="34" charset="0"/>
              </a:rPr>
              <a:t>For some species this makes sense based on what we know about our maturing forests and natural successional patterns  (e.g. decline in birches and increase in shade tolerant species such as American beech.</a:t>
            </a:r>
          </a:p>
          <a:p>
            <a:pPr eaLnBrk="1" hangingPunct="1">
              <a:spcBef>
                <a:spcPct val="0"/>
              </a:spcBef>
            </a:pPr>
            <a:r>
              <a:rPr lang="en-US" altLang="en-US" baseline="0" dirty="0">
                <a:latin typeface="Helvetica" panose="020B0604020202020204" pitchFamily="34" charset="0"/>
              </a:rPr>
              <a:t>But other species are defying what would be expected: (e.g. decline in shade tolerant sugar maple and eastern hemlock.</a:t>
            </a:r>
            <a:endParaRPr lang="en-US" altLang="en-US" dirty="0">
              <a:latin typeface="Helvetica" panose="020B0604020202020204" pitchFamily="34"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solidFill>
                  <a:prstClr val="black"/>
                </a:solidFill>
              </a:rPr>
              <a:pPr/>
              <a:t>5</a:t>
            </a:fld>
            <a:endParaRPr lang="en-US" altLang="en-US" sz="1200">
              <a:solidFill>
                <a:prstClr val="black"/>
              </a:solidFill>
            </a:endParaRPr>
          </a:p>
        </p:txBody>
      </p:sp>
    </p:spTree>
    <p:extLst>
      <p:ext uri="{BB962C8B-B14F-4D97-AF65-F5344CB8AC3E}">
        <p14:creationId xmlns:p14="http://schemas.microsoft.com/office/powerpoint/2010/main" val="3264416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Helvetica" panose="020B0604020202020204" pitchFamily="34" charset="0"/>
              </a:rPr>
              <a:t>It</a:t>
            </a:r>
            <a:r>
              <a:rPr lang="en-US" altLang="en-US" baseline="0" dirty="0">
                <a:latin typeface="Helvetica" panose="020B0604020202020204" pitchFamily="34" charset="0"/>
              </a:rPr>
              <a:t> is important to note that these </a:t>
            </a:r>
            <a:r>
              <a:rPr lang="en-US" altLang="en-US" b="1" baseline="0" dirty="0">
                <a:latin typeface="Helvetica" panose="020B0604020202020204" pitchFamily="34" charset="0"/>
              </a:rPr>
              <a:t>changes were not uniform across the landscape</a:t>
            </a:r>
            <a:r>
              <a:rPr lang="en-US" altLang="en-US" baseline="0" dirty="0">
                <a:latin typeface="Helvetica" panose="020B0604020202020204" pitchFamily="34" charset="0"/>
              </a:rPr>
              <a:t>……</a:t>
            </a:r>
          </a:p>
          <a:p>
            <a:pPr eaLnBrk="1" hangingPunct="1">
              <a:spcBef>
                <a:spcPct val="0"/>
              </a:spcBef>
            </a:pPr>
            <a:r>
              <a:rPr lang="en-US" altLang="en-US" baseline="0" dirty="0">
                <a:latin typeface="Helvetica" panose="020B0604020202020204" pitchFamily="34" charset="0"/>
              </a:rPr>
              <a:t>But it is interesting to note that many of the largest changes we saw were in locations where two common compatriot species occupied the same forest. (e.g. sugar maple / beech or spruce / fir).</a:t>
            </a:r>
          </a:p>
          <a:p>
            <a:pPr eaLnBrk="1" hangingPunct="1">
              <a:spcBef>
                <a:spcPct val="0"/>
              </a:spcBef>
            </a:pPr>
            <a:r>
              <a:rPr lang="en-US" altLang="en-US" baseline="0" dirty="0">
                <a:latin typeface="Helvetica" panose="020B0604020202020204" pitchFamily="34" charset="0"/>
              </a:rPr>
              <a:t>In these locations we saw connected, opposing patterns, indicating that </a:t>
            </a:r>
            <a:r>
              <a:rPr lang="en-US" altLang="en-US" b="1" baseline="0" dirty="0">
                <a:latin typeface="Helvetica" panose="020B0604020202020204" pitchFamily="34" charset="0"/>
              </a:rPr>
              <a:t>competitive dynamics may be shifting between this compatriot species</a:t>
            </a:r>
            <a:r>
              <a:rPr lang="en-US" altLang="en-US" baseline="0" dirty="0">
                <a:latin typeface="Helvetica" panose="020B0604020202020204" pitchFamily="34" charset="0"/>
              </a:rPr>
              <a:t>.</a:t>
            </a:r>
            <a:endParaRPr lang="en-US" altLang="en-US" dirty="0">
              <a:latin typeface="Helvetica" panose="020B0604020202020204" pitchFamily="34"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solidFill>
                  <a:prstClr val="black"/>
                </a:solidFill>
              </a:rPr>
              <a:pPr/>
              <a:t>6</a:t>
            </a:fld>
            <a:endParaRPr lang="en-US" altLang="en-US" sz="1200">
              <a:solidFill>
                <a:prstClr val="black"/>
              </a:solidFill>
            </a:endParaRPr>
          </a:p>
        </p:txBody>
      </p:sp>
    </p:spTree>
    <p:extLst>
      <p:ext uri="{BB962C8B-B14F-4D97-AF65-F5344CB8AC3E}">
        <p14:creationId xmlns:p14="http://schemas.microsoft.com/office/powerpoint/2010/main" val="3469112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Helvetica" panose="020B0604020202020204" pitchFamily="34" charset="0"/>
              </a:rPr>
              <a:t>Looking at potential drivers</a:t>
            </a:r>
            <a:r>
              <a:rPr lang="en-US" altLang="en-US" baseline="0" dirty="0">
                <a:latin typeface="Helvetica" panose="020B0604020202020204" pitchFamily="34" charset="0"/>
              </a:rPr>
              <a:t> of these changes, reveals several interesting points:</a:t>
            </a:r>
          </a:p>
          <a:p>
            <a:pPr marL="228600" indent="-228600" eaLnBrk="1" hangingPunct="1">
              <a:spcBef>
                <a:spcPct val="0"/>
              </a:spcBef>
              <a:buAutoNum type="arabicPeriod"/>
            </a:pPr>
            <a:r>
              <a:rPr lang="en-US" altLang="en-US" baseline="0" dirty="0">
                <a:latin typeface="Helvetica" panose="020B0604020202020204" pitchFamily="34" charset="0"/>
              </a:rPr>
              <a:t>Different species appear to be sensitive to different conditions.  For some like eastern hemlock, it is tied to water availability, while for others like balsam fir it is tied to temperature extremes</a:t>
            </a:r>
          </a:p>
          <a:p>
            <a:pPr marL="228600" indent="-228600" eaLnBrk="1" hangingPunct="1">
              <a:spcBef>
                <a:spcPct val="0"/>
              </a:spcBef>
              <a:buAutoNum type="arabicPeriod"/>
            </a:pPr>
            <a:r>
              <a:rPr lang="en-US" altLang="en-US" baseline="0" dirty="0">
                <a:latin typeface="Helvetica" panose="020B0604020202020204" pitchFamily="34" charset="0"/>
              </a:rPr>
              <a:t>In spite of the range in which climate variables are most significantly related to species changes, climate variables dominate the list (note we includes, soils, topography, stand, and pollution metrics. This indicates that climate is a driving force in what our current and future forests look like.</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3800079-0D36-45CA-96B4-3B1A0C564384}" type="slidenum">
              <a:rPr lang="en-US" altLang="en-US" sz="1200" smtClean="0"/>
              <a:pPr/>
              <a:t>7</a:t>
            </a:fld>
            <a:endParaRPr lang="en-US" altLang="en-US" sz="1200"/>
          </a:p>
        </p:txBody>
      </p:sp>
    </p:spTree>
    <p:extLst>
      <p:ext uri="{BB962C8B-B14F-4D97-AF65-F5344CB8AC3E}">
        <p14:creationId xmlns:p14="http://schemas.microsoft.com/office/powerpoint/2010/main" val="2302484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But what does</a:t>
            </a:r>
            <a:r>
              <a:rPr lang="en-US" sz="1200" b="0" i="0" kern="1200" baseline="0" dirty="0">
                <a:solidFill>
                  <a:schemeClr val="tx1"/>
                </a:solidFill>
                <a:effectLst/>
                <a:latin typeface="+mn-lt"/>
                <a:ea typeface="+mn-ea"/>
                <a:cs typeface="+mn-cs"/>
              </a:rPr>
              <a:t> this all mean for our feathered friends.</a:t>
            </a:r>
          </a:p>
          <a:p>
            <a:r>
              <a:rPr lang="en-US" sz="1200" b="0" i="0" kern="1200" baseline="0" dirty="0">
                <a:solidFill>
                  <a:schemeClr val="tx1"/>
                </a:solidFill>
                <a:effectLst/>
                <a:latin typeface="+mn-lt"/>
                <a:ea typeface="+mn-ea"/>
                <a:cs typeface="+mn-cs"/>
              </a:rPr>
              <a:t>While this work did not look specifically at avian populations directly in connection to changes in species abundance, we can see that bird populations in these forest types are also in flux:</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 Ralston, D.I. King, W.V. DeLuca, G.J. </a:t>
            </a:r>
            <a:r>
              <a:rPr lang="en-US" sz="1200" b="0" i="0" kern="1200" dirty="0" err="1">
                <a:solidFill>
                  <a:schemeClr val="tx1"/>
                </a:solidFill>
                <a:effectLst/>
                <a:latin typeface="+mn-lt"/>
                <a:ea typeface="+mn-ea"/>
                <a:cs typeface="+mn-cs"/>
              </a:rPr>
              <a:t>Niemi</a:t>
            </a:r>
            <a:r>
              <a:rPr lang="en-US" sz="1200" b="0" i="0" kern="1200" dirty="0">
                <a:solidFill>
                  <a:schemeClr val="tx1"/>
                </a:solidFill>
                <a:effectLst/>
                <a:latin typeface="+mn-lt"/>
                <a:ea typeface="+mn-ea"/>
                <a:cs typeface="+mn-cs"/>
              </a:rPr>
              <a:t>, M.J. </a:t>
            </a:r>
            <a:r>
              <a:rPr lang="en-US" sz="1200" b="0" i="0" kern="1200" dirty="0" err="1">
                <a:solidFill>
                  <a:schemeClr val="tx1"/>
                </a:solidFill>
                <a:effectLst/>
                <a:latin typeface="+mn-lt"/>
                <a:ea typeface="+mn-ea"/>
                <a:cs typeface="+mn-cs"/>
              </a:rPr>
              <a:t>Glennon</a:t>
            </a:r>
            <a:r>
              <a:rPr lang="en-US" sz="1200" b="0" i="0" kern="1200" dirty="0">
                <a:solidFill>
                  <a:schemeClr val="tx1"/>
                </a:solidFill>
                <a:effectLst/>
                <a:latin typeface="+mn-lt"/>
                <a:ea typeface="+mn-ea"/>
                <a:cs typeface="+mn-cs"/>
              </a:rPr>
              <a:t>, J.C. </a:t>
            </a:r>
            <a:r>
              <a:rPr lang="en-US" sz="1200" b="0" i="0" kern="1200" dirty="0" err="1">
                <a:solidFill>
                  <a:schemeClr val="tx1"/>
                </a:solidFill>
                <a:effectLst/>
                <a:latin typeface="+mn-lt"/>
                <a:ea typeface="+mn-ea"/>
                <a:cs typeface="+mn-cs"/>
              </a:rPr>
              <a:t>Scarl</a:t>
            </a:r>
            <a:r>
              <a:rPr lang="en-US" sz="1200" b="0" i="0" kern="1200" dirty="0">
                <a:solidFill>
                  <a:schemeClr val="tx1"/>
                </a:solidFill>
                <a:effectLst/>
                <a:latin typeface="+mn-lt"/>
                <a:ea typeface="+mn-ea"/>
                <a:cs typeface="+mn-cs"/>
              </a:rPr>
              <a:t>, J.D. </a:t>
            </a:r>
            <a:r>
              <a:rPr lang="en-US" sz="1200" b="0" i="0" kern="1200" dirty="0" err="1">
                <a:solidFill>
                  <a:schemeClr val="tx1"/>
                </a:solidFill>
                <a:effectLst/>
                <a:latin typeface="+mn-lt"/>
                <a:ea typeface="+mn-ea"/>
                <a:cs typeface="+mn-cs"/>
              </a:rPr>
              <a:t>Lambert</a:t>
            </a:r>
            <a:r>
              <a:rPr lang="en-US" sz="1200" b="1" i="0" kern="1200" dirty="0" err="1">
                <a:solidFill>
                  <a:schemeClr val="tx1"/>
                </a:solidFill>
                <a:effectLst/>
                <a:latin typeface="+mn-lt"/>
                <a:ea typeface="+mn-ea"/>
                <a:cs typeface="+mn-cs"/>
              </a:rPr>
              <a:t>Analysis</a:t>
            </a:r>
            <a:r>
              <a:rPr lang="en-US" sz="1200" b="1" i="0" kern="1200" dirty="0">
                <a:solidFill>
                  <a:schemeClr val="tx1"/>
                </a:solidFill>
                <a:effectLst/>
                <a:latin typeface="+mn-lt"/>
                <a:ea typeface="+mn-ea"/>
                <a:cs typeface="+mn-cs"/>
              </a:rPr>
              <a:t> of combined data sets yields trend estimates for vulnerable spruce-fir birds in northern United States</a:t>
            </a:r>
          </a:p>
          <a:p>
            <a:r>
              <a:rPr lang="en-US" sz="1200" b="0" i="0" kern="1200" dirty="0">
                <a:solidFill>
                  <a:schemeClr val="tx1"/>
                </a:solidFill>
                <a:effectLst/>
                <a:latin typeface="+mn-lt"/>
                <a:ea typeface="+mn-ea"/>
                <a:cs typeface="+mn-cs"/>
              </a:rPr>
              <a:t>Sauer, J., Niven, D., Hines, J., </a:t>
            </a:r>
            <a:r>
              <a:rPr lang="en-US" sz="1200" b="0" i="0" kern="1200" dirty="0" err="1">
                <a:solidFill>
                  <a:schemeClr val="tx1"/>
                </a:solidFill>
                <a:effectLst/>
                <a:latin typeface="+mn-lt"/>
                <a:ea typeface="+mn-ea"/>
                <a:cs typeface="+mn-cs"/>
              </a:rPr>
              <a:t>Ziolkowski</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Pardieck</a:t>
            </a:r>
            <a:r>
              <a:rPr lang="en-US" sz="1200" b="0" i="0" kern="1200" dirty="0">
                <a:solidFill>
                  <a:schemeClr val="tx1"/>
                </a:solidFill>
                <a:effectLst/>
                <a:latin typeface="+mn-lt"/>
                <a:ea typeface="+mn-ea"/>
                <a:cs typeface="+mn-cs"/>
              </a:rPr>
              <a:t>, K., Fallon, J., Link, W., 2017. The North American breeding bird survey, results and analysis 1966-2015.</a:t>
            </a:r>
          </a:p>
          <a:p>
            <a:r>
              <a:rPr lang="en-US" sz="1200" b="0" i="0" kern="1200" dirty="0">
                <a:solidFill>
                  <a:schemeClr val="tx1"/>
                </a:solidFill>
                <a:effectLst/>
                <a:latin typeface="+mn-lt"/>
                <a:ea typeface="+mn-ea"/>
                <a:cs typeface="+mn-cs"/>
              </a:rPr>
              <a:t>Hill, J.M. and Lloyd, J.D., 2017. A fine‐scale US population estimate of a montane spruce–fir bird species of conservation concern. </a:t>
            </a:r>
            <a:r>
              <a:rPr lang="en-US" sz="1200" b="0" i="1" kern="1200" dirty="0">
                <a:solidFill>
                  <a:schemeClr val="tx1"/>
                </a:solidFill>
                <a:effectLst/>
                <a:latin typeface="+mn-lt"/>
                <a:ea typeface="+mn-ea"/>
                <a:cs typeface="+mn-cs"/>
              </a:rPr>
              <a:t>Ecosphere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(8).</a:t>
            </a:r>
          </a:p>
          <a:p>
            <a:r>
              <a:rPr lang="en-US" sz="1200" b="0" i="0" kern="1200" dirty="0">
                <a:solidFill>
                  <a:schemeClr val="tx1"/>
                </a:solidFill>
                <a:effectLst/>
                <a:latin typeface="+mn-lt"/>
                <a:ea typeface="+mn-ea"/>
                <a:cs typeface="+mn-cs"/>
              </a:rPr>
              <a:t>Ross, A.M., Johnson, G. and Gibbs, J.P., 2016. Spruce grouse decline in maturing lowland boreal forests of New York. </a:t>
            </a:r>
            <a:r>
              <a:rPr lang="en-US" sz="1200" b="0" i="1" kern="1200" dirty="0">
                <a:solidFill>
                  <a:schemeClr val="tx1"/>
                </a:solidFill>
                <a:effectLst/>
                <a:latin typeface="+mn-lt"/>
                <a:ea typeface="+mn-ea"/>
                <a:cs typeface="+mn-cs"/>
              </a:rPr>
              <a:t>Forest Ecology and Management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359</a:t>
            </a:r>
            <a:r>
              <a:rPr lang="en-US" sz="1200" b="0" i="0" kern="1200" dirty="0">
                <a:solidFill>
                  <a:schemeClr val="tx1"/>
                </a:solidFill>
                <a:effectLst/>
                <a:latin typeface="+mn-lt"/>
                <a:ea typeface="+mn-ea"/>
                <a:cs typeface="+mn-cs"/>
              </a:rPr>
              <a:t>, pp.118-125.</a:t>
            </a:r>
            <a:endParaRPr lang="en-US" sz="1200" b="0" i="0" kern="1200" baseline="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DDE0D8-3851-4821-849B-9A9F82E46691}" type="slidenum">
              <a:rPr lang="en-US" smtClean="0"/>
              <a:t>8</a:t>
            </a:fld>
            <a:endParaRPr lang="en-US"/>
          </a:p>
        </p:txBody>
      </p:sp>
    </p:spTree>
    <p:extLst>
      <p:ext uri="{BB962C8B-B14F-4D97-AF65-F5344CB8AC3E}">
        <p14:creationId xmlns:p14="http://schemas.microsoft.com/office/powerpoint/2010/main" val="264864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Switching</a:t>
            </a:r>
            <a:r>
              <a:rPr lang="en-US" sz="1200" b="0" i="0" kern="1200" baseline="0" dirty="0">
                <a:solidFill>
                  <a:schemeClr val="tx1"/>
                </a:solidFill>
                <a:effectLst/>
                <a:latin typeface="+mn-lt"/>
                <a:ea typeface="+mn-ea"/>
                <a:cs typeface="+mn-cs"/>
              </a:rPr>
              <a:t> gears to fragmentation</a:t>
            </a:r>
          </a:p>
          <a:p>
            <a:r>
              <a:rPr lang="en-US" sz="1200" b="0" i="0" kern="1200" dirty="0">
                <a:solidFill>
                  <a:schemeClr val="tx1"/>
                </a:solidFill>
                <a:effectLst/>
                <a:latin typeface="+mn-lt"/>
                <a:ea typeface="+mn-ea"/>
                <a:cs typeface="+mn-cs"/>
              </a:rPr>
              <a:t>A natural extension of the species and forest cover mapping was to examine</a:t>
            </a:r>
            <a:r>
              <a:rPr lang="en-US" sz="1200" b="0" i="0" kern="1200" baseline="0" dirty="0">
                <a:solidFill>
                  <a:schemeClr val="tx1"/>
                </a:solidFill>
                <a:effectLst/>
                <a:latin typeface="+mn-lt"/>
                <a:ea typeface="+mn-ea"/>
                <a:cs typeface="+mn-cs"/>
              </a:rPr>
              <a:t> how forest cover has changed over the same 30 year period.</a:t>
            </a:r>
          </a:p>
          <a:p>
            <a:r>
              <a:rPr lang="en-US" sz="1200" b="0" i="0" kern="1200" baseline="0" dirty="0">
                <a:solidFill>
                  <a:schemeClr val="tx1"/>
                </a:solidFill>
                <a:effectLst/>
                <a:latin typeface="+mn-lt"/>
                <a:ea typeface="+mn-ea"/>
                <a:cs typeface="+mn-cs"/>
              </a:rPr>
              <a:t>Again, this is of particular interest to this YOB session because of the documented connections between avian populations and forest connectivity.</a:t>
            </a:r>
            <a:endParaRPr lang="en-US" dirty="0"/>
          </a:p>
        </p:txBody>
      </p:sp>
      <p:sp>
        <p:nvSpPr>
          <p:cNvPr id="4" name="Slide Number Placeholder 3"/>
          <p:cNvSpPr>
            <a:spLocks noGrp="1"/>
          </p:cNvSpPr>
          <p:nvPr>
            <p:ph type="sldNum" sz="quarter" idx="10"/>
          </p:nvPr>
        </p:nvSpPr>
        <p:spPr/>
        <p:txBody>
          <a:bodyPr/>
          <a:lstStyle/>
          <a:p>
            <a:fld id="{A6310AC2-855C-48B5-94BC-6EE2296BB13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3122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3" name="Freeform 6" title="Page Number Shape"/>
          <p:cNvSpPr/>
          <p:nvPr/>
        </p:nvSpPr>
        <p:spPr bwMode="auto">
          <a:xfrm>
            <a:off x="8736012"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816685" y="1143294"/>
            <a:ext cx="5275772" cy="4268965"/>
          </a:xfrm>
        </p:spPr>
        <p:txBody>
          <a:bodyPr anchor="t">
            <a:normAutofit/>
          </a:bodyPr>
          <a:lstStyle>
            <a:lvl1pPr algn="l">
              <a:lnSpc>
                <a:spcPct val="85000"/>
              </a:lnSpc>
              <a:defRPr sz="58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16685" y="5537926"/>
            <a:ext cx="5275772" cy="706355"/>
          </a:xfrm>
        </p:spPr>
        <p:txBody>
          <a:bodyPr>
            <a:normAutofit/>
          </a:bodyPr>
          <a:lstStyle>
            <a:lvl1pPr marL="0" indent="0" algn="l">
              <a:lnSpc>
                <a:spcPct val="114000"/>
              </a:lnSpc>
              <a:spcBef>
                <a:spcPts val="0"/>
              </a:spcBef>
              <a:buNone/>
              <a:defRPr sz="18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16685" y="6314441"/>
            <a:ext cx="1197467" cy="365125"/>
          </a:xfrm>
        </p:spPr>
        <p:txBody>
          <a:bodyPr/>
          <a:lstStyle>
            <a:lvl1pPr algn="l">
              <a:defRPr sz="900">
                <a:solidFill>
                  <a:schemeClr val="tx2"/>
                </a:solidFill>
              </a:defRPr>
            </a:lvl1pPr>
          </a:lstStyle>
          <a:p>
            <a:fld id="{4FF1FC81-1CB9-412A-968C-81AA10BAFF61}" type="datetimeFigureOut">
              <a:rPr lang="en-US" smtClean="0"/>
              <a:t>12/13/2018</a:t>
            </a:fld>
            <a:endParaRPr lang="en-US"/>
          </a:p>
        </p:txBody>
      </p:sp>
      <p:sp>
        <p:nvSpPr>
          <p:cNvPr id="5" name="Footer Placeholder 4"/>
          <p:cNvSpPr>
            <a:spLocks noGrp="1"/>
          </p:cNvSpPr>
          <p:nvPr>
            <p:ph type="ftr" sz="quarter" idx="11"/>
          </p:nvPr>
        </p:nvSpPr>
        <p:spPr>
          <a:xfrm>
            <a:off x="2250444" y="6314441"/>
            <a:ext cx="3842012"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8736012" y="1416217"/>
            <a:ext cx="407987" cy="365125"/>
          </a:xfrm>
        </p:spPr>
        <p:txBody>
          <a:bodyPr/>
          <a:lstStyle>
            <a:lvl1pPr algn="r">
              <a:defRPr>
                <a:solidFill>
                  <a:schemeClr val="accent6">
                    <a:lumMod val="50000"/>
                  </a:schemeClr>
                </a:solidFill>
              </a:defRPr>
            </a:lvl1pPr>
          </a:lstStyle>
          <a:p>
            <a:fld id="{EC9DFAE2-D069-4647-B80B-309368D614AB}" type="slidenum">
              <a:rPr lang="en-US" smtClean="0"/>
              <a:t>‹#›</a:t>
            </a:fld>
            <a:endParaRPr lang="en-US"/>
          </a:p>
        </p:txBody>
      </p:sp>
      <p:cxnSp>
        <p:nvCxnSpPr>
          <p:cNvPr id="9" name="Straight Connector 8"/>
          <p:cNvCxnSpPr/>
          <p:nvPr/>
        </p:nvCxnSpPr>
        <p:spPr>
          <a:xfrm>
            <a:off x="580391" y="1257300"/>
            <a:ext cx="0" cy="56007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039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920398"/>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886200" y="640080"/>
            <a:ext cx="4686299"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F1FC81-1CB9-412A-968C-81AA10BAFF61}"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DFAE2-D069-4647-B80B-309368D614AB}" type="slidenum">
              <a:rPr lang="en-US" smtClean="0"/>
              <a:t>‹#›</a:t>
            </a:fld>
            <a:endParaRPr lang="en-US"/>
          </a:p>
        </p:txBody>
      </p:sp>
    </p:spTree>
    <p:extLst>
      <p:ext uri="{BB962C8B-B14F-4D97-AF65-F5344CB8AC3E}">
        <p14:creationId xmlns:p14="http://schemas.microsoft.com/office/powerpoint/2010/main" val="218447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6" title="Page Number Shape"/>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Vertical Title 1"/>
          <p:cNvSpPr>
            <a:spLocks noGrp="1"/>
          </p:cNvSpPr>
          <p:nvPr>
            <p:ph type="title" orient="vert"/>
          </p:nvPr>
        </p:nvSpPr>
        <p:spPr>
          <a:xfrm>
            <a:off x="5993074" y="642931"/>
            <a:ext cx="1835003"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642933"/>
            <a:ext cx="5303009"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902140" y="5927132"/>
            <a:ext cx="2861142" cy="365125"/>
          </a:xfrm>
        </p:spPr>
        <p:txBody>
          <a:bodyPr/>
          <a:lstStyle/>
          <a:p>
            <a:fld id="{4FF1FC81-1CB9-412A-968C-81AA10BAFF61}" type="datetimeFigureOut">
              <a:rPr lang="en-US" smtClean="0"/>
              <a:t>12/13/2018</a:t>
            </a:fld>
            <a:endParaRPr lang="en-US"/>
          </a:p>
        </p:txBody>
      </p:sp>
      <p:sp>
        <p:nvSpPr>
          <p:cNvPr id="5" name="Footer Placeholder 4"/>
          <p:cNvSpPr>
            <a:spLocks noGrp="1"/>
          </p:cNvSpPr>
          <p:nvPr>
            <p:ph type="ftr" sz="quarter" idx="11"/>
          </p:nvPr>
        </p:nvSpPr>
        <p:spPr>
          <a:xfrm>
            <a:off x="4902140" y="6315950"/>
            <a:ext cx="2861142" cy="365125"/>
          </a:xfrm>
        </p:spPr>
        <p:txBody>
          <a:bodyPr/>
          <a:lstStyle/>
          <a:p>
            <a:endParaRPr lang="en-US"/>
          </a:p>
        </p:txBody>
      </p:sp>
      <p:sp>
        <p:nvSpPr>
          <p:cNvPr id="6" name="Slide Number Placeholder 5"/>
          <p:cNvSpPr>
            <a:spLocks noGrp="1"/>
          </p:cNvSpPr>
          <p:nvPr>
            <p:ph type="sldNum" sz="quarter" idx="12"/>
          </p:nvPr>
        </p:nvSpPr>
        <p:spPr>
          <a:xfrm>
            <a:off x="8736012" y="5607593"/>
            <a:ext cx="407987" cy="365125"/>
          </a:xfrm>
        </p:spPr>
        <p:txBody>
          <a:bodyPr/>
          <a:lstStyle/>
          <a:p>
            <a:fld id="{EC9DFAE2-D069-4647-B80B-309368D614AB}" type="slidenum">
              <a:rPr lang="en-US" smtClean="0"/>
              <a:t>‹#›</a:t>
            </a:fld>
            <a:endParaRPr lang="en-US"/>
          </a:p>
        </p:txBody>
      </p:sp>
      <p:cxnSp>
        <p:nvCxnSpPr>
          <p:cNvPr id="13" name="Straight Connector 12"/>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649117"/>
      </p:ext>
    </p:extLst>
  </p:cSld>
  <p:clrMapOvr>
    <a:masterClrMapping/>
  </p:clrMapOvr>
  <p:extLst mod="1">
    <p:ext uri="{DCECCB84-F9BA-43D5-87BE-67443E8EF086}">
      <p15:sldGuideLst xmlns:p15="http://schemas.microsoft.com/office/powerpoint/2012/main">
        <p15:guide id="1" pos="6456">
          <p15:clr>
            <a:srgbClr val="FBAE40"/>
          </p15:clr>
        </p15:guide>
        <p15:guide id="0" pos="48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F1FC81-1CB9-412A-968C-81AA10BAFF61}"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DFAE2-D069-4647-B80B-309368D614AB}" type="slidenum">
              <a:rPr lang="en-US" smtClean="0"/>
              <a:t>‹#›</a:t>
            </a:fld>
            <a:endParaRPr lang="en-US"/>
          </a:p>
        </p:txBody>
      </p:sp>
    </p:spTree>
    <p:extLst>
      <p:ext uri="{BB962C8B-B14F-4D97-AF65-F5344CB8AC3E}">
        <p14:creationId xmlns:p14="http://schemas.microsoft.com/office/powerpoint/2010/main" val="4167025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12" name="Freeform 11" title="Page Number Shape"/>
          <p:cNvSpPr/>
          <p:nvPr/>
        </p:nvSpPr>
        <p:spPr bwMode="auto">
          <a:xfrm>
            <a:off x="8736012"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460755" y="2571723"/>
            <a:ext cx="6222491" cy="3286153"/>
          </a:xfrm>
        </p:spPr>
        <p:txBody>
          <a:bodyPr anchor="t">
            <a:normAutofit/>
          </a:bodyPr>
          <a:lstStyle>
            <a:lvl1pPr>
              <a:lnSpc>
                <a:spcPct val="85000"/>
              </a:lnSpc>
              <a:defRPr sz="58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60755" y="1393748"/>
            <a:ext cx="6301072" cy="819150"/>
          </a:xfrm>
        </p:spPr>
        <p:txBody>
          <a:bodyPr anchor="ctr">
            <a:normAutofit/>
          </a:bodyPr>
          <a:lstStyle>
            <a:lvl1pPr marL="0" indent="0" algn="r">
              <a:lnSpc>
                <a:spcPct val="113000"/>
              </a:lnSpc>
              <a:spcBef>
                <a:spcPts val="0"/>
              </a:spcBef>
              <a:buNone/>
              <a:defRPr sz="1800" b="0" i="1" baseline="0">
                <a:solidFill>
                  <a:schemeClr val="tx1">
                    <a:lumMod val="85000"/>
                    <a:lumOff val="1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557216" y="6314440"/>
            <a:ext cx="1197467" cy="365125"/>
          </a:xfrm>
        </p:spPr>
        <p:txBody>
          <a:bodyPr/>
          <a:lstStyle>
            <a:lvl1pPr>
              <a:defRPr sz="900">
                <a:solidFill>
                  <a:schemeClr val="tx1">
                    <a:lumMod val="85000"/>
                    <a:lumOff val="15000"/>
                  </a:schemeClr>
                </a:solidFill>
              </a:defRPr>
            </a:lvl1pPr>
          </a:lstStyle>
          <a:p>
            <a:fld id="{4FF1FC81-1CB9-412A-968C-81AA10BAFF61}" type="datetimeFigureOut">
              <a:rPr lang="en-US" smtClean="0"/>
              <a:t>12/13/2018</a:t>
            </a:fld>
            <a:endParaRPr lang="en-US"/>
          </a:p>
        </p:txBody>
      </p:sp>
      <p:sp>
        <p:nvSpPr>
          <p:cNvPr id="5" name="Footer Placeholder 4"/>
          <p:cNvSpPr>
            <a:spLocks noGrp="1"/>
          </p:cNvSpPr>
          <p:nvPr>
            <p:ph type="ftr" sz="quarter" idx="11"/>
          </p:nvPr>
        </p:nvSpPr>
        <p:spPr>
          <a:xfrm>
            <a:off x="1460755" y="6314441"/>
            <a:ext cx="4860170"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736012" y="1620761"/>
            <a:ext cx="407987" cy="365125"/>
          </a:xfrm>
        </p:spPr>
        <p:txBody>
          <a:bodyPr/>
          <a:lstStyle>
            <a:lvl1pPr>
              <a:defRPr>
                <a:solidFill>
                  <a:schemeClr val="bg2"/>
                </a:solidFill>
              </a:defRPr>
            </a:lvl1pPr>
          </a:lstStyle>
          <a:p>
            <a:fld id="{EC9DFAE2-D069-4647-B80B-309368D614AB}" type="slidenum">
              <a:rPr lang="en-US" smtClean="0"/>
              <a:t>‹#›</a:t>
            </a:fld>
            <a:endParaRPr lang="en-US"/>
          </a:p>
        </p:txBody>
      </p:sp>
      <p:cxnSp>
        <p:nvCxnSpPr>
          <p:cNvPr id="10" name="Straight Connector 9"/>
          <p:cNvCxnSpPr/>
          <p:nvPr/>
        </p:nvCxnSpPr>
        <p:spPr>
          <a:xfrm flipH="1">
            <a:off x="1"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338266"/>
      </p:ext>
    </p:extLst>
  </p:cSld>
  <p:clrMapOvr>
    <a:masterClrMapping/>
  </p:clrMapOvr>
  <p:extLst mod="1">
    <p:ext uri="{DCECCB84-F9BA-43D5-87BE-67443E8EF086}">
      <p15:sldGuideLst xmlns:p15="http://schemas.microsoft.com/office/powerpoint/2012/main">
        <p15:guide id="1" pos="6456">
          <p15:clr>
            <a:srgbClr val="FBAE40"/>
          </p15:clr>
        </p15:guide>
        <p15:guide id="0" pos="48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6200" y="540628"/>
            <a:ext cx="46863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86200" y="3712467"/>
            <a:ext cx="46863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F1FC81-1CB9-412A-968C-81AA10BAFF61}"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DFAE2-D069-4647-B80B-309368D614AB}" type="slidenum">
              <a:rPr lang="en-US" smtClean="0"/>
              <a:t>‹#›</a:t>
            </a:fld>
            <a:endParaRPr lang="en-US"/>
          </a:p>
        </p:txBody>
      </p:sp>
    </p:spTree>
    <p:extLst>
      <p:ext uri="{BB962C8B-B14F-4D97-AF65-F5344CB8AC3E}">
        <p14:creationId xmlns:p14="http://schemas.microsoft.com/office/powerpoint/2010/main" val="187949594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7784"/>
            <a:ext cx="2873502"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3886200" y="558065"/>
            <a:ext cx="4690872" cy="913212"/>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86200" y="1526122"/>
            <a:ext cx="4690872" cy="1751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86200" y="3700828"/>
            <a:ext cx="4690872" cy="913759"/>
          </a:xfrm>
        </p:spPr>
        <p:txBody>
          <a:bodyPr anchor="b">
            <a:normAutofit/>
          </a:bodyPr>
          <a:lstStyle>
            <a:lvl1pPr marL="0" indent="0">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86200" y="4669432"/>
            <a:ext cx="4690872" cy="175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F1FC81-1CB9-412A-968C-81AA10BAFF61}"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9DFAE2-D069-4647-B80B-309368D614AB}" type="slidenum">
              <a:rPr lang="en-US" smtClean="0"/>
              <a:t>‹#›</a:t>
            </a:fld>
            <a:endParaRPr lang="en-US"/>
          </a:p>
        </p:txBody>
      </p:sp>
    </p:spTree>
    <p:extLst>
      <p:ext uri="{BB962C8B-B14F-4D97-AF65-F5344CB8AC3E}">
        <p14:creationId xmlns:p14="http://schemas.microsoft.com/office/powerpoint/2010/main" val="260302402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F1FC81-1CB9-412A-968C-81AA10BAFF61}" type="datetimeFigureOut">
              <a:rPr lang="en-US" smtClean="0"/>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9DFAE2-D069-4647-B80B-309368D614AB}" type="slidenum">
              <a:rPr lang="en-US" smtClean="0"/>
              <a:t>‹#›</a:t>
            </a:fld>
            <a:endParaRPr lang="en-US"/>
          </a:p>
        </p:txBody>
      </p:sp>
    </p:spTree>
    <p:extLst>
      <p:ext uri="{BB962C8B-B14F-4D97-AF65-F5344CB8AC3E}">
        <p14:creationId xmlns:p14="http://schemas.microsoft.com/office/powerpoint/2010/main" val="162384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1FC81-1CB9-412A-968C-81AA10BAFF61}" type="datetimeFigureOut">
              <a:rPr lang="en-US" smtClean="0"/>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9DFAE2-D069-4647-B80B-309368D614AB}" type="slidenum">
              <a:rPr lang="en-US" smtClean="0"/>
              <a:t>‹#›</a:t>
            </a:fld>
            <a:endParaRPr lang="en-US"/>
          </a:p>
        </p:txBody>
      </p:sp>
    </p:spTree>
    <p:extLst>
      <p:ext uri="{BB962C8B-B14F-4D97-AF65-F5344CB8AC3E}">
        <p14:creationId xmlns:p14="http://schemas.microsoft.com/office/powerpoint/2010/main" val="330728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5479"/>
            <a:ext cx="2879082" cy="1921022"/>
          </a:xfrm>
        </p:spPr>
        <p:txBody>
          <a:bodyPr anchor="t">
            <a:noAutofit/>
          </a:bodyPr>
          <a:lstStyle>
            <a:lvl1pPr>
              <a:lnSpc>
                <a:spcPct val="93000"/>
              </a:lnSpc>
              <a:defRPr sz="3000"/>
            </a:lvl1pPr>
          </a:lstStyle>
          <a:p>
            <a:r>
              <a:rPr lang="en-US"/>
              <a:t>Click to edit Master title style</a:t>
            </a:r>
            <a:endParaRPr lang="en-US" dirty="0"/>
          </a:p>
        </p:txBody>
      </p:sp>
      <p:sp>
        <p:nvSpPr>
          <p:cNvPr id="3" name="Content Placeholder 2"/>
          <p:cNvSpPr>
            <a:spLocks noGrp="1"/>
          </p:cNvSpPr>
          <p:nvPr>
            <p:ph idx="1"/>
          </p:nvPr>
        </p:nvSpPr>
        <p:spPr>
          <a:xfrm>
            <a:off x="3886200" y="564147"/>
            <a:ext cx="46863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 y="2621513"/>
            <a:ext cx="2879082" cy="3239537"/>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FF1FC81-1CB9-412A-968C-81AA10BAFF61}"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DFAE2-D069-4647-B80B-309368D614AB}" type="slidenum">
              <a:rPr lang="en-US" smtClean="0"/>
              <a:t>‹#›</a:t>
            </a:fld>
            <a:endParaRPr lang="en-US"/>
          </a:p>
        </p:txBody>
      </p:sp>
    </p:spTree>
    <p:extLst>
      <p:ext uri="{BB962C8B-B14F-4D97-AF65-F5344CB8AC3E}">
        <p14:creationId xmlns:p14="http://schemas.microsoft.com/office/powerpoint/2010/main" val="5890285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557262"/>
            <a:ext cx="2882528" cy="1919239"/>
          </a:xfrm>
        </p:spPr>
        <p:txBody>
          <a:bodyPr anchor="t">
            <a:noAutofit/>
          </a:bodyPr>
          <a:lstStyle>
            <a:lvl1pPr>
              <a:lnSpc>
                <a:spcPct val="93000"/>
              </a:lnSpc>
              <a:defRPr sz="3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43350" y="1"/>
            <a:ext cx="4629150"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71501" y="2621512"/>
            <a:ext cx="2882528" cy="3236976"/>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FF1FC81-1CB9-412A-968C-81AA10BAFF61}"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DFAE2-D069-4647-B80B-309368D614AB}" type="slidenum">
              <a:rPr lang="en-US" smtClean="0"/>
              <a:t>‹#›</a:t>
            </a:fld>
            <a:endParaRPr lang="en-US"/>
          </a:p>
        </p:txBody>
      </p:sp>
    </p:spTree>
    <p:extLst>
      <p:ext uri="{BB962C8B-B14F-4D97-AF65-F5344CB8AC3E}">
        <p14:creationId xmlns:p14="http://schemas.microsoft.com/office/powerpoint/2010/main" val="3372949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571500" y="559678"/>
            <a:ext cx="2677727"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488924" y="569066"/>
            <a:ext cx="5083575"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1" y="5930061"/>
            <a:ext cx="2664421" cy="365125"/>
          </a:xfrm>
          <a:prstGeom prst="rect">
            <a:avLst/>
          </a:prstGeom>
        </p:spPr>
        <p:txBody>
          <a:bodyPr vert="horz" lIns="91440" tIns="45720" rIns="91440" bIns="45720" rtlCol="0" anchor="t"/>
          <a:lstStyle>
            <a:lvl1pPr algn="r">
              <a:defRPr sz="750" b="0" i="1" baseline="0">
                <a:solidFill>
                  <a:schemeClr val="tx1">
                    <a:lumMod val="85000"/>
                    <a:lumOff val="15000"/>
                  </a:schemeClr>
                </a:solidFill>
                <a:latin typeface="+mj-lt"/>
              </a:defRPr>
            </a:lvl1pPr>
          </a:lstStyle>
          <a:p>
            <a:fld id="{4FF1FC81-1CB9-412A-968C-81AA10BAFF61}" type="datetimeFigureOut">
              <a:rPr lang="en-US" smtClean="0"/>
              <a:t>12/13/2018</a:t>
            </a:fld>
            <a:endParaRPr lang="en-US"/>
          </a:p>
        </p:txBody>
      </p:sp>
      <p:sp>
        <p:nvSpPr>
          <p:cNvPr id="5" name="Footer Placeholder 4"/>
          <p:cNvSpPr>
            <a:spLocks noGrp="1"/>
          </p:cNvSpPr>
          <p:nvPr>
            <p:ph type="ftr" sz="quarter" idx="3"/>
          </p:nvPr>
        </p:nvSpPr>
        <p:spPr>
          <a:xfrm>
            <a:off x="571501" y="6314441"/>
            <a:ext cx="2664421" cy="365125"/>
          </a:xfrm>
          <a:prstGeom prst="rect">
            <a:avLst/>
          </a:prstGeom>
        </p:spPr>
        <p:txBody>
          <a:bodyPr vert="horz" lIns="91440" tIns="45720" rIns="91440" bIns="45720" rtlCol="0" anchor="t"/>
          <a:lstStyle>
            <a:lvl1pPr algn="r">
              <a:defRPr sz="11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8736012" y="5607593"/>
            <a:ext cx="407987" cy="365125"/>
          </a:xfrm>
          <a:prstGeom prst="rect">
            <a:avLst/>
          </a:prstGeom>
        </p:spPr>
        <p:txBody>
          <a:bodyPr vert="horz" lIns="91440" tIns="45720" rIns="91440" bIns="45720" rtlCol="0" anchor="ctr"/>
          <a:lstStyle>
            <a:lvl1pPr algn="r">
              <a:defRPr sz="1100" b="0" i="1" baseline="0">
                <a:solidFill>
                  <a:schemeClr val="bg2"/>
                </a:solidFill>
                <a:latin typeface="+mj-lt"/>
              </a:defRPr>
            </a:lvl1pPr>
          </a:lstStyle>
          <a:p>
            <a:fld id="{EC9DFAE2-D069-4647-B80B-309368D614AB}" type="slidenum">
              <a:rPr lang="en-US" smtClean="0"/>
              <a:t>‹#›</a:t>
            </a:fld>
            <a:endParaRPr lang="en-US"/>
          </a:p>
        </p:txBody>
      </p:sp>
      <p:cxnSp>
        <p:nvCxnSpPr>
          <p:cNvPr id="10" name="Straight Connector 9"/>
          <p:cNvCxnSpPr/>
          <p:nvPr/>
        </p:nvCxnSpPr>
        <p:spPr>
          <a:xfrm>
            <a:off x="0" y="6199730"/>
            <a:ext cx="314001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199730"/>
            <a:ext cx="314001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5679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r" defTabSz="685800" rtl="0" eaLnBrk="1" latinLnBrk="0" hangingPunct="1">
        <a:lnSpc>
          <a:spcPct val="90000"/>
        </a:lnSpc>
        <a:spcBef>
          <a:spcPct val="0"/>
        </a:spcBef>
        <a:buNone/>
        <a:defRPr sz="3800" b="0" i="1" kern="1200" baseline="0">
          <a:solidFill>
            <a:schemeClr val="tx1">
              <a:lumMod val="85000"/>
              <a:lumOff val="15000"/>
            </a:schemeClr>
          </a:solidFill>
          <a:latin typeface="+mj-lt"/>
          <a:ea typeface="+mj-ea"/>
          <a:cs typeface="+mj-cs"/>
        </a:defRPr>
      </a:lvl1pPr>
    </p:titleStyle>
    <p:bodyStyle>
      <a:lvl1pPr marL="283464" indent="-283464" algn="l" defTabSz="6858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6858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6858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6858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6858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685800" rtl="0" eaLnBrk="1" latinLnBrk="0" hangingPunct="1">
        <a:lnSpc>
          <a:spcPct val="112000"/>
        </a:lnSpc>
        <a:spcBef>
          <a:spcPts val="975"/>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pos="7200">
          <p15:clr>
            <a:srgbClr val="F26B43"/>
          </p15:clr>
        </p15:guide>
        <p15:guide id="4" pos="3264">
          <p15:clr>
            <a:srgbClr val="F26B43"/>
          </p15:clr>
        </p15:guide>
        <p15:guide id="0" pos="2124">
          <p15:clr>
            <a:srgbClr val="F26B43"/>
          </p15:clr>
        </p15:guide>
        <p15:guide id="5" pos="360">
          <p15:clr>
            <a:srgbClr val="F26B43"/>
          </p15:clr>
        </p15:guide>
        <p15:guide id="6" orient="horz" pos="432">
          <p15:clr>
            <a:srgbClr val="F26B43"/>
          </p15:clr>
        </p15:guide>
        <p15:guide id="7" pos="5400">
          <p15:clr>
            <a:srgbClr val="F26B43"/>
          </p15:clr>
        </p15:guide>
        <p15:guide id="8" pos="24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ciencedirect.com/science/article/pii/S0378112718302433#b0340"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sciencedirect.com/science/article/pii/S0378112718302433#b0375" TargetMode="External"/><Relationship Id="rId4" Type="http://schemas.openxmlformats.org/officeDocument/2006/relationships/hyperlink" Target="https://www.sciencedirect.com/topics/agricultural-and-biological-sciences/breeding-bird-surve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43425" cy="6858000"/>
          </a:xfrm>
          <a:prstGeom prst="rect">
            <a:avLst/>
          </a:prstGeom>
        </p:spPr>
      </p:pic>
      <p:sp>
        <p:nvSpPr>
          <p:cNvPr id="2" name="Title 1"/>
          <p:cNvSpPr>
            <a:spLocks noGrp="1"/>
          </p:cNvSpPr>
          <p:nvPr>
            <p:ph type="ctrTitle"/>
          </p:nvPr>
        </p:nvSpPr>
        <p:spPr>
          <a:xfrm>
            <a:off x="4816693" y="436811"/>
            <a:ext cx="4022507" cy="4394988"/>
          </a:xfrm>
        </p:spPr>
        <p:txBody>
          <a:bodyPr>
            <a:noAutofit/>
          </a:bodyPr>
          <a:lstStyle/>
          <a:p>
            <a:r>
              <a:rPr lang="en-US" sz="3600" i="0" dirty="0"/>
              <a:t>What remote sensing tells us about the region’s changing forests</a:t>
            </a:r>
            <a:br>
              <a:rPr lang="en-US" sz="3600" dirty="0">
                <a:latin typeface="Arial Narrow" panose="020B0606020202030204" pitchFamily="34" charset="0"/>
              </a:rPr>
            </a:br>
            <a:br>
              <a:rPr lang="en-US" sz="3600" i="0" dirty="0"/>
            </a:br>
            <a:endParaRPr lang="en-US" sz="3600" dirty="0">
              <a:latin typeface="Arial Narrow" panose="020B0606020202030204" pitchFamily="34" charset="0"/>
            </a:endParaRPr>
          </a:p>
        </p:txBody>
      </p:sp>
      <p:sp>
        <p:nvSpPr>
          <p:cNvPr id="3" name="Subtitle 2"/>
          <p:cNvSpPr>
            <a:spLocks noGrp="1"/>
          </p:cNvSpPr>
          <p:nvPr>
            <p:ph type="subTitle" idx="1"/>
          </p:nvPr>
        </p:nvSpPr>
        <p:spPr>
          <a:xfrm>
            <a:off x="4816693" y="4304872"/>
            <a:ext cx="4022507" cy="2773038"/>
          </a:xfrm>
        </p:spPr>
        <p:txBody>
          <a:bodyPr>
            <a:normAutofit/>
          </a:bodyPr>
          <a:lstStyle/>
          <a:p>
            <a:pPr>
              <a:lnSpc>
                <a:spcPct val="100000"/>
              </a:lnSpc>
              <a:spcAft>
                <a:spcPts val="1200"/>
              </a:spcAft>
            </a:pPr>
            <a:r>
              <a:rPr lang="en-US" sz="2400" dirty="0">
                <a:solidFill>
                  <a:schemeClr val="tx1">
                    <a:lumMod val="75000"/>
                  </a:schemeClr>
                </a:solidFill>
                <a:latin typeface="Open Sans"/>
              </a:rPr>
              <a:t>Alison Adams                               </a:t>
            </a:r>
            <a:r>
              <a:rPr lang="en-US" sz="1600" dirty="0">
                <a:solidFill>
                  <a:schemeClr val="tx1">
                    <a:lumMod val="75000"/>
                  </a:schemeClr>
                </a:solidFill>
                <a:latin typeface="Open Sans"/>
              </a:rPr>
              <a:t>UVM </a:t>
            </a:r>
            <a:r>
              <a:rPr lang="en-US" sz="1600" dirty="0" err="1">
                <a:solidFill>
                  <a:schemeClr val="tx1">
                    <a:lumMod val="75000"/>
                  </a:schemeClr>
                </a:solidFill>
                <a:latin typeface="Open Sans"/>
              </a:rPr>
              <a:t>Gund</a:t>
            </a:r>
            <a:r>
              <a:rPr lang="en-US" sz="1600" dirty="0">
                <a:solidFill>
                  <a:schemeClr val="tx1">
                    <a:lumMod val="75000"/>
                  </a:schemeClr>
                </a:solidFill>
                <a:latin typeface="Open Sans"/>
              </a:rPr>
              <a:t> Institute</a:t>
            </a:r>
          </a:p>
          <a:p>
            <a:pPr>
              <a:lnSpc>
                <a:spcPct val="100000"/>
              </a:lnSpc>
            </a:pPr>
            <a:r>
              <a:rPr lang="en-US" sz="2400" dirty="0">
                <a:solidFill>
                  <a:schemeClr val="tx1">
                    <a:lumMod val="75000"/>
                  </a:schemeClr>
                </a:solidFill>
                <a:latin typeface="Open Sans"/>
              </a:rPr>
              <a:t>Jennifer Pontius                                         </a:t>
            </a:r>
            <a:r>
              <a:rPr lang="en-US" sz="1600" dirty="0">
                <a:solidFill>
                  <a:schemeClr val="tx1">
                    <a:lumMod val="75000"/>
                  </a:schemeClr>
                </a:solidFill>
                <a:latin typeface="Open Sans"/>
              </a:rPr>
              <a:t>UVM and USFS NRS</a:t>
            </a:r>
            <a:r>
              <a:rPr lang="en-US" sz="2400" dirty="0">
                <a:solidFill>
                  <a:schemeClr val="tx1">
                    <a:lumMod val="75000"/>
                  </a:schemeClr>
                </a:solidFill>
                <a:latin typeface="Open Sans"/>
              </a:rPr>
              <a:t> </a:t>
            </a:r>
          </a:p>
          <a:p>
            <a:pPr>
              <a:lnSpc>
                <a:spcPct val="100000"/>
              </a:lnSpc>
              <a:spcBef>
                <a:spcPts val="1200"/>
              </a:spcBef>
              <a:spcAft>
                <a:spcPts val="1200"/>
              </a:spcAft>
            </a:pPr>
            <a:r>
              <a:rPr lang="en-US" sz="2400" dirty="0">
                <a:solidFill>
                  <a:schemeClr val="tx1">
                    <a:lumMod val="75000"/>
                  </a:schemeClr>
                </a:solidFill>
                <a:latin typeface="Open Sans"/>
              </a:rPr>
              <a:t>David Gudex-Cross                                        </a:t>
            </a:r>
            <a:r>
              <a:rPr lang="en-US" sz="1600" dirty="0">
                <a:solidFill>
                  <a:schemeClr val="tx1">
                    <a:lumMod val="75000"/>
                  </a:schemeClr>
                </a:solidFill>
                <a:latin typeface="Open Sans"/>
              </a:rPr>
              <a:t>UVM RSENR</a:t>
            </a:r>
            <a:endParaRPr lang="en-US" sz="1600" dirty="0">
              <a:solidFill>
                <a:schemeClr val="tx1">
                  <a:lumMod val="75000"/>
                </a:schemeClr>
              </a:solidFill>
            </a:endParaRPr>
          </a:p>
        </p:txBody>
      </p:sp>
      <p:pic>
        <p:nvPicPr>
          <p:cNvPr id="7" name="Picture 6"/>
          <p:cNvPicPr>
            <a:picLocks noChangeAspect="1"/>
          </p:cNvPicPr>
          <p:nvPr/>
        </p:nvPicPr>
        <p:blipFill>
          <a:blip r:embed="rId4"/>
          <a:stretch>
            <a:fillRect/>
          </a:stretch>
        </p:blipFill>
        <p:spPr>
          <a:xfrm>
            <a:off x="998805" y="71918"/>
            <a:ext cx="3526191" cy="2475421"/>
          </a:xfrm>
          <a:prstGeom prst="rect">
            <a:avLst/>
          </a:prstGeom>
        </p:spPr>
      </p:pic>
      <p:pic>
        <p:nvPicPr>
          <p:cNvPr id="9" name="Picture 8"/>
          <p:cNvPicPr>
            <a:picLocks noChangeAspect="1"/>
          </p:cNvPicPr>
          <p:nvPr/>
        </p:nvPicPr>
        <p:blipFill>
          <a:blip r:embed="rId5"/>
          <a:stretch>
            <a:fillRect/>
          </a:stretch>
        </p:blipFill>
        <p:spPr>
          <a:xfrm>
            <a:off x="998805" y="4224898"/>
            <a:ext cx="3526191" cy="2591008"/>
          </a:xfrm>
          <a:prstGeom prst="rect">
            <a:avLst/>
          </a:prstGeom>
        </p:spPr>
      </p:pic>
      <p:pic>
        <p:nvPicPr>
          <p:cNvPr id="4" name="Picture 3"/>
          <p:cNvPicPr>
            <a:picLocks noChangeAspect="1"/>
          </p:cNvPicPr>
          <p:nvPr/>
        </p:nvPicPr>
        <p:blipFill>
          <a:blip r:embed="rId6"/>
          <a:stretch>
            <a:fillRect/>
          </a:stretch>
        </p:blipFill>
        <p:spPr>
          <a:xfrm>
            <a:off x="998805" y="2476829"/>
            <a:ext cx="3526191" cy="1992426"/>
          </a:xfrm>
          <a:prstGeom prst="rect">
            <a:avLst/>
          </a:prstGeom>
        </p:spPr>
      </p:pic>
    </p:spTree>
    <p:extLst>
      <p:ext uri="{BB962C8B-B14F-4D97-AF65-F5344CB8AC3E}">
        <p14:creationId xmlns:p14="http://schemas.microsoft.com/office/powerpoint/2010/main" val="3714102028"/>
      </p:ext>
    </p:extLst>
  </p:cSld>
  <p:clrMapOvr>
    <a:masterClrMapping/>
  </p:clrMapOvr>
  <mc:AlternateContent xmlns:mc="http://schemas.openxmlformats.org/markup-compatibility/2006" xmlns:p14="http://schemas.microsoft.com/office/powerpoint/2010/main">
    <mc:Choice Requires="p14">
      <p:transition spd="slow" p14:dur="2000" advTm="30419"/>
    </mc:Choice>
    <mc:Fallback xmlns="">
      <p:transition spd="slow" advTm="304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62" name="TextBox 12"/>
          <p:cNvSpPr txBox="1">
            <a:spLocks noChangeArrowheads="1"/>
          </p:cNvSpPr>
          <p:nvPr/>
        </p:nvSpPr>
        <p:spPr bwMode="auto">
          <a:xfrm>
            <a:off x="-397006" y="873273"/>
            <a:ext cx="4841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dirty="0">
                <a:solidFill>
                  <a:prstClr val="white"/>
                </a:solidFill>
                <a:latin typeface="Arial" panose="020B0604020202020204" pitchFamily="34" charset="0"/>
                <a:cs typeface="Arial" panose="020B0604020202020204" pitchFamily="34" charset="0"/>
              </a:rPr>
              <a:t>Forest Cover Maps</a:t>
            </a:r>
          </a:p>
        </p:txBody>
      </p:sp>
      <p:sp>
        <p:nvSpPr>
          <p:cNvPr id="19464" name="TextBox 14"/>
          <p:cNvSpPr txBox="1">
            <a:spLocks noChangeArrowheads="1"/>
          </p:cNvSpPr>
          <p:nvPr/>
        </p:nvSpPr>
        <p:spPr bwMode="auto">
          <a:xfrm>
            <a:off x="0" y="6400487"/>
            <a:ext cx="9370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indent="0"/>
            <a:r>
              <a:rPr lang="en-US" altLang="en-US" sz="1800" dirty="0">
                <a:solidFill>
                  <a:prstClr val="white"/>
                </a:solidFill>
                <a:latin typeface="Avenir Book"/>
              </a:rPr>
              <a:t>Classification accuracy and detail surpasses all current forest species mapping products</a:t>
            </a:r>
          </a:p>
        </p:txBody>
      </p:sp>
      <p:grpSp>
        <p:nvGrpSpPr>
          <p:cNvPr id="2" name="Group 1"/>
          <p:cNvGrpSpPr/>
          <p:nvPr/>
        </p:nvGrpSpPr>
        <p:grpSpPr>
          <a:xfrm>
            <a:off x="592322" y="1460096"/>
            <a:ext cx="7636622" cy="4940391"/>
            <a:chOff x="4038600" y="2459876"/>
            <a:chExt cx="5067300" cy="3804399"/>
          </a:xfrm>
        </p:grpSpPr>
        <p:pic>
          <p:nvPicPr>
            <p:cNvPr id="19463"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307013"/>
              <a:ext cx="33623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2470150"/>
              <a:ext cx="3381375"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5700" y="2459876"/>
              <a:ext cx="16002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267200" y="2514600"/>
              <a:ext cx="838200" cy="381000"/>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dirty="0">
                  <a:solidFill>
                    <a:prstClr val="white"/>
                  </a:solidFill>
                </a:rPr>
                <a:t>NSRC</a:t>
              </a:r>
            </a:p>
          </p:txBody>
        </p:sp>
        <p:sp>
          <p:nvSpPr>
            <p:cNvPr id="19" name="TextBox 18"/>
            <p:cNvSpPr txBox="1"/>
            <p:nvPr/>
          </p:nvSpPr>
          <p:spPr>
            <a:xfrm>
              <a:off x="8260422" y="2492554"/>
              <a:ext cx="812800" cy="307975"/>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400" dirty="0">
                  <a:solidFill>
                    <a:prstClr val="white"/>
                  </a:solidFill>
                </a:rPr>
                <a:t>Landfire</a:t>
              </a:r>
            </a:p>
          </p:txBody>
        </p:sp>
        <p:sp>
          <p:nvSpPr>
            <p:cNvPr id="20" name="TextBox 19"/>
            <p:cNvSpPr txBox="1"/>
            <p:nvPr/>
          </p:nvSpPr>
          <p:spPr>
            <a:xfrm>
              <a:off x="8346896" y="3784421"/>
              <a:ext cx="723900" cy="30638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400" dirty="0">
                  <a:solidFill>
                    <a:prstClr val="white"/>
                  </a:solidFill>
                </a:rPr>
                <a:t>NFTM</a:t>
              </a:r>
            </a:p>
          </p:txBody>
        </p:sp>
        <p:sp>
          <p:nvSpPr>
            <p:cNvPr id="21" name="TextBox 20"/>
            <p:cNvSpPr txBox="1"/>
            <p:nvPr/>
          </p:nvSpPr>
          <p:spPr>
            <a:xfrm>
              <a:off x="8357170" y="5062001"/>
              <a:ext cx="723900" cy="307975"/>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400" dirty="0">
                  <a:solidFill>
                    <a:prstClr val="white"/>
                  </a:solidFill>
                </a:rPr>
                <a:t>NLCD</a:t>
              </a:r>
            </a:p>
          </p:txBody>
        </p:sp>
      </p:grpSp>
      <p:sp>
        <p:nvSpPr>
          <p:cNvPr id="16" name="Title 1"/>
          <p:cNvSpPr txBox="1">
            <a:spLocks/>
          </p:cNvSpPr>
          <p:nvPr/>
        </p:nvSpPr>
        <p:spPr>
          <a:xfrm>
            <a:off x="125795" y="6446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Fragmentation Methods</a:t>
            </a:r>
          </a:p>
        </p:txBody>
      </p:sp>
    </p:spTree>
    <p:extLst>
      <p:ext uri="{BB962C8B-B14F-4D97-AF65-F5344CB8AC3E}">
        <p14:creationId xmlns:p14="http://schemas.microsoft.com/office/powerpoint/2010/main" val="295701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7760" y="1550046"/>
            <a:ext cx="9269895" cy="54126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125795" y="6446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Fragmentation Methods</a:t>
            </a:r>
          </a:p>
        </p:txBody>
      </p:sp>
      <p:pic>
        <p:nvPicPr>
          <p:cNvPr id="13" name="Picture 18"/>
          <p:cNvPicPr>
            <a:picLocks noChangeAspect="1"/>
          </p:cNvPicPr>
          <p:nvPr/>
        </p:nvPicPr>
        <p:blipFill>
          <a:blip r:embed="rId3" cstate="print">
            <a:extLst>
              <a:ext uri="{28A0092B-C50C-407E-A947-70E740481C1C}">
                <a14:useLocalDpi xmlns:a14="http://schemas.microsoft.com/office/drawing/2010/main" val="0"/>
              </a:ext>
            </a:extLst>
          </a:blip>
          <a:srcRect l="51746" r="2914" b="32436"/>
          <a:stretch>
            <a:fillRect/>
          </a:stretch>
        </p:blipFill>
        <p:spPr bwMode="auto">
          <a:xfrm>
            <a:off x="5891213" y="4362450"/>
            <a:ext cx="157638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a:blip r:embed="rId4" cstate="print">
            <a:extLst>
              <a:ext uri="{28A0092B-C50C-407E-A947-70E740481C1C}">
                <a14:useLocalDpi xmlns:a14="http://schemas.microsoft.com/office/drawing/2010/main" val="0"/>
              </a:ext>
            </a:extLst>
          </a:blip>
          <a:srcRect l="76315"/>
          <a:stretch>
            <a:fillRect/>
          </a:stretch>
        </p:blipFill>
        <p:spPr bwMode="auto">
          <a:xfrm>
            <a:off x="5753100" y="1900238"/>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9125" y="3209925"/>
            <a:ext cx="19907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4" cstate="print">
            <a:extLst>
              <a:ext uri="{28A0092B-C50C-407E-A947-70E740481C1C}">
                <a14:useLocalDpi xmlns:a14="http://schemas.microsoft.com/office/drawing/2010/main" val="0"/>
              </a:ext>
            </a:extLst>
          </a:blip>
          <a:srcRect l="50000" r="24738"/>
          <a:stretch>
            <a:fillRect/>
          </a:stretch>
        </p:blipFill>
        <p:spPr bwMode="auto">
          <a:xfrm>
            <a:off x="3889375" y="1903413"/>
            <a:ext cx="18288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a:blip r:embed="rId4" cstate="print">
            <a:extLst>
              <a:ext uri="{28A0092B-C50C-407E-A947-70E740481C1C}">
                <a14:useLocalDpi xmlns:a14="http://schemas.microsoft.com/office/drawing/2010/main" val="0"/>
              </a:ext>
            </a:extLst>
          </a:blip>
          <a:srcRect l="24738" r="50000"/>
          <a:stretch>
            <a:fillRect/>
          </a:stretch>
        </p:blipFill>
        <p:spPr bwMode="auto">
          <a:xfrm>
            <a:off x="2012950" y="1900238"/>
            <a:ext cx="18288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p:cNvPicPr>
            <a:picLocks noChangeAspect="1"/>
          </p:cNvPicPr>
          <p:nvPr/>
        </p:nvPicPr>
        <p:blipFill>
          <a:blip r:embed="rId4" cstate="print">
            <a:extLst>
              <a:ext uri="{28A0092B-C50C-407E-A947-70E740481C1C}">
                <a14:useLocalDpi xmlns:a14="http://schemas.microsoft.com/office/drawing/2010/main" val="0"/>
              </a:ext>
            </a:extLst>
          </a:blip>
          <a:srcRect r="76315"/>
          <a:stretch>
            <a:fillRect/>
          </a:stretch>
        </p:blipFill>
        <p:spPr bwMode="auto">
          <a:xfrm>
            <a:off x="158750" y="1849438"/>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p:cNvPicPr>
            <a:picLocks noChangeAspect="1"/>
          </p:cNvPicPr>
          <p:nvPr/>
        </p:nvPicPr>
        <p:blipFill>
          <a:blip r:embed="rId6" cstate="print">
            <a:extLst>
              <a:ext uri="{28A0092B-C50C-407E-A947-70E740481C1C}">
                <a14:useLocalDpi xmlns:a14="http://schemas.microsoft.com/office/drawing/2010/main" val="0"/>
              </a:ext>
            </a:extLst>
          </a:blip>
          <a:srcRect r="24332"/>
          <a:stretch>
            <a:fillRect/>
          </a:stretch>
        </p:blipFill>
        <p:spPr bwMode="auto">
          <a:xfrm>
            <a:off x="88900" y="3181350"/>
            <a:ext cx="17716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8425" y="3200400"/>
            <a:ext cx="18859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4572000"/>
            <a:ext cx="1905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Equal 25"/>
          <p:cNvSpPr/>
          <p:nvPr/>
        </p:nvSpPr>
        <p:spPr bwMode="auto">
          <a:xfrm rot="5400000">
            <a:off x="4537075" y="4244975"/>
            <a:ext cx="565150" cy="457200"/>
          </a:xfrm>
          <a:prstGeom prst="mathEqual">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lstStyle/>
          <a:p>
            <a:pPr>
              <a:defRPr/>
            </a:pPr>
            <a:endParaRPr lang="en-US" b="1">
              <a:ln w="22225">
                <a:solidFill>
                  <a:schemeClr val="accent2"/>
                </a:solidFill>
                <a:prstDash val="solid"/>
              </a:ln>
              <a:solidFill>
                <a:schemeClr val="accent2">
                  <a:lumMod val="40000"/>
                  <a:lumOff val="60000"/>
                </a:schemeClr>
              </a:solidFill>
            </a:endParaRPr>
          </a:p>
        </p:txBody>
      </p:sp>
      <p:pic>
        <p:nvPicPr>
          <p:cNvPr id="27" name="Picture 14"/>
          <p:cNvPicPr>
            <a:picLocks noChangeAspect="1"/>
          </p:cNvPicPr>
          <p:nvPr/>
        </p:nvPicPr>
        <p:blipFill>
          <a:blip r:embed="rId9" cstate="print">
            <a:extLst>
              <a:ext uri="{28A0092B-C50C-407E-A947-70E740481C1C}">
                <a14:useLocalDpi xmlns:a14="http://schemas.microsoft.com/office/drawing/2010/main" val="0"/>
              </a:ext>
            </a:extLst>
          </a:blip>
          <a:srcRect l="2356" r="50990" b="32436"/>
          <a:stretch>
            <a:fillRect/>
          </a:stretch>
        </p:blipFill>
        <p:spPr bwMode="auto">
          <a:xfrm>
            <a:off x="5867400" y="3276600"/>
            <a:ext cx="16002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p:cNvSpPr/>
          <p:nvPr/>
        </p:nvSpPr>
        <p:spPr bwMode="auto">
          <a:xfrm>
            <a:off x="7578725" y="1933575"/>
            <a:ext cx="1489075" cy="1247775"/>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lIns="182880" tIns="91440" rIns="182880"/>
          <a:lstStyle/>
          <a:p>
            <a:pPr algn="ctr">
              <a:defRPr/>
            </a:pPr>
            <a:r>
              <a:rPr lang="en-US" sz="1200" b="1" dirty="0">
                <a:latin typeface="Segoe UI Emoji" panose="020B0502040204020203" pitchFamily="34" charset="0"/>
                <a:ea typeface="Segoe UI Emoji" panose="020B0502040204020203" pitchFamily="34" charset="0"/>
              </a:rPr>
              <a:t>5</a:t>
            </a:r>
          </a:p>
          <a:p>
            <a:pPr algn="ctr">
              <a:defRPr/>
            </a:pPr>
            <a:endParaRPr lang="en-US" sz="1050" b="1" dirty="0">
              <a:latin typeface="Segoe UI Emoji" panose="020B0502040204020203" pitchFamily="34" charset="0"/>
              <a:ea typeface="Segoe UI Emoji" panose="020B0502040204020203" pitchFamily="34" charset="0"/>
            </a:endParaRPr>
          </a:p>
          <a:p>
            <a:pPr algn="ctr">
              <a:defRPr/>
            </a:pPr>
            <a:r>
              <a:rPr lang="en-US" sz="1050" dirty="0">
                <a:latin typeface="Segoe UI Emoji" panose="020B0502040204020203" pitchFamily="34" charset="0"/>
                <a:ea typeface="Segoe UI Emoji" panose="020B0502040204020203" pitchFamily="34" charset="0"/>
              </a:rPr>
              <a:t>Re-run to create a probability of conversion map</a:t>
            </a:r>
          </a:p>
        </p:txBody>
      </p:sp>
      <p:pic>
        <p:nvPicPr>
          <p:cNvPr id="29" name="Picture 12"/>
          <p:cNvPicPr>
            <a:picLocks noChangeAspect="1"/>
          </p:cNvPicPr>
          <p:nvPr/>
        </p:nvPicPr>
        <p:blipFill>
          <a:blip r:embed="rId10">
            <a:extLst>
              <a:ext uri="{28A0092B-C50C-407E-A947-70E740481C1C}">
                <a14:useLocalDpi xmlns:a14="http://schemas.microsoft.com/office/drawing/2010/main" val="0"/>
              </a:ext>
            </a:extLst>
          </a:blip>
          <a:srcRect r="48750"/>
          <a:stretch>
            <a:fillRect/>
          </a:stretch>
        </p:blipFill>
        <p:spPr bwMode="auto">
          <a:xfrm>
            <a:off x="7567613" y="3267075"/>
            <a:ext cx="15081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7200" y="5632450"/>
            <a:ext cx="12239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2"/>
          <p:cNvSpPr txBox="1">
            <a:spLocks noChangeArrowheads="1"/>
          </p:cNvSpPr>
          <p:nvPr/>
        </p:nvSpPr>
        <p:spPr bwMode="auto">
          <a:xfrm>
            <a:off x="-37760" y="1088381"/>
            <a:ext cx="4841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dirty="0">
                <a:solidFill>
                  <a:prstClr val="white"/>
                </a:solidFill>
                <a:latin typeface="Arial" panose="020B0604020202020204" pitchFamily="34" charset="0"/>
                <a:cs typeface="Arial" panose="020B0604020202020204" pitchFamily="34" charset="0"/>
              </a:rPr>
              <a:t>Forest Conversion Modeling</a:t>
            </a:r>
          </a:p>
        </p:txBody>
      </p:sp>
    </p:spTree>
    <p:extLst>
      <p:ext uri="{BB962C8B-B14F-4D97-AF65-F5344CB8AC3E}">
        <p14:creationId xmlns:p14="http://schemas.microsoft.com/office/powerpoint/2010/main" val="1145497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itle 1"/>
          <p:cNvSpPr txBox="1">
            <a:spLocks/>
          </p:cNvSpPr>
          <p:nvPr/>
        </p:nvSpPr>
        <p:spPr>
          <a:xfrm>
            <a:off x="125795" y="6446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Fragmentation Results</a:t>
            </a:r>
          </a:p>
        </p:txBody>
      </p:sp>
      <p:sp>
        <p:nvSpPr>
          <p:cNvPr id="31" name="TextBox 12"/>
          <p:cNvSpPr txBox="1">
            <a:spLocks noChangeArrowheads="1"/>
          </p:cNvSpPr>
          <p:nvPr/>
        </p:nvSpPr>
        <p:spPr bwMode="auto">
          <a:xfrm>
            <a:off x="-644360" y="1001331"/>
            <a:ext cx="4841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Changes Revealed</a:t>
            </a:r>
          </a:p>
        </p:txBody>
      </p:sp>
      <p:sp>
        <p:nvSpPr>
          <p:cNvPr id="21" name="Rectangle 2"/>
          <p:cNvSpPr>
            <a:spLocks noChangeArrowheads="1"/>
          </p:cNvSpPr>
          <p:nvPr/>
        </p:nvSpPr>
        <p:spPr bwMode="auto">
          <a:xfrm>
            <a:off x="396606" y="1600200"/>
            <a:ext cx="85160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342900" lvl="0" indent="-342900">
              <a:spcBef>
                <a:spcPts val="600"/>
              </a:spcBef>
              <a:buClr>
                <a:srgbClr val="1D1A1D">
                  <a:lumMod val="25000"/>
                </a:srgbClr>
              </a:buClr>
              <a:buFont typeface="Arial" panose="020B0604020202020204" pitchFamily="34" charset="0"/>
              <a:buChar char="•"/>
              <a:defRPr/>
            </a:pPr>
            <a:r>
              <a:rPr lang="en-US" altLang="en-US" dirty="0">
                <a:solidFill>
                  <a:schemeClr val="bg1"/>
                </a:solidFill>
                <a:latin typeface="Corbel" panose="020B0503020204020204"/>
              </a:rPr>
              <a:t>W</a:t>
            </a:r>
            <a:r>
              <a:rPr lang="en-US" dirty="0">
                <a:solidFill>
                  <a:schemeClr val="bg1"/>
                </a:solidFill>
                <a:latin typeface="Corbel" panose="020B0503020204020204"/>
              </a:rPr>
              <a:t>hile the </a:t>
            </a:r>
            <a:r>
              <a:rPr lang="en-US" i="1" dirty="0">
                <a:solidFill>
                  <a:schemeClr val="bg1"/>
                </a:solidFill>
                <a:latin typeface="Corbel" panose="020B0503020204020204"/>
              </a:rPr>
              <a:t>rates</a:t>
            </a:r>
            <a:r>
              <a:rPr lang="en-US" dirty="0">
                <a:solidFill>
                  <a:schemeClr val="bg1"/>
                </a:solidFill>
                <a:latin typeface="Corbel" panose="020B0503020204020204"/>
              </a:rPr>
              <a:t> of forest loss vary over time based on economic pressures, forest area has and will continue to decrease over the next few decades, creating an increasingly fragmented landscape.  </a:t>
            </a:r>
          </a:p>
        </p:txBody>
      </p:sp>
      <p:pic>
        <p:nvPicPr>
          <p:cNvPr id="32"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759" y="3318681"/>
            <a:ext cx="8270109" cy="3103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709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itle 1"/>
          <p:cNvSpPr txBox="1">
            <a:spLocks/>
          </p:cNvSpPr>
          <p:nvPr/>
        </p:nvSpPr>
        <p:spPr>
          <a:xfrm>
            <a:off x="125795" y="6446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Fragmentation Results</a:t>
            </a:r>
          </a:p>
        </p:txBody>
      </p:sp>
      <p:sp>
        <p:nvSpPr>
          <p:cNvPr id="31" name="TextBox 12"/>
          <p:cNvSpPr txBox="1">
            <a:spLocks noChangeArrowheads="1"/>
          </p:cNvSpPr>
          <p:nvPr/>
        </p:nvSpPr>
        <p:spPr bwMode="auto">
          <a:xfrm>
            <a:off x="-644360" y="1001331"/>
            <a:ext cx="4841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Changes Revealed</a:t>
            </a:r>
          </a:p>
        </p:txBody>
      </p:sp>
      <p:sp>
        <p:nvSpPr>
          <p:cNvPr id="21" name="Rectangle 2"/>
          <p:cNvSpPr>
            <a:spLocks noChangeArrowheads="1"/>
          </p:cNvSpPr>
          <p:nvPr/>
        </p:nvSpPr>
        <p:spPr bwMode="auto">
          <a:xfrm>
            <a:off x="0" y="1486936"/>
            <a:ext cx="50643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342900" lvl="0" indent="-342900">
              <a:spcBef>
                <a:spcPts val="600"/>
              </a:spcBef>
              <a:buClr>
                <a:srgbClr val="1D1A1D">
                  <a:lumMod val="25000"/>
                </a:srgbClr>
              </a:buClr>
              <a:buFont typeface="Arial" panose="020B0604020202020204" pitchFamily="34" charset="0"/>
              <a:buChar char="•"/>
              <a:defRPr/>
            </a:pPr>
            <a:r>
              <a:rPr lang="en-US" dirty="0">
                <a:solidFill>
                  <a:schemeClr val="bg1"/>
                </a:solidFill>
                <a:latin typeface="Corbel" panose="020B0503020204020204"/>
              </a:rPr>
              <a:t>Development pressures are a significant factor in which locations experience deforestation. </a:t>
            </a:r>
          </a:p>
        </p:txBody>
      </p:sp>
      <p:sp>
        <p:nvSpPr>
          <p:cNvPr id="3" name="TextBox 2"/>
          <p:cNvSpPr txBox="1"/>
          <p:nvPr/>
        </p:nvSpPr>
        <p:spPr>
          <a:xfrm>
            <a:off x="305868" y="2799145"/>
            <a:ext cx="4599544" cy="4154984"/>
          </a:xfrm>
          <a:prstGeom prst="rect">
            <a:avLst/>
          </a:prstGeom>
          <a:noFill/>
        </p:spPr>
        <p:txBody>
          <a:bodyPr wrap="square" rtlCol="0">
            <a:spAutoFit/>
          </a:bodyPr>
          <a:lstStyle/>
          <a:p>
            <a:r>
              <a:rPr lang="en-US" sz="2400" dirty="0">
                <a:solidFill>
                  <a:schemeClr val="accent4">
                    <a:lumMod val="20000"/>
                    <a:lumOff val="80000"/>
                  </a:schemeClr>
                </a:solidFill>
              </a:rPr>
              <a:t>Increased probability of forest                     loss were related to:</a:t>
            </a:r>
          </a:p>
          <a:p>
            <a:endParaRPr lang="en-US" sz="2400" dirty="0">
              <a:solidFill>
                <a:schemeClr val="accent4">
                  <a:lumMod val="20000"/>
                  <a:lumOff val="80000"/>
                </a:schemeClr>
              </a:solidFill>
            </a:endParaRPr>
          </a:p>
          <a:p>
            <a:pPr marL="342900" indent="-342900">
              <a:buFont typeface="Arial" panose="020B0604020202020204" pitchFamily="34" charset="0"/>
              <a:buChar char="•"/>
            </a:pPr>
            <a:r>
              <a:rPr lang="en-US" sz="2400" dirty="0">
                <a:solidFill>
                  <a:schemeClr val="accent4">
                    <a:lumMod val="20000"/>
                    <a:lumOff val="80000"/>
                  </a:schemeClr>
                </a:solidFill>
              </a:rPr>
              <a:t>Population density (higher)</a:t>
            </a:r>
          </a:p>
          <a:p>
            <a:pPr marL="342900" indent="-342900">
              <a:buFont typeface="Arial" panose="020B0604020202020204" pitchFamily="34" charset="0"/>
              <a:buChar char="•"/>
            </a:pPr>
            <a:r>
              <a:rPr lang="en-US" sz="2400" dirty="0">
                <a:solidFill>
                  <a:schemeClr val="accent4">
                    <a:lumMod val="20000"/>
                    <a:lumOff val="80000"/>
                  </a:schemeClr>
                </a:solidFill>
              </a:rPr>
              <a:t>Distance to roads (closer)</a:t>
            </a:r>
          </a:p>
          <a:p>
            <a:pPr marL="342900" indent="-342900">
              <a:buFont typeface="Arial" panose="020B0604020202020204" pitchFamily="34" charset="0"/>
              <a:buChar char="•"/>
            </a:pPr>
            <a:r>
              <a:rPr lang="en-US" sz="2400" dirty="0">
                <a:solidFill>
                  <a:schemeClr val="accent4">
                    <a:lumMod val="20000"/>
                    <a:lumOff val="80000"/>
                  </a:schemeClr>
                </a:solidFill>
              </a:rPr>
              <a:t>Slopes (steeper)</a:t>
            </a:r>
          </a:p>
          <a:p>
            <a:pPr marL="342900" indent="-342900">
              <a:buFont typeface="Arial" panose="020B0604020202020204" pitchFamily="34" charset="0"/>
              <a:buChar char="•"/>
            </a:pPr>
            <a:r>
              <a:rPr lang="en-US" sz="2400" dirty="0">
                <a:solidFill>
                  <a:schemeClr val="accent4">
                    <a:lumMod val="20000"/>
                    <a:lumOff val="80000"/>
                  </a:schemeClr>
                </a:solidFill>
              </a:rPr>
              <a:t>Elevations (lower)</a:t>
            </a:r>
          </a:p>
          <a:p>
            <a:pPr marL="342900" indent="-342900">
              <a:buFont typeface="Arial" panose="020B0604020202020204" pitchFamily="34" charset="0"/>
              <a:buChar char="•"/>
            </a:pPr>
            <a:r>
              <a:rPr lang="en-US" sz="2400" dirty="0">
                <a:solidFill>
                  <a:schemeClr val="accent4">
                    <a:lumMod val="20000"/>
                    <a:lumOff val="80000"/>
                  </a:schemeClr>
                </a:solidFill>
              </a:rPr>
              <a:t>Distance to urban area (closer)</a:t>
            </a:r>
          </a:p>
          <a:p>
            <a:pPr marL="342900" indent="-342900">
              <a:buFont typeface="Arial" panose="020B0604020202020204" pitchFamily="34" charset="0"/>
              <a:buChar char="•"/>
            </a:pPr>
            <a:r>
              <a:rPr lang="en-US" sz="2400" dirty="0">
                <a:solidFill>
                  <a:schemeClr val="accent4">
                    <a:lumMod val="20000"/>
                    <a:lumOff val="80000"/>
                  </a:schemeClr>
                </a:solidFill>
              </a:rPr>
              <a:t>Conservation status (unenrolled)</a:t>
            </a:r>
          </a:p>
          <a:p>
            <a:endParaRPr lang="en-US" sz="2400" dirty="0">
              <a:solidFill>
                <a:schemeClr val="accent4">
                  <a:lumMod val="20000"/>
                  <a:lumOff val="80000"/>
                </a:schemeClr>
              </a:solidFill>
            </a:endParaRPr>
          </a:p>
        </p:txBody>
      </p:sp>
      <p:grpSp>
        <p:nvGrpSpPr>
          <p:cNvPr id="10" name="Group 3"/>
          <p:cNvGrpSpPr>
            <a:grpSpLocks/>
          </p:cNvGrpSpPr>
          <p:nvPr/>
        </p:nvGrpSpPr>
        <p:grpSpPr bwMode="auto">
          <a:xfrm>
            <a:off x="5064370" y="947426"/>
            <a:ext cx="3475325" cy="5805065"/>
            <a:chOff x="12780156" y="6518734"/>
            <a:chExt cx="9406418" cy="14397059"/>
          </a:xfrm>
        </p:grpSpPr>
        <p:sp>
          <p:nvSpPr>
            <p:cNvPr id="11" name="Rectangle 10"/>
            <p:cNvSpPr/>
            <p:nvPr/>
          </p:nvSpPr>
          <p:spPr>
            <a:xfrm>
              <a:off x="12780156" y="6620764"/>
              <a:ext cx="9115217" cy="1250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grpSp>
          <p:nvGrpSpPr>
            <p:cNvPr id="12" name="Group 5"/>
            <p:cNvGrpSpPr>
              <a:grpSpLocks/>
            </p:cNvGrpSpPr>
            <p:nvPr/>
          </p:nvGrpSpPr>
          <p:grpSpPr bwMode="auto">
            <a:xfrm>
              <a:off x="12780156" y="7415845"/>
              <a:ext cx="9165444" cy="13499948"/>
              <a:chOff x="12918624" y="6757840"/>
              <a:chExt cx="9165444" cy="13499948"/>
            </a:xfrm>
          </p:grpSpPr>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l="2267" t="1468" r="40067" b="285"/>
              <a:stretch>
                <a:fillRect/>
              </a:stretch>
            </p:blipFill>
            <p:spPr bwMode="auto">
              <a:xfrm>
                <a:off x="12918624" y="6757840"/>
                <a:ext cx="9165444" cy="1206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 name="Rectangle 16"/>
              <p:cNvSpPr/>
              <p:nvPr/>
            </p:nvSpPr>
            <p:spPr>
              <a:xfrm>
                <a:off x="12918624" y="18802474"/>
                <a:ext cx="9165444" cy="145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pic>
            <p:nvPicPr>
              <p:cNvPr id="18" name="Picture 10"/>
              <p:cNvPicPr>
                <a:picLocks noChangeAspect="1" noChangeArrowheads="1"/>
              </p:cNvPicPr>
              <p:nvPr/>
            </p:nvPicPr>
            <p:blipFill>
              <a:blip r:embed="rId4">
                <a:extLst>
                  <a:ext uri="{28A0092B-C50C-407E-A947-70E740481C1C}">
                    <a14:useLocalDpi xmlns:a14="http://schemas.microsoft.com/office/drawing/2010/main" val="0"/>
                  </a:ext>
                </a:extLst>
              </a:blip>
              <a:srcRect l="59785" t="75307" r="33006" b="9537"/>
              <a:stretch>
                <a:fillRect/>
              </a:stretch>
            </p:blipFill>
            <p:spPr bwMode="auto">
              <a:xfrm>
                <a:off x="13503631" y="18802474"/>
                <a:ext cx="977235" cy="143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 name="Picture 12"/>
              <p:cNvPicPr>
                <a:picLocks noChangeAspect="1" noChangeArrowheads="1"/>
              </p:cNvPicPr>
              <p:nvPr/>
            </p:nvPicPr>
            <p:blipFill>
              <a:blip r:embed="rId5">
                <a:extLst>
                  <a:ext uri="{28A0092B-C50C-407E-A947-70E740481C1C}">
                    <a14:useLocalDpi xmlns:a14="http://schemas.microsoft.com/office/drawing/2010/main" val="0"/>
                  </a:ext>
                </a:extLst>
              </a:blip>
              <a:srcRect l="59785" t="14566" r="25941" b="75294"/>
              <a:stretch>
                <a:fillRect/>
              </a:stretch>
            </p:blipFill>
            <p:spPr bwMode="auto">
              <a:xfrm>
                <a:off x="19812621" y="18963758"/>
                <a:ext cx="2221219" cy="121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sp>
          <p:nvSpPr>
            <p:cNvPr id="13" name="TextBox 12"/>
            <p:cNvSpPr txBox="1"/>
            <p:nvPr/>
          </p:nvSpPr>
          <p:spPr>
            <a:xfrm>
              <a:off x="13021130" y="6518734"/>
              <a:ext cx="9165444" cy="1755618"/>
            </a:xfrm>
            <a:prstGeom prst="rect">
              <a:avLst/>
            </a:prstGeom>
            <a:noFill/>
          </p:spPr>
          <p:txBody>
            <a:bodyPr wrap="square">
              <a:spAutoFit/>
            </a:bodyPr>
            <a:lstStyle/>
            <a:p>
              <a:pPr>
                <a:defRPr/>
              </a:pPr>
              <a:r>
                <a:rPr lang="en-US" sz="2000" b="1" dirty="0">
                  <a:solidFill>
                    <a:schemeClr val="tx2">
                      <a:lumMod val="25000"/>
                    </a:schemeClr>
                  </a:solidFill>
                  <a:latin typeface="Corbel" panose="020B0503020204020204" pitchFamily="34" charset="0"/>
                </a:rPr>
                <a:t>Probability of deforestation                           </a:t>
              </a:r>
            </a:p>
            <a:p>
              <a:pPr>
                <a:defRPr/>
              </a:pPr>
              <a:endParaRPr lang="en-US" sz="2000" b="1" dirty="0">
                <a:solidFill>
                  <a:schemeClr val="tx2">
                    <a:lumMod val="25000"/>
                  </a:schemeClr>
                </a:solidFill>
                <a:latin typeface="Corbel" panose="020B0503020204020204" pitchFamily="34" charset="0"/>
              </a:endParaRPr>
            </a:p>
          </p:txBody>
        </p:sp>
      </p:grpSp>
    </p:spTree>
    <p:extLst>
      <p:ext uri="{BB962C8B-B14F-4D97-AF65-F5344CB8AC3E}">
        <p14:creationId xmlns:p14="http://schemas.microsoft.com/office/powerpoint/2010/main" val="289771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itle 1"/>
          <p:cNvSpPr txBox="1">
            <a:spLocks/>
          </p:cNvSpPr>
          <p:nvPr/>
        </p:nvSpPr>
        <p:spPr>
          <a:xfrm>
            <a:off x="125795" y="6446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Fragmentation Results</a:t>
            </a:r>
          </a:p>
        </p:txBody>
      </p:sp>
      <p:sp>
        <p:nvSpPr>
          <p:cNvPr id="31" name="TextBox 12"/>
          <p:cNvSpPr txBox="1">
            <a:spLocks noChangeArrowheads="1"/>
          </p:cNvSpPr>
          <p:nvPr/>
        </p:nvSpPr>
        <p:spPr bwMode="auto">
          <a:xfrm>
            <a:off x="-644360" y="1001331"/>
            <a:ext cx="4841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Changes Revealed</a:t>
            </a:r>
          </a:p>
        </p:txBody>
      </p:sp>
      <p:sp>
        <p:nvSpPr>
          <p:cNvPr id="21" name="Rectangle 2"/>
          <p:cNvSpPr>
            <a:spLocks noChangeArrowheads="1"/>
          </p:cNvSpPr>
          <p:nvPr/>
        </p:nvSpPr>
        <p:spPr bwMode="auto">
          <a:xfrm>
            <a:off x="-1" y="1486936"/>
            <a:ext cx="89126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342900" indent="-342900">
              <a:spcBef>
                <a:spcPts val="600"/>
              </a:spcBef>
              <a:buClr>
                <a:srgbClr val="1D1A1D">
                  <a:lumMod val="25000"/>
                </a:srgbClr>
              </a:buClr>
              <a:buFont typeface="Arial" panose="020B0604020202020204" pitchFamily="34" charset="0"/>
              <a:buChar char="•"/>
              <a:defRPr/>
            </a:pPr>
            <a:r>
              <a:rPr lang="en-US" dirty="0">
                <a:solidFill>
                  <a:prstClr val="white"/>
                </a:solidFill>
                <a:latin typeface="Corbel" panose="020B0503020204020204"/>
              </a:rPr>
              <a:t>Development pressures are a significant factor in which locations experience deforestation. </a:t>
            </a:r>
          </a:p>
        </p:txBody>
      </p:sp>
      <p:grpSp>
        <p:nvGrpSpPr>
          <p:cNvPr id="2" name="Group 1"/>
          <p:cNvGrpSpPr/>
          <p:nvPr/>
        </p:nvGrpSpPr>
        <p:grpSpPr>
          <a:xfrm>
            <a:off x="493003" y="3579972"/>
            <a:ext cx="8262650" cy="2845712"/>
            <a:chOff x="4495800" y="1828800"/>
            <a:chExt cx="8429262" cy="2617788"/>
          </a:xfrm>
        </p:grpSpPr>
        <p:pic>
          <p:nvPicPr>
            <p:cNvPr id="6"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4371975" cy="2617788"/>
            </a:xfrm>
            <a:prstGeom prst="rect">
              <a:avLst/>
            </a:prstGeom>
            <a:solidFill>
              <a:schemeClr val="bg1"/>
            </a:solidFill>
            <a:ln>
              <a:noFill/>
            </a:ln>
          </p:spPr>
        </p:pic>
        <p:sp>
          <p:nvSpPr>
            <p:cNvPr id="7" name="TextBox 1"/>
            <p:cNvSpPr txBox="1">
              <a:spLocks noChangeArrowheads="1"/>
            </p:cNvSpPr>
            <p:nvPr/>
          </p:nvSpPr>
          <p:spPr bwMode="auto">
            <a:xfrm>
              <a:off x="8867775" y="1828800"/>
              <a:ext cx="4057287" cy="2604755"/>
            </a:xfrm>
            <a:prstGeom prst="rect">
              <a:avLst/>
            </a:prstGeom>
            <a:solidFill>
              <a:schemeClr val="bg1"/>
            </a:solidFill>
            <a:ln>
              <a:noFill/>
            </a:ln>
          </p:spPr>
          <p:txBody>
            <a:bodyPr wrap="square" lIns="274320" tIns="274320" rIns="274320" bIns="18288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200" i="1" dirty="0">
                  <a:solidFill>
                    <a:prstClr val="black"/>
                  </a:solidFill>
                </a:rPr>
                <a:t>The high rate of deforestation coincides with a period of increasing home prices, while the following period of forest conversion stabilization tracks the housing market crash between 2000 and 2015.</a:t>
              </a:r>
            </a:p>
          </p:txBody>
        </p:sp>
      </p:grpSp>
      <p:sp>
        <p:nvSpPr>
          <p:cNvPr id="3" name="TextBox 2"/>
          <p:cNvSpPr txBox="1"/>
          <p:nvPr/>
        </p:nvSpPr>
        <p:spPr>
          <a:xfrm>
            <a:off x="336013" y="2203373"/>
            <a:ext cx="8576631" cy="1200329"/>
          </a:xfrm>
          <a:prstGeom prst="rect">
            <a:avLst/>
          </a:prstGeom>
          <a:noFill/>
        </p:spPr>
        <p:txBody>
          <a:bodyPr wrap="square" rtlCol="0">
            <a:spAutoFit/>
          </a:bodyPr>
          <a:lstStyle/>
          <a:p>
            <a:r>
              <a:rPr lang="en-US" sz="2400" dirty="0">
                <a:solidFill>
                  <a:srgbClr val="4CA198">
                    <a:lumMod val="20000"/>
                    <a:lumOff val="80000"/>
                  </a:srgbClr>
                </a:solidFill>
              </a:rPr>
              <a:t>In fact, the variable rate of forest loss witnessed across the 30 year period reflects patterns in the strength of the regional housing market.</a:t>
            </a:r>
          </a:p>
        </p:txBody>
      </p:sp>
    </p:spTree>
    <p:extLst>
      <p:ext uri="{BB962C8B-B14F-4D97-AF65-F5344CB8AC3E}">
        <p14:creationId xmlns:p14="http://schemas.microsoft.com/office/powerpoint/2010/main" val="69335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8" name="Rectangle 2"/>
          <p:cNvSpPr>
            <a:spLocks noChangeArrowheads="1"/>
          </p:cNvSpPr>
          <p:nvPr/>
        </p:nvSpPr>
        <p:spPr bwMode="auto">
          <a:xfrm>
            <a:off x="348867" y="1471197"/>
            <a:ext cx="36576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indent="0">
              <a:spcBef>
                <a:spcPts val="600"/>
              </a:spcBef>
            </a:pPr>
            <a:r>
              <a:rPr lang="en-US" altLang="en-US" dirty="0">
                <a:solidFill>
                  <a:schemeClr val="bg1"/>
                </a:solidFill>
              </a:rPr>
              <a:t>Applying this model across the region shows the highly variable nature of forest conversion probability.</a:t>
            </a:r>
          </a:p>
          <a:p>
            <a:pPr marL="0" indent="0">
              <a:spcBef>
                <a:spcPts val="600"/>
              </a:spcBef>
            </a:pPr>
            <a:endParaRPr lang="en-US" altLang="en-US" dirty="0">
              <a:solidFill>
                <a:schemeClr val="bg1"/>
              </a:solidFill>
            </a:endParaRPr>
          </a:p>
          <a:p>
            <a:pPr marL="0" indent="0">
              <a:spcBef>
                <a:spcPts val="600"/>
              </a:spcBef>
            </a:pPr>
            <a:r>
              <a:rPr lang="en-US" altLang="en-US" dirty="0">
                <a:solidFill>
                  <a:schemeClr val="bg1"/>
                </a:solidFill>
              </a:rPr>
              <a:t>Conservation efforts should target high quality, high risk habitats for conservation and management activities.</a:t>
            </a:r>
          </a:p>
        </p:txBody>
      </p:sp>
      <p:pic>
        <p:nvPicPr>
          <p:cNvPr id="317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4542" y="921904"/>
            <a:ext cx="3950868" cy="5811960"/>
          </a:xfrm>
          <a:prstGeom prst="rect">
            <a:avLst/>
          </a:prstGeom>
          <a:solidFill>
            <a:schemeClr val="bg1"/>
          </a:solidFill>
          <a:ln>
            <a:noFill/>
          </a:ln>
        </p:spPr>
      </p:pic>
      <p:sp>
        <p:nvSpPr>
          <p:cNvPr id="17" name="Title 1"/>
          <p:cNvSpPr txBox="1">
            <a:spLocks/>
          </p:cNvSpPr>
          <p:nvPr/>
        </p:nvSpPr>
        <p:spPr>
          <a:xfrm>
            <a:off x="125795" y="6446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Fragmentation Results</a:t>
            </a:r>
          </a:p>
        </p:txBody>
      </p:sp>
      <p:sp>
        <p:nvSpPr>
          <p:cNvPr id="18" name="TextBox 12"/>
          <p:cNvSpPr txBox="1">
            <a:spLocks noChangeArrowheads="1"/>
          </p:cNvSpPr>
          <p:nvPr/>
        </p:nvSpPr>
        <p:spPr bwMode="auto">
          <a:xfrm>
            <a:off x="-644360" y="1001331"/>
            <a:ext cx="4841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Future Projections</a:t>
            </a:r>
          </a:p>
        </p:txBody>
      </p:sp>
    </p:spTree>
    <p:extLst>
      <p:ext uri="{BB962C8B-B14F-4D97-AF65-F5344CB8AC3E}">
        <p14:creationId xmlns:p14="http://schemas.microsoft.com/office/powerpoint/2010/main" val="3525485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75986" y="298870"/>
            <a:ext cx="7471294" cy="4268965"/>
          </a:xfrm>
          <a:solidFill>
            <a:schemeClr val="tx2">
              <a:lumMod val="10000"/>
            </a:schemeClr>
          </a:solidFill>
        </p:spPr>
        <p:txBody>
          <a:bodyPr lIns="182880" tIns="182880" rIns="365760" bIns="182880">
            <a:normAutofit/>
          </a:bodyPr>
          <a:lstStyle/>
          <a:p>
            <a:pPr algn="l"/>
            <a:r>
              <a:rPr lang="en-US" sz="3200" dirty="0">
                <a:solidFill>
                  <a:schemeClr val="tx1"/>
                </a:solidFill>
              </a:rPr>
              <a:t>Avian Implications: </a:t>
            </a:r>
            <a:r>
              <a:rPr lang="en-US" sz="2000" dirty="0">
                <a:solidFill>
                  <a:schemeClr val="tx1"/>
                </a:solidFill>
              </a:rPr>
              <a:t>fragmentation</a:t>
            </a:r>
            <a:br>
              <a:rPr lang="en-US" sz="3200" dirty="0">
                <a:solidFill>
                  <a:schemeClr val="tx1"/>
                </a:solidFill>
              </a:rPr>
            </a:br>
            <a:endParaRPr lang="en-US" sz="3200" dirty="0">
              <a:solidFill>
                <a:schemeClr val="tx1"/>
              </a:solidFill>
            </a:endParaRPr>
          </a:p>
        </p:txBody>
      </p:sp>
      <p:sp>
        <p:nvSpPr>
          <p:cNvPr id="2" name="TextBox 1"/>
          <p:cNvSpPr txBox="1"/>
          <p:nvPr/>
        </p:nvSpPr>
        <p:spPr>
          <a:xfrm>
            <a:off x="916075" y="1437017"/>
            <a:ext cx="8127441" cy="5632311"/>
          </a:xfrm>
          <a:prstGeom prst="rect">
            <a:avLst/>
          </a:prstGeom>
          <a:noFill/>
        </p:spPr>
        <p:txBody>
          <a:bodyPr wrap="square" rtlCol="0">
            <a:spAutoFit/>
          </a:bodyPr>
          <a:lstStyle/>
          <a:p>
            <a:r>
              <a:rPr lang="en-US" sz="2000" dirty="0"/>
              <a:t>There is almost half a century of research on the impact of forest fragmentation on avian populations:</a:t>
            </a:r>
          </a:p>
          <a:p>
            <a:pPr marL="285750" indent="-285750">
              <a:spcBef>
                <a:spcPts val="1200"/>
              </a:spcBef>
              <a:buFont typeface="Arial" panose="020B0604020202020204" pitchFamily="34" charset="0"/>
              <a:buChar char="•"/>
            </a:pPr>
            <a:r>
              <a:rPr lang="en-US" sz="2000" dirty="0"/>
              <a:t>“The local abundance of almost every bird species breeding in the interior of upland forests was found to be significantly influenced by forest area, isolation, structure, of floristics, or combinations of these factors.” </a:t>
            </a:r>
            <a:r>
              <a:rPr lang="en-US" sz="2000" dirty="0">
                <a:solidFill>
                  <a:srgbClr val="89C3D3"/>
                </a:solidFill>
              </a:rPr>
              <a:t>(Lynch and Whigham 1984) </a:t>
            </a:r>
            <a:r>
              <a:rPr lang="en-US" sz="2000" dirty="0">
                <a:solidFill>
                  <a:schemeClr val="accent5">
                    <a:lumMod val="60000"/>
                    <a:lumOff val="40000"/>
                  </a:schemeClr>
                </a:solidFill>
              </a:rPr>
              <a:t>Maryland</a:t>
            </a:r>
          </a:p>
          <a:p>
            <a:pPr marL="285750" indent="-285750">
              <a:spcBef>
                <a:spcPts val="1200"/>
              </a:spcBef>
              <a:buFont typeface="Arial" panose="020B0604020202020204" pitchFamily="34" charset="0"/>
              <a:buChar char="•"/>
            </a:pPr>
            <a:r>
              <a:rPr lang="en-US" sz="2000" dirty="0"/>
              <a:t>“The prescription of maintaining viable breeding populations of migratory songbirds in the North is relatively simple: avoid fragmenting forests.” </a:t>
            </a:r>
            <a:r>
              <a:rPr lang="en-US" sz="2000" dirty="0">
                <a:solidFill>
                  <a:srgbClr val="89C3D3"/>
                </a:solidFill>
              </a:rPr>
              <a:t>( Askins 1992) </a:t>
            </a:r>
            <a:r>
              <a:rPr lang="en-US" sz="2000" dirty="0">
                <a:solidFill>
                  <a:schemeClr val="accent5">
                    <a:lumMod val="60000"/>
                    <a:lumOff val="40000"/>
                  </a:schemeClr>
                </a:solidFill>
              </a:rPr>
              <a:t>Eastern North America</a:t>
            </a:r>
          </a:p>
          <a:p>
            <a:pPr marL="285750" indent="-285750">
              <a:spcBef>
                <a:spcPts val="1200"/>
              </a:spcBef>
              <a:buFont typeface="Arial" panose="020B0604020202020204" pitchFamily="34" charset="0"/>
              <a:buChar char="•"/>
            </a:pPr>
            <a:r>
              <a:rPr lang="en-US" sz="2000" dirty="0">
                <a:solidFill>
                  <a:srgbClr val="89C3D3"/>
                </a:solidFill>
              </a:rPr>
              <a:t>Donovan and </a:t>
            </a:r>
            <a:r>
              <a:rPr lang="en-US" sz="2000" dirty="0" err="1">
                <a:solidFill>
                  <a:srgbClr val="89C3D3"/>
                </a:solidFill>
              </a:rPr>
              <a:t>Flather</a:t>
            </a:r>
            <a:r>
              <a:rPr lang="en-US" sz="2000" dirty="0">
                <a:solidFill>
                  <a:srgbClr val="89C3D3"/>
                </a:solidFill>
              </a:rPr>
              <a:t> (2002) </a:t>
            </a:r>
            <a:r>
              <a:rPr lang="en-US" sz="2000" dirty="0"/>
              <a:t>found “significant, negative relationship between the proportion of the breeding population occupying fragmented landscapes and the (negative) population trend.”  </a:t>
            </a:r>
            <a:r>
              <a:rPr lang="en-US" sz="2000" dirty="0">
                <a:solidFill>
                  <a:schemeClr val="accent5">
                    <a:lumMod val="60000"/>
                    <a:lumOff val="40000"/>
                  </a:schemeClr>
                </a:solidFill>
              </a:rPr>
              <a:t>Eastern US</a:t>
            </a:r>
          </a:p>
          <a:p>
            <a:pPr marL="285750" indent="-285750">
              <a:spcBef>
                <a:spcPts val="1200"/>
              </a:spcBef>
              <a:buFont typeface="Arial" panose="020B0604020202020204" pitchFamily="34" charset="0"/>
              <a:buChar char="•"/>
            </a:pPr>
            <a:r>
              <a:rPr lang="en-US" sz="2000" dirty="0"/>
              <a:t>“… loss of interior forest is an important incremental factor in forest bird population declines”  </a:t>
            </a:r>
            <a:r>
              <a:rPr lang="en-US" sz="2000" dirty="0">
                <a:solidFill>
                  <a:srgbClr val="89C3D3"/>
                </a:solidFill>
              </a:rPr>
              <a:t>(Gardner et al. 2017) </a:t>
            </a:r>
            <a:r>
              <a:rPr lang="en-US" sz="2000" dirty="0">
                <a:solidFill>
                  <a:schemeClr val="accent5">
                    <a:lumMod val="60000"/>
                    <a:lumOff val="40000"/>
                  </a:schemeClr>
                </a:solidFill>
              </a:rPr>
              <a:t>Massachusetts</a:t>
            </a:r>
          </a:p>
          <a:p>
            <a:pPr marL="285750" indent="-28575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394357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8" name="Rectangle 2"/>
          <p:cNvSpPr>
            <a:spLocks noChangeArrowheads="1"/>
          </p:cNvSpPr>
          <p:nvPr/>
        </p:nvSpPr>
        <p:spPr bwMode="auto">
          <a:xfrm>
            <a:off x="348867" y="1471197"/>
            <a:ext cx="8644408" cy="268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283464" lvl="0" indent="-283464" defTabSz="685800">
              <a:lnSpc>
                <a:spcPct val="112000"/>
              </a:lnSpc>
              <a:spcBef>
                <a:spcPts val="900"/>
              </a:spcBef>
              <a:buFont typeface="Arial" panose="020B0604020202020204" pitchFamily="34" charset="0"/>
              <a:buChar char="•"/>
            </a:pPr>
            <a:r>
              <a:rPr lang="en-US" altLang="en-US" dirty="0">
                <a:solidFill>
                  <a:schemeClr val="bg1"/>
                </a:solidFill>
                <a:latin typeface="Corbel" panose="020B0503020204020204"/>
              </a:rPr>
              <a:t>The species composition and fragmentation risk maps developed here are being incorporated into an online forest management decision support tool funded through the McIntire-Stennis Forestry research program with development by FEMC staff.</a:t>
            </a:r>
          </a:p>
          <a:p>
            <a:pPr marL="283464" lvl="0" indent="-283464" defTabSz="685800">
              <a:lnSpc>
                <a:spcPct val="112000"/>
              </a:lnSpc>
              <a:spcBef>
                <a:spcPts val="900"/>
              </a:spcBef>
              <a:buFont typeface="Arial" panose="020B0604020202020204" pitchFamily="34" charset="0"/>
              <a:buChar char="•"/>
            </a:pPr>
            <a:r>
              <a:rPr lang="en-US" altLang="en-US" dirty="0">
                <a:solidFill>
                  <a:schemeClr val="bg1"/>
                </a:solidFill>
                <a:latin typeface="Corbel" panose="020B0503020204020204"/>
              </a:rPr>
              <a:t>This brings the science directly to the land managers and planning specialists who need the information. </a:t>
            </a:r>
          </a:p>
        </p:txBody>
      </p:sp>
      <p:sp>
        <p:nvSpPr>
          <p:cNvPr id="17" name="Title 1"/>
          <p:cNvSpPr txBox="1">
            <a:spLocks/>
          </p:cNvSpPr>
          <p:nvPr/>
        </p:nvSpPr>
        <p:spPr>
          <a:xfrm>
            <a:off x="125795" y="6446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Future Directions</a:t>
            </a:r>
          </a:p>
        </p:txBody>
      </p:sp>
      <p:sp>
        <p:nvSpPr>
          <p:cNvPr id="18" name="TextBox 12"/>
          <p:cNvSpPr txBox="1">
            <a:spLocks noChangeArrowheads="1"/>
          </p:cNvSpPr>
          <p:nvPr/>
        </p:nvSpPr>
        <p:spPr bwMode="auto">
          <a:xfrm>
            <a:off x="-644360" y="1001331"/>
            <a:ext cx="9788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Using science to inform management and conservation</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b="17120"/>
          <a:stretch>
            <a:fillRect/>
          </a:stretch>
        </p:blipFill>
        <p:spPr bwMode="auto">
          <a:xfrm>
            <a:off x="1981200" y="4311650"/>
            <a:ext cx="530383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515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563294" y="1330301"/>
            <a:ext cx="8572500" cy="4952492"/>
          </a:xfrm>
        </p:spPr>
        <p:txBody>
          <a:bodyPr>
            <a:normAutofit/>
          </a:bodyPr>
          <a:lstStyle/>
          <a:p>
            <a:r>
              <a:rPr lang="en-US" sz="2000" dirty="0">
                <a:solidFill>
                  <a:schemeClr val="accent5">
                    <a:lumMod val="60000"/>
                    <a:lumOff val="40000"/>
                  </a:schemeClr>
                </a:solidFill>
              </a:rPr>
              <a:t>An example: Town Level-conservation planning</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022" y="2385006"/>
            <a:ext cx="2684277" cy="2013209"/>
          </a:xfrm>
        </p:spPr>
      </p:pic>
      <p:sp>
        <p:nvSpPr>
          <p:cNvPr id="2" name="TextBox 1"/>
          <p:cNvSpPr txBox="1"/>
          <p:nvPr/>
        </p:nvSpPr>
        <p:spPr>
          <a:xfrm>
            <a:off x="353516" y="1590704"/>
            <a:ext cx="2361109" cy="800219"/>
          </a:xfrm>
          <a:prstGeom prst="rect">
            <a:avLst/>
          </a:prstGeom>
          <a:noFill/>
        </p:spPr>
        <p:txBody>
          <a:bodyPr wrap="square" rtlCol="0">
            <a:spAutoFit/>
          </a:bodyPr>
          <a:lstStyle/>
          <a:p>
            <a:r>
              <a:rPr lang="en-US" i="1" dirty="0">
                <a:solidFill>
                  <a:schemeClr val="bg1"/>
                </a:solidFill>
                <a:latin typeface="+mj-lt"/>
                <a:ea typeface="+mj-ea"/>
                <a:cs typeface="+mj-cs"/>
              </a:rPr>
              <a:t>What we care about: </a:t>
            </a:r>
            <a:r>
              <a:rPr lang="en-US" sz="1400" i="1" dirty="0">
                <a:solidFill>
                  <a:schemeClr val="bg1"/>
                </a:solidFill>
                <a:latin typeface="+mj-lt"/>
                <a:ea typeface="+mj-ea"/>
                <a:cs typeface="+mj-cs"/>
              </a:rPr>
              <a:t>High quality habitat blocks</a:t>
            </a:r>
          </a:p>
        </p:txBody>
      </p:sp>
      <p:sp>
        <p:nvSpPr>
          <p:cNvPr id="10" name="Title 1"/>
          <p:cNvSpPr txBox="1">
            <a:spLocks/>
          </p:cNvSpPr>
          <p:nvPr/>
        </p:nvSpPr>
        <p:spPr>
          <a:xfrm>
            <a:off x="3264301" y="1619017"/>
            <a:ext cx="2725460" cy="788603"/>
          </a:xfrm>
          <a:prstGeom prst="rect">
            <a:avLst/>
          </a:prstGeom>
        </p:spPr>
        <p:txBody>
          <a:bodyPr vert="horz" lIns="91440" tIns="45720" rIns="91440" bIns="45720" rtlCol="0" anchor="t">
            <a:noAutofit/>
          </a:bodyPr>
          <a:lstStyle>
            <a:lvl1pPr algn="r" defTabSz="685800" rtl="0" eaLnBrk="1" latinLnBrk="0" hangingPunct="1">
              <a:lnSpc>
                <a:spcPct val="90000"/>
              </a:lnSpc>
              <a:spcBef>
                <a:spcPct val="0"/>
              </a:spcBef>
              <a:buNone/>
              <a:defRPr sz="3800" b="0" i="1" kern="1200" baseline="0">
                <a:solidFill>
                  <a:schemeClr val="tx1">
                    <a:lumMod val="85000"/>
                    <a:lumOff val="15000"/>
                  </a:schemeClr>
                </a:solidFill>
                <a:latin typeface="+mj-lt"/>
                <a:ea typeface="+mj-ea"/>
                <a:cs typeface="+mj-cs"/>
              </a:defRPr>
            </a:lvl1pPr>
          </a:lstStyle>
          <a:p>
            <a:pPr algn="l"/>
            <a:r>
              <a:rPr lang="en-US" sz="1800" dirty="0">
                <a:solidFill>
                  <a:schemeClr val="bg1"/>
                </a:solidFill>
              </a:rPr>
              <a:t>What might drive change:                        </a:t>
            </a:r>
            <a:r>
              <a:rPr lang="en-US" sz="1400" dirty="0">
                <a:solidFill>
                  <a:schemeClr val="bg1"/>
                </a:solidFill>
              </a:rPr>
              <a:t>Probability of conversion</a:t>
            </a:r>
          </a:p>
        </p:txBody>
      </p:sp>
      <p:pic>
        <p:nvPicPr>
          <p:cNvPr id="11"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2583" y="2371003"/>
            <a:ext cx="2700835" cy="2025627"/>
          </a:xfrm>
          <a:prstGeom prst="rect">
            <a:avLst/>
          </a:prstGeom>
        </p:spPr>
      </p:pic>
      <p:sp>
        <p:nvSpPr>
          <p:cNvPr id="12" name="Title 1"/>
          <p:cNvSpPr txBox="1">
            <a:spLocks/>
          </p:cNvSpPr>
          <p:nvPr/>
        </p:nvSpPr>
        <p:spPr>
          <a:xfrm>
            <a:off x="5979229" y="1608141"/>
            <a:ext cx="2946787" cy="507122"/>
          </a:xfrm>
          <a:prstGeom prst="rect">
            <a:avLst/>
          </a:prstGeom>
        </p:spPr>
        <p:txBody>
          <a:bodyPr vert="horz" lIns="91440" tIns="45720" rIns="91440" bIns="45720" rtlCol="0" anchor="t">
            <a:noAutofit/>
          </a:bodyPr>
          <a:lstStyle>
            <a:lvl1pPr algn="r" defTabSz="685800" rtl="0" eaLnBrk="1" latinLnBrk="0" hangingPunct="1">
              <a:lnSpc>
                <a:spcPct val="90000"/>
              </a:lnSpc>
              <a:spcBef>
                <a:spcPct val="0"/>
              </a:spcBef>
              <a:buNone/>
              <a:defRPr sz="3800" b="0" i="1" kern="1200" baseline="0">
                <a:solidFill>
                  <a:schemeClr val="tx1">
                    <a:lumMod val="85000"/>
                    <a:lumOff val="15000"/>
                  </a:schemeClr>
                </a:solidFill>
                <a:latin typeface="+mj-lt"/>
                <a:ea typeface="+mj-ea"/>
                <a:cs typeface="+mj-cs"/>
              </a:defRPr>
            </a:lvl1pPr>
          </a:lstStyle>
          <a:p>
            <a:pPr algn="l"/>
            <a:r>
              <a:rPr lang="en-US" sz="1800" dirty="0">
                <a:solidFill>
                  <a:schemeClr val="bg1"/>
                </a:solidFill>
              </a:rPr>
              <a:t>What can we exclude:     </a:t>
            </a:r>
            <a:r>
              <a:rPr lang="en-US" sz="1400" dirty="0">
                <a:solidFill>
                  <a:schemeClr val="bg1"/>
                </a:solidFill>
              </a:rPr>
              <a:t>Properties already enrolled in conservation programs</a:t>
            </a:r>
          </a:p>
        </p:txBody>
      </p:sp>
      <p:pic>
        <p:nvPicPr>
          <p:cNvPr id="13"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9206" y="2371357"/>
            <a:ext cx="2700834" cy="2025627"/>
          </a:xfrm>
          <a:prstGeom prst="rect">
            <a:avLst/>
          </a:prstGeom>
        </p:spPr>
      </p:pic>
      <p:grpSp>
        <p:nvGrpSpPr>
          <p:cNvPr id="3" name="Group 2"/>
          <p:cNvGrpSpPr/>
          <p:nvPr/>
        </p:nvGrpSpPr>
        <p:grpSpPr>
          <a:xfrm>
            <a:off x="97354" y="2374884"/>
            <a:ext cx="7528830" cy="4456246"/>
            <a:chOff x="97354" y="2204065"/>
            <a:chExt cx="7528830" cy="4456246"/>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4522" y="2204065"/>
              <a:ext cx="5941662" cy="4456246"/>
            </a:xfrm>
            <a:prstGeom prst="rect">
              <a:avLst/>
            </a:prstGeom>
          </p:spPr>
        </p:pic>
        <p:sp>
          <p:nvSpPr>
            <p:cNvPr id="29" name="TextBox 28"/>
            <p:cNvSpPr txBox="1"/>
            <p:nvPr/>
          </p:nvSpPr>
          <p:spPr>
            <a:xfrm>
              <a:off x="97354" y="4634822"/>
              <a:ext cx="2361109" cy="646331"/>
            </a:xfrm>
            <a:prstGeom prst="rect">
              <a:avLst/>
            </a:prstGeom>
            <a:noFill/>
          </p:spPr>
          <p:txBody>
            <a:bodyPr wrap="square" rtlCol="0">
              <a:spAutoFit/>
            </a:bodyPr>
            <a:lstStyle/>
            <a:p>
              <a:r>
                <a:rPr lang="en-US" i="1" dirty="0">
                  <a:solidFill>
                    <a:schemeClr val="bg1"/>
                  </a:solidFill>
                  <a:latin typeface="+mj-lt"/>
                  <a:ea typeface="+mj-ea"/>
                  <a:cs typeface="+mj-cs"/>
                </a:rPr>
                <a:t>High priority locations</a:t>
              </a:r>
              <a:endParaRPr lang="en-US" sz="1400" i="1" dirty="0">
                <a:solidFill>
                  <a:schemeClr val="bg1"/>
                </a:solidFill>
                <a:latin typeface="+mj-lt"/>
                <a:ea typeface="+mj-ea"/>
                <a:cs typeface="+mj-cs"/>
              </a:endParaRPr>
            </a:p>
          </p:txBody>
        </p:sp>
      </p:grpSp>
      <p:sp>
        <p:nvSpPr>
          <p:cNvPr id="30" name="Title 1"/>
          <p:cNvSpPr txBox="1">
            <a:spLocks/>
          </p:cNvSpPr>
          <p:nvPr/>
        </p:nvSpPr>
        <p:spPr>
          <a:xfrm>
            <a:off x="292021" y="4861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Future Directions</a:t>
            </a:r>
          </a:p>
        </p:txBody>
      </p:sp>
      <p:sp>
        <p:nvSpPr>
          <p:cNvPr id="31" name="TextBox 12"/>
          <p:cNvSpPr txBox="1">
            <a:spLocks noChangeArrowheads="1"/>
          </p:cNvSpPr>
          <p:nvPr/>
        </p:nvSpPr>
        <p:spPr bwMode="auto">
          <a:xfrm>
            <a:off x="-530778" y="788535"/>
            <a:ext cx="9788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Using science to inform management and conservation</a:t>
            </a:r>
          </a:p>
        </p:txBody>
      </p:sp>
    </p:spTree>
    <p:extLst>
      <p:ext uri="{BB962C8B-B14F-4D97-AF65-F5344CB8AC3E}">
        <p14:creationId xmlns:p14="http://schemas.microsoft.com/office/powerpoint/2010/main" val="39689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292021" y="1465384"/>
            <a:ext cx="8655617" cy="3505200"/>
          </a:xfrm>
        </p:spPr>
        <p:txBody>
          <a:bodyPr>
            <a:normAutofit/>
          </a:bodyPr>
          <a:lstStyle/>
          <a:p>
            <a:pPr marL="0" indent="0">
              <a:buFontTx/>
              <a:buNone/>
            </a:pPr>
            <a:r>
              <a:rPr lang="en-US" altLang="en-US" sz="2400" dirty="0">
                <a:solidFill>
                  <a:schemeClr val="bg1"/>
                </a:solidFill>
              </a:rPr>
              <a:t>This information is particularly important in light of the continued stress of changing climate conditions and development pressures in this highly populated region. </a:t>
            </a:r>
          </a:p>
        </p:txBody>
      </p:sp>
      <p:pic>
        <p:nvPicPr>
          <p:cNvPr id="5" name="Picture 4"/>
          <p:cNvPicPr>
            <a:picLocks noChangeAspect="1"/>
          </p:cNvPicPr>
          <p:nvPr/>
        </p:nvPicPr>
        <p:blipFill>
          <a:blip r:embed="rId2"/>
          <a:stretch>
            <a:fillRect/>
          </a:stretch>
        </p:blipFill>
        <p:spPr>
          <a:xfrm>
            <a:off x="4943399" y="3314177"/>
            <a:ext cx="3491383" cy="2314839"/>
          </a:xfrm>
          <a:prstGeom prst="rect">
            <a:avLst/>
          </a:prstGeom>
        </p:spPr>
      </p:pic>
      <p:sp>
        <p:nvSpPr>
          <p:cNvPr id="6" name="Title 1"/>
          <p:cNvSpPr txBox="1">
            <a:spLocks/>
          </p:cNvSpPr>
          <p:nvPr/>
        </p:nvSpPr>
        <p:spPr>
          <a:xfrm>
            <a:off x="292021" y="48616"/>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Future Directions</a:t>
            </a:r>
          </a:p>
        </p:txBody>
      </p:sp>
      <p:sp>
        <p:nvSpPr>
          <p:cNvPr id="7" name="TextBox 12"/>
          <p:cNvSpPr txBox="1">
            <a:spLocks noChangeArrowheads="1"/>
          </p:cNvSpPr>
          <p:nvPr/>
        </p:nvSpPr>
        <p:spPr bwMode="auto">
          <a:xfrm>
            <a:off x="-530779" y="1083864"/>
            <a:ext cx="9788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Using science to inform management and conservation</a:t>
            </a:r>
          </a:p>
        </p:txBody>
      </p:sp>
      <p:pic>
        <p:nvPicPr>
          <p:cNvPr id="3" name="Picture 2"/>
          <p:cNvPicPr>
            <a:picLocks noChangeAspect="1"/>
          </p:cNvPicPr>
          <p:nvPr/>
        </p:nvPicPr>
        <p:blipFill>
          <a:blip r:embed="rId3"/>
          <a:stretch>
            <a:fillRect/>
          </a:stretch>
        </p:blipFill>
        <p:spPr>
          <a:xfrm>
            <a:off x="400049" y="2913869"/>
            <a:ext cx="4131846" cy="3115456"/>
          </a:xfrm>
          <a:prstGeom prst="rect">
            <a:avLst/>
          </a:prstGeom>
        </p:spPr>
      </p:pic>
    </p:spTree>
    <p:extLst>
      <p:ext uri="{BB962C8B-B14F-4D97-AF65-F5344CB8AC3E}">
        <p14:creationId xmlns:p14="http://schemas.microsoft.com/office/powerpoint/2010/main" val="144869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3503" y="178085"/>
            <a:ext cx="8915400" cy="1143000"/>
          </a:xfrm>
        </p:spPr>
        <p:txBody>
          <a:bodyPr>
            <a:noAutofit/>
          </a:bodyPr>
          <a:lstStyle/>
          <a:p>
            <a:pPr eaLnBrk="1" hangingPunct="1"/>
            <a:r>
              <a:rPr lang="en-US" altLang="en-US" sz="4500" dirty="0">
                <a:solidFill>
                  <a:prstClr val="white"/>
                </a:solidFill>
              </a:rPr>
              <a:t>Project Summary</a:t>
            </a:r>
            <a:br>
              <a:rPr lang="en-US" altLang="en-US" sz="4500" dirty="0">
                <a:solidFill>
                  <a:prstClr val="white"/>
                </a:solidFill>
              </a:rPr>
            </a:br>
            <a:endParaRPr lang="en-US" altLang="en-US" sz="4500" dirty="0">
              <a:solidFill>
                <a:prstClr val="white"/>
              </a:solidFill>
            </a:endParaRPr>
          </a:p>
        </p:txBody>
      </p:sp>
      <p:sp>
        <p:nvSpPr>
          <p:cNvPr id="5123" name="Rectangle 3"/>
          <p:cNvSpPr>
            <a:spLocks noGrp="1" noChangeArrowheads="1"/>
          </p:cNvSpPr>
          <p:nvPr>
            <p:ph idx="1"/>
          </p:nvPr>
        </p:nvSpPr>
        <p:spPr>
          <a:xfrm>
            <a:off x="253206" y="1054803"/>
            <a:ext cx="8839200" cy="3200400"/>
          </a:xfrm>
        </p:spPr>
        <p:txBody>
          <a:bodyPr>
            <a:normAutofit/>
          </a:bodyPr>
          <a:lstStyle/>
          <a:p>
            <a:pPr marL="0" indent="0">
              <a:spcBef>
                <a:spcPts val="600"/>
              </a:spcBef>
              <a:buNone/>
            </a:pPr>
            <a:r>
              <a:rPr lang="en-US" altLang="en-US" sz="2400" dirty="0">
                <a:solidFill>
                  <a:schemeClr val="bg1"/>
                </a:solidFill>
              </a:rPr>
              <a:t>Using novel remote sensing techniques we generated a region-wide forest cover database from 1984 to 2015. This resource was then used to:</a:t>
            </a:r>
          </a:p>
          <a:p>
            <a:pPr lvl="1">
              <a:spcBef>
                <a:spcPts val="600"/>
              </a:spcBef>
            </a:pPr>
            <a:r>
              <a:rPr lang="en-US" altLang="en-US" sz="2200" dirty="0">
                <a:solidFill>
                  <a:schemeClr val="bg1"/>
                </a:solidFill>
              </a:rPr>
              <a:t>examine historical patterns of species composition, forest conversion and fragmentation </a:t>
            </a:r>
          </a:p>
          <a:p>
            <a:pPr lvl="1">
              <a:spcBef>
                <a:spcPts val="600"/>
              </a:spcBef>
            </a:pPr>
            <a:r>
              <a:rPr lang="en-US" altLang="en-US" sz="2200" dirty="0">
                <a:solidFill>
                  <a:schemeClr val="bg1"/>
                </a:solidFill>
              </a:rPr>
              <a:t>Link these changes to potential drivers</a:t>
            </a:r>
          </a:p>
          <a:p>
            <a:pPr lvl="1">
              <a:spcBef>
                <a:spcPts val="600"/>
              </a:spcBef>
            </a:pPr>
            <a:r>
              <a:rPr lang="en-US" altLang="en-US" sz="2200" dirty="0">
                <a:solidFill>
                  <a:schemeClr val="bg1"/>
                </a:solidFill>
              </a:rPr>
              <a:t>Project changes into the future and identify resources at risk.  </a:t>
            </a:r>
          </a:p>
        </p:txBody>
      </p:sp>
      <p:sp>
        <p:nvSpPr>
          <p:cNvPr id="5124" name="TextBox 3"/>
          <p:cNvSpPr txBox="1">
            <a:spLocks noChangeArrowheads="1"/>
          </p:cNvSpPr>
          <p:nvPr/>
        </p:nvSpPr>
        <p:spPr bwMode="auto">
          <a:xfrm>
            <a:off x="3327400" y="4275138"/>
            <a:ext cx="2690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solidFill>
                  <a:schemeClr val="bg1"/>
                </a:solidFill>
              </a:rPr>
              <a:t>South Hooksett, NH</a:t>
            </a:r>
          </a:p>
        </p:txBody>
      </p:sp>
      <p:grpSp>
        <p:nvGrpSpPr>
          <p:cNvPr id="5125" name="Group 6"/>
          <p:cNvGrpSpPr>
            <a:grpSpLocks/>
          </p:cNvGrpSpPr>
          <p:nvPr/>
        </p:nvGrpSpPr>
        <p:grpSpPr bwMode="auto">
          <a:xfrm>
            <a:off x="357188" y="4648200"/>
            <a:ext cx="8720362" cy="1965325"/>
            <a:chOff x="184966" y="4495800"/>
            <a:chExt cx="9515913" cy="2193463"/>
          </a:xfrm>
        </p:grpSpPr>
        <p:pic>
          <p:nvPicPr>
            <p:cNvPr id="5126" name="Picture 5"/>
            <p:cNvPicPr>
              <a:picLocks noChangeAspect="1"/>
            </p:cNvPicPr>
            <p:nvPr/>
          </p:nvPicPr>
          <p:blipFill>
            <a:blip r:embed="rId3" cstate="print">
              <a:extLst>
                <a:ext uri="{28A0092B-C50C-407E-A947-70E740481C1C}">
                  <a14:useLocalDpi xmlns:a14="http://schemas.microsoft.com/office/drawing/2010/main" val="0"/>
                </a:ext>
              </a:extLst>
            </a:blip>
            <a:srcRect t="2911"/>
            <a:stretch>
              <a:fillRect/>
            </a:stretch>
          </p:blipFill>
          <p:spPr bwMode="auto">
            <a:xfrm>
              <a:off x="3352800" y="4546123"/>
              <a:ext cx="3186476" cy="214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
            <p:cNvPicPr>
              <a:picLocks noChangeAspect="1"/>
            </p:cNvPicPr>
            <p:nvPr/>
          </p:nvPicPr>
          <p:blipFill>
            <a:blip r:embed="rId4" cstate="print">
              <a:extLst>
                <a:ext uri="{28A0092B-C50C-407E-A947-70E740481C1C}">
                  <a14:useLocalDpi xmlns:a14="http://schemas.microsoft.com/office/drawing/2010/main" val="0"/>
                </a:ext>
              </a:extLst>
            </a:blip>
            <a:srcRect l="11391"/>
            <a:stretch>
              <a:fillRect/>
            </a:stretch>
          </p:blipFill>
          <p:spPr bwMode="auto">
            <a:xfrm>
              <a:off x="184966" y="4546123"/>
              <a:ext cx="3167834" cy="214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p:cNvPicPr>
              <a:picLocks noChangeAspect="1"/>
            </p:cNvPicPr>
            <p:nvPr/>
          </p:nvPicPr>
          <p:blipFill>
            <a:blip r:embed="rId5" cstate="print">
              <a:extLst>
                <a:ext uri="{28A0092B-C50C-407E-A947-70E740481C1C}">
                  <a14:useLocalDpi xmlns:a14="http://schemas.microsoft.com/office/drawing/2010/main" val="0"/>
                </a:ext>
              </a:extLst>
            </a:blip>
            <a:srcRect l="12871" t="5275" b="2"/>
            <a:stretch>
              <a:fillRect/>
            </a:stretch>
          </p:blipFill>
          <p:spPr bwMode="auto">
            <a:xfrm>
              <a:off x="6533067" y="4546123"/>
              <a:ext cx="3094809" cy="214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Box 4"/>
            <p:cNvSpPr txBox="1">
              <a:spLocks noChangeArrowheads="1"/>
            </p:cNvSpPr>
            <p:nvPr/>
          </p:nvSpPr>
          <p:spPr bwMode="auto">
            <a:xfrm>
              <a:off x="2456374" y="4495800"/>
              <a:ext cx="873222" cy="51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solidFill>
                    <a:schemeClr val="bg1"/>
                  </a:solidFill>
                </a:rPr>
                <a:t>1992</a:t>
              </a:r>
            </a:p>
          </p:txBody>
        </p:sp>
        <p:sp>
          <p:nvSpPr>
            <p:cNvPr id="5130" name="TextBox 7"/>
            <p:cNvSpPr txBox="1">
              <a:spLocks noChangeArrowheads="1"/>
            </p:cNvSpPr>
            <p:nvPr/>
          </p:nvSpPr>
          <p:spPr bwMode="auto">
            <a:xfrm>
              <a:off x="5720415" y="4535150"/>
              <a:ext cx="873222" cy="51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solidFill>
                    <a:schemeClr val="bg1"/>
                  </a:solidFill>
                </a:rPr>
                <a:t>1998</a:t>
              </a:r>
            </a:p>
          </p:txBody>
        </p:sp>
        <p:sp>
          <p:nvSpPr>
            <p:cNvPr id="5131" name="TextBox 9"/>
            <p:cNvSpPr txBox="1">
              <a:spLocks noChangeArrowheads="1"/>
            </p:cNvSpPr>
            <p:nvPr/>
          </p:nvSpPr>
          <p:spPr bwMode="auto">
            <a:xfrm>
              <a:off x="8827657" y="4546417"/>
              <a:ext cx="873222" cy="51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solidFill>
                    <a:schemeClr val="bg1"/>
                  </a:solidFill>
                </a:rPr>
                <a:t>2003</a:t>
              </a:r>
            </a:p>
          </p:txBody>
        </p:sp>
      </p:grpSp>
      <p:grpSp>
        <p:nvGrpSpPr>
          <p:cNvPr id="2" name="Group 1"/>
          <p:cNvGrpSpPr/>
          <p:nvPr/>
        </p:nvGrpSpPr>
        <p:grpSpPr>
          <a:xfrm>
            <a:off x="335058" y="178085"/>
            <a:ext cx="2711919" cy="853893"/>
            <a:chOff x="335058" y="178085"/>
            <a:chExt cx="2711919" cy="853893"/>
          </a:xfrm>
          <a:solidFill>
            <a:schemeClr val="bg1"/>
          </a:solidFill>
        </p:grpSpPr>
        <p:pic>
          <p:nvPicPr>
            <p:cNvPr id="12" name="Picture 4"/>
            <p:cNvPicPr>
              <a:picLocks noChangeArrowheads="1"/>
            </p:cNvPicPr>
            <p:nvPr/>
          </p:nvPicPr>
          <p:blipFill>
            <a:blip r:embed="rId6"/>
            <a:srcRect/>
            <a:stretch>
              <a:fillRect/>
            </a:stretch>
          </p:blipFill>
          <p:spPr bwMode="auto">
            <a:xfrm>
              <a:off x="1290555" y="208597"/>
              <a:ext cx="796757" cy="823381"/>
            </a:xfrm>
            <a:prstGeom prst="rect">
              <a:avLst/>
            </a:prstGeom>
            <a:grpFill/>
            <a:ln w="9525">
              <a:noFill/>
              <a:miter lim="800000"/>
              <a:headEnd/>
              <a:tailEnd/>
            </a:ln>
          </p:spPr>
        </p:pic>
        <p:pic>
          <p:nvPicPr>
            <p:cNvPr id="13" name="Picture 5"/>
            <p:cNvPicPr>
              <a:picLocks noChangeArrowheads="1"/>
            </p:cNvPicPr>
            <p:nvPr/>
          </p:nvPicPr>
          <p:blipFill>
            <a:blip r:embed="rId7"/>
            <a:srcRect/>
            <a:stretch>
              <a:fillRect/>
            </a:stretch>
          </p:blipFill>
          <p:spPr bwMode="auto">
            <a:xfrm>
              <a:off x="2140548" y="192808"/>
              <a:ext cx="906429" cy="819904"/>
            </a:xfrm>
            <a:prstGeom prst="rect">
              <a:avLst/>
            </a:prstGeom>
            <a:grpFill/>
            <a:ln w="9525">
              <a:noFill/>
              <a:miter lim="800000"/>
              <a:headEnd/>
              <a:tailEnd/>
            </a:ln>
          </p:spPr>
        </p:pic>
        <p:pic>
          <p:nvPicPr>
            <p:cNvPr id="14" name="Picture 13"/>
            <p:cNvPicPr>
              <a:picLocks noChangeAspect="1"/>
            </p:cNvPicPr>
            <p:nvPr/>
          </p:nvPicPr>
          <p:blipFill>
            <a:blip r:embed="rId8"/>
            <a:stretch>
              <a:fillRect/>
            </a:stretch>
          </p:blipFill>
          <p:spPr>
            <a:xfrm>
              <a:off x="335058" y="178085"/>
              <a:ext cx="885825" cy="849350"/>
            </a:xfrm>
            <a:prstGeom prst="rect">
              <a:avLst/>
            </a:prstGeom>
            <a:grpFill/>
          </p:spPr>
        </p:pic>
      </p:grpSp>
    </p:spTree>
    <p:extLst>
      <p:ext uri="{BB962C8B-B14F-4D97-AF65-F5344CB8AC3E}">
        <p14:creationId xmlns:p14="http://schemas.microsoft.com/office/powerpoint/2010/main" val="263810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5969" y="3012831"/>
            <a:ext cx="4798031" cy="3404594"/>
          </a:xfrm>
        </p:spPr>
        <p:txBody>
          <a:bodyPr>
            <a:normAutofit lnSpcReduction="10000"/>
          </a:bodyPr>
          <a:lstStyle/>
          <a:p>
            <a:pPr marL="0" indent="0">
              <a:buNone/>
            </a:pPr>
            <a:r>
              <a:rPr lang="en-US" sz="2800" dirty="0">
                <a:solidFill>
                  <a:srgbClr val="92D050"/>
                </a:solidFill>
              </a:rPr>
              <a:t>Goal: improve forest mapping using novel remote sensing workflows, to produce current and historical forest cover maps across the Northeast and assess spatial and temporal patterns in forest cover</a:t>
            </a:r>
          </a:p>
        </p:txBody>
      </p:sp>
      <p:sp>
        <p:nvSpPr>
          <p:cNvPr id="5" name="Title 1"/>
          <p:cNvSpPr txBox="1">
            <a:spLocks/>
          </p:cNvSpPr>
          <p:nvPr/>
        </p:nvSpPr>
        <p:spPr>
          <a:xfrm>
            <a:off x="282048" y="296034"/>
            <a:ext cx="5947302" cy="23104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Project 1:                 Forest Cover Mapping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058" y="3012831"/>
            <a:ext cx="4019367" cy="299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969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extBox 9"/>
          <p:cNvSpPr txBox="1">
            <a:spLocks noChangeArrowheads="1"/>
          </p:cNvSpPr>
          <p:nvPr/>
        </p:nvSpPr>
        <p:spPr bwMode="auto">
          <a:xfrm>
            <a:off x="76565" y="916106"/>
            <a:ext cx="3656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dirty="0">
                <a:solidFill>
                  <a:schemeClr val="bg1"/>
                </a:solidFill>
                <a:latin typeface="Arial" panose="020B0604020202020204" pitchFamily="34" charset="0"/>
                <a:cs typeface="Arial" panose="020B0604020202020204" pitchFamily="34" charset="0"/>
              </a:rPr>
              <a:t>Species %BA Accuracy</a:t>
            </a:r>
          </a:p>
        </p:txBody>
      </p:sp>
      <p:pic>
        <p:nvPicPr>
          <p:cNvPr id="1946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137" y="4103864"/>
            <a:ext cx="3754250" cy="231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1"/>
          <p:cNvSpPr txBox="1">
            <a:spLocks noChangeArrowheads="1"/>
          </p:cNvSpPr>
          <p:nvPr/>
        </p:nvSpPr>
        <p:spPr bwMode="auto">
          <a:xfrm>
            <a:off x="183098" y="1433062"/>
            <a:ext cx="328453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Aft>
                <a:spcPts val="600"/>
              </a:spcAft>
              <a:buFont typeface="Arial" panose="020B0604020202020204" pitchFamily="34" charset="0"/>
              <a:buChar char="•"/>
            </a:pPr>
            <a:r>
              <a:rPr lang="en-US" altLang="en-US" sz="1900" dirty="0">
                <a:solidFill>
                  <a:schemeClr val="bg1"/>
                </a:solidFill>
                <a:latin typeface="Avenir Book"/>
              </a:rPr>
              <a:t>Using this method it is possible to map fractional abundance in a complex landscape dominated by mixed forests.</a:t>
            </a:r>
          </a:p>
          <a:p>
            <a:pPr>
              <a:buFont typeface="Arial" panose="020B0604020202020204" pitchFamily="34" charset="0"/>
              <a:buChar char="•"/>
            </a:pPr>
            <a:r>
              <a:rPr lang="en-US" altLang="en-US" sz="1900" dirty="0">
                <a:solidFill>
                  <a:schemeClr val="bg1"/>
                </a:solidFill>
                <a:latin typeface="Avenir Book"/>
              </a:rPr>
              <a:t>Accuracy is highest for common species with many pure training plots</a:t>
            </a:r>
          </a:p>
        </p:txBody>
      </p:sp>
      <p:sp>
        <p:nvSpPr>
          <p:cNvPr id="16" name="Title 1"/>
          <p:cNvSpPr txBox="1">
            <a:spLocks/>
          </p:cNvSpPr>
          <p:nvPr/>
        </p:nvSpPr>
        <p:spPr>
          <a:xfrm>
            <a:off x="76565" y="0"/>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Cover Mapping Results</a:t>
            </a:r>
          </a:p>
        </p:txBody>
      </p:sp>
      <p:pic>
        <p:nvPicPr>
          <p:cNvPr id="3" name="Picture 2"/>
          <p:cNvPicPr>
            <a:picLocks noChangeAspect="1"/>
          </p:cNvPicPr>
          <p:nvPr/>
        </p:nvPicPr>
        <p:blipFill rotWithShape="1">
          <a:blip r:embed="rId4"/>
          <a:srcRect r="50693"/>
          <a:stretch/>
        </p:blipFill>
        <p:spPr>
          <a:xfrm>
            <a:off x="4061386" y="776049"/>
            <a:ext cx="3235531" cy="3165264"/>
          </a:xfrm>
          <a:prstGeom prst="rect">
            <a:avLst/>
          </a:prstGeom>
        </p:spPr>
      </p:pic>
      <p:pic>
        <p:nvPicPr>
          <p:cNvPr id="22" name="Picture 21"/>
          <p:cNvPicPr>
            <a:picLocks noChangeAspect="1"/>
          </p:cNvPicPr>
          <p:nvPr/>
        </p:nvPicPr>
        <p:blipFill rotWithShape="1">
          <a:blip r:embed="rId4"/>
          <a:srcRect l="50766"/>
          <a:stretch/>
        </p:blipFill>
        <p:spPr>
          <a:xfrm>
            <a:off x="5671885" y="3593586"/>
            <a:ext cx="3230709" cy="3165263"/>
          </a:xfrm>
          <a:prstGeom prst="rect">
            <a:avLst/>
          </a:prstGeom>
        </p:spPr>
      </p:pic>
    </p:spTree>
    <p:extLst>
      <p:ext uri="{BB962C8B-B14F-4D97-AF65-F5344CB8AC3E}">
        <p14:creationId xmlns:p14="http://schemas.microsoft.com/office/powerpoint/2010/main" val="2080519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extBox 9"/>
          <p:cNvSpPr txBox="1">
            <a:spLocks noChangeArrowheads="1"/>
          </p:cNvSpPr>
          <p:nvPr/>
        </p:nvSpPr>
        <p:spPr bwMode="auto">
          <a:xfrm>
            <a:off x="-210420" y="851311"/>
            <a:ext cx="3656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Changes Revealed</a:t>
            </a:r>
          </a:p>
        </p:txBody>
      </p:sp>
      <p:sp>
        <p:nvSpPr>
          <p:cNvPr id="19461" name="TextBox 11"/>
          <p:cNvSpPr txBox="1">
            <a:spLocks noChangeArrowheads="1"/>
          </p:cNvSpPr>
          <p:nvPr/>
        </p:nvSpPr>
        <p:spPr bwMode="auto">
          <a:xfrm>
            <a:off x="169835" y="1313274"/>
            <a:ext cx="8561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indent="0"/>
            <a:r>
              <a:rPr lang="en-US" altLang="en-US" dirty="0">
                <a:solidFill>
                  <a:prstClr val="white"/>
                </a:solidFill>
                <a:latin typeface="Arial" panose="020B0604020202020204" pitchFamily="34" charset="0"/>
                <a:cs typeface="Arial" panose="020B0604020202020204" pitchFamily="34" charset="0"/>
              </a:rPr>
              <a:t>We detected significant region-wide reductions in sugar maple, eastern hemlock, balsam fir, and birches, and increases in American beech and red maple.</a:t>
            </a:r>
          </a:p>
        </p:txBody>
      </p:sp>
      <p:sp>
        <p:nvSpPr>
          <p:cNvPr id="16" name="Title 1"/>
          <p:cNvSpPr txBox="1">
            <a:spLocks/>
          </p:cNvSpPr>
          <p:nvPr/>
        </p:nvSpPr>
        <p:spPr>
          <a:xfrm>
            <a:off x="76565" y="0"/>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Cover Mapping</a:t>
            </a:r>
          </a:p>
        </p:txBody>
      </p:sp>
      <p:pic>
        <p:nvPicPr>
          <p:cNvPr id="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1725"/>
          <a:stretch/>
        </p:blipFill>
        <p:spPr bwMode="auto">
          <a:xfrm>
            <a:off x="1617587" y="2862475"/>
            <a:ext cx="5903096" cy="390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38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extBox 9"/>
          <p:cNvSpPr txBox="1">
            <a:spLocks noChangeArrowheads="1"/>
          </p:cNvSpPr>
          <p:nvPr/>
        </p:nvSpPr>
        <p:spPr bwMode="auto">
          <a:xfrm>
            <a:off x="-190563" y="880546"/>
            <a:ext cx="3656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prstClr val="white"/>
                </a:solidFill>
                <a:latin typeface="Arial" panose="020B0604020202020204" pitchFamily="34" charset="0"/>
                <a:cs typeface="Arial" panose="020B0604020202020204" pitchFamily="34" charset="0"/>
              </a:rPr>
              <a:t>Changes Revealed</a:t>
            </a:r>
          </a:p>
        </p:txBody>
      </p:sp>
      <p:sp>
        <p:nvSpPr>
          <p:cNvPr id="19461" name="TextBox 11"/>
          <p:cNvSpPr txBox="1">
            <a:spLocks noChangeArrowheads="1"/>
          </p:cNvSpPr>
          <p:nvPr/>
        </p:nvSpPr>
        <p:spPr bwMode="auto">
          <a:xfrm>
            <a:off x="180109" y="988240"/>
            <a:ext cx="86967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indent="0">
              <a:buFont typeface="Arial" panose="020B0604020202020204" pitchFamily="34" charset="0"/>
              <a:buChar char="•"/>
            </a:pPr>
            <a:endParaRPr lang="en-US" altLang="en-US" dirty="0">
              <a:solidFill>
                <a:prstClr val="white"/>
              </a:solidFill>
              <a:latin typeface="Arial" panose="020B0604020202020204" pitchFamily="34" charset="0"/>
              <a:cs typeface="Arial" panose="020B0604020202020204" pitchFamily="34" charset="0"/>
            </a:endParaRPr>
          </a:p>
          <a:p>
            <a:pPr marL="0" indent="0"/>
            <a:r>
              <a:rPr lang="en-US" altLang="en-US" dirty="0">
                <a:solidFill>
                  <a:prstClr val="white"/>
                </a:solidFill>
                <a:latin typeface="Arial" panose="020B0604020202020204" pitchFamily="34" charset="0"/>
                <a:cs typeface="Arial" panose="020B0604020202020204" pitchFamily="34" charset="0"/>
              </a:rPr>
              <a:t>Co-occurring, compatriot species often exhibited opposing trends  (e.g. increased </a:t>
            </a:r>
            <a:r>
              <a:rPr lang="en-US" altLang="en-US" dirty="0">
                <a:solidFill>
                  <a:srgbClr val="00B050"/>
                </a:solidFill>
                <a:latin typeface="Arial" panose="020B0604020202020204" pitchFamily="34" charset="0"/>
                <a:cs typeface="Arial" panose="020B0604020202020204" pitchFamily="34" charset="0"/>
              </a:rPr>
              <a:t>balsam fir </a:t>
            </a:r>
            <a:r>
              <a:rPr lang="en-US" altLang="en-US" dirty="0">
                <a:solidFill>
                  <a:prstClr val="white"/>
                </a:solidFill>
                <a:latin typeface="Arial" panose="020B0604020202020204" pitchFamily="34" charset="0"/>
                <a:cs typeface="Arial" panose="020B0604020202020204" pitchFamily="34" charset="0"/>
              </a:rPr>
              <a:t>with decreased </a:t>
            </a:r>
            <a:r>
              <a:rPr lang="en-US" altLang="en-US" dirty="0">
                <a:solidFill>
                  <a:srgbClr val="C00000"/>
                </a:solidFill>
                <a:latin typeface="Arial" panose="020B0604020202020204" pitchFamily="34" charset="0"/>
                <a:cs typeface="Arial" panose="020B0604020202020204" pitchFamily="34" charset="0"/>
              </a:rPr>
              <a:t>red spruce</a:t>
            </a:r>
            <a:r>
              <a:rPr lang="en-US" altLang="en-US" dirty="0">
                <a:solidFill>
                  <a:prstClr val="white"/>
                </a:solidFill>
                <a:latin typeface="Arial" panose="020B0604020202020204" pitchFamily="34" charset="0"/>
                <a:cs typeface="Arial" panose="020B0604020202020204" pitchFamily="34" charset="0"/>
              </a:rPr>
              <a:t>, and increased </a:t>
            </a:r>
            <a:r>
              <a:rPr lang="en-US" altLang="en-US" dirty="0">
                <a:solidFill>
                  <a:srgbClr val="00B050"/>
                </a:solidFill>
                <a:latin typeface="Arial" panose="020B0604020202020204" pitchFamily="34" charset="0"/>
                <a:cs typeface="Arial" panose="020B0604020202020204" pitchFamily="34" charset="0"/>
              </a:rPr>
              <a:t>American beech </a:t>
            </a:r>
            <a:r>
              <a:rPr lang="en-US" altLang="en-US" dirty="0">
                <a:solidFill>
                  <a:prstClr val="white"/>
                </a:solidFill>
                <a:latin typeface="Arial" panose="020B0604020202020204" pitchFamily="34" charset="0"/>
                <a:cs typeface="Arial" panose="020B0604020202020204" pitchFamily="34" charset="0"/>
              </a:rPr>
              <a:t>with decreased </a:t>
            </a:r>
            <a:r>
              <a:rPr lang="en-US" altLang="en-US" dirty="0">
                <a:solidFill>
                  <a:srgbClr val="C00000"/>
                </a:solidFill>
                <a:latin typeface="Arial" panose="020B0604020202020204" pitchFamily="34" charset="0"/>
                <a:cs typeface="Arial" panose="020B0604020202020204" pitchFamily="34" charset="0"/>
              </a:rPr>
              <a:t>sugar maple</a:t>
            </a:r>
            <a:r>
              <a:rPr lang="en-US" altLang="en-US" dirty="0">
                <a:solidFill>
                  <a:schemeClr val="bg1"/>
                </a:solidFill>
                <a:latin typeface="Arial" panose="020B0604020202020204" pitchFamily="34" charset="0"/>
                <a:cs typeface="Arial" panose="020B0604020202020204" pitchFamily="34" charset="0"/>
              </a:rPr>
              <a:t>)</a:t>
            </a:r>
          </a:p>
        </p:txBody>
      </p:sp>
      <p:sp>
        <p:nvSpPr>
          <p:cNvPr id="16" name="Title 1"/>
          <p:cNvSpPr txBox="1">
            <a:spLocks/>
          </p:cNvSpPr>
          <p:nvPr/>
        </p:nvSpPr>
        <p:spPr>
          <a:xfrm>
            <a:off x="76565" y="0"/>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Cover Mapping</a:t>
            </a:r>
          </a:p>
        </p:txBody>
      </p:sp>
      <p:pic>
        <p:nvPicPr>
          <p:cNvPr id="8" name="Picture 7" descr="A close up of text on a white background&#10;&#10;Description generated with high confidence">
            <a:extLst>
              <a:ext uri="{FF2B5EF4-FFF2-40B4-BE49-F238E27FC236}">
                <a16:creationId xmlns:a16="http://schemas.microsoft.com/office/drawing/2014/main" id="{E1247CD5-F38B-44DC-BC55-8DB9AB156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34" y="2609275"/>
            <a:ext cx="7956639" cy="4126734"/>
          </a:xfrm>
          <a:prstGeom prst="rect">
            <a:avLst/>
          </a:prstGeom>
          <a:ln>
            <a:solidFill>
              <a:schemeClr val="tx1"/>
            </a:solidFill>
          </a:ln>
        </p:spPr>
      </p:pic>
    </p:spTree>
    <p:extLst>
      <p:ext uri="{BB962C8B-B14F-4D97-AF65-F5344CB8AC3E}">
        <p14:creationId xmlns:p14="http://schemas.microsoft.com/office/powerpoint/2010/main" val="2492659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extBox 9"/>
          <p:cNvSpPr txBox="1">
            <a:spLocks noChangeArrowheads="1"/>
          </p:cNvSpPr>
          <p:nvPr/>
        </p:nvSpPr>
        <p:spPr bwMode="auto">
          <a:xfrm>
            <a:off x="-219887" y="916106"/>
            <a:ext cx="3656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b="1" u="sng" dirty="0">
                <a:solidFill>
                  <a:schemeClr val="bg1"/>
                </a:solidFill>
                <a:latin typeface="Arial" panose="020B0604020202020204" pitchFamily="34" charset="0"/>
                <a:cs typeface="Arial" panose="020B0604020202020204" pitchFamily="34" charset="0"/>
              </a:rPr>
              <a:t>Changes Revealed</a:t>
            </a:r>
          </a:p>
        </p:txBody>
      </p:sp>
      <p:sp>
        <p:nvSpPr>
          <p:cNvPr id="19461" name="TextBox 11"/>
          <p:cNvSpPr txBox="1">
            <a:spLocks noChangeArrowheads="1"/>
          </p:cNvSpPr>
          <p:nvPr/>
        </p:nvSpPr>
        <p:spPr bwMode="auto">
          <a:xfrm>
            <a:off x="262301" y="1378069"/>
            <a:ext cx="85323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lvl="0" indent="0">
              <a:spcBef>
                <a:spcPts val="1200"/>
              </a:spcBef>
              <a:spcAft>
                <a:spcPts val="600"/>
              </a:spcAft>
            </a:pPr>
            <a:r>
              <a:rPr lang="en-US" altLang="en-US" dirty="0">
                <a:solidFill>
                  <a:schemeClr val="bg1"/>
                </a:solidFill>
                <a:latin typeface="Arial" panose="020B0604020202020204" pitchFamily="34" charset="0"/>
                <a:cs typeface="Arial" panose="020B0604020202020204" pitchFamily="34" charset="0"/>
              </a:rPr>
              <a:t>Changes in species composition varied across the landscape indicating that changes are mitigated by local conditions. </a:t>
            </a:r>
          </a:p>
        </p:txBody>
      </p:sp>
      <p:sp>
        <p:nvSpPr>
          <p:cNvPr id="16" name="Title 1"/>
          <p:cNvSpPr txBox="1">
            <a:spLocks/>
          </p:cNvSpPr>
          <p:nvPr/>
        </p:nvSpPr>
        <p:spPr>
          <a:xfrm>
            <a:off x="76565" y="0"/>
            <a:ext cx="8142761" cy="93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Forest Cover Mapping</a:t>
            </a:r>
          </a:p>
        </p:txBody>
      </p:sp>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301" y="2546942"/>
            <a:ext cx="3540063" cy="42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22678" y="2927180"/>
            <a:ext cx="4572000" cy="3123932"/>
          </a:xfrm>
          <a:prstGeom prst="rect">
            <a:avLst/>
          </a:prstGeom>
        </p:spPr>
        <p:txBody>
          <a:bodyPr>
            <a:spAutoFit/>
          </a:bodyPr>
          <a:lstStyle/>
          <a:p>
            <a:pPr lvl="0"/>
            <a:r>
              <a:rPr lang="en-US" altLang="en-US" sz="2400" dirty="0">
                <a:solidFill>
                  <a:schemeClr val="bg1"/>
                </a:solidFill>
                <a:latin typeface="Arial" panose="020B0604020202020204" pitchFamily="34" charset="0"/>
                <a:cs typeface="Arial" panose="020B0604020202020204" pitchFamily="34" charset="0"/>
              </a:rPr>
              <a:t>Climate factors were the dominant predictors of changes in species abundance.</a:t>
            </a:r>
          </a:p>
          <a:p>
            <a:pPr lvl="0"/>
            <a:endParaRPr lang="en-US" altLang="en-US" sz="2400" dirty="0">
              <a:solidFill>
                <a:schemeClr val="bg1"/>
              </a:solidFill>
              <a:latin typeface="Arial" panose="020B0604020202020204" pitchFamily="34" charset="0"/>
              <a:cs typeface="Arial" panose="020B0604020202020204" pitchFamily="34" charset="0"/>
            </a:endParaRPr>
          </a:p>
          <a:p>
            <a:pPr lvl="0">
              <a:spcBef>
                <a:spcPts val="600"/>
              </a:spcBef>
              <a:spcAft>
                <a:spcPts val="600"/>
              </a:spcAft>
            </a:pPr>
            <a:r>
              <a:rPr lang="en-US" altLang="en-US" sz="2400" dirty="0">
                <a:solidFill>
                  <a:schemeClr val="bg1"/>
                </a:solidFill>
                <a:latin typeface="Arial" panose="020B0604020202020204" pitchFamily="34" charset="0"/>
                <a:cs typeface="Arial" panose="020B0604020202020204" pitchFamily="34" charset="0"/>
              </a:rPr>
              <a:t>These localized responses to site, stand and climate factors are the rule rather than the exception.</a:t>
            </a:r>
          </a:p>
        </p:txBody>
      </p:sp>
    </p:spTree>
    <p:extLst>
      <p:ext uri="{BB962C8B-B14F-4D97-AF65-F5344CB8AC3E}">
        <p14:creationId xmlns:p14="http://schemas.microsoft.com/office/powerpoint/2010/main" val="2693116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75986" y="298870"/>
            <a:ext cx="7471294" cy="4268965"/>
          </a:xfrm>
          <a:solidFill>
            <a:schemeClr val="tx2">
              <a:lumMod val="10000"/>
            </a:schemeClr>
          </a:solidFill>
        </p:spPr>
        <p:txBody>
          <a:bodyPr lIns="182880" tIns="182880" rIns="365760" bIns="182880">
            <a:normAutofit/>
          </a:bodyPr>
          <a:lstStyle/>
          <a:p>
            <a:pPr algn="l"/>
            <a:r>
              <a:rPr lang="en-US" sz="3200" dirty="0">
                <a:solidFill>
                  <a:schemeClr val="tx1"/>
                </a:solidFill>
              </a:rPr>
              <a:t>Avian Implications:                     </a:t>
            </a:r>
            <a:r>
              <a:rPr lang="en-US" sz="2000" dirty="0">
                <a:solidFill>
                  <a:schemeClr val="tx1"/>
                </a:solidFill>
              </a:rPr>
              <a:t>Species Shifts</a:t>
            </a:r>
            <a:br>
              <a:rPr lang="en-US" sz="3200" dirty="0">
                <a:solidFill>
                  <a:schemeClr val="tx1"/>
                </a:solidFill>
              </a:rPr>
            </a:br>
            <a:endParaRPr lang="en-US" sz="3200" dirty="0">
              <a:solidFill>
                <a:schemeClr val="tx1"/>
              </a:solidFill>
            </a:endParaRPr>
          </a:p>
        </p:txBody>
      </p:sp>
      <p:sp>
        <p:nvSpPr>
          <p:cNvPr id="2" name="TextBox 1"/>
          <p:cNvSpPr txBox="1"/>
          <p:nvPr/>
        </p:nvSpPr>
        <p:spPr>
          <a:xfrm>
            <a:off x="628650" y="1303667"/>
            <a:ext cx="8448675" cy="5170646"/>
          </a:xfrm>
          <a:prstGeom prst="rect">
            <a:avLst/>
          </a:prstGeom>
          <a:noFill/>
        </p:spPr>
        <p:txBody>
          <a:bodyPr wrap="square" rtlCol="0">
            <a:spAutoFit/>
          </a:bodyPr>
          <a:lstStyle/>
          <a:p>
            <a:r>
              <a:rPr lang="en-US" sz="2400" dirty="0">
                <a:solidFill>
                  <a:srgbClr val="92D050"/>
                </a:solidFill>
              </a:rPr>
              <a:t>Forest types with significant compositional changes include spruce-fir forests.  How might this connect to avian populations?</a:t>
            </a:r>
          </a:p>
          <a:p>
            <a:pPr marL="285750" indent="-285750">
              <a:spcBef>
                <a:spcPts val="1200"/>
              </a:spcBef>
              <a:buFont typeface="Arial" panose="020B0604020202020204" pitchFamily="34" charset="0"/>
              <a:buChar char="•"/>
            </a:pPr>
            <a:r>
              <a:rPr lang="en-US" sz="2200" dirty="0"/>
              <a:t>Eastern populations of several bird species associated with the spruce-fir forests have declining population trends. (</a:t>
            </a:r>
            <a:r>
              <a:rPr lang="en-US" sz="2200" dirty="0">
                <a:hlinkClick r:id="rId3"/>
              </a:rPr>
              <a:t>Ralston et al. 2015)</a:t>
            </a:r>
            <a:r>
              <a:rPr lang="en-US" sz="2200" dirty="0"/>
              <a:t> </a:t>
            </a:r>
          </a:p>
          <a:p>
            <a:pPr marL="285750" indent="-285750">
              <a:spcBef>
                <a:spcPts val="1200"/>
              </a:spcBef>
              <a:buFont typeface="Arial" panose="020B0604020202020204" pitchFamily="34" charset="0"/>
              <a:buChar char="•"/>
            </a:pPr>
            <a:r>
              <a:rPr lang="en-US" sz="2200" dirty="0"/>
              <a:t>USGS </a:t>
            </a:r>
            <a:r>
              <a:rPr lang="en-US" sz="2200" dirty="0">
                <a:hlinkClick r:id="rId4" tooltip="Learn more about Breeding Bird Survey"/>
              </a:rPr>
              <a:t>Breeding Bird Survey</a:t>
            </a:r>
            <a:r>
              <a:rPr lang="en-US" sz="2200" dirty="0"/>
              <a:t> data corroborate these significant declines in abundance for 11 of 17 spruce-fir bird species.  (</a:t>
            </a:r>
            <a:r>
              <a:rPr lang="en-US" sz="2200" dirty="0">
                <a:hlinkClick r:id="rId5"/>
              </a:rPr>
              <a:t>Sauer et al., 2017</a:t>
            </a:r>
            <a:r>
              <a:rPr lang="en-US" sz="2200" dirty="0"/>
              <a:t>)</a:t>
            </a:r>
          </a:p>
          <a:p>
            <a:pPr marL="285750" indent="-285750">
              <a:spcBef>
                <a:spcPts val="1200"/>
              </a:spcBef>
              <a:buFont typeface="Arial" panose="020B0604020202020204" pitchFamily="34" charset="0"/>
              <a:buChar char="•"/>
            </a:pPr>
            <a:r>
              <a:rPr lang="en-US" sz="2200" dirty="0"/>
              <a:t>Bicknell’s Thrush is one of the species at greatest risk, with declines across the region, including localized extinctions (Townsend et al. 2015) </a:t>
            </a:r>
          </a:p>
          <a:p>
            <a:pPr marL="285750" indent="-285750">
              <a:spcBef>
                <a:spcPts val="1200"/>
              </a:spcBef>
              <a:buFont typeface="Arial" panose="020B0604020202020204" pitchFamily="34" charset="0"/>
              <a:buChar char="•"/>
            </a:pPr>
            <a:r>
              <a:rPr lang="en-US" sz="2200" dirty="0"/>
              <a:t>Similarly , spruce grouse (endangered in NY)  declined 25% (71% in extent) over the last 30 years. (Ross et al. 2016)</a:t>
            </a:r>
          </a:p>
        </p:txBody>
      </p:sp>
    </p:spTree>
    <p:extLst>
      <p:ext uri="{BB962C8B-B14F-4D97-AF65-F5344CB8AC3E}">
        <p14:creationId xmlns:p14="http://schemas.microsoft.com/office/powerpoint/2010/main" val="4055977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5969" y="2606453"/>
            <a:ext cx="4798031" cy="3810971"/>
          </a:xfrm>
        </p:spPr>
        <p:txBody>
          <a:bodyPr>
            <a:normAutofit/>
          </a:bodyPr>
          <a:lstStyle/>
          <a:p>
            <a:pPr marL="0" indent="0">
              <a:buNone/>
            </a:pPr>
            <a:r>
              <a:rPr lang="en-US" sz="2800" dirty="0">
                <a:solidFill>
                  <a:srgbClr val="92D050"/>
                </a:solidFill>
              </a:rPr>
              <a:t>Goal: Examine historical patterns and drivers of forest loss and fragmentation, to model future forest extent and identify areas at risk of conversion.</a:t>
            </a:r>
          </a:p>
        </p:txBody>
      </p:sp>
      <p:sp>
        <p:nvSpPr>
          <p:cNvPr id="5" name="Title 1"/>
          <p:cNvSpPr txBox="1">
            <a:spLocks/>
          </p:cNvSpPr>
          <p:nvPr/>
        </p:nvSpPr>
        <p:spPr>
          <a:xfrm>
            <a:off x="282048" y="296034"/>
            <a:ext cx="6271152" cy="23104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solidFill>
                  <a:prstClr val="white"/>
                </a:solidFill>
              </a:rPr>
              <a:t>Project 2:                                                                            Forest Conversion and Fragmentation</a:t>
            </a:r>
          </a:p>
        </p:txBody>
      </p:sp>
      <p:pic>
        <p:nvPicPr>
          <p:cNvPr id="6" name="Picture 5"/>
          <p:cNvPicPr>
            <a:picLocks noChangeAspect="1"/>
          </p:cNvPicPr>
          <p:nvPr/>
        </p:nvPicPr>
        <p:blipFill>
          <a:blip r:embed="rId3"/>
          <a:stretch>
            <a:fillRect/>
          </a:stretch>
        </p:blipFill>
        <p:spPr>
          <a:xfrm>
            <a:off x="282048" y="2606454"/>
            <a:ext cx="3861376" cy="3861376"/>
          </a:xfrm>
          <a:prstGeom prst="rect">
            <a:avLst/>
          </a:prstGeom>
        </p:spPr>
      </p:pic>
    </p:spTree>
    <p:extLst>
      <p:ext uri="{BB962C8B-B14F-4D97-AF65-F5344CB8AC3E}">
        <p14:creationId xmlns:p14="http://schemas.microsoft.com/office/powerpoint/2010/main" val="862278149"/>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algn="ctr"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3669</TotalTime>
  <Words>2377</Words>
  <Application>Microsoft Office PowerPoint</Application>
  <PresentationFormat>On-screen Show (4:3)</PresentationFormat>
  <Paragraphs>199</Paragraphs>
  <Slides>19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Arial Narrow</vt:lpstr>
      <vt:lpstr>Avenir Book</vt:lpstr>
      <vt:lpstr>Calibri</vt:lpstr>
      <vt:lpstr>Century Schoolbook</vt:lpstr>
      <vt:lpstr>Corbel</vt:lpstr>
      <vt:lpstr>Helvetica</vt:lpstr>
      <vt:lpstr>Open Sans</vt:lpstr>
      <vt:lpstr>Segoe UI Emoji</vt:lpstr>
      <vt:lpstr>Times</vt:lpstr>
      <vt:lpstr>Headlines</vt:lpstr>
      <vt:lpstr>What remote sensing tells us about the region’s changing forests  </vt:lpstr>
      <vt:lpstr>Project Summary </vt:lpstr>
      <vt:lpstr>PowerPoint Presentation</vt:lpstr>
      <vt:lpstr>PowerPoint Presentation</vt:lpstr>
      <vt:lpstr>PowerPoint Presentation</vt:lpstr>
      <vt:lpstr>PowerPoint Presentation</vt:lpstr>
      <vt:lpstr>PowerPoint Presentation</vt:lpstr>
      <vt:lpstr>Avian Implications:                     Species Shifts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Avian Implications: fragmentation </vt:lpstr>
      <vt:lpstr>PowerPoint Presentation</vt:lpstr>
      <vt:lpstr>An example: Town Level-conservation planning</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Duncan</dc:creator>
  <cp:lastModifiedBy>Alison Adams</cp:lastModifiedBy>
  <cp:revision>216</cp:revision>
  <dcterms:created xsi:type="dcterms:W3CDTF">2016-08-10T14:17:15Z</dcterms:created>
  <dcterms:modified xsi:type="dcterms:W3CDTF">2018-12-13T14:32:49Z</dcterms:modified>
</cp:coreProperties>
</file>