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84" r:id="rId3"/>
    <p:sldMasterId id="2147483692" r:id="rId4"/>
    <p:sldMasterId id="2147483753" r:id="rId5"/>
    <p:sldMasterId id="2147483765" r:id="rId6"/>
  </p:sldMasterIdLst>
  <p:notesMasterIdLst>
    <p:notesMasterId r:id="rId39"/>
  </p:notesMasterIdLst>
  <p:handoutMasterIdLst>
    <p:handoutMasterId r:id="rId40"/>
  </p:handoutMasterIdLst>
  <p:sldIdLst>
    <p:sldId id="390" r:id="rId7"/>
    <p:sldId id="405" r:id="rId8"/>
    <p:sldId id="406" r:id="rId9"/>
    <p:sldId id="290" r:id="rId10"/>
    <p:sldId id="391" r:id="rId11"/>
    <p:sldId id="377" r:id="rId12"/>
    <p:sldId id="351" r:id="rId13"/>
    <p:sldId id="268" r:id="rId14"/>
    <p:sldId id="389" r:id="rId15"/>
    <p:sldId id="399" r:id="rId16"/>
    <p:sldId id="419" r:id="rId17"/>
    <p:sldId id="421" r:id="rId18"/>
    <p:sldId id="420" r:id="rId19"/>
    <p:sldId id="411" r:id="rId20"/>
    <p:sldId id="292" r:id="rId21"/>
    <p:sldId id="422" r:id="rId22"/>
    <p:sldId id="425" r:id="rId23"/>
    <p:sldId id="409" r:id="rId24"/>
    <p:sldId id="415" r:id="rId25"/>
    <p:sldId id="404" r:id="rId26"/>
    <p:sldId id="410" r:id="rId27"/>
    <p:sldId id="423" r:id="rId28"/>
    <p:sldId id="408" r:id="rId29"/>
    <p:sldId id="424" r:id="rId30"/>
    <p:sldId id="416" r:id="rId31"/>
    <p:sldId id="381" r:id="rId32"/>
    <p:sldId id="383" r:id="rId33"/>
    <p:sldId id="401" r:id="rId34"/>
    <p:sldId id="402" r:id="rId35"/>
    <p:sldId id="407" r:id="rId36"/>
    <p:sldId id="426" r:id="rId37"/>
    <p:sldId id="414" r:id="rId38"/>
  </p:sldIdLst>
  <p:sldSz cx="9144000" cy="6858000" type="screen4x3"/>
  <p:notesSz cx="7169150" cy="9455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74" autoAdjust="0"/>
  </p:normalViewPr>
  <p:slideViewPr>
    <p:cSldViewPr>
      <p:cViewPr varScale="1">
        <p:scale>
          <a:sx n="72" d="100"/>
          <a:sy n="72" d="100"/>
        </p:scale>
        <p:origin x="1114" y="67"/>
      </p:cViewPr>
      <p:guideLst>
        <p:guide orient="horz" pos="2160"/>
        <p:guide pos="2880"/>
      </p:guideLst>
    </p:cSldViewPr>
  </p:slideViewPr>
  <p:notesTextViewPr>
    <p:cViewPr>
      <p:scale>
        <a:sx n="1" d="1"/>
        <a:sy n="1" d="1"/>
      </p:scale>
      <p:origin x="0" y="0"/>
    </p:cViewPr>
  </p:notesTextViewPr>
  <p:sorterViewPr>
    <p:cViewPr>
      <p:scale>
        <a:sx n="60" d="100"/>
        <a:sy n="6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da.net\NRCS\home\VTWHI\NRCS\thomas.villars\A1-Soils%202001-see%20also%20C%20drive\VMC-FEMC-SCAN-NE%20Soil%20Monitoring\VMC-FEMC%20Soil%20Monitoring%20Project\2017%20Sampling-FEMC%20name%20change\sampling%20interval%20change-char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 in yearly</a:t>
            </a:r>
            <a:r>
              <a:rPr lang="en-US" baseline="0"/>
              <a:t> interval </a:t>
            </a:r>
          </a:p>
          <a:p>
            <a:pPr>
              <a:defRPr/>
            </a:pPr>
            <a:r>
              <a:rPr lang="en-US" baseline="0"/>
              <a:t>between Sampling rounds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37959317585302E-2"/>
          <c:y val="0.12471734884331284"/>
          <c:w val="0.94062040682414694"/>
          <c:h val="0.70950908080668962"/>
        </c:manualLayout>
      </c:layout>
      <c:barChart>
        <c:barDir val="col"/>
        <c:grouping val="clustered"/>
        <c:varyColors val="0"/>
        <c:ser>
          <c:idx val="0"/>
          <c:order val="0"/>
          <c:tx>
            <c:strRef>
              <c:f>Sheet1!$C$6</c:f>
              <c:strCache>
                <c:ptCount val="1"/>
                <c:pt idx="0">
                  <c:v>Initial plan - increasing interval, years</c:v>
                </c:pt>
              </c:strCache>
            </c:strRef>
          </c:tx>
          <c:spPr>
            <a:solidFill>
              <a:schemeClr val="accent1"/>
            </a:solidFill>
            <a:ln>
              <a:noFill/>
            </a:ln>
            <a:effectLst/>
          </c:spPr>
          <c:invertIfNegative val="0"/>
          <c:cat>
            <c:strRef>
              <c:f>Sheet1!$B$7:$B$16</c:f>
              <c:strCache>
                <c:ptCount val="10"/>
                <c:pt idx="0">
                  <c:v>1 @ year 0 (2002)</c:v>
                </c:pt>
                <c:pt idx="1">
                  <c:v>2 @ year 5 (2007)</c:v>
                </c:pt>
                <c:pt idx="2">
                  <c:v>3 @ year 10 (2012)</c:v>
                </c:pt>
                <c:pt idx="3">
                  <c:v>4</c:v>
                </c:pt>
                <c:pt idx="4">
                  <c:v>5</c:v>
                </c:pt>
                <c:pt idx="5">
                  <c:v>6</c:v>
                </c:pt>
                <c:pt idx="6">
                  <c:v>7</c:v>
                </c:pt>
                <c:pt idx="7">
                  <c:v>8</c:v>
                </c:pt>
                <c:pt idx="8">
                  <c:v>9</c:v>
                </c:pt>
                <c:pt idx="9">
                  <c:v>10</c:v>
                </c:pt>
              </c:strCache>
            </c:strRef>
          </c:cat>
          <c:val>
            <c:numRef>
              <c:f>Sheet1!$C$7:$C$16</c:f>
              <c:numCache>
                <c:formatCode>General</c:formatCode>
                <c:ptCount val="10"/>
                <c:pt idx="0">
                  <c:v>0</c:v>
                </c:pt>
                <c:pt idx="1">
                  <c:v>5</c:v>
                </c:pt>
                <c:pt idx="2">
                  <c:v>5</c:v>
                </c:pt>
                <c:pt idx="3">
                  <c:v>15</c:v>
                </c:pt>
                <c:pt idx="4">
                  <c:v>25</c:v>
                </c:pt>
                <c:pt idx="5">
                  <c:v>50</c:v>
                </c:pt>
                <c:pt idx="6">
                  <c:v>50</c:v>
                </c:pt>
                <c:pt idx="7">
                  <c:v>50</c:v>
                </c:pt>
              </c:numCache>
            </c:numRef>
          </c:val>
        </c:ser>
        <c:ser>
          <c:idx val="2"/>
          <c:order val="2"/>
          <c:tx>
            <c:strRef>
              <c:f>Sheet1!$E$6</c:f>
              <c:strCache>
                <c:ptCount val="1"/>
                <c:pt idx="0">
                  <c:v>Sampling round</c:v>
                </c:pt>
              </c:strCache>
            </c:strRef>
          </c:tx>
          <c:spPr>
            <a:solidFill>
              <a:schemeClr val="accent3"/>
            </a:solidFill>
            <a:ln>
              <a:noFill/>
            </a:ln>
            <a:effectLst/>
          </c:spPr>
          <c:invertIfNegative val="0"/>
          <c:cat>
            <c:strRef>
              <c:f>Sheet1!$B$7:$B$16</c:f>
              <c:strCache>
                <c:ptCount val="10"/>
                <c:pt idx="0">
                  <c:v>1 @ year 0 (2002)</c:v>
                </c:pt>
                <c:pt idx="1">
                  <c:v>2 @ year 5 (2007)</c:v>
                </c:pt>
                <c:pt idx="2">
                  <c:v>3 @ year 10 (2012)</c:v>
                </c:pt>
                <c:pt idx="3">
                  <c:v>4</c:v>
                </c:pt>
                <c:pt idx="4">
                  <c:v>5</c:v>
                </c:pt>
                <c:pt idx="5">
                  <c:v>6</c:v>
                </c:pt>
                <c:pt idx="6">
                  <c:v>7</c:v>
                </c:pt>
                <c:pt idx="7">
                  <c:v>8</c:v>
                </c:pt>
                <c:pt idx="8">
                  <c:v>9</c:v>
                </c:pt>
                <c:pt idx="9">
                  <c:v>10</c:v>
                </c:pt>
              </c:strCache>
            </c:strRef>
          </c:cat>
          <c:val>
            <c:numRef>
              <c:f>Sheet1!$E$7:$E$16</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3"/>
          <c:order val="3"/>
          <c:tx>
            <c:strRef>
              <c:f>Sheet1!$F$6</c:f>
              <c:strCache>
                <c:ptCount val="1"/>
                <c:pt idx="0">
                  <c:v>Currrent plan - 5 year interval</c:v>
                </c:pt>
              </c:strCache>
            </c:strRef>
          </c:tx>
          <c:spPr>
            <a:solidFill>
              <a:schemeClr val="accent4"/>
            </a:solidFill>
            <a:ln>
              <a:noFill/>
            </a:ln>
            <a:effectLst/>
          </c:spPr>
          <c:invertIfNegative val="0"/>
          <c:cat>
            <c:strRef>
              <c:f>Sheet1!$B$7:$B$16</c:f>
              <c:strCache>
                <c:ptCount val="10"/>
                <c:pt idx="0">
                  <c:v>1 @ year 0 (2002)</c:v>
                </c:pt>
                <c:pt idx="1">
                  <c:v>2 @ year 5 (2007)</c:v>
                </c:pt>
                <c:pt idx="2">
                  <c:v>3 @ year 10 (2012)</c:v>
                </c:pt>
                <c:pt idx="3">
                  <c:v>4</c:v>
                </c:pt>
                <c:pt idx="4">
                  <c:v>5</c:v>
                </c:pt>
                <c:pt idx="5">
                  <c:v>6</c:v>
                </c:pt>
                <c:pt idx="6">
                  <c:v>7</c:v>
                </c:pt>
                <c:pt idx="7">
                  <c:v>8</c:v>
                </c:pt>
                <c:pt idx="8">
                  <c:v>9</c:v>
                </c:pt>
                <c:pt idx="9">
                  <c:v>10</c:v>
                </c:pt>
              </c:strCache>
            </c:strRef>
          </c:cat>
          <c:val>
            <c:numRef>
              <c:f>Sheet1!$F$7:$F$16</c:f>
              <c:numCache>
                <c:formatCode>General</c:formatCode>
                <c:ptCount val="10"/>
                <c:pt idx="0">
                  <c:v>0</c:v>
                </c:pt>
                <c:pt idx="1">
                  <c:v>5</c:v>
                </c:pt>
                <c:pt idx="2">
                  <c:v>5</c:v>
                </c:pt>
                <c:pt idx="3">
                  <c:v>5</c:v>
                </c:pt>
                <c:pt idx="4">
                  <c:v>5</c:v>
                </c:pt>
                <c:pt idx="5">
                  <c:v>5</c:v>
                </c:pt>
                <c:pt idx="6">
                  <c:v>5</c:v>
                </c:pt>
                <c:pt idx="7">
                  <c:v>5</c:v>
                </c:pt>
                <c:pt idx="8">
                  <c:v>5</c:v>
                </c:pt>
                <c:pt idx="9">
                  <c:v>5</c:v>
                </c:pt>
              </c:numCache>
            </c:numRef>
          </c:val>
        </c:ser>
        <c:dLbls>
          <c:showLegendKey val="0"/>
          <c:showVal val="0"/>
          <c:showCatName val="0"/>
          <c:showSerName val="0"/>
          <c:showPercent val="0"/>
          <c:showBubbleSize val="0"/>
        </c:dLbls>
        <c:gapWidth val="219"/>
        <c:overlap val="-27"/>
        <c:axId val="337979136"/>
        <c:axId val="337978744"/>
        <c:extLst>
          <c:ext xmlns:c15="http://schemas.microsoft.com/office/drawing/2012/chart" uri="{02D57815-91ED-43cb-92C2-25804820EDAC}">
            <c15:filteredBarSeries>
              <c15:ser>
                <c:idx val="1"/>
                <c:order val="1"/>
                <c:tx>
                  <c:strRef>
                    <c:extLst>
                      <c:ext uri="{02D57815-91ED-43cb-92C2-25804820EDAC}">
                        <c15:formulaRef>
                          <c15:sqref>Sheet1!$D$6</c15:sqref>
                        </c15:formulaRef>
                      </c:ext>
                    </c:extLst>
                    <c:strCache>
                      <c:ptCount val="1"/>
                    </c:strCache>
                  </c:strRef>
                </c:tx>
                <c:spPr>
                  <a:solidFill>
                    <a:schemeClr val="accent2"/>
                  </a:solidFill>
                  <a:ln>
                    <a:noFill/>
                  </a:ln>
                  <a:effectLst/>
                </c:spPr>
                <c:invertIfNegative val="0"/>
                <c:cat>
                  <c:strRef>
                    <c:extLst>
                      <c:ext uri="{02D57815-91ED-43cb-92C2-25804820EDAC}">
                        <c15:formulaRef>
                          <c15:sqref>Sheet1!$B$7:$B$16</c15:sqref>
                        </c15:formulaRef>
                      </c:ext>
                    </c:extLst>
                    <c:strCache>
                      <c:ptCount val="10"/>
                      <c:pt idx="0">
                        <c:v>1 @ year 0 (2002)</c:v>
                      </c:pt>
                      <c:pt idx="1">
                        <c:v>2 @ year 5 (2007)</c:v>
                      </c:pt>
                      <c:pt idx="2">
                        <c:v>3 @ year 10 (2012)</c:v>
                      </c:pt>
                      <c:pt idx="3">
                        <c:v>4</c:v>
                      </c:pt>
                      <c:pt idx="4">
                        <c:v>5</c:v>
                      </c:pt>
                      <c:pt idx="5">
                        <c:v>6</c:v>
                      </c:pt>
                      <c:pt idx="6">
                        <c:v>7</c:v>
                      </c:pt>
                      <c:pt idx="7">
                        <c:v>8</c:v>
                      </c:pt>
                      <c:pt idx="8">
                        <c:v>9</c:v>
                      </c:pt>
                      <c:pt idx="9">
                        <c:v>10</c:v>
                      </c:pt>
                    </c:strCache>
                  </c:strRef>
                </c:cat>
                <c:val>
                  <c:numRef>
                    <c:extLst>
                      <c:ext uri="{02D57815-91ED-43cb-92C2-25804820EDAC}">
                        <c15:formulaRef>
                          <c15:sqref>Sheet1!$D$7:$D$16</c15:sqref>
                        </c15:formulaRef>
                      </c:ext>
                    </c:extLst>
                    <c:numCache>
                      <c:formatCode>General</c:formatCode>
                      <c:ptCount val="10"/>
                    </c:numCache>
                  </c:numRef>
                </c:val>
              </c15:ser>
            </c15:filteredBarSeries>
          </c:ext>
        </c:extLst>
      </c:barChart>
      <c:catAx>
        <c:axId val="33797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37978744"/>
        <c:crosses val="autoZero"/>
        <c:auto val="1"/>
        <c:lblAlgn val="ctr"/>
        <c:lblOffset val="100"/>
        <c:noMultiLvlLbl val="0"/>
      </c:catAx>
      <c:valAx>
        <c:axId val="337978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979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drawing1.xml><?xml version="1.0" encoding="utf-8"?>
<c:userShapes xmlns:c="http://schemas.openxmlformats.org/drawingml/2006/chart">
  <cdr:relSizeAnchor xmlns:cdr="http://schemas.openxmlformats.org/drawingml/2006/chartDrawing">
    <cdr:from>
      <cdr:x>0.35833</cdr:x>
      <cdr:y>0.72999</cdr:y>
    </cdr:from>
    <cdr:to>
      <cdr:x>0.40833</cdr:x>
      <cdr:y>0.77633</cdr:y>
    </cdr:to>
    <cdr:sp macro="" textlink="">
      <cdr:nvSpPr>
        <cdr:cNvPr id="2" name="TextBox 1"/>
        <cdr:cNvSpPr txBox="1"/>
      </cdr:nvSpPr>
      <cdr:spPr>
        <a:xfrm xmlns:a="http://schemas.openxmlformats.org/drawingml/2006/main">
          <a:off x="3276600" y="4038600"/>
          <a:ext cx="457200" cy="2564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2017</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4400"/>
          </a:xfrm>
          <a:prstGeom prst="rect">
            <a:avLst/>
          </a:prstGeom>
        </p:spPr>
        <p:txBody>
          <a:bodyPr vert="horz" lIns="94988" tIns="47494" rIns="94988" bIns="47494" rtlCol="0"/>
          <a:lstStyle>
            <a:lvl1pPr algn="l">
              <a:defRPr sz="1200"/>
            </a:lvl1pPr>
          </a:lstStyle>
          <a:p>
            <a:endParaRPr lang="en-US"/>
          </a:p>
        </p:txBody>
      </p:sp>
      <p:sp>
        <p:nvSpPr>
          <p:cNvPr id="3" name="Date Placeholder 2"/>
          <p:cNvSpPr>
            <a:spLocks noGrp="1"/>
          </p:cNvSpPr>
          <p:nvPr>
            <p:ph type="dt" sz="quarter" idx="1"/>
          </p:nvPr>
        </p:nvSpPr>
        <p:spPr>
          <a:xfrm>
            <a:off x="4060859" y="0"/>
            <a:ext cx="3106632" cy="474400"/>
          </a:xfrm>
          <a:prstGeom prst="rect">
            <a:avLst/>
          </a:prstGeom>
        </p:spPr>
        <p:txBody>
          <a:bodyPr vert="horz" lIns="94988" tIns="47494" rIns="94988" bIns="47494" rtlCol="0"/>
          <a:lstStyle>
            <a:lvl1pPr algn="r">
              <a:defRPr sz="1200"/>
            </a:lvl1pPr>
          </a:lstStyle>
          <a:p>
            <a:fld id="{A0A1B7B5-F7C1-414E-9942-24237636C720}" type="datetimeFigureOut">
              <a:rPr lang="en-US" smtClean="0"/>
              <a:t>12/13/2017</a:t>
            </a:fld>
            <a:endParaRPr lang="en-US"/>
          </a:p>
        </p:txBody>
      </p:sp>
      <p:sp>
        <p:nvSpPr>
          <p:cNvPr id="4" name="Footer Placeholder 3"/>
          <p:cNvSpPr>
            <a:spLocks noGrp="1"/>
          </p:cNvSpPr>
          <p:nvPr>
            <p:ph type="ftr" sz="quarter" idx="2"/>
          </p:nvPr>
        </p:nvSpPr>
        <p:spPr>
          <a:xfrm>
            <a:off x="0" y="8980752"/>
            <a:ext cx="3106632" cy="474399"/>
          </a:xfrm>
          <a:prstGeom prst="rect">
            <a:avLst/>
          </a:prstGeom>
        </p:spPr>
        <p:txBody>
          <a:bodyPr vert="horz" lIns="94988" tIns="47494" rIns="94988" bIns="47494" rtlCol="0" anchor="b"/>
          <a:lstStyle>
            <a:lvl1pPr algn="l">
              <a:defRPr sz="1200"/>
            </a:lvl1pPr>
          </a:lstStyle>
          <a:p>
            <a:endParaRPr lang="en-US"/>
          </a:p>
        </p:txBody>
      </p:sp>
      <p:sp>
        <p:nvSpPr>
          <p:cNvPr id="5" name="Slide Number Placeholder 4"/>
          <p:cNvSpPr>
            <a:spLocks noGrp="1"/>
          </p:cNvSpPr>
          <p:nvPr>
            <p:ph type="sldNum" sz="quarter" idx="3"/>
          </p:nvPr>
        </p:nvSpPr>
        <p:spPr>
          <a:xfrm>
            <a:off x="4060859" y="8980752"/>
            <a:ext cx="3106632" cy="474399"/>
          </a:xfrm>
          <a:prstGeom prst="rect">
            <a:avLst/>
          </a:prstGeom>
        </p:spPr>
        <p:txBody>
          <a:bodyPr vert="horz" lIns="94988" tIns="47494" rIns="94988" bIns="47494" rtlCol="0" anchor="b"/>
          <a:lstStyle>
            <a:lvl1pPr algn="r">
              <a:defRPr sz="1200"/>
            </a:lvl1pPr>
          </a:lstStyle>
          <a:p>
            <a:fld id="{7ED443A4-FF41-471D-901B-7F3038543046}" type="slidenum">
              <a:rPr lang="en-US" smtClean="0"/>
              <a:t>‹#›</a:t>
            </a:fld>
            <a:endParaRPr lang="en-US"/>
          </a:p>
        </p:txBody>
      </p:sp>
    </p:spTree>
    <p:extLst>
      <p:ext uri="{BB962C8B-B14F-4D97-AF65-F5344CB8AC3E}">
        <p14:creationId xmlns:p14="http://schemas.microsoft.com/office/powerpoint/2010/main" val="296885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lang="en-US"/>
          </a:p>
        </p:txBody>
      </p:sp>
      <p:sp>
        <p:nvSpPr>
          <p:cNvPr id="3" name="Date Placeholder 2"/>
          <p:cNvSpPr>
            <a:spLocks noGrp="1"/>
          </p:cNvSpPr>
          <p:nvPr>
            <p:ph type="dt" idx="1"/>
          </p:nvPr>
        </p:nvSpPr>
        <p:spPr>
          <a:xfrm>
            <a:off x="4060859" y="0"/>
            <a:ext cx="3106632" cy="472758"/>
          </a:xfrm>
          <a:prstGeom prst="rect">
            <a:avLst/>
          </a:prstGeom>
        </p:spPr>
        <p:txBody>
          <a:bodyPr vert="horz" lIns="94988" tIns="47494" rIns="94988" bIns="47494" rtlCol="0"/>
          <a:lstStyle>
            <a:lvl1pPr algn="r">
              <a:defRPr sz="1200"/>
            </a:lvl1pPr>
          </a:lstStyle>
          <a:p>
            <a:fld id="{7389F37B-B7AB-4F20-BB82-293EA6702525}" type="datetimeFigureOut">
              <a:rPr lang="en-US" smtClean="0"/>
              <a:t>12/13/2017</a:t>
            </a:fld>
            <a:endParaRPr lang="en-US"/>
          </a:p>
        </p:txBody>
      </p:sp>
      <p:sp>
        <p:nvSpPr>
          <p:cNvPr id="4" name="Slide Image Placeholder 3"/>
          <p:cNvSpPr>
            <a:spLocks noGrp="1" noRot="1" noChangeAspect="1"/>
          </p:cNvSpPr>
          <p:nvPr>
            <p:ph type="sldImg" idx="2"/>
          </p:nvPr>
        </p:nvSpPr>
        <p:spPr>
          <a:xfrm>
            <a:off x="1220788" y="709613"/>
            <a:ext cx="4727575" cy="3544887"/>
          </a:xfrm>
          <a:prstGeom prst="rect">
            <a:avLst/>
          </a:prstGeom>
          <a:noFill/>
          <a:ln w="12700">
            <a:solidFill>
              <a:prstClr val="black"/>
            </a:solidFill>
          </a:ln>
        </p:spPr>
        <p:txBody>
          <a:bodyPr vert="horz" lIns="94988" tIns="47494" rIns="94988" bIns="47494" rtlCol="0" anchor="ctr"/>
          <a:lstStyle/>
          <a:p>
            <a:endParaRPr lang="en-US"/>
          </a:p>
        </p:txBody>
      </p:sp>
      <p:sp>
        <p:nvSpPr>
          <p:cNvPr id="5" name="Notes Placeholder 4"/>
          <p:cNvSpPr>
            <a:spLocks noGrp="1"/>
          </p:cNvSpPr>
          <p:nvPr>
            <p:ph type="body" sz="quarter" idx="3"/>
          </p:nvPr>
        </p:nvSpPr>
        <p:spPr>
          <a:xfrm>
            <a:off x="716915" y="4491196"/>
            <a:ext cx="5735320" cy="4254818"/>
          </a:xfrm>
          <a:prstGeom prst="rect">
            <a:avLst/>
          </a:prstGeom>
        </p:spPr>
        <p:txBody>
          <a:bodyPr vert="horz" lIns="94988" tIns="47494" rIns="94988" bIns="474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80751"/>
            <a:ext cx="3106632" cy="472758"/>
          </a:xfrm>
          <a:prstGeom prst="rect">
            <a:avLst/>
          </a:prstGeom>
        </p:spPr>
        <p:txBody>
          <a:bodyPr vert="horz" lIns="94988" tIns="47494" rIns="94988" bIns="47494" rtlCol="0" anchor="b"/>
          <a:lstStyle>
            <a:lvl1pPr algn="l">
              <a:defRPr sz="1200"/>
            </a:lvl1pPr>
          </a:lstStyle>
          <a:p>
            <a:endParaRPr lang="en-US"/>
          </a:p>
        </p:txBody>
      </p:sp>
      <p:sp>
        <p:nvSpPr>
          <p:cNvPr id="7" name="Slide Number Placeholder 6"/>
          <p:cNvSpPr>
            <a:spLocks noGrp="1"/>
          </p:cNvSpPr>
          <p:nvPr>
            <p:ph type="sldNum" sz="quarter" idx="5"/>
          </p:nvPr>
        </p:nvSpPr>
        <p:spPr>
          <a:xfrm>
            <a:off x="4060859" y="8980751"/>
            <a:ext cx="3106632" cy="472758"/>
          </a:xfrm>
          <a:prstGeom prst="rect">
            <a:avLst/>
          </a:prstGeom>
        </p:spPr>
        <p:txBody>
          <a:bodyPr vert="horz" lIns="94988" tIns="47494" rIns="94988" bIns="47494" rtlCol="0" anchor="b"/>
          <a:lstStyle>
            <a:lvl1pPr algn="r">
              <a:defRPr sz="1200"/>
            </a:lvl1pPr>
          </a:lstStyle>
          <a:p>
            <a:fld id="{D573F31A-906D-405B-B343-7A9D8DE5301E}" type="slidenum">
              <a:rPr lang="en-US" smtClean="0"/>
              <a:t>‹#›</a:t>
            </a:fld>
            <a:endParaRPr lang="en-US"/>
          </a:p>
        </p:txBody>
      </p:sp>
    </p:spTree>
    <p:extLst>
      <p:ext uri="{BB962C8B-B14F-4D97-AF65-F5344CB8AC3E}">
        <p14:creationId xmlns:p14="http://schemas.microsoft.com/office/powerpoint/2010/main" val="176749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3F31A-906D-405B-B343-7A9D8DE5301E}" type="slidenum">
              <a:rPr lang="en-US" smtClean="0"/>
              <a:t>17</a:t>
            </a:fld>
            <a:endParaRPr lang="en-US"/>
          </a:p>
        </p:txBody>
      </p:sp>
    </p:spTree>
    <p:extLst>
      <p:ext uri="{BB962C8B-B14F-4D97-AF65-F5344CB8AC3E}">
        <p14:creationId xmlns:p14="http://schemas.microsoft.com/office/powerpoint/2010/main" val="2188003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3F31A-906D-405B-B343-7A9D8DE5301E}" type="slidenum">
              <a:rPr lang="en-US" smtClean="0"/>
              <a:t>32</a:t>
            </a:fld>
            <a:endParaRPr lang="en-US"/>
          </a:p>
        </p:txBody>
      </p:sp>
    </p:spTree>
    <p:extLst>
      <p:ext uri="{BB962C8B-B14F-4D97-AF65-F5344CB8AC3E}">
        <p14:creationId xmlns:p14="http://schemas.microsoft.com/office/powerpoint/2010/main" val="267436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963A834-8722-4C3C-B2FC-47BD1AC1E83F}" type="slidenum">
              <a:rPr lang="en-US"/>
              <a:pPr/>
              <a:t>‹#›</a:t>
            </a:fld>
            <a:endParaRPr lang="en-US"/>
          </a:p>
        </p:txBody>
      </p:sp>
    </p:spTree>
    <p:extLst>
      <p:ext uri="{BB962C8B-B14F-4D97-AF65-F5344CB8AC3E}">
        <p14:creationId xmlns:p14="http://schemas.microsoft.com/office/powerpoint/2010/main" val="301650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74C62815-EDDE-4039-806C-B3A1123FCE0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7252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74C62815-EDDE-4039-806C-B3A1123FCE0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6824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74C62815-EDDE-4039-806C-B3A1123FCE0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85162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74C62815-EDDE-4039-806C-B3A1123FCE0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1377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9" name="Footer Placeholder 8"/>
          <p:cNvSpPr>
            <a:spLocks noGrp="1"/>
          </p:cNvSpPr>
          <p:nvPr>
            <p:ph type="ftr" sz="quarter" idx="11"/>
          </p:nvPr>
        </p:nvSpPr>
        <p:spPr/>
        <p:txBody>
          <a:bodyPr/>
          <a:lstStyle>
            <a:lvl1pPr algn="r">
              <a:defRPr/>
            </a:lvl1pPr>
          </a:lstStyle>
          <a:p>
            <a:pPr fontAlgn="base">
              <a:spcBef>
                <a:spcPct val="0"/>
              </a:spcBef>
              <a:spcAft>
                <a:spcPct val="0"/>
              </a:spcAft>
              <a:defRPr/>
            </a:pPr>
            <a:endParaRPr lang="en-US">
              <a:solidFill>
                <a:srgbClr val="000000"/>
              </a:solidFill>
            </a:endParaRP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fontAlgn="base">
              <a:spcBef>
                <a:spcPct val="0"/>
              </a:spcBef>
              <a:spcAft>
                <a:spcPct val="0"/>
              </a:spcAft>
              <a:defRPr/>
            </a:pPr>
            <a:fld id="{74C62815-EDDE-4039-806C-B3A1123FCE0A}"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818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fontAlgn="base">
              <a:spcBef>
                <a:spcPct val="0"/>
              </a:spcBef>
              <a:spcAft>
                <a:spcPct val="0"/>
              </a:spcAft>
              <a:defRPr/>
            </a:pPr>
            <a:fld id="{74C62815-EDDE-4039-806C-B3A1123FCE0A}"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0501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74C62815-EDDE-4039-806C-B3A1123FCE0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69545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74C62815-EDDE-4039-806C-B3A1123FCE0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03982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6ACBF274-0547-4406-8ADA-1F001B82993C}" type="datetimeFigureOut">
              <a:rPr lang="en-US" smtClean="0"/>
              <a:t>12/13/2017</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765AF2D3-247F-4466-A3D0-9DCD643AF8AE}" type="slidenum">
              <a:rPr lang="en-US" smtClean="0"/>
              <a:t>‹#›</a:t>
            </a:fld>
            <a:endParaRPr lang="en-US"/>
          </a:p>
        </p:txBody>
      </p:sp>
    </p:spTree>
    <p:extLst>
      <p:ext uri="{BB962C8B-B14F-4D97-AF65-F5344CB8AC3E}">
        <p14:creationId xmlns:p14="http://schemas.microsoft.com/office/powerpoint/2010/main" val="375576366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CBF274-0547-4406-8ADA-1F001B82993C}"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AF2D3-247F-4466-A3D0-9DCD643AF8AE}" type="slidenum">
              <a:rPr lang="en-US" smtClean="0"/>
              <a:t>‹#›</a:t>
            </a:fld>
            <a:endParaRPr lang="en-US"/>
          </a:p>
        </p:txBody>
      </p:sp>
    </p:spTree>
    <p:extLst>
      <p:ext uri="{BB962C8B-B14F-4D97-AF65-F5344CB8AC3E}">
        <p14:creationId xmlns:p14="http://schemas.microsoft.com/office/powerpoint/2010/main" val="249430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C4A553-1E4D-49A2-A5C6-C6AA932BE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8981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6ACBF274-0547-4406-8ADA-1F001B82993C}" type="datetimeFigureOut">
              <a:rPr lang="en-US" smtClean="0"/>
              <a:t>12/13/2017</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765AF2D3-247F-4466-A3D0-9DCD643AF8AE}" type="slidenum">
              <a:rPr lang="en-US" smtClean="0"/>
              <a:t>‹#›</a:t>
            </a:fld>
            <a:endParaRPr lang="en-US"/>
          </a:p>
        </p:txBody>
      </p:sp>
    </p:spTree>
    <p:extLst>
      <p:ext uri="{BB962C8B-B14F-4D97-AF65-F5344CB8AC3E}">
        <p14:creationId xmlns:p14="http://schemas.microsoft.com/office/powerpoint/2010/main" val="97053353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CBF274-0547-4406-8ADA-1F001B82993C}"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F2D3-247F-4466-A3D0-9DCD643AF8AE}" type="slidenum">
              <a:rPr lang="en-US" smtClean="0"/>
              <a:t>‹#›</a:t>
            </a:fld>
            <a:endParaRPr lang="en-US"/>
          </a:p>
        </p:txBody>
      </p:sp>
    </p:spTree>
    <p:extLst>
      <p:ext uri="{BB962C8B-B14F-4D97-AF65-F5344CB8AC3E}">
        <p14:creationId xmlns:p14="http://schemas.microsoft.com/office/powerpoint/2010/main" val="3670700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CBF274-0547-4406-8ADA-1F001B82993C}"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AF2D3-247F-4466-A3D0-9DCD643AF8AE}" type="slidenum">
              <a:rPr lang="en-US" smtClean="0"/>
              <a:t>‹#›</a:t>
            </a:fld>
            <a:endParaRPr lang="en-US"/>
          </a:p>
        </p:txBody>
      </p:sp>
    </p:spTree>
    <p:extLst>
      <p:ext uri="{BB962C8B-B14F-4D97-AF65-F5344CB8AC3E}">
        <p14:creationId xmlns:p14="http://schemas.microsoft.com/office/powerpoint/2010/main" val="3112655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CBF274-0547-4406-8ADA-1F001B82993C}"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AF2D3-247F-4466-A3D0-9DCD643AF8AE}" type="slidenum">
              <a:rPr lang="en-US" smtClean="0"/>
              <a:t>‹#›</a:t>
            </a:fld>
            <a:endParaRPr lang="en-US"/>
          </a:p>
        </p:txBody>
      </p:sp>
    </p:spTree>
    <p:extLst>
      <p:ext uri="{BB962C8B-B14F-4D97-AF65-F5344CB8AC3E}">
        <p14:creationId xmlns:p14="http://schemas.microsoft.com/office/powerpoint/2010/main" val="1137530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BF274-0547-4406-8ADA-1F001B82993C}"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AF2D3-247F-4466-A3D0-9DCD643AF8AE}" type="slidenum">
              <a:rPr lang="en-US" smtClean="0"/>
              <a:t>‹#›</a:t>
            </a:fld>
            <a:endParaRPr lang="en-US"/>
          </a:p>
        </p:txBody>
      </p:sp>
    </p:spTree>
    <p:extLst>
      <p:ext uri="{BB962C8B-B14F-4D97-AF65-F5344CB8AC3E}">
        <p14:creationId xmlns:p14="http://schemas.microsoft.com/office/powerpoint/2010/main" val="1113016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ACBF274-0547-4406-8ADA-1F001B82993C}" type="datetimeFigureOut">
              <a:rPr lang="en-US" smtClean="0"/>
              <a:t>12/13/2017</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765AF2D3-247F-4466-A3D0-9DCD643AF8AE}" type="slidenum">
              <a:rPr lang="en-US" smtClean="0"/>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9420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ACBF274-0547-4406-8ADA-1F001B82993C}" type="datetimeFigureOut">
              <a:rPr lang="en-US" smtClean="0"/>
              <a:t>12/13/2017</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765AF2D3-247F-4466-A3D0-9DCD643AF8AE}" type="slidenum">
              <a:rPr lang="en-US" smtClean="0"/>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8556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CBF274-0547-4406-8ADA-1F001B82993C}"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F2D3-247F-4466-A3D0-9DCD643AF8AE}" type="slidenum">
              <a:rPr lang="en-US" smtClean="0"/>
              <a:t>‹#›</a:t>
            </a:fld>
            <a:endParaRPr lang="en-US"/>
          </a:p>
        </p:txBody>
      </p:sp>
    </p:spTree>
    <p:extLst>
      <p:ext uri="{BB962C8B-B14F-4D97-AF65-F5344CB8AC3E}">
        <p14:creationId xmlns:p14="http://schemas.microsoft.com/office/powerpoint/2010/main" val="284385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CBF274-0547-4406-8ADA-1F001B82993C}"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F2D3-247F-4466-A3D0-9DCD643AF8AE}" type="slidenum">
              <a:rPr lang="en-US" smtClean="0"/>
              <a:t>‹#›</a:t>
            </a:fld>
            <a:endParaRPr lang="en-US"/>
          </a:p>
        </p:txBody>
      </p:sp>
    </p:spTree>
    <p:extLst>
      <p:ext uri="{BB962C8B-B14F-4D97-AF65-F5344CB8AC3E}">
        <p14:creationId xmlns:p14="http://schemas.microsoft.com/office/powerpoint/2010/main" val="27619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FC4F24-4E44-48E5-8FA4-CCA44C8D07D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134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303B9F-6940-48A4-8F3A-E4E7331255CA}" type="slidenum">
              <a:rPr lang="en-US"/>
              <a:pPr>
                <a:defRPr/>
              </a:pPr>
              <a:t>‹#›</a:t>
            </a:fld>
            <a:endParaRPr lang="en-US"/>
          </a:p>
        </p:txBody>
      </p:sp>
    </p:spTree>
    <p:extLst>
      <p:ext uri="{BB962C8B-B14F-4D97-AF65-F5344CB8AC3E}">
        <p14:creationId xmlns:p14="http://schemas.microsoft.com/office/powerpoint/2010/main" val="374302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1D5BE6-458E-4D65-881C-256A230CA7D8}" type="slidenum">
              <a:rPr lang="en-US"/>
              <a:pPr>
                <a:defRPr/>
              </a:pPr>
              <a:t>‹#›</a:t>
            </a:fld>
            <a:endParaRPr lang="en-US"/>
          </a:p>
        </p:txBody>
      </p:sp>
    </p:spTree>
    <p:extLst>
      <p:ext uri="{BB962C8B-B14F-4D97-AF65-F5344CB8AC3E}">
        <p14:creationId xmlns:p14="http://schemas.microsoft.com/office/powerpoint/2010/main" val="410678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742A3A-822C-4405-94C1-B7DE9B3CF2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73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pPr fontAlgn="base">
              <a:spcBef>
                <a:spcPct val="0"/>
              </a:spcBef>
              <a:spcAft>
                <a:spcPct val="0"/>
              </a:spcAft>
              <a:defRPr/>
            </a:pPr>
            <a:endParaRPr lang="en-US">
              <a:solidFill>
                <a:srgbClr val="000000"/>
              </a:solidFill>
            </a:endParaRP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fontAlgn="base">
              <a:spcBef>
                <a:spcPct val="0"/>
              </a:spcBef>
              <a:spcAft>
                <a:spcPct val="0"/>
              </a:spcAft>
              <a:defRPr/>
            </a:pPr>
            <a:endParaRPr lang="en-US">
              <a:solidFill>
                <a:srgbClr val="000000"/>
              </a:solidFill>
            </a:endParaRP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fontAlgn="base">
              <a:spcBef>
                <a:spcPct val="0"/>
              </a:spcBef>
              <a:spcAft>
                <a:spcPct val="0"/>
              </a:spcAft>
              <a:defRPr/>
            </a:pPr>
            <a:fld id="{74C62815-EDDE-4039-806C-B3A1123FCE0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776195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86742A3A-822C-4405-94C1-B7DE9B3CF29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36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6453378" y="5211060"/>
            <a:ext cx="1584198" cy="228600"/>
          </a:xfrm>
        </p:spPr>
        <p:txBody>
          <a:bodyPr/>
          <a:lstStyle/>
          <a:p>
            <a:pPr fontAlgn="base">
              <a:spcBef>
                <a:spcPct val="0"/>
              </a:spcBef>
              <a:spcAft>
                <a:spcPct val="0"/>
              </a:spcAft>
              <a:defRPr/>
            </a:pPr>
            <a:fld id="{74C62815-EDDE-4039-806C-B3A1123FCE0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7751775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fontAlgn="base">
              <a:spcBef>
                <a:spcPct val="0"/>
              </a:spcBef>
              <a:spcAft>
                <a:spcPct val="0"/>
              </a:spcAft>
              <a:defRPr/>
            </a:pPr>
            <a:fld id="{B807266D-195C-45C7-9082-3193F17E8D02}"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4C62815-EDDE-4039-806C-B3A1123FCE0A}"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12800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Arial" charset="0"/>
              </a:defRPr>
            </a:lvl1pPr>
          </a:lstStyle>
          <a:p>
            <a:pPr fontAlgn="base">
              <a:spcBef>
                <a:spcPct val="0"/>
              </a:spcBef>
              <a:spcAft>
                <a:spcPct val="0"/>
              </a:spcAft>
              <a:defRPr/>
            </a:pPr>
            <a:fld id="{8BF7DA95-FFDA-490D-8EFB-F33C876EEB26}" type="slidenum">
              <a:rPr lang="en-US"/>
              <a:pPr fontAlgn="base">
                <a:spcBef>
                  <a:spcPct val="0"/>
                </a:spcBef>
                <a:spcAft>
                  <a:spcPct val="0"/>
                </a:spcAft>
                <a:defRPr/>
              </a:pPr>
              <a:t>‹#›</a:t>
            </a:fld>
            <a:endParaRPr lang="en-US"/>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12800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000">
                  <a:solidFill>
                    <a:srgbClr val="FFFFFF"/>
                  </a:solidFill>
                </a:endParaRPr>
              </a:p>
            </p:txBody>
          </p:sp>
          <p:sp>
            <p:nvSpPr>
              <p:cNvPr id="12800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000">
                  <a:solidFill>
                    <a:srgbClr val="FFFFFF"/>
                  </a:solidFill>
                </a:endParaRPr>
              </a:p>
            </p:txBody>
          </p:sp>
          <p:sp>
            <p:nvSpPr>
              <p:cNvPr id="12800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000">
                  <a:solidFill>
                    <a:srgbClr val="FFFFFF"/>
                  </a:solidFill>
                </a:endParaRPr>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ndParaRPr>
              </a:p>
            </p:txBody>
          </p:sp>
          <p:sp>
            <p:nvSpPr>
              <p:cNvPr id="12801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000">
                  <a:solidFill>
                    <a:srgbClr val="FFFFFF"/>
                  </a:solidFill>
                </a:endParaRPr>
              </a:p>
            </p:txBody>
          </p:sp>
        </p:grpSp>
        <p:sp>
          <p:nvSpPr>
            <p:cNvPr id="12801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000">
                <a:solidFill>
                  <a:srgbClr val="FFFFFF"/>
                </a:solidFill>
              </a:endParaRPr>
            </a:p>
          </p:txBody>
        </p:sp>
        <p:sp>
          <p:nvSpPr>
            <p:cNvPr id="2058"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charset="0"/>
              </a:endParaRPr>
            </a:p>
          </p:txBody>
        </p:sp>
      </p:grpSp>
      <p:sp>
        <p:nvSpPr>
          <p:cNvPr id="12801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801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128015"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5" r:id="rId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fontAlgn="base">
              <a:spcBef>
                <a:spcPct val="0"/>
              </a:spcBef>
              <a:spcAft>
                <a:spcPct val="0"/>
              </a:spcAft>
              <a:defRPr/>
            </a:pPr>
            <a:fld id="{B807266D-195C-45C7-9082-3193F17E8D02}"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704"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fontAlgn="base">
              <a:spcBef>
                <a:spcPct val="0"/>
              </a:spcBef>
              <a:spcAft>
                <a:spcPct val="0"/>
              </a:spcAft>
              <a:defRPr/>
            </a:pPr>
            <a:fld id="{B807266D-195C-45C7-9082-3193F17E8D02}"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72727619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fontAlgn="base">
              <a:spcBef>
                <a:spcPct val="0"/>
              </a:spcBef>
              <a:spcAft>
                <a:spcPct val="0"/>
              </a:spcAft>
              <a:defRPr/>
            </a:pPr>
            <a:fld id="{B807266D-195C-45C7-9082-3193F17E8D02}"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28508589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climatecentral.org/what-we-do"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2399" y="228600"/>
            <a:ext cx="8902995" cy="2209800"/>
          </a:xfrm>
        </p:spPr>
        <p:txBody>
          <a:bodyPr/>
          <a:lstStyle/>
          <a:p>
            <a:pPr algn="l" eaLnBrk="1" hangingPunct="1"/>
            <a:r>
              <a:rPr lang="en-US" b="1" dirty="0" smtClean="0">
                <a:solidFill>
                  <a:srgbClr val="FFFF00"/>
                </a:solidFill>
              </a:rPr>
              <a:t>Fifteen-Year </a:t>
            </a:r>
            <a:r>
              <a:rPr lang="en-US" b="1" dirty="0">
                <a:solidFill>
                  <a:srgbClr val="FFFF00"/>
                </a:solidFill>
              </a:rPr>
              <a:t>Update on </a:t>
            </a:r>
            <a:r>
              <a:rPr lang="en-US" b="1" dirty="0" smtClean="0">
                <a:solidFill>
                  <a:srgbClr val="FFFF00"/>
                </a:solidFill>
              </a:rPr>
              <a:t>Vermont</a:t>
            </a:r>
            <a:br>
              <a:rPr lang="en-US" b="1" dirty="0" smtClean="0">
                <a:solidFill>
                  <a:srgbClr val="FFFF00"/>
                </a:solidFill>
              </a:rPr>
            </a:br>
            <a:r>
              <a:rPr lang="en-US" b="1" dirty="0" smtClean="0">
                <a:solidFill>
                  <a:srgbClr val="FFFF00"/>
                </a:solidFill>
              </a:rPr>
              <a:t>Long-term </a:t>
            </a:r>
            <a:r>
              <a:rPr lang="en-US" b="1" dirty="0">
                <a:solidFill>
                  <a:srgbClr val="FFFF00"/>
                </a:solidFill>
              </a:rPr>
              <a:t>Soil Monitoring Study</a:t>
            </a:r>
            <a:endParaRPr lang="en-US" dirty="0" smtClean="0">
              <a:solidFill>
                <a:srgbClr val="FFFF00"/>
              </a:solidFill>
            </a:endParaRPr>
          </a:p>
        </p:txBody>
      </p:sp>
      <p:sp>
        <p:nvSpPr>
          <p:cNvPr id="11267" name="Rectangle 3"/>
          <p:cNvSpPr>
            <a:spLocks noGrp="1" noChangeArrowheads="1"/>
          </p:cNvSpPr>
          <p:nvPr>
            <p:ph type="subTitle" idx="1"/>
          </p:nvPr>
        </p:nvSpPr>
        <p:spPr>
          <a:xfrm>
            <a:off x="1905000" y="2743200"/>
            <a:ext cx="7150395" cy="3733800"/>
          </a:xfrm>
        </p:spPr>
        <p:txBody>
          <a:bodyPr/>
          <a:lstStyle/>
          <a:p>
            <a:pPr algn="l" eaLnBrk="1" hangingPunct="1"/>
            <a:r>
              <a:rPr lang="en-US" sz="2400" dirty="0">
                <a:solidFill>
                  <a:schemeClr val="bg1"/>
                </a:solidFill>
              </a:rPr>
              <a:t>Thom Villars, USDA NRCS</a:t>
            </a:r>
          </a:p>
          <a:p>
            <a:pPr algn="l" eaLnBrk="1" hangingPunct="1"/>
            <a:r>
              <a:rPr lang="en-US" sz="2400" dirty="0" smtClean="0">
                <a:solidFill>
                  <a:schemeClr val="bg1"/>
                </a:solidFill>
              </a:rPr>
              <a:t>Don Ross, University of Vermont</a:t>
            </a:r>
          </a:p>
          <a:p>
            <a:pPr algn="l" eaLnBrk="1" hangingPunct="1"/>
            <a:r>
              <a:rPr lang="en-US" sz="2400" dirty="0" smtClean="0">
                <a:solidFill>
                  <a:schemeClr val="bg1"/>
                </a:solidFill>
              </a:rPr>
              <a:t>Scott Bailey, USFS Northern Research Station</a:t>
            </a:r>
          </a:p>
          <a:p>
            <a:pPr algn="l" eaLnBrk="1" hangingPunct="1"/>
            <a:r>
              <a:rPr lang="en-US" sz="2400" dirty="0" smtClean="0">
                <a:solidFill>
                  <a:schemeClr val="bg1"/>
                </a:solidFill>
              </a:rPr>
              <a:t>Angie Quintana, USFS GMNF</a:t>
            </a:r>
          </a:p>
          <a:p>
            <a:pPr indent="-457200" algn="l" eaLnBrk="1" hangingPunct="1"/>
            <a:r>
              <a:rPr lang="en-US" sz="2400" dirty="0" smtClean="0">
                <a:solidFill>
                  <a:schemeClr val="bg1"/>
                </a:solidFill>
              </a:rPr>
              <a:t>Jim Duncan, VT Forest Ecosystem Monitoring                	Cooperative</a:t>
            </a:r>
          </a:p>
          <a:p>
            <a:pPr algn="l" eaLnBrk="1" hangingPunct="1"/>
            <a:r>
              <a:rPr lang="en-US" sz="2400" dirty="0" smtClean="0">
                <a:solidFill>
                  <a:schemeClr val="bg1"/>
                </a:solidFill>
              </a:rPr>
              <a:t>Sandy Wilmot, Vermont Dept. of Forest,  	Parks and Recreation </a:t>
            </a:r>
            <a:endParaRPr lang="en-US" sz="2400" dirty="0">
              <a:solidFill>
                <a:schemeClr val="bg1"/>
              </a:solidFill>
            </a:endParaRPr>
          </a:p>
          <a:p>
            <a:pPr algn="l" eaLnBrk="1" hangingPunct="1"/>
            <a:r>
              <a:rPr lang="en-US" sz="2400" dirty="0" smtClean="0">
                <a:solidFill>
                  <a:schemeClr val="bg1"/>
                </a:solidFill>
              </a:rPr>
              <a:t>Deane Wang, University of Vermont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0"/>
            <a:ext cx="8229600" cy="639763"/>
          </a:xfrm>
        </p:spPr>
        <p:txBody>
          <a:bodyPr/>
          <a:lstStyle/>
          <a:p>
            <a:pPr algn="l" eaLnBrk="1" hangingPunct="1"/>
            <a:r>
              <a:rPr lang="en-US" sz="3600" dirty="0" smtClean="0">
                <a:solidFill>
                  <a:srgbClr val="FFFF00"/>
                </a:solidFill>
              </a:rPr>
              <a:t>(Almost) everyone involved in 2017:</a:t>
            </a:r>
          </a:p>
        </p:txBody>
      </p:sp>
      <p:sp>
        <p:nvSpPr>
          <p:cNvPr id="63491" name="Rectangle 3"/>
          <p:cNvSpPr>
            <a:spLocks noGrp="1" noChangeArrowheads="1"/>
          </p:cNvSpPr>
          <p:nvPr>
            <p:ph type="body" idx="1"/>
          </p:nvPr>
        </p:nvSpPr>
        <p:spPr>
          <a:xfrm>
            <a:off x="381000" y="914400"/>
            <a:ext cx="8686800" cy="6096000"/>
          </a:xfrm>
        </p:spPr>
        <p:txBody>
          <a:bodyPr/>
          <a:lstStyle/>
          <a:p>
            <a:pPr eaLnBrk="1" hangingPunct="1">
              <a:lnSpc>
                <a:spcPct val="80000"/>
              </a:lnSpc>
            </a:pPr>
            <a:r>
              <a:rPr lang="en-US" sz="2000" dirty="0">
                <a:solidFill>
                  <a:schemeClr val="bg1"/>
                </a:solidFill>
              </a:rPr>
              <a:t>Sandy Wilmot, Vermont Forests, Parks and </a:t>
            </a:r>
            <a:r>
              <a:rPr lang="en-US" sz="2000" dirty="0" smtClean="0">
                <a:solidFill>
                  <a:schemeClr val="bg1"/>
                </a:solidFill>
              </a:rPr>
              <a:t>Rec</a:t>
            </a:r>
          </a:p>
          <a:p>
            <a:pPr eaLnBrk="1" hangingPunct="1">
              <a:lnSpc>
                <a:spcPct val="80000"/>
              </a:lnSpc>
            </a:pPr>
            <a:r>
              <a:rPr lang="en-US" sz="2000" dirty="0" smtClean="0">
                <a:solidFill>
                  <a:schemeClr val="bg1"/>
                </a:solidFill>
              </a:rPr>
              <a:t>Joshua Halman, Vermont Forests, Parks and Rec</a:t>
            </a:r>
          </a:p>
          <a:p>
            <a:pPr eaLnBrk="1" hangingPunct="1">
              <a:lnSpc>
                <a:spcPct val="80000"/>
              </a:lnSpc>
            </a:pPr>
            <a:r>
              <a:rPr lang="en-US" sz="2000" dirty="0" smtClean="0">
                <a:solidFill>
                  <a:schemeClr val="bg1"/>
                </a:solidFill>
              </a:rPr>
              <a:t>Isaac </a:t>
            </a:r>
            <a:r>
              <a:rPr lang="en-US" sz="2000" dirty="0" err="1" smtClean="0">
                <a:solidFill>
                  <a:schemeClr val="bg1"/>
                </a:solidFill>
              </a:rPr>
              <a:t>Estey</a:t>
            </a:r>
            <a:r>
              <a:rPr lang="en-US" sz="2000" dirty="0" smtClean="0">
                <a:solidFill>
                  <a:schemeClr val="bg1"/>
                </a:solidFill>
              </a:rPr>
              <a:t>, Vermont Forests, Parks and Rec</a:t>
            </a:r>
            <a:endParaRPr lang="en-US" sz="2000" dirty="0">
              <a:solidFill>
                <a:schemeClr val="bg1"/>
              </a:solidFill>
            </a:endParaRPr>
          </a:p>
          <a:p>
            <a:pPr eaLnBrk="1" hangingPunct="1">
              <a:lnSpc>
                <a:spcPct val="80000"/>
              </a:lnSpc>
            </a:pPr>
            <a:r>
              <a:rPr lang="en-US" sz="2000" dirty="0" smtClean="0">
                <a:solidFill>
                  <a:schemeClr val="bg1"/>
                </a:solidFill>
              </a:rPr>
              <a:t>Deane Wang, UVM</a:t>
            </a:r>
          </a:p>
          <a:p>
            <a:pPr eaLnBrk="1" hangingPunct="1">
              <a:lnSpc>
                <a:spcPct val="80000"/>
              </a:lnSpc>
            </a:pPr>
            <a:r>
              <a:rPr lang="en-US" sz="2000" dirty="0" smtClean="0">
                <a:solidFill>
                  <a:schemeClr val="bg1"/>
                </a:solidFill>
              </a:rPr>
              <a:t>Don Ross, UVM</a:t>
            </a:r>
          </a:p>
          <a:p>
            <a:pPr eaLnBrk="1" hangingPunct="1">
              <a:lnSpc>
                <a:spcPct val="80000"/>
              </a:lnSpc>
            </a:pPr>
            <a:r>
              <a:rPr lang="en-US" sz="2000" dirty="0">
                <a:solidFill>
                  <a:schemeClr val="bg1"/>
                </a:solidFill>
              </a:rPr>
              <a:t>Emily </a:t>
            </a:r>
            <a:r>
              <a:rPr lang="en-US" sz="2000" dirty="0" err="1">
                <a:solidFill>
                  <a:schemeClr val="bg1"/>
                </a:solidFill>
              </a:rPr>
              <a:t>Piersiak</a:t>
            </a:r>
            <a:r>
              <a:rPr lang="en-US" sz="2000" dirty="0">
                <a:solidFill>
                  <a:schemeClr val="bg1"/>
                </a:solidFill>
              </a:rPr>
              <a:t>, </a:t>
            </a:r>
            <a:r>
              <a:rPr lang="en-US" sz="2000" dirty="0" smtClean="0">
                <a:solidFill>
                  <a:schemeClr val="bg1"/>
                </a:solidFill>
              </a:rPr>
              <a:t>UVM</a:t>
            </a:r>
          </a:p>
          <a:p>
            <a:pPr eaLnBrk="1" hangingPunct="1">
              <a:lnSpc>
                <a:spcPct val="80000"/>
              </a:lnSpc>
            </a:pPr>
            <a:r>
              <a:rPr lang="en-US" sz="2000" dirty="0" smtClean="0">
                <a:solidFill>
                  <a:schemeClr val="bg1"/>
                </a:solidFill>
              </a:rPr>
              <a:t>Liza Lemieux, UVM</a:t>
            </a:r>
            <a:endParaRPr lang="en-US" sz="2000" dirty="0">
              <a:solidFill>
                <a:schemeClr val="bg1"/>
              </a:solidFill>
            </a:endParaRPr>
          </a:p>
          <a:p>
            <a:pPr eaLnBrk="1" hangingPunct="1">
              <a:lnSpc>
                <a:spcPct val="80000"/>
              </a:lnSpc>
            </a:pPr>
            <a:r>
              <a:rPr lang="en-US" sz="2000" dirty="0">
                <a:solidFill>
                  <a:schemeClr val="bg1"/>
                </a:solidFill>
              </a:rPr>
              <a:t>Jim Duncan, FEMC</a:t>
            </a:r>
          </a:p>
          <a:p>
            <a:pPr eaLnBrk="1" hangingPunct="1">
              <a:lnSpc>
                <a:spcPct val="80000"/>
              </a:lnSpc>
            </a:pPr>
            <a:r>
              <a:rPr lang="en-US" sz="2000" dirty="0">
                <a:solidFill>
                  <a:schemeClr val="bg1"/>
                </a:solidFill>
              </a:rPr>
              <a:t>John Truong, </a:t>
            </a:r>
            <a:r>
              <a:rPr lang="en-US" sz="2000" dirty="0" smtClean="0">
                <a:solidFill>
                  <a:schemeClr val="bg1"/>
                </a:solidFill>
              </a:rPr>
              <a:t>FEMC</a:t>
            </a:r>
          </a:p>
          <a:p>
            <a:pPr eaLnBrk="1" hangingPunct="1">
              <a:lnSpc>
                <a:spcPct val="80000"/>
              </a:lnSpc>
            </a:pPr>
            <a:r>
              <a:rPr lang="en-US" sz="2000" dirty="0" smtClean="0">
                <a:solidFill>
                  <a:schemeClr val="bg1"/>
                </a:solidFill>
              </a:rPr>
              <a:t>Matt Gorton, FEMC</a:t>
            </a:r>
            <a:endParaRPr lang="en-US" sz="2000" dirty="0">
              <a:solidFill>
                <a:schemeClr val="bg1"/>
              </a:solidFill>
            </a:endParaRPr>
          </a:p>
          <a:p>
            <a:pPr eaLnBrk="1" hangingPunct="1">
              <a:lnSpc>
                <a:spcPct val="80000"/>
              </a:lnSpc>
            </a:pPr>
            <a:r>
              <a:rPr lang="en-US" sz="2000" dirty="0">
                <a:solidFill>
                  <a:schemeClr val="bg1"/>
                </a:solidFill>
              </a:rPr>
              <a:t>Scott Bailey, US Forest Service, Northern Research Station</a:t>
            </a:r>
          </a:p>
          <a:p>
            <a:pPr eaLnBrk="1" hangingPunct="1">
              <a:lnSpc>
                <a:spcPct val="80000"/>
              </a:lnSpc>
            </a:pPr>
            <a:r>
              <a:rPr lang="en-US" sz="2000" dirty="0" smtClean="0">
                <a:solidFill>
                  <a:schemeClr val="bg1"/>
                </a:solidFill>
              </a:rPr>
              <a:t>Emily </a:t>
            </a:r>
            <a:r>
              <a:rPr lang="en-US" sz="2000" dirty="0" err="1" smtClean="0">
                <a:solidFill>
                  <a:schemeClr val="bg1"/>
                </a:solidFill>
              </a:rPr>
              <a:t>Piche</a:t>
            </a:r>
            <a:r>
              <a:rPr lang="en-US" sz="2000" dirty="0" smtClean="0">
                <a:solidFill>
                  <a:schemeClr val="bg1"/>
                </a:solidFill>
              </a:rPr>
              <a:t>, US Forest Service, Northern Research Station (now </a:t>
            </a:r>
            <a:r>
              <a:rPr lang="en-US" sz="2000" dirty="0" smtClean="0">
                <a:solidFill>
                  <a:schemeClr val="bg1"/>
                </a:solidFill>
              </a:rPr>
              <a:t>UVM</a:t>
            </a:r>
            <a:r>
              <a:rPr lang="en-US" sz="2000" dirty="0" smtClean="0">
                <a:solidFill>
                  <a:schemeClr val="bg1"/>
                </a:solidFill>
              </a:rPr>
              <a:t>)</a:t>
            </a:r>
          </a:p>
          <a:p>
            <a:pPr eaLnBrk="1" hangingPunct="1">
              <a:lnSpc>
                <a:spcPct val="80000"/>
              </a:lnSpc>
            </a:pPr>
            <a:r>
              <a:rPr lang="en-US" sz="2000" dirty="0" smtClean="0">
                <a:solidFill>
                  <a:schemeClr val="bg1"/>
                </a:solidFill>
              </a:rPr>
              <a:t>Angie </a:t>
            </a:r>
            <a:r>
              <a:rPr lang="en-US" sz="2000" dirty="0">
                <a:solidFill>
                  <a:schemeClr val="bg1"/>
                </a:solidFill>
              </a:rPr>
              <a:t>Quintana, US Forest </a:t>
            </a:r>
            <a:r>
              <a:rPr lang="en-US" sz="2000" dirty="0" smtClean="0">
                <a:solidFill>
                  <a:schemeClr val="bg1"/>
                </a:solidFill>
              </a:rPr>
              <a:t>Service, GMNF</a:t>
            </a:r>
            <a:endParaRPr lang="en-US" sz="2000" dirty="0">
              <a:solidFill>
                <a:schemeClr val="bg1"/>
              </a:solidFill>
            </a:endParaRPr>
          </a:p>
          <a:p>
            <a:pPr eaLnBrk="1" hangingPunct="1">
              <a:lnSpc>
                <a:spcPct val="80000"/>
              </a:lnSpc>
            </a:pPr>
            <a:r>
              <a:rPr lang="en-US" sz="2000" dirty="0">
                <a:solidFill>
                  <a:schemeClr val="bg1"/>
                </a:solidFill>
              </a:rPr>
              <a:t>Josh </a:t>
            </a:r>
            <a:r>
              <a:rPr lang="en-US" sz="2000" dirty="0" smtClean="0">
                <a:solidFill>
                  <a:schemeClr val="bg1"/>
                </a:solidFill>
              </a:rPr>
              <a:t>Lobe, </a:t>
            </a:r>
            <a:r>
              <a:rPr lang="en-US" sz="2000" dirty="0">
                <a:solidFill>
                  <a:schemeClr val="bg1"/>
                </a:solidFill>
              </a:rPr>
              <a:t>US Forest </a:t>
            </a:r>
            <a:r>
              <a:rPr lang="en-US" sz="2000" dirty="0" smtClean="0">
                <a:solidFill>
                  <a:schemeClr val="bg1"/>
                </a:solidFill>
              </a:rPr>
              <a:t>Service, GMNF</a:t>
            </a:r>
            <a:endParaRPr lang="en-US" sz="2000" dirty="0">
              <a:solidFill>
                <a:schemeClr val="bg1"/>
              </a:solidFill>
            </a:endParaRPr>
          </a:p>
          <a:p>
            <a:pPr eaLnBrk="1" hangingPunct="1">
              <a:lnSpc>
                <a:spcPct val="80000"/>
              </a:lnSpc>
            </a:pPr>
            <a:r>
              <a:rPr lang="en-US" sz="2000" dirty="0" smtClean="0">
                <a:solidFill>
                  <a:schemeClr val="bg1"/>
                </a:solidFill>
              </a:rPr>
              <a:t>Thom Villars, NRCS-VT</a:t>
            </a:r>
          </a:p>
          <a:p>
            <a:pPr eaLnBrk="1" hangingPunct="1">
              <a:lnSpc>
                <a:spcPct val="80000"/>
              </a:lnSpc>
            </a:pPr>
            <a:r>
              <a:rPr lang="en-US" sz="2000" dirty="0">
                <a:solidFill>
                  <a:schemeClr val="bg1"/>
                </a:solidFill>
              </a:rPr>
              <a:t>Alexis Clune, </a:t>
            </a:r>
            <a:r>
              <a:rPr lang="en-US" sz="2000" dirty="0" smtClean="0">
                <a:solidFill>
                  <a:schemeClr val="bg1"/>
                </a:solidFill>
              </a:rPr>
              <a:t>NRCS-VT</a:t>
            </a:r>
            <a:endParaRPr lang="en-US" sz="2000" dirty="0">
              <a:solidFill>
                <a:schemeClr val="bg1"/>
              </a:solidFill>
            </a:endParaRPr>
          </a:p>
          <a:p>
            <a:pPr eaLnBrk="1" hangingPunct="1">
              <a:lnSpc>
                <a:spcPct val="80000"/>
              </a:lnSpc>
            </a:pPr>
            <a:r>
              <a:rPr lang="en-US" sz="2000" dirty="0" smtClean="0">
                <a:solidFill>
                  <a:schemeClr val="bg1"/>
                </a:solidFill>
              </a:rPr>
              <a:t>Vermont Youth Conservation </a:t>
            </a:r>
            <a:r>
              <a:rPr lang="en-US" sz="2000" dirty="0" smtClean="0">
                <a:solidFill>
                  <a:schemeClr val="bg1"/>
                </a:solidFill>
              </a:rPr>
              <a:t>Corps (8 crew members)</a:t>
            </a:r>
            <a:endParaRPr lang="en-US" sz="2000" dirty="0" smtClean="0">
              <a:solidFill>
                <a:schemeClr val="bg1"/>
              </a:solidFill>
            </a:endParaRPr>
          </a:p>
        </p:txBody>
      </p:sp>
      <p:sp>
        <p:nvSpPr>
          <p:cNvPr id="2" name="TextBox 1"/>
          <p:cNvSpPr txBox="1"/>
          <p:nvPr/>
        </p:nvSpPr>
        <p:spPr>
          <a:xfrm>
            <a:off x="4267200" y="2209800"/>
            <a:ext cx="4038600" cy="1200329"/>
          </a:xfrm>
          <a:prstGeom prst="rect">
            <a:avLst/>
          </a:prstGeom>
          <a:noFill/>
        </p:spPr>
        <p:txBody>
          <a:bodyPr wrap="square" rtlCol="0">
            <a:spAutoFit/>
          </a:bodyPr>
          <a:lstStyle/>
          <a:p>
            <a:r>
              <a:rPr lang="en-US" b="1" dirty="0" smtClean="0">
                <a:solidFill>
                  <a:srgbClr val="FFFF00"/>
                </a:solidFill>
              </a:rPr>
              <a:t>Funding </a:t>
            </a:r>
            <a:r>
              <a:rPr lang="en-US" b="1" dirty="0" err="1" smtClean="0">
                <a:solidFill>
                  <a:srgbClr val="FFFF00"/>
                </a:solidFill>
              </a:rPr>
              <a:t>generousy</a:t>
            </a:r>
            <a:r>
              <a:rPr lang="en-US" b="1" dirty="0" smtClean="0">
                <a:solidFill>
                  <a:srgbClr val="FFFF00"/>
                </a:solidFill>
              </a:rPr>
              <a:t> provided by FEMC and Green Mountain and Finger Lakes National Forests</a:t>
            </a:r>
          </a:p>
          <a:p>
            <a:endParaRPr lang="en-US"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90600"/>
          </a:xfrm>
        </p:spPr>
        <p:txBody>
          <a:bodyPr>
            <a:noAutofit/>
          </a:bodyPr>
          <a:lstStyle/>
          <a:p>
            <a:pPr algn="ctr"/>
            <a:r>
              <a:rPr lang="en-US" sz="3200" dirty="0" smtClean="0"/>
              <a:t>VYCC crew getting digging instructions on 2017 Day One at Ranch Brook site</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365368"/>
            <a:ext cx="8229600" cy="5310043"/>
          </a:xfrm>
        </p:spPr>
      </p:pic>
    </p:spTree>
    <p:extLst>
      <p:ext uri="{BB962C8B-B14F-4D97-AF65-F5344CB8AC3E}">
        <p14:creationId xmlns:p14="http://schemas.microsoft.com/office/powerpoint/2010/main" val="2843643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599" cy="685800"/>
          </a:xfrm>
        </p:spPr>
        <p:txBody>
          <a:bodyPr>
            <a:normAutofit fontScale="90000"/>
          </a:bodyPr>
          <a:lstStyle/>
          <a:p>
            <a:pPr algn="ctr"/>
            <a:r>
              <a:rPr lang="en-US" sz="3200" dirty="0" smtClean="0"/>
              <a:t>Kat, VYCC, using sign (ASL) with her co-workers</a:t>
            </a:r>
            <a:endParaRPr lang="en-US" sz="3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914400"/>
            <a:ext cx="8855786" cy="5888156"/>
          </a:xfrm>
        </p:spPr>
      </p:pic>
      <p:sp>
        <p:nvSpPr>
          <p:cNvPr id="4" name="Freeform 3"/>
          <p:cNvSpPr/>
          <p:nvPr/>
        </p:nvSpPr>
        <p:spPr>
          <a:xfrm>
            <a:off x="6019800" y="3352801"/>
            <a:ext cx="2988387" cy="3352800"/>
          </a:xfrm>
          <a:custGeom>
            <a:avLst/>
            <a:gdLst>
              <a:gd name="connsiteX0" fmla="*/ 1392866 w 2594345"/>
              <a:gd name="connsiteY0" fmla="*/ 85061 h 2955851"/>
              <a:gd name="connsiteX1" fmla="*/ 308345 w 2594345"/>
              <a:gd name="connsiteY1" fmla="*/ 850605 h 2955851"/>
              <a:gd name="connsiteX2" fmla="*/ 74428 w 2594345"/>
              <a:gd name="connsiteY2" fmla="*/ 1637414 h 2955851"/>
              <a:gd name="connsiteX3" fmla="*/ 0 w 2594345"/>
              <a:gd name="connsiteY3" fmla="*/ 2179675 h 2955851"/>
              <a:gd name="connsiteX4" fmla="*/ 287079 w 2594345"/>
              <a:gd name="connsiteY4" fmla="*/ 2690038 h 2955851"/>
              <a:gd name="connsiteX5" fmla="*/ 956931 w 2594345"/>
              <a:gd name="connsiteY5" fmla="*/ 2870791 h 2955851"/>
              <a:gd name="connsiteX6" fmla="*/ 1924493 w 2594345"/>
              <a:gd name="connsiteY6" fmla="*/ 2955851 h 2955851"/>
              <a:gd name="connsiteX7" fmla="*/ 2402959 w 2594345"/>
              <a:gd name="connsiteY7" fmla="*/ 2881424 h 2955851"/>
              <a:gd name="connsiteX8" fmla="*/ 2541182 w 2594345"/>
              <a:gd name="connsiteY8" fmla="*/ 2275368 h 2955851"/>
              <a:gd name="connsiteX9" fmla="*/ 2594345 w 2594345"/>
              <a:gd name="connsiteY9" fmla="*/ 1605517 h 2955851"/>
              <a:gd name="connsiteX10" fmla="*/ 2594345 w 2594345"/>
              <a:gd name="connsiteY10" fmla="*/ 1063256 h 2955851"/>
              <a:gd name="connsiteX11" fmla="*/ 2360428 w 2594345"/>
              <a:gd name="connsiteY11" fmla="*/ 329610 h 2955851"/>
              <a:gd name="connsiteX12" fmla="*/ 1828800 w 2594345"/>
              <a:gd name="connsiteY12" fmla="*/ 106326 h 2955851"/>
              <a:gd name="connsiteX13" fmla="*/ 1190847 w 2594345"/>
              <a:gd name="connsiteY13" fmla="*/ 0 h 295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4345" h="2955851">
                <a:moveTo>
                  <a:pt x="1392866" y="85061"/>
                </a:moveTo>
                <a:lnTo>
                  <a:pt x="308345" y="850605"/>
                </a:lnTo>
                <a:lnTo>
                  <a:pt x="74428" y="1637414"/>
                </a:lnTo>
                <a:lnTo>
                  <a:pt x="0" y="2179675"/>
                </a:lnTo>
                <a:lnTo>
                  <a:pt x="287079" y="2690038"/>
                </a:lnTo>
                <a:lnTo>
                  <a:pt x="956931" y="2870791"/>
                </a:lnTo>
                <a:lnTo>
                  <a:pt x="1924493" y="2955851"/>
                </a:lnTo>
                <a:lnTo>
                  <a:pt x="2402959" y="2881424"/>
                </a:lnTo>
                <a:lnTo>
                  <a:pt x="2541182" y="2275368"/>
                </a:lnTo>
                <a:lnTo>
                  <a:pt x="2594345" y="1605517"/>
                </a:lnTo>
                <a:lnTo>
                  <a:pt x="2594345" y="1063256"/>
                </a:lnTo>
                <a:lnTo>
                  <a:pt x="2360428" y="329610"/>
                </a:lnTo>
                <a:lnTo>
                  <a:pt x="1828800" y="106326"/>
                </a:lnTo>
                <a:lnTo>
                  <a:pt x="1190847"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141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a:r>
              <a:rPr lang="en-US" sz="3200" dirty="0" smtClean="0"/>
              <a:t>Scott Bailey, USFS, and Emily </a:t>
            </a:r>
            <a:r>
              <a:rPr lang="en-US" sz="3200" dirty="0" err="1" smtClean="0"/>
              <a:t>Piersiak</a:t>
            </a:r>
            <a:r>
              <a:rPr lang="en-US" sz="3200" dirty="0" smtClean="0"/>
              <a:t>, UVM, sampling at Forehead site</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796" y="1127051"/>
            <a:ext cx="8390407" cy="5578728"/>
          </a:xfrm>
        </p:spPr>
      </p:pic>
    </p:spTree>
    <p:extLst>
      <p:ext uri="{BB962C8B-B14F-4D97-AF65-F5344CB8AC3E}">
        <p14:creationId xmlns:p14="http://schemas.microsoft.com/office/powerpoint/2010/main" val="1491019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0" y="457200"/>
            <a:ext cx="8915399" cy="990601"/>
          </a:xfrm>
        </p:spPr>
        <p:txBody>
          <a:bodyPr>
            <a:normAutofit fontScale="90000"/>
          </a:bodyPr>
          <a:lstStyle/>
          <a:p>
            <a:pPr algn="ctr"/>
            <a:r>
              <a:rPr lang="en-US" sz="2800" b="1" dirty="0" smtClean="0"/>
              <a:t>Angie </a:t>
            </a:r>
            <a:r>
              <a:rPr lang="en-US" sz="2800" b="1" dirty="0" smtClean="0"/>
              <a:t>Quintana-</a:t>
            </a:r>
            <a:r>
              <a:rPr lang="en-US" sz="2800" b="1" dirty="0" smtClean="0"/>
              <a:t>- end of a long </a:t>
            </a:r>
            <a:r>
              <a:rPr lang="en-US" sz="2800" b="1" dirty="0" smtClean="0"/>
              <a:t>day, or </a:t>
            </a:r>
            <a:r>
              <a:rPr lang="en-US" sz="2800" b="1" dirty="0" smtClean="0"/>
              <a:t>thinking about her truck breaking down on Mt Mansfield Toll Road?</a:t>
            </a:r>
            <a:endParaRPr lang="en-US" sz="2800" b="1"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255181" y="1524000"/>
            <a:ext cx="8660219" cy="4919330"/>
          </a:xfrm>
        </p:spPr>
      </p:pic>
      <p:sp>
        <p:nvSpPr>
          <p:cNvPr id="3" name="Freeform 2"/>
          <p:cNvSpPr/>
          <p:nvPr/>
        </p:nvSpPr>
        <p:spPr>
          <a:xfrm>
            <a:off x="685800" y="3581400"/>
            <a:ext cx="2009553" cy="2030818"/>
          </a:xfrm>
          <a:custGeom>
            <a:avLst/>
            <a:gdLst>
              <a:gd name="connsiteX0" fmla="*/ 499730 w 2009553"/>
              <a:gd name="connsiteY0" fmla="*/ 95693 h 2030818"/>
              <a:gd name="connsiteX1" fmla="*/ 499730 w 2009553"/>
              <a:gd name="connsiteY1" fmla="*/ 95693 h 2030818"/>
              <a:gd name="connsiteX2" fmla="*/ 1041991 w 2009553"/>
              <a:gd name="connsiteY2" fmla="*/ 74428 h 2030818"/>
              <a:gd name="connsiteX3" fmla="*/ 1297172 w 2009553"/>
              <a:gd name="connsiteY3" fmla="*/ 63795 h 2030818"/>
              <a:gd name="connsiteX4" fmla="*/ 1594884 w 2009553"/>
              <a:gd name="connsiteY4" fmla="*/ 74428 h 2030818"/>
              <a:gd name="connsiteX5" fmla="*/ 1669312 w 2009553"/>
              <a:gd name="connsiteY5" fmla="*/ 116958 h 2030818"/>
              <a:gd name="connsiteX6" fmla="*/ 1722474 w 2009553"/>
              <a:gd name="connsiteY6" fmla="*/ 148855 h 2030818"/>
              <a:gd name="connsiteX7" fmla="*/ 1796902 w 2009553"/>
              <a:gd name="connsiteY7" fmla="*/ 191386 h 2030818"/>
              <a:gd name="connsiteX8" fmla="*/ 1818167 w 2009553"/>
              <a:gd name="connsiteY8" fmla="*/ 223283 h 2030818"/>
              <a:gd name="connsiteX9" fmla="*/ 1850065 w 2009553"/>
              <a:gd name="connsiteY9" fmla="*/ 233916 h 2030818"/>
              <a:gd name="connsiteX10" fmla="*/ 1881963 w 2009553"/>
              <a:gd name="connsiteY10" fmla="*/ 255181 h 2030818"/>
              <a:gd name="connsiteX11" fmla="*/ 1924493 w 2009553"/>
              <a:gd name="connsiteY11" fmla="*/ 318976 h 2030818"/>
              <a:gd name="connsiteX12" fmla="*/ 1945758 w 2009553"/>
              <a:gd name="connsiteY12" fmla="*/ 350874 h 2030818"/>
              <a:gd name="connsiteX13" fmla="*/ 1956391 w 2009553"/>
              <a:gd name="connsiteY13" fmla="*/ 393404 h 2030818"/>
              <a:gd name="connsiteX14" fmla="*/ 1967023 w 2009553"/>
              <a:gd name="connsiteY14" fmla="*/ 425302 h 2030818"/>
              <a:gd name="connsiteX15" fmla="*/ 1988288 w 2009553"/>
              <a:gd name="connsiteY15" fmla="*/ 510362 h 2030818"/>
              <a:gd name="connsiteX16" fmla="*/ 1998921 w 2009553"/>
              <a:gd name="connsiteY16" fmla="*/ 627321 h 2030818"/>
              <a:gd name="connsiteX17" fmla="*/ 2009553 w 2009553"/>
              <a:gd name="connsiteY17" fmla="*/ 680483 h 2030818"/>
              <a:gd name="connsiteX18" fmla="*/ 1998921 w 2009553"/>
              <a:gd name="connsiteY18" fmla="*/ 1041990 h 2030818"/>
              <a:gd name="connsiteX19" fmla="*/ 1988288 w 2009553"/>
              <a:gd name="connsiteY19" fmla="*/ 1180214 h 2030818"/>
              <a:gd name="connsiteX20" fmla="*/ 1956391 w 2009553"/>
              <a:gd name="connsiteY20" fmla="*/ 1297172 h 2030818"/>
              <a:gd name="connsiteX21" fmla="*/ 1924493 w 2009553"/>
              <a:gd name="connsiteY21" fmla="*/ 1371600 h 2030818"/>
              <a:gd name="connsiteX22" fmla="*/ 1903228 w 2009553"/>
              <a:gd name="connsiteY22" fmla="*/ 1456660 h 2030818"/>
              <a:gd name="connsiteX23" fmla="*/ 1860698 w 2009553"/>
              <a:gd name="connsiteY23" fmla="*/ 1509823 h 2030818"/>
              <a:gd name="connsiteX24" fmla="*/ 1839433 w 2009553"/>
              <a:gd name="connsiteY24" fmla="*/ 1541721 h 2030818"/>
              <a:gd name="connsiteX25" fmla="*/ 1775637 w 2009553"/>
              <a:gd name="connsiteY25" fmla="*/ 1584251 h 2030818"/>
              <a:gd name="connsiteX26" fmla="*/ 1733107 w 2009553"/>
              <a:gd name="connsiteY26" fmla="*/ 1616148 h 2030818"/>
              <a:gd name="connsiteX27" fmla="*/ 1701209 w 2009553"/>
              <a:gd name="connsiteY27" fmla="*/ 1637414 h 2030818"/>
              <a:gd name="connsiteX28" fmla="*/ 1626781 w 2009553"/>
              <a:gd name="connsiteY28" fmla="*/ 1690576 h 2030818"/>
              <a:gd name="connsiteX29" fmla="*/ 1584251 w 2009553"/>
              <a:gd name="connsiteY29" fmla="*/ 1733107 h 2030818"/>
              <a:gd name="connsiteX30" fmla="*/ 1552353 w 2009553"/>
              <a:gd name="connsiteY30" fmla="*/ 1754372 h 2030818"/>
              <a:gd name="connsiteX31" fmla="*/ 1509823 w 2009553"/>
              <a:gd name="connsiteY31" fmla="*/ 1786269 h 2030818"/>
              <a:gd name="connsiteX32" fmla="*/ 1488558 w 2009553"/>
              <a:gd name="connsiteY32" fmla="*/ 1807535 h 2030818"/>
              <a:gd name="connsiteX33" fmla="*/ 1403498 w 2009553"/>
              <a:gd name="connsiteY33" fmla="*/ 1860697 h 2030818"/>
              <a:gd name="connsiteX34" fmla="*/ 1350335 w 2009553"/>
              <a:gd name="connsiteY34" fmla="*/ 1892595 h 2030818"/>
              <a:gd name="connsiteX35" fmla="*/ 1286540 w 2009553"/>
              <a:gd name="connsiteY35" fmla="*/ 1924493 h 2030818"/>
              <a:gd name="connsiteX36" fmla="*/ 1233377 w 2009553"/>
              <a:gd name="connsiteY36" fmla="*/ 1945758 h 2030818"/>
              <a:gd name="connsiteX37" fmla="*/ 1169581 w 2009553"/>
              <a:gd name="connsiteY37" fmla="*/ 1988288 h 2030818"/>
              <a:gd name="connsiteX38" fmla="*/ 1095153 w 2009553"/>
              <a:gd name="connsiteY38" fmla="*/ 2009553 h 2030818"/>
              <a:gd name="connsiteX39" fmla="*/ 999460 w 2009553"/>
              <a:gd name="connsiteY39" fmla="*/ 2030818 h 2030818"/>
              <a:gd name="connsiteX40" fmla="*/ 754912 w 2009553"/>
              <a:gd name="connsiteY40" fmla="*/ 2020186 h 2030818"/>
              <a:gd name="connsiteX41" fmla="*/ 723014 w 2009553"/>
              <a:gd name="connsiteY41" fmla="*/ 2009553 h 2030818"/>
              <a:gd name="connsiteX42" fmla="*/ 637953 w 2009553"/>
              <a:gd name="connsiteY42" fmla="*/ 1988288 h 2030818"/>
              <a:gd name="connsiteX43" fmla="*/ 606056 w 2009553"/>
              <a:gd name="connsiteY43" fmla="*/ 1967023 h 2030818"/>
              <a:gd name="connsiteX44" fmla="*/ 574158 w 2009553"/>
              <a:gd name="connsiteY44" fmla="*/ 1956390 h 2030818"/>
              <a:gd name="connsiteX45" fmla="*/ 510363 w 2009553"/>
              <a:gd name="connsiteY45" fmla="*/ 1913860 h 2030818"/>
              <a:gd name="connsiteX46" fmla="*/ 478465 w 2009553"/>
              <a:gd name="connsiteY46" fmla="*/ 1903228 h 2030818"/>
              <a:gd name="connsiteX47" fmla="*/ 425302 w 2009553"/>
              <a:gd name="connsiteY47" fmla="*/ 1892595 h 2030818"/>
              <a:gd name="connsiteX48" fmla="*/ 372140 w 2009553"/>
              <a:gd name="connsiteY48" fmla="*/ 1871330 h 2030818"/>
              <a:gd name="connsiteX49" fmla="*/ 308344 w 2009553"/>
              <a:gd name="connsiteY49" fmla="*/ 1807535 h 2030818"/>
              <a:gd name="connsiteX50" fmla="*/ 265814 w 2009553"/>
              <a:gd name="connsiteY50" fmla="*/ 1743739 h 2030818"/>
              <a:gd name="connsiteX51" fmla="*/ 233916 w 2009553"/>
              <a:gd name="connsiteY51" fmla="*/ 1658679 h 2030818"/>
              <a:gd name="connsiteX52" fmla="*/ 202019 w 2009553"/>
              <a:gd name="connsiteY52" fmla="*/ 1626781 h 2030818"/>
              <a:gd name="connsiteX53" fmla="*/ 170121 w 2009553"/>
              <a:gd name="connsiteY53" fmla="*/ 1531088 h 2030818"/>
              <a:gd name="connsiteX54" fmla="*/ 159488 w 2009553"/>
              <a:gd name="connsiteY54" fmla="*/ 1499190 h 2030818"/>
              <a:gd name="connsiteX55" fmla="*/ 138223 w 2009553"/>
              <a:gd name="connsiteY55" fmla="*/ 1414130 h 2030818"/>
              <a:gd name="connsiteX56" fmla="*/ 116958 w 2009553"/>
              <a:gd name="connsiteY56" fmla="*/ 1371600 h 2030818"/>
              <a:gd name="connsiteX57" fmla="*/ 106326 w 2009553"/>
              <a:gd name="connsiteY57" fmla="*/ 1318437 h 2030818"/>
              <a:gd name="connsiteX58" fmla="*/ 85060 w 2009553"/>
              <a:gd name="connsiteY58" fmla="*/ 1254642 h 2030818"/>
              <a:gd name="connsiteX59" fmla="*/ 74428 w 2009553"/>
              <a:gd name="connsiteY59" fmla="*/ 1190846 h 2030818"/>
              <a:gd name="connsiteX60" fmla="*/ 53163 w 2009553"/>
              <a:gd name="connsiteY60" fmla="*/ 1095153 h 2030818"/>
              <a:gd name="connsiteX61" fmla="*/ 31898 w 2009553"/>
              <a:gd name="connsiteY61" fmla="*/ 956930 h 2030818"/>
              <a:gd name="connsiteX62" fmla="*/ 10633 w 2009553"/>
              <a:gd name="connsiteY62" fmla="*/ 829339 h 2030818"/>
              <a:gd name="connsiteX63" fmla="*/ 0 w 2009553"/>
              <a:gd name="connsiteY63" fmla="*/ 680483 h 2030818"/>
              <a:gd name="connsiteX64" fmla="*/ 10633 w 2009553"/>
              <a:gd name="connsiteY64" fmla="*/ 499730 h 2030818"/>
              <a:gd name="connsiteX65" fmla="*/ 21265 w 2009553"/>
              <a:gd name="connsiteY65" fmla="*/ 457200 h 2030818"/>
              <a:gd name="connsiteX66" fmla="*/ 42530 w 2009553"/>
              <a:gd name="connsiteY66" fmla="*/ 372139 h 2030818"/>
              <a:gd name="connsiteX67" fmla="*/ 53163 w 2009553"/>
              <a:gd name="connsiteY67" fmla="*/ 223283 h 2030818"/>
              <a:gd name="connsiteX68" fmla="*/ 85060 w 2009553"/>
              <a:gd name="connsiteY68" fmla="*/ 191386 h 2030818"/>
              <a:gd name="connsiteX69" fmla="*/ 138223 w 2009553"/>
              <a:gd name="connsiteY69" fmla="*/ 106325 h 2030818"/>
              <a:gd name="connsiteX70" fmla="*/ 170121 w 2009553"/>
              <a:gd name="connsiteY70" fmla="*/ 95693 h 2030818"/>
              <a:gd name="connsiteX71" fmla="*/ 233916 w 2009553"/>
              <a:gd name="connsiteY71" fmla="*/ 53162 h 2030818"/>
              <a:gd name="connsiteX72" fmla="*/ 297712 w 2009553"/>
              <a:gd name="connsiteY72" fmla="*/ 31897 h 2030818"/>
              <a:gd name="connsiteX73" fmla="*/ 340242 w 2009553"/>
              <a:gd name="connsiteY73" fmla="*/ 10632 h 2030818"/>
              <a:gd name="connsiteX74" fmla="*/ 350874 w 2009553"/>
              <a:gd name="connsiteY74" fmla="*/ 0 h 2030818"/>
              <a:gd name="connsiteX75" fmla="*/ 425302 w 2009553"/>
              <a:gd name="connsiteY75" fmla="*/ 0 h 203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09553" h="2030818">
                <a:moveTo>
                  <a:pt x="499730" y="95693"/>
                </a:moveTo>
                <a:lnTo>
                  <a:pt x="499730" y="95693"/>
                </a:lnTo>
                <a:cubicBezTo>
                  <a:pt x="761338" y="69531"/>
                  <a:pt x="526994" y="90274"/>
                  <a:pt x="1041991" y="74428"/>
                </a:cubicBezTo>
                <a:cubicBezTo>
                  <a:pt x="1127085" y="71810"/>
                  <a:pt x="1212112" y="67339"/>
                  <a:pt x="1297172" y="63795"/>
                </a:cubicBezTo>
                <a:cubicBezTo>
                  <a:pt x="1396409" y="67339"/>
                  <a:pt x="1495777" y="68234"/>
                  <a:pt x="1594884" y="74428"/>
                </a:cubicBezTo>
                <a:cubicBezTo>
                  <a:pt x="1651349" y="77957"/>
                  <a:pt x="1627753" y="85789"/>
                  <a:pt x="1669312" y="116958"/>
                </a:cubicBezTo>
                <a:cubicBezTo>
                  <a:pt x="1685845" y="129357"/>
                  <a:pt x="1705279" y="137392"/>
                  <a:pt x="1722474" y="148855"/>
                </a:cubicBezTo>
                <a:cubicBezTo>
                  <a:pt x="1786846" y="191769"/>
                  <a:pt x="1740051" y="172434"/>
                  <a:pt x="1796902" y="191386"/>
                </a:cubicBezTo>
                <a:cubicBezTo>
                  <a:pt x="1803990" y="202018"/>
                  <a:pt x="1808189" y="215300"/>
                  <a:pt x="1818167" y="223283"/>
                </a:cubicBezTo>
                <a:cubicBezTo>
                  <a:pt x="1826919" y="230284"/>
                  <a:pt x="1840040" y="228904"/>
                  <a:pt x="1850065" y="233916"/>
                </a:cubicBezTo>
                <a:cubicBezTo>
                  <a:pt x="1861495" y="239631"/>
                  <a:pt x="1871330" y="248093"/>
                  <a:pt x="1881963" y="255181"/>
                </a:cubicBezTo>
                <a:lnTo>
                  <a:pt x="1924493" y="318976"/>
                </a:lnTo>
                <a:lnTo>
                  <a:pt x="1945758" y="350874"/>
                </a:lnTo>
                <a:cubicBezTo>
                  <a:pt x="1949302" y="365051"/>
                  <a:pt x="1952377" y="379353"/>
                  <a:pt x="1956391" y="393404"/>
                </a:cubicBezTo>
                <a:cubicBezTo>
                  <a:pt x="1959470" y="404181"/>
                  <a:pt x="1964074" y="414489"/>
                  <a:pt x="1967023" y="425302"/>
                </a:cubicBezTo>
                <a:cubicBezTo>
                  <a:pt x="1974713" y="453498"/>
                  <a:pt x="1988288" y="510362"/>
                  <a:pt x="1988288" y="510362"/>
                </a:cubicBezTo>
                <a:cubicBezTo>
                  <a:pt x="1991832" y="549348"/>
                  <a:pt x="1994065" y="588476"/>
                  <a:pt x="1998921" y="627321"/>
                </a:cubicBezTo>
                <a:cubicBezTo>
                  <a:pt x="2001162" y="645253"/>
                  <a:pt x="2009553" y="662411"/>
                  <a:pt x="2009553" y="680483"/>
                </a:cubicBezTo>
                <a:cubicBezTo>
                  <a:pt x="2009553" y="801037"/>
                  <a:pt x="2004046" y="921545"/>
                  <a:pt x="1998921" y="1041990"/>
                </a:cubicBezTo>
                <a:cubicBezTo>
                  <a:pt x="1996956" y="1088159"/>
                  <a:pt x="1994823" y="1134468"/>
                  <a:pt x="1988288" y="1180214"/>
                </a:cubicBezTo>
                <a:cubicBezTo>
                  <a:pt x="1977461" y="1256004"/>
                  <a:pt x="1971219" y="1245272"/>
                  <a:pt x="1956391" y="1297172"/>
                </a:cubicBezTo>
                <a:cubicBezTo>
                  <a:pt x="1939227" y="1357247"/>
                  <a:pt x="1956865" y="1323042"/>
                  <a:pt x="1924493" y="1371600"/>
                </a:cubicBezTo>
                <a:cubicBezTo>
                  <a:pt x="1922517" y="1381479"/>
                  <a:pt x="1912842" y="1441277"/>
                  <a:pt x="1903228" y="1456660"/>
                </a:cubicBezTo>
                <a:cubicBezTo>
                  <a:pt x="1891200" y="1475904"/>
                  <a:pt x="1874314" y="1491668"/>
                  <a:pt x="1860698" y="1509823"/>
                </a:cubicBezTo>
                <a:cubicBezTo>
                  <a:pt x="1853031" y="1520046"/>
                  <a:pt x="1849050" y="1533306"/>
                  <a:pt x="1839433" y="1541721"/>
                </a:cubicBezTo>
                <a:cubicBezTo>
                  <a:pt x="1820199" y="1558551"/>
                  <a:pt x="1796083" y="1568917"/>
                  <a:pt x="1775637" y="1584251"/>
                </a:cubicBezTo>
                <a:cubicBezTo>
                  <a:pt x="1761460" y="1594883"/>
                  <a:pt x="1747527" y="1605848"/>
                  <a:pt x="1733107" y="1616148"/>
                </a:cubicBezTo>
                <a:cubicBezTo>
                  <a:pt x="1722708" y="1623576"/>
                  <a:pt x="1711026" y="1629233"/>
                  <a:pt x="1701209" y="1637414"/>
                </a:cubicBezTo>
                <a:cubicBezTo>
                  <a:pt x="1636554" y="1691294"/>
                  <a:pt x="1705478" y="1651229"/>
                  <a:pt x="1626781" y="1690576"/>
                </a:cubicBezTo>
                <a:cubicBezTo>
                  <a:pt x="1612604" y="1704753"/>
                  <a:pt x="1599473" y="1720059"/>
                  <a:pt x="1584251" y="1733107"/>
                </a:cubicBezTo>
                <a:cubicBezTo>
                  <a:pt x="1574549" y="1741423"/>
                  <a:pt x="1562752" y="1746945"/>
                  <a:pt x="1552353" y="1754372"/>
                </a:cubicBezTo>
                <a:cubicBezTo>
                  <a:pt x="1537933" y="1764672"/>
                  <a:pt x="1523436" y="1774924"/>
                  <a:pt x="1509823" y="1786269"/>
                </a:cubicBezTo>
                <a:cubicBezTo>
                  <a:pt x="1502122" y="1792687"/>
                  <a:pt x="1496770" y="1801786"/>
                  <a:pt x="1488558" y="1807535"/>
                </a:cubicBezTo>
                <a:cubicBezTo>
                  <a:pt x="1461167" y="1826709"/>
                  <a:pt x="1431974" y="1843174"/>
                  <a:pt x="1403498" y="1860697"/>
                </a:cubicBezTo>
                <a:cubicBezTo>
                  <a:pt x="1385898" y="1871528"/>
                  <a:pt x="1368819" y="1883353"/>
                  <a:pt x="1350335" y="1892595"/>
                </a:cubicBezTo>
                <a:cubicBezTo>
                  <a:pt x="1329070" y="1903228"/>
                  <a:pt x="1308184" y="1914655"/>
                  <a:pt x="1286540" y="1924493"/>
                </a:cubicBezTo>
                <a:cubicBezTo>
                  <a:pt x="1269165" y="1932391"/>
                  <a:pt x="1250133" y="1936619"/>
                  <a:pt x="1233377" y="1945758"/>
                </a:cubicBezTo>
                <a:cubicBezTo>
                  <a:pt x="1210940" y="1957996"/>
                  <a:pt x="1194375" y="1982089"/>
                  <a:pt x="1169581" y="1988288"/>
                </a:cubicBezTo>
                <a:cubicBezTo>
                  <a:pt x="1036626" y="2021528"/>
                  <a:pt x="1201928" y="1979046"/>
                  <a:pt x="1095153" y="2009553"/>
                </a:cubicBezTo>
                <a:cubicBezTo>
                  <a:pt x="1060104" y="2019567"/>
                  <a:pt x="1036018" y="2023507"/>
                  <a:pt x="999460" y="2030818"/>
                </a:cubicBezTo>
                <a:cubicBezTo>
                  <a:pt x="917944" y="2027274"/>
                  <a:pt x="836265" y="2026444"/>
                  <a:pt x="754912" y="2020186"/>
                </a:cubicBezTo>
                <a:cubicBezTo>
                  <a:pt x="743737" y="2019326"/>
                  <a:pt x="733827" y="2012502"/>
                  <a:pt x="723014" y="2009553"/>
                </a:cubicBezTo>
                <a:cubicBezTo>
                  <a:pt x="694818" y="2001863"/>
                  <a:pt x="637953" y="1988288"/>
                  <a:pt x="637953" y="1988288"/>
                </a:cubicBezTo>
                <a:cubicBezTo>
                  <a:pt x="627321" y="1981200"/>
                  <a:pt x="617485" y="1972738"/>
                  <a:pt x="606056" y="1967023"/>
                </a:cubicBezTo>
                <a:cubicBezTo>
                  <a:pt x="596031" y="1962011"/>
                  <a:pt x="583955" y="1961833"/>
                  <a:pt x="574158" y="1956390"/>
                </a:cubicBezTo>
                <a:cubicBezTo>
                  <a:pt x="551817" y="1943978"/>
                  <a:pt x="534609" y="1921941"/>
                  <a:pt x="510363" y="1913860"/>
                </a:cubicBezTo>
                <a:cubicBezTo>
                  <a:pt x="499730" y="1910316"/>
                  <a:pt x="489338" y="1905946"/>
                  <a:pt x="478465" y="1903228"/>
                </a:cubicBezTo>
                <a:cubicBezTo>
                  <a:pt x="460933" y="1898845"/>
                  <a:pt x="442612" y="1897788"/>
                  <a:pt x="425302" y="1892595"/>
                </a:cubicBezTo>
                <a:cubicBezTo>
                  <a:pt x="407021" y="1887111"/>
                  <a:pt x="389861" y="1878418"/>
                  <a:pt x="372140" y="1871330"/>
                </a:cubicBezTo>
                <a:cubicBezTo>
                  <a:pt x="350875" y="1850065"/>
                  <a:pt x="317854" y="1836065"/>
                  <a:pt x="308344" y="1807535"/>
                </a:cubicBezTo>
                <a:cubicBezTo>
                  <a:pt x="292957" y="1761372"/>
                  <a:pt x="305637" y="1783562"/>
                  <a:pt x="265814" y="1743739"/>
                </a:cubicBezTo>
                <a:cubicBezTo>
                  <a:pt x="257252" y="1709491"/>
                  <a:pt x="255300" y="1688618"/>
                  <a:pt x="233916" y="1658679"/>
                </a:cubicBezTo>
                <a:cubicBezTo>
                  <a:pt x="225176" y="1646443"/>
                  <a:pt x="212651" y="1637414"/>
                  <a:pt x="202019" y="1626781"/>
                </a:cubicBezTo>
                <a:lnTo>
                  <a:pt x="170121" y="1531088"/>
                </a:lnTo>
                <a:cubicBezTo>
                  <a:pt x="166577" y="1520455"/>
                  <a:pt x="161686" y="1510180"/>
                  <a:pt x="159488" y="1499190"/>
                </a:cubicBezTo>
                <a:cubicBezTo>
                  <a:pt x="153247" y="1467982"/>
                  <a:pt x="150485" y="1442740"/>
                  <a:pt x="138223" y="1414130"/>
                </a:cubicBezTo>
                <a:cubicBezTo>
                  <a:pt x="131979" y="1399562"/>
                  <a:pt x="124046" y="1385777"/>
                  <a:pt x="116958" y="1371600"/>
                </a:cubicBezTo>
                <a:cubicBezTo>
                  <a:pt x="113414" y="1353879"/>
                  <a:pt x="111081" y="1335872"/>
                  <a:pt x="106326" y="1318437"/>
                </a:cubicBezTo>
                <a:cubicBezTo>
                  <a:pt x="100428" y="1296811"/>
                  <a:pt x="85060" y="1254642"/>
                  <a:pt x="85060" y="1254642"/>
                </a:cubicBezTo>
                <a:cubicBezTo>
                  <a:pt x="81516" y="1233377"/>
                  <a:pt x="78656" y="1211986"/>
                  <a:pt x="74428" y="1190846"/>
                </a:cubicBezTo>
                <a:cubicBezTo>
                  <a:pt x="55304" y="1095223"/>
                  <a:pt x="71741" y="1206623"/>
                  <a:pt x="53163" y="1095153"/>
                </a:cubicBezTo>
                <a:cubicBezTo>
                  <a:pt x="29284" y="951880"/>
                  <a:pt x="55421" y="1086309"/>
                  <a:pt x="31898" y="956930"/>
                </a:cubicBezTo>
                <a:cubicBezTo>
                  <a:pt x="21451" y="899469"/>
                  <a:pt x="16747" y="893538"/>
                  <a:pt x="10633" y="829339"/>
                </a:cubicBezTo>
                <a:cubicBezTo>
                  <a:pt x="5917" y="779818"/>
                  <a:pt x="3544" y="730102"/>
                  <a:pt x="0" y="680483"/>
                </a:cubicBezTo>
                <a:cubicBezTo>
                  <a:pt x="3544" y="620232"/>
                  <a:pt x="4911" y="559813"/>
                  <a:pt x="10633" y="499730"/>
                </a:cubicBezTo>
                <a:cubicBezTo>
                  <a:pt x="12018" y="485183"/>
                  <a:pt x="18095" y="471465"/>
                  <a:pt x="21265" y="457200"/>
                </a:cubicBezTo>
                <a:cubicBezTo>
                  <a:pt x="38372" y="380219"/>
                  <a:pt x="23532" y="429137"/>
                  <a:pt x="42530" y="372139"/>
                </a:cubicBezTo>
                <a:cubicBezTo>
                  <a:pt x="46074" y="322520"/>
                  <a:pt x="41769" y="271706"/>
                  <a:pt x="53163" y="223283"/>
                </a:cubicBezTo>
                <a:cubicBezTo>
                  <a:pt x="56607" y="208646"/>
                  <a:pt x="77758" y="204530"/>
                  <a:pt x="85060" y="191386"/>
                </a:cubicBezTo>
                <a:cubicBezTo>
                  <a:pt x="122357" y="124252"/>
                  <a:pt x="80840" y="135016"/>
                  <a:pt x="138223" y="106325"/>
                </a:cubicBezTo>
                <a:cubicBezTo>
                  <a:pt x="148248" y="101313"/>
                  <a:pt x="159488" y="99237"/>
                  <a:pt x="170121" y="95693"/>
                </a:cubicBezTo>
                <a:cubicBezTo>
                  <a:pt x="191386" y="81516"/>
                  <a:pt x="209670" y="61244"/>
                  <a:pt x="233916" y="53162"/>
                </a:cubicBezTo>
                <a:cubicBezTo>
                  <a:pt x="255181" y="46074"/>
                  <a:pt x="279061" y="44331"/>
                  <a:pt x="297712" y="31897"/>
                </a:cubicBezTo>
                <a:cubicBezTo>
                  <a:pt x="332558" y="8666"/>
                  <a:pt x="316830" y="10632"/>
                  <a:pt x="340242" y="10632"/>
                </a:cubicBezTo>
                <a:lnTo>
                  <a:pt x="350874" y="0"/>
                </a:lnTo>
                <a:lnTo>
                  <a:pt x="4253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0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21"/>
          <p:cNvSpPr>
            <a:spLocks noChangeArrowheads="1"/>
          </p:cNvSpPr>
          <p:nvPr/>
        </p:nvSpPr>
        <p:spPr bwMode="auto">
          <a:xfrm>
            <a:off x="0" y="382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smtClean="0">
              <a:solidFill>
                <a:srgbClr val="000000"/>
              </a:solidFill>
            </a:endParaRPr>
          </a:p>
        </p:txBody>
      </p:sp>
      <p:sp>
        <p:nvSpPr>
          <p:cNvPr id="14345" name="Rectangle 26"/>
          <p:cNvSpPr>
            <a:spLocks noChangeArrowheads="1"/>
          </p:cNvSpPr>
          <p:nvPr/>
        </p:nvSpPr>
        <p:spPr bwMode="auto">
          <a:xfrm>
            <a:off x="0" y="382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smtClean="0">
              <a:solidFill>
                <a:srgbClr val="000000"/>
              </a:solidFill>
            </a:endParaRPr>
          </a:p>
        </p:txBody>
      </p:sp>
      <p:sp>
        <p:nvSpPr>
          <p:cNvPr id="14346" name="Rectangle 65"/>
          <p:cNvSpPr>
            <a:spLocks noChangeArrowheads="1"/>
          </p:cNvSpPr>
          <p:nvPr/>
        </p:nvSpPr>
        <p:spPr bwMode="auto">
          <a:xfrm>
            <a:off x="0" y="382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smtClean="0">
              <a:solidFill>
                <a:srgbClr val="000000"/>
              </a:solidFill>
            </a:endParaRPr>
          </a:p>
        </p:txBody>
      </p:sp>
      <p:sp>
        <p:nvSpPr>
          <p:cNvPr id="14347" name="Rectangle 78"/>
          <p:cNvSpPr>
            <a:spLocks noChangeArrowheads="1"/>
          </p:cNvSpPr>
          <p:nvPr/>
        </p:nvSpPr>
        <p:spPr bwMode="auto">
          <a:xfrm>
            <a:off x="0" y="382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smtClean="0">
              <a:solidFill>
                <a:srgbClr val="000000"/>
              </a:solidFill>
            </a:endParaRPr>
          </a:p>
        </p:txBody>
      </p:sp>
      <p:graphicFrame>
        <p:nvGraphicFramePr>
          <p:cNvPr id="134945" name="Group 801"/>
          <p:cNvGraphicFramePr>
            <a:graphicFrameLocks noGrp="1"/>
          </p:cNvGraphicFramePr>
          <p:nvPr>
            <p:extLst>
              <p:ext uri="{D42A27DB-BD31-4B8C-83A1-F6EECF244321}">
                <p14:modId xmlns:p14="http://schemas.microsoft.com/office/powerpoint/2010/main" val="1331853109"/>
              </p:ext>
            </p:extLst>
          </p:nvPr>
        </p:nvGraphicFramePr>
        <p:xfrm>
          <a:off x="2847975" y="900113"/>
          <a:ext cx="444500" cy="396875"/>
        </p:xfrm>
        <a:graphic>
          <a:graphicData uri="http://schemas.openxmlformats.org/drawingml/2006/table">
            <a:tbl>
              <a:tblPr/>
              <a:tblGrid>
                <a:gridCol w="444500"/>
              </a:tblGrid>
              <a:tr h="3968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93" marB="45793" anchor="ctr" horzOverflow="overflow">
                    <a:lnL cap="flat">
                      <a:noFill/>
                    </a:lnL>
                    <a:lnR cap="flat">
                      <a:noFill/>
                    </a:lnR>
                    <a:lnT cap="flat">
                      <a:noFill/>
                    </a:lnT>
                    <a:lnB cap="flat">
                      <a:noFill/>
                    </a:lnB>
                    <a:lnTlToBr>
                      <a:noFill/>
                    </a:lnTlToBr>
                    <a:lnBlToTr>
                      <a:noFill/>
                    </a:lnBlToTr>
                    <a:noFill/>
                  </a:tcPr>
                </a:tc>
              </a:tr>
            </a:tbl>
          </a:graphicData>
        </a:graphic>
      </p:graphicFrame>
      <p:sp>
        <p:nvSpPr>
          <p:cNvPr id="14517" name="Text Box 802"/>
          <p:cNvSpPr txBox="1">
            <a:spLocks noChangeArrowheads="1"/>
          </p:cNvSpPr>
          <p:nvPr/>
        </p:nvSpPr>
        <p:spPr bwMode="auto">
          <a:xfrm>
            <a:off x="6211186" y="1600200"/>
            <a:ext cx="28956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dirty="0">
                <a:solidFill>
                  <a:srgbClr val="333399"/>
                </a:solidFill>
              </a:rPr>
              <a:t>T</a:t>
            </a:r>
            <a:r>
              <a:rPr lang="en-US" sz="3200" dirty="0" smtClean="0">
                <a:solidFill>
                  <a:srgbClr val="333399"/>
                </a:solidFill>
              </a:rPr>
              <a:t>ypical site plan with 100 5x5m plots.  </a:t>
            </a:r>
          </a:p>
          <a:p>
            <a:pPr eaLnBrk="1" fontAlgn="base" hangingPunct="1">
              <a:spcBef>
                <a:spcPct val="50000"/>
              </a:spcBef>
              <a:spcAft>
                <a:spcPct val="0"/>
              </a:spcAft>
            </a:pPr>
            <a:r>
              <a:rPr lang="en-US" sz="3200" dirty="0" smtClean="0">
                <a:solidFill>
                  <a:srgbClr val="333399"/>
                </a:solidFill>
              </a:rPr>
              <a:t>Plots in yellow have been sampled in 2002-2017 (40 plots to date).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967"/>
            <a:ext cx="6211186" cy="582798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067800" cy="1020762"/>
          </a:xfrm>
        </p:spPr>
        <p:txBody>
          <a:bodyPr>
            <a:normAutofit/>
          </a:bodyPr>
          <a:lstStyle/>
          <a:p>
            <a:r>
              <a:rPr lang="en-US" sz="3200" dirty="0" smtClean="0"/>
              <a:t>What have we learned in the last 15 years?</a:t>
            </a:r>
            <a:endParaRPr lang="en-US" sz="3200" dirty="0"/>
          </a:p>
        </p:txBody>
      </p:sp>
      <p:sp>
        <p:nvSpPr>
          <p:cNvPr id="3" name="Content Placeholder 2"/>
          <p:cNvSpPr>
            <a:spLocks noGrp="1"/>
          </p:cNvSpPr>
          <p:nvPr>
            <p:ph idx="1"/>
          </p:nvPr>
        </p:nvSpPr>
        <p:spPr>
          <a:xfrm>
            <a:off x="228600" y="1219200"/>
            <a:ext cx="8686800" cy="5638800"/>
          </a:xfrm>
        </p:spPr>
        <p:txBody>
          <a:bodyPr>
            <a:normAutofit/>
          </a:bodyPr>
          <a:lstStyle/>
          <a:p>
            <a:r>
              <a:rPr lang="en-US" dirty="0" smtClean="0"/>
              <a:t>There is a lot more soil variability than anticipated. Separating trends from natural variation is a challenge.</a:t>
            </a:r>
          </a:p>
          <a:p>
            <a:r>
              <a:rPr lang="en-US" dirty="0"/>
              <a:t>With data from 4</a:t>
            </a:r>
            <a:r>
              <a:rPr lang="en-US" baseline="30000" dirty="0"/>
              <a:t>th</a:t>
            </a:r>
            <a:r>
              <a:rPr lang="en-US" dirty="0"/>
              <a:t> sampling round in 2017, we are just to the point of having enough data to establish </a:t>
            </a:r>
            <a:r>
              <a:rPr lang="en-US" dirty="0" smtClean="0"/>
              <a:t>baseline </a:t>
            </a:r>
            <a:r>
              <a:rPr lang="en-US" dirty="0"/>
              <a:t>levels.</a:t>
            </a:r>
          </a:p>
          <a:p>
            <a:r>
              <a:rPr lang="en-US" dirty="0" smtClean="0"/>
              <a:t>Sampling years require a lot of work, a lot of time, a lot of travel, a lot of coordination, and a lot of people. And good luck with the weather.</a:t>
            </a:r>
          </a:p>
          <a:p>
            <a:r>
              <a:rPr lang="en-US" dirty="0" smtClean="0"/>
              <a:t>Archiving samples is an ongoing challenge.</a:t>
            </a:r>
          </a:p>
          <a:p>
            <a:r>
              <a:rPr lang="en-US" dirty="0"/>
              <a:t>Sampling intervals needed to be changed to consistent time interval – 5 year interval. Length of study shortened from 200 years to 50 years. With precise GPS, we hope to split and re-use each plot up to 4 times, which would add to number of sampling rounds available.</a:t>
            </a:r>
          </a:p>
          <a:p>
            <a:r>
              <a:rPr lang="en-US" dirty="0" smtClean="0"/>
              <a:t>Passing the project on to the next generation of scientists is underway.</a:t>
            </a:r>
          </a:p>
          <a:p>
            <a:r>
              <a:rPr lang="en-US" dirty="0" smtClean="0"/>
              <a:t>There are unexpected (and perhaps as yet unknown) benefits to the study, as new environmental concerns come to the fore, such as climate change and effects of invasive forest pests like ALB &amp; EAB.</a:t>
            </a:r>
          </a:p>
          <a:p>
            <a:pPr marL="0" indent="0">
              <a:buNone/>
            </a:pPr>
            <a:endParaRPr lang="en-US" dirty="0"/>
          </a:p>
        </p:txBody>
      </p:sp>
    </p:spTree>
    <p:extLst>
      <p:ext uri="{BB962C8B-B14F-4D97-AF65-F5344CB8AC3E}">
        <p14:creationId xmlns:p14="http://schemas.microsoft.com/office/powerpoint/2010/main" val="36705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73162"/>
          </a:xfrm>
        </p:spPr>
        <p:txBody>
          <a:bodyPr>
            <a:normAutofit/>
          </a:bodyPr>
          <a:lstStyle/>
          <a:p>
            <a:pPr algn="ctr"/>
            <a:r>
              <a:rPr lang="en-US" sz="2400" dirty="0" smtClean="0"/>
              <a:t>Time period between sampling years revised from </a:t>
            </a:r>
            <a:r>
              <a:rPr lang="en-US" sz="2400" dirty="0" smtClean="0"/>
              <a:t/>
            </a:r>
            <a:br>
              <a:rPr lang="en-US" sz="2400" dirty="0" smtClean="0"/>
            </a:br>
            <a:r>
              <a:rPr lang="en-US" sz="2400" dirty="0" smtClean="0"/>
              <a:t>increasing </a:t>
            </a:r>
            <a:r>
              <a:rPr lang="en-US" sz="2400" dirty="0" smtClean="0"/>
              <a:t>yearly interval to constant 5 year interval</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79605746"/>
              </p:ext>
            </p:extLst>
          </p:nvPr>
        </p:nvGraphicFramePr>
        <p:xfrm>
          <a:off x="152400" y="1143000"/>
          <a:ext cx="9144000" cy="55324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48000" y="4495800"/>
            <a:ext cx="530915" cy="276999"/>
          </a:xfrm>
          <a:prstGeom prst="rect">
            <a:avLst/>
          </a:prstGeom>
          <a:noFill/>
        </p:spPr>
        <p:txBody>
          <a:bodyPr wrap="none" rtlCol="0">
            <a:spAutoFit/>
          </a:bodyPr>
          <a:lstStyle/>
          <a:p>
            <a:r>
              <a:rPr lang="en-US" sz="1200" b="1" dirty="0" smtClean="0"/>
              <a:t>2027</a:t>
            </a:r>
            <a:endParaRPr lang="en-US" sz="1200" b="1" dirty="0"/>
          </a:p>
        </p:txBody>
      </p:sp>
    </p:spTree>
    <p:extLst>
      <p:ext uri="{BB962C8B-B14F-4D97-AF65-F5344CB8AC3E}">
        <p14:creationId xmlns:p14="http://schemas.microsoft.com/office/powerpoint/2010/main" val="4210313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144000" cy="639762"/>
          </a:xfrm>
        </p:spPr>
        <p:txBody>
          <a:bodyPr>
            <a:noAutofit/>
          </a:bodyPr>
          <a:lstStyle/>
          <a:p>
            <a:pPr algn="ctr"/>
            <a:r>
              <a:rPr lang="en-US" sz="2000" b="1" dirty="0" smtClean="0"/>
              <a:t>Forehead soil profiles – all years</a:t>
            </a:r>
            <a:br>
              <a:rPr lang="en-US" sz="2000" b="1" dirty="0" smtClean="0"/>
            </a:br>
            <a:r>
              <a:rPr lang="en-US" sz="2000" b="1" dirty="0" smtClean="0"/>
              <a:t>FH is only site that has bedrock within depth of study</a:t>
            </a:r>
            <a:endParaRPr lang="en-US" sz="2000" b="1" dirty="0"/>
          </a:p>
        </p:txBody>
      </p:sp>
      <p:pic>
        <p:nvPicPr>
          <p:cNvPr id="20" name="Content Placeholder 1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6389"/>
          <a:stretch/>
        </p:blipFill>
        <p:spPr>
          <a:xfrm>
            <a:off x="221512" y="838200"/>
            <a:ext cx="8846288"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9892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37" y="0"/>
            <a:ext cx="9197163" cy="6858000"/>
          </a:xfrm>
          <a:prstGeom prst="rect">
            <a:avLst/>
          </a:prstGeom>
        </p:spPr>
      </p:pic>
    </p:spTree>
    <p:extLst>
      <p:ext uri="{BB962C8B-B14F-4D97-AF65-F5344CB8AC3E}">
        <p14:creationId xmlns:p14="http://schemas.microsoft.com/office/powerpoint/2010/main" val="387883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altLang="en-US" dirty="0" smtClean="0">
                <a:latin typeface="Arial" panose="020B0604020202020204" pitchFamily="34" charset="0"/>
                <a:ea typeface="Times New Roman" panose="02020603050405020304" pitchFamily="18" charset="0"/>
              </a:rPr>
              <a:t>Long-term forest soil </a:t>
            </a:r>
            <a:r>
              <a:rPr lang="en-US" altLang="en-US" dirty="0">
                <a:latin typeface="Arial" panose="020B0604020202020204" pitchFamily="34" charset="0"/>
                <a:ea typeface="Times New Roman" panose="02020603050405020304" pitchFamily="18" charset="0"/>
              </a:rPr>
              <a:t>monitoring </a:t>
            </a:r>
            <a:endParaRPr lang="en-US" dirty="0"/>
          </a:p>
        </p:txBody>
      </p:sp>
      <p:sp>
        <p:nvSpPr>
          <p:cNvPr id="5" name="Rectangle 2"/>
          <p:cNvSpPr>
            <a:spLocks noGrp="1" noChangeArrowheads="1"/>
          </p:cNvSpPr>
          <p:nvPr>
            <p:ph idx="1"/>
          </p:nvPr>
        </p:nvSpPr>
        <p:spPr bwMode="auto">
          <a:xfrm>
            <a:off x="304800" y="2207569"/>
            <a:ext cx="8763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457200" eaLnBrk="0" fontAlgn="base" hangingPunct="0">
              <a:spcBef>
                <a:spcPct val="0"/>
              </a:spcBef>
              <a:spcAft>
                <a:spcPct val="0"/>
              </a:spcAft>
              <a:buNone/>
            </a:pPr>
            <a:r>
              <a:rPr lang="en-US" altLang="en-US" sz="2800" dirty="0">
                <a:latin typeface="Arial" panose="020B0604020202020204" pitchFamily="34" charset="0"/>
                <a:ea typeface="Times New Roman" panose="02020603050405020304" pitchFamily="18" charset="0"/>
              </a:rPr>
              <a:t>O</a:t>
            </a:r>
            <a:r>
              <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verall goal - detect changes in soils due to (indirect)</a:t>
            </a:r>
            <a:r>
              <a:rPr kumimoji="0" lang="en-US" altLang="en-US" sz="28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human-caused impacts (i.e. </a:t>
            </a:r>
            <a:r>
              <a:rPr lang="en-US" altLang="en-US" sz="2800" dirty="0">
                <a:latin typeface="Arial" panose="020B0604020202020204" pitchFamily="34" charset="0"/>
                <a:ea typeface="Times New Roman" panose="02020603050405020304" pitchFamily="18" charset="0"/>
              </a:rPr>
              <a:t>air </a:t>
            </a:r>
            <a:r>
              <a:rPr lang="en-US" altLang="en-US" sz="2800" dirty="0" smtClean="0">
                <a:latin typeface="Arial" panose="020B0604020202020204" pitchFamily="34" charset="0"/>
                <a:ea typeface="Times New Roman" panose="02020603050405020304" pitchFamily="18" charset="0"/>
              </a:rPr>
              <a:t>pollution, climate </a:t>
            </a:r>
            <a:r>
              <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change) at two forested sites in Vermont. </a:t>
            </a: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2800" dirty="0" smtClean="0">
              <a:latin typeface="Arial" panose="020B0604020202020204" pitchFamily="34" charset="0"/>
              <a:ea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smtClean="0">
                <a:latin typeface="Arial" panose="020B0604020202020204" pitchFamily="34" charset="0"/>
                <a:ea typeface="Times New Roman" panose="02020603050405020304" pitchFamily="18" charset="0"/>
              </a:rPr>
              <a:t>M</a:t>
            </a:r>
            <a:r>
              <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onitoring strategy - measure changes in soil properties in forest locations where ecological processes (nutrient cycling, ecosystem development, disturbance) are in a “steady state.”</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1973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143000"/>
          </a:xfrm>
        </p:spPr>
        <p:txBody>
          <a:bodyPr>
            <a:noAutofit/>
          </a:bodyPr>
          <a:lstStyle/>
          <a:p>
            <a:pPr lvl="0" eaLnBrk="0" fontAlgn="base" hangingPunct="0">
              <a:spcAft>
                <a:spcPct val="0"/>
              </a:spcAft>
            </a:pPr>
            <a:r>
              <a:rPr lang="en-US" altLang="en-US" sz="2400" b="1" dirty="0" smtClean="0">
                <a:latin typeface="Arial" panose="020B0604020202020204" pitchFamily="34" charset="0"/>
                <a:ea typeface="Times New Roman" panose="02020603050405020304" pitchFamily="18" charset="0"/>
              </a:rPr>
              <a:t>Carbon in the soil = almost half of all C stored in forest</a:t>
            </a:r>
            <a:r>
              <a:rPr lang="en-US" altLang="en-US" sz="1800" dirty="0" smtClean="0">
                <a:latin typeface="Arial" panose="020B0604020202020204" pitchFamily="34" charset="0"/>
                <a:ea typeface="Times New Roman" panose="02020603050405020304" pitchFamily="18" charset="0"/>
              </a:rPr>
              <a:t/>
            </a:r>
            <a:br>
              <a:rPr lang="en-US" altLang="en-US" sz="1800" dirty="0" smtClean="0">
                <a:latin typeface="Arial" panose="020B0604020202020204" pitchFamily="34" charset="0"/>
                <a:ea typeface="Times New Roman" panose="02020603050405020304" pitchFamily="18" charset="0"/>
              </a:rPr>
            </a:br>
            <a:r>
              <a:rPr lang="en-US" altLang="en-US" sz="1800" dirty="0" smtClean="0">
                <a:latin typeface="Arial" panose="020B0604020202020204" pitchFamily="34" charset="0"/>
                <a:ea typeface="Times New Roman" panose="02020603050405020304" pitchFamily="18" charset="0"/>
              </a:rPr>
              <a:t> </a:t>
            </a:r>
            <a:r>
              <a:rPr lang="en-US" altLang="en-US" sz="1800" dirty="0">
                <a:latin typeface="Arial" panose="020B0604020202020204" pitchFamily="34" charset="0"/>
                <a:ea typeface="Times New Roman" panose="02020603050405020304" pitchFamily="18" charset="0"/>
              </a:rPr>
              <a:t>Estimates of carbon stored in Vermont forests, and the annual </a:t>
            </a:r>
            <a:r>
              <a:rPr lang="en-US" altLang="en-US" sz="1800" dirty="0" smtClean="0">
                <a:latin typeface="Arial" panose="020B0604020202020204" pitchFamily="34" charset="0"/>
                <a:ea typeface="Times New Roman" panose="02020603050405020304" pitchFamily="18" charset="0"/>
              </a:rPr>
              <a:t>removal</a:t>
            </a:r>
            <a:br>
              <a:rPr lang="en-US" altLang="en-US" sz="1800" dirty="0" smtClean="0">
                <a:latin typeface="Arial" panose="020B0604020202020204" pitchFamily="34" charset="0"/>
                <a:ea typeface="Times New Roman" panose="02020603050405020304" pitchFamily="18" charset="0"/>
              </a:rPr>
            </a:br>
            <a:r>
              <a:rPr lang="en-US" altLang="en-US" sz="1800" dirty="0" smtClean="0">
                <a:latin typeface="Arial" panose="020B0604020202020204" pitchFamily="34" charset="0"/>
                <a:ea typeface="Times New Roman" panose="02020603050405020304" pitchFamily="18" charset="0"/>
              </a:rPr>
              <a:t> </a:t>
            </a:r>
            <a:r>
              <a:rPr lang="en-US" altLang="en-US" sz="1800" dirty="0">
                <a:latin typeface="Arial" panose="020B0604020202020204" pitchFamily="34" charset="0"/>
                <a:ea typeface="Times New Roman" panose="02020603050405020304" pitchFamily="18" charset="0"/>
              </a:rPr>
              <a:t>of CO</a:t>
            </a:r>
            <a:r>
              <a:rPr lang="en-US" altLang="en-US" sz="1800" baseline="-25000" dirty="0">
                <a:latin typeface="Arial" panose="020B0604020202020204" pitchFamily="34" charset="0"/>
                <a:ea typeface="Times New Roman" panose="02020603050405020304" pitchFamily="18" charset="0"/>
              </a:rPr>
              <a:t>2</a:t>
            </a:r>
            <a:r>
              <a:rPr lang="en-US" altLang="en-US" sz="1800" dirty="0">
                <a:latin typeface="Arial" panose="020B0604020202020204" pitchFamily="34" charset="0"/>
                <a:ea typeface="Times New Roman" panose="02020603050405020304" pitchFamily="18" charset="0"/>
              </a:rPr>
              <a:t> from the atmosphere through forest sequestration. </a:t>
            </a:r>
            <a:endParaRPr lang="en-US" altLang="en-US" sz="1800" dirty="0">
              <a:latin typeface="Arial" panose="020B0604020202020204" pitchFamily="34" charset="0"/>
            </a:endParaRPr>
          </a:p>
        </p:txBody>
      </p:sp>
      <p:sp>
        <p:nvSpPr>
          <p:cNvPr id="3" name="Content Placeholder 2"/>
          <p:cNvSpPr>
            <a:spLocks noGrp="1"/>
          </p:cNvSpPr>
          <p:nvPr>
            <p:ph idx="1"/>
          </p:nvPr>
        </p:nvSpPr>
        <p:spPr>
          <a:xfrm>
            <a:off x="1143000" y="2438400"/>
            <a:ext cx="6781800" cy="3962400"/>
          </a:xfrm>
        </p:spPr>
        <p:txBody>
          <a:bodyPr/>
          <a:lstStyle/>
          <a:p>
            <a:pPr marL="0" indent="0">
              <a:buNone/>
            </a:pP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02963504"/>
              </p:ext>
            </p:extLst>
          </p:nvPr>
        </p:nvGraphicFramePr>
        <p:xfrm>
          <a:off x="685800" y="1905000"/>
          <a:ext cx="7687546" cy="4820879"/>
        </p:xfrm>
        <a:graphic>
          <a:graphicData uri="http://schemas.openxmlformats.org/presentationml/2006/ole">
            <mc:AlternateContent xmlns:mc="http://schemas.openxmlformats.org/markup-compatibility/2006">
              <mc:Choice xmlns:v="urn:schemas-microsoft-com:vml" Requires="v">
                <p:oleObj spid="_x0000_s3123" name="Worksheet" r:id="rId3" imgW="3360420" imgH="2133600" progId="Excel.Sheet.8">
                  <p:embed/>
                </p:oleObj>
              </mc:Choice>
              <mc:Fallback>
                <p:oleObj name="Worksheet" r:id="rId3" imgW="3360420" imgH="2133600" progId="Excel.Shee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05000"/>
                        <a:ext cx="7687546" cy="4820879"/>
                      </a:xfrm>
                      <a:prstGeom prst="rect">
                        <a:avLst/>
                      </a:prstGeom>
                      <a:noFill/>
                    </p:spPr>
                  </p:pic>
                </p:oleObj>
              </mc:Fallback>
            </mc:AlternateContent>
          </a:graphicData>
        </a:graphic>
      </p:graphicFrame>
      <p:sp>
        <p:nvSpPr>
          <p:cNvPr id="7" name="Oval 6"/>
          <p:cNvSpPr/>
          <p:nvPr/>
        </p:nvSpPr>
        <p:spPr>
          <a:xfrm>
            <a:off x="152400" y="3096239"/>
            <a:ext cx="5791200"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19600" y="6050219"/>
            <a:ext cx="1357423"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326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normAutofit/>
          </a:bodyPr>
          <a:lstStyle/>
          <a:p>
            <a:pPr algn="ctr"/>
            <a:r>
              <a:rPr lang="en-US" sz="2400" b="1" dirty="0" smtClean="0"/>
              <a:t>Lye Brook Trail soil profiles – all years</a:t>
            </a:r>
            <a:endParaRPr lang="en-US" sz="2400" b="1"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7857"/>
          <a:stretch/>
        </p:blipFill>
        <p:spPr>
          <a:xfrm>
            <a:off x="76200" y="803558"/>
            <a:ext cx="9067800" cy="6054442"/>
          </a:xfrm>
          <a:prstGeom prst="rect">
            <a:avLst/>
          </a:prstGeom>
        </p:spPr>
      </p:pic>
    </p:spTree>
    <p:extLst>
      <p:ext uri="{BB962C8B-B14F-4D97-AF65-F5344CB8AC3E}">
        <p14:creationId xmlns:p14="http://schemas.microsoft.com/office/powerpoint/2010/main" val="263449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pPr algn="ctr"/>
            <a:r>
              <a:rPr lang="en-US" sz="2800" dirty="0" smtClean="0"/>
              <a:t>Lye Brook Trail plot 1 with thick O horizon</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1" y="822895"/>
            <a:ext cx="4648200" cy="5882706"/>
          </a:xfrm>
        </p:spPr>
      </p:pic>
    </p:spTree>
    <p:extLst>
      <p:ext uri="{BB962C8B-B14F-4D97-AF65-F5344CB8AC3E}">
        <p14:creationId xmlns:p14="http://schemas.microsoft.com/office/powerpoint/2010/main" val="3754749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pPr algn="ctr"/>
            <a:r>
              <a:rPr lang="en-US" sz="2400" b="1" dirty="0" smtClean="0"/>
              <a:t>Ranch Brook soil profiles – all years</a:t>
            </a:r>
            <a:endParaRPr lang="en-US" sz="2400" b="1"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8378"/>
          <a:stretch/>
        </p:blipFill>
        <p:spPr>
          <a:xfrm>
            <a:off x="152400" y="677772"/>
            <a:ext cx="8763000" cy="6180228"/>
          </a:xfrm>
          <a:prstGeom prst="rect">
            <a:avLst/>
          </a:prstGeom>
        </p:spPr>
      </p:pic>
    </p:spTree>
    <p:extLst>
      <p:ext uri="{BB962C8B-B14F-4D97-AF65-F5344CB8AC3E}">
        <p14:creationId xmlns:p14="http://schemas.microsoft.com/office/powerpoint/2010/main" val="641431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8" y="70847"/>
            <a:ext cx="9023498" cy="715962"/>
          </a:xfrm>
        </p:spPr>
        <p:txBody>
          <a:bodyPr>
            <a:normAutofit/>
          </a:bodyPr>
          <a:lstStyle/>
          <a:p>
            <a:pPr algn="ctr"/>
            <a:r>
              <a:rPr lang="en-US" sz="2800" dirty="0" smtClean="0"/>
              <a:t>Ranch Brook plot 15 with shallow O horizon</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786809"/>
            <a:ext cx="5334000" cy="5918791"/>
          </a:xfrm>
        </p:spPr>
      </p:pic>
    </p:spTree>
    <p:extLst>
      <p:ext uri="{BB962C8B-B14F-4D97-AF65-F5344CB8AC3E}">
        <p14:creationId xmlns:p14="http://schemas.microsoft.com/office/powerpoint/2010/main" val="2278645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ctr"/>
            <a:r>
              <a:rPr lang="en-US" sz="2400" b="1" dirty="0" smtClean="0"/>
              <a:t>Range in thickness of organic soil layers -</a:t>
            </a:r>
            <a:br>
              <a:rPr lang="en-US" sz="2400" b="1" dirty="0" smtClean="0"/>
            </a:br>
            <a:r>
              <a:rPr lang="en-US" sz="2400" b="1" dirty="0" smtClean="0"/>
              <a:t>Lye Brook Trail vs Ranch Brook</a:t>
            </a:r>
            <a:endParaRPr lang="en-US"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390" y="1295400"/>
            <a:ext cx="8985499" cy="5181600"/>
          </a:xfrm>
          <a:prstGeom prst="rect">
            <a:avLst/>
          </a:prstGeom>
        </p:spPr>
      </p:pic>
    </p:spTree>
    <p:extLst>
      <p:ext uri="{BB962C8B-B14F-4D97-AF65-F5344CB8AC3E}">
        <p14:creationId xmlns:p14="http://schemas.microsoft.com/office/powerpoint/2010/main" val="3147993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868362"/>
          </a:xfrm>
        </p:spPr>
        <p:txBody>
          <a:bodyPr>
            <a:normAutofit/>
          </a:bodyPr>
          <a:lstStyle/>
          <a:p>
            <a:pPr algn="ctr"/>
            <a:r>
              <a:rPr lang="en-US" sz="3600" b="1" dirty="0" smtClean="0"/>
              <a:t>Carbon in the </a:t>
            </a:r>
            <a:r>
              <a:rPr lang="en-US" sz="3600" b="1" dirty="0" err="1" smtClean="0"/>
              <a:t>Oa</a:t>
            </a:r>
            <a:r>
              <a:rPr lang="en-US" sz="3600" b="1" dirty="0" smtClean="0"/>
              <a:t>/A horizon</a:t>
            </a:r>
            <a:endParaRPr lang="en-US" sz="3600" b="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14398" y="1143000"/>
            <a:ext cx="7115203" cy="517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122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13" y="1143000"/>
            <a:ext cx="875194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4638"/>
            <a:ext cx="7848600" cy="868362"/>
          </a:xfrm>
          <a:prstGeom prst="rect">
            <a:avLst/>
          </a:prstGeom>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t>Exchangeable </a:t>
            </a:r>
            <a:r>
              <a:rPr lang="en-US" sz="3200" b="1" kern="0" dirty="0" smtClean="0"/>
              <a:t>Calcium </a:t>
            </a:r>
            <a:r>
              <a:rPr lang="en-US" sz="3200" b="1" kern="0" dirty="0" smtClean="0"/>
              <a:t>in B </a:t>
            </a:r>
            <a:r>
              <a:rPr lang="en-US" sz="3200" b="1" kern="0" dirty="0" smtClean="0"/>
              <a:t>horizons</a:t>
            </a:r>
          </a:p>
          <a:p>
            <a:r>
              <a:rPr lang="en-US" sz="2600" b="1" kern="0" dirty="0" smtClean="0"/>
              <a:t>(Ranch Brook in class by itself)</a:t>
            </a:r>
            <a:endParaRPr lang="en-US" sz="2600" b="1" kern="0" dirty="0"/>
          </a:p>
        </p:txBody>
      </p:sp>
    </p:spTree>
    <p:extLst>
      <p:ext uri="{BB962C8B-B14F-4D97-AF65-F5344CB8AC3E}">
        <p14:creationId xmlns:p14="http://schemas.microsoft.com/office/powerpoint/2010/main" val="1991617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066800"/>
          </a:xfrm>
        </p:spPr>
        <p:txBody>
          <a:bodyPr/>
          <a:lstStyle/>
          <a:p>
            <a:r>
              <a:rPr lang="en-US" sz="3600" dirty="0" smtClean="0"/>
              <a:t>Can soil show evidence of climate change?</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73" y="1223830"/>
            <a:ext cx="9226973" cy="5634170"/>
          </a:xfrm>
          <a:prstGeom prst="rect">
            <a:avLst/>
          </a:prstGeom>
        </p:spPr>
      </p:pic>
    </p:spTree>
    <p:extLst>
      <p:ext uri="{BB962C8B-B14F-4D97-AF65-F5344CB8AC3E}">
        <p14:creationId xmlns:p14="http://schemas.microsoft.com/office/powerpoint/2010/main" val="22786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95400"/>
            <a:ext cx="9144000" cy="5528930"/>
          </a:xfrm>
          <a:prstGeom prst="rect">
            <a:avLst/>
          </a:prstGeom>
        </p:spPr>
      </p:pic>
      <p:sp>
        <p:nvSpPr>
          <p:cNvPr id="2" name="Title 1"/>
          <p:cNvSpPr>
            <a:spLocks noGrp="1"/>
          </p:cNvSpPr>
          <p:nvPr>
            <p:ph type="title"/>
          </p:nvPr>
        </p:nvSpPr>
        <p:spPr>
          <a:xfrm>
            <a:off x="1" y="0"/>
            <a:ext cx="9143999" cy="1295400"/>
          </a:xfrm>
        </p:spPr>
        <p:txBody>
          <a:bodyPr/>
          <a:lstStyle/>
          <a:p>
            <a:pPr algn="l"/>
            <a:r>
              <a:rPr lang="en-US" sz="2000" dirty="0"/>
              <a:t>New analysis </a:t>
            </a:r>
            <a:r>
              <a:rPr lang="en-US" sz="2000" dirty="0" smtClean="0"/>
              <a:t>by </a:t>
            </a:r>
            <a:r>
              <a:rPr lang="en-US" sz="2000" dirty="0"/>
              <a:t>research institute </a:t>
            </a:r>
            <a:r>
              <a:rPr lang="en-US" sz="2000" dirty="0">
                <a:hlinkClick r:id="rId3"/>
              </a:rPr>
              <a:t>Climate Central</a:t>
            </a:r>
            <a:r>
              <a:rPr lang="en-US" sz="2000" dirty="0"/>
              <a:t> </a:t>
            </a:r>
            <a:r>
              <a:rPr lang="en-US" sz="2000" dirty="0" smtClean="0"/>
              <a:t>of average wintertime temperatures since 1970 reveals that the </a:t>
            </a:r>
            <a:r>
              <a:rPr lang="en-US" sz="2000" dirty="0"/>
              <a:t>U.S. city </a:t>
            </a:r>
            <a:r>
              <a:rPr lang="en-US" sz="2000" dirty="0" smtClean="0"/>
              <a:t>that’s </a:t>
            </a:r>
            <a:r>
              <a:rPr lang="en-US" sz="2000" dirty="0"/>
              <a:t>experienced the most warming i</a:t>
            </a:r>
            <a:r>
              <a:rPr lang="en-US" sz="2000" dirty="0" smtClean="0"/>
              <a:t>s </a:t>
            </a:r>
            <a:r>
              <a:rPr lang="en-US" sz="2000" dirty="0"/>
              <a:t>Burlington, Vermont, where average winter temperatures have risen 7°F in the last 47 years</a:t>
            </a:r>
            <a:r>
              <a:rPr lang="en-US" sz="2000" dirty="0" smtClean="0"/>
              <a:t>.</a:t>
            </a:r>
            <a:endParaRPr lang="en-US" sz="2000" dirty="0"/>
          </a:p>
        </p:txBody>
      </p:sp>
    </p:spTree>
    <p:extLst>
      <p:ext uri="{BB962C8B-B14F-4D97-AF65-F5344CB8AC3E}">
        <p14:creationId xmlns:p14="http://schemas.microsoft.com/office/powerpoint/2010/main" val="1797135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609600"/>
          </a:xfrm>
        </p:spPr>
        <p:txBody>
          <a:bodyPr>
            <a:normAutofit fontScale="90000"/>
          </a:bodyPr>
          <a:lstStyle/>
          <a:p>
            <a:r>
              <a:rPr lang="en-US" sz="3100" b="1" dirty="0" smtClean="0"/>
              <a:t>Why establish </a:t>
            </a:r>
            <a:r>
              <a:rPr lang="en-US" sz="3100" b="1" dirty="0"/>
              <a:t>a long-term forest soil monitoring </a:t>
            </a:r>
            <a:r>
              <a:rPr lang="en-US" sz="3100" b="1" dirty="0" smtClean="0"/>
              <a:t>study?</a:t>
            </a:r>
            <a:endParaRPr lang="en-US" sz="2800" dirty="0"/>
          </a:p>
        </p:txBody>
      </p:sp>
      <p:sp>
        <p:nvSpPr>
          <p:cNvPr id="3" name="Content Placeholder 2"/>
          <p:cNvSpPr>
            <a:spLocks noGrp="1"/>
          </p:cNvSpPr>
          <p:nvPr>
            <p:ph idx="1"/>
          </p:nvPr>
        </p:nvSpPr>
        <p:spPr>
          <a:xfrm>
            <a:off x="304800" y="1143000"/>
            <a:ext cx="8839200" cy="5638800"/>
          </a:xfrm>
        </p:spPr>
        <p:txBody>
          <a:bodyPr>
            <a:normAutofit lnSpcReduction="10000"/>
          </a:bodyPr>
          <a:lstStyle/>
          <a:p>
            <a:pPr marL="0" indent="0">
              <a:buNone/>
            </a:pPr>
            <a:r>
              <a:rPr lang="en-US" b="1" dirty="0" smtClean="0"/>
              <a:t>What are the </a:t>
            </a:r>
            <a:r>
              <a:rPr lang="en-US" b="1" dirty="0"/>
              <a:t>impacts of air pollution </a:t>
            </a:r>
            <a:r>
              <a:rPr lang="en-US" b="1" dirty="0" smtClean="0"/>
              <a:t>and climate change on </a:t>
            </a:r>
            <a:r>
              <a:rPr lang="en-US" b="1" dirty="0"/>
              <a:t>forest soil </a:t>
            </a:r>
            <a:r>
              <a:rPr lang="en-US" b="1" dirty="0" smtClean="0"/>
              <a:t>quality?</a:t>
            </a:r>
          </a:p>
          <a:p>
            <a:r>
              <a:rPr lang="en-US" b="1" dirty="0" smtClean="0"/>
              <a:t>fate </a:t>
            </a:r>
            <a:r>
              <a:rPr lang="en-US" b="1" dirty="0"/>
              <a:t>of heavy metals (e.g. mercury and lead) deposited from the </a:t>
            </a:r>
            <a:r>
              <a:rPr lang="en-US" b="1" dirty="0" smtClean="0"/>
              <a:t>atmosphere</a:t>
            </a:r>
          </a:p>
          <a:p>
            <a:r>
              <a:rPr lang="en-US" b="1" dirty="0" smtClean="0"/>
              <a:t>loss </a:t>
            </a:r>
            <a:r>
              <a:rPr lang="en-US" b="1" dirty="0"/>
              <a:t>of available nutrients (especially calcium and magnesium) from acid anion-induced </a:t>
            </a:r>
            <a:r>
              <a:rPr lang="en-US" b="1" dirty="0" smtClean="0"/>
              <a:t>leaching </a:t>
            </a:r>
          </a:p>
          <a:p>
            <a:r>
              <a:rPr lang="en-US" b="1" dirty="0" smtClean="0"/>
              <a:t>Changes in nitrogen </a:t>
            </a:r>
            <a:r>
              <a:rPr lang="en-US" b="1" dirty="0"/>
              <a:t>status due to nitrogen </a:t>
            </a:r>
            <a:r>
              <a:rPr lang="en-US" b="1" dirty="0" smtClean="0"/>
              <a:t>saturation</a:t>
            </a:r>
          </a:p>
          <a:p>
            <a:r>
              <a:rPr lang="en-US" b="1" dirty="0" smtClean="0"/>
              <a:t>changes </a:t>
            </a:r>
            <a:r>
              <a:rPr lang="en-US" b="1" dirty="0"/>
              <a:t>in carbon due to decomposition and/or sequestration </a:t>
            </a:r>
          </a:p>
          <a:p>
            <a:r>
              <a:rPr lang="en-US" b="1" dirty="0" smtClean="0"/>
              <a:t>loss </a:t>
            </a:r>
            <a:r>
              <a:rPr lang="en-US" b="1" dirty="0"/>
              <a:t>of biodiversity and forest productivity (growth and mortality </a:t>
            </a:r>
            <a:r>
              <a:rPr lang="en-US" b="1" dirty="0" smtClean="0"/>
              <a:t>rates) </a:t>
            </a:r>
          </a:p>
          <a:p>
            <a:r>
              <a:rPr lang="en-US" b="1" dirty="0" smtClean="0"/>
              <a:t>degradation </a:t>
            </a:r>
            <a:r>
              <a:rPr lang="en-US" b="1" dirty="0"/>
              <a:t>of water quality (increases in heavy metal, aluminum and nitrate </a:t>
            </a:r>
            <a:r>
              <a:rPr lang="en-US" b="1" dirty="0" smtClean="0"/>
              <a:t>concentrations, and decreases </a:t>
            </a:r>
            <a:r>
              <a:rPr lang="en-US" b="1" dirty="0"/>
              <a:t>in pH, base cations and alkalinity). </a:t>
            </a:r>
            <a:endParaRPr lang="en-US" b="1" dirty="0" smtClean="0"/>
          </a:p>
          <a:p>
            <a:pPr marL="0" indent="0">
              <a:buNone/>
            </a:pPr>
            <a:endParaRPr lang="en-US" b="1" dirty="0" smtClean="0"/>
          </a:p>
          <a:p>
            <a:pPr marL="0" indent="0">
              <a:buNone/>
            </a:pPr>
            <a:r>
              <a:rPr lang="en-US" b="1" dirty="0" smtClean="0"/>
              <a:t>Documentation </a:t>
            </a:r>
            <a:r>
              <a:rPr lang="en-US" b="1" dirty="0"/>
              <a:t>of temporal patterns in forest soil quality is rare and difficult to obtain due to </a:t>
            </a:r>
            <a:r>
              <a:rPr lang="en-US" b="1" dirty="0" smtClean="0"/>
              <a:t>- </a:t>
            </a:r>
          </a:p>
          <a:p>
            <a:r>
              <a:rPr lang="en-US" b="1" dirty="0" smtClean="0"/>
              <a:t>confounding </a:t>
            </a:r>
            <a:r>
              <a:rPr lang="en-US" b="1" dirty="0"/>
              <a:t>effects of spatial </a:t>
            </a:r>
            <a:r>
              <a:rPr lang="en-US" b="1" dirty="0" smtClean="0"/>
              <a:t>variability, </a:t>
            </a:r>
            <a:r>
              <a:rPr lang="en-US" b="1" dirty="0"/>
              <a:t>and </a:t>
            </a:r>
            <a:endParaRPr lang="en-US" b="1" dirty="0" smtClean="0"/>
          </a:p>
          <a:p>
            <a:r>
              <a:rPr lang="en-US" b="1" dirty="0" smtClean="0"/>
              <a:t>the </a:t>
            </a:r>
            <a:r>
              <a:rPr lang="en-US" b="1" dirty="0"/>
              <a:t>slow rate of change </a:t>
            </a:r>
            <a:r>
              <a:rPr lang="en-US" b="1" dirty="0" smtClean="0"/>
              <a:t>in soils compared </a:t>
            </a:r>
            <a:r>
              <a:rPr lang="en-US" b="1" dirty="0"/>
              <a:t>to the time span of typical scientific </a:t>
            </a:r>
            <a:r>
              <a:rPr lang="en-US" b="1" dirty="0" smtClean="0"/>
              <a:t>studies.</a:t>
            </a:r>
            <a:endParaRPr lang="en-US" b="1" dirty="0"/>
          </a:p>
        </p:txBody>
      </p:sp>
    </p:spTree>
    <p:extLst>
      <p:ext uri="{BB962C8B-B14F-4D97-AF65-F5344CB8AC3E}">
        <p14:creationId xmlns:p14="http://schemas.microsoft.com/office/powerpoint/2010/main" val="19247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228600" y="288667"/>
            <a:ext cx="8686800"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b="1" dirty="0" smtClean="0">
                <a:latin typeface="Arial" panose="020B0604020202020204" pitchFamily="34" charset="0"/>
                <a:ea typeface="Times New Roman" panose="02020603050405020304" pitchFamily="18" charset="0"/>
              </a:rPr>
              <a:t>Steering Committee Membership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The planning for a long-term soil monitoring study began with a workshop held at the Proctor Maple Research Center in </a:t>
            </a: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April,1998</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From </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this initial discussion, a working group was formed to move</a:t>
            </a:r>
            <a:r>
              <a:rPr kumimoji="0" lang="en-US" altLang="en-US" sz="24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the project forward</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400050" lvl="1" indent="0" eaLnBrk="0" fontAlgn="base" hangingPunct="0">
              <a:spcBef>
                <a:spcPct val="0"/>
              </a:spcBef>
              <a:spcAft>
                <a:spcPct val="0"/>
              </a:spcAft>
              <a:buNone/>
            </a:pPr>
            <a:r>
              <a:rPr lang="en-US" altLang="en-US" sz="2400" dirty="0">
                <a:latin typeface="Arial" panose="020B0604020202020204" pitchFamily="34" charset="0"/>
                <a:ea typeface="Times New Roman" panose="02020603050405020304" pitchFamily="18" charset="0"/>
              </a:rPr>
              <a:t>Tim </a:t>
            </a:r>
            <a:r>
              <a:rPr lang="en-US" altLang="en-US" sz="2400" dirty="0" err="1">
                <a:latin typeface="Arial" panose="020B0604020202020204" pitchFamily="34" charset="0"/>
                <a:ea typeface="Times New Roman" panose="02020603050405020304" pitchFamily="18" charset="0"/>
              </a:rPr>
              <a:t>Scherbatskoy</a:t>
            </a:r>
            <a:r>
              <a:rPr lang="en-US" altLang="en-US" sz="2400" dirty="0">
                <a:latin typeface="Arial" panose="020B0604020202020204" pitchFamily="34" charset="0"/>
                <a:ea typeface="Times New Roman" panose="02020603050405020304" pitchFamily="18" charset="0"/>
              </a:rPr>
              <a:t> (UVM</a:t>
            </a:r>
            <a:r>
              <a:rPr lang="en-US" altLang="en-US" sz="2400" dirty="0" smtClean="0">
                <a:latin typeface="Arial" panose="020B0604020202020204" pitchFamily="34" charset="0"/>
                <a:ea typeface="Times New Roman" panose="02020603050405020304" pitchFamily="18" charset="0"/>
              </a:rPr>
              <a:t>) (moved out of state)</a:t>
            </a:r>
            <a:endParaRPr lang="en-US" altLang="en-US" sz="2400" dirty="0">
              <a:latin typeface="Arial" panose="020B0604020202020204" pitchFamily="34" charset="0"/>
              <a:ea typeface="Times New Roman" panose="02020603050405020304" pitchFamily="18" charset="0"/>
            </a:endParaRPr>
          </a:p>
          <a:p>
            <a:pPr marL="400050" lvl="1" indent="0" eaLnBrk="0" fontAlgn="base" hangingPunct="0">
              <a:spcBef>
                <a:spcPct val="0"/>
              </a:spcBef>
              <a:spcAft>
                <a:spcPct val="0"/>
              </a:spcAft>
              <a:buNone/>
            </a:pPr>
            <a:r>
              <a:rPr lang="en-US" altLang="en-US" sz="2400" dirty="0">
                <a:latin typeface="Arial" panose="020B0604020202020204" pitchFamily="34" charset="0"/>
                <a:ea typeface="Times New Roman" panose="02020603050405020304" pitchFamily="18" charset="0"/>
              </a:rPr>
              <a:t>Nancy Burt (USFS-GMNF</a:t>
            </a:r>
            <a:r>
              <a:rPr lang="en-US" altLang="en-US" sz="2400" dirty="0" smtClean="0">
                <a:latin typeface="Arial" panose="020B0604020202020204" pitchFamily="34" charset="0"/>
                <a:ea typeface="Times New Roman" panose="02020603050405020304" pitchFamily="18" charset="0"/>
              </a:rPr>
              <a:t>) (retired 2013)</a:t>
            </a:r>
            <a:endParaRPr lang="en-US" altLang="en-US" sz="2400" dirty="0">
              <a:latin typeface="Arial" panose="020B0604020202020204" pitchFamily="34" charset="0"/>
              <a:ea typeface="Times New Roman" panose="02020603050405020304" pitchFamily="18" charset="0"/>
            </a:endParaRPr>
          </a:p>
          <a:p>
            <a:pPr marL="400050" lvl="1" indent="0" eaLnBrk="0" fontAlgn="base" hangingPunct="0">
              <a:spcBef>
                <a:spcPct val="0"/>
              </a:spcBef>
              <a:spcAft>
                <a:spcPct val="0"/>
              </a:spcAft>
              <a:buNone/>
            </a:pPr>
            <a:r>
              <a:rPr lang="en-US" altLang="en-US" sz="2400" dirty="0">
                <a:latin typeface="Arial" panose="020B0604020202020204" pitchFamily="34" charset="0"/>
                <a:ea typeface="Times New Roman" panose="02020603050405020304" pitchFamily="18" charset="0"/>
              </a:rPr>
              <a:t>Deane Wang (UVM</a:t>
            </a:r>
            <a:r>
              <a:rPr lang="en-US" altLang="en-US" sz="2400" dirty="0" smtClean="0">
                <a:latin typeface="Arial" panose="020B0604020202020204" pitchFamily="34" charset="0"/>
                <a:ea typeface="Times New Roman" panose="02020603050405020304" pitchFamily="18" charset="0"/>
              </a:rPr>
              <a:t>) </a:t>
            </a:r>
            <a:endParaRPr lang="en-US" altLang="en-US" sz="2400" dirty="0">
              <a:latin typeface="Arial" panose="020B0604020202020204" pitchFamily="34" charset="0"/>
              <a:ea typeface="Times New Roman" panose="02020603050405020304" pitchFamily="18" charset="0"/>
            </a:endParaRPr>
          </a:p>
          <a:p>
            <a:pPr marL="400050" lvl="1" indent="0" eaLnBrk="0" fontAlgn="base" hangingPunct="0">
              <a:spcBef>
                <a:spcPct val="0"/>
              </a:spcBef>
              <a:spcAft>
                <a:spcPct val="0"/>
              </a:spcAft>
              <a:buNone/>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Sandy Wilmot (VT-ANR) </a:t>
            </a:r>
            <a:endParaRPr lang="en-US" altLang="en-US" sz="2400" dirty="0">
              <a:latin typeface="Arial" panose="020B0604020202020204" pitchFamily="34" charset="0"/>
              <a:ea typeface="Times New Roman" panose="02020603050405020304" pitchFamily="18" charset="0"/>
            </a:endParaRPr>
          </a:p>
          <a:p>
            <a:pPr marL="400050" lvl="1" indent="0" eaLnBrk="0" fontAlgn="base" hangingPunct="0">
              <a:spcBef>
                <a:spcPct val="0"/>
              </a:spcBef>
              <a:spcAft>
                <a:spcPct val="0"/>
              </a:spcAft>
              <a:buNone/>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Thom Villars (NRCS) </a:t>
            </a:r>
          </a:p>
          <a:p>
            <a:pPr marL="400050" lvl="1" indent="0" eaLnBrk="0" fontAlgn="base" hangingPunct="0">
              <a:spcBef>
                <a:spcPct val="0"/>
              </a:spcBef>
              <a:spcAft>
                <a:spcPct val="0"/>
              </a:spcAft>
              <a:buFontTx/>
              <a:buNone/>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Don Ross (UVM)</a:t>
            </a:r>
          </a:p>
          <a:p>
            <a:pPr marL="400050" lvl="1" indent="0" eaLnBrk="0" fontAlgn="base" hangingPunct="0">
              <a:spcBef>
                <a:spcPct val="0"/>
              </a:spcBef>
              <a:spcAft>
                <a:spcPct val="0"/>
              </a:spcAft>
              <a:buFontTx/>
              <a:buNone/>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Scott Bailey (USFS-NERS)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6576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42594"/>
            <a:ext cx="8229600" cy="1371600"/>
          </a:xfrm>
        </p:spPr>
        <p:txBody>
          <a:bodyPr>
            <a:noAutofit/>
          </a:bodyPr>
          <a:lstStyle/>
          <a:p>
            <a:r>
              <a:rPr lang="en-US" sz="2400" b="1" dirty="0"/>
              <a:t>In 2017, </a:t>
            </a:r>
            <a:br>
              <a:rPr lang="en-US" sz="2400" b="1" dirty="0"/>
            </a:br>
            <a:r>
              <a:rPr lang="en-US" sz="2400" b="1" dirty="0"/>
              <a:t>the FEMC (previously VMC, </a:t>
            </a:r>
            <a:r>
              <a:rPr lang="en-US" sz="2400" b="1" dirty="0" smtClean="0"/>
              <a:t>…and </a:t>
            </a:r>
            <a:r>
              <a:rPr lang="en-US" sz="2400" b="1" dirty="0" err="1" smtClean="0"/>
              <a:t>VForEM</a:t>
            </a:r>
            <a:r>
              <a:rPr lang="en-US" sz="2400" b="1" dirty="0" smtClean="0"/>
              <a:t>)</a:t>
            </a:r>
            <a:r>
              <a:rPr lang="en-US" sz="2400" b="1" dirty="0"/>
              <a:t/>
            </a:r>
            <a:br>
              <a:rPr lang="en-US" sz="2400" b="1" dirty="0"/>
            </a:br>
            <a:r>
              <a:rPr lang="en-US" sz="2400" b="1" dirty="0"/>
              <a:t>Vermont Long-term Soil Monitoring Project</a:t>
            </a:r>
            <a:br>
              <a:rPr lang="en-US" sz="2400" b="1" dirty="0"/>
            </a:br>
            <a:r>
              <a:rPr lang="en-US" sz="2400" b="1" dirty="0"/>
              <a:t>Steering Team is:</a:t>
            </a:r>
            <a:br>
              <a:rPr lang="en-US" sz="2400" b="1" dirty="0"/>
            </a:br>
            <a:endParaRPr lang="en-US" sz="2400" dirty="0"/>
          </a:p>
        </p:txBody>
      </p:sp>
      <p:sp>
        <p:nvSpPr>
          <p:cNvPr id="3" name="Content Placeholder 2"/>
          <p:cNvSpPr>
            <a:spLocks noGrp="1"/>
          </p:cNvSpPr>
          <p:nvPr>
            <p:ph idx="1"/>
          </p:nvPr>
        </p:nvSpPr>
        <p:spPr>
          <a:xfrm>
            <a:off x="533400" y="2103120"/>
            <a:ext cx="8458200" cy="4297680"/>
          </a:xfrm>
        </p:spPr>
        <p:txBody>
          <a:bodyPr/>
          <a:lstStyle/>
          <a:p>
            <a:pPr>
              <a:buFont typeface="Arial" panose="020B0604020202020204" pitchFamily="34" charset="0"/>
              <a:buChar char="•"/>
            </a:pPr>
            <a:r>
              <a:rPr lang="en-US" sz="2000" dirty="0"/>
              <a:t>Angie Quintana, USFS Green Mountain National </a:t>
            </a:r>
            <a:r>
              <a:rPr lang="en-US" sz="2000" dirty="0" smtClean="0"/>
              <a:t>Forest</a:t>
            </a:r>
          </a:p>
          <a:p>
            <a:pPr>
              <a:buFont typeface="Arial" panose="020B0604020202020204" pitchFamily="34" charset="0"/>
              <a:buChar char="•"/>
            </a:pPr>
            <a:r>
              <a:rPr lang="en-US" sz="2000" dirty="0" smtClean="0"/>
              <a:t>Jim </a:t>
            </a:r>
            <a:r>
              <a:rPr lang="en-US" sz="2000" dirty="0"/>
              <a:t>Duncan, VT Forest Ecosystem Monitoring Cooperative</a:t>
            </a:r>
          </a:p>
          <a:p>
            <a:pPr>
              <a:buFont typeface="Arial" panose="020B0604020202020204" pitchFamily="34" charset="0"/>
              <a:buChar char="•"/>
            </a:pPr>
            <a:r>
              <a:rPr lang="en-US" sz="2000" dirty="0"/>
              <a:t>Deane Wang, University of Vermont </a:t>
            </a:r>
            <a:r>
              <a:rPr lang="en-US" sz="2000" b="1" dirty="0"/>
              <a:t>(retired June 2017)</a:t>
            </a:r>
          </a:p>
          <a:p>
            <a:pPr>
              <a:buFont typeface="Arial" panose="020B0604020202020204" pitchFamily="34" charset="0"/>
              <a:buChar char="•"/>
            </a:pPr>
            <a:r>
              <a:rPr lang="en-US" sz="2000" dirty="0"/>
              <a:t>Sandy Wilmot, Vermont Dept. of Forests, Parks and Recreation </a:t>
            </a:r>
            <a:r>
              <a:rPr lang="en-US" sz="2000" b="1" dirty="0"/>
              <a:t>(retiring January 2018)</a:t>
            </a:r>
          </a:p>
          <a:p>
            <a:pPr>
              <a:buFont typeface="Arial" panose="020B0604020202020204" pitchFamily="34" charset="0"/>
              <a:buChar char="•"/>
            </a:pPr>
            <a:r>
              <a:rPr lang="en-US" sz="2000" dirty="0"/>
              <a:t>Thom Villars, USDA Natural Resources Conservation Service </a:t>
            </a:r>
            <a:r>
              <a:rPr lang="en-US" sz="2000" b="1" dirty="0"/>
              <a:t>(</a:t>
            </a:r>
            <a:r>
              <a:rPr lang="en-US" sz="2000" b="1" strike="sngStrike" dirty="0"/>
              <a:t>2022</a:t>
            </a:r>
            <a:r>
              <a:rPr lang="en-US" sz="2000" b="1" dirty="0"/>
              <a:t>)</a:t>
            </a:r>
          </a:p>
          <a:p>
            <a:pPr>
              <a:buFont typeface="Arial" panose="020B0604020202020204" pitchFamily="34" charset="0"/>
              <a:buChar char="•"/>
            </a:pPr>
            <a:r>
              <a:rPr lang="en-US" sz="2000" dirty="0"/>
              <a:t>Don Ross, University of Vermont </a:t>
            </a:r>
            <a:r>
              <a:rPr lang="en-US" sz="2000" b="1" dirty="0"/>
              <a:t>(</a:t>
            </a:r>
            <a:r>
              <a:rPr lang="en-US" sz="2000" b="1" strike="sngStrike" dirty="0"/>
              <a:t>2022</a:t>
            </a:r>
            <a:r>
              <a:rPr lang="en-US" sz="2000" b="1" dirty="0"/>
              <a:t>)</a:t>
            </a:r>
          </a:p>
          <a:p>
            <a:pPr>
              <a:buFont typeface="Arial" panose="020B0604020202020204" pitchFamily="34" charset="0"/>
              <a:buChar char="•"/>
            </a:pPr>
            <a:r>
              <a:rPr lang="en-US" sz="2000" dirty="0"/>
              <a:t>Scott Bailey, USFS Northern Research Station </a:t>
            </a:r>
            <a:r>
              <a:rPr lang="en-US" sz="2000" b="1" dirty="0"/>
              <a:t>(</a:t>
            </a:r>
            <a:r>
              <a:rPr lang="en-US" sz="2000" b="1" strike="sngStrike" dirty="0"/>
              <a:t>2022</a:t>
            </a:r>
            <a:r>
              <a:rPr lang="en-US" sz="2000" b="1" dirty="0"/>
              <a:t>)</a:t>
            </a:r>
          </a:p>
          <a:p>
            <a:endParaRPr lang="en-US" dirty="0"/>
          </a:p>
        </p:txBody>
      </p:sp>
    </p:spTree>
    <p:extLst>
      <p:ext uri="{BB962C8B-B14F-4D97-AF65-F5344CB8AC3E}">
        <p14:creationId xmlns:p14="http://schemas.microsoft.com/office/powerpoint/2010/main" val="3128484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lgn="ctr"/>
            <a:r>
              <a:rPr lang="en-US" b="1" dirty="0" smtClean="0"/>
              <a:t>Thank you, Sandy!</a:t>
            </a:r>
            <a:endParaRPr lang="en-US" b="1"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28601" y="2286000"/>
            <a:ext cx="4495799" cy="3810000"/>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76800" y="2133601"/>
            <a:ext cx="4085387" cy="3810000"/>
          </a:xfrm>
          <a:prstGeom prst="rect">
            <a:avLst/>
          </a:prstGeom>
        </p:spPr>
      </p:pic>
    </p:spTree>
    <p:extLst>
      <p:ext uri="{BB962C8B-B14F-4D97-AF65-F5344CB8AC3E}">
        <p14:creationId xmlns:p14="http://schemas.microsoft.com/office/powerpoint/2010/main" val="1274494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04800"/>
            <a:ext cx="7680960" cy="1371600"/>
          </a:xfrm>
        </p:spPr>
        <p:txBody>
          <a:bodyPr/>
          <a:lstStyle/>
          <a:p>
            <a:pPr algn="l" eaLnBrk="1" hangingPunct="1"/>
            <a:r>
              <a:rPr lang="en-US" b="1" dirty="0" smtClean="0">
                <a:solidFill>
                  <a:schemeClr val="accent2"/>
                </a:solidFill>
              </a:rPr>
              <a:t>Initial Project Goals:</a:t>
            </a:r>
          </a:p>
        </p:txBody>
      </p:sp>
      <p:sp>
        <p:nvSpPr>
          <p:cNvPr id="9219" name="Rectangle 3"/>
          <p:cNvSpPr>
            <a:spLocks noGrp="1" noChangeArrowheads="1"/>
          </p:cNvSpPr>
          <p:nvPr>
            <p:ph idx="1"/>
          </p:nvPr>
        </p:nvSpPr>
        <p:spPr>
          <a:xfrm>
            <a:off x="609600" y="1524000"/>
            <a:ext cx="8267700" cy="5181600"/>
          </a:xfrm>
        </p:spPr>
        <p:txBody>
          <a:bodyPr>
            <a:normAutofit lnSpcReduction="10000"/>
          </a:bodyPr>
          <a:lstStyle/>
          <a:p>
            <a:pPr marL="609600" indent="-609600" eaLnBrk="1" hangingPunct="1">
              <a:lnSpc>
                <a:spcPct val="80000"/>
              </a:lnSpc>
              <a:spcBef>
                <a:spcPts val="1800"/>
              </a:spcBef>
              <a:buFontTx/>
              <a:buAutoNum type="arabicPeriod"/>
            </a:pPr>
            <a:r>
              <a:rPr lang="en-US" sz="3100" dirty="0" smtClean="0"/>
              <a:t>Establish five 50 x 50 m relatively uniform plots in sites associated with the VMC.</a:t>
            </a:r>
          </a:p>
          <a:p>
            <a:pPr marL="609600" indent="-609600" eaLnBrk="1" hangingPunct="1">
              <a:lnSpc>
                <a:spcPct val="80000"/>
              </a:lnSpc>
              <a:spcBef>
                <a:spcPts val="1800"/>
              </a:spcBef>
              <a:buFontTx/>
              <a:buAutoNum type="arabicPeriod"/>
            </a:pPr>
            <a:r>
              <a:rPr lang="en-US" sz="3100" dirty="0" smtClean="0"/>
              <a:t>Sample plots at designated intervals: 0, 5, 10, 25, 50, 100, 150, and 200 years (with 2 other times in reserve)</a:t>
            </a:r>
          </a:p>
          <a:p>
            <a:pPr marL="400050" lvl="1" indent="0" eaLnBrk="1" hangingPunct="1">
              <a:lnSpc>
                <a:spcPct val="80000"/>
              </a:lnSpc>
              <a:spcBef>
                <a:spcPts val="1800"/>
              </a:spcBef>
              <a:buNone/>
            </a:pPr>
            <a:r>
              <a:rPr lang="en-US" sz="2700" dirty="0">
                <a:solidFill>
                  <a:srgbClr val="002060"/>
                </a:solidFill>
              </a:rPr>
              <a:t> </a:t>
            </a:r>
            <a:r>
              <a:rPr lang="en-US" sz="2700" dirty="0" smtClean="0">
                <a:solidFill>
                  <a:srgbClr val="002060"/>
                </a:solidFill>
              </a:rPr>
              <a:t>  </a:t>
            </a:r>
            <a:r>
              <a:rPr lang="en-US" sz="3200" b="1" dirty="0" smtClean="0">
                <a:solidFill>
                  <a:srgbClr val="002060"/>
                </a:solidFill>
              </a:rPr>
              <a:t>Year 0 = 2002</a:t>
            </a:r>
          </a:p>
          <a:p>
            <a:pPr marL="609600" indent="-609600" eaLnBrk="1" hangingPunct="1">
              <a:lnSpc>
                <a:spcPct val="80000"/>
              </a:lnSpc>
              <a:spcBef>
                <a:spcPts val="1800"/>
              </a:spcBef>
              <a:buFontTx/>
              <a:buAutoNum type="arabicPeriod"/>
            </a:pPr>
            <a:r>
              <a:rPr lang="en-US" sz="3100" dirty="0"/>
              <a:t>Analyze initial samples to determine baseline values.</a:t>
            </a:r>
          </a:p>
          <a:p>
            <a:pPr marL="609600" indent="-609600" eaLnBrk="1" hangingPunct="1">
              <a:lnSpc>
                <a:spcPct val="80000"/>
              </a:lnSpc>
              <a:spcBef>
                <a:spcPts val="1800"/>
              </a:spcBef>
              <a:buFontTx/>
              <a:buAutoNum type="arabicPeriod"/>
            </a:pPr>
            <a:r>
              <a:rPr lang="en-US" sz="3100" dirty="0" smtClean="0"/>
              <a:t>Archive samples for later comparisons.</a:t>
            </a:r>
          </a:p>
          <a:p>
            <a:pPr marL="609600" indent="-609600" eaLnBrk="1" hangingPunct="1">
              <a:lnSpc>
                <a:spcPct val="80000"/>
              </a:lnSpc>
              <a:spcBef>
                <a:spcPts val="1800"/>
              </a:spcBef>
              <a:buFontTx/>
              <a:buAutoNum type="arabicPeriod"/>
            </a:pPr>
            <a:r>
              <a:rPr lang="en-US" sz="3100" dirty="0" smtClean="0"/>
              <a:t>Protect the plots for future monitoring.</a:t>
            </a:r>
            <a:endParaRPr lang="en-US" sz="3100" i="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2000"/>
                                        <p:tgtEl>
                                          <p:spTgt spid="9219">
                                            <p:txEl>
                                              <p:pRg st="0" end="0"/>
                                            </p:txEl>
                                          </p:spTgt>
                                        </p:tgtEl>
                                      </p:cBhvr>
                                    </p:animEffect>
                                  </p:childTnLst>
                                  <p:subTnLst>
                                    <p:animClr clrSpc="rgb" dir="cw">
                                      <p:cBhvr override="childStyle">
                                        <p:cTn dur="1" fill="hold" display="0" masterRel="nextClick" afterEffect="1"/>
                                        <p:tgtEl>
                                          <p:spTgt spid="9219">
                                            <p:txEl>
                                              <p:pRg st="0" end="0"/>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fade">
                                      <p:cBhvr>
                                        <p:cTn id="17" dur="2000"/>
                                        <p:tgtEl>
                                          <p:spTgt spid="9219">
                                            <p:txEl>
                                              <p:pRg st="1" end="1"/>
                                            </p:txEl>
                                          </p:spTgt>
                                        </p:tgtEl>
                                      </p:cBhvr>
                                    </p:animEffect>
                                  </p:childTnLst>
                                  <p:subTnLst>
                                    <p:animClr clrSpc="rgb" dir="cw">
                                      <p:cBhvr override="childStyle">
                                        <p:cTn dur="1" fill="hold" display="0" masterRel="nextClick" afterEffect="1"/>
                                        <p:tgtEl>
                                          <p:spTgt spid="9219">
                                            <p:txEl>
                                              <p:pRg st="1" end="1"/>
                                            </p:txEl>
                                          </p:spTgt>
                                        </p:tgtEl>
                                        <p:attrNameLst>
                                          <p:attrName>ppt_c</p:attrName>
                                        </p:attrNameLst>
                                      </p:cBhvr>
                                      <p:to>
                                        <a:schemeClr val="bg2"/>
                                      </p:to>
                                    </p:animClr>
                                  </p:subTnLst>
                                </p:cTn>
                              </p:par>
                              <p:par>
                                <p:cTn id="18" presetID="10" presetClass="entr" presetSubtype="0" fill="hold" grpId="0" nodeType="with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animEffect transition="in" filter="fade">
                                      <p:cBhvr>
                                        <p:cTn id="20" dur="2000"/>
                                        <p:tgtEl>
                                          <p:spTgt spid="9219">
                                            <p:txEl>
                                              <p:pRg st="2" end="2"/>
                                            </p:txEl>
                                          </p:spTgt>
                                        </p:tgtEl>
                                      </p:cBhvr>
                                    </p:animEffect>
                                  </p:childTnLst>
                                  <p:subTnLst>
                                    <p:animClr clrSpc="rgb" dir="cw">
                                      <p:cBhvr override="childStyle">
                                        <p:cTn dur="1" fill="hold" display="0" masterRel="nextClick" afterEffect="1"/>
                                        <p:tgtEl>
                                          <p:spTgt spid="9219">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Effect transition="in" filter="fade">
                                      <p:cBhvr>
                                        <p:cTn id="25" dur="2000"/>
                                        <p:tgtEl>
                                          <p:spTgt spid="9219">
                                            <p:txEl>
                                              <p:pRg st="3" end="3"/>
                                            </p:txEl>
                                          </p:spTgt>
                                        </p:tgtEl>
                                      </p:cBhvr>
                                    </p:animEffect>
                                  </p:childTnLst>
                                  <p:subTnLst>
                                    <p:animClr clrSpc="rgb" dir="cw">
                                      <p:cBhvr override="childStyle">
                                        <p:cTn dur="1" fill="hold" display="0" masterRel="nextClick" afterEffect="1"/>
                                        <p:tgtEl>
                                          <p:spTgt spid="9219">
                                            <p:txEl>
                                              <p:pRg st="3" end="3"/>
                                            </p:txEl>
                                          </p:spTgt>
                                        </p:tgtEl>
                                        <p:attrNameLst>
                                          <p:attrName>ppt_c</p:attrName>
                                        </p:attrNameLst>
                                      </p:cBhvr>
                                      <p:to>
                                        <a:schemeClr val="bg2"/>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2000"/>
                                        <p:tgtEl>
                                          <p:spTgt spid="9219">
                                            <p:txEl>
                                              <p:pRg st="4" end="4"/>
                                            </p:txEl>
                                          </p:spTgt>
                                        </p:tgtEl>
                                      </p:cBhvr>
                                    </p:animEffect>
                                  </p:childTnLst>
                                  <p:subTnLst>
                                    <p:animClr clrSpc="rgb" dir="cw">
                                      <p:cBhvr override="childStyle">
                                        <p:cTn dur="1" fill="hold" display="0" masterRel="nextClick" afterEffect="1"/>
                                        <p:tgtEl>
                                          <p:spTgt spid="9219">
                                            <p:txEl>
                                              <p:pRg st="4" end="4"/>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219">
                                            <p:txEl>
                                              <p:pRg st="5" end="5"/>
                                            </p:txEl>
                                          </p:spTgt>
                                        </p:tgtEl>
                                        <p:attrNameLst>
                                          <p:attrName>style.visibility</p:attrName>
                                        </p:attrNameLst>
                                      </p:cBhvr>
                                      <p:to>
                                        <p:strVal val="visible"/>
                                      </p:to>
                                    </p:set>
                                    <p:animEffect transition="in" filter="fade">
                                      <p:cBhvr>
                                        <p:cTn id="35" dur="2000"/>
                                        <p:tgtEl>
                                          <p:spTgt spid="9219">
                                            <p:txEl>
                                              <p:pRg st="5" end="5"/>
                                            </p:txEl>
                                          </p:spTgt>
                                        </p:tgtEl>
                                      </p:cBhvr>
                                    </p:animEffect>
                                  </p:childTnLst>
                                  <p:subTnLst>
                                    <p:animClr clrSpc="rgb" dir="cw">
                                      <p:cBhvr override="childStyle">
                                        <p:cTn dur="1" fill="hold" display="0" masterRel="nextClick" afterEffect="1"/>
                                        <p:tgtEl>
                                          <p:spTgt spid="9219">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74638"/>
            <a:ext cx="6172200" cy="868362"/>
          </a:xfrm>
        </p:spPr>
        <p:txBody>
          <a:bodyPr/>
          <a:lstStyle/>
          <a:p>
            <a:pPr algn="l" eaLnBrk="1" hangingPunct="1"/>
            <a:r>
              <a:rPr lang="en-US" sz="3600" b="1" dirty="0" smtClean="0">
                <a:solidFill>
                  <a:schemeClr val="accent2"/>
                </a:solidFill>
              </a:rPr>
              <a:t>5 Monitoring Sites:</a:t>
            </a:r>
          </a:p>
        </p:txBody>
      </p:sp>
      <p:sp>
        <p:nvSpPr>
          <p:cNvPr id="121859" name="Rectangle 3"/>
          <p:cNvSpPr>
            <a:spLocks noGrp="1" noChangeArrowheads="1"/>
          </p:cNvSpPr>
          <p:nvPr>
            <p:ph type="body" sz="half" idx="1"/>
          </p:nvPr>
        </p:nvSpPr>
        <p:spPr>
          <a:xfrm>
            <a:off x="457200" y="1066800"/>
            <a:ext cx="4343400" cy="5486400"/>
          </a:xfrm>
        </p:spPr>
        <p:txBody>
          <a:bodyPr/>
          <a:lstStyle/>
          <a:p>
            <a:pPr eaLnBrk="1" hangingPunct="1"/>
            <a:r>
              <a:rPr lang="en-US" sz="2400" dirty="0" smtClean="0"/>
              <a:t>Mt. Mansfield Ranch Brook</a:t>
            </a:r>
          </a:p>
          <a:p>
            <a:pPr lvl="1" eaLnBrk="1" hangingPunct="1"/>
            <a:r>
              <a:rPr lang="en-US" sz="2000" dirty="0" smtClean="0"/>
              <a:t>northern hardwood</a:t>
            </a:r>
          </a:p>
          <a:p>
            <a:pPr eaLnBrk="1" hangingPunct="1"/>
            <a:r>
              <a:rPr lang="en-US" sz="2400" dirty="0" smtClean="0"/>
              <a:t>Mt. Mansfield Forehead</a:t>
            </a:r>
          </a:p>
          <a:p>
            <a:pPr lvl="1" eaLnBrk="1" hangingPunct="1"/>
            <a:r>
              <a:rPr lang="en-US" sz="2000" dirty="0" smtClean="0"/>
              <a:t>high elevation spruce/fir</a:t>
            </a:r>
          </a:p>
          <a:p>
            <a:pPr eaLnBrk="1" hangingPunct="1"/>
            <a:r>
              <a:rPr lang="en-US" sz="2400" dirty="0" smtClean="0"/>
              <a:t>Mt. Mansfield Underhill State Park</a:t>
            </a:r>
          </a:p>
          <a:p>
            <a:pPr lvl="1" eaLnBrk="1" hangingPunct="1"/>
            <a:r>
              <a:rPr lang="en-US" sz="2000" dirty="0"/>
              <a:t>t</a:t>
            </a:r>
            <a:r>
              <a:rPr lang="en-US" sz="2000" dirty="0" smtClean="0"/>
              <a:t>ransitional forest</a:t>
            </a:r>
          </a:p>
          <a:p>
            <a:pPr lvl="1" eaLnBrk="1" hangingPunct="1"/>
            <a:r>
              <a:rPr lang="en-US" sz="2000" dirty="0" smtClean="0"/>
              <a:t>SCAN site</a:t>
            </a:r>
          </a:p>
          <a:p>
            <a:pPr eaLnBrk="1" hangingPunct="1"/>
            <a:r>
              <a:rPr lang="en-US" sz="2400" dirty="0" smtClean="0"/>
              <a:t>Lye Brook “Road”</a:t>
            </a:r>
          </a:p>
          <a:p>
            <a:pPr lvl="1" eaLnBrk="1" hangingPunct="1"/>
            <a:r>
              <a:rPr lang="en-US" sz="2000" dirty="0" smtClean="0"/>
              <a:t>northern hardwood</a:t>
            </a:r>
          </a:p>
          <a:p>
            <a:pPr lvl="1" eaLnBrk="1" hangingPunct="1"/>
            <a:r>
              <a:rPr lang="en-US" sz="2000" dirty="0" smtClean="0"/>
              <a:t>SCAN site</a:t>
            </a:r>
          </a:p>
          <a:p>
            <a:pPr eaLnBrk="1" hangingPunct="1"/>
            <a:r>
              <a:rPr lang="en-US" sz="2400" dirty="0" smtClean="0"/>
              <a:t>Lye Brook “Trail”</a:t>
            </a:r>
          </a:p>
          <a:p>
            <a:pPr lvl="1" eaLnBrk="1" hangingPunct="1"/>
            <a:r>
              <a:rPr lang="en-US" sz="2000" dirty="0"/>
              <a:t>t</a:t>
            </a:r>
            <a:r>
              <a:rPr lang="en-US" sz="2000" dirty="0" smtClean="0"/>
              <a:t>ransitional forest</a:t>
            </a:r>
          </a:p>
        </p:txBody>
      </p:sp>
      <p:pic>
        <p:nvPicPr>
          <p:cNvPr id="13316" name="Picture 4" descr="SCANma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435682"/>
            <a:ext cx="3886200" cy="6144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fade">
                                      <p:cBhvr>
                                        <p:cTn id="7" dur="2000"/>
                                        <p:tgtEl>
                                          <p:spTgt spid="121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859">
                                            <p:txEl>
                                              <p:pRg st="0" end="0"/>
                                            </p:txEl>
                                          </p:spTgt>
                                        </p:tgtEl>
                                        <p:attrNameLst>
                                          <p:attrName>style.visibility</p:attrName>
                                        </p:attrNameLst>
                                      </p:cBhvr>
                                      <p:to>
                                        <p:strVal val="visible"/>
                                      </p:to>
                                    </p:set>
                                    <p:animEffect transition="in" filter="fade">
                                      <p:cBhvr>
                                        <p:cTn id="12" dur="2000"/>
                                        <p:tgtEl>
                                          <p:spTgt spid="121859">
                                            <p:txEl>
                                              <p:pRg st="0" end="0"/>
                                            </p:txEl>
                                          </p:spTgt>
                                        </p:tgtEl>
                                      </p:cBhvr>
                                    </p:animEffect>
                                  </p:childTnLst>
                                  <p:subTnLst>
                                    <p:animClr clrSpc="rgb" dir="cw">
                                      <p:cBhvr override="childStyle">
                                        <p:cTn dur="1" fill="hold" display="0" masterRel="nextClick" afterEffect="1"/>
                                        <p:tgtEl>
                                          <p:spTgt spid="121859">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121859">
                                            <p:txEl>
                                              <p:pRg st="1" end="1"/>
                                            </p:txEl>
                                          </p:spTgt>
                                        </p:tgtEl>
                                        <p:attrNameLst>
                                          <p:attrName>style.visibility</p:attrName>
                                        </p:attrNameLst>
                                      </p:cBhvr>
                                      <p:to>
                                        <p:strVal val="visible"/>
                                      </p:to>
                                    </p:set>
                                    <p:animEffect transition="in" filter="fade">
                                      <p:cBhvr>
                                        <p:cTn id="15" dur="2000"/>
                                        <p:tgtEl>
                                          <p:spTgt spid="121859">
                                            <p:txEl>
                                              <p:pRg st="1" end="1"/>
                                            </p:txEl>
                                          </p:spTgt>
                                        </p:tgtEl>
                                      </p:cBhvr>
                                    </p:animEffect>
                                  </p:childTnLst>
                                  <p:subTnLst>
                                    <p:animClr clrSpc="rgb" dir="cw">
                                      <p:cBhvr override="childStyle">
                                        <p:cTn dur="1" fill="hold" display="0" masterRel="nextClick" afterEffect="1"/>
                                        <p:tgtEl>
                                          <p:spTgt spid="121859">
                                            <p:txEl>
                                              <p:pRg st="1" end="1"/>
                                            </p:txEl>
                                          </p:spTgt>
                                        </p:tgtEl>
                                        <p:attrNameLst>
                                          <p:attrName>ppt_c</p:attrName>
                                        </p:attrNameLst>
                                      </p:cBhvr>
                                      <p:to>
                                        <a:schemeClr val="bg2"/>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1859">
                                            <p:txEl>
                                              <p:pRg st="2" end="2"/>
                                            </p:txEl>
                                          </p:spTgt>
                                        </p:tgtEl>
                                        <p:attrNameLst>
                                          <p:attrName>style.visibility</p:attrName>
                                        </p:attrNameLst>
                                      </p:cBhvr>
                                      <p:to>
                                        <p:strVal val="visible"/>
                                      </p:to>
                                    </p:set>
                                    <p:animEffect transition="in" filter="fade">
                                      <p:cBhvr>
                                        <p:cTn id="20" dur="2000"/>
                                        <p:tgtEl>
                                          <p:spTgt spid="121859">
                                            <p:txEl>
                                              <p:pRg st="2" end="2"/>
                                            </p:txEl>
                                          </p:spTgt>
                                        </p:tgtEl>
                                      </p:cBhvr>
                                    </p:animEffect>
                                  </p:childTnLst>
                                  <p:subTnLst>
                                    <p:animClr clrSpc="rgb" dir="cw">
                                      <p:cBhvr override="childStyle">
                                        <p:cTn dur="1" fill="hold" display="0" masterRel="nextClick" afterEffect="1"/>
                                        <p:tgtEl>
                                          <p:spTgt spid="121859">
                                            <p:txEl>
                                              <p:pRg st="2" end="2"/>
                                            </p:txEl>
                                          </p:spTgt>
                                        </p:tgtEl>
                                        <p:attrNameLst>
                                          <p:attrName>ppt_c</p:attrName>
                                        </p:attrNameLst>
                                      </p:cBhvr>
                                      <p:to>
                                        <a:schemeClr val="bg2"/>
                                      </p:to>
                                    </p:animClr>
                                  </p:subTnLst>
                                </p:cTn>
                              </p:par>
                              <p:par>
                                <p:cTn id="21" presetID="10" presetClass="entr" presetSubtype="0" fill="hold" grpId="0" nodeType="withEffect">
                                  <p:stCondLst>
                                    <p:cond delay="0"/>
                                  </p:stCondLst>
                                  <p:childTnLst>
                                    <p:set>
                                      <p:cBhvr>
                                        <p:cTn id="22" dur="1" fill="hold">
                                          <p:stCondLst>
                                            <p:cond delay="0"/>
                                          </p:stCondLst>
                                        </p:cTn>
                                        <p:tgtEl>
                                          <p:spTgt spid="121859">
                                            <p:txEl>
                                              <p:pRg st="3" end="3"/>
                                            </p:txEl>
                                          </p:spTgt>
                                        </p:tgtEl>
                                        <p:attrNameLst>
                                          <p:attrName>style.visibility</p:attrName>
                                        </p:attrNameLst>
                                      </p:cBhvr>
                                      <p:to>
                                        <p:strVal val="visible"/>
                                      </p:to>
                                    </p:set>
                                    <p:animEffect transition="in" filter="fade">
                                      <p:cBhvr>
                                        <p:cTn id="23" dur="2000"/>
                                        <p:tgtEl>
                                          <p:spTgt spid="121859">
                                            <p:txEl>
                                              <p:pRg st="3" end="3"/>
                                            </p:txEl>
                                          </p:spTgt>
                                        </p:tgtEl>
                                      </p:cBhvr>
                                    </p:animEffect>
                                  </p:childTnLst>
                                  <p:subTnLst>
                                    <p:animClr clrSpc="rgb" dir="cw">
                                      <p:cBhvr override="childStyle">
                                        <p:cTn dur="1" fill="hold" display="0" masterRel="nextClick" afterEffect="1"/>
                                        <p:tgtEl>
                                          <p:spTgt spid="121859">
                                            <p:txEl>
                                              <p:pRg st="3" end="3"/>
                                            </p:txEl>
                                          </p:spTgt>
                                        </p:tgtEl>
                                        <p:attrNameLst>
                                          <p:attrName>ppt_c</p:attrName>
                                        </p:attrNameLst>
                                      </p:cBhvr>
                                      <p:to>
                                        <a:schemeClr val="bg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1859">
                                            <p:txEl>
                                              <p:pRg st="4" end="4"/>
                                            </p:txEl>
                                          </p:spTgt>
                                        </p:tgtEl>
                                        <p:attrNameLst>
                                          <p:attrName>style.visibility</p:attrName>
                                        </p:attrNameLst>
                                      </p:cBhvr>
                                      <p:to>
                                        <p:strVal val="visible"/>
                                      </p:to>
                                    </p:set>
                                    <p:animEffect transition="in" filter="fade">
                                      <p:cBhvr>
                                        <p:cTn id="28" dur="2000"/>
                                        <p:tgtEl>
                                          <p:spTgt spid="121859">
                                            <p:txEl>
                                              <p:pRg st="4" end="4"/>
                                            </p:txEl>
                                          </p:spTgt>
                                        </p:tgtEl>
                                      </p:cBhvr>
                                    </p:animEffect>
                                  </p:childTnLst>
                                  <p:subTnLst>
                                    <p:animClr clrSpc="rgb" dir="cw">
                                      <p:cBhvr override="childStyle">
                                        <p:cTn dur="1" fill="hold" display="0" masterRel="nextClick" afterEffect="1"/>
                                        <p:tgtEl>
                                          <p:spTgt spid="121859">
                                            <p:txEl>
                                              <p:pRg st="4" end="4"/>
                                            </p:txEl>
                                          </p:spTgt>
                                        </p:tgtEl>
                                        <p:attrNameLst>
                                          <p:attrName>ppt_c</p:attrName>
                                        </p:attrNameLst>
                                      </p:cBhvr>
                                      <p:to>
                                        <a:schemeClr val="bg2"/>
                                      </p:to>
                                    </p:animClr>
                                  </p:subTnLst>
                                </p:cTn>
                              </p:par>
                              <p:par>
                                <p:cTn id="29" presetID="10" presetClass="entr" presetSubtype="0" fill="hold" grpId="0" nodeType="withEffect">
                                  <p:stCondLst>
                                    <p:cond delay="0"/>
                                  </p:stCondLst>
                                  <p:childTnLst>
                                    <p:set>
                                      <p:cBhvr>
                                        <p:cTn id="30" dur="1" fill="hold">
                                          <p:stCondLst>
                                            <p:cond delay="0"/>
                                          </p:stCondLst>
                                        </p:cTn>
                                        <p:tgtEl>
                                          <p:spTgt spid="121859">
                                            <p:txEl>
                                              <p:pRg st="5" end="5"/>
                                            </p:txEl>
                                          </p:spTgt>
                                        </p:tgtEl>
                                        <p:attrNameLst>
                                          <p:attrName>style.visibility</p:attrName>
                                        </p:attrNameLst>
                                      </p:cBhvr>
                                      <p:to>
                                        <p:strVal val="visible"/>
                                      </p:to>
                                    </p:set>
                                    <p:animEffect transition="in" filter="fade">
                                      <p:cBhvr>
                                        <p:cTn id="31" dur="2000"/>
                                        <p:tgtEl>
                                          <p:spTgt spid="121859">
                                            <p:txEl>
                                              <p:pRg st="5" end="5"/>
                                            </p:txEl>
                                          </p:spTgt>
                                        </p:tgtEl>
                                      </p:cBhvr>
                                    </p:animEffect>
                                  </p:childTnLst>
                                  <p:subTnLst>
                                    <p:animClr clrSpc="rgb" dir="cw">
                                      <p:cBhvr override="childStyle">
                                        <p:cTn dur="1" fill="hold" display="0" masterRel="nextClick" afterEffect="1"/>
                                        <p:tgtEl>
                                          <p:spTgt spid="121859">
                                            <p:txEl>
                                              <p:pRg st="5" end="5"/>
                                            </p:txEl>
                                          </p:spTgt>
                                        </p:tgtEl>
                                        <p:attrNameLst>
                                          <p:attrName>ppt_c</p:attrName>
                                        </p:attrNameLst>
                                      </p:cBhvr>
                                      <p:to>
                                        <a:schemeClr val="bg2"/>
                                      </p:to>
                                    </p:animClr>
                                  </p:subTnLst>
                                </p:cTn>
                              </p:par>
                              <p:par>
                                <p:cTn id="32" presetID="10" presetClass="entr" presetSubtype="0" fill="hold" grpId="0" nodeType="withEffect">
                                  <p:stCondLst>
                                    <p:cond delay="0"/>
                                  </p:stCondLst>
                                  <p:childTnLst>
                                    <p:set>
                                      <p:cBhvr>
                                        <p:cTn id="33" dur="1" fill="hold">
                                          <p:stCondLst>
                                            <p:cond delay="0"/>
                                          </p:stCondLst>
                                        </p:cTn>
                                        <p:tgtEl>
                                          <p:spTgt spid="121859">
                                            <p:txEl>
                                              <p:pRg st="6" end="6"/>
                                            </p:txEl>
                                          </p:spTgt>
                                        </p:tgtEl>
                                        <p:attrNameLst>
                                          <p:attrName>style.visibility</p:attrName>
                                        </p:attrNameLst>
                                      </p:cBhvr>
                                      <p:to>
                                        <p:strVal val="visible"/>
                                      </p:to>
                                    </p:set>
                                    <p:animEffect transition="in" filter="fade">
                                      <p:cBhvr>
                                        <p:cTn id="34" dur="2000"/>
                                        <p:tgtEl>
                                          <p:spTgt spid="121859">
                                            <p:txEl>
                                              <p:pRg st="6" end="6"/>
                                            </p:txEl>
                                          </p:spTgt>
                                        </p:tgtEl>
                                      </p:cBhvr>
                                    </p:animEffect>
                                  </p:childTnLst>
                                  <p:subTnLst>
                                    <p:animClr clrSpc="rgb" dir="cw">
                                      <p:cBhvr override="childStyle">
                                        <p:cTn dur="1" fill="hold" display="0" masterRel="nextClick" afterEffect="1"/>
                                        <p:tgtEl>
                                          <p:spTgt spid="121859">
                                            <p:txEl>
                                              <p:pRg st="6" end="6"/>
                                            </p:txEl>
                                          </p:spTgt>
                                        </p:tgtEl>
                                        <p:attrNameLst>
                                          <p:attrName>ppt_c</p:attrName>
                                        </p:attrNameLst>
                                      </p:cBhvr>
                                      <p:to>
                                        <a:schemeClr val="bg2"/>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1859">
                                            <p:txEl>
                                              <p:pRg st="7" end="7"/>
                                            </p:txEl>
                                          </p:spTgt>
                                        </p:tgtEl>
                                        <p:attrNameLst>
                                          <p:attrName>style.visibility</p:attrName>
                                        </p:attrNameLst>
                                      </p:cBhvr>
                                      <p:to>
                                        <p:strVal val="visible"/>
                                      </p:to>
                                    </p:set>
                                    <p:animEffect transition="in" filter="fade">
                                      <p:cBhvr>
                                        <p:cTn id="39" dur="2000"/>
                                        <p:tgtEl>
                                          <p:spTgt spid="121859">
                                            <p:txEl>
                                              <p:pRg st="7" end="7"/>
                                            </p:txEl>
                                          </p:spTgt>
                                        </p:tgtEl>
                                      </p:cBhvr>
                                    </p:animEffect>
                                  </p:childTnLst>
                                  <p:subTnLst>
                                    <p:animClr clrSpc="rgb" dir="cw">
                                      <p:cBhvr override="childStyle">
                                        <p:cTn dur="1" fill="hold" display="0" masterRel="nextClick" afterEffect="1"/>
                                        <p:tgtEl>
                                          <p:spTgt spid="121859">
                                            <p:txEl>
                                              <p:pRg st="7" end="7"/>
                                            </p:txEl>
                                          </p:spTgt>
                                        </p:tgtEl>
                                        <p:attrNameLst>
                                          <p:attrName>ppt_c</p:attrName>
                                        </p:attrNameLst>
                                      </p:cBhvr>
                                      <p:to>
                                        <a:schemeClr val="bg2"/>
                                      </p:to>
                                    </p:animClr>
                                  </p:subTnLst>
                                </p:cTn>
                              </p:par>
                              <p:par>
                                <p:cTn id="40" presetID="10" presetClass="entr" presetSubtype="0" fill="hold" grpId="0" nodeType="withEffect">
                                  <p:stCondLst>
                                    <p:cond delay="0"/>
                                  </p:stCondLst>
                                  <p:childTnLst>
                                    <p:set>
                                      <p:cBhvr>
                                        <p:cTn id="41" dur="1" fill="hold">
                                          <p:stCondLst>
                                            <p:cond delay="0"/>
                                          </p:stCondLst>
                                        </p:cTn>
                                        <p:tgtEl>
                                          <p:spTgt spid="121859">
                                            <p:txEl>
                                              <p:pRg st="8" end="8"/>
                                            </p:txEl>
                                          </p:spTgt>
                                        </p:tgtEl>
                                        <p:attrNameLst>
                                          <p:attrName>style.visibility</p:attrName>
                                        </p:attrNameLst>
                                      </p:cBhvr>
                                      <p:to>
                                        <p:strVal val="visible"/>
                                      </p:to>
                                    </p:set>
                                    <p:animEffect transition="in" filter="fade">
                                      <p:cBhvr>
                                        <p:cTn id="42" dur="2000"/>
                                        <p:tgtEl>
                                          <p:spTgt spid="121859">
                                            <p:txEl>
                                              <p:pRg st="8" end="8"/>
                                            </p:txEl>
                                          </p:spTgt>
                                        </p:tgtEl>
                                      </p:cBhvr>
                                    </p:animEffect>
                                  </p:childTnLst>
                                  <p:subTnLst>
                                    <p:animClr clrSpc="rgb" dir="cw">
                                      <p:cBhvr override="childStyle">
                                        <p:cTn dur="1" fill="hold" display="0" masterRel="nextClick" afterEffect="1"/>
                                        <p:tgtEl>
                                          <p:spTgt spid="121859">
                                            <p:txEl>
                                              <p:pRg st="8" end="8"/>
                                            </p:txEl>
                                          </p:spTgt>
                                        </p:tgtEl>
                                        <p:attrNameLst>
                                          <p:attrName>ppt_c</p:attrName>
                                        </p:attrNameLst>
                                      </p:cBhvr>
                                      <p:to>
                                        <a:schemeClr val="bg2"/>
                                      </p:to>
                                    </p:animClr>
                                  </p:subTnLst>
                                </p:cTn>
                              </p:par>
                              <p:par>
                                <p:cTn id="43" presetID="10" presetClass="entr" presetSubtype="0" fill="hold" grpId="0" nodeType="withEffect">
                                  <p:stCondLst>
                                    <p:cond delay="0"/>
                                  </p:stCondLst>
                                  <p:childTnLst>
                                    <p:set>
                                      <p:cBhvr>
                                        <p:cTn id="44" dur="1" fill="hold">
                                          <p:stCondLst>
                                            <p:cond delay="0"/>
                                          </p:stCondLst>
                                        </p:cTn>
                                        <p:tgtEl>
                                          <p:spTgt spid="121859">
                                            <p:txEl>
                                              <p:pRg st="9" end="9"/>
                                            </p:txEl>
                                          </p:spTgt>
                                        </p:tgtEl>
                                        <p:attrNameLst>
                                          <p:attrName>style.visibility</p:attrName>
                                        </p:attrNameLst>
                                      </p:cBhvr>
                                      <p:to>
                                        <p:strVal val="visible"/>
                                      </p:to>
                                    </p:set>
                                    <p:animEffect transition="in" filter="fade">
                                      <p:cBhvr>
                                        <p:cTn id="45" dur="2000"/>
                                        <p:tgtEl>
                                          <p:spTgt spid="121859">
                                            <p:txEl>
                                              <p:pRg st="9" end="9"/>
                                            </p:txEl>
                                          </p:spTgt>
                                        </p:tgtEl>
                                      </p:cBhvr>
                                    </p:animEffect>
                                  </p:childTnLst>
                                  <p:subTnLst>
                                    <p:animClr clrSpc="rgb" dir="cw">
                                      <p:cBhvr override="childStyle">
                                        <p:cTn dur="1" fill="hold" display="0" masterRel="nextClick" afterEffect="1"/>
                                        <p:tgtEl>
                                          <p:spTgt spid="121859">
                                            <p:txEl>
                                              <p:pRg st="9" end="9"/>
                                            </p:txEl>
                                          </p:spTgt>
                                        </p:tgtEl>
                                        <p:attrNameLst>
                                          <p:attrName>ppt_c</p:attrName>
                                        </p:attrNameLst>
                                      </p:cBhvr>
                                      <p:to>
                                        <a:schemeClr val="bg2"/>
                                      </p:to>
                                    </p:animClr>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1859">
                                            <p:txEl>
                                              <p:pRg st="10" end="10"/>
                                            </p:txEl>
                                          </p:spTgt>
                                        </p:tgtEl>
                                        <p:attrNameLst>
                                          <p:attrName>style.visibility</p:attrName>
                                        </p:attrNameLst>
                                      </p:cBhvr>
                                      <p:to>
                                        <p:strVal val="visible"/>
                                      </p:to>
                                    </p:set>
                                    <p:animEffect transition="in" filter="fade">
                                      <p:cBhvr>
                                        <p:cTn id="50" dur="2000"/>
                                        <p:tgtEl>
                                          <p:spTgt spid="121859">
                                            <p:txEl>
                                              <p:pRg st="10" end="10"/>
                                            </p:txEl>
                                          </p:spTgt>
                                        </p:tgtEl>
                                      </p:cBhvr>
                                    </p:animEffect>
                                  </p:childTnLst>
                                  <p:subTnLst>
                                    <p:animClr clrSpc="rgb" dir="cw">
                                      <p:cBhvr override="childStyle">
                                        <p:cTn dur="1" fill="hold" display="0" masterRel="nextClick" afterEffect="1"/>
                                        <p:tgtEl>
                                          <p:spTgt spid="121859">
                                            <p:txEl>
                                              <p:pRg st="10" end="10"/>
                                            </p:txEl>
                                          </p:spTgt>
                                        </p:tgtEl>
                                        <p:attrNameLst>
                                          <p:attrName>ppt_c</p:attrName>
                                        </p:attrNameLst>
                                      </p:cBhvr>
                                      <p:to>
                                        <a:schemeClr val="bg2"/>
                                      </p:to>
                                    </p:animClr>
                                  </p:subTnLst>
                                </p:cTn>
                              </p:par>
                              <p:par>
                                <p:cTn id="51" presetID="10" presetClass="entr" presetSubtype="0" fill="hold" grpId="0" nodeType="withEffect">
                                  <p:stCondLst>
                                    <p:cond delay="0"/>
                                  </p:stCondLst>
                                  <p:childTnLst>
                                    <p:set>
                                      <p:cBhvr>
                                        <p:cTn id="52" dur="1" fill="hold">
                                          <p:stCondLst>
                                            <p:cond delay="0"/>
                                          </p:stCondLst>
                                        </p:cTn>
                                        <p:tgtEl>
                                          <p:spTgt spid="121859">
                                            <p:txEl>
                                              <p:pRg st="11" end="11"/>
                                            </p:txEl>
                                          </p:spTgt>
                                        </p:tgtEl>
                                        <p:attrNameLst>
                                          <p:attrName>style.visibility</p:attrName>
                                        </p:attrNameLst>
                                      </p:cBhvr>
                                      <p:to>
                                        <p:strVal val="visible"/>
                                      </p:to>
                                    </p:set>
                                    <p:animEffect transition="in" filter="fade">
                                      <p:cBhvr>
                                        <p:cTn id="53" dur="2000"/>
                                        <p:tgtEl>
                                          <p:spTgt spid="121859">
                                            <p:txEl>
                                              <p:pRg st="11" end="11"/>
                                            </p:txEl>
                                          </p:spTgt>
                                        </p:tgtEl>
                                      </p:cBhvr>
                                    </p:animEffect>
                                  </p:childTnLst>
                                  <p:subTnLst>
                                    <p:animClr clrSpc="rgb" dir="cw">
                                      <p:cBhvr override="childStyle">
                                        <p:cTn dur="1" fill="hold" display="0" masterRel="nextClick" afterEffect="1"/>
                                        <p:tgtEl>
                                          <p:spTgt spid="121859">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477000"/>
          </a:xfrm>
        </p:spPr>
        <p:txBody>
          <a:bodyPr>
            <a:normAutofit fontScale="40000" lnSpcReduction="20000"/>
          </a:bodyPr>
          <a:lstStyle/>
          <a:p>
            <a:pPr marL="0" indent="0">
              <a:buNone/>
            </a:pPr>
            <a:r>
              <a:rPr lang="en-US" sz="6000" b="1" dirty="0"/>
              <a:t>Sampling years have been:</a:t>
            </a:r>
          </a:p>
          <a:p>
            <a:pPr marL="400050" lvl="1" indent="0">
              <a:buNone/>
            </a:pPr>
            <a:r>
              <a:rPr lang="en-US" sz="5000" b="1" dirty="0"/>
              <a:t>Year 0 – 2002</a:t>
            </a:r>
          </a:p>
          <a:p>
            <a:pPr marL="400050" lvl="1" indent="0">
              <a:buNone/>
            </a:pPr>
            <a:r>
              <a:rPr lang="en-US" sz="5000" b="1" dirty="0"/>
              <a:t>Year 5 – 2007</a:t>
            </a:r>
          </a:p>
          <a:p>
            <a:pPr marL="400050" lvl="1" indent="0">
              <a:buNone/>
            </a:pPr>
            <a:r>
              <a:rPr lang="en-US" sz="5000" b="1" dirty="0"/>
              <a:t>Year 10 – 2012</a:t>
            </a:r>
          </a:p>
          <a:p>
            <a:pPr marL="400050" lvl="1" indent="0">
              <a:buNone/>
            </a:pPr>
            <a:r>
              <a:rPr lang="en-US" sz="5000" b="1" dirty="0"/>
              <a:t>Year 15 - 2017</a:t>
            </a:r>
          </a:p>
          <a:p>
            <a:pPr marL="0" indent="0">
              <a:buNone/>
            </a:pPr>
            <a:endParaRPr lang="en-US" sz="5000" b="1" dirty="0" smtClean="0"/>
          </a:p>
          <a:p>
            <a:pPr marL="0" indent="0">
              <a:buNone/>
            </a:pPr>
            <a:r>
              <a:rPr lang="en-US" sz="6000" b="1" dirty="0" smtClean="0"/>
              <a:t>Sampling Protocols for 2007</a:t>
            </a:r>
            <a:r>
              <a:rPr lang="en-US" sz="6000" b="1" dirty="0" smtClean="0"/>
              <a:t>, 2012, 2017: </a:t>
            </a:r>
            <a:endParaRPr lang="en-US" sz="6000" b="1" dirty="0" smtClean="0"/>
          </a:p>
          <a:p>
            <a:pPr marL="0" indent="0">
              <a:buNone/>
            </a:pPr>
            <a:r>
              <a:rPr lang="en-US" sz="5000" b="1" dirty="0" smtClean="0"/>
              <a:t>4 </a:t>
            </a:r>
            <a:r>
              <a:rPr lang="en-US" sz="5000" b="1" dirty="0"/>
              <a:t>large </a:t>
            </a:r>
            <a:r>
              <a:rPr lang="en-US" sz="5000" b="1" dirty="0" smtClean="0"/>
              <a:t>sample bags collected from </a:t>
            </a:r>
            <a:r>
              <a:rPr lang="en-US" sz="5000" b="1" dirty="0"/>
              <a:t>each </a:t>
            </a:r>
            <a:r>
              <a:rPr lang="en-US" sz="5000" b="1" dirty="0" smtClean="0"/>
              <a:t>soil pit</a:t>
            </a:r>
            <a:endParaRPr lang="en-US" sz="5000" b="1" dirty="0"/>
          </a:p>
          <a:p>
            <a:pPr lvl="1"/>
            <a:r>
              <a:rPr lang="en-US" sz="5000" b="1" dirty="0" smtClean="0"/>
              <a:t>Oi and Oe combined: Litter </a:t>
            </a:r>
            <a:r>
              <a:rPr lang="en-US" sz="5000" b="1" dirty="0"/>
              <a:t>layer </a:t>
            </a:r>
          </a:p>
          <a:p>
            <a:pPr lvl="1"/>
            <a:r>
              <a:rPr lang="en-US" sz="5000" b="1" dirty="0" smtClean="0"/>
              <a:t>Oa and/or A: near-surface </a:t>
            </a:r>
            <a:r>
              <a:rPr lang="en-US" sz="5000" b="1" dirty="0" err="1"/>
              <a:t>humified</a:t>
            </a:r>
            <a:r>
              <a:rPr lang="en-US" sz="5000" b="1" dirty="0"/>
              <a:t> </a:t>
            </a:r>
            <a:r>
              <a:rPr lang="en-US" sz="5000" b="1" dirty="0" smtClean="0"/>
              <a:t>horizons</a:t>
            </a:r>
            <a:endParaRPr lang="en-US" sz="5000" b="1" dirty="0"/>
          </a:p>
          <a:p>
            <a:pPr lvl="1"/>
            <a:r>
              <a:rPr lang="en-US" sz="5000" b="1" dirty="0" smtClean="0"/>
              <a:t>B horizon: Top </a:t>
            </a:r>
            <a:r>
              <a:rPr lang="en-US" sz="5000" b="1" dirty="0"/>
              <a:t>10 </a:t>
            </a:r>
            <a:r>
              <a:rPr lang="en-US" sz="5000" b="1" dirty="0" smtClean="0"/>
              <a:t>cm</a:t>
            </a:r>
            <a:endParaRPr lang="en-US" sz="5000" b="1" dirty="0"/>
          </a:p>
          <a:p>
            <a:pPr lvl="1"/>
            <a:r>
              <a:rPr lang="en-US" sz="5000" b="1" dirty="0" smtClean="0"/>
              <a:t>Between 60-70 </a:t>
            </a:r>
            <a:r>
              <a:rPr lang="en-US" sz="5000" b="1" dirty="0"/>
              <a:t>cm (usually </a:t>
            </a:r>
            <a:r>
              <a:rPr lang="en-US" sz="5000" b="1" dirty="0" smtClean="0"/>
              <a:t>is the C </a:t>
            </a:r>
            <a:r>
              <a:rPr lang="en-US" sz="5000" b="1" dirty="0"/>
              <a:t>horizon</a:t>
            </a:r>
            <a:r>
              <a:rPr lang="en-US" sz="5000" b="1" dirty="0" smtClean="0"/>
              <a:t>)</a:t>
            </a:r>
          </a:p>
          <a:p>
            <a:pPr marL="754380" indent="-571500">
              <a:buFont typeface="Wingdings" panose="05000000000000000000" pitchFamily="2" charset="2"/>
              <a:buChar char="v"/>
            </a:pPr>
            <a:r>
              <a:rPr lang="en-US" sz="5000" b="1" dirty="0" smtClean="0"/>
              <a:t>And </a:t>
            </a:r>
            <a:r>
              <a:rPr lang="en-US" sz="5000" b="1" dirty="0" smtClean="0"/>
              <a:t>small </a:t>
            </a:r>
            <a:r>
              <a:rPr lang="en-US" sz="5000" b="1" dirty="0" smtClean="0"/>
              <a:t>sample bags </a:t>
            </a:r>
            <a:r>
              <a:rPr lang="en-US" sz="5000" b="1" dirty="0" smtClean="0"/>
              <a:t>of each genetic </a:t>
            </a:r>
            <a:r>
              <a:rPr lang="en-US" sz="5000" b="1" dirty="0" smtClean="0"/>
              <a:t>horizon</a:t>
            </a:r>
          </a:p>
          <a:p>
            <a:pPr marL="0" indent="0">
              <a:buNone/>
            </a:pPr>
            <a:endParaRPr lang="en-US" sz="5000" b="1" dirty="0" smtClean="0"/>
          </a:p>
          <a:p>
            <a:pPr marL="0" indent="0">
              <a:buNone/>
            </a:pPr>
            <a:r>
              <a:rPr lang="en-US" sz="5000" b="1" dirty="0" smtClean="0"/>
              <a:t>Fourth </a:t>
            </a:r>
            <a:r>
              <a:rPr lang="en-US" sz="5000" b="1" dirty="0"/>
              <a:t>sampling round of all sites was completed in summer of 2017. </a:t>
            </a:r>
          </a:p>
          <a:p>
            <a:pPr lvl="1"/>
            <a:r>
              <a:rPr lang="en-US" sz="5000" b="1" dirty="0" smtClean="0"/>
              <a:t>No </a:t>
            </a:r>
            <a:r>
              <a:rPr lang="en-US" sz="5000" b="1" dirty="0"/>
              <a:t>lab data available for these samples yet.</a:t>
            </a:r>
          </a:p>
          <a:p>
            <a:pPr marL="0" indent="0">
              <a:buNone/>
            </a:pPr>
            <a:endParaRPr lang="en-US" dirty="0"/>
          </a:p>
          <a:p>
            <a:pPr marL="457200" lvl="1" indent="0">
              <a:buNone/>
            </a:pPr>
            <a:endParaRPr lang="en-US" dirty="0" smtClean="0"/>
          </a:p>
          <a:p>
            <a:pPr marL="457200" lvl="1" indent="0">
              <a:buNone/>
            </a:pPr>
            <a:endParaRPr lang="en-US" dirty="0"/>
          </a:p>
          <a:p>
            <a:pPr indent="0">
              <a:buNone/>
            </a:pPr>
            <a:r>
              <a:rPr lang="en-US" dirty="0" smtClean="0"/>
              <a:t>	</a:t>
            </a:r>
            <a:endParaRPr lang="en-US" dirty="0" smtClean="0"/>
          </a:p>
          <a:p>
            <a:pPr lvl="1"/>
            <a:endParaRPr lang="en-US" dirty="0"/>
          </a:p>
          <a:p>
            <a:endParaRPr lang="en-US" dirty="0" smtClean="0"/>
          </a:p>
        </p:txBody>
      </p:sp>
    </p:spTree>
    <p:extLst>
      <p:ext uri="{BB962C8B-B14F-4D97-AF65-F5344CB8AC3E}">
        <p14:creationId xmlns:p14="http://schemas.microsoft.com/office/powerpoint/2010/main" val="1231116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Sample bag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00" y="1143000"/>
            <a:ext cx="9067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457200"/>
            <a:ext cx="7858241" cy="584775"/>
          </a:xfrm>
          <a:prstGeom prst="rect">
            <a:avLst/>
          </a:prstGeom>
          <a:noFill/>
        </p:spPr>
        <p:txBody>
          <a:bodyPr wrap="none" rtlCol="0">
            <a:spAutoFit/>
          </a:bodyPr>
          <a:lstStyle/>
          <a:p>
            <a:r>
              <a:rPr lang="en-US" sz="3200" dirty="0" smtClean="0"/>
              <a:t>Four bulk samples taken from each soil pit</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My Pictures\200-yr\2012\Lye Trail\IMG_6054_LT_Pit_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600" y="3301999"/>
            <a:ext cx="7620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My Pictures\200-yr\2012\Lye Road\IMG_6015_Pit_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06" t="2222" r="6840" b="6666"/>
          <a:stretch/>
        </p:blipFill>
        <p:spPr bwMode="auto">
          <a:xfrm rot="10800000">
            <a:off x="3200400" y="177799"/>
            <a:ext cx="5729178"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462625"/>
            <a:ext cx="2590801" cy="2246769"/>
          </a:xfrm>
          <a:prstGeom prst="rect">
            <a:avLst/>
          </a:prstGeom>
          <a:noFill/>
        </p:spPr>
        <p:txBody>
          <a:bodyPr wrap="square" rtlCol="0">
            <a:spAutoFit/>
          </a:bodyPr>
          <a:lstStyle/>
          <a:p>
            <a:r>
              <a:rPr lang="en-US" sz="2800" b="1" dirty="0" smtClean="0"/>
              <a:t>Genetic horizons </a:t>
            </a:r>
            <a:r>
              <a:rPr lang="en-US" sz="2800" b="1" dirty="0"/>
              <a:t>at each soil pit</a:t>
            </a:r>
          </a:p>
          <a:p>
            <a:r>
              <a:rPr lang="en-US" sz="2800" b="1" dirty="0" smtClean="0"/>
              <a:t>sampled in smaller bags</a:t>
            </a:r>
            <a:endParaRPr lang="en-US" sz="2800" b="1" dirty="0"/>
          </a:p>
        </p:txBody>
      </p:sp>
    </p:spTree>
    <p:extLst>
      <p:ext uri="{BB962C8B-B14F-4D97-AF65-F5344CB8AC3E}">
        <p14:creationId xmlns:p14="http://schemas.microsoft.com/office/powerpoint/2010/main" val="202207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16646"/>
            <a:ext cx="5732760" cy="6488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28600" y="381000"/>
            <a:ext cx="3048000" cy="5632311"/>
          </a:xfrm>
          <a:prstGeom prst="rect">
            <a:avLst/>
          </a:prstGeom>
          <a:noFill/>
        </p:spPr>
        <p:txBody>
          <a:bodyPr wrap="square" rtlCol="0">
            <a:spAutoFit/>
          </a:bodyPr>
          <a:lstStyle/>
          <a:p>
            <a:r>
              <a:rPr lang="en-US" sz="2400" dirty="0" smtClean="0"/>
              <a:t>Over </a:t>
            </a:r>
            <a:r>
              <a:rPr lang="en-US" sz="2400" b="1" dirty="0" smtClean="0"/>
              <a:t>1800 soil samples </a:t>
            </a:r>
            <a:r>
              <a:rPr lang="en-US" sz="2400" dirty="0" smtClean="0"/>
              <a:t>have been collected since 2002 at the 5 study sites.</a:t>
            </a:r>
          </a:p>
          <a:p>
            <a:endParaRPr lang="en-US" sz="2400" dirty="0"/>
          </a:p>
          <a:p>
            <a:r>
              <a:rPr lang="en-US" sz="2400" dirty="0" smtClean="0"/>
              <a:t>The last three sampling rounds have each generated over 500 unique soil samples. These are used for lab analysis and are archived at UVM.</a:t>
            </a:r>
            <a:endParaRPr lang="en-US" sz="2400" dirty="0"/>
          </a:p>
        </p:txBody>
      </p:sp>
      <p:sp>
        <p:nvSpPr>
          <p:cNvPr id="2" name="TextBox 1"/>
          <p:cNvSpPr txBox="1"/>
          <p:nvPr/>
        </p:nvSpPr>
        <p:spPr>
          <a:xfrm>
            <a:off x="8116186" y="6336268"/>
            <a:ext cx="855960" cy="369332"/>
          </a:xfrm>
          <a:prstGeom prst="rect">
            <a:avLst/>
          </a:prstGeom>
          <a:noFill/>
        </p:spPr>
        <p:txBody>
          <a:bodyPr wrap="square" rtlCol="0">
            <a:spAutoFit/>
          </a:bodyPr>
          <a:lstStyle/>
          <a:p>
            <a:r>
              <a:rPr lang="en-US" b="1" dirty="0" smtClean="0"/>
              <a:t>=1855</a:t>
            </a:r>
            <a:endParaRPr lang="en-US" b="1" dirty="0"/>
          </a:p>
        </p:txBody>
      </p:sp>
      <p:sp>
        <p:nvSpPr>
          <p:cNvPr id="3" name="Freeform 2"/>
          <p:cNvSpPr/>
          <p:nvPr/>
        </p:nvSpPr>
        <p:spPr>
          <a:xfrm>
            <a:off x="8116186" y="6241312"/>
            <a:ext cx="893174" cy="464288"/>
          </a:xfrm>
          <a:custGeom>
            <a:avLst/>
            <a:gdLst>
              <a:gd name="connsiteX0" fmla="*/ 31898 w 701749"/>
              <a:gd name="connsiteY0" fmla="*/ 31897 h 467832"/>
              <a:gd name="connsiteX1" fmla="*/ 31898 w 701749"/>
              <a:gd name="connsiteY1" fmla="*/ 31897 h 467832"/>
              <a:gd name="connsiteX2" fmla="*/ 21265 w 701749"/>
              <a:gd name="connsiteY2" fmla="*/ 138223 h 467832"/>
              <a:gd name="connsiteX3" fmla="*/ 0 w 701749"/>
              <a:gd name="connsiteY3" fmla="*/ 202018 h 467832"/>
              <a:gd name="connsiteX4" fmla="*/ 10633 w 701749"/>
              <a:gd name="connsiteY4" fmla="*/ 318976 h 467832"/>
              <a:gd name="connsiteX5" fmla="*/ 42530 w 701749"/>
              <a:gd name="connsiteY5" fmla="*/ 393404 h 467832"/>
              <a:gd name="connsiteX6" fmla="*/ 74428 w 701749"/>
              <a:gd name="connsiteY6" fmla="*/ 414669 h 467832"/>
              <a:gd name="connsiteX7" fmla="*/ 159488 w 701749"/>
              <a:gd name="connsiteY7" fmla="*/ 457200 h 467832"/>
              <a:gd name="connsiteX8" fmla="*/ 191386 w 701749"/>
              <a:gd name="connsiteY8" fmla="*/ 467832 h 467832"/>
              <a:gd name="connsiteX9" fmla="*/ 350874 w 701749"/>
              <a:gd name="connsiteY9" fmla="*/ 457200 h 467832"/>
              <a:gd name="connsiteX10" fmla="*/ 499730 w 701749"/>
              <a:gd name="connsiteY10" fmla="*/ 414669 h 467832"/>
              <a:gd name="connsiteX11" fmla="*/ 563526 w 701749"/>
              <a:gd name="connsiteY11" fmla="*/ 382772 h 467832"/>
              <a:gd name="connsiteX12" fmla="*/ 584791 w 701749"/>
              <a:gd name="connsiteY12" fmla="*/ 350874 h 467832"/>
              <a:gd name="connsiteX13" fmla="*/ 648586 w 701749"/>
              <a:gd name="connsiteY13" fmla="*/ 318976 h 467832"/>
              <a:gd name="connsiteX14" fmla="*/ 701749 w 701749"/>
              <a:gd name="connsiteY14" fmla="*/ 223283 h 467832"/>
              <a:gd name="connsiteX15" fmla="*/ 691116 w 701749"/>
              <a:gd name="connsiteY15" fmla="*/ 116958 h 467832"/>
              <a:gd name="connsiteX16" fmla="*/ 616688 w 701749"/>
              <a:gd name="connsiteY16" fmla="*/ 63795 h 467832"/>
              <a:gd name="connsiteX17" fmla="*/ 552893 w 701749"/>
              <a:gd name="connsiteY17" fmla="*/ 42530 h 467832"/>
              <a:gd name="connsiteX18" fmla="*/ 435935 w 701749"/>
              <a:gd name="connsiteY18" fmla="*/ 10632 h 467832"/>
              <a:gd name="connsiteX19" fmla="*/ 233916 w 701749"/>
              <a:gd name="connsiteY19" fmla="*/ 0 h 467832"/>
              <a:gd name="connsiteX20" fmla="*/ 31898 w 701749"/>
              <a:gd name="connsiteY20" fmla="*/ 31897 h 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1749" h="467832">
                <a:moveTo>
                  <a:pt x="31898" y="31897"/>
                </a:moveTo>
                <a:lnTo>
                  <a:pt x="31898" y="31897"/>
                </a:lnTo>
                <a:cubicBezTo>
                  <a:pt x="28354" y="67339"/>
                  <a:pt x="27829" y="103214"/>
                  <a:pt x="21265" y="138223"/>
                </a:cubicBezTo>
                <a:cubicBezTo>
                  <a:pt x="17134" y="160254"/>
                  <a:pt x="0" y="202018"/>
                  <a:pt x="0" y="202018"/>
                </a:cubicBezTo>
                <a:cubicBezTo>
                  <a:pt x="3544" y="241004"/>
                  <a:pt x="5459" y="280173"/>
                  <a:pt x="10633" y="318976"/>
                </a:cubicBezTo>
                <a:cubicBezTo>
                  <a:pt x="14387" y="347134"/>
                  <a:pt x="21883" y="372757"/>
                  <a:pt x="42530" y="393404"/>
                </a:cubicBezTo>
                <a:cubicBezTo>
                  <a:pt x="51566" y="402440"/>
                  <a:pt x="64449" y="406686"/>
                  <a:pt x="74428" y="414669"/>
                </a:cubicBezTo>
                <a:cubicBezTo>
                  <a:pt x="127451" y="457088"/>
                  <a:pt x="50612" y="420909"/>
                  <a:pt x="159488" y="457200"/>
                </a:cubicBezTo>
                <a:lnTo>
                  <a:pt x="191386" y="467832"/>
                </a:lnTo>
                <a:cubicBezTo>
                  <a:pt x="244549" y="464288"/>
                  <a:pt x="298041" y="464091"/>
                  <a:pt x="350874" y="457200"/>
                </a:cubicBezTo>
                <a:cubicBezTo>
                  <a:pt x="359692" y="456050"/>
                  <a:pt x="483362" y="425581"/>
                  <a:pt x="499730" y="414669"/>
                </a:cubicBezTo>
                <a:cubicBezTo>
                  <a:pt x="540953" y="387187"/>
                  <a:pt x="519505" y="397445"/>
                  <a:pt x="563526" y="382772"/>
                </a:cubicBezTo>
                <a:cubicBezTo>
                  <a:pt x="570614" y="372139"/>
                  <a:pt x="575755" y="359910"/>
                  <a:pt x="584791" y="350874"/>
                </a:cubicBezTo>
                <a:cubicBezTo>
                  <a:pt x="605402" y="330263"/>
                  <a:pt x="622643" y="327624"/>
                  <a:pt x="648586" y="318976"/>
                </a:cubicBezTo>
                <a:cubicBezTo>
                  <a:pt x="697333" y="245856"/>
                  <a:pt x="683034" y="279427"/>
                  <a:pt x="701749" y="223283"/>
                </a:cubicBezTo>
                <a:cubicBezTo>
                  <a:pt x="698205" y="187841"/>
                  <a:pt x="703902" y="150202"/>
                  <a:pt x="691116" y="116958"/>
                </a:cubicBezTo>
                <a:cubicBezTo>
                  <a:pt x="690306" y="114851"/>
                  <a:pt x="625874" y="67878"/>
                  <a:pt x="616688" y="63795"/>
                </a:cubicBezTo>
                <a:cubicBezTo>
                  <a:pt x="596205" y="54691"/>
                  <a:pt x="574158" y="49618"/>
                  <a:pt x="552893" y="42530"/>
                </a:cubicBezTo>
                <a:cubicBezTo>
                  <a:pt x="519135" y="31277"/>
                  <a:pt x="464420" y="12131"/>
                  <a:pt x="435935" y="10632"/>
                </a:cubicBezTo>
                <a:lnTo>
                  <a:pt x="233916" y="0"/>
                </a:lnTo>
                <a:cubicBezTo>
                  <a:pt x="75061" y="11346"/>
                  <a:pt x="65568" y="26581"/>
                  <a:pt x="31898" y="31897"/>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948994"/>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6.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13077</TotalTime>
  <Words>1217</Words>
  <Application>Microsoft Office PowerPoint</Application>
  <PresentationFormat>On-screen Show (4:3)</PresentationFormat>
  <Paragraphs>144</Paragraphs>
  <Slides>32</Slides>
  <Notes>2</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45" baseType="lpstr">
      <vt:lpstr>Arial</vt:lpstr>
      <vt:lpstr>Calibri</vt:lpstr>
      <vt:lpstr>Century Gothic</vt:lpstr>
      <vt:lpstr>Garamond</vt:lpstr>
      <vt:lpstr>Times New Roman</vt:lpstr>
      <vt:lpstr>Wingdings</vt:lpstr>
      <vt:lpstr>1_Default Design</vt:lpstr>
      <vt:lpstr>3_Default Design</vt:lpstr>
      <vt:lpstr>2_Stream</vt:lpstr>
      <vt:lpstr>2_Default Design</vt:lpstr>
      <vt:lpstr>1_Savon</vt:lpstr>
      <vt:lpstr>Savon</vt:lpstr>
      <vt:lpstr>Worksheet</vt:lpstr>
      <vt:lpstr>Fifteen-Year Update on Vermont Long-term Soil Monitoring Study</vt:lpstr>
      <vt:lpstr>Long-term forest soil monitoring </vt:lpstr>
      <vt:lpstr>Why establish a long-term forest soil monitoring study?</vt:lpstr>
      <vt:lpstr>Initial Project Goals:</vt:lpstr>
      <vt:lpstr>5 Monitoring Sites:</vt:lpstr>
      <vt:lpstr>PowerPoint Presentation</vt:lpstr>
      <vt:lpstr>PowerPoint Presentation</vt:lpstr>
      <vt:lpstr>PowerPoint Presentation</vt:lpstr>
      <vt:lpstr>PowerPoint Presentation</vt:lpstr>
      <vt:lpstr>(Almost) everyone involved in 2017:</vt:lpstr>
      <vt:lpstr>VYCC crew getting digging instructions on 2017 Day One at Ranch Brook site</vt:lpstr>
      <vt:lpstr>Kat, VYCC, using sign (ASL) with her co-workers</vt:lpstr>
      <vt:lpstr>Scott Bailey, USFS, and Emily Piersiak, UVM, sampling at Forehead site</vt:lpstr>
      <vt:lpstr>Angie Quintana-- end of a long day, or thinking about her truck breaking down on Mt Mansfield Toll Road?</vt:lpstr>
      <vt:lpstr>PowerPoint Presentation</vt:lpstr>
      <vt:lpstr>What have we learned in the last 15 years?</vt:lpstr>
      <vt:lpstr>Time period between sampling years revised from  increasing yearly interval to constant 5 year interval</vt:lpstr>
      <vt:lpstr>Forehead soil profiles – all years FH is only site that has bedrock within depth of study</vt:lpstr>
      <vt:lpstr>PowerPoint Presentation</vt:lpstr>
      <vt:lpstr>Carbon in the soil = almost half of all C stored in forest  Estimates of carbon stored in Vermont forests, and the annual removal  of CO2 from the atmosphere through forest sequestration. </vt:lpstr>
      <vt:lpstr>Lye Brook Trail soil profiles – all years</vt:lpstr>
      <vt:lpstr>Lye Brook Trail plot 1 with thick O horizon</vt:lpstr>
      <vt:lpstr>Ranch Brook soil profiles – all years</vt:lpstr>
      <vt:lpstr>Ranch Brook plot 15 with shallow O horizon</vt:lpstr>
      <vt:lpstr>Range in thickness of organic soil layers - Lye Brook Trail vs Ranch Brook</vt:lpstr>
      <vt:lpstr>Carbon in the Oa/A horizon</vt:lpstr>
      <vt:lpstr>PowerPoint Presentation</vt:lpstr>
      <vt:lpstr>Can soil show evidence of climate change?</vt:lpstr>
      <vt:lpstr>New analysis by research institute Climate Central of average wintertime temperatures since 1970 reveals that the U.S. city that’s experienced the most warming is Burlington, Vermont, where average winter temperatures have risen 7°F in the last 47 years.</vt:lpstr>
      <vt:lpstr>PowerPoint Presentation</vt:lpstr>
      <vt:lpstr>In 2017,  the FEMC (previously VMC, …and VForEM) Vermont Long-term Soil Monitoring Project Steering Team is: </vt:lpstr>
      <vt:lpstr>Thank you, Sandy!</vt:lpstr>
    </vt:vector>
  </TitlesOfParts>
  <Company>University of Vermont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Ross</dc:creator>
  <cp:lastModifiedBy>Villars, Thomas - NRCS, White River Jctn, VT</cp:lastModifiedBy>
  <cp:revision>131</cp:revision>
  <cp:lastPrinted>2017-12-12T19:48:23Z</cp:lastPrinted>
  <dcterms:created xsi:type="dcterms:W3CDTF">2012-10-26T12:24:07Z</dcterms:created>
  <dcterms:modified xsi:type="dcterms:W3CDTF">2017-12-13T20:53:40Z</dcterms:modified>
</cp:coreProperties>
</file>