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996" r:id="rId2"/>
  </p:sldMasterIdLst>
  <p:notesMasterIdLst>
    <p:notesMasterId r:id="rId57"/>
  </p:notesMasterIdLst>
  <p:sldIdLst>
    <p:sldId id="668" r:id="rId3"/>
    <p:sldId id="672" r:id="rId4"/>
    <p:sldId id="673" r:id="rId5"/>
    <p:sldId id="666" r:id="rId6"/>
    <p:sldId id="474" r:id="rId7"/>
    <p:sldId id="582" r:id="rId8"/>
    <p:sldId id="586" r:id="rId9"/>
    <p:sldId id="588" r:id="rId10"/>
    <p:sldId id="589" r:id="rId11"/>
    <p:sldId id="485" r:id="rId12"/>
    <p:sldId id="516" r:id="rId13"/>
    <p:sldId id="566" r:id="rId14"/>
    <p:sldId id="592" r:id="rId15"/>
    <p:sldId id="616" r:id="rId16"/>
    <p:sldId id="593" r:id="rId17"/>
    <p:sldId id="607" r:id="rId18"/>
    <p:sldId id="617" r:id="rId19"/>
    <p:sldId id="610" r:id="rId20"/>
    <p:sldId id="618" r:id="rId21"/>
    <p:sldId id="611" r:id="rId22"/>
    <p:sldId id="619" r:id="rId23"/>
    <p:sldId id="612" r:id="rId24"/>
    <p:sldId id="613" r:id="rId25"/>
    <p:sldId id="640" r:id="rId26"/>
    <p:sldId id="641" r:id="rId27"/>
    <p:sldId id="642" r:id="rId28"/>
    <p:sldId id="643" r:id="rId29"/>
    <p:sldId id="644" r:id="rId30"/>
    <p:sldId id="645" r:id="rId31"/>
    <p:sldId id="646" r:id="rId32"/>
    <p:sldId id="569" r:id="rId33"/>
    <p:sldId id="615" r:id="rId34"/>
    <p:sldId id="648" r:id="rId35"/>
    <p:sldId id="647" r:id="rId36"/>
    <p:sldId id="620" r:id="rId37"/>
    <p:sldId id="669" r:id="rId38"/>
    <p:sldId id="670" r:id="rId39"/>
    <p:sldId id="652" r:id="rId40"/>
    <p:sldId id="653" r:id="rId41"/>
    <p:sldId id="654" r:id="rId42"/>
    <p:sldId id="655" r:id="rId43"/>
    <p:sldId id="660" r:id="rId44"/>
    <p:sldId id="621" r:id="rId45"/>
    <p:sldId id="667" r:id="rId46"/>
    <p:sldId id="657" r:id="rId47"/>
    <p:sldId id="658" r:id="rId48"/>
    <p:sldId id="659" r:id="rId49"/>
    <p:sldId id="650" r:id="rId50"/>
    <p:sldId id="664" r:id="rId51"/>
    <p:sldId id="663" r:id="rId52"/>
    <p:sldId id="665" r:id="rId53"/>
    <p:sldId id="556" r:id="rId54"/>
    <p:sldId id="562" r:id="rId55"/>
    <p:sldId id="581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381" autoAdjust="0"/>
    <p:restoredTop sz="92520" autoAdjust="0"/>
  </p:normalViewPr>
  <p:slideViewPr>
    <p:cSldViewPr>
      <p:cViewPr varScale="1">
        <p:scale>
          <a:sx n="163" d="100"/>
          <a:sy n="163" d="100"/>
        </p:scale>
        <p:origin x="1656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382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F7C16F-60E1-48C5-B185-59B23B0222B8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3B8D28-4E71-4476-A87C-3D4588B79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626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B8D28-4E71-4476-A87C-3D4588B79665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7349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B8D28-4E71-4476-A87C-3D4588B79665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2793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B8D28-4E71-4476-A87C-3D4588B79665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2313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B8D28-4E71-4476-A87C-3D4588B79665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715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AD96-1680-427F-A591-91C2B364329E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0980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B8D28-4E71-4476-A87C-3D4588B79665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0830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AD96-1680-427F-A591-91C2B364329E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3604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AD96-1680-427F-A591-91C2B364329E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427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B8D28-4E71-4476-A87C-3D4588B79665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2671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AD96-1680-427F-A591-91C2B364329E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9836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B8D28-4E71-4476-A87C-3D4588B79665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047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B8D28-4E71-4476-A87C-3D4588B79665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980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AD96-1680-427F-A591-91C2B364329E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75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B8D28-4E71-4476-A87C-3D4588B79665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8560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AD96-1680-427F-A591-91C2B364329E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4868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AD96-1680-427F-A591-91C2B364329E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4228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AD96-1680-427F-A591-91C2B364329E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6602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B8D28-4E71-4476-A87C-3D4588B79665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8602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AD96-1680-427F-A591-91C2B364329E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7955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AD96-1680-427F-A591-91C2B364329E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615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AD96-1680-427F-A591-91C2B364329E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5918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AD96-1680-427F-A591-91C2B364329E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04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B8D28-4E71-4476-A87C-3D4588B79665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4178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AD96-1680-427F-A591-91C2B364329E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8877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B8D28-4E71-4476-A87C-3D4588B79665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9061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AD96-1680-427F-A591-91C2B364329E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696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AD96-1680-427F-A591-91C2B364329E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2668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AD96-1680-427F-A591-91C2B364329E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8420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B8D28-4E71-4476-A87C-3D4588B79665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6419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AD96-1680-427F-A591-91C2B364329E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9478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AD96-1680-427F-A591-91C2B364329E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9478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AD96-1680-427F-A591-91C2B364329E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4134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AD96-1680-427F-A591-91C2B364329E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265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B8D28-4E71-4476-A87C-3D4588B79665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3795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AD96-1680-427F-A591-91C2B364329E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4237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AD96-1680-427F-A591-91C2B364329E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43595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B8D28-4E71-4476-A87C-3D4588B79665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9768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AD96-1680-427F-A591-91C2B364329E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19996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B8D28-4E71-4476-A87C-3D4588B79665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79309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AD96-1680-427F-A591-91C2B364329E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25561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AD96-1680-427F-A591-91C2B364329E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57366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AD96-1680-427F-A591-91C2B364329E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05065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B8D28-4E71-4476-A87C-3D4588B79665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90474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B8D28-4E71-4476-A87C-3D4588B79665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502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AD96-1680-427F-A591-91C2B364329E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69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AD96-1680-427F-A591-91C2B364329E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91891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B8D28-4E71-4476-A87C-3D4588B79665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48949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B8D28-4E71-4476-A87C-3D4588B79665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64665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B8D28-4E71-4476-A87C-3D4588B79665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67638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B8D28-4E71-4476-A87C-3D4588B79665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834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AD96-1680-427F-A591-91C2B364329E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40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AD96-1680-427F-A591-91C2B364329E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660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AD96-1680-427F-A591-91C2B364329E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314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AD96-1680-427F-A591-91C2B364329E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600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A6F5-3AF5-4A46-B4FA-B490A22C1DE0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7FB-B6B3-4CE7-A49C-FA8714AA3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987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A6F5-3AF5-4A46-B4FA-B490A22C1DE0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7FB-B6B3-4CE7-A49C-FA8714AA3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620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A6F5-3AF5-4A46-B4FA-B490A22C1DE0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7FB-B6B3-4CE7-A49C-FA8714AA3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27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9274C-43F5-B94F-A5F9-DBDB3792F03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12/14/2017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5AF41-08BB-2443-9E1F-23623C1271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6826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9274C-43F5-B94F-A5F9-DBDB3792F03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12/14/2017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5AF41-08BB-2443-9E1F-23623C1271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322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9274C-43F5-B94F-A5F9-DBDB3792F03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12/14/2017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5AF41-08BB-2443-9E1F-23623C1271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2245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9274C-43F5-B94F-A5F9-DBDB3792F03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12/14/2017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5AF41-08BB-2443-9E1F-23623C1271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9474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9274C-43F5-B94F-A5F9-DBDB3792F03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12/14/2017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5AF41-08BB-2443-9E1F-23623C1271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92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9274C-43F5-B94F-A5F9-DBDB3792F03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12/14/2017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5AF41-08BB-2443-9E1F-23623C1271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2418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9274C-43F5-B94F-A5F9-DBDB3792F03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12/14/2017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5AF41-08BB-2443-9E1F-23623C1271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9766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9274C-43F5-B94F-A5F9-DBDB3792F03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12/14/2017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5AF41-08BB-2443-9E1F-23623C1271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951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A6F5-3AF5-4A46-B4FA-B490A22C1DE0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7FB-B6B3-4CE7-A49C-FA8714AA3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044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9274C-43F5-B94F-A5F9-DBDB3792F03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12/14/2017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5AF41-08BB-2443-9E1F-23623C1271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1351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9274C-43F5-B94F-A5F9-DBDB3792F03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12/14/2017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5AF41-08BB-2443-9E1F-23623C1271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5116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9274C-43F5-B94F-A5F9-DBDB3792F03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12/14/2017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5AF41-08BB-2443-9E1F-23623C1271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612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A6F5-3AF5-4A46-B4FA-B490A22C1DE0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7FB-B6B3-4CE7-A49C-FA8714AA3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61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A6F5-3AF5-4A46-B4FA-B490A22C1DE0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7FB-B6B3-4CE7-A49C-FA8714AA3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869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A6F5-3AF5-4A46-B4FA-B490A22C1DE0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7FB-B6B3-4CE7-A49C-FA8714AA3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098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A6F5-3AF5-4A46-B4FA-B490A22C1DE0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7FB-B6B3-4CE7-A49C-FA8714AA3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77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A6F5-3AF5-4A46-B4FA-B490A22C1DE0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7FB-B6B3-4CE7-A49C-FA8714AA3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615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A6F5-3AF5-4A46-B4FA-B490A22C1DE0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7FB-B6B3-4CE7-A49C-FA8714AA3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777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A6F5-3AF5-4A46-B4FA-B490A22C1DE0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7FB-B6B3-4CE7-A49C-FA8714AA3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274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1A6F5-3AF5-4A46-B4FA-B490A22C1DE0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0D7FB-B6B3-4CE7-A49C-FA8714AA3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135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4A9274C-43F5-B94F-A5F9-DBDB3792F03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457200"/>
              <a:t>12/14/2017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345AF41-08BB-2443-9E1F-23623C1271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2749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6042938"/>
            <a:ext cx="1676400" cy="66833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57200"/>
            <a:ext cx="9144000" cy="2123658"/>
          </a:xfrm>
          <a:prstGeom prst="rect">
            <a:avLst/>
          </a:prstGeom>
          <a:solidFill>
            <a:srgbClr val="92D050">
              <a:alpha val="6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 LiDAR to Map Eroded Forest Roads in the Lake Champlain Basin, Vermont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" y="3276600"/>
            <a:ext cx="9144000" cy="430887"/>
          </a:xfrm>
          <a:prstGeom prst="rect">
            <a:avLst/>
          </a:prstGeom>
          <a:solidFill>
            <a:srgbClr val="92D050">
              <a:alpha val="75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Sean MacFaden, Jarlath O’Neil-Dunne, Mary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</a:rPr>
              <a:t>Nealon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,* Alexandra </a:t>
            </a:r>
            <a:r>
              <a:rPr lang="en-US" sz="2200" b="1" dirty="0" err="1" smtClean="0">
                <a:solidFill>
                  <a:prstClr val="black">
                    <a:lumMod val="95000"/>
                    <a:lumOff val="5000"/>
                  </a:prstClr>
                </a:solidFill>
              </a:rPr>
              <a:t>Marcucci</a:t>
            </a:r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*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28800" y="4008971"/>
            <a:ext cx="5456237" cy="400110"/>
          </a:xfrm>
          <a:prstGeom prst="rect">
            <a:avLst/>
          </a:prstGeom>
          <a:solidFill>
            <a:srgbClr val="92D050">
              <a:alpha val="75000"/>
            </a:srgb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University of Vermont</a:t>
            </a:r>
            <a:r>
              <a:rPr lang="en-US" sz="20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r>
              <a:rPr lang="en-US" sz="2000" b="1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Spatial Analysis Laboratory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5846" y="6150675"/>
            <a:ext cx="1676400" cy="6205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10" descr="uvm_Logo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054" y="6150675"/>
            <a:ext cx="1676400" cy="620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828800" y="4572000"/>
            <a:ext cx="3558923" cy="400110"/>
          </a:xfrm>
          <a:prstGeom prst="rect">
            <a:avLst/>
          </a:prstGeom>
          <a:solidFill>
            <a:srgbClr val="92D050">
              <a:alpha val="75000"/>
            </a:srgb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*Bear Creek Environmental, LLC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141020"/>
            <a:ext cx="1209806" cy="6302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10127" y="5181600"/>
            <a:ext cx="7693581" cy="707886"/>
          </a:xfrm>
          <a:prstGeom prst="rect">
            <a:avLst/>
          </a:prstGeom>
          <a:solidFill>
            <a:srgbClr val="92D050">
              <a:alpha val="75000"/>
            </a:srgb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Project funded by the US Department of Agriculture Natural Resources</a:t>
            </a:r>
          </a:p>
          <a:p>
            <a:r>
              <a:rPr lang="en-US" sz="2000" b="1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Conservation Service and the Vermont Ecosystem Restoration Program</a:t>
            </a:r>
          </a:p>
        </p:txBody>
      </p:sp>
    </p:spTree>
    <p:extLst>
      <p:ext uri="{BB962C8B-B14F-4D97-AF65-F5344CB8AC3E}">
        <p14:creationId xmlns:p14="http://schemas.microsoft.com/office/powerpoint/2010/main" val="9878328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5797" cy="685800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" y="2667000"/>
            <a:ext cx="9143999" cy="1143000"/>
          </a:xfrm>
          <a:solidFill>
            <a:srgbClr val="92D050">
              <a:alpha val="75000"/>
            </a:srgbClr>
          </a:solidFill>
        </p:spPr>
        <p:txBody>
          <a:bodyPr>
            <a:normAutofit/>
          </a:bodyPr>
          <a:lstStyle/>
          <a:p>
            <a:r>
              <a:rPr lang="en-US" b="1" dirty="0" smtClean="0">
                <a:ln>
                  <a:solidFill>
                    <a:schemeClr val="bg1"/>
                  </a:solidFill>
                </a:ln>
              </a:rPr>
              <a:t>Automated Feature Extraction (OBIA)</a:t>
            </a:r>
            <a:endParaRPr lang="en-US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914400" y="1785059"/>
            <a:ext cx="7467600" cy="438865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4000" b="1" dirty="0" smtClean="0">
              <a:ln>
                <a:solidFill>
                  <a:schemeClr val="bg1"/>
                </a:solidFill>
              </a:ln>
            </a:endParaRPr>
          </a:p>
          <a:p>
            <a:pPr marL="0" indent="0">
              <a:buNone/>
            </a:pPr>
            <a:endParaRPr lang="en-US" sz="4000" b="1" dirty="0" smtClean="0">
              <a:ln>
                <a:solidFill>
                  <a:schemeClr val="bg1"/>
                </a:solidFill>
              </a:ln>
            </a:endParaRPr>
          </a:p>
          <a:p>
            <a:pPr>
              <a:buFont typeface="Wingdings" pitchFamily="2" charset="2"/>
              <a:buChar char="ü"/>
            </a:pPr>
            <a:endParaRPr lang="en-US" sz="4000" b="1" dirty="0" smtClean="0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4135052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" y="0"/>
            <a:ext cx="9135797" cy="685800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" y="274638"/>
            <a:ext cx="9143999" cy="1143000"/>
          </a:xfrm>
          <a:solidFill>
            <a:srgbClr val="92D050">
              <a:alpha val="75000"/>
            </a:srgbClr>
          </a:solidFill>
        </p:spPr>
        <p:txBody>
          <a:bodyPr/>
          <a:lstStyle/>
          <a:p>
            <a:r>
              <a:rPr lang="en-US" b="1" dirty="0" smtClean="0">
                <a:ln>
                  <a:solidFill>
                    <a:schemeClr val="bg1"/>
                  </a:solidFill>
                </a:ln>
              </a:rPr>
              <a:t>Modeling Approach - Roads</a:t>
            </a:r>
            <a:endParaRPr lang="en-US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09600" y="1417638"/>
            <a:ext cx="8458200" cy="544036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4000" b="1" dirty="0" smtClean="0">
                <a:ln>
                  <a:solidFill>
                    <a:schemeClr val="bg1"/>
                  </a:solidFill>
                </a:ln>
              </a:rPr>
              <a:t>Step 1:  Segment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4000" b="1" dirty="0" smtClean="0">
                <a:ln>
                  <a:solidFill>
                    <a:schemeClr val="bg1"/>
                  </a:solidFill>
                </a:ln>
              </a:rPr>
              <a:t>Step 2:  Preliminary Selection</a:t>
            </a:r>
            <a:endParaRPr lang="en-US" sz="4000" b="1" dirty="0">
              <a:ln>
                <a:solidFill>
                  <a:schemeClr val="bg1"/>
                </a:solidFill>
              </a:ln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4000" b="1" dirty="0" smtClean="0">
                <a:ln>
                  <a:solidFill>
                    <a:schemeClr val="bg1"/>
                  </a:solidFill>
                </a:ln>
              </a:rPr>
              <a:t>Step 3:  Connect Fragments</a:t>
            </a:r>
            <a:endParaRPr lang="en-US" sz="4000" b="1" dirty="0">
              <a:ln>
                <a:solidFill>
                  <a:schemeClr val="bg1"/>
                </a:solidFill>
              </a:ln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4000" b="1" dirty="0" smtClean="0">
                <a:ln>
                  <a:solidFill>
                    <a:schemeClr val="bg1"/>
                  </a:solidFill>
                </a:ln>
              </a:rPr>
              <a:t>Step 4.  Reduce False Positives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4000" b="1" dirty="0" smtClean="0">
                <a:ln>
                  <a:solidFill>
                    <a:schemeClr val="bg1"/>
                  </a:solidFill>
                </a:ln>
              </a:rPr>
              <a:t>Step 5.  Final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40803522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5797" cy="6857999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" y="2667000"/>
            <a:ext cx="9143999" cy="1143000"/>
          </a:xfrm>
          <a:solidFill>
            <a:srgbClr val="92D050">
              <a:alpha val="75000"/>
            </a:srgbClr>
          </a:solidFill>
        </p:spPr>
        <p:txBody>
          <a:bodyPr>
            <a:normAutofit/>
          </a:bodyPr>
          <a:lstStyle/>
          <a:p>
            <a:r>
              <a:rPr lang="en-US" b="1" dirty="0" smtClean="0">
                <a:ln>
                  <a:solidFill>
                    <a:schemeClr val="bg1"/>
                  </a:solidFill>
                </a:ln>
              </a:rPr>
              <a:t>Step 1 – Segment</a:t>
            </a:r>
            <a:endParaRPr lang="en-US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914400" y="1785059"/>
            <a:ext cx="7467600" cy="438865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4000" b="1" dirty="0" smtClean="0">
              <a:ln>
                <a:solidFill>
                  <a:schemeClr val="bg1"/>
                </a:solidFill>
              </a:ln>
            </a:endParaRPr>
          </a:p>
          <a:p>
            <a:pPr marL="0" indent="0">
              <a:buNone/>
            </a:pPr>
            <a:endParaRPr lang="en-US" sz="4000" b="1" dirty="0" smtClean="0">
              <a:ln>
                <a:solidFill>
                  <a:schemeClr val="bg1"/>
                </a:solidFill>
              </a:ln>
            </a:endParaRPr>
          </a:p>
          <a:p>
            <a:pPr marL="0" indent="0">
              <a:buNone/>
            </a:pPr>
            <a:endParaRPr lang="en-US" sz="4000" b="1" dirty="0" smtClean="0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5857193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71800" y="6172200"/>
            <a:ext cx="6097888" cy="55399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</a:rPr>
              <a:t>Segment by </a:t>
            </a:r>
            <a:r>
              <a:rPr lang="en-US" sz="3000" b="1" dirty="0" smtClean="0">
                <a:solidFill>
                  <a:schemeClr val="bg1"/>
                </a:solidFill>
              </a:rPr>
              <a:t>Dissection and Landform</a:t>
            </a:r>
            <a:endParaRPr lang="en-US" sz="30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8541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5797" cy="685800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" y="2667000"/>
            <a:ext cx="9143999" cy="1143000"/>
          </a:xfrm>
          <a:solidFill>
            <a:srgbClr val="92D050">
              <a:alpha val="75000"/>
            </a:srgbClr>
          </a:solidFill>
        </p:spPr>
        <p:txBody>
          <a:bodyPr>
            <a:normAutofit/>
          </a:bodyPr>
          <a:lstStyle/>
          <a:p>
            <a:r>
              <a:rPr lang="en-US" b="1" dirty="0" smtClean="0">
                <a:ln>
                  <a:solidFill>
                    <a:schemeClr val="bg1"/>
                  </a:solidFill>
                </a:ln>
              </a:rPr>
              <a:t>Step 2 – Identify Candidate Roads</a:t>
            </a:r>
            <a:endParaRPr lang="en-US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914400" y="1785059"/>
            <a:ext cx="7467600" cy="438865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4000" b="1" dirty="0" smtClean="0">
              <a:ln>
                <a:solidFill>
                  <a:schemeClr val="bg1"/>
                </a:solidFill>
              </a:ln>
            </a:endParaRPr>
          </a:p>
          <a:p>
            <a:pPr marL="0" indent="0">
              <a:buNone/>
            </a:pPr>
            <a:endParaRPr lang="en-US" sz="4000" b="1" dirty="0" smtClean="0">
              <a:ln>
                <a:solidFill>
                  <a:schemeClr val="bg1"/>
                </a:solidFill>
              </a:ln>
            </a:endParaRPr>
          </a:p>
          <a:p>
            <a:pPr marL="0" indent="0">
              <a:buNone/>
            </a:pPr>
            <a:endParaRPr lang="en-US" sz="4000" b="1" dirty="0" smtClean="0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14170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15000" y="6172200"/>
            <a:ext cx="3277436" cy="55399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</a:rPr>
              <a:t>Initial Classification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"/>
            <a:ext cx="4409524" cy="56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3914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91000" y="6172200"/>
            <a:ext cx="4862228" cy="55399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</a:rPr>
              <a:t>Initial Set of Candidate Roads</a:t>
            </a:r>
          </a:p>
        </p:txBody>
      </p:sp>
    </p:spTree>
    <p:extLst>
      <p:ext uri="{BB962C8B-B14F-4D97-AF65-F5344CB8AC3E}">
        <p14:creationId xmlns:p14="http://schemas.microsoft.com/office/powerpoint/2010/main" val="18277857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5797" cy="6841724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" y="2667000"/>
            <a:ext cx="9143999" cy="1143000"/>
          </a:xfrm>
          <a:solidFill>
            <a:srgbClr val="92D050">
              <a:alpha val="75000"/>
            </a:srgbClr>
          </a:solidFill>
        </p:spPr>
        <p:txBody>
          <a:bodyPr>
            <a:normAutofit/>
          </a:bodyPr>
          <a:lstStyle/>
          <a:p>
            <a:r>
              <a:rPr lang="en-US" b="1" dirty="0" smtClean="0">
                <a:ln>
                  <a:solidFill>
                    <a:schemeClr val="bg1"/>
                  </a:solidFill>
                </a:ln>
              </a:rPr>
              <a:t>Step </a:t>
            </a:r>
            <a:r>
              <a:rPr lang="en-US" b="1" dirty="0">
                <a:ln>
                  <a:solidFill>
                    <a:schemeClr val="bg1"/>
                  </a:solidFill>
                </a:ln>
              </a:rPr>
              <a:t>3</a:t>
            </a:r>
            <a:r>
              <a:rPr lang="en-US" b="1" dirty="0" smtClean="0">
                <a:ln>
                  <a:solidFill>
                    <a:schemeClr val="bg1"/>
                  </a:solidFill>
                </a:ln>
              </a:rPr>
              <a:t> – Connect Fragments</a:t>
            </a:r>
            <a:endParaRPr lang="en-US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914400" y="1785059"/>
            <a:ext cx="7467600" cy="438865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4000" b="1" dirty="0" smtClean="0">
              <a:ln>
                <a:solidFill>
                  <a:schemeClr val="bg1"/>
                </a:solidFill>
              </a:ln>
            </a:endParaRPr>
          </a:p>
          <a:p>
            <a:pPr marL="0" indent="0">
              <a:buNone/>
            </a:pPr>
            <a:endParaRPr lang="en-US" sz="4000" b="1" dirty="0" smtClean="0">
              <a:ln>
                <a:solidFill>
                  <a:schemeClr val="bg1"/>
                </a:solidFill>
              </a:ln>
            </a:endParaRPr>
          </a:p>
          <a:p>
            <a:pPr marL="0" indent="0">
              <a:buNone/>
            </a:pPr>
            <a:endParaRPr lang="en-US" sz="4000" b="1" dirty="0" smtClean="0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6931733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48200" y="6172200"/>
            <a:ext cx="4383701" cy="55399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</a:rPr>
              <a:t>Connect Nearby Segments</a:t>
            </a:r>
          </a:p>
        </p:txBody>
      </p:sp>
    </p:spTree>
    <p:extLst>
      <p:ext uri="{BB962C8B-B14F-4D97-AF65-F5344CB8AC3E}">
        <p14:creationId xmlns:p14="http://schemas.microsoft.com/office/powerpoint/2010/main" val="33368330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5797" cy="6857999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" y="2667000"/>
            <a:ext cx="9143999" cy="1143000"/>
          </a:xfrm>
          <a:solidFill>
            <a:srgbClr val="92D050">
              <a:alpha val="75000"/>
            </a:srgbClr>
          </a:solidFill>
        </p:spPr>
        <p:txBody>
          <a:bodyPr>
            <a:normAutofit/>
          </a:bodyPr>
          <a:lstStyle/>
          <a:p>
            <a:r>
              <a:rPr lang="en-US" b="1" dirty="0" smtClean="0">
                <a:ln>
                  <a:solidFill>
                    <a:schemeClr val="bg1"/>
                  </a:solidFill>
                </a:ln>
              </a:rPr>
              <a:t>Step 4 – Reduce False Positives</a:t>
            </a:r>
            <a:endParaRPr lang="en-US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914400" y="1785059"/>
            <a:ext cx="7467600" cy="438865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4000" b="1" dirty="0" smtClean="0">
              <a:ln>
                <a:solidFill>
                  <a:schemeClr val="bg1"/>
                </a:solidFill>
              </a:ln>
            </a:endParaRPr>
          </a:p>
          <a:p>
            <a:pPr marL="0" indent="0">
              <a:buNone/>
            </a:pPr>
            <a:endParaRPr lang="en-US" sz="4000" b="1" dirty="0" smtClean="0">
              <a:ln>
                <a:solidFill>
                  <a:schemeClr val="bg1"/>
                </a:solidFill>
              </a:ln>
            </a:endParaRPr>
          </a:p>
          <a:p>
            <a:pPr marL="0" indent="0">
              <a:buNone/>
            </a:pPr>
            <a:endParaRPr lang="en-US" sz="4000" b="1" dirty="0" smtClean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47702" y="6564725"/>
            <a:ext cx="184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787319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" y="274638"/>
            <a:ext cx="9143999" cy="1143000"/>
          </a:xfrm>
          <a:solidFill>
            <a:srgbClr val="92D050">
              <a:alpha val="75000"/>
            </a:srgbClr>
          </a:solidFill>
        </p:spPr>
        <p:txBody>
          <a:bodyPr/>
          <a:lstStyle/>
          <a:p>
            <a:r>
              <a:rPr lang="en-US" b="1" dirty="0" smtClean="0">
                <a:ln>
                  <a:solidFill>
                    <a:schemeClr val="bg1"/>
                  </a:solidFill>
                </a:ln>
              </a:rPr>
              <a:t>Need</a:t>
            </a:r>
            <a:endParaRPr lang="en-US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2133599"/>
            <a:ext cx="8458200" cy="4239399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4000" b="1" dirty="0" smtClean="0">
                <a:ln>
                  <a:solidFill>
                    <a:schemeClr val="bg1"/>
                  </a:solidFill>
                </a:ln>
              </a:rPr>
              <a:t>Many Forest Roads and Trails Not Represented in Available GIS Datasets</a:t>
            </a:r>
          </a:p>
          <a:p>
            <a:pPr marL="0" indent="0">
              <a:buNone/>
            </a:pPr>
            <a:endParaRPr lang="en-US" sz="4000" b="1" dirty="0" smtClean="0">
              <a:ln>
                <a:solidFill>
                  <a:schemeClr val="bg1"/>
                </a:solidFill>
              </a:ln>
            </a:endParaRPr>
          </a:p>
          <a:p>
            <a:pPr>
              <a:buFont typeface="Wingdings" pitchFamily="2" charset="2"/>
              <a:buChar char="ü"/>
            </a:pPr>
            <a:r>
              <a:rPr lang="en-US" sz="4000" b="1" dirty="0" smtClean="0">
                <a:ln>
                  <a:solidFill>
                    <a:schemeClr val="bg1"/>
                  </a:solidFill>
                </a:ln>
              </a:rPr>
              <a:t>Erosion From Forest Roads May Contribute to Pollutant Loading</a:t>
            </a:r>
          </a:p>
        </p:txBody>
      </p:sp>
    </p:spTree>
    <p:extLst>
      <p:ext uri="{BB962C8B-B14F-4D97-AF65-F5344CB8AC3E}">
        <p14:creationId xmlns:p14="http://schemas.microsoft.com/office/powerpoint/2010/main" val="38223428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48400" y="6172200"/>
            <a:ext cx="2807563" cy="55399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</a:rPr>
              <a:t>Identify Streams</a:t>
            </a:r>
          </a:p>
        </p:txBody>
      </p:sp>
    </p:spTree>
    <p:extLst>
      <p:ext uri="{BB962C8B-B14F-4D97-AF65-F5344CB8AC3E}">
        <p14:creationId xmlns:p14="http://schemas.microsoft.com/office/powerpoint/2010/main" val="24971264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5797" cy="6857999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" y="2667000"/>
            <a:ext cx="9143999" cy="1143000"/>
          </a:xfrm>
          <a:solidFill>
            <a:srgbClr val="92D050">
              <a:alpha val="75000"/>
            </a:srgbClr>
          </a:solidFill>
        </p:spPr>
        <p:txBody>
          <a:bodyPr>
            <a:normAutofit/>
          </a:bodyPr>
          <a:lstStyle/>
          <a:p>
            <a:r>
              <a:rPr lang="en-US" b="1" dirty="0" smtClean="0">
                <a:ln>
                  <a:solidFill>
                    <a:schemeClr val="bg1"/>
                  </a:solidFill>
                </a:ln>
              </a:rPr>
              <a:t>Step </a:t>
            </a:r>
            <a:r>
              <a:rPr lang="en-US" b="1" dirty="0">
                <a:ln>
                  <a:solidFill>
                    <a:schemeClr val="bg1"/>
                  </a:solidFill>
                </a:ln>
              </a:rPr>
              <a:t>5</a:t>
            </a:r>
            <a:r>
              <a:rPr lang="en-US" b="1" dirty="0" smtClean="0">
                <a:ln>
                  <a:solidFill>
                    <a:schemeClr val="bg1"/>
                  </a:solidFill>
                </a:ln>
              </a:rPr>
              <a:t> – Final Classification</a:t>
            </a:r>
            <a:endParaRPr lang="en-US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914400" y="1785059"/>
            <a:ext cx="7467600" cy="438865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4000" b="1" dirty="0" smtClean="0">
              <a:ln>
                <a:solidFill>
                  <a:schemeClr val="bg1"/>
                </a:solidFill>
              </a:ln>
            </a:endParaRPr>
          </a:p>
          <a:p>
            <a:pPr marL="0" indent="0">
              <a:buNone/>
            </a:pPr>
            <a:endParaRPr lang="en-US" sz="4000" b="1" dirty="0" smtClean="0">
              <a:ln>
                <a:solidFill>
                  <a:schemeClr val="bg1"/>
                </a:solidFill>
              </a:ln>
            </a:endParaRPr>
          </a:p>
          <a:p>
            <a:pPr marL="0" indent="0">
              <a:buNone/>
            </a:pPr>
            <a:endParaRPr lang="en-US" sz="4000" b="1" dirty="0" smtClean="0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6917903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91000" y="6175834"/>
            <a:ext cx="4747453" cy="55399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</a:rPr>
              <a:t>Final Classification – Primary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"/>
            <a:ext cx="4409524" cy="56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8450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0" y="6175834"/>
            <a:ext cx="5152757" cy="55399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</a:rPr>
              <a:t>Final Classification – Secondary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"/>
            <a:ext cx="4409524" cy="56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5727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19600" y="6172200"/>
            <a:ext cx="4505336" cy="55399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</a:rPr>
              <a:t>Final Classification – Other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73731"/>
            <a:ext cx="4409524" cy="56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604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" y="0"/>
            <a:ext cx="9135797" cy="685800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" y="274638"/>
            <a:ext cx="9143999" cy="1143000"/>
          </a:xfrm>
          <a:solidFill>
            <a:srgbClr val="92D050">
              <a:alpha val="75000"/>
            </a:srgbClr>
          </a:solidFill>
        </p:spPr>
        <p:txBody>
          <a:bodyPr>
            <a:normAutofit fontScale="90000"/>
          </a:bodyPr>
          <a:lstStyle/>
          <a:p>
            <a:r>
              <a:rPr lang="en-US" b="1" dirty="0" smtClean="0">
                <a:ln>
                  <a:solidFill>
                    <a:schemeClr val="bg1"/>
                  </a:solidFill>
                </a:ln>
              </a:rPr>
              <a:t>Modeling Approach – Erosion Hotspots</a:t>
            </a:r>
            <a:endParaRPr lang="en-US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228600" y="1417638"/>
            <a:ext cx="8839200" cy="544036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4000" b="1" dirty="0" smtClean="0">
                <a:ln>
                  <a:solidFill>
                    <a:schemeClr val="bg1"/>
                  </a:solidFill>
                </a:ln>
              </a:rPr>
              <a:t>Step 1:  Calculate Stream Power Index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4000" b="1" dirty="0" smtClean="0">
                <a:ln>
                  <a:solidFill>
                    <a:schemeClr val="bg1"/>
                  </a:solidFill>
                </a:ln>
              </a:rPr>
              <a:t>Step 2:  Segment Roads by SPI</a:t>
            </a:r>
            <a:endParaRPr lang="en-US" sz="4000" b="1" dirty="0">
              <a:ln>
                <a:solidFill>
                  <a:schemeClr val="bg1"/>
                </a:solidFill>
              </a:ln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4000" b="1" dirty="0" smtClean="0">
                <a:ln>
                  <a:solidFill>
                    <a:schemeClr val="bg1"/>
                  </a:solidFill>
                </a:ln>
              </a:rPr>
              <a:t>Step 3:  Fill Gaps and Consolidate</a:t>
            </a:r>
            <a:endParaRPr lang="en-US" sz="4000" b="1" dirty="0">
              <a:ln>
                <a:solidFill>
                  <a:schemeClr val="bg1"/>
                </a:solidFill>
              </a:ln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4000" b="1" dirty="0" smtClean="0">
                <a:ln>
                  <a:solidFill>
                    <a:schemeClr val="bg1"/>
                  </a:solidFill>
                </a:ln>
              </a:rPr>
              <a:t>Step 4.  Incorporate Soils Data (K)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4000" b="1" dirty="0" smtClean="0">
                <a:ln>
                  <a:solidFill>
                    <a:schemeClr val="bg1"/>
                  </a:solidFill>
                </a:ln>
              </a:rPr>
              <a:t>Step 5.  Classify</a:t>
            </a:r>
          </a:p>
        </p:txBody>
      </p:sp>
    </p:spTree>
    <p:extLst>
      <p:ext uri="{BB962C8B-B14F-4D97-AF65-F5344CB8AC3E}">
        <p14:creationId xmlns:p14="http://schemas.microsoft.com/office/powerpoint/2010/main" val="5296842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05600" y="6172200"/>
            <a:ext cx="2217017" cy="55399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</a:rPr>
              <a:t>Calculate SPI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7800" y="2413337"/>
            <a:ext cx="6063327" cy="1015663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</a:rPr>
              <a:t>SPI = LN((Flow Accumulation)+0.001)</a:t>
            </a:r>
          </a:p>
          <a:p>
            <a:r>
              <a:rPr lang="en-US" sz="3000" b="1" dirty="0">
                <a:solidFill>
                  <a:schemeClr val="bg1"/>
                </a:solidFill>
              </a:rPr>
              <a:t>	</a:t>
            </a:r>
            <a:r>
              <a:rPr lang="en-US" sz="3000" b="1" dirty="0" smtClean="0">
                <a:solidFill>
                  <a:schemeClr val="bg1"/>
                </a:solidFill>
              </a:rPr>
              <a:t>*(Slope/100+0.001))</a:t>
            </a:r>
          </a:p>
        </p:txBody>
      </p:sp>
    </p:spTree>
    <p:extLst>
      <p:ext uri="{BB962C8B-B14F-4D97-AF65-F5344CB8AC3E}">
        <p14:creationId xmlns:p14="http://schemas.microsoft.com/office/powerpoint/2010/main" val="42349565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00800" y="6172200"/>
            <a:ext cx="2634824" cy="55399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</a:rPr>
              <a:t>Segment by SPI</a:t>
            </a:r>
          </a:p>
        </p:txBody>
      </p:sp>
    </p:spTree>
    <p:extLst>
      <p:ext uri="{BB962C8B-B14F-4D97-AF65-F5344CB8AC3E}">
        <p14:creationId xmlns:p14="http://schemas.microsoft.com/office/powerpoint/2010/main" val="24326732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76800" y="6172200"/>
            <a:ext cx="4182042" cy="55399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</a:rPr>
              <a:t>Fill Gaps and Consolidate</a:t>
            </a:r>
          </a:p>
        </p:txBody>
      </p:sp>
    </p:spTree>
    <p:extLst>
      <p:ext uri="{BB962C8B-B14F-4D97-AF65-F5344CB8AC3E}">
        <p14:creationId xmlns:p14="http://schemas.microsoft.com/office/powerpoint/2010/main" val="30144945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0" y="6172200"/>
            <a:ext cx="4479560" cy="55399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</a:rPr>
              <a:t>Add K Factor from SSURGO</a:t>
            </a:r>
          </a:p>
        </p:txBody>
      </p:sp>
      <p:sp>
        <p:nvSpPr>
          <p:cNvPr id="6" name="Down Arrow 5"/>
          <p:cNvSpPr/>
          <p:nvPr/>
        </p:nvSpPr>
        <p:spPr>
          <a:xfrm rot="1662666">
            <a:off x="3704894" y="2588673"/>
            <a:ext cx="484632" cy="978408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038600" y="2123301"/>
            <a:ext cx="2523576" cy="55399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</a:rPr>
              <a:t>K Factor = 0.32</a:t>
            </a:r>
          </a:p>
        </p:txBody>
      </p:sp>
    </p:spTree>
    <p:extLst>
      <p:ext uri="{BB962C8B-B14F-4D97-AF65-F5344CB8AC3E}">
        <p14:creationId xmlns:p14="http://schemas.microsoft.com/office/powerpoint/2010/main" val="16906056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" y="274638"/>
            <a:ext cx="9143999" cy="1143000"/>
          </a:xfrm>
          <a:solidFill>
            <a:srgbClr val="92D050">
              <a:alpha val="75000"/>
            </a:srgbClr>
          </a:solidFill>
        </p:spPr>
        <p:txBody>
          <a:bodyPr/>
          <a:lstStyle/>
          <a:p>
            <a:r>
              <a:rPr lang="en-US" b="1" dirty="0" smtClean="0">
                <a:ln>
                  <a:solidFill>
                    <a:schemeClr val="bg1"/>
                  </a:solidFill>
                </a:ln>
              </a:rPr>
              <a:t>Opportunity</a:t>
            </a:r>
            <a:endParaRPr lang="en-US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143000" y="2057400"/>
            <a:ext cx="7467600" cy="4119269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4000" b="1" dirty="0" err="1" smtClean="0">
                <a:ln>
                  <a:solidFill>
                    <a:schemeClr val="bg1"/>
                  </a:solidFill>
                </a:ln>
              </a:rPr>
              <a:t>LiDAR</a:t>
            </a:r>
            <a:r>
              <a:rPr lang="en-US" sz="4000" b="1" dirty="0" smtClean="0">
                <a:ln>
                  <a:solidFill>
                    <a:schemeClr val="bg1"/>
                  </a:solidFill>
                </a:ln>
              </a:rPr>
              <a:t> Increasingly Available</a:t>
            </a:r>
          </a:p>
          <a:p>
            <a:pPr>
              <a:buFont typeface="Wingdings" pitchFamily="2" charset="2"/>
              <a:buChar char="ü"/>
            </a:pPr>
            <a:endParaRPr lang="en-US" sz="4000" b="1" dirty="0">
              <a:ln>
                <a:solidFill>
                  <a:schemeClr val="bg1"/>
                </a:solidFill>
              </a:ln>
            </a:endParaRPr>
          </a:p>
          <a:p>
            <a:pPr>
              <a:buFont typeface="Wingdings" pitchFamily="2" charset="2"/>
              <a:buChar char="ü"/>
            </a:pPr>
            <a:r>
              <a:rPr lang="en-US" sz="4000" b="1" dirty="0" smtClean="0">
                <a:ln>
                  <a:solidFill>
                    <a:schemeClr val="bg1"/>
                  </a:solidFill>
                </a:ln>
              </a:rPr>
              <a:t>Improved Processing Methods</a:t>
            </a:r>
          </a:p>
          <a:p>
            <a:pPr>
              <a:buFont typeface="Wingdings" pitchFamily="2" charset="2"/>
              <a:buChar char="ü"/>
            </a:pPr>
            <a:endParaRPr lang="en-US" sz="4000" b="1" dirty="0">
              <a:ln>
                <a:solidFill>
                  <a:schemeClr val="bg1"/>
                </a:solidFill>
              </a:ln>
            </a:endParaRPr>
          </a:p>
          <a:p>
            <a:pPr>
              <a:buFont typeface="Wingdings" pitchFamily="2" charset="2"/>
              <a:buChar char="ü"/>
            </a:pPr>
            <a:r>
              <a:rPr lang="en-US" sz="4000" b="1" dirty="0" smtClean="0">
                <a:ln>
                  <a:solidFill>
                    <a:schemeClr val="bg1"/>
                  </a:solidFill>
                </a:ln>
              </a:rPr>
              <a:t>Object-based Image Analysis (</a:t>
            </a:r>
            <a:r>
              <a:rPr lang="en-US" sz="4000" b="1" dirty="0" err="1" smtClean="0">
                <a:ln>
                  <a:solidFill>
                    <a:schemeClr val="bg1"/>
                  </a:solidFill>
                </a:ln>
              </a:rPr>
              <a:t>eCognition</a:t>
            </a:r>
            <a:r>
              <a:rPr lang="en-US" sz="4000" b="1" dirty="0" smtClean="0">
                <a:ln>
                  <a:solidFill>
                    <a:schemeClr val="bg1"/>
                  </a:solidFill>
                </a:ln>
              </a:rPr>
              <a:t>)</a:t>
            </a:r>
          </a:p>
          <a:p>
            <a:pPr marL="0" indent="0">
              <a:buNone/>
            </a:pPr>
            <a:endParaRPr lang="en-US" sz="4000" b="1" dirty="0" smtClean="0">
              <a:ln>
                <a:solidFill>
                  <a:schemeClr val="bg1"/>
                </a:solidFill>
              </a:ln>
            </a:endParaRPr>
          </a:p>
          <a:p>
            <a:pPr>
              <a:buFont typeface="Wingdings" pitchFamily="2" charset="2"/>
              <a:buChar char="ü"/>
            </a:pPr>
            <a:endParaRPr lang="en-US" sz="4000" b="1" dirty="0" smtClean="0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400307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14800" y="6172200"/>
            <a:ext cx="4919039" cy="55399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</a:rPr>
              <a:t>Erosion Hotspot Classification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4267200"/>
            <a:ext cx="3106235" cy="147732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</a:rPr>
              <a:t>High Risk      </a:t>
            </a:r>
          </a:p>
          <a:p>
            <a:r>
              <a:rPr lang="en-US" sz="3000" b="1" dirty="0" smtClean="0">
                <a:solidFill>
                  <a:schemeClr val="bg1"/>
                </a:solidFill>
              </a:rPr>
              <a:t>Moderate Risk       </a:t>
            </a:r>
          </a:p>
          <a:p>
            <a:r>
              <a:rPr lang="en-US" sz="3000" b="1" dirty="0" smtClean="0">
                <a:solidFill>
                  <a:schemeClr val="bg1"/>
                </a:solidFill>
              </a:rPr>
              <a:t>Low Risk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4343400"/>
            <a:ext cx="400073" cy="3200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294" y="4800600"/>
            <a:ext cx="367579" cy="3471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269" y="5259415"/>
            <a:ext cx="389628" cy="3691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60024"/>
            <a:ext cx="4409524" cy="56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051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" y="0"/>
            <a:ext cx="9135797" cy="685800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" y="2667000"/>
            <a:ext cx="9143999" cy="1143000"/>
          </a:xfrm>
          <a:solidFill>
            <a:srgbClr val="92D050">
              <a:alpha val="75000"/>
            </a:srgbClr>
          </a:solidFill>
        </p:spPr>
        <p:txBody>
          <a:bodyPr>
            <a:normAutofit/>
          </a:bodyPr>
          <a:lstStyle/>
          <a:p>
            <a:r>
              <a:rPr lang="en-US" b="1" dirty="0" smtClean="0">
                <a:ln>
                  <a:solidFill>
                    <a:schemeClr val="bg1"/>
                  </a:solidFill>
                </a:ln>
              </a:rPr>
              <a:t>GIS Output</a:t>
            </a:r>
            <a:endParaRPr lang="en-US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914400" y="1785059"/>
            <a:ext cx="7467600" cy="438865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4000" b="1" dirty="0" smtClean="0">
              <a:ln>
                <a:solidFill>
                  <a:schemeClr val="bg1"/>
                </a:solidFill>
              </a:ln>
            </a:endParaRPr>
          </a:p>
          <a:p>
            <a:pPr marL="0" indent="0">
              <a:buNone/>
            </a:pPr>
            <a:endParaRPr lang="en-US" sz="4000" b="1" dirty="0" smtClean="0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4953165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91000"/>
            <a:ext cx="5085714" cy="25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4740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830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524569"/>
            <a:ext cx="5085714" cy="191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6716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5797" cy="685800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" y="2667000"/>
            <a:ext cx="9143999" cy="1143000"/>
          </a:xfrm>
          <a:solidFill>
            <a:srgbClr val="92D050">
              <a:alpha val="75000"/>
            </a:srgbClr>
          </a:solidFill>
        </p:spPr>
        <p:txBody>
          <a:bodyPr>
            <a:normAutofit/>
          </a:bodyPr>
          <a:lstStyle/>
          <a:p>
            <a:r>
              <a:rPr lang="en-US" b="1" dirty="0" smtClean="0">
                <a:ln>
                  <a:solidFill>
                    <a:schemeClr val="bg1"/>
                  </a:solidFill>
                </a:ln>
              </a:rPr>
              <a:t>Accuracy Assessment</a:t>
            </a:r>
            <a:endParaRPr lang="en-US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914400" y="1785059"/>
            <a:ext cx="7467600" cy="438865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4000" b="1" dirty="0" smtClean="0">
              <a:ln>
                <a:solidFill>
                  <a:schemeClr val="bg1"/>
                </a:solidFill>
              </a:ln>
            </a:endParaRPr>
          </a:p>
          <a:p>
            <a:pPr marL="0" indent="0">
              <a:buNone/>
            </a:pPr>
            <a:endParaRPr lang="en-US" sz="4000" b="1" dirty="0" smtClean="0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2597262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:\Projects\NRCS CIG LIDAR Forestry\ArcMap_Projects\StudyAreaMap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4" t="8544" r="9134" b="12325"/>
          <a:stretch/>
        </p:blipFill>
        <p:spPr bwMode="auto">
          <a:xfrm>
            <a:off x="2057400" y="0"/>
            <a:ext cx="5181600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621761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:\Projects\NRCS CIG LIDAR Forestry\Photos\Missisquoi\CIMG5347_Paggi_H-2 eros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4876800" cy="36576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P:\Projects\NRCS CIG LIDAR Forestry\Photos\Missisquoi\CIMG5285_Patch A - skid trai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971800"/>
            <a:ext cx="4876800" cy="36576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56542" y="6526767"/>
            <a:ext cx="1487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Alex Marcucci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0613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0798543"/>
              </p:ext>
            </p:extLst>
          </p:nvPr>
        </p:nvGraphicFramePr>
        <p:xfrm>
          <a:off x="0" y="1295400"/>
          <a:ext cx="9144003" cy="4343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5131">
                  <a:extLst>
                    <a:ext uri="{9D8B030D-6E8A-4147-A177-3AD203B41FA5}">
                      <a16:colId xmlns:a16="http://schemas.microsoft.com/office/drawing/2014/main" val="1985534884"/>
                    </a:ext>
                  </a:extLst>
                </a:gridCol>
                <a:gridCol w="1016109">
                  <a:extLst>
                    <a:ext uri="{9D8B030D-6E8A-4147-A177-3AD203B41FA5}">
                      <a16:colId xmlns:a16="http://schemas.microsoft.com/office/drawing/2014/main" val="992413103"/>
                    </a:ext>
                  </a:extLst>
                </a:gridCol>
                <a:gridCol w="1016109">
                  <a:extLst>
                    <a:ext uri="{9D8B030D-6E8A-4147-A177-3AD203B41FA5}">
                      <a16:colId xmlns:a16="http://schemas.microsoft.com/office/drawing/2014/main" val="3948002124"/>
                    </a:ext>
                  </a:extLst>
                </a:gridCol>
                <a:gridCol w="1016109">
                  <a:extLst>
                    <a:ext uri="{9D8B030D-6E8A-4147-A177-3AD203B41FA5}">
                      <a16:colId xmlns:a16="http://schemas.microsoft.com/office/drawing/2014/main" val="2406981875"/>
                    </a:ext>
                  </a:extLst>
                </a:gridCol>
                <a:gridCol w="1016109">
                  <a:extLst>
                    <a:ext uri="{9D8B030D-6E8A-4147-A177-3AD203B41FA5}">
                      <a16:colId xmlns:a16="http://schemas.microsoft.com/office/drawing/2014/main" val="294815036"/>
                    </a:ext>
                  </a:extLst>
                </a:gridCol>
                <a:gridCol w="1016109">
                  <a:extLst>
                    <a:ext uri="{9D8B030D-6E8A-4147-A177-3AD203B41FA5}">
                      <a16:colId xmlns:a16="http://schemas.microsoft.com/office/drawing/2014/main" val="383493125"/>
                    </a:ext>
                  </a:extLst>
                </a:gridCol>
                <a:gridCol w="1016109">
                  <a:extLst>
                    <a:ext uri="{9D8B030D-6E8A-4147-A177-3AD203B41FA5}">
                      <a16:colId xmlns:a16="http://schemas.microsoft.com/office/drawing/2014/main" val="1144496144"/>
                    </a:ext>
                  </a:extLst>
                </a:gridCol>
                <a:gridCol w="1016109">
                  <a:extLst>
                    <a:ext uri="{9D8B030D-6E8A-4147-A177-3AD203B41FA5}">
                      <a16:colId xmlns:a16="http://schemas.microsoft.com/office/drawing/2014/main" val="4265835909"/>
                    </a:ext>
                  </a:extLst>
                </a:gridCol>
                <a:gridCol w="1016109">
                  <a:extLst>
                    <a:ext uri="{9D8B030D-6E8A-4147-A177-3AD203B41FA5}">
                      <a16:colId xmlns:a16="http://schemas.microsoft.com/office/drawing/2014/main" val="1667941561"/>
                    </a:ext>
                  </a:extLst>
                </a:gridCol>
              </a:tblGrid>
              <a:tr h="8686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Field-verified Roads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 smtClean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Modeled </a:t>
                      </a:r>
                      <a:r>
                        <a:rPr lang="en-US" sz="1800" dirty="0">
                          <a:effectLst/>
                        </a:rPr>
                        <a:t>Roads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(July 2016)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 smtClean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Modeled </a:t>
                      </a:r>
                      <a:r>
                        <a:rPr lang="en-US" sz="1800" dirty="0">
                          <a:effectLst/>
                        </a:rPr>
                        <a:t>Roads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(Final – August 2017)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5707255"/>
                  </a:ext>
                </a:extLst>
              </a:tr>
              <a:tr h="8686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Parcel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Number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Length (m)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Number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Length (m)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% Capture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Number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Length (m)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% Capture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4111486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12,111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1,565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13%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4,085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34%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7990248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4,572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2,578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56%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3,733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82%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73282450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4,879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1,679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34%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2,685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55%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5296804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4,335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1,264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29%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2,309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53%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39060952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4,439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1,877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42%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2,806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63%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5646952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62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30,337</a:t>
                      </a:r>
                      <a:endParaRPr lang="en-US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40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8,964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30%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52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15,618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51%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32445107"/>
                  </a:ext>
                </a:extLst>
              </a:tr>
            </a:tbl>
          </a:graphicData>
        </a:graphic>
      </p:graphicFrame>
      <p:sp>
        <p:nvSpPr>
          <p:cNvPr id="5" name="Title 10"/>
          <p:cNvSpPr txBox="1">
            <a:spLocks/>
          </p:cNvSpPr>
          <p:nvPr/>
        </p:nvSpPr>
        <p:spPr>
          <a:xfrm>
            <a:off x="-4" y="228600"/>
            <a:ext cx="9143999" cy="914400"/>
          </a:xfrm>
          <a:prstGeom prst="rect">
            <a:avLst/>
          </a:prstGeom>
          <a:solidFill>
            <a:srgbClr val="92D050">
              <a:alpha val="75000"/>
            </a:srgbClr>
          </a:solidFill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>
                  <a:solidFill>
                    <a:schemeClr val="bg1"/>
                  </a:solidFill>
                </a:ln>
              </a:rPr>
              <a:t>Roads Classification</a:t>
            </a:r>
            <a:endParaRPr lang="en-US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6" name="Title 10"/>
          <p:cNvSpPr txBox="1">
            <a:spLocks/>
          </p:cNvSpPr>
          <p:nvPr/>
        </p:nvSpPr>
        <p:spPr>
          <a:xfrm>
            <a:off x="1" y="5791200"/>
            <a:ext cx="9143999" cy="990600"/>
          </a:xfrm>
          <a:prstGeom prst="rect">
            <a:avLst/>
          </a:prstGeom>
          <a:solidFill>
            <a:srgbClr val="92D050">
              <a:alpha val="75000"/>
            </a:srgbClr>
          </a:solidFill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>
                  <a:solidFill>
                    <a:schemeClr val="bg1"/>
                  </a:solidFill>
                </a:ln>
              </a:rPr>
              <a:t>Rutland County (0.7-m GSD)</a:t>
            </a:r>
            <a:endParaRPr lang="en-US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77200" y="5105400"/>
            <a:ext cx="990600" cy="4572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9800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0"/>
          <p:cNvSpPr txBox="1">
            <a:spLocks/>
          </p:cNvSpPr>
          <p:nvPr/>
        </p:nvSpPr>
        <p:spPr>
          <a:xfrm>
            <a:off x="-4" y="228600"/>
            <a:ext cx="9143999" cy="914400"/>
          </a:xfrm>
          <a:prstGeom prst="rect">
            <a:avLst/>
          </a:prstGeom>
          <a:solidFill>
            <a:srgbClr val="92D050">
              <a:alpha val="75000"/>
            </a:srgbClr>
          </a:solidFill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>
                  <a:solidFill>
                    <a:schemeClr val="bg1"/>
                  </a:solidFill>
                </a:ln>
              </a:rPr>
              <a:t>Roads Classification</a:t>
            </a:r>
            <a:endParaRPr lang="en-US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6" name="Title 10"/>
          <p:cNvSpPr txBox="1">
            <a:spLocks/>
          </p:cNvSpPr>
          <p:nvPr/>
        </p:nvSpPr>
        <p:spPr>
          <a:xfrm>
            <a:off x="1" y="5791200"/>
            <a:ext cx="9143999" cy="990600"/>
          </a:xfrm>
          <a:prstGeom prst="rect">
            <a:avLst/>
          </a:prstGeom>
          <a:solidFill>
            <a:srgbClr val="92D050">
              <a:alpha val="75000"/>
            </a:srgbClr>
          </a:solidFill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>
                  <a:solidFill>
                    <a:schemeClr val="bg1"/>
                  </a:solidFill>
                </a:ln>
              </a:rPr>
              <a:t>Upper </a:t>
            </a:r>
            <a:r>
              <a:rPr lang="en-US" b="1" dirty="0" err="1" smtClean="0">
                <a:ln>
                  <a:solidFill>
                    <a:schemeClr val="bg1"/>
                  </a:solidFill>
                </a:ln>
              </a:rPr>
              <a:t>Missisquoi</a:t>
            </a:r>
            <a:r>
              <a:rPr lang="en-US" b="1" dirty="0" smtClean="0">
                <a:ln>
                  <a:solidFill>
                    <a:schemeClr val="bg1"/>
                  </a:solidFill>
                </a:ln>
              </a:rPr>
              <a:t> (1.6-m GSD)</a:t>
            </a:r>
            <a:endParaRPr lang="en-US" b="1" dirty="0">
              <a:ln>
                <a:solidFill>
                  <a:schemeClr val="bg1"/>
                </a:solidFill>
              </a:ln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5882751"/>
              </p:ext>
            </p:extLst>
          </p:nvPr>
        </p:nvGraphicFramePr>
        <p:xfrm>
          <a:off x="5" y="1143000"/>
          <a:ext cx="9143995" cy="44957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5131">
                  <a:extLst>
                    <a:ext uri="{9D8B030D-6E8A-4147-A177-3AD203B41FA5}">
                      <a16:colId xmlns:a16="http://schemas.microsoft.com/office/drawing/2014/main" val="1932013153"/>
                    </a:ext>
                  </a:extLst>
                </a:gridCol>
                <a:gridCol w="1016108">
                  <a:extLst>
                    <a:ext uri="{9D8B030D-6E8A-4147-A177-3AD203B41FA5}">
                      <a16:colId xmlns:a16="http://schemas.microsoft.com/office/drawing/2014/main" val="2612076801"/>
                    </a:ext>
                  </a:extLst>
                </a:gridCol>
                <a:gridCol w="1016108">
                  <a:extLst>
                    <a:ext uri="{9D8B030D-6E8A-4147-A177-3AD203B41FA5}">
                      <a16:colId xmlns:a16="http://schemas.microsoft.com/office/drawing/2014/main" val="2859403806"/>
                    </a:ext>
                  </a:extLst>
                </a:gridCol>
                <a:gridCol w="1016108">
                  <a:extLst>
                    <a:ext uri="{9D8B030D-6E8A-4147-A177-3AD203B41FA5}">
                      <a16:colId xmlns:a16="http://schemas.microsoft.com/office/drawing/2014/main" val="3339129829"/>
                    </a:ext>
                  </a:extLst>
                </a:gridCol>
                <a:gridCol w="1016108">
                  <a:extLst>
                    <a:ext uri="{9D8B030D-6E8A-4147-A177-3AD203B41FA5}">
                      <a16:colId xmlns:a16="http://schemas.microsoft.com/office/drawing/2014/main" val="43364804"/>
                    </a:ext>
                  </a:extLst>
                </a:gridCol>
                <a:gridCol w="1016108">
                  <a:extLst>
                    <a:ext uri="{9D8B030D-6E8A-4147-A177-3AD203B41FA5}">
                      <a16:colId xmlns:a16="http://schemas.microsoft.com/office/drawing/2014/main" val="541985633"/>
                    </a:ext>
                  </a:extLst>
                </a:gridCol>
                <a:gridCol w="1016108">
                  <a:extLst>
                    <a:ext uri="{9D8B030D-6E8A-4147-A177-3AD203B41FA5}">
                      <a16:colId xmlns:a16="http://schemas.microsoft.com/office/drawing/2014/main" val="3319000421"/>
                    </a:ext>
                  </a:extLst>
                </a:gridCol>
                <a:gridCol w="1016108">
                  <a:extLst>
                    <a:ext uri="{9D8B030D-6E8A-4147-A177-3AD203B41FA5}">
                      <a16:colId xmlns:a16="http://schemas.microsoft.com/office/drawing/2014/main" val="1459369033"/>
                    </a:ext>
                  </a:extLst>
                </a:gridCol>
                <a:gridCol w="1016108">
                  <a:extLst>
                    <a:ext uri="{9D8B030D-6E8A-4147-A177-3AD203B41FA5}">
                      <a16:colId xmlns:a16="http://schemas.microsoft.com/office/drawing/2014/main" val="2309991320"/>
                    </a:ext>
                  </a:extLst>
                </a:gridCol>
              </a:tblGrid>
              <a:tr h="56197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Field-verified Roads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Modeled Roads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(June 2016)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Modeled Roads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(Final – August 2017)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4054644"/>
                  </a:ext>
                </a:extLst>
              </a:tr>
              <a:tr h="56197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Parcel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Number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Length (m)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Number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Length (m)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% Capture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Number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Length (m)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% Capture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871080"/>
                  </a:ext>
                </a:extLst>
              </a:tr>
              <a:tr h="2809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6,527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9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3,793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58%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4,314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66%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15672317"/>
                  </a:ext>
                </a:extLst>
              </a:tr>
              <a:tr h="2809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6,514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3,943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61%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3,878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60%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38073400"/>
                  </a:ext>
                </a:extLst>
              </a:tr>
              <a:tr h="2809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2,946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748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25%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389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13%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14354717"/>
                  </a:ext>
                </a:extLst>
              </a:tr>
              <a:tr h="2809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1,929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998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52%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936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49%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1265059"/>
                  </a:ext>
                </a:extLst>
              </a:tr>
              <a:tr h="2809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1,163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211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18%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137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4652320"/>
                  </a:ext>
                </a:extLst>
              </a:tr>
              <a:tr h="2809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3,595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152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96273583"/>
                  </a:ext>
                </a:extLst>
              </a:tr>
              <a:tr h="2809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454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02375084"/>
                  </a:ext>
                </a:extLst>
              </a:tr>
              <a:tr h="2809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985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203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21%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286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29%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8904851"/>
                  </a:ext>
                </a:extLst>
              </a:tr>
              <a:tr h="2809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1,615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209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13%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147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85581955"/>
                  </a:ext>
                </a:extLst>
              </a:tr>
              <a:tr h="2809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392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6277972"/>
                  </a:ext>
                </a:extLst>
              </a:tr>
              <a:tr h="2809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832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151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18%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0%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08130810"/>
                  </a:ext>
                </a:extLst>
              </a:tr>
              <a:tr h="2809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74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26,951</a:t>
                      </a:r>
                      <a:endParaRPr lang="en-US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47</a:t>
                      </a:r>
                      <a:endParaRPr lang="en-US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10,305</a:t>
                      </a:r>
                      <a:endParaRPr lang="en-US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38%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44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10,239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38%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99229439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8077200" y="5257798"/>
            <a:ext cx="990600" cy="4572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375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" y="274638"/>
            <a:ext cx="9143999" cy="1143000"/>
          </a:xfrm>
          <a:solidFill>
            <a:srgbClr val="92D050">
              <a:alpha val="75000"/>
            </a:srgbClr>
          </a:solidFill>
        </p:spPr>
        <p:txBody>
          <a:bodyPr/>
          <a:lstStyle/>
          <a:p>
            <a:r>
              <a:rPr lang="en-US" b="1" dirty="0" smtClean="0">
                <a:ln>
                  <a:solidFill>
                    <a:schemeClr val="bg1"/>
                  </a:solidFill>
                </a:ln>
              </a:rPr>
              <a:t>Approach</a:t>
            </a:r>
            <a:endParaRPr lang="en-US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90500" y="1417638"/>
            <a:ext cx="8763000" cy="4388651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4000" b="1" dirty="0" smtClean="0">
                <a:ln>
                  <a:solidFill>
                    <a:schemeClr val="bg1"/>
                  </a:solidFill>
                </a:ln>
              </a:rPr>
              <a:t>Automated Mapping Combining OBIA with LiDAR and Other High-resolution Inputs</a:t>
            </a:r>
          </a:p>
          <a:p>
            <a:pPr>
              <a:buFont typeface="Wingdings" pitchFamily="2" charset="2"/>
              <a:buChar char="ü"/>
            </a:pPr>
            <a:endParaRPr lang="en-US" sz="4000" b="1" dirty="0">
              <a:ln>
                <a:solidFill>
                  <a:schemeClr val="bg1"/>
                </a:solidFill>
              </a:ln>
            </a:endParaRPr>
          </a:p>
          <a:p>
            <a:pPr>
              <a:buFont typeface="Wingdings" pitchFamily="2" charset="2"/>
              <a:buChar char="ü"/>
            </a:pPr>
            <a:r>
              <a:rPr lang="en-US" sz="4000" b="1" dirty="0" smtClean="0">
                <a:ln>
                  <a:solidFill>
                    <a:schemeClr val="bg1"/>
                  </a:solidFill>
                </a:ln>
              </a:rPr>
              <a:t>Export Results to Widely-used Formats</a:t>
            </a:r>
          </a:p>
          <a:p>
            <a:pPr>
              <a:buFont typeface="Wingdings" pitchFamily="2" charset="2"/>
              <a:buChar char="ü"/>
            </a:pPr>
            <a:endParaRPr lang="en-US" sz="4000" b="1" dirty="0">
              <a:ln>
                <a:solidFill>
                  <a:schemeClr val="bg1"/>
                </a:solidFill>
              </a:ln>
            </a:endParaRPr>
          </a:p>
          <a:p>
            <a:pPr>
              <a:buFont typeface="Wingdings" pitchFamily="2" charset="2"/>
              <a:buChar char="ü"/>
            </a:pPr>
            <a:r>
              <a:rPr lang="en-US" sz="4000" b="1" dirty="0" smtClean="0">
                <a:ln>
                  <a:solidFill>
                    <a:schemeClr val="bg1"/>
                  </a:solidFill>
                </a:ln>
              </a:rPr>
              <a:t>Pilot Sites: Rutland County, Upper </a:t>
            </a:r>
            <a:r>
              <a:rPr lang="en-US" sz="4000" b="1" dirty="0" err="1" smtClean="0">
                <a:ln>
                  <a:solidFill>
                    <a:schemeClr val="bg1"/>
                  </a:solidFill>
                </a:ln>
              </a:rPr>
              <a:t>Missisquoi</a:t>
            </a:r>
            <a:endParaRPr lang="en-US" sz="4000" b="1" dirty="0" smtClean="0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0905148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0"/>
          <p:cNvSpPr txBox="1">
            <a:spLocks/>
          </p:cNvSpPr>
          <p:nvPr/>
        </p:nvSpPr>
        <p:spPr>
          <a:xfrm>
            <a:off x="-4" y="228600"/>
            <a:ext cx="9143999" cy="914400"/>
          </a:xfrm>
          <a:prstGeom prst="rect">
            <a:avLst/>
          </a:prstGeom>
          <a:solidFill>
            <a:srgbClr val="92D050">
              <a:alpha val="75000"/>
            </a:srgbClr>
          </a:solidFill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>
                  <a:solidFill>
                    <a:schemeClr val="bg1"/>
                  </a:solidFill>
                </a:ln>
              </a:rPr>
              <a:t>Erosion Hotspot Classification</a:t>
            </a:r>
            <a:endParaRPr lang="en-US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6" name="Title 10"/>
          <p:cNvSpPr txBox="1">
            <a:spLocks/>
          </p:cNvSpPr>
          <p:nvPr/>
        </p:nvSpPr>
        <p:spPr>
          <a:xfrm>
            <a:off x="1" y="5791200"/>
            <a:ext cx="9143999" cy="990600"/>
          </a:xfrm>
          <a:prstGeom prst="rect">
            <a:avLst/>
          </a:prstGeom>
          <a:solidFill>
            <a:srgbClr val="92D050">
              <a:alpha val="75000"/>
            </a:srgbClr>
          </a:solidFill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>
                  <a:solidFill>
                    <a:schemeClr val="bg1"/>
                  </a:solidFill>
                </a:ln>
              </a:rPr>
              <a:t>Rutland County (0.7-m GSD)</a:t>
            </a:r>
            <a:endParaRPr lang="en-US" b="1" dirty="0">
              <a:ln>
                <a:solidFill>
                  <a:schemeClr val="bg1"/>
                </a:solidFill>
              </a:ln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0648933"/>
              </p:ext>
            </p:extLst>
          </p:nvPr>
        </p:nvGraphicFramePr>
        <p:xfrm>
          <a:off x="5" y="1181100"/>
          <a:ext cx="9143995" cy="4572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5131">
                  <a:extLst>
                    <a:ext uri="{9D8B030D-6E8A-4147-A177-3AD203B41FA5}">
                      <a16:colId xmlns:a16="http://schemas.microsoft.com/office/drawing/2014/main" val="1918904051"/>
                    </a:ext>
                  </a:extLst>
                </a:gridCol>
                <a:gridCol w="1016108">
                  <a:extLst>
                    <a:ext uri="{9D8B030D-6E8A-4147-A177-3AD203B41FA5}">
                      <a16:colId xmlns:a16="http://schemas.microsoft.com/office/drawing/2014/main" val="1444397938"/>
                    </a:ext>
                  </a:extLst>
                </a:gridCol>
                <a:gridCol w="1016108">
                  <a:extLst>
                    <a:ext uri="{9D8B030D-6E8A-4147-A177-3AD203B41FA5}">
                      <a16:colId xmlns:a16="http://schemas.microsoft.com/office/drawing/2014/main" val="2402982031"/>
                    </a:ext>
                  </a:extLst>
                </a:gridCol>
                <a:gridCol w="1016108">
                  <a:extLst>
                    <a:ext uri="{9D8B030D-6E8A-4147-A177-3AD203B41FA5}">
                      <a16:colId xmlns:a16="http://schemas.microsoft.com/office/drawing/2014/main" val="1780039855"/>
                    </a:ext>
                  </a:extLst>
                </a:gridCol>
                <a:gridCol w="1016108">
                  <a:extLst>
                    <a:ext uri="{9D8B030D-6E8A-4147-A177-3AD203B41FA5}">
                      <a16:colId xmlns:a16="http://schemas.microsoft.com/office/drawing/2014/main" val="3564865662"/>
                    </a:ext>
                  </a:extLst>
                </a:gridCol>
                <a:gridCol w="1016108">
                  <a:extLst>
                    <a:ext uri="{9D8B030D-6E8A-4147-A177-3AD203B41FA5}">
                      <a16:colId xmlns:a16="http://schemas.microsoft.com/office/drawing/2014/main" val="2371191698"/>
                    </a:ext>
                  </a:extLst>
                </a:gridCol>
                <a:gridCol w="1016108">
                  <a:extLst>
                    <a:ext uri="{9D8B030D-6E8A-4147-A177-3AD203B41FA5}">
                      <a16:colId xmlns:a16="http://schemas.microsoft.com/office/drawing/2014/main" val="2526863392"/>
                    </a:ext>
                  </a:extLst>
                </a:gridCol>
                <a:gridCol w="1016108">
                  <a:extLst>
                    <a:ext uri="{9D8B030D-6E8A-4147-A177-3AD203B41FA5}">
                      <a16:colId xmlns:a16="http://schemas.microsoft.com/office/drawing/2014/main" val="316155600"/>
                    </a:ext>
                  </a:extLst>
                </a:gridCol>
                <a:gridCol w="1016108">
                  <a:extLst>
                    <a:ext uri="{9D8B030D-6E8A-4147-A177-3AD203B41FA5}">
                      <a16:colId xmlns:a16="http://schemas.microsoft.com/office/drawing/2014/main" val="2452986153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Field-verified Erosion Hotspots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Modeled Erosion Hotspots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(June 2017)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Modeled Erosion Hotspots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(Final – August 2017)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1667738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Site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Number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Length (m)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Number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Length (m)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% Capture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Number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Length (m)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% Capture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606423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4-A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77%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79%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3233944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4-H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27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49%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49%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794138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4-J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985459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4-K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28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28%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028801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4-M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141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41%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64%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1083161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5-B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209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141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67%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147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70%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3799709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5-C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414201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5-D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183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157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86%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156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85%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8998071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5-E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42%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73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84%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0488446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5-F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100%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100%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6977303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28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1,007</a:t>
                      </a:r>
                      <a:endParaRPr lang="en-US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17</a:t>
                      </a:r>
                      <a:endParaRPr lang="en-US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611</a:t>
                      </a:r>
                      <a:endParaRPr lang="en-US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61%</a:t>
                      </a:r>
                      <a:endParaRPr lang="en-US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20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658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65%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3686247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8077200" y="5351585"/>
            <a:ext cx="990600" cy="4572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4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0"/>
          <p:cNvSpPr txBox="1">
            <a:spLocks/>
          </p:cNvSpPr>
          <p:nvPr/>
        </p:nvSpPr>
        <p:spPr>
          <a:xfrm>
            <a:off x="-3" y="0"/>
            <a:ext cx="9143999" cy="685800"/>
          </a:xfrm>
          <a:prstGeom prst="rect">
            <a:avLst/>
          </a:prstGeom>
          <a:solidFill>
            <a:srgbClr val="92D050">
              <a:alpha val="75000"/>
            </a:srgbClr>
          </a:solidFill>
        </p:spPr>
        <p:txBody>
          <a:bodyPr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>
                  <a:solidFill>
                    <a:schemeClr val="bg1"/>
                  </a:solidFill>
                </a:ln>
              </a:rPr>
              <a:t>Erosion Hotspot Classification</a:t>
            </a:r>
            <a:endParaRPr lang="en-US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6" name="Title 10"/>
          <p:cNvSpPr txBox="1">
            <a:spLocks/>
          </p:cNvSpPr>
          <p:nvPr/>
        </p:nvSpPr>
        <p:spPr>
          <a:xfrm>
            <a:off x="1" y="6172200"/>
            <a:ext cx="9143999" cy="609600"/>
          </a:xfrm>
          <a:prstGeom prst="rect">
            <a:avLst/>
          </a:prstGeom>
          <a:solidFill>
            <a:srgbClr val="92D050">
              <a:alpha val="75000"/>
            </a:srgbClr>
          </a:solidFill>
        </p:spPr>
        <p:txBody>
          <a:bodyPr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>
                  <a:solidFill>
                    <a:schemeClr val="bg1"/>
                  </a:solidFill>
                </a:ln>
              </a:rPr>
              <a:t>Upper </a:t>
            </a:r>
            <a:r>
              <a:rPr lang="en-US" b="1" dirty="0" err="1" smtClean="0">
                <a:ln>
                  <a:solidFill>
                    <a:schemeClr val="bg1"/>
                  </a:solidFill>
                </a:ln>
              </a:rPr>
              <a:t>Missisquoi</a:t>
            </a:r>
            <a:r>
              <a:rPr lang="en-US" b="1" dirty="0" smtClean="0">
                <a:ln>
                  <a:solidFill>
                    <a:schemeClr val="bg1"/>
                  </a:solidFill>
                </a:ln>
              </a:rPr>
              <a:t> (1.6-m GSD)</a:t>
            </a:r>
            <a:endParaRPr lang="en-US" b="1" dirty="0">
              <a:ln>
                <a:solidFill>
                  <a:schemeClr val="bg1"/>
                </a:solidFill>
              </a:ln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0589202"/>
              </p:ext>
            </p:extLst>
          </p:nvPr>
        </p:nvGraphicFramePr>
        <p:xfrm>
          <a:off x="312054" y="685800"/>
          <a:ext cx="8519884" cy="5486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5844">
                  <a:extLst>
                    <a:ext uri="{9D8B030D-6E8A-4147-A177-3AD203B41FA5}">
                      <a16:colId xmlns:a16="http://schemas.microsoft.com/office/drawing/2014/main" val="1564016934"/>
                    </a:ext>
                  </a:extLst>
                </a:gridCol>
                <a:gridCol w="946755">
                  <a:extLst>
                    <a:ext uri="{9D8B030D-6E8A-4147-A177-3AD203B41FA5}">
                      <a16:colId xmlns:a16="http://schemas.microsoft.com/office/drawing/2014/main" val="3545768690"/>
                    </a:ext>
                  </a:extLst>
                </a:gridCol>
                <a:gridCol w="946755">
                  <a:extLst>
                    <a:ext uri="{9D8B030D-6E8A-4147-A177-3AD203B41FA5}">
                      <a16:colId xmlns:a16="http://schemas.microsoft.com/office/drawing/2014/main" val="616724517"/>
                    </a:ext>
                  </a:extLst>
                </a:gridCol>
                <a:gridCol w="946755">
                  <a:extLst>
                    <a:ext uri="{9D8B030D-6E8A-4147-A177-3AD203B41FA5}">
                      <a16:colId xmlns:a16="http://schemas.microsoft.com/office/drawing/2014/main" val="2953521266"/>
                    </a:ext>
                  </a:extLst>
                </a:gridCol>
                <a:gridCol w="946755">
                  <a:extLst>
                    <a:ext uri="{9D8B030D-6E8A-4147-A177-3AD203B41FA5}">
                      <a16:colId xmlns:a16="http://schemas.microsoft.com/office/drawing/2014/main" val="3522476441"/>
                    </a:ext>
                  </a:extLst>
                </a:gridCol>
                <a:gridCol w="946755">
                  <a:extLst>
                    <a:ext uri="{9D8B030D-6E8A-4147-A177-3AD203B41FA5}">
                      <a16:colId xmlns:a16="http://schemas.microsoft.com/office/drawing/2014/main" val="1705721752"/>
                    </a:ext>
                  </a:extLst>
                </a:gridCol>
                <a:gridCol w="946755">
                  <a:extLst>
                    <a:ext uri="{9D8B030D-6E8A-4147-A177-3AD203B41FA5}">
                      <a16:colId xmlns:a16="http://schemas.microsoft.com/office/drawing/2014/main" val="1422614405"/>
                    </a:ext>
                  </a:extLst>
                </a:gridCol>
                <a:gridCol w="946755">
                  <a:extLst>
                    <a:ext uri="{9D8B030D-6E8A-4147-A177-3AD203B41FA5}">
                      <a16:colId xmlns:a16="http://schemas.microsoft.com/office/drawing/2014/main" val="3001892415"/>
                    </a:ext>
                  </a:extLst>
                </a:gridCol>
                <a:gridCol w="946755">
                  <a:extLst>
                    <a:ext uri="{9D8B030D-6E8A-4147-A177-3AD203B41FA5}">
                      <a16:colId xmlns:a16="http://schemas.microsoft.com/office/drawing/2014/main" val="320851259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 smtClean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Field-verified </a:t>
                      </a:r>
                      <a:r>
                        <a:rPr lang="en-US" sz="1000" dirty="0">
                          <a:effectLst/>
                        </a:rPr>
                        <a:t>Erosion Hotspots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 smtClean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Modeled </a:t>
                      </a:r>
                      <a:r>
                        <a:rPr lang="en-US" sz="1000" dirty="0">
                          <a:effectLst/>
                        </a:rPr>
                        <a:t>Erosion Hotspots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(June 2017)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 smtClean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Modeled </a:t>
                      </a:r>
                      <a:r>
                        <a:rPr lang="en-US" sz="1000" dirty="0">
                          <a:effectLst/>
                        </a:rPr>
                        <a:t>Erosion Hotspots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(Final – August 2017)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97391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Site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Number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Length (m)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Number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Length (m)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% Capture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Number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Length (m)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% Capture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4041075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1-B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152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12989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1-C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897168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1-E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1060074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1-F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278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34%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37%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24730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1-I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329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226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69%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236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72%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873076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2-A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100%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100%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9336938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2-C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56%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100%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051756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2-D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721755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2-H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473063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2-I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100%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100%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4882548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2-J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0733950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2-N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8018001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2-V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0125809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3-B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864195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4-D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55%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55%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8015116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5-D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6609693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6-B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1951779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6-C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0868922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6-J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132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14%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791354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32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1,315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11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395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30%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13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453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34%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09591381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7848600" y="5791200"/>
            <a:ext cx="990600" cy="4572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5774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76"/>
            <a:ext cx="9135797" cy="6851847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" y="2667000"/>
            <a:ext cx="9143999" cy="1143000"/>
          </a:xfrm>
          <a:solidFill>
            <a:srgbClr val="92D050">
              <a:alpha val="75000"/>
            </a:srgbClr>
          </a:solidFill>
        </p:spPr>
        <p:txBody>
          <a:bodyPr>
            <a:normAutofit/>
          </a:bodyPr>
          <a:lstStyle/>
          <a:p>
            <a:r>
              <a:rPr lang="en-US" b="1" dirty="0" smtClean="0">
                <a:ln>
                  <a:solidFill>
                    <a:schemeClr val="bg1"/>
                  </a:solidFill>
                </a:ln>
              </a:rPr>
              <a:t>Sources of Error</a:t>
            </a:r>
            <a:endParaRPr lang="en-US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914400" y="1785059"/>
            <a:ext cx="7467600" cy="438865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4000" b="1" dirty="0" smtClean="0">
              <a:ln>
                <a:solidFill>
                  <a:schemeClr val="bg1"/>
                </a:solidFill>
              </a:ln>
            </a:endParaRPr>
          </a:p>
          <a:p>
            <a:pPr marL="0" indent="0">
              <a:buNone/>
            </a:pPr>
            <a:endParaRPr lang="en-US" sz="4000" b="1" dirty="0" smtClean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56542" y="6526767"/>
            <a:ext cx="1487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Alex Marcucci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3106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48400" y="6248400"/>
            <a:ext cx="2840265" cy="55399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</a:rPr>
              <a:t>Line Attenuation</a:t>
            </a:r>
          </a:p>
        </p:txBody>
      </p:sp>
      <p:sp>
        <p:nvSpPr>
          <p:cNvPr id="5" name="Down Arrow 4"/>
          <p:cNvSpPr/>
          <p:nvPr/>
        </p:nvSpPr>
        <p:spPr>
          <a:xfrm rot="1662666">
            <a:off x="4924093" y="2266370"/>
            <a:ext cx="484632" cy="978408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17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76"/>
            <a:ext cx="9135796" cy="6851847"/>
          </a:xfrm>
          <a:prstGeom prst="rect">
            <a:avLst/>
          </a:prstGeom>
        </p:spPr>
      </p:pic>
      <p:sp>
        <p:nvSpPr>
          <p:cNvPr id="12" name="Content Placeholder 11"/>
          <p:cNvSpPr>
            <a:spLocks noGrp="1"/>
          </p:cNvSpPr>
          <p:nvPr>
            <p:ph idx="4294967295"/>
          </p:nvPr>
        </p:nvSpPr>
        <p:spPr>
          <a:xfrm>
            <a:off x="1676400" y="1784350"/>
            <a:ext cx="7467600" cy="438943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4000" b="1" dirty="0" smtClean="0">
              <a:ln>
                <a:solidFill>
                  <a:schemeClr val="bg1"/>
                </a:solidFill>
              </a:ln>
            </a:endParaRPr>
          </a:p>
          <a:p>
            <a:pPr marL="0" indent="0">
              <a:buNone/>
            </a:pPr>
            <a:endParaRPr lang="en-US" sz="4000" b="1" dirty="0" smtClean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56542" y="6526767"/>
            <a:ext cx="1487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Alex Marcucci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7744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81600" y="6096000"/>
            <a:ext cx="3740126" cy="55399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</a:rPr>
              <a:t>Gaps in Road Network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8333"/>
            <a:ext cx="9144000" cy="474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3742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38400" y="6096000"/>
            <a:ext cx="6518066" cy="55399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</a:rPr>
              <a:t>Missing Erosion Site – No Mapped Road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8333"/>
            <a:ext cx="9144000" cy="474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056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6019800"/>
            <a:ext cx="8090741" cy="55399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</a:rPr>
              <a:t>Missing Erosion Site – Mapped Road Not Selected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58333"/>
            <a:ext cx="9143998" cy="474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571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5797" cy="685800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" y="2667000"/>
            <a:ext cx="9143999" cy="1143000"/>
          </a:xfrm>
          <a:solidFill>
            <a:srgbClr val="92D050">
              <a:alpha val="75000"/>
            </a:srgbClr>
          </a:solidFill>
        </p:spPr>
        <p:txBody>
          <a:bodyPr>
            <a:normAutofit/>
          </a:bodyPr>
          <a:lstStyle/>
          <a:p>
            <a:r>
              <a:rPr lang="en-US" b="1" dirty="0" smtClean="0">
                <a:ln>
                  <a:solidFill>
                    <a:schemeClr val="bg1"/>
                  </a:solidFill>
                </a:ln>
              </a:rPr>
              <a:t>Phosphorus Loading Estimates</a:t>
            </a:r>
            <a:endParaRPr lang="en-US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914400" y="1785059"/>
            <a:ext cx="7467600" cy="438865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4000" b="1" dirty="0" smtClean="0">
              <a:ln>
                <a:solidFill>
                  <a:schemeClr val="bg1"/>
                </a:solidFill>
              </a:ln>
            </a:endParaRPr>
          </a:p>
          <a:p>
            <a:pPr marL="0" indent="0">
              <a:buNone/>
            </a:pPr>
            <a:endParaRPr lang="en-US" sz="4000" b="1" dirty="0" smtClean="0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5659453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" y="3076"/>
            <a:ext cx="9135797" cy="6851847"/>
          </a:xfrm>
          <a:prstGeom prst="rect">
            <a:avLst/>
          </a:prstGeom>
        </p:spPr>
      </p:pic>
      <p:sp>
        <p:nvSpPr>
          <p:cNvPr id="12" name="Content Placeholder 11"/>
          <p:cNvSpPr>
            <a:spLocks noGrp="1"/>
          </p:cNvSpPr>
          <p:nvPr>
            <p:ph idx="4294967295"/>
          </p:nvPr>
        </p:nvSpPr>
        <p:spPr>
          <a:xfrm>
            <a:off x="1676400" y="1784350"/>
            <a:ext cx="7467600" cy="438943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4000" b="1" dirty="0" smtClean="0">
              <a:ln>
                <a:solidFill>
                  <a:schemeClr val="bg1"/>
                </a:solidFill>
              </a:ln>
            </a:endParaRPr>
          </a:p>
          <a:p>
            <a:pPr marL="0" indent="0">
              <a:buNone/>
            </a:pPr>
            <a:endParaRPr lang="en-US" sz="4000" b="1" dirty="0" smtClean="0">
              <a:ln>
                <a:solidFill>
                  <a:schemeClr val="bg1"/>
                </a:solidFill>
              </a:ln>
            </a:endParaRPr>
          </a:p>
          <a:p>
            <a:pPr>
              <a:buFont typeface="Wingdings" pitchFamily="2" charset="2"/>
              <a:buChar char="ü"/>
            </a:pPr>
            <a:endParaRPr lang="en-US" sz="4000" b="1" dirty="0" smtClean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5000" y="944126"/>
            <a:ext cx="5486400" cy="55399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</a:rPr>
              <a:t>Volume of Eroded Segments (m</a:t>
            </a:r>
            <a:r>
              <a:rPr lang="en-US" sz="3000" b="1" baseline="30000" dirty="0" smtClean="0">
                <a:solidFill>
                  <a:schemeClr val="bg1"/>
                </a:solidFill>
              </a:rPr>
              <a:t>3</a:t>
            </a:r>
            <a:r>
              <a:rPr lang="en-US" sz="3000" b="1" dirty="0" smtClean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5878" y="2574161"/>
            <a:ext cx="8880444" cy="55399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</a:rPr>
              <a:t>Bulk Density Rate – 1,500 kg/m</a:t>
            </a:r>
            <a:r>
              <a:rPr lang="en-US" sz="3000" b="1" baseline="30000" dirty="0" smtClean="0">
                <a:solidFill>
                  <a:schemeClr val="bg1"/>
                </a:solidFill>
              </a:rPr>
              <a:t>3</a:t>
            </a:r>
            <a:r>
              <a:rPr lang="en-US" sz="3000" b="1" dirty="0" smtClean="0">
                <a:solidFill>
                  <a:schemeClr val="bg1"/>
                </a:solidFill>
              </a:rPr>
              <a:t> (Wemple et al. 2013)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7770" y="4114800"/>
            <a:ext cx="7732501" cy="55399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</a:rPr>
              <a:t>Total P Rate –  250 mg/kg (Wemple et al. 2013)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95957" y="5562600"/>
            <a:ext cx="4560287" cy="55399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</a:rPr>
              <a:t>Apportioned Over 30 Years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56542" y="6526767"/>
            <a:ext cx="1487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Alex Marcucci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7751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0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48200" y="6172200"/>
            <a:ext cx="4396140" cy="55399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</a:rPr>
              <a:t>Original LiDAR Point Cloud</a:t>
            </a:r>
            <a:endParaRPr lang="en-US" sz="3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0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38800" y="6172200"/>
            <a:ext cx="3423117" cy="55399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</a:rPr>
              <a:t>HUC 12 Watersheds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717"/>
            <a:ext cx="9144000" cy="560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472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" y="152400"/>
            <a:ext cx="9143999" cy="1143000"/>
          </a:xfrm>
          <a:solidFill>
            <a:srgbClr val="92D050">
              <a:alpha val="75000"/>
            </a:srgbClr>
          </a:solidFill>
        </p:spPr>
        <p:txBody>
          <a:bodyPr/>
          <a:lstStyle/>
          <a:p>
            <a:r>
              <a:rPr lang="en-US" b="1" dirty="0" smtClean="0">
                <a:ln>
                  <a:solidFill>
                    <a:schemeClr val="bg1"/>
                  </a:solidFill>
                </a:ln>
              </a:rPr>
              <a:t>Lessons</a:t>
            </a:r>
            <a:endParaRPr lang="en-US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1524000"/>
            <a:ext cx="8458200" cy="4942567"/>
          </a:xfrm>
        </p:spPr>
        <p:txBody>
          <a:bodyPr>
            <a:noAutofit/>
          </a:bodyPr>
          <a:lstStyle/>
          <a:p>
            <a:pPr>
              <a:spcAft>
                <a:spcPts val="2500"/>
              </a:spcAft>
              <a:buFont typeface="Wingdings" panose="05000000000000000000" pitchFamily="2" charset="2"/>
              <a:buChar char="Ø"/>
            </a:pPr>
            <a:r>
              <a:rPr lang="en-US" sz="4000" b="1" dirty="0" smtClean="0">
                <a:ln>
                  <a:solidFill>
                    <a:schemeClr val="bg1"/>
                  </a:solidFill>
                </a:ln>
              </a:rPr>
              <a:t>Comprehensive Networks Difficult</a:t>
            </a:r>
          </a:p>
          <a:p>
            <a:pPr>
              <a:spcAft>
                <a:spcPts val="2500"/>
              </a:spcAft>
              <a:buFont typeface="Wingdings" panose="05000000000000000000" pitchFamily="2" charset="2"/>
              <a:buChar char="Ø"/>
            </a:pPr>
            <a:r>
              <a:rPr lang="en-US" sz="4000" b="1" dirty="0" smtClean="0">
                <a:ln>
                  <a:solidFill>
                    <a:schemeClr val="bg1"/>
                  </a:solidFill>
                </a:ln>
              </a:rPr>
              <a:t>Resolution Matters</a:t>
            </a:r>
          </a:p>
          <a:p>
            <a:pPr>
              <a:spcAft>
                <a:spcPts val="2500"/>
              </a:spcAft>
              <a:buFont typeface="Wingdings" panose="05000000000000000000" pitchFamily="2" charset="2"/>
              <a:buChar char="Ø"/>
            </a:pPr>
            <a:r>
              <a:rPr lang="en-US" sz="4000" b="1" dirty="0" smtClean="0">
                <a:ln>
                  <a:solidFill>
                    <a:schemeClr val="bg1"/>
                  </a:solidFill>
                </a:ln>
              </a:rPr>
              <a:t>Eroded Sites Easier to Map</a:t>
            </a:r>
          </a:p>
          <a:p>
            <a:pPr>
              <a:spcAft>
                <a:spcPts val="2500"/>
              </a:spcAft>
              <a:buFont typeface="Wingdings" panose="05000000000000000000" pitchFamily="2" charset="2"/>
              <a:buChar char="Ø"/>
            </a:pPr>
            <a:r>
              <a:rPr lang="en-US" sz="4000" b="1" dirty="0" smtClean="0">
                <a:ln>
                  <a:solidFill>
                    <a:schemeClr val="bg1"/>
                  </a:solidFill>
                </a:ln>
              </a:rPr>
              <a:t>SPI-based Approach Promising</a:t>
            </a:r>
          </a:p>
          <a:p>
            <a:pPr>
              <a:spcAft>
                <a:spcPts val="2500"/>
              </a:spcAft>
              <a:buFont typeface="Wingdings" panose="05000000000000000000" pitchFamily="2" charset="2"/>
              <a:buChar char="Ø"/>
            </a:pPr>
            <a:r>
              <a:rPr lang="en-US" sz="4000" b="1" dirty="0" smtClean="0">
                <a:ln>
                  <a:solidFill>
                    <a:schemeClr val="bg1"/>
                  </a:solidFill>
                </a:ln>
              </a:rPr>
              <a:t>Comparative P Estimates Informative</a:t>
            </a:r>
          </a:p>
          <a:p>
            <a:pPr>
              <a:spcAft>
                <a:spcPts val="2500"/>
              </a:spcAft>
              <a:buFont typeface="Wingdings" panose="05000000000000000000" pitchFamily="2" charset="2"/>
              <a:buChar char="Ø"/>
            </a:pPr>
            <a:endParaRPr lang="en-US" sz="4000" b="1" dirty="0" smtClean="0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221146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7999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" y="152400"/>
            <a:ext cx="9143999" cy="1143000"/>
          </a:xfrm>
          <a:solidFill>
            <a:srgbClr val="92D050">
              <a:alpha val="75000"/>
            </a:srgbClr>
          </a:solidFill>
        </p:spPr>
        <p:txBody>
          <a:bodyPr/>
          <a:lstStyle/>
          <a:p>
            <a:r>
              <a:rPr lang="en-US" b="1" dirty="0" smtClean="0">
                <a:ln>
                  <a:solidFill>
                    <a:schemeClr val="bg1"/>
                  </a:solidFill>
                </a:ln>
              </a:rPr>
              <a:t>Future Research</a:t>
            </a:r>
            <a:endParaRPr lang="en-US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533400" y="1371600"/>
            <a:ext cx="8458200" cy="4942567"/>
          </a:xfrm>
        </p:spPr>
        <p:txBody>
          <a:bodyPr>
            <a:noAutofit/>
          </a:bodyPr>
          <a:lstStyle/>
          <a:p>
            <a:pPr>
              <a:spcAft>
                <a:spcPts val="2500"/>
              </a:spcAft>
              <a:buFont typeface="Wingdings" panose="05000000000000000000" pitchFamily="2" charset="2"/>
              <a:buChar char="Ø"/>
            </a:pPr>
            <a:r>
              <a:rPr lang="en-US" sz="4000" b="1" dirty="0" smtClean="0">
                <a:ln>
                  <a:solidFill>
                    <a:schemeClr val="bg1"/>
                  </a:solidFill>
                </a:ln>
              </a:rPr>
              <a:t>2-Part Study</a:t>
            </a:r>
          </a:p>
          <a:p>
            <a:pPr>
              <a:spcAft>
                <a:spcPts val="2500"/>
              </a:spcAft>
              <a:buFont typeface="Wingdings" panose="05000000000000000000" pitchFamily="2" charset="2"/>
              <a:buChar char="Ø"/>
            </a:pPr>
            <a:r>
              <a:rPr lang="en-US" sz="4000" b="1" dirty="0" smtClean="0">
                <a:ln>
                  <a:solidFill>
                    <a:schemeClr val="bg1"/>
                  </a:solidFill>
                </a:ln>
              </a:rPr>
              <a:t>Individual Watershed</a:t>
            </a:r>
            <a:endParaRPr lang="en-US" b="1" dirty="0">
              <a:ln>
                <a:solidFill>
                  <a:schemeClr val="bg1"/>
                </a:solidFill>
              </a:ln>
            </a:endParaRPr>
          </a:p>
          <a:p>
            <a:pPr>
              <a:spcAft>
                <a:spcPts val="2500"/>
              </a:spcAft>
              <a:buFont typeface="Wingdings" panose="05000000000000000000" pitchFamily="2" charset="2"/>
              <a:buChar char="Ø"/>
            </a:pPr>
            <a:r>
              <a:rPr lang="en-US" sz="4000" b="1" dirty="0" smtClean="0">
                <a:ln>
                  <a:solidFill>
                    <a:schemeClr val="bg1"/>
                  </a:solidFill>
                </a:ln>
              </a:rPr>
              <a:t>Refined Automated Modeling</a:t>
            </a:r>
          </a:p>
          <a:p>
            <a:pPr>
              <a:spcAft>
                <a:spcPts val="2500"/>
              </a:spcAft>
              <a:buFont typeface="Wingdings" panose="05000000000000000000" pitchFamily="2" charset="2"/>
              <a:buChar char="Ø"/>
            </a:pPr>
            <a:r>
              <a:rPr lang="en-US" sz="4000" b="1" dirty="0" smtClean="0">
                <a:ln>
                  <a:solidFill>
                    <a:schemeClr val="bg1"/>
                  </a:solidFill>
                </a:ln>
              </a:rPr>
              <a:t>Field Measurements (Road Networks, Site Characteristics, P Estimates for Different Road Types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56542" y="6526767"/>
            <a:ext cx="1487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Alex Marcucci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3782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" y="274638"/>
            <a:ext cx="9143999" cy="1143000"/>
          </a:xfrm>
          <a:solidFill>
            <a:srgbClr val="92D050">
              <a:alpha val="75000"/>
            </a:srgbClr>
          </a:solidFill>
        </p:spPr>
        <p:txBody>
          <a:bodyPr/>
          <a:lstStyle/>
          <a:p>
            <a:r>
              <a:rPr lang="en-US" b="1" dirty="0" smtClean="0">
                <a:ln>
                  <a:solidFill>
                    <a:schemeClr val="bg1"/>
                  </a:solidFill>
                </a:ln>
              </a:rPr>
              <a:t>Acknowledgments</a:t>
            </a:r>
            <a:endParaRPr lang="en-US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90500" y="1752600"/>
            <a:ext cx="8763000" cy="4388651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4000" b="1" dirty="0" smtClean="0">
                <a:ln>
                  <a:solidFill>
                    <a:schemeClr val="bg1"/>
                  </a:solidFill>
                </a:ln>
              </a:rPr>
              <a:t>Matches (CIG, BCE, Cold Hollow to Canada, Pitney Bowes)</a:t>
            </a:r>
          </a:p>
          <a:p>
            <a:pPr>
              <a:buFont typeface="Wingdings" pitchFamily="2" charset="2"/>
              <a:buChar char="ü"/>
            </a:pPr>
            <a:r>
              <a:rPr lang="en-US" sz="4000" b="1" dirty="0" smtClean="0">
                <a:ln>
                  <a:solidFill>
                    <a:schemeClr val="bg1"/>
                  </a:solidFill>
                </a:ln>
              </a:rPr>
              <a:t>Reed Sims, Kip Potter (NRCS)</a:t>
            </a:r>
          </a:p>
          <a:p>
            <a:pPr>
              <a:buFont typeface="Wingdings" pitchFamily="2" charset="2"/>
              <a:buChar char="ü"/>
            </a:pPr>
            <a:r>
              <a:rPr lang="en-US" sz="4000" b="1" dirty="0" smtClean="0">
                <a:ln>
                  <a:solidFill>
                    <a:schemeClr val="bg1"/>
                  </a:solidFill>
                </a:ln>
              </a:rPr>
              <a:t>Beverley Wemple (UVM)</a:t>
            </a:r>
          </a:p>
          <a:p>
            <a:pPr>
              <a:buFont typeface="Wingdings" pitchFamily="2" charset="2"/>
              <a:buChar char="ü"/>
            </a:pPr>
            <a:r>
              <a:rPr lang="en-US" sz="4000" b="1" dirty="0" smtClean="0">
                <a:ln>
                  <a:solidFill>
                    <a:schemeClr val="bg1"/>
                  </a:solidFill>
                </a:ln>
              </a:rPr>
              <a:t>Gary </a:t>
            </a:r>
            <a:r>
              <a:rPr lang="en-US" sz="4000" b="1" dirty="0" err="1" smtClean="0">
                <a:ln>
                  <a:solidFill>
                    <a:schemeClr val="bg1"/>
                  </a:solidFill>
                </a:ln>
              </a:rPr>
              <a:t>Sabourin</a:t>
            </a:r>
            <a:r>
              <a:rPr lang="en-US" sz="4000" b="1" dirty="0" smtClean="0">
                <a:ln>
                  <a:solidFill>
                    <a:schemeClr val="bg1"/>
                  </a:solidFill>
                </a:ln>
              </a:rPr>
              <a:t>, Nancy Patch, Chris Stone, Jim Ryan (VT ANR)</a:t>
            </a:r>
          </a:p>
        </p:txBody>
      </p:sp>
      <p:sp>
        <p:nvSpPr>
          <p:cNvPr id="2" name="Rectangle 1"/>
          <p:cNvSpPr/>
          <p:nvPr/>
        </p:nvSpPr>
        <p:spPr>
          <a:xfrm>
            <a:off x="7633095" y="6476213"/>
            <a:ext cx="1487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Alex Marcucci</a:t>
            </a:r>
          </a:p>
        </p:txBody>
      </p:sp>
    </p:spTree>
    <p:extLst>
      <p:ext uri="{BB962C8B-B14F-4D97-AF65-F5344CB8AC3E}">
        <p14:creationId xmlns:p14="http://schemas.microsoft.com/office/powerpoint/2010/main" val="11358797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6042938"/>
            <a:ext cx="1676400" cy="66833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57200"/>
            <a:ext cx="9144000" cy="1446550"/>
          </a:xfrm>
          <a:prstGeom prst="rect">
            <a:avLst/>
          </a:prstGeom>
          <a:solidFill>
            <a:srgbClr val="92D050">
              <a:alpha val="6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 LiDAR to Identify and Map Forest Roads in Trails in Vermont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213556"/>
            <a:ext cx="9144000" cy="430887"/>
          </a:xfrm>
          <a:prstGeom prst="rect">
            <a:avLst/>
          </a:prstGeom>
          <a:solidFill>
            <a:srgbClr val="92D050">
              <a:alpha val="75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Sean MacFaden, 802-656-3007, Sean.MacFaden@uvm.edu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5515210"/>
            <a:ext cx="9144000" cy="430887"/>
          </a:xfrm>
          <a:prstGeom prst="rect">
            <a:avLst/>
          </a:prstGeom>
          <a:solidFill>
            <a:srgbClr val="92D050">
              <a:alpha val="75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Alex Marcucci, 802-223-5140, Alex@BearCreekEnvironmental.com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962400"/>
            <a:ext cx="9144000" cy="430887"/>
          </a:xfrm>
          <a:prstGeom prst="rect">
            <a:avLst/>
          </a:prstGeom>
          <a:solidFill>
            <a:srgbClr val="92D050">
              <a:alpha val="75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Jarlath O’Neil-Dunne, 802-656-3324, Jarlath.Oneil-Dunne@uvm.edu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4738805"/>
            <a:ext cx="9144000" cy="430887"/>
          </a:xfrm>
          <a:prstGeom prst="rect">
            <a:avLst/>
          </a:prstGeom>
          <a:solidFill>
            <a:srgbClr val="92D050">
              <a:alpha val="75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Mary Nealon, 802-223-5140, Mary@BearCreekEnvironmental.com</a:t>
            </a:r>
          </a:p>
        </p:txBody>
      </p:sp>
    </p:spTree>
    <p:extLst>
      <p:ext uri="{BB962C8B-B14F-4D97-AF65-F5344CB8AC3E}">
        <p14:creationId xmlns:p14="http://schemas.microsoft.com/office/powerpoint/2010/main" val="25861572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86400" y="5715000"/>
            <a:ext cx="3565015" cy="1015663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</a:rPr>
              <a:t>LiDAR-derived Digital</a:t>
            </a:r>
          </a:p>
          <a:p>
            <a:r>
              <a:rPr lang="en-US" sz="3000" b="1" dirty="0" smtClean="0">
                <a:solidFill>
                  <a:schemeClr val="bg1"/>
                </a:solidFill>
              </a:rPr>
              <a:t>Surface Model (DEM)</a:t>
            </a:r>
            <a:endParaRPr lang="en-US" sz="3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9963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" y="4191000"/>
            <a:ext cx="9188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How to create objects for subsequent analysis?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6883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29200" y="6172200"/>
            <a:ext cx="4005840" cy="55399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</a:rPr>
              <a:t>DEM-derived Dissection</a:t>
            </a:r>
          </a:p>
        </p:txBody>
      </p:sp>
    </p:spTree>
    <p:extLst>
      <p:ext uri="{BB962C8B-B14F-4D97-AF65-F5344CB8AC3E}">
        <p14:creationId xmlns:p14="http://schemas.microsoft.com/office/powerpoint/2010/main" val="12907668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29200" y="6172200"/>
            <a:ext cx="3902222" cy="55399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</a:rPr>
              <a:t>DEM-derived Landform</a:t>
            </a:r>
          </a:p>
        </p:txBody>
      </p:sp>
    </p:spTree>
    <p:extLst>
      <p:ext uri="{BB962C8B-B14F-4D97-AF65-F5344CB8AC3E}">
        <p14:creationId xmlns:p14="http://schemas.microsoft.com/office/powerpoint/2010/main" val="42631912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4_Office Theme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95287</TotalTime>
  <Words>1263</Words>
  <Application>Microsoft Office PowerPoint</Application>
  <PresentationFormat>On-screen Show (4:3)</PresentationFormat>
  <Paragraphs>698</Paragraphs>
  <Slides>54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0" baseType="lpstr">
      <vt:lpstr>Arial</vt:lpstr>
      <vt:lpstr>Calibri</vt:lpstr>
      <vt:lpstr>Times New Roman</vt:lpstr>
      <vt:lpstr>Wingdings</vt:lpstr>
      <vt:lpstr>Office Theme</vt:lpstr>
      <vt:lpstr>14_Office Theme</vt:lpstr>
      <vt:lpstr>PowerPoint Presentation</vt:lpstr>
      <vt:lpstr>Need</vt:lpstr>
      <vt:lpstr>Opportunity</vt:lpstr>
      <vt:lpstr>Approach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Automated Feature Extraction (OBIA)</vt:lpstr>
      <vt:lpstr>Modeling Approach - Roads</vt:lpstr>
      <vt:lpstr>Step 1 – Segment</vt:lpstr>
      <vt:lpstr>PowerPoint Presentation</vt:lpstr>
      <vt:lpstr>Step 2 – Identify Candidate Roads</vt:lpstr>
      <vt:lpstr>PowerPoint Presentation</vt:lpstr>
      <vt:lpstr>PowerPoint Presentation</vt:lpstr>
      <vt:lpstr>Step 3 – Connect Fragments</vt:lpstr>
      <vt:lpstr>PowerPoint Presentation</vt:lpstr>
      <vt:lpstr>Step 4 – Reduce False Positives</vt:lpstr>
      <vt:lpstr>PowerPoint Presentation</vt:lpstr>
      <vt:lpstr>Step 5 – Final Classification</vt:lpstr>
      <vt:lpstr>PowerPoint Presentation</vt:lpstr>
      <vt:lpstr>PowerPoint Presentation</vt:lpstr>
      <vt:lpstr>PowerPoint Presentation</vt:lpstr>
      <vt:lpstr>Modeling Approach – Erosion Hotspots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GIS Output</vt:lpstr>
      <vt:lpstr>PowerPoint Presentation</vt:lpstr>
      <vt:lpstr>PowerPoint Presentation</vt:lpstr>
      <vt:lpstr>PowerPoint Presentation</vt:lpstr>
      <vt:lpstr>Accuracy Assessment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Sources of Error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Phosphorus Loading Estimates</vt:lpstr>
      <vt:lpstr>PowerPoint Presentation</vt:lpstr>
      <vt:lpstr>PowerPoint Presentation</vt:lpstr>
      <vt:lpstr>Lessons</vt:lpstr>
      <vt:lpstr>Future Research</vt:lpstr>
      <vt:lpstr>Acknowledgments</vt:lpstr>
      <vt:lpstr>PowerPoint Presentation</vt:lpstr>
    </vt:vector>
  </TitlesOfParts>
  <Company>University of Vermont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Jarlath</dc:creator>
  <cp:lastModifiedBy>Sean</cp:lastModifiedBy>
  <cp:revision>821</cp:revision>
  <dcterms:created xsi:type="dcterms:W3CDTF">2010-08-02T00:30:52Z</dcterms:created>
  <dcterms:modified xsi:type="dcterms:W3CDTF">2017-12-14T13:46:09Z</dcterms:modified>
</cp:coreProperties>
</file>