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429" r:id="rId2"/>
    <p:sldId id="421" r:id="rId3"/>
    <p:sldId id="404" r:id="rId4"/>
    <p:sldId id="423" r:id="rId5"/>
    <p:sldId id="424" r:id="rId6"/>
    <p:sldId id="425" r:id="rId7"/>
    <p:sldId id="430" r:id="rId8"/>
    <p:sldId id="431" r:id="rId9"/>
    <p:sldId id="426" r:id="rId10"/>
    <p:sldId id="435" r:id="rId11"/>
    <p:sldId id="427" r:id="rId12"/>
    <p:sldId id="428" r:id="rId13"/>
    <p:sldId id="363" r:id="rId14"/>
    <p:sldId id="385" r:id="rId15"/>
    <p:sldId id="394" r:id="rId16"/>
    <p:sldId id="43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14" autoAdjust="0"/>
    <p:restoredTop sz="86923" autoAdjust="0"/>
  </p:normalViewPr>
  <p:slideViewPr>
    <p:cSldViewPr snapToGrid="0">
      <p:cViewPr varScale="1">
        <p:scale>
          <a:sx n="97" d="100"/>
          <a:sy n="97" d="100"/>
        </p:scale>
        <p:origin x="-198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36"/>
    </p:cViewPr>
  </p:sorter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5A0913-97E6-47A3-9C6A-2D45B42E6D52}" type="datetimeFigureOut">
              <a:rPr lang="en-US" smtClean="0"/>
              <a:pPr/>
              <a:t>1/5/2018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DA24F8-6FFF-4DC1-AB4E-A80FD3866A53}" type="slidenum">
              <a:rPr lang="en-US" smtClean="0"/>
              <a:pPr/>
              <a:t>‹#›</a:t>
            </a:fld>
            <a:endParaRPr lang="en-US"/>
          </a:p>
        </p:txBody>
      </p:sp>
    </p:spTree>
    <p:extLst>
      <p:ext uri="{BB962C8B-B14F-4D97-AF65-F5344CB8AC3E}">
        <p14:creationId xmlns="" xmlns:p14="http://schemas.microsoft.com/office/powerpoint/2010/main" val="1358069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DA24F8-6FFF-4DC1-AB4E-A80FD3866A53}"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very informed audience, </a:t>
            </a:r>
            <a:r>
              <a:rPr lang="en-US" dirty="0" err="1" smtClean="0"/>
              <a:t>amd</a:t>
            </a:r>
            <a:r>
              <a:rPr lang="en-US" dirty="0" smtClean="0"/>
              <a:t> most of you already know the primary literature on this.</a:t>
            </a:r>
            <a:endParaRPr lang="en-US" dirty="0"/>
          </a:p>
        </p:txBody>
      </p:sp>
      <p:sp>
        <p:nvSpPr>
          <p:cNvPr id="4" name="Slide Number Placeholder 3"/>
          <p:cNvSpPr>
            <a:spLocks noGrp="1"/>
          </p:cNvSpPr>
          <p:nvPr>
            <p:ph type="sldNum" sz="quarter" idx="10"/>
          </p:nvPr>
        </p:nvSpPr>
        <p:spPr/>
        <p:txBody>
          <a:bodyPr/>
          <a:lstStyle/>
          <a:p>
            <a:fld id="{BEDA24F8-6FFF-4DC1-AB4E-A80FD3866A53}"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DA24F8-6FFF-4DC1-AB4E-A80FD3866A53}"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Chestnut example reminds us of what we have to lose</a:t>
            </a:r>
            <a:endParaRPr lang="en-US" dirty="0"/>
          </a:p>
        </p:txBody>
      </p:sp>
      <p:sp>
        <p:nvSpPr>
          <p:cNvPr id="4" name="Slide Number Placeholder 3"/>
          <p:cNvSpPr>
            <a:spLocks noGrp="1"/>
          </p:cNvSpPr>
          <p:nvPr>
            <p:ph type="sldNum" sz="quarter" idx="10"/>
          </p:nvPr>
        </p:nvSpPr>
        <p:spPr/>
        <p:txBody>
          <a:bodyPr/>
          <a:lstStyle/>
          <a:p>
            <a:fld id="{96B19C69-E2FB-FF42-BCE4-BEF403A7386A}"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Impossible to know every pest that is possible to import, so we need to focus on pathways.   Current regulations are found to be not up to the task.   Efficiency of inspections for more cryptic insects and fungi is unknown, probably less than 28%</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Current  regulations  require heat treatment or fumigation of wood packing </a:t>
            </a:r>
            <a:r>
              <a:rPr lang="en-US" dirty="0" err="1" smtClean="0">
                <a:solidFill>
                  <a:schemeClr val="bg1"/>
                </a:solidFill>
              </a:rPr>
              <a:t>materialCurrent</a:t>
            </a:r>
            <a:r>
              <a:rPr lang="en-US" dirty="0" smtClean="0">
                <a:solidFill>
                  <a:schemeClr val="bg1"/>
                </a:solidFill>
              </a:rPr>
              <a:t> regulations  for most plants require a certificate  from country of origin and an inspection upon entry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bg1"/>
              </a:solidFill>
            </a:endParaRPr>
          </a:p>
          <a:p>
            <a:endParaRPr lang="en-US" dirty="0" smtClean="0"/>
          </a:p>
          <a:p>
            <a:endParaRPr lang="en-US" dirty="0" smtClean="0"/>
          </a:p>
          <a:p>
            <a:pPr marL="342900" indent="-342900">
              <a:buFont typeface="Arial" pitchFamily="34" charset="0"/>
              <a:buChar char="•"/>
            </a:pPr>
            <a:r>
              <a:rPr lang="en-US" sz="1200" b="1" dirty="0" smtClean="0">
                <a:solidFill>
                  <a:srgbClr val="FFFF00"/>
                </a:solidFill>
              </a:rPr>
              <a:t>Current practices for both pathways have been shown to be inadequate</a:t>
            </a:r>
          </a:p>
          <a:p>
            <a:pPr marL="342900" indent="-342900">
              <a:buFont typeface="Arial" pitchFamily="34" charset="0"/>
              <a:buChar char="•"/>
            </a:pPr>
            <a:r>
              <a:rPr lang="en-US" sz="1200" b="1" dirty="0" smtClean="0">
                <a:solidFill>
                  <a:srgbClr val="FFFF00"/>
                </a:solidFill>
              </a:rPr>
              <a:t>Inspection at ports of entry is not a viable control strategy </a:t>
            </a:r>
            <a:r>
              <a:rPr lang="en-US" sz="1200" dirty="0" smtClean="0">
                <a:solidFill>
                  <a:srgbClr val="FFFF00"/>
                </a:solidFill>
              </a:rPr>
              <a:t>(but it is valuable for data collection and deterrence)</a:t>
            </a:r>
          </a:p>
          <a:p>
            <a:endParaRPr lang="en-US" dirty="0"/>
          </a:p>
        </p:txBody>
      </p:sp>
      <p:sp>
        <p:nvSpPr>
          <p:cNvPr id="4" name="Slide Number Placeholder 3"/>
          <p:cNvSpPr>
            <a:spLocks noGrp="1"/>
          </p:cNvSpPr>
          <p:nvPr>
            <p:ph type="sldNum" sz="quarter" idx="10"/>
          </p:nvPr>
        </p:nvSpPr>
        <p:spPr/>
        <p:txBody>
          <a:bodyPr/>
          <a:lstStyle/>
          <a:p>
            <a:fld id="{E0EC2D0A-4420-4F73-A3D7-552332CB86C5}"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DA24F8-6FFF-4DC1-AB4E-A80FD3866A53}" type="slidenum">
              <a:rPr lang="en-US" smtClean="0"/>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DA24F8-6FFF-4DC1-AB4E-A80FD3866A53}"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41F797-2764-4639-8308-6AF8532DAC25}" type="datetimeFigureOut">
              <a:rPr lang="en-US" smtClean="0"/>
              <a:pPr/>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26C80-E4B1-4970-A687-D5C4A09A393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41F797-2764-4639-8308-6AF8532DAC25}" type="datetimeFigureOut">
              <a:rPr lang="en-US" smtClean="0"/>
              <a:pPr/>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26C80-E4B1-4970-A687-D5C4A09A393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41F797-2764-4639-8308-6AF8532DAC25}" type="datetimeFigureOut">
              <a:rPr lang="en-US" smtClean="0"/>
              <a:pPr/>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26C80-E4B1-4970-A687-D5C4A09A393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41F797-2764-4639-8308-6AF8532DAC25}" type="datetimeFigureOut">
              <a:rPr lang="en-US" smtClean="0"/>
              <a:pPr/>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26C80-E4B1-4970-A687-D5C4A09A393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41F797-2764-4639-8308-6AF8532DAC25}" type="datetimeFigureOut">
              <a:rPr lang="en-US" smtClean="0"/>
              <a:pPr/>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26C80-E4B1-4970-A687-D5C4A09A393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41F797-2764-4639-8308-6AF8532DAC25}" type="datetimeFigureOut">
              <a:rPr lang="en-US" smtClean="0"/>
              <a:pPr/>
              <a:t>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C26C80-E4B1-4970-A687-D5C4A09A393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41F797-2764-4639-8308-6AF8532DAC25}" type="datetimeFigureOut">
              <a:rPr lang="en-US" smtClean="0"/>
              <a:pPr/>
              <a:t>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C26C80-E4B1-4970-A687-D5C4A09A393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41F797-2764-4639-8308-6AF8532DAC25}" type="datetimeFigureOut">
              <a:rPr lang="en-US" smtClean="0"/>
              <a:pPr/>
              <a:t>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C26C80-E4B1-4970-A687-D5C4A09A393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41F797-2764-4639-8308-6AF8532DAC25}" type="datetimeFigureOut">
              <a:rPr lang="en-US" smtClean="0"/>
              <a:pPr/>
              <a:t>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C26C80-E4B1-4970-A687-D5C4A09A393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41F797-2764-4639-8308-6AF8532DAC25}" type="datetimeFigureOut">
              <a:rPr lang="en-US" smtClean="0"/>
              <a:pPr/>
              <a:t>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C26C80-E4B1-4970-A687-D5C4A09A393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41F797-2764-4639-8308-6AF8532DAC25}" type="datetimeFigureOut">
              <a:rPr lang="en-US" smtClean="0"/>
              <a:pPr/>
              <a:t>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C26C80-E4B1-4970-A687-D5C4A09A393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41F797-2764-4639-8308-6AF8532DAC25}" type="datetimeFigureOut">
              <a:rPr lang="en-US" smtClean="0"/>
              <a:pPr/>
              <a:t>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C26C80-E4B1-4970-A687-D5C4A09A393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hyperlink" Target="http://nsrcforest.org/" TargetMode="External"/><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8.gif"/><Relationship Id="rId5" Type="http://schemas.openxmlformats.org/officeDocument/2006/relationships/image" Target="../media/image3.jpeg"/><Relationship Id="rId15" Type="http://schemas.openxmlformats.org/officeDocument/2006/relationships/image" Target="../media/image11.jpeg"/><Relationship Id="rId10" Type="http://schemas.openxmlformats.org/officeDocument/2006/relationships/hyperlink" Target="http://www.ddcf.org/" TargetMode="External"/><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8.jpeg"/><Relationship Id="rId7"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s://www.washingtonpost.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3" name="Rectangle 32"/>
          <p:cNvSpPr/>
          <p:nvPr/>
        </p:nvSpPr>
        <p:spPr>
          <a:xfrm>
            <a:off x="0" y="3378820"/>
            <a:ext cx="9144000" cy="3479180"/>
          </a:xfrm>
          <a:prstGeom prst="rect">
            <a:avLst/>
          </a:prstGeom>
          <a:solidFill>
            <a:schemeClr val="bg1"/>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98810" y="1667107"/>
            <a:ext cx="7924800" cy="1009186"/>
          </a:xfrm>
        </p:spPr>
        <p:txBody>
          <a:bodyPr>
            <a:noAutofit/>
          </a:bodyPr>
          <a:lstStyle/>
          <a:p>
            <a:r>
              <a:rPr lang="en-US" sz="3600" b="1" dirty="0" smtClean="0">
                <a:solidFill>
                  <a:srgbClr val="FFFF00"/>
                </a:solidFill>
              </a:rPr>
              <a:t>Imported Forest Pests:</a:t>
            </a:r>
            <a:br>
              <a:rPr lang="en-US" sz="3600" b="1" dirty="0" smtClean="0">
                <a:solidFill>
                  <a:srgbClr val="FFFF00"/>
                </a:solidFill>
              </a:rPr>
            </a:br>
            <a:r>
              <a:rPr lang="en-US" sz="3600" b="1" dirty="0" smtClean="0">
                <a:solidFill>
                  <a:srgbClr val="FFFF00"/>
                </a:solidFill>
              </a:rPr>
              <a:t>Science Applied to Policy</a:t>
            </a:r>
            <a:endParaRPr lang="en-US" sz="3600" b="1" dirty="0">
              <a:solidFill>
                <a:srgbClr val="FFFF00"/>
              </a:solidFill>
            </a:endParaRPr>
          </a:p>
        </p:txBody>
      </p:sp>
      <p:pic>
        <p:nvPicPr>
          <p:cNvPr id="6" name="Picture 5" descr="Cary.png"/>
          <p:cNvPicPr/>
          <p:nvPr/>
        </p:nvPicPr>
        <p:blipFill>
          <a:blip r:embed="rId3" cstate="email"/>
          <a:srcRect/>
          <a:stretch>
            <a:fillRect/>
          </a:stretch>
        </p:blipFill>
        <p:spPr>
          <a:xfrm>
            <a:off x="4366784" y="3460355"/>
            <a:ext cx="3048000" cy="10668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433570" y="4605513"/>
            <a:ext cx="2671277" cy="838200"/>
          </a:xfrm>
          <a:prstGeom prst="rect">
            <a:avLst/>
          </a:prstGeom>
        </p:spPr>
      </p:pic>
      <p:sp>
        <p:nvSpPr>
          <p:cNvPr id="15" name="TextBox 14"/>
          <p:cNvSpPr txBox="1"/>
          <p:nvPr/>
        </p:nvSpPr>
        <p:spPr>
          <a:xfrm>
            <a:off x="2069631" y="3663416"/>
            <a:ext cx="1973944" cy="523220"/>
          </a:xfrm>
          <a:prstGeom prst="rect">
            <a:avLst/>
          </a:prstGeom>
          <a:noFill/>
        </p:spPr>
        <p:txBody>
          <a:bodyPr wrap="square" rtlCol="0">
            <a:spAutoFit/>
          </a:bodyPr>
          <a:lstStyle/>
          <a:p>
            <a:pPr algn="r"/>
            <a:r>
              <a:rPr lang="en-US" sz="2800" b="1" dirty="0" smtClean="0">
                <a:solidFill>
                  <a:schemeClr val="tx2"/>
                </a:solidFill>
              </a:rPr>
              <a:t>Gary Lovett</a:t>
            </a:r>
            <a:endParaRPr lang="en-US" sz="2800" b="1" dirty="0">
              <a:solidFill>
                <a:schemeClr val="tx2"/>
              </a:solidFill>
            </a:endParaRPr>
          </a:p>
        </p:txBody>
      </p:sp>
      <p:sp>
        <p:nvSpPr>
          <p:cNvPr id="16" name="TextBox 15"/>
          <p:cNvSpPr txBox="1"/>
          <p:nvPr/>
        </p:nvSpPr>
        <p:spPr>
          <a:xfrm>
            <a:off x="699770" y="4487527"/>
            <a:ext cx="3425372" cy="954107"/>
          </a:xfrm>
          <a:prstGeom prst="rect">
            <a:avLst/>
          </a:prstGeom>
          <a:noFill/>
        </p:spPr>
        <p:txBody>
          <a:bodyPr wrap="square" rtlCol="0">
            <a:spAutoFit/>
          </a:bodyPr>
          <a:lstStyle/>
          <a:p>
            <a:pPr algn="r"/>
            <a:r>
              <a:rPr lang="en-US" sz="2800" b="1" dirty="0" smtClean="0">
                <a:solidFill>
                  <a:schemeClr val="tx2"/>
                </a:solidFill>
              </a:rPr>
              <a:t>Kathy Fallon Lambert</a:t>
            </a:r>
          </a:p>
          <a:p>
            <a:pPr algn="r"/>
            <a:r>
              <a:rPr lang="en-US" sz="2800" b="1" dirty="0" smtClean="0">
                <a:solidFill>
                  <a:schemeClr val="tx2"/>
                </a:solidFill>
              </a:rPr>
              <a:t>Marissa Weiss</a:t>
            </a:r>
            <a:endParaRPr lang="en-US" sz="2800" b="1" dirty="0">
              <a:solidFill>
                <a:schemeClr val="tx2"/>
              </a:solidFill>
            </a:endParaRPr>
          </a:p>
        </p:txBody>
      </p:sp>
      <p:grpSp>
        <p:nvGrpSpPr>
          <p:cNvPr id="3" name="Group 16"/>
          <p:cNvGrpSpPr/>
          <p:nvPr/>
        </p:nvGrpSpPr>
        <p:grpSpPr>
          <a:xfrm>
            <a:off x="152400" y="0"/>
            <a:ext cx="8834479" cy="1180672"/>
            <a:chOff x="0" y="216328"/>
            <a:chExt cx="8834479" cy="1180672"/>
          </a:xfrm>
        </p:grpSpPr>
        <p:pic>
          <p:nvPicPr>
            <p:cNvPr id="18" name="Picture 2" descr="GM chewing Bioscience"/>
            <p:cNvPicPr>
              <a:picLocks noChangeAspect="1" noChangeArrowheads="1"/>
            </p:cNvPicPr>
            <p:nvPr/>
          </p:nvPicPr>
          <p:blipFill>
            <a:blip r:embed="rId5" cstate="print"/>
            <a:srcRect b="5859"/>
            <a:stretch>
              <a:fillRect/>
            </a:stretch>
          </p:blipFill>
          <p:spPr bwMode="auto">
            <a:xfrm>
              <a:off x="0" y="279400"/>
              <a:ext cx="1609344" cy="1117600"/>
            </a:xfrm>
            <a:prstGeom prst="rect">
              <a:avLst/>
            </a:prstGeom>
            <a:noFill/>
            <a:ln w="9525">
              <a:noFill/>
              <a:miter lim="800000"/>
              <a:headEnd/>
              <a:tailEnd/>
            </a:ln>
          </p:spPr>
        </p:pic>
        <p:pic>
          <p:nvPicPr>
            <p:cNvPr id="19" name="Picture 6" descr="hwa2"/>
            <p:cNvPicPr>
              <a:picLocks noChangeAspect="1" noChangeArrowheads="1"/>
            </p:cNvPicPr>
            <p:nvPr/>
          </p:nvPicPr>
          <p:blipFill>
            <a:blip r:embed="rId6" cstate="print"/>
            <a:srcRect b="29129"/>
            <a:stretch>
              <a:fillRect/>
            </a:stretch>
          </p:blipFill>
          <p:spPr bwMode="auto">
            <a:xfrm rot="16200000">
              <a:off x="3777755" y="82463"/>
              <a:ext cx="1139265" cy="1489808"/>
            </a:xfrm>
            <a:prstGeom prst="rect">
              <a:avLst/>
            </a:prstGeom>
            <a:noFill/>
            <a:ln w="9525">
              <a:noFill/>
              <a:miter lim="800000"/>
              <a:headEnd/>
              <a:tailEnd/>
            </a:ln>
          </p:spPr>
        </p:pic>
        <p:pic>
          <p:nvPicPr>
            <p:cNvPr id="20" name="Picture 5" descr="nectriafruits"/>
            <p:cNvPicPr>
              <a:picLocks noChangeAspect="1" noChangeArrowheads="1"/>
            </p:cNvPicPr>
            <p:nvPr/>
          </p:nvPicPr>
          <p:blipFill>
            <a:blip r:embed="rId7" cstate="print"/>
            <a:srcRect l="6510" r="15368"/>
            <a:stretch>
              <a:fillRect/>
            </a:stretch>
          </p:blipFill>
          <p:spPr bwMode="auto">
            <a:xfrm>
              <a:off x="1797605" y="235857"/>
              <a:ext cx="1616618" cy="1161143"/>
            </a:xfrm>
            <a:prstGeom prst="rect">
              <a:avLst/>
            </a:prstGeom>
            <a:noFill/>
            <a:ln w="9525">
              <a:noFill/>
              <a:miter lim="800000"/>
              <a:headEnd/>
              <a:tailEnd/>
            </a:ln>
          </p:spPr>
        </p:pic>
        <p:pic>
          <p:nvPicPr>
            <p:cNvPr id="21" name="Picture 2" descr="alb adult and pupa"/>
            <p:cNvPicPr>
              <a:picLocks noChangeAspect="1" noChangeArrowheads="1"/>
            </p:cNvPicPr>
            <p:nvPr/>
          </p:nvPicPr>
          <p:blipFill>
            <a:blip r:embed="rId8" cstate="print"/>
            <a:srcRect l="7692"/>
            <a:stretch>
              <a:fillRect/>
            </a:stretch>
          </p:blipFill>
          <p:spPr bwMode="auto">
            <a:xfrm>
              <a:off x="5280553" y="228600"/>
              <a:ext cx="1617785" cy="1168400"/>
            </a:xfrm>
            <a:prstGeom prst="rect">
              <a:avLst/>
            </a:prstGeom>
            <a:noFill/>
            <a:ln w="9525">
              <a:noFill/>
              <a:miter lim="800000"/>
              <a:headEnd/>
              <a:tailEnd/>
            </a:ln>
          </p:spPr>
        </p:pic>
        <p:pic>
          <p:nvPicPr>
            <p:cNvPr id="22" name="Picture 5" descr="EmeraldAshBorer6">
              <a:hlinkClick r:id=""/>
            </p:cNvPr>
            <p:cNvPicPr>
              <a:picLocks noChangeAspect="1" noChangeArrowheads="1"/>
            </p:cNvPicPr>
            <p:nvPr/>
          </p:nvPicPr>
          <p:blipFill>
            <a:blip r:embed="rId9" cstate="print"/>
            <a:srcRect/>
            <a:stretch>
              <a:fillRect/>
            </a:stretch>
          </p:blipFill>
          <p:spPr bwMode="auto">
            <a:xfrm>
              <a:off x="7010400" y="216328"/>
              <a:ext cx="1824079" cy="1180672"/>
            </a:xfrm>
            <a:prstGeom prst="rect">
              <a:avLst/>
            </a:prstGeom>
            <a:noFill/>
          </p:spPr>
        </p:pic>
      </p:grpSp>
      <p:pic>
        <p:nvPicPr>
          <p:cNvPr id="29" name="Picture 2" descr="http://www.ddcf.org/_images/logo.gif">
            <a:hlinkClick r:id="rId10"/>
          </p:cNvPr>
          <p:cNvPicPr>
            <a:picLocks noChangeAspect="1" noChangeArrowheads="1"/>
          </p:cNvPicPr>
          <p:nvPr/>
        </p:nvPicPr>
        <p:blipFill>
          <a:blip r:embed="rId11" cstate="print"/>
          <a:srcRect/>
          <a:stretch>
            <a:fillRect/>
          </a:stretch>
        </p:blipFill>
        <p:spPr bwMode="auto">
          <a:xfrm>
            <a:off x="3474014" y="5988205"/>
            <a:ext cx="781063" cy="678066"/>
          </a:xfrm>
          <a:prstGeom prst="rect">
            <a:avLst/>
          </a:prstGeom>
          <a:noFill/>
        </p:spPr>
      </p:pic>
      <p:pic>
        <p:nvPicPr>
          <p:cNvPr id="30" name="Picture 4" descr="http://fdnweb.org/kirby/files/2014/01/copy-kirby-logo-2013.png"/>
          <p:cNvPicPr>
            <a:picLocks noChangeAspect="1" noChangeArrowheads="1"/>
          </p:cNvPicPr>
          <p:nvPr/>
        </p:nvPicPr>
        <p:blipFill>
          <a:blip r:embed="rId12" cstate="print"/>
          <a:srcRect/>
          <a:stretch>
            <a:fillRect/>
          </a:stretch>
        </p:blipFill>
        <p:spPr bwMode="auto">
          <a:xfrm>
            <a:off x="5685112" y="6170652"/>
            <a:ext cx="2879025" cy="270077"/>
          </a:xfrm>
          <a:prstGeom prst="rect">
            <a:avLst/>
          </a:prstGeom>
          <a:solidFill>
            <a:schemeClr val="bg1"/>
          </a:solidFill>
        </p:spPr>
      </p:pic>
      <p:pic>
        <p:nvPicPr>
          <p:cNvPr id="31" name="Picture 6" descr="Northeastern States Research Cooperative">
            <a:hlinkClick r:id="rId13" tooltip="Home"/>
          </p:cNvPr>
          <p:cNvPicPr>
            <a:picLocks noChangeAspect="1" noChangeArrowheads="1"/>
          </p:cNvPicPr>
          <p:nvPr/>
        </p:nvPicPr>
        <p:blipFill>
          <a:blip r:embed="rId14" cstate="print"/>
          <a:srcRect/>
          <a:stretch>
            <a:fillRect/>
          </a:stretch>
        </p:blipFill>
        <p:spPr bwMode="auto">
          <a:xfrm>
            <a:off x="4602483" y="5908281"/>
            <a:ext cx="839313" cy="804753"/>
          </a:xfrm>
          <a:prstGeom prst="rect">
            <a:avLst/>
          </a:prstGeom>
          <a:noFill/>
        </p:spPr>
      </p:pic>
      <p:sp>
        <p:nvSpPr>
          <p:cNvPr id="32" name="TextBox 31"/>
          <p:cNvSpPr txBox="1"/>
          <p:nvPr/>
        </p:nvSpPr>
        <p:spPr>
          <a:xfrm>
            <a:off x="280219" y="6013166"/>
            <a:ext cx="3082413" cy="461665"/>
          </a:xfrm>
          <a:prstGeom prst="rect">
            <a:avLst/>
          </a:prstGeom>
          <a:noFill/>
        </p:spPr>
        <p:txBody>
          <a:bodyPr wrap="square" rtlCol="0">
            <a:spAutoFit/>
          </a:bodyPr>
          <a:lstStyle/>
          <a:p>
            <a:r>
              <a:rPr lang="en-US" sz="2400" i="1" dirty="0" smtClean="0"/>
              <a:t>Thanks to our funders:</a:t>
            </a:r>
            <a:endParaRPr lang="en-US" sz="2400" i="1" dirty="0"/>
          </a:p>
        </p:txBody>
      </p:sp>
      <p:pic>
        <p:nvPicPr>
          <p:cNvPr id="34" name="Picture 33"/>
          <p:cNvPicPr>
            <a:picLocks noChangeAspect="1"/>
          </p:cNvPicPr>
          <p:nvPr/>
        </p:nvPicPr>
        <p:blipFill>
          <a:blip r:embed="rId15" cstate="print">
            <a:extLst>
              <a:ext uri="{28A0092B-C50C-407E-A947-70E740481C1C}">
                <a14:useLocalDpi xmlns="" xmlns:a14="http://schemas.microsoft.com/office/drawing/2010/main" val="0"/>
              </a:ext>
            </a:extLst>
          </a:blip>
          <a:stretch>
            <a:fillRect/>
          </a:stretch>
        </p:blipFill>
        <p:spPr>
          <a:xfrm>
            <a:off x="7436929" y="4575841"/>
            <a:ext cx="1088177" cy="988618"/>
          </a:xfrm>
          <a:prstGeom prst="rect">
            <a:avLst/>
          </a:prstGeom>
          <a:ln w="47625" cap="flat" cmpd="sng" algn="ctr">
            <a:noFill/>
            <a:prstDash val="solid"/>
            <a:round/>
            <a:headEnd type="none" w="med" len="med"/>
            <a:tailEnd type="none" w="med" len="med"/>
          </a:ln>
        </p:spPr>
      </p:pic>
      <p:cxnSp>
        <p:nvCxnSpPr>
          <p:cNvPr id="36" name="Straight Connector 35"/>
          <p:cNvCxnSpPr/>
          <p:nvPr/>
        </p:nvCxnSpPr>
        <p:spPr>
          <a:xfrm>
            <a:off x="289932" y="5765180"/>
            <a:ext cx="8664497" cy="11152"/>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396623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9291" y="2"/>
            <a:ext cx="3999471" cy="646331"/>
          </a:xfrm>
          <a:prstGeom prst="rect">
            <a:avLst/>
          </a:prstGeom>
          <a:noFill/>
          <a:effectLst>
            <a:outerShdw blurRad="50800" dist="38100" dir="2700000">
              <a:srgbClr val="000000">
                <a:alpha val="43000"/>
              </a:srgbClr>
            </a:outerShdw>
          </a:effectLst>
        </p:spPr>
        <p:txBody>
          <a:bodyPr wrap="square" rtlCol="0">
            <a:spAutoFit/>
          </a:bodyPr>
          <a:lstStyle/>
          <a:p>
            <a:r>
              <a:rPr lang="en-US" sz="3600" b="1" dirty="0" smtClean="0">
                <a:solidFill>
                  <a:srgbClr val="FFFF00"/>
                </a:solidFill>
              </a:rPr>
              <a:t>Ecological Impacts</a:t>
            </a:r>
            <a:endParaRPr lang="en-US" sz="3600" b="1" dirty="0">
              <a:solidFill>
                <a:srgbClr val="FFFF00"/>
              </a:solidFill>
            </a:endParaRPr>
          </a:p>
        </p:txBody>
      </p:sp>
      <p:pic>
        <p:nvPicPr>
          <p:cNvPr id="11" name="Picture 10"/>
          <p:cNvPicPr>
            <a:picLocks noChangeAspect="1"/>
          </p:cNvPicPr>
          <p:nvPr/>
        </p:nvPicPr>
        <p:blipFill>
          <a:blip r:embed="rId3" cstate="print"/>
          <a:srcRect l="7094" t="5201" r="11212" b="9481"/>
          <a:stretch>
            <a:fillRect/>
          </a:stretch>
        </p:blipFill>
        <p:spPr>
          <a:xfrm>
            <a:off x="1332036" y="2966657"/>
            <a:ext cx="1702942" cy="2632165"/>
          </a:xfrm>
          <a:prstGeom prst="rect">
            <a:avLst/>
          </a:prstGeom>
        </p:spPr>
      </p:pic>
      <p:pic>
        <p:nvPicPr>
          <p:cNvPr id="2050" name="Picture 2" descr="http://ww1.prweb.com/prfiles/2009/07/10/2629434/0_UGAAmericanchestnutSmokies.jpg"/>
          <p:cNvPicPr>
            <a:picLocks noChangeAspect="1" noChangeArrowheads="1"/>
          </p:cNvPicPr>
          <p:nvPr/>
        </p:nvPicPr>
        <p:blipFill>
          <a:blip r:embed="rId4" cstate="print"/>
          <a:srcRect/>
          <a:stretch>
            <a:fillRect/>
          </a:stretch>
        </p:blipFill>
        <p:spPr bwMode="auto">
          <a:xfrm>
            <a:off x="4573922" y="582533"/>
            <a:ext cx="4001668" cy="5716669"/>
          </a:xfrm>
          <a:prstGeom prst="rect">
            <a:avLst/>
          </a:prstGeom>
          <a:noFill/>
        </p:spPr>
      </p:pic>
      <p:sp>
        <p:nvSpPr>
          <p:cNvPr id="10" name="TextBox 9"/>
          <p:cNvSpPr txBox="1"/>
          <p:nvPr/>
        </p:nvSpPr>
        <p:spPr>
          <a:xfrm>
            <a:off x="1" y="789531"/>
            <a:ext cx="4487779" cy="1938992"/>
          </a:xfrm>
          <a:prstGeom prst="rect">
            <a:avLst/>
          </a:prstGeom>
          <a:noFill/>
        </p:spPr>
        <p:txBody>
          <a:bodyPr wrap="square" rtlCol="0">
            <a:spAutoFit/>
          </a:bodyPr>
          <a:lstStyle/>
          <a:p>
            <a:pPr algn="ctr"/>
            <a:r>
              <a:rPr lang="en-US" sz="2400" dirty="0" smtClean="0">
                <a:solidFill>
                  <a:schemeClr val="bg1"/>
                </a:solidFill>
              </a:rPr>
              <a:t>Introduced pests are the only threat that can reduce major canopy species to ecological insignificance in a matter of decades</a:t>
            </a:r>
            <a:endParaRPr lang="en-US" sz="2400" dirty="0">
              <a:solidFill>
                <a:schemeClr val="bg1"/>
              </a:solidFill>
            </a:endParaRPr>
          </a:p>
        </p:txBody>
      </p:sp>
      <p:sp>
        <p:nvSpPr>
          <p:cNvPr id="12" name="TextBox 11"/>
          <p:cNvSpPr txBox="1"/>
          <p:nvPr/>
        </p:nvSpPr>
        <p:spPr>
          <a:xfrm>
            <a:off x="1133570" y="5808001"/>
            <a:ext cx="2137719" cy="400110"/>
          </a:xfrm>
          <a:prstGeom prst="rect">
            <a:avLst/>
          </a:prstGeom>
          <a:noFill/>
        </p:spPr>
        <p:txBody>
          <a:bodyPr wrap="square" rtlCol="0">
            <a:spAutoFit/>
          </a:bodyPr>
          <a:lstStyle/>
          <a:p>
            <a:r>
              <a:rPr lang="en-US" sz="2000" dirty="0" smtClean="0">
                <a:solidFill>
                  <a:schemeClr val="bg1"/>
                </a:solidFill>
              </a:rPr>
              <a:t>American chestnut</a:t>
            </a:r>
            <a:endParaRPr lang="en-US" sz="2000" dirty="0">
              <a:solidFill>
                <a:schemeClr val="bg1"/>
              </a:solidFill>
            </a:endParaRPr>
          </a:p>
        </p:txBody>
      </p:sp>
      <p:sp>
        <p:nvSpPr>
          <p:cNvPr id="7" name="TextBox 6"/>
          <p:cNvSpPr txBox="1"/>
          <p:nvPr/>
        </p:nvSpPr>
        <p:spPr>
          <a:xfrm>
            <a:off x="4487334" y="6245535"/>
            <a:ext cx="4656667" cy="369332"/>
          </a:xfrm>
          <a:prstGeom prst="rect">
            <a:avLst/>
          </a:prstGeom>
          <a:noFill/>
        </p:spPr>
        <p:txBody>
          <a:bodyPr wrap="square" rtlCol="0">
            <a:spAutoFit/>
          </a:bodyPr>
          <a:lstStyle/>
          <a:p>
            <a:r>
              <a:rPr lang="en-US" dirty="0" smtClean="0">
                <a:solidFill>
                  <a:schemeClr val="bg1"/>
                </a:solidFill>
              </a:rPr>
              <a:t>Chestnut grove in North Carolina, ca. 1910</a:t>
            </a:r>
            <a:endParaRPr lang="en-US" dirty="0">
              <a:solidFill>
                <a:schemeClr val="bg1"/>
              </a:solidFill>
            </a:endParaRPr>
          </a:p>
        </p:txBody>
      </p:sp>
    </p:spTree>
    <p:extLst>
      <p:ext uri="{BB962C8B-B14F-4D97-AF65-F5344CB8AC3E}">
        <p14:creationId xmlns:p14="http://schemas.microsoft.com/office/powerpoint/2010/main" xmlns="" val="159519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9885" y="1267860"/>
            <a:ext cx="4070400" cy="812757"/>
          </a:xfrm>
        </p:spPr>
        <p:txBody>
          <a:bodyPr>
            <a:normAutofit/>
          </a:bodyPr>
          <a:lstStyle/>
          <a:p>
            <a:r>
              <a:rPr lang="en-US" sz="3200" b="1" dirty="0" smtClean="0">
                <a:solidFill>
                  <a:srgbClr val="FFFF00"/>
                </a:solidFill>
              </a:rPr>
              <a:t>Bottom Line Messages</a:t>
            </a:r>
            <a:endParaRPr lang="en-US" sz="3200" b="1" dirty="0">
              <a:solidFill>
                <a:srgbClr val="FFFF00"/>
              </a:solidFill>
            </a:endParaRPr>
          </a:p>
        </p:txBody>
      </p:sp>
      <p:sp>
        <p:nvSpPr>
          <p:cNvPr id="3" name="Content Placeholder 2"/>
          <p:cNvSpPr>
            <a:spLocks noGrp="1"/>
          </p:cNvSpPr>
          <p:nvPr>
            <p:ph idx="1"/>
          </p:nvPr>
        </p:nvSpPr>
        <p:spPr>
          <a:xfrm>
            <a:off x="180304" y="1899599"/>
            <a:ext cx="8770512" cy="2901002"/>
          </a:xfrm>
        </p:spPr>
        <p:txBody>
          <a:bodyPr>
            <a:noAutofit/>
          </a:bodyPr>
          <a:lstStyle/>
          <a:p>
            <a:r>
              <a:rPr lang="en-US" sz="2000" dirty="0" smtClean="0">
                <a:solidFill>
                  <a:schemeClr val="bg1">
                    <a:lumMod val="75000"/>
                  </a:schemeClr>
                </a:solidFill>
              </a:rPr>
              <a:t>Imported forest pests are the most urgent and under-appreciated forest health threat in the U.S.</a:t>
            </a:r>
          </a:p>
          <a:p>
            <a:r>
              <a:rPr lang="en-US" sz="2000" dirty="0" smtClean="0">
                <a:solidFill>
                  <a:schemeClr val="bg1">
                    <a:lumMod val="75000"/>
                  </a:schemeClr>
                </a:solidFill>
              </a:rPr>
              <a:t>This is a growing problem that affects forests and communities in all 50 states</a:t>
            </a:r>
          </a:p>
          <a:p>
            <a:r>
              <a:rPr lang="en-US" sz="2000" dirty="0" smtClean="0">
                <a:solidFill>
                  <a:schemeClr val="bg1">
                    <a:lumMod val="75000"/>
                  </a:schemeClr>
                </a:solidFill>
              </a:rPr>
              <a:t>Economic impacts are substantial and fall mostly on homeowners and municipalities</a:t>
            </a:r>
          </a:p>
          <a:p>
            <a:r>
              <a:rPr lang="en-US" sz="2000" dirty="0" smtClean="0">
                <a:solidFill>
                  <a:schemeClr val="bg1">
                    <a:lumMod val="75000"/>
                  </a:schemeClr>
                </a:solidFill>
              </a:rPr>
              <a:t>Ecological impacts are severe and very long-term</a:t>
            </a:r>
          </a:p>
          <a:p>
            <a:r>
              <a:rPr lang="en-US" sz="2400" b="1" dirty="0" smtClean="0">
                <a:solidFill>
                  <a:schemeClr val="bg1"/>
                </a:solidFill>
              </a:rPr>
              <a:t>Current policies are not providing adequate protection in the face of burgeoning global trade</a:t>
            </a:r>
          </a:p>
        </p:txBody>
      </p:sp>
      <p:grpSp>
        <p:nvGrpSpPr>
          <p:cNvPr id="4" name="Group 3"/>
          <p:cNvGrpSpPr/>
          <p:nvPr/>
        </p:nvGrpSpPr>
        <p:grpSpPr>
          <a:xfrm>
            <a:off x="0" y="216328"/>
            <a:ext cx="8834479" cy="1180672"/>
            <a:chOff x="0" y="216328"/>
            <a:chExt cx="8834479" cy="1180672"/>
          </a:xfrm>
        </p:grpSpPr>
        <p:pic>
          <p:nvPicPr>
            <p:cNvPr id="5" name="Picture 2" descr="GM chewing Bioscience"/>
            <p:cNvPicPr>
              <a:picLocks noChangeAspect="1" noChangeArrowheads="1"/>
            </p:cNvPicPr>
            <p:nvPr/>
          </p:nvPicPr>
          <p:blipFill>
            <a:blip r:embed="rId2" cstate="print"/>
            <a:srcRect b="5859"/>
            <a:stretch>
              <a:fillRect/>
            </a:stretch>
          </p:blipFill>
          <p:spPr bwMode="auto">
            <a:xfrm>
              <a:off x="0" y="279400"/>
              <a:ext cx="1609344" cy="1117600"/>
            </a:xfrm>
            <a:prstGeom prst="rect">
              <a:avLst/>
            </a:prstGeom>
            <a:noFill/>
            <a:ln w="9525">
              <a:noFill/>
              <a:miter lim="800000"/>
              <a:headEnd/>
              <a:tailEnd/>
            </a:ln>
          </p:spPr>
        </p:pic>
        <p:pic>
          <p:nvPicPr>
            <p:cNvPr id="6" name="Picture 6" descr="hwa2"/>
            <p:cNvPicPr>
              <a:picLocks noChangeAspect="1" noChangeArrowheads="1"/>
            </p:cNvPicPr>
            <p:nvPr/>
          </p:nvPicPr>
          <p:blipFill>
            <a:blip r:embed="rId3" cstate="print"/>
            <a:srcRect b="29129"/>
            <a:stretch>
              <a:fillRect/>
            </a:stretch>
          </p:blipFill>
          <p:spPr bwMode="auto">
            <a:xfrm rot="16200000">
              <a:off x="3777755" y="82463"/>
              <a:ext cx="1139265" cy="1489808"/>
            </a:xfrm>
            <a:prstGeom prst="rect">
              <a:avLst/>
            </a:prstGeom>
            <a:noFill/>
            <a:ln w="9525">
              <a:noFill/>
              <a:miter lim="800000"/>
              <a:headEnd/>
              <a:tailEnd/>
            </a:ln>
          </p:spPr>
        </p:pic>
        <p:pic>
          <p:nvPicPr>
            <p:cNvPr id="7" name="Picture 5" descr="nectriafruits"/>
            <p:cNvPicPr>
              <a:picLocks noChangeAspect="1" noChangeArrowheads="1"/>
            </p:cNvPicPr>
            <p:nvPr/>
          </p:nvPicPr>
          <p:blipFill>
            <a:blip r:embed="rId4" cstate="print"/>
            <a:srcRect l="6510" r="15368"/>
            <a:stretch>
              <a:fillRect/>
            </a:stretch>
          </p:blipFill>
          <p:spPr bwMode="auto">
            <a:xfrm>
              <a:off x="1797605" y="235857"/>
              <a:ext cx="1616618" cy="1161143"/>
            </a:xfrm>
            <a:prstGeom prst="rect">
              <a:avLst/>
            </a:prstGeom>
            <a:noFill/>
            <a:ln w="9525">
              <a:noFill/>
              <a:miter lim="800000"/>
              <a:headEnd/>
              <a:tailEnd/>
            </a:ln>
          </p:spPr>
        </p:pic>
        <p:pic>
          <p:nvPicPr>
            <p:cNvPr id="8" name="Picture 2" descr="alb adult and pupa"/>
            <p:cNvPicPr>
              <a:picLocks noChangeAspect="1" noChangeArrowheads="1"/>
            </p:cNvPicPr>
            <p:nvPr/>
          </p:nvPicPr>
          <p:blipFill>
            <a:blip r:embed="rId5" cstate="print"/>
            <a:srcRect l="7692"/>
            <a:stretch>
              <a:fillRect/>
            </a:stretch>
          </p:blipFill>
          <p:spPr bwMode="auto">
            <a:xfrm>
              <a:off x="5280553" y="228600"/>
              <a:ext cx="1617785" cy="1168400"/>
            </a:xfrm>
            <a:prstGeom prst="rect">
              <a:avLst/>
            </a:prstGeom>
            <a:noFill/>
            <a:ln w="9525">
              <a:noFill/>
              <a:miter lim="800000"/>
              <a:headEnd/>
              <a:tailEnd/>
            </a:ln>
          </p:spPr>
        </p:pic>
        <p:pic>
          <p:nvPicPr>
            <p:cNvPr id="9" name="Picture 5" descr="EmeraldAshBorer6">
              <a:hlinkClick r:id=""/>
            </p:cNvPr>
            <p:cNvPicPr>
              <a:picLocks noChangeAspect="1" noChangeArrowheads="1"/>
            </p:cNvPicPr>
            <p:nvPr/>
          </p:nvPicPr>
          <p:blipFill>
            <a:blip r:embed="rId6" cstate="print"/>
            <a:srcRect/>
            <a:stretch>
              <a:fillRect/>
            </a:stretch>
          </p:blipFill>
          <p:spPr bwMode="auto">
            <a:xfrm>
              <a:off x="7010400" y="216328"/>
              <a:ext cx="1824079" cy="1180672"/>
            </a:xfrm>
            <a:prstGeom prst="rect">
              <a:avLst/>
            </a:prstGeom>
            <a:noFill/>
          </p:spPr>
        </p:pic>
      </p:grpSp>
      <p:pic>
        <p:nvPicPr>
          <p:cNvPr id="10" name="Picture 9"/>
          <p:cNvPicPr>
            <a:picLocks noChangeAspect="1"/>
          </p:cNvPicPr>
          <p:nvPr/>
        </p:nvPicPr>
        <p:blipFill>
          <a:blip r:embed="rId7" cstate="print"/>
          <a:stretch>
            <a:fillRect/>
          </a:stretch>
        </p:blipFill>
        <p:spPr>
          <a:xfrm>
            <a:off x="1828800" y="4800600"/>
            <a:ext cx="5187972" cy="192536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9884" y="1267860"/>
            <a:ext cx="4054901" cy="812757"/>
          </a:xfrm>
        </p:spPr>
        <p:txBody>
          <a:bodyPr>
            <a:normAutofit/>
          </a:bodyPr>
          <a:lstStyle/>
          <a:p>
            <a:r>
              <a:rPr lang="en-US" sz="3200" b="1" dirty="0" smtClean="0">
                <a:solidFill>
                  <a:srgbClr val="FFFF00"/>
                </a:solidFill>
              </a:rPr>
              <a:t>Bottom Line Messages</a:t>
            </a:r>
            <a:endParaRPr lang="en-US" sz="3200" b="1" dirty="0">
              <a:solidFill>
                <a:srgbClr val="FFFF00"/>
              </a:solidFill>
            </a:endParaRPr>
          </a:p>
        </p:txBody>
      </p:sp>
      <p:sp>
        <p:nvSpPr>
          <p:cNvPr id="3" name="Content Placeholder 2"/>
          <p:cNvSpPr>
            <a:spLocks noGrp="1"/>
          </p:cNvSpPr>
          <p:nvPr>
            <p:ph idx="1"/>
          </p:nvPr>
        </p:nvSpPr>
        <p:spPr>
          <a:xfrm>
            <a:off x="180304" y="1899598"/>
            <a:ext cx="8770512" cy="4803855"/>
          </a:xfrm>
        </p:spPr>
        <p:txBody>
          <a:bodyPr>
            <a:noAutofit/>
          </a:bodyPr>
          <a:lstStyle/>
          <a:p>
            <a:r>
              <a:rPr lang="en-US" sz="2000" dirty="0" smtClean="0">
                <a:solidFill>
                  <a:schemeClr val="bg1">
                    <a:lumMod val="75000"/>
                  </a:schemeClr>
                </a:solidFill>
              </a:rPr>
              <a:t>Imported forest pests are the most urgent and under-appreciated forest health threat in the U.S.</a:t>
            </a:r>
          </a:p>
          <a:p>
            <a:r>
              <a:rPr lang="en-US" sz="2000" dirty="0" smtClean="0">
                <a:solidFill>
                  <a:schemeClr val="bg1">
                    <a:lumMod val="75000"/>
                  </a:schemeClr>
                </a:solidFill>
              </a:rPr>
              <a:t>This is a growing problem that affects forests and communities in all 50 states</a:t>
            </a:r>
          </a:p>
          <a:p>
            <a:r>
              <a:rPr lang="en-US" sz="2000" dirty="0" smtClean="0">
                <a:solidFill>
                  <a:schemeClr val="bg1">
                    <a:lumMod val="75000"/>
                  </a:schemeClr>
                </a:solidFill>
              </a:rPr>
              <a:t>Economic impacts are substantial and fall mostly on homeowners and municipalities</a:t>
            </a:r>
          </a:p>
          <a:p>
            <a:r>
              <a:rPr lang="en-US" sz="2000" dirty="0" smtClean="0">
                <a:solidFill>
                  <a:schemeClr val="bg1">
                    <a:lumMod val="75000"/>
                  </a:schemeClr>
                </a:solidFill>
              </a:rPr>
              <a:t>Ecological impacts are severe and very long-term</a:t>
            </a:r>
          </a:p>
          <a:p>
            <a:r>
              <a:rPr lang="en-US" sz="2000" dirty="0" smtClean="0">
                <a:solidFill>
                  <a:schemeClr val="bg1">
                    <a:lumMod val="75000"/>
                  </a:schemeClr>
                </a:solidFill>
              </a:rPr>
              <a:t>Current policies are not providing adequate protection in the face of burgeoning global trade</a:t>
            </a:r>
          </a:p>
          <a:p>
            <a:r>
              <a:rPr lang="en-US" sz="2400" b="1" dirty="0" smtClean="0">
                <a:solidFill>
                  <a:schemeClr val="bg1"/>
                </a:solidFill>
              </a:rPr>
              <a:t>There are many possible policy options for reducing importation and establishment of new pests</a:t>
            </a:r>
            <a:endParaRPr lang="en-US" sz="2400" b="1" dirty="0">
              <a:solidFill>
                <a:schemeClr val="bg1"/>
              </a:solidFill>
            </a:endParaRPr>
          </a:p>
        </p:txBody>
      </p:sp>
      <p:grpSp>
        <p:nvGrpSpPr>
          <p:cNvPr id="4" name="Group 3"/>
          <p:cNvGrpSpPr/>
          <p:nvPr/>
        </p:nvGrpSpPr>
        <p:grpSpPr>
          <a:xfrm>
            <a:off x="0" y="216328"/>
            <a:ext cx="8834479" cy="1180672"/>
            <a:chOff x="0" y="216328"/>
            <a:chExt cx="8834479" cy="1180672"/>
          </a:xfrm>
        </p:grpSpPr>
        <p:pic>
          <p:nvPicPr>
            <p:cNvPr id="5" name="Picture 2" descr="GM chewing Bioscience"/>
            <p:cNvPicPr>
              <a:picLocks noChangeAspect="1" noChangeArrowheads="1"/>
            </p:cNvPicPr>
            <p:nvPr/>
          </p:nvPicPr>
          <p:blipFill>
            <a:blip r:embed="rId2" cstate="print"/>
            <a:srcRect b="5859"/>
            <a:stretch>
              <a:fillRect/>
            </a:stretch>
          </p:blipFill>
          <p:spPr bwMode="auto">
            <a:xfrm>
              <a:off x="0" y="279400"/>
              <a:ext cx="1609344" cy="1117600"/>
            </a:xfrm>
            <a:prstGeom prst="rect">
              <a:avLst/>
            </a:prstGeom>
            <a:noFill/>
            <a:ln w="9525">
              <a:noFill/>
              <a:miter lim="800000"/>
              <a:headEnd/>
              <a:tailEnd/>
            </a:ln>
          </p:spPr>
        </p:pic>
        <p:pic>
          <p:nvPicPr>
            <p:cNvPr id="6" name="Picture 6" descr="hwa2"/>
            <p:cNvPicPr>
              <a:picLocks noChangeAspect="1" noChangeArrowheads="1"/>
            </p:cNvPicPr>
            <p:nvPr/>
          </p:nvPicPr>
          <p:blipFill>
            <a:blip r:embed="rId3" cstate="print"/>
            <a:srcRect b="29129"/>
            <a:stretch>
              <a:fillRect/>
            </a:stretch>
          </p:blipFill>
          <p:spPr bwMode="auto">
            <a:xfrm rot="16200000">
              <a:off x="3777755" y="82463"/>
              <a:ext cx="1139265" cy="1489808"/>
            </a:xfrm>
            <a:prstGeom prst="rect">
              <a:avLst/>
            </a:prstGeom>
            <a:noFill/>
            <a:ln w="9525">
              <a:noFill/>
              <a:miter lim="800000"/>
              <a:headEnd/>
              <a:tailEnd/>
            </a:ln>
          </p:spPr>
        </p:pic>
        <p:pic>
          <p:nvPicPr>
            <p:cNvPr id="7" name="Picture 5" descr="nectriafruits"/>
            <p:cNvPicPr>
              <a:picLocks noChangeAspect="1" noChangeArrowheads="1"/>
            </p:cNvPicPr>
            <p:nvPr/>
          </p:nvPicPr>
          <p:blipFill>
            <a:blip r:embed="rId4" cstate="print"/>
            <a:srcRect l="6510" r="15368"/>
            <a:stretch>
              <a:fillRect/>
            </a:stretch>
          </p:blipFill>
          <p:spPr bwMode="auto">
            <a:xfrm>
              <a:off x="1797605" y="235857"/>
              <a:ext cx="1616618" cy="1161143"/>
            </a:xfrm>
            <a:prstGeom prst="rect">
              <a:avLst/>
            </a:prstGeom>
            <a:noFill/>
            <a:ln w="9525">
              <a:noFill/>
              <a:miter lim="800000"/>
              <a:headEnd/>
              <a:tailEnd/>
            </a:ln>
          </p:spPr>
        </p:pic>
        <p:pic>
          <p:nvPicPr>
            <p:cNvPr id="8" name="Picture 2" descr="alb adult and pupa"/>
            <p:cNvPicPr>
              <a:picLocks noChangeAspect="1" noChangeArrowheads="1"/>
            </p:cNvPicPr>
            <p:nvPr/>
          </p:nvPicPr>
          <p:blipFill>
            <a:blip r:embed="rId5" cstate="print"/>
            <a:srcRect l="7692"/>
            <a:stretch>
              <a:fillRect/>
            </a:stretch>
          </p:blipFill>
          <p:spPr bwMode="auto">
            <a:xfrm>
              <a:off x="5280553" y="228600"/>
              <a:ext cx="1617785" cy="1168400"/>
            </a:xfrm>
            <a:prstGeom prst="rect">
              <a:avLst/>
            </a:prstGeom>
            <a:noFill/>
            <a:ln w="9525">
              <a:noFill/>
              <a:miter lim="800000"/>
              <a:headEnd/>
              <a:tailEnd/>
            </a:ln>
          </p:spPr>
        </p:pic>
        <p:pic>
          <p:nvPicPr>
            <p:cNvPr id="9" name="Picture 5" descr="EmeraldAshBorer6">
              <a:hlinkClick r:id=""/>
            </p:cNvPr>
            <p:cNvPicPr>
              <a:picLocks noChangeAspect="1" noChangeArrowheads="1"/>
            </p:cNvPicPr>
            <p:nvPr/>
          </p:nvPicPr>
          <p:blipFill>
            <a:blip r:embed="rId6" cstate="print"/>
            <a:srcRect/>
            <a:stretch>
              <a:fillRect/>
            </a:stretch>
          </p:blipFill>
          <p:spPr bwMode="auto">
            <a:xfrm>
              <a:off x="7010400" y="216328"/>
              <a:ext cx="1824079" cy="1180672"/>
            </a:xfrm>
            <a:prstGeom prst="rect">
              <a:avLst/>
            </a:prstGeom>
            <a:noFill/>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1808747"/>
          </a:xfrm>
        </p:spPr>
        <p:txBody>
          <a:bodyPr>
            <a:noAutofit/>
          </a:bodyPr>
          <a:lstStyle/>
          <a:p>
            <a:pPr algn="ctr">
              <a:spcBef>
                <a:spcPts val="0"/>
              </a:spcBef>
              <a:buNone/>
            </a:pPr>
            <a:r>
              <a:rPr lang="en-US" b="1" dirty="0" smtClean="0">
                <a:solidFill>
                  <a:srgbClr val="FFFF00"/>
                </a:solidFill>
              </a:rPr>
              <a:t> </a:t>
            </a:r>
            <a:r>
              <a:rPr lang="en-US" sz="4400" b="1" dirty="0" smtClean="0">
                <a:solidFill>
                  <a:srgbClr val="FFFF00"/>
                </a:solidFill>
              </a:rPr>
              <a:t>Policy Priorities</a:t>
            </a:r>
          </a:p>
          <a:p>
            <a:pPr algn="ctr">
              <a:spcBef>
                <a:spcPts val="0"/>
              </a:spcBef>
              <a:buNone/>
            </a:pPr>
            <a:endParaRPr lang="en-US" sz="2000" b="1" dirty="0" smtClean="0">
              <a:solidFill>
                <a:srgbClr val="FFFF00"/>
              </a:solidFill>
            </a:endParaRPr>
          </a:p>
          <a:p>
            <a:pPr marL="514350" indent="-514350">
              <a:spcBef>
                <a:spcPts val="0"/>
              </a:spcBef>
              <a:buFont typeface="+mj-lt"/>
              <a:buAutoNum type="arabicPeriod"/>
            </a:pPr>
            <a:r>
              <a:rPr lang="en-US" sz="2800" b="1" dirty="0" smtClean="0">
                <a:solidFill>
                  <a:schemeClr val="bg1"/>
                </a:solidFill>
              </a:rPr>
              <a:t>Focus on preventing importation and establishment</a:t>
            </a:r>
          </a:p>
          <a:p>
            <a:pPr marL="514350" indent="-514350">
              <a:spcBef>
                <a:spcPts val="0"/>
              </a:spcBef>
              <a:buFont typeface="+mj-lt"/>
              <a:buAutoNum type="arabicPeriod"/>
            </a:pPr>
            <a:r>
              <a:rPr lang="en-US" sz="2800" b="1" dirty="0" smtClean="0">
                <a:solidFill>
                  <a:schemeClr val="bg1"/>
                </a:solidFill>
              </a:rPr>
              <a:t>Focus on major pathways of introduction </a:t>
            </a:r>
          </a:p>
        </p:txBody>
      </p:sp>
      <p:pic>
        <p:nvPicPr>
          <p:cNvPr id="6" name="Picture 5" descr="Wood pallets.jpg"/>
          <p:cNvPicPr>
            <a:picLocks noChangeAspect="1"/>
          </p:cNvPicPr>
          <p:nvPr/>
        </p:nvPicPr>
        <p:blipFill>
          <a:blip r:embed="rId3" cstate="print"/>
          <a:stretch>
            <a:fillRect/>
          </a:stretch>
        </p:blipFill>
        <p:spPr>
          <a:xfrm>
            <a:off x="144379" y="3208789"/>
            <a:ext cx="4562211" cy="3122263"/>
          </a:xfrm>
          <a:prstGeom prst="rect">
            <a:avLst/>
          </a:prstGeom>
        </p:spPr>
      </p:pic>
      <p:pic>
        <p:nvPicPr>
          <p:cNvPr id="4098" name="Picture 2" descr="http://www.bilmarnurseriesinc.com/images/re_side_img5.jpg"/>
          <p:cNvPicPr>
            <a:picLocks noChangeAspect="1" noChangeArrowheads="1"/>
          </p:cNvPicPr>
          <p:nvPr/>
        </p:nvPicPr>
        <p:blipFill>
          <a:blip r:embed="rId4" cstate="print"/>
          <a:srcRect/>
          <a:stretch>
            <a:fillRect/>
          </a:stretch>
        </p:blipFill>
        <p:spPr bwMode="auto">
          <a:xfrm>
            <a:off x="4806267" y="3289742"/>
            <a:ext cx="4337733" cy="3023094"/>
          </a:xfrm>
          <a:prstGeom prst="rect">
            <a:avLst/>
          </a:prstGeom>
          <a:noFill/>
        </p:spPr>
      </p:pic>
      <p:sp>
        <p:nvSpPr>
          <p:cNvPr id="8" name="TextBox 7"/>
          <p:cNvSpPr txBox="1"/>
          <p:nvPr/>
        </p:nvSpPr>
        <p:spPr>
          <a:xfrm>
            <a:off x="4932446" y="2366482"/>
            <a:ext cx="4055143" cy="830997"/>
          </a:xfrm>
          <a:prstGeom prst="rect">
            <a:avLst/>
          </a:prstGeom>
          <a:noFill/>
        </p:spPr>
        <p:txBody>
          <a:bodyPr wrap="square" rtlCol="0">
            <a:spAutoFit/>
          </a:bodyPr>
          <a:lstStyle/>
          <a:p>
            <a:pPr algn="ctr"/>
            <a:r>
              <a:rPr lang="en-US" sz="2400" dirty="0" smtClean="0">
                <a:solidFill>
                  <a:schemeClr val="bg1"/>
                </a:solidFill>
              </a:rPr>
              <a:t> </a:t>
            </a:r>
            <a:r>
              <a:rPr lang="en-US" sz="2400" b="1" dirty="0" smtClean="0">
                <a:solidFill>
                  <a:schemeClr val="bg1"/>
                </a:solidFill>
              </a:rPr>
              <a:t>Live woody plants for landscaping</a:t>
            </a:r>
          </a:p>
        </p:txBody>
      </p:sp>
      <p:sp>
        <p:nvSpPr>
          <p:cNvPr id="9" name="TextBox 8"/>
          <p:cNvSpPr txBox="1"/>
          <p:nvPr/>
        </p:nvSpPr>
        <p:spPr>
          <a:xfrm>
            <a:off x="653714" y="2334581"/>
            <a:ext cx="3429000" cy="830997"/>
          </a:xfrm>
          <a:prstGeom prst="rect">
            <a:avLst/>
          </a:prstGeom>
          <a:noFill/>
        </p:spPr>
        <p:txBody>
          <a:bodyPr wrap="square" rtlCol="0">
            <a:spAutoFit/>
          </a:bodyPr>
          <a:lstStyle/>
          <a:p>
            <a:pPr algn="ctr"/>
            <a:r>
              <a:rPr lang="en-US" sz="2400" b="1" dirty="0" smtClean="0">
                <a:solidFill>
                  <a:schemeClr val="bg1"/>
                </a:solidFill>
              </a:rPr>
              <a:t>Solid wood packaging material</a:t>
            </a:r>
            <a:endParaRPr lang="en-US" sz="2400" dirty="0"/>
          </a:p>
        </p:txBody>
      </p:sp>
    </p:spTree>
    <p:extLst>
      <p:ext uri="{BB962C8B-B14F-4D97-AF65-F5344CB8AC3E}">
        <p14:creationId xmlns:p14="http://schemas.microsoft.com/office/powerpoint/2010/main" xmlns="" val="40178786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6671" y="156411"/>
            <a:ext cx="5645109" cy="762000"/>
          </a:xfrm>
        </p:spPr>
        <p:txBody>
          <a:bodyPr>
            <a:normAutofit fontScale="90000"/>
          </a:bodyPr>
          <a:lstStyle/>
          <a:p>
            <a:r>
              <a:rPr lang="en-US" sz="3600" b="1" dirty="0" smtClean="0">
                <a:solidFill>
                  <a:srgbClr val="FFFF00"/>
                </a:solidFill>
              </a:rPr>
              <a:t>Tree-SMART Trade</a:t>
            </a:r>
            <a:br>
              <a:rPr lang="en-US" sz="3600" b="1" dirty="0" smtClean="0">
                <a:solidFill>
                  <a:srgbClr val="FFFF00"/>
                </a:solidFill>
              </a:rPr>
            </a:br>
            <a:endParaRPr lang="en-US" sz="3100" b="1" dirty="0">
              <a:solidFill>
                <a:srgbClr val="FFFF00"/>
              </a:solidFill>
            </a:endParaRPr>
          </a:p>
        </p:txBody>
      </p:sp>
      <p:sp>
        <p:nvSpPr>
          <p:cNvPr id="9" name="TextBox 8"/>
          <p:cNvSpPr txBox="1"/>
          <p:nvPr/>
        </p:nvSpPr>
        <p:spPr>
          <a:xfrm>
            <a:off x="1129068" y="6334780"/>
            <a:ext cx="7029754" cy="523220"/>
          </a:xfrm>
          <a:prstGeom prst="rect">
            <a:avLst/>
          </a:prstGeom>
          <a:noFill/>
        </p:spPr>
        <p:txBody>
          <a:bodyPr wrap="square" rtlCol="0">
            <a:spAutoFit/>
          </a:bodyPr>
          <a:lstStyle/>
          <a:p>
            <a:pPr marL="457200" indent="-457200" algn="ctr"/>
            <a:r>
              <a:rPr lang="en-US" sz="2800" dirty="0" smtClean="0">
                <a:solidFill>
                  <a:srgbClr val="FFFF00"/>
                </a:solidFill>
              </a:rPr>
              <a:t>www.caryinstitute.org/tree-smart-trade</a:t>
            </a:r>
            <a:endParaRPr lang="en-US" sz="2800" dirty="0">
              <a:solidFill>
                <a:srgbClr val="FFFF00"/>
              </a:solidFill>
            </a:endParaRPr>
          </a:p>
        </p:txBody>
      </p:sp>
      <p:sp>
        <p:nvSpPr>
          <p:cNvPr id="11" name="TextBox 10"/>
          <p:cNvSpPr txBox="1"/>
          <p:nvPr/>
        </p:nvSpPr>
        <p:spPr>
          <a:xfrm>
            <a:off x="1325365" y="581302"/>
            <a:ext cx="6369978" cy="830997"/>
          </a:xfrm>
          <a:prstGeom prst="rect">
            <a:avLst/>
          </a:prstGeom>
          <a:noFill/>
        </p:spPr>
        <p:txBody>
          <a:bodyPr wrap="square" rtlCol="0">
            <a:spAutoFit/>
          </a:bodyPr>
          <a:lstStyle/>
          <a:p>
            <a:pPr marL="457200" indent="-457200" algn="ctr"/>
            <a:r>
              <a:rPr lang="en-US" sz="2400" dirty="0" smtClean="0">
                <a:solidFill>
                  <a:schemeClr val="bg1"/>
                </a:solidFill>
              </a:rPr>
              <a:t>Five high-priority actions to reduce  importation of forest pests</a:t>
            </a:r>
          </a:p>
        </p:txBody>
      </p:sp>
      <p:pic>
        <p:nvPicPr>
          <p:cNvPr id="8" name="Picture 7" descr="smart_list_alt_VF-01.png"/>
          <p:cNvPicPr>
            <a:picLocks noChangeAspect="1"/>
          </p:cNvPicPr>
          <p:nvPr/>
        </p:nvPicPr>
        <p:blipFill>
          <a:blip r:embed="rId3" cstate="print"/>
          <a:srcRect t="27228" r="46088" b="5534"/>
          <a:stretch>
            <a:fillRect/>
          </a:stretch>
        </p:blipFill>
        <p:spPr>
          <a:xfrm>
            <a:off x="886090" y="1592494"/>
            <a:ext cx="7333236" cy="4705563"/>
          </a:xfrm>
          <a:prstGeom prst="rect">
            <a:avLst/>
          </a:prstGeom>
        </p:spPr>
      </p:pic>
      <p:pic>
        <p:nvPicPr>
          <p:cNvPr id="10" name="Picture 9"/>
          <p:cNvPicPr>
            <a:picLocks noChangeAspect="1"/>
          </p:cNvPicPr>
          <p:nvPr/>
        </p:nvPicPr>
        <p:blipFill>
          <a:blip r:embed="rId4" cstate="print"/>
          <a:stretch>
            <a:fillRect/>
          </a:stretch>
        </p:blipFill>
        <p:spPr>
          <a:xfrm>
            <a:off x="7756988" y="0"/>
            <a:ext cx="1387011" cy="1356189"/>
          </a:xfrm>
          <a:prstGeom prst="rect">
            <a:avLst/>
          </a:prstGeom>
        </p:spPr>
      </p:pic>
    </p:spTree>
    <p:extLst>
      <p:ext uri="{BB962C8B-B14F-4D97-AF65-F5344CB8AC3E}">
        <p14:creationId xmlns="" xmlns:p14="http://schemas.microsoft.com/office/powerpoint/2010/main" val="40396623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179" y="0"/>
            <a:ext cx="6953779" cy="736015"/>
          </a:xfrm>
        </p:spPr>
        <p:txBody>
          <a:bodyPr>
            <a:normAutofit fontScale="90000"/>
          </a:bodyPr>
          <a:lstStyle/>
          <a:p>
            <a:r>
              <a:rPr lang="en-US" sz="3600" b="1" dirty="0" smtClean="0">
                <a:solidFill>
                  <a:srgbClr val="FFFF00"/>
                </a:solidFill>
              </a:rPr>
              <a:t>Policy and Communication Activities</a:t>
            </a:r>
            <a:endParaRPr lang="en-US" sz="3600" b="1" dirty="0">
              <a:solidFill>
                <a:srgbClr val="FFFF00"/>
              </a:solidFill>
            </a:endParaRPr>
          </a:p>
        </p:txBody>
      </p:sp>
      <p:sp>
        <p:nvSpPr>
          <p:cNvPr id="3" name="Content Placeholder 2"/>
          <p:cNvSpPr>
            <a:spLocks noGrp="1"/>
          </p:cNvSpPr>
          <p:nvPr>
            <p:ph idx="1"/>
          </p:nvPr>
        </p:nvSpPr>
        <p:spPr>
          <a:xfrm>
            <a:off x="0" y="797982"/>
            <a:ext cx="4773478" cy="6266495"/>
          </a:xfrm>
        </p:spPr>
        <p:txBody>
          <a:bodyPr>
            <a:noAutofit/>
          </a:bodyPr>
          <a:lstStyle/>
          <a:p>
            <a:pPr>
              <a:spcBef>
                <a:spcPts val="0"/>
              </a:spcBef>
              <a:spcAft>
                <a:spcPts val="1200"/>
              </a:spcAft>
            </a:pPr>
            <a:r>
              <a:rPr lang="en-US" sz="2400" dirty="0" smtClean="0">
                <a:solidFill>
                  <a:schemeClr val="bg1"/>
                </a:solidFill>
              </a:rPr>
              <a:t>Three Congressional briefings and many, many meetings with legislative offices and federal agencies</a:t>
            </a:r>
          </a:p>
          <a:p>
            <a:pPr>
              <a:spcBef>
                <a:spcPts val="0"/>
              </a:spcBef>
              <a:spcAft>
                <a:spcPts val="1200"/>
              </a:spcAft>
            </a:pPr>
            <a:r>
              <a:rPr lang="en-US" sz="2400" dirty="0" smtClean="0">
                <a:solidFill>
                  <a:schemeClr val="bg1"/>
                </a:solidFill>
              </a:rPr>
              <a:t>Hundreds of articles in earned media; also Op-</a:t>
            </a:r>
            <a:r>
              <a:rPr lang="en-US" sz="2400" dirty="0" err="1" smtClean="0">
                <a:solidFill>
                  <a:schemeClr val="bg1"/>
                </a:solidFill>
              </a:rPr>
              <a:t>Eds</a:t>
            </a:r>
            <a:r>
              <a:rPr lang="en-US" sz="2400" dirty="0" smtClean="0">
                <a:solidFill>
                  <a:schemeClr val="bg1"/>
                </a:solidFill>
              </a:rPr>
              <a:t> and blog posts </a:t>
            </a:r>
          </a:p>
          <a:p>
            <a:pPr>
              <a:spcBef>
                <a:spcPts val="0"/>
              </a:spcBef>
              <a:spcAft>
                <a:spcPts val="1200"/>
              </a:spcAft>
            </a:pPr>
            <a:r>
              <a:rPr lang="en-US" sz="2400" dirty="0" smtClean="0">
                <a:solidFill>
                  <a:schemeClr val="bg1"/>
                </a:solidFill>
              </a:rPr>
              <a:t>Working with  private corporations through The Sustainability Consortium</a:t>
            </a:r>
          </a:p>
          <a:p>
            <a:pPr>
              <a:spcBef>
                <a:spcPts val="0"/>
              </a:spcBef>
              <a:spcAft>
                <a:spcPts val="1200"/>
              </a:spcAft>
            </a:pPr>
            <a:r>
              <a:rPr lang="en-US" sz="2400" dirty="0" smtClean="0">
                <a:solidFill>
                  <a:schemeClr val="bg1"/>
                </a:solidFill>
              </a:rPr>
              <a:t>Working with NY State Invasive Species Council</a:t>
            </a:r>
          </a:p>
          <a:p>
            <a:pPr>
              <a:spcBef>
                <a:spcPts val="0"/>
              </a:spcBef>
              <a:buNone/>
            </a:pPr>
            <a:endParaRPr lang="en-US" sz="2400" dirty="0" smtClean="0">
              <a:solidFill>
                <a:schemeClr val="bg1"/>
              </a:solidFill>
            </a:endParaRPr>
          </a:p>
        </p:txBody>
      </p:sp>
      <p:pic>
        <p:nvPicPr>
          <p:cNvPr id="11" name="Picture 10" descr="https://pbs.twimg.com/media/CjU3zFKWsAAQEH4.jpg"/>
          <p:cNvPicPr>
            <a:picLocks noChangeAspect="1" noChangeArrowheads="1"/>
          </p:cNvPicPr>
          <p:nvPr/>
        </p:nvPicPr>
        <p:blipFill>
          <a:blip r:embed="rId3" cstate="print"/>
          <a:srcRect/>
          <a:stretch>
            <a:fillRect/>
          </a:stretch>
        </p:blipFill>
        <p:spPr bwMode="auto">
          <a:xfrm>
            <a:off x="4807974" y="898635"/>
            <a:ext cx="4336026" cy="3240517"/>
          </a:xfrm>
          <a:prstGeom prst="rect">
            <a:avLst/>
          </a:prstGeom>
          <a:noFill/>
          <a:ln w="9525">
            <a:noFill/>
            <a:miter lim="800000"/>
            <a:headEnd/>
            <a:tailEnd/>
          </a:ln>
        </p:spPr>
      </p:pic>
      <p:pic>
        <p:nvPicPr>
          <p:cNvPr id="15" name="Picture 22" descr="The Washington Post">
            <a:hlinkClick r:id="rId4"/>
          </p:cNvPr>
          <p:cNvPicPr>
            <a:picLocks noChangeAspect="1" noChangeArrowheads="1"/>
          </p:cNvPicPr>
          <p:nvPr/>
        </p:nvPicPr>
        <p:blipFill>
          <a:blip r:embed="rId5" cstate="print"/>
          <a:srcRect/>
          <a:stretch>
            <a:fillRect/>
          </a:stretch>
        </p:blipFill>
        <p:spPr bwMode="auto">
          <a:xfrm>
            <a:off x="5046692" y="4321231"/>
            <a:ext cx="3556000" cy="533400"/>
          </a:xfrm>
          <a:prstGeom prst="rect">
            <a:avLst/>
          </a:prstGeom>
          <a:noFill/>
        </p:spPr>
      </p:pic>
      <p:pic>
        <p:nvPicPr>
          <p:cNvPr id="7" name="Picture 28" descr="Image result for ny times logo"/>
          <p:cNvPicPr>
            <a:picLocks noChangeAspect="1" noChangeArrowheads="1"/>
          </p:cNvPicPr>
          <p:nvPr/>
        </p:nvPicPr>
        <p:blipFill>
          <a:blip r:embed="rId6" cstate="print"/>
          <a:srcRect/>
          <a:stretch>
            <a:fillRect/>
          </a:stretch>
        </p:blipFill>
        <p:spPr bwMode="auto">
          <a:xfrm>
            <a:off x="5096932" y="4944534"/>
            <a:ext cx="3657600" cy="536781"/>
          </a:xfrm>
          <a:prstGeom prst="rect">
            <a:avLst/>
          </a:prstGeom>
          <a:noFill/>
        </p:spPr>
      </p:pic>
      <p:pic>
        <p:nvPicPr>
          <p:cNvPr id="8" name="Picture 24" descr="2016_05_27_Cover_1800 × 2400"/>
          <p:cNvPicPr>
            <a:picLocks noChangeAspect="1" noChangeArrowheads="1"/>
          </p:cNvPicPr>
          <p:nvPr/>
        </p:nvPicPr>
        <p:blipFill>
          <a:blip r:embed="rId7" cstate="print"/>
          <a:srcRect l="4741" t="5333" r="4000" b="76889"/>
          <a:stretch>
            <a:fillRect/>
          </a:stretch>
        </p:blipFill>
        <p:spPr bwMode="auto">
          <a:xfrm>
            <a:off x="6282268" y="6185065"/>
            <a:ext cx="2590800" cy="672935"/>
          </a:xfrm>
          <a:prstGeom prst="rect">
            <a:avLst/>
          </a:prstGeom>
          <a:noFill/>
        </p:spPr>
      </p:pic>
      <p:pic>
        <p:nvPicPr>
          <p:cNvPr id="9" name="Picture 26" descr="Thumbnail for Damage from invasive forest pests as high as $2 billion a year - The Boston Globe"/>
          <p:cNvPicPr>
            <a:picLocks noChangeAspect="1" noChangeArrowheads="1"/>
          </p:cNvPicPr>
          <p:nvPr/>
        </p:nvPicPr>
        <p:blipFill>
          <a:blip r:embed="rId8" cstate="print"/>
          <a:srcRect/>
          <a:stretch>
            <a:fillRect/>
          </a:stretch>
        </p:blipFill>
        <p:spPr bwMode="auto">
          <a:xfrm>
            <a:off x="5079998" y="5554134"/>
            <a:ext cx="982133" cy="982133"/>
          </a:xfrm>
          <a:prstGeom prst="rect">
            <a:avLst/>
          </a:prstGeom>
          <a:noFill/>
        </p:spPr>
      </p:pic>
      <p:sp>
        <p:nvSpPr>
          <p:cNvPr id="10" name="TextBox 9"/>
          <p:cNvSpPr txBox="1"/>
          <p:nvPr/>
        </p:nvSpPr>
        <p:spPr>
          <a:xfrm>
            <a:off x="6036733" y="5571067"/>
            <a:ext cx="2895600" cy="523220"/>
          </a:xfrm>
          <a:prstGeom prst="rect">
            <a:avLst/>
          </a:prstGeom>
          <a:noFill/>
        </p:spPr>
        <p:txBody>
          <a:bodyPr wrap="square" rtlCol="0">
            <a:spAutoFit/>
          </a:bodyPr>
          <a:lstStyle/>
          <a:p>
            <a:r>
              <a:rPr lang="en-US" sz="2800" b="1" dirty="0" smtClean="0">
                <a:solidFill>
                  <a:schemeClr val="bg1"/>
                </a:solidFill>
              </a:rPr>
              <a:t>The Boston Globe</a:t>
            </a: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0350" y="5517789"/>
            <a:ext cx="6187208" cy="523220"/>
          </a:xfrm>
          <a:prstGeom prst="rect">
            <a:avLst/>
          </a:prstGeom>
        </p:spPr>
        <p:txBody>
          <a:bodyPr wrap="none">
            <a:spAutoFit/>
          </a:bodyPr>
          <a:lstStyle/>
          <a:p>
            <a:pPr algn="ctr"/>
            <a:r>
              <a:rPr lang="en-US" sz="2800" b="1" dirty="0" smtClean="0">
                <a:solidFill>
                  <a:schemeClr val="bg1"/>
                </a:solidFill>
              </a:rPr>
              <a:t>www.caryinstitute.org/tree-smart-trade</a:t>
            </a:r>
            <a:endParaRPr lang="en-US" sz="2800" b="1" dirty="0">
              <a:solidFill>
                <a:schemeClr val="bg1"/>
              </a:solidFill>
            </a:endParaRPr>
          </a:p>
        </p:txBody>
      </p:sp>
      <p:sp>
        <p:nvSpPr>
          <p:cNvPr id="5" name="TextBox 4"/>
          <p:cNvSpPr txBox="1"/>
          <p:nvPr/>
        </p:nvSpPr>
        <p:spPr>
          <a:xfrm>
            <a:off x="2185702" y="6050008"/>
            <a:ext cx="4006515" cy="523220"/>
          </a:xfrm>
          <a:prstGeom prst="rect">
            <a:avLst/>
          </a:prstGeom>
          <a:noFill/>
        </p:spPr>
        <p:txBody>
          <a:bodyPr wrap="square" rtlCol="0">
            <a:spAutoFit/>
          </a:bodyPr>
          <a:lstStyle/>
          <a:p>
            <a:r>
              <a:rPr lang="en-US" sz="2800" dirty="0" smtClean="0">
                <a:solidFill>
                  <a:schemeClr val="bg1"/>
                </a:solidFill>
              </a:rPr>
              <a:t>lovettg@caryinstitute.org</a:t>
            </a:r>
            <a:endParaRPr lang="en-US" sz="2800" dirty="0">
              <a:solidFill>
                <a:schemeClr val="bg1"/>
              </a:solidFill>
            </a:endParaRPr>
          </a:p>
        </p:txBody>
      </p:sp>
      <p:sp>
        <p:nvSpPr>
          <p:cNvPr id="6" name="TextBox 5"/>
          <p:cNvSpPr txBox="1"/>
          <p:nvPr/>
        </p:nvSpPr>
        <p:spPr>
          <a:xfrm>
            <a:off x="196850" y="1570646"/>
            <a:ext cx="8642555" cy="1754326"/>
          </a:xfrm>
          <a:prstGeom prst="rect">
            <a:avLst/>
          </a:prstGeom>
          <a:noFill/>
        </p:spPr>
        <p:txBody>
          <a:bodyPr wrap="square" rtlCol="0">
            <a:spAutoFit/>
          </a:bodyPr>
          <a:lstStyle/>
          <a:p>
            <a:pPr algn="ctr"/>
            <a:r>
              <a:rPr lang="en-US" sz="3600" dirty="0" smtClean="0">
                <a:solidFill>
                  <a:srgbClr val="FFFF00"/>
                </a:solidFill>
              </a:rPr>
              <a:t>We need scientists and natural resource professionals to speak up about the importance of the issue!</a:t>
            </a:r>
            <a:endParaRPr lang="en-US" sz="3600" dirty="0"/>
          </a:p>
        </p:txBody>
      </p:sp>
      <p:pic>
        <p:nvPicPr>
          <p:cNvPr id="7" name="Picture 6"/>
          <p:cNvPicPr>
            <a:picLocks noChangeAspect="1"/>
          </p:cNvPicPr>
          <p:nvPr/>
        </p:nvPicPr>
        <p:blipFill>
          <a:blip r:embed="rId2" cstate="print"/>
          <a:stretch>
            <a:fillRect/>
          </a:stretch>
        </p:blipFill>
        <p:spPr>
          <a:xfrm>
            <a:off x="3475474" y="3564396"/>
            <a:ext cx="1828166" cy="1787540"/>
          </a:xfrm>
          <a:prstGeom prst="rect">
            <a:avLst/>
          </a:prstGeom>
        </p:spPr>
      </p:pic>
      <p:grpSp>
        <p:nvGrpSpPr>
          <p:cNvPr id="8" name="Group 7"/>
          <p:cNvGrpSpPr/>
          <p:nvPr/>
        </p:nvGrpSpPr>
        <p:grpSpPr>
          <a:xfrm>
            <a:off x="0" y="216328"/>
            <a:ext cx="8834479" cy="1180672"/>
            <a:chOff x="0" y="216328"/>
            <a:chExt cx="8834479" cy="1180672"/>
          </a:xfrm>
        </p:grpSpPr>
        <p:pic>
          <p:nvPicPr>
            <p:cNvPr id="9" name="Picture 2" descr="GM chewing Bioscience"/>
            <p:cNvPicPr>
              <a:picLocks noChangeAspect="1" noChangeArrowheads="1"/>
            </p:cNvPicPr>
            <p:nvPr/>
          </p:nvPicPr>
          <p:blipFill>
            <a:blip r:embed="rId3" cstate="print"/>
            <a:srcRect b="5859"/>
            <a:stretch>
              <a:fillRect/>
            </a:stretch>
          </p:blipFill>
          <p:spPr bwMode="auto">
            <a:xfrm>
              <a:off x="0" y="279400"/>
              <a:ext cx="1609344" cy="1117600"/>
            </a:xfrm>
            <a:prstGeom prst="rect">
              <a:avLst/>
            </a:prstGeom>
            <a:noFill/>
            <a:ln w="9525">
              <a:noFill/>
              <a:miter lim="800000"/>
              <a:headEnd/>
              <a:tailEnd/>
            </a:ln>
          </p:spPr>
        </p:pic>
        <p:pic>
          <p:nvPicPr>
            <p:cNvPr id="10" name="Picture 6" descr="hwa2"/>
            <p:cNvPicPr>
              <a:picLocks noChangeAspect="1" noChangeArrowheads="1"/>
            </p:cNvPicPr>
            <p:nvPr/>
          </p:nvPicPr>
          <p:blipFill>
            <a:blip r:embed="rId4" cstate="print"/>
            <a:srcRect b="29129"/>
            <a:stretch>
              <a:fillRect/>
            </a:stretch>
          </p:blipFill>
          <p:spPr bwMode="auto">
            <a:xfrm rot="16200000">
              <a:off x="3777755" y="82463"/>
              <a:ext cx="1139265" cy="1489808"/>
            </a:xfrm>
            <a:prstGeom prst="rect">
              <a:avLst/>
            </a:prstGeom>
            <a:noFill/>
            <a:ln w="9525">
              <a:noFill/>
              <a:miter lim="800000"/>
              <a:headEnd/>
              <a:tailEnd/>
            </a:ln>
          </p:spPr>
        </p:pic>
        <p:pic>
          <p:nvPicPr>
            <p:cNvPr id="11" name="Picture 5" descr="nectriafruits"/>
            <p:cNvPicPr>
              <a:picLocks noChangeAspect="1" noChangeArrowheads="1"/>
            </p:cNvPicPr>
            <p:nvPr/>
          </p:nvPicPr>
          <p:blipFill>
            <a:blip r:embed="rId5" cstate="print"/>
            <a:srcRect l="6510" r="15368"/>
            <a:stretch>
              <a:fillRect/>
            </a:stretch>
          </p:blipFill>
          <p:spPr bwMode="auto">
            <a:xfrm>
              <a:off x="1797605" y="235857"/>
              <a:ext cx="1616618" cy="1161143"/>
            </a:xfrm>
            <a:prstGeom prst="rect">
              <a:avLst/>
            </a:prstGeom>
            <a:noFill/>
            <a:ln w="9525">
              <a:noFill/>
              <a:miter lim="800000"/>
              <a:headEnd/>
              <a:tailEnd/>
            </a:ln>
          </p:spPr>
        </p:pic>
        <p:pic>
          <p:nvPicPr>
            <p:cNvPr id="12" name="Picture 2" descr="alb adult and pupa"/>
            <p:cNvPicPr>
              <a:picLocks noChangeAspect="1" noChangeArrowheads="1"/>
            </p:cNvPicPr>
            <p:nvPr/>
          </p:nvPicPr>
          <p:blipFill>
            <a:blip r:embed="rId6" cstate="print"/>
            <a:srcRect l="7692"/>
            <a:stretch>
              <a:fillRect/>
            </a:stretch>
          </p:blipFill>
          <p:spPr bwMode="auto">
            <a:xfrm>
              <a:off x="5280553" y="228600"/>
              <a:ext cx="1617785" cy="1168400"/>
            </a:xfrm>
            <a:prstGeom prst="rect">
              <a:avLst/>
            </a:prstGeom>
            <a:noFill/>
            <a:ln w="9525">
              <a:noFill/>
              <a:miter lim="800000"/>
              <a:headEnd/>
              <a:tailEnd/>
            </a:ln>
          </p:spPr>
        </p:pic>
        <p:pic>
          <p:nvPicPr>
            <p:cNvPr id="13" name="Picture 5" descr="EmeraldAshBorer6">
              <a:hlinkClick r:id=""/>
            </p:cNvPr>
            <p:cNvPicPr>
              <a:picLocks noChangeAspect="1" noChangeArrowheads="1"/>
            </p:cNvPicPr>
            <p:nvPr/>
          </p:nvPicPr>
          <p:blipFill>
            <a:blip r:embed="rId7" cstate="print"/>
            <a:srcRect/>
            <a:stretch>
              <a:fillRect/>
            </a:stretch>
          </p:blipFill>
          <p:spPr bwMode="auto">
            <a:xfrm>
              <a:off x="7010400" y="216328"/>
              <a:ext cx="1824079" cy="1180672"/>
            </a:xfrm>
            <a:prstGeom prst="rect">
              <a:avLst/>
            </a:prstGeom>
            <a:noFill/>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309521" y="0"/>
            <a:ext cx="8834479" cy="1180672"/>
            <a:chOff x="0" y="216328"/>
            <a:chExt cx="8834479" cy="1180672"/>
          </a:xfrm>
        </p:grpSpPr>
        <p:pic>
          <p:nvPicPr>
            <p:cNvPr id="16" name="Picture 2" descr="GM chewing Bioscience"/>
            <p:cNvPicPr>
              <a:picLocks noChangeAspect="1" noChangeArrowheads="1"/>
            </p:cNvPicPr>
            <p:nvPr/>
          </p:nvPicPr>
          <p:blipFill>
            <a:blip r:embed="rId2" cstate="print"/>
            <a:srcRect b="5859"/>
            <a:stretch>
              <a:fillRect/>
            </a:stretch>
          </p:blipFill>
          <p:spPr bwMode="auto">
            <a:xfrm>
              <a:off x="0" y="279400"/>
              <a:ext cx="1609344" cy="1117600"/>
            </a:xfrm>
            <a:prstGeom prst="rect">
              <a:avLst/>
            </a:prstGeom>
            <a:noFill/>
            <a:ln w="9525">
              <a:noFill/>
              <a:miter lim="800000"/>
              <a:headEnd/>
              <a:tailEnd/>
            </a:ln>
          </p:spPr>
        </p:pic>
        <p:pic>
          <p:nvPicPr>
            <p:cNvPr id="17" name="Picture 6" descr="hwa2"/>
            <p:cNvPicPr>
              <a:picLocks noChangeAspect="1" noChangeArrowheads="1"/>
            </p:cNvPicPr>
            <p:nvPr/>
          </p:nvPicPr>
          <p:blipFill>
            <a:blip r:embed="rId3" cstate="print"/>
            <a:srcRect b="29129"/>
            <a:stretch>
              <a:fillRect/>
            </a:stretch>
          </p:blipFill>
          <p:spPr bwMode="auto">
            <a:xfrm rot="16200000">
              <a:off x="3777755" y="82463"/>
              <a:ext cx="1139265" cy="1489808"/>
            </a:xfrm>
            <a:prstGeom prst="rect">
              <a:avLst/>
            </a:prstGeom>
            <a:noFill/>
            <a:ln w="9525">
              <a:noFill/>
              <a:miter lim="800000"/>
              <a:headEnd/>
              <a:tailEnd/>
            </a:ln>
          </p:spPr>
        </p:pic>
        <p:pic>
          <p:nvPicPr>
            <p:cNvPr id="18" name="Picture 5" descr="nectriafruits"/>
            <p:cNvPicPr>
              <a:picLocks noChangeAspect="1" noChangeArrowheads="1"/>
            </p:cNvPicPr>
            <p:nvPr/>
          </p:nvPicPr>
          <p:blipFill>
            <a:blip r:embed="rId4" cstate="print"/>
            <a:srcRect l="6510" r="15368"/>
            <a:stretch>
              <a:fillRect/>
            </a:stretch>
          </p:blipFill>
          <p:spPr bwMode="auto">
            <a:xfrm>
              <a:off x="1797605" y="235857"/>
              <a:ext cx="1616618" cy="1161143"/>
            </a:xfrm>
            <a:prstGeom prst="rect">
              <a:avLst/>
            </a:prstGeom>
            <a:noFill/>
            <a:ln w="9525">
              <a:noFill/>
              <a:miter lim="800000"/>
              <a:headEnd/>
              <a:tailEnd/>
            </a:ln>
          </p:spPr>
        </p:pic>
        <p:pic>
          <p:nvPicPr>
            <p:cNvPr id="19" name="Picture 2" descr="alb adult and pupa"/>
            <p:cNvPicPr>
              <a:picLocks noChangeAspect="1" noChangeArrowheads="1"/>
            </p:cNvPicPr>
            <p:nvPr/>
          </p:nvPicPr>
          <p:blipFill>
            <a:blip r:embed="rId5" cstate="print"/>
            <a:srcRect l="7692"/>
            <a:stretch>
              <a:fillRect/>
            </a:stretch>
          </p:blipFill>
          <p:spPr bwMode="auto">
            <a:xfrm>
              <a:off x="5280553" y="228600"/>
              <a:ext cx="1617785" cy="1168400"/>
            </a:xfrm>
            <a:prstGeom prst="rect">
              <a:avLst/>
            </a:prstGeom>
            <a:noFill/>
            <a:ln w="9525">
              <a:noFill/>
              <a:miter lim="800000"/>
              <a:headEnd/>
              <a:tailEnd/>
            </a:ln>
          </p:spPr>
        </p:pic>
        <p:pic>
          <p:nvPicPr>
            <p:cNvPr id="20" name="Picture 5" descr="EmeraldAshBorer6">
              <a:hlinkClick r:id=""/>
            </p:cNvPr>
            <p:cNvPicPr>
              <a:picLocks noChangeAspect="1" noChangeArrowheads="1"/>
            </p:cNvPicPr>
            <p:nvPr/>
          </p:nvPicPr>
          <p:blipFill>
            <a:blip r:embed="rId6" cstate="print"/>
            <a:srcRect/>
            <a:stretch>
              <a:fillRect/>
            </a:stretch>
          </p:blipFill>
          <p:spPr bwMode="auto">
            <a:xfrm>
              <a:off x="7010400" y="216328"/>
              <a:ext cx="1824079" cy="1180672"/>
            </a:xfrm>
            <a:prstGeom prst="rect">
              <a:avLst/>
            </a:prstGeom>
            <a:noFill/>
          </p:spPr>
        </p:pic>
      </p:grpSp>
      <p:sp>
        <p:nvSpPr>
          <p:cNvPr id="21" name="Rectangle 2"/>
          <p:cNvSpPr txBox="1">
            <a:spLocks noChangeArrowheads="1"/>
          </p:cNvSpPr>
          <p:nvPr/>
        </p:nvSpPr>
        <p:spPr>
          <a:xfrm>
            <a:off x="685800" y="1143000"/>
            <a:ext cx="7772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FF00"/>
                </a:solidFill>
                <a:effectLst/>
                <a:uLnTx/>
                <a:uFillTx/>
                <a:latin typeface="+mj-lt"/>
                <a:ea typeface="+mj-ea"/>
                <a:cs typeface="Arial" charset="0"/>
              </a:rPr>
              <a:t>The Rogue’s Gallery</a:t>
            </a:r>
            <a:r>
              <a:rPr kumimoji="0" lang="en-US" sz="4400" b="1" i="0" u="none" strike="noStrike" kern="1200" cap="none" spc="0" normalizeH="0" baseline="0" noProof="0" dirty="0" smtClean="0">
                <a:ln>
                  <a:noFill/>
                </a:ln>
                <a:solidFill>
                  <a:srgbClr val="FFFF00"/>
                </a:solidFill>
                <a:effectLst/>
                <a:uLnTx/>
                <a:uFillTx/>
                <a:latin typeface="+mj-lt"/>
                <a:ea typeface="+mj-ea"/>
                <a:cs typeface="Arial" charset="0"/>
              </a:rPr>
              <a:t/>
            </a:r>
            <a:br>
              <a:rPr kumimoji="0" lang="en-US" sz="4400" b="1" i="0" u="none" strike="noStrike" kern="1200" cap="none" spc="0" normalizeH="0" baseline="0" noProof="0" dirty="0" smtClean="0">
                <a:ln>
                  <a:noFill/>
                </a:ln>
                <a:solidFill>
                  <a:srgbClr val="FFFF00"/>
                </a:solidFill>
                <a:effectLst/>
                <a:uLnTx/>
                <a:uFillTx/>
                <a:latin typeface="+mj-lt"/>
                <a:ea typeface="+mj-ea"/>
                <a:cs typeface="Arial" charset="0"/>
              </a:rPr>
            </a:br>
            <a:r>
              <a:rPr kumimoji="0" lang="en-US" sz="2800" b="1" i="0" u="none" strike="noStrike" kern="1200" cap="none" spc="0" normalizeH="0" baseline="0" noProof="0" dirty="0" smtClean="0">
                <a:ln>
                  <a:noFill/>
                </a:ln>
                <a:solidFill>
                  <a:srgbClr val="FFFF00"/>
                </a:solidFill>
                <a:effectLst/>
                <a:uLnTx/>
                <a:uFillTx/>
                <a:latin typeface="+mj-lt"/>
                <a:ea typeface="+mj-ea"/>
                <a:cs typeface="Arial" charset="0"/>
              </a:rPr>
              <a:t>(A Partial List)</a:t>
            </a:r>
          </a:p>
        </p:txBody>
      </p:sp>
      <p:sp>
        <p:nvSpPr>
          <p:cNvPr id="22" name="Rectangle 3"/>
          <p:cNvSpPr txBox="1">
            <a:spLocks noChangeArrowheads="1"/>
          </p:cNvSpPr>
          <p:nvPr/>
        </p:nvSpPr>
        <p:spPr>
          <a:xfrm>
            <a:off x="381000" y="2209800"/>
            <a:ext cx="5486400" cy="45259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bg1"/>
                </a:solidFill>
                <a:effectLst/>
                <a:uLnTx/>
                <a:uFillTx/>
                <a:latin typeface="Arial" charset="0"/>
                <a:ea typeface="+mn-ea"/>
                <a:cs typeface="Arial" charset="0"/>
              </a:rPr>
              <a:t>Chestnut blight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bg1"/>
                </a:solidFill>
                <a:effectLst/>
                <a:uLnTx/>
                <a:uFillTx/>
                <a:latin typeface="Arial" charset="0"/>
                <a:ea typeface="+mn-ea"/>
                <a:cs typeface="Arial" charset="0"/>
              </a:rPr>
              <a:t>Dutch elm disease</a:t>
            </a:r>
          </a:p>
          <a:p>
            <a:pPr marL="342900" indent="-342900">
              <a:spcBef>
                <a:spcPct val="20000"/>
              </a:spcBef>
              <a:buFont typeface="Arial" pitchFamily="34" charset="0"/>
              <a:buChar char="•"/>
              <a:defRPr/>
            </a:pPr>
            <a:r>
              <a:rPr lang="en-US" sz="2400" dirty="0" smtClean="0">
                <a:solidFill>
                  <a:schemeClr val="bg1"/>
                </a:solidFill>
                <a:latin typeface="Arial" charset="0"/>
                <a:cs typeface="Arial" charset="0"/>
              </a:rPr>
              <a:t>Emerald ash borer</a:t>
            </a:r>
          </a:p>
          <a:p>
            <a:pPr marL="342900" indent="-342900">
              <a:spcBef>
                <a:spcPct val="20000"/>
              </a:spcBef>
              <a:buFont typeface="Arial" pitchFamily="34" charset="0"/>
              <a:buChar char="•"/>
              <a:defRPr/>
            </a:pPr>
            <a:r>
              <a:rPr lang="en-US" sz="2400" dirty="0" smtClean="0">
                <a:solidFill>
                  <a:schemeClr val="bg1"/>
                </a:solidFill>
                <a:latin typeface="Arial" charset="0"/>
                <a:cs typeface="Arial" charset="0"/>
              </a:rPr>
              <a:t>Hemlock woolly adelgid</a:t>
            </a:r>
          </a:p>
          <a:p>
            <a:pPr marL="342900" lvl="0" indent="-342900">
              <a:spcBef>
                <a:spcPct val="20000"/>
              </a:spcBef>
              <a:buClr>
                <a:schemeClr val="bg1"/>
              </a:buClr>
              <a:buFont typeface="Arial" pitchFamily="34" charset="0"/>
              <a:buChar char="•"/>
              <a:defRPr/>
            </a:pPr>
            <a:r>
              <a:rPr lang="en-US" sz="2400" dirty="0" smtClean="0">
                <a:solidFill>
                  <a:schemeClr val="bg1"/>
                </a:solidFill>
                <a:latin typeface="Arial" charset="0"/>
                <a:cs typeface="Arial" charset="0"/>
              </a:rPr>
              <a:t>Gypsy moth </a:t>
            </a:r>
          </a:p>
          <a:p>
            <a:pPr marL="342900" lvl="0" indent="-342900">
              <a:spcBef>
                <a:spcPct val="20000"/>
              </a:spcBef>
              <a:buClr>
                <a:schemeClr val="bg1"/>
              </a:buClr>
              <a:buFont typeface="Arial" pitchFamily="34" charset="0"/>
              <a:buChar char="•"/>
              <a:defRPr/>
            </a:pPr>
            <a:r>
              <a:rPr lang="en-US" sz="2400" dirty="0" smtClean="0">
                <a:solidFill>
                  <a:schemeClr val="bg1"/>
                </a:solidFill>
                <a:latin typeface="Arial" charset="0"/>
                <a:cs typeface="Arial" charset="0"/>
              </a:rPr>
              <a:t>Beech bark disease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bg1"/>
                </a:solidFill>
                <a:effectLst/>
                <a:uLnTx/>
                <a:uFillTx/>
                <a:latin typeface="Arial" charset="0"/>
                <a:ea typeface="+mn-ea"/>
                <a:cs typeface="Arial" charset="0"/>
              </a:rPr>
              <a:t>Balsam woolly adelgid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bg1"/>
                </a:solidFill>
                <a:effectLst/>
                <a:uLnTx/>
                <a:uFillTx/>
                <a:latin typeface="Arial" charset="0"/>
                <a:ea typeface="+mn-ea"/>
                <a:cs typeface="Arial" charset="0"/>
              </a:rPr>
              <a:t>White pine blister rust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bg1"/>
                </a:solidFill>
                <a:effectLst/>
                <a:uLnTx/>
                <a:uFillTx/>
                <a:latin typeface="Arial" charset="0"/>
                <a:ea typeface="+mn-ea"/>
                <a:cs typeface="Arial" charset="0"/>
              </a:rPr>
              <a:t>Dogwood anthracnose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bg1"/>
              </a:solidFill>
              <a:effectLst/>
              <a:uLnTx/>
              <a:uFillTx/>
              <a:latin typeface="Arial" charset="0"/>
              <a:ea typeface="+mn-ea"/>
              <a:cs typeface="Arial" charset="0"/>
            </a:endParaRPr>
          </a:p>
        </p:txBody>
      </p:sp>
      <p:sp>
        <p:nvSpPr>
          <p:cNvPr id="23" name="Rectangle 4"/>
          <p:cNvSpPr txBox="1">
            <a:spLocks noChangeArrowheads="1"/>
          </p:cNvSpPr>
          <p:nvPr/>
        </p:nvSpPr>
        <p:spPr>
          <a:xfrm>
            <a:off x="4038600" y="2286000"/>
            <a:ext cx="5334000" cy="4114800"/>
          </a:xfrm>
          <a:prstGeom prst="rect">
            <a:avLst/>
          </a:prstGeom>
        </p:spPr>
        <p:txBody>
          <a:bodyPr/>
          <a:lstStyle/>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bg1"/>
                </a:solidFill>
                <a:effectLst/>
                <a:uLnTx/>
                <a:uFillTx/>
                <a:latin typeface="Arial" charset="0"/>
                <a:ea typeface="+mn-ea"/>
                <a:cs typeface="Arial" charset="0"/>
              </a:rPr>
              <a:t>Asian </a:t>
            </a:r>
            <a:r>
              <a:rPr kumimoji="0" lang="en-US" sz="2400" b="0" i="0" u="none" strike="noStrike" kern="1200" cap="none" spc="0" normalizeH="0" baseline="0" noProof="0" dirty="0" err="1" smtClean="0">
                <a:ln>
                  <a:noFill/>
                </a:ln>
                <a:solidFill>
                  <a:schemeClr val="bg1"/>
                </a:solidFill>
                <a:effectLst/>
                <a:uLnTx/>
                <a:uFillTx/>
                <a:latin typeface="Arial" charset="0"/>
                <a:ea typeface="+mn-ea"/>
                <a:cs typeface="Arial" charset="0"/>
              </a:rPr>
              <a:t>longhorned</a:t>
            </a:r>
            <a:r>
              <a:rPr kumimoji="0" lang="en-US" sz="2400" b="0" i="0" u="none" strike="noStrike" kern="1200" cap="none" spc="0" normalizeH="0" baseline="0" noProof="0" dirty="0" smtClean="0">
                <a:ln>
                  <a:noFill/>
                </a:ln>
                <a:solidFill>
                  <a:schemeClr val="bg1"/>
                </a:solidFill>
                <a:effectLst/>
                <a:uLnTx/>
                <a:uFillTx/>
                <a:latin typeface="Arial" charset="0"/>
                <a:ea typeface="+mn-ea"/>
                <a:cs typeface="Arial" charset="0"/>
              </a:rPr>
              <a:t> beetle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solidFill>
                  <a:schemeClr val="bg1"/>
                </a:solidFill>
                <a:latin typeface="Arial" charset="0"/>
                <a:cs typeface="Arial" charset="0"/>
              </a:rPr>
              <a:t>Butternut canker</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bg1"/>
                </a:solidFill>
                <a:effectLst/>
                <a:uLnTx/>
                <a:uFillTx/>
                <a:latin typeface="Arial" charset="0"/>
                <a:ea typeface="+mn-ea"/>
                <a:cs typeface="Arial" charset="0"/>
              </a:rPr>
              <a:t>Oak wilt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1" u="none" strike="noStrike" kern="1200" cap="none" spc="0" normalizeH="0" baseline="0" noProof="0" dirty="0" smtClean="0">
                <a:ln>
                  <a:noFill/>
                </a:ln>
                <a:solidFill>
                  <a:schemeClr val="bg1"/>
                </a:solidFill>
                <a:effectLst/>
                <a:uLnTx/>
                <a:uFillTx/>
                <a:latin typeface="Arial" charset="0"/>
                <a:ea typeface="+mn-ea"/>
                <a:cs typeface="Arial" charset="0"/>
              </a:rPr>
              <a:t>Sirex </a:t>
            </a:r>
            <a:r>
              <a:rPr kumimoji="0" lang="en-US" sz="2400" b="0" i="0" u="none" strike="noStrike" kern="1200" cap="none" spc="0" normalizeH="0" baseline="0" noProof="0" dirty="0" smtClean="0">
                <a:ln>
                  <a:noFill/>
                </a:ln>
                <a:solidFill>
                  <a:schemeClr val="bg1"/>
                </a:solidFill>
                <a:effectLst/>
                <a:uLnTx/>
                <a:uFillTx/>
                <a:latin typeface="Arial" charset="0"/>
                <a:ea typeface="+mn-ea"/>
                <a:cs typeface="Arial" charset="0"/>
              </a:rPr>
              <a:t>wood wasp</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err="1" smtClean="0">
                <a:solidFill>
                  <a:schemeClr val="bg1"/>
                </a:solidFill>
                <a:latin typeface="Arial" charset="0"/>
                <a:cs typeface="Arial" charset="0"/>
              </a:rPr>
              <a:t>Viburnum</a:t>
            </a:r>
            <a:r>
              <a:rPr lang="en-US" sz="2400" dirty="0" smtClean="0">
                <a:solidFill>
                  <a:schemeClr val="bg1"/>
                </a:solidFill>
                <a:latin typeface="Arial" charset="0"/>
                <a:cs typeface="Arial" charset="0"/>
              </a:rPr>
              <a:t> leaf beetle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bg1"/>
                </a:solidFill>
                <a:effectLst/>
                <a:uLnTx/>
                <a:uFillTx/>
                <a:latin typeface="Arial" charset="0"/>
                <a:ea typeface="+mn-ea"/>
                <a:cs typeface="Arial" charset="0"/>
              </a:rPr>
              <a:t>Spotted</a:t>
            </a:r>
            <a:r>
              <a:rPr kumimoji="0" lang="en-US" sz="2400" b="0" i="0" u="none" strike="noStrike" kern="1200" cap="none" spc="0" normalizeH="0" noProof="0" dirty="0" smtClean="0">
                <a:ln>
                  <a:noFill/>
                </a:ln>
                <a:solidFill>
                  <a:schemeClr val="bg1"/>
                </a:solidFill>
                <a:effectLst/>
                <a:uLnTx/>
                <a:uFillTx/>
                <a:latin typeface="Arial" charset="0"/>
                <a:ea typeface="+mn-ea"/>
                <a:cs typeface="Arial" charset="0"/>
              </a:rPr>
              <a:t> </a:t>
            </a:r>
            <a:r>
              <a:rPr kumimoji="0" lang="en-US" sz="2400" b="0" i="0" u="none" strike="noStrike" kern="1200" cap="none" spc="0" normalizeH="0" noProof="0" dirty="0" err="1" smtClean="0">
                <a:ln>
                  <a:noFill/>
                </a:ln>
                <a:solidFill>
                  <a:schemeClr val="bg1"/>
                </a:solidFill>
                <a:effectLst/>
                <a:uLnTx/>
                <a:uFillTx/>
                <a:latin typeface="Arial" charset="0"/>
                <a:ea typeface="+mn-ea"/>
                <a:cs typeface="Arial" charset="0"/>
              </a:rPr>
              <a:t>lanternfly</a:t>
            </a:r>
            <a:endParaRPr kumimoji="0" lang="en-US" sz="2400" b="0" i="0" u="none" strike="noStrike" kern="1200" cap="none" spc="0" normalizeH="0" noProof="0" dirty="0" smtClean="0">
              <a:ln>
                <a:noFill/>
              </a:ln>
              <a:solidFill>
                <a:schemeClr val="bg1"/>
              </a:solidFill>
              <a:effectLst/>
              <a:uLnTx/>
              <a:uFillTx/>
              <a:latin typeface="Arial" charset="0"/>
              <a:ea typeface="+mn-ea"/>
              <a:cs typeface="Arial" charset="0"/>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baseline="0" dirty="0" smtClean="0">
                <a:solidFill>
                  <a:schemeClr val="bg1"/>
                </a:solidFill>
                <a:latin typeface="Arial" charset="0"/>
                <a:cs typeface="Arial" charset="0"/>
              </a:rPr>
              <a:t>Beech</a:t>
            </a:r>
            <a:r>
              <a:rPr lang="en-US" sz="2400" dirty="0" smtClean="0">
                <a:solidFill>
                  <a:schemeClr val="bg1"/>
                </a:solidFill>
                <a:latin typeface="Arial" charset="0"/>
                <a:cs typeface="Arial" charset="0"/>
              </a:rPr>
              <a:t> leaf disease</a:t>
            </a:r>
            <a:endParaRPr kumimoji="0" lang="en-US" sz="2400" b="0" i="0" u="none" strike="noStrike" kern="1200" cap="none" spc="0" normalizeH="0" baseline="0" noProof="0" dirty="0" smtClean="0">
              <a:ln>
                <a:noFill/>
              </a:ln>
              <a:solidFill>
                <a:schemeClr val="bg1"/>
              </a:solidFill>
              <a:effectLst/>
              <a:uLnTx/>
              <a:uFillTx/>
              <a:latin typeface="Arial" charset="0"/>
              <a:ea typeface="+mn-ea"/>
              <a:cs typeface="Arial" charset="0"/>
            </a:endParaRPr>
          </a:p>
          <a:p>
            <a:pPr marL="742950" lvl="1" indent="-285750">
              <a:spcBef>
                <a:spcPct val="20000"/>
              </a:spcBef>
              <a:buFont typeface="Arial" pitchFamily="34" charset="0"/>
              <a:buChar char="•"/>
              <a:defRPr/>
            </a:pPr>
            <a:r>
              <a:rPr lang="en-US" sz="2400" dirty="0" smtClean="0">
                <a:solidFill>
                  <a:srgbClr val="FFFF00"/>
                </a:solidFill>
                <a:latin typeface="Arial" charset="0"/>
                <a:cs typeface="Arial" charset="0"/>
              </a:rPr>
              <a:t>And the list goes on and 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bg1"/>
              </a:solidFill>
              <a:effectLst/>
              <a:uLnTx/>
              <a:uFillTx/>
              <a:latin typeface="Arial" charset="0"/>
              <a:ea typeface="+mn-ea"/>
              <a:cs typeface="Arial" charset="0"/>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bg1"/>
              </a:solidFill>
              <a:effectLst/>
              <a:uLnTx/>
              <a:uFillTx/>
              <a:latin typeface="Arial" charset="0"/>
              <a:ea typeface="+mn-ea"/>
              <a:cs typeface="Arial" charset="0"/>
            </a:endParaRPr>
          </a:p>
        </p:txBody>
      </p:sp>
    </p:spTree>
    <p:extLst>
      <p:ext uri="{BB962C8B-B14F-4D97-AF65-F5344CB8AC3E}">
        <p14:creationId xmlns:p14="http://schemas.microsoft.com/office/powerpoint/2010/main" xmlns="" val="1193303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0"/>
            <a:ext cx="8229600" cy="1077218"/>
          </a:xfrm>
          <a:prstGeom prst="rect">
            <a:avLst/>
          </a:prstGeom>
          <a:noFill/>
        </p:spPr>
        <p:txBody>
          <a:bodyPr wrap="square" rtlCol="0">
            <a:spAutoFit/>
          </a:bodyPr>
          <a:lstStyle/>
          <a:p>
            <a:pPr algn="ctr"/>
            <a:r>
              <a:rPr lang="en-US" sz="3200" b="1" dirty="0" smtClean="0">
                <a:solidFill>
                  <a:srgbClr val="FFFF00"/>
                </a:solidFill>
              </a:rPr>
              <a:t>Comprehensive Synthesis of Forest Pest Issue:</a:t>
            </a:r>
          </a:p>
          <a:p>
            <a:pPr algn="ctr"/>
            <a:r>
              <a:rPr lang="en-US" sz="3200" b="1" dirty="0" smtClean="0">
                <a:solidFill>
                  <a:srgbClr val="FFFF00"/>
                </a:solidFill>
              </a:rPr>
              <a:t>Links Science and Policy</a:t>
            </a:r>
            <a:endParaRPr lang="en-US" sz="3200" b="1" dirty="0">
              <a:solidFill>
                <a:srgbClr val="FFFF00"/>
              </a:solidFill>
            </a:endParaRPr>
          </a:p>
        </p:txBody>
      </p:sp>
      <p:pic>
        <p:nvPicPr>
          <p:cNvPr id="3" name="Picture 2"/>
          <p:cNvPicPr>
            <a:picLocks noChangeAspect="1"/>
          </p:cNvPicPr>
          <p:nvPr/>
        </p:nvPicPr>
        <p:blipFill>
          <a:blip r:embed="rId3" cstate="print"/>
          <a:stretch>
            <a:fillRect/>
          </a:stretch>
        </p:blipFill>
        <p:spPr>
          <a:xfrm>
            <a:off x="345654" y="1118938"/>
            <a:ext cx="8545683" cy="2538663"/>
          </a:xfrm>
          <a:prstGeom prst="rect">
            <a:avLst/>
          </a:prstGeom>
        </p:spPr>
      </p:pic>
      <p:pic>
        <p:nvPicPr>
          <p:cNvPr id="6" name="Picture 2"/>
          <p:cNvPicPr>
            <a:picLocks noChangeAspect="1" noChangeArrowheads="1"/>
          </p:cNvPicPr>
          <p:nvPr/>
        </p:nvPicPr>
        <p:blipFill>
          <a:blip r:embed="rId4" cstate="print"/>
          <a:srcRect l="13747" t="29425" r="7761" b="28244"/>
          <a:stretch>
            <a:fillRect/>
          </a:stretch>
        </p:blipFill>
        <p:spPr bwMode="auto">
          <a:xfrm>
            <a:off x="1295400" y="3733800"/>
            <a:ext cx="6629399" cy="2405546"/>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0" y="6172200"/>
            <a:ext cx="8839200" cy="400110"/>
          </a:xfrm>
          <a:prstGeom prst="rect">
            <a:avLst/>
          </a:prstGeom>
        </p:spPr>
        <p:txBody>
          <a:bodyPr wrap="square">
            <a:spAutoFit/>
          </a:bodyPr>
          <a:lstStyle/>
          <a:p>
            <a:pPr algn="ctr"/>
            <a:r>
              <a:rPr lang="en-US" sz="2000" dirty="0" smtClean="0">
                <a:solidFill>
                  <a:schemeClr val="bg1"/>
                </a:solidFill>
              </a:rPr>
              <a:t>Interdisciplinary team of ecologists, entomologists, economists  and policy experts</a:t>
            </a:r>
            <a:endParaRPr lang="en-US" sz="2000" dirty="0">
              <a:solidFill>
                <a:schemeClr val="bg1"/>
              </a:solidFill>
            </a:endParaRPr>
          </a:p>
        </p:txBody>
      </p:sp>
      <p:pic>
        <p:nvPicPr>
          <p:cNvPr id="45058" name="Picture 2" descr="http://www.cakex.org/sites/default/files/Ecological%20Society%20of%20America.jpg"/>
          <p:cNvPicPr>
            <a:picLocks noChangeAspect="1" noChangeArrowheads="1"/>
          </p:cNvPicPr>
          <p:nvPr/>
        </p:nvPicPr>
        <p:blipFill>
          <a:blip r:embed="rId5" cstate="print"/>
          <a:srcRect/>
          <a:stretch>
            <a:fillRect/>
          </a:stretch>
        </p:blipFill>
        <p:spPr bwMode="auto">
          <a:xfrm>
            <a:off x="6858000" y="1143000"/>
            <a:ext cx="1570512" cy="839788"/>
          </a:xfrm>
          <a:prstGeom prst="rect">
            <a:avLst/>
          </a:prstGeom>
          <a:noFill/>
        </p:spPr>
      </p:pic>
      <p:sp>
        <p:nvSpPr>
          <p:cNvPr id="7" name="TextBox 6"/>
          <p:cNvSpPr txBox="1"/>
          <p:nvPr/>
        </p:nvSpPr>
        <p:spPr>
          <a:xfrm>
            <a:off x="1768642" y="1130968"/>
            <a:ext cx="1371600" cy="253916"/>
          </a:xfrm>
          <a:prstGeom prst="rect">
            <a:avLst/>
          </a:prstGeom>
          <a:solidFill>
            <a:schemeClr val="bg1"/>
          </a:solidFill>
        </p:spPr>
        <p:txBody>
          <a:bodyPr wrap="square" rtlCol="0">
            <a:spAutoFit/>
          </a:bodyPr>
          <a:lstStyle/>
          <a:p>
            <a:r>
              <a:rPr lang="en-US" sz="1050" dirty="0" smtClean="0">
                <a:latin typeface="Times New Roman" pitchFamily="18" charset="0"/>
                <a:cs typeface="Times New Roman" pitchFamily="18" charset="0"/>
              </a:rPr>
              <a:t>26:1437-1455</a:t>
            </a:r>
            <a:endParaRPr lang="en-US" sz="105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5733" y="1267860"/>
            <a:ext cx="4306466" cy="812757"/>
          </a:xfrm>
        </p:spPr>
        <p:txBody>
          <a:bodyPr>
            <a:noAutofit/>
          </a:bodyPr>
          <a:lstStyle/>
          <a:p>
            <a:r>
              <a:rPr lang="en-US" sz="3200" b="1" dirty="0" smtClean="0">
                <a:solidFill>
                  <a:srgbClr val="FFFF00"/>
                </a:solidFill>
              </a:rPr>
              <a:t>Bottom Line Messages</a:t>
            </a:r>
            <a:endParaRPr lang="en-US" sz="3200" b="1" dirty="0">
              <a:solidFill>
                <a:srgbClr val="FFFF00"/>
              </a:solidFill>
            </a:endParaRPr>
          </a:p>
        </p:txBody>
      </p:sp>
      <p:sp>
        <p:nvSpPr>
          <p:cNvPr id="3" name="Content Placeholder 2"/>
          <p:cNvSpPr>
            <a:spLocks noGrp="1"/>
          </p:cNvSpPr>
          <p:nvPr>
            <p:ph idx="1"/>
          </p:nvPr>
        </p:nvSpPr>
        <p:spPr>
          <a:xfrm>
            <a:off x="180304" y="1899598"/>
            <a:ext cx="8770512" cy="4803855"/>
          </a:xfrm>
        </p:spPr>
        <p:txBody>
          <a:bodyPr>
            <a:noAutofit/>
          </a:bodyPr>
          <a:lstStyle/>
          <a:p>
            <a:r>
              <a:rPr lang="en-US" sz="2400" b="1" dirty="0" smtClean="0">
                <a:solidFill>
                  <a:schemeClr val="bg1"/>
                </a:solidFill>
              </a:rPr>
              <a:t>Imported forest pests are the most urgent and under-appreciated forest health threat in the U.S.</a:t>
            </a:r>
          </a:p>
        </p:txBody>
      </p:sp>
      <p:grpSp>
        <p:nvGrpSpPr>
          <p:cNvPr id="4" name="Group 3"/>
          <p:cNvGrpSpPr/>
          <p:nvPr/>
        </p:nvGrpSpPr>
        <p:grpSpPr>
          <a:xfrm>
            <a:off x="0" y="216328"/>
            <a:ext cx="8834479" cy="1180672"/>
            <a:chOff x="0" y="216328"/>
            <a:chExt cx="8834479" cy="1180672"/>
          </a:xfrm>
        </p:grpSpPr>
        <p:pic>
          <p:nvPicPr>
            <p:cNvPr id="5" name="Picture 2" descr="GM chewing Bioscience"/>
            <p:cNvPicPr>
              <a:picLocks noChangeAspect="1" noChangeArrowheads="1"/>
            </p:cNvPicPr>
            <p:nvPr/>
          </p:nvPicPr>
          <p:blipFill>
            <a:blip r:embed="rId2" cstate="print"/>
            <a:srcRect b="5859"/>
            <a:stretch>
              <a:fillRect/>
            </a:stretch>
          </p:blipFill>
          <p:spPr bwMode="auto">
            <a:xfrm>
              <a:off x="0" y="279400"/>
              <a:ext cx="1609344" cy="1117600"/>
            </a:xfrm>
            <a:prstGeom prst="rect">
              <a:avLst/>
            </a:prstGeom>
            <a:noFill/>
            <a:ln w="9525">
              <a:noFill/>
              <a:miter lim="800000"/>
              <a:headEnd/>
              <a:tailEnd/>
            </a:ln>
          </p:spPr>
        </p:pic>
        <p:pic>
          <p:nvPicPr>
            <p:cNvPr id="6" name="Picture 6" descr="hwa2"/>
            <p:cNvPicPr>
              <a:picLocks noChangeAspect="1" noChangeArrowheads="1"/>
            </p:cNvPicPr>
            <p:nvPr/>
          </p:nvPicPr>
          <p:blipFill>
            <a:blip r:embed="rId3" cstate="print"/>
            <a:srcRect b="29129"/>
            <a:stretch>
              <a:fillRect/>
            </a:stretch>
          </p:blipFill>
          <p:spPr bwMode="auto">
            <a:xfrm rot="16200000">
              <a:off x="3777755" y="82463"/>
              <a:ext cx="1139265" cy="1489808"/>
            </a:xfrm>
            <a:prstGeom prst="rect">
              <a:avLst/>
            </a:prstGeom>
            <a:noFill/>
            <a:ln w="9525">
              <a:noFill/>
              <a:miter lim="800000"/>
              <a:headEnd/>
              <a:tailEnd/>
            </a:ln>
          </p:spPr>
        </p:pic>
        <p:pic>
          <p:nvPicPr>
            <p:cNvPr id="7" name="Picture 5" descr="nectriafruits"/>
            <p:cNvPicPr>
              <a:picLocks noChangeAspect="1" noChangeArrowheads="1"/>
            </p:cNvPicPr>
            <p:nvPr/>
          </p:nvPicPr>
          <p:blipFill>
            <a:blip r:embed="rId4" cstate="print"/>
            <a:srcRect l="6510" r="15368"/>
            <a:stretch>
              <a:fillRect/>
            </a:stretch>
          </p:blipFill>
          <p:spPr bwMode="auto">
            <a:xfrm>
              <a:off x="1797605" y="235857"/>
              <a:ext cx="1616618" cy="1161143"/>
            </a:xfrm>
            <a:prstGeom prst="rect">
              <a:avLst/>
            </a:prstGeom>
            <a:noFill/>
            <a:ln w="9525">
              <a:noFill/>
              <a:miter lim="800000"/>
              <a:headEnd/>
              <a:tailEnd/>
            </a:ln>
          </p:spPr>
        </p:pic>
        <p:pic>
          <p:nvPicPr>
            <p:cNvPr id="8" name="Picture 2" descr="alb adult and pupa"/>
            <p:cNvPicPr>
              <a:picLocks noChangeAspect="1" noChangeArrowheads="1"/>
            </p:cNvPicPr>
            <p:nvPr/>
          </p:nvPicPr>
          <p:blipFill>
            <a:blip r:embed="rId5" cstate="print"/>
            <a:srcRect l="7692"/>
            <a:stretch>
              <a:fillRect/>
            </a:stretch>
          </p:blipFill>
          <p:spPr bwMode="auto">
            <a:xfrm>
              <a:off x="5280553" y="228600"/>
              <a:ext cx="1617785" cy="1168400"/>
            </a:xfrm>
            <a:prstGeom prst="rect">
              <a:avLst/>
            </a:prstGeom>
            <a:noFill/>
            <a:ln w="9525">
              <a:noFill/>
              <a:miter lim="800000"/>
              <a:headEnd/>
              <a:tailEnd/>
            </a:ln>
          </p:spPr>
        </p:pic>
        <p:pic>
          <p:nvPicPr>
            <p:cNvPr id="9" name="Picture 5" descr="EmeraldAshBorer6">
              <a:hlinkClick r:id=""/>
            </p:cNvPr>
            <p:cNvPicPr>
              <a:picLocks noChangeAspect="1" noChangeArrowheads="1"/>
            </p:cNvPicPr>
            <p:nvPr/>
          </p:nvPicPr>
          <p:blipFill>
            <a:blip r:embed="rId6" cstate="print"/>
            <a:srcRect/>
            <a:stretch>
              <a:fillRect/>
            </a:stretch>
          </p:blipFill>
          <p:spPr bwMode="auto">
            <a:xfrm>
              <a:off x="7010400" y="216328"/>
              <a:ext cx="1824079" cy="1180672"/>
            </a:xfrm>
            <a:prstGeom prst="rect">
              <a:avLst/>
            </a:prstGeom>
            <a:noFill/>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4153" y="1183845"/>
            <a:ext cx="4255666" cy="812757"/>
          </a:xfrm>
        </p:spPr>
        <p:txBody>
          <a:bodyPr>
            <a:noAutofit/>
          </a:bodyPr>
          <a:lstStyle/>
          <a:p>
            <a:r>
              <a:rPr lang="en-US" sz="3200" b="1" dirty="0" smtClean="0">
                <a:solidFill>
                  <a:srgbClr val="FFFF00"/>
                </a:solidFill>
              </a:rPr>
              <a:t>Bottom Line Messages</a:t>
            </a:r>
            <a:endParaRPr lang="en-US" sz="3200" b="1" dirty="0">
              <a:solidFill>
                <a:srgbClr val="FFFF00"/>
              </a:solidFill>
            </a:endParaRPr>
          </a:p>
        </p:txBody>
      </p:sp>
      <p:sp>
        <p:nvSpPr>
          <p:cNvPr id="3" name="Content Placeholder 2"/>
          <p:cNvSpPr>
            <a:spLocks noGrp="1"/>
          </p:cNvSpPr>
          <p:nvPr>
            <p:ph idx="1"/>
          </p:nvPr>
        </p:nvSpPr>
        <p:spPr>
          <a:xfrm>
            <a:off x="180304" y="1899598"/>
            <a:ext cx="8770512" cy="4803855"/>
          </a:xfrm>
        </p:spPr>
        <p:txBody>
          <a:bodyPr>
            <a:noAutofit/>
          </a:bodyPr>
          <a:lstStyle/>
          <a:p>
            <a:r>
              <a:rPr lang="en-US" sz="2000" dirty="0" smtClean="0">
                <a:solidFill>
                  <a:schemeClr val="bg1">
                    <a:lumMod val="75000"/>
                  </a:schemeClr>
                </a:solidFill>
              </a:rPr>
              <a:t>Imported forest pests are the most urgent and under-appreciated forest health threat in the U.S.</a:t>
            </a:r>
          </a:p>
          <a:p>
            <a:r>
              <a:rPr lang="en-US" sz="2400" b="1" dirty="0" smtClean="0">
                <a:solidFill>
                  <a:schemeClr val="bg1"/>
                </a:solidFill>
              </a:rPr>
              <a:t>This is a growing problem that affects forests and communities in all 50 states</a:t>
            </a:r>
          </a:p>
        </p:txBody>
      </p:sp>
      <p:grpSp>
        <p:nvGrpSpPr>
          <p:cNvPr id="4" name="Group 3"/>
          <p:cNvGrpSpPr/>
          <p:nvPr/>
        </p:nvGrpSpPr>
        <p:grpSpPr>
          <a:xfrm>
            <a:off x="0" y="0"/>
            <a:ext cx="8834479" cy="1180672"/>
            <a:chOff x="0" y="216328"/>
            <a:chExt cx="8834479" cy="1180672"/>
          </a:xfrm>
        </p:grpSpPr>
        <p:pic>
          <p:nvPicPr>
            <p:cNvPr id="5" name="Picture 2" descr="GM chewing Bioscience"/>
            <p:cNvPicPr>
              <a:picLocks noChangeAspect="1" noChangeArrowheads="1"/>
            </p:cNvPicPr>
            <p:nvPr/>
          </p:nvPicPr>
          <p:blipFill>
            <a:blip r:embed="rId2" cstate="print"/>
            <a:srcRect b="5859"/>
            <a:stretch>
              <a:fillRect/>
            </a:stretch>
          </p:blipFill>
          <p:spPr bwMode="auto">
            <a:xfrm>
              <a:off x="0" y="279400"/>
              <a:ext cx="1609344" cy="1117600"/>
            </a:xfrm>
            <a:prstGeom prst="rect">
              <a:avLst/>
            </a:prstGeom>
            <a:noFill/>
            <a:ln w="9525">
              <a:noFill/>
              <a:miter lim="800000"/>
              <a:headEnd/>
              <a:tailEnd/>
            </a:ln>
          </p:spPr>
        </p:pic>
        <p:pic>
          <p:nvPicPr>
            <p:cNvPr id="6" name="Picture 6" descr="hwa2"/>
            <p:cNvPicPr>
              <a:picLocks noChangeAspect="1" noChangeArrowheads="1"/>
            </p:cNvPicPr>
            <p:nvPr/>
          </p:nvPicPr>
          <p:blipFill>
            <a:blip r:embed="rId3" cstate="print"/>
            <a:srcRect b="29129"/>
            <a:stretch>
              <a:fillRect/>
            </a:stretch>
          </p:blipFill>
          <p:spPr bwMode="auto">
            <a:xfrm rot="16200000">
              <a:off x="3777755" y="82463"/>
              <a:ext cx="1139265" cy="1489808"/>
            </a:xfrm>
            <a:prstGeom prst="rect">
              <a:avLst/>
            </a:prstGeom>
            <a:noFill/>
            <a:ln w="9525">
              <a:noFill/>
              <a:miter lim="800000"/>
              <a:headEnd/>
              <a:tailEnd/>
            </a:ln>
          </p:spPr>
        </p:pic>
        <p:pic>
          <p:nvPicPr>
            <p:cNvPr id="7" name="Picture 5" descr="nectriafruits"/>
            <p:cNvPicPr>
              <a:picLocks noChangeAspect="1" noChangeArrowheads="1"/>
            </p:cNvPicPr>
            <p:nvPr/>
          </p:nvPicPr>
          <p:blipFill>
            <a:blip r:embed="rId4" cstate="print"/>
            <a:srcRect l="6510" r="15368"/>
            <a:stretch>
              <a:fillRect/>
            </a:stretch>
          </p:blipFill>
          <p:spPr bwMode="auto">
            <a:xfrm>
              <a:off x="1797605" y="235857"/>
              <a:ext cx="1616618" cy="1161143"/>
            </a:xfrm>
            <a:prstGeom prst="rect">
              <a:avLst/>
            </a:prstGeom>
            <a:noFill/>
            <a:ln w="9525">
              <a:noFill/>
              <a:miter lim="800000"/>
              <a:headEnd/>
              <a:tailEnd/>
            </a:ln>
          </p:spPr>
        </p:pic>
        <p:pic>
          <p:nvPicPr>
            <p:cNvPr id="8" name="Picture 2" descr="alb adult and pupa"/>
            <p:cNvPicPr>
              <a:picLocks noChangeAspect="1" noChangeArrowheads="1"/>
            </p:cNvPicPr>
            <p:nvPr/>
          </p:nvPicPr>
          <p:blipFill>
            <a:blip r:embed="rId5" cstate="print"/>
            <a:srcRect l="7692"/>
            <a:stretch>
              <a:fillRect/>
            </a:stretch>
          </p:blipFill>
          <p:spPr bwMode="auto">
            <a:xfrm>
              <a:off x="5280553" y="228600"/>
              <a:ext cx="1617785" cy="1168400"/>
            </a:xfrm>
            <a:prstGeom prst="rect">
              <a:avLst/>
            </a:prstGeom>
            <a:noFill/>
            <a:ln w="9525">
              <a:noFill/>
              <a:miter lim="800000"/>
              <a:headEnd/>
              <a:tailEnd/>
            </a:ln>
          </p:spPr>
        </p:pic>
        <p:pic>
          <p:nvPicPr>
            <p:cNvPr id="9" name="Picture 5" descr="EmeraldAshBorer6">
              <a:hlinkClick r:id=""/>
            </p:cNvPr>
            <p:cNvPicPr>
              <a:picLocks noChangeAspect="1" noChangeArrowheads="1"/>
            </p:cNvPicPr>
            <p:nvPr/>
          </p:nvPicPr>
          <p:blipFill>
            <a:blip r:embed="rId6" cstate="print"/>
            <a:srcRect/>
            <a:stretch>
              <a:fillRect/>
            </a:stretch>
          </p:blipFill>
          <p:spPr bwMode="auto">
            <a:xfrm>
              <a:off x="7010400" y="216328"/>
              <a:ext cx="1824079" cy="1180672"/>
            </a:xfrm>
            <a:prstGeom prst="rect">
              <a:avLst/>
            </a:prstGeom>
            <a:noFill/>
          </p:spPr>
        </p:pic>
      </p:grpSp>
      <p:pic>
        <p:nvPicPr>
          <p:cNvPr id="10" name="Picture 9"/>
          <p:cNvPicPr>
            <a:picLocks noChangeAspect="1"/>
          </p:cNvPicPr>
          <p:nvPr/>
        </p:nvPicPr>
        <p:blipFill rotWithShape="1">
          <a:blip r:embed="rId7" cstate="print"/>
          <a:srcRect t="8332" b="4533"/>
          <a:stretch/>
        </p:blipFill>
        <p:spPr>
          <a:xfrm>
            <a:off x="989053" y="3393831"/>
            <a:ext cx="6079961" cy="3464169"/>
          </a:xfrm>
          <a:prstGeom prst="rect">
            <a:avLst/>
          </a:prstGeom>
        </p:spPr>
      </p:pic>
      <p:sp>
        <p:nvSpPr>
          <p:cNvPr id="11" name="TextBox 10"/>
          <p:cNvSpPr txBox="1"/>
          <p:nvPr/>
        </p:nvSpPr>
        <p:spPr>
          <a:xfrm>
            <a:off x="7367955" y="5169876"/>
            <a:ext cx="1441938" cy="923330"/>
          </a:xfrm>
          <a:prstGeom prst="rect">
            <a:avLst/>
          </a:prstGeom>
          <a:noFill/>
        </p:spPr>
        <p:txBody>
          <a:bodyPr wrap="square" rtlCol="0">
            <a:spAutoFit/>
          </a:bodyPr>
          <a:lstStyle/>
          <a:p>
            <a:r>
              <a:rPr lang="en-US" i="1" dirty="0" smtClean="0">
                <a:solidFill>
                  <a:schemeClr val="bg2">
                    <a:lumMod val="75000"/>
                  </a:schemeClr>
                </a:solidFill>
              </a:rPr>
              <a:t>Data from US Forest Service</a:t>
            </a:r>
            <a:endParaRPr lang="en-US" i="1" dirty="0">
              <a:solidFill>
                <a:schemeClr val="bg2">
                  <a:lumMod val="75000"/>
                </a:schemeClr>
              </a:solidFill>
            </a:endParaRPr>
          </a:p>
        </p:txBody>
      </p:sp>
      <p:sp>
        <p:nvSpPr>
          <p:cNvPr id="12" name="TextBox 11"/>
          <p:cNvSpPr txBox="1"/>
          <p:nvPr/>
        </p:nvSpPr>
        <p:spPr>
          <a:xfrm>
            <a:off x="7212858" y="3790138"/>
            <a:ext cx="1931142" cy="923330"/>
          </a:xfrm>
          <a:prstGeom prst="rect">
            <a:avLst/>
          </a:prstGeom>
          <a:noFill/>
        </p:spPr>
        <p:txBody>
          <a:bodyPr wrap="square" rtlCol="0">
            <a:spAutoFit/>
          </a:bodyPr>
          <a:lstStyle/>
          <a:p>
            <a:r>
              <a:rPr lang="en-US" dirty="0" smtClean="0">
                <a:solidFill>
                  <a:schemeClr val="bg1"/>
                </a:solidFill>
              </a:rPr>
              <a:t>Number of Imported Forest Pests per State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9884" y="1267860"/>
            <a:ext cx="4132393" cy="812757"/>
          </a:xfrm>
        </p:spPr>
        <p:txBody>
          <a:bodyPr>
            <a:noAutofit/>
          </a:bodyPr>
          <a:lstStyle/>
          <a:p>
            <a:r>
              <a:rPr lang="en-US" sz="3200" b="1" dirty="0" smtClean="0">
                <a:solidFill>
                  <a:srgbClr val="FFFF00"/>
                </a:solidFill>
              </a:rPr>
              <a:t>Bottom Line Messages</a:t>
            </a:r>
            <a:endParaRPr lang="en-US" sz="3200" b="1" dirty="0">
              <a:solidFill>
                <a:srgbClr val="FFFF00"/>
              </a:solidFill>
            </a:endParaRPr>
          </a:p>
        </p:txBody>
      </p:sp>
      <p:sp>
        <p:nvSpPr>
          <p:cNvPr id="3" name="Content Placeholder 2"/>
          <p:cNvSpPr>
            <a:spLocks noGrp="1"/>
          </p:cNvSpPr>
          <p:nvPr>
            <p:ph idx="1"/>
          </p:nvPr>
        </p:nvSpPr>
        <p:spPr>
          <a:xfrm>
            <a:off x="180304" y="1899598"/>
            <a:ext cx="8770512" cy="4803855"/>
          </a:xfrm>
        </p:spPr>
        <p:txBody>
          <a:bodyPr>
            <a:noAutofit/>
          </a:bodyPr>
          <a:lstStyle/>
          <a:p>
            <a:r>
              <a:rPr lang="en-US" sz="2000" dirty="0" smtClean="0">
                <a:solidFill>
                  <a:schemeClr val="bg1">
                    <a:lumMod val="75000"/>
                  </a:schemeClr>
                </a:solidFill>
              </a:rPr>
              <a:t>Imported forest pests are the most urgent and under-appreciated forest health threat in the U.S.</a:t>
            </a:r>
          </a:p>
          <a:p>
            <a:r>
              <a:rPr lang="en-US" sz="2000" dirty="0" smtClean="0">
                <a:solidFill>
                  <a:schemeClr val="bg1">
                    <a:lumMod val="75000"/>
                  </a:schemeClr>
                </a:solidFill>
              </a:rPr>
              <a:t>This is a growing problem that affects forests and communities in all 50 states</a:t>
            </a:r>
          </a:p>
          <a:p>
            <a:r>
              <a:rPr lang="en-US" sz="2400" b="1" dirty="0" smtClean="0">
                <a:solidFill>
                  <a:schemeClr val="bg1"/>
                </a:solidFill>
              </a:rPr>
              <a:t>Economic impacts are substantial and fall mostly on homeowners and municipalities</a:t>
            </a:r>
          </a:p>
        </p:txBody>
      </p:sp>
      <p:grpSp>
        <p:nvGrpSpPr>
          <p:cNvPr id="4" name="Group 3"/>
          <p:cNvGrpSpPr/>
          <p:nvPr/>
        </p:nvGrpSpPr>
        <p:grpSpPr>
          <a:xfrm>
            <a:off x="0" y="216328"/>
            <a:ext cx="8834479" cy="1180672"/>
            <a:chOff x="0" y="216328"/>
            <a:chExt cx="8834479" cy="1180672"/>
          </a:xfrm>
        </p:grpSpPr>
        <p:pic>
          <p:nvPicPr>
            <p:cNvPr id="5" name="Picture 2" descr="GM chewing Bioscience"/>
            <p:cNvPicPr>
              <a:picLocks noChangeAspect="1" noChangeArrowheads="1"/>
            </p:cNvPicPr>
            <p:nvPr/>
          </p:nvPicPr>
          <p:blipFill>
            <a:blip r:embed="rId2" cstate="print"/>
            <a:srcRect b="5859"/>
            <a:stretch>
              <a:fillRect/>
            </a:stretch>
          </p:blipFill>
          <p:spPr bwMode="auto">
            <a:xfrm>
              <a:off x="0" y="279400"/>
              <a:ext cx="1609344" cy="1117600"/>
            </a:xfrm>
            <a:prstGeom prst="rect">
              <a:avLst/>
            </a:prstGeom>
            <a:noFill/>
            <a:ln w="9525">
              <a:noFill/>
              <a:miter lim="800000"/>
              <a:headEnd/>
              <a:tailEnd/>
            </a:ln>
          </p:spPr>
        </p:pic>
        <p:pic>
          <p:nvPicPr>
            <p:cNvPr id="6" name="Picture 6" descr="hwa2"/>
            <p:cNvPicPr>
              <a:picLocks noChangeAspect="1" noChangeArrowheads="1"/>
            </p:cNvPicPr>
            <p:nvPr/>
          </p:nvPicPr>
          <p:blipFill>
            <a:blip r:embed="rId3" cstate="print"/>
            <a:srcRect b="29129"/>
            <a:stretch>
              <a:fillRect/>
            </a:stretch>
          </p:blipFill>
          <p:spPr bwMode="auto">
            <a:xfrm rot="16200000">
              <a:off x="3777755" y="82463"/>
              <a:ext cx="1139265" cy="1489808"/>
            </a:xfrm>
            <a:prstGeom prst="rect">
              <a:avLst/>
            </a:prstGeom>
            <a:noFill/>
            <a:ln w="9525">
              <a:noFill/>
              <a:miter lim="800000"/>
              <a:headEnd/>
              <a:tailEnd/>
            </a:ln>
          </p:spPr>
        </p:pic>
        <p:pic>
          <p:nvPicPr>
            <p:cNvPr id="7" name="Picture 5" descr="nectriafruits"/>
            <p:cNvPicPr>
              <a:picLocks noChangeAspect="1" noChangeArrowheads="1"/>
            </p:cNvPicPr>
            <p:nvPr/>
          </p:nvPicPr>
          <p:blipFill>
            <a:blip r:embed="rId4" cstate="print"/>
            <a:srcRect l="6510" r="15368"/>
            <a:stretch>
              <a:fillRect/>
            </a:stretch>
          </p:blipFill>
          <p:spPr bwMode="auto">
            <a:xfrm>
              <a:off x="1797605" y="235857"/>
              <a:ext cx="1616618" cy="1161143"/>
            </a:xfrm>
            <a:prstGeom prst="rect">
              <a:avLst/>
            </a:prstGeom>
            <a:noFill/>
            <a:ln w="9525">
              <a:noFill/>
              <a:miter lim="800000"/>
              <a:headEnd/>
              <a:tailEnd/>
            </a:ln>
          </p:spPr>
        </p:pic>
        <p:pic>
          <p:nvPicPr>
            <p:cNvPr id="8" name="Picture 2" descr="alb adult and pupa"/>
            <p:cNvPicPr>
              <a:picLocks noChangeAspect="1" noChangeArrowheads="1"/>
            </p:cNvPicPr>
            <p:nvPr/>
          </p:nvPicPr>
          <p:blipFill>
            <a:blip r:embed="rId5" cstate="print"/>
            <a:srcRect l="7692"/>
            <a:stretch>
              <a:fillRect/>
            </a:stretch>
          </p:blipFill>
          <p:spPr bwMode="auto">
            <a:xfrm>
              <a:off x="5280553" y="228600"/>
              <a:ext cx="1617785" cy="1168400"/>
            </a:xfrm>
            <a:prstGeom prst="rect">
              <a:avLst/>
            </a:prstGeom>
            <a:noFill/>
            <a:ln w="9525">
              <a:noFill/>
              <a:miter lim="800000"/>
              <a:headEnd/>
              <a:tailEnd/>
            </a:ln>
          </p:spPr>
        </p:pic>
        <p:pic>
          <p:nvPicPr>
            <p:cNvPr id="9" name="Picture 5" descr="EmeraldAshBorer6">
              <a:hlinkClick r:id=""/>
            </p:cNvPr>
            <p:cNvPicPr>
              <a:picLocks noChangeAspect="1" noChangeArrowheads="1"/>
            </p:cNvPicPr>
            <p:nvPr/>
          </p:nvPicPr>
          <p:blipFill>
            <a:blip r:embed="rId6" cstate="print"/>
            <a:srcRect/>
            <a:stretch>
              <a:fillRect/>
            </a:stretch>
          </p:blipFill>
          <p:spPr bwMode="auto">
            <a:xfrm>
              <a:off x="7010400" y="216328"/>
              <a:ext cx="1824079" cy="1180672"/>
            </a:xfrm>
            <a:prstGeom prst="rect">
              <a:avLst/>
            </a:prstGeom>
            <a:noFill/>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rcRect r="26338"/>
          <a:stretch>
            <a:fillRect/>
          </a:stretch>
        </p:blipFill>
        <p:spPr>
          <a:xfrm>
            <a:off x="1676400" y="838200"/>
            <a:ext cx="5791200" cy="5055704"/>
          </a:xfrm>
          <a:prstGeom prst="rect">
            <a:avLst/>
          </a:prstGeom>
        </p:spPr>
      </p:pic>
      <p:sp>
        <p:nvSpPr>
          <p:cNvPr id="5" name="TextBox 4"/>
          <p:cNvSpPr txBox="1"/>
          <p:nvPr/>
        </p:nvSpPr>
        <p:spPr>
          <a:xfrm>
            <a:off x="1600200" y="5867400"/>
            <a:ext cx="5562600" cy="338554"/>
          </a:xfrm>
          <a:prstGeom prst="rect">
            <a:avLst/>
          </a:prstGeom>
          <a:noFill/>
        </p:spPr>
        <p:txBody>
          <a:bodyPr wrap="square" rtlCol="0">
            <a:spAutoFit/>
          </a:bodyPr>
          <a:lstStyle/>
          <a:p>
            <a:r>
              <a:rPr lang="en-US" sz="1600" i="1" dirty="0" smtClean="0">
                <a:solidFill>
                  <a:schemeClr val="bg1"/>
                </a:solidFill>
              </a:rPr>
              <a:t>Data from J. Aukema et al. 2011, PLOS One 6(9): e24587</a:t>
            </a:r>
            <a:endParaRPr lang="en-US" sz="1600" i="1" dirty="0">
              <a:solidFill>
                <a:schemeClr val="bg1"/>
              </a:solidFill>
            </a:endParaRPr>
          </a:p>
        </p:txBody>
      </p:sp>
      <p:sp>
        <p:nvSpPr>
          <p:cNvPr id="6" name="TextBox 5"/>
          <p:cNvSpPr txBox="1"/>
          <p:nvPr/>
        </p:nvSpPr>
        <p:spPr>
          <a:xfrm>
            <a:off x="1676400" y="0"/>
            <a:ext cx="5832549" cy="646331"/>
          </a:xfrm>
          <a:prstGeom prst="rect">
            <a:avLst/>
          </a:prstGeom>
          <a:noFill/>
        </p:spPr>
        <p:txBody>
          <a:bodyPr wrap="square" rtlCol="0">
            <a:spAutoFit/>
          </a:bodyPr>
          <a:lstStyle/>
          <a:p>
            <a:r>
              <a:rPr lang="en-US" sz="3600" b="1" dirty="0" smtClean="0">
                <a:solidFill>
                  <a:srgbClr val="FFFF00"/>
                </a:solidFill>
              </a:rPr>
              <a:t>Economic Impacts in the U.S.</a:t>
            </a:r>
            <a:endParaRPr lang="en-US" sz="3600" dirty="0"/>
          </a:p>
        </p:txBody>
      </p:sp>
      <p:sp>
        <p:nvSpPr>
          <p:cNvPr id="10" name="TextBox 9"/>
          <p:cNvSpPr txBox="1"/>
          <p:nvPr/>
        </p:nvSpPr>
        <p:spPr>
          <a:xfrm>
            <a:off x="541421" y="6248400"/>
            <a:ext cx="8602579" cy="461665"/>
          </a:xfrm>
          <a:prstGeom prst="rect">
            <a:avLst/>
          </a:prstGeom>
          <a:noFill/>
        </p:spPr>
        <p:txBody>
          <a:bodyPr wrap="square" rtlCol="0">
            <a:spAutoFit/>
          </a:bodyPr>
          <a:lstStyle/>
          <a:p>
            <a:r>
              <a:rPr lang="en-US" sz="2400" dirty="0" smtClean="0">
                <a:solidFill>
                  <a:srgbClr val="FFFF00"/>
                </a:solidFill>
              </a:rPr>
              <a:t>…and this is an underestimate of true costs of imported pests.</a:t>
            </a:r>
            <a:endParaRPr lang="en-US" sz="2400" dirty="0">
              <a:solidFill>
                <a:srgbClr val="FFFF00"/>
              </a:solidFill>
            </a:endParaRPr>
          </a:p>
        </p:txBody>
      </p:sp>
    </p:spTree>
    <p:extLst>
      <p:ext uri="{BB962C8B-B14F-4D97-AF65-F5344CB8AC3E}">
        <p14:creationId xmlns="" xmlns:p14="http://schemas.microsoft.com/office/powerpoint/2010/main" val="19283750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795" y="0"/>
            <a:ext cx="6934200" cy="838200"/>
          </a:xfrm>
        </p:spPr>
        <p:txBody>
          <a:bodyPr>
            <a:noAutofit/>
          </a:bodyPr>
          <a:lstStyle/>
          <a:p>
            <a:r>
              <a:rPr lang="en-US" sz="4000" dirty="0" smtClean="0">
                <a:solidFill>
                  <a:srgbClr val="FFFF00"/>
                </a:solidFill>
                <a:latin typeface="+mn-lt"/>
              </a:rPr>
              <a:t>Impacts on Communities</a:t>
            </a:r>
            <a:endParaRPr lang="en-US" sz="4000" dirty="0">
              <a:solidFill>
                <a:srgbClr val="FFFF00"/>
              </a:solidFill>
              <a:latin typeface="+mn-lt"/>
            </a:endParaRPr>
          </a:p>
        </p:txBody>
      </p:sp>
      <p:pic>
        <p:nvPicPr>
          <p:cNvPr id="13" name="Picture 12"/>
          <p:cNvPicPr>
            <a:picLocks noChangeAspect="1"/>
          </p:cNvPicPr>
          <p:nvPr/>
        </p:nvPicPr>
        <p:blipFill>
          <a:blip r:embed="rId3" cstate="print"/>
          <a:srcRect l="8620" r="2728"/>
          <a:stretch>
            <a:fillRect/>
          </a:stretch>
        </p:blipFill>
        <p:spPr>
          <a:xfrm>
            <a:off x="740501" y="960864"/>
            <a:ext cx="3034904" cy="2417956"/>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4" cstate="print"/>
          <a:stretch>
            <a:fillRect/>
          </a:stretch>
        </p:blipFill>
        <p:spPr>
          <a:xfrm>
            <a:off x="3979127" y="949711"/>
            <a:ext cx="2969293" cy="2406805"/>
          </a:xfrm>
          <a:prstGeom prst="rect">
            <a:avLst/>
          </a:prstGeom>
        </p:spPr>
      </p:pic>
      <p:sp>
        <p:nvSpPr>
          <p:cNvPr id="11" name="TextBox 10"/>
          <p:cNvSpPr txBox="1"/>
          <p:nvPr/>
        </p:nvSpPr>
        <p:spPr>
          <a:xfrm>
            <a:off x="7081024" y="1318068"/>
            <a:ext cx="1862254" cy="1200329"/>
          </a:xfrm>
          <a:prstGeom prst="rect">
            <a:avLst/>
          </a:prstGeom>
          <a:noFill/>
        </p:spPr>
        <p:txBody>
          <a:bodyPr wrap="square" rtlCol="0">
            <a:spAutoFit/>
          </a:bodyPr>
          <a:lstStyle/>
          <a:p>
            <a:pPr algn="ctr"/>
            <a:r>
              <a:rPr lang="en-US" i="1" dirty="0" smtClean="0">
                <a:solidFill>
                  <a:schemeClr val="bg1"/>
                </a:solidFill>
              </a:rPr>
              <a:t>A  street in Toledo before and after emerald ash borer attack</a:t>
            </a:r>
            <a:endParaRPr lang="en-US" i="1" dirty="0">
              <a:solidFill>
                <a:schemeClr val="bg1"/>
              </a:solidFill>
            </a:endParaRPr>
          </a:p>
        </p:txBody>
      </p:sp>
      <p:sp>
        <p:nvSpPr>
          <p:cNvPr id="9" name="TextBox 8"/>
          <p:cNvSpPr txBox="1"/>
          <p:nvPr/>
        </p:nvSpPr>
        <p:spPr>
          <a:xfrm rot="5400000">
            <a:off x="7526920" y="2441083"/>
            <a:ext cx="369332" cy="1526681"/>
          </a:xfrm>
          <a:prstGeom prst="rect">
            <a:avLst/>
          </a:prstGeom>
          <a:noFill/>
        </p:spPr>
        <p:txBody>
          <a:bodyPr vert="vert270" wrap="square" rtlCol="0">
            <a:spAutoFit/>
          </a:bodyPr>
          <a:lstStyle/>
          <a:p>
            <a:r>
              <a:rPr lang="en-US" sz="1200" i="1" dirty="0" smtClean="0">
                <a:solidFill>
                  <a:schemeClr val="bg1"/>
                </a:solidFill>
              </a:rPr>
              <a:t>Photo:  Dan Herms</a:t>
            </a:r>
            <a:endParaRPr lang="en-US" sz="1200" i="1" dirty="0">
              <a:solidFill>
                <a:schemeClr val="bg1"/>
              </a:solidFill>
            </a:endParaRPr>
          </a:p>
        </p:txBody>
      </p:sp>
      <p:pic>
        <p:nvPicPr>
          <p:cNvPr id="15" name="Picture 14" descr="ALB Worcester hydrantpostIMG_7146.jpg"/>
          <p:cNvPicPr>
            <a:picLocks noChangeAspect="1"/>
          </p:cNvPicPr>
          <p:nvPr/>
        </p:nvPicPr>
        <p:blipFill>
          <a:blip r:embed="rId5" cstate="print"/>
          <a:srcRect t="3521"/>
          <a:stretch>
            <a:fillRect/>
          </a:stretch>
        </p:blipFill>
        <p:spPr>
          <a:xfrm>
            <a:off x="3980984" y="3624146"/>
            <a:ext cx="2930030" cy="2539248"/>
          </a:xfrm>
          <a:prstGeom prst="rect">
            <a:avLst/>
          </a:prstGeom>
        </p:spPr>
      </p:pic>
      <p:sp>
        <p:nvSpPr>
          <p:cNvPr id="18" name="TextBox 17"/>
          <p:cNvSpPr txBox="1"/>
          <p:nvPr/>
        </p:nvSpPr>
        <p:spPr>
          <a:xfrm>
            <a:off x="6947210" y="3919869"/>
            <a:ext cx="2196790" cy="1631216"/>
          </a:xfrm>
          <a:prstGeom prst="rect">
            <a:avLst/>
          </a:prstGeom>
          <a:noFill/>
        </p:spPr>
        <p:txBody>
          <a:bodyPr wrap="square" rtlCol="0">
            <a:spAutoFit/>
          </a:bodyPr>
          <a:lstStyle/>
          <a:p>
            <a:pPr algn="ctr"/>
            <a:r>
              <a:rPr lang="en-US" sz="2000" i="1" dirty="0" smtClean="0">
                <a:solidFill>
                  <a:schemeClr val="bg1"/>
                </a:solidFill>
              </a:rPr>
              <a:t>A  </a:t>
            </a:r>
            <a:r>
              <a:rPr lang="en-US" i="1" dirty="0" smtClean="0">
                <a:solidFill>
                  <a:schemeClr val="bg1"/>
                </a:solidFill>
              </a:rPr>
              <a:t>neighborhood</a:t>
            </a:r>
            <a:r>
              <a:rPr lang="en-US" sz="2000" i="1" dirty="0" smtClean="0">
                <a:solidFill>
                  <a:schemeClr val="bg1"/>
                </a:solidFill>
              </a:rPr>
              <a:t> in Worcester , MA before and after Asian </a:t>
            </a:r>
            <a:r>
              <a:rPr lang="en-US" sz="2000" i="1" dirty="0" err="1" smtClean="0">
                <a:solidFill>
                  <a:schemeClr val="bg1"/>
                </a:solidFill>
              </a:rPr>
              <a:t>longhorned</a:t>
            </a:r>
            <a:r>
              <a:rPr lang="en-US" sz="2000" i="1" dirty="0" smtClean="0">
                <a:solidFill>
                  <a:schemeClr val="bg1"/>
                </a:solidFill>
              </a:rPr>
              <a:t> beetle eradication</a:t>
            </a:r>
            <a:endParaRPr lang="en-US" sz="2000" i="1" dirty="0">
              <a:solidFill>
                <a:schemeClr val="bg1"/>
              </a:solidFill>
            </a:endParaRPr>
          </a:p>
        </p:txBody>
      </p:sp>
      <p:pic>
        <p:nvPicPr>
          <p:cNvPr id="19" name="Picture 18" descr="ALB Worcester hydrantpreIMG_4184.jpg"/>
          <p:cNvPicPr>
            <a:picLocks noChangeAspect="1"/>
          </p:cNvPicPr>
          <p:nvPr/>
        </p:nvPicPr>
        <p:blipFill>
          <a:blip r:embed="rId6" cstate="print"/>
          <a:srcRect l="3732"/>
          <a:stretch>
            <a:fillRect/>
          </a:stretch>
        </p:blipFill>
        <p:spPr>
          <a:xfrm>
            <a:off x="635621" y="3624146"/>
            <a:ext cx="3115943" cy="254944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4230" y="1286359"/>
            <a:ext cx="4107051" cy="794258"/>
          </a:xfrm>
        </p:spPr>
        <p:txBody>
          <a:bodyPr>
            <a:noAutofit/>
          </a:bodyPr>
          <a:lstStyle/>
          <a:p>
            <a:r>
              <a:rPr lang="en-US" sz="3200" b="1" dirty="0" smtClean="0">
                <a:solidFill>
                  <a:srgbClr val="FFFF00"/>
                </a:solidFill>
              </a:rPr>
              <a:t>Bottom Line Messages</a:t>
            </a:r>
            <a:endParaRPr lang="en-US" sz="3200" b="1" dirty="0">
              <a:solidFill>
                <a:srgbClr val="FFFF00"/>
              </a:solidFill>
            </a:endParaRPr>
          </a:p>
        </p:txBody>
      </p:sp>
      <p:sp>
        <p:nvSpPr>
          <p:cNvPr id="3" name="Content Placeholder 2"/>
          <p:cNvSpPr>
            <a:spLocks noGrp="1"/>
          </p:cNvSpPr>
          <p:nvPr>
            <p:ph idx="1"/>
          </p:nvPr>
        </p:nvSpPr>
        <p:spPr>
          <a:xfrm>
            <a:off x="180304" y="1899598"/>
            <a:ext cx="8770512" cy="4803855"/>
          </a:xfrm>
        </p:spPr>
        <p:txBody>
          <a:bodyPr>
            <a:noAutofit/>
          </a:bodyPr>
          <a:lstStyle/>
          <a:p>
            <a:r>
              <a:rPr lang="en-US" sz="2000" dirty="0" smtClean="0">
                <a:solidFill>
                  <a:schemeClr val="bg1">
                    <a:lumMod val="75000"/>
                  </a:schemeClr>
                </a:solidFill>
              </a:rPr>
              <a:t>Imported forest pests are the most urgent and under-appreciated forest health threat in the U.S.</a:t>
            </a:r>
          </a:p>
          <a:p>
            <a:r>
              <a:rPr lang="en-US" sz="2000" dirty="0" smtClean="0">
                <a:solidFill>
                  <a:schemeClr val="bg1">
                    <a:lumMod val="75000"/>
                  </a:schemeClr>
                </a:solidFill>
              </a:rPr>
              <a:t>This is a growing problem that affects forests and communities in all 50 states</a:t>
            </a:r>
          </a:p>
          <a:p>
            <a:r>
              <a:rPr lang="en-US" sz="2000" dirty="0" smtClean="0">
                <a:solidFill>
                  <a:schemeClr val="bg1">
                    <a:lumMod val="75000"/>
                  </a:schemeClr>
                </a:solidFill>
              </a:rPr>
              <a:t>Economic impacts are substantial and fall mostly on homeowners and municipalities</a:t>
            </a:r>
          </a:p>
          <a:p>
            <a:r>
              <a:rPr lang="en-US" sz="2400" b="1" dirty="0" smtClean="0">
                <a:solidFill>
                  <a:schemeClr val="bg1"/>
                </a:solidFill>
              </a:rPr>
              <a:t>Ecological impacts are severe and can be very long-term</a:t>
            </a:r>
          </a:p>
        </p:txBody>
      </p:sp>
      <p:grpSp>
        <p:nvGrpSpPr>
          <p:cNvPr id="4" name="Group 3"/>
          <p:cNvGrpSpPr/>
          <p:nvPr/>
        </p:nvGrpSpPr>
        <p:grpSpPr>
          <a:xfrm>
            <a:off x="0" y="216328"/>
            <a:ext cx="8834479" cy="1180672"/>
            <a:chOff x="0" y="216328"/>
            <a:chExt cx="8834479" cy="1180672"/>
          </a:xfrm>
        </p:grpSpPr>
        <p:pic>
          <p:nvPicPr>
            <p:cNvPr id="5" name="Picture 2" descr="GM chewing Bioscience"/>
            <p:cNvPicPr>
              <a:picLocks noChangeAspect="1" noChangeArrowheads="1"/>
            </p:cNvPicPr>
            <p:nvPr/>
          </p:nvPicPr>
          <p:blipFill>
            <a:blip r:embed="rId2" cstate="print"/>
            <a:srcRect b="5859"/>
            <a:stretch>
              <a:fillRect/>
            </a:stretch>
          </p:blipFill>
          <p:spPr bwMode="auto">
            <a:xfrm>
              <a:off x="0" y="279400"/>
              <a:ext cx="1609344" cy="1117600"/>
            </a:xfrm>
            <a:prstGeom prst="rect">
              <a:avLst/>
            </a:prstGeom>
            <a:noFill/>
            <a:ln w="9525">
              <a:noFill/>
              <a:miter lim="800000"/>
              <a:headEnd/>
              <a:tailEnd/>
            </a:ln>
          </p:spPr>
        </p:pic>
        <p:pic>
          <p:nvPicPr>
            <p:cNvPr id="6" name="Picture 6" descr="hwa2"/>
            <p:cNvPicPr>
              <a:picLocks noChangeAspect="1" noChangeArrowheads="1"/>
            </p:cNvPicPr>
            <p:nvPr/>
          </p:nvPicPr>
          <p:blipFill>
            <a:blip r:embed="rId3" cstate="print"/>
            <a:srcRect b="29129"/>
            <a:stretch>
              <a:fillRect/>
            </a:stretch>
          </p:blipFill>
          <p:spPr bwMode="auto">
            <a:xfrm rot="16200000">
              <a:off x="3777755" y="82463"/>
              <a:ext cx="1139265" cy="1489808"/>
            </a:xfrm>
            <a:prstGeom prst="rect">
              <a:avLst/>
            </a:prstGeom>
            <a:noFill/>
            <a:ln w="9525">
              <a:noFill/>
              <a:miter lim="800000"/>
              <a:headEnd/>
              <a:tailEnd/>
            </a:ln>
          </p:spPr>
        </p:pic>
        <p:pic>
          <p:nvPicPr>
            <p:cNvPr id="7" name="Picture 5" descr="nectriafruits"/>
            <p:cNvPicPr>
              <a:picLocks noChangeAspect="1" noChangeArrowheads="1"/>
            </p:cNvPicPr>
            <p:nvPr/>
          </p:nvPicPr>
          <p:blipFill>
            <a:blip r:embed="rId4" cstate="print"/>
            <a:srcRect l="6510" r="15368"/>
            <a:stretch>
              <a:fillRect/>
            </a:stretch>
          </p:blipFill>
          <p:spPr bwMode="auto">
            <a:xfrm>
              <a:off x="1797605" y="235857"/>
              <a:ext cx="1616618" cy="1161143"/>
            </a:xfrm>
            <a:prstGeom prst="rect">
              <a:avLst/>
            </a:prstGeom>
            <a:noFill/>
            <a:ln w="9525">
              <a:noFill/>
              <a:miter lim="800000"/>
              <a:headEnd/>
              <a:tailEnd/>
            </a:ln>
          </p:spPr>
        </p:pic>
        <p:pic>
          <p:nvPicPr>
            <p:cNvPr id="8" name="Picture 2" descr="alb adult and pupa"/>
            <p:cNvPicPr>
              <a:picLocks noChangeAspect="1" noChangeArrowheads="1"/>
            </p:cNvPicPr>
            <p:nvPr/>
          </p:nvPicPr>
          <p:blipFill>
            <a:blip r:embed="rId5" cstate="print"/>
            <a:srcRect l="7692"/>
            <a:stretch>
              <a:fillRect/>
            </a:stretch>
          </p:blipFill>
          <p:spPr bwMode="auto">
            <a:xfrm>
              <a:off x="5280553" y="228600"/>
              <a:ext cx="1617785" cy="1168400"/>
            </a:xfrm>
            <a:prstGeom prst="rect">
              <a:avLst/>
            </a:prstGeom>
            <a:noFill/>
            <a:ln w="9525">
              <a:noFill/>
              <a:miter lim="800000"/>
              <a:headEnd/>
              <a:tailEnd/>
            </a:ln>
          </p:spPr>
        </p:pic>
        <p:pic>
          <p:nvPicPr>
            <p:cNvPr id="9" name="Picture 5" descr="EmeraldAshBorer6">
              <a:hlinkClick r:id=""/>
            </p:cNvPr>
            <p:cNvPicPr>
              <a:picLocks noChangeAspect="1" noChangeArrowheads="1"/>
            </p:cNvPicPr>
            <p:nvPr/>
          </p:nvPicPr>
          <p:blipFill>
            <a:blip r:embed="rId6" cstate="print"/>
            <a:srcRect/>
            <a:stretch>
              <a:fillRect/>
            </a:stretch>
          </p:blipFill>
          <p:spPr bwMode="auto">
            <a:xfrm>
              <a:off x="7010400" y="216328"/>
              <a:ext cx="1824079" cy="1180672"/>
            </a:xfrm>
            <a:prstGeom prst="rect">
              <a:avLst/>
            </a:prstGeom>
            <a:noFill/>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3056</TotalTime>
  <Words>721</Words>
  <Application>Microsoft Office PowerPoint</Application>
  <PresentationFormat>On-screen Show (4:3)</PresentationFormat>
  <Paragraphs>102</Paragraphs>
  <Slides>16</Slides>
  <Notes>7</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Imported Forest Pests: Science Applied to Policy</vt:lpstr>
      <vt:lpstr>Slide 2</vt:lpstr>
      <vt:lpstr>Slide 3</vt:lpstr>
      <vt:lpstr>Bottom Line Messages</vt:lpstr>
      <vt:lpstr>Bottom Line Messages</vt:lpstr>
      <vt:lpstr>Bottom Line Messages</vt:lpstr>
      <vt:lpstr>Slide 7</vt:lpstr>
      <vt:lpstr>Impacts on Communities</vt:lpstr>
      <vt:lpstr>Bottom Line Messages</vt:lpstr>
      <vt:lpstr>Slide 10</vt:lpstr>
      <vt:lpstr>Bottom Line Messages</vt:lpstr>
      <vt:lpstr>Bottom Line Messages</vt:lpstr>
      <vt:lpstr>Slide 13</vt:lpstr>
      <vt:lpstr>Tree-SMART Trade </vt:lpstr>
      <vt:lpstr>Policy and Communication Activities</vt:lpstr>
      <vt:lpstr>Slide 16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lovettg</dc:creator>
  <cp:lastModifiedBy>lovettg</cp:lastModifiedBy>
  <cp:revision>359</cp:revision>
  <dcterms:created xsi:type="dcterms:W3CDTF">2015-04-07T12:00:56Z</dcterms:created>
  <dcterms:modified xsi:type="dcterms:W3CDTF">2018-01-05T15:01:47Z</dcterms:modified>
</cp:coreProperties>
</file>