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7.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56" r:id="rId2"/>
    <p:sldId id="257" r:id="rId3"/>
    <p:sldId id="258" r:id="rId4"/>
    <p:sldId id="269" r:id="rId5"/>
    <p:sldId id="260" r:id="rId6"/>
    <p:sldId id="266" r:id="rId7"/>
    <p:sldId id="267" r:id="rId8"/>
    <p:sldId id="271" r:id="rId9"/>
    <p:sldId id="272" r:id="rId10"/>
    <p:sldId id="273" r:id="rId11"/>
    <p:sldId id="274" r:id="rId12"/>
    <p:sldId id="290" r:id="rId13"/>
    <p:sldId id="283" r:id="rId14"/>
    <p:sldId id="291" r:id="rId15"/>
    <p:sldId id="287" r:id="rId16"/>
    <p:sldId id="277" r:id="rId17"/>
    <p:sldId id="282" r:id="rId18"/>
    <p:sldId id="281" r:id="rId19"/>
    <p:sldId id="292" r:id="rId20"/>
    <p:sldId id="289" r:id="rId21"/>
    <p:sldId id="288" r:id="rId22"/>
    <p:sldId id="294" r:id="rId23"/>
    <p:sldId id="293" r:id="rId24"/>
    <p:sldId id="261" r:id="rId25"/>
    <p:sldId id="262" r:id="rId26"/>
    <p:sldId id="278" r:id="rId27"/>
    <p:sldId id="286" r:id="rId2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vey, Rebecca" initials="HR" lastIdx="6" clrIdx="0">
    <p:extLst>
      <p:ext uri="{19B8F6BF-5375-455C-9EA6-DF929625EA0E}">
        <p15:presenceInfo xmlns:p15="http://schemas.microsoft.com/office/powerpoint/2012/main" userId="S-1-5-21-1547161642-1960408961-682003330-266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77107" autoAdjust="0"/>
  </p:normalViewPr>
  <p:slideViewPr>
    <p:cSldViewPr snapToGrid="0">
      <p:cViewPr varScale="1">
        <p:scale>
          <a:sx n="82" d="100"/>
          <a:sy n="82" d="100"/>
        </p:scale>
        <p:origin x="82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vtanr\docs\WSMD_MAPP\Monitoring\BASS_Program_Project\Acid%20Deposition\RH\Conferences\Data%20for%20VAEL%20Conference.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vtanr\docs\WSMD_MAPP\Monitoring\BASS_Program_Project\Acid%20Deposition\RH\Conferences\Data%20for%20VAEL%20Conference.xlsx" TargetMode="External"/><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3" Type="http://schemas.openxmlformats.org/officeDocument/2006/relationships/oleObject" Target="file:///\\vtanr\docs\WSMD_MAPP\Monitoring\BASS_Program_Project\Acid%20Deposition\RH\Conferences\Data%20for%20VAEL%20Conference.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oleObject" Target="file:///\\vtanr\docs\WSMD_MAPP\Monitoring\BASS_Program_Project\Acid%20Deposition\RH\Conferences\Data%20for%20VAEL%20Conferenc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vtanr\docs\WSMD_MAPP\Monitoring\BASS_Program_Project\Acid%20Deposition\RH\Conferences\Data%20for%20VAEL%20Conference.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vtanr\docs\WSMD_MAPP\Monitoring\BASS_Program_Project\Acid%20Deposition\RH\Conferences\Data%20for%20VAEL%20Conference.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vtanr\docs\WSMD_MAPP\Monitoring\BASS_Program_Project\Acid%20Deposition\RH\Conferences\Data%20for%20VAEL%20Conference.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vtanr\docs\WSMD_MAPP\Monitoring\BASS_Program_Project\Acid%20Deposition\RH\Conferences\Data%20for%20VAEL%20Conference.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vtanr\docs\WSMD_MAPP\Monitoring\BASS_Program_Project\Acid%20Deposition\RH\Conferences\Data%20for%20VAEL%20Conference.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vtanr\docs\WSMD_MAPP\Monitoring\BASS_Program_Project\Acid%20Deposition\RH\Conferences\Data%20for%20VAEL%20Conference.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97653446139356"/>
          <c:y val="6.9861111111111124E-2"/>
          <c:w val="0.79638502127167132"/>
          <c:h val="0.73924027985247809"/>
        </c:manualLayout>
      </c:layout>
      <c:scatterChart>
        <c:scatterStyle val="lineMarker"/>
        <c:varyColors val="0"/>
        <c:ser>
          <c:idx val="1"/>
          <c:order val="0"/>
          <c:spPr>
            <a:ln w="25400">
              <a:noFill/>
            </a:ln>
          </c:spPr>
          <c:xVal>
            <c:numRef>
              <c:f>'fake data 1'!$F$4:$F$14</c:f>
              <c:numCache>
                <c:formatCode>General</c:formatCode>
                <c:ptCount val="11"/>
                <c:pt idx="0">
                  <c:v>1</c:v>
                </c:pt>
                <c:pt idx="1">
                  <c:v>0.60000000000000009</c:v>
                </c:pt>
                <c:pt idx="2">
                  <c:v>0.70000000000000007</c:v>
                </c:pt>
                <c:pt idx="3">
                  <c:v>0.8</c:v>
                </c:pt>
                <c:pt idx="4">
                  <c:v>0.9</c:v>
                </c:pt>
                <c:pt idx="5">
                  <c:v>1</c:v>
                </c:pt>
                <c:pt idx="6">
                  <c:v>1</c:v>
                </c:pt>
                <c:pt idx="7">
                  <c:v>1.1000000000000001</c:v>
                </c:pt>
                <c:pt idx="8">
                  <c:v>1.2000000000000002</c:v>
                </c:pt>
                <c:pt idx="9">
                  <c:v>1.3000000000000003</c:v>
                </c:pt>
                <c:pt idx="10">
                  <c:v>1.4000000000000004</c:v>
                </c:pt>
              </c:numCache>
            </c:numRef>
          </c:xVal>
          <c:yVal>
            <c:numRef>
              <c:f>'fake data 1'!$J$4:$J$14</c:f>
              <c:numCache>
                <c:formatCode>General</c:formatCode>
                <c:ptCount val="11"/>
                <c:pt idx="0">
                  <c:v>7</c:v>
                </c:pt>
                <c:pt idx="1">
                  <c:v>5</c:v>
                </c:pt>
                <c:pt idx="2">
                  <c:v>5</c:v>
                </c:pt>
                <c:pt idx="3">
                  <c:v>5</c:v>
                </c:pt>
                <c:pt idx="4">
                  <c:v>5</c:v>
                </c:pt>
                <c:pt idx="5">
                  <c:v>5</c:v>
                </c:pt>
                <c:pt idx="6">
                  <c:v>6</c:v>
                </c:pt>
                <c:pt idx="7">
                  <c:v>5</c:v>
                </c:pt>
                <c:pt idx="8">
                  <c:v>5</c:v>
                </c:pt>
                <c:pt idx="9">
                  <c:v>5</c:v>
                </c:pt>
                <c:pt idx="10">
                  <c:v>5</c:v>
                </c:pt>
              </c:numCache>
            </c:numRef>
          </c:yVal>
          <c:smooth val="0"/>
          <c:extLst>
            <c:ext xmlns:c16="http://schemas.microsoft.com/office/drawing/2014/chart" uri="{C3380CC4-5D6E-409C-BE32-E72D297353CC}">
              <c16:uniqueId val="{00000000-7F74-41B2-97D7-A85B17F6BD08}"/>
            </c:ext>
          </c:extLst>
        </c:ser>
        <c:ser>
          <c:idx val="2"/>
          <c:order val="1"/>
          <c:spPr>
            <a:ln w="25400" cap="rnd">
              <a:noFill/>
              <a:round/>
            </a:ln>
            <a:effectLst/>
          </c:spPr>
          <c:xVal>
            <c:numRef>
              <c:f>'fake data 1'!$H$4:$H$14</c:f>
              <c:numCache>
                <c:formatCode>General</c:formatCode>
                <c:ptCount val="11"/>
                <c:pt idx="0">
                  <c:v>2.2000000000000002</c:v>
                </c:pt>
                <c:pt idx="1">
                  <c:v>2</c:v>
                </c:pt>
                <c:pt idx="2">
                  <c:v>1.8</c:v>
                </c:pt>
                <c:pt idx="3">
                  <c:v>1.9</c:v>
                </c:pt>
                <c:pt idx="4">
                  <c:v>2.1</c:v>
                </c:pt>
                <c:pt idx="5">
                  <c:v>2</c:v>
                </c:pt>
                <c:pt idx="6">
                  <c:v>2</c:v>
                </c:pt>
                <c:pt idx="7">
                  <c:v>1.9</c:v>
                </c:pt>
                <c:pt idx="8">
                  <c:v>2</c:v>
                </c:pt>
                <c:pt idx="9">
                  <c:v>2</c:v>
                </c:pt>
                <c:pt idx="10">
                  <c:v>2.1</c:v>
                </c:pt>
              </c:numCache>
            </c:numRef>
          </c:xVal>
          <c:yVal>
            <c:numRef>
              <c:f>'fake data 1'!$K$4:$K$14</c:f>
              <c:numCache>
                <c:formatCode>General</c:formatCode>
                <c:ptCount val="11"/>
                <c:pt idx="0">
                  <c:v>5</c:v>
                </c:pt>
                <c:pt idx="1">
                  <c:v>20</c:v>
                </c:pt>
                <c:pt idx="2">
                  <c:v>5</c:v>
                </c:pt>
                <c:pt idx="3">
                  <c:v>5</c:v>
                </c:pt>
                <c:pt idx="4">
                  <c:v>6</c:v>
                </c:pt>
                <c:pt idx="5">
                  <c:v>7</c:v>
                </c:pt>
                <c:pt idx="6">
                  <c:v>6</c:v>
                </c:pt>
                <c:pt idx="7">
                  <c:v>6</c:v>
                </c:pt>
                <c:pt idx="8">
                  <c:v>8</c:v>
                </c:pt>
                <c:pt idx="9">
                  <c:v>5</c:v>
                </c:pt>
                <c:pt idx="10">
                  <c:v>5</c:v>
                </c:pt>
              </c:numCache>
            </c:numRef>
          </c:yVal>
          <c:smooth val="0"/>
          <c:extLst>
            <c:ext xmlns:c16="http://schemas.microsoft.com/office/drawing/2014/chart" uri="{C3380CC4-5D6E-409C-BE32-E72D297353CC}">
              <c16:uniqueId val="{00000001-7F74-41B2-97D7-A85B17F6BD08}"/>
            </c:ext>
          </c:extLst>
        </c:ser>
        <c:ser>
          <c:idx val="0"/>
          <c:order val="2"/>
          <c:spPr>
            <a:ln w="25400" cap="rnd">
              <a:noFill/>
              <a:round/>
            </a:ln>
            <a:effectLst/>
          </c:spPr>
          <c:xVal>
            <c:numRef>
              <c:f>'fake data 1'!$G$4:$G$14</c:f>
              <c:numCache>
                <c:formatCode>General</c:formatCode>
                <c:ptCount val="11"/>
                <c:pt idx="0">
                  <c:v>3</c:v>
                </c:pt>
                <c:pt idx="1">
                  <c:v>3</c:v>
                </c:pt>
                <c:pt idx="2">
                  <c:v>3.1</c:v>
                </c:pt>
                <c:pt idx="3">
                  <c:v>3</c:v>
                </c:pt>
                <c:pt idx="4">
                  <c:v>3</c:v>
                </c:pt>
                <c:pt idx="5">
                  <c:v>3</c:v>
                </c:pt>
                <c:pt idx="6">
                  <c:v>2.9</c:v>
                </c:pt>
                <c:pt idx="7">
                  <c:v>3.1</c:v>
                </c:pt>
                <c:pt idx="8">
                  <c:v>3</c:v>
                </c:pt>
                <c:pt idx="9">
                  <c:v>3</c:v>
                </c:pt>
                <c:pt idx="10">
                  <c:v>2.9</c:v>
                </c:pt>
              </c:numCache>
            </c:numRef>
          </c:xVal>
          <c:yVal>
            <c:numRef>
              <c:f>'fake data 1'!$L$4:$L$14</c:f>
              <c:numCache>
                <c:formatCode>General</c:formatCode>
                <c:ptCount val="11"/>
                <c:pt idx="0">
                  <c:v>5</c:v>
                </c:pt>
                <c:pt idx="1">
                  <c:v>6</c:v>
                </c:pt>
                <c:pt idx="2">
                  <c:v>7</c:v>
                </c:pt>
                <c:pt idx="3">
                  <c:v>8</c:v>
                </c:pt>
                <c:pt idx="4">
                  <c:v>10</c:v>
                </c:pt>
                <c:pt idx="5">
                  <c:v>7</c:v>
                </c:pt>
                <c:pt idx="6">
                  <c:v>7</c:v>
                </c:pt>
                <c:pt idx="7">
                  <c:v>6</c:v>
                </c:pt>
                <c:pt idx="8">
                  <c:v>7</c:v>
                </c:pt>
                <c:pt idx="9">
                  <c:v>15</c:v>
                </c:pt>
                <c:pt idx="10">
                  <c:v>6</c:v>
                </c:pt>
              </c:numCache>
            </c:numRef>
          </c:yVal>
          <c:smooth val="0"/>
          <c:extLst>
            <c:ext xmlns:c16="http://schemas.microsoft.com/office/drawing/2014/chart" uri="{C3380CC4-5D6E-409C-BE32-E72D297353CC}">
              <c16:uniqueId val="{00000002-7F74-41B2-97D7-A85B17F6BD08}"/>
            </c:ext>
          </c:extLst>
        </c:ser>
        <c:dLbls>
          <c:showLegendKey val="0"/>
          <c:showVal val="0"/>
          <c:showCatName val="0"/>
          <c:showSerName val="0"/>
          <c:showPercent val="0"/>
          <c:showBubbleSize val="0"/>
        </c:dLbls>
        <c:axId val="492442424"/>
        <c:axId val="492450296"/>
      </c:scatterChart>
      <c:valAx>
        <c:axId val="492442424"/>
        <c:scaling>
          <c:orientation val="minMax"/>
          <c:min val="0.4"/>
        </c:scaling>
        <c:delete val="0"/>
        <c:axPos val="b"/>
        <c:numFmt formatCode="General" sourceLinked="1"/>
        <c:majorTickMark val="none"/>
        <c:minorTickMark val="none"/>
        <c:tickLblPos val="none"/>
        <c:crossAx val="492450296"/>
        <c:crosses val="autoZero"/>
        <c:crossBetween val="midCat"/>
        <c:majorUnit val="1"/>
      </c:valAx>
      <c:valAx>
        <c:axId val="492450296"/>
        <c:scaling>
          <c:orientation val="minMax"/>
          <c:min val="0"/>
        </c:scaling>
        <c:delete val="0"/>
        <c:axPos val="l"/>
        <c:title>
          <c:tx>
            <c:rich>
              <a:bodyPr/>
              <a:lstStyle/>
              <a:p>
                <a:pPr>
                  <a:defRPr sz="1400" b="0"/>
                </a:pPr>
                <a:r>
                  <a:rPr lang="en-US" sz="1400" b="0"/>
                  <a:t>Chloride (ppb)</a:t>
                </a:r>
              </a:p>
            </c:rich>
          </c:tx>
          <c:layout>
            <c:manualLayout>
              <c:xMode val="edge"/>
              <c:yMode val="edge"/>
              <c:x val="3.2385657734225546E-4"/>
              <c:y val="0.25646939779151379"/>
            </c:manualLayout>
          </c:layout>
          <c:overlay val="0"/>
        </c:title>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vert="horz"/>
          <a:lstStyle/>
          <a:p>
            <a:pPr>
              <a:defRPr/>
            </a:pPr>
            <a:endParaRPr lang="en-US"/>
          </a:p>
        </c:txPr>
        <c:crossAx val="492442424"/>
        <c:crosses val="autoZero"/>
        <c:crossBetween val="midCat"/>
        <c:majorUnit val="5"/>
      </c:valAx>
    </c:plotArea>
    <c:plotVisOnly val="1"/>
    <c:dispBlanksAs val="gap"/>
    <c:showDLblsOverMax val="0"/>
    <c:extLst/>
  </c:chart>
  <c:txPr>
    <a:bodyPr/>
    <a:lstStyle/>
    <a:p>
      <a:pPr>
        <a:defRPr sz="16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51294624977581"/>
          <c:y val="0.15117185790453705"/>
          <c:w val="0.86656436610401355"/>
          <c:h val="0.66111913094196562"/>
        </c:manualLayout>
      </c:layout>
      <c:barChart>
        <c:barDir val="col"/>
        <c:grouping val="clustered"/>
        <c:varyColors val="0"/>
        <c:ser>
          <c:idx val="1"/>
          <c:order val="0"/>
          <c:spPr>
            <a:solidFill>
              <a:schemeClr val="accent2"/>
            </a:solidFill>
            <a:ln>
              <a:noFill/>
            </a:ln>
            <a:effectLst/>
          </c:spPr>
          <c:invertIfNegative val="0"/>
          <c:cat>
            <c:numRef>
              <c:f>'fake data 2'!$A$2:$A$21</c:f>
              <c:numCache>
                <c:formatCode>General</c:formatCode>
                <c:ptCount val="20"/>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numCache>
            </c:numRef>
          </c:cat>
          <c:val>
            <c:numRef>
              <c:f>'fake data 2'!$B$2:$B$21</c:f>
              <c:numCache>
                <c:formatCode>General</c:formatCode>
                <c:ptCount val="20"/>
                <c:pt idx="0">
                  <c:v>50</c:v>
                </c:pt>
                <c:pt idx="1">
                  <c:v>50</c:v>
                </c:pt>
                <c:pt idx="2">
                  <c:v>62</c:v>
                </c:pt>
                <c:pt idx="3">
                  <c:v>53</c:v>
                </c:pt>
                <c:pt idx="4">
                  <c:v>50</c:v>
                </c:pt>
                <c:pt idx="5">
                  <c:v>50</c:v>
                </c:pt>
                <c:pt idx="6">
                  <c:v>62</c:v>
                </c:pt>
                <c:pt idx="7">
                  <c:v>55</c:v>
                </c:pt>
                <c:pt idx="8">
                  <c:v>50</c:v>
                </c:pt>
                <c:pt idx="9">
                  <c:v>50</c:v>
                </c:pt>
                <c:pt idx="10">
                  <c:v>20</c:v>
                </c:pt>
                <c:pt idx="11">
                  <c:v>33</c:v>
                </c:pt>
                <c:pt idx="12">
                  <c:v>20</c:v>
                </c:pt>
                <c:pt idx="13">
                  <c:v>55</c:v>
                </c:pt>
                <c:pt idx="14">
                  <c:v>25</c:v>
                </c:pt>
                <c:pt idx="15">
                  <c:v>20</c:v>
                </c:pt>
                <c:pt idx="16">
                  <c:v>20</c:v>
                </c:pt>
                <c:pt idx="17">
                  <c:v>60</c:v>
                </c:pt>
                <c:pt idx="18">
                  <c:v>52</c:v>
                </c:pt>
                <c:pt idx="19">
                  <c:v>25</c:v>
                </c:pt>
              </c:numCache>
            </c:numRef>
          </c:val>
          <c:extLst>
            <c:ext xmlns:c16="http://schemas.microsoft.com/office/drawing/2014/chart" uri="{C3380CC4-5D6E-409C-BE32-E72D297353CC}">
              <c16:uniqueId val="{00000000-0B9C-4BA5-B749-3EADF2A550C9}"/>
            </c:ext>
          </c:extLst>
        </c:ser>
        <c:dLbls>
          <c:showLegendKey val="0"/>
          <c:showVal val="0"/>
          <c:showCatName val="0"/>
          <c:showSerName val="0"/>
          <c:showPercent val="0"/>
          <c:showBubbleSize val="0"/>
        </c:dLbls>
        <c:gapWidth val="219"/>
        <c:overlap val="-27"/>
        <c:axId val="566689536"/>
        <c:axId val="566687240"/>
      </c:barChart>
      <c:catAx>
        <c:axId val="566689536"/>
        <c:scaling>
          <c:orientation val="minMax"/>
        </c:scaling>
        <c:delete val="0"/>
        <c:axPos val="b"/>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566687240"/>
        <c:crosses val="autoZero"/>
        <c:auto val="1"/>
        <c:lblAlgn val="ctr"/>
        <c:lblOffset val="100"/>
        <c:noMultiLvlLbl val="0"/>
      </c:catAx>
      <c:valAx>
        <c:axId val="566687240"/>
        <c:scaling>
          <c:orientation val="minMax"/>
        </c:scaling>
        <c:delete val="0"/>
        <c:axPos val="l"/>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a:t>MTBE (ppb)</a:t>
                </a:r>
              </a:p>
            </c:rich>
          </c:tx>
          <c:layout>
            <c:manualLayout>
              <c:xMode val="edge"/>
              <c:yMode val="edge"/>
              <c:x val="6.6379222228579388E-3"/>
              <c:y val="0.37874932026172553"/>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566689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ysClr val="windowText" lastClr="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02559055118109"/>
          <c:y val="0.10611303344867359"/>
          <c:w val="0.81341885389326329"/>
          <c:h val="0.7868592031532391"/>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0-7EB5-482E-A7BB-40848EA30D76}"/>
              </c:ext>
            </c:extLst>
          </c:dPt>
          <c:dPt>
            <c:idx val="1"/>
            <c:invertIfNegative val="0"/>
            <c:bubble3D val="0"/>
            <c:spPr>
              <a:solidFill>
                <a:schemeClr val="bg1">
                  <a:lumMod val="65000"/>
                </a:schemeClr>
              </a:solidFill>
              <a:ln>
                <a:noFill/>
              </a:ln>
              <a:effectLst/>
            </c:spPr>
            <c:extLst>
              <c:ext xmlns:c16="http://schemas.microsoft.com/office/drawing/2014/chart" uri="{C3380CC4-5D6E-409C-BE32-E72D297353CC}">
                <c16:uniqueId val="{00000001-7EB5-482E-A7BB-40848EA30D76}"/>
              </c:ext>
            </c:extLst>
          </c:dPt>
          <c:cat>
            <c:strRef>
              <c:f>'fake data 1'!$N$1:$P$1</c:f>
              <c:strCache>
                <c:ptCount val="3"/>
                <c:pt idx="0">
                  <c:v>Round Pond</c:v>
                </c:pt>
                <c:pt idx="1">
                  <c:v>Sunset Pond</c:v>
                </c:pt>
                <c:pt idx="2">
                  <c:v>Beaver Pond</c:v>
                </c:pt>
              </c:strCache>
            </c:strRef>
          </c:cat>
          <c:val>
            <c:numRef>
              <c:f>'fake data 1'!$N$4:$P$4</c:f>
              <c:numCache>
                <c:formatCode>0%</c:formatCode>
                <c:ptCount val="3"/>
                <c:pt idx="0">
                  <c:v>0.18181818181818182</c:v>
                </c:pt>
                <c:pt idx="1">
                  <c:v>0.54545454545454541</c:v>
                </c:pt>
                <c:pt idx="2">
                  <c:v>0.90909090909090906</c:v>
                </c:pt>
              </c:numCache>
            </c:numRef>
          </c:val>
          <c:extLst>
            <c:ext xmlns:c16="http://schemas.microsoft.com/office/drawing/2014/chart" uri="{C3380CC4-5D6E-409C-BE32-E72D297353CC}">
              <c16:uniqueId val="{00000000-6871-466F-ABB2-66239911D2B9}"/>
            </c:ext>
          </c:extLst>
        </c:ser>
        <c:dLbls>
          <c:showLegendKey val="0"/>
          <c:showVal val="0"/>
          <c:showCatName val="0"/>
          <c:showSerName val="0"/>
          <c:showPercent val="0"/>
          <c:showBubbleSize val="0"/>
        </c:dLbls>
        <c:gapWidth val="106"/>
        <c:overlap val="-27"/>
        <c:axId val="495696712"/>
        <c:axId val="495699992"/>
      </c:barChart>
      <c:catAx>
        <c:axId val="495696712"/>
        <c:scaling>
          <c:orientation val="minMax"/>
        </c:scaling>
        <c:delete val="0"/>
        <c:axPos val="b"/>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95699992"/>
        <c:crosses val="autoZero"/>
        <c:auto val="1"/>
        <c:lblAlgn val="ctr"/>
        <c:lblOffset val="100"/>
        <c:noMultiLvlLbl val="0"/>
      </c:catAx>
      <c:valAx>
        <c:axId val="495699992"/>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dirty="0"/>
                  <a:t>Fraction of Data Above RL</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95696712"/>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Bourne Pond</a:t>
            </a:r>
          </a:p>
        </c:rich>
      </c:tx>
      <c:layout>
        <c:manualLayout>
          <c:xMode val="edge"/>
          <c:yMode val="edge"/>
          <c:x val="0.27655509616481888"/>
          <c:y val="2.1548451353522704E-2"/>
        </c:manualLayout>
      </c:layout>
      <c:overlay val="0"/>
      <c:spPr>
        <a:noFill/>
        <a:ln>
          <a:noFill/>
        </a:ln>
        <a:effectLst/>
      </c:spPr>
    </c:title>
    <c:autoTitleDeleted val="0"/>
    <c:plotArea>
      <c:layout/>
      <c:scatterChart>
        <c:scatterStyle val="lineMarker"/>
        <c:varyColors val="0"/>
        <c:ser>
          <c:idx val="1"/>
          <c:order val="0"/>
          <c:tx>
            <c:strRef>
              <c:f>'nitrate trend'!$N$1</c:f>
              <c:strCache>
                <c:ptCount val="1"/>
                <c:pt idx="0">
                  <c:v>Result</c:v>
                </c:pt>
              </c:strCache>
            </c:strRef>
          </c:tx>
          <c:spPr>
            <a:ln w="19050">
              <a:noFill/>
            </a:ln>
          </c:spPr>
          <c:marker>
            <c:symbol val="circle"/>
            <c:size val="5"/>
            <c:spPr>
              <a:solidFill>
                <a:schemeClr val="accent6">
                  <a:lumMod val="75000"/>
                </a:schemeClr>
              </a:solidFill>
              <a:ln>
                <a:solidFill>
                  <a:schemeClr val="accent6">
                    <a:lumMod val="75000"/>
                  </a:schemeClr>
                </a:solidFill>
              </a:ln>
            </c:spPr>
          </c:marker>
          <c:xVal>
            <c:numRef>
              <c:f>'nitrate trend'!$E$83:$E$147</c:f>
              <c:numCache>
                <c:formatCode>dd\-mmm\-yy</c:formatCode>
                <c:ptCount val="65"/>
                <c:pt idx="0">
                  <c:v>32344</c:v>
                </c:pt>
                <c:pt idx="1">
                  <c:v>40843</c:v>
                </c:pt>
                <c:pt idx="2">
                  <c:v>34116</c:v>
                </c:pt>
                <c:pt idx="3">
                  <c:v>31342</c:v>
                </c:pt>
                <c:pt idx="4">
                  <c:v>31987</c:v>
                </c:pt>
                <c:pt idx="5">
                  <c:v>32806</c:v>
                </c:pt>
                <c:pt idx="6">
                  <c:v>32806</c:v>
                </c:pt>
                <c:pt idx="7">
                  <c:v>35346</c:v>
                </c:pt>
                <c:pt idx="8">
                  <c:v>35928</c:v>
                </c:pt>
                <c:pt idx="9">
                  <c:v>37553</c:v>
                </c:pt>
                <c:pt idx="10">
                  <c:v>39940</c:v>
                </c:pt>
                <c:pt idx="11">
                  <c:v>33534</c:v>
                </c:pt>
                <c:pt idx="12">
                  <c:v>34249</c:v>
                </c:pt>
                <c:pt idx="13">
                  <c:v>31342</c:v>
                </c:pt>
                <c:pt idx="14">
                  <c:v>32449</c:v>
                </c:pt>
                <c:pt idx="15">
                  <c:v>34193</c:v>
                </c:pt>
                <c:pt idx="16">
                  <c:v>36096</c:v>
                </c:pt>
                <c:pt idx="17">
                  <c:v>42136</c:v>
                </c:pt>
                <c:pt idx="18">
                  <c:v>35214</c:v>
                </c:pt>
                <c:pt idx="19">
                  <c:v>33758</c:v>
                </c:pt>
                <c:pt idx="20">
                  <c:v>31721</c:v>
                </c:pt>
                <c:pt idx="21">
                  <c:v>32086</c:v>
                </c:pt>
                <c:pt idx="22">
                  <c:v>41401</c:v>
                </c:pt>
                <c:pt idx="23">
                  <c:v>33904</c:v>
                </c:pt>
                <c:pt idx="24">
                  <c:v>37375</c:v>
                </c:pt>
                <c:pt idx="25">
                  <c:v>32288</c:v>
                </c:pt>
                <c:pt idx="26">
                  <c:v>40667</c:v>
                </c:pt>
                <c:pt idx="27">
                  <c:v>34116</c:v>
                </c:pt>
                <c:pt idx="28">
                  <c:v>36285</c:v>
                </c:pt>
                <c:pt idx="29">
                  <c:v>39575</c:v>
                </c:pt>
                <c:pt idx="30">
                  <c:v>34829</c:v>
                </c:pt>
                <c:pt idx="31">
                  <c:v>32650</c:v>
                </c:pt>
                <c:pt idx="32">
                  <c:v>36657</c:v>
                </c:pt>
                <c:pt idx="33">
                  <c:v>40289</c:v>
                </c:pt>
                <c:pt idx="34">
                  <c:v>40289</c:v>
                </c:pt>
                <c:pt idx="35">
                  <c:v>32890</c:v>
                </c:pt>
                <c:pt idx="36">
                  <c:v>37026</c:v>
                </c:pt>
                <c:pt idx="37">
                  <c:v>31567</c:v>
                </c:pt>
                <c:pt idx="38">
                  <c:v>35563</c:v>
                </c:pt>
                <c:pt idx="39">
                  <c:v>31812</c:v>
                </c:pt>
                <c:pt idx="40">
                  <c:v>32533</c:v>
                </c:pt>
                <c:pt idx="41">
                  <c:v>32533</c:v>
                </c:pt>
                <c:pt idx="42">
                  <c:v>37742</c:v>
                </c:pt>
                <c:pt idx="43">
                  <c:v>38113</c:v>
                </c:pt>
                <c:pt idx="44">
                  <c:v>38832</c:v>
                </c:pt>
                <c:pt idx="45">
                  <c:v>41002</c:v>
                </c:pt>
                <c:pt idx="46">
                  <c:v>34464</c:v>
                </c:pt>
                <c:pt idx="47">
                  <c:v>32288</c:v>
                </c:pt>
                <c:pt idx="48">
                  <c:v>32533</c:v>
                </c:pt>
                <c:pt idx="49">
                  <c:v>32533</c:v>
                </c:pt>
                <c:pt idx="50">
                  <c:v>32650</c:v>
                </c:pt>
                <c:pt idx="51">
                  <c:v>38468</c:v>
                </c:pt>
                <c:pt idx="52">
                  <c:v>41765</c:v>
                </c:pt>
                <c:pt idx="53">
                  <c:v>32995</c:v>
                </c:pt>
                <c:pt idx="54">
                  <c:v>33366</c:v>
                </c:pt>
                <c:pt idx="55">
                  <c:v>32197</c:v>
                </c:pt>
                <c:pt idx="56">
                  <c:v>31904</c:v>
                </c:pt>
                <c:pt idx="57">
                  <c:v>31455</c:v>
                </c:pt>
                <c:pt idx="58">
                  <c:v>33632</c:v>
                </c:pt>
                <c:pt idx="59">
                  <c:v>31202</c:v>
                </c:pt>
                <c:pt idx="60">
                  <c:v>39211</c:v>
                </c:pt>
                <c:pt idx="61">
                  <c:v>42585</c:v>
                </c:pt>
                <c:pt idx="62">
                  <c:v>42585</c:v>
                </c:pt>
                <c:pt idx="63">
                  <c:v>42660</c:v>
                </c:pt>
                <c:pt idx="64">
                  <c:v>33268</c:v>
                </c:pt>
              </c:numCache>
            </c:numRef>
          </c:xVal>
          <c:yVal>
            <c:numRef>
              <c:f>'nitrate trend'!$N$83:$N$147</c:f>
              <c:numCache>
                <c:formatCode>General</c:formatCode>
                <c:ptCount val="65"/>
                <c:pt idx="0">
                  <c:v>0.02</c:v>
                </c:pt>
                <c:pt idx="1">
                  <c:v>0.02</c:v>
                </c:pt>
                <c:pt idx="2">
                  <c:v>2.4E-2</c:v>
                </c:pt>
                <c:pt idx="3">
                  <c:v>0.03</c:v>
                </c:pt>
                <c:pt idx="4">
                  <c:v>0.03</c:v>
                </c:pt>
                <c:pt idx="5">
                  <c:v>0.03</c:v>
                </c:pt>
                <c:pt idx="6">
                  <c:v>0.03</c:v>
                </c:pt>
                <c:pt idx="7">
                  <c:v>0.03</c:v>
                </c:pt>
                <c:pt idx="8">
                  <c:v>0.03</c:v>
                </c:pt>
                <c:pt idx="9">
                  <c:v>0.03</c:v>
                </c:pt>
                <c:pt idx="10">
                  <c:v>0.03</c:v>
                </c:pt>
                <c:pt idx="11">
                  <c:v>3.1E-2</c:v>
                </c:pt>
                <c:pt idx="12">
                  <c:v>3.2000000000000001E-2</c:v>
                </c:pt>
                <c:pt idx="13">
                  <c:v>0.04</c:v>
                </c:pt>
                <c:pt idx="14">
                  <c:v>0.04</c:v>
                </c:pt>
                <c:pt idx="15">
                  <c:v>0.04</c:v>
                </c:pt>
                <c:pt idx="16">
                  <c:v>0.04</c:v>
                </c:pt>
                <c:pt idx="17">
                  <c:v>0.04</c:v>
                </c:pt>
                <c:pt idx="18">
                  <c:v>4.5999999999999999E-2</c:v>
                </c:pt>
                <c:pt idx="19">
                  <c:v>4.8000000000000001E-2</c:v>
                </c:pt>
                <c:pt idx="20">
                  <c:v>0.05</c:v>
                </c:pt>
                <c:pt idx="21">
                  <c:v>0.05</c:v>
                </c:pt>
                <c:pt idx="22">
                  <c:v>0.05</c:v>
                </c:pt>
                <c:pt idx="23">
                  <c:v>5.5E-2</c:v>
                </c:pt>
                <c:pt idx="24">
                  <c:v>0.06</c:v>
                </c:pt>
                <c:pt idx="25">
                  <c:v>7.0000000000000007E-2</c:v>
                </c:pt>
                <c:pt idx="26">
                  <c:v>7.0000000000000007E-2</c:v>
                </c:pt>
                <c:pt idx="27">
                  <c:v>7.3999999999999996E-2</c:v>
                </c:pt>
                <c:pt idx="28">
                  <c:v>0.08</c:v>
                </c:pt>
                <c:pt idx="29">
                  <c:v>0.08</c:v>
                </c:pt>
                <c:pt idx="30">
                  <c:v>8.2000000000000003E-2</c:v>
                </c:pt>
                <c:pt idx="31">
                  <c:v>0.09</c:v>
                </c:pt>
                <c:pt idx="32">
                  <c:v>0.09</c:v>
                </c:pt>
                <c:pt idx="33">
                  <c:v>0.09</c:v>
                </c:pt>
                <c:pt idx="34">
                  <c:v>0.09</c:v>
                </c:pt>
                <c:pt idx="35">
                  <c:v>9.0999999999999998E-2</c:v>
                </c:pt>
                <c:pt idx="36">
                  <c:v>9.0999999999999998E-2</c:v>
                </c:pt>
                <c:pt idx="37">
                  <c:v>0.1</c:v>
                </c:pt>
                <c:pt idx="38">
                  <c:v>0.1</c:v>
                </c:pt>
                <c:pt idx="39">
                  <c:v>0.11</c:v>
                </c:pt>
                <c:pt idx="40">
                  <c:v>0.11</c:v>
                </c:pt>
                <c:pt idx="41">
                  <c:v>0.11</c:v>
                </c:pt>
                <c:pt idx="42">
                  <c:v>0.11</c:v>
                </c:pt>
                <c:pt idx="43">
                  <c:v>0.11</c:v>
                </c:pt>
                <c:pt idx="44">
                  <c:v>0.11</c:v>
                </c:pt>
                <c:pt idx="45">
                  <c:v>0.11</c:v>
                </c:pt>
                <c:pt idx="46">
                  <c:v>0.113</c:v>
                </c:pt>
                <c:pt idx="47">
                  <c:v>0.12</c:v>
                </c:pt>
                <c:pt idx="48">
                  <c:v>0.12</c:v>
                </c:pt>
                <c:pt idx="49">
                  <c:v>0.12</c:v>
                </c:pt>
                <c:pt idx="50">
                  <c:v>0.12</c:v>
                </c:pt>
                <c:pt idx="51">
                  <c:v>0.13</c:v>
                </c:pt>
                <c:pt idx="52">
                  <c:v>0.13</c:v>
                </c:pt>
                <c:pt idx="53">
                  <c:v>0.13100000000000001</c:v>
                </c:pt>
                <c:pt idx="54">
                  <c:v>0.13200000000000001</c:v>
                </c:pt>
                <c:pt idx="55">
                  <c:v>0.14000000000000001</c:v>
                </c:pt>
                <c:pt idx="56">
                  <c:v>0.16</c:v>
                </c:pt>
                <c:pt idx="57">
                  <c:v>0.2</c:v>
                </c:pt>
                <c:pt idx="58">
                  <c:v>0.20399999999999999</c:v>
                </c:pt>
                <c:pt idx="59">
                  <c:v>0.22</c:v>
                </c:pt>
                <c:pt idx="60">
                  <c:v>0.23</c:v>
                </c:pt>
                <c:pt idx="61">
                  <c:v>0.02</c:v>
                </c:pt>
                <c:pt idx="62">
                  <c:v>0.02</c:v>
                </c:pt>
                <c:pt idx="63">
                  <c:v>0.02</c:v>
                </c:pt>
                <c:pt idx="64">
                  <c:v>0.14299999999999999</c:v>
                </c:pt>
              </c:numCache>
            </c:numRef>
          </c:yVal>
          <c:smooth val="0"/>
          <c:extLst>
            <c:ext xmlns:c16="http://schemas.microsoft.com/office/drawing/2014/chart" uri="{C3380CC4-5D6E-409C-BE32-E72D297353CC}">
              <c16:uniqueId val="{00000000-4996-4847-89B5-D0BF90963B82}"/>
            </c:ext>
          </c:extLst>
        </c:ser>
        <c:ser>
          <c:idx val="0"/>
          <c:order val="1"/>
          <c:tx>
            <c:strRef>
              <c:f>'nitrate trend'!$N$1</c:f>
              <c:strCache>
                <c:ptCount val="1"/>
                <c:pt idx="0">
                  <c:v>Result</c:v>
                </c:pt>
              </c:strCache>
            </c:strRef>
          </c:tx>
          <c:spPr>
            <a:ln w="19050">
              <a:noFill/>
            </a:ln>
          </c:spPr>
          <c:marker>
            <c:symbol val="circle"/>
            <c:size val="5"/>
            <c:spPr>
              <a:solidFill>
                <a:srgbClr val="C00000"/>
              </a:solidFill>
              <a:ln w="9525">
                <a:solidFill>
                  <a:srgbClr val="C00000"/>
                </a:solidFill>
              </a:ln>
              <a:effectLst/>
            </c:spPr>
          </c:marker>
          <c:xVal>
            <c:numRef>
              <c:f>'nitrate trend'!$E$2:$E$82</c:f>
              <c:numCache>
                <c:formatCode>dd\-mmm\-yy</c:formatCode>
                <c:ptCount val="81"/>
                <c:pt idx="0">
                  <c:v>41486</c:v>
                </c:pt>
                <c:pt idx="1">
                  <c:v>41486</c:v>
                </c:pt>
                <c:pt idx="2">
                  <c:v>41556</c:v>
                </c:pt>
                <c:pt idx="3">
                  <c:v>41834</c:v>
                </c:pt>
                <c:pt idx="4">
                  <c:v>41834</c:v>
                </c:pt>
                <c:pt idx="5">
                  <c:v>41940</c:v>
                </c:pt>
                <c:pt idx="6">
                  <c:v>42199</c:v>
                </c:pt>
                <c:pt idx="7">
                  <c:v>42199</c:v>
                </c:pt>
                <c:pt idx="8">
                  <c:v>42283</c:v>
                </c:pt>
                <c:pt idx="9">
                  <c:v>42472</c:v>
                </c:pt>
                <c:pt idx="10">
                  <c:v>40394</c:v>
                </c:pt>
                <c:pt idx="11">
                  <c:v>40394</c:v>
                </c:pt>
                <c:pt idx="12">
                  <c:v>40471</c:v>
                </c:pt>
                <c:pt idx="13">
                  <c:v>31266</c:v>
                </c:pt>
                <c:pt idx="14">
                  <c:v>31266</c:v>
                </c:pt>
                <c:pt idx="15">
                  <c:v>31644</c:v>
                </c:pt>
                <c:pt idx="16">
                  <c:v>31644</c:v>
                </c:pt>
                <c:pt idx="17">
                  <c:v>31987</c:v>
                </c:pt>
                <c:pt idx="18">
                  <c:v>32344</c:v>
                </c:pt>
                <c:pt idx="19">
                  <c:v>32701</c:v>
                </c:pt>
                <c:pt idx="20">
                  <c:v>32701</c:v>
                </c:pt>
                <c:pt idx="21">
                  <c:v>32701</c:v>
                </c:pt>
                <c:pt idx="22">
                  <c:v>32701</c:v>
                </c:pt>
                <c:pt idx="23">
                  <c:v>33758</c:v>
                </c:pt>
                <c:pt idx="24">
                  <c:v>33843</c:v>
                </c:pt>
                <c:pt idx="25">
                  <c:v>33843</c:v>
                </c:pt>
                <c:pt idx="26">
                  <c:v>34193</c:v>
                </c:pt>
                <c:pt idx="27">
                  <c:v>34535</c:v>
                </c:pt>
                <c:pt idx="28">
                  <c:v>34535</c:v>
                </c:pt>
                <c:pt idx="29">
                  <c:v>34606</c:v>
                </c:pt>
                <c:pt idx="30">
                  <c:v>34912</c:v>
                </c:pt>
                <c:pt idx="31">
                  <c:v>34912</c:v>
                </c:pt>
                <c:pt idx="32">
                  <c:v>34976</c:v>
                </c:pt>
                <c:pt idx="33">
                  <c:v>33086</c:v>
                </c:pt>
                <c:pt idx="34">
                  <c:v>33086</c:v>
                </c:pt>
                <c:pt idx="35">
                  <c:v>33163</c:v>
                </c:pt>
                <c:pt idx="36">
                  <c:v>33444</c:v>
                </c:pt>
                <c:pt idx="37">
                  <c:v>33444</c:v>
                </c:pt>
                <c:pt idx="38">
                  <c:v>35286</c:v>
                </c:pt>
                <c:pt idx="39">
                  <c:v>35286</c:v>
                </c:pt>
                <c:pt idx="40">
                  <c:v>35668</c:v>
                </c:pt>
                <c:pt idx="41">
                  <c:v>35668</c:v>
                </c:pt>
                <c:pt idx="42">
                  <c:v>35705</c:v>
                </c:pt>
                <c:pt idx="43">
                  <c:v>36000</c:v>
                </c:pt>
                <c:pt idx="44">
                  <c:v>36000</c:v>
                </c:pt>
                <c:pt idx="45">
                  <c:v>36390</c:v>
                </c:pt>
                <c:pt idx="46">
                  <c:v>36390</c:v>
                </c:pt>
                <c:pt idx="47">
                  <c:v>36452</c:v>
                </c:pt>
                <c:pt idx="48">
                  <c:v>36727</c:v>
                </c:pt>
                <c:pt idx="49">
                  <c:v>36727</c:v>
                </c:pt>
                <c:pt idx="50">
                  <c:v>36815</c:v>
                </c:pt>
                <c:pt idx="51">
                  <c:v>39645</c:v>
                </c:pt>
                <c:pt idx="52">
                  <c:v>39645</c:v>
                </c:pt>
                <c:pt idx="53">
                  <c:v>39744</c:v>
                </c:pt>
                <c:pt idx="54">
                  <c:v>40023</c:v>
                </c:pt>
                <c:pt idx="55">
                  <c:v>40023</c:v>
                </c:pt>
                <c:pt idx="56">
                  <c:v>40106</c:v>
                </c:pt>
                <c:pt idx="57">
                  <c:v>40766</c:v>
                </c:pt>
                <c:pt idx="58">
                  <c:v>40766</c:v>
                </c:pt>
                <c:pt idx="59">
                  <c:v>41114</c:v>
                </c:pt>
                <c:pt idx="60">
                  <c:v>41205</c:v>
                </c:pt>
                <c:pt idx="61">
                  <c:v>37111</c:v>
                </c:pt>
                <c:pt idx="62">
                  <c:v>37111</c:v>
                </c:pt>
                <c:pt idx="63">
                  <c:v>37179</c:v>
                </c:pt>
                <c:pt idx="64">
                  <c:v>37481</c:v>
                </c:pt>
                <c:pt idx="65">
                  <c:v>37481</c:v>
                </c:pt>
                <c:pt idx="66">
                  <c:v>37826</c:v>
                </c:pt>
                <c:pt idx="67">
                  <c:v>37826</c:v>
                </c:pt>
                <c:pt idx="68">
                  <c:v>37908</c:v>
                </c:pt>
                <c:pt idx="69">
                  <c:v>38211</c:v>
                </c:pt>
                <c:pt idx="70">
                  <c:v>38211</c:v>
                </c:pt>
                <c:pt idx="71">
                  <c:v>38264</c:v>
                </c:pt>
                <c:pt idx="72">
                  <c:v>38546</c:v>
                </c:pt>
                <c:pt idx="73">
                  <c:v>38546</c:v>
                </c:pt>
                <c:pt idx="74">
                  <c:v>38630</c:v>
                </c:pt>
                <c:pt idx="75">
                  <c:v>38939</c:v>
                </c:pt>
                <c:pt idx="76">
                  <c:v>38939</c:v>
                </c:pt>
                <c:pt idx="77">
                  <c:v>39008</c:v>
                </c:pt>
                <c:pt idx="78">
                  <c:v>39281</c:v>
                </c:pt>
                <c:pt idx="79">
                  <c:v>39281</c:v>
                </c:pt>
                <c:pt idx="80">
                  <c:v>39358</c:v>
                </c:pt>
              </c:numCache>
            </c:numRef>
          </c:xVal>
          <c:yVal>
            <c:numRef>
              <c:f>'nitrate trend'!$N$2:$N$82</c:f>
              <c:numCache>
                <c:formatCode>General</c:formatCode>
                <c:ptCount val="81"/>
                <c:pt idx="0">
                  <c:v>0.02</c:v>
                </c:pt>
                <c:pt idx="1">
                  <c:v>0.02</c:v>
                </c:pt>
                <c:pt idx="2">
                  <c:v>0.02</c:v>
                </c:pt>
                <c:pt idx="3">
                  <c:v>0.02</c:v>
                </c:pt>
                <c:pt idx="4">
                  <c:v>0.02</c:v>
                </c:pt>
                <c:pt idx="5">
                  <c:v>0.02</c:v>
                </c:pt>
                <c:pt idx="6">
                  <c:v>0.02</c:v>
                </c:pt>
                <c:pt idx="7">
                  <c:v>0.02</c:v>
                </c:pt>
                <c:pt idx="8">
                  <c:v>0.02</c:v>
                </c:pt>
                <c:pt idx="9">
                  <c:v>0.02</c:v>
                </c:pt>
                <c:pt idx="10">
                  <c:v>3.0000000000000001E-3</c:v>
                </c:pt>
                <c:pt idx="11">
                  <c:v>3.0000000000000001E-3</c:v>
                </c:pt>
                <c:pt idx="12">
                  <c:v>3.0000000000000001E-3</c:v>
                </c:pt>
                <c:pt idx="13">
                  <c:v>0.01</c:v>
                </c:pt>
                <c:pt idx="14">
                  <c:v>0.01</c:v>
                </c:pt>
                <c:pt idx="15">
                  <c:v>0.01</c:v>
                </c:pt>
                <c:pt idx="16">
                  <c:v>0.01</c:v>
                </c:pt>
                <c:pt idx="17">
                  <c:v>0.01</c:v>
                </c:pt>
                <c:pt idx="18">
                  <c:v>0.01</c:v>
                </c:pt>
                <c:pt idx="19">
                  <c:v>0.01</c:v>
                </c:pt>
                <c:pt idx="20">
                  <c:v>0.01</c:v>
                </c:pt>
                <c:pt idx="21">
                  <c:v>0.01</c:v>
                </c:pt>
                <c:pt idx="22">
                  <c:v>0.01</c:v>
                </c:pt>
                <c:pt idx="23">
                  <c:v>0.01</c:v>
                </c:pt>
                <c:pt idx="24">
                  <c:v>0.01</c:v>
                </c:pt>
                <c:pt idx="25">
                  <c:v>0.01</c:v>
                </c:pt>
                <c:pt idx="26">
                  <c:v>0.01</c:v>
                </c:pt>
                <c:pt idx="27">
                  <c:v>0.01</c:v>
                </c:pt>
                <c:pt idx="28">
                  <c:v>0.01</c:v>
                </c:pt>
                <c:pt idx="29">
                  <c:v>0.01</c:v>
                </c:pt>
                <c:pt idx="30">
                  <c:v>0.01</c:v>
                </c:pt>
                <c:pt idx="31">
                  <c:v>0.01</c:v>
                </c:pt>
                <c:pt idx="32">
                  <c:v>0.01</c:v>
                </c:pt>
                <c:pt idx="33">
                  <c:v>1.2E-2</c:v>
                </c:pt>
                <c:pt idx="34">
                  <c:v>1.2E-2</c:v>
                </c:pt>
                <c:pt idx="35">
                  <c:v>1.2E-2</c:v>
                </c:pt>
                <c:pt idx="36">
                  <c:v>1.2E-2</c:v>
                </c:pt>
                <c:pt idx="37">
                  <c:v>1.2E-2</c:v>
                </c:pt>
                <c:pt idx="38">
                  <c:v>0.02</c:v>
                </c:pt>
                <c:pt idx="39">
                  <c:v>0.02</c:v>
                </c:pt>
                <c:pt idx="40">
                  <c:v>0.02</c:v>
                </c:pt>
                <c:pt idx="41">
                  <c:v>0.02</c:v>
                </c:pt>
                <c:pt idx="42">
                  <c:v>0.02</c:v>
                </c:pt>
                <c:pt idx="43">
                  <c:v>0.02</c:v>
                </c:pt>
                <c:pt idx="44">
                  <c:v>0.02</c:v>
                </c:pt>
                <c:pt idx="45">
                  <c:v>0.02</c:v>
                </c:pt>
                <c:pt idx="46">
                  <c:v>0.02</c:v>
                </c:pt>
                <c:pt idx="47">
                  <c:v>0.02</c:v>
                </c:pt>
                <c:pt idx="48">
                  <c:v>0.02</c:v>
                </c:pt>
                <c:pt idx="49">
                  <c:v>0.02</c:v>
                </c:pt>
                <c:pt idx="50">
                  <c:v>0.02</c:v>
                </c:pt>
                <c:pt idx="51">
                  <c:v>0.02</c:v>
                </c:pt>
                <c:pt idx="52">
                  <c:v>0.02</c:v>
                </c:pt>
                <c:pt idx="53">
                  <c:v>0.02</c:v>
                </c:pt>
                <c:pt idx="54">
                  <c:v>0.02</c:v>
                </c:pt>
                <c:pt idx="55">
                  <c:v>0.02</c:v>
                </c:pt>
                <c:pt idx="56">
                  <c:v>0.02</c:v>
                </c:pt>
                <c:pt idx="57">
                  <c:v>0.02</c:v>
                </c:pt>
                <c:pt idx="58">
                  <c:v>0.02</c:v>
                </c:pt>
                <c:pt idx="59">
                  <c:v>0.02</c:v>
                </c:pt>
                <c:pt idx="60">
                  <c:v>0.02</c:v>
                </c:pt>
                <c:pt idx="61">
                  <c:v>0.1</c:v>
                </c:pt>
                <c:pt idx="62">
                  <c:v>0.1</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numCache>
            </c:numRef>
          </c:yVal>
          <c:smooth val="0"/>
          <c:extLst>
            <c:ext xmlns:c16="http://schemas.microsoft.com/office/drawing/2014/chart" uri="{C3380CC4-5D6E-409C-BE32-E72D297353CC}">
              <c16:uniqueId val="{00000001-4996-4847-89B5-D0BF90963B82}"/>
            </c:ext>
          </c:extLst>
        </c:ser>
        <c:ser>
          <c:idx val="2"/>
          <c:order val="2"/>
          <c:tx>
            <c:v>RL</c:v>
          </c:tx>
          <c:spPr>
            <a:ln w="19050">
              <a:solidFill>
                <a:schemeClr val="tx1"/>
              </a:solidFill>
              <a:prstDash val="sysDash"/>
            </a:ln>
          </c:spPr>
          <c:marker>
            <c:symbol val="none"/>
          </c:marker>
          <c:xVal>
            <c:numRef>
              <c:f>'nitrate trend'!$R$3:$R$17</c:f>
              <c:numCache>
                <c:formatCode>m/d/yyyy</c:formatCode>
                <c:ptCount val="15"/>
                <c:pt idx="0">
                  <c:v>31048</c:v>
                </c:pt>
                <c:pt idx="1">
                  <c:v>32873</c:v>
                </c:pt>
                <c:pt idx="2">
                  <c:v>32874</c:v>
                </c:pt>
                <c:pt idx="3">
                  <c:v>33757</c:v>
                </c:pt>
                <c:pt idx="4" formatCode="dd\-mmm\-yy">
                  <c:v>33758</c:v>
                </c:pt>
                <c:pt idx="5">
                  <c:v>35285</c:v>
                </c:pt>
                <c:pt idx="6" formatCode="dd\-mmm\-yy">
                  <c:v>35286</c:v>
                </c:pt>
                <c:pt idx="7">
                  <c:v>37110</c:v>
                </c:pt>
                <c:pt idx="8" formatCode="dd\-mmm\-yy">
                  <c:v>37111</c:v>
                </c:pt>
                <c:pt idx="9">
                  <c:v>39644</c:v>
                </c:pt>
                <c:pt idx="10" formatCode="dd\-mmm\-yy">
                  <c:v>39645</c:v>
                </c:pt>
                <c:pt idx="11">
                  <c:v>40393</c:v>
                </c:pt>
                <c:pt idx="12" formatCode="dd\-mmm\-yy">
                  <c:v>40394</c:v>
                </c:pt>
                <c:pt idx="13">
                  <c:v>40765</c:v>
                </c:pt>
                <c:pt idx="14" formatCode="dd\-mmm\-yy">
                  <c:v>40766</c:v>
                </c:pt>
              </c:numCache>
            </c:numRef>
          </c:xVal>
          <c:yVal>
            <c:numRef>
              <c:f>'nitrate trend'!$S$3:$S$17</c:f>
              <c:numCache>
                <c:formatCode>General</c:formatCode>
                <c:ptCount val="15"/>
                <c:pt idx="0">
                  <c:v>0.01</c:v>
                </c:pt>
                <c:pt idx="1">
                  <c:v>0.01</c:v>
                </c:pt>
                <c:pt idx="2">
                  <c:v>1.2E-2</c:v>
                </c:pt>
                <c:pt idx="3">
                  <c:v>1.2E-2</c:v>
                </c:pt>
                <c:pt idx="4">
                  <c:v>0.01</c:v>
                </c:pt>
                <c:pt idx="5">
                  <c:v>0.01</c:v>
                </c:pt>
                <c:pt idx="6">
                  <c:v>0.02</c:v>
                </c:pt>
                <c:pt idx="7">
                  <c:v>0.02</c:v>
                </c:pt>
                <c:pt idx="8">
                  <c:v>0.1</c:v>
                </c:pt>
                <c:pt idx="9">
                  <c:v>0.1</c:v>
                </c:pt>
                <c:pt idx="10">
                  <c:v>0.02</c:v>
                </c:pt>
                <c:pt idx="11">
                  <c:v>0.02</c:v>
                </c:pt>
                <c:pt idx="12">
                  <c:v>3.0000000000000001E-3</c:v>
                </c:pt>
                <c:pt idx="13">
                  <c:v>3.0000000000000001E-3</c:v>
                </c:pt>
                <c:pt idx="14">
                  <c:v>0.02</c:v>
                </c:pt>
              </c:numCache>
            </c:numRef>
          </c:yVal>
          <c:smooth val="0"/>
          <c:extLst>
            <c:ext xmlns:c16="http://schemas.microsoft.com/office/drawing/2014/chart" uri="{C3380CC4-5D6E-409C-BE32-E72D297353CC}">
              <c16:uniqueId val="{00000002-4996-4847-89B5-D0BF90963B82}"/>
            </c:ext>
          </c:extLst>
        </c:ser>
        <c:dLbls>
          <c:showLegendKey val="0"/>
          <c:showVal val="0"/>
          <c:showCatName val="0"/>
          <c:showSerName val="0"/>
          <c:showPercent val="0"/>
          <c:showBubbleSize val="0"/>
        </c:dLbls>
        <c:axId val="491235160"/>
        <c:axId val="491231880"/>
      </c:scatterChart>
      <c:valAx>
        <c:axId val="491235160"/>
        <c:scaling>
          <c:orientation val="minMax"/>
          <c:max val="43500"/>
          <c:min val="30000"/>
        </c:scaling>
        <c:delete val="0"/>
        <c:axPos val="b"/>
        <c:numFmt formatCode="yyyy" sourceLinked="0"/>
        <c:majorTickMark val="none"/>
        <c:minorTickMark val="none"/>
        <c:tickLblPos val="nextTo"/>
        <c:spPr>
          <a:noFill/>
          <a:ln w="6350" cap="flat" cmpd="sng" algn="ctr">
            <a:solidFill>
              <a:schemeClr val="dk1"/>
            </a:solidFill>
            <a:prstDash val="solid"/>
            <a:miter lim="800000"/>
          </a:ln>
          <a:effectLst/>
        </c:spPr>
        <c:txPr>
          <a:bodyPr rot="-60000000" vert="horz"/>
          <a:lstStyle/>
          <a:p>
            <a:pPr>
              <a:defRPr>
                <a:solidFill>
                  <a:schemeClr val="tx1"/>
                </a:solidFill>
                <a:latin typeface="+mn-lt"/>
                <a:ea typeface="+mn-ea"/>
                <a:cs typeface="+mn-cs"/>
              </a:defRPr>
            </a:pPr>
            <a:endParaRPr lang="en-US"/>
          </a:p>
        </c:txPr>
        <c:crossAx val="491231880"/>
        <c:crosses val="autoZero"/>
        <c:crossBetween val="midCat"/>
      </c:valAx>
      <c:valAx>
        <c:axId val="491231880"/>
        <c:scaling>
          <c:orientation val="minMax"/>
        </c:scaling>
        <c:delete val="0"/>
        <c:axPos val="l"/>
        <c:title>
          <c:tx>
            <c:rich>
              <a:bodyPr/>
              <a:lstStyle/>
              <a:p>
                <a:pPr>
                  <a:defRPr/>
                </a:pPr>
                <a:r>
                  <a:rPr lang="en-US"/>
                  <a:t>Nitrate (mg/L)</a:t>
                </a:r>
              </a:p>
            </c:rich>
          </c:tx>
          <c:overlay val="0"/>
        </c:title>
        <c:numFmt formatCode="#,##0.00" sourceLinked="0"/>
        <c:majorTickMark val="none"/>
        <c:minorTickMark val="none"/>
        <c:tickLblPos val="nextTo"/>
        <c:spPr>
          <a:noFill/>
          <a:ln w="6350" cap="flat" cmpd="sng" algn="ctr">
            <a:solidFill>
              <a:schemeClr val="dk1"/>
            </a:solidFill>
            <a:prstDash val="solid"/>
            <a:miter lim="800000"/>
          </a:ln>
          <a:effectLst/>
        </c:spPr>
        <c:txPr>
          <a:bodyPr rot="-60000000" vert="horz"/>
          <a:lstStyle/>
          <a:p>
            <a:pPr>
              <a:defRPr>
                <a:solidFill>
                  <a:schemeClr val="tx1"/>
                </a:solidFill>
                <a:latin typeface="+mn-lt"/>
                <a:ea typeface="+mn-ea"/>
                <a:cs typeface="+mn-cs"/>
              </a:defRPr>
            </a:pPr>
            <a:endParaRPr lang="en-US"/>
          </a:p>
        </c:txPr>
        <c:crossAx val="491235160"/>
        <c:crosses val="autoZero"/>
        <c:crossBetween val="midCat"/>
      </c:valAx>
    </c:plotArea>
    <c:plotVisOnly val="1"/>
    <c:dispBlanksAs val="gap"/>
    <c:showDLblsOverMax val="0"/>
    <c:extLst/>
  </c:chart>
  <c:txPr>
    <a:bodyPr/>
    <a:lstStyle/>
    <a:p>
      <a:pPr>
        <a:defRPr sz="14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Bourne Pond</a:t>
            </a:r>
          </a:p>
          <a:p>
            <a:pPr>
              <a:defRPr/>
            </a:pPr>
            <a:r>
              <a:rPr lang="en-US"/>
              <a:t>October</a:t>
            </a:r>
          </a:p>
        </c:rich>
      </c:tx>
      <c:overlay val="0"/>
      <c:spPr>
        <a:noFill/>
        <a:ln>
          <a:noFill/>
        </a:ln>
        <a:effectLst/>
      </c:spPr>
    </c:title>
    <c:autoTitleDeleted val="0"/>
    <c:plotArea>
      <c:layout>
        <c:manualLayout>
          <c:layoutTarget val="inner"/>
          <c:xMode val="edge"/>
          <c:yMode val="edge"/>
          <c:x val="0.21728769382615365"/>
          <c:y val="0.12332029985643252"/>
          <c:w val="0.72290439495763248"/>
          <c:h val="0.72829547866694966"/>
        </c:manualLayout>
      </c:layout>
      <c:scatterChart>
        <c:scatterStyle val="lineMarker"/>
        <c:varyColors val="0"/>
        <c:ser>
          <c:idx val="1"/>
          <c:order val="0"/>
          <c:tx>
            <c:strRef>
              <c:f>'nitrate trend'!$N$1</c:f>
              <c:strCache>
                <c:ptCount val="1"/>
                <c:pt idx="0">
                  <c:v>Result</c:v>
                </c:pt>
              </c:strCache>
            </c:strRef>
          </c:tx>
          <c:spPr>
            <a:ln w="19050">
              <a:noFill/>
            </a:ln>
          </c:spPr>
          <c:marker>
            <c:symbol val="circle"/>
            <c:size val="5"/>
            <c:spPr>
              <a:solidFill>
                <a:schemeClr val="accent6">
                  <a:lumMod val="75000"/>
                </a:schemeClr>
              </a:solidFill>
              <a:ln>
                <a:solidFill>
                  <a:schemeClr val="accent6">
                    <a:lumMod val="75000"/>
                  </a:schemeClr>
                </a:solidFill>
              </a:ln>
            </c:spPr>
          </c:marker>
          <c:xVal>
            <c:numRef>
              <c:f>'nitrate trend'!$E$83:$E$147</c:f>
              <c:numCache>
                <c:formatCode>dd\-mmm\-yy</c:formatCode>
                <c:ptCount val="12"/>
                <c:pt idx="0">
                  <c:v>40843</c:v>
                </c:pt>
                <c:pt idx="1">
                  <c:v>42660</c:v>
                </c:pt>
                <c:pt idx="2">
                  <c:v>31342</c:v>
                </c:pt>
                <c:pt idx="3">
                  <c:v>32806</c:v>
                </c:pt>
                <c:pt idx="4">
                  <c:v>32806</c:v>
                </c:pt>
                <c:pt idx="5">
                  <c:v>35346</c:v>
                </c:pt>
                <c:pt idx="6">
                  <c:v>37553</c:v>
                </c:pt>
                <c:pt idx="7">
                  <c:v>33534</c:v>
                </c:pt>
                <c:pt idx="8">
                  <c:v>34249</c:v>
                </c:pt>
                <c:pt idx="9">
                  <c:v>31342</c:v>
                </c:pt>
                <c:pt idx="10">
                  <c:v>36096</c:v>
                </c:pt>
                <c:pt idx="11">
                  <c:v>33904</c:v>
                </c:pt>
              </c:numCache>
            </c:numRef>
          </c:xVal>
          <c:yVal>
            <c:numRef>
              <c:f>'nitrate trend'!$N$83:$N$147</c:f>
              <c:numCache>
                <c:formatCode>General</c:formatCode>
                <c:ptCount val="12"/>
                <c:pt idx="0">
                  <c:v>0.02</c:v>
                </c:pt>
                <c:pt idx="1">
                  <c:v>0.02</c:v>
                </c:pt>
                <c:pt idx="2">
                  <c:v>0.03</c:v>
                </c:pt>
                <c:pt idx="3">
                  <c:v>0.03</c:v>
                </c:pt>
                <c:pt idx="4">
                  <c:v>0.03</c:v>
                </c:pt>
                <c:pt idx="5">
                  <c:v>0.03</c:v>
                </c:pt>
                <c:pt idx="6">
                  <c:v>0.03</c:v>
                </c:pt>
                <c:pt idx="7">
                  <c:v>3.1E-2</c:v>
                </c:pt>
                <c:pt idx="8">
                  <c:v>3.2000000000000001E-2</c:v>
                </c:pt>
                <c:pt idx="9">
                  <c:v>0.04</c:v>
                </c:pt>
                <c:pt idx="10">
                  <c:v>0.04</c:v>
                </c:pt>
                <c:pt idx="11">
                  <c:v>5.5E-2</c:v>
                </c:pt>
              </c:numCache>
            </c:numRef>
          </c:yVal>
          <c:smooth val="0"/>
          <c:extLst>
            <c:ext xmlns:c16="http://schemas.microsoft.com/office/drawing/2014/chart" uri="{C3380CC4-5D6E-409C-BE32-E72D297353CC}">
              <c16:uniqueId val="{00000000-36D0-444D-A96E-588A53950C76}"/>
            </c:ext>
          </c:extLst>
        </c:ser>
        <c:ser>
          <c:idx val="0"/>
          <c:order val="1"/>
          <c:tx>
            <c:strRef>
              <c:f>'nitrate trend'!$N$1</c:f>
              <c:strCache>
                <c:ptCount val="1"/>
                <c:pt idx="0">
                  <c:v>Result</c:v>
                </c:pt>
              </c:strCache>
            </c:strRef>
          </c:tx>
          <c:spPr>
            <a:ln w="19050">
              <a:noFill/>
            </a:ln>
          </c:spPr>
          <c:marker>
            <c:symbol val="circle"/>
            <c:size val="5"/>
            <c:spPr>
              <a:solidFill>
                <a:srgbClr val="C00000"/>
              </a:solidFill>
              <a:ln w="9525">
                <a:solidFill>
                  <a:srgbClr val="C00000"/>
                </a:solidFill>
              </a:ln>
              <a:effectLst/>
            </c:spPr>
          </c:marker>
          <c:xVal>
            <c:numRef>
              <c:f>'nitrate trend'!$E$2:$E$86</c:f>
              <c:numCache>
                <c:formatCode>dd\-mmm\-yy</c:formatCode>
                <c:ptCount val="20"/>
                <c:pt idx="0">
                  <c:v>41556</c:v>
                </c:pt>
                <c:pt idx="1">
                  <c:v>41940</c:v>
                </c:pt>
                <c:pt idx="2">
                  <c:v>42283</c:v>
                </c:pt>
                <c:pt idx="3">
                  <c:v>40471</c:v>
                </c:pt>
                <c:pt idx="4">
                  <c:v>34976</c:v>
                </c:pt>
                <c:pt idx="5">
                  <c:v>33163</c:v>
                </c:pt>
                <c:pt idx="6">
                  <c:v>35705</c:v>
                </c:pt>
                <c:pt idx="7">
                  <c:v>36452</c:v>
                </c:pt>
                <c:pt idx="8">
                  <c:v>36815</c:v>
                </c:pt>
                <c:pt idx="9">
                  <c:v>39744</c:v>
                </c:pt>
                <c:pt idx="10">
                  <c:v>40106</c:v>
                </c:pt>
                <c:pt idx="11">
                  <c:v>41205</c:v>
                </c:pt>
                <c:pt idx="12">
                  <c:v>37179</c:v>
                </c:pt>
                <c:pt idx="13">
                  <c:v>37908</c:v>
                </c:pt>
                <c:pt idx="14">
                  <c:v>38264</c:v>
                </c:pt>
                <c:pt idx="15">
                  <c:v>38630</c:v>
                </c:pt>
                <c:pt idx="16">
                  <c:v>39008</c:v>
                </c:pt>
                <c:pt idx="17">
                  <c:v>39358</c:v>
                </c:pt>
                <c:pt idx="18">
                  <c:v>40843</c:v>
                </c:pt>
                <c:pt idx="19">
                  <c:v>42660</c:v>
                </c:pt>
              </c:numCache>
            </c:numRef>
          </c:xVal>
          <c:yVal>
            <c:numRef>
              <c:f>'nitrate trend'!$N$2:$N$86</c:f>
              <c:numCache>
                <c:formatCode>General</c:formatCode>
                <c:ptCount val="20"/>
                <c:pt idx="0">
                  <c:v>0.02</c:v>
                </c:pt>
                <c:pt idx="1">
                  <c:v>0.02</c:v>
                </c:pt>
                <c:pt idx="2">
                  <c:v>0.02</c:v>
                </c:pt>
                <c:pt idx="3">
                  <c:v>3.0000000000000001E-3</c:v>
                </c:pt>
                <c:pt idx="4">
                  <c:v>0.01</c:v>
                </c:pt>
                <c:pt idx="5">
                  <c:v>1.2E-2</c:v>
                </c:pt>
                <c:pt idx="6">
                  <c:v>0.02</c:v>
                </c:pt>
                <c:pt idx="7">
                  <c:v>0.02</c:v>
                </c:pt>
                <c:pt idx="8">
                  <c:v>0.02</c:v>
                </c:pt>
                <c:pt idx="9">
                  <c:v>0.02</c:v>
                </c:pt>
                <c:pt idx="10">
                  <c:v>0.02</c:v>
                </c:pt>
                <c:pt idx="11">
                  <c:v>0.02</c:v>
                </c:pt>
                <c:pt idx="12">
                  <c:v>0.1</c:v>
                </c:pt>
                <c:pt idx="13">
                  <c:v>0.1</c:v>
                </c:pt>
                <c:pt idx="14">
                  <c:v>0.1</c:v>
                </c:pt>
                <c:pt idx="15">
                  <c:v>0.1</c:v>
                </c:pt>
                <c:pt idx="16">
                  <c:v>0.1</c:v>
                </c:pt>
                <c:pt idx="17">
                  <c:v>0.1</c:v>
                </c:pt>
                <c:pt idx="18">
                  <c:v>0.02</c:v>
                </c:pt>
                <c:pt idx="19">
                  <c:v>0.02</c:v>
                </c:pt>
              </c:numCache>
            </c:numRef>
          </c:yVal>
          <c:smooth val="0"/>
          <c:extLst>
            <c:ext xmlns:c16="http://schemas.microsoft.com/office/drawing/2014/chart" uri="{C3380CC4-5D6E-409C-BE32-E72D297353CC}">
              <c16:uniqueId val="{00000001-36D0-444D-A96E-588A53950C76}"/>
            </c:ext>
          </c:extLst>
        </c:ser>
        <c:dLbls>
          <c:showLegendKey val="0"/>
          <c:showVal val="0"/>
          <c:showCatName val="0"/>
          <c:showSerName val="0"/>
          <c:showPercent val="0"/>
          <c:showBubbleSize val="0"/>
        </c:dLbls>
        <c:axId val="491235160"/>
        <c:axId val="491231880"/>
      </c:scatterChart>
      <c:valAx>
        <c:axId val="491235160"/>
        <c:scaling>
          <c:orientation val="minMax"/>
          <c:min val="30000"/>
        </c:scaling>
        <c:delete val="0"/>
        <c:axPos val="b"/>
        <c:numFmt formatCode="yyyy" sourceLinked="0"/>
        <c:majorTickMark val="none"/>
        <c:minorTickMark val="none"/>
        <c:tickLblPos val="nextTo"/>
        <c:spPr>
          <a:noFill/>
          <a:ln w="6350" cap="flat" cmpd="sng" algn="ctr">
            <a:solidFill>
              <a:schemeClr val="dk1"/>
            </a:solidFill>
            <a:prstDash val="solid"/>
            <a:miter lim="800000"/>
          </a:ln>
          <a:effectLst/>
        </c:spPr>
        <c:txPr>
          <a:bodyPr rot="-60000000" vert="horz"/>
          <a:lstStyle/>
          <a:p>
            <a:pPr>
              <a:defRPr/>
            </a:pPr>
            <a:endParaRPr lang="en-US"/>
          </a:p>
        </c:txPr>
        <c:crossAx val="491231880"/>
        <c:crosses val="autoZero"/>
        <c:crossBetween val="midCat"/>
        <c:majorUnit val="2000"/>
      </c:valAx>
      <c:valAx>
        <c:axId val="491231880"/>
        <c:scaling>
          <c:orientation val="minMax"/>
        </c:scaling>
        <c:delete val="0"/>
        <c:axPos val="l"/>
        <c:title>
          <c:tx>
            <c:rich>
              <a:bodyPr/>
              <a:lstStyle/>
              <a:p>
                <a:pPr>
                  <a:defRPr/>
                </a:pPr>
                <a:r>
                  <a:rPr lang="en-US"/>
                  <a:t>Nitrate (mg/L)</a:t>
                </a:r>
              </a:p>
            </c:rich>
          </c:tx>
          <c:layout>
            <c:manualLayout>
              <c:xMode val="edge"/>
              <c:yMode val="edge"/>
              <c:x val="2.6903089035985001E-2"/>
              <c:y val="0.36768254104304648"/>
            </c:manualLayout>
          </c:layout>
          <c:overlay val="0"/>
        </c:title>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vert="horz"/>
          <a:lstStyle/>
          <a:p>
            <a:pPr>
              <a:defRPr/>
            </a:pPr>
            <a:endParaRPr lang="en-US"/>
          </a:p>
        </c:txPr>
        <c:crossAx val="491235160"/>
        <c:crosses val="autoZero"/>
        <c:crossBetween val="midCat"/>
      </c:valAx>
    </c:plotArea>
    <c:plotVisOnly val="1"/>
    <c:dispBlanksAs val="gap"/>
    <c:showDLblsOverMax val="0"/>
    <c:extLst/>
  </c:chart>
  <c:txPr>
    <a:bodyPr/>
    <a:lstStyle/>
    <a:p>
      <a:pPr>
        <a:defRPr sz="16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Bourne Pond</a:t>
            </a:r>
          </a:p>
        </c:rich>
      </c:tx>
      <c:layout>
        <c:manualLayout>
          <c:xMode val="edge"/>
          <c:yMode val="edge"/>
          <c:x val="0.27655509616481888"/>
          <c:y val="2.1548451353522704E-2"/>
        </c:manualLayout>
      </c:layout>
      <c:overlay val="0"/>
      <c:spPr>
        <a:noFill/>
        <a:ln>
          <a:noFill/>
        </a:ln>
        <a:effectLst/>
      </c:spPr>
    </c:title>
    <c:autoTitleDeleted val="0"/>
    <c:plotArea>
      <c:layout/>
      <c:scatterChart>
        <c:scatterStyle val="lineMarker"/>
        <c:varyColors val="0"/>
        <c:ser>
          <c:idx val="1"/>
          <c:order val="0"/>
          <c:tx>
            <c:strRef>
              <c:f>'nitrate trend'!$N$1</c:f>
              <c:strCache>
                <c:ptCount val="1"/>
                <c:pt idx="0">
                  <c:v>Result</c:v>
                </c:pt>
              </c:strCache>
            </c:strRef>
          </c:tx>
          <c:spPr>
            <a:ln w="19050">
              <a:noFill/>
            </a:ln>
          </c:spPr>
          <c:marker>
            <c:symbol val="circle"/>
            <c:size val="5"/>
            <c:spPr>
              <a:solidFill>
                <a:schemeClr val="accent6">
                  <a:lumMod val="75000"/>
                </a:schemeClr>
              </a:solidFill>
              <a:ln>
                <a:solidFill>
                  <a:schemeClr val="accent6">
                    <a:lumMod val="75000"/>
                  </a:schemeClr>
                </a:solidFill>
              </a:ln>
            </c:spPr>
          </c:marker>
          <c:xVal>
            <c:numRef>
              <c:f>'nitrate trend'!$E$83:$E$147</c:f>
              <c:numCache>
                <c:formatCode>dd\-mmm\-yy</c:formatCode>
                <c:ptCount val="65"/>
                <c:pt idx="0">
                  <c:v>32344</c:v>
                </c:pt>
                <c:pt idx="1">
                  <c:v>40843</c:v>
                </c:pt>
                <c:pt idx="2">
                  <c:v>34116</c:v>
                </c:pt>
                <c:pt idx="3">
                  <c:v>31342</c:v>
                </c:pt>
                <c:pt idx="4">
                  <c:v>31987</c:v>
                </c:pt>
                <c:pt idx="5">
                  <c:v>32806</c:v>
                </c:pt>
                <c:pt idx="6">
                  <c:v>32806</c:v>
                </c:pt>
                <c:pt idx="7">
                  <c:v>35346</c:v>
                </c:pt>
                <c:pt idx="8">
                  <c:v>35928</c:v>
                </c:pt>
                <c:pt idx="9">
                  <c:v>37553</c:v>
                </c:pt>
                <c:pt idx="10">
                  <c:v>39940</c:v>
                </c:pt>
                <c:pt idx="11">
                  <c:v>33534</c:v>
                </c:pt>
                <c:pt idx="12">
                  <c:v>34249</c:v>
                </c:pt>
                <c:pt idx="13">
                  <c:v>31342</c:v>
                </c:pt>
                <c:pt idx="14">
                  <c:v>32449</c:v>
                </c:pt>
                <c:pt idx="15">
                  <c:v>34193</c:v>
                </c:pt>
                <c:pt idx="16">
                  <c:v>36096</c:v>
                </c:pt>
                <c:pt idx="17">
                  <c:v>42136</c:v>
                </c:pt>
                <c:pt idx="18">
                  <c:v>35214</c:v>
                </c:pt>
                <c:pt idx="19">
                  <c:v>33758</c:v>
                </c:pt>
                <c:pt idx="20">
                  <c:v>31721</c:v>
                </c:pt>
                <c:pt idx="21">
                  <c:v>32086</c:v>
                </c:pt>
                <c:pt idx="22">
                  <c:v>41401</c:v>
                </c:pt>
                <c:pt idx="23">
                  <c:v>33904</c:v>
                </c:pt>
                <c:pt idx="24">
                  <c:v>37375</c:v>
                </c:pt>
                <c:pt idx="25">
                  <c:v>32288</c:v>
                </c:pt>
                <c:pt idx="26">
                  <c:v>40667</c:v>
                </c:pt>
                <c:pt idx="27">
                  <c:v>34116</c:v>
                </c:pt>
                <c:pt idx="28">
                  <c:v>36285</c:v>
                </c:pt>
                <c:pt idx="29">
                  <c:v>39575</c:v>
                </c:pt>
                <c:pt idx="30">
                  <c:v>34829</c:v>
                </c:pt>
                <c:pt idx="31">
                  <c:v>32650</c:v>
                </c:pt>
                <c:pt idx="32">
                  <c:v>36657</c:v>
                </c:pt>
                <c:pt idx="33">
                  <c:v>40289</c:v>
                </c:pt>
                <c:pt idx="34">
                  <c:v>40289</c:v>
                </c:pt>
                <c:pt idx="35">
                  <c:v>32890</c:v>
                </c:pt>
                <c:pt idx="36">
                  <c:v>37026</c:v>
                </c:pt>
                <c:pt idx="37">
                  <c:v>31567</c:v>
                </c:pt>
                <c:pt idx="38">
                  <c:v>35563</c:v>
                </c:pt>
                <c:pt idx="39">
                  <c:v>31812</c:v>
                </c:pt>
                <c:pt idx="40">
                  <c:v>32533</c:v>
                </c:pt>
                <c:pt idx="41">
                  <c:v>32533</c:v>
                </c:pt>
                <c:pt idx="42">
                  <c:v>37742</c:v>
                </c:pt>
                <c:pt idx="43">
                  <c:v>38113</c:v>
                </c:pt>
                <c:pt idx="44">
                  <c:v>38832</c:v>
                </c:pt>
                <c:pt idx="45">
                  <c:v>41002</c:v>
                </c:pt>
                <c:pt idx="46">
                  <c:v>34464</c:v>
                </c:pt>
                <c:pt idx="47">
                  <c:v>32288</c:v>
                </c:pt>
                <c:pt idx="48">
                  <c:v>32533</c:v>
                </c:pt>
                <c:pt idx="49">
                  <c:v>32533</c:v>
                </c:pt>
                <c:pt idx="50">
                  <c:v>32650</c:v>
                </c:pt>
                <c:pt idx="51">
                  <c:v>38468</c:v>
                </c:pt>
                <c:pt idx="52">
                  <c:v>41765</c:v>
                </c:pt>
                <c:pt idx="53">
                  <c:v>32995</c:v>
                </c:pt>
                <c:pt idx="54">
                  <c:v>33366</c:v>
                </c:pt>
                <c:pt idx="55">
                  <c:v>32197</c:v>
                </c:pt>
                <c:pt idx="56">
                  <c:v>31904</c:v>
                </c:pt>
                <c:pt idx="57">
                  <c:v>31455</c:v>
                </c:pt>
                <c:pt idx="58">
                  <c:v>33632</c:v>
                </c:pt>
                <c:pt idx="59">
                  <c:v>31202</c:v>
                </c:pt>
                <c:pt idx="60">
                  <c:v>39211</c:v>
                </c:pt>
                <c:pt idx="61">
                  <c:v>42585</c:v>
                </c:pt>
                <c:pt idx="62">
                  <c:v>42585</c:v>
                </c:pt>
                <c:pt idx="63">
                  <c:v>42660</c:v>
                </c:pt>
                <c:pt idx="64">
                  <c:v>33268</c:v>
                </c:pt>
              </c:numCache>
            </c:numRef>
          </c:xVal>
          <c:yVal>
            <c:numRef>
              <c:f>'nitrate trend'!$N$83:$N$147</c:f>
              <c:numCache>
                <c:formatCode>General</c:formatCode>
                <c:ptCount val="65"/>
                <c:pt idx="0">
                  <c:v>0.02</c:v>
                </c:pt>
                <c:pt idx="1">
                  <c:v>0.02</c:v>
                </c:pt>
                <c:pt idx="2">
                  <c:v>2.4E-2</c:v>
                </c:pt>
                <c:pt idx="3">
                  <c:v>0.03</c:v>
                </c:pt>
                <c:pt idx="4">
                  <c:v>0.03</c:v>
                </c:pt>
                <c:pt idx="5">
                  <c:v>0.03</c:v>
                </c:pt>
                <c:pt idx="6">
                  <c:v>0.03</c:v>
                </c:pt>
                <c:pt idx="7">
                  <c:v>0.03</c:v>
                </c:pt>
                <c:pt idx="8">
                  <c:v>0.03</c:v>
                </c:pt>
                <c:pt idx="9">
                  <c:v>0.03</c:v>
                </c:pt>
                <c:pt idx="10">
                  <c:v>0.03</c:v>
                </c:pt>
                <c:pt idx="11">
                  <c:v>3.1E-2</c:v>
                </c:pt>
                <c:pt idx="12">
                  <c:v>3.2000000000000001E-2</c:v>
                </c:pt>
                <c:pt idx="13">
                  <c:v>0.04</c:v>
                </c:pt>
                <c:pt idx="14">
                  <c:v>0.04</c:v>
                </c:pt>
                <c:pt idx="15">
                  <c:v>0.04</c:v>
                </c:pt>
                <c:pt idx="16">
                  <c:v>0.04</c:v>
                </c:pt>
                <c:pt idx="17">
                  <c:v>0.04</c:v>
                </c:pt>
                <c:pt idx="18">
                  <c:v>4.5999999999999999E-2</c:v>
                </c:pt>
                <c:pt idx="19">
                  <c:v>4.8000000000000001E-2</c:v>
                </c:pt>
                <c:pt idx="20">
                  <c:v>0.05</c:v>
                </c:pt>
                <c:pt idx="21">
                  <c:v>0.05</c:v>
                </c:pt>
                <c:pt idx="22">
                  <c:v>0.05</c:v>
                </c:pt>
                <c:pt idx="23">
                  <c:v>5.5E-2</c:v>
                </c:pt>
                <c:pt idx="24">
                  <c:v>0.06</c:v>
                </c:pt>
                <c:pt idx="25">
                  <c:v>7.0000000000000007E-2</c:v>
                </c:pt>
                <c:pt idx="26">
                  <c:v>7.0000000000000007E-2</c:v>
                </c:pt>
                <c:pt idx="27">
                  <c:v>7.3999999999999996E-2</c:v>
                </c:pt>
                <c:pt idx="28">
                  <c:v>0.08</c:v>
                </c:pt>
                <c:pt idx="29">
                  <c:v>0.08</c:v>
                </c:pt>
                <c:pt idx="30">
                  <c:v>8.2000000000000003E-2</c:v>
                </c:pt>
                <c:pt idx="31">
                  <c:v>0.09</c:v>
                </c:pt>
                <c:pt idx="32">
                  <c:v>0.09</c:v>
                </c:pt>
                <c:pt idx="33">
                  <c:v>0.09</c:v>
                </c:pt>
                <c:pt idx="34">
                  <c:v>0.09</c:v>
                </c:pt>
                <c:pt idx="35">
                  <c:v>9.0999999999999998E-2</c:v>
                </c:pt>
                <c:pt idx="36">
                  <c:v>9.0999999999999998E-2</c:v>
                </c:pt>
                <c:pt idx="37">
                  <c:v>0.1</c:v>
                </c:pt>
                <c:pt idx="38">
                  <c:v>0.1</c:v>
                </c:pt>
                <c:pt idx="39">
                  <c:v>0.11</c:v>
                </c:pt>
                <c:pt idx="40">
                  <c:v>0.11</c:v>
                </c:pt>
                <c:pt idx="41">
                  <c:v>0.11</c:v>
                </c:pt>
                <c:pt idx="42">
                  <c:v>0.11</c:v>
                </c:pt>
                <c:pt idx="43">
                  <c:v>0.11</c:v>
                </c:pt>
                <c:pt idx="44">
                  <c:v>0.11</c:v>
                </c:pt>
                <c:pt idx="45">
                  <c:v>0.11</c:v>
                </c:pt>
                <c:pt idx="46">
                  <c:v>0.113</c:v>
                </c:pt>
                <c:pt idx="47">
                  <c:v>0.12</c:v>
                </c:pt>
                <c:pt idx="48">
                  <c:v>0.12</c:v>
                </c:pt>
                <c:pt idx="49">
                  <c:v>0.12</c:v>
                </c:pt>
                <c:pt idx="50">
                  <c:v>0.12</c:v>
                </c:pt>
                <c:pt idx="51">
                  <c:v>0.13</c:v>
                </c:pt>
                <c:pt idx="52">
                  <c:v>0.13</c:v>
                </c:pt>
                <c:pt idx="53">
                  <c:v>0.13100000000000001</c:v>
                </c:pt>
                <c:pt idx="54">
                  <c:v>0.13200000000000001</c:v>
                </c:pt>
                <c:pt idx="55">
                  <c:v>0.14000000000000001</c:v>
                </c:pt>
                <c:pt idx="56">
                  <c:v>0.16</c:v>
                </c:pt>
                <c:pt idx="57">
                  <c:v>0.2</c:v>
                </c:pt>
                <c:pt idx="58">
                  <c:v>0.20399999999999999</c:v>
                </c:pt>
                <c:pt idx="59">
                  <c:v>0.22</c:v>
                </c:pt>
                <c:pt idx="60">
                  <c:v>0.23</c:v>
                </c:pt>
                <c:pt idx="61">
                  <c:v>0.02</c:v>
                </c:pt>
                <c:pt idx="62">
                  <c:v>0.02</c:v>
                </c:pt>
                <c:pt idx="63">
                  <c:v>0.02</c:v>
                </c:pt>
                <c:pt idx="64">
                  <c:v>0.14299999999999999</c:v>
                </c:pt>
              </c:numCache>
            </c:numRef>
          </c:yVal>
          <c:smooth val="0"/>
          <c:extLst>
            <c:ext xmlns:c16="http://schemas.microsoft.com/office/drawing/2014/chart" uri="{C3380CC4-5D6E-409C-BE32-E72D297353CC}">
              <c16:uniqueId val="{00000000-4996-4847-89B5-D0BF90963B82}"/>
            </c:ext>
          </c:extLst>
        </c:ser>
        <c:ser>
          <c:idx val="0"/>
          <c:order val="1"/>
          <c:tx>
            <c:strRef>
              <c:f>'nitrate trend'!$N$1</c:f>
              <c:strCache>
                <c:ptCount val="1"/>
                <c:pt idx="0">
                  <c:v>Result</c:v>
                </c:pt>
              </c:strCache>
            </c:strRef>
          </c:tx>
          <c:spPr>
            <a:ln w="19050">
              <a:noFill/>
            </a:ln>
          </c:spPr>
          <c:marker>
            <c:symbol val="circle"/>
            <c:size val="5"/>
            <c:spPr>
              <a:solidFill>
                <a:srgbClr val="C00000"/>
              </a:solidFill>
              <a:ln w="9525">
                <a:solidFill>
                  <a:srgbClr val="C00000"/>
                </a:solidFill>
              </a:ln>
              <a:effectLst/>
            </c:spPr>
          </c:marker>
          <c:xVal>
            <c:numRef>
              <c:f>'nitrate trend'!$E$2:$E$82</c:f>
              <c:numCache>
                <c:formatCode>dd\-mmm\-yy</c:formatCode>
                <c:ptCount val="81"/>
                <c:pt idx="0">
                  <c:v>41486</c:v>
                </c:pt>
                <c:pt idx="1">
                  <c:v>41486</c:v>
                </c:pt>
                <c:pt idx="2">
                  <c:v>41556</c:v>
                </c:pt>
                <c:pt idx="3">
                  <c:v>41834</c:v>
                </c:pt>
                <c:pt idx="4">
                  <c:v>41834</c:v>
                </c:pt>
                <c:pt idx="5">
                  <c:v>41940</c:v>
                </c:pt>
                <c:pt idx="6">
                  <c:v>42199</c:v>
                </c:pt>
                <c:pt idx="7">
                  <c:v>42199</c:v>
                </c:pt>
                <c:pt idx="8">
                  <c:v>42283</c:v>
                </c:pt>
                <c:pt idx="9">
                  <c:v>42472</c:v>
                </c:pt>
                <c:pt idx="10">
                  <c:v>40394</c:v>
                </c:pt>
                <c:pt idx="11">
                  <c:v>40394</c:v>
                </c:pt>
                <c:pt idx="12">
                  <c:v>40471</c:v>
                </c:pt>
                <c:pt idx="13">
                  <c:v>31266</c:v>
                </c:pt>
                <c:pt idx="14">
                  <c:v>31266</c:v>
                </c:pt>
                <c:pt idx="15">
                  <c:v>31644</c:v>
                </c:pt>
                <c:pt idx="16">
                  <c:v>31644</c:v>
                </c:pt>
                <c:pt idx="17">
                  <c:v>31987</c:v>
                </c:pt>
                <c:pt idx="18">
                  <c:v>32344</c:v>
                </c:pt>
                <c:pt idx="19">
                  <c:v>32701</c:v>
                </c:pt>
                <c:pt idx="20">
                  <c:v>32701</c:v>
                </c:pt>
                <c:pt idx="21">
                  <c:v>32701</c:v>
                </c:pt>
                <c:pt idx="22">
                  <c:v>32701</c:v>
                </c:pt>
                <c:pt idx="23">
                  <c:v>33758</c:v>
                </c:pt>
                <c:pt idx="24">
                  <c:v>33843</c:v>
                </c:pt>
                <c:pt idx="25">
                  <c:v>33843</c:v>
                </c:pt>
                <c:pt idx="26">
                  <c:v>34193</c:v>
                </c:pt>
                <c:pt idx="27">
                  <c:v>34535</c:v>
                </c:pt>
                <c:pt idx="28">
                  <c:v>34535</c:v>
                </c:pt>
                <c:pt idx="29">
                  <c:v>34606</c:v>
                </c:pt>
                <c:pt idx="30">
                  <c:v>34912</c:v>
                </c:pt>
                <c:pt idx="31">
                  <c:v>34912</c:v>
                </c:pt>
                <c:pt idx="32">
                  <c:v>34976</c:v>
                </c:pt>
                <c:pt idx="33">
                  <c:v>33086</c:v>
                </c:pt>
                <c:pt idx="34">
                  <c:v>33086</c:v>
                </c:pt>
                <c:pt idx="35">
                  <c:v>33163</c:v>
                </c:pt>
                <c:pt idx="36">
                  <c:v>33444</c:v>
                </c:pt>
                <c:pt idx="37">
                  <c:v>33444</c:v>
                </c:pt>
                <c:pt idx="38">
                  <c:v>35286</c:v>
                </c:pt>
                <c:pt idx="39">
                  <c:v>35286</c:v>
                </c:pt>
                <c:pt idx="40">
                  <c:v>35668</c:v>
                </c:pt>
                <c:pt idx="41">
                  <c:v>35668</c:v>
                </c:pt>
                <c:pt idx="42">
                  <c:v>35705</c:v>
                </c:pt>
                <c:pt idx="43">
                  <c:v>36000</c:v>
                </c:pt>
                <c:pt idx="44">
                  <c:v>36000</c:v>
                </c:pt>
                <c:pt idx="45">
                  <c:v>36390</c:v>
                </c:pt>
                <c:pt idx="46">
                  <c:v>36390</c:v>
                </c:pt>
                <c:pt idx="47">
                  <c:v>36452</c:v>
                </c:pt>
                <c:pt idx="48">
                  <c:v>36727</c:v>
                </c:pt>
                <c:pt idx="49">
                  <c:v>36727</c:v>
                </c:pt>
                <c:pt idx="50">
                  <c:v>36815</c:v>
                </c:pt>
                <c:pt idx="51">
                  <c:v>39645</c:v>
                </c:pt>
                <c:pt idx="52">
                  <c:v>39645</c:v>
                </c:pt>
                <c:pt idx="53">
                  <c:v>39744</c:v>
                </c:pt>
                <c:pt idx="54">
                  <c:v>40023</c:v>
                </c:pt>
                <c:pt idx="55">
                  <c:v>40023</c:v>
                </c:pt>
                <c:pt idx="56">
                  <c:v>40106</c:v>
                </c:pt>
                <c:pt idx="57">
                  <c:v>40766</c:v>
                </c:pt>
                <c:pt idx="58">
                  <c:v>40766</c:v>
                </c:pt>
                <c:pt idx="59">
                  <c:v>41114</c:v>
                </c:pt>
                <c:pt idx="60">
                  <c:v>41205</c:v>
                </c:pt>
                <c:pt idx="61">
                  <c:v>37111</c:v>
                </c:pt>
                <c:pt idx="62">
                  <c:v>37111</c:v>
                </c:pt>
                <c:pt idx="63">
                  <c:v>37179</c:v>
                </c:pt>
                <c:pt idx="64">
                  <c:v>37481</c:v>
                </c:pt>
                <c:pt idx="65">
                  <c:v>37481</c:v>
                </c:pt>
                <c:pt idx="66">
                  <c:v>37826</c:v>
                </c:pt>
                <c:pt idx="67">
                  <c:v>37826</c:v>
                </c:pt>
                <c:pt idx="68">
                  <c:v>37908</c:v>
                </c:pt>
                <c:pt idx="69">
                  <c:v>38211</c:v>
                </c:pt>
                <c:pt idx="70">
                  <c:v>38211</c:v>
                </c:pt>
                <c:pt idx="71">
                  <c:v>38264</c:v>
                </c:pt>
                <c:pt idx="72">
                  <c:v>38546</c:v>
                </c:pt>
                <c:pt idx="73">
                  <c:v>38546</c:v>
                </c:pt>
                <c:pt idx="74">
                  <c:v>38630</c:v>
                </c:pt>
                <c:pt idx="75">
                  <c:v>38939</c:v>
                </c:pt>
                <c:pt idx="76">
                  <c:v>38939</c:v>
                </c:pt>
                <c:pt idx="77">
                  <c:v>39008</c:v>
                </c:pt>
                <c:pt idx="78">
                  <c:v>39281</c:v>
                </c:pt>
                <c:pt idx="79">
                  <c:v>39281</c:v>
                </c:pt>
                <c:pt idx="80">
                  <c:v>39358</c:v>
                </c:pt>
              </c:numCache>
            </c:numRef>
          </c:xVal>
          <c:yVal>
            <c:numRef>
              <c:f>'nitrate trend'!$N$2:$N$82</c:f>
              <c:numCache>
                <c:formatCode>General</c:formatCode>
                <c:ptCount val="81"/>
                <c:pt idx="0">
                  <c:v>0.02</c:v>
                </c:pt>
                <c:pt idx="1">
                  <c:v>0.02</c:v>
                </c:pt>
                <c:pt idx="2">
                  <c:v>0.02</c:v>
                </c:pt>
                <c:pt idx="3">
                  <c:v>0.02</c:v>
                </c:pt>
                <c:pt idx="4">
                  <c:v>0.02</c:v>
                </c:pt>
                <c:pt idx="5">
                  <c:v>0.02</c:v>
                </c:pt>
                <c:pt idx="6">
                  <c:v>0.02</c:v>
                </c:pt>
                <c:pt idx="7">
                  <c:v>0.02</c:v>
                </c:pt>
                <c:pt idx="8">
                  <c:v>0.02</c:v>
                </c:pt>
                <c:pt idx="9">
                  <c:v>0.02</c:v>
                </c:pt>
                <c:pt idx="10">
                  <c:v>3.0000000000000001E-3</c:v>
                </c:pt>
                <c:pt idx="11">
                  <c:v>3.0000000000000001E-3</c:v>
                </c:pt>
                <c:pt idx="12">
                  <c:v>3.0000000000000001E-3</c:v>
                </c:pt>
                <c:pt idx="13">
                  <c:v>0.01</c:v>
                </c:pt>
                <c:pt idx="14">
                  <c:v>0.01</c:v>
                </c:pt>
                <c:pt idx="15">
                  <c:v>0.01</c:v>
                </c:pt>
                <c:pt idx="16">
                  <c:v>0.01</c:v>
                </c:pt>
                <c:pt idx="17">
                  <c:v>0.01</c:v>
                </c:pt>
                <c:pt idx="18">
                  <c:v>0.01</c:v>
                </c:pt>
                <c:pt idx="19">
                  <c:v>0.01</c:v>
                </c:pt>
                <c:pt idx="20">
                  <c:v>0.01</c:v>
                </c:pt>
                <c:pt idx="21">
                  <c:v>0.01</c:v>
                </c:pt>
                <c:pt idx="22">
                  <c:v>0.01</c:v>
                </c:pt>
                <c:pt idx="23">
                  <c:v>0.01</c:v>
                </c:pt>
                <c:pt idx="24">
                  <c:v>0.01</c:v>
                </c:pt>
                <c:pt idx="25">
                  <c:v>0.01</c:v>
                </c:pt>
                <c:pt idx="26">
                  <c:v>0.01</c:v>
                </c:pt>
                <c:pt idx="27">
                  <c:v>0.01</c:v>
                </c:pt>
                <c:pt idx="28">
                  <c:v>0.01</c:v>
                </c:pt>
                <c:pt idx="29">
                  <c:v>0.01</c:v>
                </c:pt>
                <c:pt idx="30">
                  <c:v>0.01</c:v>
                </c:pt>
                <c:pt idx="31">
                  <c:v>0.01</c:v>
                </c:pt>
                <c:pt idx="32">
                  <c:v>0.01</c:v>
                </c:pt>
                <c:pt idx="33">
                  <c:v>1.2E-2</c:v>
                </c:pt>
                <c:pt idx="34">
                  <c:v>1.2E-2</c:v>
                </c:pt>
                <c:pt idx="35">
                  <c:v>1.2E-2</c:v>
                </c:pt>
                <c:pt idx="36">
                  <c:v>1.2E-2</c:v>
                </c:pt>
                <c:pt idx="37">
                  <c:v>1.2E-2</c:v>
                </c:pt>
                <c:pt idx="38">
                  <c:v>0.02</c:v>
                </c:pt>
                <c:pt idx="39">
                  <c:v>0.02</c:v>
                </c:pt>
                <c:pt idx="40">
                  <c:v>0.02</c:v>
                </c:pt>
                <c:pt idx="41">
                  <c:v>0.02</c:v>
                </c:pt>
                <c:pt idx="42">
                  <c:v>0.02</c:v>
                </c:pt>
                <c:pt idx="43">
                  <c:v>0.02</c:v>
                </c:pt>
                <c:pt idx="44">
                  <c:v>0.02</c:v>
                </c:pt>
                <c:pt idx="45">
                  <c:v>0.02</c:v>
                </c:pt>
                <c:pt idx="46">
                  <c:v>0.02</c:v>
                </c:pt>
                <c:pt idx="47">
                  <c:v>0.02</c:v>
                </c:pt>
                <c:pt idx="48">
                  <c:v>0.02</c:v>
                </c:pt>
                <c:pt idx="49">
                  <c:v>0.02</c:v>
                </c:pt>
                <c:pt idx="50">
                  <c:v>0.02</c:v>
                </c:pt>
                <c:pt idx="51">
                  <c:v>0.02</c:v>
                </c:pt>
                <c:pt idx="52">
                  <c:v>0.02</c:v>
                </c:pt>
                <c:pt idx="53">
                  <c:v>0.02</c:v>
                </c:pt>
                <c:pt idx="54">
                  <c:v>0.02</c:v>
                </c:pt>
                <c:pt idx="55">
                  <c:v>0.02</c:v>
                </c:pt>
                <c:pt idx="56">
                  <c:v>0.02</c:v>
                </c:pt>
                <c:pt idx="57">
                  <c:v>0.02</c:v>
                </c:pt>
                <c:pt idx="58">
                  <c:v>0.02</c:v>
                </c:pt>
                <c:pt idx="59">
                  <c:v>0.02</c:v>
                </c:pt>
                <c:pt idx="60">
                  <c:v>0.02</c:v>
                </c:pt>
                <c:pt idx="61">
                  <c:v>0.1</c:v>
                </c:pt>
                <c:pt idx="62">
                  <c:v>0.1</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numCache>
            </c:numRef>
          </c:yVal>
          <c:smooth val="0"/>
          <c:extLst>
            <c:ext xmlns:c16="http://schemas.microsoft.com/office/drawing/2014/chart" uri="{C3380CC4-5D6E-409C-BE32-E72D297353CC}">
              <c16:uniqueId val="{00000001-4996-4847-89B5-D0BF90963B82}"/>
            </c:ext>
          </c:extLst>
        </c:ser>
        <c:ser>
          <c:idx val="2"/>
          <c:order val="2"/>
          <c:tx>
            <c:v>RL</c:v>
          </c:tx>
          <c:spPr>
            <a:ln w="19050">
              <a:solidFill>
                <a:schemeClr val="tx1"/>
              </a:solidFill>
              <a:prstDash val="sysDash"/>
            </a:ln>
          </c:spPr>
          <c:marker>
            <c:symbol val="none"/>
          </c:marker>
          <c:xVal>
            <c:numRef>
              <c:f>'nitrate trend'!$R$3:$R$17</c:f>
              <c:numCache>
                <c:formatCode>m/d/yyyy</c:formatCode>
                <c:ptCount val="15"/>
                <c:pt idx="0">
                  <c:v>31048</c:v>
                </c:pt>
                <c:pt idx="1">
                  <c:v>32873</c:v>
                </c:pt>
                <c:pt idx="2">
                  <c:v>32874</c:v>
                </c:pt>
                <c:pt idx="3">
                  <c:v>33757</c:v>
                </c:pt>
                <c:pt idx="4" formatCode="dd\-mmm\-yy">
                  <c:v>33758</c:v>
                </c:pt>
                <c:pt idx="5">
                  <c:v>35285</c:v>
                </c:pt>
                <c:pt idx="6" formatCode="dd\-mmm\-yy">
                  <c:v>35286</c:v>
                </c:pt>
                <c:pt idx="7">
                  <c:v>37110</c:v>
                </c:pt>
                <c:pt idx="8" formatCode="dd\-mmm\-yy">
                  <c:v>37111</c:v>
                </c:pt>
                <c:pt idx="9">
                  <c:v>39644</c:v>
                </c:pt>
                <c:pt idx="10" formatCode="dd\-mmm\-yy">
                  <c:v>39645</c:v>
                </c:pt>
                <c:pt idx="11">
                  <c:v>40393</c:v>
                </c:pt>
                <c:pt idx="12" formatCode="dd\-mmm\-yy">
                  <c:v>40394</c:v>
                </c:pt>
                <c:pt idx="13">
                  <c:v>40765</c:v>
                </c:pt>
                <c:pt idx="14" formatCode="dd\-mmm\-yy">
                  <c:v>40766</c:v>
                </c:pt>
              </c:numCache>
            </c:numRef>
          </c:xVal>
          <c:yVal>
            <c:numRef>
              <c:f>'nitrate trend'!$S$3:$S$17</c:f>
              <c:numCache>
                <c:formatCode>General</c:formatCode>
                <c:ptCount val="15"/>
                <c:pt idx="0">
                  <c:v>0.01</c:v>
                </c:pt>
                <c:pt idx="1">
                  <c:v>0.01</c:v>
                </c:pt>
                <c:pt idx="2">
                  <c:v>1.2E-2</c:v>
                </c:pt>
                <c:pt idx="3">
                  <c:v>1.2E-2</c:v>
                </c:pt>
                <c:pt idx="4">
                  <c:v>0.01</c:v>
                </c:pt>
                <c:pt idx="5">
                  <c:v>0.01</c:v>
                </c:pt>
                <c:pt idx="6">
                  <c:v>0.02</c:v>
                </c:pt>
                <c:pt idx="7">
                  <c:v>0.02</c:v>
                </c:pt>
                <c:pt idx="8">
                  <c:v>0.1</c:v>
                </c:pt>
                <c:pt idx="9">
                  <c:v>0.1</c:v>
                </c:pt>
                <c:pt idx="10">
                  <c:v>0.02</c:v>
                </c:pt>
                <c:pt idx="11">
                  <c:v>0.02</c:v>
                </c:pt>
                <c:pt idx="12">
                  <c:v>3.0000000000000001E-3</c:v>
                </c:pt>
                <c:pt idx="13">
                  <c:v>3.0000000000000001E-3</c:v>
                </c:pt>
                <c:pt idx="14">
                  <c:v>0.02</c:v>
                </c:pt>
              </c:numCache>
            </c:numRef>
          </c:yVal>
          <c:smooth val="0"/>
          <c:extLst>
            <c:ext xmlns:c16="http://schemas.microsoft.com/office/drawing/2014/chart" uri="{C3380CC4-5D6E-409C-BE32-E72D297353CC}">
              <c16:uniqueId val="{00000002-4996-4847-89B5-D0BF90963B82}"/>
            </c:ext>
          </c:extLst>
        </c:ser>
        <c:dLbls>
          <c:showLegendKey val="0"/>
          <c:showVal val="0"/>
          <c:showCatName val="0"/>
          <c:showSerName val="0"/>
          <c:showPercent val="0"/>
          <c:showBubbleSize val="0"/>
        </c:dLbls>
        <c:axId val="491235160"/>
        <c:axId val="491231880"/>
      </c:scatterChart>
      <c:valAx>
        <c:axId val="491235160"/>
        <c:scaling>
          <c:orientation val="minMax"/>
          <c:max val="43500"/>
          <c:min val="30000"/>
        </c:scaling>
        <c:delete val="0"/>
        <c:axPos val="b"/>
        <c:numFmt formatCode="yyyy" sourceLinked="0"/>
        <c:majorTickMark val="none"/>
        <c:minorTickMark val="none"/>
        <c:tickLblPos val="nextTo"/>
        <c:spPr>
          <a:noFill/>
          <a:ln w="6350" cap="flat" cmpd="sng" algn="ctr">
            <a:solidFill>
              <a:schemeClr val="dk1"/>
            </a:solidFill>
            <a:prstDash val="solid"/>
            <a:miter lim="800000"/>
          </a:ln>
          <a:effectLst/>
        </c:spPr>
        <c:txPr>
          <a:bodyPr rot="-60000000" vert="horz"/>
          <a:lstStyle/>
          <a:p>
            <a:pPr>
              <a:defRPr>
                <a:solidFill>
                  <a:schemeClr val="tx1"/>
                </a:solidFill>
                <a:latin typeface="+mn-lt"/>
                <a:ea typeface="+mn-ea"/>
                <a:cs typeface="+mn-cs"/>
              </a:defRPr>
            </a:pPr>
            <a:endParaRPr lang="en-US"/>
          </a:p>
        </c:txPr>
        <c:crossAx val="491231880"/>
        <c:crosses val="autoZero"/>
        <c:crossBetween val="midCat"/>
      </c:valAx>
      <c:valAx>
        <c:axId val="491231880"/>
        <c:scaling>
          <c:orientation val="minMax"/>
        </c:scaling>
        <c:delete val="0"/>
        <c:axPos val="l"/>
        <c:title>
          <c:tx>
            <c:rich>
              <a:bodyPr/>
              <a:lstStyle/>
              <a:p>
                <a:pPr>
                  <a:defRPr/>
                </a:pPr>
                <a:r>
                  <a:rPr lang="en-US"/>
                  <a:t>Nitrate (mg/L)</a:t>
                </a:r>
              </a:p>
            </c:rich>
          </c:tx>
          <c:overlay val="0"/>
        </c:title>
        <c:numFmt formatCode="#,##0.00" sourceLinked="0"/>
        <c:majorTickMark val="none"/>
        <c:minorTickMark val="none"/>
        <c:tickLblPos val="nextTo"/>
        <c:spPr>
          <a:noFill/>
          <a:ln w="6350" cap="flat" cmpd="sng" algn="ctr">
            <a:solidFill>
              <a:schemeClr val="dk1"/>
            </a:solidFill>
            <a:prstDash val="solid"/>
            <a:miter lim="800000"/>
          </a:ln>
          <a:effectLst/>
        </c:spPr>
        <c:txPr>
          <a:bodyPr rot="-60000000" vert="horz"/>
          <a:lstStyle/>
          <a:p>
            <a:pPr>
              <a:defRPr>
                <a:solidFill>
                  <a:schemeClr val="tx1"/>
                </a:solidFill>
                <a:latin typeface="+mn-lt"/>
                <a:ea typeface="+mn-ea"/>
                <a:cs typeface="+mn-cs"/>
              </a:defRPr>
            </a:pPr>
            <a:endParaRPr lang="en-US"/>
          </a:p>
        </c:txPr>
        <c:crossAx val="491235160"/>
        <c:crosses val="autoZero"/>
        <c:crossBetween val="midCat"/>
      </c:valAx>
    </c:plotArea>
    <c:plotVisOnly val="1"/>
    <c:dispBlanksAs val="gap"/>
    <c:showDLblsOverMax val="0"/>
    <c:extLst/>
  </c:chart>
  <c:txPr>
    <a:bodyPr/>
    <a:lstStyle/>
    <a:p>
      <a:pPr>
        <a:defRPr sz="14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Bourne Pond</a:t>
            </a:r>
          </a:p>
          <a:p>
            <a:pPr>
              <a:defRPr/>
            </a:pPr>
            <a:r>
              <a:rPr lang="en-US"/>
              <a:t>October</a:t>
            </a:r>
          </a:p>
        </c:rich>
      </c:tx>
      <c:overlay val="0"/>
      <c:spPr>
        <a:noFill/>
        <a:ln>
          <a:noFill/>
        </a:ln>
        <a:effectLst/>
      </c:spPr>
    </c:title>
    <c:autoTitleDeleted val="0"/>
    <c:plotArea>
      <c:layout>
        <c:manualLayout>
          <c:layoutTarget val="inner"/>
          <c:xMode val="edge"/>
          <c:yMode val="edge"/>
          <c:x val="0.21728769382615365"/>
          <c:y val="0.12332029985643252"/>
          <c:w val="0.72290439495763248"/>
          <c:h val="0.72829547866694966"/>
        </c:manualLayout>
      </c:layout>
      <c:scatterChart>
        <c:scatterStyle val="lineMarker"/>
        <c:varyColors val="0"/>
        <c:ser>
          <c:idx val="1"/>
          <c:order val="0"/>
          <c:tx>
            <c:strRef>
              <c:f>'nitrate trend'!$N$1</c:f>
              <c:strCache>
                <c:ptCount val="1"/>
                <c:pt idx="0">
                  <c:v>Result</c:v>
                </c:pt>
              </c:strCache>
            </c:strRef>
          </c:tx>
          <c:spPr>
            <a:ln w="19050">
              <a:noFill/>
            </a:ln>
          </c:spPr>
          <c:marker>
            <c:symbol val="circle"/>
            <c:size val="5"/>
            <c:spPr>
              <a:solidFill>
                <a:schemeClr val="accent6">
                  <a:lumMod val="75000"/>
                </a:schemeClr>
              </a:solidFill>
              <a:ln>
                <a:solidFill>
                  <a:schemeClr val="accent6">
                    <a:lumMod val="75000"/>
                  </a:schemeClr>
                </a:solidFill>
              </a:ln>
            </c:spPr>
          </c:marker>
          <c:xVal>
            <c:numRef>
              <c:f>'nitrate trend'!$E$83:$E$147</c:f>
              <c:numCache>
                <c:formatCode>dd\-mmm\-yy</c:formatCode>
                <c:ptCount val="12"/>
                <c:pt idx="0">
                  <c:v>40843</c:v>
                </c:pt>
                <c:pt idx="1">
                  <c:v>42660</c:v>
                </c:pt>
                <c:pt idx="2">
                  <c:v>31342</c:v>
                </c:pt>
                <c:pt idx="3">
                  <c:v>32806</c:v>
                </c:pt>
                <c:pt idx="4">
                  <c:v>32806</c:v>
                </c:pt>
                <c:pt idx="5">
                  <c:v>35346</c:v>
                </c:pt>
                <c:pt idx="6">
                  <c:v>37553</c:v>
                </c:pt>
                <c:pt idx="7">
                  <c:v>33534</c:v>
                </c:pt>
                <c:pt idx="8">
                  <c:v>34249</c:v>
                </c:pt>
                <c:pt idx="9">
                  <c:v>31342</c:v>
                </c:pt>
                <c:pt idx="10">
                  <c:v>36096</c:v>
                </c:pt>
                <c:pt idx="11">
                  <c:v>33904</c:v>
                </c:pt>
              </c:numCache>
            </c:numRef>
          </c:xVal>
          <c:yVal>
            <c:numRef>
              <c:f>'nitrate trend'!$N$83:$N$147</c:f>
              <c:numCache>
                <c:formatCode>General</c:formatCode>
                <c:ptCount val="12"/>
                <c:pt idx="0">
                  <c:v>0.02</c:v>
                </c:pt>
                <c:pt idx="1">
                  <c:v>0.02</c:v>
                </c:pt>
                <c:pt idx="2">
                  <c:v>0.03</c:v>
                </c:pt>
                <c:pt idx="3">
                  <c:v>0.03</c:v>
                </c:pt>
                <c:pt idx="4">
                  <c:v>0.03</c:v>
                </c:pt>
                <c:pt idx="5">
                  <c:v>0.03</c:v>
                </c:pt>
                <c:pt idx="6">
                  <c:v>0.03</c:v>
                </c:pt>
                <c:pt idx="7">
                  <c:v>3.1E-2</c:v>
                </c:pt>
                <c:pt idx="8">
                  <c:v>3.2000000000000001E-2</c:v>
                </c:pt>
                <c:pt idx="9">
                  <c:v>0.04</c:v>
                </c:pt>
                <c:pt idx="10">
                  <c:v>0.04</c:v>
                </c:pt>
                <c:pt idx="11">
                  <c:v>5.5E-2</c:v>
                </c:pt>
              </c:numCache>
            </c:numRef>
          </c:yVal>
          <c:smooth val="0"/>
          <c:extLst>
            <c:ext xmlns:c16="http://schemas.microsoft.com/office/drawing/2014/chart" uri="{C3380CC4-5D6E-409C-BE32-E72D297353CC}">
              <c16:uniqueId val="{00000000-36D0-444D-A96E-588A53950C76}"/>
            </c:ext>
          </c:extLst>
        </c:ser>
        <c:ser>
          <c:idx val="0"/>
          <c:order val="1"/>
          <c:tx>
            <c:strRef>
              <c:f>'nitrate trend'!$N$1</c:f>
              <c:strCache>
                <c:ptCount val="1"/>
                <c:pt idx="0">
                  <c:v>Result</c:v>
                </c:pt>
              </c:strCache>
            </c:strRef>
          </c:tx>
          <c:spPr>
            <a:ln w="19050">
              <a:noFill/>
            </a:ln>
          </c:spPr>
          <c:marker>
            <c:symbol val="circle"/>
            <c:size val="5"/>
            <c:spPr>
              <a:solidFill>
                <a:srgbClr val="C00000"/>
              </a:solidFill>
              <a:ln w="9525">
                <a:solidFill>
                  <a:srgbClr val="C00000"/>
                </a:solidFill>
              </a:ln>
              <a:effectLst/>
            </c:spPr>
          </c:marker>
          <c:xVal>
            <c:numRef>
              <c:f>'nitrate trend'!$E$2:$E$86</c:f>
              <c:numCache>
                <c:formatCode>dd\-mmm\-yy</c:formatCode>
                <c:ptCount val="20"/>
                <c:pt idx="0">
                  <c:v>41556</c:v>
                </c:pt>
                <c:pt idx="1">
                  <c:v>41940</c:v>
                </c:pt>
                <c:pt idx="2">
                  <c:v>42283</c:v>
                </c:pt>
                <c:pt idx="3">
                  <c:v>40471</c:v>
                </c:pt>
                <c:pt idx="4">
                  <c:v>34976</c:v>
                </c:pt>
                <c:pt idx="5">
                  <c:v>33163</c:v>
                </c:pt>
                <c:pt idx="6">
                  <c:v>35705</c:v>
                </c:pt>
                <c:pt idx="7">
                  <c:v>36452</c:v>
                </c:pt>
                <c:pt idx="8">
                  <c:v>36815</c:v>
                </c:pt>
                <c:pt idx="9">
                  <c:v>39744</c:v>
                </c:pt>
                <c:pt idx="10">
                  <c:v>40106</c:v>
                </c:pt>
                <c:pt idx="11">
                  <c:v>41205</c:v>
                </c:pt>
                <c:pt idx="12">
                  <c:v>37179</c:v>
                </c:pt>
                <c:pt idx="13">
                  <c:v>37908</c:v>
                </c:pt>
                <c:pt idx="14">
                  <c:v>38264</c:v>
                </c:pt>
                <c:pt idx="15">
                  <c:v>38630</c:v>
                </c:pt>
                <c:pt idx="16">
                  <c:v>39008</c:v>
                </c:pt>
                <c:pt idx="17">
                  <c:v>39358</c:v>
                </c:pt>
                <c:pt idx="18">
                  <c:v>40843</c:v>
                </c:pt>
                <c:pt idx="19">
                  <c:v>42660</c:v>
                </c:pt>
              </c:numCache>
            </c:numRef>
          </c:xVal>
          <c:yVal>
            <c:numRef>
              <c:f>'nitrate trend'!$N$2:$N$86</c:f>
              <c:numCache>
                <c:formatCode>General</c:formatCode>
                <c:ptCount val="20"/>
                <c:pt idx="0">
                  <c:v>0.02</c:v>
                </c:pt>
                <c:pt idx="1">
                  <c:v>0.02</c:v>
                </c:pt>
                <c:pt idx="2">
                  <c:v>0.02</c:v>
                </c:pt>
                <c:pt idx="3">
                  <c:v>3.0000000000000001E-3</c:v>
                </c:pt>
                <c:pt idx="4">
                  <c:v>0.01</c:v>
                </c:pt>
                <c:pt idx="5">
                  <c:v>1.2E-2</c:v>
                </c:pt>
                <c:pt idx="6">
                  <c:v>0.02</c:v>
                </c:pt>
                <c:pt idx="7">
                  <c:v>0.02</c:v>
                </c:pt>
                <c:pt idx="8">
                  <c:v>0.02</c:v>
                </c:pt>
                <c:pt idx="9">
                  <c:v>0.02</c:v>
                </c:pt>
                <c:pt idx="10">
                  <c:v>0.02</c:v>
                </c:pt>
                <c:pt idx="11">
                  <c:v>0.02</c:v>
                </c:pt>
                <c:pt idx="12">
                  <c:v>0.1</c:v>
                </c:pt>
                <c:pt idx="13">
                  <c:v>0.1</c:v>
                </c:pt>
                <c:pt idx="14">
                  <c:v>0.1</c:v>
                </c:pt>
                <c:pt idx="15">
                  <c:v>0.1</c:v>
                </c:pt>
                <c:pt idx="16">
                  <c:v>0.1</c:v>
                </c:pt>
                <c:pt idx="17">
                  <c:v>0.1</c:v>
                </c:pt>
                <c:pt idx="18">
                  <c:v>0.02</c:v>
                </c:pt>
                <c:pt idx="19">
                  <c:v>0.02</c:v>
                </c:pt>
              </c:numCache>
            </c:numRef>
          </c:yVal>
          <c:smooth val="0"/>
          <c:extLst>
            <c:ext xmlns:c16="http://schemas.microsoft.com/office/drawing/2014/chart" uri="{C3380CC4-5D6E-409C-BE32-E72D297353CC}">
              <c16:uniqueId val="{00000001-36D0-444D-A96E-588A53950C76}"/>
            </c:ext>
          </c:extLst>
        </c:ser>
        <c:dLbls>
          <c:showLegendKey val="0"/>
          <c:showVal val="0"/>
          <c:showCatName val="0"/>
          <c:showSerName val="0"/>
          <c:showPercent val="0"/>
          <c:showBubbleSize val="0"/>
        </c:dLbls>
        <c:axId val="491235160"/>
        <c:axId val="491231880"/>
      </c:scatterChart>
      <c:valAx>
        <c:axId val="491235160"/>
        <c:scaling>
          <c:orientation val="minMax"/>
          <c:min val="30000"/>
        </c:scaling>
        <c:delete val="0"/>
        <c:axPos val="b"/>
        <c:numFmt formatCode="yyyy" sourceLinked="0"/>
        <c:majorTickMark val="none"/>
        <c:minorTickMark val="none"/>
        <c:tickLblPos val="nextTo"/>
        <c:spPr>
          <a:noFill/>
          <a:ln w="6350" cap="flat" cmpd="sng" algn="ctr">
            <a:solidFill>
              <a:schemeClr val="dk1"/>
            </a:solidFill>
            <a:prstDash val="solid"/>
            <a:miter lim="800000"/>
          </a:ln>
          <a:effectLst/>
        </c:spPr>
        <c:txPr>
          <a:bodyPr rot="-60000000" vert="horz"/>
          <a:lstStyle/>
          <a:p>
            <a:pPr>
              <a:defRPr/>
            </a:pPr>
            <a:endParaRPr lang="en-US"/>
          </a:p>
        </c:txPr>
        <c:crossAx val="491231880"/>
        <c:crosses val="autoZero"/>
        <c:crossBetween val="midCat"/>
        <c:majorUnit val="2000"/>
      </c:valAx>
      <c:valAx>
        <c:axId val="491231880"/>
        <c:scaling>
          <c:orientation val="minMax"/>
        </c:scaling>
        <c:delete val="0"/>
        <c:axPos val="l"/>
        <c:title>
          <c:tx>
            <c:rich>
              <a:bodyPr/>
              <a:lstStyle/>
              <a:p>
                <a:pPr>
                  <a:defRPr/>
                </a:pPr>
                <a:r>
                  <a:rPr lang="en-US"/>
                  <a:t>Nitrate (mg/L)</a:t>
                </a:r>
              </a:p>
            </c:rich>
          </c:tx>
          <c:layout>
            <c:manualLayout>
              <c:xMode val="edge"/>
              <c:yMode val="edge"/>
              <c:x val="2.6903089035985001E-2"/>
              <c:y val="0.36768254104304648"/>
            </c:manualLayout>
          </c:layout>
          <c:overlay val="0"/>
        </c:title>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vert="horz"/>
          <a:lstStyle/>
          <a:p>
            <a:pPr>
              <a:defRPr/>
            </a:pPr>
            <a:endParaRPr lang="en-US"/>
          </a:p>
        </c:txPr>
        <c:crossAx val="491235160"/>
        <c:crosses val="autoZero"/>
        <c:crossBetween val="midCat"/>
      </c:valAx>
    </c:plotArea>
    <c:plotVisOnly val="1"/>
    <c:dispBlanksAs val="gap"/>
    <c:showDLblsOverMax val="0"/>
    <c:extLst/>
  </c:chart>
  <c:txPr>
    <a:bodyPr/>
    <a:lstStyle/>
    <a:p>
      <a:pPr>
        <a:defRPr sz="16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Bourne Pond</a:t>
            </a:r>
          </a:p>
        </c:rich>
      </c:tx>
      <c:layout>
        <c:manualLayout>
          <c:xMode val="edge"/>
          <c:yMode val="edge"/>
          <c:x val="0.27655509616481888"/>
          <c:y val="2.1548451353522704E-2"/>
        </c:manualLayout>
      </c:layout>
      <c:overlay val="0"/>
      <c:spPr>
        <a:noFill/>
        <a:ln>
          <a:noFill/>
        </a:ln>
        <a:effectLst/>
      </c:spPr>
    </c:title>
    <c:autoTitleDeleted val="0"/>
    <c:plotArea>
      <c:layout/>
      <c:scatterChart>
        <c:scatterStyle val="lineMarker"/>
        <c:varyColors val="0"/>
        <c:ser>
          <c:idx val="1"/>
          <c:order val="0"/>
          <c:tx>
            <c:strRef>
              <c:f>'nitrate trend'!$N$1</c:f>
              <c:strCache>
                <c:ptCount val="1"/>
                <c:pt idx="0">
                  <c:v>Result</c:v>
                </c:pt>
              </c:strCache>
            </c:strRef>
          </c:tx>
          <c:spPr>
            <a:ln w="19050">
              <a:noFill/>
            </a:ln>
          </c:spPr>
          <c:marker>
            <c:symbol val="circle"/>
            <c:size val="5"/>
            <c:spPr>
              <a:solidFill>
                <a:schemeClr val="accent6">
                  <a:lumMod val="75000"/>
                </a:schemeClr>
              </a:solidFill>
              <a:ln>
                <a:solidFill>
                  <a:schemeClr val="accent6">
                    <a:lumMod val="75000"/>
                  </a:schemeClr>
                </a:solidFill>
              </a:ln>
            </c:spPr>
          </c:marker>
          <c:xVal>
            <c:numRef>
              <c:f>'nitrate trend'!$E$83:$E$147</c:f>
              <c:numCache>
                <c:formatCode>dd\-mmm\-yy</c:formatCode>
                <c:ptCount val="65"/>
                <c:pt idx="0">
                  <c:v>32344</c:v>
                </c:pt>
                <c:pt idx="1">
                  <c:v>40843</c:v>
                </c:pt>
                <c:pt idx="2">
                  <c:v>34116</c:v>
                </c:pt>
                <c:pt idx="3">
                  <c:v>31342</c:v>
                </c:pt>
                <c:pt idx="4">
                  <c:v>31987</c:v>
                </c:pt>
                <c:pt idx="5">
                  <c:v>32806</c:v>
                </c:pt>
                <c:pt idx="6">
                  <c:v>32806</c:v>
                </c:pt>
                <c:pt idx="7">
                  <c:v>35346</c:v>
                </c:pt>
                <c:pt idx="8">
                  <c:v>35928</c:v>
                </c:pt>
                <c:pt idx="9">
                  <c:v>37553</c:v>
                </c:pt>
                <c:pt idx="10">
                  <c:v>39940</c:v>
                </c:pt>
                <c:pt idx="11">
                  <c:v>33534</c:v>
                </c:pt>
                <c:pt idx="12">
                  <c:v>34249</c:v>
                </c:pt>
                <c:pt idx="13">
                  <c:v>31342</c:v>
                </c:pt>
                <c:pt idx="14">
                  <c:v>32449</c:v>
                </c:pt>
                <c:pt idx="15">
                  <c:v>34193</c:v>
                </c:pt>
                <c:pt idx="16">
                  <c:v>36096</c:v>
                </c:pt>
                <c:pt idx="17">
                  <c:v>42136</c:v>
                </c:pt>
                <c:pt idx="18">
                  <c:v>35214</c:v>
                </c:pt>
                <c:pt idx="19">
                  <c:v>33758</c:v>
                </c:pt>
                <c:pt idx="20">
                  <c:v>31721</c:v>
                </c:pt>
                <c:pt idx="21">
                  <c:v>32086</c:v>
                </c:pt>
                <c:pt idx="22">
                  <c:v>41401</c:v>
                </c:pt>
                <c:pt idx="23">
                  <c:v>33904</c:v>
                </c:pt>
                <c:pt idx="24">
                  <c:v>37375</c:v>
                </c:pt>
                <c:pt idx="25">
                  <c:v>32288</c:v>
                </c:pt>
                <c:pt idx="26">
                  <c:v>40667</c:v>
                </c:pt>
                <c:pt idx="27">
                  <c:v>34116</c:v>
                </c:pt>
                <c:pt idx="28">
                  <c:v>36285</c:v>
                </c:pt>
                <c:pt idx="29">
                  <c:v>39575</c:v>
                </c:pt>
                <c:pt idx="30">
                  <c:v>34829</c:v>
                </c:pt>
                <c:pt idx="31">
                  <c:v>32650</c:v>
                </c:pt>
                <c:pt idx="32">
                  <c:v>36657</c:v>
                </c:pt>
                <c:pt idx="33">
                  <c:v>40289</c:v>
                </c:pt>
                <c:pt idx="34">
                  <c:v>40289</c:v>
                </c:pt>
                <c:pt idx="35">
                  <c:v>32890</c:v>
                </c:pt>
                <c:pt idx="36">
                  <c:v>37026</c:v>
                </c:pt>
                <c:pt idx="37">
                  <c:v>31567</c:v>
                </c:pt>
                <c:pt idx="38">
                  <c:v>35563</c:v>
                </c:pt>
                <c:pt idx="39">
                  <c:v>31812</c:v>
                </c:pt>
                <c:pt idx="40">
                  <c:v>32533</c:v>
                </c:pt>
                <c:pt idx="41">
                  <c:v>32533</c:v>
                </c:pt>
                <c:pt idx="42">
                  <c:v>37742</c:v>
                </c:pt>
                <c:pt idx="43">
                  <c:v>38113</c:v>
                </c:pt>
                <c:pt idx="44">
                  <c:v>38832</c:v>
                </c:pt>
                <c:pt idx="45">
                  <c:v>41002</c:v>
                </c:pt>
                <c:pt idx="46">
                  <c:v>34464</c:v>
                </c:pt>
                <c:pt idx="47">
                  <c:v>32288</c:v>
                </c:pt>
                <c:pt idx="48">
                  <c:v>32533</c:v>
                </c:pt>
                <c:pt idx="49">
                  <c:v>32533</c:v>
                </c:pt>
                <c:pt idx="50">
                  <c:v>32650</c:v>
                </c:pt>
                <c:pt idx="51">
                  <c:v>38468</c:v>
                </c:pt>
                <c:pt idx="52">
                  <c:v>41765</c:v>
                </c:pt>
                <c:pt idx="53">
                  <c:v>32995</c:v>
                </c:pt>
                <c:pt idx="54">
                  <c:v>33366</c:v>
                </c:pt>
                <c:pt idx="55">
                  <c:v>32197</c:v>
                </c:pt>
                <c:pt idx="56">
                  <c:v>31904</c:v>
                </c:pt>
                <c:pt idx="57">
                  <c:v>31455</c:v>
                </c:pt>
                <c:pt idx="58">
                  <c:v>33632</c:v>
                </c:pt>
                <c:pt idx="59">
                  <c:v>31202</c:v>
                </c:pt>
                <c:pt idx="60">
                  <c:v>39211</c:v>
                </c:pt>
                <c:pt idx="61">
                  <c:v>42585</c:v>
                </c:pt>
                <c:pt idx="62">
                  <c:v>42585</c:v>
                </c:pt>
                <c:pt idx="63">
                  <c:v>42660</c:v>
                </c:pt>
                <c:pt idx="64">
                  <c:v>33268</c:v>
                </c:pt>
              </c:numCache>
            </c:numRef>
          </c:xVal>
          <c:yVal>
            <c:numRef>
              <c:f>'nitrate trend'!$N$83:$N$147</c:f>
              <c:numCache>
                <c:formatCode>General</c:formatCode>
                <c:ptCount val="65"/>
                <c:pt idx="0">
                  <c:v>0.02</c:v>
                </c:pt>
                <c:pt idx="1">
                  <c:v>0.02</c:v>
                </c:pt>
                <c:pt idx="2">
                  <c:v>2.4E-2</c:v>
                </c:pt>
                <c:pt idx="3">
                  <c:v>0.03</c:v>
                </c:pt>
                <c:pt idx="4">
                  <c:v>0.03</c:v>
                </c:pt>
                <c:pt idx="5">
                  <c:v>0.03</c:v>
                </c:pt>
                <c:pt idx="6">
                  <c:v>0.03</c:v>
                </c:pt>
                <c:pt idx="7">
                  <c:v>0.03</c:v>
                </c:pt>
                <c:pt idx="8">
                  <c:v>0.03</c:v>
                </c:pt>
                <c:pt idx="9">
                  <c:v>0.03</c:v>
                </c:pt>
                <c:pt idx="10">
                  <c:v>0.03</c:v>
                </c:pt>
                <c:pt idx="11">
                  <c:v>3.1E-2</c:v>
                </c:pt>
                <c:pt idx="12">
                  <c:v>3.2000000000000001E-2</c:v>
                </c:pt>
                <c:pt idx="13">
                  <c:v>0.04</c:v>
                </c:pt>
                <c:pt idx="14">
                  <c:v>0.04</c:v>
                </c:pt>
                <c:pt idx="15">
                  <c:v>0.04</c:v>
                </c:pt>
                <c:pt idx="16">
                  <c:v>0.04</c:v>
                </c:pt>
                <c:pt idx="17">
                  <c:v>0.04</c:v>
                </c:pt>
                <c:pt idx="18">
                  <c:v>4.5999999999999999E-2</c:v>
                </c:pt>
                <c:pt idx="19">
                  <c:v>4.8000000000000001E-2</c:v>
                </c:pt>
                <c:pt idx="20">
                  <c:v>0.05</c:v>
                </c:pt>
                <c:pt idx="21">
                  <c:v>0.05</c:v>
                </c:pt>
                <c:pt idx="22">
                  <c:v>0.05</c:v>
                </c:pt>
                <c:pt idx="23">
                  <c:v>5.5E-2</c:v>
                </c:pt>
                <c:pt idx="24">
                  <c:v>0.06</c:v>
                </c:pt>
                <c:pt idx="25">
                  <c:v>7.0000000000000007E-2</c:v>
                </c:pt>
                <c:pt idx="26">
                  <c:v>7.0000000000000007E-2</c:v>
                </c:pt>
                <c:pt idx="27">
                  <c:v>7.3999999999999996E-2</c:v>
                </c:pt>
                <c:pt idx="28">
                  <c:v>0.08</c:v>
                </c:pt>
                <c:pt idx="29">
                  <c:v>0.08</c:v>
                </c:pt>
                <c:pt idx="30">
                  <c:v>8.2000000000000003E-2</c:v>
                </c:pt>
                <c:pt idx="31">
                  <c:v>0.09</c:v>
                </c:pt>
                <c:pt idx="32">
                  <c:v>0.09</c:v>
                </c:pt>
                <c:pt idx="33">
                  <c:v>0.09</c:v>
                </c:pt>
                <c:pt idx="34">
                  <c:v>0.09</c:v>
                </c:pt>
                <c:pt idx="35">
                  <c:v>9.0999999999999998E-2</c:v>
                </c:pt>
                <c:pt idx="36">
                  <c:v>9.0999999999999998E-2</c:v>
                </c:pt>
                <c:pt idx="37">
                  <c:v>0.1</c:v>
                </c:pt>
                <c:pt idx="38">
                  <c:v>0.1</c:v>
                </c:pt>
                <c:pt idx="39">
                  <c:v>0.11</c:v>
                </c:pt>
                <c:pt idx="40">
                  <c:v>0.11</c:v>
                </c:pt>
                <c:pt idx="41">
                  <c:v>0.11</c:v>
                </c:pt>
                <c:pt idx="42">
                  <c:v>0.11</c:v>
                </c:pt>
                <c:pt idx="43">
                  <c:v>0.11</c:v>
                </c:pt>
                <c:pt idx="44">
                  <c:v>0.11</c:v>
                </c:pt>
                <c:pt idx="45">
                  <c:v>0.11</c:v>
                </c:pt>
                <c:pt idx="46">
                  <c:v>0.113</c:v>
                </c:pt>
                <c:pt idx="47">
                  <c:v>0.12</c:v>
                </c:pt>
                <c:pt idx="48">
                  <c:v>0.12</c:v>
                </c:pt>
                <c:pt idx="49">
                  <c:v>0.12</c:v>
                </c:pt>
                <c:pt idx="50">
                  <c:v>0.12</c:v>
                </c:pt>
                <c:pt idx="51">
                  <c:v>0.13</c:v>
                </c:pt>
                <c:pt idx="52">
                  <c:v>0.13</c:v>
                </c:pt>
                <c:pt idx="53">
                  <c:v>0.13100000000000001</c:v>
                </c:pt>
                <c:pt idx="54">
                  <c:v>0.13200000000000001</c:v>
                </c:pt>
                <c:pt idx="55">
                  <c:v>0.14000000000000001</c:v>
                </c:pt>
                <c:pt idx="56">
                  <c:v>0.16</c:v>
                </c:pt>
                <c:pt idx="57">
                  <c:v>0.2</c:v>
                </c:pt>
                <c:pt idx="58">
                  <c:v>0.20399999999999999</c:v>
                </c:pt>
                <c:pt idx="59">
                  <c:v>0.22</c:v>
                </c:pt>
                <c:pt idx="60">
                  <c:v>0.23</c:v>
                </c:pt>
                <c:pt idx="61">
                  <c:v>0.02</c:v>
                </c:pt>
                <c:pt idx="62">
                  <c:v>0.02</c:v>
                </c:pt>
                <c:pt idx="63">
                  <c:v>0.02</c:v>
                </c:pt>
                <c:pt idx="64">
                  <c:v>0.14299999999999999</c:v>
                </c:pt>
              </c:numCache>
            </c:numRef>
          </c:yVal>
          <c:smooth val="0"/>
          <c:extLst>
            <c:ext xmlns:c16="http://schemas.microsoft.com/office/drawing/2014/chart" uri="{C3380CC4-5D6E-409C-BE32-E72D297353CC}">
              <c16:uniqueId val="{00000000-4996-4847-89B5-D0BF90963B82}"/>
            </c:ext>
          </c:extLst>
        </c:ser>
        <c:ser>
          <c:idx val="0"/>
          <c:order val="1"/>
          <c:tx>
            <c:strRef>
              <c:f>'nitrate trend'!$N$1</c:f>
              <c:strCache>
                <c:ptCount val="1"/>
                <c:pt idx="0">
                  <c:v>Result</c:v>
                </c:pt>
              </c:strCache>
            </c:strRef>
          </c:tx>
          <c:spPr>
            <a:ln w="19050">
              <a:noFill/>
            </a:ln>
          </c:spPr>
          <c:marker>
            <c:symbol val="circle"/>
            <c:size val="5"/>
            <c:spPr>
              <a:solidFill>
                <a:srgbClr val="C00000"/>
              </a:solidFill>
              <a:ln w="9525">
                <a:solidFill>
                  <a:srgbClr val="C00000"/>
                </a:solidFill>
              </a:ln>
              <a:effectLst/>
            </c:spPr>
          </c:marker>
          <c:xVal>
            <c:numRef>
              <c:f>'nitrate trend'!$E$2:$E$82</c:f>
              <c:numCache>
                <c:formatCode>dd\-mmm\-yy</c:formatCode>
                <c:ptCount val="81"/>
                <c:pt idx="0">
                  <c:v>41486</c:v>
                </c:pt>
                <c:pt idx="1">
                  <c:v>41486</c:v>
                </c:pt>
                <c:pt idx="2">
                  <c:v>41556</c:v>
                </c:pt>
                <c:pt idx="3">
                  <c:v>41834</c:v>
                </c:pt>
                <c:pt idx="4">
                  <c:v>41834</c:v>
                </c:pt>
                <c:pt idx="5">
                  <c:v>41940</c:v>
                </c:pt>
                <c:pt idx="6">
                  <c:v>42199</c:v>
                </c:pt>
                <c:pt idx="7">
                  <c:v>42199</c:v>
                </c:pt>
                <c:pt idx="8">
                  <c:v>42283</c:v>
                </c:pt>
                <c:pt idx="9">
                  <c:v>42472</c:v>
                </c:pt>
                <c:pt idx="10">
                  <c:v>40394</c:v>
                </c:pt>
                <c:pt idx="11">
                  <c:v>40394</c:v>
                </c:pt>
                <c:pt idx="12">
                  <c:v>40471</c:v>
                </c:pt>
                <c:pt idx="13">
                  <c:v>31266</c:v>
                </c:pt>
                <c:pt idx="14">
                  <c:v>31266</c:v>
                </c:pt>
                <c:pt idx="15">
                  <c:v>31644</c:v>
                </c:pt>
                <c:pt idx="16">
                  <c:v>31644</c:v>
                </c:pt>
                <c:pt idx="17">
                  <c:v>31987</c:v>
                </c:pt>
                <c:pt idx="18">
                  <c:v>32344</c:v>
                </c:pt>
                <c:pt idx="19">
                  <c:v>32701</c:v>
                </c:pt>
                <c:pt idx="20">
                  <c:v>32701</c:v>
                </c:pt>
                <c:pt idx="21">
                  <c:v>32701</c:v>
                </c:pt>
                <c:pt idx="22">
                  <c:v>32701</c:v>
                </c:pt>
                <c:pt idx="23">
                  <c:v>33758</c:v>
                </c:pt>
                <c:pt idx="24">
                  <c:v>33843</c:v>
                </c:pt>
                <c:pt idx="25">
                  <c:v>33843</c:v>
                </c:pt>
                <c:pt idx="26">
                  <c:v>34193</c:v>
                </c:pt>
                <c:pt idx="27">
                  <c:v>34535</c:v>
                </c:pt>
                <c:pt idx="28">
                  <c:v>34535</c:v>
                </c:pt>
                <c:pt idx="29">
                  <c:v>34606</c:v>
                </c:pt>
                <c:pt idx="30">
                  <c:v>34912</c:v>
                </c:pt>
                <c:pt idx="31">
                  <c:v>34912</c:v>
                </c:pt>
                <c:pt idx="32">
                  <c:v>34976</c:v>
                </c:pt>
                <c:pt idx="33">
                  <c:v>33086</c:v>
                </c:pt>
                <c:pt idx="34">
                  <c:v>33086</c:v>
                </c:pt>
                <c:pt idx="35">
                  <c:v>33163</c:v>
                </c:pt>
                <c:pt idx="36">
                  <c:v>33444</c:v>
                </c:pt>
                <c:pt idx="37">
                  <c:v>33444</c:v>
                </c:pt>
                <c:pt idx="38">
                  <c:v>35286</c:v>
                </c:pt>
                <c:pt idx="39">
                  <c:v>35286</c:v>
                </c:pt>
                <c:pt idx="40">
                  <c:v>35668</c:v>
                </c:pt>
                <c:pt idx="41">
                  <c:v>35668</c:v>
                </c:pt>
                <c:pt idx="42">
                  <c:v>35705</c:v>
                </c:pt>
                <c:pt idx="43">
                  <c:v>36000</c:v>
                </c:pt>
                <c:pt idx="44">
                  <c:v>36000</c:v>
                </c:pt>
                <c:pt idx="45">
                  <c:v>36390</c:v>
                </c:pt>
                <c:pt idx="46">
                  <c:v>36390</c:v>
                </c:pt>
                <c:pt idx="47">
                  <c:v>36452</c:v>
                </c:pt>
                <c:pt idx="48">
                  <c:v>36727</c:v>
                </c:pt>
                <c:pt idx="49">
                  <c:v>36727</c:v>
                </c:pt>
                <c:pt idx="50">
                  <c:v>36815</c:v>
                </c:pt>
                <c:pt idx="51">
                  <c:v>39645</c:v>
                </c:pt>
                <c:pt idx="52">
                  <c:v>39645</c:v>
                </c:pt>
                <c:pt idx="53">
                  <c:v>39744</c:v>
                </c:pt>
                <c:pt idx="54">
                  <c:v>40023</c:v>
                </c:pt>
                <c:pt idx="55">
                  <c:v>40023</c:v>
                </c:pt>
                <c:pt idx="56">
                  <c:v>40106</c:v>
                </c:pt>
                <c:pt idx="57">
                  <c:v>40766</c:v>
                </c:pt>
                <c:pt idx="58">
                  <c:v>40766</c:v>
                </c:pt>
                <c:pt idx="59">
                  <c:v>41114</c:v>
                </c:pt>
                <c:pt idx="60">
                  <c:v>41205</c:v>
                </c:pt>
                <c:pt idx="61">
                  <c:v>37111</c:v>
                </c:pt>
                <c:pt idx="62">
                  <c:v>37111</c:v>
                </c:pt>
                <c:pt idx="63">
                  <c:v>37179</c:v>
                </c:pt>
                <c:pt idx="64">
                  <c:v>37481</c:v>
                </c:pt>
                <c:pt idx="65">
                  <c:v>37481</c:v>
                </c:pt>
                <c:pt idx="66">
                  <c:v>37826</c:v>
                </c:pt>
                <c:pt idx="67">
                  <c:v>37826</c:v>
                </c:pt>
                <c:pt idx="68">
                  <c:v>37908</c:v>
                </c:pt>
                <c:pt idx="69">
                  <c:v>38211</c:v>
                </c:pt>
                <c:pt idx="70">
                  <c:v>38211</c:v>
                </c:pt>
                <c:pt idx="71">
                  <c:v>38264</c:v>
                </c:pt>
                <c:pt idx="72">
                  <c:v>38546</c:v>
                </c:pt>
                <c:pt idx="73">
                  <c:v>38546</c:v>
                </c:pt>
                <c:pt idx="74">
                  <c:v>38630</c:v>
                </c:pt>
                <c:pt idx="75">
                  <c:v>38939</c:v>
                </c:pt>
                <c:pt idx="76">
                  <c:v>38939</c:v>
                </c:pt>
                <c:pt idx="77">
                  <c:v>39008</c:v>
                </c:pt>
                <c:pt idx="78">
                  <c:v>39281</c:v>
                </c:pt>
                <c:pt idx="79">
                  <c:v>39281</c:v>
                </c:pt>
                <c:pt idx="80">
                  <c:v>39358</c:v>
                </c:pt>
              </c:numCache>
            </c:numRef>
          </c:xVal>
          <c:yVal>
            <c:numRef>
              <c:f>'nitrate trend'!$N$2:$N$82</c:f>
              <c:numCache>
                <c:formatCode>General</c:formatCode>
                <c:ptCount val="81"/>
                <c:pt idx="0">
                  <c:v>0.02</c:v>
                </c:pt>
                <c:pt idx="1">
                  <c:v>0.02</c:v>
                </c:pt>
                <c:pt idx="2">
                  <c:v>0.02</c:v>
                </c:pt>
                <c:pt idx="3">
                  <c:v>0.02</c:v>
                </c:pt>
                <c:pt idx="4">
                  <c:v>0.02</c:v>
                </c:pt>
                <c:pt idx="5">
                  <c:v>0.02</c:v>
                </c:pt>
                <c:pt idx="6">
                  <c:v>0.02</c:v>
                </c:pt>
                <c:pt idx="7">
                  <c:v>0.02</c:v>
                </c:pt>
                <c:pt idx="8">
                  <c:v>0.02</c:v>
                </c:pt>
                <c:pt idx="9">
                  <c:v>0.02</c:v>
                </c:pt>
                <c:pt idx="10">
                  <c:v>3.0000000000000001E-3</c:v>
                </c:pt>
                <c:pt idx="11">
                  <c:v>3.0000000000000001E-3</c:v>
                </c:pt>
                <c:pt idx="12">
                  <c:v>3.0000000000000001E-3</c:v>
                </c:pt>
                <c:pt idx="13">
                  <c:v>0.01</c:v>
                </c:pt>
                <c:pt idx="14">
                  <c:v>0.01</c:v>
                </c:pt>
                <c:pt idx="15">
                  <c:v>0.01</c:v>
                </c:pt>
                <c:pt idx="16">
                  <c:v>0.01</c:v>
                </c:pt>
                <c:pt idx="17">
                  <c:v>0.01</c:v>
                </c:pt>
                <c:pt idx="18">
                  <c:v>0.01</c:v>
                </c:pt>
                <c:pt idx="19">
                  <c:v>0.01</c:v>
                </c:pt>
                <c:pt idx="20">
                  <c:v>0.01</c:v>
                </c:pt>
                <c:pt idx="21">
                  <c:v>0.01</c:v>
                </c:pt>
                <c:pt idx="22">
                  <c:v>0.01</c:v>
                </c:pt>
                <c:pt idx="23">
                  <c:v>0.01</c:v>
                </c:pt>
                <c:pt idx="24">
                  <c:v>0.01</c:v>
                </c:pt>
                <c:pt idx="25">
                  <c:v>0.01</c:v>
                </c:pt>
                <c:pt idx="26">
                  <c:v>0.01</c:v>
                </c:pt>
                <c:pt idx="27">
                  <c:v>0.01</c:v>
                </c:pt>
                <c:pt idx="28">
                  <c:v>0.01</c:v>
                </c:pt>
                <c:pt idx="29">
                  <c:v>0.01</c:v>
                </c:pt>
                <c:pt idx="30">
                  <c:v>0.01</c:v>
                </c:pt>
                <c:pt idx="31">
                  <c:v>0.01</c:v>
                </c:pt>
                <c:pt idx="32">
                  <c:v>0.01</c:v>
                </c:pt>
                <c:pt idx="33">
                  <c:v>1.2E-2</c:v>
                </c:pt>
                <c:pt idx="34">
                  <c:v>1.2E-2</c:v>
                </c:pt>
                <c:pt idx="35">
                  <c:v>1.2E-2</c:v>
                </c:pt>
                <c:pt idx="36">
                  <c:v>1.2E-2</c:v>
                </c:pt>
                <c:pt idx="37">
                  <c:v>1.2E-2</c:v>
                </c:pt>
                <c:pt idx="38">
                  <c:v>0.02</c:v>
                </c:pt>
                <c:pt idx="39">
                  <c:v>0.02</c:v>
                </c:pt>
                <c:pt idx="40">
                  <c:v>0.02</c:v>
                </c:pt>
                <c:pt idx="41">
                  <c:v>0.02</c:v>
                </c:pt>
                <c:pt idx="42">
                  <c:v>0.02</c:v>
                </c:pt>
                <c:pt idx="43">
                  <c:v>0.02</c:v>
                </c:pt>
                <c:pt idx="44">
                  <c:v>0.02</c:v>
                </c:pt>
                <c:pt idx="45">
                  <c:v>0.02</c:v>
                </c:pt>
                <c:pt idx="46">
                  <c:v>0.02</c:v>
                </c:pt>
                <c:pt idx="47">
                  <c:v>0.02</c:v>
                </c:pt>
                <c:pt idx="48">
                  <c:v>0.02</c:v>
                </c:pt>
                <c:pt idx="49">
                  <c:v>0.02</c:v>
                </c:pt>
                <c:pt idx="50">
                  <c:v>0.02</c:v>
                </c:pt>
                <c:pt idx="51">
                  <c:v>0.02</c:v>
                </c:pt>
                <c:pt idx="52">
                  <c:v>0.02</c:v>
                </c:pt>
                <c:pt idx="53">
                  <c:v>0.02</c:v>
                </c:pt>
                <c:pt idx="54">
                  <c:v>0.02</c:v>
                </c:pt>
                <c:pt idx="55">
                  <c:v>0.02</c:v>
                </c:pt>
                <c:pt idx="56">
                  <c:v>0.02</c:v>
                </c:pt>
                <c:pt idx="57">
                  <c:v>0.02</c:v>
                </c:pt>
                <c:pt idx="58">
                  <c:v>0.02</c:v>
                </c:pt>
                <c:pt idx="59">
                  <c:v>0.02</c:v>
                </c:pt>
                <c:pt idx="60">
                  <c:v>0.02</c:v>
                </c:pt>
                <c:pt idx="61">
                  <c:v>0.1</c:v>
                </c:pt>
                <c:pt idx="62">
                  <c:v>0.1</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numCache>
            </c:numRef>
          </c:yVal>
          <c:smooth val="0"/>
          <c:extLst>
            <c:ext xmlns:c16="http://schemas.microsoft.com/office/drawing/2014/chart" uri="{C3380CC4-5D6E-409C-BE32-E72D297353CC}">
              <c16:uniqueId val="{00000001-4996-4847-89B5-D0BF90963B82}"/>
            </c:ext>
          </c:extLst>
        </c:ser>
        <c:ser>
          <c:idx val="2"/>
          <c:order val="2"/>
          <c:tx>
            <c:v>RL</c:v>
          </c:tx>
          <c:spPr>
            <a:ln w="19050">
              <a:solidFill>
                <a:schemeClr val="tx1"/>
              </a:solidFill>
              <a:prstDash val="sysDash"/>
            </a:ln>
          </c:spPr>
          <c:marker>
            <c:symbol val="none"/>
          </c:marker>
          <c:xVal>
            <c:numRef>
              <c:f>'nitrate trend'!$R$3:$R$17</c:f>
              <c:numCache>
                <c:formatCode>m/d/yyyy</c:formatCode>
                <c:ptCount val="15"/>
                <c:pt idx="0">
                  <c:v>31048</c:v>
                </c:pt>
                <c:pt idx="1">
                  <c:v>32873</c:v>
                </c:pt>
                <c:pt idx="2">
                  <c:v>32874</c:v>
                </c:pt>
                <c:pt idx="3">
                  <c:v>33757</c:v>
                </c:pt>
                <c:pt idx="4" formatCode="dd\-mmm\-yy">
                  <c:v>33758</c:v>
                </c:pt>
                <c:pt idx="5">
                  <c:v>35285</c:v>
                </c:pt>
                <c:pt idx="6" formatCode="dd\-mmm\-yy">
                  <c:v>35286</c:v>
                </c:pt>
                <c:pt idx="7">
                  <c:v>37110</c:v>
                </c:pt>
                <c:pt idx="8" formatCode="dd\-mmm\-yy">
                  <c:v>37111</c:v>
                </c:pt>
                <c:pt idx="9">
                  <c:v>39644</c:v>
                </c:pt>
                <c:pt idx="10" formatCode="dd\-mmm\-yy">
                  <c:v>39645</c:v>
                </c:pt>
                <c:pt idx="11">
                  <c:v>40393</c:v>
                </c:pt>
                <c:pt idx="12" formatCode="dd\-mmm\-yy">
                  <c:v>40394</c:v>
                </c:pt>
                <c:pt idx="13">
                  <c:v>40765</c:v>
                </c:pt>
                <c:pt idx="14" formatCode="dd\-mmm\-yy">
                  <c:v>40766</c:v>
                </c:pt>
              </c:numCache>
            </c:numRef>
          </c:xVal>
          <c:yVal>
            <c:numRef>
              <c:f>'nitrate trend'!$S$3:$S$17</c:f>
              <c:numCache>
                <c:formatCode>General</c:formatCode>
                <c:ptCount val="15"/>
                <c:pt idx="0">
                  <c:v>0.01</c:v>
                </c:pt>
                <c:pt idx="1">
                  <c:v>0.01</c:v>
                </c:pt>
                <c:pt idx="2">
                  <c:v>1.2E-2</c:v>
                </c:pt>
                <c:pt idx="3">
                  <c:v>1.2E-2</c:v>
                </c:pt>
                <c:pt idx="4">
                  <c:v>0.01</c:v>
                </c:pt>
                <c:pt idx="5">
                  <c:v>0.01</c:v>
                </c:pt>
                <c:pt idx="6">
                  <c:v>0.02</c:v>
                </c:pt>
                <c:pt idx="7">
                  <c:v>0.02</c:v>
                </c:pt>
                <c:pt idx="8">
                  <c:v>0.1</c:v>
                </c:pt>
                <c:pt idx="9">
                  <c:v>0.1</c:v>
                </c:pt>
                <c:pt idx="10">
                  <c:v>0.02</c:v>
                </c:pt>
                <c:pt idx="11">
                  <c:v>0.02</c:v>
                </c:pt>
                <c:pt idx="12">
                  <c:v>3.0000000000000001E-3</c:v>
                </c:pt>
                <c:pt idx="13">
                  <c:v>3.0000000000000001E-3</c:v>
                </c:pt>
                <c:pt idx="14">
                  <c:v>0.02</c:v>
                </c:pt>
              </c:numCache>
            </c:numRef>
          </c:yVal>
          <c:smooth val="0"/>
          <c:extLst>
            <c:ext xmlns:c16="http://schemas.microsoft.com/office/drawing/2014/chart" uri="{C3380CC4-5D6E-409C-BE32-E72D297353CC}">
              <c16:uniqueId val="{00000002-4996-4847-89B5-D0BF90963B82}"/>
            </c:ext>
          </c:extLst>
        </c:ser>
        <c:dLbls>
          <c:showLegendKey val="0"/>
          <c:showVal val="0"/>
          <c:showCatName val="0"/>
          <c:showSerName val="0"/>
          <c:showPercent val="0"/>
          <c:showBubbleSize val="0"/>
        </c:dLbls>
        <c:axId val="491235160"/>
        <c:axId val="491231880"/>
      </c:scatterChart>
      <c:valAx>
        <c:axId val="491235160"/>
        <c:scaling>
          <c:orientation val="minMax"/>
          <c:max val="43500"/>
          <c:min val="30000"/>
        </c:scaling>
        <c:delete val="0"/>
        <c:axPos val="b"/>
        <c:numFmt formatCode="yyyy" sourceLinked="0"/>
        <c:majorTickMark val="none"/>
        <c:minorTickMark val="none"/>
        <c:tickLblPos val="nextTo"/>
        <c:spPr>
          <a:noFill/>
          <a:ln w="6350" cap="flat" cmpd="sng" algn="ctr">
            <a:solidFill>
              <a:schemeClr val="dk1"/>
            </a:solidFill>
            <a:prstDash val="solid"/>
            <a:miter lim="800000"/>
          </a:ln>
          <a:effectLst/>
        </c:spPr>
        <c:txPr>
          <a:bodyPr rot="-60000000" vert="horz"/>
          <a:lstStyle/>
          <a:p>
            <a:pPr>
              <a:defRPr>
                <a:solidFill>
                  <a:schemeClr val="tx1"/>
                </a:solidFill>
                <a:latin typeface="+mn-lt"/>
                <a:ea typeface="+mn-ea"/>
                <a:cs typeface="+mn-cs"/>
              </a:defRPr>
            </a:pPr>
            <a:endParaRPr lang="en-US"/>
          </a:p>
        </c:txPr>
        <c:crossAx val="491231880"/>
        <c:crosses val="autoZero"/>
        <c:crossBetween val="midCat"/>
      </c:valAx>
      <c:valAx>
        <c:axId val="491231880"/>
        <c:scaling>
          <c:orientation val="minMax"/>
        </c:scaling>
        <c:delete val="0"/>
        <c:axPos val="l"/>
        <c:title>
          <c:tx>
            <c:rich>
              <a:bodyPr/>
              <a:lstStyle/>
              <a:p>
                <a:pPr>
                  <a:defRPr/>
                </a:pPr>
                <a:r>
                  <a:rPr lang="en-US"/>
                  <a:t>Nitrate (mg/L)</a:t>
                </a:r>
              </a:p>
            </c:rich>
          </c:tx>
          <c:overlay val="0"/>
        </c:title>
        <c:numFmt formatCode="#,##0.00" sourceLinked="0"/>
        <c:majorTickMark val="none"/>
        <c:minorTickMark val="none"/>
        <c:tickLblPos val="nextTo"/>
        <c:spPr>
          <a:noFill/>
          <a:ln w="6350" cap="flat" cmpd="sng" algn="ctr">
            <a:solidFill>
              <a:schemeClr val="dk1"/>
            </a:solidFill>
            <a:prstDash val="solid"/>
            <a:miter lim="800000"/>
          </a:ln>
          <a:effectLst/>
        </c:spPr>
        <c:txPr>
          <a:bodyPr rot="-60000000" vert="horz"/>
          <a:lstStyle/>
          <a:p>
            <a:pPr>
              <a:defRPr>
                <a:solidFill>
                  <a:schemeClr val="tx1"/>
                </a:solidFill>
                <a:latin typeface="+mn-lt"/>
                <a:ea typeface="+mn-ea"/>
                <a:cs typeface="+mn-cs"/>
              </a:defRPr>
            </a:pPr>
            <a:endParaRPr lang="en-US"/>
          </a:p>
        </c:txPr>
        <c:crossAx val="491235160"/>
        <c:crosses val="autoZero"/>
        <c:crossBetween val="midCat"/>
      </c:valAx>
    </c:plotArea>
    <c:plotVisOnly val="1"/>
    <c:dispBlanksAs val="gap"/>
    <c:showDLblsOverMax val="0"/>
    <c:extLst/>
  </c:chart>
  <c:txPr>
    <a:bodyPr/>
    <a:lstStyle/>
    <a:p>
      <a:pPr>
        <a:defRPr sz="14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Bourne Pond</a:t>
            </a:r>
          </a:p>
          <a:p>
            <a:pPr>
              <a:defRPr/>
            </a:pPr>
            <a:r>
              <a:rPr lang="en-US"/>
              <a:t>October</a:t>
            </a:r>
          </a:p>
        </c:rich>
      </c:tx>
      <c:overlay val="0"/>
      <c:spPr>
        <a:noFill/>
        <a:ln>
          <a:noFill/>
        </a:ln>
        <a:effectLst/>
      </c:spPr>
    </c:title>
    <c:autoTitleDeleted val="0"/>
    <c:plotArea>
      <c:layout>
        <c:manualLayout>
          <c:layoutTarget val="inner"/>
          <c:xMode val="edge"/>
          <c:yMode val="edge"/>
          <c:x val="0.21728769382615365"/>
          <c:y val="0.12332029985643252"/>
          <c:w val="0.72290439495763248"/>
          <c:h val="0.72829547866694966"/>
        </c:manualLayout>
      </c:layout>
      <c:scatterChart>
        <c:scatterStyle val="lineMarker"/>
        <c:varyColors val="0"/>
        <c:ser>
          <c:idx val="1"/>
          <c:order val="0"/>
          <c:tx>
            <c:strRef>
              <c:f>'nitrate trend'!$N$1</c:f>
              <c:strCache>
                <c:ptCount val="1"/>
                <c:pt idx="0">
                  <c:v>Result</c:v>
                </c:pt>
              </c:strCache>
            </c:strRef>
          </c:tx>
          <c:spPr>
            <a:ln w="19050">
              <a:noFill/>
            </a:ln>
          </c:spPr>
          <c:marker>
            <c:symbol val="circle"/>
            <c:size val="5"/>
            <c:spPr>
              <a:solidFill>
                <a:schemeClr val="accent6">
                  <a:lumMod val="75000"/>
                </a:schemeClr>
              </a:solidFill>
              <a:ln>
                <a:solidFill>
                  <a:schemeClr val="accent6">
                    <a:lumMod val="75000"/>
                  </a:schemeClr>
                </a:solidFill>
              </a:ln>
            </c:spPr>
          </c:marker>
          <c:xVal>
            <c:numRef>
              <c:f>'nitrate trend'!$E$83:$E$147</c:f>
              <c:numCache>
                <c:formatCode>dd\-mmm\-yy</c:formatCode>
                <c:ptCount val="12"/>
                <c:pt idx="0">
                  <c:v>40843</c:v>
                </c:pt>
                <c:pt idx="1">
                  <c:v>42660</c:v>
                </c:pt>
                <c:pt idx="2">
                  <c:v>31342</c:v>
                </c:pt>
                <c:pt idx="3">
                  <c:v>32806</c:v>
                </c:pt>
                <c:pt idx="4">
                  <c:v>32806</c:v>
                </c:pt>
                <c:pt idx="5">
                  <c:v>35346</c:v>
                </c:pt>
                <c:pt idx="6">
                  <c:v>37553</c:v>
                </c:pt>
                <c:pt idx="7">
                  <c:v>33534</c:v>
                </c:pt>
                <c:pt idx="8">
                  <c:v>34249</c:v>
                </c:pt>
                <c:pt idx="9">
                  <c:v>31342</c:v>
                </c:pt>
                <c:pt idx="10">
                  <c:v>36096</c:v>
                </c:pt>
                <c:pt idx="11">
                  <c:v>33904</c:v>
                </c:pt>
              </c:numCache>
            </c:numRef>
          </c:xVal>
          <c:yVal>
            <c:numRef>
              <c:f>'nitrate trend'!$N$83:$N$147</c:f>
              <c:numCache>
                <c:formatCode>General</c:formatCode>
                <c:ptCount val="12"/>
                <c:pt idx="0">
                  <c:v>0.02</c:v>
                </c:pt>
                <c:pt idx="1">
                  <c:v>0.02</c:v>
                </c:pt>
                <c:pt idx="2">
                  <c:v>0.03</c:v>
                </c:pt>
                <c:pt idx="3">
                  <c:v>0.03</c:v>
                </c:pt>
                <c:pt idx="4">
                  <c:v>0.03</c:v>
                </c:pt>
                <c:pt idx="5">
                  <c:v>0.03</c:v>
                </c:pt>
                <c:pt idx="6">
                  <c:v>0.03</c:v>
                </c:pt>
                <c:pt idx="7">
                  <c:v>3.1E-2</c:v>
                </c:pt>
                <c:pt idx="8">
                  <c:v>3.2000000000000001E-2</c:v>
                </c:pt>
                <c:pt idx="9">
                  <c:v>0.04</c:v>
                </c:pt>
                <c:pt idx="10">
                  <c:v>0.04</c:v>
                </c:pt>
                <c:pt idx="11">
                  <c:v>5.5E-2</c:v>
                </c:pt>
              </c:numCache>
            </c:numRef>
          </c:yVal>
          <c:smooth val="0"/>
          <c:extLst>
            <c:ext xmlns:c16="http://schemas.microsoft.com/office/drawing/2014/chart" uri="{C3380CC4-5D6E-409C-BE32-E72D297353CC}">
              <c16:uniqueId val="{00000000-36D0-444D-A96E-588A53950C76}"/>
            </c:ext>
          </c:extLst>
        </c:ser>
        <c:ser>
          <c:idx val="0"/>
          <c:order val="1"/>
          <c:tx>
            <c:strRef>
              <c:f>'nitrate trend'!$N$1</c:f>
              <c:strCache>
                <c:ptCount val="1"/>
                <c:pt idx="0">
                  <c:v>Result</c:v>
                </c:pt>
              </c:strCache>
            </c:strRef>
          </c:tx>
          <c:spPr>
            <a:ln w="19050">
              <a:noFill/>
            </a:ln>
          </c:spPr>
          <c:marker>
            <c:symbol val="circle"/>
            <c:size val="5"/>
            <c:spPr>
              <a:solidFill>
                <a:srgbClr val="C00000"/>
              </a:solidFill>
              <a:ln w="9525">
                <a:solidFill>
                  <a:srgbClr val="C00000"/>
                </a:solidFill>
              </a:ln>
              <a:effectLst/>
            </c:spPr>
          </c:marker>
          <c:xVal>
            <c:numRef>
              <c:f>'nitrate trend'!$E$2:$E$86</c:f>
              <c:numCache>
                <c:formatCode>dd\-mmm\-yy</c:formatCode>
                <c:ptCount val="20"/>
                <c:pt idx="0">
                  <c:v>41556</c:v>
                </c:pt>
                <c:pt idx="1">
                  <c:v>41940</c:v>
                </c:pt>
                <c:pt idx="2">
                  <c:v>42283</c:v>
                </c:pt>
                <c:pt idx="3">
                  <c:v>40471</c:v>
                </c:pt>
                <c:pt idx="4">
                  <c:v>34976</c:v>
                </c:pt>
                <c:pt idx="5">
                  <c:v>33163</c:v>
                </c:pt>
                <c:pt idx="6">
                  <c:v>35705</c:v>
                </c:pt>
                <c:pt idx="7">
                  <c:v>36452</c:v>
                </c:pt>
                <c:pt idx="8">
                  <c:v>36815</c:v>
                </c:pt>
                <c:pt idx="9">
                  <c:v>39744</c:v>
                </c:pt>
                <c:pt idx="10">
                  <c:v>40106</c:v>
                </c:pt>
                <c:pt idx="11">
                  <c:v>41205</c:v>
                </c:pt>
                <c:pt idx="12">
                  <c:v>37179</c:v>
                </c:pt>
                <c:pt idx="13">
                  <c:v>37908</c:v>
                </c:pt>
                <c:pt idx="14">
                  <c:v>38264</c:v>
                </c:pt>
                <c:pt idx="15">
                  <c:v>38630</c:v>
                </c:pt>
                <c:pt idx="16">
                  <c:v>39008</c:v>
                </c:pt>
                <c:pt idx="17">
                  <c:v>39358</c:v>
                </c:pt>
                <c:pt idx="18">
                  <c:v>40843</c:v>
                </c:pt>
                <c:pt idx="19">
                  <c:v>42660</c:v>
                </c:pt>
              </c:numCache>
            </c:numRef>
          </c:xVal>
          <c:yVal>
            <c:numRef>
              <c:f>'nitrate trend'!$N$2:$N$86</c:f>
              <c:numCache>
                <c:formatCode>General</c:formatCode>
                <c:ptCount val="20"/>
                <c:pt idx="0">
                  <c:v>0.02</c:v>
                </c:pt>
                <c:pt idx="1">
                  <c:v>0.02</c:v>
                </c:pt>
                <c:pt idx="2">
                  <c:v>0.02</c:v>
                </c:pt>
                <c:pt idx="3">
                  <c:v>3.0000000000000001E-3</c:v>
                </c:pt>
                <c:pt idx="4">
                  <c:v>0.01</c:v>
                </c:pt>
                <c:pt idx="5">
                  <c:v>1.2E-2</c:v>
                </c:pt>
                <c:pt idx="6">
                  <c:v>0.02</c:v>
                </c:pt>
                <c:pt idx="7">
                  <c:v>0.02</c:v>
                </c:pt>
                <c:pt idx="8">
                  <c:v>0.02</c:v>
                </c:pt>
                <c:pt idx="9">
                  <c:v>0.02</c:v>
                </c:pt>
                <c:pt idx="10">
                  <c:v>0.02</c:v>
                </c:pt>
                <c:pt idx="11">
                  <c:v>0.02</c:v>
                </c:pt>
                <c:pt idx="12">
                  <c:v>0.1</c:v>
                </c:pt>
                <c:pt idx="13">
                  <c:v>0.1</c:v>
                </c:pt>
                <c:pt idx="14">
                  <c:v>0.1</c:v>
                </c:pt>
                <c:pt idx="15">
                  <c:v>0.1</c:v>
                </c:pt>
                <c:pt idx="16">
                  <c:v>0.1</c:v>
                </c:pt>
                <c:pt idx="17">
                  <c:v>0.1</c:v>
                </c:pt>
                <c:pt idx="18">
                  <c:v>0.02</c:v>
                </c:pt>
                <c:pt idx="19">
                  <c:v>0.02</c:v>
                </c:pt>
              </c:numCache>
            </c:numRef>
          </c:yVal>
          <c:smooth val="0"/>
          <c:extLst>
            <c:ext xmlns:c16="http://schemas.microsoft.com/office/drawing/2014/chart" uri="{C3380CC4-5D6E-409C-BE32-E72D297353CC}">
              <c16:uniqueId val="{00000001-36D0-444D-A96E-588A53950C76}"/>
            </c:ext>
          </c:extLst>
        </c:ser>
        <c:dLbls>
          <c:showLegendKey val="0"/>
          <c:showVal val="0"/>
          <c:showCatName val="0"/>
          <c:showSerName val="0"/>
          <c:showPercent val="0"/>
          <c:showBubbleSize val="0"/>
        </c:dLbls>
        <c:axId val="491235160"/>
        <c:axId val="491231880"/>
      </c:scatterChart>
      <c:valAx>
        <c:axId val="491235160"/>
        <c:scaling>
          <c:orientation val="minMax"/>
          <c:min val="30000"/>
        </c:scaling>
        <c:delete val="0"/>
        <c:axPos val="b"/>
        <c:numFmt formatCode="yyyy" sourceLinked="0"/>
        <c:majorTickMark val="none"/>
        <c:minorTickMark val="none"/>
        <c:tickLblPos val="nextTo"/>
        <c:spPr>
          <a:noFill/>
          <a:ln w="6350" cap="flat" cmpd="sng" algn="ctr">
            <a:solidFill>
              <a:schemeClr val="dk1"/>
            </a:solidFill>
            <a:prstDash val="solid"/>
            <a:miter lim="800000"/>
          </a:ln>
          <a:effectLst/>
        </c:spPr>
        <c:txPr>
          <a:bodyPr rot="-60000000" vert="horz"/>
          <a:lstStyle/>
          <a:p>
            <a:pPr>
              <a:defRPr/>
            </a:pPr>
            <a:endParaRPr lang="en-US"/>
          </a:p>
        </c:txPr>
        <c:crossAx val="491231880"/>
        <c:crosses val="autoZero"/>
        <c:crossBetween val="midCat"/>
        <c:majorUnit val="2000"/>
      </c:valAx>
      <c:valAx>
        <c:axId val="491231880"/>
        <c:scaling>
          <c:orientation val="minMax"/>
        </c:scaling>
        <c:delete val="0"/>
        <c:axPos val="l"/>
        <c:title>
          <c:tx>
            <c:rich>
              <a:bodyPr/>
              <a:lstStyle/>
              <a:p>
                <a:pPr>
                  <a:defRPr/>
                </a:pPr>
                <a:r>
                  <a:rPr lang="en-US"/>
                  <a:t>Nitrate (mg/L)</a:t>
                </a:r>
              </a:p>
            </c:rich>
          </c:tx>
          <c:layout>
            <c:manualLayout>
              <c:xMode val="edge"/>
              <c:yMode val="edge"/>
              <c:x val="2.6903089035985001E-2"/>
              <c:y val="0.36768254104304648"/>
            </c:manualLayout>
          </c:layout>
          <c:overlay val="0"/>
        </c:title>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vert="horz"/>
          <a:lstStyle/>
          <a:p>
            <a:pPr>
              <a:defRPr/>
            </a:pPr>
            <a:endParaRPr lang="en-US"/>
          </a:p>
        </c:txPr>
        <c:crossAx val="491235160"/>
        <c:crosses val="autoZero"/>
        <c:crossBetween val="midCat"/>
      </c:valAx>
    </c:plotArea>
    <c:plotVisOnly val="1"/>
    <c:dispBlanksAs val="gap"/>
    <c:showDLblsOverMax val="0"/>
    <c:extLst/>
  </c:chart>
  <c:txPr>
    <a:bodyPr/>
    <a:lstStyle/>
    <a:p>
      <a:pPr>
        <a:defRPr sz="16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51294624977581"/>
          <c:y val="0.15117185790453705"/>
          <c:w val="0.86656436610401355"/>
          <c:h val="0.66111913094196562"/>
        </c:manualLayout>
      </c:layout>
      <c:barChart>
        <c:barDir val="col"/>
        <c:grouping val="clustered"/>
        <c:varyColors val="0"/>
        <c:ser>
          <c:idx val="1"/>
          <c:order val="0"/>
          <c:spPr>
            <a:solidFill>
              <a:schemeClr val="accent2"/>
            </a:solidFill>
            <a:ln>
              <a:noFill/>
            </a:ln>
            <a:effectLst/>
          </c:spPr>
          <c:invertIfNegative val="0"/>
          <c:cat>
            <c:numRef>
              <c:f>'fake data 2'!$A$2:$A$21</c:f>
              <c:numCache>
                <c:formatCode>General</c:formatCode>
                <c:ptCount val="20"/>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numCache>
            </c:numRef>
          </c:cat>
          <c:val>
            <c:numRef>
              <c:f>'fake data 2'!$B$2:$B$21</c:f>
              <c:numCache>
                <c:formatCode>General</c:formatCode>
                <c:ptCount val="20"/>
                <c:pt idx="0">
                  <c:v>50</c:v>
                </c:pt>
                <c:pt idx="1">
                  <c:v>50</c:v>
                </c:pt>
                <c:pt idx="2">
                  <c:v>62</c:v>
                </c:pt>
                <c:pt idx="3">
                  <c:v>53</c:v>
                </c:pt>
                <c:pt idx="4">
                  <c:v>50</c:v>
                </c:pt>
                <c:pt idx="5">
                  <c:v>50</c:v>
                </c:pt>
                <c:pt idx="6">
                  <c:v>62</c:v>
                </c:pt>
                <c:pt idx="7">
                  <c:v>55</c:v>
                </c:pt>
                <c:pt idx="8">
                  <c:v>50</c:v>
                </c:pt>
                <c:pt idx="9">
                  <c:v>50</c:v>
                </c:pt>
                <c:pt idx="10">
                  <c:v>20</c:v>
                </c:pt>
                <c:pt idx="11">
                  <c:v>33</c:v>
                </c:pt>
                <c:pt idx="12">
                  <c:v>20</c:v>
                </c:pt>
                <c:pt idx="13">
                  <c:v>55</c:v>
                </c:pt>
                <c:pt idx="14">
                  <c:v>25</c:v>
                </c:pt>
                <c:pt idx="15">
                  <c:v>20</c:v>
                </c:pt>
                <c:pt idx="16">
                  <c:v>20</c:v>
                </c:pt>
                <c:pt idx="17">
                  <c:v>60</c:v>
                </c:pt>
                <c:pt idx="18">
                  <c:v>52</c:v>
                </c:pt>
                <c:pt idx="19">
                  <c:v>25</c:v>
                </c:pt>
              </c:numCache>
            </c:numRef>
          </c:val>
          <c:extLst>
            <c:ext xmlns:c16="http://schemas.microsoft.com/office/drawing/2014/chart" uri="{C3380CC4-5D6E-409C-BE32-E72D297353CC}">
              <c16:uniqueId val="{00000000-D075-44BE-901C-C83DEFBEEFE3}"/>
            </c:ext>
          </c:extLst>
        </c:ser>
        <c:dLbls>
          <c:showLegendKey val="0"/>
          <c:showVal val="0"/>
          <c:showCatName val="0"/>
          <c:showSerName val="0"/>
          <c:showPercent val="0"/>
          <c:showBubbleSize val="0"/>
        </c:dLbls>
        <c:gapWidth val="219"/>
        <c:overlap val="-27"/>
        <c:axId val="566689536"/>
        <c:axId val="566687240"/>
      </c:barChart>
      <c:catAx>
        <c:axId val="566689536"/>
        <c:scaling>
          <c:orientation val="minMax"/>
        </c:scaling>
        <c:delete val="0"/>
        <c:axPos val="b"/>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566687240"/>
        <c:crosses val="autoZero"/>
        <c:auto val="1"/>
        <c:lblAlgn val="ctr"/>
        <c:lblOffset val="100"/>
        <c:noMultiLvlLbl val="0"/>
      </c:catAx>
      <c:valAx>
        <c:axId val="566687240"/>
        <c:scaling>
          <c:orientation val="minMax"/>
        </c:scaling>
        <c:delete val="0"/>
        <c:axPos val="l"/>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a:t>MTBE (ppb)</a:t>
                </a:r>
              </a:p>
            </c:rich>
          </c:tx>
          <c:layout>
            <c:manualLayout>
              <c:xMode val="edge"/>
              <c:yMode val="edge"/>
              <c:x val="6.6379222228579388E-3"/>
              <c:y val="0.37874932026172553"/>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566689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emf"/></Relationships>
</file>

<file path=ppt/drawings/drawing1.xml><?xml version="1.0" encoding="utf-8"?>
<c:userShapes xmlns:c="http://schemas.openxmlformats.org/drawingml/2006/chart">
  <cdr:relSizeAnchor xmlns:cdr="http://schemas.openxmlformats.org/drawingml/2006/chartDrawing">
    <cdr:from>
      <cdr:x>0.21093</cdr:x>
      <cdr:y>0.82085</cdr:y>
    </cdr:from>
    <cdr:to>
      <cdr:x>0.37237</cdr:x>
      <cdr:y>1</cdr:y>
    </cdr:to>
    <cdr:sp macro="" textlink="">
      <cdr:nvSpPr>
        <cdr:cNvPr id="2" name="TextBox 1">
          <a:extLst xmlns:a="http://schemas.openxmlformats.org/drawingml/2006/main">
            <a:ext uri="{FF2B5EF4-FFF2-40B4-BE49-F238E27FC236}">
              <a16:creationId xmlns:a16="http://schemas.microsoft.com/office/drawing/2014/main" id="{4E70A63D-F909-48C4-82D8-0A6D54AAB21E}"/>
            </a:ext>
          </a:extLst>
        </cdr:cNvPr>
        <cdr:cNvSpPr txBox="1"/>
      </cdr:nvSpPr>
      <cdr:spPr>
        <a:xfrm xmlns:a="http://schemas.openxmlformats.org/drawingml/2006/main">
          <a:off x="962362" y="2431590"/>
          <a:ext cx="736566" cy="5306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a:solidFill>
                <a:schemeClr val="tx1"/>
              </a:solidFill>
            </a:rPr>
            <a:t>Round Pond</a:t>
          </a:r>
        </a:p>
      </cdr:txBody>
    </cdr:sp>
  </cdr:relSizeAnchor>
  <cdr:relSizeAnchor xmlns:cdr="http://schemas.openxmlformats.org/drawingml/2006/chartDrawing">
    <cdr:from>
      <cdr:x>0.49606</cdr:x>
      <cdr:y>0.81853</cdr:y>
    </cdr:from>
    <cdr:to>
      <cdr:x>0.65971</cdr:x>
      <cdr:y>0.90071</cdr:y>
    </cdr:to>
    <cdr:sp macro="" textlink="">
      <cdr:nvSpPr>
        <cdr:cNvPr id="3" name="TextBox 1">
          <a:extLst xmlns:a="http://schemas.openxmlformats.org/drawingml/2006/main">
            <a:ext uri="{FF2B5EF4-FFF2-40B4-BE49-F238E27FC236}">
              <a16:creationId xmlns:a16="http://schemas.microsoft.com/office/drawing/2014/main" id="{9EBA211D-EA20-4F72-BA9F-444A5EE19BAC}"/>
            </a:ext>
          </a:extLst>
        </cdr:cNvPr>
        <cdr:cNvSpPr txBox="1"/>
      </cdr:nvSpPr>
      <cdr:spPr>
        <a:xfrm xmlns:a="http://schemas.openxmlformats.org/drawingml/2006/main">
          <a:off x="2263280" y="2424724"/>
          <a:ext cx="746620" cy="24343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a:solidFill>
                <a:schemeClr val="tx1"/>
              </a:solidFill>
            </a:rPr>
            <a:t>Sunset Pond</a:t>
          </a:r>
        </a:p>
        <a:p xmlns:a="http://schemas.openxmlformats.org/drawingml/2006/main">
          <a:pPr algn="ctr"/>
          <a:endParaRPr lang="en-US" sz="1400">
            <a:solidFill>
              <a:schemeClr val="tx1"/>
            </a:solidFill>
          </a:endParaRPr>
        </a:p>
      </cdr:txBody>
    </cdr:sp>
  </cdr:relSizeAnchor>
  <cdr:relSizeAnchor xmlns:cdr="http://schemas.openxmlformats.org/drawingml/2006/chartDrawing">
    <cdr:from>
      <cdr:x>0.76347</cdr:x>
      <cdr:y>0.81677</cdr:y>
    </cdr:from>
    <cdr:to>
      <cdr:x>0.93081</cdr:x>
      <cdr:y>0.89514</cdr:y>
    </cdr:to>
    <cdr:sp macro="" textlink="">
      <cdr:nvSpPr>
        <cdr:cNvPr id="4" name="TextBox 1">
          <a:extLst xmlns:a="http://schemas.openxmlformats.org/drawingml/2006/main">
            <a:ext uri="{FF2B5EF4-FFF2-40B4-BE49-F238E27FC236}">
              <a16:creationId xmlns:a16="http://schemas.microsoft.com/office/drawing/2014/main" id="{236D9097-698A-4EF0-ABE2-81121884A97C}"/>
            </a:ext>
          </a:extLst>
        </cdr:cNvPr>
        <cdr:cNvSpPr txBox="1"/>
      </cdr:nvSpPr>
      <cdr:spPr>
        <a:xfrm xmlns:a="http://schemas.openxmlformats.org/drawingml/2006/main">
          <a:off x="3800168" y="2481294"/>
          <a:ext cx="832960" cy="23806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solidFill>
                <a:schemeClr val="tx1"/>
              </a:solidFill>
            </a:rPr>
            <a:t>Beaver</a:t>
          </a:r>
          <a:r>
            <a:rPr lang="en-US" sz="1400" baseline="0" dirty="0">
              <a:solidFill>
                <a:schemeClr val="tx1"/>
              </a:solidFill>
            </a:rPr>
            <a:t> Pond</a:t>
          </a:r>
          <a:endParaRPr lang="en-US" sz="1400"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F194E6-F772-41CC-9EA4-9928E5F65A05}"/>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F461785-0F6C-4E89-80D7-9F78F399A6B1}"/>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CD8CB88B-50D3-42CF-9496-56A334390B07}" type="datetimeFigureOut">
              <a:rPr lang="en-US" smtClean="0"/>
              <a:t>12/14/2017</a:t>
            </a:fld>
            <a:endParaRPr lang="en-US"/>
          </a:p>
        </p:txBody>
      </p:sp>
      <p:sp>
        <p:nvSpPr>
          <p:cNvPr id="4" name="Footer Placeholder 3">
            <a:extLst>
              <a:ext uri="{FF2B5EF4-FFF2-40B4-BE49-F238E27FC236}">
                <a16:creationId xmlns:a16="http://schemas.microsoft.com/office/drawing/2014/main" id="{AEA3D55E-8CB1-4A79-9EE8-52E188596966}"/>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C63D0BF-3651-403B-B4D3-76E1BC61687A}"/>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928F7E8-35C6-40AB-A97E-50BD0B109AE8}" type="slidenum">
              <a:rPr lang="en-US" smtClean="0"/>
              <a:t>‹#›</a:t>
            </a:fld>
            <a:endParaRPr lang="en-US"/>
          </a:p>
        </p:txBody>
      </p:sp>
    </p:spTree>
    <p:extLst>
      <p:ext uri="{BB962C8B-B14F-4D97-AF65-F5344CB8AC3E}">
        <p14:creationId xmlns:p14="http://schemas.microsoft.com/office/powerpoint/2010/main" val="1693468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D2A86C7-8AAE-4C17-B4F3-86FE3188C5FF}" type="datetimeFigureOut">
              <a:rPr lang="en-US" smtClean="0"/>
              <a:t>12/14/2017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65534C4-1D3B-4215-85B7-7A4589156602}" type="slidenum">
              <a:rPr lang="en-US" smtClean="0"/>
              <a:t>‹#›</a:t>
            </a:fld>
            <a:endParaRPr lang="en-US"/>
          </a:p>
        </p:txBody>
      </p:sp>
    </p:spTree>
    <p:extLst>
      <p:ext uri="{BB962C8B-B14F-4D97-AF65-F5344CB8AC3E}">
        <p14:creationId xmlns:p14="http://schemas.microsoft.com/office/powerpoint/2010/main" val="3743477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534C4-1D3B-4215-85B7-7A4589156602}" type="slidenum">
              <a:rPr lang="en-US" smtClean="0"/>
              <a:t>1</a:t>
            </a:fld>
            <a:endParaRPr lang="en-US"/>
          </a:p>
        </p:txBody>
      </p:sp>
    </p:spTree>
    <p:extLst>
      <p:ext uri="{BB962C8B-B14F-4D97-AF65-F5344CB8AC3E}">
        <p14:creationId xmlns:p14="http://schemas.microsoft.com/office/powerpoint/2010/main" val="3068110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October values with censored observations recoded to highest reported detection limit and linear trend line.</a:t>
            </a:r>
            <a:endParaRPr lang="en-US" dirty="0"/>
          </a:p>
          <a:p>
            <a:endParaRPr lang="en-US" dirty="0"/>
          </a:p>
          <a:p>
            <a:endParaRPr lang="en-US" dirty="0"/>
          </a:p>
          <a:p>
            <a:r>
              <a:rPr lang="en-US" dirty="0"/>
              <a:t>Some traditional methods (Seasonal Kendal Tau) require that there only be ONE RL, so we must  re-censor our data to the greatest/highest DL.</a:t>
            </a:r>
          </a:p>
          <a:p>
            <a:endParaRPr lang="en-US" dirty="0"/>
          </a:p>
          <a:p>
            <a:r>
              <a:rPr lang="en-US" dirty="0"/>
              <a:t>Doing this, our data point to an increasing trend in NO</a:t>
            </a:r>
            <a:r>
              <a:rPr lang="en-US" baseline="-25000" dirty="0"/>
              <a:t>3</a:t>
            </a:r>
            <a:r>
              <a:rPr lang="en-US" baseline="0" dirty="0"/>
              <a:t>!!  This contradicts trends we observe in the precipitation that we monitor in southern Vermont and clearly demonstrates the pitfalls of substituting an arbitrary value for censored data.</a:t>
            </a:r>
          </a:p>
          <a:p>
            <a:endParaRPr lang="en-US" baseline="0" dirty="0"/>
          </a:p>
          <a:p>
            <a:r>
              <a:rPr lang="en-US" baseline="0" dirty="0"/>
              <a:t>Instead….we’ve taken a different approach with our dataset… it’s a substitution method but uses a more robust statistical analysis to choose values</a:t>
            </a:r>
          </a:p>
          <a:p>
            <a:endParaRPr lang="en-US" baseline="0" dirty="0"/>
          </a:p>
        </p:txBody>
      </p:sp>
      <p:sp>
        <p:nvSpPr>
          <p:cNvPr id="4" name="Slide Number Placeholder 3"/>
          <p:cNvSpPr>
            <a:spLocks noGrp="1"/>
          </p:cNvSpPr>
          <p:nvPr>
            <p:ph type="sldNum" sz="quarter" idx="10"/>
          </p:nvPr>
        </p:nvSpPr>
        <p:spPr/>
        <p:txBody>
          <a:bodyPr/>
          <a:lstStyle/>
          <a:p>
            <a:fld id="{E65534C4-1D3B-4215-85B7-7A4589156602}" type="slidenum">
              <a:rPr lang="en-US" smtClean="0"/>
              <a:t>10</a:t>
            </a:fld>
            <a:endParaRPr lang="en-US"/>
          </a:p>
        </p:txBody>
      </p:sp>
    </p:spTree>
    <p:extLst>
      <p:ext uri="{BB962C8B-B14F-4D97-AF65-F5344CB8AC3E}">
        <p14:creationId xmlns:p14="http://schemas.microsoft.com/office/powerpoint/2010/main" val="576198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each data point below the RL, pick one randomly from the modeled distribution to replace it Use this distribution to iterate statistically likely values below the DL, </a:t>
            </a:r>
          </a:p>
          <a:p>
            <a:endParaRPr lang="en-US" dirty="0"/>
          </a:p>
          <a:p>
            <a:r>
              <a:rPr lang="en-US" dirty="0"/>
              <a:t>This approach allows you to use multiple RLs (i.e. </a:t>
            </a:r>
          </a:p>
        </p:txBody>
      </p:sp>
      <p:sp>
        <p:nvSpPr>
          <p:cNvPr id="4" name="Slide Number Placeholder 3"/>
          <p:cNvSpPr>
            <a:spLocks noGrp="1"/>
          </p:cNvSpPr>
          <p:nvPr>
            <p:ph type="sldNum" sz="quarter" idx="10"/>
          </p:nvPr>
        </p:nvSpPr>
        <p:spPr/>
        <p:txBody>
          <a:bodyPr/>
          <a:lstStyle/>
          <a:p>
            <a:fld id="{E65534C4-1D3B-4215-85B7-7A4589156602}" type="slidenum">
              <a:rPr lang="en-US" smtClean="0"/>
              <a:t>11</a:t>
            </a:fld>
            <a:endParaRPr lang="en-US"/>
          </a:p>
        </p:txBody>
      </p:sp>
    </p:spTree>
    <p:extLst>
      <p:ext uri="{BB962C8B-B14F-4D97-AF65-F5344CB8AC3E}">
        <p14:creationId xmlns:p14="http://schemas.microsoft.com/office/powerpoint/2010/main" val="1021423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RLs! Ranging from 0.003 to 0.1 mg/L  58% of data are censored!!</a:t>
            </a:r>
          </a:p>
          <a:p>
            <a:endParaRPr lang="en-US" dirty="0"/>
          </a:p>
          <a:p>
            <a:r>
              <a:rPr lang="en-US" dirty="0"/>
              <a:t>(0.02, 0.01, 0.003, 0.01)</a:t>
            </a:r>
          </a:p>
          <a:p>
            <a:endParaRPr lang="en-US" dirty="0"/>
          </a:p>
          <a:p>
            <a:r>
              <a:rPr lang="en-US" dirty="0"/>
              <a:t>Most common approach to testing for trends is the Seasonal Kendall Tau, which requires ONE DL!!  </a:t>
            </a:r>
          </a:p>
          <a:p>
            <a:r>
              <a:rPr lang="en-US" dirty="0"/>
              <a:t> </a:t>
            </a:r>
          </a:p>
          <a:p>
            <a:r>
              <a:rPr lang="en-US" dirty="0"/>
              <a:t>We must re-censor everything to the highest DL…</a:t>
            </a:r>
          </a:p>
          <a:p>
            <a:endParaRPr lang="en-US" dirty="0"/>
          </a:p>
        </p:txBody>
      </p:sp>
      <p:sp>
        <p:nvSpPr>
          <p:cNvPr id="4" name="Slide Number Placeholder 3"/>
          <p:cNvSpPr>
            <a:spLocks noGrp="1"/>
          </p:cNvSpPr>
          <p:nvPr>
            <p:ph type="sldNum" sz="quarter" idx="10"/>
          </p:nvPr>
        </p:nvSpPr>
        <p:spPr/>
        <p:txBody>
          <a:bodyPr/>
          <a:lstStyle/>
          <a:p>
            <a:fld id="{E65534C4-1D3B-4215-85B7-7A4589156602}" type="slidenum">
              <a:rPr lang="en-US" smtClean="0"/>
              <a:t>12</a:t>
            </a:fld>
            <a:endParaRPr lang="en-US"/>
          </a:p>
        </p:txBody>
      </p:sp>
    </p:spTree>
    <p:extLst>
      <p:ext uri="{BB962C8B-B14F-4D97-AF65-F5344CB8AC3E}">
        <p14:creationId xmlns:p14="http://schemas.microsoft.com/office/powerpoint/2010/main" val="1072855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each data point below the RL, pick one randomly from the modeled distribution to replace it Use this distribution to iterate statistically likely values below the DL, </a:t>
            </a:r>
          </a:p>
          <a:p>
            <a:endParaRPr lang="en-US" dirty="0"/>
          </a:p>
          <a:p>
            <a:r>
              <a:rPr lang="en-US" dirty="0"/>
              <a:t>This approach allows you to use multiple RLs (i.e. </a:t>
            </a:r>
          </a:p>
        </p:txBody>
      </p:sp>
      <p:sp>
        <p:nvSpPr>
          <p:cNvPr id="4" name="Slide Number Placeholder 3"/>
          <p:cNvSpPr>
            <a:spLocks noGrp="1"/>
          </p:cNvSpPr>
          <p:nvPr>
            <p:ph type="sldNum" sz="quarter" idx="10"/>
          </p:nvPr>
        </p:nvSpPr>
        <p:spPr/>
        <p:txBody>
          <a:bodyPr/>
          <a:lstStyle/>
          <a:p>
            <a:fld id="{E65534C4-1D3B-4215-85B7-7A4589156602}" type="slidenum">
              <a:rPr lang="en-US" smtClean="0"/>
              <a:t>13</a:t>
            </a:fld>
            <a:endParaRPr lang="en-US"/>
          </a:p>
        </p:txBody>
      </p:sp>
    </p:spTree>
    <p:extLst>
      <p:ext uri="{BB962C8B-B14F-4D97-AF65-F5344CB8AC3E}">
        <p14:creationId xmlns:p14="http://schemas.microsoft.com/office/powerpoint/2010/main" val="112281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RLs! Ranging from 0.003 to 0.1 mg/L  58% of data are censored!!</a:t>
            </a:r>
          </a:p>
          <a:p>
            <a:endParaRPr lang="en-US" dirty="0"/>
          </a:p>
          <a:p>
            <a:r>
              <a:rPr lang="en-US" dirty="0"/>
              <a:t>(0.02, 0.01, 0.003, 0.01)</a:t>
            </a:r>
          </a:p>
          <a:p>
            <a:endParaRPr lang="en-US" dirty="0"/>
          </a:p>
          <a:p>
            <a:r>
              <a:rPr lang="en-US" dirty="0"/>
              <a:t>Most common approach to testing for trends is the Seasonal Kendall Tau, which requires ONE DL!!  </a:t>
            </a:r>
          </a:p>
          <a:p>
            <a:r>
              <a:rPr lang="en-US" dirty="0"/>
              <a:t> </a:t>
            </a:r>
          </a:p>
          <a:p>
            <a:r>
              <a:rPr lang="en-US" dirty="0"/>
              <a:t>We must re-censor everything to the highest DL…</a:t>
            </a:r>
          </a:p>
          <a:p>
            <a:endParaRPr lang="en-US" dirty="0"/>
          </a:p>
        </p:txBody>
      </p:sp>
      <p:sp>
        <p:nvSpPr>
          <p:cNvPr id="4" name="Slide Number Placeholder 3"/>
          <p:cNvSpPr>
            <a:spLocks noGrp="1"/>
          </p:cNvSpPr>
          <p:nvPr>
            <p:ph type="sldNum" sz="quarter" idx="10"/>
          </p:nvPr>
        </p:nvSpPr>
        <p:spPr/>
        <p:txBody>
          <a:bodyPr/>
          <a:lstStyle/>
          <a:p>
            <a:fld id="{E65534C4-1D3B-4215-85B7-7A4589156602}" type="slidenum">
              <a:rPr lang="en-US" smtClean="0"/>
              <a:t>14</a:t>
            </a:fld>
            <a:endParaRPr lang="en-US"/>
          </a:p>
        </p:txBody>
      </p:sp>
    </p:spTree>
    <p:extLst>
      <p:ext uri="{BB962C8B-B14F-4D97-AF65-F5344CB8AC3E}">
        <p14:creationId xmlns:p14="http://schemas.microsoft.com/office/powerpoint/2010/main" val="3796221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each data point below the RL, pick one randomly from the modeled distribution to replace it Use this distribution to iterate statistically likely values below the DL, </a:t>
            </a:r>
          </a:p>
          <a:p>
            <a:endParaRPr lang="en-US" dirty="0"/>
          </a:p>
          <a:p>
            <a:r>
              <a:rPr lang="en-US" dirty="0"/>
              <a:t>This approach allows you to use multiple RLs (i.e. </a:t>
            </a:r>
          </a:p>
        </p:txBody>
      </p:sp>
      <p:sp>
        <p:nvSpPr>
          <p:cNvPr id="4" name="Slide Number Placeholder 3"/>
          <p:cNvSpPr>
            <a:spLocks noGrp="1"/>
          </p:cNvSpPr>
          <p:nvPr>
            <p:ph type="sldNum" sz="quarter" idx="10"/>
          </p:nvPr>
        </p:nvSpPr>
        <p:spPr/>
        <p:txBody>
          <a:bodyPr/>
          <a:lstStyle/>
          <a:p>
            <a:fld id="{E65534C4-1D3B-4215-85B7-7A4589156602}" type="slidenum">
              <a:rPr lang="en-US" smtClean="0"/>
              <a:t>15</a:t>
            </a:fld>
            <a:endParaRPr lang="en-US"/>
          </a:p>
        </p:txBody>
      </p:sp>
    </p:spTree>
    <p:extLst>
      <p:ext uri="{BB962C8B-B14F-4D97-AF65-F5344CB8AC3E}">
        <p14:creationId xmlns:p14="http://schemas.microsoft.com/office/powerpoint/2010/main" val="2413493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Doing this, our data point to a decreasing trend in NO</a:t>
            </a:r>
            <a:r>
              <a:rPr lang="en-US" baseline="-25000" dirty="0"/>
              <a:t>3</a:t>
            </a:r>
            <a:r>
              <a:rPr lang="en-US" baseline="0" dirty="0"/>
              <a:t>!!  </a:t>
            </a:r>
          </a:p>
          <a:p>
            <a:endParaRPr lang="en-US" baseline="0" dirty="0"/>
          </a:p>
          <a:p>
            <a:r>
              <a:rPr lang="en-US" baseline="0" dirty="0"/>
              <a:t>We have accounted for the multiple RLs and we have technically performed a substitution but it based on a statistical distribution of the non-censored data, it is more informed than using an arbitrary multiple of the RL.</a:t>
            </a:r>
          </a:p>
          <a:p>
            <a:endParaRPr lang="en-US" baseline="0" dirty="0"/>
          </a:p>
          <a:p>
            <a:r>
              <a:rPr lang="en-US" baseline="0" dirty="0"/>
              <a:t>This is just one iteration, though, who’s to say it’s the right one?? For each censored data point we could have substituted in any number of values below the RL.  In order to capture this variability , we repeat this 200 times (you could 500, 1000, depending on how long you want to wait in front of your computer) to get a better representation of what’s going on.  We can then look at the distribution of the results of the SKT for each iteration to determine if there is a trend…</a:t>
            </a:r>
          </a:p>
        </p:txBody>
      </p:sp>
      <p:sp>
        <p:nvSpPr>
          <p:cNvPr id="4" name="Slide Number Placeholder 3"/>
          <p:cNvSpPr>
            <a:spLocks noGrp="1"/>
          </p:cNvSpPr>
          <p:nvPr>
            <p:ph type="sldNum" sz="quarter" idx="10"/>
          </p:nvPr>
        </p:nvSpPr>
        <p:spPr/>
        <p:txBody>
          <a:bodyPr/>
          <a:lstStyle/>
          <a:p>
            <a:fld id="{E65534C4-1D3B-4215-85B7-7A4589156602}" type="slidenum">
              <a:rPr lang="en-US" smtClean="0"/>
              <a:t>16</a:t>
            </a:fld>
            <a:endParaRPr lang="en-US"/>
          </a:p>
        </p:txBody>
      </p:sp>
    </p:spTree>
    <p:extLst>
      <p:ext uri="{BB962C8B-B14F-4D97-AF65-F5344CB8AC3E}">
        <p14:creationId xmlns:p14="http://schemas.microsoft.com/office/powerpoint/2010/main" val="2431157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we can plot a histogram of the p-values from each SKT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Scenario 1 Most of the p-values fall below 0.05; trend is statistically significant at the 95% CI</a:t>
            </a:r>
          </a:p>
          <a:p>
            <a:r>
              <a:rPr lang="en-US" dirty="0"/>
              <a:t>Scenario 2 most of the p-values are ABOVE 0.05; cannot say that the trend is significant at the 95% CI</a:t>
            </a:r>
          </a:p>
          <a:p>
            <a:endParaRPr lang="en-US" dirty="0"/>
          </a:p>
          <a:p>
            <a:r>
              <a:rPr lang="en-US" dirty="0"/>
              <a:t>In other words, in scenario 1 we would have confidence in the trend, while in scenario 2 we would not have any</a:t>
            </a:r>
          </a:p>
        </p:txBody>
      </p:sp>
      <p:sp>
        <p:nvSpPr>
          <p:cNvPr id="4" name="Slide Number Placeholder 3"/>
          <p:cNvSpPr>
            <a:spLocks noGrp="1"/>
          </p:cNvSpPr>
          <p:nvPr>
            <p:ph type="sldNum" sz="quarter" idx="10"/>
          </p:nvPr>
        </p:nvSpPr>
        <p:spPr/>
        <p:txBody>
          <a:bodyPr/>
          <a:lstStyle/>
          <a:p>
            <a:fld id="{E65534C4-1D3B-4215-85B7-7A4589156602}" type="slidenum">
              <a:rPr lang="en-US" smtClean="0"/>
              <a:t>17</a:t>
            </a:fld>
            <a:endParaRPr lang="en-US"/>
          </a:p>
        </p:txBody>
      </p:sp>
    </p:spTree>
    <p:extLst>
      <p:ext uri="{BB962C8B-B14F-4D97-AF65-F5344CB8AC3E}">
        <p14:creationId xmlns:p14="http://schemas.microsoft.com/office/powerpoint/2010/main" val="1663765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our scenario a good portion of the p-values lie above our threshold  (0.05) (albeit not </a:t>
            </a:r>
            <a:r>
              <a:rPr lang="en-US" u="sng" dirty="0"/>
              <a:t>all</a:t>
            </a:r>
            <a:r>
              <a:rPr lang="en-US" dirty="0"/>
              <a:t> of the p-values) which tells us that there is Some evidence to suggest that there is a decreasing trend in nitrate</a:t>
            </a:r>
          </a:p>
          <a:p>
            <a:endParaRPr lang="en-US" dirty="0"/>
          </a:p>
        </p:txBody>
      </p:sp>
      <p:sp>
        <p:nvSpPr>
          <p:cNvPr id="4" name="Slide Number Placeholder 3"/>
          <p:cNvSpPr>
            <a:spLocks noGrp="1"/>
          </p:cNvSpPr>
          <p:nvPr>
            <p:ph type="sldNum" sz="quarter" idx="10"/>
          </p:nvPr>
        </p:nvSpPr>
        <p:spPr/>
        <p:txBody>
          <a:bodyPr/>
          <a:lstStyle/>
          <a:p>
            <a:fld id="{E65534C4-1D3B-4215-85B7-7A4589156602}" type="slidenum">
              <a:rPr lang="en-US" smtClean="0"/>
              <a:t>18</a:t>
            </a:fld>
            <a:endParaRPr lang="en-US"/>
          </a:p>
        </p:txBody>
      </p:sp>
    </p:spTree>
    <p:extLst>
      <p:ext uri="{BB962C8B-B14F-4D97-AF65-F5344CB8AC3E}">
        <p14:creationId xmlns:p14="http://schemas.microsoft.com/office/powerpoint/2010/main" val="2093412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picture isn’t back and white but we  have more confidence knowing that our data were treated wisely. </a:t>
            </a:r>
          </a:p>
        </p:txBody>
      </p:sp>
      <p:sp>
        <p:nvSpPr>
          <p:cNvPr id="4" name="Slide Number Placeholder 3"/>
          <p:cNvSpPr>
            <a:spLocks noGrp="1"/>
          </p:cNvSpPr>
          <p:nvPr>
            <p:ph type="sldNum" sz="quarter" idx="10"/>
          </p:nvPr>
        </p:nvSpPr>
        <p:spPr/>
        <p:txBody>
          <a:bodyPr/>
          <a:lstStyle/>
          <a:p>
            <a:fld id="{E65534C4-1D3B-4215-85B7-7A4589156602}" type="slidenum">
              <a:rPr lang="en-US" smtClean="0"/>
              <a:t>19</a:t>
            </a:fld>
            <a:endParaRPr lang="en-US"/>
          </a:p>
        </p:txBody>
      </p:sp>
    </p:spTree>
    <p:extLst>
      <p:ext uri="{BB962C8B-B14F-4D97-AF65-F5344CB8AC3E}">
        <p14:creationId xmlns:p14="http://schemas.microsoft.com/office/powerpoint/2010/main" val="3064698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In environmental applications, it is not always possible to record the exact values of variables of interested due to limitations in the measuring equipment.  For example,  in water or air quality monitoring studies, sensors may not be able to detect pollutant concentrations below some threshold value (the limit of detection).  On the other end of the scale measuring equipment may fail at particularly high values, like high wind speed measurements during high wind events or stream flows during storm events.</a:t>
            </a:r>
          </a:p>
          <a:p>
            <a:endParaRPr lang="en-US" sz="1000" dirty="0"/>
          </a:p>
          <a:p>
            <a:r>
              <a:rPr lang="en-US" sz="1000" dirty="0"/>
              <a:t>When a measurement falls within the LOD, a numerical value can be assigned to the measurement.  But values outside this range are often recorded merely as “less than” or “greater than” the appropriate threshold.  Such data values are considered “censored”.</a:t>
            </a:r>
          </a:p>
          <a:p>
            <a:endParaRPr lang="en-US" sz="1000" dirty="0"/>
          </a:p>
          <a:p>
            <a:r>
              <a:rPr lang="en-US" sz="1000" dirty="0"/>
              <a:t>Note that censored data are not the same as missing data.  Censored data still carry a great deal of value in our analyses, if handled correctly.</a:t>
            </a:r>
          </a:p>
          <a:p>
            <a:endParaRPr lang="en-US" sz="1000" dirty="0"/>
          </a:p>
          <a:p>
            <a:r>
              <a:rPr lang="en-US" sz="1000" dirty="0"/>
              <a:t>The concept of censored data and the approaches that I’ll describe in the following slides are not new, they’ve been important in the medical field for years, and several techniques for treating them have been developed, vetted and applied in that field.  Only recently, however have these approaches begun to cross into our discipline.</a:t>
            </a:r>
          </a:p>
        </p:txBody>
      </p:sp>
      <p:sp>
        <p:nvSpPr>
          <p:cNvPr id="4" name="Slide Number Placeholder 3"/>
          <p:cNvSpPr>
            <a:spLocks noGrp="1"/>
          </p:cNvSpPr>
          <p:nvPr>
            <p:ph type="sldNum" sz="quarter" idx="10"/>
          </p:nvPr>
        </p:nvSpPr>
        <p:spPr/>
        <p:txBody>
          <a:bodyPr/>
          <a:lstStyle/>
          <a:p>
            <a:fld id="{E65534C4-1D3B-4215-85B7-7A4589156602}" type="slidenum">
              <a:rPr lang="en-US" smtClean="0"/>
              <a:t>2</a:t>
            </a:fld>
            <a:endParaRPr lang="en-US"/>
          </a:p>
        </p:txBody>
      </p:sp>
    </p:spTree>
    <p:extLst>
      <p:ext uri="{BB962C8B-B14F-4D97-AF65-F5344CB8AC3E}">
        <p14:creationId xmlns:p14="http://schemas.microsoft.com/office/powerpoint/2010/main" val="3119620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534C4-1D3B-4215-85B7-7A4589156602}" type="slidenum">
              <a:rPr lang="en-US" smtClean="0"/>
              <a:t>20</a:t>
            </a:fld>
            <a:endParaRPr lang="en-US"/>
          </a:p>
        </p:txBody>
      </p:sp>
    </p:spTree>
    <p:extLst>
      <p:ext uri="{BB962C8B-B14F-4D97-AF65-F5344CB8AC3E}">
        <p14:creationId xmlns:p14="http://schemas.microsoft.com/office/powerpoint/2010/main" val="29743495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534C4-1D3B-4215-85B7-7A4589156602}" type="slidenum">
              <a:rPr lang="en-US" smtClean="0"/>
              <a:t>21</a:t>
            </a:fld>
            <a:endParaRPr lang="en-US"/>
          </a:p>
        </p:txBody>
      </p:sp>
    </p:spTree>
    <p:extLst>
      <p:ext uri="{BB962C8B-B14F-4D97-AF65-F5344CB8AC3E}">
        <p14:creationId xmlns:p14="http://schemas.microsoft.com/office/powerpoint/2010/main" val="2628874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534C4-1D3B-4215-85B7-7A4589156602}" type="slidenum">
              <a:rPr lang="en-US" smtClean="0"/>
              <a:t>22</a:t>
            </a:fld>
            <a:endParaRPr lang="en-US"/>
          </a:p>
        </p:txBody>
      </p:sp>
    </p:spTree>
    <p:extLst>
      <p:ext uri="{BB962C8B-B14F-4D97-AF65-F5344CB8AC3E}">
        <p14:creationId xmlns:p14="http://schemas.microsoft.com/office/powerpoint/2010/main" val="1546465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534C4-1D3B-4215-85B7-7A4589156602}" type="slidenum">
              <a:rPr lang="en-US" smtClean="0"/>
              <a:t>23</a:t>
            </a:fld>
            <a:endParaRPr lang="en-US"/>
          </a:p>
        </p:txBody>
      </p:sp>
    </p:spTree>
    <p:extLst>
      <p:ext uri="{BB962C8B-B14F-4D97-AF65-F5344CB8AC3E}">
        <p14:creationId xmlns:p14="http://schemas.microsoft.com/office/powerpoint/2010/main" val="36698704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result of this realization, the national atmospheric deposition program was developed to monitor acid precipitation in the US.  Here we have a map showing the pH of precipitation collected throughout the country, showing precipitation pH of about 4.1-4.5 throughout the northeast.  </a:t>
            </a:r>
          </a:p>
          <a:p>
            <a:endParaRPr lang="en-US" dirty="0"/>
          </a:p>
          <a:p>
            <a:r>
              <a:rPr lang="en-US" dirty="0"/>
              <a:t>Normal precipitation has a pH of about 5.6 but acid precipitation can have </a:t>
            </a:r>
            <a:r>
              <a:rPr lang="en-US" dirty="0" err="1"/>
              <a:t>pHs</a:t>
            </a:r>
            <a:r>
              <a:rPr lang="en-US" dirty="0"/>
              <a:t> as low as 2 or 3 pH units!  </a:t>
            </a:r>
          </a:p>
          <a:p>
            <a:endParaRPr lang="en-US" dirty="0"/>
          </a:p>
          <a:p>
            <a:endParaRPr lang="en-US" dirty="0"/>
          </a:p>
        </p:txBody>
      </p:sp>
      <p:sp>
        <p:nvSpPr>
          <p:cNvPr id="4" name="Slide Number Placeholder 3"/>
          <p:cNvSpPr>
            <a:spLocks noGrp="1"/>
          </p:cNvSpPr>
          <p:nvPr>
            <p:ph type="sldNum" sz="quarter" idx="10"/>
          </p:nvPr>
        </p:nvSpPr>
        <p:spPr/>
        <p:txBody>
          <a:bodyPr/>
          <a:lstStyle/>
          <a:p>
            <a:fld id="{E65534C4-1D3B-4215-85B7-7A4589156602}" type="slidenum">
              <a:rPr lang="en-US" smtClean="0"/>
              <a:t>24</a:t>
            </a:fld>
            <a:endParaRPr lang="en-US"/>
          </a:p>
        </p:txBody>
      </p:sp>
    </p:spTree>
    <p:extLst>
      <p:ext uri="{BB962C8B-B14F-4D97-AF65-F5344CB8AC3E}">
        <p14:creationId xmlns:p14="http://schemas.microsoft.com/office/powerpoint/2010/main" val="29153969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In 1990, The Clean Air Act, and its amendments passed and resulting in large reductions in sulfur dioxide emissions, reducing the prevalence of acid rain, especially in the northeast.  And, for many of us, acid rain has dropped off the radar</a:t>
            </a:r>
          </a:p>
          <a:p>
            <a:endParaRPr lang="en-US" dirty="0"/>
          </a:p>
          <a:p>
            <a:r>
              <a:rPr lang="en-US" dirty="0"/>
              <a:t>But the impact of acid precipitation is </a:t>
            </a:r>
          </a:p>
        </p:txBody>
      </p:sp>
      <p:sp>
        <p:nvSpPr>
          <p:cNvPr id="4" name="Slide Number Placeholder 3"/>
          <p:cNvSpPr>
            <a:spLocks noGrp="1"/>
          </p:cNvSpPr>
          <p:nvPr>
            <p:ph type="sldNum" sz="quarter" idx="10"/>
          </p:nvPr>
        </p:nvSpPr>
        <p:spPr/>
        <p:txBody>
          <a:bodyPr/>
          <a:lstStyle/>
          <a:p>
            <a:fld id="{E65534C4-1D3B-4215-85B7-7A4589156602}" type="slidenum">
              <a:rPr lang="en-US" smtClean="0"/>
              <a:t>25</a:t>
            </a:fld>
            <a:endParaRPr lang="en-US"/>
          </a:p>
        </p:txBody>
      </p:sp>
    </p:spTree>
    <p:extLst>
      <p:ext uri="{BB962C8B-B14F-4D97-AF65-F5344CB8AC3E}">
        <p14:creationId xmlns:p14="http://schemas.microsoft.com/office/powerpoint/2010/main" val="39492159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 demonstrates one pitfall to using historical approaches to censored data to do trend analyses.  Here we have a hypothetical data set that shows MTBE concentrations in ground water as a function of time.   At first glance, it appears that something happened between 2000 and 2001 to reduce concentrations considerably.  However, upon further inspection, we see that lab doing these analyses improved their technique and was able to lower their RL from 50 ppb down to 20 ppb.  So censored data that were being reported at the RL of 50 are now censored at 20 ppb, introducing an alien trend.</a:t>
            </a:r>
          </a:p>
          <a:p>
            <a:endParaRPr lang="en-US" dirty="0"/>
          </a:p>
          <a:p>
            <a:r>
              <a:rPr lang="en-US" dirty="0"/>
              <a:t>Who’s to say that the data don’t really look like this…</a:t>
            </a:r>
          </a:p>
        </p:txBody>
      </p:sp>
      <p:sp>
        <p:nvSpPr>
          <p:cNvPr id="4" name="Slide Number Placeholder 3"/>
          <p:cNvSpPr>
            <a:spLocks noGrp="1"/>
          </p:cNvSpPr>
          <p:nvPr>
            <p:ph type="sldNum" sz="quarter" idx="10"/>
          </p:nvPr>
        </p:nvSpPr>
        <p:spPr/>
        <p:txBody>
          <a:bodyPr/>
          <a:lstStyle/>
          <a:p>
            <a:fld id="{E65534C4-1D3B-4215-85B7-7A4589156602}" type="slidenum">
              <a:rPr lang="en-US" smtClean="0"/>
              <a:t>26</a:t>
            </a:fld>
            <a:endParaRPr lang="en-US"/>
          </a:p>
        </p:txBody>
      </p:sp>
    </p:spTree>
    <p:extLst>
      <p:ext uri="{BB962C8B-B14F-4D97-AF65-F5344CB8AC3E}">
        <p14:creationId xmlns:p14="http://schemas.microsoft.com/office/powerpoint/2010/main" val="33236274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…who’s to say that the data don’t really look like this…</a:t>
            </a:r>
          </a:p>
          <a:p>
            <a:endParaRPr lang="en-US" dirty="0"/>
          </a:p>
          <a:p>
            <a:r>
              <a:rPr lang="en-US" dirty="0"/>
              <a:t>We’ll talk about better approaches shortly, within the context of some </a:t>
            </a:r>
            <a:r>
              <a:rPr lang="en-US" i="1" dirty="0"/>
              <a:t>real </a:t>
            </a:r>
            <a:r>
              <a:rPr lang="en-US" i="0" dirty="0"/>
              <a:t>data (not fake data) that have been collected as part of Vermont’s Long Term monitoring program to track the recovery of our lakes and ponds to the impacts of acid rain.  </a:t>
            </a:r>
          </a:p>
          <a:p>
            <a:endParaRPr lang="en-US" i="0" dirty="0"/>
          </a:p>
          <a:p>
            <a:r>
              <a:rPr lang="en-US" i="0" dirty="0"/>
              <a:t>Let’s just take a moment to review the causes and impacts of acid precipitation</a:t>
            </a:r>
            <a:endParaRPr lang="en-US" dirty="0"/>
          </a:p>
        </p:txBody>
      </p:sp>
      <p:sp>
        <p:nvSpPr>
          <p:cNvPr id="4" name="Slide Number Placeholder 3"/>
          <p:cNvSpPr>
            <a:spLocks noGrp="1"/>
          </p:cNvSpPr>
          <p:nvPr>
            <p:ph type="sldNum" sz="quarter" idx="10"/>
          </p:nvPr>
        </p:nvSpPr>
        <p:spPr/>
        <p:txBody>
          <a:bodyPr/>
          <a:lstStyle/>
          <a:p>
            <a:fld id="{E65534C4-1D3B-4215-85B7-7A4589156602}" type="slidenum">
              <a:rPr lang="en-US" smtClean="0"/>
              <a:t>27</a:t>
            </a:fld>
            <a:endParaRPr lang="en-US"/>
          </a:p>
        </p:txBody>
      </p:sp>
    </p:spTree>
    <p:extLst>
      <p:ext uri="{BB962C8B-B14F-4D97-AF65-F5344CB8AC3E}">
        <p14:creationId xmlns:p14="http://schemas.microsoft.com/office/powerpoint/2010/main" val="1232925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common practice with dealing with non detects is to substitute censored data with an arbitrary multiple of the detection limit. For example, half the RL, the RL itself, or 1/the square root of 2 times the RL, sometimes even zero.</a:t>
            </a:r>
          </a:p>
          <a:p>
            <a:endParaRPr lang="en-US" dirty="0"/>
          </a:p>
          <a:p>
            <a:r>
              <a:rPr lang="en-US" dirty="0"/>
              <a:t>When less than 10% of your data set is censored, these substitutions can be OK but this will depend on the specific data set.  </a:t>
            </a:r>
          </a:p>
          <a:p>
            <a:endParaRPr lang="en-US" dirty="0"/>
          </a:p>
          <a:p>
            <a:r>
              <a:rPr lang="en-US" dirty="0"/>
              <a:t>As a hypothetical example, let’s consider three ponds in which chloride concentrations have been measured for several years. These ponds may represent different geographical regions, levels of development, you name it.  We’re interested in knowing whether or not the chloride concentrations differ between the three ponds. Censored data have been reported at 5 ppb.  Performing an analysis of variance (ANOVA) test yields a p-value sufficiently high to indicate that there is no statistical difference between the three ponds.  BUT considering the degree of censorship here (something like 80% of the data in round pond are censored) this analysis does not tell the whole story.  </a:t>
            </a:r>
          </a:p>
          <a:p>
            <a:endParaRPr lang="en-US" dirty="0"/>
          </a:p>
          <a:p>
            <a:r>
              <a:rPr lang="en-US" dirty="0"/>
              <a:t>Instead…</a:t>
            </a:r>
          </a:p>
        </p:txBody>
      </p:sp>
      <p:sp>
        <p:nvSpPr>
          <p:cNvPr id="4" name="Slide Number Placeholder 3"/>
          <p:cNvSpPr>
            <a:spLocks noGrp="1"/>
          </p:cNvSpPr>
          <p:nvPr>
            <p:ph type="sldNum" sz="quarter" idx="10"/>
          </p:nvPr>
        </p:nvSpPr>
        <p:spPr/>
        <p:txBody>
          <a:bodyPr/>
          <a:lstStyle/>
          <a:p>
            <a:fld id="{E65534C4-1D3B-4215-85B7-7A4589156602}" type="slidenum">
              <a:rPr lang="en-US" smtClean="0"/>
              <a:t>3</a:t>
            </a:fld>
            <a:endParaRPr lang="en-US"/>
          </a:p>
        </p:txBody>
      </p:sp>
    </p:spTree>
    <p:extLst>
      <p:ext uri="{BB962C8B-B14F-4D97-AF65-F5344CB8AC3E}">
        <p14:creationId xmlns:p14="http://schemas.microsoft.com/office/powerpoint/2010/main" val="401868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can do is to compare the proportion of data that are above the RL of 5 ppb.  Literally taking the number of points above 5 ppb for each pond, dividing by the total number of data points collected at that pond and compare this fraction between ponds.</a:t>
            </a:r>
          </a:p>
          <a:p>
            <a:endParaRPr lang="en-US" dirty="0"/>
          </a:p>
          <a:p>
            <a:r>
              <a:rPr lang="en-US" dirty="0"/>
              <a:t>Now, we can see that there is a significant and quantifiable difference in chloride concentrations between these ponds.  This approach is an example of a non-parametric test that uses the censored data wisely.</a:t>
            </a:r>
          </a:p>
          <a:p>
            <a:endParaRPr lang="en-US" dirty="0"/>
          </a:p>
          <a:p>
            <a:endParaRPr lang="en-US" dirty="0"/>
          </a:p>
        </p:txBody>
      </p:sp>
      <p:sp>
        <p:nvSpPr>
          <p:cNvPr id="4" name="Slide Number Placeholder 3"/>
          <p:cNvSpPr>
            <a:spLocks noGrp="1"/>
          </p:cNvSpPr>
          <p:nvPr>
            <p:ph type="sldNum" sz="quarter" idx="10"/>
          </p:nvPr>
        </p:nvSpPr>
        <p:spPr/>
        <p:txBody>
          <a:bodyPr/>
          <a:lstStyle/>
          <a:p>
            <a:fld id="{E65534C4-1D3B-4215-85B7-7A4589156602}" type="slidenum">
              <a:rPr lang="en-US" smtClean="0"/>
              <a:t>4</a:t>
            </a:fld>
            <a:endParaRPr lang="en-US"/>
          </a:p>
        </p:txBody>
      </p:sp>
    </p:spTree>
    <p:extLst>
      <p:ext uri="{BB962C8B-B14F-4D97-AF65-F5344CB8AC3E}">
        <p14:creationId xmlns:p14="http://schemas.microsoft.com/office/powerpoint/2010/main" val="2013930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sure many of you are familiar with “acid rain,” which became a household term in the 1970s.  </a:t>
            </a:r>
          </a:p>
          <a:p>
            <a:endParaRPr lang="en-US" dirty="0"/>
          </a:p>
          <a:p>
            <a:r>
              <a:rPr lang="en-US" dirty="0"/>
              <a:t>Acid rain is formed when sulfur dioxide and nitrogen oxide emissions are released from industrial processes and motor vehicles and react in the atmosphere to produce nitric acid and sulfuric acid.  These acids are then delivered to the to earth’s surface (often hundreds of miles from their source) in rain, snow, fog, on particles or are deposited </a:t>
            </a:r>
          </a:p>
          <a:p>
            <a:endParaRPr lang="en-US" dirty="0"/>
          </a:p>
          <a:p>
            <a:r>
              <a:rPr lang="en-US" dirty="0"/>
              <a:t>Acid precipitation has had a large impact on the water chemistry of Vermont waters.  In 1983, Vermont DEC joined the EPA to establish the Vermont long-term monitoring program, which monitors the acid neutralizing capacity of lakes throughout the state.  Later, in 1990, the clean air act and its amendments greatly reduced the amount of acid rain precursors emitted by factories, thereby reducing the acidity of precipitation.  </a:t>
            </a:r>
          </a:p>
        </p:txBody>
      </p:sp>
      <p:sp>
        <p:nvSpPr>
          <p:cNvPr id="4" name="Slide Number Placeholder 3"/>
          <p:cNvSpPr>
            <a:spLocks noGrp="1"/>
          </p:cNvSpPr>
          <p:nvPr>
            <p:ph type="sldNum" sz="quarter" idx="10"/>
          </p:nvPr>
        </p:nvSpPr>
        <p:spPr/>
        <p:txBody>
          <a:bodyPr/>
          <a:lstStyle/>
          <a:p>
            <a:fld id="{E65534C4-1D3B-4215-85B7-7A4589156602}" type="slidenum">
              <a:rPr lang="en-US" smtClean="0"/>
              <a:t>5</a:t>
            </a:fld>
            <a:endParaRPr lang="en-US"/>
          </a:p>
        </p:txBody>
      </p:sp>
    </p:spTree>
    <p:extLst>
      <p:ext uri="{BB962C8B-B14F-4D97-AF65-F5344CB8AC3E}">
        <p14:creationId xmlns:p14="http://schemas.microsoft.com/office/powerpoint/2010/main" val="1278331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then, we have continued to monitor the recovery of many acid impaired or stressed lakes and ponds and have seen great improvements in pH, alkalinity and other important parameters.  </a:t>
            </a:r>
          </a:p>
          <a:p>
            <a:endParaRPr lang="en-US" dirty="0"/>
          </a:p>
        </p:txBody>
      </p:sp>
      <p:sp>
        <p:nvSpPr>
          <p:cNvPr id="4" name="Slide Number Placeholder 3"/>
          <p:cNvSpPr>
            <a:spLocks noGrp="1"/>
          </p:cNvSpPr>
          <p:nvPr>
            <p:ph type="sldNum" sz="quarter" idx="10"/>
          </p:nvPr>
        </p:nvSpPr>
        <p:spPr/>
        <p:txBody>
          <a:bodyPr/>
          <a:lstStyle/>
          <a:p>
            <a:fld id="{E65534C4-1D3B-4215-85B7-7A4589156602}" type="slidenum">
              <a:rPr lang="en-US" smtClean="0"/>
              <a:t>6</a:t>
            </a:fld>
            <a:endParaRPr lang="en-US"/>
          </a:p>
        </p:txBody>
      </p:sp>
    </p:spTree>
    <p:extLst>
      <p:ext uri="{BB962C8B-B14F-4D97-AF65-F5344CB8AC3E}">
        <p14:creationId xmlns:p14="http://schemas.microsoft.com/office/powerpoint/2010/main" val="2304159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we observe sulfate and nitrate concentrations decreasing??</a:t>
            </a:r>
          </a:p>
        </p:txBody>
      </p:sp>
      <p:sp>
        <p:nvSpPr>
          <p:cNvPr id="4" name="Slide Number Placeholder 3"/>
          <p:cNvSpPr>
            <a:spLocks noGrp="1"/>
          </p:cNvSpPr>
          <p:nvPr>
            <p:ph type="sldNum" sz="quarter" idx="10"/>
          </p:nvPr>
        </p:nvSpPr>
        <p:spPr/>
        <p:txBody>
          <a:bodyPr/>
          <a:lstStyle/>
          <a:p>
            <a:fld id="{E65534C4-1D3B-4215-85B7-7A4589156602}" type="slidenum">
              <a:rPr lang="en-US" smtClean="0"/>
              <a:t>7</a:t>
            </a:fld>
            <a:endParaRPr lang="en-US"/>
          </a:p>
        </p:txBody>
      </p:sp>
    </p:spTree>
    <p:extLst>
      <p:ext uri="{BB962C8B-B14F-4D97-AF65-F5344CB8AC3E}">
        <p14:creationId xmlns:p14="http://schemas.microsoft.com/office/powerpoint/2010/main" val="3197023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Clear downward trend in sulfate concentration in Bourne pond, which agrees well with what we’ve observed in pH and alkalinity</a:t>
            </a:r>
          </a:p>
          <a:p>
            <a:endParaRPr lang="en-US" dirty="0"/>
          </a:p>
          <a:p>
            <a:r>
              <a:rPr lang="en-US" dirty="0"/>
              <a:t>NADP precipitation station in Underhill shows a sulfate reduction in precipitation of about the same magnitude, average of about 2.5 mg/L in 1980s to about 0.5 mg/L 2016.</a:t>
            </a:r>
          </a:p>
          <a:p>
            <a:endParaRPr lang="en-US" dirty="0"/>
          </a:p>
          <a:p>
            <a:r>
              <a:rPr lang="en-US" dirty="0"/>
              <a:t>This trend in precipitation is also echoed in Nitrate concentrations, in the early 1980s Nitrate concentrations measured in Underhill where about 2 mg/L and today they’re about 0.5 mg/L</a:t>
            </a:r>
          </a:p>
        </p:txBody>
      </p:sp>
      <p:sp>
        <p:nvSpPr>
          <p:cNvPr id="4" name="Slide Number Placeholder 3"/>
          <p:cNvSpPr>
            <a:spLocks noGrp="1"/>
          </p:cNvSpPr>
          <p:nvPr>
            <p:ph type="sldNum" sz="quarter" idx="10"/>
          </p:nvPr>
        </p:nvSpPr>
        <p:spPr/>
        <p:txBody>
          <a:bodyPr/>
          <a:lstStyle/>
          <a:p>
            <a:fld id="{E65534C4-1D3B-4215-85B7-7A4589156602}" type="slidenum">
              <a:rPr lang="en-US" smtClean="0"/>
              <a:t>8</a:t>
            </a:fld>
            <a:endParaRPr lang="en-US"/>
          </a:p>
        </p:txBody>
      </p:sp>
    </p:spTree>
    <p:extLst>
      <p:ext uri="{BB962C8B-B14F-4D97-AF65-F5344CB8AC3E}">
        <p14:creationId xmlns:p14="http://schemas.microsoft.com/office/powerpoint/2010/main" val="205668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RLs! Ranging from 0.003 to 0.1 mg/L  58% of data are censored!!</a:t>
            </a:r>
          </a:p>
          <a:p>
            <a:endParaRPr lang="en-US" dirty="0"/>
          </a:p>
          <a:p>
            <a:r>
              <a:rPr lang="en-US" dirty="0"/>
              <a:t>(0.02, 0.01, 0.003, 0.01)</a:t>
            </a:r>
          </a:p>
          <a:p>
            <a:endParaRPr lang="en-US" dirty="0"/>
          </a:p>
          <a:p>
            <a:r>
              <a:rPr lang="en-US" dirty="0"/>
              <a:t>Most common approach to testing for trends is the Seasonal Kendall Tau, which requires ONE DL!!  </a:t>
            </a:r>
          </a:p>
          <a:p>
            <a:r>
              <a:rPr lang="en-US" dirty="0"/>
              <a:t> </a:t>
            </a:r>
          </a:p>
          <a:p>
            <a:r>
              <a:rPr lang="en-US" dirty="0"/>
              <a:t>We must re-censor everything to the highest DL…</a:t>
            </a:r>
          </a:p>
          <a:p>
            <a:endParaRPr lang="en-US" dirty="0"/>
          </a:p>
        </p:txBody>
      </p:sp>
      <p:sp>
        <p:nvSpPr>
          <p:cNvPr id="4" name="Slide Number Placeholder 3"/>
          <p:cNvSpPr>
            <a:spLocks noGrp="1"/>
          </p:cNvSpPr>
          <p:nvPr>
            <p:ph type="sldNum" sz="quarter" idx="10"/>
          </p:nvPr>
        </p:nvSpPr>
        <p:spPr/>
        <p:txBody>
          <a:bodyPr/>
          <a:lstStyle/>
          <a:p>
            <a:fld id="{E65534C4-1D3B-4215-85B7-7A4589156602}" type="slidenum">
              <a:rPr lang="en-US" smtClean="0"/>
              <a:t>9</a:t>
            </a:fld>
            <a:endParaRPr lang="en-US"/>
          </a:p>
        </p:txBody>
      </p:sp>
    </p:spTree>
    <p:extLst>
      <p:ext uri="{BB962C8B-B14F-4D97-AF65-F5344CB8AC3E}">
        <p14:creationId xmlns:p14="http://schemas.microsoft.com/office/powerpoint/2010/main" val="3830794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7D7A53C-2AB8-4788-BF0C-2AC00DFB53B4}" type="datetime1">
              <a:rPr lang="en-US" smtClean="0"/>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DDDBE7-0F30-43FB-8EDF-D56DA3EE7FC6}" type="slidenum">
              <a:rPr lang="en-US" smtClean="0"/>
              <a:t>‹#›</a:t>
            </a:fld>
            <a:endParaRPr lang="en-US"/>
          </a:p>
        </p:txBody>
      </p:sp>
    </p:spTree>
    <p:extLst>
      <p:ext uri="{BB962C8B-B14F-4D97-AF65-F5344CB8AC3E}">
        <p14:creationId xmlns:p14="http://schemas.microsoft.com/office/powerpoint/2010/main" val="2980764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283A1-5406-4D59-95B8-77C55D7BE863}" type="datetime1">
              <a:rPr lang="en-US" smtClean="0"/>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DDDBE7-0F30-43FB-8EDF-D56DA3EE7FC6}" type="slidenum">
              <a:rPr lang="en-US" smtClean="0"/>
              <a:t>‹#›</a:t>
            </a:fld>
            <a:endParaRPr lang="en-US"/>
          </a:p>
        </p:txBody>
      </p:sp>
    </p:spTree>
    <p:extLst>
      <p:ext uri="{BB962C8B-B14F-4D97-AF65-F5344CB8AC3E}">
        <p14:creationId xmlns:p14="http://schemas.microsoft.com/office/powerpoint/2010/main" val="3567686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5A0C0A-B8D9-4A0E-A82D-471189A65804}" type="datetime1">
              <a:rPr lang="en-US" smtClean="0"/>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DDDBE7-0F30-43FB-8EDF-D56DA3EE7FC6}" type="slidenum">
              <a:rPr lang="en-US" smtClean="0"/>
              <a:t>‹#›</a:t>
            </a:fld>
            <a:endParaRPr lang="en-US"/>
          </a:p>
        </p:txBody>
      </p:sp>
    </p:spTree>
    <p:extLst>
      <p:ext uri="{BB962C8B-B14F-4D97-AF65-F5344CB8AC3E}">
        <p14:creationId xmlns:p14="http://schemas.microsoft.com/office/powerpoint/2010/main" val="2339734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A892FA-1964-422E-A395-71FBBC05494C}" type="datetime1">
              <a:rPr lang="en-US" smtClean="0"/>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DDDBE7-0F30-43FB-8EDF-D56DA3EE7FC6}" type="slidenum">
              <a:rPr lang="en-US" smtClean="0"/>
              <a:t>‹#›</a:t>
            </a:fld>
            <a:endParaRPr lang="en-US"/>
          </a:p>
        </p:txBody>
      </p:sp>
    </p:spTree>
    <p:extLst>
      <p:ext uri="{BB962C8B-B14F-4D97-AF65-F5344CB8AC3E}">
        <p14:creationId xmlns:p14="http://schemas.microsoft.com/office/powerpoint/2010/main" val="3566400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B53073-FAB6-4966-A321-95193BDD8A1A}" type="datetime1">
              <a:rPr lang="en-US" smtClean="0"/>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DDDBE7-0F30-43FB-8EDF-D56DA3EE7FC6}" type="slidenum">
              <a:rPr lang="en-US" smtClean="0"/>
              <a:t>‹#›</a:t>
            </a:fld>
            <a:endParaRPr lang="en-US"/>
          </a:p>
        </p:txBody>
      </p:sp>
    </p:spTree>
    <p:extLst>
      <p:ext uri="{BB962C8B-B14F-4D97-AF65-F5344CB8AC3E}">
        <p14:creationId xmlns:p14="http://schemas.microsoft.com/office/powerpoint/2010/main" val="923325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77FCAE-067F-4BDF-BEF3-E35494C3E159}" type="datetime1">
              <a:rPr lang="en-US" smtClean="0"/>
              <a:t>12/14/2017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DDDBE7-0F30-43FB-8EDF-D56DA3EE7FC6}" type="slidenum">
              <a:rPr lang="en-US" smtClean="0"/>
              <a:t>‹#›</a:t>
            </a:fld>
            <a:endParaRPr lang="en-US"/>
          </a:p>
        </p:txBody>
      </p:sp>
    </p:spTree>
    <p:extLst>
      <p:ext uri="{BB962C8B-B14F-4D97-AF65-F5344CB8AC3E}">
        <p14:creationId xmlns:p14="http://schemas.microsoft.com/office/powerpoint/2010/main" val="870872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B04064-28DF-46BD-A163-337DA7DDAF14}" type="datetime1">
              <a:rPr lang="en-US" smtClean="0"/>
              <a:t>12/14/2017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DDDBE7-0F30-43FB-8EDF-D56DA3EE7FC6}" type="slidenum">
              <a:rPr lang="en-US" smtClean="0"/>
              <a:t>‹#›</a:t>
            </a:fld>
            <a:endParaRPr lang="en-US"/>
          </a:p>
        </p:txBody>
      </p:sp>
    </p:spTree>
    <p:extLst>
      <p:ext uri="{BB962C8B-B14F-4D97-AF65-F5344CB8AC3E}">
        <p14:creationId xmlns:p14="http://schemas.microsoft.com/office/powerpoint/2010/main" val="3163881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4D0F9B-5B10-4BFF-8A4A-4B4A3975D3EC}" type="datetime1">
              <a:rPr lang="en-US" smtClean="0"/>
              <a:t>12/14/2017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DDDBE7-0F30-43FB-8EDF-D56DA3EE7FC6}" type="slidenum">
              <a:rPr lang="en-US" smtClean="0"/>
              <a:t>‹#›</a:t>
            </a:fld>
            <a:endParaRPr lang="en-US"/>
          </a:p>
        </p:txBody>
      </p:sp>
    </p:spTree>
    <p:extLst>
      <p:ext uri="{BB962C8B-B14F-4D97-AF65-F5344CB8AC3E}">
        <p14:creationId xmlns:p14="http://schemas.microsoft.com/office/powerpoint/2010/main" val="310476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39A35C-9F7E-4F6F-8BC1-E22C7E273FDC}" type="datetime1">
              <a:rPr lang="en-US" smtClean="0"/>
              <a:t>12/14/2017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DDDBE7-0F30-43FB-8EDF-D56DA3EE7FC6}" type="slidenum">
              <a:rPr lang="en-US" smtClean="0"/>
              <a:t>‹#›</a:t>
            </a:fld>
            <a:endParaRPr lang="en-US"/>
          </a:p>
        </p:txBody>
      </p:sp>
    </p:spTree>
    <p:extLst>
      <p:ext uri="{BB962C8B-B14F-4D97-AF65-F5344CB8AC3E}">
        <p14:creationId xmlns:p14="http://schemas.microsoft.com/office/powerpoint/2010/main" val="713120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BE26D0-75FE-4A3A-A89F-B39664A0C36F}" type="datetime1">
              <a:rPr lang="en-US" smtClean="0"/>
              <a:t>12/14/2017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DDDBE7-0F30-43FB-8EDF-D56DA3EE7FC6}" type="slidenum">
              <a:rPr lang="en-US" smtClean="0"/>
              <a:t>‹#›</a:t>
            </a:fld>
            <a:endParaRPr lang="en-US"/>
          </a:p>
        </p:txBody>
      </p:sp>
    </p:spTree>
    <p:extLst>
      <p:ext uri="{BB962C8B-B14F-4D97-AF65-F5344CB8AC3E}">
        <p14:creationId xmlns:p14="http://schemas.microsoft.com/office/powerpoint/2010/main" val="4236854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7476A1-BB52-46DE-99A2-1BE6E49F6D71}" type="datetime1">
              <a:rPr lang="en-US" smtClean="0"/>
              <a:t>12/14/2017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DDDBE7-0F30-43FB-8EDF-D56DA3EE7FC6}" type="slidenum">
              <a:rPr lang="en-US" smtClean="0"/>
              <a:t>‹#›</a:t>
            </a:fld>
            <a:endParaRPr lang="en-US"/>
          </a:p>
        </p:txBody>
      </p:sp>
    </p:spTree>
    <p:extLst>
      <p:ext uri="{BB962C8B-B14F-4D97-AF65-F5344CB8AC3E}">
        <p14:creationId xmlns:p14="http://schemas.microsoft.com/office/powerpoint/2010/main" val="1374090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FCEDCB-746A-4493-8795-ECCA298C8ECE}" type="datetime1">
              <a:rPr lang="en-US" smtClean="0"/>
              <a:t>12/14/2017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DDDBE7-0F30-43FB-8EDF-D56DA3EE7FC6}" type="slidenum">
              <a:rPr lang="en-US" smtClean="0"/>
              <a:t>‹#›</a:t>
            </a:fld>
            <a:endParaRPr lang="en-US"/>
          </a:p>
        </p:txBody>
      </p:sp>
    </p:spTree>
    <p:extLst>
      <p:ext uri="{BB962C8B-B14F-4D97-AF65-F5344CB8AC3E}">
        <p14:creationId xmlns:p14="http://schemas.microsoft.com/office/powerpoint/2010/main" val="40064405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notesSlide" Target="../notesSlides/notesSlide12.xml"/><Relationship Id="rId7" Type="http://schemas.openxmlformats.org/officeDocument/2006/relationships/chart" Target="../charts/chart5.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notesSlide" Target="../notesSlides/notesSlide14.xml"/><Relationship Id="rId7" Type="http://schemas.openxmlformats.org/officeDocument/2006/relationships/chart" Target="../charts/chart7.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0.png"/><Relationship Id="rId5" Type="http://schemas.openxmlformats.org/officeDocument/2006/relationships/image" Target="../media/image5.e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0.png"/><Relationship Id="rId5" Type="http://schemas.openxmlformats.org/officeDocument/2006/relationships/image" Target="../media/image5.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hyperlink" Target="mailto:rebecca.harvey@vermont.gov"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notesSlide" Target="../notesSlides/notesSlide9.xml"/><Relationship Id="rId7" Type="http://schemas.openxmlformats.org/officeDocument/2006/relationships/chart" Target="../charts/chart3.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5A6DC-E190-4FA8-B91D-737DA7041614}"/>
              </a:ext>
            </a:extLst>
          </p:cNvPr>
          <p:cNvSpPr>
            <a:spLocks noGrp="1"/>
          </p:cNvSpPr>
          <p:nvPr>
            <p:ph type="ctrTitle"/>
          </p:nvPr>
        </p:nvSpPr>
        <p:spPr>
          <a:xfrm>
            <a:off x="685800" y="1463675"/>
            <a:ext cx="7772400" cy="1792287"/>
          </a:xfrm>
        </p:spPr>
        <p:txBody>
          <a:bodyPr>
            <a:normAutofit/>
          </a:bodyPr>
          <a:lstStyle/>
          <a:p>
            <a:r>
              <a:rPr lang="en-US" dirty="0"/>
              <a:t>Dealing with </a:t>
            </a:r>
            <a:r>
              <a:rPr lang="en-US" sz="5400" dirty="0" err="1"/>
              <a:t>Nondetects</a:t>
            </a:r>
            <a:r>
              <a:rPr lang="en-US" sz="5400" dirty="0"/>
              <a:t>:</a:t>
            </a:r>
            <a:br>
              <a:rPr lang="en-US" sz="5400" dirty="0"/>
            </a:br>
            <a:r>
              <a:rPr lang="en-US" sz="4400" dirty="0"/>
              <a:t>Using Censored Data Wisely</a:t>
            </a:r>
          </a:p>
        </p:txBody>
      </p:sp>
      <p:sp>
        <p:nvSpPr>
          <p:cNvPr id="3" name="Subtitle 2">
            <a:extLst>
              <a:ext uri="{FF2B5EF4-FFF2-40B4-BE49-F238E27FC236}">
                <a16:creationId xmlns:a16="http://schemas.microsoft.com/office/drawing/2014/main" id="{89665D2D-9A8E-44CE-88AD-CF2CBAF929E5}"/>
              </a:ext>
            </a:extLst>
          </p:cNvPr>
          <p:cNvSpPr>
            <a:spLocks noGrp="1"/>
          </p:cNvSpPr>
          <p:nvPr>
            <p:ph type="subTitle" idx="1"/>
          </p:nvPr>
        </p:nvSpPr>
        <p:spPr/>
        <p:txBody>
          <a:bodyPr/>
          <a:lstStyle/>
          <a:p>
            <a:r>
              <a:rPr lang="en-US" u="sng" dirty="0"/>
              <a:t>Rebecca Harvey, PhD</a:t>
            </a:r>
          </a:p>
          <a:p>
            <a:r>
              <a:rPr lang="en-US" dirty="0"/>
              <a:t>Phillip Jones, Heather Pembrook, Jim Kellogg</a:t>
            </a:r>
          </a:p>
        </p:txBody>
      </p:sp>
      <p:sp>
        <p:nvSpPr>
          <p:cNvPr id="5" name="Slide Number Placeholder 4">
            <a:extLst>
              <a:ext uri="{FF2B5EF4-FFF2-40B4-BE49-F238E27FC236}">
                <a16:creationId xmlns:a16="http://schemas.microsoft.com/office/drawing/2014/main" id="{BB75D182-07AF-444A-BACD-76576FCAC5BC}"/>
              </a:ext>
            </a:extLst>
          </p:cNvPr>
          <p:cNvSpPr>
            <a:spLocks noGrp="1"/>
          </p:cNvSpPr>
          <p:nvPr>
            <p:ph type="sldNum" sz="quarter" idx="12"/>
          </p:nvPr>
        </p:nvSpPr>
        <p:spPr/>
        <p:txBody>
          <a:bodyPr/>
          <a:lstStyle/>
          <a:p>
            <a:fld id="{60DDDBE7-0F30-43FB-8EDF-D56DA3EE7FC6}" type="slidenum">
              <a:rPr lang="en-US" smtClean="0"/>
              <a:t>1</a:t>
            </a:fld>
            <a:endParaRPr lang="en-US"/>
          </a:p>
        </p:txBody>
      </p:sp>
      <p:pic>
        <p:nvPicPr>
          <p:cNvPr id="12290" name="Picture 2" descr="Image result for vermont DEC">
            <a:extLst>
              <a:ext uri="{FF2B5EF4-FFF2-40B4-BE49-F238E27FC236}">
                <a16:creationId xmlns:a16="http://schemas.microsoft.com/office/drawing/2014/main" id="{98D44981-AF3B-40FB-8329-F21B03A874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5081" y="4703637"/>
            <a:ext cx="3253838" cy="817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431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72829-DC6E-4B4D-8C80-DF620F47CE9B}"/>
              </a:ext>
            </a:extLst>
          </p:cNvPr>
          <p:cNvSpPr>
            <a:spLocks noGrp="1"/>
          </p:cNvSpPr>
          <p:nvPr>
            <p:ph type="title"/>
          </p:nvPr>
        </p:nvSpPr>
        <p:spPr/>
        <p:txBody>
          <a:bodyPr/>
          <a:lstStyle/>
          <a:p>
            <a:r>
              <a:rPr lang="en-US" dirty="0"/>
              <a:t>Vermont’s Acid Lakes</a:t>
            </a:r>
          </a:p>
        </p:txBody>
      </p:sp>
      <p:sp>
        <p:nvSpPr>
          <p:cNvPr id="4" name="Slide Number Placeholder 3">
            <a:extLst>
              <a:ext uri="{FF2B5EF4-FFF2-40B4-BE49-F238E27FC236}">
                <a16:creationId xmlns:a16="http://schemas.microsoft.com/office/drawing/2014/main" id="{DBEE815C-5A4D-4017-A030-8092B9B8DD41}"/>
              </a:ext>
            </a:extLst>
          </p:cNvPr>
          <p:cNvSpPr>
            <a:spLocks noGrp="1"/>
          </p:cNvSpPr>
          <p:nvPr>
            <p:ph type="sldNum" sz="quarter" idx="12"/>
          </p:nvPr>
        </p:nvSpPr>
        <p:spPr/>
        <p:txBody>
          <a:bodyPr/>
          <a:lstStyle/>
          <a:p>
            <a:fld id="{60DDDBE7-0F30-43FB-8EDF-D56DA3EE7FC6}" type="slidenum">
              <a:rPr lang="en-US" smtClean="0"/>
              <a:t>10</a:t>
            </a:fld>
            <a:endParaRPr lang="en-US"/>
          </a:p>
        </p:txBody>
      </p:sp>
      <p:graphicFrame>
        <p:nvGraphicFramePr>
          <p:cNvPr id="6" name="Object 5">
            <a:extLst>
              <a:ext uri="{FF2B5EF4-FFF2-40B4-BE49-F238E27FC236}">
                <a16:creationId xmlns:a16="http://schemas.microsoft.com/office/drawing/2014/main" id="{C9CBCD3E-5A4D-406E-B5D5-57E920BFE3E1}"/>
              </a:ext>
            </a:extLst>
          </p:cNvPr>
          <p:cNvGraphicFramePr>
            <a:graphicFrameLocks noChangeAspect="1"/>
          </p:cNvGraphicFramePr>
          <p:nvPr>
            <p:extLst>
              <p:ext uri="{D42A27DB-BD31-4B8C-83A1-F6EECF244321}">
                <p14:modId xmlns:p14="http://schemas.microsoft.com/office/powerpoint/2010/main" val="2039638091"/>
              </p:ext>
            </p:extLst>
          </p:nvPr>
        </p:nvGraphicFramePr>
        <p:xfrm>
          <a:off x="5154525" y="1235076"/>
          <a:ext cx="4226366" cy="5486400"/>
        </p:xfrm>
        <a:graphic>
          <a:graphicData uri="http://schemas.openxmlformats.org/presentationml/2006/ole">
            <mc:AlternateContent xmlns:mc="http://schemas.openxmlformats.org/markup-compatibility/2006">
              <mc:Choice xmlns:v="urn:schemas-microsoft-com:vml" Requires="v">
                <p:oleObj spid="_x0000_s7246" name="Acrobat Document" r:id="rId4" imgW="7779960" imgH="10051560" progId="AcroExch.Document.DC">
                  <p:embed/>
                </p:oleObj>
              </mc:Choice>
              <mc:Fallback>
                <p:oleObj name="Acrobat Document" r:id="rId4" imgW="7779960" imgH="10051560" progId="AcroExch.Document.DC">
                  <p:embed/>
                  <p:pic>
                    <p:nvPicPr>
                      <p:cNvPr id="9" name="Object 8">
                        <a:extLst>
                          <a:ext uri="{FF2B5EF4-FFF2-40B4-BE49-F238E27FC236}">
                            <a16:creationId xmlns:a16="http://schemas.microsoft.com/office/drawing/2014/main" id="{0CED419D-CCC2-4F6C-81F0-3E34DD7782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4525" y="1235076"/>
                        <a:ext cx="4226366" cy="5486400"/>
                      </a:xfrm>
                      <a:prstGeom prst="rect">
                        <a:avLst/>
                      </a:prstGeom>
                      <a:noFill/>
                    </p:spPr>
                  </p:pic>
                </p:oleObj>
              </mc:Fallback>
            </mc:AlternateContent>
          </a:graphicData>
        </a:graphic>
      </p:graphicFrame>
      <p:sp>
        <p:nvSpPr>
          <p:cNvPr id="7" name="Oval 6">
            <a:extLst>
              <a:ext uri="{FF2B5EF4-FFF2-40B4-BE49-F238E27FC236}">
                <a16:creationId xmlns:a16="http://schemas.microsoft.com/office/drawing/2014/main" id="{9AA12CE3-7CD5-44D2-8022-ED0EFDF34A97}"/>
              </a:ext>
            </a:extLst>
          </p:cNvPr>
          <p:cNvSpPr/>
          <p:nvPr/>
        </p:nvSpPr>
        <p:spPr>
          <a:xfrm>
            <a:off x="5643690" y="5481076"/>
            <a:ext cx="1103971" cy="2858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a:extLst>
              <a:ext uri="{FF2B5EF4-FFF2-40B4-BE49-F238E27FC236}">
                <a16:creationId xmlns:a16="http://schemas.microsoft.com/office/drawing/2014/main" id="{BEA0ACC9-BDD8-4626-ACE8-65237532DE20}"/>
              </a:ext>
            </a:extLst>
          </p:cNvPr>
          <p:cNvPicPr>
            <a:picLocks noGrp="1"/>
          </p:cNvPicPr>
          <p:nvPr>
            <p:ph idx="1"/>
          </p:nvPr>
        </p:nvPicPr>
        <p:blipFill rotWithShape="1">
          <a:blip r:embed="rId6">
            <a:extLst>
              <a:ext uri="{28A0092B-C50C-407E-A947-70E740481C1C}">
                <a14:useLocalDpi xmlns:a14="http://schemas.microsoft.com/office/drawing/2010/main" val="0"/>
              </a:ext>
            </a:extLst>
          </a:blip>
          <a:srcRect l="4106" t="10125"/>
          <a:stretch/>
        </p:blipFill>
        <p:spPr>
          <a:xfrm>
            <a:off x="628650" y="2692773"/>
            <a:ext cx="5015040" cy="3663578"/>
          </a:xfrm>
          <a:prstGeom prst="rect">
            <a:avLst/>
          </a:prstGeom>
        </p:spPr>
      </p:pic>
      <p:sp>
        <p:nvSpPr>
          <p:cNvPr id="8" name="Rectangle 7">
            <a:extLst>
              <a:ext uri="{FF2B5EF4-FFF2-40B4-BE49-F238E27FC236}">
                <a16:creationId xmlns:a16="http://schemas.microsoft.com/office/drawing/2014/main" id="{DFE952C2-3DB0-494C-A61D-0E20C11FB6D0}"/>
              </a:ext>
            </a:extLst>
          </p:cNvPr>
          <p:cNvSpPr/>
          <p:nvPr/>
        </p:nvSpPr>
        <p:spPr>
          <a:xfrm>
            <a:off x="1609724" y="3270785"/>
            <a:ext cx="3895725" cy="315097"/>
          </a:xfrm>
          <a:prstGeom prst="rect">
            <a:avLst/>
          </a:prstGeom>
          <a:solidFill>
            <a:srgbClr val="FF0000">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657EE47-514E-4773-A362-2140C279AC45}"/>
              </a:ext>
            </a:extLst>
          </p:cNvPr>
          <p:cNvSpPr txBox="1"/>
          <p:nvPr/>
        </p:nvSpPr>
        <p:spPr>
          <a:xfrm>
            <a:off x="82507" y="3237395"/>
            <a:ext cx="1343433" cy="307777"/>
          </a:xfrm>
          <a:prstGeom prst="rect">
            <a:avLst/>
          </a:prstGeom>
          <a:noFill/>
        </p:spPr>
        <p:txBody>
          <a:bodyPr wrap="square" rtlCol="0">
            <a:spAutoFit/>
          </a:bodyPr>
          <a:lstStyle/>
          <a:p>
            <a:r>
              <a:rPr lang="en-US" sz="1400" i="1" dirty="0"/>
              <a:t>RL =  0.10 mg/L</a:t>
            </a:r>
          </a:p>
        </p:txBody>
      </p:sp>
      <p:sp>
        <p:nvSpPr>
          <p:cNvPr id="10" name="TextBox 9">
            <a:extLst>
              <a:ext uri="{FF2B5EF4-FFF2-40B4-BE49-F238E27FC236}">
                <a16:creationId xmlns:a16="http://schemas.microsoft.com/office/drawing/2014/main" id="{A88E2BC1-D100-4806-8744-4E02C7F8CF80}"/>
              </a:ext>
            </a:extLst>
          </p:cNvPr>
          <p:cNvSpPr txBox="1"/>
          <p:nvPr/>
        </p:nvSpPr>
        <p:spPr>
          <a:xfrm rot="16200000">
            <a:off x="-455123" y="4305661"/>
            <a:ext cx="1520416" cy="369332"/>
          </a:xfrm>
          <a:prstGeom prst="rect">
            <a:avLst/>
          </a:prstGeom>
          <a:solidFill>
            <a:schemeClr val="bg1"/>
          </a:solidFill>
        </p:spPr>
        <p:txBody>
          <a:bodyPr wrap="none" rtlCol="0">
            <a:spAutoFit/>
          </a:bodyPr>
          <a:lstStyle/>
          <a:p>
            <a:r>
              <a:rPr lang="en-US" dirty="0"/>
              <a:t>Nitrate (mg/L)</a:t>
            </a:r>
          </a:p>
        </p:txBody>
      </p:sp>
      <p:sp>
        <p:nvSpPr>
          <p:cNvPr id="11" name="TextBox 10">
            <a:extLst>
              <a:ext uri="{FF2B5EF4-FFF2-40B4-BE49-F238E27FC236}">
                <a16:creationId xmlns:a16="http://schemas.microsoft.com/office/drawing/2014/main" id="{F11D7F6E-AC68-4613-B59F-7EDCFA2C0479}"/>
              </a:ext>
            </a:extLst>
          </p:cNvPr>
          <p:cNvSpPr txBox="1"/>
          <p:nvPr/>
        </p:nvSpPr>
        <p:spPr>
          <a:xfrm>
            <a:off x="1590369" y="5972926"/>
            <a:ext cx="720346" cy="369332"/>
          </a:xfrm>
          <a:prstGeom prst="rect">
            <a:avLst/>
          </a:prstGeom>
          <a:solidFill>
            <a:schemeClr val="bg1"/>
          </a:solidFill>
        </p:spPr>
        <p:txBody>
          <a:bodyPr wrap="square" rtlCol="0">
            <a:spAutoFit/>
          </a:bodyPr>
          <a:lstStyle/>
          <a:p>
            <a:r>
              <a:rPr lang="en-US" dirty="0"/>
              <a:t>1990</a:t>
            </a:r>
          </a:p>
        </p:txBody>
      </p:sp>
      <p:sp>
        <p:nvSpPr>
          <p:cNvPr id="12" name="TextBox 11">
            <a:extLst>
              <a:ext uri="{FF2B5EF4-FFF2-40B4-BE49-F238E27FC236}">
                <a16:creationId xmlns:a16="http://schemas.microsoft.com/office/drawing/2014/main" id="{ECD38F5A-1031-402D-9695-F9AF9DEAD66B}"/>
              </a:ext>
            </a:extLst>
          </p:cNvPr>
          <p:cNvSpPr txBox="1"/>
          <p:nvPr/>
        </p:nvSpPr>
        <p:spPr>
          <a:xfrm>
            <a:off x="2873689" y="5972926"/>
            <a:ext cx="720346" cy="369332"/>
          </a:xfrm>
          <a:prstGeom prst="rect">
            <a:avLst/>
          </a:prstGeom>
          <a:solidFill>
            <a:schemeClr val="bg1"/>
          </a:solidFill>
        </p:spPr>
        <p:txBody>
          <a:bodyPr wrap="square" rtlCol="0">
            <a:spAutoFit/>
          </a:bodyPr>
          <a:lstStyle/>
          <a:p>
            <a:r>
              <a:rPr lang="en-US" dirty="0"/>
              <a:t>2000</a:t>
            </a:r>
          </a:p>
        </p:txBody>
      </p:sp>
      <p:sp>
        <p:nvSpPr>
          <p:cNvPr id="13" name="TextBox 12">
            <a:extLst>
              <a:ext uri="{FF2B5EF4-FFF2-40B4-BE49-F238E27FC236}">
                <a16:creationId xmlns:a16="http://schemas.microsoft.com/office/drawing/2014/main" id="{D4B05BD6-7A94-4045-92C3-9B3ED7F3314C}"/>
              </a:ext>
            </a:extLst>
          </p:cNvPr>
          <p:cNvSpPr txBox="1"/>
          <p:nvPr/>
        </p:nvSpPr>
        <p:spPr>
          <a:xfrm>
            <a:off x="4167074" y="5972926"/>
            <a:ext cx="720346" cy="369332"/>
          </a:xfrm>
          <a:prstGeom prst="rect">
            <a:avLst/>
          </a:prstGeom>
          <a:solidFill>
            <a:schemeClr val="bg1"/>
          </a:solidFill>
        </p:spPr>
        <p:txBody>
          <a:bodyPr wrap="square" rtlCol="0">
            <a:spAutoFit/>
          </a:bodyPr>
          <a:lstStyle/>
          <a:p>
            <a:r>
              <a:rPr lang="en-US" dirty="0"/>
              <a:t>2010</a:t>
            </a:r>
          </a:p>
        </p:txBody>
      </p:sp>
      <p:sp>
        <p:nvSpPr>
          <p:cNvPr id="14" name="TextBox 13">
            <a:extLst>
              <a:ext uri="{FF2B5EF4-FFF2-40B4-BE49-F238E27FC236}">
                <a16:creationId xmlns:a16="http://schemas.microsoft.com/office/drawing/2014/main" id="{7D67F6E3-1D12-496D-BEB7-FF5D8E56BD4F}"/>
              </a:ext>
            </a:extLst>
          </p:cNvPr>
          <p:cNvSpPr txBox="1"/>
          <p:nvPr/>
        </p:nvSpPr>
        <p:spPr>
          <a:xfrm>
            <a:off x="444605" y="5736937"/>
            <a:ext cx="537841" cy="307777"/>
          </a:xfrm>
          <a:prstGeom prst="rect">
            <a:avLst/>
          </a:prstGeom>
          <a:solidFill>
            <a:schemeClr val="bg1"/>
          </a:solidFill>
        </p:spPr>
        <p:txBody>
          <a:bodyPr wrap="square" rtlCol="0">
            <a:spAutoFit/>
          </a:bodyPr>
          <a:lstStyle/>
          <a:p>
            <a:r>
              <a:rPr lang="en-US" sz="1400" dirty="0"/>
              <a:t>0.00</a:t>
            </a:r>
          </a:p>
        </p:txBody>
      </p:sp>
      <p:sp>
        <p:nvSpPr>
          <p:cNvPr id="15" name="TextBox 14">
            <a:extLst>
              <a:ext uri="{FF2B5EF4-FFF2-40B4-BE49-F238E27FC236}">
                <a16:creationId xmlns:a16="http://schemas.microsoft.com/office/drawing/2014/main" id="{4F3C8F11-F86F-4C84-B413-128CD40AD02B}"/>
              </a:ext>
            </a:extLst>
          </p:cNvPr>
          <p:cNvSpPr txBox="1"/>
          <p:nvPr/>
        </p:nvSpPr>
        <p:spPr>
          <a:xfrm>
            <a:off x="462698" y="4772317"/>
            <a:ext cx="569002" cy="307777"/>
          </a:xfrm>
          <a:prstGeom prst="rect">
            <a:avLst/>
          </a:prstGeom>
          <a:solidFill>
            <a:schemeClr val="bg1"/>
          </a:solidFill>
        </p:spPr>
        <p:txBody>
          <a:bodyPr wrap="square" rtlCol="0">
            <a:spAutoFit/>
          </a:bodyPr>
          <a:lstStyle/>
          <a:p>
            <a:r>
              <a:rPr lang="en-US" sz="1400" dirty="0"/>
              <a:t>0.04</a:t>
            </a:r>
          </a:p>
        </p:txBody>
      </p:sp>
      <p:sp>
        <p:nvSpPr>
          <p:cNvPr id="16" name="TextBox 15">
            <a:extLst>
              <a:ext uri="{FF2B5EF4-FFF2-40B4-BE49-F238E27FC236}">
                <a16:creationId xmlns:a16="http://schemas.microsoft.com/office/drawing/2014/main" id="{7E867D76-BA46-426C-A2EB-C5BBFD9AD467}"/>
              </a:ext>
            </a:extLst>
          </p:cNvPr>
          <p:cNvSpPr txBox="1"/>
          <p:nvPr/>
        </p:nvSpPr>
        <p:spPr>
          <a:xfrm>
            <a:off x="489751" y="3801458"/>
            <a:ext cx="505253" cy="307777"/>
          </a:xfrm>
          <a:prstGeom prst="rect">
            <a:avLst/>
          </a:prstGeom>
          <a:solidFill>
            <a:schemeClr val="bg1"/>
          </a:solidFill>
        </p:spPr>
        <p:txBody>
          <a:bodyPr wrap="square" rtlCol="0">
            <a:spAutoFit/>
          </a:bodyPr>
          <a:lstStyle/>
          <a:p>
            <a:r>
              <a:rPr lang="en-US" sz="1400" dirty="0"/>
              <a:t>0.08</a:t>
            </a:r>
          </a:p>
        </p:txBody>
      </p:sp>
      <p:sp>
        <p:nvSpPr>
          <p:cNvPr id="17" name="TextBox 16">
            <a:extLst>
              <a:ext uri="{FF2B5EF4-FFF2-40B4-BE49-F238E27FC236}">
                <a16:creationId xmlns:a16="http://schemas.microsoft.com/office/drawing/2014/main" id="{CAAB2B78-7F41-496A-9769-C29388F6CFA4}"/>
              </a:ext>
            </a:extLst>
          </p:cNvPr>
          <p:cNvSpPr txBox="1"/>
          <p:nvPr/>
        </p:nvSpPr>
        <p:spPr>
          <a:xfrm>
            <a:off x="501598" y="2816009"/>
            <a:ext cx="505253" cy="307777"/>
          </a:xfrm>
          <a:prstGeom prst="rect">
            <a:avLst/>
          </a:prstGeom>
          <a:solidFill>
            <a:schemeClr val="bg1"/>
          </a:solidFill>
        </p:spPr>
        <p:txBody>
          <a:bodyPr wrap="square" rtlCol="0">
            <a:spAutoFit/>
          </a:bodyPr>
          <a:lstStyle/>
          <a:p>
            <a:r>
              <a:rPr lang="en-US" sz="1400" dirty="0"/>
              <a:t>0.12</a:t>
            </a:r>
          </a:p>
        </p:txBody>
      </p:sp>
    </p:spTree>
    <p:extLst>
      <p:ext uri="{BB962C8B-B14F-4D97-AF65-F5344CB8AC3E}">
        <p14:creationId xmlns:p14="http://schemas.microsoft.com/office/powerpoint/2010/main" val="345195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10BCB-2DA2-467F-B362-F96C4E151C88}"/>
              </a:ext>
            </a:extLst>
          </p:cNvPr>
          <p:cNvSpPr>
            <a:spLocks noGrp="1"/>
          </p:cNvSpPr>
          <p:nvPr>
            <p:ph type="title"/>
          </p:nvPr>
        </p:nvSpPr>
        <p:spPr/>
        <p:txBody>
          <a:bodyPr/>
          <a:lstStyle/>
          <a:p>
            <a:r>
              <a:rPr lang="en-US" dirty="0"/>
              <a:t>One Approach…</a:t>
            </a:r>
          </a:p>
        </p:txBody>
      </p:sp>
      <p:sp>
        <p:nvSpPr>
          <p:cNvPr id="3" name="Content Placeholder 2">
            <a:extLst>
              <a:ext uri="{FF2B5EF4-FFF2-40B4-BE49-F238E27FC236}">
                <a16:creationId xmlns:a16="http://schemas.microsoft.com/office/drawing/2014/main" id="{AFAA9135-E4C9-47FA-9C18-3B4D36C193A2}"/>
              </a:ext>
            </a:extLst>
          </p:cNvPr>
          <p:cNvSpPr>
            <a:spLocks noGrp="1"/>
          </p:cNvSpPr>
          <p:nvPr>
            <p:ph idx="1"/>
          </p:nvPr>
        </p:nvSpPr>
        <p:spPr>
          <a:xfrm>
            <a:off x="628649" y="1825625"/>
            <a:ext cx="8147215" cy="4351338"/>
          </a:xfrm>
        </p:spPr>
        <p:txBody>
          <a:bodyPr>
            <a:normAutofit/>
          </a:bodyPr>
          <a:lstStyle/>
          <a:p>
            <a:pPr marL="514350" indent="-514350">
              <a:buFont typeface="+mj-lt"/>
              <a:buAutoNum type="arabicPeriod"/>
            </a:pPr>
            <a:r>
              <a:rPr lang="en-US" dirty="0"/>
              <a:t>Plot of the distribution of the non-censored data and fit distribution with a model and check goodness of fit</a:t>
            </a:r>
          </a:p>
          <a:p>
            <a:endParaRPr lang="en-US" i="1" dirty="0"/>
          </a:p>
        </p:txBody>
      </p:sp>
      <p:sp>
        <p:nvSpPr>
          <p:cNvPr id="4" name="Slide Number Placeholder 3">
            <a:extLst>
              <a:ext uri="{FF2B5EF4-FFF2-40B4-BE49-F238E27FC236}">
                <a16:creationId xmlns:a16="http://schemas.microsoft.com/office/drawing/2014/main" id="{9C77270F-7150-403D-80B3-D3AE63C1AD31}"/>
              </a:ext>
            </a:extLst>
          </p:cNvPr>
          <p:cNvSpPr>
            <a:spLocks noGrp="1"/>
          </p:cNvSpPr>
          <p:nvPr>
            <p:ph type="sldNum" sz="quarter" idx="12"/>
          </p:nvPr>
        </p:nvSpPr>
        <p:spPr/>
        <p:txBody>
          <a:bodyPr/>
          <a:lstStyle/>
          <a:p>
            <a:fld id="{60DDDBE7-0F30-43FB-8EDF-D56DA3EE7FC6}" type="slidenum">
              <a:rPr lang="en-US" smtClean="0"/>
              <a:t>11</a:t>
            </a:fld>
            <a:endParaRPr lang="en-US"/>
          </a:p>
        </p:txBody>
      </p:sp>
      <p:pic>
        <p:nvPicPr>
          <p:cNvPr id="6" name="Picture 5">
            <a:extLst>
              <a:ext uri="{FF2B5EF4-FFF2-40B4-BE49-F238E27FC236}">
                <a16:creationId xmlns:a16="http://schemas.microsoft.com/office/drawing/2014/main" id="{DE25373E-F3F7-4BC1-A249-1AB2A4D43A5F}"/>
              </a:ext>
            </a:extLst>
          </p:cNvPr>
          <p:cNvPicPr/>
          <p:nvPr/>
        </p:nvPicPr>
        <p:blipFill rotWithShape="1">
          <a:blip r:embed="rId3">
            <a:extLst>
              <a:ext uri="{28A0092B-C50C-407E-A947-70E740481C1C}">
                <a14:useLocalDpi xmlns:a14="http://schemas.microsoft.com/office/drawing/2010/main" val="0"/>
              </a:ext>
            </a:extLst>
          </a:blip>
          <a:srcRect t="15583" b="2764"/>
          <a:stretch/>
        </p:blipFill>
        <p:spPr bwMode="auto">
          <a:xfrm>
            <a:off x="1783714" y="3134014"/>
            <a:ext cx="5239385" cy="34683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20809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a:extLst>
              <a:ext uri="{FF2B5EF4-FFF2-40B4-BE49-F238E27FC236}">
                <a16:creationId xmlns:a16="http://schemas.microsoft.com/office/drawing/2014/main" id="{0CED419D-CCC2-4F6C-81F0-3E34DD77827F}"/>
              </a:ext>
            </a:extLst>
          </p:cNvPr>
          <p:cNvGraphicFramePr>
            <a:graphicFrameLocks noChangeAspect="1"/>
          </p:cNvGraphicFramePr>
          <p:nvPr>
            <p:extLst/>
          </p:nvPr>
        </p:nvGraphicFramePr>
        <p:xfrm>
          <a:off x="5154525" y="1235076"/>
          <a:ext cx="4226366" cy="5486400"/>
        </p:xfrm>
        <a:graphic>
          <a:graphicData uri="http://schemas.openxmlformats.org/presentationml/2006/ole">
            <mc:AlternateContent xmlns:mc="http://schemas.openxmlformats.org/markup-compatibility/2006">
              <mc:Choice xmlns:v="urn:schemas-microsoft-com:vml" Requires="v">
                <p:oleObj spid="_x0000_s12308" name="Acrobat Document" r:id="rId4" imgW="7779960" imgH="10051560" progId="AcroExch.Document.DC">
                  <p:embed/>
                </p:oleObj>
              </mc:Choice>
              <mc:Fallback>
                <p:oleObj name="Acrobat Document" r:id="rId4" imgW="7779960" imgH="10051560" progId="AcroExch.Document.DC">
                  <p:embed/>
                  <p:pic>
                    <p:nvPicPr>
                      <p:cNvPr id="9" name="Object 8">
                        <a:extLst>
                          <a:ext uri="{FF2B5EF4-FFF2-40B4-BE49-F238E27FC236}">
                            <a16:creationId xmlns:a16="http://schemas.microsoft.com/office/drawing/2014/main" id="{0CED419D-CCC2-4F6C-81F0-3E34DD7782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4525" y="1235076"/>
                        <a:ext cx="4226366" cy="5486400"/>
                      </a:xfrm>
                      <a:prstGeom prst="rect">
                        <a:avLst/>
                      </a:prstGeom>
                      <a:noFill/>
                    </p:spPr>
                  </p:pic>
                </p:oleObj>
              </mc:Fallback>
            </mc:AlternateContent>
          </a:graphicData>
        </a:graphic>
      </p:graphicFrame>
      <p:pic>
        <p:nvPicPr>
          <p:cNvPr id="13" name="Picture 12">
            <a:extLst>
              <a:ext uri="{FF2B5EF4-FFF2-40B4-BE49-F238E27FC236}">
                <a16:creationId xmlns:a16="http://schemas.microsoft.com/office/drawing/2014/main" id="{36CF6BCC-E59F-4453-B53C-BEEB8E3CE47B}"/>
              </a:ext>
            </a:extLst>
          </p:cNvPr>
          <p:cNvPicPr/>
          <p:nvPr/>
        </p:nvPicPr>
        <p:blipFill rotWithShape="1">
          <a:blip r:embed="rId6">
            <a:extLst>
              <a:ext uri="{28A0092B-C50C-407E-A947-70E740481C1C}">
                <a14:useLocalDpi xmlns:a14="http://schemas.microsoft.com/office/drawing/2010/main" val="0"/>
              </a:ext>
            </a:extLst>
          </a:blip>
          <a:srcRect t="9664"/>
          <a:stretch/>
        </p:blipFill>
        <p:spPr>
          <a:xfrm>
            <a:off x="276133" y="2790093"/>
            <a:ext cx="5367557" cy="3779585"/>
          </a:xfrm>
          <a:prstGeom prst="rect">
            <a:avLst/>
          </a:prstGeom>
        </p:spPr>
      </p:pic>
      <p:sp>
        <p:nvSpPr>
          <p:cNvPr id="5" name="Rectangle 4">
            <a:extLst>
              <a:ext uri="{FF2B5EF4-FFF2-40B4-BE49-F238E27FC236}">
                <a16:creationId xmlns:a16="http://schemas.microsoft.com/office/drawing/2014/main" id="{21DF13AE-DFEE-4948-825F-A7D50485F617}"/>
              </a:ext>
            </a:extLst>
          </p:cNvPr>
          <p:cNvSpPr/>
          <p:nvPr/>
        </p:nvSpPr>
        <p:spPr>
          <a:xfrm>
            <a:off x="3126259" y="3429000"/>
            <a:ext cx="1265134" cy="315097"/>
          </a:xfrm>
          <a:prstGeom prst="rect">
            <a:avLst/>
          </a:prstGeom>
          <a:solidFill>
            <a:srgbClr val="FF0000">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AB84AC-9A0A-4905-9274-EA21D5ECA04A}"/>
              </a:ext>
            </a:extLst>
          </p:cNvPr>
          <p:cNvSpPr>
            <a:spLocks noGrp="1"/>
          </p:cNvSpPr>
          <p:nvPr>
            <p:ph type="title"/>
          </p:nvPr>
        </p:nvSpPr>
        <p:spPr/>
        <p:txBody>
          <a:bodyPr/>
          <a:lstStyle/>
          <a:p>
            <a:r>
              <a:rPr lang="en-US" dirty="0"/>
              <a:t>Vermont’s Acid Lakes</a:t>
            </a:r>
          </a:p>
        </p:txBody>
      </p:sp>
      <p:sp>
        <p:nvSpPr>
          <p:cNvPr id="3" name="Content Placeholder 2">
            <a:extLst>
              <a:ext uri="{FF2B5EF4-FFF2-40B4-BE49-F238E27FC236}">
                <a16:creationId xmlns:a16="http://schemas.microsoft.com/office/drawing/2014/main" id="{1579F890-E5E1-4811-9BB0-255B5EE8DA3F}"/>
              </a:ext>
            </a:extLst>
          </p:cNvPr>
          <p:cNvSpPr>
            <a:spLocks noGrp="1"/>
          </p:cNvSpPr>
          <p:nvPr>
            <p:ph idx="1"/>
          </p:nvPr>
        </p:nvSpPr>
        <p:spPr/>
        <p:txBody>
          <a:bodyPr/>
          <a:lstStyle/>
          <a:p>
            <a:pPr marL="0" indent="0">
              <a:buNone/>
            </a:pPr>
            <a:r>
              <a:rPr lang="en-US" dirty="0"/>
              <a:t>Chemical Parameters of interest</a:t>
            </a:r>
          </a:p>
          <a:p>
            <a:r>
              <a:rPr lang="en-US" dirty="0"/>
              <a:t>Nitrate – nitric acid</a:t>
            </a:r>
          </a:p>
        </p:txBody>
      </p:sp>
      <p:sp>
        <p:nvSpPr>
          <p:cNvPr id="4" name="Slide Number Placeholder 3">
            <a:extLst>
              <a:ext uri="{FF2B5EF4-FFF2-40B4-BE49-F238E27FC236}">
                <a16:creationId xmlns:a16="http://schemas.microsoft.com/office/drawing/2014/main" id="{7996D676-739A-46C2-A8D8-93DD57C995C7}"/>
              </a:ext>
            </a:extLst>
          </p:cNvPr>
          <p:cNvSpPr>
            <a:spLocks noGrp="1"/>
          </p:cNvSpPr>
          <p:nvPr>
            <p:ph type="sldNum" sz="quarter" idx="12"/>
          </p:nvPr>
        </p:nvSpPr>
        <p:spPr/>
        <p:txBody>
          <a:bodyPr/>
          <a:lstStyle/>
          <a:p>
            <a:fld id="{60DDDBE7-0F30-43FB-8EDF-D56DA3EE7FC6}" type="slidenum">
              <a:rPr lang="en-US" smtClean="0"/>
              <a:t>12</a:t>
            </a:fld>
            <a:endParaRPr lang="en-US"/>
          </a:p>
        </p:txBody>
      </p:sp>
      <p:graphicFrame>
        <p:nvGraphicFramePr>
          <p:cNvPr id="10" name="Chart 9">
            <a:extLst>
              <a:ext uri="{FF2B5EF4-FFF2-40B4-BE49-F238E27FC236}">
                <a16:creationId xmlns:a16="http://schemas.microsoft.com/office/drawing/2014/main" id="{97083E4E-B180-46DB-812A-6ED5CF702540}"/>
              </a:ext>
            </a:extLst>
          </p:cNvPr>
          <p:cNvGraphicFramePr>
            <a:graphicFrameLocks/>
          </p:cNvGraphicFramePr>
          <p:nvPr>
            <p:extLst/>
          </p:nvPr>
        </p:nvGraphicFramePr>
        <p:xfrm>
          <a:off x="-6182949" y="2640746"/>
          <a:ext cx="5695950" cy="3536217"/>
        </p:xfrm>
        <a:graphic>
          <a:graphicData uri="http://schemas.openxmlformats.org/drawingml/2006/chart">
            <c:chart xmlns:c="http://schemas.openxmlformats.org/drawingml/2006/chart" xmlns:r="http://schemas.openxmlformats.org/officeDocument/2006/relationships" r:id="rId7"/>
          </a:graphicData>
        </a:graphic>
      </p:graphicFrame>
      <p:sp>
        <p:nvSpPr>
          <p:cNvPr id="11" name="Oval 10">
            <a:extLst>
              <a:ext uri="{FF2B5EF4-FFF2-40B4-BE49-F238E27FC236}">
                <a16:creationId xmlns:a16="http://schemas.microsoft.com/office/drawing/2014/main" id="{98A9B182-E44A-4E92-B258-FF483591875C}"/>
              </a:ext>
            </a:extLst>
          </p:cNvPr>
          <p:cNvSpPr/>
          <p:nvPr/>
        </p:nvSpPr>
        <p:spPr>
          <a:xfrm>
            <a:off x="5643690" y="5481076"/>
            <a:ext cx="1103971" cy="2858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Chart 13">
            <a:extLst>
              <a:ext uri="{FF2B5EF4-FFF2-40B4-BE49-F238E27FC236}">
                <a16:creationId xmlns:a16="http://schemas.microsoft.com/office/drawing/2014/main" id="{97083E4E-B180-46DB-812A-6ED5CF702540}"/>
              </a:ext>
            </a:extLst>
          </p:cNvPr>
          <p:cNvGraphicFramePr>
            <a:graphicFrameLocks/>
          </p:cNvGraphicFramePr>
          <p:nvPr>
            <p:extLst/>
          </p:nvPr>
        </p:nvGraphicFramePr>
        <p:xfrm>
          <a:off x="4975679" y="7276367"/>
          <a:ext cx="5021942" cy="3660447"/>
        </p:xfrm>
        <a:graphic>
          <a:graphicData uri="http://schemas.openxmlformats.org/drawingml/2006/chart">
            <c:chart xmlns:c="http://schemas.openxmlformats.org/drawingml/2006/chart" xmlns:r="http://schemas.openxmlformats.org/officeDocument/2006/relationships" r:id="rId8"/>
          </a:graphicData>
        </a:graphic>
      </p:graphicFrame>
      <p:sp>
        <p:nvSpPr>
          <p:cNvPr id="15" name="TextBox 14">
            <a:extLst>
              <a:ext uri="{FF2B5EF4-FFF2-40B4-BE49-F238E27FC236}">
                <a16:creationId xmlns:a16="http://schemas.microsoft.com/office/drawing/2014/main" id="{7E76ACB7-AB8D-4196-9993-2901F53D98A7}"/>
              </a:ext>
            </a:extLst>
          </p:cNvPr>
          <p:cNvSpPr txBox="1"/>
          <p:nvPr/>
        </p:nvSpPr>
        <p:spPr>
          <a:xfrm rot="16200000">
            <a:off x="-466970" y="4377000"/>
            <a:ext cx="1520416" cy="369332"/>
          </a:xfrm>
          <a:prstGeom prst="rect">
            <a:avLst/>
          </a:prstGeom>
          <a:solidFill>
            <a:schemeClr val="bg1"/>
          </a:solidFill>
        </p:spPr>
        <p:txBody>
          <a:bodyPr wrap="none" rtlCol="0">
            <a:spAutoFit/>
          </a:bodyPr>
          <a:lstStyle/>
          <a:p>
            <a:r>
              <a:rPr lang="en-US" dirty="0"/>
              <a:t>Nitrate (mg/L)</a:t>
            </a:r>
          </a:p>
        </p:txBody>
      </p:sp>
      <p:sp>
        <p:nvSpPr>
          <p:cNvPr id="19" name="TextBox 18">
            <a:extLst>
              <a:ext uri="{FF2B5EF4-FFF2-40B4-BE49-F238E27FC236}">
                <a16:creationId xmlns:a16="http://schemas.microsoft.com/office/drawing/2014/main" id="{3A809663-4C2C-40B5-AD46-CDFA515AABCC}"/>
              </a:ext>
            </a:extLst>
          </p:cNvPr>
          <p:cNvSpPr txBox="1"/>
          <p:nvPr/>
        </p:nvSpPr>
        <p:spPr>
          <a:xfrm>
            <a:off x="1440049" y="6200713"/>
            <a:ext cx="652743" cy="369332"/>
          </a:xfrm>
          <a:prstGeom prst="rect">
            <a:avLst/>
          </a:prstGeom>
          <a:solidFill>
            <a:schemeClr val="bg1"/>
          </a:solidFill>
        </p:spPr>
        <p:txBody>
          <a:bodyPr wrap="none" rtlCol="0">
            <a:spAutoFit/>
          </a:bodyPr>
          <a:lstStyle/>
          <a:p>
            <a:r>
              <a:rPr lang="en-US" dirty="0"/>
              <a:t>1990</a:t>
            </a:r>
          </a:p>
        </p:txBody>
      </p:sp>
      <p:sp>
        <p:nvSpPr>
          <p:cNvPr id="20" name="TextBox 19">
            <a:extLst>
              <a:ext uri="{FF2B5EF4-FFF2-40B4-BE49-F238E27FC236}">
                <a16:creationId xmlns:a16="http://schemas.microsoft.com/office/drawing/2014/main" id="{DE6D3ED6-6605-4302-8EA5-EAC869E8CE5D}"/>
              </a:ext>
            </a:extLst>
          </p:cNvPr>
          <p:cNvSpPr txBox="1"/>
          <p:nvPr/>
        </p:nvSpPr>
        <p:spPr>
          <a:xfrm>
            <a:off x="2723369" y="6200713"/>
            <a:ext cx="652743" cy="369332"/>
          </a:xfrm>
          <a:prstGeom prst="rect">
            <a:avLst/>
          </a:prstGeom>
          <a:solidFill>
            <a:schemeClr val="bg1"/>
          </a:solidFill>
        </p:spPr>
        <p:txBody>
          <a:bodyPr wrap="none" rtlCol="0">
            <a:spAutoFit/>
          </a:bodyPr>
          <a:lstStyle/>
          <a:p>
            <a:r>
              <a:rPr lang="en-US" dirty="0"/>
              <a:t>2000</a:t>
            </a:r>
          </a:p>
        </p:txBody>
      </p:sp>
      <p:sp>
        <p:nvSpPr>
          <p:cNvPr id="21" name="TextBox 20">
            <a:extLst>
              <a:ext uri="{FF2B5EF4-FFF2-40B4-BE49-F238E27FC236}">
                <a16:creationId xmlns:a16="http://schemas.microsoft.com/office/drawing/2014/main" id="{AA58DBC9-E1A5-4468-88F1-47CB1BA53344}"/>
              </a:ext>
            </a:extLst>
          </p:cNvPr>
          <p:cNvSpPr txBox="1"/>
          <p:nvPr/>
        </p:nvSpPr>
        <p:spPr>
          <a:xfrm>
            <a:off x="4016754" y="6200713"/>
            <a:ext cx="652743" cy="369332"/>
          </a:xfrm>
          <a:prstGeom prst="rect">
            <a:avLst/>
          </a:prstGeom>
          <a:solidFill>
            <a:schemeClr val="bg1"/>
          </a:solidFill>
        </p:spPr>
        <p:txBody>
          <a:bodyPr wrap="none" rtlCol="0">
            <a:spAutoFit/>
          </a:bodyPr>
          <a:lstStyle/>
          <a:p>
            <a:r>
              <a:rPr lang="en-US" dirty="0"/>
              <a:t>2010</a:t>
            </a:r>
          </a:p>
        </p:txBody>
      </p:sp>
      <p:sp>
        <p:nvSpPr>
          <p:cNvPr id="22" name="TextBox 21">
            <a:extLst>
              <a:ext uri="{FF2B5EF4-FFF2-40B4-BE49-F238E27FC236}">
                <a16:creationId xmlns:a16="http://schemas.microsoft.com/office/drawing/2014/main" id="{560D5D99-6E4B-42DF-BA22-C21B20B85BFB}"/>
              </a:ext>
            </a:extLst>
          </p:cNvPr>
          <p:cNvSpPr txBox="1"/>
          <p:nvPr/>
        </p:nvSpPr>
        <p:spPr>
          <a:xfrm>
            <a:off x="469010" y="5911655"/>
            <a:ext cx="537841" cy="307777"/>
          </a:xfrm>
          <a:prstGeom prst="rect">
            <a:avLst/>
          </a:prstGeom>
          <a:solidFill>
            <a:schemeClr val="bg1"/>
          </a:solidFill>
        </p:spPr>
        <p:txBody>
          <a:bodyPr wrap="square" rtlCol="0">
            <a:spAutoFit/>
          </a:bodyPr>
          <a:lstStyle/>
          <a:p>
            <a:r>
              <a:rPr lang="en-US" sz="1400" dirty="0"/>
              <a:t>0.00</a:t>
            </a:r>
          </a:p>
        </p:txBody>
      </p:sp>
      <p:sp>
        <p:nvSpPr>
          <p:cNvPr id="23" name="TextBox 22">
            <a:extLst>
              <a:ext uri="{FF2B5EF4-FFF2-40B4-BE49-F238E27FC236}">
                <a16:creationId xmlns:a16="http://schemas.microsoft.com/office/drawing/2014/main" id="{4F376223-6B06-42E4-843D-E7CE6A641822}"/>
              </a:ext>
            </a:extLst>
          </p:cNvPr>
          <p:cNvSpPr txBox="1"/>
          <p:nvPr/>
        </p:nvSpPr>
        <p:spPr>
          <a:xfrm>
            <a:off x="437849" y="4935988"/>
            <a:ext cx="569002" cy="307777"/>
          </a:xfrm>
          <a:prstGeom prst="rect">
            <a:avLst/>
          </a:prstGeom>
          <a:solidFill>
            <a:schemeClr val="bg1"/>
          </a:solidFill>
        </p:spPr>
        <p:txBody>
          <a:bodyPr wrap="square" rtlCol="0">
            <a:spAutoFit/>
          </a:bodyPr>
          <a:lstStyle/>
          <a:p>
            <a:r>
              <a:rPr lang="en-US" sz="1400" dirty="0"/>
              <a:t>0.04</a:t>
            </a:r>
          </a:p>
        </p:txBody>
      </p:sp>
      <p:sp>
        <p:nvSpPr>
          <p:cNvPr id="24" name="TextBox 23">
            <a:extLst>
              <a:ext uri="{FF2B5EF4-FFF2-40B4-BE49-F238E27FC236}">
                <a16:creationId xmlns:a16="http://schemas.microsoft.com/office/drawing/2014/main" id="{8A55CCCE-0F1D-460C-84E2-F9A19B400021}"/>
              </a:ext>
            </a:extLst>
          </p:cNvPr>
          <p:cNvSpPr txBox="1"/>
          <p:nvPr/>
        </p:nvSpPr>
        <p:spPr>
          <a:xfrm>
            <a:off x="501598" y="3956875"/>
            <a:ext cx="505253" cy="307777"/>
          </a:xfrm>
          <a:prstGeom prst="rect">
            <a:avLst/>
          </a:prstGeom>
          <a:solidFill>
            <a:schemeClr val="bg1"/>
          </a:solidFill>
        </p:spPr>
        <p:txBody>
          <a:bodyPr wrap="square" rtlCol="0">
            <a:spAutoFit/>
          </a:bodyPr>
          <a:lstStyle/>
          <a:p>
            <a:r>
              <a:rPr lang="en-US" sz="1400" dirty="0"/>
              <a:t>0.08</a:t>
            </a:r>
          </a:p>
        </p:txBody>
      </p:sp>
      <p:sp>
        <p:nvSpPr>
          <p:cNvPr id="25" name="TextBox 24">
            <a:extLst>
              <a:ext uri="{FF2B5EF4-FFF2-40B4-BE49-F238E27FC236}">
                <a16:creationId xmlns:a16="http://schemas.microsoft.com/office/drawing/2014/main" id="{27109CA7-387F-4FD5-8F5A-C8EBD7655F7C}"/>
              </a:ext>
            </a:extLst>
          </p:cNvPr>
          <p:cNvSpPr txBox="1"/>
          <p:nvPr/>
        </p:nvSpPr>
        <p:spPr>
          <a:xfrm>
            <a:off x="501598" y="2926790"/>
            <a:ext cx="505253" cy="307777"/>
          </a:xfrm>
          <a:prstGeom prst="rect">
            <a:avLst/>
          </a:prstGeom>
          <a:solidFill>
            <a:schemeClr val="bg1"/>
          </a:solidFill>
        </p:spPr>
        <p:txBody>
          <a:bodyPr wrap="square" rtlCol="0">
            <a:spAutoFit/>
          </a:bodyPr>
          <a:lstStyle/>
          <a:p>
            <a:r>
              <a:rPr lang="en-US" sz="1400" dirty="0"/>
              <a:t>0.12</a:t>
            </a:r>
          </a:p>
        </p:txBody>
      </p:sp>
    </p:spTree>
    <p:extLst>
      <p:ext uri="{BB962C8B-B14F-4D97-AF65-F5344CB8AC3E}">
        <p14:creationId xmlns:p14="http://schemas.microsoft.com/office/powerpoint/2010/main" val="4113985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9BCA94-35A8-43D3-9509-751C9423D782}"/>
              </a:ext>
            </a:extLst>
          </p:cNvPr>
          <p:cNvPicPr/>
          <p:nvPr/>
        </p:nvPicPr>
        <p:blipFill rotWithShape="1">
          <a:blip r:embed="rId3">
            <a:extLst>
              <a:ext uri="{28A0092B-C50C-407E-A947-70E740481C1C}">
                <a14:useLocalDpi xmlns:a14="http://schemas.microsoft.com/office/drawing/2010/main" val="0"/>
              </a:ext>
            </a:extLst>
          </a:blip>
          <a:srcRect t="15583" b="2764"/>
          <a:stretch/>
        </p:blipFill>
        <p:spPr bwMode="auto">
          <a:xfrm>
            <a:off x="1701653" y="3253077"/>
            <a:ext cx="5239385" cy="3468399"/>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96610BCB-2DA2-467F-B362-F96C4E151C88}"/>
              </a:ext>
            </a:extLst>
          </p:cNvPr>
          <p:cNvSpPr>
            <a:spLocks noGrp="1"/>
          </p:cNvSpPr>
          <p:nvPr>
            <p:ph type="title"/>
          </p:nvPr>
        </p:nvSpPr>
        <p:spPr/>
        <p:txBody>
          <a:bodyPr/>
          <a:lstStyle/>
          <a:p>
            <a:r>
              <a:rPr lang="en-US" dirty="0"/>
              <a:t>One Approach…</a:t>
            </a:r>
          </a:p>
        </p:txBody>
      </p:sp>
      <p:sp>
        <p:nvSpPr>
          <p:cNvPr id="3" name="Content Placeholder 2">
            <a:extLst>
              <a:ext uri="{FF2B5EF4-FFF2-40B4-BE49-F238E27FC236}">
                <a16:creationId xmlns:a16="http://schemas.microsoft.com/office/drawing/2014/main" id="{AFAA9135-E4C9-47FA-9C18-3B4D36C193A2}"/>
              </a:ext>
            </a:extLst>
          </p:cNvPr>
          <p:cNvSpPr>
            <a:spLocks noGrp="1"/>
          </p:cNvSpPr>
          <p:nvPr>
            <p:ph idx="1"/>
          </p:nvPr>
        </p:nvSpPr>
        <p:spPr>
          <a:xfrm>
            <a:off x="628649" y="1825625"/>
            <a:ext cx="8147215" cy="4351338"/>
          </a:xfrm>
        </p:spPr>
        <p:txBody>
          <a:bodyPr>
            <a:normAutofit/>
          </a:bodyPr>
          <a:lstStyle/>
          <a:p>
            <a:pPr marL="514350" indent="-514350">
              <a:buFont typeface="+mj-lt"/>
              <a:buAutoNum type="arabicPeriod" startAt="2"/>
            </a:pPr>
            <a:r>
              <a:rPr lang="en-US" dirty="0"/>
              <a:t>Substitute a modeled value for each censored data point below the respective RL</a:t>
            </a:r>
          </a:p>
          <a:p>
            <a:endParaRPr lang="en-US" i="1" dirty="0"/>
          </a:p>
        </p:txBody>
      </p:sp>
      <p:sp>
        <p:nvSpPr>
          <p:cNvPr id="4" name="Slide Number Placeholder 3">
            <a:extLst>
              <a:ext uri="{FF2B5EF4-FFF2-40B4-BE49-F238E27FC236}">
                <a16:creationId xmlns:a16="http://schemas.microsoft.com/office/drawing/2014/main" id="{9C77270F-7150-403D-80B3-D3AE63C1AD31}"/>
              </a:ext>
            </a:extLst>
          </p:cNvPr>
          <p:cNvSpPr>
            <a:spLocks noGrp="1"/>
          </p:cNvSpPr>
          <p:nvPr>
            <p:ph type="sldNum" sz="quarter" idx="12"/>
          </p:nvPr>
        </p:nvSpPr>
        <p:spPr/>
        <p:txBody>
          <a:bodyPr/>
          <a:lstStyle/>
          <a:p>
            <a:fld id="{60DDDBE7-0F30-43FB-8EDF-D56DA3EE7FC6}" type="slidenum">
              <a:rPr lang="en-US" smtClean="0"/>
              <a:t>13</a:t>
            </a:fld>
            <a:endParaRPr lang="en-US"/>
          </a:p>
        </p:txBody>
      </p:sp>
      <p:cxnSp>
        <p:nvCxnSpPr>
          <p:cNvPr id="7" name="Straight Connector 6">
            <a:extLst>
              <a:ext uri="{FF2B5EF4-FFF2-40B4-BE49-F238E27FC236}">
                <a16:creationId xmlns:a16="http://schemas.microsoft.com/office/drawing/2014/main" id="{7873CD4A-F1D2-42AB-8AF7-65C0C32159FE}"/>
              </a:ext>
            </a:extLst>
          </p:cNvPr>
          <p:cNvCxnSpPr>
            <a:cxnSpLocks/>
          </p:cNvCxnSpPr>
          <p:nvPr/>
        </p:nvCxnSpPr>
        <p:spPr>
          <a:xfrm flipV="1">
            <a:off x="4063600" y="2974254"/>
            <a:ext cx="0" cy="3160631"/>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4158CF4-4197-46F9-A3D2-4666FECAF252}"/>
              </a:ext>
            </a:extLst>
          </p:cNvPr>
          <p:cNvSpPr txBox="1"/>
          <p:nvPr/>
        </p:nvSpPr>
        <p:spPr>
          <a:xfrm>
            <a:off x="4063600" y="2974254"/>
            <a:ext cx="1579471" cy="369332"/>
          </a:xfrm>
          <a:prstGeom prst="rect">
            <a:avLst/>
          </a:prstGeom>
          <a:noFill/>
        </p:spPr>
        <p:txBody>
          <a:bodyPr wrap="none" rtlCol="0">
            <a:spAutoFit/>
          </a:bodyPr>
          <a:lstStyle/>
          <a:p>
            <a:r>
              <a:rPr lang="en-US" dirty="0"/>
              <a:t>RL = 0.10 mg/L</a:t>
            </a:r>
          </a:p>
        </p:txBody>
      </p:sp>
      <p:sp>
        <p:nvSpPr>
          <p:cNvPr id="6" name="Oval 5">
            <a:extLst>
              <a:ext uri="{FF2B5EF4-FFF2-40B4-BE49-F238E27FC236}">
                <a16:creationId xmlns:a16="http://schemas.microsoft.com/office/drawing/2014/main" id="{BC707BA9-959C-406F-972A-1F521F50836C}"/>
              </a:ext>
            </a:extLst>
          </p:cNvPr>
          <p:cNvSpPr/>
          <p:nvPr/>
        </p:nvSpPr>
        <p:spPr>
          <a:xfrm>
            <a:off x="2807404" y="4449062"/>
            <a:ext cx="128954" cy="10550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AF10FDC6-CEE5-4497-A727-E0BF230AFE0B}"/>
              </a:ext>
            </a:extLst>
          </p:cNvPr>
          <p:cNvCxnSpPr>
            <a:cxnSpLocks/>
            <a:stCxn id="6" idx="4"/>
          </p:cNvCxnSpPr>
          <p:nvPr/>
        </p:nvCxnSpPr>
        <p:spPr>
          <a:xfrm>
            <a:off x="2871881" y="4554569"/>
            <a:ext cx="0" cy="149453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3740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a:extLst>
              <a:ext uri="{FF2B5EF4-FFF2-40B4-BE49-F238E27FC236}">
                <a16:creationId xmlns:a16="http://schemas.microsoft.com/office/drawing/2014/main" id="{0CED419D-CCC2-4F6C-81F0-3E34DD77827F}"/>
              </a:ext>
            </a:extLst>
          </p:cNvPr>
          <p:cNvGraphicFramePr>
            <a:graphicFrameLocks noChangeAspect="1"/>
          </p:cNvGraphicFramePr>
          <p:nvPr>
            <p:extLst/>
          </p:nvPr>
        </p:nvGraphicFramePr>
        <p:xfrm>
          <a:off x="5154525" y="1235076"/>
          <a:ext cx="4226366" cy="5486400"/>
        </p:xfrm>
        <a:graphic>
          <a:graphicData uri="http://schemas.openxmlformats.org/presentationml/2006/ole">
            <mc:AlternateContent xmlns:mc="http://schemas.openxmlformats.org/markup-compatibility/2006">
              <mc:Choice xmlns:v="urn:schemas-microsoft-com:vml" Requires="v">
                <p:oleObj spid="_x0000_s13332" name="Acrobat Document" r:id="rId4" imgW="7779960" imgH="10051560" progId="AcroExch.Document.DC">
                  <p:embed/>
                </p:oleObj>
              </mc:Choice>
              <mc:Fallback>
                <p:oleObj name="Acrobat Document" r:id="rId4" imgW="7779960" imgH="10051560" progId="AcroExch.Document.DC">
                  <p:embed/>
                  <p:pic>
                    <p:nvPicPr>
                      <p:cNvPr id="9" name="Object 8">
                        <a:extLst>
                          <a:ext uri="{FF2B5EF4-FFF2-40B4-BE49-F238E27FC236}">
                            <a16:creationId xmlns:a16="http://schemas.microsoft.com/office/drawing/2014/main" id="{0CED419D-CCC2-4F6C-81F0-3E34DD7782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4525" y="1235076"/>
                        <a:ext cx="4226366" cy="5486400"/>
                      </a:xfrm>
                      <a:prstGeom prst="rect">
                        <a:avLst/>
                      </a:prstGeom>
                      <a:noFill/>
                    </p:spPr>
                  </p:pic>
                </p:oleObj>
              </mc:Fallback>
            </mc:AlternateContent>
          </a:graphicData>
        </a:graphic>
      </p:graphicFrame>
      <p:pic>
        <p:nvPicPr>
          <p:cNvPr id="13" name="Picture 12">
            <a:extLst>
              <a:ext uri="{FF2B5EF4-FFF2-40B4-BE49-F238E27FC236}">
                <a16:creationId xmlns:a16="http://schemas.microsoft.com/office/drawing/2014/main" id="{36CF6BCC-E59F-4453-B53C-BEEB8E3CE47B}"/>
              </a:ext>
            </a:extLst>
          </p:cNvPr>
          <p:cNvPicPr/>
          <p:nvPr/>
        </p:nvPicPr>
        <p:blipFill rotWithShape="1">
          <a:blip r:embed="rId6">
            <a:extLst>
              <a:ext uri="{28A0092B-C50C-407E-A947-70E740481C1C}">
                <a14:useLocalDpi xmlns:a14="http://schemas.microsoft.com/office/drawing/2010/main" val="0"/>
              </a:ext>
            </a:extLst>
          </a:blip>
          <a:srcRect t="9664"/>
          <a:stretch/>
        </p:blipFill>
        <p:spPr>
          <a:xfrm>
            <a:off x="276133" y="2790093"/>
            <a:ext cx="5367557" cy="3779585"/>
          </a:xfrm>
          <a:prstGeom prst="rect">
            <a:avLst/>
          </a:prstGeom>
        </p:spPr>
      </p:pic>
      <p:sp>
        <p:nvSpPr>
          <p:cNvPr id="5" name="Rectangle 4">
            <a:extLst>
              <a:ext uri="{FF2B5EF4-FFF2-40B4-BE49-F238E27FC236}">
                <a16:creationId xmlns:a16="http://schemas.microsoft.com/office/drawing/2014/main" id="{21DF13AE-DFEE-4948-825F-A7D50485F617}"/>
              </a:ext>
            </a:extLst>
          </p:cNvPr>
          <p:cNvSpPr/>
          <p:nvPr/>
        </p:nvSpPr>
        <p:spPr>
          <a:xfrm>
            <a:off x="2612543" y="5466457"/>
            <a:ext cx="763569" cy="315097"/>
          </a:xfrm>
          <a:prstGeom prst="rect">
            <a:avLst/>
          </a:prstGeom>
          <a:solidFill>
            <a:srgbClr val="FF0000">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AB84AC-9A0A-4905-9274-EA21D5ECA04A}"/>
              </a:ext>
            </a:extLst>
          </p:cNvPr>
          <p:cNvSpPr>
            <a:spLocks noGrp="1"/>
          </p:cNvSpPr>
          <p:nvPr>
            <p:ph type="title"/>
          </p:nvPr>
        </p:nvSpPr>
        <p:spPr/>
        <p:txBody>
          <a:bodyPr/>
          <a:lstStyle/>
          <a:p>
            <a:r>
              <a:rPr lang="en-US" dirty="0"/>
              <a:t>Vermont’s Acid Lakes</a:t>
            </a:r>
          </a:p>
        </p:txBody>
      </p:sp>
      <p:sp>
        <p:nvSpPr>
          <p:cNvPr id="3" name="Content Placeholder 2">
            <a:extLst>
              <a:ext uri="{FF2B5EF4-FFF2-40B4-BE49-F238E27FC236}">
                <a16:creationId xmlns:a16="http://schemas.microsoft.com/office/drawing/2014/main" id="{1579F890-E5E1-4811-9BB0-255B5EE8DA3F}"/>
              </a:ext>
            </a:extLst>
          </p:cNvPr>
          <p:cNvSpPr>
            <a:spLocks noGrp="1"/>
          </p:cNvSpPr>
          <p:nvPr>
            <p:ph idx="1"/>
          </p:nvPr>
        </p:nvSpPr>
        <p:spPr/>
        <p:txBody>
          <a:bodyPr/>
          <a:lstStyle/>
          <a:p>
            <a:pPr marL="0" indent="0">
              <a:buNone/>
            </a:pPr>
            <a:r>
              <a:rPr lang="en-US" dirty="0"/>
              <a:t>Chemical Parameters of interest</a:t>
            </a:r>
          </a:p>
          <a:p>
            <a:r>
              <a:rPr lang="en-US" dirty="0"/>
              <a:t>Nitrate – nitric acid</a:t>
            </a:r>
          </a:p>
        </p:txBody>
      </p:sp>
      <p:sp>
        <p:nvSpPr>
          <p:cNvPr id="4" name="Slide Number Placeholder 3">
            <a:extLst>
              <a:ext uri="{FF2B5EF4-FFF2-40B4-BE49-F238E27FC236}">
                <a16:creationId xmlns:a16="http://schemas.microsoft.com/office/drawing/2014/main" id="{7996D676-739A-46C2-A8D8-93DD57C995C7}"/>
              </a:ext>
            </a:extLst>
          </p:cNvPr>
          <p:cNvSpPr>
            <a:spLocks noGrp="1"/>
          </p:cNvSpPr>
          <p:nvPr>
            <p:ph type="sldNum" sz="quarter" idx="12"/>
          </p:nvPr>
        </p:nvSpPr>
        <p:spPr/>
        <p:txBody>
          <a:bodyPr/>
          <a:lstStyle/>
          <a:p>
            <a:fld id="{60DDDBE7-0F30-43FB-8EDF-D56DA3EE7FC6}" type="slidenum">
              <a:rPr lang="en-US" smtClean="0"/>
              <a:t>14</a:t>
            </a:fld>
            <a:endParaRPr lang="en-US"/>
          </a:p>
        </p:txBody>
      </p:sp>
      <p:graphicFrame>
        <p:nvGraphicFramePr>
          <p:cNvPr id="10" name="Chart 9">
            <a:extLst>
              <a:ext uri="{FF2B5EF4-FFF2-40B4-BE49-F238E27FC236}">
                <a16:creationId xmlns:a16="http://schemas.microsoft.com/office/drawing/2014/main" id="{97083E4E-B180-46DB-812A-6ED5CF702540}"/>
              </a:ext>
            </a:extLst>
          </p:cNvPr>
          <p:cNvGraphicFramePr>
            <a:graphicFrameLocks/>
          </p:cNvGraphicFramePr>
          <p:nvPr>
            <p:extLst/>
          </p:nvPr>
        </p:nvGraphicFramePr>
        <p:xfrm>
          <a:off x="-6182949" y="2640746"/>
          <a:ext cx="5695950" cy="3536217"/>
        </p:xfrm>
        <a:graphic>
          <a:graphicData uri="http://schemas.openxmlformats.org/drawingml/2006/chart">
            <c:chart xmlns:c="http://schemas.openxmlformats.org/drawingml/2006/chart" xmlns:r="http://schemas.openxmlformats.org/officeDocument/2006/relationships" r:id="rId7"/>
          </a:graphicData>
        </a:graphic>
      </p:graphicFrame>
      <p:sp>
        <p:nvSpPr>
          <p:cNvPr id="11" name="Oval 10">
            <a:extLst>
              <a:ext uri="{FF2B5EF4-FFF2-40B4-BE49-F238E27FC236}">
                <a16:creationId xmlns:a16="http://schemas.microsoft.com/office/drawing/2014/main" id="{98A9B182-E44A-4E92-B258-FF483591875C}"/>
              </a:ext>
            </a:extLst>
          </p:cNvPr>
          <p:cNvSpPr/>
          <p:nvPr/>
        </p:nvSpPr>
        <p:spPr>
          <a:xfrm>
            <a:off x="5643690" y="5481076"/>
            <a:ext cx="1103971" cy="2858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Chart 13">
            <a:extLst>
              <a:ext uri="{FF2B5EF4-FFF2-40B4-BE49-F238E27FC236}">
                <a16:creationId xmlns:a16="http://schemas.microsoft.com/office/drawing/2014/main" id="{97083E4E-B180-46DB-812A-6ED5CF702540}"/>
              </a:ext>
            </a:extLst>
          </p:cNvPr>
          <p:cNvGraphicFramePr>
            <a:graphicFrameLocks/>
          </p:cNvGraphicFramePr>
          <p:nvPr>
            <p:extLst/>
          </p:nvPr>
        </p:nvGraphicFramePr>
        <p:xfrm>
          <a:off x="4975679" y="7276367"/>
          <a:ext cx="5021942" cy="3660447"/>
        </p:xfrm>
        <a:graphic>
          <a:graphicData uri="http://schemas.openxmlformats.org/drawingml/2006/chart">
            <c:chart xmlns:c="http://schemas.openxmlformats.org/drawingml/2006/chart" xmlns:r="http://schemas.openxmlformats.org/officeDocument/2006/relationships" r:id="rId8"/>
          </a:graphicData>
        </a:graphic>
      </p:graphicFrame>
      <p:sp>
        <p:nvSpPr>
          <p:cNvPr id="15" name="TextBox 14">
            <a:extLst>
              <a:ext uri="{FF2B5EF4-FFF2-40B4-BE49-F238E27FC236}">
                <a16:creationId xmlns:a16="http://schemas.microsoft.com/office/drawing/2014/main" id="{7E76ACB7-AB8D-4196-9993-2901F53D98A7}"/>
              </a:ext>
            </a:extLst>
          </p:cNvPr>
          <p:cNvSpPr txBox="1"/>
          <p:nvPr/>
        </p:nvSpPr>
        <p:spPr>
          <a:xfrm rot="16200000">
            <a:off x="-466970" y="4377000"/>
            <a:ext cx="1520416" cy="369332"/>
          </a:xfrm>
          <a:prstGeom prst="rect">
            <a:avLst/>
          </a:prstGeom>
          <a:solidFill>
            <a:schemeClr val="bg1"/>
          </a:solidFill>
        </p:spPr>
        <p:txBody>
          <a:bodyPr wrap="none" rtlCol="0">
            <a:spAutoFit/>
          </a:bodyPr>
          <a:lstStyle/>
          <a:p>
            <a:r>
              <a:rPr lang="en-US" dirty="0"/>
              <a:t>Nitrate (mg/L)</a:t>
            </a:r>
          </a:p>
        </p:txBody>
      </p:sp>
      <p:sp>
        <p:nvSpPr>
          <p:cNvPr id="19" name="TextBox 18">
            <a:extLst>
              <a:ext uri="{FF2B5EF4-FFF2-40B4-BE49-F238E27FC236}">
                <a16:creationId xmlns:a16="http://schemas.microsoft.com/office/drawing/2014/main" id="{3A809663-4C2C-40B5-AD46-CDFA515AABCC}"/>
              </a:ext>
            </a:extLst>
          </p:cNvPr>
          <p:cNvSpPr txBox="1"/>
          <p:nvPr/>
        </p:nvSpPr>
        <p:spPr>
          <a:xfrm>
            <a:off x="1440049" y="6200713"/>
            <a:ext cx="652743" cy="369332"/>
          </a:xfrm>
          <a:prstGeom prst="rect">
            <a:avLst/>
          </a:prstGeom>
          <a:solidFill>
            <a:schemeClr val="bg1"/>
          </a:solidFill>
        </p:spPr>
        <p:txBody>
          <a:bodyPr wrap="none" rtlCol="0">
            <a:spAutoFit/>
          </a:bodyPr>
          <a:lstStyle/>
          <a:p>
            <a:r>
              <a:rPr lang="en-US" dirty="0"/>
              <a:t>1990</a:t>
            </a:r>
          </a:p>
        </p:txBody>
      </p:sp>
      <p:sp>
        <p:nvSpPr>
          <p:cNvPr id="20" name="TextBox 19">
            <a:extLst>
              <a:ext uri="{FF2B5EF4-FFF2-40B4-BE49-F238E27FC236}">
                <a16:creationId xmlns:a16="http://schemas.microsoft.com/office/drawing/2014/main" id="{DE6D3ED6-6605-4302-8EA5-EAC869E8CE5D}"/>
              </a:ext>
            </a:extLst>
          </p:cNvPr>
          <p:cNvSpPr txBox="1"/>
          <p:nvPr/>
        </p:nvSpPr>
        <p:spPr>
          <a:xfrm>
            <a:off x="2723369" y="6200713"/>
            <a:ext cx="652743" cy="369332"/>
          </a:xfrm>
          <a:prstGeom prst="rect">
            <a:avLst/>
          </a:prstGeom>
          <a:solidFill>
            <a:schemeClr val="bg1"/>
          </a:solidFill>
        </p:spPr>
        <p:txBody>
          <a:bodyPr wrap="none" rtlCol="0">
            <a:spAutoFit/>
          </a:bodyPr>
          <a:lstStyle/>
          <a:p>
            <a:r>
              <a:rPr lang="en-US" dirty="0"/>
              <a:t>2000</a:t>
            </a:r>
          </a:p>
        </p:txBody>
      </p:sp>
      <p:sp>
        <p:nvSpPr>
          <p:cNvPr id="21" name="TextBox 20">
            <a:extLst>
              <a:ext uri="{FF2B5EF4-FFF2-40B4-BE49-F238E27FC236}">
                <a16:creationId xmlns:a16="http://schemas.microsoft.com/office/drawing/2014/main" id="{AA58DBC9-E1A5-4468-88F1-47CB1BA53344}"/>
              </a:ext>
            </a:extLst>
          </p:cNvPr>
          <p:cNvSpPr txBox="1"/>
          <p:nvPr/>
        </p:nvSpPr>
        <p:spPr>
          <a:xfrm>
            <a:off x="4016754" y="6200713"/>
            <a:ext cx="652743" cy="369332"/>
          </a:xfrm>
          <a:prstGeom prst="rect">
            <a:avLst/>
          </a:prstGeom>
          <a:solidFill>
            <a:schemeClr val="bg1"/>
          </a:solidFill>
        </p:spPr>
        <p:txBody>
          <a:bodyPr wrap="none" rtlCol="0">
            <a:spAutoFit/>
          </a:bodyPr>
          <a:lstStyle/>
          <a:p>
            <a:r>
              <a:rPr lang="en-US" dirty="0"/>
              <a:t>2010</a:t>
            </a:r>
          </a:p>
        </p:txBody>
      </p:sp>
      <p:sp>
        <p:nvSpPr>
          <p:cNvPr id="22" name="TextBox 21">
            <a:extLst>
              <a:ext uri="{FF2B5EF4-FFF2-40B4-BE49-F238E27FC236}">
                <a16:creationId xmlns:a16="http://schemas.microsoft.com/office/drawing/2014/main" id="{560D5D99-6E4B-42DF-BA22-C21B20B85BFB}"/>
              </a:ext>
            </a:extLst>
          </p:cNvPr>
          <p:cNvSpPr txBox="1"/>
          <p:nvPr/>
        </p:nvSpPr>
        <p:spPr>
          <a:xfrm>
            <a:off x="469010" y="5911655"/>
            <a:ext cx="537841" cy="307777"/>
          </a:xfrm>
          <a:prstGeom prst="rect">
            <a:avLst/>
          </a:prstGeom>
          <a:solidFill>
            <a:schemeClr val="bg1"/>
          </a:solidFill>
        </p:spPr>
        <p:txBody>
          <a:bodyPr wrap="square" rtlCol="0">
            <a:spAutoFit/>
          </a:bodyPr>
          <a:lstStyle/>
          <a:p>
            <a:r>
              <a:rPr lang="en-US" sz="1400" dirty="0"/>
              <a:t>0.00</a:t>
            </a:r>
          </a:p>
        </p:txBody>
      </p:sp>
      <p:sp>
        <p:nvSpPr>
          <p:cNvPr id="23" name="TextBox 22">
            <a:extLst>
              <a:ext uri="{FF2B5EF4-FFF2-40B4-BE49-F238E27FC236}">
                <a16:creationId xmlns:a16="http://schemas.microsoft.com/office/drawing/2014/main" id="{4F376223-6B06-42E4-843D-E7CE6A641822}"/>
              </a:ext>
            </a:extLst>
          </p:cNvPr>
          <p:cNvSpPr txBox="1"/>
          <p:nvPr/>
        </p:nvSpPr>
        <p:spPr>
          <a:xfrm>
            <a:off x="437849" y="4935988"/>
            <a:ext cx="569002" cy="307777"/>
          </a:xfrm>
          <a:prstGeom prst="rect">
            <a:avLst/>
          </a:prstGeom>
          <a:solidFill>
            <a:schemeClr val="bg1"/>
          </a:solidFill>
        </p:spPr>
        <p:txBody>
          <a:bodyPr wrap="square" rtlCol="0">
            <a:spAutoFit/>
          </a:bodyPr>
          <a:lstStyle/>
          <a:p>
            <a:r>
              <a:rPr lang="en-US" sz="1400" dirty="0"/>
              <a:t>0.04</a:t>
            </a:r>
          </a:p>
        </p:txBody>
      </p:sp>
      <p:sp>
        <p:nvSpPr>
          <p:cNvPr id="24" name="TextBox 23">
            <a:extLst>
              <a:ext uri="{FF2B5EF4-FFF2-40B4-BE49-F238E27FC236}">
                <a16:creationId xmlns:a16="http://schemas.microsoft.com/office/drawing/2014/main" id="{8A55CCCE-0F1D-460C-84E2-F9A19B400021}"/>
              </a:ext>
            </a:extLst>
          </p:cNvPr>
          <p:cNvSpPr txBox="1"/>
          <p:nvPr/>
        </p:nvSpPr>
        <p:spPr>
          <a:xfrm>
            <a:off x="501598" y="3956875"/>
            <a:ext cx="505253" cy="307777"/>
          </a:xfrm>
          <a:prstGeom prst="rect">
            <a:avLst/>
          </a:prstGeom>
          <a:solidFill>
            <a:schemeClr val="bg1"/>
          </a:solidFill>
        </p:spPr>
        <p:txBody>
          <a:bodyPr wrap="square" rtlCol="0">
            <a:spAutoFit/>
          </a:bodyPr>
          <a:lstStyle/>
          <a:p>
            <a:r>
              <a:rPr lang="en-US" sz="1400" dirty="0"/>
              <a:t>0.08</a:t>
            </a:r>
          </a:p>
        </p:txBody>
      </p:sp>
      <p:sp>
        <p:nvSpPr>
          <p:cNvPr id="25" name="TextBox 24">
            <a:extLst>
              <a:ext uri="{FF2B5EF4-FFF2-40B4-BE49-F238E27FC236}">
                <a16:creationId xmlns:a16="http://schemas.microsoft.com/office/drawing/2014/main" id="{27109CA7-387F-4FD5-8F5A-C8EBD7655F7C}"/>
              </a:ext>
            </a:extLst>
          </p:cNvPr>
          <p:cNvSpPr txBox="1"/>
          <p:nvPr/>
        </p:nvSpPr>
        <p:spPr>
          <a:xfrm>
            <a:off x="501598" y="2926790"/>
            <a:ext cx="505253" cy="307777"/>
          </a:xfrm>
          <a:prstGeom prst="rect">
            <a:avLst/>
          </a:prstGeom>
          <a:solidFill>
            <a:schemeClr val="bg1"/>
          </a:solidFill>
        </p:spPr>
        <p:txBody>
          <a:bodyPr wrap="square" rtlCol="0">
            <a:spAutoFit/>
          </a:bodyPr>
          <a:lstStyle/>
          <a:p>
            <a:r>
              <a:rPr lang="en-US" sz="1400" dirty="0"/>
              <a:t>0.12</a:t>
            </a:r>
          </a:p>
        </p:txBody>
      </p:sp>
    </p:spTree>
    <p:extLst>
      <p:ext uri="{BB962C8B-B14F-4D97-AF65-F5344CB8AC3E}">
        <p14:creationId xmlns:p14="http://schemas.microsoft.com/office/powerpoint/2010/main" val="3002646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E412CF2-FB84-4A9D-8E46-14E699C628C6}"/>
              </a:ext>
            </a:extLst>
          </p:cNvPr>
          <p:cNvPicPr/>
          <p:nvPr/>
        </p:nvPicPr>
        <p:blipFill rotWithShape="1">
          <a:blip r:embed="rId3">
            <a:extLst>
              <a:ext uri="{28A0092B-C50C-407E-A947-70E740481C1C}">
                <a14:useLocalDpi xmlns:a14="http://schemas.microsoft.com/office/drawing/2010/main" val="0"/>
              </a:ext>
            </a:extLst>
          </a:blip>
          <a:srcRect t="15583" b="2764"/>
          <a:stretch/>
        </p:blipFill>
        <p:spPr bwMode="auto">
          <a:xfrm>
            <a:off x="1701653" y="3253077"/>
            <a:ext cx="5239385" cy="3468399"/>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96610BCB-2DA2-467F-B362-F96C4E151C88}"/>
              </a:ext>
            </a:extLst>
          </p:cNvPr>
          <p:cNvSpPr>
            <a:spLocks noGrp="1"/>
          </p:cNvSpPr>
          <p:nvPr>
            <p:ph type="title"/>
          </p:nvPr>
        </p:nvSpPr>
        <p:spPr/>
        <p:txBody>
          <a:bodyPr/>
          <a:lstStyle/>
          <a:p>
            <a:r>
              <a:rPr lang="en-US" dirty="0"/>
              <a:t>One Approach…</a:t>
            </a:r>
          </a:p>
        </p:txBody>
      </p:sp>
      <p:sp>
        <p:nvSpPr>
          <p:cNvPr id="3" name="Content Placeholder 2">
            <a:extLst>
              <a:ext uri="{FF2B5EF4-FFF2-40B4-BE49-F238E27FC236}">
                <a16:creationId xmlns:a16="http://schemas.microsoft.com/office/drawing/2014/main" id="{AFAA9135-E4C9-47FA-9C18-3B4D36C193A2}"/>
              </a:ext>
            </a:extLst>
          </p:cNvPr>
          <p:cNvSpPr>
            <a:spLocks noGrp="1"/>
          </p:cNvSpPr>
          <p:nvPr>
            <p:ph idx="1"/>
          </p:nvPr>
        </p:nvSpPr>
        <p:spPr>
          <a:xfrm>
            <a:off x="628649" y="1825625"/>
            <a:ext cx="8147215" cy="4351338"/>
          </a:xfrm>
        </p:spPr>
        <p:txBody>
          <a:bodyPr>
            <a:normAutofit/>
          </a:bodyPr>
          <a:lstStyle/>
          <a:p>
            <a:pPr marL="514350" indent="-514350">
              <a:buFont typeface="+mj-lt"/>
              <a:buAutoNum type="arabicPeriod" startAt="2"/>
            </a:pPr>
            <a:r>
              <a:rPr lang="en-US" dirty="0"/>
              <a:t>Substitute a modeled value for each censored data point below the respective RL</a:t>
            </a:r>
          </a:p>
          <a:p>
            <a:endParaRPr lang="en-US" i="1" dirty="0"/>
          </a:p>
        </p:txBody>
      </p:sp>
      <p:sp>
        <p:nvSpPr>
          <p:cNvPr id="4" name="Slide Number Placeholder 3">
            <a:extLst>
              <a:ext uri="{FF2B5EF4-FFF2-40B4-BE49-F238E27FC236}">
                <a16:creationId xmlns:a16="http://schemas.microsoft.com/office/drawing/2014/main" id="{9C77270F-7150-403D-80B3-D3AE63C1AD31}"/>
              </a:ext>
            </a:extLst>
          </p:cNvPr>
          <p:cNvSpPr>
            <a:spLocks noGrp="1"/>
          </p:cNvSpPr>
          <p:nvPr>
            <p:ph type="sldNum" sz="quarter" idx="12"/>
          </p:nvPr>
        </p:nvSpPr>
        <p:spPr/>
        <p:txBody>
          <a:bodyPr/>
          <a:lstStyle/>
          <a:p>
            <a:fld id="{60DDDBE7-0F30-43FB-8EDF-D56DA3EE7FC6}" type="slidenum">
              <a:rPr lang="en-US" smtClean="0"/>
              <a:t>15</a:t>
            </a:fld>
            <a:endParaRPr lang="en-US"/>
          </a:p>
        </p:txBody>
      </p:sp>
      <p:cxnSp>
        <p:nvCxnSpPr>
          <p:cNvPr id="7" name="Straight Connector 6">
            <a:extLst>
              <a:ext uri="{FF2B5EF4-FFF2-40B4-BE49-F238E27FC236}">
                <a16:creationId xmlns:a16="http://schemas.microsoft.com/office/drawing/2014/main" id="{7873CD4A-F1D2-42AB-8AF7-65C0C32159FE}"/>
              </a:ext>
            </a:extLst>
          </p:cNvPr>
          <p:cNvCxnSpPr>
            <a:cxnSpLocks/>
          </p:cNvCxnSpPr>
          <p:nvPr/>
        </p:nvCxnSpPr>
        <p:spPr>
          <a:xfrm flipV="1">
            <a:off x="2807404" y="2868746"/>
            <a:ext cx="0" cy="3160631"/>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4158CF4-4197-46F9-A3D2-4666FECAF252}"/>
              </a:ext>
            </a:extLst>
          </p:cNvPr>
          <p:cNvSpPr txBox="1"/>
          <p:nvPr/>
        </p:nvSpPr>
        <p:spPr>
          <a:xfrm>
            <a:off x="2786470" y="2886674"/>
            <a:ext cx="1037463" cy="369332"/>
          </a:xfrm>
          <a:prstGeom prst="rect">
            <a:avLst/>
          </a:prstGeom>
          <a:noFill/>
        </p:spPr>
        <p:txBody>
          <a:bodyPr wrap="none" rtlCol="0">
            <a:spAutoFit/>
          </a:bodyPr>
          <a:lstStyle/>
          <a:p>
            <a:r>
              <a:rPr lang="en-US" dirty="0"/>
              <a:t>RL = 0.02</a:t>
            </a:r>
          </a:p>
        </p:txBody>
      </p:sp>
      <p:sp>
        <p:nvSpPr>
          <p:cNvPr id="9" name="Oval 8">
            <a:extLst>
              <a:ext uri="{FF2B5EF4-FFF2-40B4-BE49-F238E27FC236}">
                <a16:creationId xmlns:a16="http://schemas.microsoft.com/office/drawing/2014/main" id="{5758067E-B5F9-42EB-889A-F8F1C690A9BD}"/>
              </a:ext>
            </a:extLst>
          </p:cNvPr>
          <p:cNvSpPr/>
          <p:nvPr/>
        </p:nvSpPr>
        <p:spPr>
          <a:xfrm>
            <a:off x="2584665" y="4671801"/>
            <a:ext cx="128954" cy="10550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F6C03DBC-BFB5-483A-A3F4-321449756CBB}"/>
              </a:ext>
            </a:extLst>
          </p:cNvPr>
          <p:cNvCxnSpPr>
            <a:cxnSpLocks/>
          </p:cNvCxnSpPr>
          <p:nvPr/>
        </p:nvCxnSpPr>
        <p:spPr>
          <a:xfrm>
            <a:off x="2652350" y="4779040"/>
            <a:ext cx="0" cy="12788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0383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C9CBCD3E-5A4D-406E-B5D5-57E920BFE3E1}"/>
              </a:ext>
            </a:extLst>
          </p:cNvPr>
          <p:cNvGraphicFramePr>
            <a:graphicFrameLocks noChangeAspect="1"/>
          </p:cNvGraphicFramePr>
          <p:nvPr>
            <p:extLst/>
          </p:nvPr>
        </p:nvGraphicFramePr>
        <p:xfrm>
          <a:off x="5154525" y="1235076"/>
          <a:ext cx="4226366" cy="5486400"/>
        </p:xfrm>
        <a:graphic>
          <a:graphicData uri="http://schemas.openxmlformats.org/presentationml/2006/ole">
            <mc:AlternateContent xmlns:mc="http://schemas.openxmlformats.org/markup-compatibility/2006">
              <mc:Choice xmlns:v="urn:schemas-microsoft-com:vml" Requires="v">
                <p:oleObj spid="_x0000_s10303" name="Acrobat Document" r:id="rId4" imgW="7779960" imgH="10051560" progId="AcroExch.Document.DC">
                  <p:embed/>
                </p:oleObj>
              </mc:Choice>
              <mc:Fallback>
                <p:oleObj name="Acrobat Document" r:id="rId4" imgW="7779960" imgH="10051560" progId="AcroExch.Document.DC">
                  <p:embed/>
                  <p:pic>
                    <p:nvPicPr>
                      <p:cNvPr id="6" name="Object 5">
                        <a:extLst>
                          <a:ext uri="{FF2B5EF4-FFF2-40B4-BE49-F238E27FC236}">
                            <a16:creationId xmlns:a16="http://schemas.microsoft.com/office/drawing/2014/main" id="{C9CBCD3E-5A4D-406E-B5D5-57E920BFE3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4525" y="1235076"/>
                        <a:ext cx="4226366" cy="5486400"/>
                      </a:xfrm>
                      <a:prstGeom prst="rect">
                        <a:avLst/>
                      </a:prstGeom>
                      <a:noFill/>
                    </p:spPr>
                  </p:pic>
                </p:oleObj>
              </mc:Fallback>
            </mc:AlternateContent>
          </a:graphicData>
        </a:graphic>
      </p:graphicFrame>
      <p:sp>
        <p:nvSpPr>
          <p:cNvPr id="2" name="Title 1">
            <a:extLst>
              <a:ext uri="{FF2B5EF4-FFF2-40B4-BE49-F238E27FC236}">
                <a16:creationId xmlns:a16="http://schemas.microsoft.com/office/drawing/2014/main" id="{3F272829-DC6E-4B4D-8C80-DF620F47CE9B}"/>
              </a:ext>
            </a:extLst>
          </p:cNvPr>
          <p:cNvSpPr>
            <a:spLocks noGrp="1"/>
          </p:cNvSpPr>
          <p:nvPr>
            <p:ph type="title"/>
          </p:nvPr>
        </p:nvSpPr>
        <p:spPr/>
        <p:txBody>
          <a:bodyPr/>
          <a:lstStyle/>
          <a:p>
            <a:r>
              <a:rPr lang="en-US" dirty="0"/>
              <a:t>Vermont’s Acid Lakes</a:t>
            </a:r>
          </a:p>
        </p:txBody>
      </p:sp>
      <p:sp>
        <p:nvSpPr>
          <p:cNvPr id="4" name="Slide Number Placeholder 3">
            <a:extLst>
              <a:ext uri="{FF2B5EF4-FFF2-40B4-BE49-F238E27FC236}">
                <a16:creationId xmlns:a16="http://schemas.microsoft.com/office/drawing/2014/main" id="{DBEE815C-5A4D-4017-A030-8092B9B8DD41}"/>
              </a:ext>
            </a:extLst>
          </p:cNvPr>
          <p:cNvSpPr>
            <a:spLocks noGrp="1"/>
          </p:cNvSpPr>
          <p:nvPr>
            <p:ph type="sldNum" sz="quarter" idx="12"/>
          </p:nvPr>
        </p:nvSpPr>
        <p:spPr/>
        <p:txBody>
          <a:bodyPr/>
          <a:lstStyle/>
          <a:p>
            <a:fld id="{60DDDBE7-0F30-43FB-8EDF-D56DA3EE7FC6}" type="slidenum">
              <a:rPr lang="en-US" smtClean="0"/>
              <a:t>16</a:t>
            </a:fld>
            <a:endParaRPr lang="en-US"/>
          </a:p>
        </p:txBody>
      </p:sp>
      <p:sp>
        <p:nvSpPr>
          <p:cNvPr id="7" name="Oval 6">
            <a:extLst>
              <a:ext uri="{FF2B5EF4-FFF2-40B4-BE49-F238E27FC236}">
                <a16:creationId xmlns:a16="http://schemas.microsoft.com/office/drawing/2014/main" id="{9AA12CE3-7CD5-44D2-8022-ED0EFDF34A97}"/>
              </a:ext>
            </a:extLst>
          </p:cNvPr>
          <p:cNvSpPr/>
          <p:nvPr/>
        </p:nvSpPr>
        <p:spPr>
          <a:xfrm>
            <a:off x="5643690" y="5481076"/>
            <a:ext cx="1103971" cy="2858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9">
            <a:extLst>
              <a:ext uri="{FF2B5EF4-FFF2-40B4-BE49-F238E27FC236}">
                <a16:creationId xmlns:a16="http://schemas.microsoft.com/office/drawing/2014/main" id="{A33CD0FF-8257-485B-9F28-FAB34FBE2DE2}"/>
              </a:ext>
            </a:extLst>
          </p:cNvPr>
          <p:cNvPicPr>
            <a:picLocks noChangeAspect="1"/>
          </p:cNvPicPr>
          <p:nvPr/>
        </p:nvPicPr>
        <p:blipFill rotWithShape="1">
          <a:blip r:embed="rId6">
            <a:extLst>
              <a:ext uri="{28A0092B-C50C-407E-A947-70E740481C1C}">
                <a14:useLocalDpi xmlns:a14="http://schemas.microsoft.com/office/drawing/2010/main" val="0"/>
              </a:ext>
            </a:extLst>
          </a:blip>
          <a:srcRect l="8661" t="13249"/>
          <a:stretch/>
        </p:blipFill>
        <p:spPr>
          <a:xfrm>
            <a:off x="628650" y="1922878"/>
            <a:ext cx="4751480" cy="3517460"/>
          </a:xfrm>
          <a:prstGeom prst="rect">
            <a:avLst/>
          </a:prstGeom>
        </p:spPr>
      </p:pic>
      <p:sp>
        <p:nvSpPr>
          <p:cNvPr id="12" name="Content Placeholder 2">
            <a:extLst>
              <a:ext uri="{FF2B5EF4-FFF2-40B4-BE49-F238E27FC236}">
                <a16:creationId xmlns:a16="http://schemas.microsoft.com/office/drawing/2014/main" id="{7A0955E2-B030-4DFF-B28D-2706A4A1FB9F}"/>
              </a:ext>
            </a:extLst>
          </p:cNvPr>
          <p:cNvSpPr>
            <a:spLocks noGrp="1"/>
          </p:cNvSpPr>
          <p:nvPr>
            <p:ph idx="1"/>
          </p:nvPr>
        </p:nvSpPr>
        <p:spPr>
          <a:xfrm>
            <a:off x="628650" y="5484698"/>
            <a:ext cx="7886700" cy="877524"/>
          </a:xfrm>
        </p:spPr>
        <p:txBody>
          <a:bodyPr>
            <a:normAutofit fontScale="92500" lnSpcReduction="10000"/>
          </a:bodyPr>
          <a:lstStyle/>
          <a:p>
            <a:pPr marL="514350" indent="-514350">
              <a:buFont typeface="+mj-lt"/>
              <a:buAutoNum type="arabicPeriod" startAt="3"/>
            </a:pPr>
            <a:r>
              <a:rPr lang="en-US" dirty="0"/>
              <a:t>Apply SKT trend analysis </a:t>
            </a:r>
          </a:p>
          <a:p>
            <a:pPr marL="514350" indent="-514350">
              <a:buFont typeface="+mj-lt"/>
              <a:buAutoNum type="arabicPeriod" startAt="3"/>
            </a:pPr>
            <a:r>
              <a:rPr lang="en-US" dirty="0"/>
              <a:t>Repeat 200 times</a:t>
            </a:r>
          </a:p>
          <a:p>
            <a:endParaRPr lang="en-US" i="1" dirty="0"/>
          </a:p>
        </p:txBody>
      </p:sp>
      <p:sp>
        <p:nvSpPr>
          <p:cNvPr id="9" name="TextBox 8">
            <a:extLst>
              <a:ext uri="{FF2B5EF4-FFF2-40B4-BE49-F238E27FC236}">
                <a16:creationId xmlns:a16="http://schemas.microsoft.com/office/drawing/2014/main" id="{0D28B64C-CAF8-4CB7-896E-A1ED0C8943A1}"/>
              </a:ext>
            </a:extLst>
          </p:cNvPr>
          <p:cNvSpPr txBox="1"/>
          <p:nvPr/>
        </p:nvSpPr>
        <p:spPr>
          <a:xfrm rot="16200000">
            <a:off x="-535833" y="3244334"/>
            <a:ext cx="1520416" cy="369332"/>
          </a:xfrm>
          <a:prstGeom prst="rect">
            <a:avLst/>
          </a:prstGeom>
          <a:solidFill>
            <a:schemeClr val="bg1"/>
          </a:solidFill>
        </p:spPr>
        <p:txBody>
          <a:bodyPr wrap="none" rtlCol="0">
            <a:spAutoFit/>
          </a:bodyPr>
          <a:lstStyle/>
          <a:p>
            <a:r>
              <a:rPr lang="en-US" dirty="0"/>
              <a:t>Nitrate (mg/L)</a:t>
            </a:r>
          </a:p>
        </p:txBody>
      </p:sp>
      <p:sp>
        <p:nvSpPr>
          <p:cNvPr id="10" name="TextBox 9">
            <a:extLst>
              <a:ext uri="{FF2B5EF4-FFF2-40B4-BE49-F238E27FC236}">
                <a16:creationId xmlns:a16="http://schemas.microsoft.com/office/drawing/2014/main" id="{59BD5A6D-4793-4284-AA88-88FD8B1053E3}"/>
              </a:ext>
            </a:extLst>
          </p:cNvPr>
          <p:cNvSpPr txBox="1"/>
          <p:nvPr/>
        </p:nvSpPr>
        <p:spPr>
          <a:xfrm>
            <a:off x="1324904" y="5071006"/>
            <a:ext cx="652743" cy="369332"/>
          </a:xfrm>
          <a:prstGeom prst="rect">
            <a:avLst/>
          </a:prstGeom>
          <a:solidFill>
            <a:schemeClr val="bg1"/>
          </a:solidFill>
        </p:spPr>
        <p:txBody>
          <a:bodyPr wrap="none" rtlCol="0">
            <a:spAutoFit/>
          </a:bodyPr>
          <a:lstStyle/>
          <a:p>
            <a:r>
              <a:rPr lang="en-US" dirty="0"/>
              <a:t>1990</a:t>
            </a:r>
          </a:p>
        </p:txBody>
      </p:sp>
      <p:sp>
        <p:nvSpPr>
          <p:cNvPr id="11" name="TextBox 10">
            <a:extLst>
              <a:ext uri="{FF2B5EF4-FFF2-40B4-BE49-F238E27FC236}">
                <a16:creationId xmlns:a16="http://schemas.microsoft.com/office/drawing/2014/main" id="{4498E8B2-C9BC-4087-B78E-183190374434}"/>
              </a:ext>
            </a:extLst>
          </p:cNvPr>
          <p:cNvSpPr txBox="1"/>
          <p:nvPr/>
        </p:nvSpPr>
        <p:spPr>
          <a:xfrm>
            <a:off x="2608224" y="5071006"/>
            <a:ext cx="652743" cy="369332"/>
          </a:xfrm>
          <a:prstGeom prst="rect">
            <a:avLst/>
          </a:prstGeom>
          <a:solidFill>
            <a:schemeClr val="bg1"/>
          </a:solidFill>
        </p:spPr>
        <p:txBody>
          <a:bodyPr wrap="none" rtlCol="0">
            <a:spAutoFit/>
          </a:bodyPr>
          <a:lstStyle/>
          <a:p>
            <a:r>
              <a:rPr lang="en-US" dirty="0"/>
              <a:t>2000</a:t>
            </a:r>
          </a:p>
        </p:txBody>
      </p:sp>
      <p:sp>
        <p:nvSpPr>
          <p:cNvPr id="13" name="TextBox 12">
            <a:extLst>
              <a:ext uri="{FF2B5EF4-FFF2-40B4-BE49-F238E27FC236}">
                <a16:creationId xmlns:a16="http://schemas.microsoft.com/office/drawing/2014/main" id="{BAE07D0C-319B-45BD-AF13-FCCCA15B8936}"/>
              </a:ext>
            </a:extLst>
          </p:cNvPr>
          <p:cNvSpPr txBox="1"/>
          <p:nvPr/>
        </p:nvSpPr>
        <p:spPr>
          <a:xfrm>
            <a:off x="3901609" y="5071006"/>
            <a:ext cx="652743" cy="369332"/>
          </a:xfrm>
          <a:prstGeom prst="rect">
            <a:avLst/>
          </a:prstGeom>
          <a:solidFill>
            <a:schemeClr val="bg1"/>
          </a:solidFill>
        </p:spPr>
        <p:txBody>
          <a:bodyPr wrap="none" rtlCol="0">
            <a:spAutoFit/>
          </a:bodyPr>
          <a:lstStyle/>
          <a:p>
            <a:r>
              <a:rPr lang="en-US" dirty="0"/>
              <a:t>2010</a:t>
            </a:r>
          </a:p>
        </p:txBody>
      </p:sp>
      <p:sp>
        <p:nvSpPr>
          <p:cNvPr id="14" name="TextBox 13">
            <a:extLst>
              <a:ext uri="{FF2B5EF4-FFF2-40B4-BE49-F238E27FC236}">
                <a16:creationId xmlns:a16="http://schemas.microsoft.com/office/drawing/2014/main" id="{71C41D5F-4DA5-497C-B0E3-B801C6EC6F86}"/>
              </a:ext>
            </a:extLst>
          </p:cNvPr>
          <p:cNvSpPr txBox="1"/>
          <p:nvPr/>
        </p:nvSpPr>
        <p:spPr>
          <a:xfrm>
            <a:off x="409041" y="4820691"/>
            <a:ext cx="537841" cy="307777"/>
          </a:xfrm>
          <a:prstGeom prst="rect">
            <a:avLst/>
          </a:prstGeom>
          <a:solidFill>
            <a:schemeClr val="bg1"/>
          </a:solidFill>
        </p:spPr>
        <p:txBody>
          <a:bodyPr wrap="square" rtlCol="0">
            <a:spAutoFit/>
          </a:bodyPr>
          <a:lstStyle/>
          <a:p>
            <a:r>
              <a:rPr lang="en-US" sz="1400" dirty="0"/>
              <a:t>0.00</a:t>
            </a:r>
          </a:p>
        </p:txBody>
      </p:sp>
      <p:sp>
        <p:nvSpPr>
          <p:cNvPr id="15" name="TextBox 14">
            <a:extLst>
              <a:ext uri="{FF2B5EF4-FFF2-40B4-BE49-F238E27FC236}">
                <a16:creationId xmlns:a16="http://schemas.microsoft.com/office/drawing/2014/main" id="{0678E31B-0E61-4E83-A460-409AEC629A5A}"/>
              </a:ext>
            </a:extLst>
          </p:cNvPr>
          <p:cNvSpPr txBox="1"/>
          <p:nvPr/>
        </p:nvSpPr>
        <p:spPr>
          <a:xfrm>
            <a:off x="344641" y="3824387"/>
            <a:ext cx="569002" cy="307777"/>
          </a:xfrm>
          <a:prstGeom prst="rect">
            <a:avLst/>
          </a:prstGeom>
          <a:noFill/>
        </p:spPr>
        <p:txBody>
          <a:bodyPr wrap="square" rtlCol="0">
            <a:spAutoFit/>
          </a:bodyPr>
          <a:lstStyle/>
          <a:p>
            <a:r>
              <a:rPr lang="en-US" sz="1400" dirty="0"/>
              <a:t>0.04</a:t>
            </a:r>
          </a:p>
        </p:txBody>
      </p:sp>
      <p:sp>
        <p:nvSpPr>
          <p:cNvPr id="16" name="TextBox 15">
            <a:extLst>
              <a:ext uri="{FF2B5EF4-FFF2-40B4-BE49-F238E27FC236}">
                <a16:creationId xmlns:a16="http://schemas.microsoft.com/office/drawing/2014/main" id="{8331DC96-D0EF-4526-96DD-6518F977C71C}"/>
              </a:ext>
            </a:extLst>
          </p:cNvPr>
          <p:cNvSpPr txBox="1"/>
          <p:nvPr/>
        </p:nvSpPr>
        <p:spPr>
          <a:xfrm>
            <a:off x="386453" y="2919182"/>
            <a:ext cx="505253" cy="307777"/>
          </a:xfrm>
          <a:prstGeom prst="rect">
            <a:avLst/>
          </a:prstGeom>
          <a:solidFill>
            <a:schemeClr val="bg1"/>
          </a:solidFill>
        </p:spPr>
        <p:txBody>
          <a:bodyPr wrap="square" rtlCol="0">
            <a:spAutoFit/>
          </a:bodyPr>
          <a:lstStyle/>
          <a:p>
            <a:r>
              <a:rPr lang="en-US" sz="1400" dirty="0"/>
              <a:t>0.08</a:t>
            </a:r>
          </a:p>
        </p:txBody>
      </p:sp>
      <p:sp>
        <p:nvSpPr>
          <p:cNvPr id="17" name="TextBox 16">
            <a:extLst>
              <a:ext uri="{FF2B5EF4-FFF2-40B4-BE49-F238E27FC236}">
                <a16:creationId xmlns:a16="http://schemas.microsoft.com/office/drawing/2014/main" id="{9EE1FED5-F29B-427E-A495-DCFD058A8AA5}"/>
              </a:ext>
            </a:extLst>
          </p:cNvPr>
          <p:cNvSpPr txBox="1"/>
          <p:nvPr/>
        </p:nvSpPr>
        <p:spPr>
          <a:xfrm>
            <a:off x="386453" y="1922878"/>
            <a:ext cx="505253" cy="307777"/>
          </a:xfrm>
          <a:prstGeom prst="rect">
            <a:avLst/>
          </a:prstGeom>
          <a:solidFill>
            <a:schemeClr val="bg1"/>
          </a:solidFill>
        </p:spPr>
        <p:txBody>
          <a:bodyPr wrap="square" rtlCol="0">
            <a:spAutoFit/>
          </a:bodyPr>
          <a:lstStyle/>
          <a:p>
            <a:r>
              <a:rPr lang="en-US" sz="1400" dirty="0"/>
              <a:t>0.12</a:t>
            </a:r>
          </a:p>
        </p:txBody>
      </p:sp>
      <p:sp>
        <p:nvSpPr>
          <p:cNvPr id="3" name="Rectangle 2">
            <a:extLst>
              <a:ext uri="{FF2B5EF4-FFF2-40B4-BE49-F238E27FC236}">
                <a16:creationId xmlns:a16="http://schemas.microsoft.com/office/drawing/2014/main" id="{5DD912A7-2194-402F-A52E-3EABD8B1A004}"/>
              </a:ext>
            </a:extLst>
          </p:cNvPr>
          <p:cNvSpPr/>
          <p:nvPr/>
        </p:nvSpPr>
        <p:spPr>
          <a:xfrm>
            <a:off x="3260967" y="2330238"/>
            <a:ext cx="1706108" cy="338554"/>
          </a:xfrm>
          <a:prstGeom prst="rect">
            <a:avLst/>
          </a:prstGeom>
          <a:solidFill>
            <a:schemeClr val="accent6">
              <a:lumMod val="20000"/>
              <a:lumOff val="80000"/>
            </a:schemeClr>
          </a:solidFill>
        </p:spPr>
        <p:txBody>
          <a:bodyPr wrap="none" rtlCol="0">
            <a:spAutoFit/>
          </a:bodyPr>
          <a:lstStyle/>
          <a:p>
            <a:r>
              <a:rPr lang="en-US" sz="1600" u="sng" dirty="0"/>
              <a:t>SKT p-value = 0.04</a:t>
            </a:r>
          </a:p>
        </p:txBody>
      </p:sp>
    </p:spTree>
    <p:extLst>
      <p:ext uri="{BB962C8B-B14F-4D97-AF65-F5344CB8AC3E}">
        <p14:creationId xmlns:p14="http://schemas.microsoft.com/office/powerpoint/2010/main" val="427224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0E7D28E-75CB-4B69-9515-C62DFE43F0F5}"/>
              </a:ext>
            </a:extLst>
          </p:cNvPr>
          <p:cNvSpPr>
            <a:spLocks noGrp="1"/>
          </p:cNvSpPr>
          <p:nvPr>
            <p:ph type="sldNum" sz="quarter" idx="12"/>
          </p:nvPr>
        </p:nvSpPr>
        <p:spPr/>
        <p:txBody>
          <a:bodyPr/>
          <a:lstStyle/>
          <a:p>
            <a:fld id="{60DDDBE7-0F30-43FB-8EDF-D56DA3EE7FC6}" type="slidenum">
              <a:rPr lang="en-US" smtClean="0"/>
              <a:t>17</a:t>
            </a:fld>
            <a:endParaRPr lang="en-US"/>
          </a:p>
        </p:txBody>
      </p:sp>
      <p:grpSp>
        <p:nvGrpSpPr>
          <p:cNvPr id="25" name="Group 24">
            <a:extLst>
              <a:ext uri="{FF2B5EF4-FFF2-40B4-BE49-F238E27FC236}">
                <a16:creationId xmlns:a16="http://schemas.microsoft.com/office/drawing/2014/main" id="{77DFA816-9565-4583-998C-4FD7B94DB693}"/>
              </a:ext>
            </a:extLst>
          </p:cNvPr>
          <p:cNvGrpSpPr/>
          <p:nvPr/>
        </p:nvGrpSpPr>
        <p:grpSpPr>
          <a:xfrm>
            <a:off x="455751" y="2532413"/>
            <a:ext cx="3621943" cy="3920394"/>
            <a:chOff x="261288" y="2532413"/>
            <a:chExt cx="3621943" cy="3920394"/>
          </a:xfrm>
        </p:grpSpPr>
        <p:cxnSp>
          <p:nvCxnSpPr>
            <p:cNvPr id="6" name="Straight Connector 5">
              <a:extLst>
                <a:ext uri="{FF2B5EF4-FFF2-40B4-BE49-F238E27FC236}">
                  <a16:creationId xmlns:a16="http://schemas.microsoft.com/office/drawing/2014/main" id="{E0C76F36-C0E6-48D0-AFC3-59882B55D21D}"/>
                </a:ext>
              </a:extLst>
            </p:cNvPr>
            <p:cNvCxnSpPr/>
            <p:nvPr/>
          </p:nvCxnSpPr>
          <p:spPr>
            <a:xfrm>
              <a:off x="736269" y="2532413"/>
              <a:ext cx="0" cy="2909454"/>
            </a:xfrm>
            <a:prstGeom prst="line">
              <a:avLst/>
            </a:prstGeom>
            <a:ln w="28575"/>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2EEEEF68-1B9A-43D5-BCDE-6877403A803B}"/>
                </a:ext>
              </a:extLst>
            </p:cNvPr>
            <p:cNvCxnSpPr>
              <a:cxnSpLocks/>
            </p:cNvCxnSpPr>
            <p:nvPr/>
          </p:nvCxnSpPr>
          <p:spPr>
            <a:xfrm>
              <a:off x="579912" y="5255821"/>
              <a:ext cx="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70930FEC-5D23-450A-AF68-E08F8387FBB7}"/>
                </a:ext>
              </a:extLst>
            </p:cNvPr>
            <p:cNvCxnSpPr>
              <a:cxnSpLocks/>
            </p:cNvCxnSpPr>
            <p:nvPr/>
          </p:nvCxnSpPr>
          <p:spPr>
            <a:xfrm flipH="1">
              <a:off x="736270" y="5410198"/>
              <a:ext cx="3146961" cy="0"/>
            </a:xfrm>
            <a:prstGeom prst="line">
              <a:avLst/>
            </a:prstGeom>
            <a:ln w="28575"/>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6837B943-1CA9-498F-BF12-CA713ED65B20}"/>
                </a:ext>
              </a:extLst>
            </p:cNvPr>
            <p:cNvSpPr/>
            <p:nvPr/>
          </p:nvSpPr>
          <p:spPr>
            <a:xfrm>
              <a:off x="1258785" y="3987140"/>
              <a:ext cx="225699" cy="14230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87EEDA8-2418-44B0-98F4-1D736D18B5FF}"/>
                </a:ext>
              </a:extLst>
            </p:cNvPr>
            <p:cNvSpPr/>
            <p:nvPr/>
          </p:nvSpPr>
          <p:spPr>
            <a:xfrm>
              <a:off x="1591294" y="3654631"/>
              <a:ext cx="261360" cy="17694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F5C854F-2BE1-4858-8B97-030D630A0527}"/>
                </a:ext>
              </a:extLst>
            </p:cNvPr>
            <p:cNvSpPr/>
            <p:nvPr/>
          </p:nvSpPr>
          <p:spPr>
            <a:xfrm>
              <a:off x="1959464" y="3429000"/>
              <a:ext cx="261363" cy="19811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7DA6A34-AB47-4A54-8851-78C86A73C024}"/>
                </a:ext>
              </a:extLst>
            </p:cNvPr>
            <p:cNvSpPr/>
            <p:nvPr/>
          </p:nvSpPr>
          <p:spPr>
            <a:xfrm>
              <a:off x="2327637" y="3890158"/>
              <a:ext cx="237471" cy="15200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4099A2B-2AB8-4557-98E8-E96E26411DF9}"/>
                </a:ext>
              </a:extLst>
            </p:cNvPr>
            <p:cNvSpPr/>
            <p:nvPr/>
          </p:nvSpPr>
          <p:spPr>
            <a:xfrm>
              <a:off x="2671918" y="4177150"/>
              <a:ext cx="237471" cy="12330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C9ED648-DEFA-4A5A-91BA-84673C674D14}"/>
                </a:ext>
              </a:extLst>
            </p:cNvPr>
            <p:cNvSpPr/>
            <p:nvPr/>
          </p:nvSpPr>
          <p:spPr>
            <a:xfrm>
              <a:off x="3016199" y="4497786"/>
              <a:ext cx="237471" cy="912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B8599179-E8A5-4DD3-A4D5-CD99B764118B}"/>
                </a:ext>
              </a:extLst>
            </p:cNvPr>
            <p:cNvSpPr/>
            <p:nvPr/>
          </p:nvSpPr>
          <p:spPr>
            <a:xfrm>
              <a:off x="926108" y="4495809"/>
              <a:ext cx="237471" cy="912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CD663A8F-0445-4E2D-83ED-A714B1AB3E66}"/>
                </a:ext>
              </a:extLst>
            </p:cNvPr>
            <p:cNvCxnSpPr/>
            <p:nvPr/>
          </p:nvCxnSpPr>
          <p:spPr>
            <a:xfrm flipV="1">
              <a:off x="3312878" y="2718457"/>
              <a:ext cx="0" cy="269174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1" name="TextBox 20">
              <a:extLst>
                <a:ext uri="{FF2B5EF4-FFF2-40B4-BE49-F238E27FC236}">
                  <a16:creationId xmlns:a16="http://schemas.microsoft.com/office/drawing/2014/main" id="{8757551C-EC44-4CB9-A80E-679462660CEC}"/>
                </a:ext>
              </a:extLst>
            </p:cNvPr>
            <p:cNvSpPr txBox="1"/>
            <p:nvPr/>
          </p:nvSpPr>
          <p:spPr>
            <a:xfrm>
              <a:off x="3016199" y="5485287"/>
              <a:ext cx="593432" cy="369332"/>
            </a:xfrm>
            <a:prstGeom prst="rect">
              <a:avLst/>
            </a:prstGeom>
            <a:noFill/>
          </p:spPr>
          <p:txBody>
            <a:bodyPr wrap="none" rtlCol="0">
              <a:spAutoFit/>
            </a:bodyPr>
            <a:lstStyle/>
            <a:p>
              <a:r>
                <a:rPr lang="en-US" dirty="0"/>
                <a:t>0.05</a:t>
              </a:r>
            </a:p>
          </p:txBody>
        </p:sp>
        <p:sp>
          <p:nvSpPr>
            <p:cNvPr id="22" name="TextBox 21">
              <a:extLst>
                <a:ext uri="{FF2B5EF4-FFF2-40B4-BE49-F238E27FC236}">
                  <a16:creationId xmlns:a16="http://schemas.microsoft.com/office/drawing/2014/main" id="{1A7CA78A-92FC-4269-98EA-2F0C71231DF6}"/>
                </a:ext>
              </a:extLst>
            </p:cNvPr>
            <p:cNvSpPr txBox="1"/>
            <p:nvPr/>
          </p:nvSpPr>
          <p:spPr>
            <a:xfrm rot="16200000">
              <a:off x="1761" y="3900196"/>
              <a:ext cx="888385" cy="369332"/>
            </a:xfrm>
            <a:prstGeom prst="rect">
              <a:avLst/>
            </a:prstGeom>
            <a:noFill/>
          </p:spPr>
          <p:txBody>
            <a:bodyPr wrap="none" rtlCol="0">
              <a:spAutoFit/>
            </a:bodyPr>
            <a:lstStyle/>
            <a:p>
              <a:r>
                <a:rPr lang="en-US" dirty="0"/>
                <a:t>Density</a:t>
              </a:r>
            </a:p>
          </p:txBody>
        </p:sp>
        <p:sp>
          <p:nvSpPr>
            <p:cNvPr id="23" name="TextBox 22">
              <a:extLst>
                <a:ext uri="{FF2B5EF4-FFF2-40B4-BE49-F238E27FC236}">
                  <a16:creationId xmlns:a16="http://schemas.microsoft.com/office/drawing/2014/main" id="{0AD85A9F-0754-4BE2-985D-294174FA75FD}"/>
                </a:ext>
              </a:extLst>
            </p:cNvPr>
            <p:cNvSpPr txBox="1"/>
            <p:nvPr/>
          </p:nvSpPr>
          <p:spPr>
            <a:xfrm>
              <a:off x="1316893" y="5806476"/>
              <a:ext cx="1807867" cy="646331"/>
            </a:xfrm>
            <a:prstGeom prst="rect">
              <a:avLst/>
            </a:prstGeom>
            <a:noFill/>
          </p:spPr>
          <p:txBody>
            <a:bodyPr wrap="none" rtlCol="0">
              <a:spAutoFit/>
            </a:bodyPr>
            <a:lstStyle/>
            <a:p>
              <a:pPr algn="ctr"/>
              <a:r>
                <a:rPr lang="en-US" dirty="0"/>
                <a:t>measured </a:t>
              </a:r>
            </a:p>
            <a:p>
              <a:pPr algn="ctr"/>
              <a:r>
                <a:rPr lang="en-US" dirty="0"/>
                <a:t>z-statistic p-value</a:t>
              </a:r>
            </a:p>
          </p:txBody>
        </p:sp>
        <p:sp>
          <p:nvSpPr>
            <p:cNvPr id="24" name="Rectangle 23">
              <a:extLst>
                <a:ext uri="{FF2B5EF4-FFF2-40B4-BE49-F238E27FC236}">
                  <a16:creationId xmlns:a16="http://schemas.microsoft.com/office/drawing/2014/main" id="{4E46E6D8-23C7-4053-9E80-298D0012E807}"/>
                </a:ext>
              </a:extLst>
            </p:cNvPr>
            <p:cNvSpPr/>
            <p:nvPr/>
          </p:nvSpPr>
          <p:spPr>
            <a:xfrm>
              <a:off x="3360769" y="4830288"/>
              <a:ext cx="237471" cy="5799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A20330A-194C-4121-9E14-C87F4778C9C1}"/>
              </a:ext>
            </a:extLst>
          </p:cNvPr>
          <p:cNvGrpSpPr/>
          <p:nvPr/>
        </p:nvGrpSpPr>
        <p:grpSpPr>
          <a:xfrm>
            <a:off x="4803158" y="2532413"/>
            <a:ext cx="3492151" cy="3920394"/>
            <a:chOff x="261288" y="2532413"/>
            <a:chExt cx="3492151" cy="3920394"/>
          </a:xfrm>
        </p:grpSpPr>
        <p:cxnSp>
          <p:nvCxnSpPr>
            <p:cNvPr id="27" name="Straight Connector 26">
              <a:extLst>
                <a:ext uri="{FF2B5EF4-FFF2-40B4-BE49-F238E27FC236}">
                  <a16:creationId xmlns:a16="http://schemas.microsoft.com/office/drawing/2014/main" id="{348897E8-11D5-45C8-AF23-BB539C899709}"/>
                </a:ext>
              </a:extLst>
            </p:cNvPr>
            <p:cNvCxnSpPr/>
            <p:nvPr/>
          </p:nvCxnSpPr>
          <p:spPr>
            <a:xfrm>
              <a:off x="736269" y="2532413"/>
              <a:ext cx="0" cy="2909454"/>
            </a:xfrm>
            <a:prstGeom prst="line">
              <a:avLst/>
            </a:prstGeom>
            <a:ln w="28575"/>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FC88D752-17BF-4F0C-A25B-53BDF765A77F}"/>
                </a:ext>
              </a:extLst>
            </p:cNvPr>
            <p:cNvCxnSpPr>
              <a:cxnSpLocks/>
            </p:cNvCxnSpPr>
            <p:nvPr/>
          </p:nvCxnSpPr>
          <p:spPr>
            <a:xfrm>
              <a:off x="579912" y="5255821"/>
              <a:ext cx="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42735870-F390-4F45-A3F4-9086A7C7EBF5}"/>
                </a:ext>
              </a:extLst>
            </p:cNvPr>
            <p:cNvCxnSpPr>
              <a:cxnSpLocks/>
            </p:cNvCxnSpPr>
            <p:nvPr/>
          </p:nvCxnSpPr>
          <p:spPr>
            <a:xfrm flipH="1">
              <a:off x="736270" y="5410198"/>
              <a:ext cx="3017169" cy="0"/>
            </a:xfrm>
            <a:prstGeom prst="line">
              <a:avLst/>
            </a:prstGeom>
            <a:ln w="28575"/>
          </p:spPr>
          <p:style>
            <a:lnRef idx="1">
              <a:schemeClr val="dk1"/>
            </a:lnRef>
            <a:fillRef idx="0">
              <a:schemeClr val="dk1"/>
            </a:fillRef>
            <a:effectRef idx="0">
              <a:schemeClr val="dk1"/>
            </a:effectRef>
            <a:fontRef idx="minor">
              <a:schemeClr val="tx1"/>
            </a:fontRef>
          </p:style>
        </p:cxnSp>
        <p:sp>
          <p:nvSpPr>
            <p:cNvPr id="30" name="Rectangle 29">
              <a:extLst>
                <a:ext uri="{FF2B5EF4-FFF2-40B4-BE49-F238E27FC236}">
                  <a16:creationId xmlns:a16="http://schemas.microsoft.com/office/drawing/2014/main" id="{513BF8FF-D0AA-4D33-B210-63E855BE2F50}"/>
                </a:ext>
              </a:extLst>
            </p:cNvPr>
            <p:cNvSpPr/>
            <p:nvPr/>
          </p:nvSpPr>
          <p:spPr>
            <a:xfrm>
              <a:off x="1258786" y="3194462"/>
              <a:ext cx="224086" cy="22157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321403C-7C6F-4860-B65F-55A25C4E6869}"/>
                </a:ext>
              </a:extLst>
            </p:cNvPr>
            <p:cNvSpPr/>
            <p:nvPr/>
          </p:nvSpPr>
          <p:spPr>
            <a:xfrm>
              <a:off x="1591294" y="3654631"/>
              <a:ext cx="261360" cy="17694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FDEB558-922F-4A02-84AE-A3C11BDCE81D}"/>
                </a:ext>
              </a:extLst>
            </p:cNvPr>
            <p:cNvSpPr/>
            <p:nvPr/>
          </p:nvSpPr>
          <p:spPr>
            <a:xfrm>
              <a:off x="1957856" y="4085112"/>
              <a:ext cx="262972" cy="1325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734ECCB5-BFF5-40CE-A49E-03C95F1E1AD3}"/>
                </a:ext>
              </a:extLst>
            </p:cNvPr>
            <p:cNvSpPr/>
            <p:nvPr/>
          </p:nvSpPr>
          <p:spPr>
            <a:xfrm>
              <a:off x="2327637" y="3890158"/>
              <a:ext cx="237471" cy="15200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89D93A56-2918-45AA-BF46-229A4B6A55B3}"/>
                </a:ext>
              </a:extLst>
            </p:cNvPr>
            <p:cNvSpPr/>
            <p:nvPr/>
          </p:nvSpPr>
          <p:spPr>
            <a:xfrm>
              <a:off x="2671918" y="4177150"/>
              <a:ext cx="237471" cy="12330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B7FFF70-94EA-4526-8363-7A87A6C96838}"/>
                </a:ext>
              </a:extLst>
            </p:cNvPr>
            <p:cNvSpPr/>
            <p:nvPr/>
          </p:nvSpPr>
          <p:spPr>
            <a:xfrm>
              <a:off x="3016199" y="4497786"/>
              <a:ext cx="237471" cy="912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5CEB1EC7-9EE3-4517-B485-FFB0F2F2798D}"/>
                </a:ext>
              </a:extLst>
            </p:cNvPr>
            <p:cNvSpPr/>
            <p:nvPr/>
          </p:nvSpPr>
          <p:spPr>
            <a:xfrm>
              <a:off x="926132" y="4842163"/>
              <a:ext cx="237447" cy="566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 name="Straight Connector 36">
              <a:extLst>
                <a:ext uri="{FF2B5EF4-FFF2-40B4-BE49-F238E27FC236}">
                  <a16:creationId xmlns:a16="http://schemas.microsoft.com/office/drawing/2014/main" id="{E4036E1B-F179-40CD-9909-CAB32D599DF0}"/>
                </a:ext>
              </a:extLst>
            </p:cNvPr>
            <p:cNvCxnSpPr/>
            <p:nvPr/>
          </p:nvCxnSpPr>
          <p:spPr>
            <a:xfrm flipV="1">
              <a:off x="1211079" y="2738252"/>
              <a:ext cx="0" cy="269174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38" name="TextBox 37">
              <a:extLst>
                <a:ext uri="{FF2B5EF4-FFF2-40B4-BE49-F238E27FC236}">
                  <a16:creationId xmlns:a16="http://schemas.microsoft.com/office/drawing/2014/main" id="{B093F02B-C707-42FC-9F7C-46E92C5973F1}"/>
                </a:ext>
              </a:extLst>
            </p:cNvPr>
            <p:cNvSpPr txBox="1"/>
            <p:nvPr/>
          </p:nvSpPr>
          <p:spPr>
            <a:xfrm flipH="1">
              <a:off x="914022" y="5473495"/>
              <a:ext cx="1531715" cy="369332"/>
            </a:xfrm>
            <a:prstGeom prst="rect">
              <a:avLst/>
            </a:prstGeom>
            <a:noFill/>
          </p:spPr>
          <p:txBody>
            <a:bodyPr wrap="square" rtlCol="0">
              <a:spAutoFit/>
            </a:bodyPr>
            <a:lstStyle/>
            <a:p>
              <a:r>
                <a:rPr lang="en-US" dirty="0"/>
                <a:t>0.05</a:t>
              </a:r>
            </a:p>
          </p:txBody>
        </p:sp>
        <p:sp>
          <p:nvSpPr>
            <p:cNvPr id="39" name="TextBox 38">
              <a:extLst>
                <a:ext uri="{FF2B5EF4-FFF2-40B4-BE49-F238E27FC236}">
                  <a16:creationId xmlns:a16="http://schemas.microsoft.com/office/drawing/2014/main" id="{43159AF7-6BEF-4572-BA1E-57ED6CE47A93}"/>
                </a:ext>
              </a:extLst>
            </p:cNvPr>
            <p:cNvSpPr txBox="1"/>
            <p:nvPr/>
          </p:nvSpPr>
          <p:spPr>
            <a:xfrm rot="16200000">
              <a:off x="1761" y="3900196"/>
              <a:ext cx="888385" cy="369332"/>
            </a:xfrm>
            <a:prstGeom prst="rect">
              <a:avLst/>
            </a:prstGeom>
            <a:noFill/>
          </p:spPr>
          <p:txBody>
            <a:bodyPr wrap="none" rtlCol="0">
              <a:spAutoFit/>
            </a:bodyPr>
            <a:lstStyle/>
            <a:p>
              <a:r>
                <a:rPr lang="en-US" dirty="0"/>
                <a:t>Density</a:t>
              </a:r>
            </a:p>
          </p:txBody>
        </p:sp>
        <p:sp>
          <p:nvSpPr>
            <p:cNvPr id="40" name="TextBox 39">
              <a:extLst>
                <a:ext uri="{FF2B5EF4-FFF2-40B4-BE49-F238E27FC236}">
                  <a16:creationId xmlns:a16="http://schemas.microsoft.com/office/drawing/2014/main" id="{75C1EB48-D3B5-4C1D-8639-27BD093ED237}"/>
                </a:ext>
              </a:extLst>
            </p:cNvPr>
            <p:cNvSpPr txBox="1"/>
            <p:nvPr/>
          </p:nvSpPr>
          <p:spPr>
            <a:xfrm>
              <a:off x="1316895" y="5806476"/>
              <a:ext cx="1807866" cy="646331"/>
            </a:xfrm>
            <a:prstGeom prst="rect">
              <a:avLst/>
            </a:prstGeom>
            <a:noFill/>
          </p:spPr>
          <p:txBody>
            <a:bodyPr wrap="none" rtlCol="0">
              <a:spAutoFit/>
            </a:bodyPr>
            <a:lstStyle/>
            <a:p>
              <a:pPr algn="ctr"/>
              <a:r>
                <a:rPr lang="en-US" dirty="0"/>
                <a:t>measured </a:t>
              </a:r>
            </a:p>
            <a:p>
              <a:pPr algn="ctr"/>
              <a:r>
                <a:rPr lang="en-US" dirty="0"/>
                <a:t>z-statistic p-value</a:t>
              </a:r>
            </a:p>
          </p:txBody>
        </p:sp>
        <p:sp>
          <p:nvSpPr>
            <p:cNvPr id="41" name="Rectangle 40">
              <a:extLst>
                <a:ext uri="{FF2B5EF4-FFF2-40B4-BE49-F238E27FC236}">
                  <a16:creationId xmlns:a16="http://schemas.microsoft.com/office/drawing/2014/main" id="{C1F8F55B-1709-460D-A03F-C5A203998FD7}"/>
                </a:ext>
              </a:extLst>
            </p:cNvPr>
            <p:cNvSpPr/>
            <p:nvPr/>
          </p:nvSpPr>
          <p:spPr>
            <a:xfrm>
              <a:off x="3360769" y="4830288"/>
              <a:ext cx="237471" cy="5799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8348D10A-1962-4E73-893F-55E86BA52CD8}"/>
              </a:ext>
            </a:extLst>
          </p:cNvPr>
          <p:cNvSpPr txBox="1"/>
          <p:nvPr/>
        </p:nvSpPr>
        <p:spPr>
          <a:xfrm>
            <a:off x="1678947" y="1064614"/>
            <a:ext cx="1160895" cy="369332"/>
          </a:xfrm>
          <a:prstGeom prst="rect">
            <a:avLst/>
          </a:prstGeom>
          <a:noFill/>
        </p:spPr>
        <p:txBody>
          <a:bodyPr wrap="none" rtlCol="0">
            <a:spAutoFit/>
          </a:bodyPr>
          <a:lstStyle/>
          <a:p>
            <a:r>
              <a:rPr lang="en-US" u="sng" dirty="0"/>
              <a:t>Scenario 1</a:t>
            </a:r>
          </a:p>
        </p:txBody>
      </p:sp>
      <p:sp>
        <p:nvSpPr>
          <p:cNvPr id="46" name="TextBox 45">
            <a:extLst>
              <a:ext uri="{FF2B5EF4-FFF2-40B4-BE49-F238E27FC236}">
                <a16:creationId xmlns:a16="http://schemas.microsoft.com/office/drawing/2014/main" id="{3AF79305-B5F1-493E-9E0B-BE3A735CD639}"/>
              </a:ext>
            </a:extLst>
          </p:cNvPr>
          <p:cNvSpPr txBox="1"/>
          <p:nvPr/>
        </p:nvSpPr>
        <p:spPr>
          <a:xfrm>
            <a:off x="6133164" y="1078469"/>
            <a:ext cx="1160895" cy="369332"/>
          </a:xfrm>
          <a:prstGeom prst="rect">
            <a:avLst/>
          </a:prstGeom>
          <a:noFill/>
        </p:spPr>
        <p:txBody>
          <a:bodyPr wrap="none" rtlCol="0">
            <a:spAutoFit/>
          </a:bodyPr>
          <a:lstStyle/>
          <a:p>
            <a:r>
              <a:rPr lang="en-US" u="sng" dirty="0"/>
              <a:t>Scenario 2</a:t>
            </a:r>
          </a:p>
        </p:txBody>
      </p:sp>
    </p:spTree>
    <p:extLst>
      <p:ext uri="{BB962C8B-B14F-4D97-AF65-F5344CB8AC3E}">
        <p14:creationId xmlns:p14="http://schemas.microsoft.com/office/powerpoint/2010/main" val="140063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F9D0A56-6506-4784-8AE5-43245B2DB4C5}"/>
              </a:ext>
            </a:extLst>
          </p:cNvPr>
          <p:cNvSpPr>
            <a:spLocks noGrp="1"/>
          </p:cNvSpPr>
          <p:nvPr>
            <p:ph type="sldNum" sz="quarter" idx="12"/>
          </p:nvPr>
        </p:nvSpPr>
        <p:spPr/>
        <p:txBody>
          <a:bodyPr/>
          <a:lstStyle/>
          <a:p>
            <a:fld id="{60DDDBE7-0F30-43FB-8EDF-D56DA3EE7FC6}" type="slidenum">
              <a:rPr lang="en-US" smtClean="0"/>
              <a:t>18</a:t>
            </a:fld>
            <a:endParaRPr lang="en-US"/>
          </a:p>
        </p:txBody>
      </p:sp>
      <p:pic>
        <p:nvPicPr>
          <p:cNvPr id="5" name="Picture 4">
            <a:extLst>
              <a:ext uri="{FF2B5EF4-FFF2-40B4-BE49-F238E27FC236}">
                <a16:creationId xmlns:a16="http://schemas.microsoft.com/office/drawing/2014/main" id="{A47C79B4-7081-4BB8-B6C5-ABF5F0C0DEA6}"/>
              </a:ext>
            </a:extLst>
          </p:cNvPr>
          <p:cNvPicPr/>
          <p:nvPr/>
        </p:nvPicPr>
        <p:blipFill rotWithShape="1">
          <a:blip r:embed="rId3">
            <a:extLst>
              <a:ext uri="{28A0092B-C50C-407E-A947-70E740481C1C}">
                <a14:useLocalDpi xmlns:a14="http://schemas.microsoft.com/office/drawing/2010/main" val="0"/>
              </a:ext>
            </a:extLst>
          </a:blip>
          <a:srcRect t="9877"/>
          <a:stretch/>
        </p:blipFill>
        <p:spPr>
          <a:xfrm>
            <a:off x="886197" y="1331295"/>
            <a:ext cx="7153398" cy="5025056"/>
          </a:xfrm>
          <a:prstGeom prst="rect">
            <a:avLst/>
          </a:prstGeom>
        </p:spPr>
      </p:pic>
      <p:sp>
        <p:nvSpPr>
          <p:cNvPr id="6" name="TextBox 5">
            <a:extLst>
              <a:ext uri="{FF2B5EF4-FFF2-40B4-BE49-F238E27FC236}">
                <a16:creationId xmlns:a16="http://schemas.microsoft.com/office/drawing/2014/main" id="{3431254C-6658-4536-A605-7F4AC99691D6}"/>
              </a:ext>
            </a:extLst>
          </p:cNvPr>
          <p:cNvSpPr txBox="1"/>
          <p:nvPr/>
        </p:nvSpPr>
        <p:spPr>
          <a:xfrm>
            <a:off x="3872930" y="681037"/>
            <a:ext cx="1398140" cy="369332"/>
          </a:xfrm>
          <a:prstGeom prst="rect">
            <a:avLst/>
          </a:prstGeom>
          <a:noFill/>
        </p:spPr>
        <p:txBody>
          <a:bodyPr wrap="none" rtlCol="0">
            <a:spAutoFit/>
          </a:bodyPr>
          <a:lstStyle/>
          <a:p>
            <a:r>
              <a:rPr lang="en-US" u="sng" dirty="0"/>
              <a:t>Our Scenario</a:t>
            </a:r>
          </a:p>
        </p:txBody>
      </p:sp>
      <p:sp>
        <p:nvSpPr>
          <p:cNvPr id="9" name="TextBox 8">
            <a:extLst>
              <a:ext uri="{FF2B5EF4-FFF2-40B4-BE49-F238E27FC236}">
                <a16:creationId xmlns:a16="http://schemas.microsoft.com/office/drawing/2014/main" id="{7CCAFC4B-6837-48E9-BFD1-514BF3FB6E8A}"/>
              </a:ext>
            </a:extLst>
          </p:cNvPr>
          <p:cNvSpPr txBox="1"/>
          <p:nvPr/>
        </p:nvSpPr>
        <p:spPr>
          <a:xfrm>
            <a:off x="5147025" y="2648198"/>
            <a:ext cx="2621849"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t>Some evidence to suggest there is a decreasing trend in nitrate</a:t>
            </a:r>
          </a:p>
        </p:txBody>
      </p:sp>
    </p:spTree>
    <p:extLst>
      <p:ext uri="{BB962C8B-B14F-4D97-AF65-F5344CB8AC3E}">
        <p14:creationId xmlns:p14="http://schemas.microsoft.com/office/powerpoint/2010/main" val="283445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C9CBCD3E-5A4D-406E-B5D5-57E920BFE3E1}"/>
              </a:ext>
            </a:extLst>
          </p:cNvPr>
          <p:cNvGraphicFramePr>
            <a:graphicFrameLocks noChangeAspect="1"/>
          </p:cNvGraphicFramePr>
          <p:nvPr>
            <p:extLst/>
          </p:nvPr>
        </p:nvGraphicFramePr>
        <p:xfrm>
          <a:off x="5154525" y="1235076"/>
          <a:ext cx="4226366" cy="5486400"/>
        </p:xfrm>
        <a:graphic>
          <a:graphicData uri="http://schemas.openxmlformats.org/presentationml/2006/ole">
            <mc:AlternateContent xmlns:mc="http://schemas.openxmlformats.org/markup-compatibility/2006">
              <mc:Choice xmlns:v="urn:schemas-microsoft-com:vml" Requires="v">
                <p:oleObj spid="_x0000_s14353" name="Acrobat Document" r:id="rId4" imgW="7779960" imgH="10051560" progId="AcroExch.Document.DC">
                  <p:embed/>
                </p:oleObj>
              </mc:Choice>
              <mc:Fallback>
                <p:oleObj name="Acrobat Document" r:id="rId4" imgW="7779960" imgH="10051560" progId="AcroExch.Document.DC">
                  <p:embed/>
                  <p:pic>
                    <p:nvPicPr>
                      <p:cNvPr id="6" name="Object 5">
                        <a:extLst>
                          <a:ext uri="{FF2B5EF4-FFF2-40B4-BE49-F238E27FC236}">
                            <a16:creationId xmlns:a16="http://schemas.microsoft.com/office/drawing/2014/main" id="{C9CBCD3E-5A4D-406E-B5D5-57E920BFE3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4525" y="1235076"/>
                        <a:ext cx="4226366" cy="5486400"/>
                      </a:xfrm>
                      <a:prstGeom prst="rect">
                        <a:avLst/>
                      </a:prstGeom>
                      <a:noFill/>
                    </p:spPr>
                  </p:pic>
                </p:oleObj>
              </mc:Fallback>
            </mc:AlternateContent>
          </a:graphicData>
        </a:graphic>
      </p:graphicFrame>
      <p:sp>
        <p:nvSpPr>
          <p:cNvPr id="2" name="Title 1">
            <a:extLst>
              <a:ext uri="{FF2B5EF4-FFF2-40B4-BE49-F238E27FC236}">
                <a16:creationId xmlns:a16="http://schemas.microsoft.com/office/drawing/2014/main" id="{3F272829-DC6E-4B4D-8C80-DF620F47CE9B}"/>
              </a:ext>
            </a:extLst>
          </p:cNvPr>
          <p:cNvSpPr>
            <a:spLocks noGrp="1"/>
          </p:cNvSpPr>
          <p:nvPr>
            <p:ph type="title"/>
          </p:nvPr>
        </p:nvSpPr>
        <p:spPr/>
        <p:txBody>
          <a:bodyPr/>
          <a:lstStyle/>
          <a:p>
            <a:r>
              <a:rPr lang="en-US" dirty="0"/>
              <a:t>Vermont’s Acid Lakes</a:t>
            </a:r>
          </a:p>
        </p:txBody>
      </p:sp>
      <p:sp>
        <p:nvSpPr>
          <p:cNvPr id="4" name="Slide Number Placeholder 3">
            <a:extLst>
              <a:ext uri="{FF2B5EF4-FFF2-40B4-BE49-F238E27FC236}">
                <a16:creationId xmlns:a16="http://schemas.microsoft.com/office/drawing/2014/main" id="{DBEE815C-5A4D-4017-A030-8092B9B8DD41}"/>
              </a:ext>
            </a:extLst>
          </p:cNvPr>
          <p:cNvSpPr>
            <a:spLocks noGrp="1"/>
          </p:cNvSpPr>
          <p:nvPr>
            <p:ph type="sldNum" sz="quarter" idx="12"/>
          </p:nvPr>
        </p:nvSpPr>
        <p:spPr/>
        <p:txBody>
          <a:bodyPr/>
          <a:lstStyle/>
          <a:p>
            <a:fld id="{60DDDBE7-0F30-43FB-8EDF-D56DA3EE7FC6}" type="slidenum">
              <a:rPr lang="en-US" smtClean="0"/>
              <a:t>19</a:t>
            </a:fld>
            <a:endParaRPr lang="en-US"/>
          </a:p>
        </p:txBody>
      </p:sp>
      <p:pic>
        <p:nvPicPr>
          <p:cNvPr id="8" name="Content Placeholder 9">
            <a:extLst>
              <a:ext uri="{FF2B5EF4-FFF2-40B4-BE49-F238E27FC236}">
                <a16:creationId xmlns:a16="http://schemas.microsoft.com/office/drawing/2014/main" id="{A33CD0FF-8257-485B-9F28-FAB34FBE2DE2}"/>
              </a:ext>
            </a:extLst>
          </p:cNvPr>
          <p:cNvPicPr>
            <a:picLocks noChangeAspect="1"/>
          </p:cNvPicPr>
          <p:nvPr/>
        </p:nvPicPr>
        <p:blipFill rotWithShape="1">
          <a:blip r:embed="rId6">
            <a:extLst>
              <a:ext uri="{28A0092B-C50C-407E-A947-70E740481C1C}">
                <a14:useLocalDpi xmlns:a14="http://schemas.microsoft.com/office/drawing/2010/main" val="0"/>
              </a:ext>
            </a:extLst>
          </a:blip>
          <a:srcRect l="8661" t="13249"/>
          <a:stretch/>
        </p:blipFill>
        <p:spPr>
          <a:xfrm>
            <a:off x="628650" y="1922878"/>
            <a:ext cx="4751480" cy="3517460"/>
          </a:xfrm>
          <a:prstGeom prst="rect">
            <a:avLst/>
          </a:prstGeom>
        </p:spPr>
      </p:pic>
      <p:sp>
        <p:nvSpPr>
          <p:cNvPr id="9" name="TextBox 8">
            <a:extLst>
              <a:ext uri="{FF2B5EF4-FFF2-40B4-BE49-F238E27FC236}">
                <a16:creationId xmlns:a16="http://schemas.microsoft.com/office/drawing/2014/main" id="{0D28B64C-CAF8-4CB7-896E-A1ED0C8943A1}"/>
              </a:ext>
            </a:extLst>
          </p:cNvPr>
          <p:cNvSpPr txBox="1"/>
          <p:nvPr/>
        </p:nvSpPr>
        <p:spPr>
          <a:xfrm rot="16200000">
            <a:off x="-535833" y="3244334"/>
            <a:ext cx="1520416" cy="369332"/>
          </a:xfrm>
          <a:prstGeom prst="rect">
            <a:avLst/>
          </a:prstGeom>
          <a:solidFill>
            <a:schemeClr val="bg1"/>
          </a:solidFill>
        </p:spPr>
        <p:txBody>
          <a:bodyPr wrap="none" rtlCol="0">
            <a:spAutoFit/>
          </a:bodyPr>
          <a:lstStyle/>
          <a:p>
            <a:r>
              <a:rPr lang="en-US" dirty="0"/>
              <a:t>Nitrate (mg/L)</a:t>
            </a:r>
          </a:p>
        </p:txBody>
      </p:sp>
      <p:sp>
        <p:nvSpPr>
          <p:cNvPr id="10" name="TextBox 9">
            <a:extLst>
              <a:ext uri="{FF2B5EF4-FFF2-40B4-BE49-F238E27FC236}">
                <a16:creationId xmlns:a16="http://schemas.microsoft.com/office/drawing/2014/main" id="{59BD5A6D-4793-4284-AA88-88FD8B1053E3}"/>
              </a:ext>
            </a:extLst>
          </p:cNvPr>
          <p:cNvSpPr txBox="1"/>
          <p:nvPr/>
        </p:nvSpPr>
        <p:spPr>
          <a:xfrm>
            <a:off x="1324904" y="5071006"/>
            <a:ext cx="652743" cy="369332"/>
          </a:xfrm>
          <a:prstGeom prst="rect">
            <a:avLst/>
          </a:prstGeom>
          <a:solidFill>
            <a:schemeClr val="bg1"/>
          </a:solidFill>
        </p:spPr>
        <p:txBody>
          <a:bodyPr wrap="none" rtlCol="0">
            <a:spAutoFit/>
          </a:bodyPr>
          <a:lstStyle/>
          <a:p>
            <a:r>
              <a:rPr lang="en-US" dirty="0"/>
              <a:t>1990</a:t>
            </a:r>
          </a:p>
        </p:txBody>
      </p:sp>
      <p:sp>
        <p:nvSpPr>
          <p:cNvPr id="11" name="TextBox 10">
            <a:extLst>
              <a:ext uri="{FF2B5EF4-FFF2-40B4-BE49-F238E27FC236}">
                <a16:creationId xmlns:a16="http://schemas.microsoft.com/office/drawing/2014/main" id="{4498E8B2-C9BC-4087-B78E-183190374434}"/>
              </a:ext>
            </a:extLst>
          </p:cNvPr>
          <p:cNvSpPr txBox="1"/>
          <p:nvPr/>
        </p:nvSpPr>
        <p:spPr>
          <a:xfrm>
            <a:off x="2608224" y="5071006"/>
            <a:ext cx="652743" cy="369332"/>
          </a:xfrm>
          <a:prstGeom prst="rect">
            <a:avLst/>
          </a:prstGeom>
          <a:solidFill>
            <a:schemeClr val="bg1"/>
          </a:solidFill>
        </p:spPr>
        <p:txBody>
          <a:bodyPr wrap="none" rtlCol="0">
            <a:spAutoFit/>
          </a:bodyPr>
          <a:lstStyle/>
          <a:p>
            <a:r>
              <a:rPr lang="en-US" dirty="0"/>
              <a:t>2000</a:t>
            </a:r>
          </a:p>
        </p:txBody>
      </p:sp>
      <p:sp>
        <p:nvSpPr>
          <p:cNvPr id="13" name="TextBox 12">
            <a:extLst>
              <a:ext uri="{FF2B5EF4-FFF2-40B4-BE49-F238E27FC236}">
                <a16:creationId xmlns:a16="http://schemas.microsoft.com/office/drawing/2014/main" id="{BAE07D0C-319B-45BD-AF13-FCCCA15B8936}"/>
              </a:ext>
            </a:extLst>
          </p:cNvPr>
          <p:cNvSpPr txBox="1"/>
          <p:nvPr/>
        </p:nvSpPr>
        <p:spPr>
          <a:xfrm>
            <a:off x="3901609" y="5071006"/>
            <a:ext cx="652743" cy="369332"/>
          </a:xfrm>
          <a:prstGeom prst="rect">
            <a:avLst/>
          </a:prstGeom>
          <a:solidFill>
            <a:schemeClr val="bg1"/>
          </a:solidFill>
        </p:spPr>
        <p:txBody>
          <a:bodyPr wrap="none" rtlCol="0">
            <a:spAutoFit/>
          </a:bodyPr>
          <a:lstStyle/>
          <a:p>
            <a:r>
              <a:rPr lang="en-US" dirty="0"/>
              <a:t>2010</a:t>
            </a:r>
          </a:p>
        </p:txBody>
      </p:sp>
      <p:sp>
        <p:nvSpPr>
          <p:cNvPr id="14" name="TextBox 13">
            <a:extLst>
              <a:ext uri="{FF2B5EF4-FFF2-40B4-BE49-F238E27FC236}">
                <a16:creationId xmlns:a16="http://schemas.microsoft.com/office/drawing/2014/main" id="{71C41D5F-4DA5-497C-B0E3-B801C6EC6F86}"/>
              </a:ext>
            </a:extLst>
          </p:cNvPr>
          <p:cNvSpPr txBox="1"/>
          <p:nvPr/>
        </p:nvSpPr>
        <p:spPr>
          <a:xfrm>
            <a:off x="409041" y="4820691"/>
            <a:ext cx="537841" cy="307777"/>
          </a:xfrm>
          <a:prstGeom prst="rect">
            <a:avLst/>
          </a:prstGeom>
          <a:solidFill>
            <a:schemeClr val="bg1"/>
          </a:solidFill>
        </p:spPr>
        <p:txBody>
          <a:bodyPr wrap="square" rtlCol="0">
            <a:spAutoFit/>
          </a:bodyPr>
          <a:lstStyle/>
          <a:p>
            <a:r>
              <a:rPr lang="en-US" sz="1400" dirty="0"/>
              <a:t>0.00</a:t>
            </a:r>
          </a:p>
        </p:txBody>
      </p:sp>
      <p:sp>
        <p:nvSpPr>
          <p:cNvPr id="15" name="TextBox 14">
            <a:extLst>
              <a:ext uri="{FF2B5EF4-FFF2-40B4-BE49-F238E27FC236}">
                <a16:creationId xmlns:a16="http://schemas.microsoft.com/office/drawing/2014/main" id="{0678E31B-0E61-4E83-A460-409AEC629A5A}"/>
              </a:ext>
            </a:extLst>
          </p:cNvPr>
          <p:cNvSpPr txBox="1"/>
          <p:nvPr/>
        </p:nvSpPr>
        <p:spPr>
          <a:xfrm>
            <a:off x="344641" y="3824387"/>
            <a:ext cx="569002" cy="307777"/>
          </a:xfrm>
          <a:prstGeom prst="rect">
            <a:avLst/>
          </a:prstGeom>
          <a:noFill/>
        </p:spPr>
        <p:txBody>
          <a:bodyPr wrap="square" rtlCol="0">
            <a:spAutoFit/>
          </a:bodyPr>
          <a:lstStyle/>
          <a:p>
            <a:r>
              <a:rPr lang="en-US" sz="1400" dirty="0"/>
              <a:t>0.04</a:t>
            </a:r>
          </a:p>
        </p:txBody>
      </p:sp>
      <p:sp>
        <p:nvSpPr>
          <p:cNvPr id="16" name="TextBox 15">
            <a:extLst>
              <a:ext uri="{FF2B5EF4-FFF2-40B4-BE49-F238E27FC236}">
                <a16:creationId xmlns:a16="http://schemas.microsoft.com/office/drawing/2014/main" id="{8331DC96-D0EF-4526-96DD-6518F977C71C}"/>
              </a:ext>
            </a:extLst>
          </p:cNvPr>
          <p:cNvSpPr txBox="1"/>
          <p:nvPr/>
        </p:nvSpPr>
        <p:spPr>
          <a:xfrm>
            <a:off x="386453" y="2919182"/>
            <a:ext cx="505253" cy="307777"/>
          </a:xfrm>
          <a:prstGeom prst="rect">
            <a:avLst/>
          </a:prstGeom>
          <a:solidFill>
            <a:schemeClr val="bg1"/>
          </a:solidFill>
        </p:spPr>
        <p:txBody>
          <a:bodyPr wrap="square" rtlCol="0">
            <a:spAutoFit/>
          </a:bodyPr>
          <a:lstStyle/>
          <a:p>
            <a:r>
              <a:rPr lang="en-US" sz="1400" dirty="0"/>
              <a:t>0.08</a:t>
            </a:r>
          </a:p>
        </p:txBody>
      </p:sp>
      <p:sp>
        <p:nvSpPr>
          <p:cNvPr id="17" name="TextBox 16">
            <a:extLst>
              <a:ext uri="{FF2B5EF4-FFF2-40B4-BE49-F238E27FC236}">
                <a16:creationId xmlns:a16="http://schemas.microsoft.com/office/drawing/2014/main" id="{9EE1FED5-F29B-427E-A495-DCFD058A8AA5}"/>
              </a:ext>
            </a:extLst>
          </p:cNvPr>
          <p:cNvSpPr txBox="1"/>
          <p:nvPr/>
        </p:nvSpPr>
        <p:spPr>
          <a:xfrm>
            <a:off x="386453" y="1922878"/>
            <a:ext cx="505253" cy="307777"/>
          </a:xfrm>
          <a:prstGeom prst="rect">
            <a:avLst/>
          </a:prstGeom>
          <a:solidFill>
            <a:schemeClr val="bg1"/>
          </a:solidFill>
        </p:spPr>
        <p:txBody>
          <a:bodyPr wrap="square" rtlCol="0">
            <a:spAutoFit/>
          </a:bodyPr>
          <a:lstStyle/>
          <a:p>
            <a:r>
              <a:rPr lang="en-US" sz="1400" dirty="0"/>
              <a:t>0.12</a:t>
            </a:r>
          </a:p>
        </p:txBody>
      </p:sp>
    </p:spTree>
    <p:extLst>
      <p:ext uri="{BB962C8B-B14F-4D97-AF65-F5344CB8AC3E}">
        <p14:creationId xmlns:p14="http://schemas.microsoft.com/office/powerpoint/2010/main" val="850568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Image result for test tube">
            <a:extLst>
              <a:ext uri="{FF2B5EF4-FFF2-40B4-BE49-F238E27FC236}">
                <a16:creationId xmlns:a16="http://schemas.microsoft.com/office/drawing/2014/main" id="{AE319BD7-5A63-4793-8DD6-BC3A53C8F6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2455" y="2409542"/>
            <a:ext cx="2580502" cy="25805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DC6AD49-E140-4A18-9059-1E5A62DF507A}"/>
              </a:ext>
            </a:extLst>
          </p:cNvPr>
          <p:cNvSpPr>
            <a:spLocks noGrp="1"/>
          </p:cNvSpPr>
          <p:nvPr>
            <p:ph type="title"/>
          </p:nvPr>
        </p:nvSpPr>
        <p:spPr>
          <a:xfrm>
            <a:off x="628650" y="365126"/>
            <a:ext cx="7886700" cy="1325563"/>
          </a:xfrm>
        </p:spPr>
        <p:txBody>
          <a:bodyPr/>
          <a:lstStyle/>
          <a:p>
            <a:r>
              <a:rPr lang="en-US" dirty="0"/>
              <a:t>Censored Data ≠ Missing Data</a:t>
            </a:r>
          </a:p>
        </p:txBody>
      </p:sp>
      <p:sp>
        <p:nvSpPr>
          <p:cNvPr id="4" name="TextBox 3">
            <a:extLst>
              <a:ext uri="{FF2B5EF4-FFF2-40B4-BE49-F238E27FC236}">
                <a16:creationId xmlns:a16="http://schemas.microsoft.com/office/drawing/2014/main" id="{F631FC6C-8BEE-4755-9C9F-AE166657F555}"/>
              </a:ext>
            </a:extLst>
          </p:cNvPr>
          <p:cNvSpPr txBox="1"/>
          <p:nvPr/>
        </p:nvSpPr>
        <p:spPr>
          <a:xfrm>
            <a:off x="3970285" y="1734345"/>
            <a:ext cx="1140373" cy="646331"/>
          </a:xfrm>
          <a:prstGeom prst="rect">
            <a:avLst/>
          </a:prstGeom>
          <a:noFill/>
        </p:spPr>
        <p:txBody>
          <a:bodyPr wrap="square" rtlCol="0">
            <a:spAutoFit/>
          </a:bodyPr>
          <a:lstStyle/>
          <a:p>
            <a:pPr algn="ctr"/>
            <a:r>
              <a:rPr lang="en-US" dirty="0"/>
              <a:t>Range of</a:t>
            </a:r>
          </a:p>
          <a:p>
            <a:pPr algn="ctr"/>
            <a:r>
              <a:rPr lang="en-US" dirty="0"/>
              <a:t>Detection</a:t>
            </a:r>
          </a:p>
        </p:txBody>
      </p:sp>
      <p:sp>
        <p:nvSpPr>
          <p:cNvPr id="5" name="TextBox 4">
            <a:extLst>
              <a:ext uri="{FF2B5EF4-FFF2-40B4-BE49-F238E27FC236}">
                <a16:creationId xmlns:a16="http://schemas.microsoft.com/office/drawing/2014/main" id="{2543CE6A-FAA9-444A-BC1D-478D2C82F227}"/>
              </a:ext>
            </a:extLst>
          </p:cNvPr>
          <p:cNvSpPr txBox="1"/>
          <p:nvPr/>
        </p:nvSpPr>
        <p:spPr>
          <a:xfrm>
            <a:off x="2159877" y="1745563"/>
            <a:ext cx="1140373" cy="646331"/>
          </a:xfrm>
          <a:prstGeom prst="rect">
            <a:avLst/>
          </a:prstGeom>
          <a:noFill/>
        </p:spPr>
        <p:txBody>
          <a:bodyPr wrap="square" rtlCol="0">
            <a:spAutoFit/>
          </a:bodyPr>
          <a:lstStyle/>
          <a:p>
            <a:pPr algn="ctr"/>
            <a:r>
              <a:rPr lang="en-US" dirty="0"/>
              <a:t>Measured Value</a:t>
            </a:r>
          </a:p>
        </p:txBody>
      </p:sp>
      <p:sp>
        <p:nvSpPr>
          <p:cNvPr id="6" name="TextBox 5">
            <a:extLst>
              <a:ext uri="{FF2B5EF4-FFF2-40B4-BE49-F238E27FC236}">
                <a16:creationId xmlns:a16="http://schemas.microsoft.com/office/drawing/2014/main" id="{5137ABEC-CB86-4E43-8F22-B62BEF8D1694}"/>
              </a:ext>
            </a:extLst>
          </p:cNvPr>
          <p:cNvSpPr txBox="1"/>
          <p:nvPr/>
        </p:nvSpPr>
        <p:spPr>
          <a:xfrm>
            <a:off x="5623036" y="1734345"/>
            <a:ext cx="1140373" cy="646331"/>
          </a:xfrm>
          <a:prstGeom prst="rect">
            <a:avLst/>
          </a:prstGeom>
          <a:noFill/>
        </p:spPr>
        <p:txBody>
          <a:bodyPr wrap="square" rtlCol="0">
            <a:spAutoFit/>
          </a:bodyPr>
          <a:lstStyle/>
          <a:p>
            <a:pPr algn="ctr"/>
            <a:r>
              <a:rPr lang="en-US" dirty="0"/>
              <a:t>Measured Value</a:t>
            </a:r>
          </a:p>
        </p:txBody>
      </p:sp>
      <p:sp>
        <p:nvSpPr>
          <p:cNvPr id="7" name="TextBox 6">
            <a:extLst>
              <a:ext uri="{FF2B5EF4-FFF2-40B4-BE49-F238E27FC236}">
                <a16:creationId xmlns:a16="http://schemas.microsoft.com/office/drawing/2014/main" id="{10F29CEB-0664-4171-9363-62DB1CC5E298}"/>
              </a:ext>
            </a:extLst>
          </p:cNvPr>
          <p:cNvSpPr txBox="1"/>
          <p:nvPr/>
        </p:nvSpPr>
        <p:spPr>
          <a:xfrm>
            <a:off x="2986253" y="1708337"/>
            <a:ext cx="1140373" cy="646331"/>
          </a:xfrm>
          <a:prstGeom prst="rect">
            <a:avLst/>
          </a:prstGeom>
          <a:noFill/>
        </p:spPr>
        <p:txBody>
          <a:bodyPr wrap="square" rtlCol="0">
            <a:spAutoFit/>
          </a:bodyPr>
          <a:lstStyle/>
          <a:p>
            <a:pPr algn="ctr"/>
            <a:r>
              <a:rPr lang="en-US" sz="3600" dirty="0"/>
              <a:t>&lt;</a:t>
            </a:r>
          </a:p>
        </p:txBody>
      </p:sp>
      <p:sp>
        <p:nvSpPr>
          <p:cNvPr id="9" name="TextBox 8">
            <a:extLst>
              <a:ext uri="{FF2B5EF4-FFF2-40B4-BE49-F238E27FC236}">
                <a16:creationId xmlns:a16="http://schemas.microsoft.com/office/drawing/2014/main" id="{EC0692EA-887E-44C1-A513-12F5DB06661A}"/>
              </a:ext>
            </a:extLst>
          </p:cNvPr>
          <p:cNvSpPr txBox="1"/>
          <p:nvPr/>
        </p:nvSpPr>
        <p:spPr>
          <a:xfrm>
            <a:off x="4750677" y="1698272"/>
            <a:ext cx="1140373" cy="646331"/>
          </a:xfrm>
          <a:prstGeom prst="rect">
            <a:avLst/>
          </a:prstGeom>
          <a:noFill/>
        </p:spPr>
        <p:txBody>
          <a:bodyPr wrap="square" rtlCol="0">
            <a:spAutoFit/>
          </a:bodyPr>
          <a:lstStyle/>
          <a:p>
            <a:pPr algn="ctr"/>
            <a:r>
              <a:rPr lang="en-US" sz="3600" dirty="0"/>
              <a:t>&lt;</a:t>
            </a:r>
          </a:p>
        </p:txBody>
      </p:sp>
      <p:sp>
        <p:nvSpPr>
          <p:cNvPr id="12" name="TextBox 11">
            <a:extLst>
              <a:ext uri="{FF2B5EF4-FFF2-40B4-BE49-F238E27FC236}">
                <a16:creationId xmlns:a16="http://schemas.microsoft.com/office/drawing/2014/main" id="{C6A33483-204F-49DE-9E62-B3F998D698FA}"/>
              </a:ext>
            </a:extLst>
          </p:cNvPr>
          <p:cNvSpPr txBox="1"/>
          <p:nvPr/>
        </p:nvSpPr>
        <p:spPr>
          <a:xfrm>
            <a:off x="1450111" y="4746173"/>
            <a:ext cx="2422846" cy="584775"/>
          </a:xfrm>
          <a:prstGeom prst="rect">
            <a:avLst/>
          </a:prstGeom>
          <a:noFill/>
        </p:spPr>
        <p:txBody>
          <a:bodyPr wrap="square" rtlCol="0">
            <a:spAutoFit/>
          </a:bodyPr>
          <a:lstStyle/>
          <a:p>
            <a:pPr algn="ctr"/>
            <a:r>
              <a:rPr lang="en-US" sz="1600" dirty="0"/>
              <a:t>Pollutant concentrations</a:t>
            </a:r>
          </a:p>
          <a:p>
            <a:pPr algn="ctr"/>
            <a:r>
              <a:rPr lang="en-US" sz="1600" dirty="0"/>
              <a:t>&lt; </a:t>
            </a:r>
            <a:r>
              <a:rPr lang="en-US" sz="1600" i="1" dirty="0"/>
              <a:t>0.05 ppm</a:t>
            </a:r>
          </a:p>
        </p:txBody>
      </p:sp>
      <p:sp>
        <p:nvSpPr>
          <p:cNvPr id="15" name="TextBox 14">
            <a:extLst>
              <a:ext uri="{FF2B5EF4-FFF2-40B4-BE49-F238E27FC236}">
                <a16:creationId xmlns:a16="http://schemas.microsoft.com/office/drawing/2014/main" id="{5646628D-8946-45B7-AF02-D74B9D0973AC}"/>
              </a:ext>
            </a:extLst>
          </p:cNvPr>
          <p:cNvSpPr txBox="1"/>
          <p:nvPr/>
        </p:nvSpPr>
        <p:spPr>
          <a:xfrm>
            <a:off x="5179062" y="4727894"/>
            <a:ext cx="2580502" cy="584775"/>
          </a:xfrm>
          <a:prstGeom prst="rect">
            <a:avLst/>
          </a:prstGeom>
          <a:noFill/>
        </p:spPr>
        <p:txBody>
          <a:bodyPr wrap="square" rtlCol="0">
            <a:spAutoFit/>
          </a:bodyPr>
          <a:lstStyle/>
          <a:p>
            <a:pPr algn="ctr"/>
            <a:r>
              <a:rPr lang="en-US" sz="1600" dirty="0"/>
              <a:t>Wind speed measurements</a:t>
            </a:r>
          </a:p>
          <a:p>
            <a:pPr algn="ctr"/>
            <a:r>
              <a:rPr lang="en-US" sz="1600" dirty="0"/>
              <a:t>&gt; </a:t>
            </a:r>
            <a:r>
              <a:rPr lang="en-US" sz="1600" i="1" dirty="0"/>
              <a:t>100 m/s</a:t>
            </a:r>
          </a:p>
        </p:txBody>
      </p:sp>
      <p:pic>
        <p:nvPicPr>
          <p:cNvPr id="2054" name="Picture 6" descr="Related image">
            <a:extLst>
              <a:ext uri="{FF2B5EF4-FFF2-40B4-BE49-F238E27FC236}">
                <a16:creationId xmlns:a16="http://schemas.microsoft.com/office/drawing/2014/main" id="{C9B32611-5B8D-4046-9026-A058F9C424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778" b="9723"/>
          <a:stretch/>
        </p:blipFill>
        <p:spPr bwMode="auto">
          <a:xfrm>
            <a:off x="5412038" y="2871952"/>
            <a:ext cx="2114551" cy="1668172"/>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12">
            <a:extLst>
              <a:ext uri="{FF2B5EF4-FFF2-40B4-BE49-F238E27FC236}">
                <a16:creationId xmlns:a16="http://schemas.microsoft.com/office/drawing/2014/main" id="{9B366FE6-6F0C-4DEB-8EB1-5AB153E8F9A7}"/>
              </a:ext>
            </a:extLst>
          </p:cNvPr>
          <p:cNvSpPr>
            <a:spLocks noGrp="1"/>
          </p:cNvSpPr>
          <p:nvPr>
            <p:ph type="sldNum" sz="quarter" idx="12"/>
          </p:nvPr>
        </p:nvSpPr>
        <p:spPr/>
        <p:txBody>
          <a:bodyPr/>
          <a:lstStyle/>
          <a:p>
            <a:fld id="{60DDDBE7-0F30-43FB-8EDF-D56DA3EE7FC6}" type="slidenum">
              <a:rPr lang="en-US" smtClean="0"/>
              <a:t>2</a:t>
            </a:fld>
            <a:endParaRPr lang="en-US" dirty="0"/>
          </a:p>
        </p:txBody>
      </p:sp>
      <p:sp>
        <p:nvSpPr>
          <p:cNvPr id="19" name="TextBox 18">
            <a:extLst>
              <a:ext uri="{FF2B5EF4-FFF2-40B4-BE49-F238E27FC236}">
                <a16:creationId xmlns:a16="http://schemas.microsoft.com/office/drawing/2014/main" id="{63313132-4640-48F9-8A3D-87C3B87EC51C}"/>
              </a:ext>
            </a:extLst>
          </p:cNvPr>
          <p:cNvSpPr txBox="1"/>
          <p:nvPr/>
        </p:nvSpPr>
        <p:spPr>
          <a:xfrm>
            <a:off x="3060060" y="1501834"/>
            <a:ext cx="1140373" cy="338554"/>
          </a:xfrm>
          <a:prstGeom prst="rect">
            <a:avLst/>
          </a:prstGeom>
          <a:noFill/>
        </p:spPr>
        <p:txBody>
          <a:bodyPr wrap="square" rtlCol="0">
            <a:spAutoFit/>
          </a:bodyPr>
          <a:lstStyle/>
          <a:p>
            <a:pPr algn="ctr"/>
            <a:r>
              <a:rPr lang="en-US" sz="1600" i="1" dirty="0"/>
              <a:t>LOD</a:t>
            </a:r>
          </a:p>
        </p:txBody>
      </p:sp>
      <p:sp>
        <p:nvSpPr>
          <p:cNvPr id="20" name="TextBox 19">
            <a:extLst>
              <a:ext uri="{FF2B5EF4-FFF2-40B4-BE49-F238E27FC236}">
                <a16:creationId xmlns:a16="http://schemas.microsoft.com/office/drawing/2014/main" id="{0A39F6F1-A4BA-40A8-B643-92D941D96A9B}"/>
              </a:ext>
            </a:extLst>
          </p:cNvPr>
          <p:cNvSpPr txBox="1"/>
          <p:nvPr/>
        </p:nvSpPr>
        <p:spPr>
          <a:xfrm>
            <a:off x="4790562" y="1505419"/>
            <a:ext cx="1140373" cy="338554"/>
          </a:xfrm>
          <a:prstGeom prst="rect">
            <a:avLst/>
          </a:prstGeom>
          <a:noFill/>
        </p:spPr>
        <p:txBody>
          <a:bodyPr wrap="square" rtlCol="0">
            <a:spAutoFit/>
          </a:bodyPr>
          <a:lstStyle/>
          <a:p>
            <a:pPr algn="ctr"/>
            <a:r>
              <a:rPr lang="en-US" sz="1600" i="1" dirty="0"/>
              <a:t>LOD</a:t>
            </a:r>
          </a:p>
        </p:txBody>
      </p:sp>
      <p:sp>
        <p:nvSpPr>
          <p:cNvPr id="17" name="TextBox 16">
            <a:extLst>
              <a:ext uri="{FF2B5EF4-FFF2-40B4-BE49-F238E27FC236}">
                <a16:creationId xmlns:a16="http://schemas.microsoft.com/office/drawing/2014/main" id="{AD54856A-0E0D-47F2-81F6-D9C0575E2F3A}"/>
              </a:ext>
            </a:extLst>
          </p:cNvPr>
          <p:cNvSpPr txBox="1"/>
          <p:nvPr/>
        </p:nvSpPr>
        <p:spPr>
          <a:xfrm>
            <a:off x="628650" y="5680096"/>
            <a:ext cx="7755767" cy="830997"/>
          </a:xfrm>
          <a:prstGeom prst="rect">
            <a:avLst/>
          </a:prstGeom>
          <a:noFill/>
        </p:spPr>
        <p:txBody>
          <a:bodyPr wrap="square" rtlCol="0">
            <a:spAutoFit/>
          </a:bodyPr>
          <a:lstStyle/>
          <a:p>
            <a:pPr algn="ctr"/>
            <a:r>
              <a:rPr lang="en-US" sz="1600" b="1" dirty="0"/>
              <a:t>Censored data are good, meaningful, valuable, REAL data</a:t>
            </a:r>
          </a:p>
          <a:p>
            <a:pPr algn="ctr"/>
            <a:endParaRPr lang="en-US" sz="1600" b="1" dirty="0"/>
          </a:p>
          <a:p>
            <a:pPr algn="ctr"/>
            <a:r>
              <a:rPr lang="en-US" sz="1600" b="1" dirty="0"/>
              <a:t>If mistreated, they can introduce alien trends and/or misleading summary statistics.</a:t>
            </a:r>
            <a:r>
              <a:rPr lang="en-US" sz="1600" dirty="0"/>
              <a:t> </a:t>
            </a:r>
          </a:p>
        </p:txBody>
      </p:sp>
    </p:spTree>
    <p:extLst>
      <p:ext uri="{BB962C8B-B14F-4D97-AF65-F5344CB8AC3E}">
        <p14:creationId xmlns:p14="http://schemas.microsoft.com/office/powerpoint/2010/main" val="338653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5" grpId="0"/>
      <p:bldP spid="20"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EFF621A5-2C21-40E1-9EE0-707EC048B2AD}"/>
              </a:ext>
            </a:extLst>
          </p:cNvPr>
          <p:cNvGraphicFramePr>
            <a:graphicFrameLocks noChangeAspect="1"/>
          </p:cNvGraphicFramePr>
          <p:nvPr>
            <p:extLst/>
          </p:nvPr>
        </p:nvGraphicFramePr>
        <p:xfrm>
          <a:off x="5154525" y="1235076"/>
          <a:ext cx="4226366" cy="5486400"/>
        </p:xfrm>
        <a:graphic>
          <a:graphicData uri="http://schemas.openxmlformats.org/presentationml/2006/ole">
            <mc:AlternateContent xmlns:mc="http://schemas.openxmlformats.org/markup-compatibility/2006">
              <mc:Choice xmlns:v="urn:schemas-microsoft-com:vml" Requires="v">
                <p:oleObj spid="_x0000_s15365" name="Acrobat Document" r:id="rId4" imgW="7779960" imgH="10051560" progId="AcroExch.Document.DC">
                  <p:embed/>
                </p:oleObj>
              </mc:Choice>
              <mc:Fallback>
                <p:oleObj name="Acrobat Document" r:id="rId4" imgW="7779960" imgH="10051560" progId="AcroExch.Document.DC">
                  <p:embed/>
                  <p:pic>
                    <p:nvPicPr>
                      <p:cNvPr id="6" name="Object 5">
                        <a:extLst>
                          <a:ext uri="{FF2B5EF4-FFF2-40B4-BE49-F238E27FC236}">
                            <a16:creationId xmlns:a16="http://schemas.microsoft.com/office/drawing/2014/main" id="{C9CBCD3E-5A4D-406E-B5D5-57E920BFE3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4525" y="1235076"/>
                        <a:ext cx="4226366" cy="5486400"/>
                      </a:xfrm>
                      <a:prstGeom prst="rect">
                        <a:avLst/>
                      </a:prstGeom>
                      <a:noFill/>
                    </p:spPr>
                  </p:pic>
                </p:oleObj>
              </mc:Fallback>
            </mc:AlternateContent>
          </a:graphicData>
        </a:graphic>
      </p:graphicFrame>
      <p:sp>
        <p:nvSpPr>
          <p:cNvPr id="2" name="Title 1">
            <a:extLst>
              <a:ext uri="{FF2B5EF4-FFF2-40B4-BE49-F238E27FC236}">
                <a16:creationId xmlns:a16="http://schemas.microsoft.com/office/drawing/2014/main" id="{A7D894EC-6F6A-4DFC-ADA4-625F5041F4C5}"/>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E506725D-D9F3-417B-85AA-05B3551112C4}"/>
              </a:ext>
            </a:extLst>
          </p:cNvPr>
          <p:cNvSpPr>
            <a:spLocks noGrp="1"/>
          </p:cNvSpPr>
          <p:nvPr>
            <p:ph idx="1"/>
          </p:nvPr>
        </p:nvSpPr>
        <p:spPr>
          <a:xfrm>
            <a:off x="628650" y="1825625"/>
            <a:ext cx="7886700" cy="3515632"/>
          </a:xfrm>
          <a:solidFill>
            <a:srgbClr val="FFFFFF">
              <a:alpha val="40000"/>
            </a:srgbClr>
          </a:solidFill>
        </p:spPr>
        <p:txBody>
          <a:bodyPr/>
          <a:lstStyle/>
          <a:p>
            <a:r>
              <a:rPr lang="en-US" dirty="0"/>
              <a:t>Mistreatment of censored data can result in</a:t>
            </a:r>
          </a:p>
          <a:p>
            <a:pPr lvl="1"/>
            <a:r>
              <a:rPr lang="en-US" dirty="0"/>
              <a:t>Alien trends</a:t>
            </a:r>
          </a:p>
          <a:p>
            <a:pPr lvl="1"/>
            <a:r>
              <a:rPr lang="en-US" dirty="0"/>
              <a:t>Misleading and false summary statistics</a:t>
            </a:r>
          </a:p>
          <a:p>
            <a:r>
              <a:rPr lang="en-US" dirty="0"/>
              <a:t>There is no one magic tool for every application, need to consider:</a:t>
            </a:r>
          </a:p>
          <a:p>
            <a:pPr lvl="1"/>
            <a:r>
              <a:rPr lang="en-US" dirty="0"/>
              <a:t>Degree of censorship</a:t>
            </a:r>
          </a:p>
          <a:p>
            <a:pPr lvl="1"/>
            <a:r>
              <a:rPr lang="en-US" dirty="0"/>
              <a:t>Ultimate goal </a:t>
            </a:r>
          </a:p>
          <a:p>
            <a:r>
              <a:rPr lang="en-US" dirty="0"/>
              <a:t>There is a wealth of knowledge out there!</a:t>
            </a:r>
          </a:p>
        </p:txBody>
      </p:sp>
      <p:sp>
        <p:nvSpPr>
          <p:cNvPr id="4" name="Slide Number Placeholder 3">
            <a:extLst>
              <a:ext uri="{FF2B5EF4-FFF2-40B4-BE49-F238E27FC236}">
                <a16:creationId xmlns:a16="http://schemas.microsoft.com/office/drawing/2014/main" id="{94692F25-61F8-469D-9305-89E40F94411B}"/>
              </a:ext>
            </a:extLst>
          </p:cNvPr>
          <p:cNvSpPr>
            <a:spLocks noGrp="1"/>
          </p:cNvSpPr>
          <p:nvPr>
            <p:ph type="sldNum" sz="quarter" idx="12"/>
          </p:nvPr>
        </p:nvSpPr>
        <p:spPr/>
        <p:txBody>
          <a:bodyPr/>
          <a:lstStyle/>
          <a:p>
            <a:fld id="{60DDDBE7-0F30-43FB-8EDF-D56DA3EE7FC6}" type="slidenum">
              <a:rPr lang="en-US" smtClean="0"/>
              <a:t>20</a:t>
            </a:fld>
            <a:endParaRPr lang="en-US"/>
          </a:p>
        </p:txBody>
      </p:sp>
    </p:spTree>
    <p:extLst>
      <p:ext uri="{BB962C8B-B14F-4D97-AF65-F5344CB8AC3E}">
        <p14:creationId xmlns:p14="http://schemas.microsoft.com/office/powerpoint/2010/main" val="2187366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496A3FE-1F45-48FD-B2FD-D30DBDD3D58C}"/>
              </a:ext>
            </a:extLst>
          </p:cNvPr>
          <p:cNvPicPr>
            <a:picLocks noChangeAspect="1"/>
          </p:cNvPicPr>
          <p:nvPr/>
        </p:nvPicPr>
        <p:blipFill>
          <a:blip r:embed="rId3"/>
          <a:stretch>
            <a:fillRect/>
          </a:stretch>
        </p:blipFill>
        <p:spPr>
          <a:xfrm rot="289719">
            <a:off x="3912075" y="207262"/>
            <a:ext cx="5073928" cy="3544412"/>
          </a:xfrm>
          <a:prstGeom prst="rect">
            <a:avLst/>
          </a:prstGeom>
        </p:spPr>
      </p:pic>
      <p:sp>
        <p:nvSpPr>
          <p:cNvPr id="4" name="Slide Number Placeholder 3">
            <a:extLst>
              <a:ext uri="{FF2B5EF4-FFF2-40B4-BE49-F238E27FC236}">
                <a16:creationId xmlns:a16="http://schemas.microsoft.com/office/drawing/2014/main" id="{B853126F-DE9F-4907-9438-06DE8F14B74D}"/>
              </a:ext>
            </a:extLst>
          </p:cNvPr>
          <p:cNvSpPr>
            <a:spLocks noGrp="1"/>
          </p:cNvSpPr>
          <p:nvPr>
            <p:ph type="sldNum" sz="quarter" idx="12"/>
          </p:nvPr>
        </p:nvSpPr>
        <p:spPr>
          <a:xfrm>
            <a:off x="891387" y="4081390"/>
            <a:ext cx="2057400" cy="365125"/>
          </a:xfrm>
        </p:spPr>
        <p:txBody>
          <a:bodyPr/>
          <a:lstStyle/>
          <a:p>
            <a:fld id="{60DDDBE7-0F30-43FB-8EDF-D56DA3EE7FC6}" type="slidenum">
              <a:rPr lang="en-US" smtClean="0"/>
              <a:t>21</a:t>
            </a:fld>
            <a:endParaRPr lang="en-US"/>
          </a:p>
        </p:txBody>
      </p:sp>
      <p:pic>
        <p:nvPicPr>
          <p:cNvPr id="8" name="Picture 7">
            <a:extLst>
              <a:ext uri="{FF2B5EF4-FFF2-40B4-BE49-F238E27FC236}">
                <a16:creationId xmlns:a16="http://schemas.microsoft.com/office/drawing/2014/main" id="{82E1CDC6-445F-44EB-A809-F4AEEFAAC6F6}"/>
              </a:ext>
            </a:extLst>
          </p:cNvPr>
          <p:cNvPicPr>
            <a:picLocks noChangeAspect="1"/>
          </p:cNvPicPr>
          <p:nvPr/>
        </p:nvPicPr>
        <p:blipFill>
          <a:blip r:embed="rId4"/>
          <a:stretch>
            <a:fillRect/>
          </a:stretch>
        </p:blipFill>
        <p:spPr>
          <a:xfrm rot="21101542">
            <a:off x="343230" y="466431"/>
            <a:ext cx="3581025" cy="5011052"/>
          </a:xfrm>
          <a:prstGeom prst="rect">
            <a:avLst/>
          </a:prstGeom>
        </p:spPr>
      </p:pic>
      <p:pic>
        <p:nvPicPr>
          <p:cNvPr id="11266" name="Picture 2" descr="Image result for Statistics for Censored Environmental Data Using Minitab and R">
            <a:extLst>
              <a:ext uri="{FF2B5EF4-FFF2-40B4-BE49-F238E27FC236}">
                <a16:creationId xmlns:a16="http://schemas.microsoft.com/office/drawing/2014/main" id="{4A14C5A4-CCAE-45A9-9155-CBA448CEF5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949502">
            <a:off x="395983" y="3355043"/>
            <a:ext cx="2070769" cy="33132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00D4BD6-02E6-4959-B4B5-C3FC6A7B2F31}"/>
              </a:ext>
            </a:extLst>
          </p:cNvPr>
          <p:cNvPicPr>
            <a:picLocks noChangeAspect="1"/>
          </p:cNvPicPr>
          <p:nvPr/>
        </p:nvPicPr>
        <p:blipFill rotWithShape="1">
          <a:blip r:embed="rId6"/>
          <a:srcRect t="1664"/>
          <a:stretch/>
        </p:blipFill>
        <p:spPr>
          <a:xfrm rot="230572">
            <a:off x="5841420" y="2135168"/>
            <a:ext cx="3065875" cy="4512117"/>
          </a:xfrm>
          <a:prstGeom prst="rect">
            <a:avLst/>
          </a:prstGeom>
        </p:spPr>
      </p:pic>
      <p:pic>
        <p:nvPicPr>
          <p:cNvPr id="11268" name="Picture 4" descr="Image result for Nondetects and data analysis">
            <a:extLst>
              <a:ext uri="{FF2B5EF4-FFF2-40B4-BE49-F238E27FC236}">
                <a16:creationId xmlns:a16="http://schemas.microsoft.com/office/drawing/2014/main" id="{5D48E6C4-6E59-48ED-97EF-B4B43AD3580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67793" y="3189861"/>
            <a:ext cx="2248184" cy="3561480"/>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13520A89-7CC4-4E3C-A9C9-1CF80EDD48E5}"/>
              </a:ext>
            </a:extLst>
          </p:cNvPr>
          <p:cNvGrpSpPr/>
          <p:nvPr/>
        </p:nvGrpSpPr>
        <p:grpSpPr>
          <a:xfrm>
            <a:off x="1220661" y="970656"/>
            <a:ext cx="6828788" cy="5301021"/>
            <a:chOff x="1251663" y="36579"/>
            <a:chExt cx="6828788" cy="5301021"/>
          </a:xfrm>
        </p:grpSpPr>
        <p:grpSp>
          <p:nvGrpSpPr>
            <p:cNvPr id="14" name="Group 13">
              <a:extLst>
                <a:ext uri="{FF2B5EF4-FFF2-40B4-BE49-F238E27FC236}">
                  <a16:creationId xmlns:a16="http://schemas.microsoft.com/office/drawing/2014/main" id="{A0FA7A1D-45E7-4321-B29E-EC45124ADEB5}"/>
                </a:ext>
              </a:extLst>
            </p:cNvPr>
            <p:cNvGrpSpPr/>
            <p:nvPr/>
          </p:nvGrpSpPr>
          <p:grpSpPr>
            <a:xfrm>
              <a:off x="1251663" y="36579"/>
              <a:ext cx="6828788" cy="4195289"/>
              <a:chOff x="90382" y="821409"/>
              <a:chExt cx="6828788" cy="4195289"/>
            </a:xfrm>
          </p:grpSpPr>
          <p:sp>
            <p:nvSpPr>
              <p:cNvPr id="13" name="Rectangle 12">
                <a:extLst>
                  <a:ext uri="{FF2B5EF4-FFF2-40B4-BE49-F238E27FC236}">
                    <a16:creationId xmlns:a16="http://schemas.microsoft.com/office/drawing/2014/main" id="{337181BF-D018-46DF-9D75-18029C7D899D}"/>
                  </a:ext>
                </a:extLst>
              </p:cNvPr>
              <p:cNvSpPr/>
              <p:nvPr/>
            </p:nvSpPr>
            <p:spPr>
              <a:xfrm>
                <a:off x="110615" y="1096820"/>
                <a:ext cx="6808555" cy="39198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47AE2FA-0CD2-47E6-A027-EDB8D0268DCD}"/>
                  </a:ext>
                </a:extLst>
              </p:cNvPr>
              <p:cNvPicPr>
                <a:picLocks noChangeAspect="1"/>
              </p:cNvPicPr>
              <p:nvPr/>
            </p:nvPicPr>
            <p:blipFill>
              <a:blip r:embed="rId8"/>
              <a:stretch>
                <a:fillRect/>
              </a:stretch>
            </p:blipFill>
            <p:spPr>
              <a:xfrm>
                <a:off x="291891" y="2459016"/>
                <a:ext cx="6467475" cy="2076450"/>
              </a:xfrm>
              <a:prstGeom prst="rect">
                <a:avLst/>
              </a:prstGeom>
            </p:spPr>
          </p:pic>
          <p:pic>
            <p:nvPicPr>
              <p:cNvPr id="11" name="Picture 10">
                <a:extLst>
                  <a:ext uri="{FF2B5EF4-FFF2-40B4-BE49-F238E27FC236}">
                    <a16:creationId xmlns:a16="http://schemas.microsoft.com/office/drawing/2014/main" id="{A84C6FB6-7472-4CF7-9AFB-8CED7675048E}"/>
                  </a:ext>
                </a:extLst>
              </p:cNvPr>
              <p:cNvPicPr>
                <a:picLocks noChangeAspect="1"/>
              </p:cNvPicPr>
              <p:nvPr/>
            </p:nvPicPr>
            <p:blipFill>
              <a:blip r:embed="rId9"/>
              <a:stretch>
                <a:fillRect/>
              </a:stretch>
            </p:blipFill>
            <p:spPr>
              <a:xfrm>
                <a:off x="90382" y="821409"/>
                <a:ext cx="4162425" cy="1571625"/>
              </a:xfrm>
              <a:prstGeom prst="rect">
                <a:avLst/>
              </a:prstGeom>
            </p:spPr>
          </p:pic>
        </p:grpSp>
        <p:pic>
          <p:nvPicPr>
            <p:cNvPr id="16" name="Picture 15">
              <a:extLst>
                <a:ext uri="{FF2B5EF4-FFF2-40B4-BE49-F238E27FC236}">
                  <a16:creationId xmlns:a16="http://schemas.microsoft.com/office/drawing/2014/main" id="{C53D1132-481A-4E81-8F27-381CE764766A}"/>
                </a:ext>
              </a:extLst>
            </p:cNvPr>
            <p:cNvPicPr>
              <a:picLocks noChangeAspect="1"/>
            </p:cNvPicPr>
            <p:nvPr/>
          </p:nvPicPr>
          <p:blipFill>
            <a:blip r:embed="rId10"/>
            <a:stretch>
              <a:fillRect/>
            </a:stretch>
          </p:blipFill>
          <p:spPr>
            <a:xfrm>
              <a:off x="1289126" y="3699300"/>
              <a:ext cx="6791325" cy="1638300"/>
            </a:xfrm>
            <a:prstGeom prst="rect">
              <a:avLst/>
            </a:prstGeom>
          </p:spPr>
        </p:pic>
      </p:grpSp>
    </p:spTree>
    <p:extLst>
      <p:ext uri="{BB962C8B-B14F-4D97-AF65-F5344CB8AC3E}">
        <p14:creationId xmlns:p14="http://schemas.microsoft.com/office/powerpoint/2010/main" val="9014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5A6DC-E190-4FA8-B91D-737DA7041614}"/>
              </a:ext>
            </a:extLst>
          </p:cNvPr>
          <p:cNvSpPr>
            <a:spLocks noGrp="1"/>
          </p:cNvSpPr>
          <p:nvPr>
            <p:ph type="ctrTitle"/>
          </p:nvPr>
        </p:nvSpPr>
        <p:spPr>
          <a:xfrm>
            <a:off x="685800" y="868881"/>
            <a:ext cx="7772400" cy="1792287"/>
          </a:xfrm>
        </p:spPr>
        <p:txBody>
          <a:bodyPr>
            <a:normAutofit/>
          </a:bodyPr>
          <a:lstStyle/>
          <a:p>
            <a:r>
              <a:rPr lang="en-US" dirty="0"/>
              <a:t>Dealing with </a:t>
            </a:r>
            <a:r>
              <a:rPr lang="en-US" sz="5400" dirty="0" err="1"/>
              <a:t>Nondetects</a:t>
            </a:r>
            <a:r>
              <a:rPr lang="en-US" sz="5400" dirty="0"/>
              <a:t>:</a:t>
            </a:r>
            <a:br>
              <a:rPr lang="en-US" sz="5400" dirty="0"/>
            </a:br>
            <a:r>
              <a:rPr lang="en-US" sz="4400" dirty="0"/>
              <a:t>Using Censored Data Wisely</a:t>
            </a:r>
          </a:p>
        </p:txBody>
      </p:sp>
      <p:sp>
        <p:nvSpPr>
          <p:cNvPr id="3" name="Subtitle 2">
            <a:extLst>
              <a:ext uri="{FF2B5EF4-FFF2-40B4-BE49-F238E27FC236}">
                <a16:creationId xmlns:a16="http://schemas.microsoft.com/office/drawing/2014/main" id="{89665D2D-9A8E-44CE-88AD-CF2CBAF929E5}"/>
              </a:ext>
            </a:extLst>
          </p:cNvPr>
          <p:cNvSpPr>
            <a:spLocks noGrp="1"/>
          </p:cNvSpPr>
          <p:nvPr>
            <p:ph type="subTitle" idx="1"/>
          </p:nvPr>
        </p:nvSpPr>
        <p:spPr>
          <a:xfrm>
            <a:off x="1143000" y="3104394"/>
            <a:ext cx="6858000" cy="1655762"/>
          </a:xfrm>
        </p:spPr>
        <p:txBody>
          <a:bodyPr>
            <a:normAutofit lnSpcReduction="10000"/>
          </a:bodyPr>
          <a:lstStyle/>
          <a:p>
            <a:r>
              <a:rPr lang="en-US" u="sng" dirty="0"/>
              <a:t>Rebecca Harvey, PhD</a:t>
            </a:r>
          </a:p>
          <a:p>
            <a:r>
              <a:rPr lang="en-US" sz="1800" dirty="0">
                <a:hlinkClick r:id="rId3"/>
              </a:rPr>
              <a:t>rebecca.harvey@vermont.gov</a:t>
            </a:r>
            <a:r>
              <a:rPr lang="en-US" sz="1800" dirty="0"/>
              <a:t> </a:t>
            </a:r>
          </a:p>
          <a:p>
            <a:endParaRPr lang="en-US" dirty="0"/>
          </a:p>
          <a:p>
            <a:r>
              <a:rPr lang="en-US" dirty="0"/>
              <a:t>Phillip Jones, Heather Pembrook, Jim Kellogg</a:t>
            </a:r>
          </a:p>
        </p:txBody>
      </p:sp>
      <p:sp>
        <p:nvSpPr>
          <p:cNvPr id="5" name="Slide Number Placeholder 4">
            <a:extLst>
              <a:ext uri="{FF2B5EF4-FFF2-40B4-BE49-F238E27FC236}">
                <a16:creationId xmlns:a16="http://schemas.microsoft.com/office/drawing/2014/main" id="{BB75D182-07AF-444A-BACD-76576FCAC5BC}"/>
              </a:ext>
            </a:extLst>
          </p:cNvPr>
          <p:cNvSpPr>
            <a:spLocks noGrp="1"/>
          </p:cNvSpPr>
          <p:nvPr>
            <p:ph type="sldNum" sz="quarter" idx="12"/>
          </p:nvPr>
        </p:nvSpPr>
        <p:spPr/>
        <p:txBody>
          <a:bodyPr/>
          <a:lstStyle/>
          <a:p>
            <a:fld id="{60DDDBE7-0F30-43FB-8EDF-D56DA3EE7FC6}" type="slidenum">
              <a:rPr lang="en-US" smtClean="0"/>
              <a:t>22</a:t>
            </a:fld>
            <a:endParaRPr lang="en-US"/>
          </a:p>
        </p:txBody>
      </p:sp>
      <p:pic>
        <p:nvPicPr>
          <p:cNvPr id="6" name="Picture 2" descr="Image result for vermont DEC">
            <a:extLst>
              <a:ext uri="{FF2B5EF4-FFF2-40B4-BE49-F238E27FC236}">
                <a16:creationId xmlns:a16="http://schemas.microsoft.com/office/drawing/2014/main" id="{85512383-4774-4CE6-AA93-C21089C21F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5347253"/>
            <a:ext cx="3253838" cy="8175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EC7BF3C-0695-423D-B135-75DA0BC26D10}"/>
              </a:ext>
            </a:extLst>
          </p:cNvPr>
          <p:cNvPicPr>
            <a:picLocks noChangeAspect="1"/>
          </p:cNvPicPr>
          <p:nvPr/>
        </p:nvPicPr>
        <p:blipFill>
          <a:blip r:embed="rId5"/>
          <a:stretch>
            <a:fillRect/>
          </a:stretch>
        </p:blipFill>
        <p:spPr>
          <a:xfrm>
            <a:off x="4790400" y="5347253"/>
            <a:ext cx="3576676" cy="817526"/>
          </a:xfrm>
          <a:prstGeom prst="rect">
            <a:avLst/>
          </a:prstGeom>
        </p:spPr>
      </p:pic>
    </p:spTree>
    <p:extLst>
      <p:ext uri="{BB962C8B-B14F-4D97-AF65-F5344CB8AC3E}">
        <p14:creationId xmlns:p14="http://schemas.microsoft.com/office/powerpoint/2010/main" val="4169860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70294-8039-4999-A177-47D50A5381D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53D124-082E-4CB2-83AC-6B3D949D9CF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B8671CC7-0383-46BF-A44B-202DB4AE5114}"/>
              </a:ext>
            </a:extLst>
          </p:cNvPr>
          <p:cNvSpPr>
            <a:spLocks noGrp="1"/>
          </p:cNvSpPr>
          <p:nvPr>
            <p:ph type="sldNum" sz="quarter" idx="12"/>
          </p:nvPr>
        </p:nvSpPr>
        <p:spPr/>
        <p:txBody>
          <a:bodyPr/>
          <a:lstStyle/>
          <a:p>
            <a:fld id="{60DDDBE7-0F30-43FB-8EDF-D56DA3EE7FC6}" type="slidenum">
              <a:rPr lang="en-US" smtClean="0"/>
              <a:t>23</a:t>
            </a:fld>
            <a:endParaRPr lang="en-US"/>
          </a:p>
        </p:txBody>
      </p:sp>
    </p:spTree>
    <p:extLst>
      <p:ext uri="{BB962C8B-B14F-4D97-AF65-F5344CB8AC3E}">
        <p14:creationId xmlns:p14="http://schemas.microsoft.com/office/powerpoint/2010/main" val="1745658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36DE6-3961-4A9A-93B9-3D3AF056A80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9175358-FE4C-4418-9AC6-E718A1849E03}"/>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BE5BAE74-B82B-47C2-99DE-F89EDC6B1BF9}"/>
              </a:ext>
            </a:extLst>
          </p:cNvPr>
          <p:cNvSpPr>
            <a:spLocks noGrp="1"/>
          </p:cNvSpPr>
          <p:nvPr>
            <p:ph type="sldNum" sz="quarter" idx="12"/>
          </p:nvPr>
        </p:nvSpPr>
        <p:spPr/>
        <p:txBody>
          <a:bodyPr/>
          <a:lstStyle/>
          <a:p>
            <a:fld id="{60DDDBE7-0F30-43FB-8EDF-D56DA3EE7FC6}" type="slidenum">
              <a:rPr lang="en-US" smtClean="0"/>
              <a:t>24</a:t>
            </a:fld>
            <a:endParaRPr lang="en-US"/>
          </a:p>
        </p:txBody>
      </p:sp>
      <p:pic>
        <p:nvPicPr>
          <p:cNvPr id="6" name="Picture 5">
            <a:extLst>
              <a:ext uri="{FF2B5EF4-FFF2-40B4-BE49-F238E27FC236}">
                <a16:creationId xmlns:a16="http://schemas.microsoft.com/office/drawing/2014/main" id="{4C6B955A-9157-4803-8219-6B14B8DB8C53}"/>
              </a:ext>
            </a:extLst>
          </p:cNvPr>
          <p:cNvPicPr>
            <a:picLocks noChangeAspect="1"/>
          </p:cNvPicPr>
          <p:nvPr/>
        </p:nvPicPr>
        <p:blipFill>
          <a:blip r:embed="rId3"/>
          <a:stretch>
            <a:fillRect/>
          </a:stretch>
        </p:blipFill>
        <p:spPr>
          <a:xfrm>
            <a:off x="628650" y="377824"/>
            <a:ext cx="8058150" cy="6115050"/>
          </a:xfrm>
          <a:prstGeom prst="rect">
            <a:avLst/>
          </a:prstGeom>
        </p:spPr>
      </p:pic>
    </p:spTree>
    <p:extLst>
      <p:ext uri="{BB962C8B-B14F-4D97-AF65-F5344CB8AC3E}">
        <p14:creationId xmlns:p14="http://schemas.microsoft.com/office/powerpoint/2010/main" val="996336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AD4A1-FD02-4F2A-A97C-E6BFDE7536A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FF1FB39-00A2-442F-9E93-B8DFCAC0FDA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DCAFC5A7-B8D2-4A96-86CC-66F25335475F}"/>
              </a:ext>
            </a:extLst>
          </p:cNvPr>
          <p:cNvSpPr>
            <a:spLocks noGrp="1"/>
          </p:cNvSpPr>
          <p:nvPr>
            <p:ph type="sldNum" sz="quarter" idx="12"/>
          </p:nvPr>
        </p:nvSpPr>
        <p:spPr/>
        <p:txBody>
          <a:bodyPr/>
          <a:lstStyle/>
          <a:p>
            <a:fld id="{60DDDBE7-0F30-43FB-8EDF-D56DA3EE7FC6}" type="slidenum">
              <a:rPr lang="en-US" smtClean="0"/>
              <a:t>25</a:t>
            </a:fld>
            <a:endParaRPr lang="en-US"/>
          </a:p>
        </p:txBody>
      </p:sp>
      <p:pic>
        <p:nvPicPr>
          <p:cNvPr id="5" name="Picture 4">
            <a:extLst>
              <a:ext uri="{FF2B5EF4-FFF2-40B4-BE49-F238E27FC236}">
                <a16:creationId xmlns:a16="http://schemas.microsoft.com/office/drawing/2014/main" id="{69385704-B2C1-42E7-87B6-F254FA17805B}"/>
              </a:ext>
            </a:extLst>
          </p:cNvPr>
          <p:cNvPicPr>
            <a:picLocks noChangeAspect="1"/>
          </p:cNvPicPr>
          <p:nvPr/>
        </p:nvPicPr>
        <p:blipFill>
          <a:blip r:embed="rId3"/>
          <a:stretch>
            <a:fillRect/>
          </a:stretch>
        </p:blipFill>
        <p:spPr>
          <a:xfrm>
            <a:off x="180975" y="190500"/>
            <a:ext cx="8782050" cy="6296025"/>
          </a:xfrm>
          <a:prstGeom prst="rect">
            <a:avLst/>
          </a:prstGeom>
        </p:spPr>
      </p:pic>
      <p:sp>
        <p:nvSpPr>
          <p:cNvPr id="6" name="Freeform: Shape 5">
            <a:extLst>
              <a:ext uri="{FF2B5EF4-FFF2-40B4-BE49-F238E27FC236}">
                <a16:creationId xmlns:a16="http://schemas.microsoft.com/office/drawing/2014/main" id="{B8B27151-1940-4F06-9C7B-638028B7649D}"/>
              </a:ext>
            </a:extLst>
          </p:cNvPr>
          <p:cNvSpPr/>
          <p:nvPr/>
        </p:nvSpPr>
        <p:spPr>
          <a:xfrm>
            <a:off x="561703" y="4180114"/>
            <a:ext cx="1841863" cy="1776549"/>
          </a:xfrm>
          <a:custGeom>
            <a:avLst/>
            <a:gdLst>
              <a:gd name="connsiteX0" fmla="*/ 1763486 w 1841863"/>
              <a:gd name="connsiteY0" fmla="*/ 313509 h 1776549"/>
              <a:gd name="connsiteX1" fmla="*/ 1306286 w 1841863"/>
              <a:gd name="connsiteY1" fmla="*/ 52252 h 1776549"/>
              <a:gd name="connsiteX2" fmla="*/ 0 w 1841863"/>
              <a:gd name="connsiteY2" fmla="*/ 0 h 1776549"/>
              <a:gd name="connsiteX3" fmla="*/ 39188 w 1841863"/>
              <a:gd name="connsiteY3" fmla="*/ 1776549 h 1776549"/>
              <a:gd name="connsiteX4" fmla="*/ 1841863 w 1841863"/>
              <a:gd name="connsiteY4" fmla="*/ 1750423 h 1776549"/>
              <a:gd name="connsiteX5" fmla="*/ 1763486 w 1841863"/>
              <a:gd name="connsiteY5" fmla="*/ 313509 h 177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1863" h="1776549">
                <a:moveTo>
                  <a:pt x="1763486" y="313509"/>
                </a:moveTo>
                <a:lnTo>
                  <a:pt x="1306286" y="52252"/>
                </a:lnTo>
                <a:lnTo>
                  <a:pt x="0" y="0"/>
                </a:lnTo>
                <a:lnTo>
                  <a:pt x="39188" y="1776549"/>
                </a:lnTo>
                <a:lnTo>
                  <a:pt x="1841863" y="1750423"/>
                </a:lnTo>
                <a:lnTo>
                  <a:pt x="1763486" y="31350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0613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C71060C6-A4B8-4258-BF43-DAA8108E339B}"/>
              </a:ext>
            </a:extLst>
          </p:cNvPr>
          <p:cNvGraphicFramePr>
            <a:graphicFrameLocks/>
          </p:cNvGraphicFramePr>
          <p:nvPr>
            <p:extLst>
              <p:ext uri="{D42A27DB-BD31-4B8C-83A1-F6EECF244321}">
                <p14:modId xmlns:p14="http://schemas.microsoft.com/office/powerpoint/2010/main" val="2832355429"/>
              </p:ext>
            </p:extLst>
          </p:nvPr>
        </p:nvGraphicFramePr>
        <p:xfrm>
          <a:off x="534390" y="1825624"/>
          <a:ext cx="7777735" cy="413578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A8767A8-9244-49AD-88D6-41F0416CD877}"/>
              </a:ext>
            </a:extLst>
          </p:cNvPr>
          <p:cNvSpPr>
            <a:spLocks noGrp="1"/>
          </p:cNvSpPr>
          <p:nvPr>
            <p:ph type="title"/>
          </p:nvPr>
        </p:nvSpPr>
        <p:spPr/>
        <p:txBody>
          <a:bodyPr/>
          <a:lstStyle/>
          <a:p>
            <a:r>
              <a:rPr lang="en-US" dirty="0"/>
              <a:t>Historical Approaches to Using Censored Data</a:t>
            </a:r>
          </a:p>
        </p:txBody>
      </p:sp>
      <p:sp>
        <p:nvSpPr>
          <p:cNvPr id="4" name="Slide Number Placeholder 3">
            <a:extLst>
              <a:ext uri="{FF2B5EF4-FFF2-40B4-BE49-F238E27FC236}">
                <a16:creationId xmlns:a16="http://schemas.microsoft.com/office/drawing/2014/main" id="{E50F81FF-AA7C-4022-A5A4-67F8ED1363DB}"/>
              </a:ext>
            </a:extLst>
          </p:cNvPr>
          <p:cNvSpPr>
            <a:spLocks noGrp="1"/>
          </p:cNvSpPr>
          <p:nvPr>
            <p:ph type="sldNum" sz="quarter" idx="12"/>
          </p:nvPr>
        </p:nvSpPr>
        <p:spPr/>
        <p:txBody>
          <a:bodyPr/>
          <a:lstStyle/>
          <a:p>
            <a:fld id="{60DDDBE7-0F30-43FB-8EDF-D56DA3EE7FC6}" type="slidenum">
              <a:rPr lang="en-US" smtClean="0"/>
              <a:t>26</a:t>
            </a:fld>
            <a:endParaRPr lang="en-US"/>
          </a:p>
        </p:txBody>
      </p:sp>
      <p:cxnSp>
        <p:nvCxnSpPr>
          <p:cNvPr id="6" name="Straight Connector 5">
            <a:extLst>
              <a:ext uri="{FF2B5EF4-FFF2-40B4-BE49-F238E27FC236}">
                <a16:creationId xmlns:a16="http://schemas.microsoft.com/office/drawing/2014/main" id="{D7FA095F-2B4C-4060-B48D-41A57F7CB2DD}"/>
              </a:ext>
            </a:extLst>
          </p:cNvPr>
          <p:cNvCxnSpPr/>
          <p:nvPr/>
        </p:nvCxnSpPr>
        <p:spPr>
          <a:xfrm>
            <a:off x="1245564" y="3215690"/>
            <a:ext cx="3669476" cy="0"/>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C2F67AB6-F6C9-4B42-BC72-9DF92D266EF0}"/>
              </a:ext>
            </a:extLst>
          </p:cNvPr>
          <p:cNvCxnSpPr>
            <a:cxnSpLocks/>
          </p:cNvCxnSpPr>
          <p:nvPr/>
        </p:nvCxnSpPr>
        <p:spPr>
          <a:xfrm>
            <a:off x="4759107" y="4398110"/>
            <a:ext cx="3397686" cy="0"/>
          </a:xfrm>
          <a:prstGeom prst="line">
            <a:avLst/>
          </a:prstGeom>
          <a:ln w="19050">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11205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A5C59492-7770-4F67-A330-0D3BB161F5E7}"/>
              </a:ext>
            </a:extLst>
          </p:cNvPr>
          <p:cNvGraphicFramePr>
            <a:graphicFrameLocks/>
          </p:cNvGraphicFramePr>
          <p:nvPr>
            <p:extLst>
              <p:ext uri="{D42A27DB-BD31-4B8C-83A1-F6EECF244321}">
                <p14:modId xmlns:p14="http://schemas.microsoft.com/office/powerpoint/2010/main" val="169769742"/>
              </p:ext>
            </p:extLst>
          </p:nvPr>
        </p:nvGraphicFramePr>
        <p:xfrm>
          <a:off x="534390" y="1825624"/>
          <a:ext cx="7777735" cy="413578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A8767A8-9244-49AD-88D6-41F0416CD877}"/>
              </a:ext>
            </a:extLst>
          </p:cNvPr>
          <p:cNvSpPr>
            <a:spLocks noGrp="1"/>
          </p:cNvSpPr>
          <p:nvPr>
            <p:ph type="title"/>
          </p:nvPr>
        </p:nvSpPr>
        <p:spPr/>
        <p:txBody>
          <a:bodyPr/>
          <a:lstStyle/>
          <a:p>
            <a:r>
              <a:rPr lang="en-US" dirty="0"/>
              <a:t>Historical Approaches to Using Censored Data</a:t>
            </a:r>
          </a:p>
        </p:txBody>
      </p:sp>
      <p:sp>
        <p:nvSpPr>
          <p:cNvPr id="4" name="Slide Number Placeholder 3">
            <a:extLst>
              <a:ext uri="{FF2B5EF4-FFF2-40B4-BE49-F238E27FC236}">
                <a16:creationId xmlns:a16="http://schemas.microsoft.com/office/drawing/2014/main" id="{E50F81FF-AA7C-4022-A5A4-67F8ED1363DB}"/>
              </a:ext>
            </a:extLst>
          </p:cNvPr>
          <p:cNvSpPr>
            <a:spLocks noGrp="1"/>
          </p:cNvSpPr>
          <p:nvPr>
            <p:ph type="sldNum" sz="quarter" idx="12"/>
          </p:nvPr>
        </p:nvSpPr>
        <p:spPr/>
        <p:txBody>
          <a:bodyPr/>
          <a:lstStyle/>
          <a:p>
            <a:fld id="{60DDDBE7-0F30-43FB-8EDF-D56DA3EE7FC6}" type="slidenum">
              <a:rPr lang="en-US" smtClean="0"/>
              <a:t>27</a:t>
            </a:fld>
            <a:endParaRPr lang="en-US"/>
          </a:p>
        </p:txBody>
      </p:sp>
      <p:cxnSp>
        <p:nvCxnSpPr>
          <p:cNvPr id="7" name="Straight Connector 6">
            <a:extLst>
              <a:ext uri="{FF2B5EF4-FFF2-40B4-BE49-F238E27FC236}">
                <a16:creationId xmlns:a16="http://schemas.microsoft.com/office/drawing/2014/main" id="{C2F67AB6-F6C9-4B42-BC72-9DF92D266EF0}"/>
              </a:ext>
            </a:extLst>
          </p:cNvPr>
          <p:cNvCxnSpPr>
            <a:cxnSpLocks/>
          </p:cNvCxnSpPr>
          <p:nvPr/>
        </p:nvCxnSpPr>
        <p:spPr>
          <a:xfrm>
            <a:off x="4759107" y="4398110"/>
            <a:ext cx="3397686" cy="0"/>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9" name="Speech Bubble: Oval 8">
            <a:extLst>
              <a:ext uri="{FF2B5EF4-FFF2-40B4-BE49-F238E27FC236}">
                <a16:creationId xmlns:a16="http://schemas.microsoft.com/office/drawing/2014/main" id="{5B21AF2B-3E9C-4054-BE3F-41F781AF630C}"/>
              </a:ext>
            </a:extLst>
          </p:cNvPr>
          <p:cNvSpPr/>
          <p:nvPr/>
        </p:nvSpPr>
        <p:spPr>
          <a:xfrm>
            <a:off x="5523471" y="1314389"/>
            <a:ext cx="3336616" cy="1364937"/>
          </a:xfrm>
          <a:prstGeom prst="wedgeEllipseCallout">
            <a:avLst>
              <a:gd name="adj1" fmla="val -79156"/>
              <a:gd name="adj2" fmla="val -62431"/>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We’ll talk about better approaches shortly</a:t>
            </a:r>
          </a:p>
        </p:txBody>
      </p:sp>
      <p:sp>
        <p:nvSpPr>
          <p:cNvPr id="3" name="Rectangle 2">
            <a:extLst>
              <a:ext uri="{FF2B5EF4-FFF2-40B4-BE49-F238E27FC236}">
                <a16:creationId xmlns:a16="http://schemas.microsoft.com/office/drawing/2014/main" id="{0F6928C9-FFFA-47A8-8BEB-273288688A8E}"/>
              </a:ext>
            </a:extLst>
          </p:cNvPr>
          <p:cNvSpPr/>
          <p:nvPr/>
        </p:nvSpPr>
        <p:spPr>
          <a:xfrm>
            <a:off x="1323168" y="3203815"/>
            <a:ext cx="333854" cy="12631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3F01158-39A8-4DBC-8FAB-34D393F97398}"/>
              </a:ext>
            </a:extLst>
          </p:cNvPr>
          <p:cNvSpPr/>
          <p:nvPr/>
        </p:nvSpPr>
        <p:spPr>
          <a:xfrm>
            <a:off x="3013640" y="3227566"/>
            <a:ext cx="333855" cy="8812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96758AB-9CEC-499A-8587-D9D465315ABB}"/>
              </a:ext>
            </a:extLst>
          </p:cNvPr>
          <p:cNvSpPr/>
          <p:nvPr/>
        </p:nvSpPr>
        <p:spPr>
          <a:xfrm>
            <a:off x="2698270" y="3227565"/>
            <a:ext cx="333855" cy="13563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4A4C0CD-FFCB-4613-BBDB-0F4F21C05AAA}"/>
              </a:ext>
            </a:extLst>
          </p:cNvPr>
          <p:cNvSpPr/>
          <p:nvPr/>
        </p:nvSpPr>
        <p:spPr>
          <a:xfrm>
            <a:off x="3964340" y="3134992"/>
            <a:ext cx="333855" cy="1532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4E12358-8D1A-49C5-93F4-4BD98B283760}"/>
              </a:ext>
            </a:extLst>
          </p:cNvPr>
          <p:cNvSpPr/>
          <p:nvPr/>
        </p:nvSpPr>
        <p:spPr>
          <a:xfrm>
            <a:off x="4420590" y="3097043"/>
            <a:ext cx="333855" cy="883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4B225EC-600E-472E-81F4-3145F3B93231}"/>
              </a:ext>
            </a:extLst>
          </p:cNvPr>
          <p:cNvSpPr/>
          <p:nvPr/>
        </p:nvSpPr>
        <p:spPr>
          <a:xfrm>
            <a:off x="1612490" y="3191612"/>
            <a:ext cx="333854" cy="10597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8D05BE17-4C70-4F67-ACAE-D28CD6A41F28}"/>
              </a:ext>
            </a:extLst>
          </p:cNvPr>
          <p:cNvCxnSpPr/>
          <p:nvPr/>
        </p:nvCxnSpPr>
        <p:spPr>
          <a:xfrm>
            <a:off x="1245564" y="3215690"/>
            <a:ext cx="3669476" cy="0"/>
          </a:xfrm>
          <a:prstGeom prst="line">
            <a:avLst/>
          </a:prstGeom>
          <a:ln w="19050">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659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E9757-00F1-415F-B672-98B0DDA02C2B}"/>
              </a:ext>
            </a:extLst>
          </p:cNvPr>
          <p:cNvSpPr>
            <a:spLocks noGrp="1"/>
          </p:cNvSpPr>
          <p:nvPr>
            <p:ph type="title"/>
          </p:nvPr>
        </p:nvSpPr>
        <p:spPr/>
        <p:txBody>
          <a:bodyPr/>
          <a:lstStyle/>
          <a:p>
            <a:r>
              <a:rPr lang="en-US" dirty="0"/>
              <a:t>Historical Approaches to Using Censored Data</a:t>
            </a:r>
          </a:p>
        </p:txBody>
      </p:sp>
      <p:sp>
        <p:nvSpPr>
          <p:cNvPr id="3" name="Content Placeholder 2">
            <a:extLst>
              <a:ext uri="{FF2B5EF4-FFF2-40B4-BE49-F238E27FC236}">
                <a16:creationId xmlns:a16="http://schemas.microsoft.com/office/drawing/2014/main" id="{A1E1A768-C628-4D16-8FEE-B0BDA6CFA13B}"/>
              </a:ext>
            </a:extLst>
          </p:cNvPr>
          <p:cNvSpPr>
            <a:spLocks noGrp="1"/>
          </p:cNvSpPr>
          <p:nvPr>
            <p:ph idx="1"/>
          </p:nvPr>
        </p:nvSpPr>
        <p:spPr>
          <a:xfrm>
            <a:off x="628650" y="1825625"/>
            <a:ext cx="7886700" cy="1367146"/>
          </a:xfrm>
        </p:spPr>
        <p:txBody>
          <a:bodyPr>
            <a:normAutofit fontScale="85000" lnSpcReduction="10000"/>
          </a:bodyPr>
          <a:lstStyle/>
          <a:p>
            <a:r>
              <a:rPr lang="en-US" dirty="0"/>
              <a:t>Substitution</a:t>
            </a:r>
          </a:p>
          <a:p>
            <a:pPr lvl="1"/>
            <a:r>
              <a:rPr lang="en-US" dirty="0"/>
              <a:t>Arbitrary multiple of the reporting limit (i.e. ½ the RL)</a:t>
            </a:r>
          </a:p>
          <a:p>
            <a:pPr lvl="1"/>
            <a:r>
              <a:rPr lang="en-US" dirty="0"/>
              <a:t>When &lt; 10% of your data are censored, it can be OK</a:t>
            </a:r>
          </a:p>
          <a:p>
            <a:pPr lvl="1"/>
            <a:r>
              <a:rPr lang="en-US" dirty="0"/>
              <a:t>Can introduce misleading/false summary statistics and alien trends</a:t>
            </a:r>
          </a:p>
          <a:p>
            <a:pPr lvl="1"/>
            <a:endParaRPr lang="en-US" dirty="0"/>
          </a:p>
        </p:txBody>
      </p:sp>
      <p:sp>
        <p:nvSpPr>
          <p:cNvPr id="4" name="Slide Number Placeholder 3">
            <a:extLst>
              <a:ext uri="{FF2B5EF4-FFF2-40B4-BE49-F238E27FC236}">
                <a16:creationId xmlns:a16="http://schemas.microsoft.com/office/drawing/2014/main" id="{6CA0F3F5-7380-48A2-A89F-B3D144397715}"/>
              </a:ext>
            </a:extLst>
          </p:cNvPr>
          <p:cNvSpPr>
            <a:spLocks noGrp="1"/>
          </p:cNvSpPr>
          <p:nvPr>
            <p:ph type="sldNum" sz="quarter" idx="12"/>
          </p:nvPr>
        </p:nvSpPr>
        <p:spPr/>
        <p:txBody>
          <a:bodyPr/>
          <a:lstStyle/>
          <a:p>
            <a:fld id="{60DDDBE7-0F30-43FB-8EDF-D56DA3EE7FC6}" type="slidenum">
              <a:rPr lang="en-US" smtClean="0"/>
              <a:t>3</a:t>
            </a:fld>
            <a:endParaRPr lang="en-US"/>
          </a:p>
        </p:txBody>
      </p:sp>
      <p:graphicFrame>
        <p:nvGraphicFramePr>
          <p:cNvPr id="6" name="Chart 5">
            <a:extLst>
              <a:ext uri="{FF2B5EF4-FFF2-40B4-BE49-F238E27FC236}">
                <a16:creationId xmlns:a16="http://schemas.microsoft.com/office/drawing/2014/main" id="{6C08AEAA-2770-49EA-9AC3-5DE97A098B99}"/>
              </a:ext>
            </a:extLst>
          </p:cNvPr>
          <p:cNvGraphicFramePr>
            <a:graphicFrameLocks/>
          </p:cNvGraphicFramePr>
          <p:nvPr>
            <p:extLst>
              <p:ext uri="{D42A27DB-BD31-4B8C-83A1-F6EECF244321}">
                <p14:modId xmlns:p14="http://schemas.microsoft.com/office/powerpoint/2010/main" val="3910775714"/>
              </p:ext>
            </p:extLst>
          </p:nvPr>
        </p:nvGraphicFramePr>
        <p:xfrm>
          <a:off x="1480438" y="3335310"/>
          <a:ext cx="4977512" cy="3037918"/>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a:extLst>
              <a:ext uri="{FF2B5EF4-FFF2-40B4-BE49-F238E27FC236}">
                <a16:creationId xmlns:a16="http://schemas.microsoft.com/office/drawing/2014/main" id="{BDF71292-1597-424F-B961-661F8527596E}"/>
              </a:ext>
            </a:extLst>
          </p:cNvPr>
          <p:cNvCxnSpPr>
            <a:cxnSpLocks/>
          </p:cNvCxnSpPr>
          <p:nvPr/>
        </p:nvCxnSpPr>
        <p:spPr>
          <a:xfrm>
            <a:off x="2298618" y="5351949"/>
            <a:ext cx="3898075" cy="0"/>
          </a:xfrm>
          <a:prstGeom prst="line">
            <a:avLst/>
          </a:prstGeom>
          <a:ln w="19050">
            <a:solidFill>
              <a:schemeClr val="tx1"/>
            </a:solidFill>
            <a:prstDash val="dash"/>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22242B8E-F5B5-48D2-81B3-540944FD928B}"/>
              </a:ext>
            </a:extLst>
          </p:cNvPr>
          <p:cNvSpPr txBox="1"/>
          <p:nvPr/>
        </p:nvSpPr>
        <p:spPr>
          <a:xfrm>
            <a:off x="6196693" y="5170797"/>
            <a:ext cx="1306286" cy="307777"/>
          </a:xfrm>
          <a:prstGeom prst="rect">
            <a:avLst/>
          </a:prstGeom>
          <a:noFill/>
        </p:spPr>
        <p:txBody>
          <a:bodyPr wrap="square" rtlCol="0">
            <a:spAutoFit/>
          </a:bodyPr>
          <a:lstStyle/>
          <a:p>
            <a:r>
              <a:rPr lang="en-US" sz="1400" dirty="0"/>
              <a:t>RL = 5 ppb</a:t>
            </a:r>
          </a:p>
        </p:txBody>
      </p:sp>
      <p:sp>
        <p:nvSpPr>
          <p:cNvPr id="11" name="TextBox 10">
            <a:extLst>
              <a:ext uri="{FF2B5EF4-FFF2-40B4-BE49-F238E27FC236}">
                <a16:creationId xmlns:a16="http://schemas.microsoft.com/office/drawing/2014/main" id="{48D360BD-4CDD-4D47-9BDF-6F2A0E741C12}"/>
              </a:ext>
            </a:extLst>
          </p:cNvPr>
          <p:cNvSpPr txBox="1"/>
          <p:nvPr/>
        </p:nvSpPr>
        <p:spPr>
          <a:xfrm>
            <a:off x="6381236" y="3602653"/>
            <a:ext cx="1462452" cy="584775"/>
          </a:xfrm>
          <a:prstGeom prst="rect">
            <a:avLst/>
          </a:prstGeom>
          <a:solidFill>
            <a:schemeClr val="accent6">
              <a:lumMod val="20000"/>
              <a:lumOff val="80000"/>
            </a:schemeClr>
          </a:solidFill>
        </p:spPr>
        <p:txBody>
          <a:bodyPr wrap="none" rtlCol="0">
            <a:spAutoFit/>
          </a:bodyPr>
          <a:lstStyle/>
          <a:p>
            <a:r>
              <a:rPr lang="en-US" sz="1600" u="sng" dirty="0"/>
              <a:t>ANOVA</a:t>
            </a:r>
          </a:p>
          <a:p>
            <a:r>
              <a:rPr lang="en-US" sz="1600" dirty="0"/>
              <a:t>p-value = 0.749</a:t>
            </a:r>
          </a:p>
        </p:txBody>
      </p:sp>
    </p:spTree>
    <p:extLst>
      <p:ext uri="{BB962C8B-B14F-4D97-AF65-F5344CB8AC3E}">
        <p14:creationId xmlns:p14="http://schemas.microsoft.com/office/powerpoint/2010/main" val="34730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0"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AD48A-5F07-4437-A377-4D70FA7F13BE}"/>
              </a:ext>
            </a:extLst>
          </p:cNvPr>
          <p:cNvSpPr>
            <a:spLocks noGrp="1"/>
          </p:cNvSpPr>
          <p:nvPr>
            <p:ph type="title"/>
          </p:nvPr>
        </p:nvSpPr>
        <p:spPr/>
        <p:txBody>
          <a:bodyPr/>
          <a:lstStyle/>
          <a:p>
            <a:r>
              <a:rPr lang="en-US" dirty="0"/>
              <a:t>Historical Approaches to Using Censored Data</a:t>
            </a:r>
          </a:p>
        </p:txBody>
      </p:sp>
      <p:sp>
        <p:nvSpPr>
          <p:cNvPr id="4" name="Slide Number Placeholder 3">
            <a:extLst>
              <a:ext uri="{FF2B5EF4-FFF2-40B4-BE49-F238E27FC236}">
                <a16:creationId xmlns:a16="http://schemas.microsoft.com/office/drawing/2014/main" id="{264BFBF6-5976-4CBD-94F9-9671BC54145A}"/>
              </a:ext>
            </a:extLst>
          </p:cNvPr>
          <p:cNvSpPr>
            <a:spLocks noGrp="1"/>
          </p:cNvSpPr>
          <p:nvPr>
            <p:ph type="sldNum" sz="quarter" idx="12"/>
          </p:nvPr>
        </p:nvSpPr>
        <p:spPr/>
        <p:txBody>
          <a:bodyPr/>
          <a:lstStyle/>
          <a:p>
            <a:fld id="{60DDDBE7-0F30-43FB-8EDF-D56DA3EE7FC6}" type="slidenum">
              <a:rPr lang="en-US" smtClean="0"/>
              <a:t>4</a:t>
            </a:fld>
            <a:endParaRPr lang="en-US"/>
          </a:p>
        </p:txBody>
      </p:sp>
      <p:graphicFrame>
        <p:nvGraphicFramePr>
          <p:cNvPr id="5" name="Content Placeholder 4">
            <a:extLst>
              <a:ext uri="{FF2B5EF4-FFF2-40B4-BE49-F238E27FC236}">
                <a16:creationId xmlns:a16="http://schemas.microsoft.com/office/drawing/2014/main" id="{53EFA4AB-6D6A-4C5F-BDD5-73D7EF05C8C4}"/>
              </a:ext>
            </a:extLst>
          </p:cNvPr>
          <p:cNvGraphicFramePr>
            <a:graphicFrameLocks noGrp="1"/>
          </p:cNvGraphicFramePr>
          <p:nvPr>
            <p:ph idx="1"/>
            <p:extLst>
              <p:ext uri="{D42A27DB-BD31-4B8C-83A1-F6EECF244321}">
                <p14:modId xmlns:p14="http://schemas.microsoft.com/office/powerpoint/2010/main" val="2446340018"/>
              </p:ext>
            </p:extLst>
          </p:nvPr>
        </p:nvGraphicFramePr>
        <p:xfrm>
          <a:off x="628650" y="2220325"/>
          <a:ext cx="7886700" cy="395663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EA090D16-748F-410E-AB42-91C0131FBE77}"/>
              </a:ext>
            </a:extLst>
          </p:cNvPr>
          <p:cNvSpPr txBox="1"/>
          <p:nvPr/>
        </p:nvSpPr>
        <p:spPr>
          <a:xfrm>
            <a:off x="2541320" y="2066307"/>
            <a:ext cx="902524" cy="369332"/>
          </a:xfrm>
          <a:prstGeom prst="rect">
            <a:avLst/>
          </a:prstGeom>
          <a:solidFill>
            <a:schemeClr val="accent6">
              <a:lumMod val="20000"/>
              <a:lumOff val="80000"/>
            </a:schemeClr>
          </a:solidFill>
        </p:spPr>
        <p:txBody>
          <a:bodyPr wrap="square" rtlCol="0">
            <a:spAutoFit/>
          </a:bodyPr>
          <a:lstStyle/>
          <a:p>
            <a:pPr algn="ctr"/>
            <a:r>
              <a:rPr lang="en-US" dirty="0"/>
              <a:t>18%</a:t>
            </a:r>
          </a:p>
        </p:txBody>
      </p:sp>
      <p:sp>
        <p:nvSpPr>
          <p:cNvPr id="7" name="TextBox 6">
            <a:extLst>
              <a:ext uri="{FF2B5EF4-FFF2-40B4-BE49-F238E27FC236}">
                <a16:creationId xmlns:a16="http://schemas.microsoft.com/office/drawing/2014/main" id="{B33447EC-1966-4E3A-89C9-6C388D0BAE65}"/>
              </a:ext>
            </a:extLst>
          </p:cNvPr>
          <p:cNvSpPr txBox="1"/>
          <p:nvPr/>
        </p:nvSpPr>
        <p:spPr>
          <a:xfrm>
            <a:off x="4715250" y="2066307"/>
            <a:ext cx="902524" cy="369332"/>
          </a:xfrm>
          <a:prstGeom prst="rect">
            <a:avLst/>
          </a:prstGeom>
          <a:solidFill>
            <a:schemeClr val="accent6">
              <a:lumMod val="20000"/>
              <a:lumOff val="80000"/>
            </a:schemeClr>
          </a:solidFill>
        </p:spPr>
        <p:txBody>
          <a:bodyPr wrap="square" rtlCol="0">
            <a:spAutoFit/>
          </a:bodyPr>
          <a:lstStyle/>
          <a:p>
            <a:pPr algn="ctr"/>
            <a:r>
              <a:rPr lang="en-US" dirty="0"/>
              <a:t>55%</a:t>
            </a:r>
          </a:p>
        </p:txBody>
      </p:sp>
      <p:sp>
        <p:nvSpPr>
          <p:cNvPr id="8" name="TextBox 7">
            <a:extLst>
              <a:ext uri="{FF2B5EF4-FFF2-40B4-BE49-F238E27FC236}">
                <a16:creationId xmlns:a16="http://schemas.microsoft.com/office/drawing/2014/main" id="{C15650C2-7420-43F1-94CA-5EA737295EA0}"/>
              </a:ext>
            </a:extLst>
          </p:cNvPr>
          <p:cNvSpPr txBox="1"/>
          <p:nvPr/>
        </p:nvSpPr>
        <p:spPr>
          <a:xfrm>
            <a:off x="6930001" y="2066307"/>
            <a:ext cx="902524" cy="369332"/>
          </a:xfrm>
          <a:prstGeom prst="rect">
            <a:avLst/>
          </a:prstGeom>
          <a:solidFill>
            <a:schemeClr val="accent6">
              <a:lumMod val="20000"/>
              <a:lumOff val="80000"/>
            </a:schemeClr>
          </a:solidFill>
        </p:spPr>
        <p:txBody>
          <a:bodyPr wrap="square" rtlCol="0">
            <a:spAutoFit/>
          </a:bodyPr>
          <a:lstStyle/>
          <a:p>
            <a:pPr algn="ctr"/>
            <a:r>
              <a:rPr lang="en-US" dirty="0"/>
              <a:t>91%</a:t>
            </a:r>
          </a:p>
        </p:txBody>
      </p:sp>
      <p:sp>
        <p:nvSpPr>
          <p:cNvPr id="9" name="TextBox 8">
            <a:extLst>
              <a:ext uri="{FF2B5EF4-FFF2-40B4-BE49-F238E27FC236}">
                <a16:creationId xmlns:a16="http://schemas.microsoft.com/office/drawing/2014/main" id="{06CF4E81-3BAF-4B31-8D7A-5257511567D6}"/>
              </a:ext>
            </a:extLst>
          </p:cNvPr>
          <p:cNvSpPr txBox="1"/>
          <p:nvPr/>
        </p:nvSpPr>
        <p:spPr>
          <a:xfrm>
            <a:off x="617521" y="296317"/>
            <a:ext cx="4989124" cy="769441"/>
          </a:xfrm>
          <a:prstGeom prst="rect">
            <a:avLst/>
          </a:prstGeom>
          <a:solidFill>
            <a:schemeClr val="bg1"/>
          </a:solidFill>
        </p:spPr>
        <p:txBody>
          <a:bodyPr wrap="square" rtlCol="0">
            <a:spAutoFit/>
          </a:bodyPr>
          <a:lstStyle/>
          <a:p>
            <a:pPr algn="ctr"/>
            <a:r>
              <a:rPr lang="en-US" sz="4400" dirty="0"/>
              <a:t>A Better Approach</a:t>
            </a:r>
          </a:p>
        </p:txBody>
      </p:sp>
    </p:spTree>
    <p:extLst>
      <p:ext uri="{BB962C8B-B14F-4D97-AF65-F5344CB8AC3E}">
        <p14:creationId xmlns:p14="http://schemas.microsoft.com/office/powerpoint/2010/main" val="2224677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6A6D1-C7BB-451E-8649-9FF1771AD5F1}"/>
              </a:ext>
            </a:extLst>
          </p:cNvPr>
          <p:cNvSpPr>
            <a:spLocks noGrp="1"/>
          </p:cNvSpPr>
          <p:nvPr>
            <p:ph type="title"/>
          </p:nvPr>
        </p:nvSpPr>
        <p:spPr>
          <a:xfrm>
            <a:off x="628650" y="365126"/>
            <a:ext cx="7886700" cy="739279"/>
          </a:xfrm>
        </p:spPr>
        <p:txBody>
          <a:bodyPr/>
          <a:lstStyle/>
          <a:p>
            <a:r>
              <a:rPr lang="en-US" dirty="0"/>
              <a:t>Vermont’s Acid Lakes</a:t>
            </a:r>
          </a:p>
        </p:txBody>
      </p:sp>
      <p:sp>
        <p:nvSpPr>
          <p:cNvPr id="4" name="Slide Number Placeholder 3">
            <a:extLst>
              <a:ext uri="{FF2B5EF4-FFF2-40B4-BE49-F238E27FC236}">
                <a16:creationId xmlns:a16="http://schemas.microsoft.com/office/drawing/2014/main" id="{BEF9F552-AA6E-420C-85C6-8039227CA501}"/>
              </a:ext>
            </a:extLst>
          </p:cNvPr>
          <p:cNvSpPr>
            <a:spLocks noGrp="1"/>
          </p:cNvSpPr>
          <p:nvPr>
            <p:ph type="sldNum" sz="quarter" idx="12"/>
          </p:nvPr>
        </p:nvSpPr>
        <p:spPr/>
        <p:txBody>
          <a:bodyPr/>
          <a:lstStyle/>
          <a:p>
            <a:fld id="{60DDDBE7-0F30-43FB-8EDF-D56DA3EE7FC6}" type="slidenum">
              <a:rPr lang="en-US" smtClean="0"/>
              <a:t>5</a:t>
            </a:fld>
            <a:endParaRPr lang="en-US"/>
          </a:p>
        </p:txBody>
      </p:sp>
      <p:pic>
        <p:nvPicPr>
          <p:cNvPr id="3076" name="Picture 4" descr="Related image">
            <a:extLst>
              <a:ext uri="{FF2B5EF4-FFF2-40B4-BE49-F238E27FC236}">
                <a16:creationId xmlns:a16="http://schemas.microsoft.com/office/drawing/2014/main" id="{2C2FFAD4-4A0B-4639-AEF1-E8EA502825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7340" y="1148937"/>
            <a:ext cx="6307716" cy="41998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2793A63-C1B2-45D8-8368-1A035BC9C25E}"/>
              </a:ext>
            </a:extLst>
          </p:cNvPr>
          <p:cNvSpPr txBox="1"/>
          <p:nvPr/>
        </p:nvSpPr>
        <p:spPr>
          <a:xfrm>
            <a:off x="628650" y="5393270"/>
            <a:ext cx="8183880"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t>pH and alkalinity of many VT waters reduced, some to pH &lt; 5 and ANC &lt; 2.5 mg/L</a:t>
            </a:r>
          </a:p>
          <a:p>
            <a:pPr marL="285750" indent="-285750">
              <a:buFont typeface="Arial" panose="020B0604020202020204" pitchFamily="34" charset="0"/>
              <a:buChar char="•"/>
            </a:pPr>
            <a:r>
              <a:rPr lang="en-US" sz="1600" dirty="0"/>
              <a:t>The Clean Air Act (and amendments) reduced industrial emissions of acid rain precursors, thereby reducing acid precipitation</a:t>
            </a:r>
          </a:p>
          <a:p>
            <a:pPr marL="285750" indent="-285750">
              <a:buFont typeface="Arial" panose="020B0604020202020204" pitchFamily="34" charset="0"/>
              <a:buChar char="•"/>
            </a:pPr>
            <a:r>
              <a:rPr lang="en-US" sz="1600" dirty="0"/>
              <a:t>Vermont DEC continues to monitor the recovery of many acid impaired lakes</a:t>
            </a:r>
          </a:p>
        </p:txBody>
      </p:sp>
    </p:spTree>
    <p:extLst>
      <p:ext uri="{BB962C8B-B14F-4D97-AF65-F5344CB8AC3E}">
        <p14:creationId xmlns:p14="http://schemas.microsoft.com/office/powerpoint/2010/main" val="3041785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17FCF826-F1EF-4CB8-A053-0D5B23F01CEF}"/>
              </a:ext>
            </a:extLst>
          </p:cNvPr>
          <p:cNvGraphicFramePr>
            <a:graphicFrameLocks noChangeAspect="1"/>
          </p:cNvGraphicFramePr>
          <p:nvPr>
            <p:extLst>
              <p:ext uri="{D42A27DB-BD31-4B8C-83A1-F6EECF244321}">
                <p14:modId xmlns:p14="http://schemas.microsoft.com/office/powerpoint/2010/main" val="2612976109"/>
              </p:ext>
            </p:extLst>
          </p:nvPr>
        </p:nvGraphicFramePr>
        <p:xfrm>
          <a:off x="1848557" y="-106401"/>
          <a:ext cx="5446885" cy="7070801"/>
        </p:xfrm>
        <a:graphic>
          <a:graphicData uri="http://schemas.openxmlformats.org/presentationml/2006/ole">
            <mc:AlternateContent xmlns:mc="http://schemas.openxmlformats.org/markup-compatibility/2006">
              <mc:Choice xmlns:v="urn:schemas-microsoft-com:vml" Requires="v">
                <p:oleObj spid="_x0000_s4194" name="Acrobat Document" r:id="rId4" imgW="7779960" imgH="10051560" progId="AcroExch.Document.DC">
                  <p:embed/>
                </p:oleObj>
              </mc:Choice>
              <mc:Fallback>
                <p:oleObj name="Acrobat Document" r:id="rId4" imgW="7779960" imgH="10051560" progId="AcroExch.Document.DC">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8557" y="-106401"/>
                        <a:ext cx="5446885" cy="7070801"/>
                      </a:xfrm>
                      <a:prstGeom prst="rect">
                        <a:avLst/>
                      </a:prstGeom>
                      <a:noFill/>
                    </p:spPr>
                  </p:pic>
                </p:oleObj>
              </mc:Fallback>
            </mc:AlternateContent>
          </a:graphicData>
        </a:graphic>
      </p:graphicFrame>
      <p:sp>
        <p:nvSpPr>
          <p:cNvPr id="4" name="Slide Number Placeholder 3">
            <a:extLst>
              <a:ext uri="{FF2B5EF4-FFF2-40B4-BE49-F238E27FC236}">
                <a16:creationId xmlns:a16="http://schemas.microsoft.com/office/drawing/2014/main" id="{D30856B5-412E-4096-A3D2-BBB91AB6D752}"/>
              </a:ext>
            </a:extLst>
          </p:cNvPr>
          <p:cNvSpPr>
            <a:spLocks noGrp="1"/>
          </p:cNvSpPr>
          <p:nvPr>
            <p:ph type="sldNum" sz="quarter" idx="12"/>
          </p:nvPr>
        </p:nvSpPr>
        <p:spPr/>
        <p:txBody>
          <a:bodyPr/>
          <a:lstStyle/>
          <a:p>
            <a:fld id="{60DDDBE7-0F30-43FB-8EDF-D56DA3EE7FC6}" type="slidenum">
              <a:rPr lang="en-US" smtClean="0"/>
              <a:t>6</a:t>
            </a:fld>
            <a:endParaRPr lang="en-US"/>
          </a:p>
        </p:txBody>
      </p:sp>
      <p:sp>
        <p:nvSpPr>
          <p:cNvPr id="5" name="Rectangle 2">
            <a:extLst>
              <a:ext uri="{FF2B5EF4-FFF2-40B4-BE49-F238E27FC236}">
                <a16:creationId xmlns:a16="http://schemas.microsoft.com/office/drawing/2014/main" id="{3244EFFA-7E1E-4CEC-B271-DA4C05502A6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862197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B84AC-9A0A-4905-9274-EA21D5ECA04A}"/>
              </a:ext>
            </a:extLst>
          </p:cNvPr>
          <p:cNvSpPr>
            <a:spLocks noGrp="1"/>
          </p:cNvSpPr>
          <p:nvPr>
            <p:ph type="title"/>
          </p:nvPr>
        </p:nvSpPr>
        <p:spPr/>
        <p:txBody>
          <a:bodyPr/>
          <a:lstStyle/>
          <a:p>
            <a:r>
              <a:rPr lang="en-US" dirty="0"/>
              <a:t>Vermont’s Acid Lakes</a:t>
            </a:r>
          </a:p>
        </p:txBody>
      </p:sp>
      <p:sp>
        <p:nvSpPr>
          <p:cNvPr id="3" name="Content Placeholder 2">
            <a:extLst>
              <a:ext uri="{FF2B5EF4-FFF2-40B4-BE49-F238E27FC236}">
                <a16:creationId xmlns:a16="http://schemas.microsoft.com/office/drawing/2014/main" id="{1579F890-E5E1-4811-9BB0-255B5EE8DA3F}"/>
              </a:ext>
            </a:extLst>
          </p:cNvPr>
          <p:cNvSpPr>
            <a:spLocks noGrp="1"/>
          </p:cNvSpPr>
          <p:nvPr>
            <p:ph idx="1"/>
          </p:nvPr>
        </p:nvSpPr>
        <p:spPr/>
        <p:txBody>
          <a:bodyPr/>
          <a:lstStyle/>
          <a:p>
            <a:pPr marL="0" indent="0">
              <a:buNone/>
            </a:pPr>
            <a:r>
              <a:rPr lang="en-US" dirty="0"/>
              <a:t>Is the Clean Air Act Working?</a:t>
            </a:r>
          </a:p>
          <a:p>
            <a:r>
              <a:rPr lang="en-US" dirty="0"/>
              <a:t>Sulfate – sulfuric acid</a:t>
            </a:r>
          </a:p>
          <a:p>
            <a:r>
              <a:rPr lang="en-US" dirty="0"/>
              <a:t>Nitrate – nitric acid</a:t>
            </a:r>
          </a:p>
        </p:txBody>
      </p:sp>
      <p:sp>
        <p:nvSpPr>
          <p:cNvPr id="4" name="Slide Number Placeholder 3">
            <a:extLst>
              <a:ext uri="{FF2B5EF4-FFF2-40B4-BE49-F238E27FC236}">
                <a16:creationId xmlns:a16="http://schemas.microsoft.com/office/drawing/2014/main" id="{7996D676-739A-46C2-A8D8-93DD57C995C7}"/>
              </a:ext>
            </a:extLst>
          </p:cNvPr>
          <p:cNvSpPr>
            <a:spLocks noGrp="1"/>
          </p:cNvSpPr>
          <p:nvPr>
            <p:ph type="sldNum" sz="quarter" idx="12"/>
          </p:nvPr>
        </p:nvSpPr>
        <p:spPr/>
        <p:txBody>
          <a:bodyPr/>
          <a:lstStyle/>
          <a:p>
            <a:fld id="{60DDDBE7-0F30-43FB-8EDF-D56DA3EE7FC6}" type="slidenum">
              <a:rPr lang="en-US" smtClean="0"/>
              <a:t>7</a:t>
            </a:fld>
            <a:endParaRPr lang="en-US"/>
          </a:p>
        </p:txBody>
      </p:sp>
      <p:graphicFrame>
        <p:nvGraphicFramePr>
          <p:cNvPr id="7" name="Object 6">
            <a:extLst>
              <a:ext uri="{FF2B5EF4-FFF2-40B4-BE49-F238E27FC236}">
                <a16:creationId xmlns:a16="http://schemas.microsoft.com/office/drawing/2014/main" id="{5318C58C-0276-40E1-B657-6DE4E6CF579B}"/>
              </a:ext>
            </a:extLst>
          </p:cNvPr>
          <p:cNvGraphicFramePr>
            <a:graphicFrameLocks noChangeAspect="1"/>
          </p:cNvGraphicFramePr>
          <p:nvPr>
            <p:extLst>
              <p:ext uri="{D42A27DB-BD31-4B8C-83A1-F6EECF244321}">
                <p14:modId xmlns:p14="http://schemas.microsoft.com/office/powerpoint/2010/main" val="1988855792"/>
              </p:ext>
            </p:extLst>
          </p:nvPr>
        </p:nvGraphicFramePr>
        <p:xfrm>
          <a:off x="5154525" y="1235076"/>
          <a:ext cx="4226366" cy="5486400"/>
        </p:xfrm>
        <a:graphic>
          <a:graphicData uri="http://schemas.openxmlformats.org/presentationml/2006/ole">
            <mc:AlternateContent xmlns:mc="http://schemas.openxmlformats.org/markup-compatibility/2006">
              <mc:Choice xmlns:v="urn:schemas-microsoft-com:vml" Requires="v">
                <p:oleObj spid="_x0000_s11285" name="Acrobat Document" r:id="rId4" imgW="7779960" imgH="10051560" progId="AcroExch.Document.DC">
                  <p:embed/>
                </p:oleObj>
              </mc:Choice>
              <mc:Fallback>
                <p:oleObj name="Acrobat Document" r:id="rId4" imgW="7779960" imgH="10051560" progId="AcroExch.Document.DC">
                  <p:embed/>
                  <p:pic>
                    <p:nvPicPr>
                      <p:cNvPr id="10" name="Object 9">
                        <a:extLst>
                          <a:ext uri="{FF2B5EF4-FFF2-40B4-BE49-F238E27FC236}">
                            <a16:creationId xmlns:a16="http://schemas.microsoft.com/office/drawing/2014/main" id="{22183E28-9250-4BE8-866A-53CC1EF40D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4525" y="1235076"/>
                        <a:ext cx="4226366" cy="5486400"/>
                      </a:xfrm>
                      <a:prstGeom prst="rect">
                        <a:avLst/>
                      </a:prstGeom>
                      <a:noFill/>
                    </p:spPr>
                  </p:pic>
                </p:oleObj>
              </mc:Fallback>
            </mc:AlternateContent>
          </a:graphicData>
        </a:graphic>
      </p:graphicFrame>
    </p:spTree>
    <p:extLst>
      <p:ext uri="{BB962C8B-B14F-4D97-AF65-F5344CB8AC3E}">
        <p14:creationId xmlns:p14="http://schemas.microsoft.com/office/powerpoint/2010/main" val="2550540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a:extLst>
              <a:ext uri="{FF2B5EF4-FFF2-40B4-BE49-F238E27FC236}">
                <a16:creationId xmlns:a16="http://schemas.microsoft.com/office/drawing/2014/main" id="{22183E28-9250-4BE8-866A-53CC1EF40D25}"/>
              </a:ext>
            </a:extLst>
          </p:cNvPr>
          <p:cNvGraphicFramePr>
            <a:graphicFrameLocks noChangeAspect="1"/>
          </p:cNvGraphicFramePr>
          <p:nvPr>
            <p:extLst>
              <p:ext uri="{D42A27DB-BD31-4B8C-83A1-F6EECF244321}">
                <p14:modId xmlns:p14="http://schemas.microsoft.com/office/powerpoint/2010/main" val="4266655835"/>
              </p:ext>
            </p:extLst>
          </p:nvPr>
        </p:nvGraphicFramePr>
        <p:xfrm>
          <a:off x="5154525" y="1235076"/>
          <a:ext cx="4226366" cy="5486400"/>
        </p:xfrm>
        <a:graphic>
          <a:graphicData uri="http://schemas.openxmlformats.org/presentationml/2006/ole">
            <mc:AlternateContent xmlns:mc="http://schemas.openxmlformats.org/markup-compatibility/2006">
              <mc:Choice xmlns:v="urn:schemas-microsoft-com:vml" Requires="v">
                <p:oleObj spid="_x0000_s5218" name="Acrobat Document" r:id="rId4" imgW="7779960" imgH="10051560" progId="AcroExch.Document.DC">
                  <p:embed/>
                </p:oleObj>
              </mc:Choice>
              <mc:Fallback>
                <p:oleObj name="Acrobat Document" r:id="rId4" imgW="7779960" imgH="10051560" progId="AcroExch.Document.DC">
                  <p:embed/>
                  <p:pic>
                    <p:nvPicPr>
                      <p:cNvPr id="6" name="Object 5">
                        <a:extLst>
                          <a:ext uri="{FF2B5EF4-FFF2-40B4-BE49-F238E27FC236}">
                            <a16:creationId xmlns:a16="http://schemas.microsoft.com/office/drawing/2014/main" id="{17FCF826-F1EF-4CB8-A053-0D5B23F01C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4525" y="1235076"/>
                        <a:ext cx="4226366" cy="5486400"/>
                      </a:xfrm>
                      <a:prstGeom prst="rect">
                        <a:avLst/>
                      </a:prstGeom>
                      <a:noFill/>
                    </p:spPr>
                  </p:pic>
                </p:oleObj>
              </mc:Fallback>
            </mc:AlternateContent>
          </a:graphicData>
        </a:graphic>
      </p:graphicFrame>
      <p:sp>
        <p:nvSpPr>
          <p:cNvPr id="2" name="Title 1">
            <a:extLst>
              <a:ext uri="{FF2B5EF4-FFF2-40B4-BE49-F238E27FC236}">
                <a16:creationId xmlns:a16="http://schemas.microsoft.com/office/drawing/2014/main" id="{E7AB84AC-9A0A-4905-9274-EA21D5ECA04A}"/>
              </a:ext>
            </a:extLst>
          </p:cNvPr>
          <p:cNvSpPr>
            <a:spLocks noGrp="1"/>
          </p:cNvSpPr>
          <p:nvPr>
            <p:ph type="title"/>
          </p:nvPr>
        </p:nvSpPr>
        <p:spPr/>
        <p:txBody>
          <a:bodyPr/>
          <a:lstStyle/>
          <a:p>
            <a:r>
              <a:rPr lang="en-US" dirty="0"/>
              <a:t>Vermont’s Acid Lakes</a:t>
            </a:r>
          </a:p>
        </p:txBody>
      </p:sp>
      <p:sp>
        <p:nvSpPr>
          <p:cNvPr id="3" name="Content Placeholder 2">
            <a:extLst>
              <a:ext uri="{FF2B5EF4-FFF2-40B4-BE49-F238E27FC236}">
                <a16:creationId xmlns:a16="http://schemas.microsoft.com/office/drawing/2014/main" id="{1579F890-E5E1-4811-9BB0-255B5EE8DA3F}"/>
              </a:ext>
            </a:extLst>
          </p:cNvPr>
          <p:cNvSpPr>
            <a:spLocks noGrp="1"/>
          </p:cNvSpPr>
          <p:nvPr>
            <p:ph idx="1"/>
          </p:nvPr>
        </p:nvSpPr>
        <p:spPr/>
        <p:txBody>
          <a:bodyPr/>
          <a:lstStyle/>
          <a:p>
            <a:pPr marL="0" indent="0">
              <a:buNone/>
            </a:pPr>
            <a:r>
              <a:rPr lang="en-US" dirty="0"/>
              <a:t>Chemical Parameters of interest</a:t>
            </a:r>
          </a:p>
          <a:p>
            <a:r>
              <a:rPr lang="en-US" dirty="0"/>
              <a:t>Sulfate – sulfuric acid</a:t>
            </a:r>
          </a:p>
        </p:txBody>
      </p:sp>
      <p:sp>
        <p:nvSpPr>
          <p:cNvPr id="4" name="Slide Number Placeholder 3">
            <a:extLst>
              <a:ext uri="{FF2B5EF4-FFF2-40B4-BE49-F238E27FC236}">
                <a16:creationId xmlns:a16="http://schemas.microsoft.com/office/drawing/2014/main" id="{7996D676-739A-46C2-A8D8-93DD57C995C7}"/>
              </a:ext>
            </a:extLst>
          </p:cNvPr>
          <p:cNvSpPr>
            <a:spLocks noGrp="1"/>
          </p:cNvSpPr>
          <p:nvPr>
            <p:ph type="sldNum" sz="quarter" idx="12"/>
          </p:nvPr>
        </p:nvSpPr>
        <p:spPr/>
        <p:txBody>
          <a:bodyPr/>
          <a:lstStyle/>
          <a:p>
            <a:fld id="{60DDDBE7-0F30-43FB-8EDF-D56DA3EE7FC6}" type="slidenum">
              <a:rPr lang="en-US" smtClean="0"/>
              <a:t>8</a:t>
            </a:fld>
            <a:endParaRPr lang="en-US"/>
          </a:p>
        </p:txBody>
      </p:sp>
      <p:sp>
        <p:nvSpPr>
          <p:cNvPr id="11" name="Oval 10">
            <a:extLst>
              <a:ext uri="{FF2B5EF4-FFF2-40B4-BE49-F238E27FC236}">
                <a16:creationId xmlns:a16="http://schemas.microsoft.com/office/drawing/2014/main" id="{ABB210C7-6754-4CC6-A455-8D5698F77C22}"/>
              </a:ext>
            </a:extLst>
          </p:cNvPr>
          <p:cNvSpPr/>
          <p:nvPr/>
        </p:nvSpPr>
        <p:spPr>
          <a:xfrm>
            <a:off x="5643690" y="5481076"/>
            <a:ext cx="1103971" cy="2858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D9EECC2-D217-4A6F-B29B-AA8C9AE1BC97}"/>
              </a:ext>
            </a:extLst>
          </p:cNvPr>
          <p:cNvPicPr>
            <a:picLocks noChangeAspect="1"/>
          </p:cNvPicPr>
          <p:nvPr/>
        </p:nvPicPr>
        <p:blipFill rotWithShape="1">
          <a:blip r:embed="rId6">
            <a:extLst>
              <a:ext uri="{28A0092B-C50C-407E-A947-70E740481C1C}">
                <a14:useLocalDpi xmlns:a14="http://schemas.microsoft.com/office/drawing/2010/main" val="0"/>
              </a:ext>
            </a:extLst>
          </a:blip>
          <a:srcRect l="4836" t="9984"/>
          <a:stretch/>
        </p:blipFill>
        <p:spPr>
          <a:xfrm>
            <a:off x="854360" y="3218212"/>
            <a:ext cx="4441607" cy="3274661"/>
          </a:xfrm>
          <a:prstGeom prst="rect">
            <a:avLst/>
          </a:prstGeom>
        </p:spPr>
      </p:pic>
      <p:sp>
        <p:nvSpPr>
          <p:cNvPr id="5" name="TextBox 4">
            <a:extLst>
              <a:ext uri="{FF2B5EF4-FFF2-40B4-BE49-F238E27FC236}">
                <a16:creationId xmlns:a16="http://schemas.microsoft.com/office/drawing/2014/main" id="{DBE64B02-ABEE-4BB6-8713-5D729FDDAE4A}"/>
              </a:ext>
            </a:extLst>
          </p:cNvPr>
          <p:cNvSpPr txBox="1"/>
          <p:nvPr/>
        </p:nvSpPr>
        <p:spPr>
          <a:xfrm rot="16200000">
            <a:off x="-301218" y="4355046"/>
            <a:ext cx="1512658" cy="369332"/>
          </a:xfrm>
          <a:prstGeom prst="rect">
            <a:avLst/>
          </a:prstGeom>
          <a:solidFill>
            <a:schemeClr val="bg1"/>
          </a:solidFill>
        </p:spPr>
        <p:txBody>
          <a:bodyPr wrap="none" rtlCol="0">
            <a:spAutoFit/>
          </a:bodyPr>
          <a:lstStyle/>
          <a:p>
            <a:r>
              <a:rPr lang="en-US" dirty="0"/>
              <a:t>Sulfate (mg/L)</a:t>
            </a:r>
          </a:p>
        </p:txBody>
      </p:sp>
      <p:sp>
        <p:nvSpPr>
          <p:cNvPr id="9" name="TextBox 8">
            <a:extLst>
              <a:ext uri="{FF2B5EF4-FFF2-40B4-BE49-F238E27FC236}">
                <a16:creationId xmlns:a16="http://schemas.microsoft.com/office/drawing/2014/main" id="{7CCA5496-83FC-43E8-9A23-F9B5AD229518}"/>
              </a:ext>
            </a:extLst>
          </p:cNvPr>
          <p:cNvSpPr txBox="1"/>
          <p:nvPr/>
        </p:nvSpPr>
        <p:spPr>
          <a:xfrm>
            <a:off x="1440049" y="6200713"/>
            <a:ext cx="652743" cy="369332"/>
          </a:xfrm>
          <a:prstGeom prst="rect">
            <a:avLst/>
          </a:prstGeom>
          <a:solidFill>
            <a:schemeClr val="bg1"/>
          </a:solidFill>
        </p:spPr>
        <p:txBody>
          <a:bodyPr wrap="none" rtlCol="0">
            <a:spAutoFit/>
          </a:bodyPr>
          <a:lstStyle/>
          <a:p>
            <a:r>
              <a:rPr lang="en-US" dirty="0"/>
              <a:t>1990</a:t>
            </a:r>
          </a:p>
        </p:txBody>
      </p:sp>
      <p:sp>
        <p:nvSpPr>
          <p:cNvPr id="12" name="TextBox 11">
            <a:extLst>
              <a:ext uri="{FF2B5EF4-FFF2-40B4-BE49-F238E27FC236}">
                <a16:creationId xmlns:a16="http://schemas.microsoft.com/office/drawing/2014/main" id="{AEB70274-ADDB-4A8D-BFDE-F04480515E73}"/>
              </a:ext>
            </a:extLst>
          </p:cNvPr>
          <p:cNvSpPr txBox="1"/>
          <p:nvPr/>
        </p:nvSpPr>
        <p:spPr>
          <a:xfrm>
            <a:off x="2723369" y="6200713"/>
            <a:ext cx="652743" cy="369332"/>
          </a:xfrm>
          <a:prstGeom prst="rect">
            <a:avLst/>
          </a:prstGeom>
          <a:solidFill>
            <a:schemeClr val="bg1"/>
          </a:solidFill>
        </p:spPr>
        <p:txBody>
          <a:bodyPr wrap="none" rtlCol="0">
            <a:spAutoFit/>
          </a:bodyPr>
          <a:lstStyle/>
          <a:p>
            <a:r>
              <a:rPr lang="en-US" dirty="0"/>
              <a:t>2000</a:t>
            </a:r>
          </a:p>
        </p:txBody>
      </p:sp>
      <p:sp>
        <p:nvSpPr>
          <p:cNvPr id="13" name="TextBox 12">
            <a:extLst>
              <a:ext uri="{FF2B5EF4-FFF2-40B4-BE49-F238E27FC236}">
                <a16:creationId xmlns:a16="http://schemas.microsoft.com/office/drawing/2014/main" id="{C71C79F0-5B0A-40DE-BF05-A2DB8265E203}"/>
              </a:ext>
            </a:extLst>
          </p:cNvPr>
          <p:cNvSpPr txBox="1"/>
          <p:nvPr/>
        </p:nvSpPr>
        <p:spPr>
          <a:xfrm>
            <a:off x="4016754" y="6200713"/>
            <a:ext cx="652743" cy="369332"/>
          </a:xfrm>
          <a:prstGeom prst="rect">
            <a:avLst/>
          </a:prstGeom>
          <a:solidFill>
            <a:schemeClr val="bg1"/>
          </a:solidFill>
        </p:spPr>
        <p:txBody>
          <a:bodyPr wrap="none" rtlCol="0">
            <a:spAutoFit/>
          </a:bodyPr>
          <a:lstStyle/>
          <a:p>
            <a:r>
              <a:rPr lang="en-US" dirty="0"/>
              <a:t>2010</a:t>
            </a:r>
          </a:p>
        </p:txBody>
      </p:sp>
      <p:sp>
        <p:nvSpPr>
          <p:cNvPr id="14" name="TextBox 13">
            <a:extLst>
              <a:ext uri="{FF2B5EF4-FFF2-40B4-BE49-F238E27FC236}">
                <a16:creationId xmlns:a16="http://schemas.microsoft.com/office/drawing/2014/main" id="{89AFC000-84D1-4152-9DD7-6A484ECEFF9C}"/>
              </a:ext>
            </a:extLst>
          </p:cNvPr>
          <p:cNvSpPr txBox="1"/>
          <p:nvPr/>
        </p:nvSpPr>
        <p:spPr>
          <a:xfrm>
            <a:off x="628650" y="5293153"/>
            <a:ext cx="279815" cy="307777"/>
          </a:xfrm>
          <a:prstGeom prst="rect">
            <a:avLst/>
          </a:prstGeom>
          <a:solidFill>
            <a:schemeClr val="bg1"/>
          </a:solidFill>
        </p:spPr>
        <p:txBody>
          <a:bodyPr wrap="square" rtlCol="0">
            <a:spAutoFit/>
          </a:bodyPr>
          <a:lstStyle/>
          <a:p>
            <a:r>
              <a:rPr lang="en-US" sz="1400" dirty="0"/>
              <a:t>1</a:t>
            </a:r>
          </a:p>
        </p:txBody>
      </p:sp>
      <p:sp>
        <p:nvSpPr>
          <p:cNvPr id="15" name="TextBox 14">
            <a:extLst>
              <a:ext uri="{FF2B5EF4-FFF2-40B4-BE49-F238E27FC236}">
                <a16:creationId xmlns:a16="http://schemas.microsoft.com/office/drawing/2014/main" id="{B40EB7A8-E746-4E0C-89B6-4FD194DFB87F}"/>
              </a:ext>
            </a:extLst>
          </p:cNvPr>
          <p:cNvSpPr txBox="1"/>
          <p:nvPr/>
        </p:nvSpPr>
        <p:spPr>
          <a:xfrm>
            <a:off x="628650" y="4661918"/>
            <a:ext cx="279815" cy="307777"/>
          </a:xfrm>
          <a:prstGeom prst="rect">
            <a:avLst/>
          </a:prstGeom>
          <a:solidFill>
            <a:schemeClr val="bg1"/>
          </a:solidFill>
        </p:spPr>
        <p:txBody>
          <a:bodyPr wrap="square" rtlCol="0">
            <a:spAutoFit/>
          </a:bodyPr>
          <a:lstStyle/>
          <a:p>
            <a:r>
              <a:rPr lang="en-US" sz="1400" dirty="0"/>
              <a:t>2</a:t>
            </a:r>
          </a:p>
        </p:txBody>
      </p:sp>
      <p:sp>
        <p:nvSpPr>
          <p:cNvPr id="16" name="TextBox 15">
            <a:extLst>
              <a:ext uri="{FF2B5EF4-FFF2-40B4-BE49-F238E27FC236}">
                <a16:creationId xmlns:a16="http://schemas.microsoft.com/office/drawing/2014/main" id="{1CDC6D8F-6B8D-41EC-9FAF-7D364E71EF3F}"/>
              </a:ext>
            </a:extLst>
          </p:cNvPr>
          <p:cNvSpPr txBox="1"/>
          <p:nvPr/>
        </p:nvSpPr>
        <p:spPr>
          <a:xfrm>
            <a:off x="628650" y="4001294"/>
            <a:ext cx="279815" cy="307777"/>
          </a:xfrm>
          <a:prstGeom prst="rect">
            <a:avLst/>
          </a:prstGeom>
          <a:solidFill>
            <a:schemeClr val="bg1"/>
          </a:solidFill>
        </p:spPr>
        <p:txBody>
          <a:bodyPr wrap="square" rtlCol="0">
            <a:spAutoFit/>
          </a:bodyPr>
          <a:lstStyle/>
          <a:p>
            <a:r>
              <a:rPr lang="en-US" sz="1400" dirty="0"/>
              <a:t>3</a:t>
            </a:r>
          </a:p>
        </p:txBody>
      </p:sp>
      <p:sp>
        <p:nvSpPr>
          <p:cNvPr id="17" name="TextBox 16">
            <a:extLst>
              <a:ext uri="{FF2B5EF4-FFF2-40B4-BE49-F238E27FC236}">
                <a16:creationId xmlns:a16="http://schemas.microsoft.com/office/drawing/2014/main" id="{20302BD7-1AA5-4B91-A9C3-6C3B4240C141}"/>
              </a:ext>
            </a:extLst>
          </p:cNvPr>
          <p:cNvSpPr txBox="1"/>
          <p:nvPr/>
        </p:nvSpPr>
        <p:spPr>
          <a:xfrm>
            <a:off x="639777" y="3340670"/>
            <a:ext cx="279815" cy="307777"/>
          </a:xfrm>
          <a:prstGeom prst="rect">
            <a:avLst/>
          </a:prstGeom>
          <a:solidFill>
            <a:schemeClr val="bg1"/>
          </a:solidFill>
        </p:spPr>
        <p:txBody>
          <a:bodyPr wrap="square" rtlCol="0">
            <a:spAutoFit/>
          </a:bodyPr>
          <a:lstStyle/>
          <a:p>
            <a:r>
              <a:rPr lang="en-US" sz="1400" dirty="0"/>
              <a:t>4</a:t>
            </a:r>
          </a:p>
        </p:txBody>
      </p:sp>
      <p:sp>
        <p:nvSpPr>
          <p:cNvPr id="18" name="TextBox 17">
            <a:extLst>
              <a:ext uri="{FF2B5EF4-FFF2-40B4-BE49-F238E27FC236}">
                <a16:creationId xmlns:a16="http://schemas.microsoft.com/office/drawing/2014/main" id="{E71ABC5F-8893-43FA-94CD-09BA9E9C8011}"/>
              </a:ext>
            </a:extLst>
          </p:cNvPr>
          <p:cNvSpPr txBox="1"/>
          <p:nvPr/>
        </p:nvSpPr>
        <p:spPr>
          <a:xfrm>
            <a:off x="633712" y="5983487"/>
            <a:ext cx="279815" cy="307777"/>
          </a:xfrm>
          <a:prstGeom prst="rect">
            <a:avLst/>
          </a:prstGeom>
          <a:solidFill>
            <a:schemeClr val="bg1"/>
          </a:solidFill>
        </p:spPr>
        <p:txBody>
          <a:bodyPr wrap="square" rtlCol="0">
            <a:spAutoFit/>
          </a:bodyPr>
          <a:lstStyle/>
          <a:p>
            <a:r>
              <a:rPr lang="en-US" sz="1400" dirty="0"/>
              <a:t>0</a:t>
            </a:r>
          </a:p>
        </p:txBody>
      </p:sp>
    </p:spTree>
    <p:extLst>
      <p:ext uri="{BB962C8B-B14F-4D97-AF65-F5344CB8AC3E}">
        <p14:creationId xmlns:p14="http://schemas.microsoft.com/office/powerpoint/2010/main" val="3392741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a:extLst>
              <a:ext uri="{FF2B5EF4-FFF2-40B4-BE49-F238E27FC236}">
                <a16:creationId xmlns:a16="http://schemas.microsoft.com/office/drawing/2014/main" id="{0CED419D-CCC2-4F6C-81F0-3E34DD77827F}"/>
              </a:ext>
            </a:extLst>
          </p:cNvPr>
          <p:cNvGraphicFramePr>
            <a:graphicFrameLocks noChangeAspect="1"/>
          </p:cNvGraphicFramePr>
          <p:nvPr>
            <p:extLst>
              <p:ext uri="{D42A27DB-BD31-4B8C-83A1-F6EECF244321}">
                <p14:modId xmlns:p14="http://schemas.microsoft.com/office/powerpoint/2010/main" val="1246205750"/>
              </p:ext>
            </p:extLst>
          </p:nvPr>
        </p:nvGraphicFramePr>
        <p:xfrm>
          <a:off x="5154525" y="1235076"/>
          <a:ext cx="4226366" cy="5486400"/>
        </p:xfrm>
        <a:graphic>
          <a:graphicData uri="http://schemas.openxmlformats.org/presentationml/2006/ole">
            <mc:AlternateContent xmlns:mc="http://schemas.openxmlformats.org/markup-compatibility/2006">
              <mc:Choice xmlns:v="urn:schemas-microsoft-com:vml" Requires="v">
                <p:oleObj spid="_x0000_s6240" name="Acrobat Document" r:id="rId4" imgW="7779960" imgH="10051560" progId="AcroExch.Document.DC">
                  <p:embed/>
                </p:oleObj>
              </mc:Choice>
              <mc:Fallback>
                <p:oleObj name="Acrobat Document" r:id="rId4" imgW="7779960" imgH="10051560" progId="AcroExch.Document.DC">
                  <p:embed/>
                  <p:pic>
                    <p:nvPicPr>
                      <p:cNvPr id="10" name="Object 9">
                        <a:extLst>
                          <a:ext uri="{FF2B5EF4-FFF2-40B4-BE49-F238E27FC236}">
                            <a16:creationId xmlns:a16="http://schemas.microsoft.com/office/drawing/2014/main" id="{22183E28-9250-4BE8-866A-53CC1EF40D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4525" y="1235076"/>
                        <a:ext cx="4226366" cy="5486400"/>
                      </a:xfrm>
                      <a:prstGeom prst="rect">
                        <a:avLst/>
                      </a:prstGeom>
                      <a:noFill/>
                    </p:spPr>
                  </p:pic>
                </p:oleObj>
              </mc:Fallback>
            </mc:AlternateContent>
          </a:graphicData>
        </a:graphic>
      </p:graphicFrame>
      <p:pic>
        <p:nvPicPr>
          <p:cNvPr id="13" name="Picture 12">
            <a:extLst>
              <a:ext uri="{FF2B5EF4-FFF2-40B4-BE49-F238E27FC236}">
                <a16:creationId xmlns:a16="http://schemas.microsoft.com/office/drawing/2014/main" id="{36CF6BCC-E59F-4453-B53C-BEEB8E3CE47B}"/>
              </a:ext>
            </a:extLst>
          </p:cNvPr>
          <p:cNvPicPr/>
          <p:nvPr/>
        </p:nvPicPr>
        <p:blipFill rotWithShape="1">
          <a:blip r:embed="rId6">
            <a:extLst>
              <a:ext uri="{28A0092B-C50C-407E-A947-70E740481C1C}">
                <a14:useLocalDpi xmlns:a14="http://schemas.microsoft.com/office/drawing/2010/main" val="0"/>
              </a:ext>
            </a:extLst>
          </a:blip>
          <a:srcRect t="9664"/>
          <a:stretch/>
        </p:blipFill>
        <p:spPr>
          <a:xfrm>
            <a:off x="276133" y="2790093"/>
            <a:ext cx="5367557" cy="3779585"/>
          </a:xfrm>
          <a:prstGeom prst="rect">
            <a:avLst/>
          </a:prstGeom>
        </p:spPr>
      </p:pic>
      <p:sp>
        <p:nvSpPr>
          <p:cNvPr id="5" name="Rectangle 4">
            <a:extLst>
              <a:ext uri="{FF2B5EF4-FFF2-40B4-BE49-F238E27FC236}">
                <a16:creationId xmlns:a16="http://schemas.microsoft.com/office/drawing/2014/main" id="{21DF13AE-DFEE-4948-825F-A7D50485F617}"/>
              </a:ext>
            </a:extLst>
          </p:cNvPr>
          <p:cNvSpPr/>
          <p:nvPr/>
        </p:nvSpPr>
        <p:spPr>
          <a:xfrm>
            <a:off x="3126259" y="3429000"/>
            <a:ext cx="1265134" cy="315097"/>
          </a:xfrm>
          <a:prstGeom prst="rect">
            <a:avLst/>
          </a:prstGeom>
          <a:solidFill>
            <a:srgbClr val="FF0000">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AB84AC-9A0A-4905-9274-EA21D5ECA04A}"/>
              </a:ext>
            </a:extLst>
          </p:cNvPr>
          <p:cNvSpPr>
            <a:spLocks noGrp="1"/>
          </p:cNvSpPr>
          <p:nvPr>
            <p:ph type="title"/>
          </p:nvPr>
        </p:nvSpPr>
        <p:spPr/>
        <p:txBody>
          <a:bodyPr/>
          <a:lstStyle/>
          <a:p>
            <a:r>
              <a:rPr lang="en-US" dirty="0"/>
              <a:t>Vermont’s Acid Lakes</a:t>
            </a:r>
          </a:p>
        </p:txBody>
      </p:sp>
      <p:sp>
        <p:nvSpPr>
          <p:cNvPr id="3" name="Content Placeholder 2">
            <a:extLst>
              <a:ext uri="{FF2B5EF4-FFF2-40B4-BE49-F238E27FC236}">
                <a16:creationId xmlns:a16="http://schemas.microsoft.com/office/drawing/2014/main" id="{1579F890-E5E1-4811-9BB0-255B5EE8DA3F}"/>
              </a:ext>
            </a:extLst>
          </p:cNvPr>
          <p:cNvSpPr>
            <a:spLocks noGrp="1"/>
          </p:cNvSpPr>
          <p:nvPr>
            <p:ph idx="1"/>
          </p:nvPr>
        </p:nvSpPr>
        <p:spPr/>
        <p:txBody>
          <a:bodyPr/>
          <a:lstStyle/>
          <a:p>
            <a:pPr marL="0" indent="0">
              <a:buNone/>
            </a:pPr>
            <a:r>
              <a:rPr lang="en-US" dirty="0"/>
              <a:t>Chemical Parameters of interest</a:t>
            </a:r>
          </a:p>
          <a:p>
            <a:r>
              <a:rPr lang="en-US" dirty="0"/>
              <a:t>Nitrate – nitric acid</a:t>
            </a:r>
          </a:p>
        </p:txBody>
      </p:sp>
      <p:sp>
        <p:nvSpPr>
          <p:cNvPr id="4" name="Slide Number Placeholder 3">
            <a:extLst>
              <a:ext uri="{FF2B5EF4-FFF2-40B4-BE49-F238E27FC236}">
                <a16:creationId xmlns:a16="http://schemas.microsoft.com/office/drawing/2014/main" id="{7996D676-739A-46C2-A8D8-93DD57C995C7}"/>
              </a:ext>
            </a:extLst>
          </p:cNvPr>
          <p:cNvSpPr>
            <a:spLocks noGrp="1"/>
          </p:cNvSpPr>
          <p:nvPr>
            <p:ph type="sldNum" sz="quarter" idx="12"/>
          </p:nvPr>
        </p:nvSpPr>
        <p:spPr/>
        <p:txBody>
          <a:bodyPr/>
          <a:lstStyle/>
          <a:p>
            <a:fld id="{60DDDBE7-0F30-43FB-8EDF-D56DA3EE7FC6}" type="slidenum">
              <a:rPr lang="en-US" smtClean="0"/>
              <a:t>9</a:t>
            </a:fld>
            <a:endParaRPr lang="en-US"/>
          </a:p>
        </p:txBody>
      </p:sp>
      <p:graphicFrame>
        <p:nvGraphicFramePr>
          <p:cNvPr id="10" name="Chart 9">
            <a:extLst>
              <a:ext uri="{FF2B5EF4-FFF2-40B4-BE49-F238E27FC236}">
                <a16:creationId xmlns:a16="http://schemas.microsoft.com/office/drawing/2014/main" id="{97083E4E-B180-46DB-812A-6ED5CF702540}"/>
              </a:ext>
            </a:extLst>
          </p:cNvPr>
          <p:cNvGraphicFramePr>
            <a:graphicFrameLocks/>
          </p:cNvGraphicFramePr>
          <p:nvPr>
            <p:extLst>
              <p:ext uri="{D42A27DB-BD31-4B8C-83A1-F6EECF244321}">
                <p14:modId xmlns:p14="http://schemas.microsoft.com/office/powerpoint/2010/main" val="3733450753"/>
              </p:ext>
            </p:extLst>
          </p:nvPr>
        </p:nvGraphicFramePr>
        <p:xfrm>
          <a:off x="-6182949" y="2640746"/>
          <a:ext cx="5695950" cy="3536217"/>
        </p:xfrm>
        <a:graphic>
          <a:graphicData uri="http://schemas.openxmlformats.org/drawingml/2006/chart">
            <c:chart xmlns:c="http://schemas.openxmlformats.org/drawingml/2006/chart" xmlns:r="http://schemas.openxmlformats.org/officeDocument/2006/relationships" r:id="rId7"/>
          </a:graphicData>
        </a:graphic>
      </p:graphicFrame>
      <p:sp>
        <p:nvSpPr>
          <p:cNvPr id="11" name="Oval 10">
            <a:extLst>
              <a:ext uri="{FF2B5EF4-FFF2-40B4-BE49-F238E27FC236}">
                <a16:creationId xmlns:a16="http://schemas.microsoft.com/office/drawing/2014/main" id="{98A9B182-E44A-4E92-B258-FF483591875C}"/>
              </a:ext>
            </a:extLst>
          </p:cNvPr>
          <p:cNvSpPr/>
          <p:nvPr/>
        </p:nvSpPr>
        <p:spPr>
          <a:xfrm>
            <a:off x="5643690" y="5481076"/>
            <a:ext cx="1103971" cy="2858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Chart 13">
            <a:extLst>
              <a:ext uri="{FF2B5EF4-FFF2-40B4-BE49-F238E27FC236}">
                <a16:creationId xmlns:a16="http://schemas.microsoft.com/office/drawing/2014/main" id="{97083E4E-B180-46DB-812A-6ED5CF702540}"/>
              </a:ext>
            </a:extLst>
          </p:cNvPr>
          <p:cNvGraphicFramePr>
            <a:graphicFrameLocks/>
          </p:cNvGraphicFramePr>
          <p:nvPr>
            <p:extLst>
              <p:ext uri="{D42A27DB-BD31-4B8C-83A1-F6EECF244321}">
                <p14:modId xmlns:p14="http://schemas.microsoft.com/office/powerpoint/2010/main" val="2584576556"/>
              </p:ext>
            </p:extLst>
          </p:nvPr>
        </p:nvGraphicFramePr>
        <p:xfrm>
          <a:off x="4975679" y="7276367"/>
          <a:ext cx="5021942" cy="3660447"/>
        </p:xfrm>
        <a:graphic>
          <a:graphicData uri="http://schemas.openxmlformats.org/drawingml/2006/chart">
            <c:chart xmlns:c="http://schemas.openxmlformats.org/drawingml/2006/chart" xmlns:r="http://schemas.openxmlformats.org/officeDocument/2006/relationships" r:id="rId8"/>
          </a:graphicData>
        </a:graphic>
      </p:graphicFrame>
      <p:sp>
        <p:nvSpPr>
          <p:cNvPr id="16" name="Rectangle 15">
            <a:extLst>
              <a:ext uri="{FF2B5EF4-FFF2-40B4-BE49-F238E27FC236}">
                <a16:creationId xmlns:a16="http://schemas.microsoft.com/office/drawing/2014/main" id="{E221B3A9-46B8-4971-A9AE-07DBF5755E9F}"/>
              </a:ext>
            </a:extLst>
          </p:cNvPr>
          <p:cNvSpPr/>
          <p:nvPr/>
        </p:nvSpPr>
        <p:spPr>
          <a:xfrm>
            <a:off x="4090674" y="5451840"/>
            <a:ext cx="1358655" cy="315097"/>
          </a:xfrm>
          <a:prstGeom prst="rect">
            <a:avLst/>
          </a:prstGeom>
          <a:solidFill>
            <a:srgbClr val="FF0000">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E3E25D5-F534-41AC-BD48-D1225D83C101}"/>
              </a:ext>
            </a:extLst>
          </p:cNvPr>
          <p:cNvSpPr/>
          <p:nvPr/>
        </p:nvSpPr>
        <p:spPr>
          <a:xfrm>
            <a:off x="1408887" y="5165979"/>
            <a:ext cx="370486" cy="315097"/>
          </a:xfrm>
          <a:prstGeom prst="rect">
            <a:avLst/>
          </a:prstGeom>
          <a:solidFill>
            <a:srgbClr val="FF0000">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FD70985-494A-4FE6-B853-A1D2491D97A3}"/>
              </a:ext>
            </a:extLst>
          </p:cNvPr>
          <p:cNvSpPr/>
          <p:nvPr/>
        </p:nvSpPr>
        <p:spPr>
          <a:xfrm>
            <a:off x="2512858" y="5481076"/>
            <a:ext cx="844331" cy="285861"/>
          </a:xfrm>
          <a:prstGeom prst="rect">
            <a:avLst/>
          </a:prstGeom>
          <a:solidFill>
            <a:srgbClr val="FF0000">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E76ACB7-AB8D-4196-9993-2901F53D98A7}"/>
              </a:ext>
            </a:extLst>
          </p:cNvPr>
          <p:cNvSpPr txBox="1"/>
          <p:nvPr/>
        </p:nvSpPr>
        <p:spPr>
          <a:xfrm rot="16200000">
            <a:off x="-466970" y="4377000"/>
            <a:ext cx="1520416" cy="369332"/>
          </a:xfrm>
          <a:prstGeom prst="rect">
            <a:avLst/>
          </a:prstGeom>
          <a:solidFill>
            <a:schemeClr val="bg1"/>
          </a:solidFill>
        </p:spPr>
        <p:txBody>
          <a:bodyPr wrap="none" rtlCol="0">
            <a:spAutoFit/>
          </a:bodyPr>
          <a:lstStyle/>
          <a:p>
            <a:r>
              <a:rPr lang="en-US" dirty="0"/>
              <a:t>Nitrate (mg/L)</a:t>
            </a:r>
          </a:p>
        </p:txBody>
      </p:sp>
      <p:sp>
        <p:nvSpPr>
          <p:cNvPr id="19" name="TextBox 18">
            <a:extLst>
              <a:ext uri="{FF2B5EF4-FFF2-40B4-BE49-F238E27FC236}">
                <a16:creationId xmlns:a16="http://schemas.microsoft.com/office/drawing/2014/main" id="{3A809663-4C2C-40B5-AD46-CDFA515AABCC}"/>
              </a:ext>
            </a:extLst>
          </p:cNvPr>
          <p:cNvSpPr txBox="1"/>
          <p:nvPr/>
        </p:nvSpPr>
        <p:spPr>
          <a:xfrm>
            <a:off x="1440049" y="6200713"/>
            <a:ext cx="652743" cy="369332"/>
          </a:xfrm>
          <a:prstGeom prst="rect">
            <a:avLst/>
          </a:prstGeom>
          <a:solidFill>
            <a:schemeClr val="bg1"/>
          </a:solidFill>
        </p:spPr>
        <p:txBody>
          <a:bodyPr wrap="none" rtlCol="0">
            <a:spAutoFit/>
          </a:bodyPr>
          <a:lstStyle/>
          <a:p>
            <a:r>
              <a:rPr lang="en-US" dirty="0"/>
              <a:t>1990</a:t>
            </a:r>
          </a:p>
        </p:txBody>
      </p:sp>
      <p:sp>
        <p:nvSpPr>
          <p:cNvPr id="20" name="TextBox 19">
            <a:extLst>
              <a:ext uri="{FF2B5EF4-FFF2-40B4-BE49-F238E27FC236}">
                <a16:creationId xmlns:a16="http://schemas.microsoft.com/office/drawing/2014/main" id="{DE6D3ED6-6605-4302-8EA5-EAC869E8CE5D}"/>
              </a:ext>
            </a:extLst>
          </p:cNvPr>
          <p:cNvSpPr txBox="1"/>
          <p:nvPr/>
        </p:nvSpPr>
        <p:spPr>
          <a:xfrm>
            <a:off x="2723369" y="6200713"/>
            <a:ext cx="652743" cy="369332"/>
          </a:xfrm>
          <a:prstGeom prst="rect">
            <a:avLst/>
          </a:prstGeom>
          <a:solidFill>
            <a:schemeClr val="bg1"/>
          </a:solidFill>
        </p:spPr>
        <p:txBody>
          <a:bodyPr wrap="none" rtlCol="0">
            <a:spAutoFit/>
          </a:bodyPr>
          <a:lstStyle/>
          <a:p>
            <a:r>
              <a:rPr lang="en-US" dirty="0"/>
              <a:t>2000</a:t>
            </a:r>
          </a:p>
        </p:txBody>
      </p:sp>
      <p:sp>
        <p:nvSpPr>
          <p:cNvPr id="21" name="TextBox 20">
            <a:extLst>
              <a:ext uri="{FF2B5EF4-FFF2-40B4-BE49-F238E27FC236}">
                <a16:creationId xmlns:a16="http://schemas.microsoft.com/office/drawing/2014/main" id="{AA58DBC9-E1A5-4468-88F1-47CB1BA53344}"/>
              </a:ext>
            </a:extLst>
          </p:cNvPr>
          <p:cNvSpPr txBox="1"/>
          <p:nvPr/>
        </p:nvSpPr>
        <p:spPr>
          <a:xfrm>
            <a:off x="4016754" y="6200713"/>
            <a:ext cx="652743" cy="369332"/>
          </a:xfrm>
          <a:prstGeom prst="rect">
            <a:avLst/>
          </a:prstGeom>
          <a:solidFill>
            <a:schemeClr val="bg1"/>
          </a:solidFill>
        </p:spPr>
        <p:txBody>
          <a:bodyPr wrap="none" rtlCol="0">
            <a:spAutoFit/>
          </a:bodyPr>
          <a:lstStyle/>
          <a:p>
            <a:r>
              <a:rPr lang="en-US" dirty="0"/>
              <a:t>2010</a:t>
            </a:r>
          </a:p>
        </p:txBody>
      </p:sp>
      <p:sp>
        <p:nvSpPr>
          <p:cNvPr id="22" name="TextBox 21">
            <a:extLst>
              <a:ext uri="{FF2B5EF4-FFF2-40B4-BE49-F238E27FC236}">
                <a16:creationId xmlns:a16="http://schemas.microsoft.com/office/drawing/2014/main" id="{560D5D99-6E4B-42DF-BA22-C21B20B85BFB}"/>
              </a:ext>
            </a:extLst>
          </p:cNvPr>
          <p:cNvSpPr txBox="1"/>
          <p:nvPr/>
        </p:nvSpPr>
        <p:spPr>
          <a:xfrm>
            <a:off x="469010" y="5911655"/>
            <a:ext cx="537841" cy="307777"/>
          </a:xfrm>
          <a:prstGeom prst="rect">
            <a:avLst/>
          </a:prstGeom>
          <a:solidFill>
            <a:schemeClr val="bg1"/>
          </a:solidFill>
        </p:spPr>
        <p:txBody>
          <a:bodyPr wrap="square" rtlCol="0">
            <a:spAutoFit/>
          </a:bodyPr>
          <a:lstStyle/>
          <a:p>
            <a:r>
              <a:rPr lang="en-US" sz="1400" dirty="0"/>
              <a:t>0.00</a:t>
            </a:r>
          </a:p>
        </p:txBody>
      </p:sp>
      <p:sp>
        <p:nvSpPr>
          <p:cNvPr id="23" name="TextBox 22">
            <a:extLst>
              <a:ext uri="{FF2B5EF4-FFF2-40B4-BE49-F238E27FC236}">
                <a16:creationId xmlns:a16="http://schemas.microsoft.com/office/drawing/2014/main" id="{4F376223-6B06-42E4-843D-E7CE6A641822}"/>
              </a:ext>
            </a:extLst>
          </p:cNvPr>
          <p:cNvSpPr txBox="1"/>
          <p:nvPr/>
        </p:nvSpPr>
        <p:spPr>
          <a:xfrm>
            <a:off x="437849" y="4935988"/>
            <a:ext cx="569002" cy="307777"/>
          </a:xfrm>
          <a:prstGeom prst="rect">
            <a:avLst/>
          </a:prstGeom>
          <a:solidFill>
            <a:schemeClr val="bg1"/>
          </a:solidFill>
        </p:spPr>
        <p:txBody>
          <a:bodyPr wrap="square" rtlCol="0">
            <a:spAutoFit/>
          </a:bodyPr>
          <a:lstStyle/>
          <a:p>
            <a:r>
              <a:rPr lang="en-US" sz="1400" dirty="0"/>
              <a:t>0.04</a:t>
            </a:r>
          </a:p>
        </p:txBody>
      </p:sp>
      <p:sp>
        <p:nvSpPr>
          <p:cNvPr id="24" name="TextBox 23">
            <a:extLst>
              <a:ext uri="{FF2B5EF4-FFF2-40B4-BE49-F238E27FC236}">
                <a16:creationId xmlns:a16="http://schemas.microsoft.com/office/drawing/2014/main" id="{8A55CCCE-0F1D-460C-84E2-F9A19B400021}"/>
              </a:ext>
            </a:extLst>
          </p:cNvPr>
          <p:cNvSpPr txBox="1"/>
          <p:nvPr/>
        </p:nvSpPr>
        <p:spPr>
          <a:xfrm>
            <a:off x="501598" y="3956875"/>
            <a:ext cx="505253" cy="307777"/>
          </a:xfrm>
          <a:prstGeom prst="rect">
            <a:avLst/>
          </a:prstGeom>
          <a:solidFill>
            <a:schemeClr val="bg1"/>
          </a:solidFill>
        </p:spPr>
        <p:txBody>
          <a:bodyPr wrap="square" rtlCol="0">
            <a:spAutoFit/>
          </a:bodyPr>
          <a:lstStyle/>
          <a:p>
            <a:r>
              <a:rPr lang="en-US" sz="1400" dirty="0"/>
              <a:t>0.08</a:t>
            </a:r>
          </a:p>
        </p:txBody>
      </p:sp>
      <p:sp>
        <p:nvSpPr>
          <p:cNvPr id="25" name="TextBox 24">
            <a:extLst>
              <a:ext uri="{FF2B5EF4-FFF2-40B4-BE49-F238E27FC236}">
                <a16:creationId xmlns:a16="http://schemas.microsoft.com/office/drawing/2014/main" id="{27109CA7-387F-4FD5-8F5A-C8EBD7655F7C}"/>
              </a:ext>
            </a:extLst>
          </p:cNvPr>
          <p:cNvSpPr txBox="1"/>
          <p:nvPr/>
        </p:nvSpPr>
        <p:spPr>
          <a:xfrm>
            <a:off x="501598" y="2926790"/>
            <a:ext cx="505253" cy="307777"/>
          </a:xfrm>
          <a:prstGeom prst="rect">
            <a:avLst/>
          </a:prstGeom>
          <a:solidFill>
            <a:schemeClr val="bg1"/>
          </a:solidFill>
        </p:spPr>
        <p:txBody>
          <a:bodyPr wrap="square" rtlCol="0">
            <a:spAutoFit/>
          </a:bodyPr>
          <a:lstStyle/>
          <a:p>
            <a:r>
              <a:rPr lang="en-US" sz="1400" dirty="0"/>
              <a:t>0.12</a:t>
            </a:r>
          </a:p>
        </p:txBody>
      </p:sp>
    </p:spTree>
    <p:extLst>
      <p:ext uri="{BB962C8B-B14F-4D97-AF65-F5344CB8AC3E}">
        <p14:creationId xmlns:p14="http://schemas.microsoft.com/office/powerpoint/2010/main" val="113707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17" grpId="0" animBg="1"/>
      <p:bldP spid="18"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1080</TotalTime>
  <Words>2497</Words>
  <Application>Microsoft Office PowerPoint</Application>
  <PresentationFormat>On-screen Show (4:3)</PresentationFormat>
  <Paragraphs>323</Paragraphs>
  <Slides>27</Slides>
  <Notes>27</Notes>
  <HiddenSlides>2</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2" baseType="lpstr">
      <vt:lpstr>Arial</vt:lpstr>
      <vt:lpstr>Calibri</vt:lpstr>
      <vt:lpstr>Calibri Light</vt:lpstr>
      <vt:lpstr>Office Theme</vt:lpstr>
      <vt:lpstr>Acrobat Document</vt:lpstr>
      <vt:lpstr>Dealing with Nondetects: Using Censored Data Wisely</vt:lpstr>
      <vt:lpstr>Censored Data ≠ Missing Data</vt:lpstr>
      <vt:lpstr>Historical Approaches to Using Censored Data</vt:lpstr>
      <vt:lpstr>Historical Approaches to Using Censored Data</vt:lpstr>
      <vt:lpstr>Vermont’s Acid Lakes</vt:lpstr>
      <vt:lpstr>PowerPoint Presentation</vt:lpstr>
      <vt:lpstr>Vermont’s Acid Lakes</vt:lpstr>
      <vt:lpstr>Vermont’s Acid Lakes</vt:lpstr>
      <vt:lpstr>Vermont’s Acid Lakes</vt:lpstr>
      <vt:lpstr>Vermont’s Acid Lakes</vt:lpstr>
      <vt:lpstr>One Approach…</vt:lpstr>
      <vt:lpstr>Vermont’s Acid Lakes</vt:lpstr>
      <vt:lpstr>One Approach…</vt:lpstr>
      <vt:lpstr>Vermont’s Acid Lakes</vt:lpstr>
      <vt:lpstr>One Approach…</vt:lpstr>
      <vt:lpstr>Vermont’s Acid Lakes</vt:lpstr>
      <vt:lpstr>PowerPoint Presentation</vt:lpstr>
      <vt:lpstr>PowerPoint Presentation</vt:lpstr>
      <vt:lpstr>Vermont’s Acid Lakes</vt:lpstr>
      <vt:lpstr>Conclusions</vt:lpstr>
      <vt:lpstr>PowerPoint Presentation</vt:lpstr>
      <vt:lpstr>Dealing with Nondetects: Using Censored Data Wisely</vt:lpstr>
      <vt:lpstr>PowerPoint Presentation</vt:lpstr>
      <vt:lpstr>PowerPoint Presentation</vt:lpstr>
      <vt:lpstr>PowerPoint Presentation</vt:lpstr>
      <vt:lpstr>Historical Approaches to Using Censored Data</vt:lpstr>
      <vt:lpstr>Historical Approaches to Using Censored Data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Dealing with Nondetects: Using Censored Data Wisely</dc:title>
  <dc:creator>Harvey, Rebecca</dc:creator>
  <cp:lastModifiedBy>Harvey, Rebecca</cp:lastModifiedBy>
  <cp:revision>107</cp:revision>
  <cp:lastPrinted>2017-12-05T13:59:51Z</cp:lastPrinted>
  <dcterms:created xsi:type="dcterms:W3CDTF">2017-11-20T16:56:38Z</dcterms:created>
  <dcterms:modified xsi:type="dcterms:W3CDTF">2017-12-14T13:35:22Z</dcterms:modified>
</cp:coreProperties>
</file>