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587" r:id="rId2"/>
    <p:sldId id="649" r:id="rId3"/>
    <p:sldId id="650" r:id="rId4"/>
    <p:sldId id="336" r:id="rId5"/>
    <p:sldId id="588" r:id="rId6"/>
    <p:sldId id="551" r:id="rId7"/>
    <p:sldId id="552" r:id="rId8"/>
    <p:sldId id="545" r:id="rId9"/>
    <p:sldId id="544" r:id="rId10"/>
    <p:sldId id="601" r:id="rId11"/>
    <p:sldId id="612" r:id="rId12"/>
    <p:sldId id="613" r:id="rId13"/>
    <p:sldId id="614" r:id="rId14"/>
    <p:sldId id="615" r:id="rId15"/>
    <p:sldId id="617" r:id="rId16"/>
    <p:sldId id="618" r:id="rId17"/>
    <p:sldId id="654" r:id="rId18"/>
    <p:sldId id="623" r:id="rId19"/>
    <p:sldId id="624" r:id="rId20"/>
    <p:sldId id="651" r:id="rId21"/>
    <p:sldId id="652" r:id="rId22"/>
    <p:sldId id="653" r:id="rId23"/>
    <p:sldId id="655" r:id="rId24"/>
    <p:sldId id="445" r:id="rId25"/>
    <p:sldId id="537" r:id="rId26"/>
    <p:sldId id="647" r:id="rId27"/>
    <p:sldId id="628" r:id="rId28"/>
    <p:sldId id="625" r:id="rId29"/>
    <p:sldId id="627" r:id="rId30"/>
    <p:sldId id="629" r:id="rId31"/>
    <p:sldId id="626" r:id="rId32"/>
    <p:sldId id="632" r:id="rId33"/>
    <p:sldId id="630" r:id="rId34"/>
    <p:sldId id="643" r:id="rId35"/>
    <p:sldId id="645" r:id="rId36"/>
    <p:sldId id="646" r:id="rId37"/>
    <p:sldId id="642" r:id="rId38"/>
    <p:sldId id="565" r:id="rId39"/>
  </p:sldIdLst>
  <p:sldSz cx="9144000" cy="6858000" type="screen4x3"/>
  <p:notesSz cx="7010400" cy="92964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20">
          <p15:clr>
            <a:srgbClr val="A4A3A4"/>
          </p15:clr>
        </p15:guide>
        <p15:guide id="2" pos="523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NC_User"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6"/>
    <a:srgbClr val="82BE49"/>
    <a:srgbClr val="ED5613"/>
    <a:srgbClr val="FF6600"/>
    <a:srgbClr val="FF66CC"/>
    <a:srgbClr val="F3901D"/>
    <a:srgbClr val="EEECE1"/>
    <a:srgbClr val="00703C"/>
    <a:srgbClr val="78D255"/>
    <a:srgbClr val="A0D2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76230" autoAdjust="0"/>
  </p:normalViewPr>
  <p:slideViewPr>
    <p:cSldViewPr snapToGrid="0" snapToObjects="1" showGuides="1">
      <p:cViewPr varScale="1">
        <p:scale>
          <a:sx n="83" d="100"/>
          <a:sy n="83" d="100"/>
        </p:scale>
        <p:origin x="2388" y="96"/>
      </p:cViewPr>
      <p:guideLst>
        <p:guide orient="horz" pos="3820"/>
        <p:guide pos="523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3FA3489-D0DF-3143-9A18-4422C65A1349}" type="datetimeFigureOut">
              <a:rPr lang="en-US" smtClean="0"/>
              <a:t>12/14/2017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7ADBFBD-0561-3442-A1A3-52AAC743A0EE}" type="slidenum">
              <a:rPr lang="en-US" smtClean="0"/>
              <a:t>‹#›</a:t>
            </a:fld>
            <a:endParaRPr lang="en-US"/>
          </a:p>
        </p:txBody>
      </p:sp>
    </p:spTree>
    <p:extLst>
      <p:ext uri="{BB962C8B-B14F-4D97-AF65-F5344CB8AC3E}">
        <p14:creationId xmlns:p14="http://schemas.microsoft.com/office/powerpoint/2010/main" val="15406269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Most people associate The Nature Conservancy with land conservation, and, indeed, TNC has been conserving land in Vermont for about 60 years. But TNC also strives to develop science and science-based tools to help solve environmental problems. The Water Quality Blueprint is an example of such a tool, which we developed to guide conservation decisions in support of water quality.</a:t>
            </a:r>
          </a:p>
        </p:txBody>
      </p:sp>
      <p:sp>
        <p:nvSpPr>
          <p:cNvPr id="4" name="Slide Number Placeholder 3"/>
          <p:cNvSpPr>
            <a:spLocks noGrp="1"/>
          </p:cNvSpPr>
          <p:nvPr>
            <p:ph type="sldNum" sz="quarter" idx="10"/>
          </p:nvPr>
        </p:nvSpPr>
        <p:spPr/>
        <p:txBody>
          <a:bodyPr/>
          <a:lstStyle/>
          <a:p>
            <a:fld id="{47ADBFBD-0561-3442-A1A3-52AAC743A0EE}" type="slidenum">
              <a:rPr lang="en-US" smtClean="0"/>
              <a:t>1</a:t>
            </a:fld>
            <a:endParaRPr lang="en-US" dirty="0"/>
          </a:p>
        </p:txBody>
      </p:sp>
    </p:spTree>
    <p:extLst>
      <p:ext uri="{BB962C8B-B14F-4D97-AF65-F5344CB8AC3E}">
        <p14:creationId xmlns:p14="http://schemas.microsoft.com/office/powerpoint/2010/main" val="1011229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13 components for the Conservation Value layer. They all represent places we want to protect. The weights for each component are listed here. They add up to 100. Some source datasets were used almost as-is, others required more analysis.</a:t>
            </a:r>
          </a:p>
        </p:txBody>
      </p:sp>
      <p:sp>
        <p:nvSpPr>
          <p:cNvPr id="4" name="Slide Number Placeholder 3"/>
          <p:cNvSpPr>
            <a:spLocks noGrp="1"/>
          </p:cNvSpPr>
          <p:nvPr>
            <p:ph type="sldNum" sz="quarter" idx="10"/>
          </p:nvPr>
        </p:nvSpPr>
        <p:spPr/>
        <p:txBody>
          <a:bodyPr/>
          <a:lstStyle/>
          <a:p>
            <a:fld id="{47ADBFBD-0561-3442-A1A3-52AAC743A0EE}" type="slidenum">
              <a:rPr lang="en-US" smtClean="0"/>
              <a:t>10</a:t>
            </a:fld>
            <a:endParaRPr lang="en-US"/>
          </a:p>
        </p:txBody>
      </p:sp>
    </p:spTree>
    <p:extLst>
      <p:ext uri="{BB962C8B-B14F-4D97-AF65-F5344CB8AC3E}">
        <p14:creationId xmlns:p14="http://schemas.microsoft.com/office/powerpoint/2010/main" val="216359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I’ll go through the conservation value components quickly. The first is proximity to state-significant river, lake, and wetland-associated natural communities identified by the Natural Heritage Inventory at the Vermont Department of Fish and Wildlife.</a:t>
            </a:r>
          </a:p>
        </p:txBody>
      </p:sp>
      <p:sp>
        <p:nvSpPr>
          <p:cNvPr id="4" name="Slide Number Placeholder 3"/>
          <p:cNvSpPr>
            <a:spLocks noGrp="1"/>
          </p:cNvSpPr>
          <p:nvPr>
            <p:ph type="sldNum" sz="quarter" idx="10"/>
          </p:nvPr>
        </p:nvSpPr>
        <p:spPr/>
        <p:txBody>
          <a:bodyPr/>
          <a:lstStyle/>
          <a:p>
            <a:fld id="{47ADBFBD-0561-3442-A1A3-52AAC743A0EE}" type="slidenum">
              <a:rPr lang="en-US" smtClean="0"/>
              <a:t>11</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Proximity to state rare and uncommon river, lake, and wetland-associated species mapped by the Natural Heritage Inventory.</a:t>
            </a:r>
          </a:p>
        </p:txBody>
      </p:sp>
      <p:sp>
        <p:nvSpPr>
          <p:cNvPr id="4" name="Slide Number Placeholder 3"/>
          <p:cNvSpPr>
            <a:spLocks noGrp="1"/>
          </p:cNvSpPr>
          <p:nvPr>
            <p:ph type="sldNum" sz="quarter" idx="10"/>
          </p:nvPr>
        </p:nvSpPr>
        <p:spPr/>
        <p:txBody>
          <a:bodyPr/>
          <a:lstStyle/>
          <a:p>
            <a:fld id="{47ADBFBD-0561-3442-A1A3-52AAC743A0EE}" type="slidenum">
              <a:rPr lang="en-US" smtClean="0"/>
              <a:t>12</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Proximity to terrestrial sites identified by the Nature Conservancy as regional priorities for conservation.</a:t>
            </a:r>
          </a:p>
        </p:txBody>
      </p:sp>
      <p:sp>
        <p:nvSpPr>
          <p:cNvPr id="4" name="Slide Number Placeholder 3"/>
          <p:cNvSpPr>
            <a:spLocks noGrp="1"/>
          </p:cNvSpPr>
          <p:nvPr>
            <p:ph type="sldNum" sz="quarter" idx="10"/>
          </p:nvPr>
        </p:nvSpPr>
        <p:spPr/>
        <p:txBody>
          <a:bodyPr/>
          <a:lstStyle/>
          <a:p>
            <a:fld id="{47ADBFBD-0561-3442-A1A3-52AAC743A0EE}" type="slidenum">
              <a:rPr lang="en-US" smtClean="0"/>
              <a:t>13</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percent natural cover in a 100-acre circle around each grid cell.</a:t>
            </a:r>
          </a:p>
        </p:txBody>
      </p:sp>
      <p:sp>
        <p:nvSpPr>
          <p:cNvPr id="4" name="Slide Number Placeholder 3"/>
          <p:cNvSpPr>
            <a:spLocks noGrp="1"/>
          </p:cNvSpPr>
          <p:nvPr>
            <p:ph type="sldNum" sz="quarter" idx="10"/>
          </p:nvPr>
        </p:nvSpPr>
        <p:spPr/>
        <p:txBody>
          <a:bodyPr/>
          <a:lstStyle/>
          <a:p>
            <a:fld id="{47ADBFBD-0561-3442-A1A3-52AAC743A0EE}" type="slidenum">
              <a:rPr lang="en-US" smtClean="0"/>
              <a:t>14</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Proximity to conserved lands.</a:t>
            </a:r>
          </a:p>
        </p:txBody>
      </p:sp>
      <p:sp>
        <p:nvSpPr>
          <p:cNvPr id="4" name="Slide Number Placeholder 3"/>
          <p:cNvSpPr>
            <a:spLocks noGrp="1"/>
          </p:cNvSpPr>
          <p:nvPr>
            <p:ph type="sldNum" sz="quarter" idx="10"/>
          </p:nvPr>
        </p:nvSpPr>
        <p:spPr/>
        <p:txBody>
          <a:bodyPr/>
          <a:lstStyle/>
          <a:p>
            <a:fld id="{47ADBFBD-0561-3442-A1A3-52AAC743A0EE}" type="slidenum">
              <a:rPr lang="en-US" smtClean="0"/>
              <a:t>15</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Proximity to water bodies identified as priorities by the Nature Conservancy.</a:t>
            </a:r>
          </a:p>
        </p:txBody>
      </p:sp>
      <p:sp>
        <p:nvSpPr>
          <p:cNvPr id="4" name="Slide Number Placeholder 3"/>
          <p:cNvSpPr>
            <a:spLocks noGrp="1"/>
          </p:cNvSpPr>
          <p:nvPr>
            <p:ph type="sldNum" sz="quarter" idx="10"/>
          </p:nvPr>
        </p:nvSpPr>
        <p:spPr/>
        <p:txBody>
          <a:bodyPr/>
          <a:lstStyle/>
          <a:p>
            <a:fld id="{47ADBFBD-0561-3442-A1A3-52AAC743A0EE}" type="slidenum">
              <a:rPr lang="en-US" smtClean="0"/>
              <a:t>16</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Riparian areas with natural vegetation from the </a:t>
            </a:r>
            <a:r>
              <a:rPr lang="en-US" sz="1200" kern="1200" dirty="0" err="1">
                <a:solidFill>
                  <a:schemeClr val="tx1"/>
                </a:solidFill>
                <a:effectLst/>
                <a:latin typeface="+mn-lt"/>
                <a:ea typeface="+mn-ea"/>
                <a:cs typeface="+mn-cs"/>
              </a:rPr>
              <a:t>BioFinder</a:t>
            </a:r>
            <a:r>
              <a:rPr lang="en-US" sz="1200" kern="1200" dirty="0">
                <a:solidFill>
                  <a:schemeClr val="tx1"/>
                </a:solidFill>
                <a:effectLst/>
                <a:latin typeface="+mn-lt"/>
                <a:ea typeface="+mn-ea"/>
                <a:cs typeface="+mn-cs"/>
              </a:rPr>
              <a:t> tool created by Fish and Wildlife to represent wildlife movement areas. This component and the rest of them are presence/absence datasets.</a:t>
            </a:r>
            <a:endParaRPr lang="en-US" dirty="0"/>
          </a:p>
        </p:txBody>
      </p:sp>
      <p:sp>
        <p:nvSpPr>
          <p:cNvPr id="4" name="Slide Number Placeholder 3"/>
          <p:cNvSpPr>
            <a:spLocks noGrp="1"/>
          </p:cNvSpPr>
          <p:nvPr>
            <p:ph type="sldNum" sz="quarter" idx="10"/>
          </p:nvPr>
        </p:nvSpPr>
        <p:spPr/>
        <p:txBody>
          <a:bodyPr/>
          <a:lstStyle/>
          <a:p>
            <a:fld id="{47ADBFBD-0561-3442-A1A3-52AAC743A0EE}" type="slidenum">
              <a:rPr lang="en-US" smtClean="0"/>
              <a:t>17</a:t>
            </a:fld>
            <a:endParaRPr lang="en-US"/>
          </a:p>
        </p:txBody>
      </p:sp>
    </p:spTree>
    <p:extLst>
      <p:ext uri="{BB962C8B-B14F-4D97-AF65-F5344CB8AC3E}">
        <p14:creationId xmlns:p14="http://schemas.microsoft.com/office/powerpoint/2010/main" val="31172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selection of those vegetated riparian areas (shown in red) that can allow wildlife to move between key wildlife habitat blocks (shown in green and brown) from Fish and Wildlife’s Vermont Conservation Design.</a:t>
            </a:r>
          </a:p>
        </p:txBody>
      </p:sp>
      <p:sp>
        <p:nvSpPr>
          <p:cNvPr id="4" name="Slide Number Placeholder 3"/>
          <p:cNvSpPr>
            <a:spLocks noGrp="1"/>
          </p:cNvSpPr>
          <p:nvPr>
            <p:ph type="sldNum" sz="quarter" idx="10"/>
          </p:nvPr>
        </p:nvSpPr>
        <p:spPr/>
        <p:txBody>
          <a:bodyPr/>
          <a:lstStyle/>
          <a:p>
            <a:fld id="{47ADBFBD-0561-3442-A1A3-52AAC743A0EE}" type="slidenum">
              <a:rPr lang="en-US" smtClean="0"/>
              <a:t>18</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Healthy Brook Trout habitat identified by the Eastern Brook Trout Joint Venture.</a:t>
            </a:r>
          </a:p>
        </p:txBody>
      </p:sp>
      <p:sp>
        <p:nvSpPr>
          <p:cNvPr id="4" name="Slide Number Placeholder 3"/>
          <p:cNvSpPr>
            <a:spLocks noGrp="1"/>
          </p:cNvSpPr>
          <p:nvPr>
            <p:ph type="sldNum" sz="quarter" idx="10"/>
          </p:nvPr>
        </p:nvSpPr>
        <p:spPr/>
        <p:txBody>
          <a:bodyPr/>
          <a:lstStyle/>
          <a:p>
            <a:fld id="{47ADBFBD-0561-3442-A1A3-52AAC743A0EE}" type="slidenum">
              <a:rPr lang="en-US" smtClean="0"/>
              <a:t>19</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were inspired to create the Water Quality Blueprint when we reviewed the report to the Vermont Legislature called Vermont’s Clean Water Initiative. In the report, restoration and protection of river corridors, floodplains, wetlands, and forests is listed as a critical priority for improving water quality. It is estimated that 22% of the phosphorous in Lake Champlain comes from eroding stream banks and the loss of floodplain function.</a:t>
            </a:r>
          </a:p>
        </p:txBody>
      </p:sp>
      <p:sp>
        <p:nvSpPr>
          <p:cNvPr id="4" name="Slide Number Placeholder 3"/>
          <p:cNvSpPr>
            <a:spLocks noGrp="1"/>
          </p:cNvSpPr>
          <p:nvPr>
            <p:ph type="sldNum" sz="quarter" idx="10"/>
          </p:nvPr>
        </p:nvSpPr>
        <p:spPr/>
        <p:txBody>
          <a:bodyPr/>
          <a:lstStyle/>
          <a:p>
            <a:fld id="{47ADBFBD-0561-3442-A1A3-52AAC743A0EE}" type="slidenum">
              <a:rPr lang="en-US" smtClean="0"/>
              <a:t>2</a:t>
            </a:fld>
            <a:endParaRPr lang="en-US" dirty="0"/>
          </a:p>
        </p:txBody>
      </p:sp>
    </p:spTree>
    <p:extLst>
      <p:ext uri="{BB962C8B-B14F-4D97-AF65-F5344CB8AC3E}">
        <p14:creationId xmlns:p14="http://schemas.microsoft.com/office/powerpoint/2010/main" val="2662271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Wetlands.</a:t>
            </a:r>
          </a:p>
        </p:txBody>
      </p:sp>
      <p:sp>
        <p:nvSpPr>
          <p:cNvPr id="4" name="Slide Number Placeholder 3"/>
          <p:cNvSpPr>
            <a:spLocks noGrp="1"/>
          </p:cNvSpPr>
          <p:nvPr>
            <p:ph type="sldNum" sz="quarter" idx="10"/>
          </p:nvPr>
        </p:nvSpPr>
        <p:spPr/>
        <p:txBody>
          <a:bodyPr/>
          <a:lstStyle/>
          <a:p>
            <a:fld id="{47ADBFBD-0561-3442-A1A3-52AAC743A0EE}" type="slidenum">
              <a:rPr lang="en-US" smtClean="0"/>
              <a:t>20</a:t>
            </a:fld>
            <a:endParaRPr lang="en-US"/>
          </a:p>
        </p:txBody>
      </p:sp>
    </p:spTree>
    <p:extLst>
      <p:ext uri="{BB962C8B-B14F-4D97-AF65-F5344CB8AC3E}">
        <p14:creationId xmlns:p14="http://schemas.microsoft.com/office/powerpoint/2010/main" val="152847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Valley Walls mapped by the River Management Program at the Vermont Department of Environmental Conservation.</a:t>
            </a:r>
          </a:p>
        </p:txBody>
      </p:sp>
      <p:sp>
        <p:nvSpPr>
          <p:cNvPr id="4" name="Slide Number Placeholder 3"/>
          <p:cNvSpPr>
            <a:spLocks noGrp="1"/>
          </p:cNvSpPr>
          <p:nvPr>
            <p:ph type="sldNum" sz="quarter" idx="10"/>
          </p:nvPr>
        </p:nvSpPr>
        <p:spPr/>
        <p:txBody>
          <a:bodyPr/>
          <a:lstStyle/>
          <a:p>
            <a:fld id="{47ADBFBD-0561-3442-A1A3-52AAC743A0EE}" type="slidenum">
              <a:rPr lang="en-US" smtClean="0"/>
              <a:t>21</a:t>
            </a:fld>
            <a:endParaRPr lang="en-US"/>
          </a:p>
        </p:txBody>
      </p:sp>
    </p:spTree>
    <p:extLst>
      <p:ext uri="{BB962C8B-B14F-4D97-AF65-F5344CB8AC3E}">
        <p14:creationId xmlns:p14="http://schemas.microsoft.com/office/powerpoint/2010/main" val="1158678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River Corridors mapped by the River Management Program.</a:t>
            </a:r>
          </a:p>
        </p:txBody>
      </p:sp>
      <p:sp>
        <p:nvSpPr>
          <p:cNvPr id="4" name="Slide Number Placeholder 3"/>
          <p:cNvSpPr>
            <a:spLocks noGrp="1"/>
          </p:cNvSpPr>
          <p:nvPr>
            <p:ph type="sldNum" sz="quarter" idx="10"/>
          </p:nvPr>
        </p:nvSpPr>
        <p:spPr/>
        <p:txBody>
          <a:bodyPr/>
          <a:lstStyle/>
          <a:p>
            <a:fld id="{47ADBFBD-0561-3442-A1A3-52AAC743A0EE}" type="slidenum">
              <a:rPr lang="en-US" smtClean="0"/>
              <a:t>22</a:t>
            </a:fld>
            <a:endParaRPr lang="en-US"/>
          </a:p>
        </p:txBody>
      </p:sp>
    </p:spTree>
    <p:extLst>
      <p:ext uri="{BB962C8B-B14F-4D97-AF65-F5344CB8AC3E}">
        <p14:creationId xmlns:p14="http://schemas.microsoft.com/office/powerpoint/2010/main" val="3461262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Soils that can be flooded according to soil surveys from the Natural Resources Conservation Service.</a:t>
            </a:r>
          </a:p>
        </p:txBody>
      </p:sp>
      <p:sp>
        <p:nvSpPr>
          <p:cNvPr id="4" name="Slide Number Placeholder 3"/>
          <p:cNvSpPr>
            <a:spLocks noGrp="1"/>
          </p:cNvSpPr>
          <p:nvPr>
            <p:ph type="sldNum" sz="quarter" idx="10"/>
          </p:nvPr>
        </p:nvSpPr>
        <p:spPr/>
        <p:txBody>
          <a:bodyPr/>
          <a:lstStyle/>
          <a:p>
            <a:fld id="{47ADBFBD-0561-3442-A1A3-52AAC743A0EE}" type="slidenum">
              <a:rPr lang="en-US" smtClean="0"/>
              <a:t>23</a:t>
            </a:fld>
            <a:endParaRPr lang="en-US"/>
          </a:p>
        </p:txBody>
      </p:sp>
    </p:spTree>
    <p:extLst>
      <p:ext uri="{BB962C8B-B14F-4D97-AF65-F5344CB8AC3E}">
        <p14:creationId xmlns:p14="http://schemas.microsoft.com/office/powerpoint/2010/main" val="2467280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this is the outcome of the weighted combination. The Conservation Value layer. Red areas have high conservation value, green areas have low value, and yellow areas are in between. High priority areas stand out as expected: the </a:t>
            </a:r>
            <a:r>
              <a:rPr lang="en-US" sz="1200" kern="1200" dirty="0" err="1">
                <a:solidFill>
                  <a:schemeClr val="tx1"/>
                </a:solidFill>
                <a:effectLst/>
                <a:latin typeface="+mn-lt"/>
                <a:ea typeface="+mn-ea"/>
                <a:cs typeface="+mn-cs"/>
              </a:rPr>
              <a:t>Missisquoi</a:t>
            </a:r>
            <a:r>
              <a:rPr lang="en-US" sz="1200" kern="1200" dirty="0">
                <a:solidFill>
                  <a:schemeClr val="tx1"/>
                </a:solidFill>
                <a:effectLst/>
                <a:latin typeface="+mn-lt"/>
                <a:ea typeface="+mn-ea"/>
                <a:cs typeface="+mn-cs"/>
              </a:rPr>
              <a:t> Delta, Otter Creek Swamps, and the lower reaches of the major rivers. But you can see a lot of smaller sites that have high value like the lower Rock River and the area around Shelburne Pond.</a:t>
            </a:r>
          </a:p>
        </p:txBody>
      </p:sp>
      <p:sp>
        <p:nvSpPr>
          <p:cNvPr id="4" name="Slide Number Placeholder 3"/>
          <p:cNvSpPr>
            <a:spLocks noGrp="1"/>
          </p:cNvSpPr>
          <p:nvPr>
            <p:ph type="sldNum" sz="quarter" idx="10"/>
          </p:nvPr>
        </p:nvSpPr>
        <p:spPr/>
        <p:txBody>
          <a:bodyPr/>
          <a:lstStyle/>
          <a:p>
            <a:fld id="{47ADBFBD-0561-3442-A1A3-52AAC743A0EE}" type="slidenum">
              <a:rPr lang="en-US" smtClean="0"/>
              <a:t>24</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Water Quality Impact Layer is a weighted combination of 5 components. These layers indicate areas that are at risk, have some sort of impairment, or could attenuate such impairments. The weights are shown on the right.</a:t>
            </a:r>
          </a:p>
        </p:txBody>
      </p:sp>
      <p:sp>
        <p:nvSpPr>
          <p:cNvPr id="4" name="Slide Number Placeholder 3"/>
          <p:cNvSpPr>
            <a:spLocks noGrp="1"/>
          </p:cNvSpPr>
          <p:nvPr>
            <p:ph type="sldNum" sz="quarter" idx="10"/>
          </p:nvPr>
        </p:nvSpPr>
        <p:spPr/>
        <p:txBody>
          <a:bodyPr/>
          <a:lstStyle/>
          <a:p>
            <a:fld id="{47ADBFBD-0561-3442-A1A3-52AAC743A0EE}" type="slidenum">
              <a:rPr lang="en-US" smtClean="0"/>
              <a:t>25</a:t>
            </a:fld>
            <a:endParaRPr lang="en-US"/>
          </a:p>
        </p:txBody>
      </p:sp>
    </p:spTree>
    <p:extLst>
      <p:ext uri="{BB962C8B-B14F-4D97-AF65-F5344CB8AC3E}">
        <p14:creationId xmlns:p14="http://schemas.microsoft.com/office/powerpoint/2010/main" val="378873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But the Floodplain Restoration Potential data is not available for all streams. In such cases, we gave each of the 4 remaining layers a weight of 25.</a:t>
            </a:r>
          </a:p>
        </p:txBody>
      </p:sp>
      <p:sp>
        <p:nvSpPr>
          <p:cNvPr id="4" name="Slide Number Placeholder 3"/>
          <p:cNvSpPr>
            <a:spLocks noGrp="1"/>
          </p:cNvSpPr>
          <p:nvPr>
            <p:ph type="sldNum" sz="quarter" idx="10"/>
          </p:nvPr>
        </p:nvSpPr>
        <p:spPr/>
        <p:txBody>
          <a:bodyPr/>
          <a:lstStyle/>
          <a:p>
            <a:fld id="{47ADBFBD-0561-3442-A1A3-52AAC743A0EE}" type="slidenum">
              <a:rPr lang="en-US" smtClean="0"/>
              <a:t>26</a:t>
            </a:fld>
            <a:endParaRPr lang="en-US"/>
          </a:p>
        </p:txBody>
      </p:sp>
    </p:spTree>
    <p:extLst>
      <p:ext uri="{BB962C8B-B14F-4D97-AF65-F5344CB8AC3E}">
        <p14:creationId xmlns:p14="http://schemas.microsoft.com/office/powerpoint/2010/main" val="3723990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Floodplain Restoration Potential component prioritizes opportunities for hydrological restoration of floodplains that would increase flood resilience and phosphorous attenuation. Incised streams in broad valleys offer opportunities to reduce channel incision to increase deposition of sediment and nutrients on the floodplain. Incised streams in unconfined valleys get higher values. This metric was created in coordination with the Rivers Management Program.</a:t>
            </a:r>
          </a:p>
        </p:txBody>
      </p:sp>
      <p:sp>
        <p:nvSpPr>
          <p:cNvPr id="4" name="Slide Number Placeholder 3"/>
          <p:cNvSpPr>
            <a:spLocks noGrp="1"/>
          </p:cNvSpPr>
          <p:nvPr>
            <p:ph type="sldNum" sz="quarter" idx="10"/>
          </p:nvPr>
        </p:nvSpPr>
        <p:spPr/>
        <p:txBody>
          <a:bodyPr/>
          <a:lstStyle/>
          <a:p>
            <a:fld id="{47ADBFBD-0561-3442-A1A3-52AAC743A0EE}" type="slidenum">
              <a:rPr lang="en-US" smtClean="0"/>
              <a:t>27</a:t>
            </a:fld>
            <a:endParaRPr lang="en-US"/>
          </a:p>
        </p:txBody>
      </p:sp>
    </p:spTree>
    <p:extLst>
      <p:ext uri="{BB962C8B-B14F-4D97-AF65-F5344CB8AC3E}">
        <p14:creationId xmlns:p14="http://schemas.microsoft.com/office/powerpoint/2010/main" val="63637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Modeled phosphorous yield is a downscaled version of the Lake Champlain SWAT model from the EPA produced by the DEC.</a:t>
            </a:r>
          </a:p>
        </p:txBody>
      </p:sp>
      <p:sp>
        <p:nvSpPr>
          <p:cNvPr id="4" name="Slide Number Placeholder 3"/>
          <p:cNvSpPr>
            <a:spLocks noGrp="1"/>
          </p:cNvSpPr>
          <p:nvPr>
            <p:ph type="sldNum" sz="quarter" idx="10"/>
          </p:nvPr>
        </p:nvSpPr>
        <p:spPr/>
        <p:txBody>
          <a:bodyPr/>
          <a:lstStyle/>
          <a:p>
            <a:fld id="{47ADBFBD-0561-3442-A1A3-52AAC743A0EE}" type="slidenum">
              <a:rPr lang="en-US" smtClean="0"/>
              <a:t>28</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modeled possible sources of pollution for impaired and stressed waters that were identified by the DEC as well as natural areas that could attenuate that pollution.</a:t>
            </a:r>
          </a:p>
        </p:txBody>
      </p:sp>
      <p:sp>
        <p:nvSpPr>
          <p:cNvPr id="4" name="Slide Number Placeholder 3"/>
          <p:cNvSpPr>
            <a:spLocks noGrp="1"/>
          </p:cNvSpPr>
          <p:nvPr>
            <p:ph type="sldNum" sz="quarter" idx="10"/>
          </p:nvPr>
        </p:nvSpPr>
        <p:spPr/>
        <p:txBody>
          <a:bodyPr/>
          <a:lstStyle/>
          <a:p>
            <a:fld id="{47ADBFBD-0561-3442-A1A3-52AAC743A0EE}" type="slidenum">
              <a:rPr lang="en-US" smtClean="0"/>
              <a:t>29</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recent important reports</a:t>
            </a:r>
            <a:r>
              <a:rPr lang="en-US" baseline="0" dirty="0"/>
              <a:t> reinforce the relationship between natural systems and water quality. </a:t>
            </a:r>
            <a:endParaRPr lang="en-US" dirty="0"/>
          </a:p>
        </p:txBody>
      </p:sp>
      <p:sp>
        <p:nvSpPr>
          <p:cNvPr id="4" name="Slide Number Placeholder 3"/>
          <p:cNvSpPr>
            <a:spLocks noGrp="1"/>
          </p:cNvSpPr>
          <p:nvPr>
            <p:ph type="sldNum" sz="quarter" idx="10"/>
          </p:nvPr>
        </p:nvSpPr>
        <p:spPr/>
        <p:txBody>
          <a:bodyPr/>
          <a:lstStyle/>
          <a:p>
            <a:fld id="{47ADBFBD-0561-3442-A1A3-52AAC743A0EE}" type="slidenum">
              <a:rPr lang="en-US" smtClean="0"/>
              <a:t>3</a:t>
            </a:fld>
            <a:endParaRPr lang="en-US" dirty="0"/>
          </a:p>
        </p:txBody>
      </p:sp>
    </p:spTree>
    <p:extLst>
      <p:ext uri="{BB962C8B-B14F-4D97-AF65-F5344CB8AC3E}">
        <p14:creationId xmlns:p14="http://schemas.microsoft.com/office/powerpoint/2010/main" val="1321880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Restorable wetlands modeled by the Vermont Department of Forests, Parks, and Recreation.</a:t>
            </a:r>
          </a:p>
        </p:txBody>
      </p:sp>
      <p:sp>
        <p:nvSpPr>
          <p:cNvPr id="4" name="Slide Number Placeholder 3"/>
          <p:cNvSpPr>
            <a:spLocks noGrp="1"/>
          </p:cNvSpPr>
          <p:nvPr>
            <p:ph type="sldNum" sz="quarter" idx="10"/>
          </p:nvPr>
        </p:nvSpPr>
        <p:spPr/>
        <p:txBody>
          <a:bodyPr/>
          <a:lstStyle/>
          <a:p>
            <a:fld id="{47ADBFBD-0561-3442-A1A3-52AAC743A0EE}" type="slidenum">
              <a:rPr lang="en-US" smtClean="0"/>
              <a:t>30</a:t>
            </a:fld>
            <a:endParaRPr lang="en-US"/>
          </a:p>
        </p:txBody>
      </p:sp>
    </p:spTree>
    <p:extLst>
      <p:ext uri="{BB962C8B-B14F-4D97-AF65-F5344CB8AC3E}">
        <p14:creationId xmlns:p14="http://schemas.microsoft.com/office/powerpoint/2010/main" val="2381437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River Sensitivity Coarse Screen developed by </a:t>
            </a:r>
            <a:r>
              <a:rPr lang="en-US" sz="1200" kern="1200" dirty="0" err="1">
                <a:solidFill>
                  <a:schemeClr val="tx1"/>
                </a:solidFill>
                <a:effectLst/>
                <a:latin typeface="+mn-lt"/>
                <a:ea typeface="+mn-ea"/>
                <a:cs typeface="+mn-cs"/>
              </a:rPr>
              <a:t>Milone</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MacBroome</a:t>
            </a:r>
            <a:r>
              <a:rPr lang="en-US" sz="1200" kern="1200" dirty="0">
                <a:solidFill>
                  <a:schemeClr val="tx1"/>
                </a:solidFill>
                <a:effectLst/>
                <a:latin typeface="+mn-lt"/>
                <a:ea typeface="+mn-ea"/>
                <a:cs typeface="+mn-cs"/>
              </a:rPr>
              <a:t> for the Vermont Land Trust. It identifies erosion and sedimentation risk.</a:t>
            </a:r>
          </a:p>
        </p:txBody>
      </p:sp>
      <p:sp>
        <p:nvSpPr>
          <p:cNvPr id="4" name="Slide Number Placeholder 3"/>
          <p:cNvSpPr>
            <a:spLocks noGrp="1"/>
          </p:cNvSpPr>
          <p:nvPr>
            <p:ph type="sldNum" sz="quarter" idx="10"/>
          </p:nvPr>
        </p:nvSpPr>
        <p:spPr/>
        <p:txBody>
          <a:bodyPr/>
          <a:lstStyle/>
          <a:p>
            <a:fld id="{47ADBFBD-0561-3442-A1A3-52AAC743A0EE}" type="slidenum">
              <a:rPr lang="en-US" smtClean="0"/>
              <a:t>31</a:t>
            </a:fld>
            <a:endParaRPr lang="en-US"/>
          </a:p>
        </p:txBody>
      </p:sp>
    </p:spTree>
    <p:extLst>
      <p:ext uri="{BB962C8B-B14F-4D97-AF65-F5344CB8AC3E}">
        <p14:creationId xmlns:p14="http://schemas.microsoft.com/office/powerpoint/2010/main" val="969653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here is the resulting Water Quality Impact layer. There are very few high scoring areas. There is a lot of green and yellow, but red and orange are barely visible at this scale. This is because the high scoring portions of the component layers did not overlap very often to create the highest scores of Water Quality Impact. But it does highlight areas known to be important to water quality.</a:t>
            </a:r>
          </a:p>
        </p:txBody>
      </p:sp>
      <p:sp>
        <p:nvSpPr>
          <p:cNvPr id="4" name="Slide Number Placeholder 3"/>
          <p:cNvSpPr>
            <a:spLocks noGrp="1"/>
          </p:cNvSpPr>
          <p:nvPr>
            <p:ph type="sldNum" sz="quarter" idx="10"/>
          </p:nvPr>
        </p:nvSpPr>
        <p:spPr/>
        <p:txBody>
          <a:bodyPr/>
          <a:lstStyle/>
          <a:p>
            <a:fld id="{47ADBFBD-0561-3442-A1A3-52AAC743A0EE}" type="slidenum">
              <a:rPr lang="en-US" smtClean="0"/>
              <a:t>32</a:t>
            </a:fld>
            <a:endParaRPr lang="en-US"/>
          </a:p>
        </p:txBody>
      </p:sp>
    </p:spTree>
    <p:extLst>
      <p:ext uri="{BB962C8B-B14F-4D97-AF65-F5344CB8AC3E}">
        <p14:creationId xmlns:p14="http://schemas.microsoft.com/office/powerpoint/2010/main" val="886793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combined the Water Quality Impact Layer and the Conservation Value layer into one layer that highlights opportunities for both.</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three final products should make sense to people with experience in conservation and water quality. The maps should light up with the most important places to protect and restore.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note that all projects in the Analysis Area are important for conservation and water quality. In each of the final products, low scoring areas are not irrelevant. High scoring areas indicate the presence of features and processes that add value to projects.</a:t>
            </a:r>
          </a:p>
        </p:txBody>
      </p:sp>
      <p:sp>
        <p:nvSpPr>
          <p:cNvPr id="4" name="Slide Number Placeholder 3"/>
          <p:cNvSpPr>
            <a:spLocks noGrp="1"/>
          </p:cNvSpPr>
          <p:nvPr>
            <p:ph type="sldNum" sz="quarter" idx="10"/>
          </p:nvPr>
        </p:nvSpPr>
        <p:spPr/>
        <p:txBody>
          <a:bodyPr/>
          <a:lstStyle/>
          <a:p>
            <a:fld id="{47ADBFBD-0561-3442-A1A3-52AAC743A0EE}" type="slidenum">
              <a:rPr lang="en-US" smtClean="0"/>
              <a:t>33</a:t>
            </a:fld>
            <a:endParaRPr lang="en-US"/>
          </a:p>
        </p:txBody>
      </p:sp>
    </p:spTree>
    <p:extLst>
      <p:ext uri="{BB962C8B-B14F-4D97-AF65-F5344CB8AC3E}">
        <p14:creationId xmlns:p14="http://schemas.microsoft.com/office/powerpoint/2010/main" val="886793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developed an interactive </a:t>
            </a:r>
            <a:r>
              <a:rPr lang="en-US" sz="1200" kern="1200" dirty="0" err="1">
                <a:solidFill>
                  <a:schemeClr val="tx1"/>
                </a:solidFill>
                <a:effectLst/>
                <a:latin typeface="+mn-lt"/>
                <a:ea typeface="+mn-ea"/>
                <a:cs typeface="+mn-cs"/>
              </a:rPr>
              <a:t>webmap</a:t>
            </a:r>
            <a:r>
              <a:rPr lang="en-US" sz="1200" kern="1200" dirty="0">
                <a:solidFill>
                  <a:schemeClr val="tx1"/>
                </a:solidFill>
                <a:effectLst/>
                <a:latin typeface="+mn-lt"/>
                <a:ea typeface="+mn-ea"/>
                <a:cs typeface="+mn-cs"/>
              </a:rPr>
              <a:t> where other conservation organizations and the public can zoom to areas of interest and view the final products as well as components, source data, and other relevant data.</a:t>
            </a:r>
          </a:p>
        </p:txBody>
      </p:sp>
      <p:sp>
        <p:nvSpPr>
          <p:cNvPr id="4" name="Slide Number Placeholder 3"/>
          <p:cNvSpPr>
            <a:spLocks noGrp="1"/>
          </p:cNvSpPr>
          <p:nvPr>
            <p:ph type="sldNum" sz="quarter" idx="10"/>
          </p:nvPr>
        </p:nvSpPr>
        <p:spPr/>
        <p:txBody>
          <a:bodyPr/>
          <a:lstStyle/>
          <a:p>
            <a:fld id="{47ADBFBD-0561-3442-A1A3-52AAC743A0EE}" type="slidenum">
              <a:rPr lang="en-US" smtClean="0"/>
              <a:t>34</a:t>
            </a:fld>
            <a:endParaRPr lang="en-US"/>
          </a:p>
        </p:txBody>
      </p:sp>
    </p:spTree>
    <p:extLst>
      <p:ext uri="{BB962C8B-B14F-4D97-AF65-F5344CB8AC3E}">
        <p14:creationId xmlns:p14="http://schemas.microsoft.com/office/powerpoint/2010/main" val="239322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 can upload shapefiles and other GIS data to help track projects, etc. Web services and additional ArcGIS Online </a:t>
            </a:r>
            <a:r>
              <a:rPr lang="en-US" sz="1200" kern="1200" dirty="0" err="1">
                <a:solidFill>
                  <a:schemeClr val="tx1"/>
                </a:solidFill>
                <a:effectLst/>
                <a:latin typeface="+mn-lt"/>
                <a:ea typeface="+mn-ea"/>
                <a:cs typeface="+mn-cs"/>
              </a:rPr>
              <a:t>basemaps</a:t>
            </a:r>
            <a:r>
              <a:rPr lang="en-US" sz="1200" kern="1200" dirty="0">
                <a:solidFill>
                  <a:schemeClr val="tx1"/>
                </a:solidFill>
                <a:effectLst/>
                <a:latin typeface="+mn-lt"/>
                <a:ea typeface="+mn-ea"/>
                <a:cs typeface="+mn-cs"/>
              </a:rPr>
              <a:t> may also be loaded.</a:t>
            </a:r>
          </a:p>
        </p:txBody>
      </p:sp>
      <p:sp>
        <p:nvSpPr>
          <p:cNvPr id="4" name="Slide Number Placeholder 3"/>
          <p:cNvSpPr>
            <a:spLocks noGrp="1"/>
          </p:cNvSpPr>
          <p:nvPr>
            <p:ph type="sldNum" sz="quarter" idx="10"/>
          </p:nvPr>
        </p:nvSpPr>
        <p:spPr/>
        <p:txBody>
          <a:bodyPr/>
          <a:lstStyle/>
          <a:p>
            <a:fld id="{47ADBFBD-0561-3442-A1A3-52AAC743A0EE}" type="slidenum">
              <a:rPr lang="en-US" smtClean="0"/>
              <a:t>35</a:t>
            </a:fld>
            <a:endParaRPr lang="en-US"/>
          </a:p>
        </p:txBody>
      </p:sp>
    </p:spTree>
    <p:extLst>
      <p:ext uri="{BB962C8B-B14F-4D97-AF65-F5344CB8AC3E}">
        <p14:creationId xmlns:p14="http://schemas.microsoft.com/office/powerpoint/2010/main" val="1633018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Source datasets include multiple attributes, which can be viewed in pop-ups and tables.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believe the Blueprint will be very useful to watershed groups and other environmental organizations around the state, and this kind of </a:t>
            </a:r>
            <a:r>
              <a:rPr lang="en-US" sz="1200" kern="1200" dirty="0" err="1">
                <a:solidFill>
                  <a:schemeClr val="tx1"/>
                </a:solidFill>
                <a:effectLst/>
                <a:latin typeface="+mn-lt"/>
                <a:ea typeface="+mn-ea"/>
                <a:cs typeface="+mn-cs"/>
              </a:rPr>
              <a:t>webmap</a:t>
            </a:r>
            <a:r>
              <a:rPr lang="en-US" sz="1200" kern="1200" dirty="0">
                <a:solidFill>
                  <a:schemeClr val="tx1"/>
                </a:solidFill>
                <a:effectLst/>
                <a:latin typeface="+mn-lt"/>
                <a:ea typeface="+mn-ea"/>
                <a:cs typeface="+mn-cs"/>
              </a:rPr>
              <a:t> will be the best way for them to interact with the data, since not everyone has GIS.</a:t>
            </a:r>
          </a:p>
        </p:txBody>
      </p:sp>
      <p:sp>
        <p:nvSpPr>
          <p:cNvPr id="4" name="Slide Number Placeholder 3"/>
          <p:cNvSpPr>
            <a:spLocks noGrp="1"/>
          </p:cNvSpPr>
          <p:nvPr>
            <p:ph type="sldNum" sz="quarter" idx="10"/>
          </p:nvPr>
        </p:nvSpPr>
        <p:spPr/>
        <p:txBody>
          <a:bodyPr/>
          <a:lstStyle/>
          <a:p>
            <a:fld id="{47ADBFBD-0561-3442-A1A3-52AAC743A0EE}" type="slidenum">
              <a:rPr lang="en-US" smtClean="0"/>
              <a:t>36</a:t>
            </a:fld>
            <a:endParaRPr lang="en-US"/>
          </a:p>
        </p:txBody>
      </p:sp>
    </p:spTree>
    <p:extLst>
      <p:ext uri="{BB962C8B-B14F-4D97-AF65-F5344CB8AC3E}">
        <p14:creationId xmlns:p14="http://schemas.microsoft.com/office/powerpoint/2010/main" val="1889021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the final Blueprint products are also available as layers in the Clean Water Road Map an online tool created by the Department of Environmental Conservation with support from Keurig Green Mountain to support the DEC’s efforts to reduce phosphorous in Lake Champlain.</a:t>
            </a:r>
          </a:p>
        </p:txBody>
      </p:sp>
      <p:sp>
        <p:nvSpPr>
          <p:cNvPr id="4" name="Slide Number Placeholder 3"/>
          <p:cNvSpPr>
            <a:spLocks noGrp="1"/>
          </p:cNvSpPr>
          <p:nvPr>
            <p:ph type="sldNum" sz="quarter" idx="10"/>
          </p:nvPr>
        </p:nvSpPr>
        <p:spPr/>
        <p:txBody>
          <a:bodyPr/>
          <a:lstStyle/>
          <a:p>
            <a:fld id="{47ADBFBD-0561-3442-A1A3-52AAC743A0EE}" type="slidenum">
              <a:rPr lang="en-US" smtClean="0"/>
              <a:t>37</a:t>
            </a:fld>
            <a:endParaRPr lang="en-US"/>
          </a:p>
        </p:txBody>
      </p:sp>
    </p:spTree>
    <p:extLst>
      <p:ext uri="{BB962C8B-B14F-4D97-AF65-F5344CB8AC3E}">
        <p14:creationId xmlns:p14="http://schemas.microsoft.com/office/powerpoint/2010/main" val="2398562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ADBFBD-0561-3442-A1A3-52AAC743A0EE}" type="slidenum">
              <a:rPr lang="en-US" smtClean="0"/>
              <a:t>38</a:t>
            </a:fld>
            <a:endParaRPr lang="en-US" dirty="0"/>
          </a:p>
        </p:txBody>
      </p:sp>
    </p:spTree>
    <p:extLst>
      <p:ext uri="{BB962C8B-B14F-4D97-AF65-F5344CB8AC3E}">
        <p14:creationId xmlns:p14="http://schemas.microsoft.com/office/powerpoint/2010/main" val="2133001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By restoring and protecting natural systems we serve both habitat protection and water quality goals. The Water Quality Blueprint is a prioritization of floodplains and other river, lake, and wetland-related areas for conservation value and water quality impact.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 wanted to provide a solution not just for The Nature Conservancy, but for the many others doing this kind of work. We’ve made our analysis available via an online planning tool.</a:t>
            </a:r>
          </a:p>
        </p:txBody>
      </p:sp>
      <p:sp>
        <p:nvSpPr>
          <p:cNvPr id="4" name="Slide Number Placeholder 3"/>
          <p:cNvSpPr>
            <a:spLocks noGrp="1"/>
          </p:cNvSpPr>
          <p:nvPr>
            <p:ph type="sldNum" sz="quarter" idx="10"/>
          </p:nvPr>
        </p:nvSpPr>
        <p:spPr/>
        <p:txBody>
          <a:bodyPr/>
          <a:lstStyle/>
          <a:p>
            <a:fld id="{47ADBFBD-0561-3442-A1A3-52AAC743A0EE}" type="slidenum">
              <a:rPr lang="en-US" smtClean="0"/>
              <a:t>4</a:t>
            </a:fld>
            <a:endParaRPr lang="en-US" dirty="0"/>
          </a:p>
        </p:txBody>
      </p:sp>
    </p:spTree>
    <p:extLst>
      <p:ext uri="{BB962C8B-B14F-4D97-AF65-F5344CB8AC3E}">
        <p14:creationId xmlns:p14="http://schemas.microsoft.com/office/powerpoint/2010/main" val="216359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got great guidance from our advisory committee, which included people from state and federal government agencies, local non-profits, and environmental consultants.</a:t>
            </a:r>
          </a:p>
        </p:txBody>
      </p:sp>
      <p:sp>
        <p:nvSpPr>
          <p:cNvPr id="4" name="Slide Number Placeholder 3"/>
          <p:cNvSpPr>
            <a:spLocks noGrp="1"/>
          </p:cNvSpPr>
          <p:nvPr>
            <p:ph type="sldNum" sz="quarter" idx="10"/>
          </p:nvPr>
        </p:nvSpPr>
        <p:spPr/>
        <p:txBody>
          <a:bodyPr/>
          <a:lstStyle/>
          <a:p>
            <a:fld id="{47ADBFBD-0561-3442-A1A3-52AAC743A0EE}" type="slidenum">
              <a:rPr lang="en-US" smtClean="0"/>
              <a:t>5</a:t>
            </a:fld>
            <a:endParaRPr lang="en-US" dirty="0"/>
          </a:p>
        </p:txBody>
      </p:sp>
    </p:spTree>
    <p:extLst>
      <p:ext uri="{BB962C8B-B14F-4D97-AF65-F5344CB8AC3E}">
        <p14:creationId xmlns:p14="http://schemas.microsoft.com/office/powerpoint/2010/main" val="204376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Now, how did we put the Blueprint together. First, note that it only covers the Vermont portion of the Lake Champlain Basin.</a:t>
            </a:r>
          </a:p>
        </p:txBody>
      </p:sp>
      <p:sp>
        <p:nvSpPr>
          <p:cNvPr id="4" name="Slide Number Placeholder 3"/>
          <p:cNvSpPr>
            <a:spLocks noGrp="1"/>
          </p:cNvSpPr>
          <p:nvPr>
            <p:ph type="sldNum" sz="quarter" idx="10"/>
          </p:nvPr>
        </p:nvSpPr>
        <p:spPr/>
        <p:txBody>
          <a:bodyPr/>
          <a:lstStyle/>
          <a:p>
            <a:fld id="{47ADBFBD-0561-3442-A1A3-52AAC743A0EE}" type="slidenum">
              <a:rPr lang="en-US" smtClean="0"/>
              <a:t>6</a:t>
            </a:fld>
            <a:endParaRPr lang="en-US"/>
          </a:p>
        </p:txBody>
      </p:sp>
    </p:spTree>
    <p:extLst>
      <p:ext uri="{BB962C8B-B14F-4D97-AF65-F5344CB8AC3E}">
        <p14:creationId xmlns:p14="http://schemas.microsoft.com/office/powerpoint/2010/main" val="235545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Also, we did not analyze all the land area. We only analyzed the riparian zone in the broadest sense as well as existing and converted wetlands. The analysis area is shown in brown. The grey area was not included in the analysis. This is how we focus on some of the natural systems that are most critical to water quality. We know that the rest of the basin is important, but we wanted to focus on the key features that are most impaired, areas that are close to water and have increased storage capacity.</a:t>
            </a:r>
          </a:p>
        </p:txBody>
      </p:sp>
      <p:sp>
        <p:nvSpPr>
          <p:cNvPr id="4" name="Slide Number Placeholder 3"/>
          <p:cNvSpPr>
            <a:spLocks noGrp="1"/>
          </p:cNvSpPr>
          <p:nvPr>
            <p:ph type="sldNum" sz="quarter" idx="10"/>
          </p:nvPr>
        </p:nvSpPr>
        <p:spPr/>
        <p:txBody>
          <a:bodyPr/>
          <a:lstStyle/>
          <a:p>
            <a:fld id="{47ADBFBD-0561-3442-A1A3-52AAC743A0EE}" type="slidenum">
              <a:rPr lang="en-US" smtClean="0"/>
              <a:t>7</a:t>
            </a:fld>
            <a:endParaRPr lang="en-US"/>
          </a:p>
        </p:txBody>
      </p:sp>
    </p:spTree>
    <p:extLst>
      <p:ext uri="{BB962C8B-B14F-4D97-AF65-F5344CB8AC3E}">
        <p14:creationId xmlns:p14="http://schemas.microsoft.com/office/powerpoint/2010/main" val="134936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Blueprint consists of three final products: a conservation value layer, a water quality impact layer, and a layer that combines the two.</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Conservation Value layer represents natural assets that will benefit from protection and restoration. It incorporates important habitat and natural processes.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 Quality Impact layer represents areas that are impaired, at risk of impairment, or that might attenuate such impairments.</a:t>
            </a:r>
          </a:p>
        </p:txBody>
      </p:sp>
      <p:sp>
        <p:nvSpPr>
          <p:cNvPr id="4" name="Slide Number Placeholder 3"/>
          <p:cNvSpPr>
            <a:spLocks noGrp="1"/>
          </p:cNvSpPr>
          <p:nvPr>
            <p:ph type="sldNum" sz="quarter" idx="10"/>
          </p:nvPr>
        </p:nvSpPr>
        <p:spPr/>
        <p:txBody>
          <a:bodyPr/>
          <a:lstStyle/>
          <a:p>
            <a:fld id="{47ADBFBD-0561-3442-A1A3-52AAC743A0EE}" type="slidenum">
              <a:rPr lang="en-US" smtClean="0"/>
              <a:t>8</a:t>
            </a:fld>
            <a:endParaRPr lang="en-US"/>
          </a:p>
        </p:txBody>
      </p:sp>
    </p:spTree>
    <p:extLst>
      <p:ext uri="{BB962C8B-B14F-4D97-AF65-F5344CB8AC3E}">
        <p14:creationId xmlns:p14="http://schemas.microsoft.com/office/powerpoint/2010/main" val="275290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Each of these final products is based on multiple geographic components. Components include continuous, discrete, and binary (i.e. presence/absence) datasets. Weights were chosen, based on professional judgement, to represent their relative importance to habitat or water quality. The resolution of components and the final products is 30 meters. So approximately every quarter-acre in the analysis area has individual values for each layer.</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method allows people to use the Blueprint to help evaluate any area (a parcel or buffer area, for example) for its importance to conservation or water quality.</a:t>
            </a:r>
          </a:p>
        </p:txBody>
      </p:sp>
      <p:sp>
        <p:nvSpPr>
          <p:cNvPr id="4" name="Slide Number Placeholder 3"/>
          <p:cNvSpPr>
            <a:spLocks noGrp="1"/>
          </p:cNvSpPr>
          <p:nvPr>
            <p:ph type="sldNum" sz="quarter" idx="10"/>
          </p:nvPr>
        </p:nvSpPr>
        <p:spPr/>
        <p:txBody>
          <a:bodyPr/>
          <a:lstStyle/>
          <a:p>
            <a:fld id="{47ADBFBD-0561-3442-A1A3-52AAC743A0EE}" type="slidenum">
              <a:rPr lang="en-US" smtClean="0"/>
              <a:t>9</a:t>
            </a:fld>
            <a:endParaRPr lang="en-US"/>
          </a:p>
        </p:txBody>
      </p:sp>
    </p:spTree>
    <p:extLst>
      <p:ext uri="{BB962C8B-B14F-4D97-AF65-F5344CB8AC3E}">
        <p14:creationId xmlns:p14="http://schemas.microsoft.com/office/powerpoint/2010/main" val="357790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CUSTOM BACKGROUND">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0" y="1"/>
            <a:ext cx="9143999" cy="6857998"/>
          </a:xfrm>
          <a:prstGeom prst="rect">
            <a:avLst/>
          </a:prstGeom>
          <a:solidFill>
            <a:srgbClr val="000000">
              <a:alpha val="21000"/>
            </a:srgbClr>
          </a:solidFill>
          <a:ln>
            <a:noFill/>
          </a:ln>
        </p:spPr>
        <p:txBody>
          <a:bodyPr vert="horz" anchor="b"/>
          <a:lstStyle>
            <a:lvl1pPr algn="r">
              <a:defRPr baseline="0"/>
            </a:lvl1pPr>
          </a:lstStyle>
          <a:p>
            <a:pPr lvl="0"/>
            <a:r>
              <a:rPr lang="en-US" dirty="0"/>
              <a:t>Do Not Touch Gray box</a:t>
            </a:r>
          </a:p>
          <a:p>
            <a:pPr lvl="0"/>
            <a:endParaRPr lang="en-US" dirty="0"/>
          </a:p>
        </p:txBody>
      </p:sp>
      <p:sp>
        <p:nvSpPr>
          <p:cNvPr id="5" name="Title Placeholder 1"/>
          <p:cNvSpPr>
            <a:spLocks noGrp="1"/>
          </p:cNvSpPr>
          <p:nvPr>
            <p:ph type="title" hasCustomPrompt="1"/>
          </p:nvPr>
        </p:nvSpPr>
        <p:spPr>
          <a:xfrm>
            <a:off x="1039091" y="1815353"/>
            <a:ext cx="7023965" cy="1680882"/>
          </a:xfrm>
          <a:prstGeom prst="rect">
            <a:avLst/>
          </a:prstGeom>
          <a:ln w="38100" cmpd="sng">
            <a:solidFill>
              <a:schemeClr val="bg1"/>
            </a:solidFill>
          </a:ln>
        </p:spPr>
        <p:txBody>
          <a:bodyPr vert="horz" lIns="82048" tIns="41025" rIns="82048" bIns="41025" rtlCol="0" anchor="ctr">
            <a:noAutofit/>
          </a:bodyPr>
          <a:lstStyle>
            <a:lvl1pPr algn="ctr">
              <a:defRPr sz="3200" b="0" i="0">
                <a:solidFill>
                  <a:schemeClr val="bg1"/>
                </a:solidFill>
                <a:latin typeface="Imago Medium"/>
                <a:cs typeface="Imago Medium"/>
              </a:defRPr>
            </a:lvl1pPr>
          </a:lstStyle>
          <a:p>
            <a:r>
              <a:rPr lang="en-US" dirty="0"/>
              <a:t>CLICK TO EDIT MASTER TITLE STYLE</a:t>
            </a:r>
          </a:p>
        </p:txBody>
      </p:sp>
      <p:sp>
        <p:nvSpPr>
          <p:cNvPr id="8" name="Text Placeholder 15"/>
          <p:cNvSpPr>
            <a:spLocks noGrp="1"/>
          </p:cNvSpPr>
          <p:nvPr>
            <p:ph type="body" sz="quarter" idx="13"/>
          </p:nvPr>
        </p:nvSpPr>
        <p:spPr>
          <a:xfrm>
            <a:off x="1731818" y="3563472"/>
            <a:ext cx="5541818" cy="268941"/>
          </a:xfrm>
          <a:prstGeom prst="rect">
            <a:avLst/>
          </a:prstGeom>
        </p:spPr>
        <p:txBody>
          <a:bodyPr vert="horz" lIns="82048" tIns="41025" rIns="82048" bIns="41025"/>
          <a:lstStyle>
            <a:lvl1pPr marL="0" indent="0" algn="ctr">
              <a:defRPr sz="1800" b="0" i="0" cap="all" spc="224">
                <a:solidFill>
                  <a:srgbClr val="78D255"/>
                </a:solidFill>
                <a:latin typeface="Imago Book"/>
                <a:cs typeface="Imago Book"/>
              </a:defRPr>
            </a:lvl1pPr>
          </a:lstStyle>
          <a:p>
            <a:pPr lvl="0"/>
            <a:r>
              <a:rPr lang="en-US" dirty="0"/>
              <a:t>Click to edit Master text styles</a:t>
            </a:r>
          </a:p>
        </p:txBody>
      </p:sp>
      <p:sp>
        <p:nvSpPr>
          <p:cNvPr id="9" name="Picture Placeholder 8"/>
          <p:cNvSpPr>
            <a:spLocks noGrp="1"/>
          </p:cNvSpPr>
          <p:nvPr>
            <p:ph type="pic" sz="quarter" idx="14" hasCustomPrompt="1"/>
          </p:nvPr>
        </p:nvSpPr>
        <p:spPr>
          <a:xfrm>
            <a:off x="0" y="0"/>
            <a:ext cx="9143999" cy="6857999"/>
          </a:xfrm>
          <a:prstGeom prst="rect">
            <a:avLst/>
          </a:prstGeom>
        </p:spPr>
        <p:txBody>
          <a:bodyPr vert="horz"/>
          <a:lstStyle>
            <a:lvl1pPr>
              <a:defRPr baseline="0"/>
            </a:lvl1pPr>
          </a:lstStyle>
          <a:p>
            <a:r>
              <a:rPr lang="en-US" dirty="0"/>
              <a:t>Step ONE: Select Picture, Then Right Click &gt; Arrange &gt; Send to Back \\ Step TWO: After setting picture, Edit Text</a:t>
            </a:r>
          </a:p>
          <a:p>
            <a:endParaRPr lang="en-US" dirty="0"/>
          </a:p>
        </p:txBody>
      </p:sp>
    </p:spTree>
    <p:extLst>
      <p:ext uri="{BB962C8B-B14F-4D97-AF65-F5344CB8AC3E}">
        <p14:creationId xmlns:p14="http://schemas.microsoft.com/office/powerpoint/2010/main" val="25480905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2-column)">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710545" y="874059"/>
            <a:ext cx="3602182" cy="4975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9" name="Content Placeholder 12"/>
          <p:cNvSpPr>
            <a:spLocks noGrp="1"/>
          </p:cNvSpPr>
          <p:nvPr>
            <p:ph sz="quarter" idx="11"/>
          </p:nvPr>
        </p:nvSpPr>
        <p:spPr>
          <a:xfrm>
            <a:off x="831274" y="2218765"/>
            <a:ext cx="3671455" cy="3563471"/>
          </a:xfrm>
          <a:prstGeom prst="rect">
            <a:avLst/>
          </a:prstGeom>
        </p:spPr>
        <p:txBody>
          <a:bodyPr vert="horz" lIns="82048" tIns="41025" rIns="82048" bIns="41025"/>
          <a:lstStyle>
            <a:lvl1pPr marL="0" indent="0">
              <a:lnSpc>
                <a:spcPct val="130000"/>
              </a:lnSpc>
              <a:defRPr sz="1600" b="0" i="0">
                <a:solidFill>
                  <a:srgbClr val="7F7F7F"/>
                </a:solidFill>
                <a:latin typeface="Imago Book"/>
                <a:cs typeface="Imago Book"/>
              </a:defRPr>
            </a:lvl1pPr>
            <a:lvl2pPr marL="0" indent="0">
              <a:lnSpc>
                <a:spcPct val="130000"/>
              </a:lnSpc>
              <a:defRPr sz="1400" b="0" i="0">
                <a:solidFill>
                  <a:srgbClr val="7F7F7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7F7F7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20" name="Text Placeholder 15"/>
          <p:cNvSpPr>
            <a:spLocks noGrp="1"/>
          </p:cNvSpPr>
          <p:nvPr>
            <p:ph type="body" sz="quarter" idx="15"/>
          </p:nvPr>
        </p:nvSpPr>
        <p:spPr>
          <a:xfrm>
            <a:off x="831274" y="1680883"/>
            <a:ext cx="3740727"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9"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0"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Title Placeholder 1"/>
          <p:cNvSpPr>
            <a:spLocks noGrp="1"/>
          </p:cNvSpPr>
          <p:nvPr>
            <p:ph type="title" hasCustomPrompt="1"/>
          </p:nvPr>
        </p:nvSpPr>
        <p:spPr>
          <a:xfrm>
            <a:off x="831274" y="941294"/>
            <a:ext cx="3740727"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2"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21031721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OLOR QUOTE">
    <p:spTree>
      <p:nvGrpSpPr>
        <p:cNvPr id="1" name=""/>
        <p:cNvGrpSpPr/>
        <p:nvPr/>
      </p:nvGrpSpPr>
      <p:grpSpPr>
        <a:xfrm>
          <a:off x="0" y="0"/>
          <a:ext cx="0" cy="0"/>
          <a:chOff x="0" y="0"/>
          <a:chExt cx="0" cy="0"/>
        </a:xfrm>
      </p:grpSpPr>
      <p:sp>
        <p:nvSpPr>
          <p:cNvPr id="19" name="Content Placeholder 12"/>
          <p:cNvSpPr>
            <a:spLocks noGrp="1"/>
          </p:cNvSpPr>
          <p:nvPr>
            <p:ph sz="quarter" idx="11"/>
          </p:nvPr>
        </p:nvSpPr>
        <p:spPr>
          <a:xfrm>
            <a:off x="831274" y="2218765"/>
            <a:ext cx="3671455" cy="3563471"/>
          </a:xfrm>
          <a:prstGeom prst="rect">
            <a:avLst/>
          </a:prstGeom>
        </p:spPr>
        <p:txBody>
          <a:bodyPr vert="horz" lIns="82048" tIns="41025" rIns="82048" bIns="41025"/>
          <a:lstStyle>
            <a:lvl1pPr marL="0" indent="0">
              <a:lnSpc>
                <a:spcPct val="130000"/>
              </a:lnSpc>
              <a:defRPr sz="1600" b="0" i="0">
                <a:solidFill>
                  <a:srgbClr val="7F7F7F"/>
                </a:solidFill>
                <a:latin typeface="Imago Book"/>
                <a:cs typeface="Imago Book"/>
              </a:defRPr>
            </a:lvl1pPr>
            <a:lvl2pPr marL="0" indent="0">
              <a:lnSpc>
                <a:spcPct val="130000"/>
              </a:lnSpc>
              <a:defRPr sz="1400" b="0" i="0">
                <a:solidFill>
                  <a:srgbClr val="7F7F7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7F7F7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9"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0"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Text Placeholder 3"/>
          <p:cNvSpPr>
            <a:spLocks noGrp="1"/>
          </p:cNvSpPr>
          <p:nvPr>
            <p:ph type="body" sz="quarter" idx="16" hasCustomPrompt="1"/>
          </p:nvPr>
        </p:nvSpPr>
        <p:spPr>
          <a:xfrm>
            <a:off x="4715018" y="807011"/>
            <a:ext cx="3602037" cy="4975225"/>
          </a:xfrm>
          <a:prstGeom prst="rect">
            <a:avLst/>
          </a:prstGeom>
          <a:solidFill>
            <a:srgbClr val="78D255"/>
          </a:solidFill>
        </p:spPr>
        <p:txBody>
          <a:bodyPr vert="horz" anchor="ctr"/>
          <a:lstStyle>
            <a:lvl1pPr algn="r">
              <a:defRPr sz="2800" b="0" i="0">
                <a:solidFill>
                  <a:srgbClr val="FFFFFF"/>
                </a:solidFill>
                <a:latin typeface="Imago Light"/>
                <a:cs typeface="Imago Light"/>
              </a:defRPr>
            </a:lvl1pPr>
            <a:lvl2pPr algn="r">
              <a:defRPr sz="2800" b="1">
                <a:solidFill>
                  <a:srgbClr val="FFFFFF"/>
                </a:solidFill>
                <a:latin typeface="Imago Medium"/>
                <a:cs typeface="Imago Medium"/>
              </a:defRPr>
            </a:lvl2pPr>
            <a:lvl3pPr algn="r">
              <a:defRPr sz="2800" b="1">
                <a:solidFill>
                  <a:srgbClr val="FFFFFF"/>
                </a:solidFill>
                <a:latin typeface="Imago Medium"/>
                <a:cs typeface="Imago Medium"/>
              </a:defRPr>
            </a:lvl3pPr>
            <a:lvl4pPr algn="r">
              <a:defRPr sz="2800" b="1">
                <a:solidFill>
                  <a:srgbClr val="FFFFFF"/>
                </a:solidFill>
                <a:latin typeface="Imago Medium"/>
                <a:cs typeface="Imago Medium"/>
              </a:defRPr>
            </a:lvl4pPr>
            <a:lvl5pPr algn="r">
              <a:defRPr sz="2800" b="1">
                <a:solidFill>
                  <a:srgbClr val="FFFFFF"/>
                </a:solidFill>
                <a:latin typeface="Imago Medium"/>
                <a:cs typeface="Imago Medium"/>
              </a:defRPr>
            </a:lvl5pPr>
          </a:lstStyle>
          <a:p>
            <a:pPr lvl="0"/>
            <a:r>
              <a:rPr lang="en-US" dirty="0"/>
              <a:t>CLICK TO </a:t>
            </a:r>
          </a:p>
          <a:p>
            <a:pPr lvl="0"/>
            <a:r>
              <a:rPr lang="en-US" dirty="0"/>
              <a:t>EDIT </a:t>
            </a:r>
          </a:p>
          <a:p>
            <a:pPr lvl="0"/>
            <a:r>
              <a:rPr lang="en-US" dirty="0"/>
              <a:t>MASTER </a:t>
            </a:r>
          </a:p>
          <a:p>
            <a:pPr lvl="0"/>
            <a:r>
              <a:rPr lang="en-US" dirty="0"/>
              <a:t>TEXT STYLES</a:t>
            </a:r>
          </a:p>
        </p:txBody>
      </p:sp>
      <p:sp>
        <p:nvSpPr>
          <p:cNvPr id="11" name="Text Placeholder 15"/>
          <p:cNvSpPr>
            <a:spLocks noGrp="1"/>
          </p:cNvSpPr>
          <p:nvPr>
            <p:ph type="body" sz="quarter" idx="15"/>
          </p:nvPr>
        </p:nvSpPr>
        <p:spPr>
          <a:xfrm>
            <a:off x="831274" y="1680883"/>
            <a:ext cx="3740727"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13" name="Title Placeholder 1"/>
          <p:cNvSpPr>
            <a:spLocks noGrp="1"/>
          </p:cNvSpPr>
          <p:nvPr>
            <p:ph type="title" hasCustomPrompt="1"/>
          </p:nvPr>
        </p:nvSpPr>
        <p:spPr>
          <a:xfrm>
            <a:off x="831274" y="941294"/>
            <a:ext cx="3740727"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2"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dirty="0"/>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5998795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PORTANT">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12750" y="1873250"/>
            <a:ext cx="8334375" cy="4143375"/>
          </a:xfrm>
          <a:prstGeom prst="rect">
            <a:avLst/>
          </a:prstGeom>
        </p:spPr>
        <p:txBody>
          <a:bodyPr vert="horz"/>
          <a:lstStyle>
            <a:lvl1pPr>
              <a:defRPr sz="1600" b="0" i="0">
                <a:solidFill>
                  <a:schemeClr val="tx1">
                    <a:lumMod val="50000"/>
                    <a:lumOff val="50000"/>
                  </a:schemeClr>
                </a:solidFill>
                <a:latin typeface="Imago Book"/>
                <a:cs typeface="Imago Book"/>
              </a:defRPr>
            </a:lvl1pPr>
            <a:lvl2pPr>
              <a:defRPr sz="1600" b="0" i="0">
                <a:solidFill>
                  <a:schemeClr val="tx1">
                    <a:lumMod val="50000"/>
                    <a:lumOff val="50000"/>
                  </a:schemeClr>
                </a:solidFill>
                <a:latin typeface="Imago Book"/>
                <a:cs typeface="Imago Book"/>
              </a:defRPr>
            </a:lvl2pPr>
            <a:lvl3pPr>
              <a:defRPr sz="1600" b="0" i="0">
                <a:solidFill>
                  <a:schemeClr val="tx1">
                    <a:lumMod val="50000"/>
                    <a:lumOff val="50000"/>
                  </a:schemeClr>
                </a:solidFill>
                <a:latin typeface="Imago Book"/>
                <a:cs typeface="Imago Book"/>
              </a:defRPr>
            </a:lvl3pPr>
            <a:lvl4pPr>
              <a:defRPr sz="1600" b="0" i="0">
                <a:solidFill>
                  <a:schemeClr val="tx1">
                    <a:lumMod val="50000"/>
                    <a:lumOff val="50000"/>
                  </a:schemeClr>
                </a:solidFill>
                <a:latin typeface="Imago Book"/>
                <a:cs typeface="Imago Book"/>
              </a:defRPr>
            </a:lvl4pPr>
            <a:lvl5pPr>
              <a:defRPr sz="1600" b="0" i="0">
                <a:solidFill>
                  <a:schemeClr val="tx1">
                    <a:lumMod val="50000"/>
                    <a:lumOff val="50000"/>
                  </a:schemeClr>
                </a:solidFill>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Line 2"/>
          <p:cNvSpPr>
            <a:spLocks noChangeShapeType="1"/>
          </p:cNvSpPr>
          <p:nvPr userDrawn="1"/>
        </p:nvSpPr>
        <p:spPr bwMode="auto">
          <a:xfrm rot="10800000" flipH="1">
            <a:off x="3255818" y="6252882"/>
            <a:ext cx="2632364" cy="0"/>
          </a:xfrm>
          <a:prstGeom prst="line">
            <a:avLst/>
          </a:prstGeom>
          <a:noFill/>
          <a:ln w="12700">
            <a:solidFill>
              <a:srgbClr val="FFFFF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 name="Line 2"/>
          <p:cNvSpPr>
            <a:spLocks noChangeShapeType="1"/>
          </p:cNvSpPr>
          <p:nvPr userDrawn="1"/>
        </p:nvSpPr>
        <p:spPr bwMode="auto">
          <a:xfrm rot="10800000" flipH="1">
            <a:off x="3255818" y="605118"/>
            <a:ext cx="2632364"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Title Placeholder 1"/>
          <p:cNvSpPr>
            <a:spLocks noGrp="1"/>
          </p:cNvSpPr>
          <p:nvPr>
            <p:ph type="title" hasCustomPrompt="1"/>
          </p:nvPr>
        </p:nvSpPr>
        <p:spPr>
          <a:xfrm>
            <a:off x="831274" y="941294"/>
            <a:ext cx="7023965" cy="476250"/>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2" name="Text Placeholder 15"/>
          <p:cNvSpPr>
            <a:spLocks noGrp="1"/>
          </p:cNvSpPr>
          <p:nvPr>
            <p:ph type="body" sz="quarter" idx="13"/>
          </p:nvPr>
        </p:nvSpPr>
        <p:spPr>
          <a:xfrm>
            <a:off x="831273" y="1479177"/>
            <a:ext cx="5541818" cy="268941"/>
          </a:xfrm>
          <a:prstGeom prst="rect">
            <a:avLst/>
          </a:prstGeom>
        </p:spPr>
        <p:txBody>
          <a:bodyPr vert="horz" lIns="82048" tIns="41025" rIns="82048" bIns="41025"/>
          <a:lstStyle>
            <a:lvl1pPr>
              <a:defRPr sz="1400" b="0" i="0" cap="all" spc="224">
                <a:solidFill>
                  <a:schemeClr val="tx1">
                    <a:lumMod val="50000"/>
                    <a:lumOff val="50000"/>
                  </a:schemeClr>
                </a:solidFill>
                <a:latin typeface="Imago Book"/>
                <a:cs typeface="Imago Book"/>
              </a:defRPr>
            </a:lvl1pPr>
          </a:lstStyle>
          <a:p>
            <a:pPr lvl="0"/>
            <a:r>
              <a:rPr lang="en-US" dirty="0"/>
              <a:t>Click to edit Master text styles</a:t>
            </a:r>
          </a:p>
        </p:txBody>
      </p:sp>
      <p:sp>
        <p:nvSpPr>
          <p:cNvPr id="15"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6"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8938405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LAYOUT">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12750" y="841376"/>
            <a:ext cx="8334375" cy="5175250"/>
          </a:xfrm>
          <a:prstGeom prst="rect">
            <a:avLst/>
          </a:prstGeom>
        </p:spPr>
        <p:txBody>
          <a:bodyPr vert="horz" anchor="ctr"/>
          <a:lstStyle>
            <a:lvl1pPr algn="ctr">
              <a:defRPr sz="1600" b="0" i="0">
                <a:solidFill>
                  <a:schemeClr val="tx1">
                    <a:lumMod val="50000"/>
                    <a:lumOff val="50000"/>
                  </a:schemeClr>
                </a:solidFill>
                <a:latin typeface="Imago Book"/>
                <a:cs typeface="Imago Book"/>
              </a:defRPr>
            </a:lvl1pPr>
            <a:lvl2pPr>
              <a:defRPr sz="1600" b="0" i="0">
                <a:solidFill>
                  <a:schemeClr val="tx1">
                    <a:lumMod val="50000"/>
                    <a:lumOff val="50000"/>
                  </a:schemeClr>
                </a:solidFill>
                <a:latin typeface="Imago Book"/>
                <a:cs typeface="Imago Book"/>
              </a:defRPr>
            </a:lvl2pPr>
            <a:lvl3pPr>
              <a:defRPr sz="1600" b="0" i="0">
                <a:solidFill>
                  <a:schemeClr val="tx1">
                    <a:lumMod val="50000"/>
                    <a:lumOff val="50000"/>
                  </a:schemeClr>
                </a:solidFill>
                <a:latin typeface="Imago Book"/>
                <a:cs typeface="Imago Book"/>
              </a:defRPr>
            </a:lvl3pPr>
            <a:lvl4pPr>
              <a:defRPr sz="1600" b="0" i="0">
                <a:solidFill>
                  <a:schemeClr val="tx1">
                    <a:lumMod val="50000"/>
                    <a:lumOff val="50000"/>
                  </a:schemeClr>
                </a:solidFill>
                <a:latin typeface="Imago Book"/>
                <a:cs typeface="Imago Book"/>
              </a:defRPr>
            </a:lvl4pPr>
            <a:lvl5pPr>
              <a:defRPr sz="1600" b="0" i="0">
                <a:solidFill>
                  <a:schemeClr val="tx1">
                    <a:lumMod val="50000"/>
                    <a:lumOff val="50000"/>
                  </a:schemeClr>
                </a:solidFill>
                <a:latin typeface="Imago Book"/>
                <a:cs typeface="Imago Book"/>
              </a:defRPr>
            </a:lvl5pPr>
          </a:lstStyle>
          <a:p>
            <a:pPr lvl="0"/>
            <a:r>
              <a:rPr lang="en-US" dirty="0"/>
              <a:t>Click to edit Master text styles</a:t>
            </a:r>
          </a:p>
        </p:txBody>
      </p:sp>
      <p:sp>
        <p:nvSpPr>
          <p:cNvPr id="4" name="Line 2"/>
          <p:cNvSpPr>
            <a:spLocks noChangeShapeType="1"/>
          </p:cNvSpPr>
          <p:nvPr userDrawn="1"/>
        </p:nvSpPr>
        <p:spPr bwMode="auto">
          <a:xfrm rot="10800000" flipH="1">
            <a:off x="3255818" y="6252882"/>
            <a:ext cx="2632364" cy="0"/>
          </a:xfrm>
          <a:prstGeom prst="line">
            <a:avLst/>
          </a:prstGeom>
          <a:noFill/>
          <a:ln w="12700">
            <a:solidFill>
              <a:srgbClr val="FFFFF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 name="Line 2"/>
          <p:cNvSpPr>
            <a:spLocks noChangeShapeType="1"/>
          </p:cNvSpPr>
          <p:nvPr userDrawn="1"/>
        </p:nvSpPr>
        <p:spPr bwMode="auto">
          <a:xfrm rot="10800000" flipH="1">
            <a:off x="3255818" y="605118"/>
            <a:ext cx="2632364"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6"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2412535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4710545" y="754529"/>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6" name="Content Placeholder 12"/>
          <p:cNvSpPr>
            <a:spLocks noGrp="1"/>
          </p:cNvSpPr>
          <p:nvPr>
            <p:ph sz="quarter" idx="11"/>
          </p:nvPr>
        </p:nvSpPr>
        <p:spPr>
          <a:xfrm>
            <a:off x="831274" y="2218765"/>
            <a:ext cx="3671455" cy="3563471"/>
          </a:xfrm>
          <a:prstGeom prst="rect">
            <a:avLst/>
          </a:prstGeom>
        </p:spPr>
        <p:txBody>
          <a:bodyPr vert="horz" lIns="82048" tIns="41025" rIns="82048" bIns="41025"/>
          <a:lstStyle>
            <a:lvl1pPr marL="0" indent="0">
              <a:lnSpc>
                <a:spcPct val="130000"/>
              </a:lnSpc>
              <a:defRPr sz="1600" b="0" i="0">
                <a:solidFill>
                  <a:srgbClr val="7F7F7F"/>
                </a:solidFill>
                <a:latin typeface="Imago Book"/>
                <a:cs typeface="Imago Book"/>
              </a:defRPr>
            </a:lvl1pPr>
            <a:lvl2pPr marL="0" indent="0">
              <a:lnSpc>
                <a:spcPct val="130000"/>
              </a:lnSpc>
              <a:defRPr sz="1400" b="0" i="0">
                <a:solidFill>
                  <a:srgbClr val="7F7F7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7F7F7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8" name="Picture Placeholder 2"/>
          <p:cNvSpPr>
            <a:spLocks noGrp="1"/>
          </p:cNvSpPr>
          <p:nvPr>
            <p:ph type="pic" sz="quarter" idx="16"/>
          </p:nvPr>
        </p:nvSpPr>
        <p:spPr>
          <a:xfrm>
            <a:off x="4710545" y="2478554"/>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9" name="Picture Placeholder 2"/>
          <p:cNvSpPr>
            <a:spLocks noGrp="1"/>
          </p:cNvSpPr>
          <p:nvPr>
            <p:ph type="pic" sz="quarter" idx="17"/>
          </p:nvPr>
        </p:nvSpPr>
        <p:spPr>
          <a:xfrm>
            <a:off x="4710545" y="4206875"/>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0"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Text Placeholder 15"/>
          <p:cNvSpPr>
            <a:spLocks noGrp="1"/>
          </p:cNvSpPr>
          <p:nvPr>
            <p:ph type="body" sz="quarter" idx="15"/>
          </p:nvPr>
        </p:nvSpPr>
        <p:spPr>
          <a:xfrm>
            <a:off x="831274" y="1680883"/>
            <a:ext cx="3740727"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13" name="Title Placeholder 1"/>
          <p:cNvSpPr>
            <a:spLocks noGrp="1"/>
          </p:cNvSpPr>
          <p:nvPr>
            <p:ph type="title" hasCustomPrompt="1"/>
          </p:nvPr>
        </p:nvSpPr>
        <p:spPr>
          <a:xfrm>
            <a:off x="831274" y="941294"/>
            <a:ext cx="3740727"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4"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3855368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4710545" y="754529"/>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8" name="Picture Placeholder 2"/>
          <p:cNvSpPr>
            <a:spLocks noGrp="1"/>
          </p:cNvSpPr>
          <p:nvPr>
            <p:ph type="pic" sz="quarter" idx="16"/>
          </p:nvPr>
        </p:nvSpPr>
        <p:spPr>
          <a:xfrm>
            <a:off x="4710545" y="2478554"/>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9" name="Picture Placeholder 2"/>
          <p:cNvSpPr>
            <a:spLocks noGrp="1"/>
          </p:cNvSpPr>
          <p:nvPr>
            <p:ph type="pic" sz="quarter" idx="17"/>
          </p:nvPr>
        </p:nvSpPr>
        <p:spPr>
          <a:xfrm>
            <a:off x="4710545" y="4206875"/>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0"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4"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
        <p:nvSpPr>
          <p:cNvPr id="15" name="Picture Placeholder 2"/>
          <p:cNvSpPr>
            <a:spLocks noGrp="1"/>
          </p:cNvSpPr>
          <p:nvPr>
            <p:ph type="pic" sz="quarter" idx="18"/>
          </p:nvPr>
        </p:nvSpPr>
        <p:spPr>
          <a:xfrm>
            <a:off x="762000" y="758265"/>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6" name="Picture Placeholder 2"/>
          <p:cNvSpPr>
            <a:spLocks noGrp="1"/>
          </p:cNvSpPr>
          <p:nvPr>
            <p:ph type="pic" sz="quarter" idx="19"/>
          </p:nvPr>
        </p:nvSpPr>
        <p:spPr>
          <a:xfrm>
            <a:off x="762000" y="2482290"/>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7" name="Picture Placeholder 2"/>
          <p:cNvSpPr>
            <a:spLocks noGrp="1"/>
          </p:cNvSpPr>
          <p:nvPr>
            <p:ph type="pic" sz="quarter" idx="20"/>
          </p:nvPr>
        </p:nvSpPr>
        <p:spPr>
          <a:xfrm>
            <a:off x="762000" y="4210611"/>
            <a:ext cx="3602182" cy="1575361"/>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Tree>
    <p:extLst>
      <p:ext uri="{BB962C8B-B14F-4D97-AF65-F5344CB8AC3E}">
        <p14:creationId xmlns:p14="http://schemas.microsoft.com/office/powerpoint/2010/main" val="2689137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 CIRCLE Image (2-column)">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5332845" y="874059"/>
            <a:ext cx="1791855" cy="1806044"/>
          </a:xfrm>
          <a:prstGeom prst="ellipse">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9" name="Content Placeholder 12"/>
          <p:cNvSpPr>
            <a:spLocks noGrp="1"/>
          </p:cNvSpPr>
          <p:nvPr>
            <p:ph sz="quarter" idx="11"/>
          </p:nvPr>
        </p:nvSpPr>
        <p:spPr>
          <a:xfrm>
            <a:off x="831274" y="2218765"/>
            <a:ext cx="3671455" cy="3563471"/>
          </a:xfrm>
          <a:prstGeom prst="rect">
            <a:avLst/>
          </a:prstGeom>
        </p:spPr>
        <p:txBody>
          <a:bodyPr vert="horz" lIns="82048" tIns="41025" rIns="82048" bIns="41025"/>
          <a:lstStyle>
            <a:lvl1pPr marL="0" indent="0">
              <a:lnSpc>
                <a:spcPct val="130000"/>
              </a:lnSpc>
              <a:defRPr sz="1600" b="0" i="0">
                <a:solidFill>
                  <a:srgbClr val="7F7F7F"/>
                </a:solidFill>
                <a:latin typeface="Imago Book"/>
                <a:cs typeface="Imago Book"/>
              </a:defRPr>
            </a:lvl1pPr>
            <a:lvl2pPr marL="0" indent="0">
              <a:lnSpc>
                <a:spcPct val="130000"/>
              </a:lnSpc>
              <a:defRPr sz="1400" b="0" i="0">
                <a:solidFill>
                  <a:srgbClr val="7F7F7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7F7F7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3" name="Picture Placeholder 2"/>
          <p:cNvSpPr>
            <a:spLocks noGrp="1"/>
          </p:cNvSpPr>
          <p:nvPr>
            <p:ph type="pic" sz="quarter" idx="17"/>
          </p:nvPr>
        </p:nvSpPr>
        <p:spPr>
          <a:xfrm>
            <a:off x="6520872" y="2680103"/>
            <a:ext cx="1791855" cy="1806044"/>
          </a:xfrm>
          <a:prstGeom prst="ellipse">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4" name="Picture Placeholder 2"/>
          <p:cNvSpPr>
            <a:spLocks noGrp="1"/>
          </p:cNvSpPr>
          <p:nvPr>
            <p:ph type="pic" sz="quarter" idx="18"/>
          </p:nvPr>
        </p:nvSpPr>
        <p:spPr>
          <a:xfrm>
            <a:off x="5001490" y="4305128"/>
            <a:ext cx="1791855" cy="1806044"/>
          </a:xfrm>
          <a:prstGeom prst="ellipse">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7"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8"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5" name="Text Placeholder 15"/>
          <p:cNvSpPr>
            <a:spLocks noGrp="1"/>
          </p:cNvSpPr>
          <p:nvPr>
            <p:ph type="body" sz="quarter" idx="15"/>
          </p:nvPr>
        </p:nvSpPr>
        <p:spPr>
          <a:xfrm>
            <a:off x="831274" y="1680883"/>
            <a:ext cx="3740727"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26" name="Title Placeholder 1"/>
          <p:cNvSpPr>
            <a:spLocks noGrp="1"/>
          </p:cNvSpPr>
          <p:nvPr>
            <p:ph type="title" hasCustomPrompt="1"/>
          </p:nvPr>
        </p:nvSpPr>
        <p:spPr>
          <a:xfrm>
            <a:off x="831274" y="941294"/>
            <a:ext cx="3740727" cy="614456"/>
          </a:xfrm>
          <a:prstGeom prst="rect">
            <a:avLst/>
          </a:prstGeom>
        </p:spPr>
        <p:txBody>
          <a:bodyPr vert="horz" lIns="82048" tIns="41025" rIns="82048" bIns="41025" rtlCol="0" anchor="ctr">
            <a:normAutofit/>
          </a:bodyPr>
          <a:lstStyle>
            <a:lvl1pPr>
              <a:defRPr sz="2000" b="0" i="0">
                <a:latin typeface="Imago Medium"/>
                <a:cs typeface="Imago Medium"/>
              </a:defRPr>
            </a:lvl1pPr>
          </a:lstStyle>
          <a:p>
            <a:r>
              <a:rPr lang="en-US" dirty="0"/>
              <a:t>CLICK TO EDIT MASTER TITLE STYLE</a:t>
            </a:r>
          </a:p>
        </p:txBody>
      </p:sp>
      <p:sp>
        <p:nvSpPr>
          <p:cNvPr id="11"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3695697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 PHOTO">
    <p:spTree>
      <p:nvGrpSpPr>
        <p:cNvPr id="1" name=""/>
        <p:cNvGrpSpPr/>
        <p:nvPr/>
      </p:nvGrpSpPr>
      <p:grpSpPr>
        <a:xfrm>
          <a:off x="0" y="0"/>
          <a:ext cx="0" cy="0"/>
          <a:chOff x="0" y="0"/>
          <a:chExt cx="0" cy="0"/>
        </a:xfrm>
      </p:grpSpPr>
      <p:sp>
        <p:nvSpPr>
          <p:cNvPr id="11"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b="0" i="0">
              <a:latin typeface="Imago Book"/>
              <a:cs typeface="Imago Book"/>
            </a:endParaRPr>
          </a:p>
        </p:txBody>
      </p:sp>
      <p:sp>
        <p:nvSpPr>
          <p:cNvPr id="4" name="Content Placeholder 3"/>
          <p:cNvSpPr>
            <a:spLocks noGrp="1"/>
          </p:cNvSpPr>
          <p:nvPr>
            <p:ph sz="quarter" idx="36"/>
          </p:nvPr>
        </p:nvSpPr>
        <p:spPr>
          <a:xfrm>
            <a:off x="831273" y="1970087"/>
            <a:ext cx="3477291"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3"/>
          <p:cNvSpPr>
            <a:spLocks noGrp="1"/>
          </p:cNvSpPr>
          <p:nvPr>
            <p:ph sz="quarter" idx="37"/>
          </p:nvPr>
        </p:nvSpPr>
        <p:spPr>
          <a:xfrm>
            <a:off x="831274" y="3028636"/>
            <a:ext cx="3477290"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p:cNvSpPr>
            <a:spLocks noGrp="1"/>
          </p:cNvSpPr>
          <p:nvPr>
            <p:ph sz="quarter" idx="38"/>
          </p:nvPr>
        </p:nvSpPr>
        <p:spPr>
          <a:xfrm>
            <a:off x="831273" y="4093881"/>
            <a:ext cx="3477290"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
          <p:cNvSpPr>
            <a:spLocks noGrp="1"/>
          </p:cNvSpPr>
          <p:nvPr>
            <p:ph sz="quarter" idx="39"/>
          </p:nvPr>
        </p:nvSpPr>
        <p:spPr>
          <a:xfrm>
            <a:off x="831273" y="5157507"/>
            <a:ext cx="3477290"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p:cNvSpPr>
            <a:spLocks noGrp="1"/>
          </p:cNvSpPr>
          <p:nvPr>
            <p:ph sz="quarter" idx="40"/>
          </p:nvPr>
        </p:nvSpPr>
        <p:spPr>
          <a:xfrm>
            <a:off x="4696892" y="1970087"/>
            <a:ext cx="3477291"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3"/>
          <p:cNvSpPr>
            <a:spLocks noGrp="1"/>
          </p:cNvSpPr>
          <p:nvPr>
            <p:ph sz="quarter" idx="41"/>
          </p:nvPr>
        </p:nvSpPr>
        <p:spPr>
          <a:xfrm>
            <a:off x="4696893" y="3028636"/>
            <a:ext cx="3477290"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Placeholder 3"/>
          <p:cNvSpPr>
            <a:spLocks noGrp="1"/>
          </p:cNvSpPr>
          <p:nvPr>
            <p:ph sz="quarter" idx="42"/>
          </p:nvPr>
        </p:nvSpPr>
        <p:spPr>
          <a:xfrm>
            <a:off x="4696892" y="4093881"/>
            <a:ext cx="3477290"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
          <p:cNvSpPr>
            <a:spLocks noGrp="1"/>
          </p:cNvSpPr>
          <p:nvPr>
            <p:ph sz="quarter" idx="43"/>
          </p:nvPr>
        </p:nvSpPr>
        <p:spPr>
          <a:xfrm>
            <a:off x="4696892" y="5157507"/>
            <a:ext cx="3477290" cy="984093"/>
          </a:xfrm>
          <a:prstGeom prst="rect">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vl4pPr>
              <a:defRPr b="0" i="0">
                <a:latin typeface="Imago Book"/>
                <a:cs typeface="Imago Book"/>
              </a:defRPr>
            </a:lvl4pPr>
            <a:lvl5pPr>
              <a:defRPr b="0" i="0">
                <a:latin typeface="Imago Book"/>
                <a:cs typeface="Imago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15"/>
          <p:cNvSpPr>
            <a:spLocks noGrp="1"/>
          </p:cNvSpPr>
          <p:nvPr>
            <p:ph type="body" sz="quarter" idx="15"/>
          </p:nvPr>
        </p:nvSpPr>
        <p:spPr>
          <a:xfrm>
            <a:off x="831274" y="1633258"/>
            <a:ext cx="7342908"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46" name="Title Placeholder 1"/>
          <p:cNvSpPr>
            <a:spLocks noGrp="1"/>
          </p:cNvSpPr>
          <p:nvPr>
            <p:ph type="title" hasCustomPrompt="1"/>
          </p:nvPr>
        </p:nvSpPr>
        <p:spPr>
          <a:xfrm>
            <a:off x="831274" y="941294"/>
            <a:ext cx="7342908"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6"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32982589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COLOR BLOCKS">
    <p:spTree>
      <p:nvGrpSpPr>
        <p:cNvPr id="1" name=""/>
        <p:cNvGrpSpPr/>
        <p:nvPr/>
      </p:nvGrpSpPr>
      <p:grpSpPr>
        <a:xfrm>
          <a:off x="0" y="0"/>
          <a:ext cx="0" cy="0"/>
          <a:chOff x="0" y="0"/>
          <a:chExt cx="0" cy="0"/>
        </a:xfrm>
      </p:grpSpPr>
      <p:sp>
        <p:nvSpPr>
          <p:cNvPr id="11"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Content Placeholder 3"/>
          <p:cNvSpPr>
            <a:spLocks noGrp="1"/>
          </p:cNvSpPr>
          <p:nvPr>
            <p:ph sz="quarter" idx="36" hasCustomPrompt="1"/>
          </p:nvPr>
        </p:nvSpPr>
        <p:spPr>
          <a:xfrm>
            <a:off x="831273" y="1970087"/>
            <a:ext cx="3477291"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2" name="Content Placeholder 3"/>
          <p:cNvSpPr>
            <a:spLocks noGrp="1"/>
          </p:cNvSpPr>
          <p:nvPr>
            <p:ph sz="quarter" idx="37" hasCustomPrompt="1"/>
          </p:nvPr>
        </p:nvSpPr>
        <p:spPr>
          <a:xfrm>
            <a:off x="831274" y="3028636"/>
            <a:ext cx="3477290"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3" name="Content Placeholder 3"/>
          <p:cNvSpPr>
            <a:spLocks noGrp="1"/>
          </p:cNvSpPr>
          <p:nvPr>
            <p:ph sz="quarter" idx="38" hasCustomPrompt="1"/>
          </p:nvPr>
        </p:nvSpPr>
        <p:spPr>
          <a:xfrm>
            <a:off x="831273" y="4093881"/>
            <a:ext cx="3477290"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4" name="Content Placeholder 3"/>
          <p:cNvSpPr>
            <a:spLocks noGrp="1"/>
          </p:cNvSpPr>
          <p:nvPr>
            <p:ph sz="quarter" idx="39" hasCustomPrompt="1"/>
          </p:nvPr>
        </p:nvSpPr>
        <p:spPr>
          <a:xfrm>
            <a:off x="831273" y="5157507"/>
            <a:ext cx="3477290"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5" name="Content Placeholder 3"/>
          <p:cNvSpPr>
            <a:spLocks noGrp="1"/>
          </p:cNvSpPr>
          <p:nvPr>
            <p:ph sz="quarter" idx="40" hasCustomPrompt="1"/>
          </p:nvPr>
        </p:nvSpPr>
        <p:spPr>
          <a:xfrm>
            <a:off x="4696892" y="1970087"/>
            <a:ext cx="3477291"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6" name="Content Placeholder 3"/>
          <p:cNvSpPr>
            <a:spLocks noGrp="1"/>
          </p:cNvSpPr>
          <p:nvPr>
            <p:ph sz="quarter" idx="41" hasCustomPrompt="1"/>
          </p:nvPr>
        </p:nvSpPr>
        <p:spPr>
          <a:xfrm>
            <a:off x="4696893" y="3028636"/>
            <a:ext cx="3477290"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7" name="Content Placeholder 3"/>
          <p:cNvSpPr>
            <a:spLocks noGrp="1"/>
          </p:cNvSpPr>
          <p:nvPr>
            <p:ph sz="quarter" idx="42" hasCustomPrompt="1"/>
          </p:nvPr>
        </p:nvSpPr>
        <p:spPr>
          <a:xfrm>
            <a:off x="4696892" y="4093881"/>
            <a:ext cx="3477290"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38" name="Content Placeholder 3"/>
          <p:cNvSpPr>
            <a:spLocks noGrp="1"/>
          </p:cNvSpPr>
          <p:nvPr>
            <p:ph sz="quarter" idx="43" hasCustomPrompt="1"/>
          </p:nvPr>
        </p:nvSpPr>
        <p:spPr>
          <a:xfrm>
            <a:off x="4696892" y="5157507"/>
            <a:ext cx="3477290" cy="984093"/>
          </a:xfrm>
          <a:prstGeom prst="rect">
            <a:avLst/>
          </a:prstGeom>
          <a:solidFill>
            <a:srgbClr val="7F7F7F"/>
          </a:solidFill>
        </p:spPr>
        <p:txBody>
          <a:bodyPr vert="horz" anchor="ctr"/>
          <a:lstStyle>
            <a:lvl1pPr algn="ctr">
              <a:defRPr sz="1400" b="1" i="0">
                <a:solidFill>
                  <a:srgbClr val="FFFFFF"/>
                </a:solidFill>
                <a:latin typeface="Imago Medium"/>
                <a:cs typeface="Imago Medium"/>
              </a:defRPr>
            </a:lvl1pPr>
            <a:lvl2pPr algn="ctr">
              <a:defRPr sz="1400" b="1" i="0">
                <a:solidFill>
                  <a:srgbClr val="FFFFFF"/>
                </a:solidFill>
                <a:latin typeface="Arial"/>
                <a:cs typeface="Arial"/>
              </a:defRPr>
            </a:lvl2pPr>
            <a:lvl3pPr algn="ctr">
              <a:defRPr sz="1400" b="1" i="0">
                <a:solidFill>
                  <a:srgbClr val="FFFFFF"/>
                </a:solidFill>
                <a:latin typeface="Arial"/>
                <a:cs typeface="Arial"/>
              </a:defRPr>
            </a:lvl3pPr>
            <a:lvl4pPr algn="ctr">
              <a:defRPr sz="1400" b="1" i="0">
                <a:solidFill>
                  <a:srgbClr val="FFFFFF"/>
                </a:solidFill>
                <a:latin typeface="Arial"/>
                <a:cs typeface="Arial"/>
              </a:defRPr>
            </a:lvl4pPr>
            <a:lvl5pPr algn="ctr">
              <a:defRPr sz="1400" b="1" i="0">
                <a:solidFill>
                  <a:srgbClr val="FFFFFF"/>
                </a:solidFill>
                <a:latin typeface="Arial"/>
                <a:cs typeface="Arial"/>
              </a:defRPr>
            </a:lvl5pPr>
          </a:lstStyle>
          <a:p>
            <a:pPr lvl="0"/>
            <a:r>
              <a:rPr lang="en-US" dirty="0"/>
              <a:t>CLICK TO EDIT MASTER TEXT STYLES</a:t>
            </a:r>
          </a:p>
        </p:txBody>
      </p:sp>
      <p:sp>
        <p:nvSpPr>
          <p:cNvPr id="45" name="Text Placeholder 15"/>
          <p:cNvSpPr>
            <a:spLocks noGrp="1"/>
          </p:cNvSpPr>
          <p:nvPr>
            <p:ph type="body" sz="quarter" idx="15"/>
          </p:nvPr>
        </p:nvSpPr>
        <p:spPr>
          <a:xfrm>
            <a:off x="831274" y="1633258"/>
            <a:ext cx="7342908"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46" name="Title Placeholder 1"/>
          <p:cNvSpPr>
            <a:spLocks noGrp="1"/>
          </p:cNvSpPr>
          <p:nvPr>
            <p:ph type="title" hasCustomPrompt="1"/>
          </p:nvPr>
        </p:nvSpPr>
        <p:spPr>
          <a:xfrm>
            <a:off x="831274" y="941294"/>
            <a:ext cx="7342908"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7"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2986774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19" name="Content Placeholder 12"/>
          <p:cNvSpPr>
            <a:spLocks noGrp="1"/>
          </p:cNvSpPr>
          <p:nvPr>
            <p:ph sz="quarter" idx="11"/>
          </p:nvPr>
        </p:nvSpPr>
        <p:spPr>
          <a:xfrm>
            <a:off x="831274" y="2218765"/>
            <a:ext cx="3671455" cy="3563471"/>
          </a:xfrm>
          <a:prstGeom prst="rect">
            <a:avLst/>
          </a:prstGeom>
        </p:spPr>
        <p:txBody>
          <a:bodyPr vert="horz" lIns="82048" tIns="41025" rIns="82048" bIns="41025"/>
          <a:lstStyle>
            <a:lvl1pPr marL="0" indent="0">
              <a:lnSpc>
                <a:spcPct val="130000"/>
              </a:lnSpc>
              <a:defRPr sz="1600" b="0" i="0">
                <a:solidFill>
                  <a:srgbClr val="7F7F7F"/>
                </a:solidFill>
                <a:latin typeface="Imago Book"/>
                <a:cs typeface="Imago Book"/>
              </a:defRPr>
            </a:lvl1pPr>
            <a:lvl2pPr marL="0" indent="0">
              <a:lnSpc>
                <a:spcPct val="130000"/>
              </a:lnSpc>
              <a:defRPr sz="1400" b="0" i="0">
                <a:solidFill>
                  <a:srgbClr val="7F7F7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7F7F7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0"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5" name="Text Placeholder 15"/>
          <p:cNvSpPr>
            <a:spLocks noGrp="1"/>
          </p:cNvSpPr>
          <p:nvPr>
            <p:ph type="body" sz="quarter" idx="15"/>
          </p:nvPr>
        </p:nvSpPr>
        <p:spPr>
          <a:xfrm>
            <a:off x="831274" y="1680883"/>
            <a:ext cx="3740727"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16" name="Title Placeholder 1"/>
          <p:cNvSpPr>
            <a:spLocks noGrp="1"/>
          </p:cNvSpPr>
          <p:nvPr>
            <p:ph type="title" hasCustomPrompt="1"/>
          </p:nvPr>
        </p:nvSpPr>
        <p:spPr>
          <a:xfrm>
            <a:off x="831274" y="941294"/>
            <a:ext cx="3740727" cy="614456"/>
          </a:xfrm>
          <a:prstGeom prst="rect">
            <a:avLst/>
          </a:prstGeom>
        </p:spPr>
        <p:txBody>
          <a:bodyPr vert="horz" lIns="82048" tIns="41025" rIns="82048" bIns="41025" rtlCol="0" anchor="ctr">
            <a:normAutofit/>
          </a:bodyPr>
          <a:lstStyle>
            <a:lvl1pPr>
              <a:defRPr sz="2000" b="0" i="0">
                <a:latin typeface="Imago Medium"/>
                <a:cs typeface="Imago Medium"/>
              </a:defRPr>
            </a:lvl1pPr>
          </a:lstStyle>
          <a:p>
            <a:r>
              <a:rPr lang="en-US" dirty="0"/>
              <a:t>CLICK TO EDIT MASTER TITLE STYLE</a:t>
            </a:r>
          </a:p>
        </p:txBody>
      </p:sp>
      <p:sp>
        <p:nvSpPr>
          <p:cNvPr id="17" name="Content Placeholder 3"/>
          <p:cNvSpPr>
            <a:spLocks noGrp="1"/>
          </p:cNvSpPr>
          <p:nvPr>
            <p:ph sz="quarter" idx="17"/>
          </p:nvPr>
        </p:nvSpPr>
        <p:spPr>
          <a:xfrm>
            <a:off x="6808181" y="3731521"/>
            <a:ext cx="2144877" cy="2050715"/>
          </a:xfrm>
          <a:prstGeom prst="ellipse">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stStyle>
          <a:p>
            <a:pPr lvl="0"/>
            <a:r>
              <a:rPr lang="en-US" dirty="0"/>
              <a:t>Click to edit Master text styles</a:t>
            </a:r>
          </a:p>
          <a:p>
            <a:pPr lvl="1"/>
            <a:r>
              <a:rPr lang="en-US" dirty="0"/>
              <a:t>Second level</a:t>
            </a:r>
          </a:p>
          <a:p>
            <a:pPr lvl="2"/>
            <a:r>
              <a:rPr lang="en-US" dirty="0"/>
              <a:t>Third level</a:t>
            </a:r>
          </a:p>
        </p:txBody>
      </p:sp>
      <p:sp>
        <p:nvSpPr>
          <p:cNvPr id="18" name="Content Placeholder 3"/>
          <p:cNvSpPr>
            <a:spLocks noGrp="1"/>
          </p:cNvSpPr>
          <p:nvPr>
            <p:ph sz="quarter" idx="18"/>
          </p:nvPr>
        </p:nvSpPr>
        <p:spPr>
          <a:xfrm>
            <a:off x="4815619" y="3731521"/>
            <a:ext cx="2144877" cy="2050715"/>
          </a:xfrm>
          <a:prstGeom prst="ellipse">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quarter" idx="16"/>
          </p:nvPr>
        </p:nvSpPr>
        <p:spPr>
          <a:xfrm>
            <a:off x="5811633" y="2215533"/>
            <a:ext cx="2144877" cy="2050715"/>
          </a:xfrm>
          <a:prstGeom prst="ellipse">
            <a:avLst/>
          </a:prstGeom>
        </p:spPr>
        <p:txBody>
          <a:bodyPr vert="horz"/>
          <a:lstStyle>
            <a:lvl1pPr>
              <a:defRPr b="0" i="0">
                <a:latin typeface="Imago Book"/>
                <a:cs typeface="Imago Book"/>
              </a:defRPr>
            </a:lvl1pPr>
            <a:lvl2pPr>
              <a:defRPr b="0" i="0">
                <a:latin typeface="Imago Book"/>
                <a:cs typeface="Imago Book"/>
              </a:defRPr>
            </a:lvl2pPr>
            <a:lvl3pPr>
              <a:defRPr b="0" i="0">
                <a:latin typeface="Imago Book"/>
                <a:cs typeface="Imago Book"/>
              </a:defRPr>
            </a:lvl3pPr>
          </a:lstStyle>
          <a:p>
            <a:pPr lvl="0"/>
            <a:r>
              <a:rPr lang="en-US" dirty="0"/>
              <a:t>Click to edit Master text styles</a:t>
            </a:r>
          </a:p>
          <a:p>
            <a:pPr lvl="1"/>
            <a:r>
              <a:rPr lang="en-US" dirty="0"/>
              <a:t>Second level</a:t>
            </a:r>
          </a:p>
          <a:p>
            <a:pPr lvl="2"/>
            <a:r>
              <a:rPr lang="en-US" dirty="0"/>
              <a:t>Third level</a:t>
            </a:r>
          </a:p>
        </p:txBody>
      </p:sp>
      <p:sp>
        <p:nvSpPr>
          <p:cNvPr id="12"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4069869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USTOM BACKGROUND">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0" y="1"/>
            <a:ext cx="9143999" cy="6857998"/>
          </a:xfrm>
          <a:prstGeom prst="rect">
            <a:avLst/>
          </a:prstGeom>
          <a:solidFill>
            <a:srgbClr val="000000">
              <a:alpha val="21000"/>
            </a:srgbClr>
          </a:solidFill>
          <a:ln>
            <a:noFill/>
          </a:ln>
        </p:spPr>
        <p:txBody>
          <a:bodyPr vert="horz" anchor="b"/>
          <a:lstStyle>
            <a:lvl1pPr algn="r">
              <a:defRPr baseline="0"/>
            </a:lvl1pPr>
          </a:lstStyle>
          <a:p>
            <a:pPr lvl="0"/>
            <a:r>
              <a:rPr lang="en-US" dirty="0"/>
              <a:t>Do Not Touch Gray box</a:t>
            </a:r>
          </a:p>
          <a:p>
            <a:pPr lvl="0"/>
            <a:endParaRPr lang="en-US" dirty="0"/>
          </a:p>
        </p:txBody>
      </p:sp>
      <p:sp>
        <p:nvSpPr>
          <p:cNvPr id="13" name="Content Placeholder 12"/>
          <p:cNvSpPr>
            <a:spLocks noGrp="1"/>
          </p:cNvSpPr>
          <p:nvPr>
            <p:ph sz="quarter" idx="11"/>
          </p:nvPr>
        </p:nvSpPr>
        <p:spPr>
          <a:xfrm>
            <a:off x="831274" y="2587065"/>
            <a:ext cx="3671455" cy="3563471"/>
          </a:xfrm>
          <a:prstGeom prst="rect">
            <a:avLst/>
          </a:prstGeom>
        </p:spPr>
        <p:txBody>
          <a:bodyPr vert="horz" lIns="82048" tIns="41025" rIns="82048" bIns="41025"/>
          <a:lstStyle>
            <a:lvl1pPr marL="0" indent="0">
              <a:lnSpc>
                <a:spcPct val="130000"/>
              </a:lnSpc>
              <a:defRPr sz="1600" b="0" i="0">
                <a:solidFill>
                  <a:srgbClr val="FFFFFF"/>
                </a:solidFill>
                <a:latin typeface="Imago Book"/>
                <a:cs typeface="Imago Book"/>
              </a:defRPr>
            </a:lvl1pPr>
            <a:lvl2pPr marL="0" indent="0">
              <a:lnSpc>
                <a:spcPct val="130000"/>
              </a:lnSpc>
              <a:defRPr sz="1400" b="0" i="0">
                <a:solidFill>
                  <a:srgbClr val="FFFFF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FFFFF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4" name="Text Placeholder 15"/>
          <p:cNvSpPr>
            <a:spLocks noGrp="1"/>
          </p:cNvSpPr>
          <p:nvPr>
            <p:ph type="body" sz="quarter" idx="16"/>
          </p:nvPr>
        </p:nvSpPr>
        <p:spPr>
          <a:xfrm>
            <a:off x="831274" y="2049183"/>
            <a:ext cx="3740727" cy="268941"/>
          </a:xfrm>
          <a:prstGeom prst="rect">
            <a:avLst/>
          </a:prstGeom>
        </p:spPr>
        <p:txBody>
          <a:bodyPr vert="horz" lIns="82048" tIns="41025" rIns="82048" bIns="41025"/>
          <a:lstStyle>
            <a:lvl1pPr marL="0" indent="0">
              <a:defRPr sz="1400" b="0" i="0" cap="all" spc="224">
                <a:solidFill>
                  <a:srgbClr val="FFFFFF"/>
                </a:solidFill>
                <a:latin typeface="Imago Book"/>
                <a:cs typeface="Imago Book"/>
              </a:defRPr>
            </a:lvl1pPr>
          </a:lstStyle>
          <a:p>
            <a:pPr lvl="0"/>
            <a:r>
              <a:rPr lang="en-US" dirty="0"/>
              <a:t>Click to edit Master text</a:t>
            </a:r>
          </a:p>
        </p:txBody>
      </p:sp>
      <p:sp>
        <p:nvSpPr>
          <p:cNvPr id="9" name="Picture Placeholder 8"/>
          <p:cNvSpPr>
            <a:spLocks noGrp="1"/>
          </p:cNvSpPr>
          <p:nvPr>
            <p:ph type="pic" sz="quarter" idx="14" hasCustomPrompt="1"/>
          </p:nvPr>
        </p:nvSpPr>
        <p:spPr>
          <a:xfrm>
            <a:off x="1" y="0"/>
            <a:ext cx="9143999" cy="6857999"/>
          </a:xfrm>
          <a:prstGeom prst="rect">
            <a:avLst/>
          </a:prstGeom>
        </p:spPr>
        <p:txBody>
          <a:bodyPr vert="horz"/>
          <a:lstStyle>
            <a:lvl1pPr>
              <a:defRPr baseline="0"/>
            </a:lvl1pPr>
          </a:lstStyle>
          <a:p>
            <a:r>
              <a:rPr lang="en-US" dirty="0"/>
              <a:t>Step ONE: Select Picture, Then Right Click &gt; Arrange &gt; Send to Back \\ Step TWO: After setting picture, Edit Text</a:t>
            </a:r>
          </a:p>
          <a:p>
            <a:endParaRPr lang="en-US" dirty="0"/>
          </a:p>
        </p:txBody>
      </p:sp>
      <p:sp>
        <p:nvSpPr>
          <p:cNvPr id="7" name="Title Placeholder 1"/>
          <p:cNvSpPr>
            <a:spLocks noGrp="1"/>
          </p:cNvSpPr>
          <p:nvPr>
            <p:ph type="title" hasCustomPrompt="1"/>
          </p:nvPr>
        </p:nvSpPr>
        <p:spPr>
          <a:xfrm>
            <a:off x="831274" y="1248522"/>
            <a:ext cx="3740727" cy="614456"/>
          </a:xfrm>
          <a:prstGeom prst="rect">
            <a:avLst/>
          </a:prstGeom>
        </p:spPr>
        <p:txBody>
          <a:bodyPr vert="horz" lIns="82048" tIns="41025" rIns="82048" bIns="41025" rtlCol="0" anchor="ctr">
            <a:normAutofit/>
          </a:bodyPr>
          <a:lstStyle>
            <a:lvl1pPr>
              <a:defRPr sz="2000" b="1">
                <a:solidFill>
                  <a:srgbClr val="FFFFFF"/>
                </a:solidFill>
                <a:latin typeface="Imago Medium"/>
                <a:cs typeface="Imago Medium"/>
              </a:defRPr>
            </a:lvl1pPr>
          </a:lstStyle>
          <a:p>
            <a:r>
              <a:rPr lang="en-US" dirty="0"/>
              <a:t>CLICK TO EDIT MASTER TITLE STYLE</a:t>
            </a:r>
          </a:p>
        </p:txBody>
      </p:sp>
      <p:sp>
        <p:nvSpPr>
          <p:cNvPr id="2" name="TextBox 1"/>
          <p:cNvSpPr txBox="1"/>
          <p:nvPr userDrawn="1"/>
        </p:nvSpPr>
        <p:spPr>
          <a:xfrm>
            <a:off x="5133474" y="-20052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835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39091" y="1008529"/>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5" name="Picture Placeholder 2"/>
          <p:cNvSpPr>
            <a:spLocks noGrp="1"/>
          </p:cNvSpPr>
          <p:nvPr>
            <p:ph type="pic" sz="quarter" idx="14"/>
          </p:nvPr>
        </p:nvSpPr>
        <p:spPr>
          <a:xfrm>
            <a:off x="1039091" y="4235823"/>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6" name="Picture Placeholder 2"/>
          <p:cNvSpPr>
            <a:spLocks noGrp="1"/>
          </p:cNvSpPr>
          <p:nvPr>
            <p:ph type="pic" sz="quarter" idx="15"/>
          </p:nvPr>
        </p:nvSpPr>
        <p:spPr>
          <a:xfrm>
            <a:off x="1039091" y="2622176"/>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7" name="Picture Placeholder 2"/>
          <p:cNvSpPr>
            <a:spLocks noGrp="1"/>
          </p:cNvSpPr>
          <p:nvPr>
            <p:ph type="pic" sz="quarter" idx="16"/>
          </p:nvPr>
        </p:nvSpPr>
        <p:spPr>
          <a:xfrm>
            <a:off x="2840182" y="1008529"/>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8" name="Picture Placeholder 2"/>
          <p:cNvSpPr>
            <a:spLocks noGrp="1"/>
          </p:cNvSpPr>
          <p:nvPr>
            <p:ph type="pic" sz="quarter" idx="17"/>
          </p:nvPr>
        </p:nvSpPr>
        <p:spPr>
          <a:xfrm>
            <a:off x="2840182" y="4235823"/>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9" name="Picture Placeholder 2"/>
          <p:cNvSpPr>
            <a:spLocks noGrp="1"/>
          </p:cNvSpPr>
          <p:nvPr>
            <p:ph type="pic" sz="quarter" idx="18"/>
          </p:nvPr>
        </p:nvSpPr>
        <p:spPr>
          <a:xfrm>
            <a:off x="2840182" y="2622176"/>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0" name="Picture Placeholder 2"/>
          <p:cNvSpPr>
            <a:spLocks noGrp="1"/>
          </p:cNvSpPr>
          <p:nvPr>
            <p:ph type="pic" sz="quarter" idx="19"/>
          </p:nvPr>
        </p:nvSpPr>
        <p:spPr>
          <a:xfrm>
            <a:off x="4641273" y="1008529"/>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1" name="Picture Placeholder 2"/>
          <p:cNvSpPr>
            <a:spLocks noGrp="1"/>
          </p:cNvSpPr>
          <p:nvPr>
            <p:ph type="pic" sz="quarter" idx="20"/>
          </p:nvPr>
        </p:nvSpPr>
        <p:spPr>
          <a:xfrm>
            <a:off x="4641273" y="4235823"/>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2" name="Picture Placeholder 2"/>
          <p:cNvSpPr>
            <a:spLocks noGrp="1"/>
          </p:cNvSpPr>
          <p:nvPr>
            <p:ph type="pic" sz="quarter" idx="21"/>
          </p:nvPr>
        </p:nvSpPr>
        <p:spPr>
          <a:xfrm>
            <a:off x="4641273" y="2622176"/>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3" name="Picture Placeholder 2"/>
          <p:cNvSpPr>
            <a:spLocks noGrp="1"/>
          </p:cNvSpPr>
          <p:nvPr>
            <p:ph type="pic" sz="quarter" idx="22"/>
          </p:nvPr>
        </p:nvSpPr>
        <p:spPr>
          <a:xfrm>
            <a:off x="6442364" y="1008529"/>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4" name="Picture Placeholder 2"/>
          <p:cNvSpPr>
            <a:spLocks noGrp="1"/>
          </p:cNvSpPr>
          <p:nvPr>
            <p:ph type="pic" sz="quarter" idx="23"/>
          </p:nvPr>
        </p:nvSpPr>
        <p:spPr>
          <a:xfrm>
            <a:off x="6442364" y="4235823"/>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5" name="Picture Placeholder 2"/>
          <p:cNvSpPr>
            <a:spLocks noGrp="1"/>
          </p:cNvSpPr>
          <p:nvPr>
            <p:ph type="pic" sz="quarter" idx="24"/>
          </p:nvPr>
        </p:nvSpPr>
        <p:spPr>
          <a:xfrm>
            <a:off x="6442364" y="2622176"/>
            <a:ext cx="1731818" cy="1546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28"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9"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
        <p:nvSpPr>
          <p:cNvPr id="26" name="Title Placeholder 1"/>
          <p:cNvSpPr>
            <a:spLocks noGrp="1"/>
          </p:cNvSpPr>
          <p:nvPr>
            <p:ph type="title" hasCustomPrompt="1"/>
          </p:nvPr>
        </p:nvSpPr>
        <p:spPr>
          <a:xfrm>
            <a:off x="831274" y="68169"/>
            <a:ext cx="7342908"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Tree>
    <p:extLst>
      <p:ext uri="{BB962C8B-B14F-4D97-AF65-F5344CB8AC3E}">
        <p14:creationId xmlns:p14="http://schemas.microsoft.com/office/powerpoint/2010/main" val="4318275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Grid V2">
    <p:spTree>
      <p:nvGrpSpPr>
        <p:cNvPr id="1" name=""/>
        <p:cNvGrpSpPr/>
        <p:nvPr/>
      </p:nvGrpSpPr>
      <p:grpSpPr>
        <a:xfrm>
          <a:off x="0" y="0"/>
          <a:ext cx="0" cy="0"/>
          <a:chOff x="0" y="0"/>
          <a:chExt cx="0" cy="0"/>
        </a:xfrm>
      </p:grpSpPr>
      <p:sp>
        <p:nvSpPr>
          <p:cNvPr id="15" name="Picture Placeholder 2"/>
          <p:cNvSpPr>
            <a:spLocks noGrp="1"/>
          </p:cNvSpPr>
          <p:nvPr>
            <p:ph type="pic" sz="quarter" idx="14"/>
          </p:nvPr>
        </p:nvSpPr>
        <p:spPr>
          <a:xfrm>
            <a:off x="762000" y="5004021"/>
            <a:ext cx="1394309" cy="1245036"/>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17" name="Picture Placeholder 2"/>
          <p:cNvSpPr>
            <a:spLocks noGrp="1"/>
          </p:cNvSpPr>
          <p:nvPr>
            <p:ph type="pic" sz="quarter" idx="16"/>
          </p:nvPr>
        </p:nvSpPr>
        <p:spPr>
          <a:xfrm>
            <a:off x="762000" y="791697"/>
            <a:ext cx="2961559" cy="4046915"/>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18" name="Picture Placeholder 2"/>
          <p:cNvSpPr>
            <a:spLocks noGrp="1"/>
          </p:cNvSpPr>
          <p:nvPr>
            <p:ph type="pic" sz="quarter" idx="17"/>
          </p:nvPr>
        </p:nvSpPr>
        <p:spPr>
          <a:xfrm>
            <a:off x="2329250" y="5004021"/>
            <a:ext cx="1394309" cy="1245036"/>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20" name="Picture Placeholder 2"/>
          <p:cNvSpPr>
            <a:spLocks noGrp="1"/>
          </p:cNvSpPr>
          <p:nvPr>
            <p:ph type="pic" sz="quarter" idx="19"/>
          </p:nvPr>
        </p:nvSpPr>
        <p:spPr>
          <a:xfrm>
            <a:off x="3927060" y="2193178"/>
            <a:ext cx="1394309" cy="1245036"/>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21" name="Picture Placeholder 2"/>
          <p:cNvSpPr>
            <a:spLocks noGrp="1"/>
          </p:cNvSpPr>
          <p:nvPr>
            <p:ph type="pic" sz="quarter" idx="20"/>
          </p:nvPr>
        </p:nvSpPr>
        <p:spPr>
          <a:xfrm>
            <a:off x="3927060" y="5004021"/>
            <a:ext cx="1394309" cy="1245036"/>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22" name="Picture Placeholder 2"/>
          <p:cNvSpPr>
            <a:spLocks noGrp="1"/>
          </p:cNvSpPr>
          <p:nvPr>
            <p:ph type="pic" sz="quarter" idx="21"/>
          </p:nvPr>
        </p:nvSpPr>
        <p:spPr>
          <a:xfrm>
            <a:off x="3927060" y="3593575"/>
            <a:ext cx="1394309" cy="1245036"/>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23" name="Picture Placeholder 2"/>
          <p:cNvSpPr>
            <a:spLocks noGrp="1"/>
          </p:cNvSpPr>
          <p:nvPr>
            <p:ph type="pic" sz="quarter" idx="22"/>
          </p:nvPr>
        </p:nvSpPr>
        <p:spPr>
          <a:xfrm>
            <a:off x="5510096" y="791698"/>
            <a:ext cx="2802631" cy="5457360"/>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16" name="Picture Placeholder 2"/>
          <p:cNvSpPr>
            <a:spLocks noGrp="1"/>
          </p:cNvSpPr>
          <p:nvPr>
            <p:ph type="pic" sz="quarter" idx="23"/>
          </p:nvPr>
        </p:nvSpPr>
        <p:spPr>
          <a:xfrm>
            <a:off x="3927060" y="791697"/>
            <a:ext cx="1394309" cy="1245036"/>
          </a:xfrm>
          <a:prstGeom prst="rect">
            <a:avLst/>
          </a:prstGeom>
        </p:spPr>
        <p:txBody>
          <a:bodyPr vert="horz"/>
          <a:lstStyle>
            <a:lvl1pPr>
              <a:defRPr sz="1600">
                <a:latin typeface="Arial "/>
                <a:cs typeface="Arial "/>
              </a:defRPr>
            </a:lvl1pPr>
          </a:lstStyle>
          <a:p>
            <a:pPr lvl="0"/>
            <a:endParaRPr lang="en-US" noProof="0" dirty="0">
              <a:sym typeface="Ideal Sans Book" charset="0"/>
            </a:endParaRPr>
          </a:p>
        </p:txBody>
      </p:sp>
      <p:sp>
        <p:nvSpPr>
          <p:cNvPr id="24"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
        <p:nvSpPr>
          <p:cNvPr id="14" name="Title Placeholder 1"/>
          <p:cNvSpPr>
            <a:spLocks noGrp="1"/>
          </p:cNvSpPr>
          <p:nvPr>
            <p:ph type="title" hasCustomPrompt="1"/>
          </p:nvPr>
        </p:nvSpPr>
        <p:spPr>
          <a:xfrm>
            <a:off x="831274" y="68169"/>
            <a:ext cx="7342908"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Tree>
    <p:extLst>
      <p:ext uri="{BB962C8B-B14F-4D97-AF65-F5344CB8AC3E}">
        <p14:creationId xmlns:p14="http://schemas.microsoft.com/office/powerpoint/2010/main" val="261974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ITH LINES">
    <p:spTree>
      <p:nvGrpSpPr>
        <p:cNvPr id="1" name=""/>
        <p:cNvGrpSpPr/>
        <p:nvPr/>
      </p:nvGrpSpPr>
      <p:grpSpPr>
        <a:xfrm>
          <a:off x="0" y="0"/>
          <a:ext cx="0" cy="0"/>
          <a:chOff x="0" y="0"/>
          <a:chExt cx="0" cy="0"/>
        </a:xfrm>
      </p:grpSpPr>
      <p:sp>
        <p:nvSpPr>
          <p:cNvPr id="5"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0192886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NO LINES">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6026923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WITH CUSTOM BACKGROUND">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0" y="1"/>
            <a:ext cx="9143999" cy="6857998"/>
          </a:xfrm>
          <a:prstGeom prst="rect">
            <a:avLst/>
          </a:prstGeom>
          <a:solidFill>
            <a:srgbClr val="000000">
              <a:alpha val="21000"/>
            </a:srgbClr>
          </a:solidFill>
          <a:ln>
            <a:noFill/>
          </a:ln>
        </p:spPr>
        <p:txBody>
          <a:bodyPr vert="horz" anchor="b"/>
          <a:lstStyle>
            <a:lvl1pPr algn="r">
              <a:defRPr baseline="0"/>
            </a:lvl1pPr>
          </a:lstStyle>
          <a:p>
            <a:pPr lvl="0"/>
            <a:r>
              <a:rPr lang="en-US" dirty="0"/>
              <a:t>Do Not Touch Gray box</a:t>
            </a:r>
          </a:p>
          <a:p>
            <a:pPr lvl="0"/>
            <a:endParaRPr lang="en-US" dirty="0"/>
          </a:p>
        </p:txBody>
      </p:sp>
      <p:sp>
        <p:nvSpPr>
          <p:cNvPr id="5" name="Title Placeholder 1"/>
          <p:cNvSpPr>
            <a:spLocks noGrp="1"/>
          </p:cNvSpPr>
          <p:nvPr>
            <p:ph type="title" hasCustomPrompt="1"/>
          </p:nvPr>
        </p:nvSpPr>
        <p:spPr>
          <a:xfrm>
            <a:off x="1695017" y="4291853"/>
            <a:ext cx="7023965" cy="1680882"/>
          </a:xfrm>
          <a:prstGeom prst="rect">
            <a:avLst/>
          </a:prstGeom>
          <a:ln w="38100" cmpd="sng">
            <a:noFill/>
          </a:ln>
        </p:spPr>
        <p:txBody>
          <a:bodyPr vert="horz" lIns="82048" tIns="41025" rIns="82048" bIns="41025" rtlCol="0" anchor="ctr">
            <a:noAutofit/>
          </a:bodyPr>
          <a:lstStyle>
            <a:lvl1pPr algn="r">
              <a:defRPr sz="4000" b="0" i="0">
                <a:solidFill>
                  <a:schemeClr val="bg1"/>
                </a:solidFill>
                <a:latin typeface="Imago Book"/>
                <a:cs typeface="Imago Book"/>
              </a:defRPr>
            </a:lvl1pPr>
          </a:lstStyle>
          <a:p>
            <a:r>
              <a:rPr lang="en-US" dirty="0"/>
              <a:t>CLICK TO EDIT MASTER TITLE STYLE</a:t>
            </a:r>
          </a:p>
        </p:txBody>
      </p:sp>
      <p:sp>
        <p:nvSpPr>
          <p:cNvPr id="9" name="Picture Placeholder 8"/>
          <p:cNvSpPr>
            <a:spLocks noGrp="1"/>
          </p:cNvSpPr>
          <p:nvPr>
            <p:ph type="pic" sz="quarter" idx="14" hasCustomPrompt="1"/>
          </p:nvPr>
        </p:nvSpPr>
        <p:spPr>
          <a:xfrm>
            <a:off x="1" y="1"/>
            <a:ext cx="9143999" cy="6857999"/>
          </a:xfrm>
          <a:prstGeom prst="rect">
            <a:avLst/>
          </a:prstGeom>
        </p:spPr>
        <p:txBody>
          <a:bodyPr vert="horz"/>
          <a:lstStyle>
            <a:lvl1pPr>
              <a:defRPr baseline="0"/>
            </a:lvl1pPr>
          </a:lstStyle>
          <a:p>
            <a:r>
              <a:rPr lang="en-US" dirty="0"/>
              <a:t>Step ONE: Select Picture, Then Right Click &gt; Arrange &gt; Send to Back \\ Step TWO: After setting picture, Edit Text</a:t>
            </a:r>
          </a:p>
          <a:p>
            <a:endParaRPr lang="en-US" dirty="0"/>
          </a:p>
        </p:txBody>
      </p:sp>
    </p:spTree>
    <p:extLst>
      <p:ext uri="{BB962C8B-B14F-4D97-AF65-F5344CB8AC3E}">
        <p14:creationId xmlns:p14="http://schemas.microsoft.com/office/powerpoint/2010/main" val="29500486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TLERNATE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r>
              <a:rPr lang="en-US"/>
              <a:t>/</a:t>
            </a:r>
            <a:fld id="{39AC6DD2-7F43-1B4A-82D6-A60DA721F0B3}" type="slidenum">
              <a:rPr lang="en-US" smtClean="0"/>
              <a:pPr>
                <a:defRPr/>
              </a:pPr>
              <a:t>‹#›</a:t>
            </a:fld>
            <a:endParaRPr lang="en-US" dirty="0"/>
          </a:p>
        </p:txBody>
      </p:sp>
      <p:sp>
        <p:nvSpPr>
          <p:cNvPr id="4" name="Rectangle 3"/>
          <p:cNvSpPr/>
          <p:nvPr userDrawn="1"/>
        </p:nvSpPr>
        <p:spPr>
          <a:xfrm>
            <a:off x="126999" y="142875"/>
            <a:ext cx="8905875" cy="66039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1651000" y="1425222"/>
            <a:ext cx="0" cy="3795889"/>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Placeholder 1"/>
          <p:cNvSpPr>
            <a:spLocks noGrp="1"/>
          </p:cNvSpPr>
          <p:nvPr>
            <p:ph type="title" hasCustomPrompt="1"/>
          </p:nvPr>
        </p:nvSpPr>
        <p:spPr>
          <a:xfrm>
            <a:off x="1894899" y="1509992"/>
            <a:ext cx="5541817" cy="1792007"/>
          </a:xfrm>
          <a:prstGeom prst="rect">
            <a:avLst/>
          </a:prstGeom>
        </p:spPr>
        <p:txBody>
          <a:bodyPr vert="horz" lIns="82048" tIns="41025" rIns="82048" bIns="41025" rtlCol="0" anchor="t">
            <a:normAutofit/>
          </a:bodyPr>
          <a:lstStyle>
            <a:lvl1pPr>
              <a:defRPr sz="2400" b="1">
                <a:solidFill>
                  <a:srgbClr val="78D255"/>
                </a:solidFill>
                <a:latin typeface="Imago Medium"/>
                <a:cs typeface="Imago Medium"/>
              </a:defRPr>
            </a:lvl1pPr>
          </a:lstStyle>
          <a:p>
            <a:r>
              <a:rPr lang="en-US" dirty="0"/>
              <a:t>CLICK TO EDIT MASTER </a:t>
            </a:r>
            <a:br>
              <a:rPr lang="en-US" dirty="0"/>
            </a:br>
            <a:r>
              <a:rPr lang="en-US" dirty="0"/>
              <a:t>TITLE STYLE</a:t>
            </a:r>
          </a:p>
        </p:txBody>
      </p:sp>
      <p:sp>
        <p:nvSpPr>
          <p:cNvPr id="7" name="Text Placeholder 15"/>
          <p:cNvSpPr>
            <a:spLocks noGrp="1"/>
          </p:cNvSpPr>
          <p:nvPr>
            <p:ph type="body" sz="quarter" idx="13" hasCustomPrompt="1"/>
          </p:nvPr>
        </p:nvSpPr>
        <p:spPr>
          <a:xfrm>
            <a:off x="1894898" y="3587751"/>
            <a:ext cx="5541818" cy="268941"/>
          </a:xfrm>
          <a:prstGeom prst="rect">
            <a:avLst/>
          </a:prstGeom>
        </p:spPr>
        <p:txBody>
          <a:bodyPr vert="horz" lIns="82048" tIns="41025" rIns="82048" bIns="41025"/>
          <a:lstStyle>
            <a:lvl1pPr>
              <a:defRPr sz="1400" b="0" i="0" cap="all" spc="224">
                <a:solidFill>
                  <a:schemeClr val="tx1">
                    <a:lumMod val="50000"/>
                    <a:lumOff val="50000"/>
                  </a:schemeClr>
                </a:solidFill>
                <a:latin typeface="Imago Book"/>
                <a:cs typeface="Imago Book"/>
              </a:defRPr>
            </a:lvl1pPr>
          </a:lstStyle>
          <a:p>
            <a:pPr lvl="0"/>
            <a:r>
              <a:rPr lang="en-US" dirty="0"/>
              <a:t>Click to AUTHOR NAME</a:t>
            </a:r>
          </a:p>
        </p:txBody>
      </p:sp>
      <p:pic>
        <p:nvPicPr>
          <p:cNvPr id="8" name="Picture 2" descr="C:\Users\mckenzie_jones\Desktop\TNCLogoPrimary_2C_Blk349_larg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94899" y="4086601"/>
            <a:ext cx="2269019" cy="113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4598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4" y="941294"/>
            <a:ext cx="7023965" cy="476250"/>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4" y="2218765"/>
            <a:ext cx="7550727" cy="3563471"/>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3"/>
          </p:nvPr>
        </p:nvSpPr>
        <p:spPr>
          <a:xfrm>
            <a:off x="831273" y="1479177"/>
            <a:ext cx="5541818" cy="268941"/>
          </a:xfrm>
          <a:prstGeom prst="rect">
            <a:avLst/>
          </a:prstGeom>
        </p:spPr>
        <p:txBody>
          <a:bodyPr vert="horz" lIns="82048" tIns="41025" rIns="82048" bIns="41025"/>
          <a:lstStyle>
            <a:lvl1pPr>
              <a:defRPr sz="1400" b="0" i="0" cap="all" spc="224">
                <a:solidFill>
                  <a:schemeClr val="tx1">
                    <a:lumMod val="50000"/>
                    <a:lumOff val="50000"/>
                  </a:schemeClr>
                </a:solidFill>
                <a:latin typeface="Imago Book"/>
                <a:cs typeface="Imago Book"/>
              </a:defRPr>
            </a:lvl1pPr>
          </a:lstStyle>
          <a:p>
            <a:pPr lvl="0"/>
            <a:r>
              <a:rPr lang="en-US" dirty="0"/>
              <a:t>Click to edit Master text styles</a:t>
            </a:r>
          </a:p>
        </p:txBody>
      </p:sp>
      <p:sp>
        <p:nvSpPr>
          <p:cNvPr id="11"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8406535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NO Subtitle">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4" y="941294"/>
            <a:ext cx="7023965" cy="476250"/>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4" y="1539875"/>
            <a:ext cx="7550727" cy="4242361"/>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1"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4571561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4" y="941294"/>
            <a:ext cx="7023965" cy="476250"/>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5" y="2218765"/>
            <a:ext cx="3550226" cy="3563471"/>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3"/>
          </p:nvPr>
        </p:nvSpPr>
        <p:spPr>
          <a:xfrm>
            <a:off x="831273" y="1479177"/>
            <a:ext cx="5541818" cy="268941"/>
          </a:xfrm>
          <a:prstGeom prst="rect">
            <a:avLst/>
          </a:prstGeom>
        </p:spPr>
        <p:txBody>
          <a:bodyPr vert="horz" lIns="82048" tIns="41025" rIns="82048" bIns="41025"/>
          <a:lstStyle>
            <a:lvl1pPr>
              <a:defRPr sz="1400" b="0" i="0" cap="all" spc="224">
                <a:solidFill>
                  <a:schemeClr val="tx1">
                    <a:lumMod val="50000"/>
                    <a:lumOff val="50000"/>
                  </a:schemeClr>
                </a:solidFill>
                <a:latin typeface="Imago Book"/>
                <a:cs typeface="Imago Book"/>
              </a:defRPr>
            </a:lvl1pPr>
          </a:lstStyle>
          <a:p>
            <a:pPr lvl="0"/>
            <a:r>
              <a:rPr lang="en-US" dirty="0"/>
              <a:t>Click to edit Master text styles</a:t>
            </a:r>
          </a:p>
        </p:txBody>
      </p:sp>
      <p:sp>
        <p:nvSpPr>
          <p:cNvPr id="11"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
        <p:nvSpPr>
          <p:cNvPr id="9" name="Content Placeholder 12"/>
          <p:cNvSpPr>
            <a:spLocks noGrp="1"/>
          </p:cNvSpPr>
          <p:nvPr>
            <p:ph sz="quarter" idx="14"/>
          </p:nvPr>
        </p:nvSpPr>
        <p:spPr>
          <a:xfrm>
            <a:off x="4667250" y="2218765"/>
            <a:ext cx="3536516" cy="3563471"/>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928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HREE LOWER PHOTO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4" y="941294"/>
            <a:ext cx="7023965" cy="476250"/>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4" y="2218765"/>
            <a:ext cx="7395151" cy="2416735"/>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3"/>
          </p:nvPr>
        </p:nvSpPr>
        <p:spPr>
          <a:xfrm>
            <a:off x="831273" y="1479177"/>
            <a:ext cx="5541818" cy="268941"/>
          </a:xfrm>
          <a:prstGeom prst="rect">
            <a:avLst/>
          </a:prstGeom>
        </p:spPr>
        <p:txBody>
          <a:bodyPr vert="horz" lIns="82048" tIns="41025" rIns="82048" bIns="41025"/>
          <a:lstStyle>
            <a:lvl1pPr>
              <a:defRPr sz="1400" b="0" i="0" cap="all" spc="224">
                <a:solidFill>
                  <a:schemeClr val="tx1">
                    <a:lumMod val="50000"/>
                    <a:lumOff val="50000"/>
                  </a:schemeClr>
                </a:solidFill>
                <a:latin typeface="Imago Book"/>
                <a:cs typeface="Imago Book"/>
              </a:defRPr>
            </a:lvl1pPr>
          </a:lstStyle>
          <a:p>
            <a:pPr lvl="0"/>
            <a:r>
              <a:rPr lang="en-US" dirty="0"/>
              <a:t>Click to edit Master text styles</a:t>
            </a:r>
          </a:p>
        </p:txBody>
      </p:sp>
      <p:sp>
        <p:nvSpPr>
          <p:cNvPr id="11"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
        <p:nvSpPr>
          <p:cNvPr id="14" name="Content Placeholder 12"/>
          <p:cNvSpPr>
            <a:spLocks noGrp="1"/>
          </p:cNvSpPr>
          <p:nvPr>
            <p:ph sz="quarter" idx="15"/>
          </p:nvPr>
        </p:nvSpPr>
        <p:spPr>
          <a:xfrm>
            <a:off x="3302933" y="4794250"/>
            <a:ext cx="2454275" cy="1343025"/>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12"/>
          <p:cNvSpPr>
            <a:spLocks noGrp="1"/>
          </p:cNvSpPr>
          <p:nvPr>
            <p:ph sz="quarter" idx="16"/>
          </p:nvPr>
        </p:nvSpPr>
        <p:spPr>
          <a:xfrm>
            <a:off x="831273" y="4794250"/>
            <a:ext cx="2454275" cy="1343025"/>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12"/>
          <p:cNvSpPr>
            <a:spLocks noGrp="1"/>
          </p:cNvSpPr>
          <p:nvPr>
            <p:ph sz="quarter" idx="17"/>
          </p:nvPr>
        </p:nvSpPr>
        <p:spPr>
          <a:xfrm>
            <a:off x="5772150" y="4794250"/>
            <a:ext cx="2454275" cy="1343025"/>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134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4" y="941294"/>
            <a:ext cx="7023965" cy="476250"/>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4" y="2194388"/>
            <a:ext cx="3613725" cy="1726737"/>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3"/>
          </p:nvPr>
        </p:nvSpPr>
        <p:spPr>
          <a:xfrm>
            <a:off x="831273" y="1479177"/>
            <a:ext cx="5541818" cy="268941"/>
          </a:xfrm>
          <a:prstGeom prst="rect">
            <a:avLst/>
          </a:prstGeom>
        </p:spPr>
        <p:txBody>
          <a:bodyPr vert="horz" lIns="82048" tIns="41025" rIns="82048" bIns="41025"/>
          <a:lstStyle>
            <a:lvl1pPr>
              <a:defRPr sz="1400" b="0" i="0" cap="all" spc="224">
                <a:solidFill>
                  <a:schemeClr val="tx1">
                    <a:lumMod val="50000"/>
                    <a:lumOff val="50000"/>
                  </a:schemeClr>
                </a:solidFill>
                <a:latin typeface="Imago Book"/>
                <a:cs typeface="Imago Book"/>
              </a:defRPr>
            </a:lvl1pPr>
          </a:lstStyle>
          <a:p>
            <a:pPr lvl="0"/>
            <a:r>
              <a:rPr lang="en-US" dirty="0"/>
              <a:t>Click to edit Master text styles</a:t>
            </a:r>
          </a:p>
        </p:txBody>
      </p:sp>
      <p:sp>
        <p:nvSpPr>
          <p:cNvPr id="6" name="Content Placeholder 12"/>
          <p:cNvSpPr>
            <a:spLocks noGrp="1"/>
          </p:cNvSpPr>
          <p:nvPr>
            <p:ph sz="quarter" idx="14"/>
          </p:nvPr>
        </p:nvSpPr>
        <p:spPr>
          <a:xfrm>
            <a:off x="831275" y="4073866"/>
            <a:ext cx="3613724" cy="1726737"/>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12"/>
          <p:cNvSpPr>
            <a:spLocks noGrp="1"/>
          </p:cNvSpPr>
          <p:nvPr>
            <p:ph sz="quarter" idx="15"/>
          </p:nvPr>
        </p:nvSpPr>
        <p:spPr>
          <a:xfrm>
            <a:off x="4699000" y="4073866"/>
            <a:ext cx="3470852" cy="1726737"/>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2"/>
          <p:cNvSpPr>
            <a:spLocks noGrp="1"/>
          </p:cNvSpPr>
          <p:nvPr>
            <p:ph sz="quarter" idx="16"/>
          </p:nvPr>
        </p:nvSpPr>
        <p:spPr>
          <a:xfrm>
            <a:off x="4699000" y="2194388"/>
            <a:ext cx="3470852" cy="1726737"/>
          </a:xfrm>
          <a:prstGeom prst="rect">
            <a:avLst/>
          </a:prstGeom>
        </p:spPr>
        <p:txBody>
          <a:bodyPr vert="horz" lIns="82048" tIns="41025" rIns="82048" bIns="41025"/>
          <a:lstStyle>
            <a:lvl1pPr marL="0" indent="0">
              <a:lnSpc>
                <a:spcPct val="130000"/>
              </a:lnSpc>
              <a:defRPr sz="1600" b="0" i="0">
                <a:solidFill>
                  <a:schemeClr val="tx1">
                    <a:lumMod val="50000"/>
                    <a:lumOff val="50000"/>
                  </a:schemeClr>
                </a:solidFill>
                <a:latin typeface="Imago Book"/>
                <a:cs typeface="Imago Book"/>
              </a:defRPr>
            </a:lvl1pPr>
            <a:lvl2pPr marL="0" indent="0">
              <a:lnSpc>
                <a:spcPct val="130000"/>
              </a:lnSpc>
              <a:defRPr sz="1400" b="0" i="0">
                <a:solidFill>
                  <a:schemeClr val="tx1">
                    <a:lumMod val="50000"/>
                    <a:lumOff val="50000"/>
                  </a:schemeClr>
                </a:solidFill>
                <a:latin typeface="Imago Book"/>
                <a:cs typeface="Imago Book"/>
              </a:defRPr>
            </a:lvl2pPr>
            <a:lvl3pPr marL="1076889" indent="-256402">
              <a:lnSpc>
                <a:spcPct val="130000"/>
              </a:lnSpc>
              <a:buClr>
                <a:srgbClr val="82BF4A"/>
              </a:buClr>
              <a:buSzPct val="75000"/>
              <a:buFont typeface="Wingdings" charset="2"/>
              <a:buChar char=""/>
              <a:defRPr sz="1400" b="0" i="0">
                <a:solidFill>
                  <a:schemeClr val="tx1">
                    <a:lumMod val="50000"/>
                    <a:lumOff val="50000"/>
                  </a:schemeClr>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5" name="Line 2"/>
          <p:cNvSpPr>
            <a:spLocks noChangeShapeType="1"/>
          </p:cNvSpPr>
          <p:nvPr userDrawn="1"/>
        </p:nvSpPr>
        <p:spPr bwMode="auto">
          <a:xfrm rot="10800000" flipH="1">
            <a:off x="762000"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 name="Line 2"/>
          <p:cNvSpPr>
            <a:spLocks noChangeShapeType="1"/>
          </p:cNvSpPr>
          <p:nvPr userDrawn="1"/>
        </p:nvSpPr>
        <p:spPr bwMode="auto">
          <a:xfrm rot="10800000" flipH="1">
            <a:off x="762000" y="625288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4465489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51297" y="6402640"/>
            <a:ext cx="2008187" cy="365125"/>
          </a:xfrm>
          <a:prstGeom prst="rect">
            <a:avLst/>
          </a:prstGeom>
        </p:spPr>
      </p:pic>
      <p:sp>
        <p:nvSpPr>
          <p:cNvPr id="4"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2422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3" r:id="rId3"/>
    <p:sldLayoutId id="2147483691" r:id="rId4"/>
    <p:sldLayoutId id="2147483664" r:id="rId5"/>
    <p:sldLayoutId id="2147483689" r:id="rId6"/>
    <p:sldLayoutId id="2147483686" r:id="rId7"/>
    <p:sldLayoutId id="2147483687" r:id="rId8"/>
    <p:sldLayoutId id="2147483672" r:id="rId9"/>
    <p:sldLayoutId id="2147483665" r:id="rId10"/>
    <p:sldLayoutId id="2147483684" r:id="rId11"/>
    <p:sldLayoutId id="2147483666" r:id="rId12"/>
    <p:sldLayoutId id="2147483688" r:id="rId13"/>
    <p:sldLayoutId id="2147483673" r:id="rId14"/>
    <p:sldLayoutId id="2147483690" r:id="rId15"/>
    <p:sldLayoutId id="2147483667" r:id="rId16"/>
    <p:sldLayoutId id="2147483682" r:id="rId17"/>
    <p:sldLayoutId id="2147483685" r:id="rId18"/>
    <p:sldLayoutId id="2147483681" r:id="rId19"/>
    <p:sldLayoutId id="2147483668" r:id="rId20"/>
    <p:sldLayoutId id="2147483670" r:id="rId21"/>
    <p:sldLayoutId id="2147483663" r:id="rId22"/>
    <p:sldLayoutId id="2147483671" r:id="rId23"/>
  </p:sldLayoutIdLst>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hf hdr="0" ftr="0" dt="0"/>
  <p:txStyles>
    <p:titleStyle>
      <a:lvl1pPr algn="l" rtl="0" eaLnBrk="0" fontAlgn="base" hangingPunct="0">
        <a:spcBef>
          <a:spcPct val="0"/>
        </a:spcBef>
        <a:spcAft>
          <a:spcPct val="0"/>
        </a:spcAft>
        <a:defRPr sz="2700" spc="179">
          <a:solidFill>
            <a:srgbClr val="82BE49"/>
          </a:solidFill>
          <a:latin typeface="Homestead Display"/>
          <a:ea typeface="+mj-ea"/>
          <a:cs typeface="Homestead Display"/>
          <a:sym typeface="Chronicle Display Black Italic" charset="0"/>
        </a:defRPr>
      </a:lvl1pPr>
      <a:lvl2pPr algn="l" rtl="0" eaLnBrk="0" fontAlgn="base" hangingPunct="0">
        <a:spcBef>
          <a:spcPct val="0"/>
        </a:spcBef>
        <a:spcAft>
          <a:spcPct val="0"/>
        </a:spcAft>
        <a:defRPr sz="2700">
          <a:solidFill>
            <a:srgbClr val="82BE49"/>
          </a:solidFill>
          <a:latin typeface="Homestead Display" charset="0"/>
          <a:ea typeface="ヒラギノ角ゴ ProN W6" charset="0"/>
          <a:cs typeface="ヒラギノ角ゴ ProN W6" charset="0"/>
          <a:sym typeface="Chronicle Display Black Italic" charset="0"/>
        </a:defRPr>
      </a:lvl2pPr>
      <a:lvl3pPr algn="l" rtl="0" eaLnBrk="0" fontAlgn="base" hangingPunct="0">
        <a:spcBef>
          <a:spcPct val="0"/>
        </a:spcBef>
        <a:spcAft>
          <a:spcPct val="0"/>
        </a:spcAft>
        <a:defRPr sz="2700">
          <a:solidFill>
            <a:srgbClr val="82BE49"/>
          </a:solidFill>
          <a:latin typeface="Homestead Display" charset="0"/>
          <a:ea typeface="ヒラギノ角ゴ ProN W6" charset="0"/>
          <a:cs typeface="ヒラギノ角ゴ ProN W6" charset="0"/>
          <a:sym typeface="Chronicle Display Black Italic" charset="0"/>
        </a:defRPr>
      </a:lvl3pPr>
      <a:lvl4pPr algn="l" rtl="0" eaLnBrk="0" fontAlgn="base" hangingPunct="0">
        <a:spcBef>
          <a:spcPct val="0"/>
        </a:spcBef>
        <a:spcAft>
          <a:spcPct val="0"/>
        </a:spcAft>
        <a:defRPr sz="2700">
          <a:solidFill>
            <a:srgbClr val="82BE49"/>
          </a:solidFill>
          <a:latin typeface="Homestead Display" charset="0"/>
          <a:ea typeface="ヒラギノ角ゴ ProN W6" charset="0"/>
          <a:cs typeface="ヒラギノ角ゴ ProN W6" charset="0"/>
          <a:sym typeface="Chronicle Display Black Italic" charset="0"/>
        </a:defRPr>
      </a:lvl4pPr>
      <a:lvl5pPr algn="l" rtl="0" eaLnBrk="0" fontAlgn="base" hangingPunct="0">
        <a:spcBef>
          <a:spcPct val="0"/>
        </a:spcBef>
        <a:spcAft>
          <a:spcPct val="0"/>
        </a:spcAft>
        <a:defRPr sz="2700">
          <a:solidFill>
            <a:srgbClr val="82BE49"/>
          </a:solidFill>
          <a:latin typeface="Homestead Display" charset="0"/>
          <a:ea typeface="ヒラギノ角ゴ ProN W6" charset="0"/>
          <a:cs typeface="ヒラギノ角ゴ ProN W6" charset="0"/>
          <a:sym typeface="Chronicle Display Black Italic" charset="0"/>
        </a:defRPr>
      </a:lvl5pPr>
      <a:lvl6pPr marL="410291" algn="l" rtl="0" fontAlgn="base">
        <a:spcBef>
          <a:spcPct val="0"/>
        </a:spcBef>
        <a:spcAft>
          <a:spcPct val="0"/>
        </a:spcAft>
        <a:defRPr sz="5000">
          <a:solidFill>
            <a:srgbClr val="82BE49"/>
          </a:solidFill>
          <a:latin typeface="Chronicle Display Black Italic" charset="0"/>
          <a:ea typeface="ヒラギノ角ゴ ProN W6" charset="0"/>
          <a:cs typeface="ヒラギノ角ゴ ProN W6" charset="0"/>
          <a:sym typeface="Chronicle Display Black Italic" charset="0"/>
        </a:defRPr>
      </a:lvl6pPr>
      <a:lvl7pPr marL="820583" algn="l" rtl="0" fontAlgn="base">
        <a:spcBef>
          <a:spcPct val="0"/>
        </a:spcBef>
        <a:spcAft>
          <a:spcPct val="0"/>
        </a:spcAft>
        <a:defRPr sz="5000">
          <a:solidFill>
            <a:srgbClr val="82BE49"/>
          </a:solidFill>
          <a:latin typeface="Chronicle Display Black Italic" charset="0"/>
          <a:ea typeface="ヒラギノ角ゴ ProN W6" charset="0"/>
          <a:cs typeface="ヒラギノ角ゴ ProN W6" charset="0"/>
          <a:sym typeface="Chronicle Display Black Italic" charset="0"/>
        </a:defRPr>
      </a:lvl7pPr>
      <a:lvl8pPr marL="1230874" algn="l" rtl="0" fontAlgn="base">
        <a:spcBef>
          <a:spcPct val="0"/>
        </a:spcBef>
        <a:spcAft>
          <a:spcPct val="0"/>
        </a:spcAft>
        <a:defRPr sz="5000">
          <a:solidFill>
            <a:srgbClr val="82BE49"/>
          </a:solidFill>
          <a:latin typeface="Chronicle Display Black Italic" charset="0"/>
          <a:ea typeface="ヒラギノ角ゴ ProN W6" charset="0"/>
          <a:cs typeface="ヒラギノ角ゴ ProN W6" charset="0"/>
          <a:sym typeface="Chronicle Display Black Italic" charset="0"/>
        </a:defRPr>
      </a:lvl8pPr>
      <a:lvl9pPr marL="1641165" algn="l" rtl="0" fontAlgn="base">
        <a:spcBef>
          <a:spcPct val="0"/>
        </a:spcBef>
        <a:spcAft>
          <a:spcPct val="0"/>
        </a:spcAft>
        <a:defRPr sz="5000">
          <a:solidFill>
            <a:srgbClr val="82BE49"/>
          </a:solidFill>
          <a:latin typeface="Chronicle Display Black Italic" charset="0"/>
          <a:ea typeface="ヒラギノ角ゴ ProN W6" charset="0"/>
          <a:cs typeface="ヒラギノ角ゴ ProN W6" charset="0"/>
          <a:sym typeface="Chronicle Display Black Italic" charset="0"/>
        </a:defRPr>
      </a:lvl9pPr>
    </p:titleStyle>
    <p:bodyStyle>
      <a:lvl1pPr marL="307718" indent="-307718" algn="l" rtl="0" eaLnBrk="0" fontAlgn="base" hangingPunct="0">
        <a:lnSpc>
          <a:spcPct val="110000"/>
        </a:lnSpc>
        <a:spcBef>
          <a:spcPct val="0"/>
        </a:spcBef>
        <a:spcAft>
          <a:spcPct val="0"/>
        </a:spcAft>
        <a:defRPr sz="1100">
          <a:solidFill>
            <a:schemeClr val="tx1"/>
          </a:solidFill>
          <a:latin typeface="+mn-lt"/>
          <a:ea typeface="+mn-ea"/>
          <a:cs typeface="+mn-cs"/>
          <a:sym typeface="Ideal Sans Book" charset="0"/>
        </a:defRPr>
      </a:lvl1pPr>
      <a:lvl2pPr marL="666723" indent="-256432" algn="l" rtl="0" eaLnBrk="0" fontAlgn="base" hangingPunct="0">
        <a:lnSpc>
          <a:spcPct val="110000"/>
        </a:lnSpc>
        <a:spcBef>
          <a:spcPct val="0"/>
        </a:spcBef>
        <a:spcAft>
          <a:spcPct val="0"/>
        </a:spcAft>
        <a:defRPr sz="1100">
          <a:solidFill>
            <a:schemeClr val="tx1"/>
          </a:solidFill>
          <a:latin typeface="+mn-lt"/>
          <a:ea typeface="+mn-ea"/>
          <a:cs typeface="+mn-cs"/>
          <a:sym typeface="Ideal Sans Book" charset="0"/>
        </a:defRPr>
      </a:lvl2pPr>
      <a:lvl3pPr marL="1025728" indent="-205146" algn="l" rtl="0" eaLnBrk="0" fontAlgn="base" hangingPunct="0">
        <a:lnSpc>
          <a:spcPct val="110000"/>
        </a:lnSpc>
        <a:spcBef>
          <a:spcPct val="0"/>
        </a:spcBef>
        <a:spcAft>
          <a:spcPct val="0"/>
        </a:spcAft>
        <a:defRPr sz="1100">
          <a:solidFill>
            <a:schemeClr val="tx1"/>
          </a:solidFill>
          <a:latin typeface="+mn-lt"/>
          <a:ea typeface="+mn-ea"/>
          <a:cs typeface="+mn-cs"/>
          <a:sym typeface="Ideal Sans Book" charset="0"/>
        </a:defRPr>
      </a:lvl3pPr>
      <a:lvl4pPr marL="1436019" indent="-205146" algn="l" rtl="0" eaLnBrk="0" fontAlgn="base" hangingPunct="0">
        <a:lnSpc>
          <a:spcPct val="110000"/>
        </a:lnSpc>
        <a:spcBef>
          <a:spcPct val="0"/>
        </a:spcBef>
        <a:spcAft>
          <a:spcPct val="0"/>
        </a:spcAft>
        <a:defRPr sz="1100">
          <a:solidFill>
            <a:schemeClr val="tx1"/>
          </a:solidFill>
          <a:latin typeface="+mn-lt"/>
          <a:ea typeface="+mn-ea"/>
          <a:cs typeface="+mn-cs"/>
          <a:sym typeface="Ideal Sans Book" charset="0"/>
        </a:defRPr>
      </a:lvl4pPr>
      <a:lvl5pPr marL="1846311" indent="-205146" algn="l" rtl="0" eaLnBrk="0" fontAlgn="base" hangingPunct="0">
        <a:lnSpc>
          <a:spcPct val="110000"/>
        </a:lnSpc>
        <a:spcBef>
          <a:spcPct val="0"/>
        </a:spcBef>
        <a:spcAft>
          <a:spcPct val="0"/>
        </a:spcAft>
        <a:defRPr sz="1100">
          <a:solidFill>
            <a:schemeClr val="tx1"/>
          </a:solidFill>
          <a:latin typeface="+mn-lt"/>
          <a:ea typeface="+mn-ea"/>
          <a:cs typeface="+mn-cs"/>
          <a:sym typeface="Ideal Sans Book" charset="0"/>
        </a:defRPr>
      </a:lvl5pPr>
      <a:lvl6pPr marL="410291" algn="l" rtl="0" fontAlgn="base">
        <a:lnSpc>
          <a:spcPct val="110000"/>
        </a:lnSpc>
        <a:spcBef>
          <a:spcPct val="0"/>
        </a:spcBef>
        <a:spcAft>
          <a:spcPct val="0"/>
        </a:spcAft>
        <a:defRPr sz="1100">
          <a:solidFill>
            <a:schemeClr val="tx1"/>
          </a:solidFill>
          <a:latin typeface="+mn-lt"/>
          <a:ea typeface="+mn-ea"/>
          <a:cs typeface="+mn-cs"/>
          <a:sym typeface="Ideal Sans Book" charset="0"/>
        </a:defRPr>
      </a:lvl6pPr>
      <a:lvl7pPr marL="820583" algn="l" rtl="0" fontAlgn="base">
        <a:lnSpc>
          <a:spcPct val="110000"/>
        </a:lnSpc>
        <a:spcBef>
          <a:spcPct val="0"/>
        </a:spcBef>
        <a:spcAft>
          <a:spcPct val="0"/>
        </a:spcAft>
        <a:defRPr sz="1100">
          <a:solidFill>
            <a:schemeClr val="tx1"/>
          </a:solidFill>
          <a:latin typeface="+mn-lt"/>
          <a:ea typeface="+mn-ea"/>
          <a:cs typeface="+mn-cs"/>
          <a:sym typeface="Ideal Sans Book" charset="0"/>
        </a:defRPr>
      </a:lvl7pPr>
      <a:lvl8pPr marL="1230874" algn="l" rtl="0" fontAlgn="base">
        <a:lnSpc>
          <a:spcPct val="110000"/>
        </a:lnSpc>
        <a:spcBef>
          <a:spcPct val="0"/>
        </a:spcBef>
        <a:spcAft>
          <a:spcPct val="0"/>
        </a:spcAft>
        <a:defRPr sz="1100">
          <a:solidFill>
            <a:schemeClr val="tx1"/>
          </a:solidFill>
          <a:latin typeface="+mn-lt"/>
          <a:ea typeface="+mn-ea"/>
          <a:cs typeface="+mn-cs"/>
          <a:sym typeface="Ideal Sans Book" charset="0"/>
        </a:defRPr>
      </a:lvl8pPr>
      <a:lvl9pPr marL="1641165" algn="l" rtl="0" fontAlgn="base">
        <a:lnSpc>
          <a:spcPct val="110000"/>
        </a:lnSpc>
        <a:spcBef>
          <a:spcPct val="0"/>
        </a:spcBef>
        <a:spcAft>
          <a:spcPct val="0"/>
        </a:spcAft>
        <a:defRPr sz="1100">
          <a:solidFill>
            <a:schemeClr val="tx1"/>
          </a:solidFill>
          <a:latin typeface="+mn-lt"/>
          <a:ea typeface="+mn-ea"/>
          <a:cs typeface="+mn-cs"/>
          <a:sym typeface="Ideal Sans Book" charset="0"/>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www.nature.org/vtcleanwater/"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hyperlink" Target="http://www.nature.org/vtcleanwater/"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www.nature.org/vtcleanwater/"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035" r="8357" b="7067"/>
          <a:stretch/>
        </p:blipFill>
        <p:spPr>
          <a:xfrm>
            <a:off x="0" y="0"/>
            <a:ext cx="9144000" cy="6858000"/>
          </a:xfrm>
          <a:prstGeom prst="rect">
            <a:avLst/>
          </a:prstGeom>
        </p:spPr>
      </p:pic>
      <p:sp>
        <p:nvSpPr>
          <p:cNvPr id="3" name="Title 2"/>
          <p:cNvSpPr>
            <a:spLocks noGrp="1"/>
          </p:cNvSpPr>
          <p:nvPr>
            <p:ph type="title"/>
          </p:nvPr>
        </p:nvSpPr>
        <p:spPr>
          <a:xfrm>
            <a:off x="255182" y="476367"/>
            <a:ext cx="8633637" cy="3457458"/>
          </a:xfrm>
          <a:solidFill>
            <a:srgbClr val="EEECE1">
              <a:alpha val="69804"/>
            </a:srgbClr>
          </a:solidFill>
        </p:spPr>
        <p:txBody>
          <a:bodyPr/>
          <a:lstStyle/>
          <a:p>
            <a:r>
              <a:rPr lang="en-US" b="1" dirty="0">
                <a:solidFill>
                  <a:schemeClr val="accent1">
                    <a:lumMod val="50000"/>
                  </a:schemeClr>
                </a:solidFill>
              </a:rPr>
              <a:t>The Nature Conservancy</a:t>
            </a:r>
            <a:br>
              <a:rPr lang="en-US" dirty="0">
                <a:solidFill>
                  <a:schemeClr val="accent1">
                    <a:lumMod val="50000"/>
                  </a:schemeClr>
                </a:solidFill>
              </a:rPr>
            </a:br>
            <a:br>
              <a:rPr lang="en-US" dirty="0">
                <a:solidFill>
                  <a:schemeClr val="accent1">
                    <a:lumMod val="50000"/>
                  </a:schemeClr>
                </a:solidFill>
              </a:rPr>
            </a:br>
            <a:r>
              <a:rPr lang="en-US" b="1" dirty="0">
                <a:solidFill>
                  <a:schemeClr val="accent2">
                    <a:lumMod val="75000"/>
                  </a:schemeClr>
                </a:solidFill>
              </a:rPr>
              <a:t>Water Quality Blueprint for the </a:t>
            </a:r>
            <a:br>
              <a:rPr lang="en-US" b="1" dirty="0">
                <a:solidFill>
                  <a:schemeClr val="accent2">
                    <a:lumMod val="75000"/>
                  </a:schemeClr>
                </a:solidFill>
              </a:rPr>
            </a:br>
            <a:r>
              <a:rPr lang="en-US" b="1" dirty="0">
                <a:solidFill>
                  <a:schemeClr val="accent2">
                    <a:lumMod val="75000"/>
                  </a:schemeClr>
                </a:solidFill>
              </a:rPr>
              <a:t>Lake Champlain Basin</a:t>
            </a:r>
            <a:br>
              <a:rPr lang="en-US" dirty="0">
                <a:solidFill>
                  <a:schemeClr val="accent1">
                    <a:lumMod val="50000"/>
                  </a:schemeClr>
                </a:solidFill>
              </a:rPr>
            </a:br>
            <a:br>
              <a:rPr lang="en-US" dirty="0">
                <a:solidFill>
                  <a:schemeClr val="accent1">
                    <a:lumMod val="50000"/>
                  </a:schemeClr>
                </a:solidFill>
              </a:rPr>
            </a:br>
            <a:r>
              <a:rPr lang="en-US" sz="2800" dirty="0">
                <a:solidFill>
                  <a:schemeClr val="accent1">
                    <a:lumMod val="50000"/>
                  </a:schemeClr>
                </a:solidFill>
              </a:rPr>
              <a:t>Nature-based solutions for </a:t>
            </a:r>
            <a:br>
              <a:rPr lang="en-US" sz="2800" dirty="0">
                <a:solidFill>
                  <a:schemeClr val="accent1">
                    <a:lumMod val="50000"/>
                  </a:schemeClr>
                </a:solidFill>
              </a:rPr>
            </a:br>
            <a:r>
              <a:rPr lang="en-US" sz="2800" dirty="0">
                <a:solidFill>
                  <a:schemeClr val="accent1">
                    <a:lumMod val="50000"/>
                  </a:schemeClr>
                </a:solidFill>
              </a:rPr>
              <a:t>water quality challenges</a:t>
            </a:r>
          </a:p>
        </p:txBody>
      </p:sp>
      <p:pic>
        <p:nvPicPr>
          <p:cNvPr id="8" name="Picture 7" descr="TNCLogoPrimary_Rev_WhtCMY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944" y="5626963"/>
            <a:ext cx="2204095" cy="1112252"/>
          </a:xfrm>
          <a:prstGeom prst="rect">
            <a:avLst/>
          </a:prstGeom>
        </p:spPr>
      </p:pic>
      <p:sp>
        <p:nvSpPr>
          <p:cNvPr id="5" name="TextBox 4"/>
          <p:cNvSpPr txBox="1"/>
          <p:nvPr/>
        </p:nvSpPr>
        <p:spPr>
          <a:xfrm>
            <a:off x="1496695" y="4749800"/>
            <a:ext cx="4930222" cy="2031325"/>
          </a:xfrm>
          <a:prstGeom prst="rect">
            <a:avLst/>
          </a:prstGeom>
          <a:noFill/>
        </p:spPr>
        <p:txBody>
          <a:bodyPr wrap="square" rtlCol="0">
            <a:spAutoFit/>
          </a:bodyPr>
          <a:lstStyle/>
          <a:p>
            <a:r>
              <a:rPr lang="en-US" dirty="0">
                <a:solidFill>
                  <a:schemeClr val="bg1"/>
                </a:solidFill>
              </a:rPr>
              <a:t>Dan Farrell </a:t>
            </a:r>
          </a:p>
          <a:p>
            <a:r>
              <a:rPr lang="en-US" dirty="0">
                <a:solidFill>
                  <a:schemeClr val="bg1"/>
                </a:solidFill>
              </a:rPr>
              <a:t>Rose Paul</a:t>
            </a:r>
          </a:p>
          <a:p>
            <a:r>
              <a:rPr lang="en-US" dirty="0">
                <a:solidFill>
                  <a:schemeClr val="bg1"/>
                </a:solidFill>
              </a:rPr>
              <a:t>Shayne Jaquith</a:t>
            </a:r>
          </a:p>
          <a:p>
            <a:r>
              <a:rPr lang="en-US" dirty="0">
                <a:solidFill>
                  <a:schemeClr val="bg1"/>
                </a:solidFill>
              </a:rPr>
              <a:t>Ann Ingerson</a:t>
            </a:r>
          </a:p>
          <a:p>
            <a:r>
              <a:rPr lang="en-US" dirty="0">
                <a:solidFill>
                  <a:schemeClr val="bg1"/>
                </a:solidFill>
              </a:rPr>
              <a:t>With support from Keurig Green Mountain</a:t>
            </a:r>
          </a:p>
          <a:p>
            <a:endParaRPr lang="en-US" dirty="0">
              <a:solidFill>
                <a:schemeClr val="bg1"/>
              </a:solidFill>
            </a:endParaRPr>
          </a:p>
          <a:p>
            <a:r>
              <a:rPr lang="en-US" dirty="0">
                <a:solidFill>
                  <a:schemeClr val="bg1"/>
                </a:solidFill>
              </a:rPr>
              <a:t>December 15, 2017</a:t>
            </a:r>
          </a:p>
        </p:txBody>
      </p:sp>
    </p:spTree>
    <p:extLst>
      <p:ext uri="{BB962C8B-B14F-4D97-AF65-F5344CB8AC3E}">
        <p14:creationId xmlns:p14="http://schemas.microsoft.com/office/powerpoint/2010/main" val="179803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70" y="740334"/>
            <a:ext cx="7530888" cy="476250"/>
          </a:xfrm>
        </p:spPr>
        <p:txBody>
          <a:bodyPr>
            <a:normAutofit/>
          </a:bodyPr>
          <a:lstStyle/>
          <a:p>
            <a:pPr algn="ctr"/>
            <a:r>
              <a:rPr lang="en-US" dirty="0">
                <a:solidFill>
                  <a:srgbClr val="0096D6"/>
                </a:solidFill>
              </a:rPr>
              <a:t>Conservation Value Data Layers and Weights</a:t>
            </a:r>
          </a:p>
        </p:txBody>
      </p:sp>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10</a:t>
            </a:fld>
            <a:endParaRPr lang="en-US" dirty="0"/>
          </a:p>
        </p:txBody>
      </p:sp>
      <p:sp>
        <p:nvSpPr>
          <p:cNvPr id="6" name="TextBox 5"/>
          <p:cNvSpPr txBox="1"/>
          <p:nvPr/>
        </p:nvSpPr>
        <p:spPr>
          <a:xfrm>
            <a:off x="1060018" y="1292274"/>
            <a:ext cx="6035263" cy="4893647"/>
          </a:xfrm>
          <a:prstGeom prst="rect">
            <a:avLst/>
          </a:prstGeom>
          <a:noFill/>
        </p:spPr>
        <p:txBody>
          <a:bodyPr wrap="square" rtlCol="0">
            <a:spAutoFit/>
          </a:bodyPr>
          <a:lstStyle/>
          <a:p>
            <a:pPr>
              <a:lnSpc>
                <a:spcPct val="150000"/>
              </a:lnSpc>
            </a:pPr>
            <a:r>
              <a:rPr lang="en-US" sz="1600" dirty="0">
                <a:solidFill>
                  <a:schemeClr val="bg1">
                    <a:lumMod val="50000"/>
                  </a:schemeClr>
                </a:solidFill>
                <a:latin typeface="Imago Medium"/>
              </a:rPr>
              <a:t>•	Proximity to Natural Community Occurrences: </a:t>
            </a:r>
            <a:r>
              <a:rPr lang="en-US" sz="1600" b="1" dirty="0">
                <a:solidFill>
                  <a:schemeClr val="bg1">
                    <a:lumMod val="50000"/>
                  </a:schemeClr>
                </a:solidFill>
                <a:latin typeface="Imago Medium"/>
              </a:rPr>
              <a:t>15</a:t>
            </a:r>
          </a:p>
          <a:p>
            <a:pPr>
              <a:lnSpc>
                <a:spcPct val="150000"/>
              </a:lnSpc>
            </a:pPr>
            <a:r>
              <a:rPr lang="en-US" sz="1600" dirty="0">
                <a:solidFill>
                  <a:schemeClr val="bg1">
                    <a:lumMod val="50000"/>
                  </a:schemeClr>
                </a:solidFill>
                <a:latin typeface="Imago Medium"/>
              </a:rPr>
              <a:t>•	Proximity to Rare, Threatened and Uncommon Species: </a:t>
            </a:r>
            <a:r>
              <a:rPr lang="en-US" sz="1600" b="1" dirty="0">
                <a:solidFill>
                  <a:schemeClr val="bg1">
                    <a:lumMod val="50000"/>
                  </a:schemeClr>
                </a:solidFill>
                <a:latin typeface="Imago Medium"/>
              </a:rPr>
              <a:t>15</a:t>
            </a:r>
          </a:p>
          <a:p>
            <a:pPr>
              <a:lnSpc>
                <a:spcPct val="150000"/>
              </a:lnSpc>
            </a:pPr>
            <a:r>
              <a:rPr lang="en-US" sz="1600" dirty="0">
                <a:solidFill>
                  <a:schemeClr val="bg1">
                    <a:lumMod val="50000"/>
                  </a:schemeClr>
                </a:solidFill>
                <a:latin typeface="Imago Medium"/>
              </a:rPr>
              <a:t>•	Proximity to TNC Terrestrial Portfolio: </a:t>
            </a:r>
            <a:r>
              <a:rPr lang="en-US" sz="1600" b="1" dirty="0">
                <a:solidFill>
                  <a:schemeClr val="bg1">
                    <a:lumMod val="50000"/>
                  </a:schemeClr>
                </a:solidFill>
                <a:latin typeface="Imago Medium"/>
              </a:rPr>
              <a:t>15</a:t>
            </a:r>
          </a:p>
          <a:p>
            <a:pPr>
              <a:lnSpc>
                <a:spcPct val="150000"/>
              </a:lnSpc>
            </a:pPr>
            <a:r>
              <a:rPr lang="en-US" sz="1600" dirty="0">
                <a:solidFill>
                  <a:schemeClr val="bg1">
                    <a:lumMod val="50000"/>
                  </a:schemeClr>
                </a:solidFill>
                <a:latin typeface="Imago Medium"/>
              </a:rPr>
              <a:t>•	Natural Landcover in the Vicinity: </a:t>
            </a:r>
            <a:r>
              <a:rPr lang="en-US" sz="1600" b="1" dirty="0">
                <a:solidFill>
                  <a:schemeClr val="bg1">
                    <a:lumMod val="50000"/>
                  </a:schemeClr>
                </a:solidFill>
                <a:latin typeface="Imago Medium"/>
              </a:rPr>
              <a:t>7</a:t>
            </a:r>
          </a:p>
          <a:p>
            <a:pPr>
              <a:lnSpc>
                <a:spcPct val="150000"/>
              </a:lnSpc>
            </a:pPr>
            <a:r>
              <a:rPr lang="en-US" sz="1600" dirty="0">
                <a:solidFill>
                  <a:schemeClr val="bg1">
                    <a:lumMod val="50000"/>
                  </a:schemeClr>
                </a:solidFill>
                <a:latin typeface="Imago Medium"/>
              </a:rPr>
              <a:t>•	Wetlands: </a:t>
            </a:r>
            <a:r>
              <a:rPr lang="en-US" sz="1600" b="1" dirty="0">
                <a:solidFill>
                  <a:schemeClr val="bg1">
                    <a:lumMod val="50000"/>
                  </a:schemeClr>
                </a:solidFill>
                <a:latin typeface="Imago Medium"/>
              </a:rPr>
              <a:t>7</a:t>
            </a:r>
          </a:p>
          <a:p>
            <a:pPr>
              <a:lnSpc>
                <a:spcPct val="150000"/>
              </a:lnSpc>
            </a:pPr>
            <a:r>
              <a:rPr lang="en-US" sz="1600" dirty="0">
                <a:solidFill>
                  <a:schemeClr val="bg1">
                    <a:lumMod val="50000"/>
                  </a:schemeClr>
                </a:solidFill>
                <a:latin typeface="Imago Medium"/>
              </a:rPr>
              <a:t>•	Proximity to Conserved Land: </a:t>
            </a:r>
            <a:r>
              <a:rPr lang="en-US" sz="1600" b="1" dirty="0">
                <a:solidFill>
                  <a:schemeClr val="bg1">
                    <a:lumMod val="50000"/>
                  </a:schemeClr>
                </a:solidFill>
                <a:latin typeface="Imago Medium"/>
              </a:rPr>
              <a:t>7</a:t>
            </a:r>
          </a:p>
          <a:p>
            <a:pPr>
              <a:lnSpc>
                <a:spcPct val="150000"/>
              </a:lnSpc>
            </a:pPr>
            <a:r>
              <a:rPr lang="en-US" sz="1600" dirty="0">
                <a:solidFill>
                  <a:schemeClr val="bg1">
                    <a:lumMod val="50000"/>
                  </a:schemeClr>
                </a:solidFill>
                <a:latin typeface="Imago Medium"/>
              </a:rPr>
              <a:t>•	Proximity to TNC Freshwater Portfolio: </a:t>
            </a:r>
            <a:r>
              <a:rPr lang="en-US" sz="1600" b="1" dirty="0">
                <a:solidFill>
                  <a:schemeClr val="bg1">
                    <a:lumMod val="50000"/>
                  </a:schemeClr>
                </a:solidFill>
                <a:latin typeface="Imago Medium"/>
              </a:rPr>
              <a:t>7</a:t>
            </a:r>
          </a:p>
          <a:p>
            <a:pPr>
              <a:lnSpc>
                <a:spcPct val="150000"/>
              </a:lnSpc>
            </a:pPr>
            <a:r>
              <a:rPr lang="en-US" sz="1600" dirty="0">
                <a:solidFill>
                  <a:schemeClr val="bg1">
                    <a:lumMod val="50000"/>
                  </a:schemeClr>
                </a:solidFill>
                <a:latin typeface="Imago Medium"/>
              </a:rPr>
              <a:t>•	Valley Walls: </a:t>
            </a:r>
            <a:r>
              <a:rPr lang="en-US" sz="1600" b="1" dirty="0">
                <a:solidFill>
                  <a:schemeClr val="bg1">
                    <a:lumMod val="50000"/>
                  </a:schemeClr>
                </a:solidFill>
                <a:latin typeface="Imago Medium"/>
              </a:rPr>
              <a:t>6</a:t>
            </a:r>
          </a:p>
          <a:p>
            <a:pPr>
              <a:lnSpc>
                <a:spcPct val="150000"/>
              </a:lnSpc>
            </a:pPr>
            <a:r>
              <a:rPr lang="en-US" sz="1600" dirty="0">
                <a:solidFill>
                  <a:schemeClr val="bg1">
                    <a:lumMod val="50000"/>
                  </a:schemeClr>
                </a:solidFill>
                <a:latin typeface="Imago Medium"/>
              </a:rPr>
              <a:t>•	Riparian Connectivity between Habitat Blocks: </a:t>
            </a:r>
            <a:r>
              <a:rPr lang="en-US" sz="1600" b="1" dirty="0">
                <a:solidFill>
                  <a:schemeClr val="bg1">
                    <a:lumMod val="50000"/>
                  </a:schemeClr>
                </a:solidFill>
                <a:latin typeface="Imago Medium"/>
              </a:rPr>
              <a:t>6</a:t>
            </a:r>
          </a:p>
          <a:p>
            <a:pPr>
              <a:lnSpc>
                <a:spcPct val="150000"/>
              </a:lnSpc>
            </a:pPr>
            <a:r>
              <a:rPr lang="en-US" sz="1600" dirty="0">
                <a:solidFill>
                  <a:schemeClr val="bg1">
                    <a:lumMod val="50000"/>
                  </a:schemeClr>
                </a:solidFill>
                <a:latin typeface="Imago Medium"/>
              </a:rPr>
              <a:t>•	River Corridors: </a:t>
            </a:r>
            <a:r>
              <a:rPr lang="en-US" sz="1600" b="1" dirty="0">
                <a:solidFill>
                  <a:schemeClr val="bg1">
                    <a:lumMod val="50000"/>
                  </a:schemeClr>
                </a:solidFill>
                <a:latin typeface="Imago Medium"/>
              </a:rPr>
              <a:t>5</a:t>
            </a:r>
          </a:p>
          <a:p>
            <a:pPr>
              <a:lnSpc>
                <a:spcPct val="150000"/>
              </a:lnSpc>
            </a:pPr>
            <a:r>
              <a:rPr lang="en-US" sz="1600" dirty="0">
                <a:solidFill>
                  <a:schemeClr val="bg1">
                    <a:lumMod val="50000"/>
                  </a:schemeClr>
                </a:solidFill>
                <a:latin typeface="Imago Medium"/>
              </a:rPr>
              <a:t>•	Riparian Connectivity: </a:t>
            </a:r>
            <a:r>
              <a:rPr lang="en-US" sz="1600" b="1" dirty="0">
                <a:solidFill>
                  <a:schemeClr val="bg1">
                    <a:lumMod val="50000"/>
                  </a:schemeClr>
                </a:solidFill>
                <a:latin typeface="Imago Medium"/>
              </a:rPr>
              <a:t>4</a:t>
            </a:r>
          </a:p>
          <a:p>
            <a:pPr>
              <a:lnSpc>
                <a:spcPct val="150000"/>
              </a:lnSpc>
            </a:pPr>
            <a:r>
              <a:rPr lang="en-US" sz="1600" dirty="0">
                <a:solidFill>
                  <a:schemeClr val="bg1">
                    <a:lumMod val="50000"/>
                  </a:schemeClr>
                </a:solidFill>
                <a:latin typeface="Imago Medium"/>
              </a:rPr>
              <a:t>•	Floodable Soils: </a:t>
            </a:r>
            <a:r>
              <a:rPr lang="en-US" sz="1600" b="1" dirty="0">
                <a:solidFill>
                  <a:schemeClr val="bg1">
                    <a:lumMod val="50000"/>
                  </a:schemeClr>
                </a:solidFill>
                <a:latin typeface="Imago Medium"/>
              </a:rPr>
              <a:t>3</a:t>
            </a:r>
          </a:p>
          <a:p>
            <a:pPr>
              <a:lnSpc>
                <a:spcPct val="150000"/>
              </a:lnSpc>
            </a:pPr>
            <a:r>
              <a:rPr lang="en-US" sz="1600" dirty="0">
                <a:solidFill>
                  <a:schemeClr val="bg1">
                    <a:lumMod val="50000"/>
                  </a:schemeClr>
                </a:solidFill>
                <a:latin typeface="Imago Medium"/>
              </a:rPr>
              <a:t>•	Healthy Trout Catchments: </a:t>
            </a:r>
            <a:r>
              <a:rPr lang="en-US" sz="1600" b="1" dirty="0">
                <a:solidFill>
                  <a:schemeClr val="bg1">
                    <a:lumMod val="50000"/>
                  </a:schemeClr>
                </a:solidFill>
                <a:latin typeface="Imago Medium"/>
              </a:rPr>
              <a:t>3</a:t>
            </a:r>
          </a:p>
        </p:txBody>
      </p:sp>
      <p:sp>
        <p:nvSpPr>
          <p:cNvPr id="14" name="Text Box 7"/>
          <p:cNvSpPr txBox="1">
            <a:spLocks noChangeArrowheads="1"/>
          </p:cNvSpPr>
          <p:nvPr/>
        </p:nvSpPr>
        <p:spPr bwMode="auto">
          <a:xfrm>
            <a:off x="5702859" y="5163197"/>
            <a:ext cx="1942726" cy="3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26303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11</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192267" y="2342207"/>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Proximity to Natural Community Occurrences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(VTDFW)</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15</a:t>
            </a:r>
          </a:p>
        </p:txBody>
      </p:sp>
    </p:spTree>
    <p:extLst>
      <p:ext uri="{BB962C8B-B14F-4D97-AF65-F5344CB8AC3E}">
        <p14:creationId xmlns:p14="http://schemas.microsoft.com/office/powerpoint/2010/main" val="190957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12</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6B2D1051-EC15-4E89-BCFB-65106EDD8AE6}"/>
              </a:ext>
            </a:extLst>
          </p:cNvPr>
          <p:cNvSpPr txBox="1"/>
          <p:nvPr/>
        </p:nvSpPr>
        <p:spPr>
          <a:xfrm>
            <a:off x="4192267" y="2340879"/>
            <a:ext cx="4545333" cy="1754326"/>
          </a:xfrm>
          <a:prstGeom prst="rect">
            <a:avLst/>
          </a:prstGeom>
          <a:noFill/>
        </p:spPr>
        <p:txBody>
          <a:bodyPr wrap="square" rtlCol="0">
            <a:spAutoFit/>
          </a:bodyPr>
          <a:lstStyle/>
          <a:p>
            <a:pPr algn="ctr"/>
            <a:r>
              <a:rPr lang="en-US" b="1" dirty="0">
                <a:solidFill>
                  <a:schemeClr val="accent2">
                    <a:lumMod val="75000"/>
                  </a:schemeClr>
                </a:solidFill>
                <a:latin typeface="Imago Medium"/>
              </a:rPr>
              <a:t>Proximity to Rare, Threatened, Endangered and Uncommon Species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(VTDFW)</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15</a:t>
            </a:r>
          </a:p>
        </p:txBody>
      </p:sp>
    </p:spTree>
    <p:extLst>
      <p:ext uri="{BB962C8B-B14F-4D97-AF65-F5344CB8AC3E}">
        <p14:creationId xmlns:p14="http://schemas.microsoft.com/office/powerpoint/2010/main" val="2621955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13</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chemeClr val="bg1">
                    <a:lumMod val="50000"/>
                  </a:schemeClr>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C3DE443-DC67-495D-A437-FED1060A32B2}"/>
              </a:ext>
            </a:extLst>
          </p:cNvPr>
          <p:cNvSpPr txBox="1"/>
          <p:nvPr/>
        </p:nvSpPr>
        <p:spPr>
          <a:xfrm>
            <a:off x="4192267" y="2340879"/>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Proximity to TNC Terrestrial Portfolio</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15</a:t>
            </a:r>
          </a:p>
        </p:txBody>
      </p:sp>
    </p:spTree>
    <p:extLst>
      <p:ext uri="{BB962C8B-B14F-4D97-AF65-F5344CB8AC3E}">
        <p14:creationId xmlns:p14="http://schemas.microsoft.com/office/powerpoint/2010/main" val="624870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14</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479150ED-1FE4-41B1-B71A-6EDFA1D58C83}"/>
              </a:ext>
            </a:extLst>
          </p:cNvPr>
          <p:cNvSpPr txBox="1"/>
          <p:nvPr/>
        </p:nvSpPr>
        <p:spPr>
          <a:xfrm>
            <a:off x="4192267" y="2340879"/>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Natural Landcover in the Vicinity</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(TNC, NLCD)</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7</a:t>
            </a:r>
          </a:p>
        </p:txBody>
      </p:sp>
    </p:spTree>
    <p:extLst>
      <p:ext uri="{BB962C8B-B14F-4D97-AF65-F5344CB8AC3E}">
        <p14:creationId xmlns:p14="http://schemas.microsoft.com/office/powerpoint/2010/main" val="2239745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15</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3791DA0-9B35-402F-B06A-D15CC35F314A}"/>
              </a:ext>
            </a:extLst>
          </p:cNvPr>
          <p:cNvSpPr txBox="1"/>
          <p:nvPr/>
        </p:nvSpPr>
        <p:spPr>
          <a:xfrm>
            <a:off x="4192267" y="2340879"/>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Proximity to Conserved Land</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(TNC)</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7</a:t>
            </a:r>
          </a:p>
        </p:txBody>
      </p:sp>
    </p:spTree>
    <p:extLst>
      <p:ext uri="{BB962C8B-B14F-4D97-AF65-F5344CB8AC3E}">
        <p14:creationId xmlns:p14="http://schemas.microsoft.com/office/powerpoint/2010/main" val="1095541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16</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31FF522F-4059-4459-958B-F739F86C1A5D}"/>
              </a:ext>
            </a:extLst>
          </p:cNvPr>
          <p:cNvSpPr txBox="1"/>
          <p:nvPr/>
        </p:nvSpPr>
        <p:spPr>
          <a:xfrm>
            <a:off x="4192267" y="2340879"/>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Proximity to TNC Freshwater Portfolio</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7</a:t>
            </a:r>
          </a:p>
        </p:txBody>
      </p:sp>
    </p:spTree>
    <p:extLst>
      <p:ext uri="{BB962C8B-B14F-4D97-AF65-F5344CB8AC3E}">
        <p14:creationId xmlns:p14="http://schemas.microsoft.com/office/powerpoint/2010/main" val="92517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17</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48633A-BF4E-4B1F-8B6B-65B3F32FDF44}"/>
              </a:ext>
            </a:extLst>
          </p:cNvPr>
          <p:cNvSpPr txBox="1"/>
          <p:nvPr/>
        </p:nvSpPr>
        <p:spPr>
          <a:xfrm>
            <a:off x="4192267" y="1519077"/>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Riparian Connectivity (VTDFW)</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4</a:t>
            </a:r>
          </a:p>
        </p:txBody>
      </p:sp>
      <p:pic>
        <p:nvPicPr>
          <p:cNvPr id="2" name="Picture 1">
            <a:extLst>
              <a:ext uri="{FF2B5EF4-FFF2-40B4-BE49-F238E27FC236}">
                <a16:creationId xmlns:a16="http://schemas.microsoft.com/office/drawing/2014/main" id="{35A25A6E-C268-4CFA-902E-78B860FA3C22}"/>
              </a:ext>
            </a:extLst>
          </p:cNvPr>
          <p:cNvPicPr>
            <a:picLocks noChangeAspect="1"/>
          </p:cNvPicPr>
          <p:nvPr/>
        </p:nvPicPr>
        <p:blipFill>
          <a:blip r:embed="rId4"/>
          <a:stretch>
            <a:fillRect/>
          </a:stretch>
        </p:blipFill>
        <p:spPr>
          <a:xfrm>
            <a:off x="4690244" y="2534856"/>
            <a:ext cx="3549379" cy="3549379"/>
          </a:xfrm>
          <a:prstGeom prst="rect">
            <a:avLst/>
          </a:prstGeom>
        </p:spPr>
      </p:pic>
    </p:spTree>
    <p:extLst>
      <p:ext uri="{BB962C8B-B14F-4D97-AF65-F5344CB8AC3E}">
        <p14:creationId xmlns:p14="http://schemas.microsoft.com/office/powerpoint/2010/main" val="342469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18</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2FDAD9D5-0979-49D2-B07F-5FA2A7A51CF8}"/>
              </a:ext>
            </a:extLst>
          </p:cNvPr>
          <p:cNvSpPr txBox="1"/>
          <p:nvPr/>
        </p:nvSpPr>
        <p:spPr>
          <a:xfrm>
            <a:off x="4192267" y="2340879"/>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Riparian Connectivity between Habitat Blocks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(VTDFW)</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6</a:t>
            </a:r>
          </a:p>
        </p:txBody>
      </p:sp>
    </p:spTree>
    <p:extLst>
      <p:ext uri="{BB962C8B-B14F-4D97-AF65-F5344CB8AC3E}">
        <p14:creationId xmlns:p14="http://schemas.microsoft.com/office/powerpoint/2010/main" val="225365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19</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48633A-BF4E-4B1F-8B6B-65B3F32FDF44}"/>
              </a:ext>
            </a:extLst>
          </p:cNvPr>
          <p:cNvSpPr txBox="1"/>
          <p:nvPr/>
        </p:nvSpPr>
        <p:spPr>
          <a:xfrm>
            <a:off x="4192267" y="2340879"/>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Healthy Brook Trout Catchments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(EBTJV)</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3</a:t>
            </a:r>
          </a:p>
        </p:txBody>
      </p:sp>
    </p:spTree>
    <p:extLst>
      <p:ext uri="{BB962C8B-B14F-4D97-AF65-F5344CB8AC3E}">
        <p14:creationId xmlns:p14="http://schemas.microsoft.com/office/powerpoint/2010/main" val="531172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 y="770558"/>
            <a:ext cx="9062720" cy="441809"/>
          </a:xfrm>
        </p:spPr>
        <p:txBody>
          <a:bodyPr>
            <a:normAutofit fontScale="90000"/>
          </a:bodyPr>
          <a:lstStyle/>
          <a:p>
            <a:pPr algn="ctr"/>
            <a:r>
              <a:rPr lang="en-US" sz="2400" dirty="0">
                <a:solidFill>
                  <a:srgbClr val="0096D6"/>
                </a:solidFill>
              </a:rPr>
              <a:t>VT’s Clean Water Initiative 2014</a:t>
            </a:r>
            <a:endParaRPr lang="en-US" sz="2400" dirty="0"/>
          </a:p>
        </p:txBody>
      </p:sp>
      <p:sp>
        <p:nvSpPr>
          <p:cNvPr id="6" name="Slide Number Placeholder 5"/>
          <p:cNvSpPr>
            <a:spLocks noGrp="1"/>
          </p:cNvSpPr>
          <p:nvPr>
            <p:ph type="sldNum" sz="quarter" idx="4"/>
          </p:nvPr>
        </p:nvSpPr>
        <p:spPr/>
        <p:txBody>
          <a:bodyPr/>
          <a:lstStyle/>
          <a:p>
            <a:pPr>
              <a:defRPr/>
            </a:pPr>
            <a:r>
              <a:rPr lang="en-US" dirty="0"/>
              <a:t>2</a:t>
            </a:r>
          </a:p>
        </p:txBody>
      </p:sp>
      <p:pic>
        <p:nvPicPr>
          <p:cNvPr id="7" name="Picture 6">
            <a:extLst>
              <a:ext uri="{FF2B5EF4-FFF2-40B4-BE49-F238E27FC236}">
                <a16:creationId xmlns:a16="http://schemas.microsoft.com/office/drawing/2014/main" id="{AA0D9500-F13A-4113-8E76-B7D09BFAB6A3}"/>
              </a:ext>
            </a:extLst>
          </p:cNvPr>
          <p:cNvPicPr>
            <a:picLocks noChangeAspect="1"/>
          </p:cNvPicPr>
          <p:nvPr/>
        </p:nvPicPr>
        <p:blipFill rotWithShape="1">
          <a:blip r:embed="rId3"/>
          <a:srcRect l="32708" t="18149" r="35160" b="6296"/>
          <a:stretch/>
        </p:blipFill>
        <p:spPr>
          <a:xfrm>
            <a:off x="3159705" y="1646646"/>
            <a:ext cx="2976661" cy="3937142"/>
          </a:xfrm>
          <a:prstGeom prst="rect">
            <a:avLst/>
          </a:prstGeom>
          <a:ln w="12700">
            <a:solidFill>
              <a:schemeClr val="tx1"/>
            </a:solidFill>
          </a:ln>
        </p:spPr>
      </p:pic>
    </p:spTree>
    <p:extLst>
      <p:ext uri="{BB962C8B-B14F-4D97-AF65-F5344CB8AC3E}">
        <p14:creationId xmlns:p14="http://schemas.microsoft.com/office/powerpoint/2010/main" val="1180848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20</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48633A-BF4E-4B1F-8B6B-65B3F32FDF44}"/>
              </a:ext>
            </a:extLst>
          </p:cNvPr>
          <p:cNvSpPr txBox="1"/>
          <p:nvPr/>
        </p:nvSpPr>
        <p:spPr>
          <a:xfrm>
            <a:off x="4192267" y="1519077"/>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Wetlands (VTDEC)</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7</a:t>
            </a:r>
          </a:p>
        </p:txBody>
      </p:sp>
      <p:pic>
        <p:nvPicPr>
          <p:cNvPr id="2" name="Picture 1">
            <a:extLst>
              <a:ext uri="{FF2B5EF4-FFF2-40B4-BE49-F238E27FC236}">
                <a16:creationId xmlns:a16="http://schemas.microsoft.com/office/drawing/2014/main" id="{35A25A6E-C268-4CFA-902E-78B860FA3C22}"/>
              </a:ext>
            </a:extLst>
          </p:cNvPr>
          <p:cNvPicPr>
            <a:picLocks noChangeAspect="1"/>
          </p:cNvPicPr>
          <p:nvPr/>
        </p:nvPicPr>
        <p:blipFill>
          <a:blip r:embed="rId4"/>
          <a:stretch>
            <a:fillRect/>
          </a:stretch>
        </p:blipFill>
        <p:spPr>
          <a:xfrm>
            <a:off x="4690244" y="2534856"/>
            <a:ext cx="3549379" cy="3549379"/>
          </a:xfrm>
          <a:prstGeom prst="rect">
            <a:avLst/>
          </a:prstGeom>
        </p:spPr>
      </p:pic>
    </p:spTree>
    <p:extLst>
      <p:ext uri="{BB962C8B-B14F-4D97-AF65-F5344CB8AC3E}">
        <p14:creationId xmlns:p14="http://schemas.microsoft.com/office/powerpoint/2010/main" val="66675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21</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48633A-BF4E-4B1F-8B6B-65B3F32FDF44}"/>
              </a:ext>
            </a:extLst>
          </p:cNvPr>
          <p:cNvSpPr txBox="1"/>
          <p:nvPr/>
        </p:nvSpPr>
        <p:spPr>
          <a:xfrm>
            <a:off x="4192267" y="1519077"/>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Valley Walls (VTDEC)</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6</a:t>
            </a:r>
          </a:p>
        </p:txBody>
      </p:sp>
      <p:pic>
        <p:nvPicPr>
          <p:cNvPr id="2" name="Picture 1">
            <a:extLst>
              <a:ext uri="{FF2B5EF4-FFF2-40B4-BE49-F238E27FC236}">
                <a16:creationId xmlns:a16="http://schemas.microsoft.com/office/drawing/2014/main" id="{35A25A6E-C268-4CFA-902E-78B860FA3C22}"/>
              </a:ext>
            </a:extLst>
          </p:cNvPr>
          <p:cNvPicPr>
            <a:picLocks noChangeAspect="1"/>
          </p:cNvPicPr>
          <p:nvPr/>
        </p:nvPicPr>
        <p:blipFill>
          <a:blip r:embed="rId4"/>
          <a:stretch>
            <a:fillRect/>
          </a:stretch>
        </p:blipFill>
        <p:spPr>
          <a:xfrm>
            <a:off x="4690244" y="2534856"/>
            <a:ext cx="3549379" cy="3549379"/>
          </a:xfrm>
          <a:prstGeom prst="rect">
            <a:avLst/>
          </a:prstGeom>
        </p:spPr>
      </p:pic>
    </p:spTree>
    <p:extLst>
      <p:ext uri="{BB962C8B-B14F-4D97-AF65-F5344CB8AC3E}">
        <p14:creationId xmlns:p14="http://schemas.microsoft.com/office/powerpoint/2010/main" val="1122792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22</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48633A-BF4E-4B1F-8B6B-65B3F32FDF44}"/>
              </a:ext>
            </a:extLst>
          </p:cNvPr>
          <p:cNvSpPr txBox="1"/>
          <p:nvPr/>
        </p:nvSpPr>
        <p:spPr>
          <a:xfrm>
            <a:off x="4192267" y="1519077"/>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River Corridors (VTDEC)</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5</a:t>
            </a:r>
          </a:p>
        </p:txBody>
      </p:sp>
      <p:pic>
        <p:nvPicPr>
          <p:cNvPr id="2" name="Picture 1">
            <a:extLst>
              <a:ext uri="{FF2B5EF4-FFF2-40B4-BE49-F238E27FC236}">
                <a16:creationId xmlns:a16="http://schemas.microsoft.com/office/drawing/2014/main" id="{35A25A6E-C268-4CFA-902E-78B860FA3C22}"/>
              </a:ext>
            </a:extLst>
          </p:cNvPr>
          <p:cNvPicPr>
            <a:picLocks noChangeAspect="1"/>
          </p:cNvPicPr>
          <p:nvPr/>
        </p:nvPicPr>
        <p:blipFill>
          <a:blip r:embed="rId4"/>
          <a:stretch>
            <a:fillRect/>
          </a:stretch>
        </p:blipFill>
        <p:spPr>
          <a:xfrm>
            <a:off x="4690244" y="2534856"/>
            <a:ext cx="3549379" cy="3549379"/>
          </a:xfrm>
          <a:prstGeom prst="rect">
            <a:avLst/>
          </a:prstGeom>
        </p:spPr>
      </p:pic>
    </p:spTree>
    <p:extLst>
      <p:ext uri="{BB962C8B-B14F-4D97-AF65-F5344CB8AC3E}">
        <p14:creationId xmlns:p14="http://schemas.microsoft.com/office/powerpoint/2010/main" val="2842845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23</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Conservation Value</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48633A-BF4E-4B1F-8B6B-65B3F32FDF44}"/>
              </a:ext>
            </a:extLst>
          </p:cNvPr>
          <p:cNvSpPr txBox="1"/>
          <p:nvPr/>
        </p:nvSpPr>
        <p:spPr>
          <a:xfrm>
            <a:off x="4192267" y="1519077"/>
            <a:ext cx="4545333" cy="923330"/>
          </a:xfrm>
          <a:prstGeom prst="rect">
            <a:avLst/>
          </a:prstGeom>
          <a:noFill/>
        </p:spPr>
        <p:txBody>
          <a:bodyPr wrap="square" rtlCol="0">
            <a:spAutoFit/>
          </a:bodyPr>
          <a:lstStyle/>
          <a:p>
            <a:pPr algn="ctr"/>
            <a:r>
              <a:rPr lang="en-US" b="1" dirty="0">
                <a:solidFill>
                  <a:schemeClr val="accent2">
                    <a:lumMod val="75000"/>
                  </a:schemeClr>
                </a:solidFill>
                <a:latin typeface="Imago Medium"/>
              </a:rPr>
              <a:t>Floodable Soils (NRCS)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3</a:t>
            </a:r>
          </a:p>
        </p:txBody>
      </p:sp>
      <p:pic>
        <p:nvPicPr>
          <p:cNvPr id="2" name="Picture 1">
            <a:extLst>
              <a:ext uri="{FF2B5EF4-FFF2-40B4-BE49-F238E27FC236}">
                <a16:creationId xmlns:a16="http://schemas.microsoft.com/office/drawing/2014/main" id="{35A25A6E-C268-4CFA-902E-78B860FA3C22}"/>
              </a:ext>
            </a:extLst>
          </p:cNvPr>
          <p:cNvPicPr>
            <a:picLocks noChangeAspect="1"/>
          </p:cNvPicPr>
          <p:nvPr/>
        </p:nvPicPr>
        <p:blipFill>
          <a:blip r:embed="rId4"/>
          <a:stretch>
            <a:fillRect/>
          </a:stretch>
        </p:blipFill>
        <p:spPr>
          <a:xfrm>
            <a:off x="4690244" y="2534856"/>
            <a:ext cx="3549379" cy="3549379"/>
          </a:xfrm>
          <a:prstGeom prst="rect">
            <a:avLst/>
          </a:prstGeom>
        </p:spPr>
      </p:pic>
    </p:spTree>
    <p:extLst>
      <p:ext uri="{BB962C8B-B14F-4D97-AF65-F5344CB8AC3E}">
        <p14:creationId xmlns:p14="http://schemas.microsoft.com/office/powerpoint/2010/main" val="183121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24</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96D6"/>
                </a:solidFill>
              </a:rPr>
              <a:t>Water Quality Blueprint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00261" y="2332375"/>
            <a:ext cx="4149009" cy="464871"/>
          </a:xfrm>
          <a:prstGeom prst="rect">
            <a:avLst/>
          </a:prstGeom>
          <a:noFill/>
        </p:spPr>
        <p:txBody>
          <a:bodyPr wrap="square" rtlCol="0">
            <a:spAutoFit/>
          </a:bodyPr>
          <a:lstStyle/>
          <a:p>
            <a:pPr algn="ctr">
              <a:lnSpc>
                <a:spcPct val="150000"/>
              </a:lnSpc>
            </a:pPr>
            <a:r>
              <a:rPr lang="en-US" b="1" dirty="0">
                <a:solidFill>
                  <a:schemeClr val="accent2">
                    <a:lumMod val="75000"/>
                  </a:schemeClr>
                </a:solidFill>
                <a:latin typeface="Imago Medium"/>
              </a:rPr>
              <a:t>Conservation Value</a:t>
            </a:r>
          </a:p>
        </p:txBody>
      </p:sp>
    </p:spTree>
    <p:extLst>
      <p:ext uri="{BB962C8B-B14F-4D97-AF65-F5344CB8AC3E}">
        <p14:creationId xmlns:p14="http://schemas.microsoft.com/office/powerpoint/2010/main" val="4112822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866" y="731744"/>
            <a:ext cx="7503592" cy="951990"/>
          </a:xfrm>
        </p:spPr>
        <p:txBody>
          <a:bodyPr>
            <a:normAutofit/>
          </a:bodyPr>
          <a:lstStyle/>
          <a:p>
            <a:pPr algn="ctr"/>
            <a:r>
              <a:rPr lang="en-US" dirty="0">
                <a:solidFill>
                  <a:srgbClr val="0096D6"/>
                </a:solidFill>
              </a:rPr>
              <a:t>Water Quality Impact Data Layers and </a:t>
            </a:r>
            <a:br>
              <a:rPr lang="en-US" dirty="0">
                <a:solidFill>
                  <a:srgbClr val="0096D6"/>
                </a:solidFill>
              </a:rPr>
            </a:br>
            <a:r>
              <a:rPr lang="en-US" dirty="0">
                <a:solidFill>
                  <a:srgbClr val="0096D6"/>
                </a:solidFill>
              </a:rPr>
              <a:t>Weighting Scheme</a:t>
            </a:r>
          </a:p>
        </p:txBody>
      </p:sp>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25</a:t>
            </a:fld>
            <a:endParaRPr lang="en-US" dirty="0"/>
          </a:p>
        </p:txBody>
      </p:sp>
      <p:sp>
        <p:nvSpPr>
          <p:cNvPr id="6" name="TextBox 5"/>
          <p:cNvSpPr txBox="1"/>
          <p:nvPr/>
        </p:nvSpPr>
        <p:spPr>
          <a:xfrm>
            <a:off x="1060018" y="2426684"/>
            <a:ext cx="7262440" cy="1938992"/>
          </a:xfrm>
          <a:prstGeom prst="rect">
            <a:avLst/>
          </a:prstGeom>
          <a:noFill/>
        </p:spPr>
        <p:txBody>
          <a:bodyPr wrap="square" rtlCol="0">
            <a:spAutoFit/>
          </a:bodyPr>
          <a:lstStyle/>
          <a:p>
            <a:pPr>
              <a:lnSpc>
                <a:spcPct val="150000"/>
              </a:lnSpc>
            </a:pPr>
            <a:r>
              <a:rPr lang="en-US" sz="1600" dirty="0">
                <a:solidFill>
                  <a:schemeClr val="bg1">
                    <a:lumMod val="50000"/>
                  </a:schemeClr>
                </a:solidFill>
                <a:latin typeface="Imago Medium"/>
              </a:rPr>
              <a:t>•	Floodplain Restoration Potential (Fluvial Process): </a:t>
            </a:r>
            <a:r>
              <a:rPr lang="en-US" sz="1600" b="1" dirty="0">
                <a:solidFill>
                  <a:schemeClr val="bg1">
                    <a:lumMod val="50000"/>
                  </a:schemeClr>
                </a:solidFill>
                <a:latin typeface="Imago Medium"/>
              </a:rPr>
              <a:t>30</a:t>
            </a:r>
            <a:endParaRPr lang="en-US" sz="1600" dirty="0">
              <a:solidFill>
                <a:schemeClr val="bg1">
                  <a:lumMod val="50000"/>
                </a:schemeClr>
              </a:solidFill>
              <a:latin typeface="Imago Medium"/>
            </a:endParaRPr>
          </a:p>
          <a:p>
            <a:pPr>
              <a:lnSpc>
                <a:spcPct val="150000"/>
              </a:lnSpc>
            </a:pPr>
            <a:r>
              <a:rPr lang="en-US" sz="1600" dirty="0">
                <a:solidFill>
                  <a:schemeClr val="bg1">
                    <a:lumMod val="50000"/>
                  </a:schemeClr>
                </a:solidFill>
                <a:latin typeface="Imago Medium"/>
              </a:rPr>
              <a:t>•	Modeled Phosphorus Yields: </a:t>
            </a:r>
            <a:r>
              <a:rPr lang="en-US" sz="1600" b="1" dirty="0">
                <a:solidFill>
                  <a:schemeClr val="bg1">
                    <a:lumMod val="50000"/>
                  </a:schemeClr>
                </a:solidFill>
                <a:latin typeface="Imago Medium"/>
              </a:rPr>
              <a:t>20</a:t>
            </a:r>
          </a:p>
          <a:p>
            <a:pPr>
              <a:lnSpc>
                <a:spcPct val="150000"/>
              </a:lnSpc>
            </a:pPr>
            <a:r>
              <a:rPr lang="en-US" sz="1600" dirty="0">
                <a:solidFill>
                  <a:schemeClr val="bg1">
                    <a:lumMod val="50000"/>
                  </a:schemeClr>
                </a:solidFill>
                <a:latin typeface="Imago Medium"/>
              </a:rPr>
              <a:t>•	Possible Impaired and Stressed Water Source and Abatement Areas: </a:t>
            </a:r>
            <a:r>
              <a:rPr lang="en-US" sz="1600" b="1" dirty="0">
                <a:solidFill>
                  <a:schemeClr val="bg1">
                    <a:lumMod val="50000"/>
                  </a:schemeClr>
                </a:solidFill>
                <a:latin typeface="Imago Medium"/>
              </a:rPr>
              <a:t>20</a:t>
            </a:r>
          </a:p>
          <a:p>
            <a:pPr marL="171450" indent="-171450">
              <a:lnSpc>
                <a:spcPct val="150000"/>
              </a:lnSpc>
              <a:buFont typeface="Arial" panose="020B0604020202020204" pitchFamily="34" charset="0"/>
              <a:buChar char="•"/>
            </a:pPr>
            <a:r>
              <a:rPr lang="en-US" sz="1600" dirty="0">
                <a:solidFill>
                  <a:schemeClr val="bg1">
                    <a:lumMod val="50000"/>
                  </a:schemeClr>
                </a:solidFill>
                <a:latin typeface="Imago Medium"/>
              </a:rPr>
              <a:t>      Potential Wetland Restoration Sites: </a:t>
            </a:r>
            <a:r>
              <a:rPr lang="en-US" sz="1600" b="1" dirty="0">
                <a:solidFill>
                  <a:schemeClr val="bg1">
                    <a:lumMod val="50000"/>
                  </a:schemeClr>
                </a:solidFill>
                <a:latin typeface="Imago Medium"/>
              </a:rPr>
              <a:t>20</a:t>
            </a:r>
          </a:p>
          <a:p>
            <a:pPr>
              <a:lnSpc>
                <a:spcPct val="150000"/>
              </a:lnSpc>
            </a:pPr>
            <a:r>
              <a:rPr lang="en-US" sz="1600" dirty="0">
                <a:solidFill>
                  <a:schemeClr val="bg1">
                    <a:lumMod val="50000"/>
                  </a:schemeClr>
                </a:solidFill>
                <a:latin typeface="Imago Medium"/>
              </a:rPr>
              <a:t>•	VT River Sensitivity Coarse Screen: </a:t>
            </a:r>
            <a:r>
              <a:rPr lang="en-US" sz="1600" b="1" dirty="0">
                <a:solidFill>
                  <a:schemeClr val="bg1">
                    <a:lumMod val="50000"/>
                  </a:schemeClr>
                </a:solidFill>
                <a:latin typeface="Imago Medium"/>
              </a:rPr>
              <a:t>10</a:t>
            </a:r>
          </a:p>
        </p:txBody>
      </p:sp>
      <p:sp>
        <p:nvSpPr>
          <p:cNvPr id="14" name="Text Box 7"/>
          <p:cNvSpPr txBox="1">
            <a:spLocks noChangeArrowheads="1"/>
          </p:cNvSpPr>
          <p:nvPr/>
        </p:nvSpPr>
        <p:spPr bwMode="auto">
          <a:xfrm>
            <a:off x="5702859" y="5163197"/>
            <a:ext cx="1942726" cy="3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2979869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866" y="731744"/>
            <a:ext cx="7503592" cy="951990"/>
          </a:xfrm>
        </p:spPr>
        <p:txBody>
          <a:bodyPr>
            <a:normAutofit/>
          </a:bodyPr>
          <a:lstStyle/>
          <a:p>
            <a:pPr algn="ctr"/>
            <a:r>
              <a:rPr lang="en-US" dirty="0">
                <a:solidFill>
                  <a:srgbClr val="0096D6"/>
                </a:solidFill>
              </a:rPr>
              <a:t>Water Quality Impact Data Layers and </a:t>
            </a:r>
            <a:br>
              <a:rPr lang="en-US" dirty="0">
                <a:solidFill>
                  <a:srgbClr val="0096D6"/>
                </a:solidFill>
              </a:rPr>
            </a:br>
            <a:r>
              <a:rPr lang="en-US" dirty="0">
                <a:solidFill>
                  <a:srgbClr val="0096D6"/>
                </a:solidFill>
              </a:rPr>
              <a:t>Weighting Scheme</a:t>
            </a:r>
          </a:p>
        </p:txBody>
      </p:sp>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26</a:t>
            </a:fld>
            <a:endParaRPr lang="en-US" dirty="0"/>
          </a:p>
        </p:txBody>
      </p:sp>
      <p:sp>
        <p:nvSpPr>
          <p:cNvPr id="6" name="TextBox 5"/>
          <p:cNvSpPr txBox="1"/>
          <p:nvPr/>
        </p:nvSpPr>
        <p:spPr>
          <a:xfrm>
            <a:off x="1060018" y="2426684"/>
            <a:ext cx="7262440" cy="1938992"/>
          </a:xfrm>
          <a:prstGeom prst="rect">
            <a:avLst/>
          </a:prstGeom>
          <a:noFill/>
        </p:spPr>
        <p:txBody>
          <a:bodyPr wrap="square" rtlCol="0">
            <a:spAutoFit/>
          </a:bodyPr>
          <a:lstStyle/>
          <a:p>
            <a:pPr>
              <a:lnSpc>
                <a:spcPct val="150000"/>
              </a:lnSpc>
            </a:pPr>
            <a:r>
              <a:rPr lang="en-US" sz="1600" strike="sngStrike" dirty="0">
                <a:solidFill>
                  <a:schemeClr val="bg1">
                    <a:lumMod val="75000"/>
                  </a:schemeClr>
                </a:solidFill>
                <a:latin typeface="Imago Medium"/>
              </a:rPr>
              <a:t>•	Floodplain Restoration Potential (Fluvial Process): </a:t>
            </a:r>
          </a:p>
          <a:p>
            <a:pPr>
              <a:lnSpc>
                <a:spcPct val="150000"/>
              </a:lnSpc>
            </a:pPr>
            <a:r>
              <a:rPr lang="en-US" sz="1600" dirty="0">
                <a:solidFill>
                  <a:schemeClr val="bg1">
                    <a:lumMod val="50000"/>
                  </a:schemeClr>
                </a:solidFill>
                <a:latin typeface="Imago Medium"/>
              </a:rPr>
              <a:t>•	Modeled Phosphorus Yields: </a:t>
            </a:r>
            <a:r>
              <a:rPr lang="en-US" sz="1600" b="1" dirty="0">
                <a:solidFill>
                  <a:schemeClr val="bg1">
                    <a:lumMod val="50000"/>
                  </a:schemeClr>
                </a:solidFill>
                <a:latin typeface="Imago Medium"/>
              </a:rPr>
              <a:t>25</a:t>
            </a:r>
          </a:p>
          <a:p>
            <a:pPr>
              <a:lnSpc>
                <a:spcPct val="150000"/>
              </a:lnSpc>
            </a:pPr>
            <a:r>
              <a:rPr lang="en-US" sz="1600" dirty="0">
                <a:solidFill>
                  <a:schemeClr val="bg1">
                    <a:lumMod val="50000"/>
                  </a:schemeClr>
                </a:solidFill>
                <a:latin typeface="Imago Medium"/>
              </a:rPr>
              <a:t>•	Possible Impaired and Stressed Water Source and Abatement Areas: </a:t>
            </a:r>
            <a:r>
              <a:rPr lang="en-US" sz="1600" b="1" dirty="0">
                <a:solidFill>
                  <a:schemeClr val="bg1">
                    <a:lumMod val="50000"/>
                  </a:schemeClr>
                </a:solidFill>
                <a:latin typeface="Imago Medium"/>
              </a:rPr>
              <a:t>25</a:t>
            </a:r>
          </a:p>
          <a:p>
            <a:pPr marL="171450" indent="-171450">
              <a:lnSpc>
                <a:spcPct val="150000"/>
              </a:lnSpc>
              <a:buFont typeface="Arial" panose="020B0604020202020204" pitchFamily="34" charset="0"/>
              <a:buChar char="•"/>
            </a:pPr>
            <a:r>
              <a:rPr lang="en-US" sz="1600" dirty="0">
                <a:solidFill>
                  <a:schemeClr val="bg1">
                    <a:lumMod val="50000"/>
                  </a:schemeClr>
                </a:solidFill>
                <a:latin typeface="Imago Medium"/>
              </a:rPr>
              <a:t>      Potential Wetland Restoration Sites: </a:t>
            </a:r>
            <a:r>
              <a:rPr lang="en-US" sz="1600" b="1" dirty="0">
                <a:solidFill>
                  <a:schemeClr val="bg1">
                    <a:lumMod val="50000"/>
                  </a:schemeClr>
                </a:solidFill>
                <a:latin typeface="Imago Medium"/>
              </a:rPr>
              <a:t>25</a:t>
            </a:r>
          </a:p>
          <a:p>
            <a:pPr>
              <a:lnSpc>
                <a:spcPct val="150000"/>
              </a:lnSpc>
            </a:pPr>
            <a:r>
              <a:rPr lang="en-US" sz="1600" dirty="0">
                <a:solidFill>
                  <a:schemeClr val="bg1">
                    <a:lumMod val="50000"/>
                  </a:schemeClr>
                </a:solidFill>
                <a:latin typeface="Imago Medium"/>
              </a:rPr>
              <a:t>•	VT River Sensitivity Coarse Screen: </a:t>
            </a:r>
            <a:r>
              <a:rPr lang="en-US" sz="1600" b="1" dirty="0">
                <a:solidFill>
                  <a:schemeClr val="bg1">
                    <a:lumMod val="50000"/>
                  </a:schemeClr>
                </a:solidFill>
                <a:latin typeface="Imago Medium"/>
              </a:rPr>
              <a:t>25</a:t>
            </a:r>
          </a:p>
        </p:txBody>
      </p:sp>
      <p:sp>
        <p:nvSpPr>
          <p:cNvPr id="14" name="Text Box 7"/>
          <p:cNvSpPr txBox="1">
            <a:spLocks noChangeArrowheads="1"/>
          </p:cNvSpPr>
          <p:nvPr/>
        </p:nvSpPr>
        <p:spPr bwMode="auto">
          <a:xfrm>
            <a:off x="5702859" y="5163197"/>
            <a:ext cx="1942726" cy="3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43813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27</a:t>
            </a:fld>
            <a:endParaRPr lang="en-US" dirty="0"/>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4098" name="Picture 2"/>
          <p:cNvPicPr>
            <a:picLocks noChangeAspect="1" noChangeArrowheads="1"/>
          </p:cNvPicPr>
          <p:nvPr/>
        </p:nvPicPr>
        <p:blipFill>
          <a:blip r:embed="rId3"/>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Water Quality Impact</a:t>
            </a:r>
          </a:p>
        </p:txBody>
      </p:sp>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0431" t="36782" r="39913" b="49272"/>
          <a:stretch/>
        </p:blipFill>
        <p:spPr bwMode="auto">
          <a:xfrm>
            <a:off x="4149735" y="3078132"/>
            <a:ext cx="4728175" cy="125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351" t="25185" r="20311" b="29169"/>
          <a:stretch/>
        </p:blipFill>
        <p:spPr bwMode="auto">
          <a:xfrm>
            <a:off x="3987225" y="4132405"/>
            <a:ext cx="3506561" cy="203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9F837D4-B9EA-4862-8D51-4FA8609B4425}"/>
              </a:ext>
            </a:extLst>
          </p:cNvPr>
          <p:cNvSpPr txBox="1"/>
          <p:nvPr/>
        </p:nvSpPr>
        <p:spPr>
          <a:xfrm>
            <a:off x="6516553" y="4618295"/>
            <a:ext cx="1232197" cy="276999"/>
          </a:xfrm>
          <a:prstGeom prst="rect">
            <a:avLst/>
          </a:prstGeom>
          <a:noFill/>
        </p:spPr>
        <p:txBody>
          <a:bodyPr wrap="none" rtlCol="0">
            <a:spAutoFit/>
          </a:bodyPr>
          <a:lstStyle/>
          <a:p>
            <a:r>
              <a:rPr lang="en-US" sz="1200" b="1">
                <a:latin typeface="Times New Roman" panose="02020603050405020304" pitchFamily="18" charset="0"/>
                <a:cs typeface="Times New Roman" panose="02020603050405020304" pitchFamily="18" charset="0"/>
              </a:rPr>
              <a:t>Confined Valley</a:t>
            </a:r>
          </a:p>
        </p:txBody>
      </p:sp>
      <p:sp>
        <p:nvSpPr>
          <p:cNvPr id="11" name="TextBox 10">
            <a:extLst>
              <a:ext uri="{FF2B5EF4-FFF2-40B4-BE49-F238E27FC236}">
                <a16:creationId xmlns:a16="http://schemas.microsoft.com/office/drawing/2014/main" id="{2F63E6ED-D0A4-4C7A-AB5F-B96931FEC687}"/>
              </a:ext>
            </a:extLst>
          </p:cNvPr>
          <p:cNvSpPr txBox="1"/>
          <p:nvPr/>
        </p:nvSpPr>
        <p:spPr>
          <a:xfrm>
            <a:off x="7534220" y="5724761"/>
            <a:ext cx="1386085"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Unconfined Valley</a:t>
            </a:r>
          </a:p>
        </p:txBody>
      </p:sp>
      <p:sp>
        <p:nvSpPr>
          <p:cNvPr id="13" name="TextBox 12">
            <a:extLst>
              <a:ext uri="{FF2B5EF4-FFF2-40B4-BE49-F238E27FC236}">
                <a16:creationId xmlns:a16="http://schemas.microsoft.com/office/drawing/2014/main" id="{EA6A71C2-BDBF-4A34-846D-08A8C02CFB7C}"/>
              </a:ext>
            </a:extLst>
          </p:cNvPr>
          <p:cNvSpPr txBox="1"/>
          <p:nvPr/>
        </p:nvSpPr>
        <p:spPr>
          <a:xfrm>
            <a:off x="3938982" y="1451362"/>
            <a:ext cx="4938927"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Floodplain Restoration Potential (Fluvial Process)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(VTDEC, TNC)</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30</a:t>
            </a:r>
          </a:p>
        </p:txBody>
      </p:sp>
    </p:spTree>
    <p:extLst>
      <p:ext uri="{BB962C8B-B14F-4D97-AF65-F5344CB8AC3E}">
        <p14:creationId xmlns:p14="http://schemas.microsoft.com/office/powerpoint/2010/main" val="268531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28</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Water Quality Impact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28A0B98C-829D-4235-ACC7-25ED339B4C5B}"/>
              </a:ext>
            </a:extLst>
          </p:cNvPr>
          <p:cNvSpPr txBox="1"/>
          <p:nvPr/>
        </p:nvSpPr>
        <p:spPr>
          <a:xfrm>
            <a:off x="4192267" y="2340879"/>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Modeled Phosphorus Yield</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(VTDEC, EPA)</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20</a:t>
            </a:r>
          </a:p>
        </p:txBody>
      </p:sp>
      <p:pic>
        <p:nvPicPr>
          <p:cNvPr id="11" name="Picture 2">
            <a:extLst>
              <a:ext uri="{FF2B5EF4-FFF2-40B4-BE49-F238E27FC236}">
                <a16:creationId xmlns:a16="http://schemas.microsoft.com/office/drawing/2014/main" id="{AFF2BFFA-518A-4BEC-8A8F-364BC7D9B855}"/>
              </a:ext>
            </a:extLst>
          </p:cNvPr>
          <p:cNvPicPr>
            <a:picLocks noChangeAspect="1" noChangeArrowheads="1"/>
          </p:cNvPicPr>
          <p:nvPr/>
        </p:nvPicPr>
        <p:blipFill rotWithShape="1">
          <a:blip r:embed="rId4"/>
          <a:srcRect l="51294" t="64003" r="5555" b="18697"/>
          <a:stretch/>
        </p:blipFill>
        <p:spPr bwMode="auto">
          <a:xfrm>
            <a:off x="2523279" y="4085863"/>
            <a:ext cx="1183744" cy="94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947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29</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Water Quality Impact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C13C0517-D0F1-4FF7-A1E0-F414D1AD2740}"/>
              </a:ext>
            </a:extLst>
          </p:cNvPr>
          <p:cNvSpPr txBox="1"/>
          <p:nvPr/>
        </p:nvSpPr>
        <p:spPr>
          <a:xfrm>
            <a:off x="4192267" y="1669548"/>
            <a:ext cx="4545333" cy="1754326"/>
          </a:xfrm>
          <a:prstGeom prst="rect">
            <a:avLst/>
          </a:prstGeom>
          <a:noFill/>
        </p:spPr>
        <p:txBody>
          <a:bodyPr wrap="square" rtlCol="0">
            <a:spAutoFit/>
          </a:bodyPr>
          <a:lstStyle/>
          <a:p>
            <a:pPr algn="ctr"/>
            <a:r>
              <a:rPr lang="en-US" b="1" dirty="0">
                <a:solidFill>
                  <a:schemeClr val="accent2">
                    <a:lumMod val="75000"/>
                  </a:schemeClr>
                </a:solidFill>
                <a:latin typeface="Imago Medium"/>
              </a:rPr>
              <a:t>Possible Impaired and Stressed Water Source and Abatement Areas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(VTDEC, TNC)</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20</a:t>
            </a:r>
          </a:p>
        </p:txBody>
      </p:sp>
      <p:pic>
        <p:nvPicPr>
          <p:cNvPr id="3" name="Picture 2">
            <a:extLst>
              <a:ext uri="{FF2B5EF4-FFF2-40B4-BE49-F238E27FC236}">
                <a16:creationId xmlns:a16="http://schemas.microsoft.com/office/drawing/2014/main" id="{F9A1AF29-F5DA-40BE-87D1-E412DD5D2CCF}"/>
              </a:ext>
            </a:extLst>
          </p:cNvPr>
          <p:cNvPicPr>
            <a:picLocks noChangeAspect="1"/>
          </p:cNvPicPr>
          <p:nvPr/>
        </p:nvPicPr>
        <p:blipFill>
          <a:blip r:embed="rId4"/>
          <a:stretch>
            <a:fillRect/>
          </a:stretch>
        </p:blipFill>
        <p:spPr>
          <a:xfrm>
            <a:off x="3183728" y="3808070"/>
            <a:ext cx="2212966" cy="2212966"/>
          </a:xfrm>
          <a:prstGeom prst="rect">
            <a:avLst/>
          </a:prstGeom>
        </p:spPr>
      </p:pic>
    </p:spTree>
    <p:extLst>
      <p:ext uri="{BB962C8B-B14F-4D97-AF65-F5344CB8AC3E}">
        <p14:creationId xmlns:p14="http://schemas.microsoft.com/office/powerpoint/2010/main" val="357006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 y="770558"/>
            <a:ext cx="9062720" cy="441809"/>
          </a:xfrm>
        </p:spPr>
        <p:txBody>
          <a:bodyPr>
            <a:normAutofit fontScale="90000"/>
          </a:bodyPr>
          <a:lstStyle/>
          <a:p>
            <a:pPr algn="ctr"/>
            <a:r>
              <a:rPr lang="en-US" sz="2400" dirty="0">
                <a:solidFill>
                  <a:srgbClr val="0096D6"/>
                </a:solidFill>
              </a:rPr>
              <a:t>VT’s Clean Water Initiative 2014</a:t>
            </a:r>
            <a:endParaRPr lang="en-US" sz="2400" dirty="0"/>
          </a:p>
        </p:txBody>
      </p:sp>
      <p:sp>
        <p:nvSpPr>
          <p:cNvPr id="6" name="Slide Number Placeholder 5"/>
          <p:cNvSpPr>
            <a:spLocks noGrp="1"/>
          </p:cNvSpPr>
          <p:nvPr>
            <p:ph type="sldNum" sz="quarter" idx="4"/>
          </p:nvPr>
        </p:nvSpPr>
        <p:spPr/>
        <p:txBody>
          <a:bodyPr/>
          <a:lstStyle/>
          <a:p>
            <a:pPr>
              <a:defRPr/>
            </a:pPr>
            <a:r>
              <a:rPr lang="en-US" dirty="0"/>
              <a:t>2</a:t>
            </a:r>
          </a:p>
        </p:txBody>
      </p:sp>
      <p:pic>
        <p:nvPicPr>
          <p:cNvPr id="7" name="Picture 6">
            <a:extLst>
              <a:ext uri="{FF2B5EF4-FFF2-40B4-BE49-F238E27FC236}">
                <a16:creationId xmlns:a16="http://schemas.microsoft.com/office/drawing/2014/main" id="{25C23B95-A9EB-4700-A8F0-9D72902B8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38" y="1840752"/>
            <a:ext cx="2761583" cy="3548929"/>
          </a:xfrm>
          <a:prstGeom prst="rect">
            <a:avLst/>
          </a:prstGeom>
          <a:ln w="9525">
            <a:solidFill>
              <a:schemeClr val="tx1"/>
            </a:solidFill>
          </a:ln>
        </p:spPr>
      </p:pic>
      <p:pic>
        <p:nvPicPr>
          <p:cNvPr id="8" name="Picture 7">
            <a:extLst>
              <a:ext uri="{FF2B5EF4-FFF2-40B4-BE49-F238E27FC236}">
                <a16:creationId xmlns:a16="http://schemas.microsoft.com/office/drawing/2014/main" id="{293BEC52-9822-4006-B408-CC4F289B8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186" y="2354677"/>
            <a:ext cx="4648877" cy="2301240"/>
          </a:xfrm>
          <a:prstGeom prst="rect">
            <a:avLst/>
          </a:prstGeom>
        </p:spPr>
      </p:pic>
      <p:pic>
        <p:nvPicPr>
          <p:cNvPr id="9" name="Picture 8"/>
          <p:cNvPicPr>
            <a:picLocks noChangeAspect="1"/>
          </p:cNvPicPr>
          <p:nvPr/>
        </p:nvPicPr>
        <p:blipFill rotWithShape="1">
          <a:blip r:embed="rId5"/>
          <a:srcRect l="32708" t="18149" r="35160" b="6296"/>
          <a:stretch/>
        </p:blipFill>
        <p:spPr>
          <a:xfrm>
            <a:off x="3159705" y="1646646"/>
            <a:ext cx="2976661" cy="3937142"/>
          </a:xfrm>
          <a:prstGeom prst="rect">
            <a:avLst/>
          </a:prstGeom>
          <a:ln w="12700">
            <a:solidFill>
              <a:schemeClr val="tx1"/>
            </a:solidFill>
          </a:ln>
        </p:spPr>
      </p:pic>
    </p:spTree>
    <p:extLst>
      <p:ext uri="{BB962C8B-B14F-4D97-AF65-F5344CB8AC3E}">
        <p14:creationId xmlns:p14="http://schemas.microsoft.com/office/powerpoint/2010/main" val="2370349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30</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Water Quality Impact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027" name="Picture 3"/>
          <p:cNvPicPr>
            <a:picLocks noChangeAspect="1" noChangeArrowheads="1"/>
          </p:cNvPicPr>
          <p:nvPr/>
        </p:nvPicPr>
        <p:blipFill>
          <a:blip r:embed="rId3"/>
          <a:stretch>
            <a:fillRect/>
          </a:stretch>
        </p:blipFill>
        <p:spPr bwMode="auto">
          <a:xfrm>
            <a:off x="10250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9F10AD62-E07A-4FEF-AC83-2288343C3BF5}"/>
              </a:ext>
            </a:extLst>
          </p:cNvPr>
          <p:cNvSpPr txBox="1"/>
          <p:nvPr/>
        </p:nvSpPr>
        <p:spPr>
          <a:xfrm>
            <a:off x="4192267" y="2340879"/>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Potential Wetland Restoration Sites</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(VTDFPR)</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20</a:t>
            </a:r>
          </a:p>
        </p:txBody>
      </p:sp>
    </p:spTree>
    <p:extLst>
      <p:ext uri="{BB962C8B-B14F-4D97-AF65-F5344CB8AC3E}">
        <p14:creationId xmlns:p14="http://schemas.microsoft.com/office/powerpoint/2010/main" val="45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31</a:t>
            </a:fld>
            <a:endParaRPr lang="en-US" dirty="0"/>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B0F0"/>
                </a:solidFill>
              </a:rPr>
              <a:t>Water Quality Impact</a:t>
            </a:r>
          </a:p>
        </p:txBody>
      </p:sp>
      <p:sp>
        <p:nvSpPr>
          <p:cNvPr id="8" name="TextBox 7">
            <a:extLst>
              <a:ext uri="{FF2B5EF4-FFF2-40B4-BE49-F238E27FC236}">
                <a16:creationId xmlns:a16="http://schemas.microsoft.com/office/drawing/2014/main" id="{5ADC4E71-DB05-42D2-B10E-F952E5F93D1E}"/>
              </a:ext>
            </a:extLst>
          </p:cNvPr>
          <p:cNvSpPr txBox="1"/>
          <p:nvPr/>
        </p:nvSpPr>
        <p:spPr>
          <a:xfrm>
            <a:off x="4192267" y="1461204"/>
            <a:ext cx="4545333"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River Sensitivity Coarse Screen</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(VLT, MMI)</a:t>
            </a:r>
          </a:p>
          <a:p>
            <a:pPr algn="ctr"/>
            <a:endParaRPr lang="en-US" b="1" dirty="0">
              <a:solidFill>
                <a:schemeClr val="accent2">
                  <a:lumMod val="75000"/>
                </a:schemeClr>
              </a:solidFill>
              <a:latin typeface="Imago Medium"/>
            </a:endParaRPr>
          </a:p>
          <a:p>
            <a:pPr algn="ctr"/>
            <a:r>
              <a:rPr lang="en-US" b="1" dirty="0">
                <a:solidFill>
                  <a:schemeClr val="accent2">
                    <a:lumMod val="75000"/>
                  </a:schemeClr>
                </a:solidFill>
                <a:latin typeface="Imago Medium"/>
              </a:rPr>
              <a:t>Weight = 10</a:t>
            </a:r>
          </a:p>
        </p:txBody>
      </p:sp>
      <p:pic>
        <p:nvPicPr>
          <p:cNvPr id="3" name="Picture 2">
            <a:extLst>
              <a:ext uri="{FF2B5EF4-FFF2-40B4-BE49-F238E27FC236}">
                <a16:creationId xmlns:a16="http://schemas.microsoft.com/office/drawing/2014/main" id="{3455719A-7AC3-4082-AB43-462FA8B76C6C}"/>
              </a:ext>
            </a:extLst>
          </p:cNvPr>
          <p:cNvPicPr>
            <a:picLocks noChangeAspect="1"/>
          </p:cNvPicPr>
          <p:nvPr/>
        </p:nvPicPr>
        <p:blipFill>
          <a:blip r:embed="rId3"/>
          <a:stretch>
            <a:fillRect/>
          </a:stretch>
        </p:blipFill>
        <p:spPr>
          <a:xfrm>
            <a:off x="1033507" y="666930"/>
            <a:ext cx="2743205" cy="5486411"/>
          </a:xfrm>
          <a:prstGeom prst="rect">
            <a:avLst/>
          </a:prstGeom>
        </p:spPr>
      </p:pic>
      <p:pic>
        <p:nvPicPr>
          <p:cNvPr id="4" name="Picture 3">
            <a:extLst>
              <a:ext uri="{FF2B5EF4-FFF2-40B4-BE49-F238E27FC236}">
                <a16:creationId xmlns:a16="http://schemas.microsoft.com/office/drawing/2014/main" id="{1761378E-2619-4955-B042-921E28BB8D82}"/>
              </a:ext>
            </a:extLst>
          </p:cNvPr>
          <p:cNvPicPr>
            <a:picLocks noChangeAspect="1"/>
          </p:cNvPicPr>
          <p:nvPr/>
        </p:nvPicPr>
        <p:blipFill rotWithShape="1">
          <a:blip r:embed="rId4"/>
          <a:srcRect l="60954" t="35567" r="14591" b="19202"/>
          <a:stretch/>
        </p:blipFill>
        <p:spPr>
          <a:xfrm>
            <a:off x="4984151" y="3075012"/>
            <a:ext cx="2961564" cy="2967069"/>
          </a:xfrm>
          <a:prstGeom prst="rect">
            <a:avLst/>
          </a:prstGeom>
        </p:spPr>
      </p:pic>
    </p:spTree>
    <p:extLst>
      <p:ext uri="{BB962C8B-B14F-4D97-AF65-F5344CB8AC3E}">
        <p14:creationId xmlns:p14="http://schemas.microsoft.com/office/powerpoint/2010/main" val="3505624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32</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96D6"/>
                </a:solidFill>
              </a:rPr>
              <a:t>Water Quality Blueprint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00261" y="2332375"/>
            <a:ext cx="4149009" cy="464871"/>
          </a:xfrm>
          <a:prstGeom prst="rect">
            <a:avLst/>
          </a:prstGeom>
          <a:noFill/>
        </p:spPr>
        <p:txBody>
          <a:bodyPr wrap="square" rtlCol="0">
            <a:spAutoFit/>
          </a:bodyPr>
          <a:lstStyle/>
          <a:p>
            <a:pPr algn="ctr">
              <a:lnSpc>
                <a:spcPct val="150000"/>
              </a:lnSpc>
            </a:pPr>
            <a:r>
              <a:rPr lang="en-US" b="1" dirty="0">
                <a:solidFill>
                  <a:schemeClr val="accent2">
                    <a:lumMod val="75000"/>
                  </a:schemeClr>
                </a:solidFill>
                <a:latin typeface="Imago Medium"/>
              </a:rPr>
              <a:t>Water Quality Impact</a:t>
            </a: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289" t="58339" b="15111"/>
          <a:stretch/>
        </p:blipFill>
        <p:spPr bwMode="auto">
          <a:xfrm>
            <a:off x="2647506" y="4029740"/>
            <a:ext cx="1281365" cy="145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33</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96D6"/>
                </a:solidFill>
              </a:rPr>
              <a:t>Water Quality Blueprint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3272" y="676656"/>
            <a:ext cx="2743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00261" y="2332375"/>
            <a:ext cx="4149009" cy="1754326"/>
          </a:xfrm>
          <a:prstGeom prst="rect">
            <a:avLst/>
          </a:prstGeom>
          <a:noFill/>
        </p:spPr>
        <p:txBody>
          <a:bodyPr wrap="square" rtlCol="0">
            <a:spAutoFit/>
          </a:bodyPr>
          <a:lstStyle/>
          <a:p>
            <a:pPr algn="ctr">
              <a:lnSpc>
                <a:spcPct val="150000"/>
              </a:lnSpc>
            </a:pPr>
            <a:r>
              <a:rPr lang="en-US" b="1" dirty="0">
                <a:solidFill>
                  <a:schemeClr val="accent2">
                    <a:lumMod val="75000"/>
                  </a:schemeClr>
                </a:solidFill>
                <a:latin typeface="Imago Medium"/>
              </a:rPr>
              <a:t>Combined</a:t>
            </a:r>
          </a:p>
          <a:p>
            <a:pPr algn="ctr">
              <a:lnSpc>
                <a:spcPct val="150000"/>
              </a:lnSpc>
            </a:pPr>
            <a:r>
              <a:rPr lang="en-US" b="1" dirty="0">
                <a:solidFill>
                  <a:schemeClr val="accent2">
                    <a:lumMod val="75000"/>
                  </a:schemeClr>
                </a:solidFill>
                <a:latin typeface="Imago Medium"/>
              </a:rPr>
              <a:t>Water Quality Impact</a:t>
            </a:r>
          </a:p>
          <a:p>
            <a:pPr algn="ctr">
              <a:lnSpc>
                <a:spcPct val="150000"/>
              </a:lnSpc>
            </a:pPr>
            <a:r>
              <a:rPr lang="en-US" b="1" dirty="0">
                <a:solidFill>
                  <a:schemeClr val="accent2">
                    <a:lumMod val="75000"/>
                  </a:schemeClr>
                </a:solidFill>
                <a:latin typeface="Imago Medium"/>
              </a:rPr>
              <a:t>and</a:t>
            </a:r>
          </a:p>
          <a:p>
            <a:pPr algn="ctr">
              <a:lnSpc>
                <a:spcPct val="150000"/>
              </a:lnSpc>
            </a:pPr>
            <a:r>
              <a:rPr lang="en-US" b="1" dirty="0">
                <a:solidFill>
                  <a:schemeClr val="accent2">
                    <a:lumMod val="75000"/>
                  </a:schemeClr>
                </a:solidFill>
                <a:latin typeface="Imago Medium"/>
              </a:rPr>
              <a:t>Conservation Value</a:t>
            </a:r>
          </a:p>
        </p:txBody>
      </p:sp>
    </p:spTree>
    <p:extLst>
      <p:ext uri="{BB962C8B-B14F-4D97-AF65-F5344CB8AC3E}">
        <p14:creationId xmlns:p14="http://schemas.microsoft.com/office/powerpoint/2010/main" val="200298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34</a:t>
            </a:fld>
            <a:endParaRPr lang="en-US" dirty="0"/>
          </a:p>
        </p:txBody>
      </p:sp>
      <p:sp>
        <p:nvSpPr>
          <p:cNvPr id="11" name="Title 1"/>
          <p:cNvSpPr>
            <a:spLocks noGrp="1"/>
          </p:cNvSpPr>
          <p:nvPr>
            <p:ph type="title"/>
          </p:nvPr>
        </p:nvSpPr>
        <p:spPr>
          <a:xfrm>
            <a:off x="1060018" y="122144"/>
            <a:ext cx="7023965" cy="476250"/>
          </a:xfrm>
        </p:spPr>
        <p:txBody>
          <a:bodyPr/>
          <a:lstStyle/>
          <a:p>
            <a:pPr algn="ctr"/>
            <a:r>
              <a:rPr lang="en-US" dirty="0">
                <a:solidFill>
                  <a:srgbClr val="0096D6"/>
                </a:solidFill>
              </a:rPr>
              <a:t>Online Planning Tool</a:t>
            </a:r>
          </a:p>
        </p:txBody>
      </p:sp>
      <p:sp>
        <p:nvSpPr>
          <p:cNvPr id="23" name="TextBox 22"/>
          <p:cNvSpPr txBox="1"/>
          <p:nvPr/>
        </p:nvSpPr>
        <p:spPr>
          <a:xfrm>
            <a:off x="1060018" y="701245"/>
            <a:ext cx="7262440" cy="464871"/>
          </a:xfrm>
          <a:prstGeom prst="rect">
            <a:avLst/>
          </a:prstGeom>
          <a:noFill/>
        </p:spPr>
        <p:txBody>
          <a:bodyPr wrap="square" rtlCol="0">
            <a:spAutoFit/>
          </a:bodyPr>
          <a:lstStyle/>
          <a:p>
            <a:pPr algn="ctr">
              <a:lnSpc>
                <a:spcPct val="150000"/>
              </a:lnSpc>
            </a:pPr>
            <a:r>
              <a:rPr lang="en-US" b="1" dirty="0">
                <a:latin typeface="Imago Medium"/>
                <a:hlinkClick r:id="rId3"/>
              </a:rPr>
              <a:t>www.nature.org/vtcleanwater/</a:t>
            </a:r>
            <a:endParaRPr lang="en-US" b="1" dirty="0">
              <a:latin typeface="Imago Medium"/>
            </a:endParaRPr>
          </a:p>
        </p:txBody>
      </p:sp>
      <p:pic>
        <p:nvPicPr>
          <p:cNvPr id="3" name="Picture 2">
            <a:extLst>
              <a:ext uri="{FF2B5EF4-FFF2-40B4-BE49-F238E27FC236}">
                <a16:creationId xmlns:a16="http://schemas.microsoft.com/office/drawing/2014/main" id="{49DDEAA2-48F5-49FF-9E51-B15F2EC1AD5F}"/>
              </a:ext>
            </a:extLst>
          </p:cNvPr>
          <p:cNvPicPr>
            <a:picLocks noChangeAspect="1"/>
          </p:cNvPicPr>
          <p:nvPr/>
        </p:nvPicPr>
        <p:blipFill rotWithShape="1">
          <a:blip r:embed="rId4"/>
          <a:srcRect t="12085" b="2712"/>
          <a:stretch/>
        </p:blipFill>
        <p:spPr>
          <a:xfrm>
            <a:off x="156258" y="1330689"/>
            <a:ext cx="8831484" cy="4688145"/>
          </a:xfrm>
          <a:prstGeom prst="rect">
            <a:avLst/>
          </a:prstGeom>
        </p:spPr>
      </p:pic>
    </p:spTree>
    <p:extLst>
      <p:ext uri="{BB962C8B-B14F-4D97-AF65-F5344CB8AC3E}">
        <p14:creationId xmlns:p14="http://schemas.microsoft.com/office/powerpoint/2010/main" val="56449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35</a:t>
            </a:fld>
            <a:endParaRPr lang="en-US" dirty="0"/>
          </a:p>
        </p:txBody>
      </p:sp>
      <p:sp>
        <p:nvSpPr>
          <p:cNvPr id="11" name="Title 1"/>
          <p:cNvSpPr>
            <a:spLocks noGrp="1"/>
          </p:cNvSpPr>
          <p:nvPr>
            <p:ph type="title"/>
          </p:nvPr>
        </p:nvSpPr>
        <p:spPr>
          <a:xfrm>
            <a:off x="1060018" y="122144"/>
            <a:ext cx="7023965" cy="476250"/>
          </a:xfrm>
        </p:spPr>
        <p:txBody>
          <a:bodyPr/>
          <a:lstStyle/>
          <a:p>
            <a:pPr algn="ctr"/>
            <a:r>
              <a:rPr lang="en-US" dirty="0">
                <a:solidFill>
                  <a:srgbClr val="0096D6"/>
                </a:solidFill>
              </a:rPr>
              <a:t>Online Planning Tool</a:t>
            </a:r>
          </a:p>
        </p:txBody>
      </p:sp>
      <p:sp>
        <p:nvSpPr>
          <p:cNvPr id="23" name="TextBox 22"/>
          <p:cNvSpPr txBox="1"/>
          <p:nvPr/>
        </p:nvSpPr>
        <p:spPr>
          <a:xfrm>
            <a:off x="1060018" y="701245"/>
            <a:ext cx="7262440" cy="464871"/>
          </a:xfrm>
          <a:prstGeom prst="rect">
            <a:avLst/>
          </a:prstGeom>
          <a:noFill/>
        </p:spPr>
        <p:txBody>
          <a:bodyPr wrap="square" rtlCol="0">
            <a:spAutoFit/>
          </a:bodyPr>
          <a:lstStyle/>
          <a:p>
            <a:pPr algn="ctr">
              <a:lnSpc>
                <a:spcPct val="150000"/>
              </a:lnSpc>
            </a:pPr>
            <a:r>
              <a:rPr lang="en-US" b="1" dirty="0">
                <a:latin typeface="Imago Medium"/>
                <a:hlinkClick r:id="rId3"/>
              </a:rPr>
              <a:t>www.nature.org/vtcleanwater/</a:t>
            </a:r>
            <a:endParaRPr lang="en-US" b="1" dirty="0">
              <a:latin typeface="Imago Medium"/>
            </a:endParaRPr>
          </a:p>
        </p:txBody>
      </p:sp>
      <p:pic>
        <p:nvPicPr>
          <p:cNvPr id="3" name="Picture 2">
            <a:extLst>
              <a:ext uri="{FF2B5EF4-FFF2-40B4-BE49-F238E27FC236}">
                <a16:creationId xmlns:a16="http://schemas.microsoft.com/office/drawing/2014/main" id="{C1053850-D312-4FA3-8C9C-DC50BE21CA80}"/>
              </a:ext>
            </a:extLst>
          </p:cNvPr>
          <p:cNvPicPr>
            <a:picLocks noChangeAspect="1"/>
          </p:cNvPicPr>
          <p:nvPr/>
        </p:nvPicPr>
        <p:blipFill rotWithShape="1">
          <a:blip r:embed="rId4"/>
          <a:srcRect t="12085" b="2306"/>
          <a:stretch/>
        </p:blipFill>
        <p:spPr>
          <a:xfrm>
            <a:off x="148279" y="1326828"/>
            <a:ext cx="8847443" cy="4719015"/>
          </a:xfrm>
          <a:prstGeom prst="rect">
            <a:avLst/>
          </a:prstGeom>
        </p:spPr>
      </p:pic>
    </p:spTree>
    <p:extLst>
      <p:ext uri="{BB962C8B-B14F-4D97-AF65-F5344CB8AC3E}">
        <p14:creationId xmlns:p14="http://schemas.microsoft.com/office/powerpoint/2010/main" val="2144084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36</a:t>
            </a:fld>
            <a:endParaRPr lang="en-US" dirty="0"/>
          </a:p>
        </p:txBody>
      </p:sp>
      <p:sp>
        <p:nvSpPr>
          <p:cNvPr id="11" name="Title 1"/>
          <p:cNvSpPr>
            <a:spLocks noGrp="1"/>
          </p:cNvSpPr>
          <p:nvPr>
            <p:ph type="title"/>
          </p:nvPr>
        </p:nvSpPr>
        <p:spPr>
          <a:xfrm>
            <a:off x="1060018" y="122144"/>
            <a:ext cx="7023965" cy="476250"/>
          </a:xfrm>
        </p:spPr>
        <p:txBody>
          <a:bodyPr/>
          <a:lstStyle/>
          <a:p>
            <a:pPr algn="ctr"/>
            <a:r>
              <a:rPr lang="en-US" dirty="0">
                <a:solidFill>
                  <a:srgbClr val="0096D6"/>
                </a:solidFill>
              </a:rPr>
              <a:t>Online Planning Tool</a:t>
            </a:r>
          </a:p>
        </p:txBody>
      </p:sp>
      <p:sp>
        <p:nvSpPr>
          <p:cNvPr id="23" name="TextBox 22"/>
          <p:cNvSpPr txBox="1"/>
          <p:nvPr/>
        </p:nvSpPr>
        <p:spPr>
          <a:xfrm>
            <a:off x="1060018" y="701245"/>
            <a:ext cx="7262440" cy="464871"/>
          </a:xfrm>
          <a:prstGeom prst="rect">
            <a:avLst/>
          </a:prstGeom>
          <a:noFill/>
        </p:spPr>
        <p:txBody>
          <a:bodyPr wrap="square" rtlCol="0">
            <a:spAutoFit/>
          </a:bodyPr>
          <a:lstStyle/>
          <a:p>
            <a:pPr algn="ctr">
              <a:lnSpc>
                <a:spcPct val="150000"/>
              </a:lnSpc>
            </a:pPr>
            <a:r>
              <a:rPr lang="en-US" b="1" dirty="0">
                <a:latin typeface="Imago Medium"/>
                <a:hlinkClick r:id="rId3"/>
              </a:rPr>
              <a:t>www.nature.org/vtcleanwater/</a:t>
            </a:r>
            <a:endParaRPr lang="en-US" b="1" dirty="0">
              <a:latin typeface="Imago Medium"/>
            </a:endParaRPr>
          </a:p>
        </p:txBody>
      </p:sp>
      <p:pic>
        <p:nvPicPr>
          <p:cNvPr id="3" name="Picture 2">
            <a:extLst>
              <a:ext uri="{FF2B5EF4-FFF2-40B4-BE49-F238E27FC236}">
                <a16:creationId xmlns:a16="http://schemas.microsoft.com/office/drawing/2014/main" id="{77E78003-6C49-4104-812C-B800F3DF5F05}"/>
              </a:ext>
            </a:extLst>
          </p:cNvPr>
          <p:cNvPicPr>
            <a:picLocks noChangeAspect="1"/>
          </p:cNvPicPr>
          <p:nvPr/>
        </p:nvPicPr>
        <p:blipFill rotWithShape="1">
          <a:blip r:embed="rId4"/>
          <a:srcRect t="12085" b="2712"/>
          <a:stretch/>
        </p:blipFill>
        <p:spPr>
          <a:xfrm>
            <a:off x="156258" y="1330689"/>
            <a:ext cx="8831485" cy="4688145"/>
          </a:xfrm>
          <a:prstGeom prst="rect">
            <a:avLst/>
          </a:prstGeom>
        </p:spPr>
      </p:pic>
    </p:spTree>
    <p:extLst>
      <p:ext uri="{BB962C8B-B14F-4D97-AF65-F5344CB8AC3E}">
        <p14:creationId xmlns:p14="http://schemas.microsoft.com/office/powerpoint/2010/main" val="174338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37</a:t>
            </a:fld>
            <a:endParaRPr lang="en-US" dirty="0"/>
          </a:p>
        </p:txBody>
      </p:sp>
      <p:sp>
        <p:nvSpPr>
          <p:cNvPr id="11" name="Title 1"/>
          <p:cNvSpPr>
            <a:spLocks noGrp="1"/>
          </p:cNvSpPr>
          <p:nvPr>
            <p:ph type="title"/>
          </p:nvPr>
        </p:nvSpPr>
        <p:spPr>
          <a:xfrm>
            <a:off x="1060018" y="81129"/>
            <a:ext cx="7023965" cy="476250"/>
          </a:xfrm>
        </p:spPr>
        <p:txBody>
          <a:bodyPr/>
          <a:lstStyle/>
          <a:p>
            <a:pPr algn="ctr"/>
            <a:r>
              <a:rPr lang="en-US" dirty="0">
                <a:solidFill>
                  <a:srgbClr val="0096D6"/>
                </a:solidFill>
              </a:rPr>
              <a:t>Clean Water Roadmap (VTDEC)</a:t>
            </a:r>
          </a:p>
        </p:txBody>
      </p:sp>
      <p:pic>
        <p:nvPicPr>
          <p:cNvPr id="4" name="Picture 3">
            <a:extLst>
              <a:ext uri="{FF2B5EF4-FFF2-40B4-BE49-F238E27FC236}">
                <a16:creationId xmlns:a16="http://schemas.microsoft.com/office/drawing/2014/main" id="{031FBA3E-E69C-4418-B6CC-D26BD405D0D2}"/>
              </a:ext>
            </a:extLst>
          </p:cNvPr>
          <p:cNvPicPr>
            <a:picLocks noChangeAspect="1"/>
          </p:cNvPicPr>
          <p:nvPr/>
        </p:nvPicPr>
        <p:blipFill rotWithShape="1">
          <a:blip r:embed="rId3"/>
          <a:srcRect t="11938" b="3344"/>
          <a:stretch/>
        </p:blipFill>
        <p:spPr>
          <a:xfrm>
            <a:off x="295155" y="984420"/>
            <a:ext cx="8553691" cy="4536704"/>
          </a:xfrm>
          <a:prstGeom prst="rect">
            <a:avLst/>
          </a:prstGeom>
        </p:spPr>
      </p:pic>
    </p:spTree>
    <p:extLst>
      <p:ext uri="{BB962C8B-B14F-4D97-AF65-F5344CB8AC3E}">
        <p14:creationId xmlns:p14="http://schemas.microsoft.com/office/powerpoint/2010/main" val="999991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542" r="5542"/>
          <a:stretch>
            <a:fillRect/>
          </a:stretch>
        </p:blipFill>
        <p:spPr>
          <a:xfrm>
            <a:off x="-695324" y="0"/>
            <a:ext cx="9839324" cy="737949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127" y="0"/>
            <a:ext cx="11069235" cy="7379492"/>
          </a:xfrm>
          <a:prstGeom prst="rect">
            <a:avLst/>
          </a:prstGeom>
        </p:spPr>
      </p:pic>
      <p:sp>
        <p:nvSpPr>
          <p:cNvPr id="3" name="Title 2"/>
          <p:cNvSpPr>
            <a:spLocks noGrp="1"/>
          </p:cNvSpPr>
          <p:nvPr>
            <p:ph type="title"/>
          </p:nvPr>
        </p:nvSpPr>
        <p:spPr>
          <a:xfrm>
            <a:off x="1941689" y="936977"/>
            <a:ext cx="5260623" cy="1937456"/>
          </a:xfrm>
          <a:solidFill>
            <a:srgbClr val="EEECE1">
              <a:alpha val="69804"/>
            </a:srgbClr>
          </a:solidFill>
        </p:spPr>
        <p:txBody>
          <a:bodyPr/>
          <a:lstStyle/>
          <a:p>
            <a:r>
              <a:rPr lang="en-US" b="1" dirty="0">
                <a:solidFill>
                  <a:schemeClr val="accent1">
                    <a:lumMod val="50000"/>
                  </a:schemeClr>
                </a:solidFill>
              </a:rPr>
              <a:t>Questions?</a:t>
            </a:r>
            <a:endParaRPr lang="en-US" sz="2800" dirty="0">
              <a:solidFill>
                <a:schemeClr val="accent1">
                  <a:lumMod val="50000"/>
                </a:schemeClr>
              </a:solidFill>
            </a:endParaRPr>
          </a:p>
        </p:txBody>
      </p:sp>
      <p:pic>
        <p:nvPicPr>
          <p:cNvPr id="8" name="Picture 7" descr="TNCLogoPrimary_Rev_WhtCMY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242" y="5745748"/>
            <a:ext cx="2204095" cy="1112252"/>
          </a:xfrm>
          <a:prstGeom prst="rect">
            <a:avLst/>
          </a:prstGeom>
        </p:spPr>
      </p:pic>
      <p:sp>
        <p:nvSpPr>
          <p:cNvPr id="5" name="TextBox 4"/>
          <p:cNvSpPr txBox="1"/>
          <p:nvPr/>
        </p:nvSpPr>
        <p:spPr>
          <a:xfrm>
            <a:off x="1496695" y="4749800"/>
            <a:ext cx="4930222" cy="1754326"/>
          </a:xfrm>
          <a:prstGeom prst="rect">
            <a:avLst/>
          </a:prstGeom>
          <a:noFill/>
        </p:spPr>
        <p:txBody>
          <a:bodyPr wrap="square" rtlCol="0">
            <a:spAutoFit/>
          </a:bodyPr>
          <a:lstStyle/>
          <a:p>
            <a:r>
              <a:rPr lang="en-US" dirty="0">
                <a:solidFill>
                  <a:schemeClr val="bg1"/>
                </a:solidFill>
              </a:rPr>
              <a:t>Dan Farrell </a:t>
            </a:r>
          </a:p>
          <a:p>
            <a:r>
              <a:rPr lang="en-US" dirty="0">
                <a:solidFill>
                  <a:schemeClr val="bg1"/>
                </a:solidFill>
              </a:rPr>
              <a:t>Rose Paul</a:t>
            </a:r>
          </a:p>
          <a:p>
            <a:r>
              <a:rPr lang="en-US" dirty="0">
                <a:solidFill>
                  <a:schemeClr val="bg1"/>
                </a:solidFill>
              </a:rPr>
              <a:t>Ann Ingerson</a:t>
            </a:r>
          </a:p>
          <a:p>
            <a:r>
              <a:rPr lang="en-US" dirty="0">
                <a:solidFill>
                  <a:schemeClr val="bg1"/>
                </a:solidFill>
              </a:rPr>
              <a:t>With support from Keurig Green Mountain</a:t>
            </a:r>
          </a:p>
          <a:p>
            <a:endParaRPr lang="en-US" dirty="0">
              <a:solidFill>
                <a:schemeClr val="bg1"/>
              </a:solidFill>
            </a:endParaRPr>
          </a:p>
          <a:p>
            <a:r>
              <a:rPr lang="en-US" dirty="0">
                <a:solidFill>
                  <a:schemeClr val="bg1"/>
                </a:solidFill>
              </a:rPr>
              <a:t>November 5, 2016</a:t>
            </a:r>
          </a:p>
        </p:txBody>
      </p:sp>
    </p:spTree>
    <p:extLst>
      <p:ext uri="{BB962C8B-B14F-4D97-AF65-F5344CB8AC3E}">
        <p14:creationId xmlns:p14="http://schemas.microsoft.com/office/powerpoint/2010/main" val="2845500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018" y="941294"/>
            <a:ext cx="7023965" cy="476250"/>
          </a:xfrm>
        </p:spPr>
        <p:txBody>
          <a:bodyPr>
            <a:normAutofit fontScale="90000"/>
          </a:bodyPr>
          <a:lstStyle/>
          <a:p>
            <a:pPr algn="ctr"/>
            <a:r>
              <a:rPr lang="en-US" dirty="0">
                <a:solidFill>
                  <a:srgbClr val="00B0F0"/>
                </a:solidFill>
              </a:rPr>
              <a:t>Water Quality Blueprint</a:t>
            </a:r>
            <a:br>
              <a:rPr lang="en-US" dirty="0">
                <a:solidFill>
                  <a:srgbClr val="00B0F0"/>
                </a:solidFill>
              </a:rPr>
            </a:br>
            <a:r>
              <a:rPr lang="en-US" dirty="0">
                <a:solidFill>
                  <a:srgbClr val="00B0F0"/>
                </a:solidFill>
              </a:rPr>
              <a:t>for the Lake Champlain Basin</a:t>
            </a:r>
          </a:p>
        </p:txBody>
      </p:sp>
      <p:sp>
        <p:nvSpPr>
          <p:cNvPr id="5" name="Slide Number Placeholder 4"/>
          <p:cNvSpPr>
            <a:spLocks noGrp="1"/>
          </p:cNvSpPr>
          <p:nvPr>
            <p:ph type="sldNum" sz="quarter" idx="4"/>
          </p:nvPr>
        </p:nvSpPr>
        <p:spPr/>
        <p:txBody>
          <a:bodyPr/>
          <a:lstStyle/>
          <a:p>
            <a:pPr>
              <a:defRPr/>
            </a:pPr>
            <a:r>
              <a:rPr lang="en-US" dirty="0"/>
              <a:t>/</a:t>
            </a:r>
            <a:fld id="{39AC6DD2-7F43-1B4A-82D6-A60DA721F0B3}" type="slidenum">
              <a:rPr lang="en-US" smtClean="0"/>
              <a:pPr>
                <a:defRPr/>
              </a:pPr>
              <a:t>4</a:t>
            </a:fld>
            <a:endParaRPr lang="en-US" dirty="0"/>
          </a:p>
        </p:txBody>
      </p:sp>
      <p:sp>
        <p:nvSpPr>
          <p:cNvPr id="6" name="TextBox 5"/>
          <p:cNvSpPr txBox="1"/>
          <p:nvPr/>
        </p:nvSpPr>
        <p:spPr>
          <a:xfrm>
            <a:off x="1060018" y="1701370"/>
            <a:ext cx="7262440" cy="2585323"/>
          </a:xfrm>
          <a:prstGeom prst="rect">
            <a:avLst/>
          </a:prstGeom>
          <a:noFill/>
        </p:spPr>
        <p:txBody>
          <a:bodyPr wrap="square" rtlCol="0">
            <a:spAutoFit/>
          </a:bodyPr>
          <a:lstStyle/>
          <a:p>
            <a:pPr>
              <a:lnSpc>
                <a:spcPct val="150000"/>
              </a:lnSpc>
            </a:pPr>
            <a:r>
              <a:rPr lang="en-US" b="1" dirty="0">
                <a:latin typeface="Imago Medium"/>
              </a:rPr>
              <a:t>Goal:</a:t>
            </a:r>
            <a:endParaRPr lang="en-US" dirty="0">
              <a:latin typeface="Imago Medium"/>
            </a:endParaRPr>
          </a:p>
          <a:p>
            <a:pPr>
              <a:lnSpc>
                <a:spcPct val="150000"/>
              </a:lnSpc>
            </a:pPr>
            <a:r>
              <a:rPr lang="en-US" dirty="0">
                <a:solidFill>
                  <a:schemeClr val="bg1">
                    <a:lumMod val="50000"/>
                  </a:schemeClr>
                </a:solidFill>
                <a:latin typeface="Imago Medium"/>
              </a:rPr>
              <a:t>A tool that helps conservation practitioners focus on areas 	that provide the most benefit to water quality and conservation goals.</a:t>
            </a:r>
          </a:p>
          <a:p>
            <a:pPr>
              <a:lnSpc>
                <a:spcPct val="150000"/>
              </a:lnSpc>
            </a:pPr>
            <a:endParaRPr lang="en-US" dirty="0">
              <a:solidFill>
                <a:schemeClr val="bg1">
                  <a:lumMod val="50000"/>
                </a:schemeClr>
              </a:solidFill>
              <a:latin typeface="Imago Medium"/>
            </a:endParaRPr>
          </a:p>
          <a:p>
            <a:pPr>
              <a:lnSpc>
                <a:spcPct val="150000"/>
              </a:lnSpc>
            </a:pPr>
            <a:r>
              <a:rPr lang="en-US" dirty="0">
                <a:solidFill>
                  <a:schemeClr val="bg1">
                    <a:lumMod val="50000"/>
                  </a:schemeClr>
                </a:solidFill>
                <a:latin typeface="Imago Medium"/>
              </a:rPr>
              <a:t>A prioritization of floodplains and other river, lake, and wetland related areas for conservation and water quality improvement.</a:t>
            </a:r>
          </a:p>
        </p:txBody>
      </p:sp>
      <p:sp>
        <p:nvSpPr>
          <p:cNvPr id="14" name="Text Box 7"/>
          <p:cNvSpPr txBox="1">
            <a:spLocks noChangeArrowheads="1"/>
          </p:cNvSpPr>
          <p:nvPr/>
        </p:nvSpPr>
        <p:spPr bwMode="auto">
          <a:xfrm>
            <a:off x="5702859" y="5163197"/>
            <a:ext cx="1942726" cy="3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22049"/>
            <a:ext cx="64008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83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018" y="941294"/>
            <a:ext cx="7023965" cy="476250"/>
          </a:xfrm>
        </p:spPr>
        <p:txBody>
          <a:bodyPr>
            <a:normAutofit fontScale="90000"/>
          </a:bodyPr>
          <a:lstStyle/>
          <a:p>
            <a:pPr algn="ctr"/>
            <a:r>
              <a:rPr lang="en-US" dirty="0">
                <a:solidFill>
                  <a:srgbClr val="0096D6"/>
                </a:solidFill>
              </a:rPr>
              <a:t>Water Quality Blueprint</a:t>
            </a:r>
            <a:br>
              <a:rPr lang="en-US" dirty="0">
                <a:solidFill>
                  <a:srgbClr val="0096D6"/>
                </a:solidFill>
              </a:rPr>
            </a:br>
            <a:r>
              <a:rPr lang="en-US" dirty="0">
                <a:solidFill>
                  <a:srgbClr val="0096D6"/>
                </a:solidFill>
              </a:rPr>
              <a:t>for the Lake Champlain Basin</a:t>
            </a:r>
          </a:p>
        </p:txBody>
      </p:sp>
      <p:sp>
        <p:nvSpPr>
          <p:cNvPr id="5" name="Slide Number Placeholder 4"/>
          <p:cNvSpPr>
            <a:spLocks noGrp="1"/>
          </p:cNvSpPr>
          <p:nvPr>
            <p:ph type="sldNum" sz="quarter" idx="4"/>
          </p:nvPr>
        </p:nvSpPr>
        <p:spPr/>
        <p:txBody>
          <a:bodyPr/>
          <a:lstStyle/>
          <a:p>
            <a:pPr>
              <a:defRPr/>
            </a:pPr>
            <a:r>
              <a:rPr lang="en-US" dirty="0"/>
              <a:t>/</a:t>
            </a:r>
            <a:fld id="{39AC6DD2-7F43-1B4A-82D6-A60DA721F0B3}" type="slidenum">
              <a:rPr lang="en-US" smtClean="0"/>
              <a:pPr>
                <a:defRPr/>
              </a:pPr>
              <a:t>5</a:t>
            </a:fld>
            <a:endParaRPr lang="en-US" dirty="0"/>
          </a:p>
        </p:txBody>
      </p:sp>
      <p:sp>
        <p:nvSpPr>
          <p:cNvPr id="6" name="TextBox 5"/>
          <p:cNvSpPr txBox="1"/>
          <p:nvPr/>
        </p:nvSpPr>
        <p:spPr>
          <a:xfrm>
            <a:off x="876301" y="2472895"/>
            <a:ext cx="8420099" cy="3139321"/>
          </a:xfrm>
          <a:prstGeom prst="rect">
            <a:avLst/>
          </a:prstGeom>
          <a:noFill/>
        </p:spPr>
        <p:txBody>
          <a:bodyPr wrap="square" numCol="2" rtlCol="0">
            <a:spAutoFit/>
          </a:bodyPr>
          <a:lstStyle/>
          <a:p>
            <a:r>
              <a:rPr lang="en-US" dirty="0">
                <a:solidFill>
                  <a:schemeClr val="bg1">
                    <a:lumMod val="50000"/>
                  </a:schemeClr>
                </a:solidFill>
              </a:rPr>
              <a:t>Ben Gabos (NRCS)</a:t>
            </a:r>
          </a:p>
          <a:p>
            <a:r>
              <a:rPr lang="en-US" dirty="0" err="1">
                <a:solidFill>
                  <a:schemeClr val="bg1">
                    <a:lumMod val="50000"/>
                  </a:schemeClr>
                </a:solidFill>
              </a:rPr>
              <a:t>Crea</a:t>
            </a:r>
            <a:r>
              <a:rPr lang="en-US" dirty="0">
                <a:solidFill>
                  <a:schemeClr val="bg1">
                    <a:lumMod val="50000"/>
                  </a:schemeClr>
                </a:solidFill>
              </a:rPr>
              <a:t> </a:t>
            </a:r>
            <a:r>
              <a:rPr lang="en-US" dirty="0" err="1">
                <a:solidFill>
                  <a:schemeClr val="bg1">
                    <a:lumMod val="50000"/>
                  </a:schemeClr>
                </a:solidFill>
              </a:rPr>
              <a:t>Lintilhac</a:t>
            </a:r>
            <a:r>
              <a:rPr lang="en-US" dirty="0">
                <a:solidFill>
                  <a:schemeClr val="bg1">
                    <a:lumMod val="50000"/>
                  </a:schemeClr>
                </a:solidFill>
              </a:rPr>
              <a:t> (</a:t>
            </a:r>
            <a:r>
              <a:rPr lang="en-US" dirty="0" err="1">
                <a:solidFill>
                  <a:schemeClr val="bg1">
                    <a:lumMod val="50000"/>
                  </a:schemeClr>
                </a:solidFill>
              </a:rPr>
              <a:t>Lintilhac</a:t>
            </a:r>
            <a:r>
              <a:rPr lang="en-US" dirty="0">
                <a:solidFill>
                  <a:schemeClr val="bg1">
                    <a:lumMod val="50000"/>
                  </a:schemeClr>
                </a:solidFill>
              </a:rPr>
              <a:t> Foundation)</a:t>
            </a:r>
          </a:p>
          <a:p>
            <a:r>
              <a:rPr lang="en-US" dirty="0">
                <a:solidFill>
                  <a:schemeClr val="bg1">
                    <a:lumMod val="50000"/>
                  </a:schemeClr>
                </a:solidFill>
              </a:rPr>
              <a:t>Dan Farrell (TNC)</a:t>
            </a:r>
          </a:p>
          <a:p>
            <a:r>
              <a:rPr lang="en-US" dirty="0">
                <a:solidFill>
                  <a:schemeClr val="bg1">
                    <a:lumMod val="50000"/>
                  </a:schemeClr>
                </a:solidFill>
              </a:rPr>
              <a:t>Eric Sorenson (DFW)</a:t>
            </a:r>
          </a:p>
          <a:p>
            <a:r>
              <a:rPr lang="en-US" dirty="0">
                <a:solidFill>
                  <a:schemeClr val="bg1">
                    <a:lumMod val="50000"/>
                  </a:schemeClr>
                </a:solidFill>
              </a:rPr>
              <a:t>Kari Dolan (DEC)</a:t>
            </a:r>
          </a:p>
          <a:p>
            <a:r>
              <a:rPr lang="en-US" dirty="0">
                <a:solidFill>
                  <a:schemeClr val="bg1">
                    <a:lumMod val="50000"/>
                  </a:schemeClr>
                </a:solidFill>
              </a:rPr>
              <a:t>Keri Watson (</a:t>
            </a:r>
            <a:r>
              <a:rPr lang="en-US" dirty="0" err="1">
                <a:solidFill>
                  <a:schemeClr val="bg1">
                    <a:lumMod val="50000"/>
                  </a:schemeClr>
                </a:solidFill>
              </a:rPr>
              <a:t>Gund</a:t>
            </a:r>
            <a:r>
              <a:rPr lang="en-US" dirty="0">
                <a:solidFill>
                  <a:schemeClr val="bg1">
                    <a:lumMod val="50000"/>
                  </a:schemeClr>
                </a:solidFill>
              </a:rPr>
              <a:t> Institute)</a:t>
            </a:r>
            <a:br>
              <a:rPr lang="en-US" dirty="0">
                <a:solidFill>
                  <a:schemeClr val="bg1">
                    <a:lumMod val="50000"/>
                  </a:schemeClr>
                </a:solidFill>
              </a:rPr>
            </a:br>
            <a:r>
              <a:rPr lang="en-US" dirty="0">
                <a:solidFill>
                  <a:schemeClr val="bg1">
                    <a:lumMod val="50000"/>
                  </a:schemeClr>
                </a:solidFill>
              </a:rPr>
              <a:t>Laura </a:t>
            </a:r>
            <a:r>
              <a:rPr lang="en-US" dirty="0" err="1">
                <a:solidFill>
                  <a:schemeClr val="bg1">
                    <a:lumMod val="50000"/>
                  </a:schemeClr>
                </a:solidFill>
              </a:rPr>
              <a:t>Lapierre</a:t>
            </a:r>
            <a:r>
              <a:rPr lang="en-US" dirty="0">
                <a:solidFill>
                  <a:schemeClr val="bg1">
                    <a:lumMod val="50000"/>
                  </a:schemeClr>
                </a:solidFill>
              </a:rPr>
              <a:t> (DEC)</a:t>
            </a:r>
          </a:p>
          <a:p>
            <a:r>
              <a:rPr lang="en-US" dirty="0">
                <a:solidFill>
                  <a:schemeClr val="bg1">
                    <a:lumMod val="50000"/>
                  </a:schemeClr>
                </a:solidFill>
              </a:rPr>
              <a:t>Liz Thompson (VLT)</a:t>
            </a:r>
          </a:p>
          <a:p>
            <a:r>
              <a:rPr lang="en-US" dirty="0">
                <a:solidFill>
                  <a:schemeClr val="bg1">
                    <a:lumMod val="50000"/>
                  </a:schemeClr>
                </a:solidFill>
              </a:rPr>
              <a:t>Michael Middleman (DAFM)</a:t>
            </a:r>
          </a:p>
          <a:p>
            <a:r>
              <a:rPr lang="en-US" dirty="0">
                <a:solidFill>
                  <a:schemeClr val="bg1">
                    <a:lumMod val="50000"/>
                  </a:schemeClr>
                </a:solidFill>
              </a:rPr>
              <a:t>Mike Kline (DEC)</a:t>
            </a:r>
          </a:p>
          <a:p>
            <a:endParaRPr lang="en-US" dirty="0">
              <a:solidFill>
                <a:schemeClr val="bg1">
                  <a:lumMod val="50000"/>
                </a:schemeClr>
              </a:solidFill>
            </a:endParaRPr>
          </a:p>
          <a:p>
            <a:r>
              <a:rPr lang="en-US" dirty="0">
                <a:solidFill>
                  <a:schemeClr val="bg1">
                    <a:lumMod val="50000"/>
                  </a:schemeClr>
                </a:solidFill>
              </a:rPr>
              <a:t>Neil </a:t>
            </a:r>
            <a:r>
              <a:rPr lang="en-US" dirty="0" err="1">
                <a:solidFill>
                  <a:schemeClr val="bg1">
                    <a:lumMod val="50000"/>
                  </a:schemeClr>
                </a:solidFill>
              </a:rPr>
              <a:t>Kamman</a:t>
            </a:r>
            <a:r>
              <a:rPr lang="en-US" dirty="0">
                <a:solidFill>
                  <a:schemeClr val="bg1">
                    <a:lumMod val="50000"/>
                  </a:schemeClr>
                </a:solidFill>
              </a:rPr>
              <a:t> (DEC)</a:t>
            </a:r>
          </a:p>
          <a:p>
            <a:r>
              <a:rPr lang="en-US" dirty="0">
                <a:solidFill>
                  <a:schemeClr val="bg1">
                    <a:lumMod val="50000"/>
                  </a:schemeClr>
                </a:solidFill>
              </a:rPr>
              <a:t>Perry Thomas (DEC)</a:t>
            </a:r>
          </a:p>
          <a:p>
            <a:r>
              <a:rPr lang="en-US" dirty="0">
                <a:solidFill>
                  <a:schemeClr val="bg1">
                    <a:lumMod val="50000"/>
                  </a:schemeClr>
                </a:solidFill>
              </a:rPr>
              <a:t>Reed Sims (NRCS)</a:t>
            </a:r>
          </a:p>
          <a:p>
            <a:r>
              <a:rPr lang="en-US" dirty="0">
                <a:solidFill>
                  <a:schemeClr val="bg1">
                    <a:lumMod val="50000"/>
                  </a:schemeClr>
                </a:solidFill>
              </a:rPr>
              <a:t>Rose Paul (TNC)</a:t>
            </a:r>
          </a:p>
          <a:p>
            <a:r>
              <a:rPr lang="en-US" dirty="0">
                <a:solidFill>
                  <a:schemeClr val="bg1">
                    <a:lumMod val="50000"/>
                  </a:schemeClr>
                </a:solidFill>
              </a:rPr>
              <a:t>Roy Schiff (MMI)</a:t>
            </a:r>
          </a:p>
          <a:p>
            <a:r>
              <a:rPr lang="en-US" dirty="0">
                <a:solidFill>
                  <a:schemeClr val="bg1">
                    <a:lumMod val="50000"/>
                  </a:schemeClr>
                </a:solidFill>
              </a:rPr>
              <a:t>Shayne Jaquith (TNC)</a:t>
            </a:r>
          </a:p>
          <a:p>
            <a:r>
              <a:rPr lang="en-US" dirty="0">
                <a:solidFill>
                  <a:schemeClr val="bg1">
                    <a:lumMod val="50000"/>
                  </a:schemeClr>
                </a:solidFill>
              </a:rPr>
              <a:t>Tim Clear (DEC)</a:t>
            </a:r>
          </a:p>
          <a:p>
            <a:r>
              <a:rPr lang="en-US" dirty="0">
                <a:solidFill>
                  <a:schemeClr val="bg1">
                    <a:lumMod val="50000"/>
                  </a:schemeClr>
                </a:solidFill>
              </a:rPr>
              <a:t>Tina Bosch Ladd (Keurig)</a:t>
            </a:r>
          </a:p>
          <a:p>
            <a:r>
              <a:rPr lang="en-US" dirty="0">
                <a:solidFill>
                  <a:schemeClr val="bg1">
                    <a:lumMod val="50000"/>
                  </a:schemeClr>
                </a:solidFill>
              </a:rPr>
              <a:t>Todd Redder (</a:t>
            </a:r>
            <a:r>
              <a:rPr lang="en-US" dirty="0" err="1">
                <a:solidFill>
                  <a:schemeClr val="bg1">
                    <a:lumMod val="50000"/>
                  </a:schemeClr>
                </a:solidFill>
              </a:rPr>
              <a:t>LimnoTech</a:t>
            </a:r>
            <a:r>
              <a:rPr lang="en-US" dirty="0">
                <a:solidFill>
                  <a:schemeClr val="bg1">
                    <a:lumMod val="50000"/>
                  </a:schemeClr>
                </a:solidFill>
              </a:rPr>
              <a:t>)</a:t>
            </a:r>
          </a:p>
          <a:p>
            <a:r>
              <a:rPr lang="en-US" dirty="0">
                <a:solidFill>
                  <a:schemeClr val="bg1">
                    <a:lumMod val="50000"/>
                  </a:schemeClr>
                </a:solidFill>
              </a:rPr>
              <a:t>Wendy Larson (</a:t>
            </a:r>
            <a:r>
              <a:rPr lang="en-US" dirty="0" err="1">
                <a:solidFill>
                  <a:schemeClr val="bg1">
                    <a:lumMod val="50000"/>
                  </a:schemeClr>
                </a:solidFill>
              </a:rPr>
              <a:t>LimnoTech</a:t>
            </a:r>
            <a:r>
              <a:rPr lang="en-US" dirty="0">
                <a:solidFill>
                  <a:schemeClr val="bg1">
                    <a:lumMod val="50000"/>
                  </a:schemeClr>
                </a:solidFill>
              </a:rPr>
              <a:t>)</a:t>
            </a:r>
          </a:p>
          <a:p>
            <a:endParaRPr lang="en-US" dirty="0"/>
          </a:p>
        </p:txBody>
      </p:sp>
      <p:sp>
        <p:nvSpPr>
          <p:cNvPr id="14" name="Text Box 7"/>
          <p:cNvSpPr txBox="1">
            <a:spLocks noChangeArrowheads="1"/>
          </p:cNvSpPr>
          <p:nvPr/>
        </p:nvSpPr>
        <p:spPr bwMode="auto">
          <a:xfrm>
            <a:off x="5702859" y="5163197"/>
            <a:ext cx="1942726" cy="36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7" name="TextBox 6"/>
          <p:cNvSpPr txBox="1"/>
          <p:nvPr/>
        </p:nvSpPr>
        <p:spPr>
          <a:xfrm>
            <a:off x="1069543" y="1644220"/>
            <a:ext cx="7262440" cy="464871"/>
          </a:xfrm>
          <a:prstGeom prst="rect">
            <a:avLst/>
          </a:prstGeom>
          <a:noFill/>
        </p:spPr>
        <p:txBody>
          <a:bodyPr wrap="square" rtlCol="0">
            <a:spAutoFit/>
          </a:bodyPr>
          <a:lstStyle/>
          <a:p>
            <a:pPr algn="ctr">
              <a:lnSpc>
                <a:spcPct val="150000"/>
              </a:lnSpc>
            </a:pPr>
            <a:r>
              <a:rPr lang="en-US" b="1" dirty="0">
                <a:solidFill>
                  <a:schemeClr val="accent2">
                    <a:lumMod val="75000"/>
                  </a:schemeClr>
                </a:solidFill>
                <a:latin typeface="Imago Medium"/>
              </a:rPr>
              <a:t>Advisory Committee</a:t>
            </a:r>
            <a:endParaRPr lang="en-US" dirty="0">
              <a:solidFill>
                <a:schemeClr val="accent2">
                  <a:lumMod val="75000"/>
                </a:schemeClr>
              </a:solidFill>
              <a:latin typeface="Imago Medium"/>
            </a:endParaRPr>
          </a:p>
        </p:txBody>
      </p:sp>
    </p:spTree>
    <p:extLst>
      <p:ext uri="{BB962C8B-B14F-4D97-AF65-F5344CB8AC3E}">
        <p14:creationId xmlns:p14="http://schemas.microsoft.com/office/powerpoint/2010/main" val="221045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6</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96D6"/>
                </a:solidFill>
              </a:rPr>
              <a:t>Water Quality Blueprint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4390429" y="1742132"/>
            <a:ext cx="4149009" cy="2308324"/>
          </a:xfrm>
          <a:prstGeom prst="rect">
            <a:avLst/>
          </a:prstGeom>
          <a:noFill/>
        </p:spPr>
        <p:txBody>
          <a:bodyPr wrap="square" rtlCol="0">
            <a:spAutoFit/>
          </a:bodyPr>
          <a:lstStyle/>
          <a:p>
            <a:pPr algn="ctr"/>
            <a:r>
              <a:rPr lang="en-US" b="1" dirty="0">
                <a:solidFill>
                  <a:schemeClr val="accent2">
                    <a:lumMod val="75000"/>
                  </a:schemeClr>
                </a:solidFill>
                <a:latin typeface="Imago Medium"/>
              </a:rPr>
              <a:t>Lake Champlain Basin</a:t>
            </a:r>
          </a:p>
          <a:p>
            <a:endParaRPr lang="en-US" b="1" dirty="0">
              <a:solidFill>
                <a:srgbClr val="F3901D"/>
              </a:solidFill>
              <a:latin typeface="Imago Medium"/>
            </a:endParaRPr>
          </a:p>
          <a:p>
            <a:pPr marL="285750" indent="-285750">
              <a:buFont typeface="Arial" panose="020B0604020202020204" pitchFamily="34" charset="0"/>
              <a:buChar char="•"/>
            </a:pPr>
            <a:r>
              <a:rPr lang="en-US" dirty="0">
                <a:solidFill>
                  <a:schemeClr val="bg1">
                    <a:lumMod val="50000"/>
                  </a:schemeClr>
                </a:solidFill>
                <a:latin typeface="Imago Medium"/>
              </a:rPr>
              <a:t>Vermont, New York, Canada</a:t>
            </a:r>
          </a:p>
          <a:p>
            <a:pPr marL="285750" indent="-285750">
              <a:buFont typeface="Arial" panose="020B0604020202020204" pitchFamily="34" charset="0"/>
              <a:buChar char="•"/>
            </a:pPr>
            <a:endParaRPr lang="fr-FR" dirty="0">
              <a:solidFill>
                <a:schemeClr val="bg1">
                  <a:lumMod val="50000"/>
                </a:schemeClr>
              </a:solidFill>
              <a:latin typeface="Imago Medium"/>
            </a:endParaRPr>
          </a:p>
          <a:p>
            <a:pPr marL="285750" indent="-285750">
              <a:buFont typeface="Arial" panose="020B0604020202020204" pitchFamily="34" charset="0"/>
              <a:buChar char="•"/>
            </a:pPr>
            <a:r>
              <a:rPr lang="en-US" dirty="0">
                <a:solidFill>
                  <a:schemeClr val="bg1">
                    <a:lumMod val="50000"/>
                  </a:schemeClr>
                </a:solidFill>
                <a:latin typeface="Imago Medium"/>
              </a:rPr>
              <a:t>56% of the Basin is in Vermont</a:t>
            </a:r>
          </a:p>
          <a:p>
            <a:pPr marL="285750" indent="-285750">
              <a:buFont typeface="Arial" panose="020B0604020202020204" pitchFamily="34" charset="0"/>
              <a:buChar char="•"/>
            </a:pPr>
            <a:endParaRPr lang="en-US" dirty="0">
              <a:solidFill>
                <a:schemeClr val="bg1">
                  <a:lumMod val="50000"/>
                </a:schemeClr>
              </a:solidFill>
              <a:latin typeface="Imago Medium"/>
            </a:endParaRPr>
          </a:p>
          <a:p>
            <a:pPr marL="285750" indent="-285750">
              <a:buFont typeface="Arial" panose="020B0604020202020204" pitchFamily="34" charset="0"/>
              <a:buChar char="•"/>
            </a:pPr>
            <a:r>
              <a:rPr lang="en-US" dirty="0">
                <a:latin typeface="Imago Medium"/>
              </a:rPr>
              <a:t>Blueprint: only the VT portion of the Basin</a:t>
            </a:r>
          </a:p>
        </p:txBody>
      </p:sp>
      <p:pic>
        <p:nvPicPr>
          <p:cNvPr id="3" name="Picture 2"/>
          <p:cNvPicPr>
            <a:picLocks noChangeAspect="1"/>
          </p:cNvPicPr>
          <p:nvPr/>
        </p:nvPicPr>
        <p:blipFill>
          <a:blip r:embed="rId3"/>
          <a:stretch>
            <a:fillRect/>
          </a:stretch>
        </p:blipFill>
        <p:spPr>
          <a:xfrm>
            <a:off x="647693" y="1467401"/>
            <a:ext cx="3333757" cy="4314273"/>
          </a:xfrm>
          <a:prstGeom prst="rect">
            <a:avLst/>
          </a:prstGeom>
        </p:spPr>
      </p:pic>
    </p:spTree>
    <p:extLst>
      <p:ext uri="{BB962C8B-B14F-4D97-AF65-F5344CB8AC3E}">
        <p14:creationId xmlns:p14="http://schemas.microsoft.com/office/powerpoint/2010/main" val="414121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7</a:t>
            </a:fld>
            <a:endParaRPr lang="en-US" dirty="0"/>
          </a:p>
        </p:txBody>
      </p:sp>
      <p:sp>
        <p:nvSpPr>
          <p:cNvPr id="8" name="TextBox 7"/>
          <p:cNvSpPr txBox="1"/>
          <p:nvPr/>
        </p:nvSpPr>
        <p:spPr>
          <a:xfrm>
            <a:off x="3950333" y="701655"/>
            <a:ext cx="5029200" cy="461665"/>
          </a:xfrm>
          <a:prstGeom prst="rect">
            <a:avLst/>
          </a:prstGeom>
          <a:noFill/>
        </p:spPr>
        <p:txBody>
          <a:bodyPr wrap="square" rtlCol="0">
            <a:spAutoFit/>
          </a:bodyPr>
          <a:lstStyle/>
          <a:p>
            <a:pPr algn="ctr"/>
            <a:r>
              <a:rPr lang="en-US" sz="2400" b="1" dirty="0">
                <a:solidFill>
                  <a:srgbClr val="0096D6"/>
                </a:solidFill>
              </a:rPr>
              <a:t>Water Quality Blueprint</a:t>
            </a:r>
          </a:p>
        </p:txBody>
      </p:sp>
      <p:cxnSp>
        <p:nvCxnSpPr>
          <p:cNvPr id="9" name="Straight Connector 8"/>
          <p:cNvCxnSpPr/>
          <p:nvPr/>
        </p:nvCxnSpPr>
        <p:spPr bwMode="auto">
          <a:xfrm>
            <a:off x="4192267" y="1176020"/>
            <a:ext cx="4545333" cy="0"/>
          </a:xfrm>
          <a:prstGeom prst="line">
            <a:avLst/>
          </a:prstGeom>
          <a:ln>
            <a:solidFill>
              <a:srgbClr val="7F561B"/>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390429" y="1742132"/>
            <a:ext cx="4149009" cy="1477328"/>
          </a:xfrm>
          <a:prstGeom prst="rect">
            <a:avLst/>
          </a:prstGeom>
          <a:noFill/>
        </p:spPr>
        <p:txBody>
          <a:bodyPr wrap="square" rtlCol="0">
            <a:spAutoFit/>
          </a:bodyPr>
          <a:lstStyle/>
          <a:p>
            <a:pPr algn="ctr"/>
            <a:r>
              <a:rPr lang="en-US" b="1" dirty="0">
                <a:solidFill>
                  <a:schemeClr val="accent2">
                    <a:lumMod val="75000"/>
                  </a:schemeClr>
                </a:solidFill>
                <a:latin typeface="Imago Medium"/>
              </a:rPr>
              <a:t>Analysis Area</a:t>
            </a:r>
          </a:p>
          <a:p>
            <a:endParaRPr lang="en-US" b="1" dirty="0">
              <a:solidFill>
                <a:srgbClr val="F3901D"/>
              </a:solidFill>
              <a:latin typeface="Imago Medium"/>
            </a:endParaRPr>
          </a:p>
          <a:p>
            <a:pPr>
              <a:lnSpc>
                <a:spcPct val="150000"/>
              </a:lnSpc>
            </a:pPr>
            <a:r>
              <a:rPr lang="en-US" dirty="0">
                <a:solidFill>
                  <a:schemeClr val="bg1">
                    <a:lumMod val="50000"/>
                  </a:schemeClr>
                </a:solidFill>
                <a:latin typeface="Imago Medium"/>
              </a:rPr>
              <a:t>Riparian area, wetlands, converted wetlands</a:t>
            </a:r>
          </a:p>
        </p:txBody>
      </p:sp>
      <p:pic>
        <p:nvPicPr>
          <p:cNvPr id="2" name="Picture 1">
            <a:extLst>
              <a:ext uri="{FF2B5EF4-FFF2-40B4-BE49-F238E27FC236}">
                <a16:creationId xmlns:a16="http://schemas.microsoft.com/office/drawing/2014/main" id="{658ABC06-4802-4D35-BEE0-11210AA18B6A}"/>
              </a:ext>
            </a:extLst>
          </p:cNvPr>
          <p:cNvPicPr>
            <a:picLocks noChangeAspect="1"/>
          </p:cNvPicPr>
          <p:nvPr/>
        </p:nvPicPr>
        <p:blipFill>
          <a:blip r:embed="rId3"/>
          <a:stretch>
            <a:fillRect/>
          </a:stretch>
        </p:blipFill>
        <p:spPr>
          <a:xfrm>
            <a:off x="4862058" y="3419856"/>
            <a:ext cx="2730935" cy="2730935"/>
          </a:xfrm>
          <a:prstGeom prst="rect">
            <a:avLst/>
          </a:prstGeom>
        </p:spPr>
      </p:pic>
      <p:pic>
        <p:nvPicPr>
          <p:cNvPr id="4" name="Picture 3">
            <a:extLst>
              <a:ext uri="{FF2B5EF4-FFF2-40B4-BE49-F238E27FC236}">
                <a16:creationId xmlns:a16="http://schemas.microsoft.com/office/drawing/2014/main" id="{BBDAA145-CA29-4ABC-A8A9-E067514F5317}"/>
              </a:ext>
            </a:extLst>
          </p:cNvPr>
          <p:cNvPicPr>
            <a:picLocks noChangeAspect="1"/>
          </p:cNvPicPr>
          <p:nvPr/>
        </p:nvPicPr>
        <p:blipFill>
          <a:blip r:embed="rId4"/>
          <a:stretch>
            <a:fillRect/>
          </a:stretch>
        </p:blipFill>
        <p:spPr>
          <a:xfrm>
            <a:off x="1033272" y="664380"/>
            <a:ext cx="2743205" cy="5486411"/>
          </a:xfrm>
          <a:prstGeom prst="rect">
            <a:avLst/>
          </a:prstGeom>
        </p:spPr>
      </p:pic>
    </p:spTree>
    <p:extLst>
      <p:ext uri="{BB962C8B-B14F-4D97-AF65-F5344CB8AC3E}">
        <p14:creationId xmlns:p14="http://schemas.microsoft.com/office/powerpoint/2010/main" val="4149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018" y="931769"/>
            <a:ext cx="7023965" cy="476250"/>
          </a:xfrm>
        </p:spPr>
        <p:txBody>
          <a:bodyPr/>
          <a:lstStyle/>
          <a:p>
            <a:pPr algn="ctr"/>
            <a:r>
              <a:rPr lang="en-US" dirty="0">
                <a:solidFill>
                  <a:srgbClr val="0096D6"/>
                </a:solidFill>
              </a:rPr>
              <a:t>Water Quality Blueprint</a:t>
            </a:r>
          </a:p>
        </p:txBody>
      </p:sp>
      <p:sp>
        <p:nvSpPr>
          <p:cNvPr id="5" name="Slide Number Placeholder 4"/>
          <p:cNvSpPr>
            <a:spLocks noGrp="1"/>
          </p:cNvSpPr>
          <p:nvPr>
            <p:ph type="sldNum" sz="quarter" idx="4"/>
          </p:nvPr>
        </p:nvSpPr>
        <p:spPr/>
        <p:txBody>
          <a:bodyPr/>
          <a:lstStyle/>
          <a:p>
            <a:pPr>
              <a:defRPr/>
            </a:pPr>
            <a:r>
              <a:rPr lang="en-US"/>
              <a:t>/</a:t>
            </a:r>
            <a:fld id="{39AC6DD2-7F43-1B4A-82D6-A60DA721F0B3}" type="slidenum">
              <a:rPr lang="en-US" smtClean="0"/>
              <a:pPr>
                <a:defRPr/>
              </a:pPr>
              <a:t>8</a:t>
            </a:fld>
            <a:endParaRPr lang="en-US" dirty="0"/>
          </a:p>
        </p:txBody>
      </p:sp>
      <p:sp>
        <p:nvSpPr>
          <p:cNvPr id="6" name="TextBox 5"/>
          <p:cNvSpPr txBox="1"/>
          <p:nvPr/>
        </p:nvSpPr>
        <p:spPr>
          <a:xfrm>
            <a:off x="3031354" y="2161986"/>
            <a:ext cx="3081292" cy="1754326"/>
          </a:xfrm>
          <a:prstGeom prst="rect">
            <a:avLst/>
          </a:prstGeom>
          <a:noFill/>
        </p:spPr>
        <p:txBody>
          <a:bodyPr wrap="square" rtlCol="0">
            <a:spAutoFit/>
          </a:bodyPr>
          <a:lstStyle/>
          <a:p>
            <a:pPr>
              <a:lnSpc>
                <a:spcPct val="150000"/>
              </a:lnSpc>
            </a:pPr>
            <a:r>
              <a:rPr lang="en-US" b="1" dirty="0">
                <a:solidFill>
                  <a:schemeClr val="accent2">
                    <a:lumMod val="75000"/>
                  </a:schemeClr>
                </a:solidFill>
                <a:latin typeface="Imago Medium"/>
              </a:rPr>
              <a:t>Three Products:</a:t>
            </a:r>
          </a:p>
          <a:p>
            <a:pPr marL="285750" indent="-285750">
              <a:lnSpc>
                <a:spcPct val="150000"/>
              </a:lnSpc>
              <a:buFont typeface="Arial" panose="020B0604020202020204" pitchFamily="34" charset="0"/>
              <a:buChar char="•"/>
            </a:pPr>
            <a:r>
              <a:rPr lang="en-US" dirty="0">
                <a:solidFill>
                  <a:schemeClr val="bg1">
                    <a:lumMod val="50000"/>
                  </a:schemeClr>
                </a:solidFill>
                <a:latin typeface="Imago Medium"/>
              </a:rPr>
              <a:t>Conservation Value</a:t>
            </a:r>
          </a:p>
          <a:p>
            <a:pPr marL="285750" indent="-285750">
              <a:lnSpc>
                <a:spcPct val="150000"/>
              </a:lnSpc>
              <a:buFont typeface="Arial" panose="020B0604020202020204" pitchFamily="34" charset="0"/>
              <a:buChar char="•"/>
            </a:pPr>
            <a:r>
              <a:rPr lang="en-US" dirty="0">
                <a:solidFill>
                  <a:schemeClr val="bg1">
                    <a:lumMod val="50000"/>
                  </a:schemeClr>
                </a:solidFill>
                <a:latin typeface="Imago Medium"/>
              </a:rPr>
              <a:t>Water Quality Impact</a:t>
            </a:r>
          </a:p>
          <a:p>
            <a:pPr marL="285750" indent="-285750">
              <a:lnSpc>
                <a:spcPct val="150000"/>
              </a:lnSpc>
              <a:buFont typeface="Arial" panose="020B0604020202020204" pitchFamily="34" charset="0"/>
              <a:buChar char="•"/>
            </a:pPr>
            <a:r>
              <a:rPr lang="en-US" dirty="0">
                <a:solidFill>
                  <a:schemeClr val="bg1">
                    <a:lumMod val="50000"/>
                  </a:schemeClr>
                </a:solidFill>
                <a:latin typeface="Imago Medium"/>
              </a:rPr>
              <a:t>Combination Layer</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22049"/>
            <a:ext cx="64008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731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018" y="941294"/>
            <a:ext cx="7023965" cy="476250"/>
          </a:xfrm>
        </p:spPr>
        <p:txBody>
          <a:bodyPr/>
          <a:lstStyle/>
          <a:p>
            <a:pPr algn="ctr"/>
            <a:r>
              <a:rPr lang="en-US" dirty="0">
                <a:solidFill>
                  <a:srgbClr val="0096D6"/>
                </a:solidFill>
              </a:rPr>
              <a:t>A weighted combination of prioritized areas</a:t>
            </a:r>
          </a:p>
        </p:txBody>
      </p:sp>
      <p:sp>
        <p:nvSpPr>
          <p:cNvPr id="5" name="Slide Number Placeholder 4"/>
          <p:cNvSpPr>
            <a:spLocks noGrp="1"/>
          </p:cNvSpPr>
          <p:nvPr>
            <p:ph type="sldNum" sz="quarter" idx="4"/>
          </p:nvPr>
        </p:nvSpPr>
        <p:spPr/>
        <p:txBody>
          <a:bodyPr/>
          <a:lstStyle/>
          <a:p>
            <a:pPr>
              <a:defRPr/>
            </a:pPr>
            <a:r>
              <a:rPr lang="en-US" dirty="0"/>
              <a:t>/</a:t>
            </a:r>
            <a:fld id="{39AC6DD2-7F43-1B4A-82D6-A60DA721F0B3}" type="slidenum">
              <a:rPr lang="en-US" smtClean="0"/>
              <a:pPr>
                <a:defRPr/>
              </a:pPr>
              <a:t>9</a:t>
            </a:fld>
            <a:endParaRPr lang="en-US" dirty="0"/>
          </a:p>
        </p:txBody>
      </p:sp>
      <p:pic>
        <p:nvPicPr>
          <p:cNvPr id="3" name="Picture 2">
            <a:extLst>
              <a:ext uri="{FF2B5EF4-FFF2-40B4-BE49-F238E27FC236}">
                <a16:creationId xmlns:a16="http://schemas.microsoft.com/office/drawing/2014/main" id="{60C38EB2-5C11-4069-85DC-EF52FB0A1D4F}"/>
              </a:ext>
            </a:extLst>
          </p:cNvPr>
          <p:cNvPicPr>
            <a:picLocks noChangeAspect="1"/>
          </p:cNvPicPr>
          <p:nvPr/>
        </p:nvPicPr>
        <p:blipFill>
          <a:blip r:embed="rId3"/>
          <a:stretch>
            <a:fillRect/>
          </a:stretch>
        </p:blipFill>
        <p:spPr>
          <a:xfrm>
            <a:off x="2827402" y="1585731"/>
            <a:ext cx="3950375" cy="4404167"/>
          </a:xfrm>
          <a:prstGeom prst="rect">
            <a:avLst/>
          </a:prstGeom>
        </p:spPr>
      </p:pic>
      <p:pic>
        <p:nvPicPr>
          <p:cNvPr id="4" name="Picture 3">
            <a:extLst>
              <a:ext uri="{FF2B5EF4-FFF2-40B4-BE49-F238E27FC236}">
                <a16:creationId xmlns:a16="http://schemas.microsoft.com/office/drawing/2014/main" id="{D60FE218-2BAF-447D-808E-A642C89A2D67}"/>
              </a:ext>
            </a:extLst>
          </p:cNvPr>
          <p:cNvPicPr>
            <a:picLocks noChangeAspect="1"/>
          </p:cNvPicPr>
          <p:nvPr/>
        </p:nvPicPr>
        <p:blipFill rotWithShape="1">
          <a:blip r:embed="rId4"/>
          <a:srcRect l="53166" t="22600" r="31012" b="11967"/>
          <a:stretch/>
        </p:blipFill>
        <p:spPr>
          <a:xfrm>
            <a:off x="1990846" y="3129162"/>
            <a:ext cx="738920" cy="1655180"/>
          </a:xfrm>
          <a:prstGeom prst="rect">
            <a:avLst/>
          </a:prstGeom>
        </p:spPr>
      </p:pic>
    </p:spTree>
    <p:extLst>
      <p:ext uri="{BB962C8B-B14F-4D97-AF65-F5344CB8AC3E}">
        <p14:creationId xmlns:p14="http://schemas.microsoft.com/office/powerpoint/2010/main" val="98545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6 - &amp;quot;Water Quality Blueprint&amp;#x0D;&amp;#x0A;for the Lake Champlain Basin&amp;quot;&quot;/&gt;&lt;property id=&quot;20307&quot; value=&quot;336&quot;/&gt;&lt;/object&gt;&lt;object type=&quot;3&quot; unique_id=&quot;25176&quot;&gt;&lt;property id=&quot;20148&quot; value=&quot;5&quot;/&gt;&lt;property id=&quot;20300&quot; value=&quot;Slide 28&quot;/&gt;&lt;property id=&quot;20307&quot; value=&quot;445&quot;/&gt;&lt;/object&gt;&lt;object type=&quot;3&quot; unique_id=&quot;38819&quot;&gt;&lt;property id=&quot;20148&quot; value=&quot;5&quot;/&gt;&lt;property id=&quot;20300&quot; value=&quot;Slide 29 - &amp;quot;Water Quality Impact Value&amp;#x0D;&amp;#x0A;Weighting Scheme&amp;quot;&quot;/&gt;&lt;property id=&quot;20307&quot; value=&quot;537&quot;/&gt;&lt;/object&gt;&lt;object type=&quot;3&quot; unique_id=&quot;39076&quot;&gt;&lt;property id=&quot;20148&quot; value=&quot;5&quot;/&gt;&lt;property id=&quot;20300&quot; value=&quot;Slide 13 - &amp;quot;A weighted combination of prioritized areas&amp;quot;&quot;/&gt;&lt;property id=&quot;20307&quot; value=&quot;544&quot;/&gt;&lt;/object&gt;&lt;object type=&quot;3&quot; unique_id=&quot;39373&quot;&gt;&lt;property id=&quot;20148&quot; value=&quot;5&quot;/&gt;&lt;property id=&quot;20300&quot; value=&quot;Slide 12 - &amp;quot;Water Quality Blueprint&amp;quot;&quot;/&gt;&lt;property id=&quot;20307&quot; value=&quot;545&quot;/&gt;&lt;/object&gt;&lt;object type=&quot;3&quot; unique_id=&quot;40142&quot;&gt;&lt;property id=&quot;20148&quot; value=&quot;5&quot;/&gt;&lt;property id=&quot;20300&quot; value=&quot;Slide 8&quot;/&gt;&lt;property id=&quot;20307&quot; value=&quot;550&quot;/&gt;&lt;/object&gt;&lt;object type=&quot;3&quot; unique_id=&quot;40143&quot;&gt;&lt;property id=&quot;20148&quot; value=&quot;5&quot;/&gt;&lt;property id=&quot;20300&quot; value=&quot;Slide 10&quot;/&gt;&lt;property id=&quot;20307&quot; value=&quot;551&quot;/&gt;&lt;/object&gt;&lt;object type=&quot;3&quot; unique_id=&quot;40144&quot;&gt;&lt;property id=&quot;20148&quot; value=&quot;5&quot;/&gt;&lt;property id=&quot;20300&quot; value=&quot;Slide 11&quot;/&gt;&lt;property id=&quot;20307&quot; value=&quot;552&quot;/&gt;&lt;/object&gt;&lt;object type=&quot;3&quot; unique_id=&quot;40953&quot;&gt;&lt;property id=&quot;20148&quot; value=&quot;5&quot;/&gt;&lt;property id=&quot;20300&quot; value=&quot;Slide 42 - &amp;quot;Conservation Value&amp;quot;&quot;/&gt;&lt;property id=&quot;20307&quot; value=&quot;564&quot;/&gt;&lt;/object&gt;&lt;object type=&quot;3&quot; unique_id=&quot;41067&quot;&gt;&lt;property id=&quot;20148&quot; value=&quot;5&quot;/&gt;&lt;property id=&quot;20300&quot; value=&quot;Slide 38 - &amp;quot;Water Quality Blueprint&amp;quot;&quot;/&gt;&lt;property id=&quot;20307&quot; value=&quot;566&quot;/&gt;&lt;/object&gt;&lt;object type=&quot;3&quot; unique_id=&quot;41069&quot;&gt;&lt;property id=&quot;20148&quot; value=&quot;5&quot;/&gt;&lt;property id=&quot;20300&quot; value=&quot;Slide 39 - &amp;quot;Questions?&amp;quot;&quot;/&gt;&lt;property id=&quot;20307&quot; value=&quot;565&quot;/&gt;&lt;/object&gt;&lt;object type=&quot;3&quot; unique_id=&quot;41388&quot;&gt;&lt;property id=&quot;20148&quot; value=&quot;5&quot;/&gt;&lt;property id=&quot;20300&quot; value=&quot;Slide 9&quot;/&gt;&lt;property id=&quot;20307&quot; value=&quot;569&quot;/&gt;&lt;/object&gt;&lt;object type=&quot;3&quot; unique_id=&quot;42825&quot;&gt;&lt;property id=&quot;20148&quot; value=&quot;5&quot;/&gt;&lt;property id=&quot;20300&quot; value=&quot;Slide 1 - &amp;quot;The Nature Conservancy&amp;#x0D;&amp;#x0A;&amp;#x0D;&amp;#x0A;Water Quality Blueprint for the &amp;#x0D;&amp;#x0A;Lake Champlain Basin&amp;#x0D;&amp;#x0A;&amp;#x0D;&amp;#x0A;Nature-based solutions for &amp;#x0D;&amp;#x0A;water qu&quot;/&gt;&lt;property id=&quot;20307&quot; value=&quot;587&quot;/&gt;&lt;/object&gt;&lt;object type=&quot;3&quot; unique_id=&quot;42982&quot;&gt;&lt;property id=&quot;20148&quot; value=&quot;5&quot;/&gt;&lt;property id=&quot;20300&quot; value=&quot;Slide 7 - &amp;quot;Water Quality Blueprint&amp;#x0D;&amp;#x0A;for the Lake Champlain Basin&amp;quot;&quot;/&gt;&lt;property id=&quot;20307&quot; value=&quot;588&quot;/&gt;&lt;/object&gt;&lt;object type=&quot;3&quot; unique_id=&quot;47077&quot;&gt;&lt;property id=&quot;20148&quot; value=&quot;5&quot;/&gt;&lt;property id=&quot;20300&quot; value=&quot;Slide 14 - &amp;quot;Conservation Value Data Layers and Weights&amp;quot;&quot;/&gt;&lt;property id=&quot;20307&quot; value=&quot;601&quot;/&gt;&lt;/object&gt;&lt;object type=&quot;3&quot; unique_id=&quot;47431&quot;&gt;&lt;property id=&quot;20148&quot; value=&quot;5&quot;/&gt;&lt;property id=&quot;20300&quot; value=&quot;Slide 40 - &amp;quot;Conservation Value&amp;quot;&quot;/&gt;&lt;property id=&quot;20307&quot; value=&quot;608&quot;/&gt;&lt;/object&gt;&lt;object type=&quot;3&quot; unique_id=&quot;47432&quot;&gt;&lt;property id=&quot;20148&quot; value=&quot;5&quot;/&gt;&lt;property id=&quot;20300&quot; value=&quot;Slide 41 - &amp;quot;Conservation Value&amp;quot;&quot;/&gt;&lt;property id=&quot;20307&quot; value=&quot;610&quot;/&gt;&lt;/object&gt;&lt;object type=&quot;3&quot; unique_id=&quot;47433&quot;&gt;&lt;property id=&quot;20148&quot; value=&quot;5&quot;/&gt;&lt;property id=&quot;20300&quot; value=&quot;Slide 43 - &amp;quot;Water Quality Impact&amp;quot;&quot;/&gt;&lt;property id=&quot;20307&quot; value=&quot;611&quot;/&gt;&lt;/object&gt;&lt;object type=&quot;3&quot; unique_id=&quot;47876&quot;&gt;&lt;property id=&quot;20148&quot; value=&quot;5&quot;/&gt;&lt;property id=&quot;20300&quot; value=&quot;Slide 15&quot;/&gt;&lt;property id=&quot;20307&quot; value=&quot;612&quot;/&gt;&lt;/object&gt;&lt;object type=&quot;3&quot; unique_id=&quot;47877&quot;&gt;&lt;property id=&quot;20148&quot; value=&quot;5&quot;/&gt;&lt;property id=&quot;20300&quot; value=&quot;Slide 16&quot;/&gt;&lt;property id=&quot;20307&quot; value=&quot;613&quot;/&gt;&lt;/object&gt;&lt;object type=&quot;3&quot; unique_id=&quot;47878&quot;&gt;&lt;property id=&quot;20148&quot; value=&quot;5&quot;/&gt;&lt;property id=&quot;20300&quot; value=&quot;Slide 17&quot;/&gt;&lt;property id=&quot;20307&quot; value=&quot;614&quot;/&gt;&lt;/object&gt;&lt;object type=&quot;3&quot; unique_id=&quot;47879&quot;&gt;&lt;property id=&quot;20148&quot; value=&quot;5&quot;/&gt;&lt;property id=&quot;20300&quot; value=&quot;Slide 18&quot;/&gt;&lt;property id=&quot;20307&quot; value=&quot;615&quot;/&gt;&lt;/object&gt;&lt;object type=&quot;3&quot; unique_id=&quot;47880&quot;&gt;&lt;property id=&quot;20148&quot; value=&quot;5&quot;/&gt;&lt;property id=&quot;20300&quot; value=&quot;Slide 19&quot;/&gt;&lt;property id=&quot;20307&quot; value=&quot;617&quot;/&gt;&lt;/object&gt;&lt;object type=&quot;3&quot; unique_id=&quot;47881&quot;&gt;&lt;property id=&quot;20148&quot; value=&quot;5&quot;/&gt;&lt;property id=&quot;20300&quot; value=&quot;Slide 20&quot;/&gt;&lt;property id=&quot;20307&quot; value=&quot;618&quot;/&gt;&lt;/object&gt;&lt;object type=&quot;3&quot; unique_id=&quot;47882&quot;&gt;&lt;property id=&quot;20148&quot; value=&quot;5&quot;/&gt;&lt;property id=&quot;20300&quot; value=&quot;Slide 21&quot;/&gt;&lt;property id=&quot;20307&quot; value=&quot;623&quot;/&gt;&lt;/object&gt;&lt;object type=&quot;3&quot; unique_id=&quot;47883&quot;&gt;&lt;property id=&quot;20148&quot; value=&quot;5&quot;/&gt;&lt;property id=&quot;20300&quot; value=&quot;Slide 22&quot;/&gt;&lt;property id=&quot;20307&quot; value=&quot;624&quot;/&gt;&lt;/object&gt;&lt;object type=&quot;3&quot; unique_id=&quot;47884&quot;&gt;&lt;property id=&quot;20148&quot; value=&quot;5&quot;/&gt;&lt;property id=&quot;20300&quot; value=&quot;Slide 23&quot;/&gt;&lt;property id=&quot;20307&quot; value=&quot;616&quot;/&gt;&lt;/object&gt;&lt;object type=&quot;3&quot; unique_id=&quot;47885&quot;&gt;&lt;property id=&quot;20148&quot; value=&quot;5&quot;/&gt;&lt;property id=&quot;20300&quot; value=&quot;Slide 24&quot;/&gt;&lt;property id=&quot;20307&quot; value=&quot;621&quot;/&gt;&lt;/object&gt;&lt;object type=&quot;3&quot; unique_id=&quot;47886&quot;&gt;&lt;property id=&quot;20148&quot; value=&quot;5&quot;/&gt;&lt;property id=&quot;20300&quot; value=&quot;Slide 25&quot;/&gt;&lt;property id=&quot;20307&quot; value=&quot;620&quot;/&gt;&lt;/object&gt;&lt;object type=&quot;3&quot; unique_id=&quot;47887&quot;&gt;&lt;property id=&quot;20148&quot; value=&quot;5&quot;/&gt;&lt;property id=&quot;20300&quot; value=&quot;Slide 26&quot;/&gt;&lt;property id=&quot;20307&quot; value=&quot;622&quot;/&gt;&lt;/object&gt;&lt;object type=&quot;3&quot; unique_id=&quot;47888&quot;&gt;&lt;property id=&quot;20148&quot; value=&quot;5&quot;/&gt;&lt;property id=&quot;20300&quot; value=&quot;Slide 27&quot;/&gt;&lt;property id=&quot;20307&quot; value=&quot;619&quot;/&gt;&lt;/object&gt;&lt;object type=&quot;3&quot; unique_id=&quot;48369&quot;&gt;&lt;property id=&quot;20148&quot; value=&quot;5&quot;/&gt;&lt;property id=&quot;20300&quot; value=&quot;Slide 30&quot;/&gt;&lt;property id=&quot;20307&quot; value=&quot;625&quot;/&gt;&lt;/object&gt;&lt;object type=&quot;3&quot; unique_id=&quot;48370&quot;&gt;&lt;property id=&quot;20148&quot; value=&quot;5&quot;/&gt;&lt;property id=&quot;20300&quot; value=&quot;Slide 31&quot;/&gt;&lt;property id=&quot;20307&quot; value=&quot;627&quot;/&gt;&lt;/object&gt;&lt;object type=&quot;3&quot; unique_id=&quot;48371&quot;&gt;&lt;property id=&quot;20148&quot; value=&quot;5&quot;/&gt;&lt;property id=&quot;20300&quot; value=&quot;Slide 32&quot;/&gt;&lt;property id=&quot;20307&quot; value=&quot;628&quot;/&gt;&lt;/object&gt;&lt;object type=&quot;3&quot; unique_id=&quot;48372&quot;&gt;&lt;property id=&quot;20148&quot; value=&quot;5&quot;/&gt;&lt;property id=&quot;20300&quot; value=&quot;Slide 33&quot;/&gt;&lt;property id=&quot;20307&quot; value=&quot;626&quot;/&gt;&lt;/object&gt;&lt;object type=&quot;3&quot; unique_id=&quot;48373&quot;&gt;&lt;property id=&quot;20148&quot; value=&quot;5&quot;/&gt;&lt;property id=&quot;20300&quot; value=&quot;Slide 34&quot;/&gt;&lt;property id=&quot;20307&quot; value=&quot;629&quot;/&gt;&lt;/object&gt;&lt;object type=&quot;3&quot; unique_id=&quot;48914&quot;&gt;&lt;property id=&quot;20148&quot; value=&quot;5&quot;/&gt;&lt;property id=&quot;20300&quot; value=&quot;Slide 36&quot;/&gt;&lt;property id=&quot;20307&quot; value=&quot;630&quot;/&gt;&lt;/object&gt;&lt;object type=&quot;3&quot; unique_id=&quot;49365&quot;&gt;&lt;property id=&quot;20148&quot; value=&quot;5&quot;/&gt;&lt;property id=&quot;20300&quot; value=&quot;Slide 37 - &amp;quot;Water Quality Blueprint&amp;quot;&quot;/&gt;&lt;property id=&quot;20307&quot; value=&quot;631&quot;/&gt;&lt;/object&gt;&lt;object type=&quot;3&quot; unique_id=&quot;49918&quot;&gt;&lt;property id=&quot;20148&quot; value=&quot;5&quot;/&gt;&lt;property id=&quot;20300&quot; value=&quot;Slide 35&quot;/&gt;&lt;property id=&quot;20307&quot; value=&quot;632&quot;/&gt;&lt;/object&gt;&lt;object type=&quot;3&quot; unique_id=&quot;49923&quot;&gt;&lt;property id=&quot;20148&quot; value=&quot;5&quot;/&gt;&lt;property id=&quot;20300&quot; value=&quot;Slide 44 - &amp;quot;VT’s Clean Water Initiative 2014&amp;quot;&quot;/&gt;&lt;property id=&quot;20307&quot; value=&quot;638&quot;/&gt;&lt;/object&gt;&lt;object type=&quot;3&quot; unique_id=&quot;49924&quot;&gt;&lt;property id=&quot;20148&quot; value=&quot;5&quot;/&gt;&lt;property id=&quot;20300&quot; value=&quot;Slide 45 - &amp;quot;Lake Champlain Phosphorus TMDL 2015&amp;quot;&quot;/&gt;&lt;property id=&quot;20307&quot; value=&quot;639&quot;/&gt;&lt;/object&gt;&lt;object type=&quot;3&quot; unique_id=&quot;49925&quot;&gt;&lt;property id=&quot;20148&quot; value=&quot;5&quot;/&gt;&lt;property id=&quot;20300&quot; value=&quot;Slide 46 - &amp;quot;Forests in Decline&amp;quot;&quot;/&gt;&lt;property id=&quot;20307&quot; value=&quot;640&quot;/&gt;&lt;/object&gt;&lt;object type=&quot;3&quot; unique_id=&quot;49926&quot;&gt;&lt;property id=&quot;20148&quot; value=&quot;5&quot;/&gt;&lt;property id=&quot;20300&quot; value=&quot;Slide 47 - &amp;quot;Natural Infrastructure Provides &amp;#x0D;&amp;#x0A;Clean Water and Flood Resiliency&amp;quot;&quot;/&gt;&lt;property id=&quot;20307&quot; value=&quot;641&quot;/&gt;&lt;/object&gt;&lt;object type=&quot;3&quot; unique_id=&quot;49928&quot;&gt;&lt;property id=&quot;20148&quot; value=&quot;5&quot;/&gt;&lt;property id=&quot;20300&quot; value=&quot;Slide 2 - &amp;quot;Recognizing Nature Based Solutions&amp;quot;&quot;/&gt;&lt;property id=&quot;20307&quot; value=&quot;643&quot;/&gt;&lt;/object&gt;&lt;object type=&quot;3&quot; unique_id=&quot;49929&quot;&gt;&lt;property id=&quot;20148&quot; value=&quot;5&quot;/&gt;&lt;property id=&quot;20300&quot; value=&quot;Slide 3&quot;/&gt;&lt;property id=&quot;20307&quot; value=&quot;644&quot;/&gt;&lt;/object&gt;&lt;object type=&quot;3&quot; unique_id=&quot;49930&quot;&gt;&lt;property id=&quot;20148&quot; value=&quot;5&quot;/&gt;&lt;property id=&quot;20300&quot; value=&quot;Slide 4 - &amp;quot;Water Quality Blueprint&amp;quot;&quot;/&gt;&lt;property id=&quot;20307&quot; value=&quot;645&quot;/&gt;&lt;/object&gt;&lt;object type=&quot;3&quot; unique_id=&quot;49931&quot;&gt;&lt;property id=&quot;20148&quot; value=&quot;5&quot;/&gt;&lt;property id=&quot;20300&quot; value=&quot;Slide 5 - &amp;quot;VLT Armstrong Project&amp;quot;&quot;/&gt;&lt;property id=&quot;20307&quot; value=&quot;64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VANCED TNC DE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ter #1">
      <a:majorFont>
        <a:latin typeface="Chronicle Display Black Italic"/>
        <a:ea typeface="ヒラギノ角ゴ ProN W6"/>
        <a:cs typeface="ヒラギノ角ゴ ProN W6"/>
      </a:majorFont>
      <a:minorFont>
        <a:latin typeface="Ideal Sans 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Mast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10457</TotalTime>
  <Words>2088</Words>
  <Application>Microsoft Office PowerPoint</Application>
  <PresentationFormat>On-screen Show (4:3)</PresentationFormat>
  <Paragraphs>325</Paragraphs>
  <Slides>38</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Arial</vt:lpstr>
      <vt:lpstr>Arial </vt:lpstr>
      <vt:lpstr>Calibri</vt:lpstr>
      <vt:lpstr>Chronicle Display Black Italic</vt:lpstr>
      <vt:lpstr>Homestead Display</vt:lpstr>
      <vt:lpstr>Ideal Sans Book</vt:lpstr>
      <vt:lpstr>Imago Book</vt:lpstr>
      <vt:lpstr>Imago Light</vt:lpstr>
      <vt:lpstr>Imago Medium</vt:lpstr>
      <vt:lpstr>Oakleaf</vt:lpstr>
      <vt:lpstr>Times New Roman</vt:lpstr>
      <vt:lpstr>Wingdings</vt:lpstr>
      <vt:lpstr>ヒラギノ角ゴ ProN W3</vt:lpstr>
      <vt:lpstr>ヒラギノ角ゴ ProN W6</vt:lpstr>
      <vt:lpstr>ADVANCED TNC DECK</vt:lpstr>
      <vt:lpstr>The Nature Conservancy  Water Quality Blueprint for the  Lake Champlain Basin  Nature-based solutions for  water quality challenges</vt:lpstr>
      <vt:lpstr>VT’s Clean Water Initiative 2014</vt:lpstr>
      <vt:lpstr>VT’s Clean Water Initiative 2014</vt:lpstr>
      <vt:lpstr>Water Quality Blueprint for the Lake Champlain Basin</vt:lpstr>
      <vt:lpstr>Water Quality Blueprint for the Lake Champlain Basin</vt:lpstr>
      <vt:lpstr>PowerPoint Presentation</vt:lpstr>
      <vt:lpstr>PowerPoint Presentation</vt:lpstr>
      <vt:lpstr>Water Quality Blueprint</vt:lpstr>
      <vt:lpstr>A weighted combination of prioritized areas</vt:lpstr>
      <vt:lpstr>Conservation Value Data Layers and Weights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Quality Impact Data Layers and  Weighting Scheme</vt:lpstr>
      <vt:lpstr>Water Quality Impact Data Layers and  Weighting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Planning Tool</vt:lpstr>
      <vt:lpstr>Online Planning Tool</vt:lpstr>
      <vt:lpstr>Online Planning Tool</vt:lpstr>
      <vt:lpstr>Clean Water Roadmap (VTDEC)</vt:lpstr>
      <vt:lpstr>Questions?</vt:lpstr>
    </vt:vector>
  </TitlesOfParts>
  <Company>The Nature Conservnacy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Macanlalay</dc:creator>
  <cp:lastModifiedBy>Dan Farrell</cp:lastModifiedBy>
  <cp:revision>809</cp:revision>
  <cp:lastPrinted>2016-11-04T21:08:41Z</cp:lastPrinted>
  <dcterms:created xsi:type="dcterms:W3CDTF">2013-11-19T18:44:43Z</dcterms:created>
  <dcterms:modified xsi:type="dcterms:W3CDTF">2017-12-15T01:01:58Z</dcterms:modified>
</cp:coreProperties>
</file>