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4" r:id="rId1"/>
  </p:sldMasterIdLst>
  <p:notesMasterIdLst>
    <p:notesMasterId r:id="rId28"/>
  </p:notesMasterIdLst>
  <p:sldIdLst>
    <p:sldId id="256" r:id="rId2"/>
    <p:sldId id="264" r:id="rId3"/>
    <p:sldId id="257" r:id="rId4"/>
    <p:sldId id="290" r:id="rId5"/>
    <p:sldId id="265" r:id="rId6"/>
    <p:sldId id="269" r:id="rId7"/>
    <p:sldId id="278" r:id="rId8"/>
    <p:sldId id="258" r:id="rId9"/>
    <p:sldId id="279" r:id="rId10"/>
    <p:sldId id="288" r:id="rId11"/>
    <p:sldId id="268" r:id="rId12"/>
    <p:sldId id="280" r:id="rId13"/>
    <p:sldId id="267" r:id="rId14"/>
    <p:sldId id="266" r:id="rId15"/>
    <p:sldId id="285" r:id="rId16"/>
    <p:sldId id="270" r:id="rId17"/>
    <p:sldId id="272" r:id="rId18"/>
    <p:sldId id="289" r:id="rId19"/>
    <p:sldId id="281" r:id="rId20"/>
    <p:sldId id="275" r:id="rId21"/>
    <p:sldId id="282" r:id="rId22"/>
    <p:sldId id="284" r:id="rId23"/>
    <p:sldId id="271" r:id="rId24"/>
    <p:sldId id="286" r:id="rId25"/>
    <p:sldId id="287" r:id="rId26"/>
    <p:sldId id="283" r:id="rId2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65" autoAdjust="0"/>
    <p:restoredTop sz="93979" autoAdjust="0"/>
  </p:normalViewPr>
  <p:slideViewPr>
    <p:cSldViewPr snapToGrid="0">
      <p:cViewPr varScale="1">
        <p:scale>
          <a:sx n="65" d="100"/>
          <a:sy n="65" d="100"/>
        </p:scale>
        <p:origin x="1344" y="48"/>
      </p:cViewPr>
      <p:guideLst/>
    </p:cSldViewPr>
  </p:slideViewPr>
  <p:outlineViewPr>
    <p:cViewPr>
      <p:scale>
        <a:sx n="33" d="100"/>
        <a:sy n="33" d="100"/>
      </p:scale>
      <p:origin x="0" y="-8648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ME WMD 2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Sheet1!$B$1:$E$1</c:f>
              <c:strCache>
                <c:ptCount val="4"/>
                <c:pt idx="0">
                  <c:v>Calf Mortality</c:v>
                </c:pt>
                <c:pt idx="1">
                  <c:v>Adult Mortality</c:v>
                </c:pt>
                <c:pt idx="2">
                  <c:v>Calving Rate</c:v>
                </c:pt>
                <c:pt idx="3">
                  <c:v>Neonate Survivorship</c:v>
                </c:pt>
              </c:strCache>
            </c:strRef>
          </c:cat>
          <c:val>
            <c:numRef>
              <c:f>Sheet1!$B$2:$E$2</c:f>
              <c:numCache>
                <c:formatCode>0%</c:formatCode>
                <c:ptCount val="4"/>
                <c:pt idx="0">
                  <c:v>0.24</c:v>
                </c:pt>
                <c:pt idx="1">
                  <c:v>0.06</c:v>
                </c:pt>
                <c:pt idx="2">
                  <c:v>0.46</c:v>
                </c:pt>
                <c:pt idx="3">
                  <c:v>0.8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414-4B29-9F1C-2234FEC68C32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ME WMD 8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Sheet1!$B$1:$E$1</c:f>
              <c:strCache>
                <c:ptCount val="4"/>
                <c:pt idx="0">
                  <c:v>Calf Mortality</c:v>
                </c:pt>
                <c:pt idx="1">
                  <c:v>Adult Mortality</c:v>
                </c:pt>
                <c:pt idx="2">
                  <c:v>Calving Rate</c:v>
                </c:pt>
                <c:pt idx="3">
                  <c:v>Neonate Survivorship</c:v>
                </c:pt>
              </c:strCache>
            </c:strRef>
          </c:cat>
          <c:val>
            <c:numRef>
              <c:f>Sheet1!$B$3:$E$3</c:f>
              <c:numCache>
                <c:formatCode>0%</c:formatCode>
                <c:ptCount val="4"/>
                <c:pt idx="0">
                  <c:v>0.57999999999999996</c:v>
                </c:pt>
                <c:pt idx="1">
                  <c:v>0.09</c:v>
                </c:pt>
                <c:pt idx="2">
                  <c:v>0.46</c:v>
                </c:pt>
                <c:pt idx="3">
                  <c:v>0.79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414-4B29-9F1C-2234FEC68C32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NH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Sheet1!$B$1:$E$1</c:f>
              <c:strCache>
                <c:ptCount val="4"/>
                <c:pt idx="0">
                  <c:v>Calf Mortality</c:v>
                </c:pt>
                <c:pt idx="1">
                  <c:v>Adult Mortality</c:v>
                </c:pt>
                <c:pt idx="2">
                  <c:v>Calving Rate</c:v>
                </c:pt>
                <c:pt idx="3">
                  <c:v>Neonate Survivorship</c:v>
                </c:pt>
              </c:strCache>
            </c:strRef>
          </c:cat>
          <c:val>
            <c:numRef>
              <c:f>Sheet1!$B$4:$E$4</c:f>
              <c:numCache>
                <c:formatCode>0%</c:formatCode>
                <c:ptCount val="4"/>
                <c:pt idx="0">
                  <c:v>0.3</c:v>
                </c:pt>
                <c:pt idx="1">
                  <c:v>0.14000000000000001</c:v>
                </c:pt>
                <c:pt idx="2">
                  <c:v>0.76</c:v>
                </c:pt>
                <c:pt idx="3">
                  <c:v>0.8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414-4B29-9F1C-2234FEC68C32}"/>
            </c:ext>
          </c:extLst>
        </c:ser>
        <c:ser>
          <c:idx val="3"/>
          <c:order val="3"/>
          <c:tx>
            <c:strRef>
              <c:f>Sheet1!$A$5</c:f>
              <c:strCache>
                <c:ptCount val="1"/>
                <c:pt idx="0">
                  <c:v>VT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Sheet1!$B$1:$E$1</c:f>
              <c:strCache>
                <c:ptCount val="4"/>
                <c:pt idx="0">
                  <c:v>Calf Mortality</c:v>
                </c:pt>
                <c:pt idx="1">
                  <c:v>Adult Mortality</c:v>
                </c:pt>
                <c:pt idx="2">
                  <c:v>Calving Rate</c:v>
                </c:pt>
                <c:pt idx="3">
                  <c:v>Neonate Survivorship</c:v>
                </c:pt>
              </c:strCache>
            </c:strRef>
          </c:cat>
          <c:val>
            <c:numRef>
              <c:f>Sheet1!$B$5:$E$5</c:f>
              <c:numCache>
                <c:formatCode>0%</c:formatCode>
                <c:ptCount val="4"/>
                <c:pt idx="0">
                  <c:v>0.4</c:v>
                </c:pt>
                <c:pt idx="1">
                  <c:v>0.1</c:v>
                </c:pt>
                <c:pt idx="2">
                  <c:v>0.5</c:v>
                </c:pt>
                <c:pt idx="3">
                  <c:v>0.62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B414-4B29-9F1C-2234FEC68C3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99"/>
        <c:axId val="490765696"/>
        <c:axId val="490765040"/>
      </c:barChart>
      <c:catAx>
        <c:axId val="4907656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90765040"/>
        <c:crosses val="autoZero"/>
        <c:auto val="1"/>
        <c:lblAlgn val="ctr"/>
        <c:lblOffset val="100"/>
        <c:noMultiLvlLbl val="0"/>
      </c:catAx>
      <c:valAx>
        <c:axId val="4907650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907656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>
        <a:lumMod val="95000"/>
      </a:schemeClr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b="0" kern="1200" cap="none" spc="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dk1">
          <a:lumMod val="15000"/>
          <a:lumOff val="85000"/>
        </a:schemeClr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810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8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000" b="0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387D3E-C71A-4DF8-8676-8C6CF5875962}" type="datetimeFigureOut">
              <a:rPr lang="en-US" smtClean="0"/>
              <a:t>12/12/2017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275345-5632-4A8D-B04A-09EC7DD107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2097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Similar studies have</a:t>
            </a:r>
            <a:r>
              <a:rPr lang="en-US" baseline="0" dirty="0" smtClean="0"/>
              <a:t> been conducted in NH and ME since 2014</a:t>
            </a:r>
          </a:p>
          <a:p>
            <a:r>
              <a:rPr lang="en-US" baseline="0" dirty="0" smtClean="0"/>
              <a:t>Both NH and ME have documented extreme calf mortality and decreased productivity due to winter ticks </a:t>
            </a:r>
          </a:p>
          <a:p>
            <a:r>
              <a:rPr lang="en-US" baseline="0" dirty="0" smtClean="0"/>
              <a:t>Vermont was the missing link as our population seemed to be declining but not as rapidly as surrounding states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275345-5632-4A8D-B04A-09EC7DD1077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7337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275345-5632-4A8D-B04A-09EC7DD1077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4182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Vermont</a:t>
            </a:r>
            <a:r>
              <a:rPr lang="en-US" baseline="0" dirty="0" smtClean="0"/>
              <a:t> intentionally reduced moose numbers in the early 2000’s for both biological and social reasons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275345-5632-4A8D-B04A-09EC7DD1077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2494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Aprox</a:t>
            </a:r>
            <a:r>
              <a:rPr lang="en-US" dirty="0" smtClean="0"/>
              <a:t>. 670 Square Miles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275345-5632-4A8D-B04A-09EC7DD1077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1438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Average: </a:t>
            </a:r>
            <a:r>
              <a:rPr lang="en-US" dirty="0" err="1" smtClean="0"/>
              <a:t>Aprox</a:t>
            </a:r>
            <a:r>
              <a:rPr lang="en-US" dirty="0" smtClean="0"/>
              <a:t> 383 pounds 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275345-5632-4A8D-B04A-09EC7DD1077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1792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2416" y="2514601"/>
            <a:ext cx="6600451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2416" y="4777380"/>
            <a:ext cx="6600451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6B1DE-A552-45F0-9A56-30D8F2635C50}" type="datetimeFigureOut">
              <a:rPr lang="en-US" smtClean="0"/>
              <a:t>12/12/2017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8"/>
          <p:cNvSpPr/>
          <p:nvPr/>
        </p:nvSpPr>
        <p:spPr bwMode="auto">
          <a:xfrm>
            <a:off x="-31719" y="4321158"/>
            <a:ext cx="1395473" cy="781781"/>
          </a:xfrm>
          <a:custGeom>
            <a:avLst/>
            <a:gdLst/>
            <a:ahLst/>
            <a:cxnLst/>
            <a:rect l="l" t="t" r="r" b="b"/>
            <a:pathLst>
              <a:path w="8042" h="10000">
                <a:moveTo>
                  <a:pt x="5799" y="10000"/>
                </a:moveTo>
                <a:cubicBezTo>
                  <a:pt x="5880" y="10000"/>
                  <a:pt x="5934" y="9940"/>
                  <a:pt x="5961" y="9880"/>
                </a:cubicBezTo>
                <a:cubicBezTo>
                  <a:pt x="5961" y="9820"/>
                  <a:pt x="5988" y="9820"/>
                  <a:pt x="5988" y="9820"/>
                </a:cubicBezTo>
                <a:lnTo>
                  <a:pt x="8042" y="5260"/>
                </a:lnTo>
                <a:cubicBezTo>
                  <a:pt x="8096" y="5140"/>
                  <a:pt x="8096" y="4901"/>
                  <a:pt x="8042" y="4721"/>
                </a:cubicBezTo>
                <a:lnTo>
                  <a:pt x="5988" y="221"/>
                </a:lnTo>
                <a:cubicBezTo>
                  <a:pt x="5988" y="160"/>
                  <a:pt x="5961" y="160"/>
                  <a:pt x="5961" y="160"/>
                </a:cubicBezTo>
                <a:cubicBezTo>
                  <a:pt x="5934" y="101"/>
                  <a:pt x="5880" y="41"/>
                  <a:pt x="5799" y="41"/>
                </a:cubicBezTo>
                <a:lnTo>
                  <a:pt x="18" y="0"/>
                </a:lnTo>
                <a:cubicBezTo>
                  <a:pt x="12" y="3330"/>
                  <a:pt x="6" y="6661"/>
                  <a:pt x="0" y="9991"/>
                </a:cubicBezTo>
                <a:lnTo>
                  <a:pt x="5799" y="10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3334" y="4529541"/>
            <a:ext cx="584978" cy="365125"/>
          </a:xfrm>
        </p:spPr>
        <p:txBody>
          <a:bodyPr/>
          <a:lstStyle/>
          <a:p>
            <a:fld id="{E72A0A66-6290-4BA2-BA6A-8EA0D519D98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78974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609600"/>
            <a:ext cx="6591985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6B1DE-A552-45F0-9A56-30D8F2635C50}" type="datetimeFigureOut">
              <a:rPr lang="en-US" smtClean="0"/>
              <a:t>12/12/2017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E72A0A66-6290-4BA2-BA6A-8EA0D519D98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43676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15972" y="3505200"/>
            <a:ext cx="5653888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6B1DE-A552-45F0-9A56-30D8F2635C50}" type="datetimeFigureOut">
              <a:rPr lang="en-US" smtClean="0"/>
              <a:t>12/12/2017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9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E72A0A66-6290-4BA2-BA6A-8EA0D519D98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227378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438401"/>
            <a:ext cx="6591985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6B1DE-A552-45F0-9A56-30D8F2635C50}" type="datetimeFigureOut">
              <a:rPr lang="en-US" smtClean="0"/>
              <a:t>12/12/2017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E72A0A66-6290-4BA2-BA6A-8EA0D519D98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3186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688292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688292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6B1DE-A552-45F0-9A56-30D8F2635C50}" type="datetimeFigureOut">
              <a:rPr lang="en-US" smtClean="0"/>
              <a:t>12/12/2017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E72A0A66-6290-4BA2-BA6A-8EA0D519D98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180657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6" y="627407"/>
            <a:ext cx="6591984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591985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6B1DE-A552-45F0-9A56-30D8F2635C50}" type="datetimeFigureOut">
              <a:rPr lang="en-US" smtClean="0"/>
              <a:t>12/12/2017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E72A0A66-6290-4BA2-BA6A-8EA0D519D98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77024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6B1DE-A552-45F0-9A56-30D8F2635C50}" type="datetimeFigureOut">
              <a:rPr lang="en-US" smtClean="0"/>
              <a:t>12/12/2017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A0A66-6290-4BA2-BA6A-8EA0D519D98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24549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8535" y="627406"/>
            <a:ext cx="1656132" cy="5283817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2416" y="627406"/>
            <a:ext cx="4716348" cy="5283817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6B1DE-A552-45F0-9A56-30D8F2635C50}" type="datetimeFigureOut">
              <a:rPr lang="en-US" smtClean="0"/>
              <a:t>12/12/2017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A0A66-6290-4BA2-BA6A-8EA0D519D98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7126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1" y="624110"/>
            <a:ext cx="6589199" cy="128089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2415" y="2133600"/>
            <a:ext cx="6591985" cy="377762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6B1DE-A552-45F0-9A56-30D8F2635C50}" type="datetimeFigureOut">
              <a:rPr lang="en-US" smtClean="0"/>
              <a:t>12/12/2017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A0A66-6290-4BA2-BA6A-8EA0D519D98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86061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074562"/>
            <a:ext cx="6591985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3581400"/>
            <a:ext cx="659198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6B1DE-A552-45F0-9A56-30D8F2635C50}" type="datetimeFigureOut">
              <a:rPr lang="en-US" smtClean="0"/>
              <a:t>12/12/2017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E72A0A66-6290-4BA2-BA6A-8EA0D519D98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34564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42416" y="2136706"/>
            <a:ext cx="3197531" cy="376739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7307" y="2136706"/>
            <a:ext cx="3197093" cy="376739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6B1DE-A552-45F0-9A56-30D8F2635C50}" type="datetimeFigureOut">
              <a:rPr lang="en-US" smtClean="0"/>
              <a:t>12/12/2017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E72A0A66-6290-4BA2-BA6A-8EA0D519D98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98317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65352" y="2226626"/>
            <a:ext cx="287459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2415" y="2802888"/>
            <a:ext cx="3197532" cy="3105703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6154" y="2223398"/>
            <a:ext cx="28732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33715" y="2799660"/>
            <a:ext cx="3195680" cy="3105703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6B1DE-A552-45F0-9A56-30D8F2635C50}" type="datetimeFigureOut">
              <a:rPr lang="en-US" smtClean="0"/>
              <a:t>12/12/2017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E72A0A66-6290-4BA2-BA6A-8EA0D519D98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86719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6B1DE-A552-45F0-9A56-30D8F2635C50}" type="datetimeFigureOut">
              <a:rPr lang="en-US" smtClean="0"/>
              <a:t>12/12/2017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A0A66-6290-4BA2-BA6A-8EA0D519D98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12934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6B1DE-A552-45F0-9A56-30D8F2635C50}" type="datetimeFigureOut">
              <a:rPr lang="en-US" smtClean="0"/>
              <a:t>12/12/2017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A0A66-6290-4BA2-BA6A-8EA0D519D98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49756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46088"/>
            <a:ext cx="2629584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3494" y="446089"/>
            <a:ext cx="3790906" cy="5414963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1598613"/>
            <a:ext cx="2629584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6B1DE-A552-45F0-9A56-30D8F2635C50}" type="datetimeFigureOut">
              <a:rPr lang="en-US" smtClean="0"/>
              <a:t>12/12/2017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A0A66-6290-4BA2-BA6A-8EA0D519D98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25606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800600"/>
            <a:ext cx="6591985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42415" y="634965"/>
            <a:ext cx="6591985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367338"/>
            <a:ext cx="6591985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6B1DE-A552-45F0-9A56-30D8F2635C50}" type="datetimeFigureOut">
              <a:rPr lang="en-US" smtClean="0"/>
              <a:t>12/12/2017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E72A0A66-6290-4BA2-BA6A-8EA0D519D98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03218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1" y="228600"/>
            <a:ext cx="1981200" cy="6638628"/>
            <a:chOff x="2487613" y="285750"/>
            <a:chExt cx="2428875" cy="5654676"/>
          </a:xfrm>
        </p:grpSpPr>
        <p:sp>
          <p:nvSpPr>
            <p:cNvPr id="37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8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9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0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1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2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3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4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5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6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7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8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49" name="Group 48"/>
          <p:cNvGrpSpPr/>
          <p:nvPr/>
        </p:nvGrpSpPr>
        <p:grpSpPr>
          <a:xfrm>
            <a:off x="20421" y="749"/>
            <a:ext cx="1952272" cy="6852504"/>
            <a:chOff x="6627813" y="196102"/>
            <a:chExt cx="1952625" cy="5677649"/>
          </a:xfrm>
        </p:grpSpPr>
        <p:sp>
          <p:nvSpPr>
            <p:cNvPr id="50" name="Freeform 27"/>
            <p:cNvSpPr/>
            <p:nvPr/>
          </p:nvSpPr>
          <p:spPr bwMode="auto">
            <a:xfrm>
              <a:off x="6627813" y="196102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1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2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3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4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5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6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7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8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9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0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1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62" name="Rectangle 61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2133600"/>
            <a:ext cx="6591985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72400" y="6135089"/>
            <a:ext cx="766380" cy="3701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36B1DE-A552-45F0-9A56-30D8F2635C50}" type="datetimeFigureOut">
              <a:rPr lang="en-US" smtClean="0"/>
              <a:t>12/12/2017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42415" y="6135809"/>
            <a:ext cx="5716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11228" y="787783"/>
            <a:ext cx="5849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E72A0A66-6290-4BA2-BA6A-8EA0D519D98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9265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  <p:sldLayoutId id="2147483707" r:id="rId13"/>
    <p:sldLayoutId id="2147483708" r:id="rId14"/>
    <p:sldLayoutId id="2147483709" r:id="rId15"/>
    <p:sldLayoutId id="2147483710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2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.xml"/><Relationship Id="rId4" Type="http://schemas.openxmlformats.org/officeDocument/2006/relationships/image" Target="../media/image36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6477" y="4090219"/>
            <a:ext cx="8760542" cy="2333599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An Overview of Ongoing Moose Mortality and Productivity Research in Northern Vermont.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1728" y="6423819"/>
            <a:ext cx="9144000" cy="617624"/>
          </a:xfrm>
        </p:spPr>
        <p:txBody>
          <a:bodyPr/>
          <a:lstStyle/>
          <a:p>
            <a:r>
              <a:rPr lang="en-US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Jacob </a:t>
            </a:r>
            <a:r>
              <a:rPr lang="en-US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DeBow, </a:t>
            </a:r>
            <a:r>
              <a:rPr lang="en-US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Cedric </a:t>
            </a:r>
            <a:r>
              <a:rPr lang="en-US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Alexander, </a:t>
            </a:r>
            <a:r>
              <a:rPr lang="en-US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James D. </a:t>
            </a:r>
            <a:r>
              <a:rPr lang="en-US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Murdoch, </a:t>
            </a:r>
            <a:r>
              <a:rPr lang="en-US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Therese </a:t>
            </a:r>
            <a:r>
              <a:rPr lang="en-US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Donovan</a:t>
            </a:r>
            <a:endParaRPr lang="en-US" b="1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  <a:p>
            <a:endParaRPr lang="en-US" dirty="0"/>
          </a:p>
        </p:txBody>
      </p:sp>
      <p:pic>
        <p:nvPicPr>
          <p:cNvPr id="5" name="Picture 6" descr="Image result for vermont fish and wildlif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9992" y="216680"/>
            <a:ext cx="1487027" cy="1744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Image result for university of vermont logo">
            <a:extLst>
              <a:ext uri="{FF2B5EF4-FFF2-40B4-BE49-F238E27FC236}">
                <a16:creationId xmlns:a16="http://schemas.microsoft.com/office/drawing/2014/main" id="{88F06B56-4F3C-4FDA-A7EA-0006AC031F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477" y="216680"/>
            <a:ext cx="2772262" cy="108917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4853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1" y="624110"/>
            <a:ext cx="6589199" cy="882383"/>
          </a:xfrm>
        </p:spPr>
        <p:txBody>
          <a:bodyPr/>
          <a:lstStyle/>
          <a:p>
            <a:r>
              <a:rPr lang="en-US" dirty="0"/>
              <a:t>Capture Sample Processing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850"/>
          <a:stretch/>
        </p:blipFill>
        <p:spPr>
          <a:xfrm rot="5400000">
            <a:off x="-233416" y="1728118"/>
            <a:ext cx="5363297" cy="4896465"/>
          </a:xfrm>
          <a:prstGeom prst="rect">
            <a:avLst/>
          </a:prstGeom>
        </p:spPr>
      </p:pic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5041503" y="2365048"/>
            <a:ext cx="3774141" cy="3760524"/>
          </a:xfrm>
        </p:spPr>
        <p:txBody>
          <a:bodyPr>
            <a:noAutofit/>
          </a:bodyPr>
          <a:lstStyle/>
          <a:p>
            <a:pPr lvl="1"/>
            <a:r>
              <a:rPr lang="en-US" sz="2000" dirty="0"/>
              <a:t>Hair</a:t>
            </a:r>
          </a:p>
          <a:p>
            <a:pPr lvl="1"/>
            <a:r>
              <a:rPr lang="en-US" sz="2000" dirty="0"/>
              <a:t>Feces</a:t>
            </a:r>
          </a:p>
          <a:p>
            <a:pPr lvl="1"/>
            <a:r>
              <a:rPr lang="en-US" sz="2000" dirty="0"/>
              <a:t>Winter ticks</a:t>
            </a:r>
          </a:p>
          <a:p>
            <a:pPr lvl="1"/>
            <a:r>
              <a:rPr lang="en-US" sz="2000" dirty="0"/>
              <a:t>Whole blood</a:t>
            </a:r>
          </a:p>
          <a:p>
            <a:pPr lvl="2"/>
            <a:r>
              <a:rPr lang="en-US" sz="2000" dirty="0"/>
              <a:t>10ml in anti-clot tubes</a:t>
            </a:r>
          </a:p>
          <a:p>
            <a:pPr lvl="2"/>
            <a:r>
              <a:rPr lang="en-US" sz="2000" dirty="0"/>
              <a:t>20ml in red top tubes to be spun for serum </a:t>
            </a:r>
          </a:p>
          <a:p>
            <a:pPr lvl="1"/>
            <a:r>
              <a:rPr lang="en-US" sz="2000" dirty="0"/>
              <a:t>Weight of calves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050658" y="1494701"/>
            <a:ext cx="39405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u="sng" dirty="0"/>
              <a:t>Samples Collected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-71335" y="809405"/>
            <a:ext cx="14750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Objective One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0524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dirty="0"/>
              <a:t>Capture Sample Processing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7742" y="1448933"/>
            <a:ext cx="3736258" cy="25963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7742" y="4055807"/>
            <a:ext cx="3736258" cy="2802194"/>
          </a:xfrm>
          <a:prstGeom prst="rect">
            <a:avLst/>
          </a:prstGeom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1085530" y="2403737"/>
            <a:ext cx="3928922" cy="37776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Complete Blood Count</a:t>
            </a:r>
          </a:p>
          <a:p>
            <a:r>
              <a:rPr lang="en-US" sz="2000" dirty="0"/>
              <a:t>Large animal Chemistry Panel</a:t>
            </a:r>
          </a:p>
          <a:p>
            <a:r>
              <a:rPr lang="en-US" sz="2000" dirty="0"/>
              <a:t>Primary Trace Nutrient Panel</a:t>
            </a:r>
          </a:p>
          <a:p>
            <a:r>
              <a:rPr lang="en-US" sz="2000" dirty="0"/>
              <a:t>Toxic Elements</a:t>
            </a:r>
          </a:p>
          <a:p>
            <a:r>
              <a:rPr lang="en-US" sz="2000" dirty="0"/>
              <a:t>Pregnancy Test </a:t>
            </a:r>
          </a:p>
          <a:p>
            <a:pPr lvl="1"/>
            <a:r>
              <a:rPr lang="en-US" sz="2000" dirty="0"/>
              <a:t>Adult Cows only </a:t>
            </a:r>
          </a:p>
          <a:p>
            <a:r>
              <a:rPr lang="en-US" sz="2000" dirty="0"/>
              <a:t>Bank all extra whole blood and serum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159991" y="1596416"/>
            <a:ext cx="34403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u="sng" dirty="0"/>
              <a:t>Blood Work </a:t>
            </a:r>
            <a:r>
              <a:rPr lang="en-US" sz="3200" u="sng" dirty="0" smtClean="0"/>
              <a:t>Tests</a:t>
            </a:r>
            <a:endParaRPr lang="en-US" sz="3200" u="sng" dirty="0"/>
          </a:p>
        </p:txBody>
      </p:sp>
      <p:sp>
        <p:nvSpPr>
          <p:cNvPr id="8" name="TextBox 7"/>
          <p:cNvSpPr txBox="1"/>
          <p:nvPr/>
        </p:nvSpPr>
        <p:spPr>
          <a:xfrm>
            <a:off x="-71336" y="802486"/>
            <a:ext cx="14750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Objective One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4393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40793" t="-143" r="-108" b="143"/>
          <a:stretch/>
        </p:blipFill>
        <p:spPr>
          <a:xfrm>
            <a:off x="0" y="-22123"/>
            <a:ext cx="5447071" cy="688012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650992" y="1196923"/>
            <a:ext cx="3386226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Calf Weights </a:t>
            </a:r>
            <a:r>
              <a:rPr lang="en-US" sz="2800" dirty="0" smtClean="0"/>
              <a:t>(kg):</a:t>
            </a:r>
            <a:endParaRPr lang="en-US" sz="2800" dirty="0"/>
          </a:p>
          <a:p>
            <a:r>
              <a:rPr lang="en-US" sz="2800" dirty="0"/>
              <a:t>Average – </a:t>
            </a:r>
            <a:r>
              <a:rPr lang="en-US" sz="2800" b="1" dirty="0" smtClean="0"/>
              <a:t>174 </a:t>
            </a:r>
            <a:endParaRPr lang="en-US" sz="2800" b="1" dirty="0"/>
          </a:p>
          <a:p>
            <a:r>
              <a:rPr lang="en-US" sz="2800" dirty="0"/>
              <a:t>Range </a:t>
            </a:r>
            <a:r>
              <a:rPr lang="en-US" sz="2800" dirty="0" smtClean="0"/>
              <a:t>– </a:t>
            </a:r>
            <a:r>
              <a:rPr lang="en-US" sz="2800" b="1" dirty="0" smtClean="0"/>
              <a:t>109 – </a:t>
            </a:r>
            <a:r>
              <a:rPr lang="en-US" sz="2800" b="1" dirty="0" smtClean="0"/>
              <a:t>231</a:t>
            </a:r>
          </a:p>
          <a:p>
            <a:endParaRPr lang="en-US" sz="2800" dirty="0"/>
          </a:p>
          <a:p>
            <a:r>
              <a:rPr lang="en-US" sz="2800" dirty="0"/>
              <a:t>Tick Count </a:t>
            </a:r>
          </a:p>
          <a:p>
            <a:r>
              <a:rPr lang="en-US" sz="2800" dirty="0"/>
              <a:t>Averages:</a:t>
            </a:r>
          </a:p>
          <a:p>
            <a:r>
              <a:rPr lang="en-US" sz="2800" dirty="0"/>
              <a:t>Shoulder - 16.3</a:t>
            </a:r>
          </a:p>
          <a:p>
            <a:r>
              <a:rPr lang="en-US" sz="2800" dirty="0"/>
              <a:t>Rump - 6.8</a:t>
            </a:r>
          </a:p>
          <a:p>
            <a:r>
              <a:rPr lang="en-US" sz="2800" dirty="0"/>
              <a:t>Total - 23.1</a:t>
            </a:r>
          </a:p>
          <a:p>
            <a:endParaRPr lang="en-US" sz="2800" dirty="0"/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420762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86363" y="0"/>
            <a:ext cx="3888811" cy="1877962"/>
          </a:xfrm>
        </p:spPr>
        <p:txBody>
          <a:bodyPr>
            <a:noAutofit/>
          </a:bodyPr>
          <a:lstStyle/>
          <a:p>
            <a:pPr algn="ctr"/>
            <a:r>
              <a:rPr lang="en-US" dirty="0"/>
              <a:t>Winter Field Work: </a:t>
            </a:r>
            <a:br>
              <a:rPr lang="en-US" dirty="0"/>
            </a:br>
            <a:r>
              <a:rPr lang="en-US" dirty="0"/>
              <a:t>Snow Urine Collection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04351" y="2546556"/>
            <a:ext cx="3652836" cy="5348858"/>
          </a:xfrm>
        </p:spPr>
        <p:txBody>
          <a:bodyPr>
            <a:noAutofit/>
          </a:bodyPr>
          <a:lstStyle/>
          <a:p>
            <a:r>
              <a:rPr lang="en-US" sz="2000" dirty="0"/>
              <a:t>Collect Urine from all 30 calves on a biweekly basis </a:t>
            </a:r>
          </a:p>
          <a:p>
            <a:r>
              <a:rPr lang="en-US" sz="2000" dirty="0"/>
              <a:t>Attempt to monitor Urea Nitrogen and Creatinine rations (UN:C)</a:t>
            </a:r>
          </a:p>
          <a:p>
            <a:r>
              <a:rPr lang="en-US" sz="2000" dirty="0"/>
              <a:t>UN:C ratios during winter and early spring can tell us when a moose begins to metabolize muscle</a:t>
            </a:r>
          </a:p>
          <a:p>
            <a:r>
              <a:rPr lang="en-US" sz="2000" dirty="0"/>
              <a:t>Samples have not yet been sent for testing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64394" y="864394"/>
            <a:ext cx="6915152" cy="518636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5396" y="0"/>
            <a:ext cx="16161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Objective Two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618602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6659" y="624110"/>
            <a:ext cx="7656544" cy="1280890"/>
          </a:xfrm>
        </p:spPr>
        <p:txBody>
          <a:bodyPr>
            <a:noAutofit/>
          </a:bodyPr>
          <a:lstStyle/>
          <a:p>
            <a:r>
              <a:rPr lang="en-US" dirty="0"/>
              <a:t>Spring Field Work: Necropsies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73639" y="1357022"/>
            <a:ext cx="3983038" cy="1940785"/>
          </a:xfrm>
        </p:spPr>
        <p:txBody>
          <a:bodyPr/>
          <a:lstStyle/>
          <a:p>
            <a:r>
              <a:rPr lang="en-US" dirty="0" smtClean="0"/>
              <a:t>February – April</a:t>
            </a:r>
          </a:p>
          <a:p>
            <a:r>
              <a:rPr lang="en-US" dirty="0" smtClean="0"/>
              <a:t>Perform complete field necropsies</a:t>
            </a:r>
          </a:p>
          <a:p>
            <a:r>
              <a:rPr lang="en-US" dirty="0" smtClean="0"/>
              <a:t>Tissue samples sent to the UNH Diagnostics Lab for pathology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45449"/>
            <a:ext cx="3750067" cy="281255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80" y="1357021"/>
            <a:ext cx="3722287" cy="269924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0067" y="3205340"/>
            <a:ext cx="5393933" cy="367367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798467"/>
            <a:ext cx="13692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Objective Three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2730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43A658E-C74C-41C0-9743-F0E30B29955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96" r="14179"/>
          <a:stretch/>
        </p:blipFill>
        <p:spPr>
          <a:xfrm>
            <a:off x="1" y="0"/>
            <a:ext cx="6034681" cy="689675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1278" y="4571384"/>
            <a:ext cx="3376126" cy="1588526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Summer Field Work: Tick Counts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-4650" y="412955"/>
            <a:ext cx="5860026" cy="1990213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Performed half hide counts on 4 calves </a:t>
            </a:r>
          </a:p>
          <a:p>
            <a:pPr lvl="1"/>
            <a:r>
              <a:rPr lang="en-US" b="1" dirty="0">
                <a:solidFill>
                  <a:schemeClr val="bg1"/>
                </a:solidFill>
              </a:rPr>
              <a:t>Multiply half hide total by two for whole hide average</a:t>
            </a:r>
          </a:p>
          <a:p>
            <a:pPr lvl="1"/>
            <a:r>
              <a:rPr lang="en-US" b="1" dirty="0">
                <a:solidFill>
                  <a:schemeClr val="bg1"/>
                </a:solidFill>
              </a:rPr>
              <a:t>Following methods used by NH in previous years of tick counts</a:t>
            </a:r>
          </a:p>
          <a:p>
            <a:endParaRPr lang="en-US" dirty="0" smtClean="0"/>
          </a:p>
        </p:txBody>
      </p:sp>
      <p:pic>
        <p:nvPicPr>
          <p:cNvPr id="4" name="Picture 3" descr="A group of people sitting at a table&#10;&#10;Description generated with very high confidence">
            <a:extLst>
              <a:ext uri="{FF2B5EF4-FFF2-40B4-BE49-F238E27FC236}">
                <a16:creationId xmlns:a16="http://schemas.microsoft.com/office/drawing/2014/main" id="{D8F34EFA-19E0-41FF-B0A9-0529A51809C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51" r="202"/>
          <a:stretch/>
        </p:blipFill>
        <p:spPr>
          <a:xfrm>
            <a:off x="6034681" y="0"/>
            <a:ext cx="3109319" cy="3972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1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00317" y="293920"/>
            <a:ext cx="7338883" cy="1770855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Summer Field Work: Cow/ Calf Walkins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76900" y="2679033"/>
            <a:ext cx="3467100" cy="4080645"/>
          </a:xfrm>
        </p:spPr>
        <p:txBody>
          <a:bodyPr>
            <a:normAutofit fontScale="92500"/>
          </a:bodyPr>
          <a:lstStyle/>
          <a:p>
            <a:pPr lvl="1"/>
            <a:r>
              <a:rPr lang="en-US" sz="1900" dirty="0" smtClean="0"/>
              <a:t>2017</a:t>
            </a:r>
            <a:r>
              <a:rPr lang="en-US" sz="1900" dirty="0"/>
              <a:t>: 19 of 30 cows pregnant</a:t>
            </a:r>
          </a:p>
          <a:p>
            <a:r>
              <a:rPr lang="en-US" sz="1900" dirty="0"/>
              <a:t>Obtain a visual of non-pregnant moose once weekly to rule out false negatives</a:t>
            </a:r>
          </a:p>
          <a:p>
            <a:r>
              <a:rPr lang="en-US" sz="1900" dirty="0"/>
              <a:t>Intensive field work to find:</a:t>
            </a:r>
          </a:p>
          <a:p>
            <a:pPr lvl="1"/>
            <a:r>
              <a:rPr lang="en-US" sz="1900" dirty="0"/>
              <a:t>Exact calving dates</a:t>
            </a:r>
          </a:p>
          <a:p>
            <a:pPr lvl="1"/>
            <a:r>
              <a:rPr lang="en-US" sz="1900" dirty="0"/>
              <a:t>Percent neonate survivorship</a:t>
            </a:r>
          </a:p>
          <a:p>
            <a:pPr lvl="1"/>
            <a:r>
              <a:rPr lang="en-US" sz="1900" dirty="0"/>
              <a:t>Cause of death of deceased neonates 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7888" b="440"/>
          <a:stretch/>
        </p:blipFill>
        <p:spPr>
          <a:xfrm>
            <a:off x="1" y="2679033"/>
            <a:ext cx="5676899" cy="4178967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333068" y="1567504"/>
            <a:ext cx="8633952" cy="8535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>
                <a:solidFill>
                  <a:schemeClr val="tx1"/>
                </a:solidFill>
              </a:rPr>
              <a:t>Obtain a visual of known pregnant collared cows every other day during peak calving months (May/June)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-48008" y="792213"/>
            <a:ext cx="12795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Objective Four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19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dirty="0"/>
              <a:t>Results: Winter Calf Mortality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30D8F96-AF90-428A-B4DD-3ED46CE83F86}"/>
              </a:ext>
            </a:extLst>
          </p:cNvPr>
          <p:cNvSpPr txBox="1">
            <a:spLocks/>
          </p:cNvSpPr>
          <p:nvPr/>
        </p:nvSpPr>
        <p:spPr>
          <a:xfrm>
            <a:off x="75906" y="2104044"/>
            <a:ext cx="3093884" cy="46089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/>
                </a:solidFill>
              </a:rPr>
              <a:t>12 of 30 calves died </a:t>
            </a:r>
            <a:r>
              <a:rPr lang="en-US" b="1" dirty="0">
                <a:solidFill>
                  <a:schemeClr val="tx1"/>
                </a:solidFill>
              </a:rPr>
              <a:t>(40%)</a:t>
            </a:r>
          </a:p>
          <a:p>
            <a:pPr lvl="1"/>
            <a:r>
              <a:rPr lang="en-US" sz="1800" dirty="0" smtClean="0">
                <a:solidFill>
                  <a:schemeClr val="tx1"/>
                </a:solidFill>
              </a:rPr>
              <a:t>Pathology </a:t>
            </a:r>
            <a:r>
              <a:rPr lang="en-US" sz="1800" dirty="0">
                <a:solidFill>
                  <a:schemeClr val="tx1"/>
                </a:solidFill>
              </a:rPr>
              <a:t>reports showed severe atrophy and emaciation in </a:t>
            </a:r>
            <a:r>
              <a:rPr lang="en-US" sz="1800" dirty="0" smtClean="0">
                <a:solidFill>
                  <a:schemeClr val="tx1"/>
                </a:solidFill>
              </a:rPr>
              <a:t>9 of 12 </a:t>
            </a:r>
            <a:r>
              <a:rPr lang="en-US" sz="1800" dirty="0">
                <a:solidFill>
                  <a:schemeClr val="tx1"/>
                </a:solidFill>
              </a:rPr>
              <a:t>calves </a:t>
            </a:r>
            <a:r>
              <a:rPr lang="en-US" sz="1800" dirty="0" smtClean="0">
                <a:solidFill>
                  <a:schemeClr val="tx1"/>
                </a:solidFill>
              </a:rPr>
              <a:t>analyzed </a:t>
            </a:r>
            <a:endParaRPr lang="en-US" sz="1800" dirty="0">
              <a:solidFill>
                <a:schemeClr val="tx1"/>
              </a:solidFill>
            </a:endParaRPr>
          </a:p>
          <a:p>
            <a:pPr lvl="1"/>
            <a:r>
              <a:rPr lang="en-US" sz="1800" dirty="0">
                <a:solidFill>
                  <a:schemeClr val="tx1"/>
                </a:solidFill>
              </a:rPr>
              <a:t>While other symptoms of poor health were noted, emaciation from ticks appears to be the leading cause of death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1399" y="1905000"/>
            <a:ext cx="5928054" cy="49530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97715" y="4522224"/>
            <a:ext cx="2669459" cy="2002094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cxnSp>
        <p:nvCxnSpPr>
          <p:cNvPr id="9" name="Straight Arrow Connector 8"/>
          <p:cNvCxnSpPr/>
          <p:nvPr/>
        </p:nvCxnSpPr>
        <p:spPr>
          <a:xfrm flipV="1">
            <a:off x="5295099" y="5604387"/>
            <a:ext cx="3642424" cy="275303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-49138" y="804153"/>
            <a:ext cx="13692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Objective Three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6393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Results: Winter Calf Mortality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42565" y="2379405"/>
            <a:ext cx="4663783" cy="3549446"/>
          </a:xfrm>
        </p:spPr>
        <p:txBody>
          <a:bodyPr>
            <a:normAutofit lnSpcReduction="10000"/>
          </a:bodyPr>
          <a:lstStyle/>
          <a:p>
            <a:r>
              <a:rPr lang="en-US" sz="2600" dirty="0">
                <a:solidFill>
                  <a:schemeClr val="tx1"/>
                </a:solidFill>
              </a:rPr>
              <a:t>Death weights from 8 of 12 calves: </a:t>
            </a:r>
          </a:p>
          <a:p>
            <a:pPr lvl="1"/>
            <a:r>
              <a:rPr lang="en-US" sz="2600" dirty="0" smtClean="0">
                <a:solidFill>
                  <a:schemeClr val="tx1"/>
                </a:solidFill>
              </a:rPr>
              <a:t>January – March/April</a:t>
            </a:r>
          </a:p>
          <a:p>
            <a:pPr lvl="1"/>
            <a:r>
              <a:rPr lang="en-US" sz="2600" dirty="0" smtClean="0">
                <a:solidFill>
                  <a:schemeClr val="tx1"/>
                </a:solidFill>
              </a:rPr>
              <a:t>Average </a:t>
            </a:r>
            <a:r>
              <a:rPr lang="en-US" sz="2600" dirty="0">
                <a:solidFill>
                  <a:schemeClr val="tx1"/>
                </a:solidFill>
              </a:rPr>
              <a:t>weight loss: </a:t>
            </a:r>
            <a:r>
              <a:rPr lang="en-US" sz="2600" dirty="0" smtClean="0">
                <a:solidFill>
                  <a:schemeClr val="tx1"/>
                </a:solidFill>
              </a:rPr>
              <a:t>37kg</a:t>
            </a:r>
          </a:p>
          <a:p>
            <a:pPr lvl="2"/>
            <a:r>
              <a:rPr lang="en-US" sz="2400" dirty="0" smtClean="0">
                <a:solidFill>
                  <a:schemeClr val="tx1"/>
                </a:solidFill>
              </a:rPr>
              <a:t>22.6% of capture body weight</a:t>
            </a:r>
            <a:endParaRPr lang="en-US" sz="2400" dirty="0">
              <a:solidFill>
                <a:schemeClr val="tx1"/>
              </a:solidFill>
            </a:endParaRPr>
          </a:p>
          <a:p>
            <a:pPr lvl="1"/>
            <a:r>
              <a:rPr lang="en-US" sz="2600" dirty="0">
                <a:solidFill>
                  <a:schemeClr val="tx1"/>
                </a:solidFill>
              </a:rPr>
              <a:t>Range: </a:t>
            </a:r>
            <a:r>
              <a:rPr lang="en-US" sz="2600" dirty="0" smtClean="0">
                <a:solidFill>
                  <a:schemeClr val="tx1"/>
                </a:solidFill>
              </a:rPr>
              <a:t>22 </a:t>
            </a:r>
            <a:r>
              <a:rPr lang="en-US" sz="2600" dirty="0">
                <a:solidFill>
                  <a:schemeClr val="tx1"/>
                </a:solidFill>
              </a:rPr>
              <a:t>– </a:t>
            </a:r>
            <a:r>
              <a:rPr lang="en-US" sz="2600" dirty="0" smtClean="0">
                <a:solidFill>
                  <a:schemeClr val="tx1"/>
                </a:solidFill>
              </a:rPr>
              <a:t>48.5kg  </a:t>
            </a:r>
            <a:endParaRPr lang="en-US" sz="2600" dirty="0">
              <a:solidFill>
                <a:schemeClr val="tx1"/>
              </a:solidFill>
            </a:endParaRP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64555"/>
            <a:ext cx="4195083" cy="559344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49138" y="804153"/>
            <a:ext cx="13692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Objective Three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1969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-5400000">
            <a:off x="1138378" y="-1138378"/>
            <a:ext cx="6867244" cy="9144000"/>
          </a:xfrm>
          <a:prstGeom prst="rect">
            <a:avLst/>
          </a:prstGeom>
        </p:spPr>
      </p:pic>
      <p:sp>
        <p:nvSpPr>
          <p:cNvPr id="5" name="TextBox 4"/>
          <p:cNvSpPr txBox="1">
            <a:spLocks noChangeAspect="1"/>
          </p:cNvSpPr>
          <p:nvPr/>
        </p:nvSpPr>
        <p:spPr>
          <a:xfrm>
            <a:off x="232050" y="5911222"/>
            <a:ext cx="5006357" cy="845484"/>
          </a:xfrm>
          <a:prstGeom prst="rect">
            <a:avLst/>
          </a:prstGeom>
          <a:solidFill>
            <a:srgbClr val="F0EFE2">
              <a:alpha val="62745"/>
            </a:srgbClr>
          </a:solidFill>
        </p:spPr>
        <p:txBody>
          <a:bodyPr wrap="square" rtlCol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</a:rPr>
              <a:t>Vermont #51, male calf died 4/09/17 Weighed 292 lbs.</a:t>
            </a:r>
          </a:p>
        </p:txBody>
      </p:sp>
    </p:spTree>
    <p:extLst>
      <p:ext uri="{BB962C8B-B14F-4D97-AF65-F5344CB8AC3E}">
        <p14:creationId xmlns:p14="http://schemas.microsoft.com/office/powerpoint/2010/main" val="991869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Image result for vermont fish and wildlif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00" y="4857555"/>
            <a:ext cx="1633746" cy="1917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Image result for new hampshire fish and game logo">
            <a:extLst>
              <a:ext uri="{FF2B5EF4-FFF2-40B4-BE49-F238E27FC236}">
                <a16:creationId xmlns:a16="http://schemas.microsoft.com/office/drawing/2014/main" id="{0CBF04EC-644F-426B-BBB0-EE521BDADE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5420" y="4533437"/>
            <a:ext cx="2020298" cy="2241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34C8BCD-1AC5-4C1D-BE39-9BF43C3FB3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0726" y="-1"/>
            <a:ext cx="3063274" cy="72327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A98DD15-5CED-4096-8DC6-DC89B865F3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162" y="1720645"/>
            <a:ext cx="2285838" cy="170866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026FAB98-8494-4B46-B98F-52EA94FEFA1B}"/>
              </a:ext>
            </a:extLst>
          </p:cNvPr>
          <p:cNvSpPr txBox="1">
            <a:spLocks/>
          </p:cNvSpPr>
          <p:nvPr/>
        </p:nvSpPr>
        <p:spPr>
          <a:xfrm>
            <a:off x="1499391" y="491612"/>
            <a:ext cx="6218991" cy="10998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4000" dirty="0"/>
              <a:t>Acknowledgements</a:t>
            </a:r>
            <a:r>
              <a:rPr lang="en-US" sz="4000" dirty="0">
                <a:solidFill>
                  <a:srgbClr val="92D050"/>
                </a:solidFill>
              </a:rPr>
              <a:t> 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761F52C-299A-4FD7-92DA-908F99A542FD}"/>
              </a:ext>
            </a:extLst>
          </p:cNvPr>
          <p:cNvSpPr txBox="1">
            <a:spLocks/>
          </p:cNvSpPr>
          <p:nvPr/>
        </p:nvSpPr>
        <p:spPr>
          <a:xfrm>
            <a:off x="1818354" y="1584575"/>
            <a:ext cx="5359400" cy="387922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solidFill>
                  <a:schemeClr val="accent1"/>
                </a:solidFill>
              </a:rPr>
              <a:t>VELCO</a:t>
            </a:r>
          </a:p>
          <a:p>
            <a:r>
              <a:rPr lang="en-US" sz="2400" dirty="0" smtClean="0">
                <a:solidFill>
                  <a:schemeClr val="accent1"/>
                </a:solidFill>
              </a:rPr>
              <a:t>New </a:t>
            </a:r>
            <a:r>
              <a:rPr lang="en-US" sz="2400" dirty="0">
                <a:solidFill>
                  <a:schemeClr val="accent1"/>
                </a:solidFill>
              </a:rPr>
              <a:t>Hampshire moose project leaders</a:t>
            </a:r>
          </a:p>
          <a:p>
            <a:r>
              <a:rPr lang="en-US" sz="2400" dirty="0">
                <a:solidFill>
                  <a:schemeClr val="accent1"/>
                </a:solidFill>
              </a:rPr>
              <a:t>JBI Helicopter Services </a:t>
            </a:r>
          </a:p>
          <a:p>
            <a:r>
              <a:rPr lang="en-US" sz="2400" dirty="0" smtClean="0">
                <a:solidFill>
                  <a:schemeClr val="accent1"/>
                </a:solidFill>
              </a:rPr>
              <a:t>University </a:t>
            </a:r>
            <a:r>
              <a:rPr lang="en-US" sz="2400" dirty="0">
                <a:solidFill>
                  <a:schemeClr val="accent1"/>
                </a:solidFill>
              </a:rPr>
              <a:t>of </a:t>
            </a:r>
            <a:r>
              <a:rPr lang="en-US" sz="2400" dirty="0" smtClean="0">
                <a:solidFill>
                  <a:schemeClr val="accent1"/>
                </a:solidFill>
              </a:rPr>
              <a:t>Vermont</a:t>
            </a:r>
          </a:p>
          <a:p>
            <a:r>
              <a:rPr lang="en-US" sz="2400" dirty="0" smtClean="0">
                <a:solidFill>
                  <a:schemeClr val="accent1"/>
                </a:solidFill>
              </a:rPr>
              <a:t>Vermont Cooperative Fish and Wildlife Research Unit</a:t>
            </a:r>
            <a:endParaRPr lang="en-US" sz="2400" dirty="0">
              <a:solidFill>
                <a:schemeClr val="accent1"/>
              </a:solidFill>
            </a:endParaRPr>
          </a:p>
          <a:p>
            <a:r>
              <a:rPr lang="en-US" sz="2400" dirty="0">
                <a:solidFill>
                  <a:schemeClr val="accent1"/>
                </a:solidFill>
              </a:rPr>
              <a:t>All technicians and volunteers who made the data collection possible </a:t>
            </a:r>
          </a:p>
        </p:txBody>
      </p:sp>
      <p:pic>
        <p:nvPicPr>
          <p:cNvPr id="10" name="Picture 2" descr="Image result for university of vermont logo">
            <a:extLst>
              <a:ext uri="{FF2B5EF4-FFF2-40B4-BE49-F238E27FC236}">
                <a16:creationId xmlns:a16="http://schemas.microsoft.com/office/drawing/2014/main" id="{88F06B56-4F3C-4FDA-A7EA-0006AC031F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3923" y="5349194"/>
            <a:ext cx="3628349" cy="142551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9776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67064" y="647399"/>
            <a:ext cx="4773445" cy="128089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Results: Tick Count</a:t>
            </a:r>
            <a:endParaRPr lang="en-US" sz="40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63584" y="5116825"/>
            <a:ext cx="8845888" cy="1526656"/>
          </a:xfrm>
        </p:spPr>
        <p:txBody>
          <a:bodyPr/>
          <a:lstStyle/>
          <a:p>
            <a:r>
              <a:rPr lang="en-US" dirty="0"/>
              <a:t>Total Average: </a:t>
            </a:r>
            <a:r>
              <a:rPr lang="en-US" b="1" dirty="0"/>
              <a:t>21,134</a:t>
            </a:r>
          </a:p>
          <a:p>
            <a:r>
              <a:rPr lang="en-US" dirty="0"/>
              <a:t>Significantly lower than NH’s previous tick counts recorded in epizootic winters</a:t>
            </a:r>
            <a:r>
              <a:rPr lang="en-US" dirty="0" smtClean="0"/>
              <a:t>.</a:t>
            </a:r>
          </a:p>
          <a:p>
            <a:r>
              <a:rPr lang="en-US" dirty="0" smtClean="0"/>
              <a:t>Tick counts most likely conservative estimates</a:t>
            </a:r>
            <a:endParaRPr lang="en-US" dirty="0"/>
          </a:p>
          <a:p>
            <a:endParaRPr lang="en-US" dirty="0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B63BBA02-82C5-43F8-B4B3-F4C262D45C6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7666103"/>
              </p:ext>
            </p:extLst>
          </p:nvPr>
        </p:nvGraphicFramePr>
        <p:xfrm>
          <a:off x="-1" y="1445345"/>
          <a:ext cx="9182986" cy="351011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23884">
                  <a:extLst>
                    <a:ext uri="{9D8B030D-6E8A-4147-A177-3AD203B41FA5}">
                      <a16:colId xmlns:a16="http://schemas.microsoft.com/office/drawing/2014/main" val="2582740715"/>
                    </a:ext>
                  </a:extLst>
                </a:gridCol>
                <a:gridCol w="1619126">
                  <a:extLst>
                    <a:ext uri="{9D8B030D-6E8A-4147-A177-3AD203B41FA5}">
                      <a16:colId xmlns:a16="http://schemas.microsoft.com/office/drawing/2014/main" val="3274132600"/>
                    </a:ext>
                  </a:extLst>
                </a:gridCol>
                <a:gridCol w="1523884">
                  <a:extLst>
                    <a:ext uri="{9D8B030D-6E8A-4147-A177-3AD203B41FA5}">
                      <a16:colId xmlns:a16="http://schemas.microsoft.com/office/drawing/2014/main" val="3979050189"/>
                    </a:ext>
                  </a:extLst>
                </a:gridCol>
                <a:gridCol w="1500074">
                  <a:extLst>
                    <a:ext uri="{9D8B030D-6E8A-4147-A177-3AD203B41FA5}">
                      <a16:colId xmlns:a16="http://schemas.microsoft.com/office/drawing/2014/main" val="4198898139"/>
                    </a:ext>
                  </a:extLst>
                </a:gridCol>
                <a:gridCol w="1555631">
                  <a:extLst>
                    <a:ext uri="{9D8B030D-6E8A-4147-A177-3AD203B41FA5}">
                      <a16:colId xmlns:a16="http://schemas.microsoft.com/office/drawing/2014/main" val="1081178225"/>
                    </a:ext>
                  </a:extLst>
                </a:gridCol>
                <a:gridCol w="1460387">
                  <a:extLst>
                    <a:ext uri="{9D8B030D-6E8A-4147-A177-3AD203B41FA5}">
                      <a16:colId xmlns:a16="http://schemas.microsoft.com/office/drawing/2014/main" val="1911639239"/>
                    </a:ext>
                  </a:extLst>
                </a:gridCol>
              </a:tblGrid>
              <a:tr h="108720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 dirty="0">
                          <a:effectLst/>
                        </a:rPr>
                        <a:t>Moose ID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 dirty="0">
                          <a:effectLst/>
                        </a:rPr>
                        <a:t>D.O.D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 dirty="0">
                          <a:effectLst/>
                        </a:rPr>
                        <a:t>Engorged Nymphs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 dirty="0">
                          <a:effectLst/>
                        </a:rPr>
                        <a:t>Adults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 dirty="0">
                          <a:effectLst/>
                        </a:rPr>
                        <a:t>Engorged Adults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 dirty="0">
                          <a:effectLst/>
                        </a:rPr>
                        <a:t>Total 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anchor="ctr"/>
                </a:tc>
                <a:extLst>
                  <a:ext uri="{0D108BD9-81ED-4DB2-BD59-A6C34878D82A}">
                    <a16:rowId xmlns:a16="http://schemas.microsoft.com/office/drawing/2014/main" val="981432573"/>
                  </a:ext>
                </a:extLst>
              </a:tr>
              <a:tr h="605727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</a:rPr>
                        <a:t>36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</a:rPr>
                        <a:t>3/15/2017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</a:rPr>
                        <a:t> 1,250 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</a:rPr>
                        <a:t> 8,668 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</a:rPr>
                        <a:t> 592 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</a:rPr>
                        <a:t> 10,510 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anchor="b"/>
                </a:tc>
                <a:extLst>
                  <a:ext uri="{0D108BD9-81ED-4DB2-BD59-A6C34878D82A}">
                    <a16:rowId xmlns:a16="http://schemas.microsoft.com/office/drawing/2014/main" val="4070363141"/>
                  </a:ext>
                </a:extLst>
              </a:tr>
              <a:tr h="605727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</a:rPr>
                        <a:t>6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</a:rPr>
                        <a:t>4/4/2017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</a:rPr>
                        <a:t> 312 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</a:rPr>
                        <a:t> 20,454 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</a:rPr>
                        <a:t> 692 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</a:rPr>
                        <a:t> 21,458 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anchor="b"/>
                </a:tc>
                <a:extLst>
                  <a:ext uri="{0D108BD9-81ED-4DB2-BD59-A6C34878D82A}">
                    <a16:rowId xmlns:a16="http://schemas.microsoft.com/office/drawing/2014/main" val="862888714"/>
                  </a:ext>
                </a:extLst>
              </a:tr>
              <a:tr h="605727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</a:rPr>
                        <a:t>51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</a:rPr>
                        <a:t>4/9/2017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</a:rPr>
                        <a:t> 434 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</a:rPr>
                        <a:t> 26,086 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</a:rPr>
                        <a:t> 866 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</a:rPr>
                        <a:t> 27,386 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anchor="b"/>
                </a:tc>
                <a:extLst>
                  <a:ext uri="{0D108BD9-81ED-4DB2-BD59-A6C34878D82A}">
                    <a16:rowId xmlns:a16="http://schemas.microsoft.com/office/drawing/2014/main" val="3673029241"/>
                  </a:ext>
                </a:extLst>
              </a:tr>
              <a:tr h="605727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</a:rPr>
                        <a:t>33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</a:rPr>
                        <a:t>4/10/2017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430</a:t>
                      </a: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24,284</a:t>
                      </a: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468</a:t>
                      </a: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25,182</a:t>
                      </a:r>
                    </a:p>
                  </a:txBody>
                  <a:tcPr marL="9525" marR="9525" marT="9525" anchor="b"/>
                </a:tc>
                <a:extLst>
                  <a:ext uri="{0D108BD9-81ED-4DB2-BD59-A6C34878D82A}">
                    <a16:rowId xmlns:a16="http://schemas.microsoft.com/office/drawing/2014/main" val="2240218369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-49138" y="804153"/>
            <a:ext cx="13692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Objective Three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877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57250" y="857250"/>
            <a:ext cx="6858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4435" y="329142"/>
            <a:ext cx="3139305" cy="2974496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Results: Winter Cow Mortality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29648" y="2819398"/>
            <a:ext cx="3548881" cy="4544963"/>
          </a:xfrm>
        </p:spPr>
        <p:txBody>
          <a:bodyPr>
            <a:noAutofit/>
          </a:bodyPr>
          <a:lstStyle/>
          <a:p>
            <a:r>
              <a:rPr lang="en-US" sz="2000" dirty="0">
                <a:solidFill>
                  <a:schemeClr val="tx1"/>
                </a:solidFill>
              </a:rPr>
              <a:t>3 of 30 cows died </a:t>
            </a:r>
            <a:r>
              <a:rPr lang="en-US" sz="2000" b="1" dirty="0">
                <a:solidFill>
                  <a:schemeClr val="tx1"/>
                </a:solidFill>
              </a:rPr>
              <a:t>(10%)</a:t>
            </a:r>
          </a:p>
          <a:p>
            <a:r>
              <a:rPr lang="en-US" sz="2000" dirty="0">
                <a:solidFill>
                  <a:schemeClr val="tx1"/>
                </a:solidFill>
              </a:rPr>
              <a:t>Emaciation and net caloric debt sighted for two</a:t>
            </a:r>
          </a:p>
          <a:p>
            <a:r>
              <a:rPr lang="en-US" sz="2000" i="1" dirty="0">
                <a:solidFill>
                  <a:schemeClr val="tx1"/>
                </a:solidFill>
              </a:rPr>
              <a:t>P. tenuis</a:t>
            </a:r>
            <a:r>
              <a:rPr lang="en-US" sz="2000" dirty="0">
                <a:solidFill>
                  <a:schemeClr val="tx1"/>
                </a:solidFill>
              </a:rPr>
              <a:t> sighted in other</a:t>
            </a:r>
            <a:endParaRPr lang="en-US" sz="2000" i="1" dirty="0">
              <a:solidFill>
                <a:schemeClr val="tx1"/>
              </a:solidFill>
            </a:endParaRPr>
          </a:p>
          <a:p>
            <a:r>
              <a:rPr lang="en-US" sz="2000" dirty="0">
                <a:solidFill>
                  <a:schemeClr val="tx1"/>
                </a:solidFill>
              </a:rPr>
              <a:t>10% mortality is considered normal</a:t>
            </a:r>
          </a:p>
        </p:txBody>
      </p:sp>
    </p:spTree>
    <p:extLst>
      <p:ext uri="{BB962C8B-B14F-4D97-AF65-F5344CB8AC3E}">
        <p14:creationId xmlns:p14="http://schemas.microsoft.com/office/powerpoint/2010/main" val="727466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62381" y="568675"/>
            <a:ext cx="4244603" cy="1280890"/>
          </a:xfrm>
        </p:spPr>
        <p:txBody>
          <a:bodyPr>
            <a:noAutofit/>
          </a:bodyPr>
          <a:lstStyle/>
          <a:p>
            <a:r>
              <a:rPr lang="en-US" sz="4000" dirty="0" smtClean="0"/>
              <a:t>Results: Calving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3999" y="1721745"/>
            <a:ext cx="3642853" cy="4915029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tx1"/>
                </a:solidFill>
              </a:rPr>
              <a:t>15 of 30 cows calved </a:t>
            </a:r>
            <a:r>
              <a:rPr lang="en-US" sz="2400" b="1" dirty="0">
                <a:solidFill>
                  <a:schemeClr val="tx1"/>
                </a:solidFill>
              </a:rPr>
              <a:t>(50%)</a:t>
            </a:r>
          </a:p>
          <a:p>
            <a:pPr lvl="1"/>
            <a:r>
              <a:rPr lang="en-US" sz="2400" dirty="0">
                <a:solidFill>
                  <a:schemeClr val="tx1"/>
                </a:solidFill>
              </a:rPr>
              <a:t>15 of 19 pregnant cows calved </a:t>
            </a:r>
            <a:r>
              <a:rPr lang="en-US" sz="2400" b="1" dirty="0">
                <a:solidFill>
                  <a:schemeClr val="tx1"/>
                </a:solidFill>
              </a:rPr>
              <a:t>(79%)</a:t>
            </a:r>
          </a:p>
          <a:p>
            <a:r>
              <a:rPr lang="en-US" sz="2400" dirty="0">
                <a:solidFill>
                  <a:schemeClr val="tx1"/>
                </a:solidFill>
              </a:rPr>
              <a:t>16 calves total were seen due to one set of twins</a:t>
            </a:r>
          </a:p>
          <a:p>
            <a:pPr lvl="1"/>
            <a:r>
              <a:rPr lang="en-US" sz="2400" dirty="0">
                <a:solidFill>
                  <a:schemeClr val="tx1"/>
                </a:solidFill>
              </a:rPr>
              <a:t>10 of 16 calves still alive as of now 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330" y="1484670"/>
            <a:ext cx="5373329" cy="537332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49138" y="804153"/>
            <a:ext cx="12795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Objective Four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1812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70784" y="602790"/>
            <a:ext cx="4314713" cy="128089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Results: Calving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2322" y="1620295"/>
            <a:ext cx="8915400" cy="1000973"/>
          </a:xfrm>
        </p:spPr>
        <p:txBody>
          <a:bodyPr>
            <a:normAutofit fontScale="70000" lnSpcReduction="20000"/>
          </a:bodyPr>
          <a:lstStyle/>
          <a:p>
            <a:r>
              <a:rPr lang="en-US" sz="2400" dirty="0">
                <a:solidFill>
                  <a:schemeClr val="tx1"/>
                </a:solidFill>
              </a:rPr>
              <a:t>Calf survivorship </a:t>
            </a:r>
            <a:r>
              <a:rPr lang="en-US" sz="2400" b="1" dirty="0">
                <a:solidFill>
                  <a:schemeClr val="tx1"/>
                </a:solidFill>
              </a:rPr>
              <a:t>(62</a:t>
            </a:r>
            <a:r>
              <a:rPr lang="en-US" sz="2400" b="1" dirty="0" smtClean="0">
                <a:solidFill>
                  <a:schemeClr val="tx1"/>
                </a:solidFill>
              </a:rPr>
              <a:t>%)</a:t>
            </a:r>
          </a:p>
          <a:p>
            <a:r>
              <a:rPr lang="en-US" sz="2400" dirty="0" smtClean="0">
                <a:solidFill>
                  <a:schemeClr val="tx1"/>
                </a:solidFill>
              </a:rPr>
              <a:t>Average calving date: </a:t>
            </a:r>
            <a:r>
              <a:rPr lang="en-US" sz="2400" b="1" dirty="0" smtClean="0">
                <a:solidFill>
                  <a:schemeClr val="tx1"/>
                </a:solidFill>
              </a:rPr>
              <a:t>5/18/2017</a:t>
            </a:r>
            <a:endParaRPr lang="en-US" sz="2400" b="1" dirty="0">
              <a:solidFill>
                <a:schemeClr val="tx1"/>
              </a:solidFill>
            </a:endParaRPr>
          </a:p>
          <a:p>
            <a:r>
              <a:rPr lang="en-US" sz="2400" dirty="0">
                <a:solidFill>
                  <a:schemeClr val="tx1"/>
                </a:solidFill>
              </a:rPr>
              <a:t>10 calves born to 30 viable cows </a:t>
            </a:r>
            <a:r>
              <a:rPr lang="en-US" sz="2400" b="1" dirty="0">
                <a:solidFill>
                  <a:schemeClr val="tx1"/>
                </a:solidFill>
              </a:rPr>
              <a:t>(33% fecundity)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569FCA9-45A9-46B9-BE99-9734D9938CD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878"/>
          <a:stretch/>
        </p:blipFill>
        <p:spPr>
          <a:xfrm>
            <a:off x="4511866" y="2802863"/>
            <a:ext cx="4632134" cy="420924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775EDDA-B6C5-4E34-B643-D5B1F61A0E9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82"/>
          <a:stretch/>
        </p:blipFill>
        <p:spPr>
          <a:xfrm>
            <a:off x="-68826" y="2802863"/>
            <a:ext cx="4580692" cy="420924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49138" y="804153"/>
            <a:ext cx="12795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Objective Four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7757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64914" y="127209"/>
            <a:ext cx="8911687" cy="1280890"/>
          </a:xfrm>
        </p:spPr>
        <p:txBody>
          <a:bodyPr/>
          <a:lstStyle/>
          <a:p>
            <a:r>
              <a:rPr lang="en-US" dirty="0"/>
              <a:t>2017 </a:t>
            </a:r>
            <a:r>
              <a:rPr lang="en-US" dirty="0" smtClean="0"/>
              <a:t>Comparison by State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D59D336-EBDC-430D-B556-766C8FE6D05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" y="4229099"/>
            <a:ext cx="3322320" cy="26289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7ECF01D-7971-458E-98EA-D7469003045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4229099"/>
            <a:ext cx="3276600" cy="26289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7E02130-87AE-44AE-ABF0-C8CCB4F11BB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41862" y="4210049"/>
            <a:ext cx="2628900" cy="2667000"/>
          </a:xfrm>
          <a:prstGeom prst="rect">
            <a:avLst/>
          </a:prstGeom>
        </p:spPr>
      </p:pic>
      <p:graphicFrame>
        <p:nvGraphicFramePr>
          <p:cNvPr id="7" name="Content Placeholder 3">
            <a:extLst>
              <a:ext uri="{FF2B5EF4-FFF2-40B4-BE49-F238E27FC236}">
                <a16:creationId xmlns:a16="http://schemas.microsoft.com/office/drawing/2014/main" id="{1FDFE55C-BE8F-492A-A0F0-41C60CB1A35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19916984"/>
              </p:ext>
            </p:extLst>
          </p:nvPr>
        </p:nvGraphicFramePr>
        <p:xfrm>
          <a:off x="1959745" y="1298998"/>
          <a:ext cx="5393134" cy="248442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72107">
                  <a:extLst>
                    <a:ext uri="{9D8B030D-6E8A-4147-A177-3AD203B41FA5}">
                      <a16:colId xmlns:a16="http://schemas.microsoft.com/office/drawing/2014/main" val="3381617397"/>
                    </a:ext>
                  </a:extLst>
                </a:gridCol>
                <a:gridCol w="1017458">
                  <a:extLst>
                    <a:ext uri="{9D8B030D-6E8A-4147-A177-3AD203B41FA5}">
                      <a16:colId xmlns:a16="http://schemas.microsoft.com/office/drawing/2014/main" val="3390950394"/>
                    </a:ext>
                  </a:extLst>
                </a:gridCol>
                <a:gridCol w="1065908">
                  <a:extLst>
                    <a:ext uri="{9D8B030D-6E8A-4147-A177-3AD203B41FA5}">
                      <a16:colId xmlns:a16="http://schemas.microsoft.com/office/drawing/2014/main" val="1723170461"/>
                    </a:ext>
                  </a:extLst>
                </a:gridCol>
                <a:gridCol w="1081050">
                  <a:extLst>
                    <a:ext uri="{9D8B030D-6E8A-4147-A177-3AD203B41FA5}">
                      <a16:colId xmlns:a16="http://schemas.microsoft.com/office/drawing/2014/main" val="1286487105"/>
                    </a:ext>
                  </a:extLst>
                </a:gridCol>
                <a:gridCol w="1356611">
                  <a:extLst>
                    <a:ext uri="{9D8B030D-6E8A-4147-A177-3AD203B41FA5}">
                      <a16:colId xmlns:a16="http://schemas.microsoft.com/office/drawing/2014/main" val="2188839905"/>
                    </a:ext>
                  </a:extLst>
                </a:gridCol>
              </a:tblGrid>
              <a:tr h="785388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u="none" strike="noStrike" dirty="0">
                          <a:effectLst/>
                        </a:rPr>
                        <a:t>State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u="none" strike="noStrike" dirty="0">
                          <a:effectLst/>
                        </a:rPr>
                        <a:t>Calf Mortality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u="none" strike="noStrike" dirty="0">
                          <a:effectLst/>
                        </a:rPr>
                        <a:t>Adult Mortality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u="none" strike="noStrike" dirty="0">
                          <a:effectLst/>
                        </a:rPr>
                        <a:t>Calving Rate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u="none" strike="noStrike" dirty="0">
                          <a:effectLst/>
                        </a:rPr>
                        <a:t>Neonate Survivorship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069605935"/>
                  </a:ext>
                </a:extLst>
              </a:tr>
              <a:tr h="500424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u="none" strike="noStrike" dirty="0">
                          <a:effectLst/>
                        </a:rPr>
                        <a:t>ME WMD 2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u="none" strike="noStrike" dirty="0">
                          <a:effectLst/>
                        </a:rPr>
                        <a:t>24%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6%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u="none" strike="noStrike" dirty="0">
                          <a:effectLst/>
                        </a:rPr>
                        <a:t>46%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u="none" strike="noStrike" dirty="0">
                          <a:effectLst/>
                        </a:rPr>
                        <a:t>80%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657512466"/>
                  </a:ext>
                </a:extLst>
              </a:tr>
              <a:tr h="45088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ME WMD 8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</a:rPr>
                        <a:t>58%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9%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</a:rPr>
                        <a:t>46%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</a:rPr>
                        <a:t>79%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351207064"/>
                  </a:ext>
                </a:extLst>
              </a:tr>
              <a:tr h="257162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u="none" strike="noStrike" dirty="0">
                          <a:effectLst/>
                        </a:rPr>
                        <a:t>NH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u="none" strike="noStrike" dirty="0">
                          <a:effectLst/>
                        </a:rPr>
                        <a:t>30%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u="none" strike="noStrike" dirty="0">
                          <a:effectLst/>
                        </a:rPr>
                        <a:t>14%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u="none" strike="noStrike" dirty="0">
                          <a:effectLst/>
                        </a:rPr>
                        <a:t>76%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u="none" strike="noStrike" dirty="0">
                          <a:effectLst/>
                        </a:rPr>
                        <a:t>80%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329243473"/>
                  </a:ext>
                </a:extLst>
              </a:tr>
              <a:tr h="298864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u="none" strike="noStrike" dirty="0">
                          <a:effectLst/>
                        </a:rPr>
                        <a:t>VT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u="none" strike="noStrike" dirty="0">
                          <a:effectLst/>
                        </a:rPr>
                        <a:t>40%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u="none" strike="noStrike" dirty="0">
                          <a:effectLst/>
                        </a:rPr>
                        <a:t>10%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u="none" strike="noStrike" dirty="0">
                          <a:effectLst/>
                        </a:rPr>
                        <a:t>50%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u="none" strike="noStrike" dirty="0">
                          <a:effectLst/>
                        </a:rPr>
                        <a:t>62%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841209260"/>
                  </a:ext>
                </a:extLst>
              </a:tr>
            </a:tbl>
          </a:graphicData>
        </a:graphic>
      </p:graphicFrame>
      <p:graphicFrame>
        <p:nvGraphicFramePr>
          <p:cNvPr id="9" name="Char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59558514"/>
              </p:ext>
            </p:extLst>
          </p:nvPr>
        </p:nvGraphicFramePr>
        <p:xfrm>
          <a:off x="1715228" y="806824"/>
          <a:ext cx="6322271" cy="34222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2859957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441ACD7-6889-4CE2-83CA-A8C93FBF1CF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05"/>
          <a:stretch/>
        </p:blipFill>
        <p:spPr>
          <a:xfrm>
            <a:off x="-29497" y="1415845"/>
            <a:ext cx="5778276" cy="544215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7026" y="482040"/>
            <a:ext cx="6257023" cy="1280890"/>
          </a:xfrm>
        </p:spPr>
        <p:txBody>
          <a:bodyPr>
            <a:noAutofit/>
          </a:bodyPr>
          <a:lstStyle/>
          <a:p>
            <a:r>
              <a:rPr lang="en-US" sz="4800" dirty="0"/>
              <a:t>Year One of Three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45788" y="1967667"/>
            <a:ext cx="3298212" cy="4890333"/>
          </a:xfrm>
        </p:spPr>
        <p:txBody>
          <a:bodyPr/>
          <a:lstStyle/>
          <a:p>
            <a:r>
              <a:rPr lang="en-US" sz="2400" dirty="0"/>
              <a:t>Two more captures/ field seasons planned</a:t>
            </a:r>
          </a:p>
          <a:p>
            <a:r>
              <a:rPr lang="en-US" sz="2400" dirty="0"/>
              <a:t>Maintain 30 collared calves and approximately 30 collared cows on the landscape</a:t>
            </a:r>
          </a:p>
          <a:p>
            <a:r>
              <a:rPr lang="en-US" sz="2400" dirty="0"/>
              <a:t>Plan to capture 35 moose this January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5208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Content Placeholder 7">
            <a:extLst>
              <a:ext uri="{FF2B5EF4-FFF2-40B4-BE49-F238E27FC236}">
                <a16:creationId xmlns:a16="http://schemas.microsoft.com/office/drawing/2014/main" id="{B48E1123-399D-49C9-A360-85E1EC0A657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12"/>
            <a:ext cx="9165193" cy="692166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781736" y="5908610"/>
            <a:ext cx="43662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chemeClr val="bg1"/>
                </a:solidFill>
              </a:rPr>
              <a:t>Questions?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6416441"/>
            <a:ext cx="27309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Live Moose </a:t>
            </a:r>
            <a:r>
              <a:rPr lang="en-US" sz="1400" dirty="0">
                <a:solidFill>
                  <a:schemeClr val="bg1"/>
                </a:solidFill>
              </a:rPr>
              <a:t>Photos courtesy: </a:t>
            </a:r>
            <a:endParaRPr lang="en-US" sz="1400" dirty="0" smtClean="0">
              <a:solidFill>
                <a:schemeClr val="bg1"/>
              </a:solidFill>
            </a:endParaRPr>
          </a:p>
          <a:p>
            <a:r>
              <a:rPr lang="en-US" sz="1400" dirty="0" smtClean="0">
                <a:solidFill>
                  <a:schemeClr val="bg1"/>
                </a:solidFill>
              </a:rPr>
              <a:t>Josh </a:t>
            </a:r>
            <a:r>
              <a:rPr lang="en-US" sz="1400" dirty="0">
                <a:solidFill>
                  <a:schemeClr val="bg1"/>
                </a:solidFill>
              </a:rPr>
              <a:t>Blouin </a:t>
            </a:r>
          </a:p>
        </p:txBody>
      </p:sp>
    </p:spTree>
    <p:extLst>
      <p:ext uri="{BB962C8B-B14F-4D97-AF65-F5344CB8AC3E}">
        <p14:creationId xmlns:p14="http://schemas.microsoft.com/office/powerpoint/2010/main" val="4264734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36870" y="705619"/>
            <a:ext cx="8911687" cy="967240"/>
          </a:xfrm>
        </p:spPr>
        <p:txBody>
          <a:bodyPr>
            <a:normAutofit/>
          </a:bodyPr>
          <a:lstStyle/>
          <a:p>
            <a:r>
              <a:rPr lang="en-US" dirty="0" smtClean="0"/>
              <a:t>Moose Decline in New England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8085" y="1491426"/>
            <a:ext cx="8915400" cy="3777622"/>
          </a:xfrm>
        </p:spPr>
        <p:txBody>
          <a:bodyPr/>
          <a:lstStyle/>
          <a:p>
            <a:r>
              <a:rPr lang="en-US" sz="2000" dirty="0"/>
              <a:t>Similar studies in surrounding states are showing population decline</a:t>
            </a:r>
          </a:p>
          <a:p>
            <a:r>
              <a:rPr lang="en-US" sz="2000" dirty="0"/>
              <a:t>60-80% mortality of calves 2014-2016</a:t>
            </a:r>
          </a:p>
          <a:p>
            <a:r>
              <a:rPr lang="en-US" sz="2000" dirty="0"/>
              <a:t>Majority of mortality due to presence of winter ticks</a:t>
            </a:r>
          </a:p>
          <a:p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C5FFD78-A6A2-4F88-BA36-D7455DB815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4369"/>
            <a:ext cx="9143999" cy="527363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9418" y="3982064"/>
            <a:ext cx="3834581" cy="2875936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369704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64848" y="597887"/>
            <a:ext cx="6232539" cy="797268"/>
          </a:xfrm>
        </p:spPr>
        <p:txBody>
          <a:bodyPr>
            <a:normAutofit/>
          </a:bodyPr>
          <a:lstStyle/>
          <a:p>
            <a:r>
              <a:rPr lang="en-US" dirty="0" smtClean="0"/>
              <a:t>Moose Decline in Vermont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2073" y="5646944"/>
            <a:ext cx="9591154" cy="1754443"/>
          </a:xfrm>
        </p:spPr>
        <p:txBody>
          <a:bodyPr>
            <a:normAutofit/>
          </a:bodyPr>
          <a:lstStyle/>
          <a:p>
            <a:r>
              <a:rPr lang="en-US" dirty="0" smtClean="0"/>
              <a:t>Overall </a:t>
            </a:r>
            <a:r>
              <a:rPr lang="en-US" dirty="0"/>
              <a:t>reduced sightings from the public  </a:t>
            </a:r>
          </a:p>
          <a:p>
            <a:r>
              <a:rPr lang="en-US" dirty="0" smtClean="0"/>
              <a:t>Initial reduction of moose intended through hunter harvest</a:t>
            </a:r>
          </a:p>
          <a:p>
            <a:r>
              <a:rPr lang="en-US" dirty="0" smtClean="0"/>
              <a:t>Decline post 2010 unintended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2074" y="1695481"/>
            <a:ext cx="7185313" cy="383633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12073" y="5185852"/>
            <a:ext cx="248016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Graph courtesy Cedric Alexander, VDFW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152156" y="1514718"/>
            <a:ext cx="54761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Vermont Moose Population Estimate: 2001-2016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708399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6297" y="611519"/>
            <a:ext cx="8911687" cy="670616"/>
          </a:xfrm>
        </p:spPr>
        <p:txBody>
          <a:bodyPr>
            <a:normAutofit fontScale="90000"/>
          </a:bodyPr>
          <a:lstStyle/>
          <a:p>
            <a:r>
              <a:rPr lang="en-US" sz="4000" dirty="0" smtClean="0"/>
              <a:t>Moose Decline in Vermont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53403" y="1891565"/>
            <a:ext cx="2654709" cy="4523146"/>
          </a:xfrm>
        </p:spPr>
        <p:txBody>
          <a:bodyPr/>
          <a:lstStyle/>
          <a:p>
            <a:r>
              <a:rPr lang="en-US" dirty="0"/>
              <a:t>Trends in Vermont moose heard have shown declining density and health</a:t>
            </a:r>
          </a:p>
          <a:p>
            <a:pPr lvl="1"/>
            <a:r>
              <a:rPr lang="en-US" sz="1800" dirty="0"/>
              <a:t>Decreased size of harvest animals</a:t>
            </a:r>
          </a:p>
          <a:p>
            <a:pPr lvl="1"/>
            <a:r>
              <a:rPr lang="en-US" sz="1800" dirty="0"/>
              <a:t>Decreased ovulation rate </a:t>
            </a:r>
          </a:p>
          <a:p>
            <a:r>
              <a:rPr lang="en-US" dirty="0" smtClean="0"/>
              <a:t>Recent d</a:t>
            </a:r>
            <a:r>
              <a:rPr lang="en-US" dirty="0" smtClean="0"/>
              <a:t>ecline </a:t>
            </a:r>
            <a:r>
              <a:rPr lang="en-US" dirty="0"/>
              <a:t>coincides with marked epizootics in neighboring states 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33869"/>
            <a:ext cx="6353403" cy="452314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023794" y="6277916"/>
            <a:ext cx="248016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Graph courtesy Cedric Alexander, VDFW</a:t>
            </a:r>
          </a:p>
        </p:txBody>
      </p:sp>
    </p:spTree>
    <p:extLst>
      <p:ext uri="{BB962C8B-B14F-4D97-AF65-F5344CB8AC3E}">
        <p14:creationId xmlns:p14="http://schemas.microsoft.com/office/powerpoint/2010/main" val="103718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1377" y="45207"/>
            <a:ext cx="7018745" cy="870393"/>
          </a:xfrm>
        </p:spPr>
        <p:txBody>
          <a:bodyPr>
            <a:normAutofit/>
          </a:bodyPr>
          <a:lstStyle/>
          <a:p>
            <a:r>
              <a:rPr lang="en-US" dirty="0"/>
              <a:t>Study Area: WMU E1 and E2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6181" y="810385"/>
            <a:ext cx="6754761" cy="4423317"/>
          </a:xfr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695488" y="5531847"/>
            <a:ext cx="3778190" cy="93406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Northeast Kingdom of VT</a:t>
            </a:r>
          </a:p>
          <a:p>
            <a:r>
              <a:rPr lang="en-US" dirty="0"/>
              <a:t>Wildlife Management </a:t>
            </a:r>
            <a:r>
              <a:rPr lang="en-US" dirty="0" smtClean="0"/>
              <a:t>Units </a:t>
            </a:r>
            <a:r>
              <a:rPr lang="en-US" dirty="0"/>
              <a:t>E1 and </a:t>
            </a:r>
            <a:r>
              <a:rPr lang="en-US" dirty="0" smtClean="0"/>
              <a:t>E2</a:t>
            </a:r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473678" y="5486399"/>
            <a:ext cx="4390741" cy="122903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Approx</a:t>
            </a:r>
            <a:r>
              <a:rPr lang="en-US" dirty="0"/>
              <a:t>. 1,738 Square </a:t>
            </a:r>
            <a:r>
              <a:rPr lang="en-US" dirty="0" smtClean="0"/>
              <a:t>Kilometers</a:t>
            </a:r>
            <a:endParaRPr lang="en-US" dirty="0"/>
          </a:p>
          <a:p>
            <a:r>
              <a:rPr lang="en-US" dirty="0"/>
              <a:t>Route 2 north to Canadian Border</a:t>
            </a:r>
          </a:p>
          <a:p>
            <a:r>
              <a:rPr lang="en-US" dirty="0"/>
              <a:t>Route 114 east to New Hampshire border </a:t>
            </a:r>
          </a:p>
        </p:txBody>
      </p:sp>
    </p:spTree>
    <p:extLst>
      <p:ext uri="{BB962C8B-B14F-4D97-AF65-F5344CB8AC3E}">
        <p14:creationId xmlns:p14="http://schemas.microsoft.com/office/powerpoint/2010/main" val="2150846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8926" y="624110"/>
            <a:ext cx="7542257" cy="1280890"/>
          </a:xfrm>
        </p:spPr>
        <p:txBody>
          <a:bodyPr>
            <a:normAutofit/>
          </a:bodyPr>
          <a:lstStyle/>
          <a:p>
            <a:pPr algn="ctr"/>
            <a:r>
              <a:rPr lang="en-US" sz="4800" dirty="0"/>
              <a:t>Objectives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8926" y="1737852"/>
            <a:ext cx="7125626" cy="4741606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400" dirty="0"/>
              <a:t>Analyze results from blood screening at capture to obtain a general health assessment of collared individuals;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Analyze snow urine samples from collared calves to monitor changes in winter nutritional plane;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Determine cause and rate of mortality of adults, yearlings, and calves;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Measure productivity of yearling and adult cows and determine timing and cause of death of neonatal calves.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9821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29406" y="435176"/>
            <a:ext cx="4826977" cy="1280890"/>
          </a:xfrm>
        </p:spPr>
        <p:txBody>
          <a:bodyPr>
            <a:normAutofit/>
          </a:bodyPr>
          <a:lstStyle/>
          <a:p>
            <a:r>
              <a:rPr lang="en-US" sz="4000" dirty="0"/>
              <a:t>2017 Capture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3626" y="1716066"/>
            <a:ext cx="2568967" cy="5076620"/>
          </a:xfrm>
        </p:spPr>
        <p:txBody>
          <a:bodyPr>
            <a:normAutofit lnSpcReduction="10000"/>
          </a:bodyPr>
          <a:lstStyle/>
          <a:p>
            <a:r>
              <a:rPr lang="en-US" sz="1900" dirty="0">
                <a:solidFill>
                  <a:schemeClr val="tx1"/>
                </a:solidFill>
              </a:rPr>
              <a:t>Contracted with Native Range Capture Services </a:t>
            </a:r>
          </a:p>
          <a:p>
            <a:r>
              <a:rPr lang="en-US" sz="1900" dirty="0">
                <a:solidFill>
                  <a:schemeClr val="tx1"/>
                </a:solidFill>
              </a:rPr>
              <a:t>Use helicopters and net guns to capture moose </a:t>
            </a:r>
          </a:p>
          <a:p>
            <a:r>
              <a:rPr lang="en-US" sz="1900" dirty="0">
                <a:solidFill>
                  <a:schemeClr val="tx1"/>
                </a:solidFill>
              </a:rPr>
              <a:t>Crew takes biological samples and affix collars/ ear </a:t>
            </a:r>
            <a:r>
              <a:rPr lang="en-US" sz="1900" dirty="0" smtClean="0">
                <a:solidFill>
                  <a:schemeClr val="tx1"/>
                </a:solidFill>
              </a:rPr>
              <a:t>tags</a:t>
            </a:r>
            <a:endParaRPr lang="en-US" sz="1900" dirty="0">
              <a:solidFill>
                <a:schemeClr val="tx1"/>
              </a:solidFill>
            </a:endParaRPr>
          </a:p>
          <a:p>
            <a:r>
              <a:rPr lang="en-US" sz="1900" dirty="0">
                <a:solidFill>
                  <a:schemeClr val="tx1"/>
                </a:solidFill>
              </a:rPr>
              <a:t>Release moose in under 10 </a:t>
            </a:r>
            <a:r>
              <a:rPr lang="en-US" sz="1900" dirty="0" smtClean="0">
                <a:solidFill>
                  <a:schemeClr val="tx1"/>
                </a:solidFill>
              </a:rPr>
              <a:t>minutes</a:t>
            </a:r>
          </a:p>
          <a:p>
            <a:r>
              <a:rPr lang="en-US" sz="1900" dirty="0" smtClean="0">
                <a:solidFill>
                  <a:schemeClr val="tx1"/>
                </a:solidFill>
              </a:rPr>
              <a:t>All capture related activities abide by IACUC standards</a:t>
            </a:r>
            <a:endParaRPr lang="en-US" sz="1900" dirty="0">
              <a:solidFill>
                <a:schemeClr val="tx1"/>
              </a:solidFill>
            </a:endParaRPr>
          </a:p>
          <a:p>
            <a:endParaRPr lang="en-US" dirty="0"/>
          </a:p>
        </p:txBody>
      </p:sp>
      <p:pic>
        <p:nvPicPr>
          <p:cNvPr id="4" name="Picture 2" descr="Image result for native range capture service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86"/>
          <a:stretch/>
        </p:blipFill>
        <p:spPr bwMode="auto">
          <a:xfrm>
            <a:off x="3129406" y="1533833"/>
            <a:ext cx="6020865" cy="5324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Image result for native range capture servic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6545" y="1533833"/>
            <a:ext cx="2887455" cy="1114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2479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5EFD62A-8A34-411B-A560-D18D451C6D96}"/>
              </a:ext>
            </a:extLst>
          </p:cNvPr>
          <p:cNvSpPr txBox="1"/>
          <p:nvPr/>
        </p:nvSpPr>
        <p:spPr>
          <a:xfrm>
            <a:off x="191729" y="5916562"/>
            <a:ext cx="70920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/>
              <a:t>Captured 30 cows and 30 calves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ECBA2C4F-3DFC-46DD-AF0F-FF26E7F9EBA0}"/>
              </a:ext>
            </a:extLst>
          </p:cNvPr>
          <p:cNvSpPr/>
          <p:nvPr/>
        </p:nvSpPr>
        <p:spPr>
          <a:xfrm>
            <a:off x="3917216" y="3090863"/>
            <a:ext cx="1309568" cy="10668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2794154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2E5369"/>
      </a:dk2>
      <a:lt2>
        <a:srgbClr val="CFE2E7"/>
      </a:lt2>
      <a:accent1>
        <a:srgbClr val="353535"/>
      </a:accent1>
      <a:accent2>
        <a:srgbClr val="1CACE3"/>
      </a:accent2>
      <a:accent3>
        <a:srgbClr val="265991"/>
      </a:accent3>
      <a:accent4>
        <a:srgbClr val="7E40CC"/>
      </a:accent4>
      <a:accent5>
        <a:srgbClr val="B927E9"/>
      </a:accent5>
      <a:accent6>
        <a:srgbClr val="E833BF"/>
      </a:accent6>
      <a:hlink>
        <a:srgbClr val="2DA0F1"/>
      </a:hlink>
      <a:folHlink>
        <a:srgbClr val="7ED1E6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4F34B87B-9C7A-41AE-A6CB-48536223DFF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940</TotalTime>
  <Words>1006</Words>
  <Application>Microsoft Office PowerPoint</Application>
  <PresentationFormat>On-screen Show (4:3)</PresentationFormat>
  <Paragraphs>204</Paragraphs>
  <Slides>26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2" baseType="lpstr">
      <vt:lpstr>Arial</vt:lpstr>
      <vt:lpstr>Calibri</vt:lpstr>
      <vt:lpstr>Century Gothic</vt:lpstr>
      <vt:lpstr>Times New Roman</vt:lpstr>
      <vt:lpstr>Wingdings 3</vt:lpstr>
      <vt:lpstr>Wisp</vt:lpstr>
      <vt:lpstr>An Overview of Ongoing Moose Mortality and Productivity Research in Northern Vermont. </vt:lpstr>
      <vt:lpstr>PowerPoint Presentation</vt:lpstr>
      <vt:lpstr>Moose Decline in New England</vt:lpstr>
      <vt:lpstr>Moose Decline in Vermont</vt:lpstr>
      <vt:lpstr>Moose Decline in Vermont</vt:lpstr>
      <vt:lpstr>Study Area: WMU E1 and E2</vt:lpstr>
      <vt:lpstr>Objectives</vt:lpstr>
      <vt:lpstr>2017 Capture</vt:lpstr>
      <vt:lpstr>PowerPoint Presentation</vt:lpstr>
      <vt:lpstr>Capture Sample Processing </vt:lpstr>
      <vt:lpstr>Capture Sample Processing </vt:lpstr>
      <vt:lpstr>PowerPoint Presentation</vt:lpstr>
      <vt:lpstr>Winter Field Work:  Snow Urine Collection</vt:lpstr>
      <vt:lpstr>Spring Field Work: Necropsies </vt:lpstr>
      <vt:lpstr>Summer Field Work: Tick Counts</vt:lpstr>
      <vt:lpstr>Summer Field Work: Cow/ Calf Walkins</vt:lpstr>
      <vt:lpstr>Results: Winter Calf Mortality</vt:lpstr>
      <vt:lpstr>Results: Winter Calf Mortality</vt:lpstr>
      <vt:lpstr>PowerPoint Presentation</vt:lpstr>
      <vt:lpstr>Results: Tick Count</vt:lpstr>
      <vt:lpstr>Results: Winter Cow Mortality</vt:lpstr>
      <vt:lpstr>Results: Calving</vt:lpstr>
      <vt:lpstr>Results: Calving</vt:lpstr>
      <vt:lpstr>2017 Comparison by State</vt:lpstr>
      <vt:lpstr>Year One of Three</vt:lpstr>
      <vt:lpstr>PowerPoint Presentation</vt:lpstr>
    </vt:vector>
  </TitlesOfParts>
  <Company>University of Vermont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Jacob Debow</dc:creator>
  <cp:lastModifiedBy>Jacob Debow</cp:lastModifiedBy>
  <cp:revision>56</cp:revision>
  <dcterms:created xsi:type="dcterms:W3CDTF">2017-11-14T16:12:13Z</dcterms:created>
  <dcterms:modified xsi:type="dcterms:W3CDTF">2017-12-12T21:22:07Z</dcterms:modified>
</cp:coreProperties>
</file>