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2" r:id="rId3"/>
    <p:sldId id="258" r:id="rId4"/>
    <p:sldId id="257" r:id="rId5"/>
    <p:sldId id="269" r:id="rId6"/>
    <p:sldId id="267" r:id="rId7"/>
    <p:sldId id="265" r:id="rId8"/>
    <p:sldId id="263" r:id="rId9"/>
    <p:sldId id="266" r:id="rId10"/>
    <p:sldId id="264" r:id="rId11"/>
    <p:sldId id="274" r:id="rId12"/>
    <p:sldId id="273" r:id="rId13"/>
    <p:sldId id="259" r:id="rId14"/>
    <p:sldId id="260" r:id="rId15"/>
    <p:sldId id="261" r:id="rId16"/>
    <p:sldId id="270" r:id="rId17"/>
    <p:sldId id="271" r:id="rId18"/>
    <p:sldId id="2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3366CC"/>
    <a:srgbClr val="3E89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000" autoAdjust="0"/>
    <p:restoredTop sz="94660"/>
  </p:normalViewPr>
  <p:slideViewPr>
    <p:cSldViewPr snapToGrid="0">
      <p:cViewPr varScale="1">
        <p:scale>
          <a:sx n="86" d="100"/>
          <a:sy n="86" d="100"/>
        </p:scale>
        <p:origin x="96" y="360"/>
      </p:cViewPr>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956010-5C19-4138-A727-9AC41F87216D}" type="doc">
      <dgm:prSet loTypeId="urn:microsoft.com/office/officeart/2005/8/layout/cycle8" loCatId="cycle" qsTypeId="urn:microsoft.com/office/officeart/2005/8/quickstyle/simple1" qsCatId="simple" csTypeId="urn:microsoft.com/office/officeart/2005/8/colors/colorful4" csCatId="colorful" phldr="1"/>
      <dgm:spPr/>
    </dgm:pt>
    <dgm:pt modelId="{2913FD95-3BBC-45CF-B22B-62156FF6A26C}">
      <dgm:prSet phldrT="[Text]" phldr="1"/>
      <dgm:spPr/>
      <dgm:t>
        <a:bodyPr/>
        <a:lstStyle/>
        <a:p>
          <a:endParaRPr lang="en-US" dirty="0"/>
        </a:p>
      </dgm:t>
    </dgm:pt>
    <dgm:pt modelId="{2973A9A0-2570-4A73-AC7F-2E2AD202BA25}" type="parTrans" cxnId="{A86FBB3E-22CB-4FA7-AA84-62B4354BF00E}">
      <dgm:prSet/>
      <dgm:spPr/>
      <dgm:t>
        <a:bodyPr/>
        <a:lstStyle/>
        <a:p>
          <a:endParaRPr lang="en-US"/>
        </a:p>
      </dgm:t>
    </dgm:pt>
    <dgm:pt modelId="{1D2D3784-B923-4322-8BBA-ED194BB41138}" type="sibTrans" cxnId="{A86FBB3E-22CB-4FA7-AA84-62B4354BF00E}">
      <dgm:prSet/>
      <dgm:spPr/>
      <dgm:t>
        <a:bodyPr/>
        <a:lstStyle/>
        <a:p>
          <a:endParaRPr lang="en-US"/>
        </a:p>
      </dgm:t>
    </dgm:pt>
    <dgm:pt modelId="{DA21E907-023C-4C41-8F70-EBA41CD2105E}">
      <dgm:prSet phldrT="[Text]"/>
      <dgm:spPr/>
      <dgm:t>
        <a:bodyPr/>
        <a:lstStyle/>
        <a:p>
          <a:endParaRPr lang="en-US" dirty="0"/>
        </a:p>
      </dgm:t>
    </dgm:pt>
    <dgm:pt modelId="{20D46AEE-2605-4FB9-BC55-4FEC529408A5}" type="parTrans" cxnId="{198E4819-9997-4C5B-AD7F-53E27612FA94}">
      <dgm:prSet/>
      <dgm:spPr/>
      <dgm:t>
        <a:bodyPr/>
        <a:lstStyle/>
        <a:p>
          <a:endParaRPr lang="en-US"/>
        </a:p>
      </dgm:t>
    </dgm:pt>
    <dgm:pt modelId="{E5830F5B-E07E-4A1E-A9CC-2DBAA3D4C533}" type="sibTrans" cxnId="{198E4819-9997-4C5B-AD7F-53E27612FA94}">
      <dgm:prSet/>
      <dgm:spPr/>
      <dgm:t>
        <a:bodyPr/>
        <a:lstStyle/>
        <a:p>
          <a:endParaRPr lang="en-US"/>
        </a:p>
      </dgm:t>
    </dgm:pt>
    <dgm:pt modelId="{BE1A1460-8878-4CEE-A606-71E9ACBCF03B}">
      <dgm:prSet phldrT="[Text]"/>
      <dgm:spPr/>
      <dgm:t>
        <a:bodyPr/>
        <a:lstStyle/>
        <a:p>
          <a:endParaRPr lang="en-US" dirty="0"/>
        </a:p>
      </dgm:t>
    </dgm:pt>
    <dgm:pt modelId="{D55FD151-6098-4BD6-BDD5-721B34C0B866}" type="parTrans" cxnId="{D1CE3812-C464-4ACF-BB74-C26D57A0D7B8}">
      <dgm:prSet/>
      <dgm:spPr/>
      <dgm:t>
        <a:bodyPr/>
        <a:lstStyle/>
        <a:p>
          <a:endParaRPr lang="en-US"/>
        </a:p>
      </dgm:t>
    </dgm:pt>
    <dgm:pt modelId="{FB04BB96-0D5C-4107-B108-16C79E138E1A}" type="sibTrans" cxnId="{D1CE3812-C464-4ACF-BB74-C26D57A0D7B8}">
      <dgm:prSet/>
      <dgm:spPr/>
      <dgm:t>
        <a:bodyPr/>
        <a:lstStyle/>
        <a:p>
          <a:endParaRPr lang="en-US"/>
        </a:p>
      </dgm:t>
    </dgm:pt>
    <dgm:pt modelId="{7C3BEE6A-C4E2-4E53-A838-D700486E0C1D}">
      <dgm:prSet phldrT="[Text]"/>
      <dgm:spPr/>
      <dgm:t>
        <a:bodyPr/>
        <a:lstStyle/>
        <a:p>
          <a:endParaRPr lang="en-US" dirty="0"/>
        </a:p>
      </dgm:t>
    </dgm:pt>
    <dgm:pt modelId="{EAD69ABD-5875-44EE-B97A-E8CFB07A67A3}" type="parTrans" cxnId="{7F27C18B-12E9-4B88-AC0D-CA61C1132DA3}">
      <dgm:prSet/>
      <dgm:spPr/>
      <dgm:t>
        <a:bodyPr/>
        <a:lstStyle/>
        <a:p>
          <a:endParaRPr lang="en-US"/>
        </a:p>
      </dgm:t>
    </dgm:pt>
    <dgm:pt modelId="{4826C0CC-1003-4051-B767-236F95F77623}" type="sibTrans" cxnId="{7F27C18B-12E9-4B88-AC0D-CA61C1132DA3}">
      <dgm:prSet/>
      <dgm:spPr/>
      <dgm:t>
        <a:bodyPr/>
        <a:lstStyle/>
        <a:p>
          <a:endParaRPr lang="en-US"/>
        </a:p>
      </dgm:t>
    </dgm:pt>
    <dgm:pt modelId="{E16024CD-1081-4A3D-B657-627E293E6504}">
      <dgm:prSet phldrT="[Text]"/>
      <dgm:spPr/>
      <dgm:t>
        <a:bodyPr/>
        <a:lstStyle/>
        <a:p>
          <a:endParaRPr lang="en-US" dirty="0"/>
        </a:p>
      </dgm:t>
    </dgm:pt>
    <dgm:pt modelId="{4F0AE1DF-23A8-4979-BF1D-73EE41CD2F4C}" type="parTrans" cxnId="{4020746F-FBC3-4815-961F-0507FA1603F2}">
      <dgm:prSet/>
      <dgm:spPr/>
      <dgm:t>
        <a:bodyPr/>
        <a:lstStyle/>
        <a:p>
          <a:endParaRPr lang="en-US"/>
        </a:p>
      </dgm:t>
    </dgm:pt>
    <dgm:pt modelId="{F8AABA1E-662D-459B-B369-7BF2622858A6}" type="sibTrans" cxnId="{4020746F-FBC3-4815-961F-0507FA1603F2}">
      <dgm:prSet/>
      <dgm:spPr/>
      <dgm:t>
        <a:bodyPr/>
        <a:lstStyle/>
        <a:p>
          <a:endParaRPr lang="en-US"/>
        </a:p>
      </dgm:t>
    </dgm:pt>
    <dgm:pt modelId="{80932EB6-7B5C-4CBE-A56F-D2EAD2D0897F}">
      <dgm:prSet phldrT="[Text]"/>
      <dgm:spPr/>
      <dgm:t>
        <a:bodyPr/>
        <a:lstStyle/>
        <a:p>
          <a:endParaRPr lang="en-US" dirty="0"/>
        </a:p>
      </dgm:t>
    </dgm:pt>
    <dgm:pt modelId="{303F4B65-CC94-46CF-A656-55A5381F4CE9}" type="parTrans" cxnId="{67A8D071-5706-4FB6-8429-7A822D846713}">
      <dgm:prSet/>
      <dgm:spPr/>
      <dgm:t>
        <a:bodyPr/>
        <a:lstStyle/>
        <a:p>
          <a:endParaRPr lang="en-US"/>
        </a:p>
      </dgm:t>
    </dgm:pt>
    <dgm:pt modelId="{29147CD0-DDAA-416D-87EB-453161CD4E72}" type="sibTrans" cxnId="{67A8D071-5706-4FB6-8429-7A822D846713}">
      <dgm:prSet/>
      <dgm:spPr/>
      <dgm:t>
        <a:bodyPr/>
        <a:lstStyle/>
        <a:p>
          <a:endParaRPr lang="en-US"/>
        </a:p>
      </dgm:t>
    </dgm:pt>
    <dgm:pt modelId="{7CCA5BEB-F9C2-48E2-A412-BF4FF6ED4B8E}" type="pres">
      <dgm:prSet presAssocID="{A9956010-5C19-4138-A727-9AC41F87216D}" presName="compositeShape" presStyleCnt="0">
        <dgm:presLayoutVars>
          <dgm:chMax val="7"/>
          <dgm:dir/>
          <dgm:resizeHandles val="exact"/>
        </dgm:presLayoutVars>
      </dgm:prSet>
      <dgm:spPr/>
    </dgm:pt>
    <dgm:pt modelId="{09E7C119-84DA-4BDB-A76F-DE2BA7335C2B}" type="pres">
      <dgm:prSet presAssocID="{A9956010-5C19-4138-A727-9AC41F87216D}" presName="wedge1" presStyleLbl="node1" presStyleIdx="0" presStyleCnt="6"/>
      <dgm:spPr/>
      <dgm:t>
        <a:bodyPr/>
        <a:lstStyle/>
        <a:p>
          <a:endParaRPr lang="en-US"/>
        </a:p>
      </dgm:t>
    </dgm:pt>
    <dgm:pt modelId="{AAB0FD97-765D-4064-8BBB-064369830822}" type="pres">
      <dgm:prSet presAssocID="{A9956010-5C19-4138-A727-9AC41F87216D}" presName="dummy1a" presStyleCnt="0"/>
      <dgm:spPr/>
    </dgm:pt>
    <dgm:pt modelId="{00ED44EA-FDE2-4C44-8D10-3FC435C7E750}" type="pres">
      <dgm:prSet presAssocID="{A9956010-5C19-4138-A727-9AC41F87216D}" presName="dummy1b" presStyleCnt="0"/>
      <dgm:spPr/>
    </dgm:pt>
    <dgm:pt modelId="{674C8E4D-CFAA-4237-931B-6572F39071E4}" type="pres">
      <dgm:prSet presAssocID="{A9956010-5C19-4138-A727-9AC41F87216D}" presName="wedge1Tx" presStyleLbl="node1" presStyleIdx="0" presStyleCnt="6">
        <dgm:presLayoutVars>
          <dgm:chMax val="0"/>
          <dgm:chPref val="0"/>
          <dgm:bulletEnabled val="1"/>
        </dgm:presLayoutVars>
      </dgm:prSet>
      <dgm:spPr/>
      <dgm:t>
        <a:bodyPr/>
        <a:lstStyle/>
        <a:p>
          <a:endParaRPr lang="en-US"/>
        </a:p>
      </dgm:t>
    </dgm:pt>
    <dgm:pt modelId="{F3D31C0E-7C89-48E1-A2F3-B12A369CD329}" type="pres">
      <dgm:prSet presAssocID="{A9956010-5C19-4138-A727-9AC41F87216D}" presName="wedge2" presStyleLbl="node1" presStyleIdx="1" presStyleCnt="6"/>
      <dgm:spPr/>
      <dgm:t>
        <a:bodyPr/>
        <a:lstStyle/>
        <a:p>
          <a:endParaRPr lang="en-US"/>
        </a:p>
      </dgm:t>
    </dgm:pt>
    <dgm:pt modelId="{1040ED1A-2336-42C4-B78E-B489E1FE8F0A}" type="pres">
      <dgm:prSet presAssocID="{A9956010-5C19-4138-A727-9AC41F87216D}" presName="dummy2a" presStyleCnt="0"/>
      <dgm:spPr/>
    </dgm:pt>
    <dgm:pt modelId="{748AD188-FB17-4323-B7DC-23A3029BF29E}" type="pres">
      <dgm:prSet presAssocID="{A9956010-5C19-4138-A727-9AC41F87216D}" presName="dummy2b" presStyleCnt="0"/>
      <dgm:spPr/>
    </dgm:pt>
    <dgm:pt modelId="{AB21590A-2EFA-4F68-8EF0-F1C82281E2DF}" type="pres">
      <dgm:prSet presAssocID="{A9956010-5C19-4138-A727-9AC41F87216D}" presName="wedge2Tx" presStyleLbl="node1" presStyleIdx="1" presStyleCnt="6">
        <dgm:presLayoutVars>
          <dgm:chMax val="0"/>
          <dgm:chPref val="0"/>
          <dgm:bulletEnabled val="1"/>
        </dgm:presLayoutVars>
      </dgm:prSet>
      <dgm:spPr/>
      <dgm:t>
        <a:bodyPr/>
        <a:lstStyle/>
        <a:p>
          <a:endParaRPr lang="en-US"/>
        </a:p>
      </dgm:t>
    </dgm:pt>
    <dgm:pt modelId="{EE998DCA-4DD4-457A-BAD1-DCC33207F116}" type="pres">
      <dgm:prSet presAssocID="{A9956010-5C19-4138-A727-9AC41F87216D}" presName="wedge3" presStyleLbl="node1" presStyleIdx="2" presStyleCnt="6"/>
      <dgm:spPr/>
      <dgm:t>
        <a:bodyPr/>
        <a:lstStyle/>
        <a:p>
          <a:endParaRPr lang="en-US"/>
        </a:p>
      </dgm:t>
    </dgm:pt>
    <dgm:pt modelId="{56BC57C3-E7EE-4319-BD4C-E110D5FA68C9}" type="pres">
      <dgm:prSet presAssocID="{A9956010-5C19-4138-A727-9AC41F87216D}" presName="dummy3a" presStyleCnt="0"/>
      <dgm:spPr/>
    </dgm:pt>
    <dgm:pt modelId="{A78F6231-0AA6-4D21-BDB0-A9259EEDA39E}" type="pres">
      <dgm:prSet presAssocID="{A9956010-5C19-4138-A727-9AC41F87216D}" presName="dummy3b" presStyleCnt="0"/>
      <dgm:spPr/>
    </dgm:pt>
    <dgm:pt modelId="{685F2AE4-4FD3-4428-9AB9-0788236B8A27}" type="pres">
      <dgm:prSet presAssocID="{A9956010-5C19-4138-A727-9AC41F87216D}" presName="wedge3Tx" presStyleLbl="node1" presStyleIdx="2" presStyleCnt="6">
        <dgm:presLayoutVars>
          <dgm:chMax val="0"/>
          <dgm:chPref val="0"/>
          <dgm:bulletEnabled val="1"/>
        </dgm:presLayoutVars>
      </dgm:prSet>
      <dgm:spPr/>
      <dgm:t>
        <a:bodyPr/>
        <a:lstStyle/>
        <a:p>
          <a:endParaRPr lang="en-US"/>
        </a:p>
      </dgm:t>
    </dgm:pt>
    <dgm:pt modelId="{CD77CDAB-FCC7-4DCF-A301-54A5E36E73A3}" type="pres">
      <dgm:prSet presAssocID="{A9956010-5C19-4138-A727-9AC41F87216D}" presName="wedge4" presStyleLbl="node1" presStyleIdx="3" presStyleCnt="6"/>
      <dgm:spPr/>
      <dgm:t>
        <a:bodyPr/>
        <a:lstStyle/>
        <a:p>
          <a:endParaRPr lang="en-US"/>
        </a:p>
      </dgm:t>
    </dgm:pt>
    <dgm:pt modelId="{60C9F629-955F-49B3-AD9F-36E1D333932B}" type="pres">
      <dgm:prSet presAssocID="{A9956010-5C19-4138-A727-9AC41F87216D}" presName="dummy4a" presStyleCnt="0"/>
      <dgm:spPr/>
    </dgm:pt>
    <dgm:pt modelId="{5323777A-C9AA-43DF-A05C-E9D0D8ED4ED8}" type="pres">
      <dgm:prSet presAssocID="{A9956010-5C19-4138-A727-9AC41F87216D}" presName="dummy4b" presStyleCnt="0"/>
      <dgm:spPr/>
    </dgm:pt>
    <dgm:pt modelId="{F78878AE-BF4B-4D9F-B637-2E7800D92EA7}" type="pres">
      <dgm:prSet presAssocID="{A9956010-5C19-4138-A727-9AC41F87216D}" presName="wedge4Tx" presStyleLbl="node1" presStyleIdx="3" presStyleCnt="6">
        <dgm:presLayoutVars>
          <dgm:chMax val="0"/>
          <dgm:chPref val="0"/>
          <dgm:bulletEnabled val="1"/>
        </dgm:presLayoutVars>
      </dgm:prSet>
      <dgm:spPr/>
      <dgm:t>
        <a:bodyPr/>
        <a:lstStyle/>
        <a:p>
          <a:endParaRPr lang="en-US"/>
        </a:p>
      </dgm:t>
    </dgm:pt>
    <dgm:pt modelId="{D3A613FA-92F6-4CD6-9BA2-4A624E71C722}" type="pres">
      <dgm:prSet presAssocID="{A9956010-5C19-4138-A727-9AC41F87216D}" presName="wedge5" presStyleLbl="node1" presStyleIdx="4" presStyleCnt="6"/>
      <dgm:spPr/>
      <dgm:t>
        <a:bodyPr/>
        <a:lstStyle/>
        <a:p>
          <a:endParaRPr lang="en-US"/>
        </a:p>
      </dgm:t>
    </dgm:pt>
    <dgm:pt modelId="{A354FB4F-4F08-471D-8415-F4A1DDF9A4CD}" type="pres">
      <dgm:prSet presAssocID="{A9956010-5C19-4138-A727-9AC41F87216D}" presName="dummy5a" presStyleCnt="0"/>
      <dgm:spPr/>
    </dgm:pt>
    <dgm:pt modelId="{75F0C380-0658-48D0-99B8-825D3B773CB5}" type="pres">
      <dgm:prSet presAssocID="{A9956010-5C19-4138-A727-9AC41F87216D}" presName="dummy5b" presStyleCnt="0"/>
      <dgm:spPr/>
    </dgm:pt>
    <dgm:pt modelId="{8B35EE9F-CF80-4EAF-9821-39C0FEAAA306}" type="pres">
      <dgm:prSet presAssocID="{A9956010-5C19-4138-A727-9AC41F87216D}" presName="wedge5Tx" presStyleLbl="node1" presStyleIdx="4" presStyleCnt="6">
        <dgm:presLayoutVars>
          <dgm:chMax val="0"/>
          <dgm:chPref val="0"/>
          <dgm:bulletEnabled val="1"/>
        </dgm:presLayoutVars>
      </dgm:prSet>
      <dgm:spPr/>
      <dgm:t>
        <a:bodyPr/>
        <a:lstStyle/>
        <a:p>
          <a:endParaRPr lang="en-US"/>
        </a:p>
      </dgm:t>
    </dgm:pt>
    <dgm:pt modelId="{464FA160-2CE5-4DF1-BCAF-466BFBAF6D33}" type="pres">
      <dgm:prSet presAssocID="{A9956010-5C19-4138-A727-9AC41F87216D}" presName="wedge6" presStyleLbl="node1" presStyleIdx="5" presStyleCnt="6"/>
      <dgm:spPr/>
      <dgm:t>
        <a:bodyPr/>
        <a:lstStyle/>
        <a:p>
          <a:endParaRPr lang="en-US"/>
        </a:p>
      </dgm:t>
    </dgm:pt>
    <dgm:pt modelId="{D59B8789-5BA8-4EBD-8F85-EB64F3FF7514}" type="pres">
      <dgm:prSet presAssocID="{A9956010-5C19-4138-A727-9AC41F87216D}" presName="dummy6a" presStyleCnt="0"/>
      <dgm:spPr/>
    </dgm:pt>
    <dgm:pt modelId="{31F23E47-1F86-430A-B343-87766001A630}" type="pres">
      <dgm:prSet presAssocID="{A9956010-5C19-4138-A727-9AC41F87216D}" presName="dummy6b" presStyleCnt="0"/>
      <dgm:spPr/>
    </dgm:pt>
    <dgm:pt modelId="{B8B0A05C-D33B-4023-9A7C-B8F604950746}" type="pres">
      <dgm:prSet presAssocID="{A9956010-5C19-4138-A727-9AC41F87216D}" presName="wedge6Tx" presStyleLbl="node1" presStyleIdx="5" presStyleCnt="6">
        <dgm:presLayoutVars>
          <dgm:chMax val="0"/>
          <dgm:chPref val="0"/>
          <dgm:bulletEnabled val="1"/>
        </dgm:presLayoutVars>
      </dgm:prSet>
      <dgm:spPr/>
      <dgm:t>
        <a:bodyPr/>
        <a:lstStyle/>
        <a:p>
          <a:endParaRPr lang="en-US"/>
        </a:p>
      </dgm:t>
    </dgm:pt>
    <dgm:pt modelId="{9120D7E2-765D-4917-9FDC-849C0FD91711}" type="pres">
      <dgm:prSet presAssocID="{1D2D3784-B923-4322-8BBA-ED194BB41138}" presName="arrowWedge1" presStyleLbl="fgSibTrans2D1" presStyleIdx="0" presStyleCnt="6"/>
      <dgm:spPr/>
    </dgm:pt>
    <dgm:pt modelId="{CD1898BB-FAB9-4C27-A410-78DE36944434}" type="pres">
      <dgm:prSet presAssocID="{FB04BB96-0D5C-4107-B108-16C79E138E1A}" presName="arrowWedge2" presStyleLbl="fgSibTrans2D1" presStyleIdx="1" presStyleCnt="6"/>
      <dgm:spPr/>
    </dgm:pt>
    <dgm:pt modelId="{276054F8-B29B-445C-9888-3D74F5720E06}" type="pres">
      <dgm:prSet presAssocID="{4826C0CC-1003-4051-B767-236F95F77623}" presName="arrowWedge3" presStyleLbl="fgSibTrans2D1" presStyleIdx="2" presStyleCnt="6"/>
      <dgm:spPr/>
    </dgm:pt>
    <dgm:pt modelId="{A9CCB4B2-C7C7-4A94-AD2F-009BBE981016}" type="pres">
      <dgm:prSet presAssocID="{F8AABA1E-662D-459B-B369-7BF2622858A6}" presName="arrowWedge4" presStyleLbl="fgSibTrans2D1" presStyleIdx="3" presStyleCnt="6"/>
      <dgm:spPr/>
    </dgm:pt>
    <dgm:pt modelId="{D84F4D2D-B4A0-4241-A31E-7C7BF9CE846F}" type="pres">
      <dgm:prSet presAssocID="{29147CD0-DDAA-416D-87EB-453161CD4E72}" presName="arrowWedge5" presStyleLbl="fgSibTrans2D1" presStyleIdx="4" presStyleCnt="6"/>
      <dgm:spPr/>
    </dgm:pt>
    <dgm:pt modelId="{210ED77E-4FC6-424A-90FB-15671281C58D}" type="pres">
      <dgm:prSet presAssocID="{E5830F5B-E07E-4A1E-A9CC-2DBAA3D4C533}" presName="arrowWedge6" presStyleLbl="fgSibTrans2D1" presStyleIdx="5" presStyleCnt="6"/>
      <dgm:spPr/>
    </dgm:pt>
  </dgm:ptLst>
  <dgm:cxnLst>
    <dgm:cxn modelId="{A86FBB3E-22CB-4FA7-AA84-62B4354BF00E}" srcId="{A9956010-5C19-4138-A727-9AC41F87216D}" destId="{2913FD95-3BBC-45CF-B22B-62156FF6A26C}" srcOrd="0" destOrd="0" parTransId="{2973A9A0-2570-4A73-AC7F-2E2AD202BA25}" sibTransId="{1D2D3784-B923-4322-8BBA-ED194BB41138}"/>
    <dgm:cxn modelId="{2663B4CD-2C07-464A-9828-757F2308FBCD}" type="presOf" srcId="{7C3BEE6A-C4E2-4E53-A838-D700486E0C1D}" destId="{EE998DCA-4DD4-457A-BAD1-DCC33207F116}" srcOrd="0" destOrd="0" presId="urn:microsoft.com/office/officeart/2005/8/layout/cycle8"/>
    <dgm:cxn modelId="{11E64DD1-30D0-4801-BF7E-6DD55341C5E3}" type="presOf" srcId="{E16024CD-1081-4A3D-B657-627E293E6504}" destId="{F78878AE-BF4B-4D9F-B637-2E7800D92EA7}" srcOrd="1" destOrd="0" presId="urn:microsoft.com/office/officeart/2005/8/layout/cycle8"/>
    <dgm:cxn modelId="{A2AA53AB-172D-42E1-AEB2-419E9491F383}" type="presOf" srcId="{7C3BEE6A-C4E2-4E53-A838-D700486E0C1D}" destId="{685F2AE4-4FD3-4428-9AB9-0788236B8A27}" srcOrd="1" destOrd="0" presId="urn:microsoft.com/office/officeart/2005/8/layout/cycle8"/>
    <dgm:cxn modelId="{7C5AB2A5-D83B-4FB7-85B2-DC4F56E6E817}" type="presOf" srcId="{E16024CD-1081-4A3D-B657-627E293E6504}" destId="{CD77CDAB-FCC7-4DCF-A301-54A5E36E73A3}" srcOrd="0" destOrd="0" presId="urn:microsoft.com/office/officeart/2005/8/layout/cycle8"/>
    <dgm:cxn modelId="{7F27C18B-12E9-4B88-AC0D-CA61C1132DA3}" srcId="{A9956010-5C19-4138-A727-9AC41F87216D}" destId="{7C3BEE6A-C4E2-4E53-A838-D700486E0C1D}" srcOrd="2" destOrd="0" parTransId="{EAD69ABD-5875-44EE-B97A-E8CFB07A67A3}" sibTransId="{4826C0CC-1003-4051-B767-236F95F77623}"/>
    <dgm:cxn modelId="{BC093AE1-0EBE-428D-BF7D-D374241A4FE1}" type="presOf" srcId="{2913FD95-3BBC-45CF-B22B-62156FF6A26C}" destId="{674C8E4D-CFAA-4237-931B-6572F39071E4}" srcOrd="1" destOrd="0" presId="urn:microsoft.com/office/officeart/2005/8/layout/cycle8"/>
    <dgm:cxn modelId="{198E4819-9997-4C5B-AD7F-53E27612FA94}" srcId="{A9956010-5C19-4138-A727-9AC41F87216D}" destId="{DA21E907-023C-4C41-8F70-EBA41CD2105E}" srcOrd="5" destOrd="0" parTransId="{20D46AEE-2605-4FB9-BC55-4FEC529408A5}" sibTransId="{E5830F5B-E07E-4A1E-A9CC-2DBAA3D4C533}"/>
    <dgm:cxn modelId="{5B7D11FA-EB8A-4CE5-9435-0D71C0F4BE08}" type="presOf" srcId="{80932EB6-7B5C-4CBE-A56F-D2EAD2D0897F}" destId="{8B35EE9F-CF80-4EAF-9821-39C0FEAAA306}" srcOrd="1" destOrd="0" presId="urn:microsoft.com/office/officeart/2005/8/layout/cycle8"/>
    <dgm:cxn modelId="{4020746F-FBC3-4815-961F-0507FA1603F2}" srcId="{A9956010-5C19-4138-A727-9AC41F87216D}" destId="{E16024CD-1081-4A3D-B657-627E293E6504}" srcOrd="3" destOrd="0" parTransId="{4F0AE1DF-23A8-4979-BF1D-73EE41CD2F4C}" sibTransId="{F8AABA1E-662D-459B-B369-7BF2622858A6}"/>
    <dgm:cxn modelId="{2871C038-1783-4C86-B24A-9F6212E3CCBD}" type="presOf" srcId="{2913FD95-3BBC-45CF-B22B-62156FF6A26C}" destId="{09E7C119-84DA-4BDB-A76F-DE2BA7335C2B}" srcOrd="0" destOrd="0" presId="urn:microsoft.com/office/officeart/2005/8/layout/cycle8"/>
    <dgm:cxn modelId="{D1CE3812-C464-4ACF-BB74-C26D57A0D7B8}" srcId="{A9956010-5C19-4138-A727-9AC41F87216D}" destId="{BE1A1460-8878-4CEE-A606-71E9ACBCF03B}" srcOrd="1" destOrd="0" parTransId="{D55FD151-6098-4BD6-BDD5-721B34C0B866}" sibTransId="{FB04BB96-0D5C-4107-B108-16C79E138E1A}"/>
    <dgm:cxn modelId="{70C17595-7672-4DFD-BDBA-4EF07A90CF27}" type="presOf" srcId="{A9956010-5C19-4138-A727-9AC41F87216D}" destId="{7CCA5BEB-F9C2-48E2-A412-BF4FF6ED4B8E}" srcOrd="0" destOrd="0" presId="urn:microsoft.com/office/officeart/2005/8/layout/cycle8"/>
    <dgm:cxn modelId="{8D068077-E0E7-4E08-B8B6-B1590844EB41}" type="presOf" srcId="{BE1A1460-8878-4CEE-A606-71E9ACBCF03B}" destId="{AB21590A-2EFA-4F68-8EF0-F1C82281E2DF}" srcOrd="1" destOrd="0" presId="urn:microsoft.com/office/officeart/2005/8/layout/cycle8"/>
    <dgm:cxn modelId="{67A8D071-5706-4FB6-8429-7A822D846713}" srcId="{A9956010-5C19-4138-A727-9AC41F87216D}" destId="{80932EB6-7B5C-4CBE-A56F-D2EAD2D0897F}" srcOrd="4" destOrd="0" parTransId="{303F4B65-CC94-46CF-A656-55A5381F4CE9}" sibTransId="{29147CD0-DDAA-416D-87EB-453161CD4E72}"/>
    <dgm:cxn modelId="{D53AF545-9D29-4B71-BA01-155461AB8304}" type="presOf" srcId="{DA21E907-023C-4C41-8F70-EBA41CD2105E}" destId="{464FA160-2CE5-4DF1-BCAF-466BFBAF6D33}" srcOrd="0" destOrd="0" presId="urn:microsoft.com/office/officeart/2005/8/layout/cycle8"/>
    <dgm:cxn modelId="{27550135-8EF6-4B6A-9F4F-01479372C1B7}" type="presOf" srcId="{DA21E907-023C-4C41-8F70-EBA41CD2105E}" destId="{B8B0A05C-D33B-4023-9A7C-B8F604950746}" srcOrd="1" destOrd="0" presId="urn:microsoft.com/office/officeart/2005/8/layout/cycle8"/>
    <dgm:cxn modelId="{2FAE94AF-6A73-4F99-9416-30177A5A3F58}" type="presOf" srcId="{BE1A1460-8878-4CEE-A606-71E9ACBCF03B}" destId="{F3D31C0E-7C89-48E1-A2F3-B12A369CD329}" srcOrd="0" destOrd="0" presId="urn:microsoft.com/office/officeart/2005/8/layout/cycle8"/>
    <dgm:cxn modelId="{AB43FFD3-B967-4A2A-989E-0B49A7499602}" type="presOf" srcId="{80932EB6-7B5C-4CBE-A56F-D2EAD2D0897F}" destId="{D3A613FA-92F6-4CD6-9BA2-4A624E71C722}" srcOrd="0" destOrd="0" presId="urn:microsoft.com/office/officeart/2005/8/layout/cycle8"/>
    <dgm:cxn modelId="{B66B259A-80D3-4317-9970-2307020D6889}" type="presParOf" srcId="{7CCA5BEB-F9C2-48E2-A412-BF4FF6ED4B8E}" destId="{09E7C119-84DA-4BDB-A76F-DE2BA7335C2B}" srcOrd="0" destOrd="0" presId="urn:microsoft.com/office/officeart/2005/8/layout/cycle8"/>
    <dgm:cxn modelId="{08BA743A-03EC-40FC-93F2-495BB0ABCFF3}" type="presParOf" srcId="{7CCA5BEB-F9C2-48E2-A412-BF4FF6ED4B8E}" destId="{AAB0FD97-765D-4064-8BBB-064369830822}" srcOrd="1" destOrd="0" presId="urn:microsoft.com/office/officeart/2005/8/layout/cycle8"/>
    <dgm:cxn modelId="{F8790392-0E7A-4468-B3CA-9459D6E57D31}" type="presParOf" srcId="{7CCA5BEB-F9C2-48E2-A412-BF4FF6ED4B8E}" destId="{00ED44EA-FDE2-4C44-8D10-3FC435C7E750}" srcOrd="2" destOrd="0" presId="urn:microsoft.com/office/officeart/2005/8/layout/cycle8"/>
    <dgm:cxn modelId="{D857BC7A-6C1D-450E-8D16-7CC64D841FDC}" type="presParOf" srcId="{7CCA5BEB-F9C2-48E2-A412-BF4FF6ED4B8E}" destId="{674C8E4D-CFAA-4237-931B-6572F39071E4}" srcOrd="3" destOrd="0" presId="urn:microsoft.com/office/officeart/2005/8/layout/cycle8"/>
    <dgm:cxn modelId="{8DB6B368-4AFA-49B2-BAF6-6320A2749658}" type="presParOf" srcId="{7CCA5BEB-F9C2-48E2-A412-BF4FF6ED4B8E}" destId="{F3D31C0E-7C89-48E1-A2F3-B12A369CD329}" srcOrd="4" destOrd="0" presId="urn:microsoft.com/office/officeart/2005/8/layout/cycle8"/>
    <dgm:cxn modelId="{CC14A5AD-A864-4F2A-8E27-C16C369E5B80}" type="presParOf" srcId="{7CCA5BEB-F9C2-48E2-A412-BF4FF6ED4B8E}" destId="{1040ED1A-2336-42C4-B78E-B489E1FE8F0A}" srcOrd="5" destOrd="0" presId="urn:microsoft.com/office/officeart/2005/8/layout/cycle8"/>
    <dgm:cxn modelId="{309D50B9-BA26-40FF-B3EC-939C405E9267}" type="presParOf" srcId="{7CCA5BEB-F9C2-48E2-A412-BF4FF6ED4B8E}" destId="{748AD188-FB17-4323-B7DC-23A3029BF29E}" srcOrd="6" destOrd="0" presId="urn:microsoft.com/office/officeart/2005/8/layout/cycle8"/>
    <dgm:cxn modelId="{7C77DA18-E4F6-4FC7-AD6D-6E4CE897C66B}" type="presParOf" srcId="{7CCA5BEB-F9C2-48E2-A412-BF4FF6ED4B8E}" destId="{AB21590A-2EFA-4F68-8EF0-F1C82281E2DF}" srcOrd="7" destOrd="0" presId="urn:microsoft.com/office/officeart/2005/8/layout/cycle8"/>
    <dgm:cxn modelId="{AC008245-D5B3-401E-9033-EE24B348685B}" type="presParOf" srcId="{7CCA5BEB-F9C2-48E2-A412-BF4FF6ED4B8E}" destId="{EE998DCA-4DD4-457A-BAD1-DCC33207F116}" srcOrd="8" destOrd="0" presId="urn:microsoft.com/office/officeart/2005/8/layout/cycle8"/>
    <dgm:cxn modelId="{665215C5-E1F5-4139-B79F-65E68EE6E9D1}" type="presParOf" srcId="{7CCA5BEB-F9C2-48E2-A412-BF4FF6ED4B8E}" destId="{56BC57C3-E7EE-4319-BD4C-E110D5FA68C9}" srcOrd="9" destOrd="0" presId="urn:microsoft.com/office/officeart/2005/8/layout/cycle8"/>
    <dgm:cxn modelId="{7A7E830F-749B-4135-9952-D94BF3560B11}" type="presParOf" srcId="{7CCA5BEB-F9C2-48E2-A412-BF4FF6ED4B8E}" destId="{A78F6231-0AA6-4D21-BDB0-A9259EEDA39E}" srcOrd="10" destOrd="0" presId="urn:microsoft.com/office/officeart/2005/8/layout/cycle8"/>
    <dgm:cxn modelId="{6B0CD5A0-E614-43FD-9ED3-5DB7C7689335}" type="presParOf" srcId="{7CCA5BEB-F9C2-48E2-A412-BF4FF6ED4B8E}" destId="{685F2AE4-4FD3-4428-9AB9-0788236B8A27}" srcOrd="11" destOrd="0" presId="urn:microsoft.com/office/officeart/2005/8/layout/cycle8"/>
    <dgm:cxn modelId="{92F3E88C-128A-4D82-9ABE-21412A956EA0}" type="presParOf" srcId="{7CCA5BEB-F9C2-48E2-A412-BF4FF6ED4B8E}" destId="{CD77CDAB-FCC7-4DCF-A301-54A5E36E73A3}" srcOrd="12" destOrd="0" presId="urn:microsoft.com/office/officeart/2005/8/layout/cycle8"/>
    <dgm:cxn modelId="{5F3495BB-E2DB-4BB4-9E7E-93C97E4B2961}" type="presParOf" srcId="{7CCA5BEB-F9C2-48E2-A412-BF4FF6ED4B8E}" destId="{60C9F629-955F-49B3-AD9F-36E1D333932B}" srcOrd="13" destOrd="0" presId="urn:microsoft.com/office/officeart/2005/8/layout/cycle8"/>
    <dgm:cxn modelId="{1CB6D04F-A5C4-4D1D-9EEB-E83BD1551827}" type="presParOf" srcId="{7CCA5BEB-F9C2-48E2-A412-BF4FF6ED4B8E}" destId="{5323777A-C9AA-43DF-A05C-E9D0D8ED4ED8}" srcOrd="14" destOrd="0" presId="urn:microsoft.com/office/officeart/2005/8/layout/cycle8"/>
    <dgm:cxn modelId="{E66425ED-562D-48D9-B31B-EBCBE7CC7467}" type="presParOf" srcId="{7CCA5BEB-F9C2-48E2-A412-BF4FF6ED4B8E}" destId="{F78878AE-BF4B-4D9F-B637-2E7800D92EA7}" srcOrd="15" destOrd="0" presId="urn:microsoft.com/office/officeart/2005/8/layout/cycle8"/>
    <dgm:cxn modelId="{96943FC5-6222-49DC-BF7A-895CA1C470C6}" type="presParOf" srcId="{7CCA5BEB-F9C2-48E2-A412-BF4FF6ED4B8E}" destId="{D3A613FA-92F6-4CD6-9BA2-4A624E71C722}" srcOrd="16" destOrd="0" presId="urn:microsoft.com/office/officeart/2005/8/layout/cycle8"/>
    <dgm:cxn modelId="{D42089EC-905C-4379-9CE3-221E0511168B}" type="presParOf" srcId="{7CCA5BEB-F9C2-48E2-A412-BF4FF6ED4B8E}" destId="{A354FB4F-4F08-471D-8415-F4A1DDF9A4CD}" srcOrd="17" destOrd="0" presId="urn:microsoft.com/office/officeart/2005/8/layout/cycle8"/>
    <dgm:cxn modelId="{C0F07F8D-FCB7-4D2F-8F5D-67E4911303E6}" type="presParOf" srcId="{7CCA5BEB-F9C2-48E2-A412-BF4FF6ED4B8E}" destId="{75F0C380-0658-48D0-99B8-825D3B773CB5}" srcOrd="18" destOrd="0" presId="urn:microsoft.com/office/officeart/2005/8/layout/cycle8"/>
    <dgm:cxn modelId="{2BD37949-8C31-4549-BE20-597599A9F2AE}" type="presParOf" srcId="{7CCA5BEB-F9C2-48E2-A412-BF4FF6ED4B8E}" destId="{8B35EE9F-CF80-4EAF-9821-39C0FEAAA306}" srcOrd="19" destOrd="0" presId="urn:microsoft.com/office/officeart/2005/8/layout/cycle8"/>
    <dgm:cxn modelId="{A4614E74-25DD-401B-93CC-B67FED1D4808}" type="presParOf" srcId="{7CCA5BEB-F9C2-48E2-A412-BF4FF6ED4B8E}" destId="{464FA160-2CE5-4DF1-BCAF-466BFBAF6D33}" srcOrd="20" destOrd="0" presId="urn:microsoft.com/office/officeart/2005/8/layout/cycle8"/>
    <dgm:cxn modelId="{DB0526F4-0AC8-4189-AAE3-A90A785130DB}" type="presParOf" srcId="{7CCA5BEB-F9C2-48E2-A412-BF4FF6ED4B8E}" destId="{D59B8789-5BA8-4EBD-8F85-EB64F3FF7514}" srcOrd="21" destOrd="0" presId="urn:microsoft.com/office/officeart/2005/8/layout/cycle8"/>
    <dgm:cxn modelId="{EB55F97E-5755-43E3-8257-B538435B7C74}" type="presParOf" srcId="{7CCA5BEB-F9C2-48E2-A412-BF4FF6ED4B8E}" destId="{31F23E47-1F86-430A-B343-87766001A630}" srcOrd="22" destOrd="0" presId="urn:microsoft.com/office/officeart/2005/8/layout/cycle8"/>
    <dgm:cxn modelId="{7F73B838-B459-49B7-B7DE-8493C1234416}" type="presParOf" srcId="{7CCA5BEB-F9C2-48E2-A412-BF4FF6ED4B8E}" destId="{B8B0A05C-D33B-4023-9A7C-B8F604950746}" srcOrd="23" destOrd="0" presId="urn:microsoft.com/office/officeart/2005/8/layout/cycle8"/>
    <dgm:cxn modelId="{FD94F324-4028-4675-B5D1-0E7417C7183E}" type="presParOf" srcId="{7CCA5BEB-F9C2-48E2-A412-BF4FF6ED4B8E}" destId="{9120D7E2-765D-4917-9FDC-849C0FD91711}" srcOrd="24" destOrd="0" presId="urn:microsoft.com/office/officeart/2005/8/layout/cycle8"/>
    <dgm:cxn modelId="{4B092083-5CB0-497B-8380-A8245A9FB5A0}" type="presParOf" srcId="{7CCA5BEB-F9C2-48E2-A412-BF4FF6ED4B8E}" destId="{CD1898BB-FAB9-4C27-A410-78DE36944434}" srcOrd="25" destOrd="0" presId="urn:microsoft.com/office/officeart/2005/8/layout/cycle8"/>
    <dgm:cxn modelId="{0D8D0879-0881-42D3-A23F-7C1B5E3A1B5D}" type="presParOf" srcId="{7CCA5BEB-F9C2-48E2-A412-BF4FF6ED4B8E}" destId="{276054F8-B29B-445C-9888-3D74F5720E06}" srcOrd="26" destOrd="0" presId="urn:microsoft.com/office/officeart/2005/8/layout/cycle8"/>
    <dgm:cxn modelId="{D9409583-8077-4C6A-B6B8-A07CE60DC777}" type="presParOf" srcId="{7CCA5BEB-F9C2-48E2-A412-BF4FF6ED4B8E}" destId="{A9CCB4B2-C7C7-4A94-AD2F-009BBE981016}" srcOrd="27" destOrd="0" presId="urn:microsoft.com/office/officeart/2005/8/layout/cycle8"/>
    <dgm:cxn modelId="{CC7AF1D4-1945-4CA3-827C-EBC97672E22B}" type="presParOf" srcId="{7CCA5BEB-F9C2-48E2-A412-BF4FF6ED4B8E}" destId="{D84F4D2D-B4A0-4241-A31E-7C7BF9CE846F}" srcOrd="28" destOrd="0" presId="urn:microsoft.com/office/officeart/2005/8/layout/cycle8"/>
    <dgm:cxn modelId="{D9FE8A0B-521A-4BE8-8522-E325C9697832}" type="presParOf" srcId="{7CCA5BEB-F9C2-48E2-A412-BF4FF6ED4B8E}" destId="{210ED77E-4FC6-424A-90FB-15671281C58D}"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FB4EF8-2599-4B5B-946A-FE5AFEF2EA8D}" type="doc">
      <dgm:prSet loTypeId="urn:microsoft.com/office/officeart/2005/8/layout/gear1" loCatId="cycle" qsTypeId="urn:microsoft.com/office/officeart/2005/8/quickstyle/simple1" qsCatId="simple" csTypeId="urn:microsoft.com/office/officeart/2005/8/colors/accent1_2" csCatId="accent1" phldr="1"/>
      <dgm:spPr/>
    </dgm:pt>
    <dgm:pt modelId="{481878C9-BD41-41D1-8FDC-457CC7E1FEAC}">
      <dgm:prSet phldrT="[Text]"/>
      <dgm:spPr/>
      <dgm:t>
        <a:bodyPr/>
        <a:lstStyle/>
        <a:p>
          <a:r>
            <a:rPr lang="en-US" b="1" dirty="0" smtClean="0">
              <a:solidFill>
                <a:schemeClr val="bg1"/>
              </a:solidFill>
            </a:rPr>
            <a:t>Northern Forest Communities</a:t>
          </a:r>
          <a:endParaRPr lang="en-US" b="1" dirty="0">
            <a:solidFill>
              <a:schemeClr val="bg1"/>
            </a:solidFill>
          </a:endParaRPr>
        </a:p>
      </dgm:t>
    </dgm:pt>
    <dgm:pt modelId="{51BD0B45-963F-496A-8D9A-886C636EC014}" type="parTrans" cxnId="{61A1FE68-E748-47A7-AE74-319DD0D4574F}">
      <dgm:prSet/>
      <dgm:spPr/>
      <dgm:t>
        <a:bodyPr/>
        <a:lstStyle/>
        <a:p>
          <a:endParaRPr lang="en-US" b="1">
            <a:solidFill>
              <a:schemeClr val="bg1"/>
            </a:solidFill>
          </a:endParaRPr>
        </a:p>
      </dgm:t>
    </dgm:pt>
    <dgm:pt modelId="{BE143C24-6591-4E9F-95C7-0EFFC0E96770}" type="sibTrans" cxnId="{61A1FE68-E748-47A7-AE74-319DD0D4574F}">
      <dgm:prSet/>
      <dgm:spPr/>
      <dgm:t>
        <a:bodyPr/>
        <a:lstStyle/>
        <a:p>
          <a:endParaRPr lang="en-US" b="1">
            <a:solidFill>
              <a:schemeClr val="bg1"/>
            </a:solidFill>
          </a:endParaRPr>
        </a:p>
      </dgm:t>
    </dgm:pt>
    <dgm:pt modelId="{8A406FCF-F099-4F21-BD35-DECE075B73A3}">
      <dgm:prSet phldrT="[Text]"/>
      <dgm:spPr/>
      <dgm:t>
        <a:bodyPr/>
        <a:lstStyle/>
        <a:p>
          <a:r>
            <a:rPr lang="en-US" b="1" dirty="0" smtClean="0">
              <a:solidFill>
                <a:schemeClr val="bg1"/>
              </a:solidFill>
            </a:rPr>
            <a:t>FEMC</a:t>
          </a:r>
          <a:endParaRPr lang="en-US" b="1" dirty="0">
            <a:solidFill>
              <a:schemeClr val="bg1"/>
            </a:solidFill>
          </a:endParaRPr>
        </a:p>
      </dgm:t>
    </dgm:pt>
    <dgm:pt modelId="{B954F150-BCAD-490B-AF26-9D44FC6C33C4}" type="parTrans" cxnId="{41594E9D-C045-41FF-8551-D3C00997BF6F}">
      <dgm:prSet/>
      <dgm:spPr/>
      <dgm:t>
        <a:bodyPr/>
        <a:lstStyle/>
        <a:p>
          <a:endParaRPr lang="en-US" b="1">
            <a:solidFill>
              <a:schemeClr val="bg1"/>
            </a:solidFill>
          </a:endParaRPr>
        </a:p>
      </dgm:t>
    </dgm:pt>
    <dgm:pt modelId="{9ACEBB60-CD83-414F-B855-9EE21768BABC}" type="sibTrans" cxnId="{41594E9D-C045-41FF-8551-D3C00997BF6F}">
      <dgm:prSet/>
      <dgm:spPr/>
      <dgm:t>
        <a:bodyPr/>
        <a:lstStyle/>
        <a:p>
          <a:endParaRPr lang="en-US" b="1">
            <a:solidFill>
              <a:schemeClr val="bg1"/>
            </a:solidFill>
          </a:endParaRPr>
        </a:p>
      </dgm:t>
    </dgm:pt>
    <dgm:pt modelId="{DA799808-8F49-4E83-AA35-8C82DE68E59B}">
      <dgm:prSet phldrT="[Text]"/>
      <dgm:spPr/>
      <dgm:t>
        <a:bodyPr/>
        <a:lstStyle/>
        <a:p>
          <a:r>
            <a:rPr lang="en-US" b="1" dirty="0" smtClean="0">
              <a:solidFill>
                <a:schemeClr val="bg1"/>
              </a:solidFill>
            </a:rPr>
            <a:t>Forest Service</a:t>
          </a:r>
          <a:endParaRPr lang="en-US" b="1" dirty="0">
            <a:solidFill>
              <a:schemeClr val="bg1"/>
            </a:solidFill>
          </a:endParaRPr>
        </a:p>
      </dgm:t>
    </dgm:pt>
    <dgm:pt modelId="{863A921F-2411-45BA-9F1C-BD6A21FC45CD}" type="parTrans" cxnId="{2F8862AA-47DF-4C59-959A-0443B8FB312A}">
      <dgm:prSet/>
      <dgm:spPr/>
      <dgm:t>
        <a:bodyPr/>
        <a:lstStyle/>
        <a:p>
          <a:endParaRPr lang="en-US" b="1">
            <a:solidFill>
              <a:schemeClr val="bg1"/>
            </a:solidFill>
          </a:endParaRPr>
        </a:p>
      </dgm:t>
    </dgm:pt>
    <dgm:pt modelId="{3C3FF481-21B3-4882-87E1-6BDC7E263E2F}" type="sibTrans" cxnId="{2F8862AA-47DF-4C59-959A-0443B8FB312A}">
      <dgm:prSet/>
      <dgm:spPr/>
      <dgm:t>
        <a:bodyPr/>
        <a:lstStyle/>
        <a:p>
          <a:endParaRPr lang="en-US" b="1">
            <a:solidFill>
              <a:schemeClr val="bg1"/>
            </a:solidFill>
          </a:endParaRPr>
        </a:p>
      </dgm:t>
    </dgm:pt>
    <dgm:pt modelId="{3FF93E0E-0D44-4B5A-86A2-447738D26907}">
      <dgm:prSet phldrT="[Text]"/>
      <dgm:spPr/>
      <dgm:t>
        <a:bodyPr/>
        <a:lstStyle/>
        <a:p>
          <a:endParaRPr lang="en-US"/>
        </a:p>
      </dgm:t>
    </dgm:pt>
    <dgm:pt modelId="{A2B1C593-7F71-43C5-B488-4C78F36D05F5}" type="parTrans" cxnId="{24584A69-7DEE-4CCE-BE93-56275ECEFCAB}">
      <dgm:prSet/>
      <dgm:spPr/>
      <dgm:t>
        <a:bodyPr/>
        <a:lstStyle/>
        <a:p>
          <a:endParaRPr lang="en-US" b="1">
            <a:solidFill>
              <a:schemeClr val="bg1"/>
            </a:solidFill>
          </a:endParaRPr>
        </a:p>
      </dgm:t>
    </dgm:pt>
    <dgm:pt modelId="{8D6D4E98-8D43-4C62-AC82-CF235C797E19}" type="sibTrans" cxnId="{24584A69-7DEE-4CCE-BE93-56275ECEFCAB}">
      <dgm:prSet/>
      <dgm:spPr/>
      <dgm:t>
        <a:bodyPr/>
        <a:lstStyle/>
        <a:p>
          <a:endParaRPr lang="en-US" b="1">
            <a:solidFill>
              <a:schemeClr val="bg1"/>
            </a:solidFill>
          </a:endParaRPr>
        </a:p>
      </dgm:t>
    </dgm:pt>
    <dgm:pt modelId="{D52DA7A0-9935-4382-BDDC-6C1309FD2CB8}" type="pres">
      <dgm:prSet presAssocID="{0CFB4EF8-2599-4B5B-946A-FE5AFEF2EA8D}" presName="composite" presStyleCnt="0">
        <dgm:presLayoutVars>
          <dgm:chMax val="3"/>
          <dgm:animLvl val="lvl"/>
          <dgm:resizeHandles val="exact"/>
        </dgm:presLayoutVars>
      </dgm:prSet>
      <dgm:spPr/>
    </dgm:pt>
    <dgm:pt modelId="{45A20D44-2CCC-464E-857F-8F190A6A6482}" type="pres">
      <dgm:prSet presAssocID="{481878C9-BD41-41D1-8FDC-457CC7E1FEAC}" presName="gear1" presStyleLbl="node1" presStyleIdx="0" presStyleCnt="3">
        <dgm:presLayoutVars>
          <dgm:chMax val="1"/>
          <dgm:bulletEnabled val="1"/>
        </dgm:presLayoutVars>
      </dgm:prSet>
      <dgm:spPr/>
      <dgm:t>
        <a:bodyPr/>
        <a:lstStyle/>
        <a:p>
          <a:endParaRPr lang="en-US"/>
        </a:p>
      </dgm:t>
    </dgm:pt>
    <dgm:pt modelId="{6CA2087E-DFBE-48C3-92E7-1318393C9E69}" type="pres">
      <dgm:prSet presAssocID="{481878C9-BD41-41D1-8FDC-457CC7E1FEAC}" presName="gear1srcNode" presStyleLbl="node1" presStyleIdx="0" presStyleCnt="3"/>
      <dgm:spPr/>
      <dgm:t>
        <a:bodyPr/>
        <a:lstStyle/>
        <a:p>
          <a:endParaRPr lang="en-US"/>
        </a:p>
      </dgm:t>
    </dgm:pt>
    <dgm:pt modelId="{D5408EB4-6C7E-43F8-A599-BA6A0D0A02B5}" type="pres">
      <dgm:prSet presAssocID="{481878C9-BD41-41D1-8FDC-457CC7E1FEAC}" presName="gear1dstNode" presStyleLbl="node1" presStyleIdx="0" presStyleCnt="3"/>
      <dgm:spPr/>
      <dgm:t>
        <a:bodyPr/>
        <a:lstStyle/>
        <a:p>
          <a:endParaRPr lang="en-US"/>
        </a:p>
      </dgm:t>
    </dgm:pt>
    <dgm:pt modelId="{E6FAE456-6ED8-4251-BECC-828531C2CEE3}" type="pres">
      <dgm:prSet presAssocID="{8A406FCF-F099-4F21-BD35-DECE075B73A3}" presName="gear2" presStyleLbl="node1" presStyleIdx="1" presStyleCnt="3">
        <dgm:presLayoutVars>
          <dgm:chMax val="1"/>
          <dgm:bulletEnabled val="1"/>
        </dgm:presLayoutVars>
      </dgm:prSet>
      <dgm:spPr/>
      <dgm:t>
        <a:bodyPr/>
        <a:lstStyle/>
        <a:p>
          <a:endParaRPr lang="en-US"/>
        </a:p>
      </dgm:t>
    </dgm:pt>
    <dgm:pt modelId="{4C501E5D-18C9-4D6C-A77F-813114725437}" type="pres">
      <dgm:prSet presAssocID="{8A406FCF-F099-4F21-BD35-DECE075B73A3}" presName="gear2srcNode" presStyleLbl="node1" presStyleIdx="1" presStyleCnt="3"/>
      <dgm:spPr/>
      <dgm:t>
        <a:bodyPr/>
        <a:lstStyle/>
        <a:p>
          <a:endParaRPr lang="en-US"/>
        </a:p>
      </dgm:t>
    </dgm:pt>
    <dgm:pt modelId="{2D8321A6-3C3A-40ED-92C2-DD409F22AEF4}" type="pres">
      <dgm:prSet presAssocID="{8A406FCF-F099-4F21-BD35-DECE075B73A3}" presName="gear2dstNode" presStyleLbl="node1" presStyleIdx="1" presStyleCnt="3"/>
      <dgm:spPr/>
      <dgm:t>
        <a:bodyPr/>
        <a:lstStyle/>
        <a:p>
          <a:endParaRPr lang="en-US"/>
        </a:p>
      </dgm:t>
    </dgm:pt>
    <dgm:pt modelId="{07C25918-EADF-428A-B436-D6DD0B34751A}" type="pres">
      <dgm:prSet presAssocID="{DA799808-8F49-4E83-AA35-8C82DE68E59B}" presName="gear3" presStyleLbl="node1" presStyleIdx="2" presStyleCnt="3" custAng="21519052" custLinFactNeighborX="-57" custLinFactNeighborY="-2047"/>
      <dgm:spPr/>
      <dgm:t>
        <a:bodyPr/>
        <a:lstStyle/>
        <a:p>
          <a:endParaRPr lang="en-US"/>
        </a:p>
      </dgm:t>
    </dgm:pt>
    <dgm:pt modelId="{D6DA93AA-C5BC-4F59-8D2A-B8B7CCEAAD15}" type="pres">
      <dgm:prSet presAssocID="{DA799808-8F49-4E83-AA35-8C82DE68E59B}" presName="gear3tx" presStyleLbl="node1" presStyleIdx="2" presStyleCnt="3">
        <dgm:presLayoutVars>
          <dgm:chMax val="1"/>
          <dgm:bulletEnabled val="1"/>
        </dgm:presLayoutVars>
      </dgm:prSet>
      <dgm:spPr/>
      <dgm:t>
        <a:bodyPr/>
        <a:lstStyle/>
        <a:p>
          <a:endParaRPr lang="en-US"/>
        </a:p>
      </dgm:t>
    </dgm:pt>
    <dgm:pt modelId="{4116535F-1089-4FB6-8C4F-9A9F3DBEC5AB}" type="pres">
      <dgm:prSet presAssocID="{DA799808-8F49-4E83-AA35-8C82DE68E59B}" presName="gear3srcNode" presStyleLbl="node1" presStyleIdx="2" presStyleCnt="3"/>
      <dgm:spPr/>
      <dgm:t>
        <a:bodyPr/>
        <a:lstStyle/>
        <a:p>
          <a:endParaRPr lang="en-US"/>
        </a:p>
      </dgm:t>
    </dgm:pt>
    <dgm:pt modelId="{D37A2929-650C-4A6C-9BEC-C0DCF763FB04}" type="pres">
      <dgm:prSet presAssocID="{DA799808-8F49-4E83-AA35-8C82DE68E59B}" presName="gear3dstNode" presStyleLbl="node1" presStyleIdx="2" presStyleCnt="3"/>
      <dgm:spPr/>
      <dgm:t>
        <a:bodyPr/>
        <a:lstStyle/>
        <a:p>
          <a:endParaRPr lang="en-US"/>
        </a:p>
      </dgm:t>
    </dgm:pt>
    <dgm:pt modelId="{C91C7709-ED9A-4F46-93F5-3A19DBDAF34D}" type="pres">
      <dgm:prSet presAssocID="{BE143C24-6591-4E9F-95C7-0EFFC0E96770}" presName="connector1" presStyleLbl="sibTrans2D1" presStyleIdx="0" presStyleCnt="3"/>
      <dgm:spPr/>
      <dgm:t>
        <a:bodyPr/>
        <a:lstStyle/>
        <a:p>
          <a:endParaRPr lang="en-US"/>
        </a:p>
      </dgm:t>
    </dgm:pt>
    <dgm:pt modelId="{B70F04D7-D631-4DC8-85A0-65631F1EA7BE}" type="pres">
      <dgm:prSet presAssocID="{9ACEBB60-CD83-414F-B855-9EE21768BABC}" presName="connector2" presStyleLbl="sibTrans2D1" presStyleIdx="1" presStyleCnt="3"/>
      <dgm:spPr/>
      <dgm:t>
        <a:bodyPr/>
        <a:lstStyle/>
        <a:p>
          <a:endParaRPr lang="en-US"/>
        </a:p>
      </dgm:t>
    </dgm:pt>
    <dgm:pt modelId="{993ABBB3-5A90-45B6-995E-DF97B3312445}" type="pres">
      <dgm:prSet presAssocID="{3C3FF481-21B3-4882-87E1-6BDC7E263E2F}" presName="connector3" presStyleLbl="sibTrans2D1" presStyleIdx="2" presStyleCnt="3"/>
      <dgm:spPr/>
      <dgm:t>
        <a:bodyPr/>
        <a:lstStyle/>
        <a:p>
          <a:endParaRPr lang="en-US"/>
        </a:p>
      </dgm:t>
    </dgm:pt>
  </dgm:ptLst>
  <dgm:cxnLst>
    <dgm:cxn modelId="{33CD884C-DCA9-42A2-883E-636B52AC945C}" type="presOf" srcId="{DA799808-8F49-4E83-AA35-8C82DE68E59B}" destId="{D37A2929-650C-4A6C-9BEC-C0DCF763FB04}" srcOrd="3" destOrd="0" presId="urn:microsoft.com/office/officeart/2005/8/layout/gear1"/>
    <dgm:cxn modelId="{BB3C3825-BA82-480E-9D9E-F422707BB11C}" type="presOf" srcId="{DA799808-8F49-4E83-AA35-8C82DE68E59B}" destId="{07C25918-EADF-428A-B436-D6DD0B34751A}" srcOrd="0" destOrd="0" presId="urn:microsoft.com/office/officeart/2005/8/layout/gear1"/>
    <dgm:cxn modelId="{A0888235-98E8-4625-97BE-2C67862F698E}" type="presOf" srcId="{8A406FCF-F099-4F21-BD35-DECE075B73A3}" destId="{2D8321A6-3C3A-40ED-92C2-DD409F22AEF4}" srcOrd="2" destOrd="0" presId="urn:microsoft.com/office/officeart/2005/8/layout/gear1"/>
    <dgm:cxn modelId="{397E448A-C732-4E8F-A746-A40FB26E1604}" type="presOf" srcId="{DA799808-8F49-4E83-AA35-8C82DE68E59B}" destId="{4116535F-1089-4FB6-8C4F-9A9F3DBEC5AB}" srcOrd="2" destOrd="0" presId="urn:microsoft.com/office/officeart/2005/8/layout/gear1"/>
    <dgm:cxn modelId="{41594E9D-C045-41FF-8551-D3C00997BF6F}" srcId="{0CFB4EF8-2599-4B5B-946A-FE5AFEF2EA8D}" destId="{8A406FCF-F099-4F21-BD35-DECE075B73A3}" srcOrd="1" destOrd="0" parTransId="{B954F150-BCAD-490B-AF26-9D44FC6C33C4}" sibTransId="{9ACEBB60-CD83-414F-B855-9EE21768BABC}"/>
    <dgm:cxn modelId="{2F8862AA-47DF-4C59-959A-0443B8FB312A}" srcId="{0CFB4EF8-2599-4B5B-946A-FE5AFEF2EA8D}" destId="{DA799808-8F49-4E83-AA35-8C82DE68E59B}" srcOrd="2" destOrd="0" parTransId="{863A921F-2411-45BA-9F1C-BD6A21FC45CD}" sibTransId="{3C3FF481-21B3-4882-87E1-6BDC7E263E2F}"/>
    <dgm:cxn modelId="{325384D8-C817-4320-9E04-8CEF77A353D7}" type="presOf" srcId="{481878C9-BD41-41D1-8FDC-457CC7E1FEAC}" destId="{D5408EB4-6C7E-43F8-A599-BA6A0D0A02B5}" srcOrd="2" destOrd="0" presId="urn:microsoft.com/office/officeart/2005/8/layout/gear1"/>
    <dgm:cxn modelId="{24B11DA9-1C34-4587-938A-88CEA55A704E}" type="presOf" srcId="{481878C9-BD41-41D1-8FDC-457CC7E1FEAC}" destId="{45A20D44-2CCC-464E-857F-8F190A6A6482}" srcOrd="0" destOrd="0" presId="urn:microsoft.com/office/officeart/2005/8/layout/gear1"/>
    <dgm:cxn modelId="{9BABC846-2AA8-4429-BBCF-6A71494DFF8A}" type="presOf" srcId="{481878C9-BD41-41D1-8FDC-457CC7E1FEAC}" destId="{6CA2087E-DFBE-48C3-92E7-1318393C9E69}" srcOrd="1" destOrd="0" presId="urn:microsoft.com/office/officeart/2005/8/layout/gear1"/>
    <dgm:cxn modelId="{B432830F-FB10-4A6F-8789-E08B240B15A6}" type="presOf" srcId="{8A406FCF-F099-4F21-BD35-DECE075B73A3}" destId="{4C501E5D-18C9-4D6C-A77F-813114725437}" srcOrd="1" destOrd="0" presId="urn:microsoft.com/office/officeart/2005/8/layout/gear1"/>
    <dgm:cxn modelId="{24584A69-7DEE-4CCE-BE93-56275ECEFCAB}" srcId="{0CFB4EF8-2599-4B5B-946A-FE5AFEF2EA8D}" destId="{3FF93E0E-0D44-4B5A-86A2-447738D26907}" srcOrd="3" destOrd="0" parTransId="{A2B1C593-7F71-43C5-B488-4C78F36D05F5}" sibTransId="{8D6D4E98-8D43-4C62-AC82-CF235C797E19}"/>
    <dgm:cxn modelId="{61A1FE68-E748-47A7-AE74-319DD0D4574F}" srcId="{0CFB4EF8-2599-4B5B-946A-FE5AFEF2EA8D}" destId="{481878C9-BD41-41D1-8FDC-457CC7E1FEAC}" srcOrd="0" destOrd="0" parTransId="{51BD0B45-963F-496A-8D9A-886C636EC014}" sibTransId="{BE143C24-6591-4E9F-95C7-0EFFC0E96770}"/>
    <dgm:cxn modelId="{75943809-6494-4A38-896E-9AE670939C4A}" type="presOf" srcId="{9ACEBB60-CD83-414F-B855-9EE21768BABC}" destId="{B70F04D7-D631-4DC8-85A0-65631F1EA7BE}" srcOrd="0" destOrd="0" presId="urn:microsoft.com/office/officeart/2005/8/layout/gear1"/>
    <dgm:cxn modelId="{970F9030-7164-4D4A-A232-56A9D2184D8F}" type="presOf" srcId="{8A406FCF-F099-4F21-BD35-DECE075B73A3}" destId="{E6FAE456-6ED8-4251-BECC-828531C2CEE3}" srcOrd="0" destOrd="0" presId="urn:microsoft.com/office/officeart/2005/8/layout/gear1"/>
    <dgm:cxn modelId="{F3D19616-5F5D-49FD-8209-0006F600FD6E}" type="presOf" srcId="{3C3FF481-21B3-4882-87E1-6BDC7E263E2F}" destId="{993ABBB3-5A90-45B6-995E-DF97B3312445}" srcOrd="0" destOrd="0" presId="urn:microsoft.com/office/officeart/2005/8/layout/gear1"/>
    <dgm:cxn modelId="{C0D92E16-CF9C-43F4-A19F-27BBECB09E6B}" type="presOf" srcId="{DA799808-8F49-4E83-AA35-8C82DE68E59B}" destId="{D6DA93AA-C5BC-4F59-8D2A-B8B7CCEAAD15}" srcOrd="1" destOrd="0" presId="urn:microsoft.com/office/officeart/2005/8/layout/gear1"/>
    <dgm:cxn modelId="{45CDC0C3-CFB3-481C-896C-1AF0652381E7}" type="presOf" srcId="{BE143C24-6591-4E9F-95C7-0EFFC0E96770}" destId="{C91C7709-ED9A-4F46-93F5-3A19DBDAF34D}" srcOrd="0" destOrd="0" presId="urn:microsoft.com/office/officeart/2005/8/layout/gear1"/>
    <dgm:cxn modelId="{7101119A-BE0E-47CC-8EBA-EEBE559EA31E}" type="presOf" srcId="{0CFB4EF8-2599-4B5B-946A-FE5AFEF2EA8D}" destId="{D52DA7A0-9935-4382-BDDC-6C1309FD2CB8}" srcOrd="0" destOrd="0" presId="urn:microsoft.com/office/officeart/2005/8/layout/gear1"/>
    <dgm:cxn modelId="{A838BC53-EBF2-448F-B09F-AE0A7917E8BC}" type="presParOf" srcId="{D52DA7A0-9935-4382-BDDC-6C1309FD2CB8}" destId="{45A20D44-2CCC-464E-857F-8F190A6A6482}" srcOrd="0" destOrd="0" presId="urn:microsoft.com/office/officeart/2005/8/layout/gear1"/>
    <dgm:cxn modelId="{31899ACF-FA6B-4959-BCE8-EDE3994D4B79}" type="presParOf" srcId="{D52DA7A0-9935-4382-BDDC-6C1309FD2CB8}" destId="{6CA2087E-DFBE-48C3-92E7-1318393C9E69}" srcOrd="1" destOrd="0" presId="urn:microsoft.com/office/officeart/2005/8/layout/gear1"/>
    <dgm:cxn modelId="{D9CAF639-65C0-4CFA-A0D7-4B3EDB52D37A}" type="presParOf" srcId="{D52DA7A0-9935-4382-BDDC-6C1309FD2CB8}" destId="{D5408EB4-6C7E-43F8-A599-BA6A0D0A02B5}" srcOrd="2" destOrd="0" presId="urn:microsoft.com/office/officeart/2005/8/layout/gear1"/>
    <dgm:cxn modelId="{F73A220C-961C-4AAE-B44F-98476F16F9B4}" type="presParOf" srcId="{D52DA7A0-9935-4382-BDDC-6C1309FD2CB8}" destId="{E6FAE456-6ED8-4251-BECC-828531C2CEE3}" srcOrd="3" destOrd="0" presId="urn:microsoft.com/office/officeart/2005/8/layout/gear1"/>
    <dgm:cxn modelId="{C2832AD1-D187-47EE-BDBF-C3D2775A0CE9}" type="presParOf" srcId="{D52DA7A0-9935-4382-BDDC-6C1309FD2CB8}" destId="{4C501E5D-18C9-4D6C-A77F-813114725437}" srcOrd="4" destOrd="0" presId="urn:microsoft.com/office/officeart/2005/8/layout/gear1"/>
    <dgm:cxn modelId="{640AAA8C-7FC6-4445-893B-E2381CB8E489}" type="presParOf" srcId="{D52DA7A0-9935-4382-BDDC-6C1309FD2CB8}" destId="{2D8321A6-3C3A-40ED-92C2-DD409F22AEF4}" srcOrd="5" destOrd="0" presId="urn:microsoft.com/office/officeart/2005/8/layout/gear1"/>
    <dgm:cxn modelId="{B9D53485-67E2-40D4-820D-DEF87A619D98}" type="presParOf" srcId="{D52DA7A0-9935-4382-BDDC-6C1309FD2CB8}" destId="{07C25918-EADF-428A-B436-D6DD0B34751A}" srcOrd="6" destOrd="0" presId="urn:microsoft.com/office/officeart/2005/8/layout/gear1"/>
    <dgm:cxn modelId="{0E80D365-7071-45EF-BB7F-60345689DD2A}" type="presParOf" srcId="{D52DA7A0-9935-4382-BDDC-6C1309FD2CB8}" destId="{D6DA93AA-C5BC-4F59-8D2A-B8B7CCEAAD15}" srcOrd="7" destOrd="0" presId="urn:microsoft.com/office/officeart/2005/8/layout/gear1"/>
    <dgm:cxn modelId="{DF193A51-6265-4B28-9244-EE69004360CB}" type="presParOf" srcId="{D52DA7A0-9935-4382-BDDC-6C1309FD2CB8}" destId="{4116535F-1089-4FB6-8C4F-9A9F3DBEC5AB}" srcOrd="8" destOrd="0" presId="urn:microsoft.com/office/officeart/2005/8/layout/gear1"/>
    <dgm:cxn modelId="{F5F7DBB8-6134-4CDB-9D31-11476FF1438F}" type="presParOf" srcId="{D52DA7A0-9935-4382-BDDC-6C1309FD2CB8}" destId="{D37A2929-650C-4A6C-9BEC-C0DCF763FB04}" srcOrd="9" destOrd="0" presId="urn:microsoft.com/office/officeart/2005/8/layout/gear1"/>
    <dgm:cxn modelId="{4C39BB81-B015-4944-BF98-BEF283F06366}" type="presParOf" srcId="{D52DA7A0-9935-4382-BDDC-6C1309FD2CB8}" destId="{C91C7709-ED9A-4F46-93F5-3A19DBDAF34D}" srcOrd="10" destOrd="0" presId="urn:microsoft.com/office/officeart/2005/8/layout/gear1"/>
    <dgm:cxn modelId="{86874BDE-1226-4446-A08E-F2E623247224}" type="presParOf" srcId="{D52DA7A0-9935-4382-BDDC-6C1309FD2CB8}" destId="{B70F04D7-D631-4DC8-85A0-65631F1EA7BE}" srcOrd="11" destOrd="0" presId="urn:microsoft.com/office/officeart/2005/8/layout/gear1"/>
    <dgm:cxn modelId="{0FDE7816-9A63-471C-BC11-9DBBA49F6B25}" type="presParOf" srcId="{D52DA7A0-9935-4382-BDDC-6C1309FD2CB8}" destId="{993ABBB3-5A90-45B6-995E-DF97B331244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7C119-84DA-4BDB-A76F-DE2BA7335C2B}">
      <dsp:nvSpPr>
        <dsp:cNvPr id="0" name=""/>
        <dsp:cNvSpPr/>
      </dsp:nvSpPr>
      <dsp:spPr>
        <a:xfrm>
          <a:off x="1615877" y="347390"/>
          <a:ext cx="4895179" cy="4895179"/>
        </a:xfrm>
        <a:prstGeom prst="pie">
          <a:avLst>
            <a:gd name="adj1" fmla="val 16200000"/>
            <a:gd name="adj2" fmla="val 198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n-US" sz="4000" kern="1200" dirty="0"/>
        </a:p>
      </dsp:txBody>
      <dsp:txXfrm>
        <a:off x="4180019" y="972691"/>
        <a:ext cx="1282070" cy="990691"/>
      </dsp:txXfrm>
    </dsp:sp>
    <dsp:sp modelId="{F3D31C0E-7C89-48E1-A2F3-B12A369CD329}">
      <dsp:nvSpPr>
        <dsp:cNvPr id="0" name=""/>
        <dsp:cNvSpPr/>
      </dsp:nvSpPr>
      <dsp:spPr>
        <a:xfrm>
          <a:off x="1674153" y="448207"/>
          <a:ext cx="4895179" cy="4895179"/>
        </a:xfrm>
        <a:prstGeom prst="pie">
          <a:avLst>
            <a:gd name="adj1" fmla="val 19800000"/>
            <a:gd name="adj2" fmla="val 1800000"/>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endParaRPr lang="en-US" sz="5800" kern="1200" dirty="0"/>
        </a:p>
      </dsp:txBody>
      <dsp:txXfrm>
        <a:off x="4995882" y="2429589"/>
        <a:ext cx="1340346" cy="961553"/>
      </dsp:txXfrm>
    </dsp:sp>
    <dsp:sp modelId="{EE998DCA-4DD4-457A-BAD1-DCC33207F116}">
      <dsp:nvSpPr>
        <dsp:cNvPr id="0" name=""/>
        <dsp:cNvSpPr/>
      </dsp:nvSpPr>
      <dsp:spPr>
        <a:xfrm>
          <a:off x="1615877" y="549024"/>
          <a:ext cx="4895179" cy="4895179"/>
        </a:xfrm>
        <a:prstGeom prst="pie">
          <a:avLst>
            <a:gd name="adj1" fmla="val 1800000"/>
            <a:gd name="adj2" fmla="val 5400000"/>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endParaRPr lang="en-US" sz="6000" kern="1200" dirty="0"/>
        </a:p>
      </dsp:txBody>
      <dsp:txXfrm>
        <a:off x="4180019" y="3857350"/>
        <a:ext cx="1282070" cy="990691"/>
      </dsp:txXfrm>
    </dsp:sp>
    <dsp:sp modelId="{CD77CDAB-FCC7-4DCF-A301-54A5E36E73A3}">
      <dsp:nvSpPr>
        <dsp:cNvPr id="0" name=""/>
        <dsp:cNvSpPr/>
      </dsp:nvSpPr>
      <dsp:spPr>
        <a:xfrm>
          <a:off x="1499325" y="549024"/>
          <a:ext cx="4895179" cy="4895179"/>
        </a:xfrm>
        <a:prstGeom prst="pie">
          <a:avLst>
            <a:gd name="adj1" fmla="val 5400000"/>
            <a:gd name="adj2" fmla="val 9000000"/>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endParaRPr lang="en-US" sz="6000" kern="1200" dirty="0"/>
        </a:p>
      </dsp:txBody>
      <dsp:txXfrm>
        <a:off x="2548292" y="3857350"/>
        <a:ext cx="1282070" cy="990691"/>
      </dsp:txXfrm>
    </dsp:sp>
    <dsp:sp modelId="{D3A613FA-92F6-4CD6-9BA2-4A624E71C722}">
      <dsp:nvSpPr>
        <dsp:cNvPr id="0" name=""/>
        <dsp:cNvSpPr/>
      </dsp:nvSpPr>
      <dsp:spPr>
        <a:xfrm>
          <a:off x="1441049" y="448207"/>
          <a:ext cx="4895179" cy="4895179"/>
        </a:xfrm>
        <a:prstGeom prst="pie">
          <a:avLst>
            <a:gd name="adj1" fmla="val 9000000"/>
            <a:gd name="adj2" fmla="val 12600000"/>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lvl="0" algn="ctr" defTabSz="2578100">
            <a:lnSpc>
              <a:spcPct val="90000"/>
            </a:lnSpc>
            <a:spcBef>
              <a:spcPct val="0"/>
            </a:spcBef>
            <a:spcAft>
              <a:spcPct val="35000"/>
            </a:spcAft>
          </a:pPr>
          <a:endParaRPr lang="en-US" sz="5800" kern="1200" dirty="0"/>
        </a:p>
      </dsp:txBody>
      <dsp:txXfrm>
        <a:off x="1674153" y="2429589"/>
        <a:ext cx="1340346" cy="961553"/>
      </dsp:txXfrm>
    </dsp:sp>
    <dsp:sp modelId="{464FA160-2CE5-4DF1-BCAF-466BFBAF6D33}">
      <dsp:nvSpPr>
        <dsp:cNvPr id="0" name=""/>
        <dsp:cNvSpPr/>
      </dsp:nvSpPr>
      <dsp:spPr>
        <a:xfrm>
          <a:off x="1499325" y="347390"/>
          <a:ext cx="4895179" cy="4895179"/>
        </a:xfrm>
        <a:prstGeom prst="pie">
          <a:avLst>
            <a:gd name="adj1" fmla="val 12600000"/>
            <a:gd name="adj2" fmla="val 1620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2667000">
            <a:lnSpc>
              <a:spcPct val="90000"/>
            </a:lnSpc>
            <a:spcBef>
              <a:spcPct val="0"/>
            </a:spcBef>
            <a:spcAft>
              <a:spcPct val="35000"/>
            </a:spcAft>
          </a:pPr>
          <a:endParaRPr lang="en-US" sz="6000" kern="1200" dirty="0"/>
        </a:p>
      </dsp:txBody>
      <dsp:txXfrm>
        <a:off x="2548292" y="972691"/>
        <a:ext cx="1282070" cy="990691"/>
      </dsp:txXfrm>
    </dsp:sp>
    <dsp:sp modelId="{9120D7E2-765D-4917-9FDC-849C0FD91711}">
      <dsp:nvSpPr>
        <dsp:cNvPr id="0" name=""/>
        <dsp:cNvSpPr/>
      </dsp:nvSpPr>
      <dsp:spPr>
        <a:xfrm>
          <a:off x="1312663" y="44355"/>
          <a:ext cx="5501249" cy="5501249"/>
        </a:xfrm>
        <a:prstGeom prst="circularArrow">
          <a:avLst>
            <a:gd name="adj1" fmla="val 5085"/>
            <a:gd name="adj2" fmla="val 327528"/>
            <a:gd name="adj3" fmla="val 19472472"/>
            <a:gd name="adj4" fmla="val 16200251"/>
            <a:gd name="adj5" fmla="val 593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1898BB-FAB9-4C27-A410-78DE36944434}">
      <dsp:nvSpPr>
        <dsp:cNvPr id="0" name=""/>
        <dsp:cNvSpPr/>
      </dsp:nvSpPr>
      <dsp:spPr>
        <a:xfrm>
          <a:off x="1370939" y="145172"/>
          <a:ext cx="5501249" cy="5501249"/>
        </a:xfrm>
        <a:prstGeom prst="circularArrow">
          <a:avLst>
            <a:gd name="adj1" fmla="val 5085"/>
            <a:gd name="adj2" fmla="val 327528"/>
            <a:gd name="adj3" fmla="val 1472472"/>
            <a:gd name="adj4" fmla="val 19800000"/>
            <a:gd name="adj5" fmla="val 5932"/>
          </a:avLst>
        </a:prstGeom>
        <a:solidFill>
          <a:schemeClr val="accent4">
            <a:hueOff val="2079139"/>
            <a:satOff val="-9594"/>
            <a:lumOff val="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6054F8-B29B-445C-9888-3D74F5720E06}">
      <dsp:nvSpPr>
        <dsp:cNvPr id="0" name=""/>
        <dsp:cNvSpPr/>
      </dsp:nvSpPr>
      <dsp:spPr>
        <a:xfrm>
          <a:off x="1312663" y="245990"/>
          <a:ext cx="5501249" cy="5501249"/>
        </a:xfrm>
        <a:prstGeom prst="circularArrow">
          <a:avLst>
            <a:gd name="adj1" fmla="val 5085"/>
            <a:gd name="adj2" fmla="val 327528"/>
            <a:gd name="adj3" fmla="val 5072221"/>
            <a:gd name="adj4" fmla="val 1800000"/>
            <a:gd name="adj5" fmla="val 5932"/>
          </a:avLst>
        </a:prstGeom>
        <a:solidFill>
          <a:schemeClr val="accent4">
            <a:hueOff val="4158277"/>
            <a:satOff val="-19187"/>
            <a:lumOff val="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CCB4B2-C7C7-4A94-AD2F-009BBE981016}">
      <dsp:nvSpPr>
        <dsp:cNvPr id="0" name=""/>
        <dsp:cNvSpPr/>
      </dsp:nvSpPr>
      <dsp:spPr>
        <a:xfrm>
          <a:off x="1196469" y="245990"/>
          <a:ext cx="5501249" cy="5501249"/>
        </a:xfrm>
        <a:prstGeom prst="circularArrow">
          <a:avLst>
            <a:gd name="adj1" fmla="val 5085"/>
            <a:gd name="adj2" fmla="val 327528"/>
            <a:gd name="adj3" fmla="val 8672472"/>
            <a:gd name="adj4" fmla="val 5400251"/>
            <a:gd name="adj5" fmla="val 5932"/>
          </a:avLst>
        </a:prstGeom>
        <a:solidFill>
          <a:schemeClr val="accent4">
            <a:hueOff val="6237415"/>
            <a:satOff val="-28781"/>
            <a:lumOff val="1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4F4D2D-B4A0-4241-A31E-7C7BF9CE846F}">
      <dsp:nvSpPr>
        <dsp:cNvPr id="0" name=""/>
        <dsp:cNvSpPr/>
      </dsp:nvSpPr>
      <dsp:spPr>
        <a:xfrm>
          <a:off x="1138193" y="145172"/>
          <a:ext cx="5501249" cy="5501249"/>
        </a:xfrm>
        <a:prstGeom prst="circularArrow">
          <a:avLst>
            <a:gd name="adj1" fmla="val 5085"/>
            <a:gd name="adj2" fmla="val 327528"/>
            <a:gd name="adj3" fmla="val 12272472"/>
            <a:gd name="adj4" fmla="val 9000000"/>
            <a:gd name="adj5" fmla="val 5932"/>
          </a:avLst>
        </a:prstGeom>
        <a:solidFill>
          <a:schemeClr val="accent4">
            <a:hueOff val="8316554"/>
            <a:satOff val="-38374"/>
            <a:lumOff val="1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0ED77E-4FC6-424A-90FB-15671281C58D}">
      <dsp:nvSpPr>
        <dsp:cNvPr id="0" name=""/>
        <dsp:cNvSpPr/>
      </dsp:nvSpPr>
      <dsp:spPr>
        <a:xfrm>
          <a:off x="1196469" y="44355"/>
          <a:ext cx="5501249" cy="5501249"/>
        </a:xfrm>
        <a:prstGeom prst="circularArrow">
          <a:avLst>
            <a:gd name="adj1" fmla="val 5085"/>
            <a:gd name="adj2" fmla="val 327528"/>
            <a:gd name="adj3" fmla="val 15872221"/>
            <a:gd name="adj4" fmla="val 12600000"/>
            <a:gd name="adj5" fmla="val 5932"/>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20D44-2CCC-464E-857F-8F190A6A6482}">
      <dsp:nvSpPr>
        <dsp:cNvPr id="0" name=""/>
        <dsp:cNvSpPr/>
      </dsp:nvSpPr>
      <dsp:spPr>
        <a:xfrm>
          <a:off x="2844800" y="1828800"/>
          <a:ext cx="2235200" cy="2235200"/>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Northern Forest Communities</a:t>
          </a:r>
          <a:endParaRPr lang="en-US" sz="1800" b="1" kern="1200" dirty="0">
            <a:solidFill>
              <a:schemeClr val="bg1"/>
            </a:solidFill>
          </a:endParaRPr>
        </a:p>
      </dsp:txBody>
      <dsp:txXfrm>
        <a:off x="3294175" y="2352385"/>
        <a:ext cx="1336450" cy="1148939"/>
      </dsp:txXfrm>
    </dsp:sp>
    <dsp:sp modelId="{E6FAE456-6ED8-4251-BECC-828531C2CEE3}">
      <dsp:nvSpPr>
        <dsp:cNvPr id="0" name=""/>
        <dsp:cNvSpPr/>
      </dsp:nvSpPr>
      <dsp:spPr>
        <a:xfrm>
          <a:off x="1544320" y="1300480"/>
          <a:ext cx="1625600" cy="162560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FEMC</a:t>
          </a:r>
          <a:endParaRPr lang="en-US" sz="1800" b="1" kern="1200" dirty="0">
            <a:solidFill>
              <a:schemeClr val="bg1"/>
            </a:solidFill>
          </a:endParaRPr>
        </a:p>
      </dsp:txBody>
      <dsp:txXfrm>
        <a:off x="1953570" y="1712203"/>
        <a:ext cx="807100" cy="802154"/>
      </dsp:txXfrm>
    </dsp:sp>
    <dsp:sp modelId="{07C25918-EADF-428A-B436-D6DD0B34751A}">
      <dsp:nvSpPr>
        <dsp:cNvPr id="0" name=""/>
        <dsp:cNvSpPr/>
      </dsp:nvSpPr>
      <dsp:spPr>
        <a:xfrm rot="20619052">
          <a:off x="2453709" y="155747"/>
          <a:ext cx="1592756" cy="1592756"/>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Forest Service</a:t>
          </a:r>
          <a:endParaRPr lang="en-US" sz="1800" b="1" kern="1200" dirty="0">
            <a:solidFill>
              <a:schemeClr val="bg1"/>
            </a:solidFill>
          </a:endParaRPr>
        </a:p>
      </dsp:txBody>
      <dsp:txXfrm rot="900000">
        <a:off x="2803048" y="505085"/>
        <a:ext cx="894080" cy="894080"/>
      </dsp:txXfrm>
    </dsp:sp>
    <dsp:sp modelId="{C91C7709-ED9A-4F46-93F5-3A19DBDAF34D}">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0F04D7-D631-4DC8-85A0-65631F1EA7BE}">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3ABBB3-5A90-45B6-995E-DF97B3312445}">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07850-0718-4E50-885C-1EC387C03305}" type="datetimeFigureOut">
              <a:rPr lang="en-US" smtClean="0"/>
              <a:t>12/14/2017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310051-0E91-40D4-82DB-C279F5EC8358}" type="slidenum">
              <a:rPr lang="en-US" smtClean="0"/>
              <a:t>‹#›</a:t>
            </a:fld>
            <a:endParaRPr lang="en-US"/>
          </a:p>
        </p:txBody>
      </p:sp>
    </p:spTree>
    <p:extLst>
      <p:ext uri="{BB962C8B-B14F-4D97-AF65-F5344CB8AC3E}">
        <p14:creationId xmlns:p14="http://schemas.microsoft.com/office/powerpoint/2010/main" val="161217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310051-0E91-40D4-82DB-C279F5EC8358}" type="slidenum">
              <a:rPr lang="en-US" smtClean="0"/>
              <a:t>8</a:t>
            </a:fld>
            <a:endParaRPr lang="en-US"/>
          </a:p>
        </p:txBody>
      </p:sp>
    </p:spTree>
    <p:extLst>
      <p:ext uri="{BB962C8B-B14F-4D97-AF65-F5344CB8AC3E}">
        <p14:creationId xmlns:p14="http://schemas.microsoft.com/office/powerpoint/2010/main" val="4186168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33FD216-4D1C-4D5F-BD92-7ACB5412E20C}"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D6197-DADC-4A30-BBB0-33334C0574EB}" type="slidenum">
              <a:rPr lang="en-US" smtClean="0"/>
              <a:t>‹#›</a:t>
            </a:fld>
            <a:endParaRPr lang="en-US"/>
          </a:p>
        </p:txBody>
      </p:sp>
    </p:spTree>
    <p:extLst>
      <p:ext uri="{BB962C8B-B14F-4D97-AF65-F5344CB8AC3E}">
        <p14:creationId xmlns:p14="http://schemas.microsoft.com/office/powerpoint/2010/main" val="967137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3FD216-4D1C-4D5F-BD92-7ACB5412E20C}"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D6197-DADC-4A30-BBB0-33334C0574EB}" type="slidenum">
              <a:rPr lang="en-US" smtClean="0"/>
              <a:t>‹#›</a:t>
            </a:fld>
            <a:endParaRPr lang="en-US"/>
          </a:p>
        </p:txBody>
      </p:sp>
    </p:spTree>
    <p:extLst>
      <p:ext uri="{BB962C8B-B14F-4D97-AF65-F5344CB8AC3E}">
        <p14:creationId xmlns:p14="http://schemas.microsoft.com/office/powerpoint/2010/main" val="1904504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3FD216-4D1C-4D5F-BD92-7ACB5412E20C}"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D6197-DADC-4A30-BBB0-33334C0574EB}" type="slidenum">
              <a:rPr lang="en-US" smtClean="0"/>
              <a:t>‹#›</a:t>
            </a:fld>
            <a:endParaRPr lang="en-US"/>
          </a:p>
        </p:txBody>
      </p:sp>
    </p:spTree>
    <p:extLst>
      <p:ext uri="{BB962C8B-B14F-4D97-AF65-F5344CB8AC3E}">
        <p14:creationId xmlns:p14="http://schemas.microsoft.com/office/powerpoint/2010/main" val="344787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33FD216-4D1C-4D5F-BD92-7ACB5412E20C}"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D6197-DADC-4A30-BBB0-33334C0574EB}" type="slidenum">
              <a:rPr lang="en-US" smtClean="0"/>
              <a:t>‹#›</a:t>
            </a:fld>
            <a:endParaRPr lang="en-US"/>
          </a:p>
        </p:txBody>
      </p:sp>
    </p:spTree>
    <p:extLst>
      <p:ext uri="{BB962C8B-B14F-4D97-AF65-F5344CB8AC3E}">
        <p14:creationId xmlns:p14="http://schemas.microsoft.com/office/powerpoint/2010/main" val="367926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33FD216-4D1C-4D5F-BD92-7ACB5412E20C}" type="datetimeFigureOut">
              <a:rPr lang="en-US" smtClean="0"/>
              <a:t>12/14/2017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BD6197-DADC-4A30-BBB0-33334C0574EB}" type="slidenum">
              <a:rPr lang="en-US" smtClean="0"/>
              <a:t>‹#›</a:t>
            </a:fld>
            <a:endParaRPr lang="en-US"/>
          </a:p>
        </p:txBody>
      </p:sp>
    </p:spTree>
    <p:extLst>
      <p:ext uri="{BB962C8B-B14F-4D97-AF65-F5344CB8AC3E}">
        <p14:creationId xmlns:p14="http://schemas.microsoft.com/office/powerpoint/2010/main" val="3688990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3FD216-4D1C-4D5F-BD92-7ACB5412E20C}"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D6197-DADC-4A30-BBB0-33334C0574EB}" type="slidenum">
              <a:rPr lang="en-US" smtClean="0"/>
              <a:t>‹#›</a:t>
            </a:fld>
            <a:endParaRPr lang="en-US"/>
          </a:p>
        </p:txBody>
      </p:sp>
    </p:spTree>
    <p:extLst>
      <p:ext uri="{BB962C8B-B14F-4D97-AF65-F5344CB8AC3E}">
        <p14:creationId xmlns:p14="http://schemas.microsoft.com/office/powerpoint/2010/main" val="33181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33FD216-4D1C-4D5F-BD92-7ACB5412E20C}" type="datetimeFigureOut">
              <a:rPr lang="en-US" smtClean="0"/>
              <a:t>12/14/2017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BD6197-DADC-4A30-BBB0-33334C0574EB}" type="slidenum">
              <a:rPr lang="en-US" smtClean="0"/>
              <a:t>‹#›</a:t>
            </a:fld>
            <a:endParaRPr lang="en-US"/>
          </a:p>
        </p:txBody>
      </p:sp>
    </p:spTree>
    <p:extLst>
      <p:ext uri="{BB962C8B-B14F-4D97-AF65-F5344CB8AC3E}">
        <p14:creationId xmlns:p14="http://schemas.microsoft.com/office/powerpoint/2010/main" val="2233159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33FD216-4D1C-4D5F-BD92-7ACB5412E20C}" type="datetimeFigureOut">
              <a:rPr lang="en-US" smtClean="0"/>
              <a:t>12/14/2017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BD6197-DADC-4A30-BBB0-33334C0574EB}" type="slidenum">
              <a:rPr lang="en-US" smtClean="0"/>
              <a:t>‹#›</a:t>
            </a:fld>
            <a:endParaRPr lang="en-US"/>
          </a:p>
        </p:txBody>
      </p:sp>
    </p:spTree>
    <p:extLst>
      <p:ext uri="{BB962C8B-B14F-4D97-AF65-F5344CB8AC3E}">
        <p14:creationId xmlns:p14="http://schemas.microsoft.com/office/powerpoint/2010/main" val="3820321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3FD216-4D1C-4D5F-BD92-7ACB5412E20C}" type="datetimeFigureOut">
              <a:rPr lang="en-US" smtClean="0"/>
              <a:t>12/14/2017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BD6197-DADC-4A30-BBB0-33334C0574EB}" type="slidenum">
              <a:rPr lang="en-US" smtClean="0"/>
              <a:t>‹#›</a:t>
            </a:fld>
            <a:endParaRPr lang="en-US"/>
          </a:p>
        </p:txBody>
      </p:sp>
    </p:spTree>
    <p:extLst>
      <p:ext uri="{BB962C8B-B14F-4D97-AF65-F5344CB8AC3E}">
        <p14:creationId xmlns:p14="http://schemas.microsoft.com/office/powerpoint/2010/main" val="274628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3FD216-4D1C-4D5F-BD92-7ACB5412E20C}"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D6197-DADC-4A30-BBB0-33334C0574EB}" type="slidenum">
              <a:rPr lang="en-US" smtClean="0"/>
              <a:t>‹#›</a:t>
            </a:fld>
            <a:endParaRPr lang="en-US"/>
          </a:p>
        </p:txBody>
      </p:sp>
    </p:spTree>
    <p:extLst>
      <p:ext uri="{BB962C8B-B14F-4D97-AF65-F5344CB8AC3E}">
        <p14:creationId xmlns:p14="http://schemas.microsoft.com/office/powerpoint/2010/main" val="26293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3FD216-4D1C-4D5F-BD92-7ACB5412E20C}" type="datetimeFigureOut">
              <a:rPr lang="en-US" smtClean="0"/>
              <a:t>12/14/2017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BD6197-DADC-4A30-BBB0-33334C0574EB}" type="slidenum">
              <a:rPr lang="en-US" smtClean="0"/>
              <a:t>‹#›</a:t>
            </a:fld>
            <a:endParaRPr lang="en-US"/>
          </a:p>
        </p:txBody>
      </p:sp>
    </p:spTree>
    <p:extLst>
      <p:ext uri="{BB962C8B-B14F-4D97-AF65-F5344CB8AC3E}">
        <p14:creationId xmlns:p14="http://schemas.microsoft.com/office/powerpoint/2010/main" val="2395483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FD216-4D1C-4D5F-BD92-7ACB5412E20C}" type="datetimeFigureOut">
              <a:rPr lang="en-US" smtClean="0"/>
              <a:t>12/14/2017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BD6197-DADC-4A30-BBB0-33334C0574EB}" type="slidenum">
              <a:rPr lang="en-US" smtClean="0"/>
              <a:t>‹#›</a:t>
            </a:fld>
            <a:endParaRPr lang="en-US"/>
          </a:p>
        </p:txBody>
      </p:sp>
    </p:spTree>
    <p:extLst>
      <p:ext uri="{BB962C8B-B14F-4D97-AF65-F5344CB8AC3E}">
        <p14:creationId xmlns:p14="http://schemas.microsoft.com/office/powerpoint/2010/main" val="3929658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mailto:bill.mcdowell@unh.edu" TargetMode="External"/><Relationship Id="rId7" Type="http://schemas.openxmlformats.org/officeDocument/2006/relationships/hyperlink" Target="mailto:cwoodall@fs.fed.us" TargetMode="External"/><Relationship Id="rId2" Type="http://schemas.openxmlformats.org/officeDocument/2006/relationships/hyperlink" Target="mailto:breck.Bowden@uvm.edu" TargetMode="External"/><Relationship Id="rId1" Type="http://schemas.openxmlformats.org/officeDocument/2006/relationships/slideLayout" Target="../slideLayouts/slideLayout2.xml"/><Relationship Id="rId6" Type="http://schemas.openxmlformats.org/officeDocument/2006/relationships/hyperlink" Target="mailto:alavallee@hubbardbrookfoundation.org" TargetMode="External"/><Relationship Id="rId5" Type="http://schemas.openxmlformats.org/officeDocument/2006/relationships/hyperlink" Target="mailto:dnewman@esf.edu" TargetMode="External"/><Relationship Id="rId4" Type="http://schemas.openxmlformats.org/officeDocument/2006/relationships/hyperlink" Target="mailto:aaron.weiskittel@maine.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6452" y="600500"/>
            <a:ext cx="7571096" cy="1926823"/>
          </a:xfrm>
        </p:spPr>
        <p:txBody>
          <a:bodyPr>
            <a:normAutofit fontScale="90000"/>
          </a:bodyPr>
          <a:lstStyle/>
          <a:p>
            <a:r>
              <a:rPr lang="en-US" sz="4800" dirty="0"/>
              <a:t>The NSRC and FEMC as partners for a better future in the Northern Forest Lands</a:t>
            </a:r>
          </a:p>
        </p:txBody>
      </p:sp>
      <p:sp>
        <p:nvSpPr>
          <p:cNvPr id="3" name="Subtitle 2"/>
          <p:cNvSpPr>
            <a:spLocks noGrp="1"/>
          </p:cNvSpPr>
          <p:nvPr>
            <p:ph type="subTitle" idx="1"/>
          </p:nvPr>
        </p:nvSpPr>
        <p:spPr>
          <a:xfrm>
            <a:off x="956196" y="2769524"/>
            <a:ext cx="7529299" cy="785686"/>
          </a:xfrm>
        </p:spPr>
        <p:txBody>
          <a:bodyPr>
            <a:normAutofit/>
          </a:bodyPr>
          <a:lstStyle/>
          <a:p>
            <a:r>
              <a:rPr lang="en-US" dirty="0" smtClean="0"/>
              <a:t>William B. Bowden</a:t>
            </a:r>
            <a:r>
              <a:rPr lang="en-US" baseline="30000" dirty="0" smtClean="0"/>
              <a:t>1</a:t>
            </a:r>
            <a:r>
              <a:rPr lang="en-US" dirty="0"/>
              <a:t>, Anthea Lavallee</a:t>
            </a:r>
            <a:r>
              <a:rPr lang="en-US" baseline="30000" dirty="0"/>
              <a:t>2</a:t>
            </a:r>
            <a:r>
              <a:rPr lang="en-US" dirty="0"/>
              <a:t>, </a:t>
            </a:r>
            <a:r>
              <a:rPr lang="en-US" dirty="0" smtClean="0"/>
              <a:t>William </a:t>
            </a:r>
            <a:r>
              <a:rPr lang="en-US" dirty="0"/>
              <a:t>McDowell</a:t>
            </a:r>
            <a:r>
              <a:rPr lang="en-US" baseline="30000" dirty="0"/>
              <a:t>3</a:t>
            </a:r>
            <a:r>
              <a:rPr lang="en-US" dirty="0"/>
              <a:t>, David Newman</a:t>
            </a:r>
            <a:r>
              <a:rPr lang="en-US" baseline="30000" dirty="0"/>
              <a:t>4</a:t>
            </a:r>
            <a:r>
              <a:rPr lang="en-US" dirty="0"/>
              <a:t>, Aaron Weiskittel</a:t>
            </a:r>
            <a:r>
              <a:rPr lang="en-US" baseline="30000" dirty="0"/>
              <a:t>5</a:t>
            </a:r>
            <a:r>
              <a:rPr lang="en-US" dirty="0"/>
              <a:t>, and Chris </a:t>
            </a:r>
            <a:r>
              <a:rPr lang="en-US" dirty="0" smtClean="0"/>
              <a:t>Woodall</a:t>
            </a:r>
            <a:r>
              <a:rPr lang="en-US" baseline="30000" dirty="0" smtClean="0"/>
              <a:t>6</a:t>
            </a:r>
            <a:endParaRPr lang="en-US" dirty="0"/>
          </a:p>
        </p:txBody>
      </p:sp>
      <p:sp>
        <p:nvSpPr>
          <p:cNvPr id="5" name="Rectangle 4"/>
          <p:cNvSpPr/>
          <p:nvPr/>
        </p:nvSpPr>
        <p:spPr>
          <a:xfrm>
            <a:off x="786452" y="5300155"/>
            <a:ext cx="7999294" cy="1384995"/>
          </a:xfrm>
          <a:prstGeom prst="rect">
            <a:avLst/>
          </a:prstGeom>
        </p:spPr>
        <p:txBody>
          <a:bodyPr wrap="square">
            <a:spAutoFit/>
          </a:bodyPr>
          <a:lstStyle/>
          <a:p>
            <a:pPr marL="114300" marR="0" indent="-114300">
              <a:spcBef>
                <a:spcPts val="0"/>
              </a:spcBef>
              <a:spcAft>
                <a:spcPts val="0"/>
              </a:spcAft>
            </a:pPr>
            <a:r>
              <a:rPr lang="en-US" sz="1400" baseline="30000" dirty="0"/>
              <a:t>1</a:t>
            </a:r>
            <a:r>
              <a:rPr lang="en-US" sz="1400" dirty="0"/>
              <a:t> Rubenstein School of Environment and Natural Resources, University of Vermont, Burlington, VT</a:t>
            </a:r>
          </a:p>
          <a:p>
            <a:pPr marL="114300" marR="0" indent="-114300">
              <a:spcBef>
                <a:spcPts val="0"/>
              </a:spcBef>
              <a:spcAft>
                <a:spcPts val="0"/>
              </a:spcAft>
            </a:pPr>
            <a:r>
              <a:rPr lang="en-US" sz="1400" baseline="30000" dirty="0"/>
              <a:t>2</a:t>
            </a:r>
            <a:r>
              <a:rPr lang="en-US" sz="1400" dirty="0"/>
              <a:t> Hubbard Brook Research Foundation, Woodstock, VT</a:t>
            </a:r>
          </a:p>
          <a:p>
            <a:pPr marL="114300" marR="0" indent="-114300">
              <a:spcBef>
                <a:spcPts val="0"/>
              </a:spcBef>
              <a:spcAft>
                <a:spcPts val="0"/>
              </a:spcAft>
            </a:pPr>
            <a:r>
              <a:rPr lang="en-US" sz="1400" baseline="30000" dirty="0"/>
              <a:t>3</a:t>
            </a:r>
            <a:r>
              <a:rPr lang="en-US" sz="1400" dirty="0"/>
              <a:t> Department of Natural Resources and the Environment, University of New Hampshire, Durham, NH</a:t>
            </a:r>
          </a:p>
          <a:p>
            <a:pPr marL="114300" marR="0" indent="-114300">
              <a:spcBef>
                <a:spcPts val="0"/>
              </a:spcBef>
              <a:spcAft>
                <a:spcPts val="0"/>
              </a:spcAft>
            </a:pPr>
            <a:r>
              <a:rPr lang="en-US" sz="1400" baseline="30000" dirty="0"/>
              <a:t>4</a:t>
            </a:r>
            <a:r>
              <a:rPr lang="en-US" sz="1400" dirty="0"/>
              <a:t> Forest and Natural Resources Management, SUNY-ESF, Syracuse, NY</a:t>
            </a:r>
          </a:p>
          <a:p>
            <a:pPr marL="114300" marR="0" indent="-114300">
              <a:spcBef>
                <a:spcPts val="0"/>
              </a:spcBef>
              <a:spcAft>
                <a:spcPts val="0"/>
              </a:spcAft>
            </a:pPr>
            <a:r>
              <a:rPr lang="en-US" sz="1400" baseline="30000" dirty="0"/>
              <a:t>5</a:t>
            </a:r>
            <a:r>
              <a:rPr lang="en-US" sz="1400" dirty="0"/>
              <a:t> School of Forest Resources, University of Maine, </a:t>
            </a:r>
            <a:r>
              <a:rPr lang="en-US" sz="1400" dirty="0" err="1"/>
              <a:t>Orono</a:t>
            </a:r>
            <a:r>
              <a:rPr lang="en-US" sz="1400" dirty="0"/>
              <a:t>, ME</a:t>
            </a:r>
          </a:p>
          <a:p>
            <a:pPr marL="114300" marR="0" indent="-114300">
              <a:spcBef>
                <a:spcPts val="0"/>
              </a:spcBef>
              <a:spcAft>
                <a:spcPts val="0"/>
              </a:spcAft>
            </a:pPr>
            <a:r>
              <a:rPr lang="en-US" sz="1400" baseline="30000" dirty="0"/>
              <a:t>6</a:t>
            </a:r>
            <a:r>
              <a:rPr lang="en-US" sz="1400" dirty="0"/>
              <a:t> Northern Research Station, Center for Research on Ecosystem Change, USDA Forest Service, Durham, NH</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3581559" y="3949102"/>
            <a:ext cx="2278572" cy="646331"/>
          </a:xfrm>
          <a:prstGeom prst="rect">
            <a:avLst/>
          </a:prstGeom>
          <a:noFill/>
        </p:spPr>
        <p:txBody>
          <a:bodyPr wrap="none" rtlCol="0">
            <a:spAutoFit/>
          </a:bodyPr>
          <a:lstStyle/>
          <a:p>
            <a:pPr algn="ctr"/>
            <a:r>
              <a:rPr lang="en-US" dirty="0" smtClean="0"/>
              <a:t>FEMC Annual Meeting</a:t>
            </a:r>
          </a:p>
          <a:p>
            <a:pPr algn="ctr"/>
            <a:r>
              <a:rPr lang="en-US" dirty="0" smtClean="0"/>
              <a:t>15 December 2017</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949" y="3862316"/>
            <a:ext cx="990316" cy="99031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872" y="3883522"/>
            <a:ext cx="1077869" cy="1033486"/>
          </a:xfrm>
          <a:prstGeom prst="rect">
            <a:avLst/>
          </a:prstGeom>
        </p:spPr>
      </p:pic>
    </p:spTree>
    <p:extLst>
      <p:ext uri="{BB962C8B-B14F-4D97-AF65-F5344CB8AC3E}">
        <p14:creationId xmlns:p14="http://schemas.microsoft.com/office/powerpoint/2010/main" val="598664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NSRC Investments</a:t>
            </a:r>
            <a:br>
              <a:rPr lang="en-US" dirty="0" smtClean="0"/>
            </a:br>
            <a:r>
              <a:rPr lang="en-US" sz="3600" dirty="0" smtClean="0"/>
              <a:t>Over Years by Thematic </a:t>
            </a:r>
            <a:r>
              <a:rPr lang="en-US" sz="3600" dirty="0"/>
              <a:t>A</a:t>
            </a:r>
            <a:r>
              <a:rPr lang="en-US" sz="3600" dirty="0" smtClean="0"/>
              <a:t>rea</a:t>
            </a:r>
            <a:endParaRPr lang="en-US" dirty="0"/>
          </a:p>
        </p:txBody>
      </p:sp>
      <p:pic>
        <p:nvPicPr>
          <p:cNvPr id="3" name="Picture 2"/>
          <p:cNvPicPr>
            <a:picLocks noChangeAspect="1"/>
          </p:cNvPicPr>
          <p:nvPr/>
        </p:nvPicPr>
        <p:blipFill>
          <a:blip r:embed="rId2"/>
          <a:stretch>
            <a:fillRect/>
          </a:stretch>
        </p:blipFill>
        <p:spPr>
          <a:xfrm>
            <a:off x="821341" y="1974192"/>
            <a:ext cx="7275917" cy="4288063"/>
          </a:xfrm>
          <a:prstGeom prst="rect">
            <a:avLst/>
          </a:prstGeom>
        </p:spPr>
      </p:pic>
    </p:spTree>
    <p:extLst>
      <p:ext uri="{BB962C8B-B14F-4D97-AF65-F5344CB8AC3E}">
        <p14:creationId xmlns:p14="http://schemas.microsoft.com/office/powerpoint/2010/main" val="3199357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9629" y="355890"/>
            <a:ext cx="6788150" cy="1325563"/>
          </a:xfrm>
        </p:spPr>
        <p:txBody>
          <a:bodyPr/>
          <a:lstStyle/>
          <a:p>
            <a:r>
              <a:rPr lang="en-US" dirty="0" smtClean="0"/>
              <a:t>NSRC Total Investments</a:t>
            </a:r>
            <a:br>
              <a:rPr lang="en-US" dirty="0" smtClean="0"/>
            </a:br>
            <a:r>
              <a:rPr lang="en-US" sz="3600" dirty="0" smtClean="0"/>
              <a:t>Historical Trend</a:t>
            </a:r>
            <a:endParaRPr lang="en-US" dirty="0"/>
          </a:p>
        </p:txBody>
      </p:sp>
      <p:pic>
        <p:nvPicPr>
          <p:cNvPr id="4" name="Picture 3"/>
          <p:cNvPicPr>
            <a:picLocks noChangeAspect="1"/>
          </p:cNvPicPr>
          <p:nvPr/>
        </p:nvPicPr>
        <p:blipFill>
          <a:blip r:embed="rId2"/>
          <a:stretch>
            <a:fillRect/>
          </a:stretch>
        </p:blipFill>
        <p:spPr>
          <a:xfrm>
            <a:off x="1138012" y="1803360"/>
            <a:ext cx="6629767" cy="4440443"/>
          </a:xfrm>
          <a:prstGeom prst="rect">
            <a:avLst/>
          </a:prstGeom>
        </p:spPr>
      </p:pic>
      <p:sp>
        <p:nvSpPr>
          <p:cNvPr id="5" name="TextBox 4"/>
          <p:cNvSpPr txBox="1"/>
          <p:nvPr/>
        </p:nvSpPr>
        <p:spPr>
          <a:xfrm>
            <a:off x="6428509" y="5006109"/>
            <a:ext cx="567784" cy="369332"/>
          </a:xfrm>
          <a:prstGeom prst="rect">
            <a:avLst/>
          </a:prstGeom>
          <a:noFill/>
        </p:spPr>
        <p:txBody>
          <a:bodyPr wrap="none" rtlCol="0">
            <a:spAutoFit/>
          </a:bodyPr>
          <a:lstStyle/>
          <a:p>
            <a:r>
              <a:rPr lang="en-US" dirty="0" smtClean="0"/>
              <a:t>?? &gt;</a:t>
            </a:r>
            <a:endParaRPr lang="en-US" dirty="0"/>
          </a:p>
        </p:txBody>
      </p:sp>
    </p:spTree>
    <p:extLst>
      <p:ext uri="{BB962C8B-B14F-4D97-AF65-F5344CB8AC3E}">
        <p14:creationId xmlns:p14="http://schemas.microsoft.com/office/powerpoint/2010/main" val="3626187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Community Survey</a:t>
            </a:r>
            <a:endParaRPr lang="en-US" dirty="0"/>
          </a:p>
        </p:txBody>
      </p:sp>
      <p:sp>
        <p:nvSpPr>
          <p:cNvPr id="3" name="Content Placeholder 2"/>
          <p:cNvSpPr>
            <a:spLocks noGrp="1"/>
          </p:cNvSpPr>
          <p:nvPr>
            <p:ph idx="1"/>
          </p:nvPr>
        </p:nvSpPr>
        <p:spPr/>
        <p:txBody>
          <a:bodyPr>
            <a:normAutofit lnSpcReduction="10000"/>
          </a:bodyPr>
          <a:lstStyle/>
          <a:p>
            <a:r>
              <a:rPr lang="en-US" dirty="0" smtClean="0"/>
              <a:t>81%  Researchers satisfied with NSRC transparency</a:t>
            </a:r>
          </a:p>
          <a:p>
            <a:r>
              <a:rPr lang="en-US" dirty="0" smtClean="0"/>
              <a:t>81%  Researchers satisfied with NSRC scope</a:t>
            </a:r>
          </a:p>
          <a:p>
            <a:r>
              <a:rPr lang="en-US" dirty="0" smtClean="0"/>
              <a:t>63%  Stakeholders who find NSRC results useful</a:t>
            </a:r>
          </a:p>
          <a:p>
            <a:r>
              <a:rPr lang="en-US" dirty="0" smtClean="0"/>
              <a:t>64%  Stakeholders who would regret loss of NSRC</a:t>
            </a:r>
          </a:p>
          <a:p>
            <a:r>
              <a:rPr lang="en-US" dirty="0" smtClean="0"/>
              <a:t>92%  Graduate students employed in NSRC fields</a:t>
            </a:r>
          </a:p>
          <a:p>
            <a:r>
              <a:rPr lang="en-US" dirty="0" smtClean="0"/>
              <a:t>97%  Respondents who think NSRC should continue</a:t>
            </a:r>
          </a:p>
          <a:p>
            <a:endParaRPr lang="en-US" dirty="0"/>
          </a:p>
          <a:p>
            <a:pPr marL="0" indent="0" algn="ctr">
              <a:buNone/>
            </a:pPr>
            <a:r>
              <a:rPr lang="en-US" dirty="0" smtClean="0"/>
              <a:t>Many thoughtful comments about how NSRC should change to be more responsive and valuable</a:t>
            </a:r>
          </a:p>
          <a:p>
            <a:endParaRPr lang="en-US" dirty="0"/>
          </a:p>
        </p:txBody>
      </p:sp>
    </p:spTree>
    <p:extLst>
      <p:ext uri="{BB962C8B-B14F-4D97-AF65-F5344CB8AC3E}">
        <p14:creationId xmlns:p14="http://schemas.microsoft.com/office/powerpoint/2010/main" val="3275031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observations</a:t>
            </a:r>
            <a:endParaRPr lang="en-US" dirty="0"/>
          </a:p>
        </p:txBody>
      </p:sp>
      <p:sp>
        <p:nvSpPr>
          <p:cNvPr id="3" name="Content Placeholder 2"/>
          <p:cNvSpPr>
            <a:spLocks noGrp="1"/>
          </p:cNvSpPr>
          <p:nvPr>
            <p:ph idx="1"/>
          </p:nvPr>
        </p:nvSpPr>
        <p:spPr>
          <a:xfrm>
            <a:off x="628650" y="1583140"/>
            <a:ext cx="7886700" cy="4593823"/>
          </a:xfrm>
        </p:spPr>
        <p:txBody>
          <a:bodyPr>
            <a:normAutofit lnSpcReduction="10000"/>
          </a:bodyPr>
          <a:lstStyle/>
          <a:p>
            <a:pPr>
              <a:spcBef>
                <a:spcPts val="1200"/>
              </a:spcBef>
            </a:pPr>
            <a:r>
              <a:rPr lang="en-US" dirty="0" smtClean="0"/>
              <a:t>There has always been a higher demand for NSRC support than we could possibly provide</a:t>
            </a:r>
          </a:p>
          <a:p>
            <a:pPr>
              <a:spcBef>
                <a:spcPts val="1200"/>
              </a:spcBef>
            </a:pPr>
            <a:r>
              <a:rPr lang="en-US" dirty="0" smtClean="0"/>
              <a:t>Previous funding has supported a diverse array of research projects relevant to the future of the Northern Forest Lands</a:t>
            </a:r>
          </a:p>
          <a:p>
            <a:pPr>
              <a:spcBef>
                <a:spcPts val="1200"/>
              </a:spcBef>
            </a:pPr>
            <a:r>
              <a:rPr lang="en-US" dirty="0" smtClean="0"/>
              <a:t>The connection between research and implementation has not always been obvious</a:t>
            </a:r>
          </a:p>
          <a:p>
            <a:pPr>
              <a:spcBef>
                <a:spcPts val="1200"/>
              </a:spcBef>
            </a:pPr>
            <a:r>
              <a:rPr lang="en-US" dirty="0" smtClean="0"/>
              <a:t>NSRC funding fulfills a niche for which there are few other sources of funding</a:t>
            </a:r>
          </a:p>
          <a:p>
            <a:pPr>
              <a:spcBef>
                <a:spcPts val="1200"/>
              </a:spcBef>
            </a:pPr>
            <a:r>
              <a:rPr lang="en-US" dirty="0" smtClean="0"/>
              <a:t>A diverse group of stakeholders think it is important that some form of NSRC continue in the future</a:t>
            </a:r>
            <a:endParaRPr lang="en-US" dirty="0"/>
          </a:p>
        </p:txBody>
      </p:sp>
    </p:spTree>
    <p:extLst>
      <p:ext uri="{BB962C8B-B14F-4D97-AF65-F5344CB8AC3E}">
        <p14:creationId xmlns:p14="http://schemas.microsoft.com/office/powerpoint/2010/main" val="2885242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NSRC and FEMC</a:t>
            </a:r>
            <a:br>
              <a:rPr lang="en-US" dirty="0" smtClean="0"/>
            </a:br>
            <a:r>
              <a:rPr lang="en-US" sz="3600" dirty="0" smtClean="0"/>
              <a:t>Complementary parts of a whole? </a:t>
            </a:r>
            <a:endParaRPr lang="en-US" dirty="0"/>
          </a:p>
        </p:txBody>
      </p:sp>
      <p:sp>
        <p:nvSpPr>
          <p:cNvPr id="3" name="Content Placeholder 2"/>
          <p:cNvSpPr>
            <a:spLocks noGrp="1"/>
          </p:cNvSpPr>
          <p:nvPr>
            <p:ph idx="1"/>
          </p:nvPr>
        </p:nvSpPr>
        <p:spPr/>
        <p:txBody>
          <a:bodyPr>
            <a:normAutofit/>
          </a:bodyPr>
          <a:lstStyle/>
          <a:p>
            <a:r>
              <a:rPr lang="en-US" dirty="0" smtClean="0"/>
              <a:t>FEMC: State and Private Forestry</a:t>
            </a:r>
          </a:p>
          <a:p>
            <a:pPr marL="2689225" indent="0">
              <a:buNone/>
            </a:pPr>
            <a:r>
              <a:rPr lang="en-US" sz="2000" dirty="0" smtClean="0"/>
              <a:t>To </a:t>
            </a:r>
            <a:r>
              <a:rPr lang="en-US" sz="2000" dirty="0"/>
              <a:t>serve the northeast temperate forest region through improved understanding of long-term trends, annual conditions, and interdisciplinary relationships of the physical, chemical, and biological components of forested ecosystems</a:t>
            </a:r>
            <a:r>
              <a:rPr lang="en-US" sz="2000" dirty="0" smtClean="0"/>
              <a:t>.</a:t>
            </a:r>
            <a:br>
              <a:rPr lang="en-US" sz="2000" dirty="0" smtClean="0"/>
            </a:br>
            <a:endParaRPr lang="en-US" sz="2000" dirty="0" smtClean="0"/>
          </a:p>
          <a:p>
            <a:r>
              <a:rPr lang="en-US" dirty="0" smtClean="0"/>
              <a:t>NSRC: Forest Service Research</a:t>
            </a:r>
          </a:p>
          <a:p>
            <a:pPr marL="2689225" indent="0">
              <a:buNone/>
            </a:pPr>
            <a:r>
              <a:rPr lang="en-US" sz="2000" dirty="0" smtClean="0"/>
              <a:t>To support </a:t>
            </a:r>
            <a:r>
              <a:rPr lang="en-US" sz="2000" dirty="0"/>
              <a:t>cross-disciplinary, collaborative research in the Northern Forest </a:t>
            </a:r>
            <a:r>
              <a:rPr lang="en-US" sz="2000" dirty="0" smtClean="0"/>
              <a:t>that is relevant to and benefits the </a:t>
            </a:r>
            <a:r>
              <a:rPr lang="en-US" sz="2000" dirty="0"/>
              <a:t>people who live within its boundaries, work with its resources, use its products, visit it, and care about it</a:t>
            </a:r>
            <a:r>
              <a:rPr lang="en-US" sz="2000" dirty="0" smtClean="0"/>
              <a:t>. </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9099" y="2442950"/>
            <a:ext cx="1015221" cy="13536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255" y="4858603"/>
            <a:ext cx="1092907" cy="1047905"/>
          </a:xfrm>
          <a:prstGeom prst="rect">
            <a:avLst/>
          </a:prstGeom>
        </p:spPr>
      </p:pic>
    </p:spTree>
    <p:extLst>
      <p:ext uri="{BB962C8B-B14F-4D97-AF65-F5344CB8AC3E}">
        <p14:creationId xmlns:p14="http://schemas.microsoft.com/office/powerpoint/2010/main" val="3005230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49550"/>
            <a:ext cx="7886700" cy="1325563"/>
          </a:xfrm>
        </p:spPr>
        <p:txBody>
          <a:bodyPr/>
          <a:lstStyle/>
          <a:p>
            <a:r>
              <a:rPr lang="en-US" dirty="0" smtClean="0"/>
              <a:t>A potential collaboration serving the Northern Forest Communities</a:t>
            </a:r>
            <a:endParaRPr lang="en-US" dirty="0"/>
          </a:p>
        </p:txBody>
      </p:sp>
      <p:graphicFrame>
        <p:nvGraphicFramePr>
          <p:cNvPr id="3" name="Diagram 2"/>
          <p:cNvGraphicFramePr/>
          <p:nvPr>
            <p:extLst>
              <p:ext uri="{D42A27DB-BD31-4B8C-83A1-F6EECF244321}">
                <p14:modId xmlns:p14="http://schemas.microsoft.com/office/powerpoint/2010/main" val="205726763"/>
              </p:ext>
            </p:extLst>
          </p:nvPr>
        </p:nvGraphicFramePr>
        <p:xfrm>
          <a:off x="636897" y="229775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4525992" y="2883841"/>
            <a:ext cx="1592756" cy="1592756"/>
            <a:chOff x="5577126" y="1983088"/>
            <a:chExt cx="1592756" cy="1592756"/>
          </a:xfrm>
        </p:grpSpPr>
        <p:sp>
          <p:nvSpPr>
            <p:cNvPr id="5" name="Shape 4"/>
            <p:cNvSpPr/>
            <p:nvPr/>
          </p:nvSpPr>
          <p:spPr>
            <a:xfrm rot="19849046">
              <a:off x="5577126" y="1983088"/>
              <a:ext cx="1592756" cy="1592756"/>
            </a:xfrm>
            <a:prstGeom prst="gear6">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Shape 4"/>
            <p:cNvSpPr txBox="1"/>
            <p:nvPr/>
          </p:nvSpPr>
          <p:spPr>
            <a:xfrm>
              <a:off x="5926465" y="2332427"/>
              <a:ext cx="894080" cy="894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NSRC</a:t>
              </a:r>
              <a:br>
                <a:rPr lang="en-US" sz="1800" b="1" kern="1200" dirty="0" smtClean="0">
                  <a:solidFill>
                    <a:schemeClr val="bg1"/>
                  </a:solidFill>
                </a:rPr>
              </a:br>
              <a:r>
                <a:rPr lang="en-US" sz="1800" b="1" kern="1200" dirty="0" smtClean="0">
                  <a:solidFill>
                    <a:schemeClr val="bg1"/>
                  </a:solidFill>
                </a:rPr>
                <a:t>2.0</a:t>
              </a:r>
              <a:endParaRPr lang="en-US" sz="1800" b="1" kern="1200" dirty="0">
                <a:solidFill>
                  <a:schemeClr val="bg1"/>
                </a:solidFill>
              </a:endParaRPr>
            </a:p>
          </p:txBody>
        </p:sp>
      </p:grpSp>
      <p:sp>
        <p:nvSpPr>
          <p:cNvPr id="8" name="Circular Arrow 7"/>
          <p:cNvSpPr/>
          <p:nvPr/>
        </p:nvSpPr>
        <p:spPr>
          <a:xfrm rot="2659806" flipH="1">
            <a:off x="4988058" y="2651575"/>
            <a:ext cx="1614766" cy="1359760"/>
          </a:xfrm>
          <a:prstGeom prst="circularArrow">
            <a:avLst>
              <a:gd name="adj1" fmla="val 12500"/>
              <a:gd name="adj2" fmla="val 1142319"/>
              <a:gd name="adj3" fmla="val 20457681"/>
              <a:gd name="adj4" fmla="val 11658674"/>
              <a:gd name="adj5" fmla="val 12500"/>
            </a:avLst>
          </a:prstGeom>
          <a:solidFill>
            <a:schemeClr val="accent5">
              <a:lumMod val="40000"/>
              <a:lumOff val="6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TextBox 8"/>
          <p:cNvSpPr txBox="1"/>
          <p:nvPr/>
        </p:nvSpPr>
        <p:spPr>
          <a:xfrm>
            <a:off x="6283259" y="2381647"/>
            <a:ext cx="1618058" cy="646331"/>
          </a:xfrm>
          <a:prstGeom prst="rect">
            <a:avLst/>
          </a:prstGeom>
          <a:noFill/>
        </p:spPr>
        <p:txBody>
          <a:bodyPr wrap="square" rtlCol="0">
            <a:spAutoFit/>
          </a:bodyPr>
          <a:lstStyle/>
          <a:p>
            <a:r>
              <a:rPr lang="en-US" dirty="0" smtClean="0"/>
              <a:t>Research and Outreach</a:t>
            </a:r>
            <a:endParaRPr lang="en-US" dirty="0"/>
          </a:p>
        </p:txBody>
      </p:sp>
      <p:sp>
        <p:nvSpPr>
          <p:cNvPr id="10" name="TextBox 9"/>
          <p:cNvSpPr txBox="1"/>
          <p:nvPr/>
        </p:nvSpPr>
        <p:spPr>
          <a:xfrm>
            <a:off x="537534" y="3393817"/>
            <a:ext cx="1648278" cy="646331"/>
          </a:xfrm>
          <a:prstGeom prst="rect">
            <a:avLst/>
          </a:prstGeom>
          <a:noFill/>
        </p:spPr>
        <p:txBody>
          <a:bodyPr wrap="square" rtlCol="0">
            <a:spAutoFit/>
          </a:bodyPr>
          <a:lstStyle/>
          <a:p>
            <a:r>
              <a:rPr lang="en-US" dirty="0" smtClean="0"/>
              <a:t>Monitoring and Synthesis</a:t>
            </a:r>
            <a:endParaRPr lang="en-US" dirty="0"/>
          </a:p>
        </p:txBody>
      </p:sp>
      <p:sp>
        <p:nvSpPr>
          <p:cNvPr id="11" name="TextBox 10"/>
          <p:cNvSpPr txBox="1"/>
          <p:nvPr/>
        </p:nvSpPr>
        <p:spPr>
          <a:xfrm>
            <a:off x="6039048" y="5392257"/>
            <a:ext cx="1412631" cy="646331"/>
          </a:xfrm>
          <a:prstGeom prst="rect">
            <a:avLst/>
          </a:prstGeom>
          <a:noFill/>
        </p:spPr>
        <p:txBody>
          <a:bodyPr wrap="square" rtlCol="0">
            <a:spAutoFit/>
          </a:bodyPr>
          <a:lstStyle/>
          <a:p>
            <a:r>
              <a:rPr lang="en-US" dirty="0" smtClean="0"/>
              <a:t>Challenges and Needs</a:t>
            </a:r>
            <a:endParaRPr lang="en-US" dirty="0"/>
          </a:p>
        </p:txBody>
      </p:sp>
      <p:sp>
        <p:nvSpPr>
          <p:cNvPr id="12" name="TextBox 11"/>
          <p:cNvSpPr txBox="1"/>
          <p:nvPr/>
        </p:nvSpPr>
        <p:spPr>
          <a:xfrm>
            <a:off x="1598797" y="2448012"/>
            <a:ext cx="1403712" cy="646331"/>
          </a:xfrm>
          <a:prstGeom prst="rect">
            <a:avLst/>
          </a:prstGeom>
          <a:noFill/>
        </p:spPr>
        <p:txBody>
          <a:bodyPr wrap="square" rtlCol="0">
            <a:spAutoFit/>
          </a:bodyPr>
          <a:lstStyle/>
          <a:p>
            <a:r>
              <a:rPr lang="en-US" dirty="0" smtClean="0"/>
              <a:t>Support and Guidance</a:t>
            </a:r>
            <a:endParaRPr lang="en-US" dirty="0"/>
          </a:p>
        </p:txBody>
      </p:sp>
      <p:sp>
        <p:nvSpPr>
          <p:cNvPr id="13" name="Right Arrow 12"/>
          <p:cNvSpPr/>
          <p:nvPr/>
        </p:nvSpPr>
        <p:spPr>
          <a:xfrm>
            <a:off x="6549376" y="3853658"/>
            <a:ext cx="1804605" cy="137981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Solutions</a:t>
            </a:r>
            <a:endParaRPr lang="en-US" b="1" dirty="0"/>
          </a:p>
        </p:txBody>
      </p:sp>
      <p:sp>
        <p:nvSpPr>
          <p:cNvPr id="4" name="TextBox 3"/>
          <p:cNvSpPr txBox="1"/>
          <p:nvPr/>
        </p:nvSpPr>
        <p:spPr>
          <a:xfrm>
            <a:off x="259307" y="5585125"/>
            <a:ext cx="3289110" cy="707886"/>
          </a:xfrm>
          <a:prstGeom prst="rect">
            <a:avLst/>
          </a:prstGeom>
          <a:noFill/>
        </p:spPr>
        <p:txBody>
          <a:bodyPr wrap="square" rtlCol="0">
            <a:spAutoFit/>
          </a:bodyPr>
          <a:lstStyle/>
          <a:p>
            <a:r>
              <a:rPr lang="en-US" sz="2000" i="1" dirty="0" smtClean="0">
                <a:solidFill>
                  <a:schemeClr val="accent1">
                    <a:lumMod val="75000"/>
                  </a:schemeClr>
                </a:solidFill>
              </a:rPr>
              <a:t>There are other components in this complex machine!</a:t>
            </a:r>
            <a:endParaRPr lang="en-US" sz="2000" i="1" dirty="0">
              <a:solidFill>
                <a:schemeClr val="accent1">
                  <a:lumMod val="75000"/>
                </a:schemeClr>
              </a:solidFill>
            </a:endParaRPr>
          </a:p>
        </p:txBody>
      </p:sp>
    </p:spTree>
    <p:extLst>
      <p:ext uri="{BB962C8B-B14F-4D97-AF65-F5344CB8AC3E}">
        <p14:creationId xmlns:p14="http://schemas.microsoft.com/office/powerpoint/2010/main" val="1848204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8884"/>
            <a:ext cx="7886700" cy="810123"/>
          </a:xfrm>
        </p:spPr>
        <p:txBody>
          <a:bodyPr/>
          <a:lstStyle/>
          <a:p>
            <a:r>
              <a:rPr lang="en-US" dirty="0" smtClean="0"/>
              <a:t>What’s next?</a:t>
            </a:r>
            <a:endParaRPr lang="en-US" dirty="0"/>
          </a:p>
        </p:txBody>
      </p:sp>
      <p:sp>
        <p:nvSpPr>
          <p:cNvPr id="3" name="Content Placeholder 2"/>
          <p:cNvSpPr>
            <a:spLocks noGrp="1"/>
          </p:cNvSpPr>
          <p:nvPr>
            <p:ph idx="1"/>
          </p:nvPr>
        </p:nvSpPr>
        <p:spPr>
          <a:xfrm>
            <a:off x="628650" y="1825625"/>
            <a:ext cx="7886700" cy="3851844"/>
          </a:xfrm>
        </p:spPr>
        <p:txBody>
          <a:bodyPr/>
          <a:lstStyle/>
          <a:p>
            <a:r>
              <a:rPr lang="en-US" dirty="0" smtClean="0"/>
              <a:t>As of FY2017 the NSRC is in a funding hiatus</a:t>
            </a:r>
          </a:p>
          <a:p>
            <a:r>
              <a:rPr lang="en-US" dirty="0" smtClean="0"/>
              <a:t>Currently funded projects will continue </a:t>
            </a:r>
          </a:p>
          <a:p>
            <a:r>
              <a:rPr lang="en-US" dirty="0" smtClean="0"/>
              <a:t>We have drafted a summary report (can share)</a:t>
            </a:r>
          </a:p>
          <a:p>
            <a:r>
              <a:rPr lang="en-US" dirty="0" smtClean="0"/>
              <a:t>Invited “visioning” workshop (January 2018)</a:t>
            </a:r>
          </a:p>
          <a:p>
            <a:r>
              <a:rPr lang="en-US" dirty="0" smtClean="0"/>
              <a:t>Final summary report (February 2018)</a:t>
            </a:r>
          </a:p>
          <a:p>
            <a:r>
              <a:rPr lang="en-US" dirty="0" smtClean="0"/>
              <a:t>Strategic Plan for “NSRC2.0”</a:t>
            </a:r>
          </a:p>
          <a:p>
            <a:r>
              <a:rPr lang="en-US" dirty="0" smtClean="0"/>
              <a:t>Explore new funding opportunities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9045" y="5295662"/>
            <a:ext cx="1077869" cy="1033486"/>
          </a:xfrm>
          <a:prstGeom prst="rect">
            <a:avLst/>
          </a:prstGeom>
        </p:spPr>
      </p:pic>
    </p:spTree>
    <p:extLst>
      <p:ext uri="{BB962C8B-B14F-4D97-AF65-F5344CB8AC3E}">
        <p14:creationId xmlns:p14="http://schemas.microsoft.com/office/powerpoint/2010/main" val="2846116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a:t>
            </a:r>
            <a:br>
              <a:rPr lang="en-US" dirty="0" smtClean="0"/>
            </a:br>
            <a:r>
              <a:rPr lang="en-US" sz="3600" dirty="0" smtClean="0"/>
              <a:t>We need to hear from you!</a:t>
            </a:r>
            <a:endParaRPr lang="en-US" dirty="0"/>
          </a:p>
        </p:txBody>
      </p:sp>
      <p:sp>
        <p:nvSpPr>
          <p:cNvPr id="3" name="Content Placeholder 2"/>
          <p:cNvSpPr>
            <a:spLocks noGrp="1"/>
          </p:cNvSpPr>
          <p:nvPr>
            <p:ph idx="1"/>
          </p:nvPr>
        </p:nvSpPr>
        <p:spPr>
          <a:xfrm>
            <a:off x="628650" y="1825624"/>
            <a:ext cx="7886700" cy="4793539"/>
          </a:xfrm>
        </p:spPr>
        <p:txBody>
          <a:bodyPr>
            <a:normAutofit fontScale="92500" lnSpcReduction="20000"/>
          </a:bodyPr>
          <a:lstStyle/>
          <a:p>
            <a:pPr>
              <a:lnSpc>
                <a:spcPct val="110000"/>
              </a:lnSpc>
              <a:spcBef>
                <a:spcPts val="1200"/>
              </a:spcBef>
            </a:pPr>
            <a:r>
              <a:rPr lang="en-US" dirty="0" smtClean="0"/>
              <a:t>Has the NSRC helped to facilitate your research?</a:t>
            </a:r>
          </a:p>
          <a:p>
            <a:pPr>
              <a:lnSpc>
                <a:spcPct val="110000"/>
              </a:lnSpc>
              <a:spcBef>
                <a:spcPts val="1200"/>
              </a:spcBef>
            </a:pPr>
            <a:r>
              <a:rPr lang="en-US" dirty="0" smtClean="0"/>
              <a:t>Have NSRC findings informed your work?</a:t>
            </a:r>
          </a:p>
          <a:p>
            <a:pPr>
              <a:lnSpc>
                <a:spcPct val="110000"/>
              </a:lnSpc>
              <a:spcBef>
                <a:spcPts val="1200"/>
              </a:spcBef>
            </a:pPr>
            <a:r>
              <a:rPr lang="en-US" dirty="0" smtClean="0"/>
              <a:t>How could a new NSRC2.0 best serve the Northern Forest community?</a:t>
            </a:r>
          </a:p>
          <a:p>
            <a:pPr>
              <a:lnSpc>
                <a:spcPct val="110000"/>
              </a:lnSpc>
              <a:spcBef>
                <a:spcPts val="1200"/>
              </a:spcBef>
            </a:pPr>
            <a:r>
              <a:rPr lang="en-US" dirty="0"/>
              <a:t>S</a:t>
            </a:r>
            <a:r>
              <a:rPr lang="en-US" dirty="0" smtClean="0"/>
              <a:t>hould an NSRC2.0 invest in a broad spectrum of diverse research projects or focus one or two narrow but critical research topics?</a:t>
            </a:r>
          </a:p>
          <a:p>
            <a:pPr>
              <a:lnSpc>
                <a:spcPct val="110000"/>
              </a:lnSpc>
              <a:spcBef>
                <a:spcPts val="1200"/>
              </a:spcBef>
            </a:pPr>
            <a:r>
              <a:rPr lang="en-US" dirty="0" smtClean="0"/>
              <a:t>How should an NSRC2.0 by governed?</a:t>
            </a:r>
          </a:p>
          <a:p>
            <a:pPr>
              <a:lnSpc>
                <a:spcPct val="110000"/>
              </a:lnSpc>
              <a:spcBef>
                <a:spcPts val="1200"/>
              </a:spcBef>
            </a:pPr>
            <a:r>
              <a:rPr lang="en-US" dirty="0" smtClean="0"/>
              <a:t>What should be do to ensure productive collaborations between researchers and end-users?</a:t>
            </a:r>
          </a:p>
        </p:txBody>
      </p:sp>
    </p:spTree>
    <p:extLst>
      <p:ext uri="{BB962C8B-B14F-4D97-AF65-F5344CB8AC3E}">
        <p14:creationId xmlns:p14="http://schemas.microsoft.com/office/powerpoint/2010/main" val="3975181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724185" y="1608801"/>
            <a:ext cx="7791165" cy="2854019"/>
          </a:xfrm>
        </p:spPr>
        <p:txBody>
          <a:bodyPr>
            <a:normAutofit/>
          </a:bodyPr>
          <a:lstStyle/>
          <a:p>
            <a:r>
              <a:rPr lang="en-US" sz="2400" dirty="0" smtClean="0"/>
              <a:t>Breck Bowden (</a:t>
            </a:r>
            <a:r>
              <a:rPr lang="en-US" sz="2400" dirty="0" smtClean="0">
                <a:hlinkClick r:id="rId2"/>
              </a:rPr>
              <a:t>breck.bowden@uvm.edu</a:t>
            </a:r>
            <a:r>
              <a:rPr lang="en-US" sz="2400" dirty="0" smtClean="0"/>
              <a:t>)</a:t>
            </a:r>
          </a:p>
          <a:p>
            <a:r>
              <a:rPr lang="en-US" sz="2400" dirty="0" smtClean="0"/>
              <a:t>Bill McDowell (</a:t>
            </a:r>
            <a:r>
              <a:rPr lang="en-US" sz="2400" dirty="0" smtClean="0">
                <a:hlinkClick r:id="rId3"/>
              </a:rPr>
              <a:t>bill.mcdowell@unh.edu</a:t>
            </a:r>
            <a:r>
              <a:rPr lang="en-US" sz="2400" dirty="0" smtClean="0"/>
              <a:t>) </a:t>
            </a:r>
          </a:p>
          <a:p>
            <a:r>
              <a:rPr lang="en-US" sz="2400" dirty="0" smtClean="0"/>
              <a:t>Aaron Weiskittel (</a:t>
            </a:r>
            <a:r>
              <a:rPr lang="en-US" sz="2400" dirty="0" smtClean="0">
                <a:hlinkClick r:id="rId4"/>
              </a:rPr>
              <a:t>aaron.weiskittel@maine.edu</a:t>
            </a:r>
            <a:r>
              <a:rPr lang="en-US" sz="2400" dirty="0" smtClean="0"/>
              <a:t>) </a:t>
            </a:r>
          </a:p>
          <a:p>
            <a:r>
              <a:rPr lang="en-US" sz="2400" dirty="0" smtClean="0"/>
              <a:t>Dave Newman (</a:t>
            </a:r>
            <a:r>
              <a:rPr lang="en-US" sz="2400" dirty="0" smtClean="0">
                <a:hlinkClick r:id="rId5"/>
              </a:rPr>
              <a:t>dnewman@esf.edu</a:t>
            </a:r>
            <a:r>
              <a:rPr lang="en-US" sz="2400" dirty="0" smtClean="0"/>
              <a:t>) </a:t>
            </a:r>
          </a:p>
          <a:p>
            <a:r>
              <a:rPr lang="en-US" sz="2400" dirty="0" smtClean="0"/>
              <a:t>Anthea Lavallee (</a:t>
            </a:r>
            <a:r>
              <a:rPr lang="en-US" sz="2400" dirty="0" smtClean="0">
                <a:hlinkClick r:id="rId6"/>
              </a:rPr>
              <a:t>alavallee@hubbardbrookfoundation.org</a:t>
            </a:r>
            <a:r>
              <a:rPr lang="en-US" sz="2400" dirty="0" smtClean="0"/>
              <a:t>) </a:t>
            </a:r>
          </a:p>
          <a:p>
            <a:r>
              <a:rPr lang="en-US" sz="2400" dirty="0" smtClean="0"/>
              <a:t>Chris Woodall (</a:t>
            </a:r>
            <a:r>
              <a:rPr lang="en-US" sz="2400" dirty="0" smtClean="0">
                <a:hlinkClick r:id="rId7"/>
              </a:rPr>
              <a:t>cwoodall@fs.fed.us</a:t>
            </a:r>
            <a:r>
              <a:rPr lang="en-US" sz="2400" dirty="0" smtClean="0"/>
              <a:t>) </a:t>
            </a:r>
            <a:endParaRPr lang="en-US" sz="2400" dirty="0"/>
          </a:p>
        </p:txBody>
      </p:sp>
      <p:pic>
        <p:nvPicPr>
          <p:cNvPr id="6" name="Picture 5"/>
          <p:cNvPicPr>
            <a:picLocks noChangeAspect="1"/>
          </p:cNvPicPr>
          <p:nvPr/>
        </p:nvPicPr>
        <p:blipFill>
          <a:blip r:embed="rId8"/>
          <a:stretch>
            <a:fillRect/>
          </a:stretch>
        </p:blipFill>
        <p:spPr>
          <a:xfrm>
            <a:off x="3643952" y="4829772"/>
            <a:ext cx="5103410" cy="1584320"/>
          </a:xfrm>
          <a:prstGeom prst="rect">
            <a:avLst/>
          </a:prstGeom>
        </p:spPr>
      </p:pic>
      <p:sp>
        <p:nvSpPr>
          <p:cNvPr id="7" name="TextBox 6"/>
          <p:cNvSpPr txBox="1"/>
          <p:nvPr/>
        </p:nvSpPr>
        <p:spPr>
          <a:xfrm>
            <a:off x="6958419" y="6349481"/>
            <a:ext cx="1878078" cy="307777"/>
          </a:xfrm>
          <a:prstGeom prst="rect">
            <a:avLst/>
          </a:prstGeom>
          <a:noFill/>
        </p:spPr>
        <p:txBody>
          <a:bodyPr wrap="none" rtlCol="0">
            <a:spAutoFit/>
          </a:bodyPr>
          <a:lstStyle/>
          <a:p>
            <a:r>
              <a:rPr lang="en-US" sz="1400" dirty="0" smtClean="0">
                <a:solidFill>
                  <a:schemeClr val="tx1">
                    <a:lumMod val="50000"/>
                    <a:lumOff val="50000"/>
                  </a:schemeClr>
                </a:solidFill>
              </a:rPr>
              <a:t>The Wilderness Society</a:t>
            </a:r>
            <a:endParaRPr lang="en-US" sz="1400" dirty="0">
              <a:solidFill>
                <a:schemeClr val="tx1">
                  <a:lumMod val="50000"/>
                  <a:lumOff val="50000"/>
                </a:schemeClr>
              </a:solidFill>
            </a:endParaRPr>
          </a:p>
        </p:txBody>
      </p:sp>
    </p:spTree>
    <p:extLst>
      <p:ext uri="{BB962C8B-B14F-4D97-AF65-F5344CB8AC3E}">
        <p14:creationId xmlns:p14="http://schemas.microsoft.com/office/powerpoint/2010/main" val="3213625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NSRC Mission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0449" y="4851577"/>
            <a:ext cx="1201049" cy="115159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1498" y="1557757"/>
            <a:ext cx="4820503" cy="3051635"/>
          </a:xfrm>
          <a:prstGeom prst="rect">
            <a:avLst/>
          </a:prstGeom>
        </p:spPr>
      </p:pic>
      <p:sp>
        <p:nvSpPr>
          <p:cNvPr id="5" name="TextBox 4"/>
          <p:cNvSpPr txBox="1"/>
          <p:nvPr/>
        </p:nvSpPr>
        <p:spPr>
          <a:xfrm>
            <a:off x="614149" y="1806303"/>
            <a:ext cx="3357349" cy="2554545"/>
          </a:xfrm>
          <a:prstGeom prst="rect">
            <a:avLst/>
          </a:prstGeom>
          <a:noFill/>
        </p:spPr>
        <p:txBody>
          <a:bodyPr wrap="square" rtlCol="0">
            <a:spAutoFit/>
          </a:bodyPr>
          <a:lstStyle/>
          <a:p>
            <a:r>
              <a:rPr lang="en-US" sz="2000" dirty="0"/>
              <a:t>The NSRC addresses the importance of the Northern Forest to society and the need for research to have relevance and benefit to the people who live there, work with its resources, use its products, visit it, and care about it.</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7048" y="4609392"/>
            <a:ext cx="3470228" cy="1635965"/>
          </a:xfrm>
          <a:prstGeom prst="rect">
            <a:avLst/>
          </a:prstGeom>
        </p:spPr>
      </p:pic>
      <p:sp>
        <p:nvSpPr>
          <p:cNvPr id="7" name="TextBox 6"/>
          <p:cNvSpPr txBox="1"/>
          <p:nvPr/>
        </p:nvSpPr>
        <p:spPr>
          <a:xfrm>
            <a:off x="628650" y="4851577"/>
            <a:ext cx="2000869" cy="369332"/>
          </a:xfrm>
          <a:prstGeom prst="rect">
            <a:avLst/>
          </a:prstGeom>
          <a:noFill/>
        </p:spPr>
        <p:txBody>
          <a:bodyPr wrap="none" rtlCol="0">
            <a:spAutoFit/>
          </a:bodyPr>
          <a:lstStyle/>
          <a:p>
            <a:r>
              <a:rPr lang="en-US" dirty="0" smtClean="0"/>
              <a:t>Public Law 105-185</a:t>
            </a:r>
            <a:endParaRPr lang="en-US" dirty="0"/>
          </a:p>
        </p:txBody>
      </p:sp>
    </p:spTree>
    <p:extLst>
      <p:ext uri="{BB962C8B-B14F-4D97-AF65-F5344CB8AC3E}">
        <p14:creationId xmlns:p14="http://schemas.microsoft.com/office/powerpoint/2010/main" val="3447364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3643099" cy="1325563"/>
          </a:xfrm>
        </p:spPr>
        <p:txBody>
          <a:bodyPr/>
          <a:lstStyle/>
          <a:p>
            <a:r>
              <a:rPr lang="en-US" dirty="0" smtClean="0"/>
              <a:t>NSRC Scope</a:t>
            </a:r>
            <a:endParaRPr lang="en-US" dirty="0"/>
          </a:p>
        </p:txBody>
      </p:sp>
      <p:sp>
        <p:nvSpPr>
          <p:cNvPr id="4" name="Rounded Rectangle 3"/>
          <p:cNvSpPr/>
          <p:nvPr/>
        </p:nvSpPr>
        <p:spPr>
          <a:xfrm>
            <a:off x="5377219" y="191069"/>
            <a:ext cx="3439235" cy="65509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Interest Areas</a:t>
            </a:r>
          </a:p>
          <a:p>
            <a:endParaRPr lang="en-US" dirty="0">
              <a:solidFill>
                <a:schemeClr val="tx1"/>
              </a:solidFill>
            </a:endParaRPr>
          </a:p>
          <a:p>
            <a:pPr marL="285750" indent="-285750">
              <a:buFont typeface="Arial" panose="020B0604020202020204" pitchFamily="34" charset="0"/>
              <a:buChar char="•"/>
            </a:pPr>
            <a:r>
              <a:rPr lang="en-US" dirty="0" smtClean="0">
                <a:solidFill>
                  <a:schemeClr val="tx1"/>
                </a:solidFill>
              </a:rPr>
              <a:t>Atmospheric Pollution</a:t>
            </a:r>
          </a:p>
          <a:p>
            <a:pPr marL="285750" indent="-285750">
              <a:buFont typeface="Arial" panose="020B0604020202020204" pitchFamily="34" charset="0"/>
              <a:buChar char="•"/>
            </a:pPr>
            <a:r>
              <a:rPr lang="en-US" dirty="0" smtClean="0">
                <a:solidFill>
                  <a:schemeClr val="tx1"/>
                </a:solidFill>
              </a:rPr>
              <a:t>Climate Change</a:t>
            </a:r>
          </a:p>
          <a:p>
            <a:pPr marL="285750" indent="-285750">
              <a:buFont typeface="Arial" panose="020B0604020202020204" pitchFamily="34" charset="0"/>
              <a:buChar char="•"/>
            </a:pPr>
            <a:r>
              <a:rPr lang="en-US" dirty="0" smtClean="0">
                <a:solidFill>
                  <a:schemeClr val="tx1"/>
                </a:solidFill>
              </a:rPr>
              <a:t>Community &amp; Landowner Engagement</a:t>
            </a:r>
          </a:p>
          <a:p>
            <a:pPr marL="285750" indent="-285750">
              <a:buFont typeface="Arial" panose="020B0604020202020204" pitchFamily="34" charset="0"/>
              <a:buChar char="•"/>
            </a:pPr>
            <a:r>
              <a:rPr lang="en-US" dirty="0" smtClean="0">
                <a:solidFill>
                  <a:schemeClr val="tx1"/>
                </a:solidFill>
              </a:rPr>
              <a:t>Conservation &amp; Biodiversity</a:t>
            </a:r>
          </a:p>
          <a:p>
            <a:pPr marL="285750" indent="-285750">
              <a:buFont typeface="Arial" panose="020B0604020202020204" pitchFamily="34" charset="0"/>
              <a:buChar char="•"/>
            </a:pPr>
            <a:r>
              <a:rPr lang="en-US" dirty="0" smtClean="0">
                <a:solidFill>
                  <a:schemeClr val="tx1"/>
                </a:solidFill>
              </a:rPr>
              <a:t>Ecology</a:t>
            </a:r>
          </a:p>
          <a:p>
            <a:pPr marL="285750" indent="-285750">
              <a:buFont typeface="Arial" panose="020B0604020202020204" pitchFamily="34" charset="0"/>
              <a:buChar char="•"/>
            </a:pPr>
            <a:r>
              <a:rPr lang="en-US" dirty="0" smtClean="0">
                <a:solidFill>
                  <a:schemeClr val="tx1"/>
                </a:solidFill>
              </a:rPr>
              <a:t>Economy of the Northern Forest</a:t>
            </a:r>
          </a:p>
          <a:p>
            <a:pPr marL="285750" indent="-285750">
              <a:buFont typeface="Arial" panose="020B0604020202020204" pitchFamily="34" charset="0"/>
              <a:buChar char="•"/>
            </a:pPr>
            <a:r>
              <a:rPr lang="en-US" dirty="0" smtClean="0">
                <a:solidFill>
                  <a:schemeClr val="tx1"/>
                </a:solidFill>
              </a:rPr>
              <a:t>Energy &amp; Carbon</a:t>
            </a:r>
          </a:p>
          <a:p>
            <a:pPr marL="285750" indent="-285750">
              <a:buFont typeface="Arial" panose="020B0604020202020204" pitchFamily="34" charset="0"/>
              <a:buChar char="•"/>
            </a:pPr>
            <a:r>
              <a:rPr lang="en-US" dirty="0" smtClean="0">
                <a:solidFill>
                  <a:schemeClr val="tx1"/>
                </a:solidFill>
              </a:rPr>
              <a:t>Forest Health &amp; Invasive Species</a:t>
            </a:r>
          </a:p>
          <a:p>
            <a:pPr marL="285750" indent="-285750">
              <a:buFont typeface="Arial" panose="020B0604020202020204" pitchFamily="34" charset="0"/>
              <a:buChar char="•"/>
            </a:pPr>
            <a:r>
              <a:rPr lang="en-US" dirty="0" smtClean="0">
                <a:solidFill>
                  <a:schemeClr val="tx1"/>
                </a:solidFill>
              </a:rPr>
              <a:t>Forest Management &amp; Productivity</a:t>
            </a:r>
          </a:p>
          <a:p>
            <a:pPr marL="285750" indent="-285750">
              <a:buFont typeface="Arial" panose="020B0604020202020204" pitchFamily="34" charset="0"/>
              <a:buChar char="•"/>
            </a:pPr>
            <a:r>
              <a:rPr lang="en-US" dirty="0" smtClean="0">
                <a:solidFill>
                  <a:schemeClr val="tx1"/>
                </a:solidFill>
              </a:rPr>
              <a:t>Forest Products</a:t>
            </a:r>
          </a:p>
          <a:p>
            <a:pPr marL="285750" indent="-285750">
              <a:buFont typeface="Arial" panose="020B0604020202020204" pitchFamily="34" charset="0"/>
              <a:buChar char="•"/>
            </a:pPr>
            <a:r>
              <a:rPr lang="en-US" dirty="0" smtClean="0">
                <a:solidFill>
                  <a:schemeClr val="tx1"/>
                </a:solidFill>
              </a:rPr>
              <a:t>Land Use Planning &amp; Development</a:t>
            </a:r>
          </a:p>
          <a:p>
            <a:pPr marL="285750" indent="-285750">
              <a:buFont typeface="Arial" panose="020B0604020202020204" pitchFamily="34" charset="0"/>
              <a:buChar char="•"/>
            </a:pPr>
            <a:r>
              <a:rPr lang="en-US" dirty="0" smtClean="0">
                <a:solidFill>
                  <a:schemeClr val="tx1"/>
                </a:solidFill>
              </a:rPr>
              <a:t>Recreation &amp; Tourism</a:t>
            </a:r>
          </a:p>
          <a:p>
            <a:pPr marL="285750" indent="-285750">
              <a:buFont typeface="Arial" panose="020B0604020202020204" pitchFamily="34" charset="0"/>
              <a:buChar char="•"/>
            </a:pPr>
            <a:r>
              <a:rPr lang="en-US" dirty="0" smtClean="0">
                <a:solidFill>
                  <a:schemeClr val="tx1"/>
                </a:solidFill>
              </a:rPr>
              <a:t>Water &amp; Watersheds</a:t>
            </a:r>
          </a:p>
          <a:p>
            <a:pPr marL="285750" indent="-285750">
              <a:buFont typeface="Arial" panose="020B0604020202020204" pitchFamily="34" charset="0"/>
              <a:buChar char="•"/>
            </a:pPr>
            <a:r>
              <a:rPr lang="en-US" dirty="0" smtClean="0">
                <a:solidFill>
                  <a:schemeClr val="tx1"/>
                </a:solidFill>
              </a:rPr>
              <a:t>Wildlife</a:t>
            </a:r>
            <a:endParaRPr lang="en-US" dirty="0">
              <a:solidFill>
                <a:schemeClr val="tx1"/>
              </a:solidFill>
            </a:endParaRPr>
          </a:p>
        </p:txBody>
      </p:sp>
      <p:sp>
        <p:nvSpPr>
          <p:cNvPr id="5" name="Rounded Rectangle 4"/>
          <p:cNvSpPr/>
          <p:nvPr/>
        </p:nvSpPr>
        <p:spPr>
          <a:xfrm>
            <a:off x="2450199" y="1690689"/>
            <a:ext cx="2771918" cy="403973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rPr>
              <a:t>Thematic Areas</a:t>
            </a:r>
            <a:endParaRPr lang="en-US" sz="3200" dirty="0" smtClean="0">
              <a:solidFill>
                <a:schemeClr val="tx1"/>
              </a:solidFill>
            </a:endParaRPr>
          </a:p>
          <a:p>
            <a:endParaRPr lang="en-US" dirty="0" smtClean="0">
              <a:solidFill>
                <a:schemeClr val="tx1"/>
              </a:solidFill>
            </a:endParaRPr>
          </a:p>
          <a:p>
            <a:r>
              <a:rPr lang="en-US" dirty="0" smtClean="0">
                <a:solidFill>
                  <a:schemeClr val="tx1"/>
                </a:solidFill>
              </a:rPr>
              <a:t>Sustaining </a:t>
            </a:r>
            <a:r>
              <a:rPr lang="en-US" dirty="0">
                <a:solidFill>
                  <a:schemeClr val="tx1"/>
                </a:solidFill>
              </a:rPr>
              <a:t>productive </a:t>
            </a:r>
            <a:r>
              <a:rPr lang="en-US" dirty="0" smtClean="0">
                <a:solidFill>
                  <a:schemeClr val="tx1"/>
                </a:solidFill>
              </a:rPr>
              <a:t>communities </a:t>
            </a:r>
          </a:p>
          <a:p>
            <a:endParaRPr lang="en-US" dirty="0">
              <a:solidFill>
                <a:schemeClr val="tx1"/>
              </a:solidFill>
            </a:endParaRPr>
          </a:p>
          <a:p>
            <a:r>
              <a:rPr lang="en-US" dirty="0" smtClean="0">
                <a:solidFill>
                  <a:schemeClr val="tx1"/>
                </a:solidFill>
              </a:rPr>
              <a:t>Sustaining </a:t>
            </a:r>
            <a:r>
              <a:rPr lang="en-US" dirty="0">
                <a:solidFill>
                  <a:schemeClr val="tx1"/>
                </a:solidFill>
              </a:rPr>
              <a:t>ecosystem </a:t>
            </a:r>
            <a:r>
              <a:rPr lang="en-US" dirty="0" smtClean="0">
                <a:solidFill>
                  <a:schemeClr val="tx1"/>
                </a:solidFill>
              </a:rPr>
              <a:t>health</a:t>
            </a:r>
          </a:p>
          <a:p>
            <a:endParaRPr lang="en-US" dirty="0">
              <a:solidFill>
                <a:schemeClr val="tx1"/>
              </a:solidFill>
            </a:endParaRPr>
          </a:p>
          <a:p>
            <a:r>
              <a:rPr lang="en-US" dirty="0" smtClean="0">
                <a:solidFill>
                  <a:schemeClr val="tx1"/>
                </a:solidFill>
              </a:rPr>
              <a:t>Sustaining </a:t>
            </a:r>
            <a:r>
              <a:rPr lang="en-US" dirty="0">
                <a:solidFill>
                  <a:schemeClr val="tx1"/>
                </a:solidFill>
              </a:rPr>
              <a:t>productivity </a:t>
            </a:r>
            <a:r>
              <a:rPr lang="en-US" dirty="0" smtClean="0">
                <a:solidFill>
                  <a:schemeClr val="tx1"/>
                </a:solidFill>
              </a:rPr>
              <a:t>and products</a:t>
            </a:r>
          </a:p>
          <a:p>
            <a:endParaRPr lang="en-US" dirty="0">
              <a:solidFill>
                <a:schemeClr val="tx1"/>
              </a:solidFill>
            </a:endParaRPr>
          </a:p>
          <a:p>
            <a:r>
              <a:rPr lang="en-US" dirty="0" smtClean="0">
                <a:solidFill>
                  <a:schemeClr val="tx1"/>
                </a:solidFill>
              </a:rPr>
              <a:t>Sustaining biodiversity</a:t>
            </a:r>
            <a:endParaRPr lang="en-US" dirty="0">
              <a:solidFill>
                <a:schemeClr val="tx1"/>
              </a:solidFill>
            </a:endParaRPr>
          </a:p>
        </p:txBody>
      </p:sp>
      <p:sp>
        <p:nvSpPr>
          <p:cNvPr id="10" name="Rounded Rectangle 9"/>
          <p:cNvSpPr/>
          <p:nvPr/>
        </p:nvSpPr>
        <p:spPr>
          <a:xfrm>
            <a:off x="473548" y="3219237"/>
            <a:ext cx="1821549" cy="98263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NSRC</a:t>
            </a:r>
            <a:endParaRPr lang="en-US" sz="2800" dirty="0">
              <a:solidFill>
                <a:schemeClr val="tx1"/>
              </a:solidFill>
            </a:endParaRPr>
          </a:p>
        </p:txBody>
      </p:sp>
      <p:sp>
        <p:nvSpPr>
          <p:cNvPr id="11" name="Rectangle 10"/>
          <p:cNvSpPr/>
          <p:nvPr/>
        </p:nvSpPr>
        <p:spPr>
          <a:xfrm>
            <a:off x="628650" y="6295543"/>
            <a:ext cx="2753382" cy="369332"/>
          </a:xfrm>
          <a:prstGeom prst="rect">
            <a:avLst/>
          </a:prstGeom>
        </p:spPr>
        <p:txBody>
          <a:bodyPr wrap="none">
            <a:spAutoFit/>
          </a:bodyPr>
          <a:lstStyle/>
          <a:p>
            <a:r>
              <a:rPr lang="en-US" dirty="0" smtClean="0"/>
              <a:t>See: https</a:t>
            </a:r>
            <a:r>
              <a:rPr lang="en-US" dirty="0"/>
              <a:t>://nsrcforest.org/</a:t>
            </a:r>
          </a:p>
        </p:txBody>
      </p:sp>
    </p:spTree>
    <p:extLst>
      <p:ext uri="{BB962C8B-B14F-4D97-AF65-F5344CB8AC3E}">
        <p14:creationId xmlns:p14="http://schemas.microsoft.com/office/powerpoint/2010/main" val="41161389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50545" y="4874486"/>
            <a:ext cx="2848444" cy="1325563"/>
          </a:xfrm>
        </p:spPr>
        <p:txBody>
          <a:bodyPr>
            <a:normAutofit fontScale="90000"/>
          </a:bodyPr>
          <a:lstStyle/>
          <a:p>
            <a:r>
              <a:rPr lang="en-US" dirty="0" smtClean="0"/>
              <a:t>NSRC Partnerships</a:t>
            </a:r>
            <a:endParaRPr lang="en-US" dirty="0"/>
          </a:p>
        </p:txBody>
      </p:sp>
      <p:grpSp>
        <p:nvGrpSpPr>
          <p:cNvPr id="34" name="Group 33"/>
          <p:cNvGrpSpPr/>
          <p:nvPr/>
        </p:nvGrpSpPr>
        <p:grpSpPr>
          <a:xfrm>
            <a:off x="1133617" y="337781"/>
            <a:ext cx="8010383" cy="5827595"/>
            <a:chOff x="1133617" y="337781"/>
            <a:chExt cx="8010383" cy="5827595"/>
          </a:xfrm>
        </p:grpSpPr>
        <p:graphicFrame>
          <p:nvGraphicFramePr>
            <p:cNvPr id="16" name="Diagram 15"/>
            <p:cNvGraphicFramePr/>
            <p:nvPr>
              <p:extLst>
                <p:ext uri="{D42A27DB-BD31-4B8C-83A1-F6EECF244321}">
                  <p14:modId xmlns:p14="http://schemas.microsoft.com/office/powerpoint/2010/main" val="3126696448"/>
                </p:ext>
              </p:extLst>
            </p:nvPr>
          </p:nvGraphicFramePr>
          <p:xfrm>
            <a:off x="1133617" y="337781"/>
            <a:ext cx="8010383" cy="58275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Oval 13"/>
            <p:cNvSpPr/>
            <p:nvPr/>
          </p:nvSpPr>
          <p:spPr>
            <a:xfrm>
              <a:off x="2978909" y="1137691"/>
              <a:ext cx="4261655" cy="41686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5" name="Freeform 4"/>
            <p:cNvSpPr/>
            <p:nvPr/>
          </p:nvSpPr>
          <p:spPr>
            <a:xfrm>
              <a:off x="3472568" y="1456390"/>
              <a:ext cx="3413760" cy="3413760"/>
            </a:xfrm>
            <a:custGeom>
              <a:avLst/>
              <a:gdLst>
                <a:gd name="connsiteX0" fmla="*/ 1706880 w 3413760"/>
                <a:gd name="connsiteY0" fmla="*/ 0 h 3413760"/>
                <a:gd name="connsiteX1" fmla="*/ 3185081 w 3413760"/>
                <a:gd name="connsiteY1" fmla="*/ 853440 h 3413760"/>
                <a:gd name="connsiteX2" fmla="*/ 1706880 w 3413760"/>
                <a:gd name="connsiteY2" fmla="*/ 1706880 h 3413760"/>
                <a:gd name="connsiteX3" fmla="*/ 1706880 w 3413760"/>
                <a:gd name="connsiteY3" fmla="*/ 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0"/>
                  </a:moveTo>
                  <a:cubicBezTo>
                    <a:pt x="2316689" y="0"/>
                    <a:pt x="2880177" y="325329"/>
                    <a:pt x="3185081" y="853440"/>
                  </a:cubicBezTo>
                  <a:lnTo>
                    <a:pt x="1706880" y="1706880"/>
                  </a:lnTo>
                  <a:lnTo>
                    <a:pt x="1706880" y="0"/>
                  </a:lnTo>
                  <a:close/>
                </a:path>
              </a:pathLst>
            </a:custGeom>
            <a:solidFill>
              <a:srgbClr val="92D05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40230" tIns="488138" rIns="783590" bIns="2338882" numCol="1" spcCol="1270" anchor="ctr" anchorCtr="0">
              <a:noAutofit/>
            </a:bodyPr>
            <a:lstStyle/>
            <a:p>
              <a:pPr lvl="0" algn="ctr" defTabSz="1822450">
                <a:lnSpc>
                  <a:spcPct val="90000"/>
                </a:lnSpc>
                <a:spcBef>
                  <a:spcPct val="0"/>
                </a:spcBef>
                <a:spcAft>
                  <a:spcPct val="35000"/>
                </a:spcAft>
              </a:pPr>
              <a:endParaRPr lang="en-US" sz="4100" kern="1200" dirty="0"/>
            </a:p>
          </p:txBody>
        </p:sp>
        <p:sp>
          <p:nvSpPr>
            <p:cNvPr id="6" name="Freeform 5"/>
            <p:cNvSpPr/>
            <p:nvPr/>
          </p:nvSpPr>
          <p:spPr>
            <a:xfrm>
              <a:off x="3513208" y="1526698"/>
              <a:ext cx="3413760" cy="3413760"/>
            </a:xfrm>
            <a:custGeom>
              <a:avLst/>
              <a:gdLst>
                <a:gd name="connsiteX0" fmla="*/ 3185081 w 3413760"/>
                <a:gd name="connsiteY0" fmla="*/ 853440 h 3413760"/>
                <a:gd name="connsiteX1" fmla="*/ 3185081 w 3413760"/>
                <a:gd name="connsiteY1" fmla="*/ 2560320 h 3413760"/>
                <a:gd name="connsiteX2" fmla="*/ 1706880 w 3413760"/>
                <a:gd name="connsiteY2" fmla="*/ 1706880 h 3413760"/>
                <a:gd name="connsiteX3" fmla="*/ 3185081 w 3413760"/>
                <a:gd name="connsiteY3" fmla="*/ 85344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185081" y="853440"/>
                  </a:moveTo>
                  <a:cubicBezTo>
                    <a:pt x="3489986" y="1381551"/>
                    <a:pt x="3489986" y="2032209"/>
                    <a:pt x="3185081" y="2560320"/>
                  </a:cubicBezTo>
                  <a:lnTo>
                    <a:pt x="1706880" y="1706880"/>
                  </a:lnTo>
                  <a:lnTo>
                    <a:pt x="3185081" y="853440"/>
                  </a:ln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2367280" tIns="1432560" rIns="213360" bIns="1412240" numCol="1" spcCol="1270" anchor="ctr" anchorCtr="0">
              <a:noAutofit/>
            </a:bodyPr>
            <a:lstStyle/>
            <a:p>
              <a:pPr lvl="0" algn="ctr" defTabSz="1778000">
                <a:lnSpc>
                  <a:spcPct val="90000"/>
                </a:lnSpc>
                <a:spcBef>
                  <a:spcPct val="0"/>
                </a:spcBef>
                <a:spcAft>
                  <a:spcPct val="35000"/>
                </a:spcAft>
              </a:pPr>
              <a:endParaRPr lang="en-US" sz="4000" kern="1200" dirty="0"/>
            </a:p>
          </p:txBody>
        </p:sp>
        <p:sp>
          <p:nvSpPr>
            <p:cNvPr id="13" name="Freeform 12"/>
            <p:cNvSpPr/>
            <p:nvPr/>
          </p:nvSpPr>
          <p:spPr>
            <a:xfrm>
              <a:off x="3472568" y="1597005"/>
              <a:ext cx="3413760" cy="3413760"/>
            </a:xfrm>
            <a:custGeom>
              <a:avLst/>
              <a:gdLst>
                <a:gd name="connsiteX0" fmla="*/ 3185081 w 3413760"/>
                <a:gd name="connsiteY0" fmla="*/ 2560320 h 3413760"/>
                <a:gd name="connsiteX1" fmla="*/ 1706880 w 3413760"/>
                <a:gd name="connsiteY1" fmla="*/ 3413760 h 3413760"/>
                <a:gd name="connsiteX2" fmla="*/ 1706880 w 3413760"/>
                <a:gd name="connsiteY2" fmla="*/ 1706880 h 3413760"/>
                <a:gd name="connsiteX3" fmla="*/ 3185081 w 3413760"/>
                <a:gd name="connsiteY3" fmla="*/ 256032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3185081" y="2560320"/>
                  </a:moveTo>
                  <a:cubicBezTo>
                    <a:pt x="2880176" y="3088431"/>
                    <a:pt x="2316689" y="3413760"/>
                    <a:pt x="1706880" y="3413760"/>
                  </a:cubicBezTo>
                  <a:lnTo>
                    <a:pt x="1706880" y="1706880"/>
                  </a:lnTo>
                  <a:lnTo>
                    <a:pt x="3185081" y="2560320"/>
                  </a:lnTo>
                  <a:close/>
                </a:path>
              </a:pathLst>
            </a:custGeom>
            <a:solidFill>
              <a:schemeClr val="accent6">
                <a:lumMod val="75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840230" tIns="2359203" rIns="783590" bIns="467817" numCol="1" spcCol="1270" anchor="ctr" anchorCtr="0">
              <a:noAutofit/>
            </a:bodyPr>
            <a:lstStyle/>
            <a:p>
              <a:pPr lvl="0" algn="ctr" defTabSz="1822450">
                <a:lnSpc>
                  <a:spcPct val="90000"/>
                </a:lnSpc>
                <a:spcBef>
                  <a:spcPct val="0"/>
                </a:spcBef>
                <a:spcAft>
                  <a:spcPct val="35000"/>
                </a:spcAft>
              </a:pPr>
              <a:endParaRPr lang="en-US" sz="4100" kern="1200" dirty="0"/>
            </a:p>
          </p:txBody>
        </p:sp>
        <p:sp>
          <p:nvSpPr>
            <p:cNvPr id="15" name="Freeform 14"/>
            <p:cNvSpPr/>
            <p:nvPr/>
          </p:nvSpPr>
          <p:spPr>
            <a:xfrm>
              <a:off x="3391288" y="1597005"/>
              <a:ext cx="3413760" cy="3413760"/>
            </a:xfrm>
            <a:custGeom>
              <a:avLst/>
              <a:gdLst>
                <a:gd name="connsiteX0" fmla="*/ 1706880 w 3413760"/>
                <a:gd name="connsiteY0" fmla="*/ 3413760 h 3413760"/>
                <a:gd name="connsiteX1" fmla="*/ 228679 w 3413760"/>
                <a:gd name="connsiteY1" fmla="*/ 2560320 h 3413760"/>
                <a:gd name="connsiteX2" fmla="*/ 1706880 w 3413760"/>
                <a:gd name="connsiteY2" fmla="*/ 1706880 h 3413760"/>
                <a:gd name="connsiteX3" fmla="*/ 1706880 w 3413760"/>
                <a:gd name="connsiteY3" fmla="*/ 341376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1706880" y="3413760"/>
                  </a:moveTo>
                  <a:cubicBezTo>
                    <a:pt x="1097071" y="3413760"/>
                    <a:pt x="533583" y="3088431"/>
                    <a:pt x="228679" y="2560320"/>
                  </a:cubicBezTo>
                  <a:lnTo>
                    <a:pt x="1706880" y="1706880"/>
                  </a:lnTo>
                  <a:lnTo>
                    <a:pt x="1706880" y="341376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83590" tIns="2359203" rIns="1840230" bIns="467817" numCol="1" spcCol="1270" anchor="ctr" anchorCtr="0">
              <a:noAutofit/>
            </a:bodyPr>
            <a:lstStyle/>
            <a:p>
              <a:pPr lvl="0" algn="ctr" defTabSz="1822450">
                <a:lnSpc>
                  <a:spcPct val="90000"/>
                </a:lnSpc>
                <a:spcBef>
                  <a:spcPct val="0"/>
                </a:spcBef>
                <a:spcAft>
                  <a:spcPct val="35000"/>
                </a:spcAft>
              </a:pPr>
              <a:endParaRPr lang="en-US" sz="4100" kern="1200" dirty="0"/>
            </a:p>
          </p:txBody>
        </p:sp>
        <p:sp>
          <p:nvSpPr>
            <p:cNvPr id="26" name="Freeform 25"/>
            <p:cNvSpPr/>
            <p:nvPr/>
          </p:nvSpPr>
          <p:spPr>
            <a:xfrm>
              <a:off x="3350648" y="1526698"/>
              <a:ext cx="3413760" cy="3413760"/>
            </a:xfrm>
            <a:custGeom>
              <a:avLst/>
              <a:gdLst>
                <a:gd name="connsiteX0" fmla="*/ 228679 w 3413760"/>
                <a:gd name="connsiteY0" fmla="*/ 2560320 h 3413760"/>
                <a:gd name="connsiteX1" fmla="*/ 228679 w 3413760"/>
                <a:gd name="connsiteY1" fmla="*/ 853440 h 3413760"/>
                <a:gd name="connsiteX2" fmla="*/ 1706880 w 3413760"/>
                <a:gd name="connsiteY2" fmla="*/ 1706880 h 3413760"/>
                <a:gd name="connsiteX3" fmla="*/ 228679 w 3413760"/>
                <a:gd name="connsiteY3" fmla="*/ 256032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28679" y="2560320"/>
                  </a:moveTo>
                  <a:cubicBezTo>
                    <a:pt x="-76226" y="2032209"/>
                    <a:pt x="-76226" y="1381551"/>
                    <a:pt x="228679" y="853440"/>
                  </a:cubicBezTo>
                  <a:lnTo>
                    <a:pt x="1706880" y="1706880"/>
                  </a:lnTo>
                  <a:lnTo>
                    <a:pt x="228679" y="2560320"/>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213360" tIns="1432560" rIns="2367280" bIns="1412240" numCol="1" spcCol="1270" anchor="ctr" anchorCtr="0">
              <a:noAutofit/>
            </a:bodyPr>
            <a:lstStyle/>
            <a:p>
              <a:pPr lvl="0" algn="ctr" defTabSz="1778000">
                <a:lnSpc>
                  <a:spcPct val="90000"/>
                </a:lnSpc>
                <a:spcBef>
                  <a:spcPct val="0"/>
                </a:spcBef>
                <a:spcAft>
                  <a:spcPct val="35000"/>
                </a:spcAft>
              </a:pPr>
              <a:endParaRPr lang="en-US" sz="4000" kern="1200" dirty="0"/>
            </a:p>
          </p:txBody>
        </p:sp>
        <p:sp>
          <p:nvSpPr>
            <p:cNvPr id="27" name="Freeform 26"/>
            <p:cNvSpPr/>
            <p:nvPr/>
          </p:nvSpPr>
          <p:spPr>
            <a:xfrm>
              <a:off x="3391288" y="1456390"/>
              <a:ext cx="3413760" cy="3413760"/>
            </a:xfrm>
            <a:custGeom>
              <a:avLst/>
              <a:gdLst>
                <a:gd name="connsiteX0" fmla="*/ 228679 w 3413760"/>
                <a:gd name="connsiteY0" fmla="*/ 853440 h 3413760"/>
                <a:gd name="connsiteX1" fmla="*/ 1706880 w 3413760"/>
                <a:gd name="connsiteY1" fmla="*/ 0 h 3413760"/>
                <a:gd name="connsiteX2" fmla="*/ 1706880 w 3413760"/>
                <a:gd name="connsiteY2" fmla="*/ 1706880 h 3413760"/>
                <a:gd name="connsiteX3" fmla="*/ 228679 w 3413760"/>
                <a:gd name="connsiteY3" fmla="*/ 853440 h 3413760"/>
              </a:gdLst>
              <a:ahLst/>
              <a:cxnLst>
                <a:cxn ang="0">
                  <a:pos x="connsiteX0" y="connsiteY0"/>
                </a:cxn>
                <a:cxn ang="0">
                  <a:pos x="connsiteX1" y="connsiteY1"/>
                </a:cxn>
                <a:cxn ang="0">
                  <a:pos x="connsiteX2" y="connsiteY2"/>
                </a:cxn>
                <a:cxn ang="0">
                  <a:pos x="connsiteX3" y="connsiteY3"/>
                </a:cxn>
              </a:cxnLst>
              <a:rect l="l" t="t" r="r" b="b"/>
              <a:pathLst>
                <a:path w="3413760" h="3413760">
                  <a:moveTo>
                    <a:pt x="228679" y="853440"/>
                  </a:moveTo>
                  <a:cubicBezTo>
                    <a:pt x="533584" y="325329"/>
                    <a:pt x="1097071" y="0"/>
                    <a:pt x="1706880" y="0"/>
                  </a:cubicBezTo>
                  <a:lnTo>
                    <a:pt x="1706880" y="1706880"/>
                  </a:lnTo>
                  <a:lnTo>
                    <a:pt x="228679" y="85344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783590" tIns="488138" rIns="1840230" bIns="2338882" numCol="1" spcCol="1270" anchor="ctr" anchorCtr="0">
              <a:noAutofit/>
            </a:bodyPr>
            <a:lstStyle/>
            <a:p>
              <a:pPr lvl="0" algn="ctr" defTabSz="1822450">
                <a:lnSpc>
                  <a:spcPct val="90000"/>
                </a:lnSpc>
                <a:spcBef>
                  <a:spcPct val="0"/>
                </a:spcBef>
                <a:spcAft>
                  <a:spcPct val="35000"/>
                </a:spcAft>
              </a:pPr>
              <a:endParaRPr lang="en-US" sz="4100" kern="1200" dirty="0"/>
            </a:p>
          </p:txBody>
        </p:sp>
        <p:sp>
          <p:nvSpPr>
            <p:cNvPr id="28" name="Circular Arrow 27"/>
            <p:cNvSpPr/>
            <p:nvPr/>
          </p:nvSpPr>
          <p:spPr>
            <a:xfrm>
              <a:off x="3261115" y="1245062"/>
              <a:ext cx="3836416" cy="3836416"/>
            </a:xfrm>
            <a:prstGeom prst="circularArrow">
              <a:avLst>
                <a:gd name="adj1" fmla="val 5085"/>
                <a:gd name="adj2" fmla="val 327528"/>
                <a:gd name="adj3" fmla="val 19472472"/>
                <a:gd name="adj4" fmla="val 16200251"/>
                <a:gd name="adj5" fmla="val 5932"/>
              </a:avLst>
            </a:prstGeom>
            <a:solidFill>
              <a:srgbClr val="92D050"/>
            </a:solidFill>
          </p:spPr>
          <p:style>
            <a:lnRef idx="0">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hueOff val="0"/>
                <a:satOff val="0"/>
                <a:lumOff val="0"/>
                <a:alphaOff val="0"/>
              </a:schemeClr>
            </a:fontRef>
          </p:style>
        </p:sp>
        <p:sp>
          <p:nvSpPr>
            <p:cNvPr id="29" name="Circular Arrow 28"/>
            <p:cNvSpPr/>
            <p:nvPr/>
          </p:nvSpPr>
          <p:spPr>
            <a:xfrm>
              <a:off x="3301755" y="1315370"/>
              <a:ext cx="3836416" cy="3836416"/>
            </a:xfrm>
            <a:prstGeom prst="circularArrow">
              <a:avLst>
                <a:gd name="adj1" fmla="val 5085"/>
                <a:gd name="adj2" fmla="val 327528"/>
                <a:gd name="adj3" fmla="val 1472472"/>
                <a:gd name="adj4" fmla="val 19800000"/>
                <a:gd name="adj5" fmla="val 5932"/>
              </a:avLst>
            </a:prstGeom>
            <a:solidFill>
              <a:schemeClr val="accent1">
                <a:lumMod val="60000"/>
                <a:lumOff val="40000"/>
              </a:schemeClr>
            </a:solidFill>
          </p:spPr>
          <p:style>
            <a:lnRef idx="0">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hueOff val="0"/>
                <a:satOff val="0"/>
                <a:lumOff val="0"/>
                <a:alphaOff val="0"/>
              </a:schemeClr>
            </a:fontRef>
          </p:style>
        </p:sp>
        <p:sp>
          <p:nvSpPr>
            <p:cNvPr id="30" name="Circular Arrow 29"/>
            <p:cNvSpPr/>
            <p:nvPr/>
          </p:nvSpPr>
          <p:spPr>
            <a:xfrm>
              <a:off x="3261115" y="1385677"/>
              <a:ext cx="3836416" cy="3836416"/>
            </a:xfrm>
            <a:prstGeom prst="circularArrow">
              <a:avLst>
                <a:gd name="adj1" fmla="val 5085"/>
                <a:gd name="adj2" fmla="val 327528"/>
                <a:gd name="adj3" fmla="val 5072221"/>
                <a:gd name="adj4" fmla="val 1800000"/>
                <a:gd name="adj5" fmla="val 5932"/>
              </a:avLst>
            </a:prstGeom>
            <a:solidFill>
              <a:schemeClr val="accent6">
                <a:lumMod val="75000"/>
              </a:schemeClr>
            </a:solidFill>
          </p:spPr>
          <p:style>
            <a:lnRef idx="0">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hueOff val="0"/>
                <a:satOff val="0"/>
                <a:lumOff val="0"/>
                <a:alphaOff val="0"/>
              </a:schemeClr>
            </a:fontRef>
          </p:style>
        </p:sp>
        <p:sp>
          <p:nvSpPr>
            <p:cNvPr id="31" name="Circular Arrow 30"/>
            <p:cNvSpPr/>
            <p:nvPr/>
          </p:nvSpPr>
          <p:spPr>
            <a:xfrm>
              <a:off x="3180084" y="1385677"/>
              <a:ext cx="3836416" cy="3836416"/>
            </a:xfrm>
            <a:prstGeom prst="circularArrow">
              <a:avLst>
                <a:gd name="adj1" fmla="val 5085"/>
                <a:gd name="adj2" fmla="val 327528"/>
                <a:gd name="adj3" fmla="val 8672472"/>
                <a:gd name="adj4" fmla="val 5400251"/>
                <a:gd name="adj5" fmla="val 5932"/>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sp>
          <p:nvSpPr>
            <p:cNvPr id="32" name="Circular Arrow 31"/>
            <p:cNvSpPr/>
            <p:nvPr/>
          </p:nvSpPr>
          <p:spPr>
            <a:xfrm>
              <a:off x="3139444" y="1315370"/>
              <a:ext cx="3836416" cy="3836416"/>
            </a:xfrm>
            <a:prstGeom prst="circularArrow">
              <a:avLst>
                <a:gd name="adj1" fmla="val 5085"/>
                <a:gd name="adj2" fmla="val 327528"/>
                <a:gd name="adj3" fmla="val 12272472"/>
                <a:gd name="adj4" fmla="val 9000000"/>
                <a:gd name="adj5" fmla="val 5932"/>
              </a:avLst>
            </a:prstGeom>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hueOff val="0"/>
                <a:satOff val="0"/>
                <a:lumOff val="0"/>
                <a:alphaOff val="0"/>
              </a:schemeClr>
            </a:fontRef>
          </p:style>
        </p:sp>
        <p:sp>
          <p:nvSpPr>
            <p:cNvPr id="33" name="Circular Arrow 32"/>
            <p:cNvSpPr/>
            <p:nvPr/>
          </p:nvSpPr>
          <p:spPr>
            <a:xfrm>
              <a:off x="3180084" y="1245062"/>
              <a:ext cx="3836416" cy="3836416"/>
            </a:xfrm>
            <a:prstGeom prst="circularArrow">
              <a:avLst>
                <a:gd name="adj1" fmla="val 5085"/>
                <a:gd name="adj2" fmla="val 327528"/>
                <a:gd name="adj3" fmla="val 15872221"/>
                <a:gd name="adj4" fmla="val 12600000"/>
                <a:gd name="adj5" fmla="val 5932"/>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sp>
        <p:sp>
          <p:nvSpPr>
            <p:cNvPr id="17" name="TextBox 16"/>
            <p:cNvSpPr txBox="1"/>
            <p:nvPr/>
          </p:nvSpPr>
          <p:spPr>
            <a:xfrm rot="1875572">
              <a:off x="5631158" y="1032401"/>
              <a:ext cx="1432187" cy="369332"/>
            </a:xfrm>
            <a:prstGeom prst="rect">
              <a:avLst/>
            </a:prstGeom>
            <a:noFill/>
          </p:spPr>
          <p:txBody>
            <a:bodyPr wrap="none" rtlCol="0">
              <a:spAutoFit/>
            </a:bodyPr>
            <a:lstStyle/>
            <a:p>
              <a:r>
                <a:rPr lang="en-US" b="1" dirty="0" smtClean="0"/>
                <a:t>Land Owners</a:t>
              </a:r>
              <a:endParaRPr lang="en-US" b="1" dirty="0"/>
            </a:p>
          </p:txBody>
        </p:sp>
        <p:sp>
          <p:nvSpPr>
            <p:cNvPr id="18" name="TextBox 17"/>
            <p:cNvSpPr txBox="1"/>
            <p:nvPr/>
          </p:nvSpPr>
          <p:spPr>
            <a:xfrm rot="5400000">
              <a:off x="6775659" y="3086254"/>
              <a:ext cx="1451038" cy="369332"/>
            </a:xfrm>
            <a:prstGeom prst="rect">
              <a:avLst/>
            </a:prstGeom>
            <a:noFill/>
          </p:spPr>
          <p:txBody>
            <a:bodyPr wrap="none" rtlCol="0">
              <a:spAutoFit/>
            </a:bodyPr>
            <a:lstStyle/>
            <a:p>
              <a:r>
                <a:rPr lang="en-US" b="1" dirty="0" smtClean="0"/>
                <a:t>Communities</a:t>
              </a:r>
              <a:endParaRPr lang="en-US" b="1" dirty="0"/>
            </a:p>
          </p:txBody>
        </p:sp>
        <p:sp>
          <p:nvSpPr>
            <p:cNvPr id="19" name="TextBox 18"/>
            <p:cNvSpPr txBox="1"/>
            <p:nvPr/>
          </p:nvSpPr>
          <p:spPr>
            <a:xfrm rot="8751214">
              <a:off x="5762696" y="5052459"/>
              <a:ext cx="1272143" cy="369332"/>
            </a:xfrm>
            <a:prstGeom prst="rect">
              <a:avLst/>
            </a:prstGeom>
            <a:noFill/>
          </p:spPr>
          <p:txBody>
            <a:bodyPr wrap="none" rtlCol="0">
              <a:spAutoFit/>
            </a:bodyPr>
            <a:lstStyle/>
            <a:p>
              <a:r>
                <a:rPr lang="en-US" b="1" dirty="0" smtClean="0"/>
                <a:t>Institutions</a:t>
              </a:r>
              <a:endParaRPr lang="en-US" b="1" dirty="0"/>
            </a:p>
          </p:txBody>
        </p:sp>
        <p:sp>
          <p:nvSpPr>
            <p:cNvPr id="20" name="TextBox 19"/>
            <p:cNvSpPr txBox="1"/>
            <p:nvPr/>
          </p:nvSpPr>
          <p:spPr>
            <a:xfrm rot="13024753">
              <a:off x="3284524" y="5068476"/>
              <a:ext cx="1028551" cy="369332"/>
            </a:xfrm>
            <a:prstGeom prst="rect">
              <a:avLst/>
            </a:prstGeom>
            <a:noFill/>
          </p:spPr>
          <p:txBody>
            <a:bodyPr wrap="none" rtlCol="0">
              <a:spAutoFit/>
            </a:bodyPr>
            <a:lstStyle/>
            <a:p>
              <a:r>
                <a:rPr lang="en-US" b="1" dirty="0" smtClean="0"/>
                <a:t>Agencies</a:t>
              </a:r>
              <a:endParaRPr lang="en-US" b="1" dirty="0"/>
            </a:p>
          </p:txBody>
        </p:sp>
        <p:sp>
          <p:nvSpPr>
            <p:cNvPr id="21" name="TextBox 20"/>
            <p:cNvSpPr txBox="1"/>
            <p:nvPr/>
          </p:nvSpPr>
          <p:spPr>
            <a:xfrm rot="16200000">
              <a:off x="2368947" y="3094481"/>
              <a:ext cx="731290" cy="369332"/>
            </a:xfrm>
            <a:prstGeom prst="rect">
              <a:avLst/>
            </a:prstGeom>
            <a:noFill/>
          </p:spPr>
          <p:txBody>
            <a:bodyPr wrap="none" rtlCol="0">
              <a:spAutoFit/>
            </a:bodyPr>
            <a:lstStyle/>
            <a:p>
              <a:r>
                <a:rPr lang="en-US" b="1" dirty="0" smtClean="0"/>
                <a:t>NGOs</a:t>
              </a:r>
              <a:endParaRPr lang="en-US" b="1" dirty="0"/>
            </a:p>
          </p:txBody>
        </p:sp>
        <p:sp>
          <p:nvSpPr>
            <p:cNvPr id="22" name="TextBox 21"/>
            <p:cNvSpPr txBox="1"/>
            <p:nvPr/>
          </p:nvSpPr>
          <p:spPr>
            <a:xfrm rot="19690223">
              <a:off x="3276762" y="1007000"/>
              <a:ext cx="1213794" cy="369332"/>
            </a:xfrm>
            <a:prstGeom prst="rect">
              <a:avLst/>
            </a:prstGeom>
            <a:noFill/>
          </p:spPr>
          <p:txBody>
            <a:bodyPr wrap="none" rtlCol="0">
              <a:spAutoFit/>
            </a:bodyPr>
            <a:lstStyle/>
            <a:p>
              <a:r>
                <a:rPr lang="en-US" b="1" dirty="0" smtClean="0"/>
                <a:t>Businesses</a:t>
              </a:r>
              <a:endParaRPr lang="en-US" b="1" dirty="0"/>
            </a:p>
          </p:txBody>
        </p:sp>
        <p:sp>
          <p:nvSpPr>
            <p:cNvPr id="24" name="TextBox 23"/>
            <p:cNvSpPr txBox="1"/>
            <p:nvPr/>
          </p:nvSpPr>
          <p:spPr>
            <a:xfrm rot="19873952">
              <a:off x="5414132" y="4096068"/>
              <a:ext cx="869597" cy="646331"/>
            </a:xfrm>
            <a:prstGeom prst="rect">
              <a:avLst/>
            </a:prstGeom>
            <a:noFill/>
          </p:spPr>
          <p:txBody>
            <a:bodyPr wrap="none" rtlCol="0">
              <a:spAutoFit/>
            </a:bodyPr>
            <a:lstStyle/>
            <a:p>
              <a:r>
                <a:rPr lang="en-US" b="1" dirty="0" smtClean="0"/>
                <a:t>Forest </a:t>
              </a:r>
            </a:p>
            <a:p>
              <a:r>
                <a:rPr lang="en-US" b="1" dirty="0" smtClean="0"/>
                <a:t>Service</a:t>
              </a:r>
              <a:endParaRPr lang="en-US" b="1" dirty="0"/>
            </a:p>
          </p:txBody>
        </p:sp>
        <p:grpSp>
          <p:nvGrpSpPr>
            <p:cNvPr id="2" name="Group 1"/>
            <p:cNvGrpSpPr/>
            <p:nvPr/>
          </p:nvGrpSpPr>
          <p:grpSpPr>
            <a:xfrm>
              <a:off x="3551093" y="1713247"/>
              <a:ext cx="3358212" cy="2462966"/>
              <a:chOff x="3551093" y="1713247"/>
              <a:chExt cx="3358212" cy="2462966"/>
            </a:xfrm>
          </p:grpSpPr>
          <p:sp>
            <p:nvSpPr>
              <p:cNvPr id="8" name="Oval 7"/>
              <p:cNvSpPr/>
              <p:nvPr/>
            </p:nvSpPr>
            <p:spPr>
              <a:xfrm>
                <a:off x="4122051" y="2200700"/>
                <a:ext cx="2040340" cy="197551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Northern Forest Lands</a:t>
                </a:r>
                <a:endParaRPr lang="en-US" b="1" dirty="0">
                  <a:solidFill>
                    <a:schemeClr val="tx1"/>
                  </a:solidFill>
                </a:endParaRPr>
              </a:p>
            </p:txBody>
          </p:sp>
          <p:sp>
            <p:nvSpPr>
              <p:cNvPr id="9" name="TextBox 8"/>
              <p:cNvSpPr txBox="1"/>
              <p:nvPr/>
            </p:nvSpPr>
            <p:spPr>
              <a:xfrm rot="1926061">
                <a:off x="5331186" y="1886355"/>
                <a:ext cx="1018677" cy="369332"/>
              </a:xfrm>
              <a:prstGeom prst="rect">
                <a:avLst/>
              </a:prstGeom>
              <a:noFill/>
            </p:spPr>
            <p:txBody>
              <a:bodyPr wrap="none" rtlCol="0">
                <a:spAutoFit/>
              </a:bodyPr>
              <a:lstStyle/>
              <a:p>
                <a:r>
                  <a:rPr lang="en-US" b="1" dirty="0" smtClean="0"/>
                  <a:t>Vermont</a:t>
                </a:r>
                <a:endParaRPr lang="en-US" b="1" dirty="0"/>
              </a:p>
            </p:txBody>
          </p:sp>
          <p:sp>
            <p:nvSpPr>
              <p:cNvPr id="10" name="TextBox 9"/>
              <p:cNvSpPr txBox="1"/>
              <p:nvPr/>
            </p:nvSpPr>
            <p:spPr>
              <a:xfrm rot="19335507">
                <a:off x="3754832" y="1713247"/>
                <a:ext cx="1219693" cy="646331"/>
              </a:xfrm>
              <a:prstGeom prst="rect">
                <a:avLst/>
              </a:prstGeom>
              <a:noFill/>
            </p:spPr>
            <p:txBody>
              <a:bodyPr wrap="none" rtlCol="0">
                <a:spAutoFit/>
              </a:bodyPr>
              <a:lstStyle/>
              <a:p>
                <a:pPr algn="ctr"/>
                <a:r>
                  <a:rPr lang="en-US" b="1" dirty="0" smtClean="0"/>
                  <a:t>New </a:t>
                </a:r>
              </a:p>
              <a:p>
                <a:pPr algn="ctr"/>
                <a:r>
                  <a:rPr lang="en-US" b="1" dirty="0" smtClean="0"/>
                  <a:t>Hampshire</a:t>
                </a:r>
                <a:endParaRPr lang="en-US" b="1" dirty="0"/>
              </a:p>
            </p:txBody>
          </p:sp>
          <p:sp>
            <p:nvSpPr>
              <p:cNvPr id="11" name="TextBox 10"/>
              <p:cNvSpPr txBox="1"/>
              <p:nvPr/>
            </p:nvSpPr>
            <p:spPr>
              <a:xfrm rot="5781784">
                <a:off x="6274772" y="2969442"/>
                <a:ext cx="622735" cy="646331"/>
              </a:xfrm>
              <a:prstGeom prst="rect">
                <a:avLst/>
              </a:prstGeom>
              <a:noFill/>
            </p:spPr>
            <p:txBody>
              <a:bodyPr wrap="none" rtlCol="0">
                <a:spAutoFit/>
              </a:bodyPr>
              <a:lstStyle/>
              <a:p>
                <a:r>
                  <a:rPr lang="en-US" b="1" dirty="0" smtClean="0"/>
                  <a:t>New</a:t>
                </a:r>
              </a:p>
              <a:p>
                <a:r>
                  <a:rPr lang="en-US" b="1" dirty="0" smtClean="0"/>
                  <a:t>York</a:t>
                </a:r>
                <a:endParaRPr lang="en-US" b="1" dirty="0"/>
              </a:p>
            </p:txBody>
          </p:sp>
          <p:sp>
            <p:nvSpPr>
              <p:cNvPr id="12" name="TextBox 11"/>
              <p:cNvSpPr txBox="1"/>
              <p:nvPr/>
            </p:nvSpPr>
            <p:spPr>
              <a:xfrm rot="15769051">
                <a:off x="3338053" y="3107940"/>
                <a:ext cx="795411" cy="369332"/>
              </a:xfrm>
              <a:prstGeom prst="rect">
                <a:avLst/>
              </a:prstGeom>
              <a:noFill/>
            </p:spPr>
            <p:txBody>
              <a:bodyPr wrap="none" rtlCol="0">
                <a:spAutoFit/>
              </a:bodyPr>
              <a:lstStyle/>
              <a:p>
                <a:r>
                  <a:rPr lang="en-US" b="1" dirty="0" smtClean="0"/>
                  <a:t>Maine</a:t>
                </a:r>
                <a:endParaRPr lang="en-US" b="1" dirty="0"/>
              </a:p>
            </p:txBody>
          </p:sp>
        </p:grpSp>
        <p:sp>
          <p:nvSpPr>
            <p:cNvPr id="23" name="TextBox 22"/>
            <p:cNvSpPr txBox="1"/>
            <p:nvPr/>
          </p:nvSpPr>
          <p:spPr>
            <a:xfrm rot="1867723">
              <a:off x="4062381" y="4253011"/>
              <a:ext cx="696024" cy="369332"/>
            </a:xfrm>
            <a:prstGeom prst="rect">
              <a:avLst/>
            </a:prstGeom>
            <a:noFill/>
          </p:spPr>
          <p:txBody>
            <a:bodyPr wrap="none" rtlCol="0">
              <a:spAutoFit/>
            </a:bodyPr>
            <a:lstStyle/>
            <a:p>
              <a:r>
                <a:rPr lang="en-US" b="1" dirty="0" smtClean="0"/>
                <a:t>HBRF</a:t>
              </a:r>
            </a:p>
          </p:txBody>
        </p:sp>
      </p:grpSp>
    </p:spTree>
    <p:extLst>
      <p:ext uri="{BB962C8B-B14F-4D97-AF65-F5344CB8AC3E}">
        <p14:creationId xmlns:p14="http://schemas.microsoft.com/office/powerpoint/2010/main" val="179208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9791" y="1614309"/>
            <a:ext cx="5784417" cy="4636365"/>
          </a:xfrm>
          <a:prstGeom prst="rect">
            <a:avLst/>
          </a:prstGeom>
        </p:spPr>
      </p:pic>
      <p:sp>
        <p:nvSpPr>
          <p:cNvPr id="3" name="TextBox 2"/>
          <p:cNvSpPr txBox="1"/>
          <p:nvPr/>
        </p:nvSpPr>
        <p:spPr>
          <a:xfrm>
            <a:off x="5162872" y="6250674"/>
            <a:ext cx="2301336" cy="369332"/>
          </a:xfrm>
          <a:prstGeom prst="rect">
            <a:avLst/>
          </a:prstGeom>
          <a:noFill/>
        </p:spPr>
        <p:txBody>
          <a:bodyPr wrap="none" rtlCol="0">
            <a:spAutoFit/>
          </a:bodyPr>
          <a:lstStyle/>
          <a:p>
            <a:r>
              <a:rPr lang="en-US" dirty="0"/>
              <a:t>https://nsrcforest.org/</a:t>
            </a:r>
          </a:p>
        </p:txBody>
      </p:sp>
      <p:sp>
        <p:nvSpPr>
          <p:cNvPr id="4" name="Title 3"/>
          <p:cNvSpPr>
            <a:spLocks noGrp="1"/>
          </p:cNvSpPr>
          <p:nvPr>
            <p:ph type="title"/>
          </p:nvPr>
        </p:nvSpPr>
        <p:spPr>
          <a:xfrm>
            <a:off x="628650" y="365127"/>
            <a:ext cx="7886700" cy="984172"/>
          </a:xfrm>
        </p:spPr>
        <p:txBody>
          <a:bodyPr>
            <a:normAutofit fontScale="90000"/>
          </a:bodyPr>
          <a:lstStyle/>
          <a:p>
            <a:r>
              <a:rPr lang="en-US" dirty="0" smtClean="0"/>
              <a:t>To learn more</a:t>
            </a:r>
            <a:br>
              <a:rPr lang="en-US" dirty="0" smtClean="0"/>
            </a:br>
            <a:r>
              <a:rPr lang="en-US" sz="3600" dirty="0" smtClean="0"/>
              <a:t>See poster and…</a:t>
            </a:r>
            <a:endParaRPr lang="en-US" dirty="0"/>
          </a:p>
        </p:txBody>
      </p:sp>
    </p:spTree>
    <p:extLst>
      <p:ext uri="{BB962C8B-B14F-4D97-AF65-F5344CB8AC3E}">
        <p14:creationId xmlns:p14="http://schemas.microsoft.com/office/powerpoint/2010/main" val="2987105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92" y="351478"/>
            <a:ext cx="7886700" cy="1325563"/>
          </a:xfrm>
        </p:spPr>
        <p:txBody>
          <a:bodyPr/>
          <a:lstStyle/>
          <a:p>
            <a:r>
              <a:rPr lang="en-US" dirty="0" smtClean="0"/>
              <a:t>NSRC Competitiveness </a:t>
            </a:r>
            <a:endParaRPr lang="en-US" dirty="0"/>
          </a:p>
        </p:txBody>
      </p:sp>
      <p:sp>
        <p:nvSpPr>
          <p:cNvPr id="4" name="TextBox 3"/>
          <p:cNvSpPr txBox="1"/>
          <p:nvPr/>
        </p:nvSpPr>
        <p:spPr>
          <a:xfrm>
            <a:off x="6286262" y="4143268"/>
            <a:ext cx="2583930" cy="1323439"/>
          </a:xfrm>
          <a:prstGeom prst="rect">
            <a:avLst/>
          </a:prstGeom>
          <a:noFill/>
        </p:spPr>
        <p:txBody>
          <a:bodyPr wrap="square" rtlCol="0">
            <a:spAutoFit/>
          </a:bodyPr>
          <a:lstStyle/>
          <a:p>
            <a:pPr defTabSz="304800"/>
            <a:r>
              <a:rPr lang="en-US" sz="2000" dirty="0" smtClean="0"/>
              <a:t>1,215	</a:t>
            </a:r>
            <a:r>
              <a:rPr lang="en-US" sz="2000" dirty="0" smtClean="0"/>
              <a:t>	Pre-Proposals</a:t>
            </a:r>
            <a:endParaRPr lang="en-US" sz="2000" dirty="0" smtClean="0"/>
          </a:p>
          <a:p>
            <a:r>
              <a:rPr lang="en-US" sz="2000" dirty="0" smtClean="0"/>
              <a:t>   559 	</a:t>
            </a:r>
            <a:r>
              <a:rPr lang="en-US" sz="2000" dirty="0" smtClean="0"/>
              <a:t>Full </a:t>
            </a:r>
            <a:r>
              <a:rPr lang="en-US" sz="2000" dirty="0" smtClean="0"/>
              <a:t>Proposals</a:t>
            </a:r>
          </a:p>
          <a:p>
            <a:r>
              <a:rPr lang="en-US" sz="2000" dirty="0" smtClean="0"/>
              <a:t>   </a:t>
            </a:r>
            <a:r>
              <a:rPr lang="en-US" sz="2000" dirty="0" smtClean="0"/>
              <a:t>334</a:t>
            </a:r>
            <a:r>
              <a:rPr lang="en-US" sz="2000" dirty="0" smtClean="0"/>
              <a:t> </a:t>
            </a:r>
            <a:r>
              <a:rPr lang="en-US" sz="2000" dirty="0" smtClean="0"/>
              <a:t>	</a:t>
            </a:r>
            <a:r>
              <a:rPr lang="en-US" sz="2000" dirty="0" smtClean="0"/>
              <a:t>Awards</a:t>
            </a:r>
            <a:endParaRPr lang="en-US" sz="2000" dirty="0" smtClean="0"/>
          </a:p>
          <a:p>
            <a:r>
              <a:rPr lang="en-US" sz="2000" dirty="0" smtClean="0"/>
              <a:t>     </a:t>
            </a:r>
            <a:r>
              <a:rPr lang="en-US" sz="2000" dirty="0" smtClean="0"/>
              <a:t>27%  	Success </a:t>
            </a:r>
            <a:r>
              <a:rPr lang="en-US" sz="2000" dirty="0" smtClean="0"/>
              <a:t>Rate</a:t>
            </a:r>
          </a:p>
        </p:txBody>
      </p:sp>
      <p:pic>
        <p:nvPicPr>
          <p:cNvPr id="6" name="Picture 5"/>
          <p:cNvPicPr>
            <a:picLocks noChangeAspect="1"/>
          </p:cNvPicPr>
          <p:nvPr/>
        </p:nvPicPr>
        <p:blipFill>
          <a:blip r:embed="rId2"/>
          <a:stretch>
            <a:fillRect/>
          </a:stretch>
        </p:blipFill>
        <p:spPr>
          <a:xfrm>
            <a:off x="422762" y="1900074"/>
            <a:ext cx="5882501" cy="4227770"/>
          </a:xfrm>
          <a:prstGeom prst="rect">
            <a:avLst/>
          </a:prstGeom>
        </p:spPr>
      </p:pic>
    </p:spTree>
    <p:extLst>
      <p:ext uri="{BB962C8B-B14F-4D97-AF65-F5344CB8AC3E}">
        <p14:creationId xmlns:p14="http://schemas.microsoft.com/office/powerpoint/2010/main" val="1720982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9970" y="351478"/>
            <a:ext cx="4680329" cy="1325563"/>
          </a:xfrm>
        </p:spPr>
        <p:txBody>
          <a:bodyPr/>
          <a:lstStyle/>
          <a:p>
            <a:r>
              <a:rPr lang="en-US" dirty="0" smtClean="0"/>
              <a:t>NSRC Investments</a:t>
            </a:r>
            <a:br>
              <a:rPr lang="en-US" dirty="0" smtClean="0"/>
            </a:br>
            <a:r>
              <a:rPr lang="en-US" sz="3600" dirty="0" smtClean="0"/>
              <a:t>By Interest Area</a:t>
            </a:r>
            <a:endParaRPr lang="en-US" sz="3600" dirty="0"/>
          </a:p>
        </p:txBody>
      </p:sp>
      <p:pic>
        <p:nvPicPr>
          <p:cNvPr id="5" name="Picture 4"/>
          <p:cNvPicPr>
            <a:picLocks noChangeAspect="1"/>
          </p:cNvPicPr>
          <p:nvPr/>
        </p:nvPicPr>
        <p:blipFill>
          <a:blip r:embed="rId2"/>
          <a:stretch>
            <a:fillRect/>
          </a:stretch>
        </p:blipFill>
        <p:spPr>
          <a:xfrm>
            <a:off x="899073" y="1821037"/>
            <a:ext cx="7345854" cy="4580185"/>
          </a:xfrm>
          <a:prstGeom prst="rect">
            <a:avLst/>
          </a:prstGeom>
        </p:spPr>
      </p:pic>
    </p:spTree>
    <p:extLst>
      <p:ext uri="{BB962C8B-B14F-4D97-AF65-F5344CB8AC3E}">
        <p14:creationId xmlns:p14="http://schemas.microsoft.com/office/powerpoint/2010/main" val="1770734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16" y="378773"/>
            <a:ext cx="7886700" cy="1325563"/>
          </a:xfrm>
        </p:spPr>
        <p:txBody>
          <a:bodyPr/>
          <a:lstStyle/>
          <a:p>
            <a:r>
              <a:rPr lang="en-US" dirty="0" smtClean="0"/>
              <a:t>NSRC in words</a:t>
            </a:r>
            <a:endParaRPr lang="en-US" dirty="0"/>
          </a:p>
        </p:txBody>
      </p:sp>
      <p:pic>
        <p:nvPicPr>
          <p:cNvPr id="3" name="Picture 2"/>
          <p:cNvPicPr>
            <a:picLocks noChangeAspect="1"/>
          </p:cNvPicPr>
          <p:nvPr/>
        </p:nvPicPr>
        <p:blipFill>
          <a:blip r:embed="rId3"/>
          <a:stretch>
            <a:fillRect/>
          </a:stretch>
        </p:blipFill>
        <p:spPr>
          <a:xfrm>
            <a:off x="628650" y="1403600"/>
            <a:ext cx="8122693" cy="4545218"/>
          </a:xfrm>
          <a:prstGeom prst="rect">
            <a:avLst/>
          </a:prstGeom>
        </p:spPr>
      </p:pic>
      <p:sp>
        <p:nvSpPr>
          <p:cNvPr id="4" name="TextBox 3"/>
          <p:cNvSpPr txBox="1"/>
          <p:nvPr/>
        </p:nvSpPr>
        <p:spPr>
          <a:xfrm flipH="1">
            <a:off x="4729659" y="6040007"/>
            <a:ext cx="4094327" cy="369332"/>
          </a:xfrm>
          <a:prstGeom prst="rect">
            <a:avLst/>
          </a:prstGeom>
          <a:noFill/>
        </p:spPr>
        <p:txBody>
          <a:bodyPr wrap="square" rtlCol="0">
            <a:spAutoFit/>
          </a:bodyPr>
          <a:lstStyle/>
          <a:p>
            <a:pPr algn="r"/>
            <a:r>
              <a:rPr lang="en-US" dirty="0" smtClean="0">
                <a:solidFill>
                  <a:schemeClr val="tx1">
                    <a:lumMod val="50000"/>
                    <a:lumOff val="50000"/>
                  </a:schemeClr>
                </a:solidFill>
              </a:rPr>
              <a:t>Based on NSRC project titles (2001-2016)</a:t>
            </a:r>
            <a:endParaRPr lang="en-US" dirty="0">
              <a:solidFill>
                <a:schemeClr val="tx1">
                  <a:lumMod val="50000"/>
                  <a:lumOff val="50000"/>
                </a:schemeClr>
              </a:solidFill>
            </a:endParaRPr>
          </a:p>
        </p:txBody>
      </p:sp>
      <p:sp>
        <p:nvSpPr>
          <p:cNvPr id="5" name="Rectangle 4"/>
          <p:cNvSpPr/>
          <p:nvPr/>
        </p:nvSpPr>
        <p:spPr>
          <a:xfrm>
            <a:off x="2836625" y="4277614"/>
            <a:ext cx="3786069" cy="59565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4508972">
            <a:off x="6161210" y="2596315"/>
            <a:ext cx="1964663" cy="39997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8651" y="4270443"/>
            <a:ext cx="1791164" cy="894945"/>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531059" y="5457217"/>
            <a:ext cx="2169350" cy="47035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936455" y="3636721"/>
            <a:ext cx="1555791" cy="32960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2438" y="3161489"/>
            <a:ext cx="1258192" cy="32552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986638" y="1858839"/>
            <a:ext cx="1571404" cy="53129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95972">
            <a:off x="3337352" y="2728873"/>
            <a:ext cx="2473071" cy="687494"/>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700409" y="5416586"/>
            <a:ext cx="2003897" cy="47035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160632" y="5367945"/>
            <a:ext cx="1446381" cy="32273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02260" y="2633409"/>
            <a:ext cx="953272" cy="325523"/>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30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childTnLst>
                                </p:cTn>
                              </p:par>
                            </p:childTnLst>
                          </p:cTn>
                        </p:par>
                        <p:par>
                          <p:cTn id="32" fill="hold">
                            <p:stCondLst>
                              <p:cond delay="6500"/>
                            </p:stCondLst>
                            <p:childTnLst>
                              <p:par>
                                <p:cTn id="33" presetID="10" presetClass="entr" presetSubtype="0"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childTnLst>
                                </p:cTn>
                              </p:par>
                            </p:childTnLst>
                          </p:cTn>
                        </p:par>
                        <p:par>
                          <p:cTn id="36" fill="hold">
                            <p:stCondLst>
                              <p:cond delay="75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childTnLst>
                                </p:cTn>
                              </p:par>
                            </p:childTnLst>
                          </p:cTn>
                        </p:par>
                        <p:par>
                          <p:cTn id="40" fill="hold">
                            <p:stCondLst>
                              <p:cond delay="8500"/>
                            </p:stCondLst>
                            <p:childTnLst>
                              <p:par>
                                <p:cTn id="41" presetID="10"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childTnLst>
                                </p:cTn>
                              </p:par>
                            </p:childTnLst>
                          </p:cTn>
                        </p:par>
                        <p:par>
                          <p:cTn id="44" fill="hold">
                            <p:stCondLst>
                              <p:cond delay="9500"/>
                            </p:stCondLst>
                            <p:childTnLst>
                              <p:par>
                                <p:cTn id="45" presetID="10" presetClass="entr" presetSubtype="0"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NSRC by the Numbers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210" y="1690689"/>
            <a:ext cx="1674978" cy="1674978"/>
          </a:xfrm>
          <a:prstGeom prst="rect">
            <a:avLst/>
          </a:prstGeom>
        </p:spPr>
      </p:pic>
      <p:sp>
        <p:nvSpPr>
          <p:cNvPr id="5" name="TextBox 4"/>
          <p:cNvSpPr txBox="1"/>
          <p:nvPr/>
        </p:nvSpPr>
        <p:spPr>
          <a:xfrm>
            <a:off x="726163" y="3365667"/>
            <a:ext cx="1895071" cy="523220"/>
          </a:xfrm>
          <a:prstGeom prst="rect">
            <a:avLst/>
          </a:prstGeom>
          <a:noFill/>
        </p:spPr>
        <p:txBody>
          <a:bodyPr wrap="none" rtlCol="0">
            <a:spAutoFit/>
          </a:bodyPr>
          <a:lstStyle/>
          <a:p>
            <a:r>
              <a:rPr lang="en-US" sz="2800" dirty="0" smtClean="0">
                <a:solidFill>
                  <a:srgbClr val="336699"/>
                </a:solidFill>
                <a:latin typeface="Impact" panose="020B0806030902050204" pitchFamily="34" charset="0"/>
              </a:rPr>
              <a:t>334 Awards</a:t>
            </a:r>
            <a:endParaRPr lang="en-US" sz="2800" dirty="0">
              <a:solidFill>
                <a:srgbClr val="336699"/>
              </a:solidFill>
              <a:latin typeface="Impact" panose="020B0806030902050204" pitchFamily="34" charset="0"/>
            </a:endParaRPr>
          </a:p>
        </p:txBody>
      </p:sp>
      <p:pic>
        <p:nvPicPr>
          <p:cNvPr id="8" name="Picture 7"/>
          <p:cNvPicPr>
            <a:picLocks noChangeAspect="1"/>
          </p:cNvPicPr>
          <p:nvPr/>
        </p:nvPicPr>
        <p:blipFill>
          <a:blip r:embed="rId3"/>
          <a:stretch>
            <a:fillRect/>
          </a:stretch>
        </p:blipFill>
        <p:spPr>
          <a:xfrm>
            <a:off x="3785513" y="2392046"/>
            <a:ext cx="2249808" cy="2295948"/>
          </a:xfrm>
          <a:prstGeom prst="rect">
            <a:avLst/>
          </a:prstGeom>
        </p:spPr>
      </p:pic>
      <p:sp>
        <p:nvSpPr>
          <p:cNvPr id="9" name="TextBox 8"/>
          <p:cNvSpPr txBox="1"/>
          <p:nvPr/>
        </p:nvSpPr>
        <p:spPr>
          <a:xfrm>
            <a:off x="4374363" y="4593302"/>
            <a:ext cx="1170513" cy="523220"/>
          </a:xfrm>
          <a:prstGeom prst="rect">
            <a:avLst/>
          </a:prstGeom>
          <a:noFill/>
        </p:spPr>
        <p:txBody>
          <a:bodyPr wrap="none" rtlCol="0">
            <a:spAutoFit/>
          </a:bodyPr>
          <a:lstStyle/>
          <a:p>
            <a:r>
              <a:rPr lang="en-US" sz="2800" dirty="0" smtClean="0">
                <a:solidFill>
                  <a:srgbClr val="00B050"/>
                </a:solidFill>
                <a:latin typeface="Impact" panose="020B0806030902050204" pitchFamily="34" charset="0"/>
              </a:rPr>
              <a:t>176 PIs</a:t>
            </a:r>
            <a:endParaRPr lang="en-US" sz="2800" dirty="0">
              <a:solidFill>
                <a:srgbClr val="00B050"/>
              </a:solidFill>
              <a:latin typeface="Impact" panose="020B0806030902050204" pitchFamily="34" charset="0"/>
            </a:endParaRPr>
          </a:p>
        </p:txBody>
      </p:sp>
      <p:pic>
        <p:nvPicPr>
          <p:cNvPr id="10" name="Picture 9"/>
          <p:cNvPicPr>
            <a:picLocks noChangeAspect="1"/>
          </p:cNvPicPr>
          <p:nvPr/>
        </p:nvPicPr>
        <p:blipFill>
          <a:blip r:embed="rId4"/>
          <a:stretch>
            <a:fillRect/>
          </a:stretch>
        </p:blipFill>
        <p:spPr>
          <a:xfrm>
            <a:off x="6632356" y="1040982"/>
            <a:ext cx="1831501" cy="1756746"/>
          </a:xfrm>
          <a:prstGeom prst="rect">
            <a:avLst/>
          </a:prstGeom>
        </p:spPr>
      </p:pic>
      <p:sp>
        <p:nvSpPr>
          <p:cNvPr id="11" name="TextBox 10"/>
          <p:cNvSpPr txBox="1"/>
          <p:nvPr/>
        </p:nvSpPr>
        <p:spPr>
          <a:xfrm>
            <a:off x="6377753" y="2823846"/>
            <a:ext cx="2340705" cy="523220"/>
          </a:xfrm>
          <a:prstGeom prst="rect">
            <a:avLst/>
          </a:prstGeom>
          <a:noFill/>
        </p:spPr>
        <p:txBody>
          <a:bodyPr wrap="none" rtlCol="0">
            <a:spAutoFit/>
          </a:bodyPr>
          <a:lstStyle/>
          <a:p>
            <a:r>
              <a:rPr lang="en-US" sz="2800" dirty="0" smtClean="0">
                <a:solidFill>
                  <a:schemeClr val="accent2">
                    <a:lumMod val="50000"/>
                  </a:schemeClr>
                </a:solidFill>
                <a:latin typeface="Impact" panose="020B0806030902050204" pitchFamily="34" charset="0"/>
              </a:rPr>
              <a:t>53 Institutions</a:t>
            </a:r>
            <a:endParaRPr lang="en-US" sz="2800" dirty="0">
              <a:solidFill>
                <a:schemeClr val="accent2">
                  <a:lumMod val="50000"/>
                </a:schemeClr>
              </a:solidFill>
              <a:latin typeface="Impact" panose="020B0806030902050204" pitchFamily="34" charset="0"/>
            </a:endParaRPr>
          </a:p>
        </p:txBody>
      </p:sp>
      <p:pic>
        <p:nvPicPr>
          <p:cNvPr id="12" name="Picture 11"/>
          <p:cNvPicPr>
            <a:picLocks noChangeAspect="1"/>
          </p:cNvPicPr>
          <p:nvPr/>
        </p:nvPicPr>
        <p:blipFill>
          <a:blip r:embed="rId5"/>
          <a:stretch>
            <a:fillRect/>
          </a:stretch>
        </p:blipFill>
        <p:spPr>
          <a:xfrm>
            <a:off x="1281864" y="4421738"/>
            <a:ext cx="1973562" cy="1670232"/>
          </a:xfrm>
          <a:prstGeom prst="rect">
            <a:avLst/>
          </a:prstGeom>
        </p:spPr>
      </p:pic>
      <p:sp>
        <p:nvSpPr>
          <p:cNvPr id="13" name="TextBox 12"/>
          <p:cNvSpPr txBox="1"/>
          <p:nvPr/>
        </p:nvSpPr>
        <p:spPr>
          <a:xfrm>
            <a:off x="870547" y="6079938"/>
            <a:ext cx="2868093" cy="523220"/>
          </a:xfrm>
          <a:prstGeom prst="rect">
            <a:avLst/>
          </a:prstGeom>
          <a:noFill/>
        </p:spPr>
        <p:txBody>
          <a:bodyPr wrap="none" rtlCol="0">
            <a:spAutoFit/>
          </a:bodyPr>
          <a:lstStyle/>
          <a:p>
            <a:r>
              <a:rPr lang="en-US" sz="2800" dirty="0" smtClean="0">
                <a:latin typeface="Impact" panose="020B0806030902050204" pitchFamily="34" charset="0"/>
              </a:rPr>
              <a:t>300+ Publications</a:t>
            </a:r>
            <a:endParaRPr lang="en-US" sz="2800" dirty="0">
              <a:latin typeface="Impact" panose="020B0806030902050204" pitchFamily="34" charset="0"/>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0361" y="4307637"/>
            <a:ext cx="2067304" cy="2067304"/>
          </a:xfrm>
          <a:prstGeom prst="rect">
            <a:avLst/>
          </a:prstGeom>
        </p:spPr>
      </p:pic>
      <p:sp>
        <p:nvSpPr>
          <p:cNvPr id="15" name="TextBox 14"/>
          <p:cNvSpPr txBox="1"/>
          <p:nvPr/>
        </p:nvSpPr>
        <p:spPr>
          <a:xfrm>
            <a:off x="5523216" y="5920486"/>
            <a:ext cx="3241593" cy="523220"/>
          </a:xfrm>
          <a:prstGeom prst="rect">
            <a:avLst/>
          </a:prstGeom>
          <a:noFill/>
        </p:spPr>
        <p:txBody>
          <a:bodyPr wrap="none" rtlCol="0">
            <a:spAutoFit/>
          </a:bodyPr>
          <a:lstStyle/>
          <a:p>
            <a:r>
              <a:rPr lang="en-US" sz="2800" dirty="0" smtClean="0">
                <a:solidFill>
                  <a:srgbClr val="7030A0"/>
                </a:solidFill>
                <a:latin typeface="Impact" panose="020B0806030902050204" pitchFamily="34" charset="0"/>
              </a:rPr>
              <a:t>1,000+ Collaborators</a:t>
            </a:r>
            <a:endParaRPr lang="en-US" sz="2800" dirty="0">
              <a:solidFill>
                <a:srgbClr val="7030A0"/>
              </a:solidFill>
              <a:latin typeface="Impact" panose="020B0806030902050204" pitchFamily="34" charset="0"/>
            </a:endParaRPr>
          </a:p>
        </p:txBody>
      </p:sp>
    </p:spTree>
    <p:extLst>
      <p:ext uri="{BB962C8B-B14F-4D97-AF65-F5344CB8AC3E}">
        <p14:creationId xmlns:p14="http://schemas.microsoft.com/office/powerpoint/2010/main" val="1669484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508</TotalTime>
  <Words>701</Words>
  <Application>Microsoft Office PowerPoint</Application>
  <PresentationFormat>On-screen Show (4:3)</PresentationFormat>
  <Paragraphs>132</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Impact</vt:lpstr>
      <vt:lpstr>Times New Roman</vt:lpstr>
      <vt:lpstr>Office Theme</vt:lpstr>
      <vt:lpstr>The NSRC and FEMC as partners for a better future in the Northern Forest Lands</vt:lpstr>
      <vt:lpstr>NSRC Mission</vt:lpstr>
      <vt:lpstr>NSRC Scope</vt:lpstr>
      <vt:lpstr>NSRC Partnerships</vt:lpstr>
      <vt:lpstr>To learn more See poster and…</vt:lpstr>
      <vt:lpstr>NSRC Competitiveness </vt:lpstr>
      <vt:lpstr>NSRC Investments By Interest Area</vt:lpstr>
      <vt:lpstr>NSRC in words</vt:lpstr>
      <vt:lpstr>NSRC by the Numbers</vt:lpstr>
      <vt:lpstr>NSRC Investments Over Years by Thematic Area</vt:lpstr>
      <vt:lpstr>NSRC Total Investments Historical Trend</vt:lpstr>
      <vt:lpstr>2017 Community Survey</vt:lpstr>
      <vt:lpstr>Summary observations</vt:lpstr>
      <vt:lpstr>NSRC and FEMC Complementary parts of a whole? </vt:lpstr>
      <vt:lpstr>A potential collaboration serving the Northern Forest Communities</vt:lpstr>
      <vt:lpstr>What’s next?</vt:lpstr>
      <vt:lpstr>What can you do? We need to hear from you!</vt:lpstr>
      <vt:lpstr>Thank you!</vt:lpstr>
    </vt:vector>
  </TitlesOfParts>
  <Company>University of Vermont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NSRC and FEMC as partners for a better future in the Northern Forest Lands</dc:title>
  <dc:creator>Bowden</dc:creator>
  <cp:lastModifiedBy>Bowden</cp:lastModifiedBy>
  <cp:revision>47</cp:revision>
  <dcterms:created xsi:type="dcterms:W3CDTF">2017-11-28T16:10:39Z</dcterms:created>
  <dcterms:modified xsi:type="dcterms:W3CDTF">2017-12-14T16:37:18Z</dcterms:modified>
</cp:coreProperties>
</file>