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333" r:id="rId2"/>
    <p:sldId id="278" r:id="rId3"/>
    <p:sldId id="299" r:id="rId4"/>
    <p:sldId id="324" r:id="rId5"/>
    <p:sldId id="315" r:id="rId6"/>
    <p:sldId id="330" r:id="rId7"/>
    <p:sldId id="332" r:id="rId8"/>
    <p:sldId id="331" r:id="rId9"/>
    <p:sldId id="329" r:id="rId10"/>
    <p:sldId id="334"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01"/>
    <p:restoredTop sz="83854" autoAdjust="0"/>
  </p:normalViewPr>
  <p:slideViewPr>
    <p:cSldViewPr snapToGrid="0" snapToObjects="1">
      <p:cViewPr varScale="1">
        <p:scale>
          <a:sx n="117" d="100"/>
          <a:sy n="117" d="100"/>
        </p:scale>
        <p:origin x="1368"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handoutMaster" Target="handoutMasters/handout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5F8568-257E-9045-9CFF-672E83CCB7C5}" type="datetimeFigureOut">
              <a:rPr lang="en-US" smtClean="0"/>
              <a:t>12/13/17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B704C9-E395-4B4D-A07E-15A4AF078229}" type="slidenum">
              <a:rPr lang="en-US" smtClean="0"/>
              <a:t>‹#›</a:t>
            </a:fld>
            <a:endParaRPr lang="en-US"/>
          </a:p>
        </p:txBody>
      </p:sp>
    </p:spTree>
    <p:extLst>
      <p:ext uri="{BB962C8B-B14F-4D97-AF65-F5344CB8AC3E}">
        <p14:creationId xmlns:p14="http://schemas.microsoft.com/office/powerpoint/2010/main" val="1032539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0AE919-7056-2A45-8273-1E99F4B3C85C}" type="datetimeFigureOut">
              <a:rPr lang="en-US" smtClean="0"/>
              <a:t>12/13/17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F86E61-101F-C847-8A74-DCAD4F3098B5}" type="slidenum">
              <a:rPr lang="en-US" smtClean="0"/>
              <a:t>‹#›</a:t>
            </a:fld>
            <a:endParaRPr lang="en-US"/>
          </a:p>
        </p:txBody>
      </p:sp>
    </p:spTree>
    <p:extLst>
      <p:ext uri="{BB962C8B-B14F-4D97-AF65-F5344CB8AC3E}">
        <p14:creationId xmlns:p14="http://schemas.microsoft.com/office/powerpoint/2010/main" val="28586306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Natural</a:t>
            </a:r>
            <a:r>
              <a:rPr lang="en-US" baseline="0" dirty="0" smtClean="0"/>
              <a:t> history and science needs story</a:t>
            </a:r>
            <a:endParaRPr lang="en-US" dirty="0" smtClean="0"/>
          </a:p>
          <a:p>
            <a:endParaRPr lang="en-US" dirty="0"/>
          </a:p>
        </p:txBody>
      </p:sp>
      <p:sp>
        <p:nvSpPr>
          <p:cNvPr id="4" name="Slide Number Placeholder 3"/>
          <p:cNvSpPr>
            <a:spLocks noGrp="1"/>
          </p:cNvSpPr>
          <p:nvPr>
            <p:ph type="sldNum" sz="quarter" idx="10"/>
          </p:nvPr>
        </p:nvSpPr>
        <p:spPr/>
        <p:txBody>
          <a:bodyPr/>
          <a:lstStyle/>
          <a:p>
            <a:fld id="{3FF86E61-101F-C847-8A74-DCAD4F3098B5}" type="slidenum">
              <a:rPr lang="en-US" smtClean="0"/>
              <a:t>1</a:t>
            </a:fld>
            <a:endParaRPr lang="en-US"/>
          </a:p>
        </p:txBody>
      </p:sp>
    </p:spTree>
    <p:extLst>
      <p:ext uri="{BB962C8B-B14F-4D97-AF65-F5344CB8AC3E}">
        <p14:creationId xmlns:p14="http://schemas.microsoft.com/office/powerpoint/2010/main" val="1416168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Comstock is most famous for being one of the first to bring her students and other teachers out-of-doors to study nature. In 1895, Comstock was appointed to the New York State Committee for the Promotion of Agriculture. In this position, she planned and implemented an experimental course of nature study for the public schools. The program was approved for statewide use through the extension service of Cornell. She then wrote and spoke on behalf of the program, helped train teachers, and prepared classroom materials. Starting in 1897, she taught nature study at Cornell. Comstock was the first female professor at Cornell. </a:t>
            </a:r>
            <a:endParaRPr lang="en-US" dirty="0"/>
          </a:p>
        </p:txBody>
      </p:sp>
      <p:sp>
        <p:nvSpPr>
          <p:cNvPr id="4" name="Slide Number Placeholder 3"/>
          <p:cNvSpPr>
            <a:spLocks noGrp="1"/>
          </p:cNvSpPr>
          <p:nvPr>
            <p:ph type="sldNum" sz="quarter" idx="10"/>
          </p:nvPr>
        </p:nvSpPr>
        <p:spPr/>
        <p:txBody>
          <a:bodyPr/>
          <a:lstStyle/>
          <a:p>
            <a:fld id="{3FF86E61-101F-C847-8A74-DCAD4F3098B5}" type="slidenum">
              <a:rPr lang="en-US" smtClean="0"/>
              <a:t>2</a:t>
            </a:fld>
            <a:endParaRPr lang="en-US"/>
          </a:p>
        </p:txBody>
      </p:sp>
    </p:spTree>
    <p:extLst>
      <p:ext uri="{BB962C8B-B14F-4D97-AF65-F5344CB8AC3E}">
        <p14:creationId xmlns:p14="http://schemas.microsoft.com/office/powerpoint/2010/main" val="1663004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Nature-study era</a:t>
            </a:r>
            <a:r>
              <a:rPr lang="en-US" baseline="0" dirty="0" smtClean="0"/>
              <a:t> gave rise to </a:t>
            </a:r>
            <a:r>
              <a:rPr lang="en-US" dirty="0" smtClean="0"/>
              <a:t>Aldo Leopold and Rachel Carson</a:t>
            </a:r>
            <a:endParaRPr lang="en-US" dirty="0"/>
          </a:p>
        </p:txBody>
      </p:sp>
      <p:sp>
        <p:nvSpPr>
          <p:cNvPr id="4" name="Slide Number Placeholder 3"/>
          <p:cNvSpPr>
            <a:spLocks noGrp="1"/>
          </p:cNvSpPr>
          <p:nvPr>
            <p:ph type="sldNum" sz="quarter" idx="10"/>
          </p:nvPr>
        </p:nvSpPr>
        <p:spPr/>
        <p:txBody>
          <a:bodyPr/>
          <a:lstStyle/>
          <a:p>
            <a:fld id="{3FF86E61-101F-C847-8A74-DCAD4F3098B5}" type="slidenum">
              <a:rPr lang="en-US" smtClean="0"/>
              <a:t>3</a:t>
            </a:fld>
            <a:endParaRPr lang="en-US"/>
          </a:p>
        </p:txBody>
      </p:sp>
    </p:spTree>
    <p:extLst>
      <p:ext uri="{BB962C8B-B14F-4D97-AF65-F5344CB8AC3E}">
        <p14:creationId xmlns:p14="http://schemas.microsoft.com/office/powerpoint/2010/main" val="2210814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22F02-B929-1645-A491-9C767B9BAB64}" type="slidenum">
              <a:rPr lang="en-US" smtClean="0"/>
              <a:t>4</a:t>
            </a:fld>
            <a:endParaRPr lang="en-US"/>
          </a:p>
        </p:txBody>
      </p:sp>
    </p:spTree>
    <p:extLst>
      <p:ext uri="{BB962C8B-B14F-4D97-AF65-F5344CB8AC3E}">
        <p14:creationId xmlns:p14="http://schemas.microsoft.com/office/powerpoint/2010/main" val="814911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progressive era in education, nature study was</a:t>
            </a:r>
            <a:r>
              <a:rPr lang="en-US" baseline="0" dirty="0" smtClean="0"/>
              <a:t> </a:t>
            </a:r>
            <a:r>
              <a:rPr lang="en-US" dirty="0" smtClean="0"/>
              <a:t>harshly repudiated by prominent science educators. In their efforts to replace nature study with the program described as</a:t>
            </a:r>
            <a:r>
              <a:rPr lang="en-US" baseline="0" dirty="0" smtClean="0"/>
              <a:t> </a:t>
            </a:r>
            <a:r>
              <a:rPr lang="en-US" dirty="0" smtClean="0"/>
              <a:t>"elementary science," such writer</a:t>
            </a:r>
            <a:r>
              <a:rPr lang="en-US" baseline="0" dirty="0" smtClean="0"/>
              <a:t> </a:t>
            </a:r>
            <a:r>
              <a:rPr lang="en-US" dirty="0" smtClean="0"/>
              <a:t>as Ralph S. Powers and Gordon Craig of Teachers College, Columbia, accused nature study</a:t>
            </a:r>
            <a:r>
              <a:rPr lang="en-US" baseline="0" dirty="0" smtClean="0"/>
              <a:t> </a:t>
            </a:r>
            <a:r>
              <a:rPr lang="en-US" dirty="0" smtClean="0"/>
              <a:t>advocates of sentimentalism and Romanticism.</a:t>
            </a:r>
            <a:endParaRPr lang="en-US" dirty="0"/>
          </a:p>
        </p:txBody>
      </p:sp>
      <p:sp>
        <p:nvSpPr>
          <p:cNvPr id="4" name="Slide Number Placeholder 3"/>
          <p:cNvSpPr>
            <a:spLocks noGrp="1"/>
          </p:cNvSpPr>
          <p:nvPr>
            <p:ph type="sldNum" sz="quarter" idx="10"/>
          </p:nvPr>
        </p:nvSpPr>
        <p:spPr/>
        <p:txBody>
          <a:bodyPr/>
          <a:lstStyle/>
          <a:p>
            <a:fld id="{3FF86E61-101F-C847-8A74-DCAD4F3098B5}" type="slidenum">
              <a:rPr lang="en-US" smtClean="0"/>
              <a:t>5</a:t>
            </a:fld>
            <a:endParaRPr lang="en-US"/>
          </a:p>
        </p:txBody>
      </p:sp>
    </p:spTree>
    <p:extLst>
      <p:ext uri="{BB962C8B-B14F-4D97-AF65-F5344CB8AC3E}">
        <p14:creationId xmlns:p14="http://schemas.microsoft.com/office/powerpoint/2010/main" val="732726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Chris Albertine VPR </a:t>
            </a:r>
            <a:r>
              <a:rPr lang="mr-IN" dirty="0" smtClean="0"/>
              <a:t>–</a:t>
            </a:r>
            <a:r>
              <a:rPr lang="en-US" dirty="0" smtClean="0"/>
              <a:t> a beginning,</a:t>
            </a:r>
            <a:r>
              <a:rPr lang="en-US" baseline="0" dirty="0" smtClean="0"/>
              <a:t> a middle, and an end</a:t>
            </a:r>
            <a:endParaRPr lang="en-US" dirty="0" smtClean="0"/>
          </a:p>
          <a:p>
            <a:endParaRPr lang="en-US" dirty="0"/>
          </a:p>
        </p:txBody>
      </p:sp>
      <p:sp>
        <p:nvSpPr>
          <p:cNvPr id="4" name="Slide Number Placeholder 3"/>
          <p:cNvSpPr>
            <a:spLocks noGrp="1"/>
          </p:cNvSpPr>
          <p:nvPr>
            <p:ph type="sldNum" sz="quarter" idx="10"/>
          </p:nvPr>
        </p:nvSpPr>
        <p:spPr/>
        <p:txBody>
          <a:bodyPr/>
          <a:lstStyle/>
          <a:p>
            <a:fld id="{3FF86E61-101F-C847-8A74-DCAD4F3098B5}" type="slidenum">
              <a:rPr lang="en-US" smtClean="0"/>
              <a:t>7</a:t>
            </a:fld>
            <a:endParaRPr lang="en-US"/>
          </a:p>
        </p:txBody>
      </p:sp>
    </p:spTree>
    <p:extLst>
      <p:ext uri="{BB962C8B-B14F-4D97-AF65-F5344CB8AC3E}">
        <p14:creationId xmlns:p14="http://schemas.microsoft.com/office/powerpoint/2010/main" val="1458531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then, and then, and then. And then</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3FF86E61-101F-C847-8A74-DCAD4F3098B5}" type="slidenum">
              <a:rPr lang="en-US" smtClean="0"/>
              <a:t>8</a:t>
            </a:fld>
            <a:endParaRPr lang="en-US"/>
          </a:p>
        </p:txBody>
      </p:sp>
    </p:spTree>
    <p:extLst>
      <p:ext uri="{BB962C8B-B14F-4D97-AF65-F5344CB8AC3E}">
        <p14:creationId xmlns:p14="http://schemas.microsoft.com/office/powerpoint/2010/main" val="175947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a:t>
            </a:r>
            <a:r>
              <a:rPr lang="en-US" baseline="0" dirty="0" smtClean="0"/>
              <a:t> you have a story? We’d like to help you tell it. </a:t>
            </a:r>
            <a:endParaRPr lang="en-US" dirty="0" smtClean="0"/>
          </a:p>
          <a:p>
            <a:endParaRPr lang="en-US" dirty="0"/>
          </a:p>
        </p:txBody>
      </p:sp>
      <p:sp>
        <p:nvSpPr>
          <p:cNvPr id="4" name="Slide Number Placeholder 3"/>
          <p:cNvSpPr>
            <a:spLocks noGrp="1"/>
          </p:cNvSpPr>
          <p:nvPr>
            <p:ph type="sldNum" sz="quarter" idx="10"/>
          </p:nvPr>
        </p:nvSpPr>
        <p:spPr/>
        <p:txBody>
          <a:bodyPr/>
          <a:lstStyle/>
          <a:p>
            <a:fld id="{3FF86E61-101F-C847-8A74-DCAD4F3098B5}" type="slidenum">
              <a:rPr lang="en-US" smtClean="0"/>
              <a:t>10</a:t>
            </a:fld>
            <a:endParaRPr lang="en-US"/>
          </a:p>
        </p:txBody>
      </p:sp>
    </p:spTree>
    <p:extLst>
      <p:ext uri="{BB962C8B-B14F-4D97-AF65-F5344CB8AC3E}">
        <p14:creationId xmlns:p14="http://schemas.microsoft.com/office/powerpoint/2010/main" val="1622650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88129F-E762-BA43-BE5D-34E50547912C}"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F8291-A285-9149-8C5E-D1E1883D56B6}" type="slidenum">
              <a:rPr lang="en-US" smtClean="0"/>
              <a:t>‹#›</a:t>
            </a:fld>
            <a:endParaRPr lang="en-US"/>
          </a:p>
        </p:txBody>
      </p:sp>
    </p:spTree>
    <p:extLst>
      <p:ext uri="{BB962C8B-B14F-4D97-AF65-F5344CB8AC3E}">
        <p14:creationId xmlns:p14="http://schemas.microsoft.com/office/powerpoint/2010/main" val="436533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8129F-E762-BA43-BE5D-34E50547912C}"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F8291-A285-9149-8C5E-D1E1883D56B6}" type="slidenum">
              <a:rPr lang="en-US" smtClean="0"/>
              <a:t>‹#›</a:t>
            </a:fld>
            <a:endParaRPr lang="en-US"/>
          </a:p>
        </p:txBody>
      </p:sp>
    </p:spTree>
    <p:extLst>
      <p:ext uri="{BB962C8B-B14F-4D97-AF65-F5344CB8AC3E}">
        <p14:creationId xmlns:p14="http://schemas.microsoft.com/office/powerpoint/2010/main" val="407546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8129F-E762-BA43-BE5D-34E50547912C}"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F8291-A285-9149-8C5E-D1E1883D56B6}" type="slidenum">
              <a:rPr lang="en-US" smtClean="0"/>
              <a:t>‹#›</a:t>
            </a:fld>
            <a:endParaRPr lang="en-US"/>
          </a:p>
        </p:txBody>
      </p:sp>
    </p:spTree>
    <p:extLst>
      <p:ext uri="{BB962C8B-B14F-4D97-AF65-F5344CB8AC3E}">
        <p14:creationId xmlns:p14="http://schemas.microsoft.com/office/powerpoint/2010/main" val="304985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88129F-E762-BA43-BE5D-34E50547912C}"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F8291-A285-9149-8C5E-D1E1883D56B6}" type="slidenum">
              <a:rPr lang="en-US" smtClean="0"/>
              <a:t>‹#›</a:t>
            </a:fld>
            <a:endParaRPr lang="en-US"/>
          </a:p>
        </p:txBody>
      </p:sp>
    </p:spTree>
    <p:extLst>
      <p:ext uri="{BB962C8B-B14F-4D97-AF65-F5344CB8AC3E}">
        <p14:creationId xmlns:p14="http://schemas.microsoft.com/office/powerpoint/2010/main" val="217619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88129F-E762-BA43-BE5D-34E50547912C}"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F8291-A285-9149-8C5E-D1E1883D56B6}" type="slidenum">
              <a:rPr lang="en-US" smtClean="0"/>
              <a:t>‹#›</a:t>
            </a:fld>
            <a:endParaRPr lang="en-US"/>
          </a:p>
        </p:txBody>
      </p:sp>
    </p:spTree>
    <p:extLst>
      <p:ext uri="{BB962C8B-B14F-4D97-AF65-F5344CB8AC3E}">
        <p14:creationId xmlns:p14="http://schemas.microsoft.com/office/powerpoint/2010/main" val="103526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88129F-E762-BA43-BE5D-34E50547912C}"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F8291-A285-9149-8C5E-D1E1883D56B6}" type="slidenum">
              <a:rPr lang="en-US" smtClean="0"/>
              <a:t>‹#›</a:t>
            </a:fld>
            <a:endParaRPr lang="en-US"/>
          </a:p>
        </p:txBody>
      </p:sp>
    </p:spTree>
    <p:extLst>
      <p:ext uri="{BB962C8B-B14F-4D97-AF65-F5344CB8AC3E}">
        <p14:creationId xmlns:p14="http://schemas.microsoft.com/office/powerpoint/2010/main" val="341270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88129F-E762-BA43-BE5D-34E50547912C}" type="datetimeFigureOut">
              <a:rPr lang="en-US" smtClean="0"/>
              <a:t>12/13/17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1F8291-A285-9149-8C5E-D1E1883D56B6}" type="slidenum">
              <a:rPr lang="en-US" smtClean="0"/>
              <a:t>‹#›</a:t>
            </a:fld>
            <a:endParaRPr lang="en-US"/>
          </a:p>
        </p:txBody>
      </p:sp>
    </p:spTree>
    <p:extLst>
      <p:ext uri="{BB962C8B-B14F-4D97-AF65-F5344CB8AC3E}">
        <p14:creationId xmlns:p14="http://schemas.microsoft.com/office/powerpoint/2010/main" val="203239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88129F-E762-BA43-BE5D-34E50547912C}" type="datetimeFigureOut">
              <a:rPr lang="en-US" smtClean="0"/>
              <a:t>12/13/17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1F8291-A285-9149-8C5E-D1E1883D56B6}" type="slidenum">
              <a:rPr lang="en-US" smtClean="0"/>
              <a:t>‹#›</a:t>
            </a:fld>
            <a:endParaRPr lang="en-US"/>
          </a:p>
        </p:txBody>
      </p:sp>
    </p:spTree>
    <p:extLst>
      <p:ext uri="{BB962C8B-B14F-4D97-AF65-F5344CB8AC3E}">
        <p14:creationId xmlns:p14="http://schemas.microsoft.com/office/powerpoint/2010/main" val="142504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88129F-E762-BA43-BE5D-34E50547912C}" type="datetimeFigureOut">
              <a:rPr lang="en-US" smtClean="0"/>
              <a:t>12/13/17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1F8291-A285-9149-8C5E-D1E1883D56B6}" type="slidenum">
              <a:rPr lang="en-US" smtClean="0"/>
              <a:t>‹#›</a:t>
            </a:fld>
            <a:endParaRPr lang="en-US"/>
          </a:p>
        </p:txBody>
      </p:sp>
    </p:spTree>
    <p:extLst>
      <p:ext uri="{BB962C8B-B14F-4D97-AF65-F5344CB8AC3E}">
        <p14:creationId xmlns:p14="http://schemas.microsoft.com/office/powerpoint/2010/main" val="353536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88129F-E762-BA43-BE5D-34E50547912C}"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F8291-A285-9149-8C5E-D1E1883D56B6}" type="slidenum">
              <a:rPr lang="en-US" smtClean="0"/>
              <a:t>‹#›</a:t>
            </a:fld>
            <a:endParaRPr lang="en-US"/>
          </a:p>
        </p:txBody>
      </p:sp>
    </p:spTree>
    <p:extLst>
      <p:ext uri="{BB962C8B-B14F-4D97-AF65-F5344CB8AC3E}">
        <p14:creationId xmlns:p14="http://schemas.microsoft.com/office/powerpoint/2010/main" val="55610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88129F-E762-BA43-BE5D-34E50547912C}"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F8291-A285-9149-8C5E-D1E1883D56B6}" type="slidenum">
              <a:rPr lang="en-US" smtClean="0"/>
              <a:t>‹#›</a:t>
            </a:fld>
            <a:endParaRPr lang="en-US"/>
          </a:p>
        </p:txBody>
      </p:sp>
    </p:spTree>
    <p:extLst>
      <p:ext uri="{BB962C8B-B14F-4D97-AF65-F5344CB8AC3E}">
        <p14:creationId xmlns:p14="http://schemas.microsoft.com/office/powerpoint/2010/main" val="28710195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8129F-E762-BA43-BE5D-34E50547912C}" type="datetimeFigureOut">
              <a:rPr lang="en-US" smtClean="0"/>
              <a:t>12/13/17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F8291-A285-9149-8C5E-D1E1883D56B6}" type="slidenum">
              <a:rPr lang="en-US" smtClean="0"/>
              <a:t>‹#›</a:t>
            </a:fld>
            <a:endParaRPr lang="en-US"/>
          </a:p>
        </p:txBody>
      </p:sp>
    </p:spTree>
    <p:extLst>
      <p:ext uri="{BB962C8B-B14F-4D97-AF65-F5344CB8AC3E}">
        <p14:creationId xmlns:p14="http://schemas.microsoft.com/office/powerpoint/2010/main" val="3742136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tiff"/><Relationship Id="rId6" Type="http://schemas.openxmlformats.org/officeDocument/2006/relationships/image" Target="../media/image23.tiff"/><Relationship Id="rId7"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 Id="rId3"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alpha val="86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6143" y="5823859"/>
            <a:ext cx="3343019" cy="849086"/>
          </a:xfrm>
          <a:prstGeom prst="rect">
            <a:avLst/>
          </a:prstGeom>
        </p:spPr>
      </p:pic>
      <p:sp>
        <p:nvSpPr>
          <p:cNvPr id="6" name="TextBox 5"/>
          <p:cNvSpPr txBox="1"/>
          <p:nvPr/>
        </p:nvSpPr>
        <p:spPr>
          <a:xfrm>
            <a:off x="4256315" y="489857"/>
            <a:ext cx="4887685" cy="1015663"/>
          </a:xfrm>
          <a:prstGeom prst="rect">
            <a:avLst/>
          </a:prstGeom>
          <a:noFill/>
        </p:spPr>
        <p:txBody>
          <a:bodyPr wrap="square" rtlCol="0">
            <a:spAutoFit/>
          </a:bodyPr>
          <a:lstStyle/>
          <a:p>
            <a:r>
              <a:rPr lang="en-US" sz="2000" b="1" dirty="0" smtClean="0">
                <a:solidFill>
                  <a:schemeClr val="bg1"/>
                </a:solidFill>
              </a:rPr>
              <a:t>Sara </a:t>
            </a:r>
            <a:r>
              <a:rPr lang="en-US" sz="2000" b="1" dirty="0" err="1" smtClean="0">
                <a:solidFill>
                  <a:schemeClr val="bg1"/>
                </a:solidFill>
              </a:rPr>
              <a:t>Zahendra</a:t>
            </a:r>
            <a:r>
              <a:rPr lang="en-US" sz="2000" b="1" dirty="0" smtClean="0">
                <a:solidFill>
                  <a:schemeClr val="bg1"/>
                </a:solidFill>
              </a:rPr>
              <a:t> and Kent McFarland, co-hosts</a:t>
            </a:r>
          </a:p>
          <a:p>
            <a:r>
              <a:rPr lang="en-US" sz="2000" b="1" dirty="0" smtClean="0">
                <a:solidFill>
                  <a:schemeClr val="bg1"/>
                </a:solidFill>
              </a:rPr>
              <a:t>Chris Albertine, Producer/Sound Engineer</a:t>
            </a:r>
          </a:p>
          <a:p>
            <a:r>
              <a:rPr lang="en-US" sz="2000" b="1" dirty="0" smtClean="0">
                <a:solidFill>
                  <a:schemeClr val="bg1"/>
                </a:solidFill>
              </a:rPr>
              <a:t>Franny Bastian, Producer</a:t>
            </a:r>
            <a:endParaRPr lang="en-US" sz="2000" b="1" dirty="0">
              <a:solidFill>
                <a:schemeClr val="bg1"/>
              </a:solidFill>
            </a:endParaRPr>
          </a:p>
        </p:txBody>
      </p:sp>
    </p:spTree>
    <p:extLst>
      <p:ext uri="{BB962C8B-B14F-4D97-AF65-F5344CB8AC3E}">
        <p14:creationId xmlns:p14="http://schemas.microsoft.com/office/powerpoint/2010/main" val="1225556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2143" y="2908428"/>
            <a:ext cx="5061857" cy="398631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539343" cy="3404507"/>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9343" y="-30715"/>
            <a:ext cx="4604657" cy="3453493"/>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404507"/>
            <a:ext cx="4351070" cy="3462727"/>
          </a:xfrm>
          <a:prstGeom prst="rect">
            <a:avLst/>
          </a:prstGeom>
        </p:spPr>
      </p:pic>
      <p:pic>
        <p:nvPicPr>
          <p:cNvPr id="2" name="Picture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93845" y="2908428"/>
            <a:ext cx="1314450" cy="1314450"/>
          </a:xfrm>
          <a:prstGeom prst="rect">
            <a:avLst/>
          </a:prstGeom>
        </p:spPr>
      </p:pic>
    </p:spTree>
    <p:extLst>
      <p:ext uri="{BB962C8B-B14F-4D97-AF65-F5344CB8AC3E}">
        <p14:creationId xmlns:p14="http://schemas.microsoft.com/office/powerpoint/2010/main" val="282475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1357135"/>
            <a:ext cx="2969556" cy="4418367"/>
          </a:xfrm>
        </p:spPr>
      </p:pic>
      <p:pic>
        <p:nvPicPr>
          <p:cNvPr id="5" name="Picture 4"/>
          <p:cNvPicPr>
            <a:picLocks noChangeAspect="1"/>
          </p:cNvPicPr>
          <p:nvPr/>
        </p:nvPicPr>
        <p:blipFill>
          <a:blip r:embed="rId4"/>
          <a:stretch>
            <a:fillRect/>
          </a:stretch>
        </p:blipFill>
        <p:spPr>
          <a:xfrm>
            <a:off x="2969556" y="1020941"/>
            <a:ext cx="5982560" cy="4754561"/>
          </a:xfrm>
          <a:prstGeom prst="rect">
            <a:avLst/>
          </a:prstGeom>
        </p:spPr>
      </p:pic>
      <p:pic>
        <p:nvPicPr>
          <p:cNvPr id="3" name="Picture 2"/>
          <p:cNvPicPr>
            <a:picLocks noChangeAspect="1"/>
          </p:cNvPicPr>
          <p:nvPr/>
        </p:nvPicPr>
        <p:blipFill>
          <a:blip r:embed="rId5"/>
          <a:stretch>
            <a:fillRect/>
          </a:stretch>
        </p:blipFill>
        <p:spPr>
          <a:xfrm>
            <a:off x="6166007" y="1020941"/>
            <a:ext cx="2601018" cy="4579257"/>
          </a:xfrm>
          <a:prstGeom prst="rect">
            <a:avLst/>
          </a:prstGeom>
        </p:spPr>
      </p:pic>
    </p:spTree>
    <p:extLst>
      <p:ext uri="{BB962C8B-B14F-4D97-AF65-F5344CB8AC3E}">
        <p14:creationId xmlns:p14="http://schemas.microsoft.com/office/powerpoint/2010/main" val="3868982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180" r="-92"/>
          <a:stretch/>
        </p:blipFill>
        <p:spPr>
          <a:xfrm>
            <a:off x="336188" y="234709"/>
            <a:ext cx="3884838" cy="4525963"/>
          </a:xfrm>
        </p:spPr>
      </p:pic>
      <p:pic>
        <p:nvPicPr>
          <p:cNvPr id="5" name="Picture 4"/>
          <p:cNvPicPr>
            <a:picLocks noChangeAspect="1"/>
          </p:cNvPicPr>
          <p:nvPr/>
        </p:nvPicPr>
        <p:blipFill>
          <a:blip r:embed="rId4"/>
          <a:stretch>
            <a:fillRect/>
          </a:stretch>
        </p:blipFill>
        <p:spPr>
          <a:xfrm>
            <a:off x="4958038" y="274638"/>
            <a:ext cx="3546272" cy="4486034"/>
          </a:xfrm>
          <a:prstGeom prst="rect">
            <a:avLst/>
          </a:prstGeom>
        </p:spPr>
      </p:pic>
      <p:pic>
        <p:nvPicPr>
          <p:cNvPr id="6" name="Picture 5"/>
          <p:cNvPicPr>
            <a:picLocks noChangeAspect="1"/>
          </p:cNvPicPr>
          <p:nvPr/>
        </p:nvPicPr>
        <p:blipFill>
          <a:blip r:embed="rId5"/>
          <a:stretch>
            <a:fillRect/>
          </a:stretch>
        </p:blipFill>
        <p:spPr>
          <a:xfrm>
            <a:off x="5578122" y="4190678"/>
            <a:ext cx="2794000" cy="23241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56560" y="4034483"/>
            <a:ext cx="1733290" cy="2617267"/>
          </a:xfrm>
          <a:prstGeom prst="rect">
            <a:avLst/>
          </a:prstGeom>
        </p:spPr>
      </p:pic>
    </p:spTree>
    <p:extLst>
      <p:ext uri="{BB962C8B-B14F-4D97-AF65-F5344CB8AC3E}">
        <p14:creationId xmlns:p14="http://schemas.microsoft.com/office/powerpoint/2010/main" val="1743640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95569" y="832758"/>
            <a:ext cx="3875344" cy="4792508"/>
          </a:xfrm>
          <a:prstGeom prst="rect">
            <a:avLst/>
          </a:prstGeom>
        </p:spPr>
      </p:pic>
      <p:sp>
        <p:nvSpPr>
          <p:cNvPr id="5" name="Rectangle 4"/>
          <p:cNvSpPr/>
          <p:nvPr/>
        </p:nvSpPr>
        <p:spPr>
          <a:xfrm>
            <a:off x="122482" y="6211669"/>
            <a:ext cx="9021518" cy="584775"/>
          </a:xfrm>
          <a:prstGeom prst="rect">
            <a:avLst/>
          </a:prstGeom>
        </p:spPr>
        <p:txBody>
          <a:bodyPr wrap="square">
            <a:spAutoFit/>
          </a:bodyPr>
          <a:lstStyle/>
          <a:p>
            <a:r>
              <a:rPr lang="en-US" sz="1600" dirty="0"/>
              <a:t>Natural History’s Place in </a:t>
            </a:r>
            <a:r>
              <a:rPr lang="en-US" sz="1600" dirty="0" smtClean="0"/>
              <a:t>Science and Society</a:t>
            </a:r>
          </a:p>
          <a:p>
            <a:r>
              <a:rPr lang="en-US" sz="1600" dirty="0" smtClean="0"/>
              <a:t>Tewksbury et al.  </a:t>
            </a:r>
            <a:r>
              <a:rPr lang="en-US" sz="1600" dirty="0" err="1" smtClean="0"/>
              <a:t>BioScience</a:t>
            </a:r>
            <a:r>
              <a:rPr lang="en-US" sz="1600" dirty="0" smtClean="0"/>
              <a:t> </a:t>
            </a:r>
            <a:r>
              <a:rPr lang="en-US" sz="1600" dirty="0"/>
              <a:t>(April 2014) 64 (4): 300-310</a:t>
            </a:r>
            <a:r>
              <a:rPr lang="en-US" sz="1600" dirty="0" smtClean="0"/>
              <a:t>. </a:t>
            </a:r>
            <a:r>
              <a:rPr lang="en-US" sz="1600" dirty="0" err="1" smtClean="0"/>
              <a:t>doi</a:t>
            </a:r>
            <a:r>
              <a:rPr lang="en-US" sz="1600" dirty="0"/>
              <a:t>: 10.1093/</a:t>
            </a:r>
            <a:r>
              <a:rPr lang="en-US" sz="1600" dirty="0" err="1"/>
              <a:t>biosci</a:t>
            </a:r>
            <a:r>
              <a:rPr lang="en-US" sz="1600" dirty="0"/>
              <a:t>/biu032</a:t>
            </a:r>
          </a:p>
        </p:txBody>
      </p:sp>
    </p:spTree>
    <p:extLst>
      <p:ext uri="{BB962C8B-B14F-4D97-AF65-F5344CB8AC3E}">
        <p14:creationId xmlns:p14="http://schemas.microsoft.com/office/powerpoint/2010/main" val="17240109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4571999" y="2759528"/>
            <a:ext cx="3810000" cy="3810000"/>
          </a:xfrm>
          <a:prstGeom prst="rect">
            <a:avLst/>
          </a:prstGeom>
        </p:spPr>
      </p:pic>
      <p:pic>
        <p:nvPicPr>
          <p:cNvPr id="6" name="Picture 5"/>
          <p:cNvPicPr>
            <a:picLocks noChangeAspect="1"/>
          </p:cNvPicPr>
          <p:nvPr/>
        </p:nvPicPr>
        <p:blipFill>
          <a:blip r:embed="rId4"/>
          <a:stretch>
            <a:fillRect/>
          </a:stretch>
        </p:blipFill>
        <p:spPr>
          <a:xfrm>
            <a:off x="620486" y="2956977"/>
            <a:ext cx="3369767" cy="3415102"/>
          </a:xfrm>
          <a:prstGeom prst="rect">
            <a:avLst/>
          </a:prstGeom>
        </p:spPr>
      </p:pic>
      <p:pic>
        <p:nvPicPr>
          <p:cNvPr id="4" name="Picture 3"/>
          <p:cNvPicPr>
            <a:picLocks noChangeAspect="1"/>
          </p:cNvPicPr>
          <p:nvPr/>
        </p:nvPicPr>
        <p:blipFill>
          <a:blip r:embed="rId5"/>
          <a:stretch>
            <a:fillRect/>
          </a:stretch>
        </p:blipFill>
        <p:spPr>
          <a:xfrm>
            <a:off x="1843389" y="277441"/>
            <a:ext cx="5457219" cy="2280394"/>
          </a:xfrm>
          <a:prstGeom prst="rect">
            <a:avLst/>
          </a:prstGeom>
        </p:spPr>
      </p:pic>
    </p:spTree>
    <p:extLst>
      <p:ext uri="{BB962C8B-B14F-4D97-AF65-F5344CB8AC3E}">
        <p14:creationId xmlns:p14="http://schemas.microsoft.com/office/powerpoint/2010/main" val="456213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80290" y="0"/>
            <a:ext cx="8583420" cy="6858000"/>
          </a:xfrm>
          <a:prstGeom prst="rect">
            <a:avLst/>
          </a:prstGeom>
        </p:spPr>
      </p:pic>
    </p:spTree>
    <p:extLst>
      <p:ext uri="{BB962C8B-B14F-4D97-AF65-F5344CB8AC3E}">
        <p14:creationId xmlns:p14="http://schemas.microsoft.com/office/powerpoint/2010/main" val="630538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4786" y="963385"/>
            <a:ext cx="4346146" cy="5205161"/>
          </a:xfrm>
          <a:prstGeom prst="rect">
            <a:avLst/>
          </a:prstGeom>
        </p:spPr>
      </p:pic>
      <p:pic>
        <p:nvPicPr>
          <p:cNvPr id="2" name="Picture 1"/>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7000"/>
                    </a14:imgEffect>
                  </a14:imgLayer>
                </a14:imgProps>
              </a:ext>
              <a:ext uri="{28A0092B-C50C-407E-A947-70E740481C1C}">
                <a14:useLocalDpi xmlns:a14="http://schemas.microsoft.com/office/drawing/2010/main"/>
              </a:ext>
            </a:extLst>
          </a:blip>
          <a:srcRect/>
          <a:stretch/>
        </p:blipFill>
        <p:spPr>
          <a:xfrm>
            <a:off x="5796643" y="-1643819"/>
            <a:ext cx="2449285" cy="7812365"/>
          </a:xfrm>
          <a:prstGeom prst="rect">
            <a:avLst/>
          </a:prstGeom>
        </p:spPr>
      </p:pic>
    </p:spTree>
    <p:extLst>
      <p:ext uri="{BB962C8B-B14F-4D97-AF65-F5344CB8AC3E}">
        <p14:creationId xmlns:p14="http://schemas.microsoft.com/office/powerpoint/2010/main" val="1303117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93" y="0"/>
            <a:ext cx="9109407" cy="6074124"/>
          </a:xfrm>
          <a:prstGeom prst="rect">
            <a:avLst/>
          </a:prstGeom>
        </p:spPr>
      </p:pic>
      <p:sp>
        <p:nvSpPr>
          <p:cNvPr id="5" name="Rectangle 4"/>
          <p:cNvSpPr/>
          <p:nvPr/>
        </p:nvSpPr>
        <p:spPr>
          <a:xfrm>
            <a:off x="34593" y="6074124"/>
            <a:ext cx="9109407" cy="646331"/>
          </a:xfrm>
          <a:prstGeom prst="rect">
            <a:avLst/>
          </a:prstGeom>
        </p:spPr>
        <p:txBody>
          <a:bodyPr wrap="square">
            <a:spAutoFit/>
          </a:bodyPr>
          <a:lstStyle/>
          <a:p>
            <a:pPr algn="ctr"/>
            <a:r>
              <a:rPr lang="en-US" sz="3600" b="1" dirty="0">
                <a:solidFill>
                  <a:schemeClr val="bg1"/>
                </a:solidFill>
              </a:rPr>
              <a:t>And then, and then, and </a:t>
            </a:r>
            <a:r>
              <a:rPr lang="en-US" sz="3600" b="1" dirty="0" smtClean="0">
                <a:solidFill>
                  <a:schemeClr val="bg1"/>
                </a:solidFill>
              </a:rPr>
              <a:t>then, and </a:t>
            </a:r>
            <a:r>
              <a:rPr lang="en-US" sz="3600" b="1" dirty="0">
                <a:solidFill>
                  <a:schemeClr val="bg1"/>
                </a:solidFill>
              </a:rPr>
              <a:t>then</a:t>
            </a:r>
            <a:r>
              <a:rPr lang="mr-IN" sz="3600" b="1" dirty="0">
                <a:solidFill>
                  <a:schemeClr val="bg1"/>
                </a:solidFill>
              </a:rPr>
              <a:t>……</a:t>
            </a:r>
            <a:endParaRPr lang="en-US" sz="3600" b="1" dirty="0">
              <a:solidFill>
                <a:schemeClr val="bg1"/>
              </a:solidFill>
            </a:endParaRPr>
          </a:p>
        </p:txBody>
      </p:sp>
    </p:spTree>
    <p:extLst>
      <p:ext uri="{BB962C8B-B14F-4D97-AF65-F5344CB8AC3E}">
        <p14:creationId xmlns:p14="http://schemas.microsoft.com/office/powerpoint/2010/main" val="1774154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06550"/>
            <a:ext cx="6385226" cy="3644900"/>
          </a:xfrm>
          <a:prstGeom prst="rect">
            <a:avLst/>
          </a:prstGeom>
        </p:spPr>
      </p:pic>
      <p:pic>
        <p:nvPicPr>
          <p:cNvPr id="3" name="Picture 2"/>
          <p:cNvPicPr>
            <a:picLocks noChangeAspect="1"/>
          </p:cNvPicPr>
          <p:nvPr/>
        </p:nvPicPr>
        <p:blipFill>
          <a:blip r:embed="rId3"/>
          <a:stretch>
            <a:fillRect/>
          </a:stretch>
        </p:blipFill>
        <p:spPr>
          <a:xfrm>
            <a:off x="6614886" y="1606550"/>
            <a:ext cx="2413000" cy="3644900"/>
          </a:xfrm>
          <a:prstGeom prst="rect">
            <a:avLst/>
          </a:prstGeom>
        </p:spPr>
      </p:pic>
      <p:sp>
        <p:nvSpPr>
          <p:cNvPr id="4" name="Rectangle 3"/>
          <p:cNvSpPr/>
          <p:nvPr/>
        </p:nvSpPr>
        <p:spPr>
          <a:xfrm>
            <a:off x="1966977" y="5432362"/>
            <a:ext cx="5418599" cy="830997"/>
          </a:xfrm>
          <a:prstGeom prst="rect">
            <a:avLst/>
          </a:prstGeom>
        </p:spPr>
        <p:txBody>
          <a:bodyPr wrap="none">
            <a:spAutoFit/>
          </a:bodyPr>
          <a:lstStyle/>
          <a:p>
            <a:r>
              <a:rPr lang="en-US" sz="4800" b="1" dirty="0">
                <a:solidFill>
                  <a:srgbClr val="000000"/>
                </a:solidFill>
                <a:latin typeface="Linux Libertine" charset="0"/>
              </a:rPr>
              <a:t>Narrative </a:t>
            </a:r>
            <a:r>
              <a:rPr lang="en-US" sz="4800" b="1" dirty="0" smtClean="0">
                <a:solidFill>
                  <a:srgbClr val="000000"/>
                </a:solidFill>
                <a:latin typeface="Linux Libertine" charset="0"/>
              </a:rPr>
              <a:t>Structure</a:t>
            </a:r>
            <a:endParaRPr lang="en-US" sz="4800" b="1" i="0" dirty="0">
              <a:solidFill>
                <a:srgbClr val="000000"/>
              </a:solidFill>
              <a:effectLst/>
              <a:latin typeface="Linux Libertine" charset="0"/>
            </a:endParaRPr>
          </a:p>
        </p:txBody>
      </p:sp>
    </p:spTree>
    <p:extLst>
      <p:ext uri="{BB962C8B-B14F-4D97-AF65-F5344CB8AC3E}">
        <p14:creationId xmlns:p14="http://schemas.microsoft.com/office/powerpoint/2010/main" val="1817310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10101</TotalTime>
  <Words>289</Words>
  <Application>Microsoft Macintosh PowerPoint</Application>
  <PresentationFormat>On-screen Show (4:3)</PresentationFormat>
  <Paragraphs>22</Paragraphs>
  <Slides>10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Linux Libertine</vt:lpstr>
      <vt:lpstr>Mangal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Vermont Center for Ecostudies</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Kent McFarland</dc:creator>
  <cp:lastModifiedBy>Kent McFarland</cp:lastModifiedBy>
  <cp:revision>90</cp:revision>
  <cp:lastPrinted>2015-10-28T13:36:41Z</cp:lastPrinted>
  <dcterms:created xsi:type="dcterms:W3CDTF">2013-06-19T18:45:18Z</dcterms:created>
  <dcterms:modified xsi:type="dcterms:W3CDTF">2017-12-14T16:51:54Z</dcterms:modified>
</cp:coreProperties>
</file>