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5" r:id="rId4"/>
    <p:sldId id="261" r:id="rId5"/>
    <p:sldId id="263" r:id="rId6"/>
    <p:sldId id="269" r:id="rId7"/>
    <p:sldId id="264" r:id="rId8"/>
    <p:sldId id="266" r:id="rId9"/>
    <p:sldId id="270" r:id="rId10"/>
    <p:sldId id="272" r:id="rId11"/>
    <p:sldId id="273" r:id="rId12"/>
    <p:sldId id="275" r:id="rId13"/>
    <p:sldId id="277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E695F-58A5-4108-951F-49D9D37F4F90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97B1B-731A-4AD0-8F0D-8CB8EB7E7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publicist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lickr.com/photos/ajc1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Jigsaw</a:t>
            </a:r>
            <a:r>
              <a:rPr lang="en-US" baseline="0" dirty="0" smtClean="0"/>
              <a:t> piece and people by </a:t>
            </a:r>
            <a:r>
              <a:rPr lang="en-US" sz="1200" b="1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Yoel Ben-Avraham's photostream"/>
              </a:rPr>
              <a:t>Yoel</a:t>
            </a:r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Yoel Ben-Avraham's photostream"/>
              </a:rPr>
              <a:t> Ben-Avraham</a:t>
            </a:r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link:</a:t>
            </a:r>
            <a:r>
              <a:rPr lang="en-US" sz="1200" b="1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flickr.com/photos/epublicist/8718123610/in/photolist-ehoEq3-dEy8gj-6MtBEu-aNxPcP-8QJjZH-67tit6-ak8hgN-gkUTrJ-dXGPx3-rxKjHf-5ugeqj-ds6MG3-qnq957-7UQXbQ-7vEVv7-7j3c1-bxHVka-8QMq4b-edrtNS-8Nqnvv-7T8nft-q2KALd-9tpZJb-aKpWiz-jBjfM1-qaHwqK-9M5H7L-8tixm-a5E3tn-8KadYU-BtE67-6JB6sD-78aisf-4XxQF3-hHqbh-8cj2Kj-oGrQrW-6M9nNP-8QMqgj-5EpEkU-5RSP6E-5xJT9V-c5nHu3-8rg1nz-yfSvt-8Yf1jc-5s7AQJ-8QMq9u-5kNdDL-HVCw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Colorful circle of people by </a:t>
            </a:r>
            <a:r>
              <a:rPr lang="en-US" sz="1200" b="1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Yoel Ben-Avraham's photostream"/>
              </a:rPr>
              <a:t>Yoel</a:t>
            </a:r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Yoel Ben-Avraham's photostream"/>
              </a:rPr>
              <a:t> Ben-Avraham</a:t>
            </a:r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link:</a:t>
            </a:r>
            <a:r>
              <a:rPr lang="en-US" sz="1200" b="1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flickr.com/photos/epublicist/3545251137/in/photolist-6phkDB-HMWseE-aoRRUW-dQRkLj-821FeM-jtxX8x-fMSW16-jq33gL-dhZYAt-msKo8-7SHeo-cKHQyf-fefx8R-GWHfNS-ioMHVR-9c1rDB-kEhh-3b1dhJ-4pUyRS-9GZGPY-fK9M5m-wTVvDs-9kd6eQ-wU3XPi-DwNDms-jCBk4r-uiF6v-6qFiGW-nKY8Z2-dzJs7X-DhjaT9-xaLZRJ-dEcFQi-acHUFE-59yhc9-8kTwtT-4oYv6f-cZHYzy-bV67KW-brK2Lq-d1cjmm-9x6zJw-6zBKS7-ayvEkj-fmMXfn-zyJd1-n3Ydwz-77kq7B-7q3v8k-GJEcNB</a:t>
            </a:r>
          </a:p>
          <a:p>
            <a:endParaRPr lang="en-US" sz="1200" b="1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Colorful people with jigsaw</a:t>
            </a:r>
            <a:r>
              <a:rPr lang="en-US" sz="1200" b="1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puzzle by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o to AJ Cann's photostream"/>
              </a:rPr>
              <a:t>AJ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o to AJ Cann's photostream"/>
              </a:rPr>
              <a:t>Cann</a:t>
            </a:r>
            <a:r>
              <a:rPr lang="en-US" sz="1200" b="1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link: https://www.flickr.com/photos/ajc1/13059415974/in/photolist-kU1Voo-bLkkX8-brdqET-9TbhtS-cSZuhq-JDzcM-eRGr17-6Er1Pr-cVV7em-dRnzdP-4jFUbM-a1a3gf-auBzVF-87UBWg-6SGVKv-dSPND3-9ZTe2k-m3XDc7-fH8fnF-dQk8n8-qo6bR9-nPxEuD-abUPDG-oFkt1L-9Y3k5W-6jJkuU-6LuBRB-6HTMEv-gtgAYR-5yjcUb-8wNeNw-NyhFw-dgqnND-bV6t7D-buKSFF-ohVn47-nHUSJq-7NrsEa-25Cwr7-cDoxgE-9ZmC2N-9ewer-cQQ7oS-ouC7DK-dvv5Mf-9hxm4t-4cURfv-63cAYM-cRQqU9-kCqNN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A292B-6E44-49C2-ADFB-4A658A213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4C165-70A0-4F8F-B91B-61B8C3BAB9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2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4C165-70A0-4F8F-B91B-61B8C3BAB9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5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USFS</a:t>
            </a:r>
            <a:r>
              <a:rPr lang="en-US" baseline="0" dirty="0" smtClean="0"/>
              <a:t> Forest Health Monitoring and Northeastern Area State and Private Forestry – Core funding</a:t>
            </a:r>
          </a:p>
          <a:p>
            <a:r>
              <a:rPr lang="en-US" baseline="0" dirty="0" smtClean="0"/>
              <a:t>VT Forests Parks and Rec – Conference and partnership support</a:t>
            </a:r>
          </a:p>
          <a:p>
            <a:r>
              <a:rPr lang="en-US" baseline="0" dirty="0" smtClean="0"/>
              <a:t>UVM RSENR – Administrative and partnership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A292B-6E44-49C2-ADFB-4A658A2138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6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A292B-6E44-49C2-ADFB-4A658A2138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8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A292B-6E44-49C2-ADFB-4A658A2138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25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A292B-6E44-49C2-ADFB-4A658A2138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42DC-17A7-4E4C-975F-B41E241A713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3B3A-CD6D-41C2-8EE5-7B2B10AB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0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42DC-17A7-4E4C-975F-B41E241A713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3B3A-CD6D-41C2-8EE5-7B2B10AB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42DC-17A7-4E4C-975F-B41E241A713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3B3A-CD6D-41C2-8EE5-7B2B10AB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42DC-17A7-4E4C-975F-B41E241A713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3B3A-CD6D-41C2-8EE5-7B2B10AB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17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42DC-17A7-4E4C-975F-B41E241A713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3B3A-CD6D-41C2-8EE5-7B2B10AB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8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42DC-17A7-4E4C-975F-B41E241A713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3B3A-CD6D-41C2-8EE5-7B2B10AB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1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42DC-17A7-4E4C-975F-B41E241A713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3B3A-CD6D-41C2-8EE5-7B2B10AB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2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42DC-17A7-4E4C-975F-B41E241A713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3B3A-CD6D-41C2-8EE5-7B2B10AB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5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42DC-17A7-4E4C-975F-B41E241A713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3B3A-CD6D-41C2-8EE5-7B2B10AB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8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42DC-17A7-4E4C-975F-B41E241A713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3B3A-CD6D-41C2-8EE5-7B2B10AB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6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42DC-17A7-4E4C-975F-B41E241A713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3B3A-CD6D-41C2-8EE5-7B2B10AB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342DC-17A7-4E4C-975F-B41E241A7133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3B3A-CD6D-41C2-8EE5-7B2B10AB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4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.jpeg"/><Relationship Id="rId7" Type="http://schemas.openxmlformats.org/officeDocument/2006/relationships/image" Target="../media/image31.gif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nsfield_Summi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9071" r="12" b="6756"/>
          <a:stretch/>
        </p:blipFill>
        <p:spPr bwMode="auto">
          <a:xfrm>
            <a:off x="0" y="1"/>
            <a:ext cx="12192000" cy="68432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00jdunca\AppData\Local\Microsoft\Windows\INetCache\Content.Word\FEMC_logo_fulltitle_righ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71519"/>
            <a:ext cx="5858510" cy="17964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1780858" y="5420742"/>
            <a:ext cx="6830060" cy="1276985"/>
            <a:chOff x="0" y="0"/>
            <a:chExt cx="6830060" cy="1276985"/>
          </a:xfrm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6830060" cy="1276985"/>
            </a:xfrm>
            <a:prstGeom prst="round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8" name="Picture 7" descr="I:\Images\Logos\anrlogo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766" y="346842"/>
              <a:ext cx="2332990" cy="6915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I:\Images\Logos\USFS_NA_logo_230 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30" t="-2" r="37" b="56"/>
            <a:stretch/>
          </p:blipFill>
          <p:spPr bwMode="auto">
            <a:xfrm>
              <a:off x="4698124" y="346842"/>
              <a:ext cx="2078355" cy="6915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" y="126125"/>
              <a:ext cx="2224405" cy="1058545"/>
            </a:xfrm>
            <a:prstGeom prst="rect">
              <a:avLst/>
            </a:prstGeom>
          </p:spPr>
        </p:pic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2869383"/>
            <a:ext cx="9477376" cy="2340236"/>
          </a:xfrm>
          <a:prstGeom prst="rect">
            <a:avLst/>
          </a:prstGeom>
          <a:solidFill>
            <a:srgbClr val="FFFFFF">
              <a:alpha val="61000"/>
            </a:srgbClr>
          </a:solidFill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Forest Ecosystem Monitoring Cooperative Conference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 Communication: Advocating for Science and our Forests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15, 2017 – Davis Center – University of Vermont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nsfield_Summit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9071" r="12" b="6756"/>
          <a:stretch/>
        </p:blipFill>
        <p:spPr bwMode="auto">
          <a:xfrm>
            <a:off x="0" y="1"/>
            <a:ext cx="12192000" cy="68432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3493" y="155529"/>
            <a:ext cx="11769634" cy="65314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– Core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I:\Images\Logos\USFS_NA_logo_230 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0" t="-2" r="37" b="56"/>
          <a:stretch/>
        </p:blipFill>
        <p:spPr bwMode="auto">
          <a:xfrm>
            <a:off x="1166839" y="2109600"/>
            <a:ext cx="4418416" cy="147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:\Images\Logos\anrlogo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15" y="2123866"/>
            <a:ext cx="5343969" cy="14576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3386107" y="3952561"/>
            <a:ext cx="5325408" cy="1988732"/>
            <a:chOff x="8092440" y="4249102"/>
            <a:chExt cx="3261360" cy="1217930"/>
          </a:xfrm>
        </p:grpSpPr>
        <p:pic>
          <p:nvPicPr>
            <p:cNvPr id="9" name="Picture 8" descr="C:\Users\Administrator\Pictures\rubenstein_logo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440" y="5077142"/>
              <a:ext cx="3261360" cy="389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Y:\public_html\images\uvmlogo_wide_trans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440" y="4249102"/>
              <a:ext cx="3190875" cy="8153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805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Mansfield_Summit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9071" r="12" b="6756"/>
          <a:stretch/>
        </p:blipFill>
        <p:spPr bwMode="auto">
          <a:xfrm>
            <a:off x="0" y="1"/>
            <a:ext cx="12192000" cy="68432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93493" y="155529"/>
            <a:ext cx="11769634" cy="65314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Acknowledgments - Additional Funding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51783" y="1528198"/>
            <a:ext cx="2588910" cy="3192976"/>
            <a:chOff x="123991" y="1619857"/>
            <a:chExt cx="2588910" cy="319297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4" b="13488"/>
            <a:stretch/>
          </p:blipFill>
          <p:spPr>
            <a:xfrm>
              <a:off x="352413" y="1619857"/>
              <a:ext cx="2141761" cy="217731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8" name="Group 7"/>
            <p:cNvGrpSpPr/>
            <p:nvPr/>
          </p:nvGrpSpPr>
          <p:grpSpPr>
            <a:xfrm>
              <a:off x="123991" y="2789626"/>
              <a:ext cx="2588910" cy="2023207"/>
              <a:chOff x="185311" y="4674497"/>
              <a:chExt cx="2588910" cy="2023207"/>
            </a:xfrm>
          </p:grpSpPr>
          <p:pic>
            <p:nvPicPr>
              <p:cNvPr id="3080" name="Picture 8" descr="Image result for usfs log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285" y="4674497"/>
                <a:ext cx="840978" cy="933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85311" y="5682041"/>
                <a:ext cx="25889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Green Mountain and Finger Lakes National Forests</a:t>
                </a:r>
                <a:endParaRPr lang="en-US" sz="2000" b="1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7791153" y="3961040"/>
            <a:ext cx="3377513" cy="2533135"/>
            <a:chOff x="6391526" y="1708452"/>
            <a:chExt cx="3377513" cy="253313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526" y="1708452"/>
              <a:ext cx="3377513" cy="2533135"/>
            </a:xfrm>
            <a:prstGeom prst="rect">
              <a:avLst/>
            </a:prstGeom>
          </p:spPr>
        </p:pic>
        <p:pic>
          <p:nvPicPr>
            <p:cNvPr id="7" name="Picture 2" descr="Image result for lcbp 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526" y="1708452"/>
              <a:ext cx="1485835" cy="1391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271005" y="4503765"/>
            <a:ext cx="3807305" cy="1645158"/>
            <a:chOff x="258067" y="4865481"/>
            <a:chExt cx="3807305" cy="164515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02453" y="4865481"/>
              <a:ext cx="2062919" cy="1645158"/>
            </a:xfrm>
            <a:prstGeom prst="rect">
              <a:avLst/>
            </a:prstGeom>
          </p:spPr>
        </p:pic>
        <p:pic>
          <p:nvPicPr>
            <p:cNvPr id="3078" name="Picture 6" descr="Image result for USGS logo research dat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67" y="5515051"/>
              <a:ext cx="2270117" cy="83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866673" y="1920586"/>
            <a:ext cx="4689153" cy="1918012"/>
            <a:chOff x="4512585" y="4641956"/>
            <a:chExt cx="4689153" cy="1918012"/>
          </a:xfrm>
        </p:grpSpPr>
        <p:pic>
          <p:nvPicPr>
            <p:cNvPr id="3086" name="Picture 14" descr="This U.S. Department of Agriculture instrument at Texas Luth-eran University  measures UV light (see uvb.nrel.colostate.edu). Photo: Forrest M. Mims III / For The Express-New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6370" y="4653819"/>
              <a:ext cx="2545368" cy="1886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4512585" y="4641956"/>
              <a:ext cx="2143785" cy="1918012"/>
              <a:chOff x="5271282" y="1116150"/>
              <a:chExt cx="3234331" cy="2893707"/>
            </a:xfrm>
          </p:grpSpPr>
          <p:pic>
            <p:nvPicPr>
              <p:cNvPr id="3082" name="Picture 10" descr="Image result for usda logo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3933" y="1116150"/>
                <a:ext cx="2039391" cy="13970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4" name="Picture 12" descr="Image result for colorado state university logo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1282" y="2601620"/>
                <a:ext cx="3234331" cy="1408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26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Mansfield_Summit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9071" r="12" b="6756"/>
          <a:stretch/>
        </p:blipFill>
        <p:spPr bwMode="auto">
          <a:xfrm>
            <a:off x="0" y="1"/>
            <a:ext cx="12192000" cy="68432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93493" y="155529"/>
            <a:ext cx="11769634" cy="65314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to the FEMC Staff</a:t>
            </a:r>
            <a:endParaRPr lang="en-US" dirty="0"/>
          </a:p>
        </p:txBody>
      </p:sp>
      <p:pic>
        <p:nvPicPr>
          <p:cNvPr id="25" name="Picture 3" descr="JohnTruongWithFish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4416" r="8395"/>
          <a:stretch>
            <a:fillRect/>
          </a:stretch>
        </p:blipFill>
        <p:spPr bwMode="auto">
          <a:xfrm>
            <a:off x="6328870" y="2181718"/>
            <a:ext cx="2004952" cy="212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76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9" name="Picture 6" descr="Mike4_cropped_clo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r="-1038" b="5101"/>
          <a:stretch>
            <a:fillRect/>
          </a:stretch>
        </p:blipFill>
        <p:spPr bwMode="auto">
          <a:xfrm>
            <a:off x="3871482" y="2195084"/>
            <a:ext cx="1791089" cy="210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76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r="26109" b="14411"/>
          <a:stretch/>
        </p:blipFill>
        <p:spPr bwMode="auto">
          <a:xfrm>
            <a:off x="1286987" y="2212312"/>
            <a:ext cx="1918195" cy="206851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1815517" y="4425247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Mim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314979" y="4425247"/>
            <a:ext cx="90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Mike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6898374" y="4425247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John</a:t>
            </a:r>
            <a:endParaRPr lang="en-US" sz="28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r="-1"/>
          <a:stretch/>
        </p:blipFill>
        <p:spPr>
          <a:xfrm>
            <a:off x="9000121" y="2100034"/>
            <a:ext cx="1858332" cy="221138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651005" y="4420700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Ali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3310" y="5099448"/>
            <a:ext cx="1143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Along with Emma Tait, Judy Rosovsky, </a:t>
            </a:r>
            <a:r>
              <a:rPr lang="en-US" sz="2800" dirty="0" err="1" smtClean="0"/>
              <a:t>Ismar</a:t>
            </a:r>
            <a:r>
              <a:rPr lang="en-US" sz="2800" dirty="0" smtClean="0"/>
              <a:t> </a:t>
            </a:r>
            <a:r>
              <a:rPr lang="en-US" sz="2800" dirty="0" err="1" smtClean="0"/>
              <a:t>Biberovic</a:t>
            </a:r>
            <a:r>
              <a:rPr lang="en-US" sz="2800" dirty="0"/>
              <a:t> </a:t>
            </a:r>
            <a:r>
              <a:rPr lang="en-US" sz="2800" dirty="0" smtClean="0"/>
              <a:t>and Caroline Drayton</a:t>
            </a:r>
          </a:p>
          <a:p>
            <a:pPr algn="ctr"/>
            <a:r>
              <a:rPr lang="en-US" sz="2800" dirty="0" smtClean="0"/>
              <a:t> and our 2017 Field Season Rock Stars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78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Mansfield_Summit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9071" r="12" b="6756"/>
          <a:stretch/>
        </p:blipFill>
        <p:spPr bwMode="auto">
          <a:xfrm>
            <a:off x="0" y="1"/>
            <a:ext cx="12192000" cy="68432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93493" y="155529"/>
            <a:ext cx="11769634" cy="65314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one special thank you in particular</a:t>
            </a:r>
            <a:endParaRPr lang="en-US" dirty="0"/>
          </a:p>
        </p:txBody>
      </p:sp>
      <p:pic>
        <p:nvPicPr>
          <p:cNvPr id="30" name="Picture 2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r="26109" b="14411"/>
          <a:stretch/>
        </p:blipFill>
        <p:spPr bwMode="auto">
          <a:xfrm>
            <a:off x="663539" y="2776383"/>
            <a:ext cx="3140696" cy="338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2448"/>
            <a:ext cx="2837688" cy="4492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12" y="1320470"/>
            <a:ext cx="2938325" cy="4570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02" y="1690690"/>
            <a:ext cx="2459866" cy="27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nsfield_Summit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9071" r="12" b="6756"/>
          <a:stretch/>
        </p:blipFill>
        <p:spPr bwMode="auto">
          <a:xfrm>
            <a:off x="0" y="1"/>
            <a:ext cx="12192000" cy="68432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3493" y="155529"/>
            <a:ext cx="11769634" cy="65314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58588" y="866244"/>
            <a:ext cx="7099876" cy="5449949"/>
            <a:chOff x="6194738" y="1132185"/>
            <a:chExt cx="3005071" cy="2306084"/>
          </a:xfrm>
        </p:grpSpPr>
        <p:pic>
          <p:nvPicPr>
            <p:cNvPr id="8" name="Picture 7" descr="https://www.sircon.com/stateInformationCenter/images/sic-new-york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738" y="1555381"/>
              <a:ext cx="1622181" cy="188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https://www.sircon.com/stateInformationCenter/images/sic-maine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1657" y="1132185"/>
              <a:ext cx="1088152" cy="126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https://www.sircon.com/stateInformationCenter/images/sic-vermont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720" y="1890275"/>
              <a:ext cx="474681" cy="550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https://www.sircon.com/stateInformationCenter/images/sic-new-hampshire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769" y="1862424"/>
              <a:ext cx="521914" cy="605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https://www.sircon.com/stateInformationCenter/images/sic-massachusetts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562" y="2257202"/>
              <a:ext cx="902566" cy="1047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Forest Ecosystem Monitoring Cooperative (FEMC)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14" y="2154684"/>
            <a:ext cx="5701963" cy="2873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cooperative effort to gather and synthesize trends in forest ecosystem health across the region…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24914" y="5491749"/>
            <a:ext cx="8742171" cy="997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By providing unique, nimble, high-quality analytical and monitoring services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57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sfield_Summit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9071" r="12" b="6756"/>
          <a:stretch/>
        </p:blipFill>
        <p:spPr bwMode="auto">
          <a:xfrm>
            <a:off x="0" y="1"/>
            <a:ext cx="12192000" cy="68432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493" y="155529"/>
            <a:ext cx="11769634" cy="65314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Key Values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Nimble</a:t>
            </a:r>
          </a:p>
          <a:p>
            <a:pPr marL="457200" lvl="1" indent="0">
              <a:buNone/>
            </a:pPr>
            <a:r>
              <a:rPr lang="en-US" dirty="0" smtClean="0"/>
              <a:t>We can easily mobilize resources and skills for a wide range of activities, including data analysis, synthesis, field work and project support</a:t>
            </a:r>
          </a:p>
          <a:p>
            <a:pPr marL="0" indent="0">
              <a:buNone/>
            </a:pPr>
            <a:r>
              <a:rPr lang="en-US" dirty="0"/>
              <a:t>Dynamic</a:t>
            </a:r>
          </a:p>
          <a:p>
            <a:pPr marL="457200" lvl="1" indent="0">
              <a:buNone/>
            </a:pPr>
            <a:r>
              <a:rPr lang="en-US" dirty="0" smtClean="0"/>
              <a:t>Beyond the diverse skills of our team, we can bring in experts and student labor for a variety of uses.</a:t>
            </a:r>
          </a:p>
          <a:p>
            <a:pPr marL="0" indent="0">
              <a:buNone/>
            </a:pPr>
            <a:r>
              <a:rPr lang="en-US" dirty="0"/>
              <a:t>Unique niche</a:t>
            </a:r>
          </a:p>
          <a:p>
            <a:pPr marL="457200" lvl="1" indent="0">
              <a:buNone/>
            </a:pPr>
            <a:r>
              <a:rPr lang="en-US" dirty="0"/>
              <a:t>Mandate for working across agencies and disciplines to support and knit together monitoring </a:t>
            </a:r>
            <a:r>
              <a:rPr lang="en-US" dirty="0" smtClean="0"/>
              <a:t>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ansfield_Summi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9071" r="12" b="6756"/>
          <a:stretch/>
        </p:blipFill>
        <p:spPr bwMode="auto">
          <a:xfrm>
            <a:off x="0" y="1"/>
            <a:ext cx="12192000" cy="68432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3493" y="155529"/>
            <a:ext cx="11769634" cy="65314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Archive, Access and Synthesis</a:t>
            </a:r>
            <a:br>
              <a:rPr lang="en-US" dirty="0"/>
            </a:br>
            <a:r>
              <a:rPr lang="en-US" sz="3200" dirty="0"/>
              <a:t>Apps and Dashboards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69283" y="1939993"/>
            <a:ext cx="2803660" cy="2000113"/>
            <a:chOff x="419207" y="2286137"/>
            <a:chExt cx="2803660" cy="20001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845" y="2617236"/>
              <a:ext cx="2800022" cy="1669014"/>
            </a:xfrm>
            <a:prstGeom prst="rect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19207" y="2286137"/>
              <a:ext cx="28036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Forest Indicators Dashboard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39187" y="3482863"/>
            <a:ext cx="3167384" cy="2235138"/>
            <a:chOff x="346643" y="4457780"/>
            <a:chExt cx="3167384" cy="2235138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845" y="4765557"/>
              <a:ext cx="3091182" cy="1927361"/>
            </a:xfrm>
            <a:prstGeom prst="rect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46643" y="4457780"/>
              <a:ext cx="316738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Northeastern Forest Health Atlas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43772" y="4106619"/>
            <a:ext cx="3158039" cy="2559540"/>
            <a:chOff x="5956861" y="2611635"/>
            <a:chExt cx="3158039" cy="25595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b="3508"/>
            <a:stretch/>
          </p:blipFill>
          <p:spPr>
            <a:xfrm>
              <a:off x="5956861" y="2919412"/>
              <a:ext cx="3158039" cy="2251763"/>
            </a:xfrm>
            <a:prstGeom prst="rect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956861" y="2611635"/>
              <a:ext cx="315803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Mountain Birdwatch 2.0 Data Entry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93379" y="1876530"/>
            <a:ext cx="3485244" cy="2092443"/>
            <a:chOff x="3670983" y="4765557"/>
            <a:chExt cx="3485244" cy="2092443"/>
          </a:xfrm>
        </p:grpSpPr>
        <p:sp>
          <p:nvSpPr>
            <p:cNvPr id="14" name="TextBox 13"/>
            <p:cNvSpPr txBox="1"/>
            <p:nvPr/>
          </p:nvSpPr>
          <p:spPr>
            <a:xfrm>
              <a:off x="3672607" y="4765557"/>
              <a:ext cx="34836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Dendroecological</a:t>
              </a:r>
              <a:r>
                <a:rPr lang="en-US" sz="1400" b="1" dirty="0"/>
                <a:t> Database</a:t>
              </a:r>
            </a:p>
          </p:txBody>
        </p:sp>
        <p:pic>
          <p:nvPicPr>
            <p:cNvPr id="19" name="Content Placeholder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70983" y="5037796"/>
              <a:ext cx="3485244" cy="1820204"/>
            </a:xfrm>
            <a:prstGeom prst="rect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7555680" y="3674852"/>
            <a:ext cx="2864671" cy="2962551"/>
            <a:chOff x="3670983" y="1764270"/>
            <a:chExt cx="2864671" cy="29625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70983" y="2245749"/>
              <a:ext cx="2864671" cy="2481072"/>
            </a:xfrm>
            <a:prstGeom prst="rect">
              <a:avLst/>
            </a:prstGeom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670983" y="1764270"/>
              <a:ext cx="286467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FragNet</a:t>
              </a:r>
              <a:r>
                <a:rPr lang="en-US" sz="1400" b="1" dirty="0"/>
                <a:t>: Forest Fragmentation Information 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7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nsfield_Summi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9071" r="12" b="6756"/>
          <a:stretch/>
        </p:blipFill>
        <p:spPr bwMode="auto">
          <a:xfrm>
            <a:off x="0" y="1"/>
            <a:ext cx="12192000" cy="68432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3493" y="155529"/>
            <a:ext cx="11769634" cy="65314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Health Atlas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0" y="1454189"/>
            <a:ext cx="8534400" cy="5321224"/>
          </a:xfrm>
          <a:prstGeom prst="rect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62" y="785814"/>
            <a:ext cx="8428510" cy="4291011"/>
          </a:xfrm>
          <a:prstGeom prst="rect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776" y="1352550"/>
            <a:ext cx="8229600" cy="5162550"/>
          </a:xfrm>
          <a:prstGeom prst="rect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2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nsfield_Summi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9071" r="12" b="6756"/>
          <a:stretch/>
        </p:blipFill>
        <p:spPr bwMode="auto">
          <a:xfrm>
            <a:off x="0" y="1"/>
            <a:ext cx="12192000" cy="68432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3493" y="155529"/>
            <a:ext cx="11769634" cy="65314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Fragnet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>The Northeast Forest Fragmentation Information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613"/>
          <a:stretch/>
        </p:blipFill>
        <p:spPr>
          <a:xfrm>
            <a:off x="1627064" y="2011681"/>
            <a:ext cx="8923707" cy="4465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393" y="571831"/>
            <a:ext cx="6343652" cy="4349408"/>
          </a:xfrm>
          <a:prstGeom prst="rect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393" y="1190626"/>
            <a:ext cx="6243926" cy="5562931"/>
          </a:xfrm>
          <a:prstGeom prst="rect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10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sfield_Summi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9071" r="12" b="6756"/>
          <a:stretch/>
        </p:blipFill>
        <p:spPr bwMode="auto">
          <a:xfrm>
            <a:off x="0" y="1"/>
            <a:ext cx="12192000" cy="68432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3493" y="155529"/>
            <a:ext cx="11769634" cy="65314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Synthesis</a:t>
            </a:r>
            <a:br>
              <a:rPr lang="en-US" dirty="0" smtClean="0"/>
            </a:br>
            <a:r>
              <a:rPr lang="en-US" sz="3200" dirty="0"/>
              <a:t>Long-term Monitoring updates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8817" y="2011680"/>
            <a:ext cx="3945233" cy="47510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Yearly summaries and long-term trends</a:t>
            </a:r>
          </a:p>
          <a:p>
            <a:pPr lvl="2"/>
            <a:r>
              <a:rPr lang="en-US" dirty="0"/>
              <a:t>Forest Health </a:t>
            </a:r>
          </a:p>
          <a:p>
            <a:pPr lvl="2"/>
            <a:r>
              <a:rPr lang="en-US" dirty="0"/>
              <a:t>Aerial Detection Surveys </a:t>
            </a:r>
          </a:p>
          <a:p>
            <a:pPr lvl="2"/>
            <a:r>
              <a:rPr lang="en-US" dirty="0"/>
              <a:t>Forest Phenology </a:t>
            </a:r>
          </a:p>
          <a:p>
            <a:pPr lvl="2"/>
            <a:r>
              <a:rPr lang="en-US" dirty="0"/>
              <a:t>Acid Deposition </a:t>
            </a:r>
          </a:p>
          <a:p>
            <a:pPr lvl="2"/>
            <a:r>
              <a:rPr lang="en-US" dirty="0"/>
              <a:t>Mercury Deposition </a:t>
            </a:r>
          </a:p>
          <a:p>
            <a:pPr lvl="2"/>
            <a:r>
              <a:rPr lang="en-US" dirty="0"/>
              <a:t>Ozone </a:t>
            </a:r>
          </a:p>
          <a:p>
            <a:pPr lvl="2"/>
            <a:r>
              <a:rPr lang="en-US" dirty="0"/>
              <a:t>Climate </a:t>
            </a:r>
          </a:p>
          <a:p>
            <a:pPr lvl="2"/>
            <a:r>
              <a:rPr lang="en-US" dirty="0"/>
              <a:t>Trout </a:t>
            </a:r>
          </a:p>
          <a:p>
            <a:pPr lvl="2"/>
            <a:r>
              <a:rPr lang="en-US" dirty="0"/>
              <a:t>Forest Birds </a:t>
            </a:r>
          </a:p>
          <a:p>
            <a:pPr lvl="2"/>
            <a:r>
              <a:rPr lang="en-US" dirty="0"/>
              <a:t>Amphibians </a:t>
            </a:r>
          </a:p>
          <a:p>
            <a:pPr lvl="2"/>
            <a:r>
              <a:rPr lang="en-US" dirty="0"/>
              <a:t>Sentinel Streams </a:t>
            </a:r>
          </a:p>
          <a:p>
            <a:pPr lvl="2"/>
            <a:r>
              <a:rPr lang="en-US" dirty="0"/>
              <a:t>Watershed Hydrology </a:t>
            </a:r>
          </a:p>
          <a:p>
            <a:pPr lvl="2"/>
            <a:r>
              <a:rPr lang="en-US" dirty="0"/>
              <a:t>Water Quality </a:t>
            </a:r>
          </a:p>
          <a:p>
            <a:endParaRPr lang="en-US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794" y="1038556"/>
            <a:ext cx="4389733" cy="5659424"/>
          </a:xfrm>
          <a:prstGeom prst="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04" y="1697410"/>
            <a:ext cx="3864077" cy="500057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200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nsfield_Summit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9071" r="12" b="6756"/>
          <a:stretch/>
        </p:blipFill>
        <p:spPr bwMode="auto">
          <a:xfrm>
            <a:off x="0" y="1"/>
            <a:ext cx="12192000" cy="68432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3493" y="155529"/>
            <a:ext cx="11769634" cy="65314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Key Regional Efforts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1587833"/>
            <a:ext cx="3329828" cy="1933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" y="1587833"/>
            <a:ext cx="6544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#1 Tracking of fragmentation and the impacts of fragmentation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34" y="2826715"/>
            <a:ext cx="2479984" cy="27875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2164" y="5492879"/>
            <a:ext cx="5719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#2 Standardization of methods and measurement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75" y="3868010"/>
            <a:ext cx="2531935" cy="18989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18857" y="4024423"/>
            <a:ext cx="3168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#3 Climate variables and climate change </a:t>
            </a:r>
          </a:p>
        </p:txBody>
      </p:sp>
    </p:spTree>
    <p:extLst>
      <p:ext uri="{BB962C8B-B14F-4D97-AF65-F5344CB8AC3E}">
        <p14:creationId xmlns:p14="http://schemas.microsoft.com/office/powerpoint/2010/main" val="288284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sfield_Summi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9071" r="12" b="6756"/>
          <a:stretch/>
        </p:blipFill>
        <p:spPr bwMode="auto">
          <a:xfrm>
            <a:off x="0" y="1"/>
            <a:ext cx="12192000" cy="68432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3493" y="155529"/>
            <a:ext cx="11769634" cy="653142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Contributing data and content to the FEMC archive</a:t>
            </a:r>
          </a:p>
          <a:p>
            <a:endParaRPr lang="en-US" sz="3200" dirty="0" smtClean="0"/>
          </a:p>
          <a:p>
            <a:r>
              <a:rPr lang="en-US" sz="3200" dirty="0" smtClean="0"/>
              <a:t>Suggesting </a:t>
            </a:r>
            <a:r>
              <a:rPr lang="en-US" sz="3200" dirty="0"/>
              <a:t>needs for </a:t>
            </a:r>
            <a:r>
              <a:rPr lang="en-US" sz="3200" dirty="0" smtClean="0"/>
              <a:t>monitoring and coordination</a:t>
            </a:r>
          </a:p>
          <a:p>
            <a:endParaRPr lang="en-US" sz="3200" dirty="0" smtClean="0"/>
          </a:p>
          <a:p>
            <a:r>
              <a:rPr lang="en-US" sz="3200" dirty="0" smtClean="0"/>
              <a:t>Identifying gaps in decision-making support</a:t>
            </a:r>
          </a:p>
          <a:p>
            <a:endParaRPr lang="en-US" sz="3200" dirty="0" smtClean="0"/>
          </a:p>
          <a:p>
            <a:r>
              <a:rPr lang="en-US" sz="3200" dirty="0" smtClean="0"/>
              <a:t>Providing input and feedback </a:t>
            </a:r>
            <a:r>
              <a:rPr lang="en-US" sz="3200" dirty="0"/>
              <a:t>on </a:t>
            </a:r>
            <a:r>
              <a:rPr lang="en-US" sz="3200" dirty="0" smtClean="0"/>
              <a:t>FEMC tools, products and efforts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93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352</Words>
  <Application>Microsoft Office PowerPoint</Application>
  <PresentationFormat>Widescreen</PresentationFormat>
  <Paragraphs>73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The Forest Ecosystem Monitoring Cooperative (FEMC)</vt:lpstr>
      <vt:lpstr>Key Values</vt:lpstr>
      <vt:lpstr>Data Archive, Access and Synthesis Apps and Dashboards</vt:lpstr>
      <vt:lpstr>Forest Health Atlas</vt:lpstr>
      <vt:lpstr>Fragnet The Northeast Forest Fragmentation Information Network</vt:lpstr>
      <vt:lpstr>Data Synthesis Long-term Monitoring updates</vt:lpstr>
      <vt:lpstr>Key Regional Efforts</vt:lpstr>
      <vt:lpstr>How to get involved</vt:lpstr>
      <vt:lpstr>Acknowledgments – Core Funding</vt:lpstr>
      <vt:lpstr>Acknowledgments - Additional Funding</vt:lpstr>
      <vt:lpstr>Thank You to the FEMC Staff</vt:lpstr>
      <vt:lpstr>And one special thank you in particular</vt:lpstr>
      <vt:lpstr>PowerPoint Presentation</vt:lpstr>
    </vt:vector>
  </TitlesOfParts>
  <Company>University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Duncan</dc:creator>
  <cp:lastModifiedBy>James Duncan</cp:lastModifiedBy>
  <cp:revision>15</cp:revision>
  <dcterms:created xsi:type="dcterms:W3CDTF">2017-12-14T13:53:57Z</dcterms:created>
  <dcterms:modified xsi:type="dcterms:W3CDTF">2018-01-04T15:04:29Z</dcterms:modified>
</cp:coreProperties>
</file>