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02" r:id="rId3"/>
    <p:sldId id="329" r:id="rId4"/>
    <p:sldId id="326" r:id="rId5"/>
    <p:sldId id="327" r:id="rId6"/>
    <p:sldId id="328" r:id="rId7"/>
    <p:sldId id="331" r:id="rId8"/>
    <p:sldId id="303" r:id="rId9"/>
    <p:sldId id="296" r:id="rId10"/>
    <p:sldId id="295" r:id="rId11"/>
    <p:sldId id="300" r:id="rId12"/>
    <p:sldId id="293" r:id="rId13"/>
    <p:sldId id="294" r:id="rId14"/>
    <p:sldId id="315" r:id="rId15"/>
    <p:sldId id="316" r:id="rId16"/>
    <p:sldId id="317" r:id="rId17"/>
    <p:sldId id="332" r:id="rId18"/>
    <p:sldId id="325" r:id="rId19"/>
    <p:sldId id="324" r:id="rId20"/>
    <p:sldId id="306" r:id="rId21"/>
    <p:sldId id="307" r:id="rId22"/>
    <p:sldId id="260" r:id="rId23"/>
    <p:sldId id="259" r:id="rId24"/>
    <p:sldId id="308" r:id="rId25"/>
    <p:sldId id="257" r:id="rId26"/>
    <p:sldId id="284" r:id="rId27"/>
    <p:sldId id="321" r:id="rId28"/>
    <p:sldId id="333" r:id="rId29"/>
    <p:sldId id="322" r:id="rId30"/>
    <p:sldId id="319" r:id="rId31"/>
    <p:sldId id="309" r:id="rId32"/>
    <p:sldId id="310" r:id="rId33"/>
    <p:sldId id="311" r:id="rId34"/>
    <p:sldId id="31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1" d="100"/>
          <a:sy n="61" d="100"/>
        </p:scale>
        <p:origin x="-984" y="-90"/>
      </p:cViewPr>
      <p:guideLst>
        <p:guide orient="horz" pos="2160"/>
        <p:guide pos="2880"/>
      </p:guideLst>
    </p:cSldViewPr>
  </p:slideViewPr>
  <p:notesTextViewPr>
    <p:cViewPr>
      <p:scale>
        <a:sx n="1" d="1"/>
        <a:sy n="1" d="1"/>
      </p:scale>
      <p:origin x="0" y="0"/>
    </p:cViewPr>
  </p:notesTextViewPr>
  <p:sorterViewPr>
    <p:cViewPr>
      <p:scale>
        <a:sx n="100" d="100"/>
        <a:sy n="100" d="100"/>
      </p:scale>
      <p:origin x="0" y="58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961FA-558A-411C-BB8B-C19DDDA2B499}" type="datetimeFigureOut">
              <a:rPr lang="en-US" smtClean="0"/>
              <a:t>12/10/2015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0F310E-B9F0-4250-9F97-2E1EA53205EC}" type="slidenum">
              <a:rPr lang="en-US" smtClean="0"/>
              <a:t>‹#›</a:t>
            </a:fld>
            <a:endParaRPr lang="en-US"/>
          </a:p>
        </p:txBody>
      </p:sp>
    </p:spTree>
    <p:extLst>
      <p:ext uri="{BB962C8B-B14F-4D97-AF65-F5344CB8AC3E}">
        <p14:creationId xmlns:p14="http://schemas.microsoft.com/office/powerpoint/2010/main" val="2449842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I first started working for the Department, it was the year of the pear </a:t>
            </a:r>
            <a:r>
              <a:rPr lang="en-US" sz="1200" kern="1200" dirty="0" err="1" smtClean="0">
                <a:solidFill>
                  <a:schemeClr val="tx1"/>
                </a:solidFill>
                <a:effectLst/>
                <a:latin typeface="+mn-lt"/>
                <a:ea typeface="+mn-ea"/>
                <a:cs typeface="+mn-cs"/>
              </a:rPr>
              <a:t>thrips</a:t>
            </a:r>
            <a:r>
              <a:rPr lang="en-US" sz="1200" kern="1200" dirty="0" smtClean="0">
                <a:solidFill>
                  <a:schemeClr val="tx1"/>
                </a:solidFill>
                <a:effectLst/>
                <a:latin typeface="+mn-lt"/>
                <a:ea typeface="+mn-ea"/>
                <a:cs typeface="+mn-cs"/>
              </a:rPr>
              <a:t> outbreak.</a:t>
            </a:r>
          </a:p>
          <a:p>
            <a:r>
              <a:rPr lang="en-US" sz="1200" kern="1200" dirty="0" smtClean="0">
                <a:solidFill>
                  <a:schemeClr val="tx1"/>
                </a:solidFill>
                <a:effectLst/>
                <a:latin typeface="+mn-lt"/>
                <a:ea typeface="+mn-ea"/>
                <a:cs typeface="+mn-cs"/>
              </a:rPr>
              <a:t>I spoke at 12 meetings of Vermont sugar makers association in one month. I thought my audience wanted to know every detail about the insect, what we knew, what we didn’t know, and the science we were conducting. That first year they seemed to all bear with me as I showed slide after slide of details of this insect pest. They already knew the challenge: destroy our sugar maple trees and our syrup production will plummet. </a:t>
            </a:r>
          </a:p>
          <a:p>
            <a:r>
              <a:rPr lang="en-US" sz="1200" kern="1200" dirty="0" smtClean="0">
                <a:solidFill>
                  <a:schemeClr val="tx1"/>
                </a:solidFill>
                <a:effectLst/>
                <a:latin typeface="+mn-lt"/>
                <a:ea typeface="+mn-ea"/>
                <a:cs typeface="+mn-cs"/>
              </a:rPr>
              <a:t>But we don’t always study</a:t>
            </a:r>
            <a:r>
              <a:rPr lang="en-US" sz="1200" kern="1200" baseline="0" dirty="0" smtClean="0">
                <a:solidFill>
                  <a:schemeClr val="tx1"/>
                </a:solidFill>
                <a:effectLst/>
                <a:latin typeface="+mn-lt"/>
                <a:ea typeface="+mn-ea"/>
                <a:cs typeface="+mn-cs"/>
              </a:rPr>
              <a:t> a topic that is in the public eye, that they perceive as an issue, and especially when we accumulate information through long-term monitoring. Some of our VMC Cooperators have excellent communication skills. They have found what resonates with people and use this to their advantage. Over the past few years our Agency has devoted time and trainings to improve how we communicate science that we know to be valuable.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0F310E-B9F0-4250-9F97-2E1EA53205EC}" type="slidenum">
              <a:rPr lang="en-US" smtClean="0"/>
              <a:t>2</a:t>
            </a:fld>
            <a:endParaRPr lang="en-US"/>
          </a:p>
        </p:txBody>
      </p:sp>
    </p:spTree>
    <p:extLst>
      <p:ext uri="{BB962C8B-B14F-4D97-AF65-F5344CB8AC3E}">
        <p14:creationId xmlns:p14="http://schemas.microsoft.com/office/powerpoint/2010/main" val="1778922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to address this is to</a:t>
            </a:r>
            <a:r>
              <a:rPr lang="en-US" baseline="0" dirty="0" smtClean="0"/>
              <a:t> support this with a different approach.</a:t>
            </a:r>
            <a:endParaRPr lang="en-US" dirty="0"/>
          </a:p>
        </p:txBody>
      </p:sp>
      <p:sp>
        <p:nvSpPr>
          <p:cNvPr id="4" name="Slide Number Placeholder 3"/>
          <p:cNvSpPr>
            <a:spLocks noGrp="1"/>
          </p:cNvSpPr>
          <p:nvPr>
            <p:ph type="sldNum" sz="quarter" idx="10"/>
          </p:nvPr>
        </p:nvSpPr>
        <p:spPr/>
        <p:txBody>
          <a:bodyPr/>
          <a:lstStyle/>
          <a:p>
            <a:fld id="{200F310E-B9F0-4250-9F97-2E1EA53205EC}" type="slidenum">
              <a:rPr lang="en-US" smtClean="0"/>
              <a:t>12</a:t>
            </a:fld>
            <a:endParaRPr lang="en-US"/>
          </a:p>
        </p:txBody>
      </p:sp>
    </p:spTree>
    <p:extLst>
      <p:ext uri="{BB962C8B-B14F-4D97-AF65-F5344CB8AC3E}">
        <p14:creationId xmlns:p14="http://schemas.microsoft.com/office/powerpoint/2010/main" val="563655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 stories are important to illustrate the value of nature in terms that people</a:t>
            </a:r>
            <a:r>
              <a:rPr lang="en-US" baseline="0" dirty="0" smtClean="0"/>
              <a:t> can relate to.</a:t>
            </a:r>
            <a:endParaRPr lang="en-US" dirty="0"/>
          </a:p>
        </p:txBody>
      </p:sp>
      <p:sp>
        <p:nvSpPr>
          <p:cNvPr id="4" name="Slide Number Placeholder 3"/>
          <p:cNvSpPr>
            <a:spLocks noGrp="1"/>
          </p:cNvSpPr>
          <p:nvPr>
            <p:ph type="sldNum" sz="quarter" idx="10"/>
          </p:nvPr>
        </p:nvSpPr>
        <p:spPr/>
        <p:txBody>
          <a:bodyPr/>
          <a:lstStyle/>
          <a:p>
            <a:fld id="{200F310E-B9F0-4250-9F97-2E1EA53205EC}" type="slidenum">
              <a:rPr lang="en-US" smtClean="0"/>
              <a:t>13</a:t>
            </a:fld>
            <a:endParaRPr lang="en-US"/>
          </a:p>
        </p:txBody>
      </p:sp>
    </p:spTree>
    <p:extLst>
      <p:ext uri="{BB962C8B-B14F-4D97-AF65-F5344CB8AC3E}">
        <p14:creationId xmlns:p14="http://schemas.microsoft.com/office/powerpoint/2010/main" val="4055957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people have </a:t>
            </a:r>
            <a:r>
              <a:rPr lang="en-US" baseline="0" dirty="0" err="1" smtClean="0"/>
              <a:t>carisma</a:t>
            </a:r>
            <a:r>
              <a:rPr lang="en-US" baseline="0" dirty="0" smtClean="0"/>
              <a:t>, and are able to lure in people of all sorts to get passionate about something, even the number of toes on a frog. When frog deformity was first observed in Vermont, Jim Andrews had a decade of monitoring amphibians at the VMC study sites and could say that this was not an issue in these remote forested areas. These are the stories that make people believe in the value of monitoring. You don’t always know the ways that monitoring data will become valuable. But we aren’t all able to captivate an audience like Jim can. But we can learn techniques that help.</a:t>
            </a:r>
            <a:endParaRPr lang="en-US" dirty="0"/>
          </a:p>
        </p:txBody>
      </p:sp>
      <p:sp>
        <p:nvSpPr>
          <p:cNvPr id="4" name="Slide Number Placeholder 3"/>
          <p:cNvSpPr>
            <a:spLocks noGrp="1"/>
          </p:cNvSpPr>
          <p:nvPr>
            <p:ph type="sldNum" sz="quarter" idx="10"/>
          </p:nvPr>
        </p:nvSpPr>
        <p:spPr/>
        <p:txBody>
          <a:bodyPr/>
          <a:lstStyle/>
          <a:p>
            <a:fld id="{200F310E-B9F0-4250-9F97-2E1EA53205EC}" type="slidenum">
              <a:rPr lang="en-US" smtClean="0"/>
              <a:t>14</a:t>
            </a:fld>
            <a:endParaRPr lang="en-US"/>
          </a:p>
        </p:txBody>
      </p:sp>
    </p:spTree>
    <p:extLst>
      <p:ext uri="{BB962C8B-B14F-4D97-AF65-F5344CB8AC3E}">
        <p14:creationId xmlns:p14="http://schemas.microsoft.com/office/powerpoint/2010/main" val="2187015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really hard to give a quick talk on a subject as complex as forest carbon offsets in the world carbon markets. He has worked to focus his message.</a:t>
            </a:r>
            <a:endParaRPr lang="en-US" dirty="0"/>
          </a:p>
        </p:txBody>
      </p:sp>
      <p:sp>
        <p:nvSpPr>
          <p:cNvPr id="4" name="Slide Number Placeholder 3"/>
          <p:cNvSpPr>
            <a:spLocks noGrp="1"/>
          </p:cNvSpPr>
          <p:nvPr>
            <p:ph type="sldNum" sz="quarter" idx="10"/>
          </p:nvPr>
        </p:nvSpPr>
        <p:spPr/>
        <p:txBody>
          <a:bodyPr/>
          <a:lstStyle/>
          <a:p>
            <a:fld id="{200F310E-B9F0-4250-9F97-2E1EA53205EC}" type="slidenum">
              <a:rPr lang="en-US" smtClean="0"/>
              <a:t>15</a:t>
            </a:fld>
            <a:endParaRPr lang="en-US"/>
          </a:p>
        </p:txBody>
      </p:sp>
    </p:spTree>
    <p:extLst>
      <p:ext uri="{BB962C8B-B14F-4D97-AF65-F5344CB8AC3E}">
        <p14:creationId xmlns:p14="http://schemas.microsoft.com/office/powerpoint/2010/main" val="116650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5 minute video</a:t>
            </a:r>
            <a:r>
              <a:rPr lang="en-US" baseline="0" dirty="0" smtClean="0"/>
              <a:t> that works with this message.</a:t>
            </a:r>
            <a:endParaRPr lang="en-US" dirty="0"/>
          </a:p>
        </p:txBody>
      </p:sp>
      <p:sp>
        <p:nvSpPr>
          <p:cNvPr id="4" name="Slide Number Placeholder 3"/>
          <p:cNvSpPr>
            <a:spLocks noGrp="1"/>
          </p:cNvSpPr>
          <p:nvPr>
            <p:ph type="sldNum" sz="quarter" idx="10"/>
          </p:nvPr>
        </p:nvSpPr>
        <p:spPr/>
        <p:txBody>
          <a:bodyPr/>
          <a:lstStyle/>
          <a:p>
            <a:fld id="{200F310E-B9F0-4250-9F97-2E1EA53205EC}" type="slidenum">
              <a:rPr lang="en-US" smtClean="0"/>
              <a:t>16</a:t>
            </a:fld>
            <a:endParaRPr lang="en-US"/>
          </a:p>
        </p:txBody>
      </p:sp>
    </p:spTree>
    <p:extLst>
      <p:ext uri="{BB962C8B-B14F-4D97-AF65-F5344CB8AC3E}">
        <p14:creationId xmlns:p14="http://schemas.microsoft.com/office/powerpoint/2010/main" val="1502112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Scoping process led by Larry Becker and Agency scientists. Recommendations now</a:t>
            </a:r>
            <a:r>
              <a:rPr lang="en-US" baseline="0" dirty="0" smtClean="0"/>
              <a:t> being implemented. An ANR Science Advisory Committee has been formed to take action including communication.</a:t>
            </a:r>
            <a:endParaRPr lang="en-US" dirty="0"/>
          </a:p>
        </p:txBody>
      </p:sp>
      <p:sp>
        <p:nvSpPr>
          <p:cNvPr id="4" name="Slide Number Placeholder 3"/>
          <p:cNvSpPr>
            <a:spLocks noGrp="1"/>
          </p:cNvSpPr>
          <p:nvPr>
            <p:ph type="sldNum" sz="quarter" idx="10"/>
          </p:nvPr>
        </p:nvSpPr>
        <p:spPr/>
        <p:txBody>
          <a:bodyPr/>
          <a:lstStyle/>
          <a:p>
            <a:fld id="{200F310E-B9F0-4250-9F97-2E1EA53205EC}" type="slidenum">
              <a:rPr lang="en-US" smtClean="0"/>
              <a:t>18</a:t>
            </a:fld>
            <a:endParaRPr lang="en-US"/>
          </a:p>
        </p:txBody>
      </p:sp>
    </p:spTree>
    <p:extLst>
      <p:ext uri="{BB962C8B-B14F-4D97-AF65-F5344CB8AC3E}">
        <p14:creationId xmlns:p14="http://schemas.microsoft.com/office/powerpoint/2010/main" val="1888601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F9268-313A-6B44-813E-3AB49F22A1F8}" type="slidenum">
              <a:rPr lang="en-US" smtClean="0"/>
              <a:pPr/>
              <a:t>19</a:t>
            </a:fld>
            <a:endParaRPr lang="en-US" dirty="0"/>
          </a:p>
        </p:txBody>
      </p:sp>
    </p:spTree>
    <p:extLst>
      <p:ext uri="{BB962C8B-B14F-4D97-AF65-F5344CB8AC3E}">
        <p14:creationId xmlns:p14="http://schemas.microsoft.com/office/powerpoint/2010/main" val="2313349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than half of the American public believes weather in the US has gotten worse over the past several years. </a:t>
            </a:r>
          </a:p>
          <a:p>
            <a:endParaRPr lang="en-US" dirty="0"/>
          </a:p>
        </p:txBody>
      </p:sp>
      <p:sp>
        <p:nvSpPr>
          <p:cNvPr id="4" name="Slide Number Placeholder 3"/>
          <p:cNvSpPr>
            <a:spLocks noGrp="1"/>
          </p:cNvSpPr>
          <p:nvPr>
            <p:ph type="sldNum" sz="quarter" idx="10"/>
          </p:nvPr>
        </p:nvSpPr>
        <p:spPr/>
        <p:txBody>
          <a:bodyPr/>
          <a:lstStyle/>
          <a:p>
            <a:fld id="{200F310E-B9F0-4250-9F97-2E1EA53205EC}" type="slidenum">
              <a:rPr lang="en-US" smtClean="0"/>
              <a:t>20</a:t>
            </a:fld>
            <a:endParaRPr lang="en-US"/>
          </a:p>
        </p:txBody>
      </p:sp>
    </p:spTree>
    <p:extLst>
      <p:ext uri="{BB962C8B-B14F-4D97-AF65-F5344CB8AC3E}">
        <p14:creationId xmlns:p14="http://schemas.microsoft.com/office/powerpoint/2010/main" val="1632667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A3F9268-313A-6B44-813E-3AB49F22A1F8}" type="slidenum">
              <a:rPr lang="en-US" smtClean="0"/>
              <a:pPr/>
              <a:t>22</a:t>
            </a:fld>
            <a:endParaRPr lang="en-US" dirty="0"/>
          </a:p>
        </p:txBody>
      </p:sp>
    </p:spTree>
    <p:extLst>
      <p:ext uri="{BB962C8B-B14F-4D97-AF65-F5344CB8AC3E}">
        <p14:creationId xmlns:p14="http://schemas.microsoft.com/office/powerpoint/2010/main" val="2257766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A3F9268-313A-6B44-813E-3AB49F22A1F8}" type="slidenum">
              <a:rPr lang="en-US" smtClean="0"/>
              <a:pPr/>
              <a:t>23</a:t>
            </a:fld>
            <a:endParaRPr lang="en-US" dirty="0"/>
          </a:p>
        </p:txBody>
      </p:sp>
    </p:spTree>
    <p:extLst>
      <p:ext uri="{BB962C8B-B14F-4D97-AF65-F5344CB8AC3E}">
        <p14:creationId xmlns:p14="http://schemas.microsoft.com/office/powerpoint/2010/main" val="263777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early years of the VMC, cooperating organizations spent big chunks of time taking measurements. </a:t>
            </a:r>
            <a:endParaRPr lang="en-US" dirty="0"/>
          </a:p>
        </p:txBody>
      </p:sp>
      <p:sp>
        <p:nvSpPr>
          <p:cNvPr id="4" name="Slide Number Placeholder 3"/>
          <p:cNvSpPr>
            <a:spLocks noGrp="1"/>
          </p:cNvSpPr>
          <p:nvPr>
            <p:ph type="sldNum" sz="quarter" idx="10"/>
          </p:nvPr>
        </p:nvSpPr>
        <p:spPr/>
        <p:txBody>
          <a:bodyPr/>
          <a:lstStyle/>
          <a:p>
            <a:fld id="{200F310E-B9F0-4250-9F97-2E1EA53205EC}" type="slidenum">
              <a:rPr lang="en-US" smtClean="0"/>
              <a:t>3</a:t>
            </a:fld>
            <a:endParaRPr lang="en-US"/>
          </a:p>
        </p:txBody>
      </p:sp>
    </p:spTree>
    <p:extLst>
      <p:ext uri="{BB962C8B-B14F-4D97-AF65-F5344CB8AC3E}">
        <p14:creationId xmlns:p14="http://schemas.microsoft.com/office/powerpoint/2010/main" val="3841220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reasons people don’t take action against climate change is a sense of fatalism, a sense that it is too late to do anything about climate change. Technical arguments don’t really reach their emotional core where values reside. Using arguments that speak to their values and using terms that sound more hopeful are likely to be more effective. Describing how positive actions can benefit people and places can provide tangible things for people to act on. </a:t>
            </a:r>
            <a:endParaRPr lang="en-US" dirty="0"/>
          </a:p>
        </p:txBody>
      </p:sp>
      <p:sp>
        <p:nvSpPr>
          <p:cNvPr id="4" name="Slide Number Placeholder 3"/>
          <p:cNvSpPr>
            <a:spLocks noGrp="1"/>
          </p:cNvSpPr>
          <p:nvPr>
            <p:ph type="sldNum" sz="quarter" idx="10"/>
          </p:nvPr>
        </p:nvSpPr>
        <p:spPr/>
        <p:txBody>
          <a:bodyPr/>
          <a:lstStyle/>
          <a:p>
            <a:fld id="{200F310E-B9F0-4250-9F97-2E1EA53205EC}" type="slidenum">
              <a:rPr lang="en-US" smtClean="0"/>
              <a:t>24</a:t>
            </a:fld>
            <a:endParaRPr lang="en-US"/>
          </a:p>
        </p:txBody>
      </p:sp>
    </p:spTree>
    <p:extLst>
      <p:ext uri="{BB962C8B-B14F-4D97-AF65-F5344CB8AC3E}">
        <p14:creationId xmlns:p14="http://schemas.microsoft.com/office/powerpoint/2010/main" val="1643728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F9268-313A-6B44-813E-3AB49F22A1F8}" type="slidenum">
              <a:rPr lang="en-US" smtClean="0"/>
              <a:pPr/>
              <a:t>25</a:t>
            </a:fld>
            <a:endParaRPr lang="en-US" dirty="0"/>
          </a:p>
        </p:txBody>
      </p:sp>
    </p:spTree>
    <p:extLst>
      <p:ext uri="{BB962C8B-B14F-4D97-AF65-F5344CB8AC3E}">
        <p14:creationId xmlns:p14="http://schemas.microsoft.com/office/powerpoint/2010/main" val="2302823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of the main reasons that people don’t take action is</a:t>
            </a:r>
            <a:r>
              <a:rPr lang="en-US" baseline="0" dirty="0" smtClean="0"/>
              <a:t> that they feel defeated. </a:t>
            </a:r>
            <a:r>
              <a:rPr lang="en-US" sz="1200" kern="1200" dirty="0" smtClean="0">
                <a:solidFill>
                  <a:schemeClr val="tx1"/>
                </a:solidFill>
                <a:effectLst/>
                <a:latin typeface="+mn-lt"/>
                <a:ea typeface="+mn-ea"/>
                <a:cs typeface="+mn-cs"/>
              </a:rPr>
              <a:t>One of the reasons people don’t take action against climate change is a sense of fatalism, a sense that it is too late to do anything about climate change. Technical arguments don’t really reach their emotional core where values reside. Using arguments that speak to their values and using terms that sound more hopeful are likely to be more effective. Describing how positive actions can benefit people and places can provide tangible things for people to act on. </a:t>
            </a:r>
          </a:p>
          <a:p>
            <a:endParaRPr lang="en-US" dirty="0"/>
          </a:p>
        </p:txBody>
      </p:sp>
      <p:sp>
        <p:nvSpPr>
          <p:cNvPr id="4" name="Slide Number Placeholder 3"/>
          <p:cNvSpPr>
            <a:spLocks noGrp="1"/>
          </p:cNvSpPr>
          <p:nvPr>
            <p:ph type="sldNum" sz="quarter" idx="10"/>
          </p:nvPr>
        </p:nvSpPr>
        <p:spPr/>
        <p:txBody>
          <a:bodyPr/>
          <a:lstStyle/>
          <a:p>
            <a:fld id="{200F310E-B9F0-4250-9F97-2E1EA53205EC}" type="slidenum">
              <a:rPr lang="en-US" smtClean="0"/>
              <a:t>26</a:t>
            </a:fld>
            <a:endParaRPr lang="en-US"/>
          </a:p>
        </p:txBody>
      </p:sp>
    </p:spTree>
    <p:extLst>
      <p:ext uri="{BB962C8B-B14F-4D97-AF65-F5344CB8AC3E}">
        <p14:creationId xmlns:p14="http://schemas.microsoft.com/office/powerpoint/2010/main" val="638552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Use terms like: “preparedness”, “preparation”, and “readiness” are more likely to resonate with people rather than “adapting” or “adjusting” and are more likely to motivate people to action than “resilience”, which can sound to some like a return to what was in place before.</a:t>
            </a:r>
          </a:p>
          <a:p>
            <a:endParaRPr lang="en-US" dirty="0"/>
          </a:p>
        </p:txBody>
      </p:sp>
      <p:sp>
        <p:nvSpPr>
          <p:cNvPr id="4" name="Slide Number Placeholder 3"/>
          <p:cNvSpPr>
            <a:spLocks noGrp="1"/>
          </p:cNvSpPr>
          <p:nvPr>
            <p:ph type="sldNum" sz="quarter" idx="10"/>
          </p:nvPr>
        </p:nvSpPr>
        <p:spPr/>
        <p:txBody>
          <a:bodyPr/>
          <a:lstStyle/>
          <a:p>
            <a:fld id="{200F310E-B9F0-4250-9F97-2E1EA53205EC}" type="slidenum">
              <a:rPr lang="en-US" smtClean="0"/>
              <a:t>28</a:t>
            </a:fld>
            <a:endParaRPr lang="en-US"/>
          </a:p>
        </p:txBody>
      </p:sp>
    </p:spTree>
    <p:extLst>
      <p:ext uri="{BB962C8B-B14F-4D97-AF65-F5344CB8AC3E}">
        <p14:creationId xmlns:p14="http://schemas.microsoft.com/office/powerpoint/2010/main" val="2817792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contemporary</a:t>
            </a:r>
            <a:r>
              <a:rPr lang="en-US" baseline="0" dirty="0" smtClean="0"/>
              <a:t> </a:t>
            </a:r>
            <a:r>
              <a:rPr lang="en-US" baseline="0" dirty="0" err="1" smtClean="0"/>
              <a:t>Aftrican</a:t>
            </a:r>
            <a:r>
              <a:rPr lang="en-US" baseline="0" dirty="0" smtClean="0"/>
              <a:t>, </a:t>
            </a:r>
            <a:r>
              <a:rPr lang="en-US" dirty="0" err="1" smtClean="0"/>
              <a:t>Wangari</a:t>
            </a:r>
            <a:r>
              <a:rPr lang="en-US" dirty="0" smtClean="0"/>
              <a:t> </a:t>
            </a:r>
            <a:r>
              <a:rPr lang="en-US" dirty="0" err="1" smtClean="0"/>
              <a:t>Maathai</a:t>
            </a:r>
            <a:r>
              <a:rPr lang="en-US" dirty="0" smtClean="0"/>
              <a:t> made a difference,</a:t>
            </a:r>
            <a:r>
              <a:rPr lang="en-US" baseline="0" dirty="0" smtClean="0"/>
              <a:t> one tree at a time. I believe that together each of us can make a difference, one forest, one project, and one day at a time. We need to communicate with the public on this issue in whatever way is effective. We need to address this issue in ways that move beyond communication barriers. If people understand “more storms” or “longer growing seasons” then start to adapt forests centered on these topics. That’s the way to be effective. We need to act on this now, using whatever path is open to us. </a:t>
            </a:r>
            <a:endParaRPr lang="en-US" dirty="0"/>
          </a:p>
        </p:txBody>
      </p:sp>
      <p:sp>
        <p:nvSpPr>
          <p:cNvPr id="4" name="Slide Number Placeholder 3"/>
          <p:cNvSpPr>
            <a:spLocks noGrp="1"/>
          </p:cNvSpPr>
          <p:nvPr>
            <p:ph type="sldNum" sz="quarter" idx="10"/>
          </p:nvPr>
        </p:nvSpPr>
        <p:spPr/>
        <p:txBody>
          <a:bodyPr/>
          <a:lstStyle/>
          <a:p>
            <a:fld id="{C7C4992E-E682-4C17-97E1-430E0ED5476B}" type="slidenum">
              <a:rPr lang="en-US" smtClean="0"/>
              <a:t>29</a:t>
            </a:fld>
            <a:endParaRPr lang="en-US"/>
          </a:p>
        </p:txBody>
      </p:sp>
    </p:spTree>
    <p:extLst>
      <p:ext uri="{BB962C8B-B14F-4D97-AF65-F5344CB8AC3E}">
        <p14:creationId xmlns:p14="http://schemas.microsoft.com/office/powerpoint/2010/main" val="2843472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F9268-313A-6B44-813E-3AB49F22A1F8}" type="slidenum">
              <a:rPr lang="en-US" smtClean="0"/>
              <a:pPr/>
              <a:t>30</a:t>
            </a:fld>
            <a:endParaRPr lang="en-US" dirty="0"/>
          </a:p>
        </p:txBody>
      </p:sp>
    </p:spTree>
    <p:extLst>
      <p:ext uri="{BB962C8B-B14F-4D97-AF65-F5344CB8AC3E}">
        <p14:creationId xmlns:p14="http://schemas.microsoft.com/office/powerpoint/2010/main" val="636229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A3F9268-313A-6B44-813E-3AB49F22A1F8}" type="slidenum">
              <a:rPr lang="en-US" smtClean="0"/>
              <a:pPr/>
              <a:t>31</a:t>
            </a:fld>
            <a:endParaRPr lang="en-US" dirty="0"/>
          </a:p>
        </p:txBody>
      </p:sp>
    </p:spTree>
    <p:extLst>
      <p:ext uri="{BB962C8B-B14F-4D97-AF65-F5344CB8AC3E}">
        <p14:creationId xmlns:p14="http://schemas.microsoft.com/office/powerpoint/2010/main" val="4143323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a:buNone/>
            </a:pPr>
            <a:endParaRPr lang="en-US" sz="28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A3F9268-313A-6B44-813E-3AB49F22A1F8}" type="slidenum">
              <a:rPr lang="en-US" smtClean="0"/>
              <a:pPr/>
              <a:t>32</a:t>
            </a:fld>
            <a:endParaRPr lang="en-US" dirty="0"/>
          </a:p>
        </p:txBody>
      </p:sp>
    </p:spTree>
    <p:extLst>
      <p:ext uri="{BB962C8B-B14F-4D97-AF65-F5344CB8AC3E}">
        <p14:creationId xmlns:p14="http://schemas.microsoft.com/office/powerpoint/2010/main" val="4143323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 typeface="Arial"/>
              <a:buNone/>
              <a:tabLst/>
              <a:defRPr/>
            </a:pPr>
            <a:endParaRPr lang="en-US" sz="2800" dirty="0" smtClean="0"/>
          </a:p>
        </p:txBody>
      </p:sp>
      <p:sp>
        <p:nvSpPr>
          <p:cNvPr id="4" name="Slide Number Placeholder 3"/>
          <p:cNvSpPr>
            <a:spLocks noGrp="1"/>
          </p:cNvSpPr>
          <p:nvPr>
            <p:ph type="sldNum" sz="quarter" idx="10"/>
          </p:nvPr>
        </p:nvSpPr>
        <p:spPr/>
        <p:txBody>
          <a:bodyPr/>
          <a:lstStyle/>
          <a:p>
            <a:fld id="{6A3F9268-313A-6B44-813E-3AB49F22A1F8}" type="slidenum">
              <a:rPr lang="en-US" smtClean="0"/>
              <a:pPr/>
              <a:t>33</a:t>
            </a:fld>
            <a:endParaRPr lang="en-US" dirty="0"/>
          </a:p>
        </p:txBody>
      </p:sp>
    </p:spTree>
    <p:extLst>
      <p:ext uri="{BB962C8B-B14F-4D97-AF65-F5344CB8AC3E}">
        <p14:creationId xmlns:p14="http://schemas.microsoft.com/office/powerpoint/2010/main" val="4143323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 typeface="Arial"/>
              <a:buNone/>
              <a:tabLst/>
              <a:defRPr/>
            </a:pPr>
            <a:endParaRPr lang="en-US" sz="2800" baseline="0" dirty="0" smtClean="0"/>
          </a:p>
          <a:p>
            <a:pPr marL="457200" marR="0" lvl="1" indent="0" algn="l" defTabSz="457200" rtl="0" eaLnBrk="1" fontAlgn="auto" latinLnBrk="0" hangingPunct="1">
              <a:lnSpc>
                <a:spcPct val="100000"/>
              </a:lnSpc>
              <a:spcBef>
                <a:spcPts val="0"/>
              </a:spcBef>
              <a:spcAft>
                <a:spcPts val="0"/>
              </a:spcAft>
              <a:buClrTx/>
              <a:buSzTx/>
              <a:buFont typeface="Arial"/>
              <a:buNone/>
              <a:tabLst/>
              <a:defRPr/>
            </a:pPr>
            <a:endParaRPr lang="en-US" sz="2800" dirty="0" smtClean="0"/>
          </a:p>
          <a:p>
            <a:pPr marL="457200" marR="0" lvl="1" indent="0" algn="l" defTabSz="457200" rtl="0" eaLnBrk="1" fontAlgn="auto" latinLnBrk="0" hangingPunct="1">
              <a:lnSpc>
                <a:spcPct val="100000"/>
              </a:lnSpc>
              <a:spcBef>
                <a:spcPts val="0"/>
              </a:spcBef>
              <a:spcAft>
                <a:spcPts val="0"/>
              </a:spcAft>
              <a:buClrTx/>
              <a:buSzTx/>
              <a:buFont typeface="Arial"/>
              <a:buNone/>
              <a:tabLst/>
              <a:defRPr/>
            </a:pPr>
            <a:endParaRPr lang="en-US" sz="2800" dirty="0" smtClean="0"/>
          </a:p>
        </p:txBody>
      </p:sp>
      <p:sp>
        <p:nvSpPr>
          <p:cNvPr id="4" name="Slide Number Placeholder 3"/>
          <p:cNvSpPr>
            <a:spLocks noGrp="1"/>
          </p:cNvSpPr>
          <p:nvPr>
            <p:ph type="sldNum" sz="quarter" idx="10"/>
          </p:nvPr>
        </p:nvSpPr>
        <p:spPr/>
        <p:txBody>
          <a:bodyPr/>
          <a:lstStyle/>
          <a:p>
            <a:fld id="{6A3F9268-313A-6B44-813E-3AB49F22A1F8}" type="slidenum">
              <a:rPr lang="en-US" smtClean="0"/>
              <a:pPr/>
              <a:t>34</a:t>
            </a:fld>
            <a:endParaRPr lang="en-US" dirty="0"/>
          </a:p>
        </p:txBody>
      </p:sp>
    </p:spTree>
    <p:extLst>
      <p:ext uri="{BB962C8B-B14F-4D97-AF65-F5344CB8AC3E}">
        <p14:creationId xmlns:p14="http://schemas.microsoft.com/office/powerpoint/2010/main" val="414332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Establishing protocols, expanding</a:t>
            </a:r>
            <a:r>
              <a:rPr lang="en-US" baseline="0" dirty="0" smtClean="0"/>
              <a:t> sites.</a:t>
            </a:r>
            <a:endParaRPr lang="en-US" dirty="0"/>
          </a:p>
        </p:txBody>
      </p:sp>
      <p:sp>
        <p:nvSpPr>
          <p:cNvPr id="4" name="Slide Number Placeholder 3"/>
          <p:cNvSpPr>
            <a:spLocks noGrp="1"/>
          </p:cNvSpPr>
          <p:nvPr>
            <p:ph type="sldNum" sz="quarter" idx="10"/>
          </p:nvPr>
        </p:nvSpPr>
        <p:spPr/>
        <p:txBody>
          <a:bodyPr/>
          <a:lstStyle/>
          <a:p>
            <a:fld id="{200F310E-B9F0-4250-9F97-2E1EA53205EC}" type="slidenum">
              <a:rPr lang="en-US" smtClean="0"/>
              <a:t>4</a:t>
            </a:fld>
            <a:endParaRPr lang="en-US"/>
          </a:p>
        </p:txBody>
      </p:sp>
    </p:spTree>
    <p:extLst>
      <p:ext uri="{BB962C8B-B14F-4D97-AF65-F5344CB8AC3E}">
        <p14:creationId xmlns:p14="http://schemas.microsoft.com/office/powerpoint/2010/main" val="382586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 catalogs of where</a:t>
            </a:r>
            <a:r>
              <a:rPr lang="en-US" baseline="0" dirty="0" smtClean="0"/>
              <a:t> we had information, and the gaps that needed </a:t>
            </a:r>
            <a:r>
              <a:rPr lang="en-US" baseline="0" dirty="0" err="1" smtClean="0"/>
              <a:t>fillling</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0F310E-B9F0-4250-9F97-2E1EA53205EC}" type="slidenum">
              <a:rPr lang="en-US" smtClean="0"/>
              <a:t>5</a:t>
            </a:fld>
            <a:endParaRPr lang="en-US"/>
          </a:p>
        </p:txBody>
      </p:sp>
    </p:spTree>
    <p:extLst>
      <p:ext uri="{BB962C8B-B14F-4D97-AF65-F5344CB8AC3E}">
        <p14:creationId xmlns:p14="http://schemas.microsoft.com/office/powerpoint/2010/main" val="3318819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what was important.</a:t>
            </a:r>
            <a:endParaRPr lang="en-US" dirty="0"/>
          </a:p>
        </p:txBody>
      </p:sp>
      <p:sp>
        <p:nvSpPr>
          <p:cNvPr id="4" name="Slide Number Placeholder 3"/>
          <p:cNvSpPr>
            <a:spLocks noGrp="1"/>
          </p:cNvSpPr>
          <p:nvPr>
            <p:ph type="sldNum" sz="quarter" idx="10"/>
          </p:nvPr>
        </p:nvSpPr>
        <p:spPr/>
        <p:txBody>
          <a:bodyPr/>
          <a:lstStyle/>
          <a:p>
            <a:fld id="{200F310E-B9F0-4250-9F97-2E1EA53205EC}" type="slidenum">
              <a:rPr lang="en-US" smtClean="0"/>
              <a:t>6</a:t>
            </a:fld>
            <a:endParaRPr lang="en-US"/>
          </a:p>
        </p:txBody>
      </p:sp>
    </p:spTree>
    <p:extLst>
      <p:ext uri="{BB962C8B-B14F-4D97-AF65-F5344CB8AC3E}">
        <p14:creationId xmlns:p14="http://schemas.microsoft.com/office/powerpoint/2010/main" val="250982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Buildng</a:t>
            </a:r>
            <a:r>
              <a:rPr lang="en-US" dirty="0" smtClean="0"/>
              <a:t> partnerships and a banks of seasoned and new scientists. Now the stories need to be told.</a:t>
            </a:r>
            <a:endParaRPr lang="en-US" dirty="0"/>
          </a:p>
        </p:txBody>
      </p:sp>
      <p:sp>
        <p:nvSpPr>
          <p:cNvPr id="4" name="Slide Number Placeholder 3"/>
          <p:cNvSpPr>
            <a:spLocks noGrp="1"/>
          </p:cNvSpPr>
          <p:nvPr>
            <p:ph type="sldNum" sz="quarter" idx="10"/>
          </p:nvPr>
        </p:nvSpPr>
        <p:spPr/>
        <p:txBody>
          <a:bodyPr/>
          <a:lstStyle/>
          <a:p>
            <a:fld id="{200F310E-B9F0-4250-9F97-2E1EA53205EC}" type="slidenum">
              <a:rPr lang="en-US" smtClean="0"/>
              <a:t>7</a:t>
            </a:fld>
            <a:endParaRPr lang="en-US"/>
          </a:p>
        </p:txBody>
      </p:sp>
    </p:spTree>
    <p:extLst>
      <p:ext uri="{BB962C8B-B14F-4D97-AF65-F5344CB8AC3E}">
        <p14:creationId xmlns:p14="http://schemas.microsoft.com/office/powerpoint/2010/main" val="2121322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audience in Vermont is interested, but can be overwhelmed with information and lacking time to digest it. Time plays a huge role in what information gets absorbed. They are more likely to listen</a:t>
            </a:r>
            <a:r>
              <a:rPr lang="en-US" baseline="0" dirty="0" smtClean="0"/>
              <a:t> if you speak to something they value. Emotions speak louder than words. </a:t>
            </a:r>
            <a:endParaRPr lang="en-US" dirty="0"/>
          </a:p>
        </p:txBody>
      </p:sp>
      <p:sp>
        <p:nvSpPr>
          <p:cNvPr id="4" name="Slide Number Placeholder 3"/>
          <p:cNvSpPr>
            <a:spLocks noGrp="1"/>
          </p:cNvSpPr>
          <p:nvPr>
            <p:ph type="sldNum" sz="quarter" idx="10"/>
          </p:nvPr>
        </p:nvSpPr>
        <p:spPr/>
        <p:txBody>
          <a:bodyPr/>
          <a:lstStyle/>
          <a:p>
            <a:fld id="{200F310E-B9F0-4250-9F97-2E1EA53205EC}" type="slidenum">
              <a:rPr lang="en-US" smtClean="0"/>
              <a:t>8</a:t>
            </a:fld>
            <a:endParaRPr lang="en-US"/>
          </a:p>
        </p:txBody>
      </p:sp>
    </p:spTree>
    <p:extLst>
      <p:ext uri="{BB962C8B-B14F-4D97-AF65-F5344CB8AC3E}">
        <p14:creationId xmlns:p14="http://schemas.microsoft.com/office/powerpoint/2010/main" val="1710603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forest</a:t>
            </a:r>
            <a:r>
              <a:rPr lang="en-US" baseline="0" dirty="0" smtClean="0"/>
              <a:t> fragmentation is a topic that needs explanation.</a:t>
            </a:r>
            <a:endParaRPr lang="en-US" dirty="0"/>
          </a:p>
        </p:txBody>
      </p:sp>
      <p:sp>
        <p:nvSpPr>
          <p:cNvPr id="4" name="Slide Number Placeholder 3"/>
          <p:cNvSpPr>
            <a:spLocks noGrp="1"/>
          </p:cNvSpPr>
          <p:nvPr>
            <p:ph type="sldNum" sz="quarter" idx="10"/>
          </p:nvPr>
        </p:nvSpPr>
        <p:spPr/>
        <p:txBody>
          <a:bodyPr/>
          <a:lstStyle/>
          <a:p>
            <a:fld id="{200F310E-B9F0-4250-9F97-2E1EA53205EC}" type="slidenum">
              <a:rPr lang="en-US" smtClean="0"/>
              <a:t>9</a:t>
            </a:fld>
            <a:endParaRPr lang="en-US"/>
          </a:p>
        </p:txBody>
      </p:sp>
    </p:spTree>
    <p:extLst>
      <p:ext uri="{BB962C8B-B14F-4D97-AF65-F5344CB8AC3E}">
        <p14:creationId xmlns:p14="http://schemas.microsoft.com/office/powerpoint/2010/main" val="3751941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6D5C0-E3C9-46BF-85FE-A9A15EA421AB}" type="slidenum">
              <a:rPr lang="en-US" smtClean="0"/>
              <a:t>10</a:t>
            </a:fld>
            <a:endParaRPr lang="en-US"/>
          </a:p>
        </p:txBody>
      </p:sp>
    </p:spTree>
    <p:extLst>
      <p:ext uri="{BB962C8B-B14F-4D97-AF65-F5344CB8AC3E}">
        <p14:creationId xmlns:p14="http://schemas.microsoft.com/office/powerpoint/2010/main" val="377157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E2687A-3968-4858-A2B5-989554D12E0A}"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C6A18-76BD-4E66-BC52-442B0A80C540}" type="slidenum">
              <a:rPr lang="en-US" smtClean="0"/>
              <a:t>‹#›</a:t>
            </a:fld>
            <a:endParaRPr lang="en-US"/>
          </a:p>
        </p:txBody>
      </p:sp>
    </p:spTree>
    <p:extLst>
      <p:ext uri="{BB962C8B-B14F-4D97-AF65-F5344CB8AC3E}">
        <p14:creationId xmlns:p14="http://schemas.microsoft.com/office/powerpoint/2010/main" val="127369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2687A-3968-4858-A2B5-989554D12E0A}"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C6A18-76BD-4E66-BC52-442B0A80C540}" type="slidenum">
              <a:rPr lang="en-US" smtClean="0"/>
              <a:t>‹#›</a:t>
            </a:fld>
            <a:endParaRPr lang="en-US"/>
          </a:p>
        </p:txBody>
      </p:sp>
    </p:spTree>
    <p:extLst>
      <p:ext uri="{BB962C8B-B14F-4D97-AF65-F5344CB8AC3E}">
        <p14:creationId xmlns:p14="http://schemas.microsoft.com/office/powerpoint/2010/main" val="372070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2687A-3968-4858-A2B5-989554D12E0A}"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C6A18-76BD-4E66-BC52-442B0A80C540}" type="slidenum">
              <a:rPr lang="en-US" smtClean="0"/>
              <a:t>‹#›</a:t>
            </a:fld>
            <a:endParaRPr lang="en-US"/>
          </a:p>
        </p:txBody>
      </p:sp>
    </p:spTree>
    <p:extLst>
      <p:ext uri="{BB962C8B-B14F-4D97-AF65-F5344CB8AC3E}">
        <p14:creationId xmlns:p14="http://schemas.microsoft.com/office/powerpoint/2010/main" val="3867943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Image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546998" y="1589088"/>
            <a:ext cx="4139803" cy="3668712"/>
          </a:xfrm>
          <a:prstGeom prst="rect">
            <a:avLst/>
          </a:prstGeom>
          <a:solidFill>
            <a:schemeClr val="bg1">
              <a:lumMod val="85000"/>
            </a:schemeClr>
          </a:solidFill>
        </p:spPr>
        <p:txBody>
          <a:bodyPr/>
          <a:lstStyle>
            <a:lvl1pPr>
              <a:defRPr sz="1000"/>
            </a:lvl1pPr>
          </a:lstStyle>
          <a:p>
            <a:endParaRPr lang="en-US"/>
          </a:p>
        </p:txBody>
      </p:sp>
    </p:spTree>
    <p:extLst>
      <p:ext uri="{BB962C8B-B14F-4D97-AF65-F5344CB8AC3E}">
        <p14:creationId xmlns:p14="http://schemas.microsoft.com/office/powerpoint/2010/main" val="2445415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am Work 4">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1343025" y="1714500"/>
            <a:ext cx="1285875" cy="1714500"/>
          </a:xfrm>
          <a:prstGeom prst="rect">
            <a:avLst/>
          </a:prstGeom>
          <a:solidFill>
            <a:schemeClr val="bg1">
              <a:lumMod val="85000"/>
            </a:schemeClr>
          </a:solidFill>
        </p:spPr>
        <p:txBody>
          <a:bodyPr/>
          <a:lstStyle>
            <a:lvl1pPr>
              <a:defRPr sz="1000"/>
            </a:lvl1pPr>
          </a:lstStyle>
          <a:p>
            <a:endParaRPr lang="en-US"/>
          </a:p>
        </p:txBody>
      </p:sp>
      <p:sp>
        <p:nvSpPr>
          <p:cNvPr id="6" name="Picture Placeholder 7"/>
          <p:cNvSpPr>
            <a:spLocks noGrp="1"/>
          </p:cNvSpPr>
          <p:nvPr>
            <p:ph type="pic" sz="quarter" idx="11"/>
          </p:nvPr>
        </p:nvSpPr>
        <p:spPr>
          <a:xfrm>
            <a:off x="5396593" y="1714500"/>
            <a:ext cx="1285875" cy="1714500"/>
          </a:xfrm>
          <a:prstGeom prst="rect">
            <a:avLst/>
          </a:prstGeom>
          <a:solidFill>
            <a:schemeClr val="bg1">
              <a:lumMod val="85000"/>
            </a:schemeClr>
          </a:solidFill>
        </p:spPr>
        <p:txBody>
          <a:bodyPr/>
          <a:lstStyle>
            <a:lvl1pPr>
              <a:defRPr sz="1000"/>
            </a:lvl1pPr>
          </a:lstStyle>
          <a:p>
            <a:endParaRPr lang="en-US"/>
          </a:p>
        </p:txBody>
      </p:sp>
    </p:spTree>
    <p:extLst>
      <p:ext uri="{BB962C8B-B14F-4D97-AF65-F5344CB8AC3E}">
        <p14:creationId xmlns:p14="http://schemas.microsoft.com/office/powerpoint/2010/main" val="153374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2687A-3968-4858-A2B5-989554D12E0A}"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C6A18-76BD-4E66-BC52-442B0A80C540}" type="slidenum">
              <a:rPr lang="en-US" smtClean="0"/>
              <a:t>‹#›</a:t>
            </a:fld>
            <a:endParaRPr lang="en-US"/>
          </a:p>
        </p:txBody>
      </p:sp>
    </p:spTree>
    <p:extLst>
      <p:ext uri="{BB962C8B-B14F-4D97-AF65-F5344CB8AC3E}">
        <p14:creationId xmlns:p14="http://schemas.microsoft.com/office/powerpoint/2010/main" val="250559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E2687A-3968-4858-A2B5-989554D12E0A}"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C6A18-76BD-4E66-BC52-442B0A80C540}" type="slidenum">
              <a:rPr lang="en-US" smtClean="0"/>
              <a:t>‹#›</a:t>
            </a:fld>
            <a:endParaRPr lang="en-US"/>
          </a:p>
        </p:txBody>
      </p:sp>
    </p:spTree>
    <p:extLst>
      <p:ext uri="{BB962C8B-B14F-4D97-AF65-F5344CB8AC3E}">
        <p14:creationId xmlns:p14="http://schemas.microsoft.com/office/powerpoint/2010/main" val="90802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E2687A-3968-4858-A2B5-989554D12E0A}" type="datetimeFigureOut">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C6A18-76BD-4E66-BC52-442B0A80C540}" type="slidenum">
              <a:rPr lang="en-US" smtClean="0"/>
              <a:t>‹#›</a:t>
            </a:fld>
            <a:endParaRPr lang="en-US"/>
          </a:p>
        </p:txBody>
      </p:sp>
    </p:spTree>
    <p:extLst>
      <p:ext uri="{BB962C8B-B14F-4D97-AF65-F5344CB8AC3E}">
        <p14:creationId xmlns:p14="http://schemas.microsoft.com/office/powerpoint/2010/main" val="829060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E2687A-3968-4858-A2B5-989554D12E0A}" type="datetimeFigureOut">
              <a:rPr lang="en-US" smtClean="0"/>
              <a:t>12/10/2015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EC6A18-76BD-4E66-BC52-442B0A80C540}" type="slidenum">
              <a:rPr lang="en-US" smtClean="0"/>
              <a:t>‹#›</a:t>
            </a:fld>
            <a:endParaRPr lang="en-US"/>
          </a:p>
        </p:txBody>
      </p:sp>
    </p:spTree>
    <p:extLst>
      <p:ext uri="{BB962C8B-B14F-4D97-AF65-F5344CB8AC3E}">
        <p14:creationId xmlns:p14="http://schemas.microsoft.com/office/powerpoint/2010/main" val="1600829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E2687A-3968-4858-A2B5-989554D12E0A}" type="datetimeFigureOut">
              <a:rPr lang="en-US" smtClean="0"/>
              <a:t>12/10/2015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EC6A18-76BD-4E66-BC52-442B0A80C540}" type="slidenum">
              <a:rPr lang="en-US" smtClean="0"/>
              <a:t>‹#›</a:t>
            </a:fld>
            <a:endParaRPr lang="en-US"/>
          </a:p>
        </p:txBody>
      </p:sp>
    </p:spTree>
    <p:extLst>
      <p:ext uri="{BB962C8B-B14F-4D97-AF65-F5344CB8AC3E}">
        <p14:creationId xmlns:p14="http://schemas.microsoft.com/office/powerpoint/2010/main" val="427880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2687A-3968-4858-A2B5-989554D12E0A}" type="datetimeFigureOut">
              <a:rPr lang="en-US" smtClean="0"/>
              <a:t>12/10/2015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EC6A18-76BD-4E66-BC52-442B0A80C540}" type="slidenum">
              <a:rPr lang="en-US" smtClean="0"/>
              <a:t>‹#›</a:t>
            </a:fld>
            <a:endParaRPr lang="en-US"/>
          </a:p>
        </p:txBody>
      </p:sp>
    </p:spTree>
    <p:extLst>
      <p:ext uri="{BB962C8B-B14F-4D97-AF65-F5344CB8AC3E}">
        <p14:creationId xmlns:p14="http://schemas.microsoft.com/office/powerpoint/2010/main" val="262499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2687A-3968-4858-A2B5-989554D12E0A}" type="datetimeFigureOut">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C6A18-76BD-4E66-BC52-442B0A80C540}" type="slidenum">
              <a:rPr lang="en-US" smtClean="0"/>
              <a:t>‹#›</a:t>
            </a:fld>
            <a:endParaRPr lang="en-US"/>
          </a:p>
        </p:txBody>
      </p:sp>
    </p:spTree>
    <p:extLst>
      <p:ext uri="{BB962C8B-B14F-4D97-AF65-F5344CB8AC3E}">
        <p14:creationId xmlns:p14="http://schemas.microsoft.com/office/powerpoint/2010/main" val="274612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2687A-3968-4858-A2B5-989554D12E0A}" type="datetimeFigureOut">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C6A18-76BD-4E66-BC52-442B0A80C540}" type="slidenum">
              <a:rPr lang="en-US" smtClean="0"/>
              <a:t>‹#›</a:t>
            </a:fld>
            <a:endParaRPr lang="en-US"/>
          </a:p>
        </p:txBody>
      </p:sp>
    </p:spTree>
    <p:extLst>
      <p:ext uri="{BB962C8B-B14F-4D97-AF65-F5344CB8AC3E}">
        <p14:creationId xmlns:p14="http://schemas.microsoft.com/office/powerpoint/2010/main" val="331848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2687A-3968-4858-A2B5-989554D12E0A}" type="datetimeFigureOut">
              <a:rPr lang="en-US" smtClean="0"/>
              <a:t>12/10/2015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C6A18-76BD-4E66-BC52-442B0A80C540}" type="slidenum">
              <a:rPr lang="en-US" smtClean="0"/>
              <a:t>‹#›</a:t>
            </a:fld>
            <a:endParaRPr lang="en-US"/>
          </a:p>
        </p:txBody>
      </p:sp>
    </p:spTree>
    <p:extLst>
      <p:ext uri="{BB962C8B-B14F-4D97-AF65-F5344CB8AC3E}">
        <p14:creationId xmlns:p14="http://schemas.microsoft.com/office/powerpoint/2010/main" val="2464721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www.hks.harvard.edu/about/faculty-staff-directory/marshall-ganz" TargetMode="External"/><Relationship Id="rId7" Type="http://schemas.openxmlformats.org/officeDocument/2006/relationships/hyperlink" Target="http://vimeo.com/50791810"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www.climateaccess.org/storytelling-resources" TargetMode="External"/><Relationship Id="rId5" Type="http://schemas.openxmlformats.org/officeDocument/2006/relationships/hyperlink" Target="http://www.resource-media.org/visual-story-lab/report/" TargetMode="External"/><Relationship Id="rId4" Type="http://schemas.openxmlformats.org/officeDocument/2006/relationships/hyperlink" Target="http://www.thegoodmancenter.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Communicating Science Effectively</a:t>
            </a:r>
            <a:endParaRPr lang="en-US" dirty="0"/>
          </a:p>
        </p:txBody>
      </p:sp>
      <p:sp>
        <p:nvSpPr>
          <p:cNvPr id="3" name="Subtitle 2"/>
          <p:cNvSpPr>
            <a:spLocks noGrp="1"/>
          </p:cNvSpPr>
          <p:nvPr>
            <p:ph type="subTitle" idx="1"/>
          </p:nvPr>
        </p:nvSpPr>
        <p:spPr/>
        <p:txBody>
          <a:bodyPr/>
          <a:lstStyle/>
          <a:p>
            <a:r>
              <a:rPr lang="en-US" dirty="0" smtClean="0"/>
              <a:t>2015 VMC Annual Conference</a:t>
            </a:r>
            <a:endParaRPr lang="en-US" dirty="0"/>
          </a:p>
        </p:txBody>
      </p:sp>
    </p:spTree>
    <p:extLst>
      <p:ext uri="{BB962C8B-B14F-4D97-AF65-F5344CB8AC3E}">
        <p14:creationId xmlns:p14="http://schemas.microsoft.com/office/powerpoint/2010/main" val="1262334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7197" r="7197"/>
          <a:stretch>
            <a:fillRect/>
          </a:stretch>
        </p:blipFill>
        <p:spPr>
          <a:xfrm>
            <a:off x="4572000" y="1714501"/>
            <a:ext cx="3433763" cy="3559175"/>
          </a:xfrm>
        </p:spPr>
      </p:pic>
      <p:sp>
        <p:nvSpPr>
          <p:cNvPr id="19" name="Rectangle 18"/>
          <p:cNvSpPr/>
          <p:nvPr/>
        </p:nvSpPr>
        <p:spPr>
          <a:xfrm>
            <a:off x="0" y="1714501"/>
            <a:ext cx="4572000" cy="35592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006317" y="1714501"/>
            <a:ext cx="1137683" cy="35592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xtBox 3"/>
          <p:cNvSpPr txBox="1"/>
          <p:nvPr/>
        </p:nvSpPr>
        <p:spPr>
          <a:xfrm>
            <a:off x="657225" y="2832404"/>
            <a:ext cx="3672907" cy="2354491"/>
          </a:xfrm>
          <a:prstGeom prst="rect">
            <a:avLst/>
          </a:prstGeom>
          <a:noFill/>
        </p:spPr>
        <p:txBody>
          <a:bodyPr wrap="square" rtlCol="0">
            <a:spAutoFit/>
          </a:bodyPr>
          <a:lstStyle/>
          <a:p>
            <a:pPr algn="just"/>
            <a:r>
              <a:rPr lang="en-US" sz="2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FOREST BLOCKS</a:t>
            </a:r>
          </a:p>
          <a:p>
            <a:pPr algn="just"/>
            <a:endParaRPr lang="en-US" sz="9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400" spc="100" dirty="0">
                <a:solidFill>
                  <a:schemeClr val="bg1"/>
                </a:solidFill>
              </a:rPr>
              <a:t>L</a:t>
            </a:r>
            <a:r>
              <a:rPr lang="en-US" sz="1400" spc="100" dirty="0" smtClean="0">
                <a:solidFill>
                  <a:schemeClr val="bg1"/>
                </a:solidFill>
              </a:rPr>
              <a:t>arge </a:t>
            </a:r>
            <a:r>
              <a:rPr lang="en-US" sz="1400" spc="100" dirty="0">
                <a:solidFill>
                  <a:schemeClr val="bg1"/>
                </a:solidFill>
              </a:rPr>
              <a:t>areas of contiguous forest and other natural habitats, often spanning multiple ownerships and frequently un-fragmented by roads, development, or agriculture. Vermont’s forest blocks are primarily forests, but can also include wetlands, rivers and streams, lakes and ponds, cliffs, and rock outcrops.</a:t>
            </a:r>
            <a:endParaRPr lang="en-US" sz="1400" spc="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 name="Group 5"/>
          <p:cNvGrpSpPr/>
          <p:nvPr/>
        </p:nvGrpSpPr>
        <p:grpSpPr>
          <a:xfrm>
            <a:off x="4571447" y="-240837"/>
            <a:ext cx="3434316" cy="7098837"/>
            <a:chOff x="6095262" y="-201876"/>
            <a:chExt cx="4579088" cy="7098837"/>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782" t="2340" r="2559" b="1675"/>
            <a:stretch/>
          </p:blipFill>
          <p:spPr>
            <a:xfrm>
              <a:off x="6095262" y="-187790"/>
              <a:ext cx="4579088" cy="7084751"/>
            </a:xfrm>
            <a:prstGeom prst="rect">
              <a:avLst/>
            </a:prstGeom>
          </p:spPr>
        </p:pic>
        <p:sp>
          <p:nvSpPr>
            <p:cNvPr id="4" name="Rectangle 3"/>
            <p:cNvSpPr/>
            <p:nvPr/>
          </p:nvSpPr>
          <p:spPr>
            <a:xfrm>
              <a:off x="7398327" y="-201876"/>
              <a:ext cx="2078182" cy="380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514608" y="5890160"/>
              <a:ext cx="2149431" cy="967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08325" y="3950094"/>
              <a:ext cx="1766025" cy="978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25" y="429415"/>
            <a:ext cx="7155613" cy="461665"/>
          </a:xfrm>
          <a:prstGeom prst="rect">
            <a:avLst/>
          </a:prstGeom>
          <a:noFill/>
        </p:spPr>
        <p:txBody>
          <a:bodyPr wrap="none" rtlCol="0">
            <a:spAutoFit/>
          </a:bodyPr>
          <a:lstStyle/>
          <a:p>
            <a:r>
              <a:rPr lang="en-US" sz="2400" dirty="0" smtClean="0">
                <a:solidFill>
                  <a:schemeClr val="tx1">
                    <a:lumMod val="65000"/>
                    <a:lumOff val="35000"/>
                  </a:schemeClr>
                </a:solidFill>
                <a:latin typeface="Abel" panose="02000506030000020004" pitchFamily="2" charset="0"/>
              </a:rPr>
              <a:t>IMPACTS AND EFFECTS OF FRAGEMENTATION</a:t>
            </a:r>
            <a:endParaRPr lang="en-US" sz="2400" dirty="0">
              <a:solidFill>
                <a:schemeClr val="tx1">
                  <a:lumMod val="65000"/>
                  <a:lumOff val="35000"/>
                </a:schemeClr>
              </a:solidFill>
              <a:latin typeface="Abel" panose="02000506030000020004" pitchFamily="2" charset="0"/>
            </a:endParaRPr>
          </a:p>
        </p:txBody>
      </p:sp>
      <p:sp>
        <p:nvSpPr>
          <p:cNvPr id="4" name="Rectangle 3"/>
          <p:cNvSpPr/>
          <p:nvPr/>
        </p:nvSpPr>
        <p:spPr>
          <a:xfrm>
            <a:off x="400049" y="381000"/>
            <a:ext cx="342900" cy="182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0050" y="6693187"/>
            <a:ext cx="137160" cy="914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49205" y="1752600"/>
            <a:ext cx="1259990" cy="16799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bel"/>
              </a:rPr>
              <a:t>Loss of biodiversity</a:t>
            </a:r>
            <a:endParaRPr lang="en-US" dirty="0">
              <a:solidFill>
                <a:schemeClr val="bg1"/>
              </a:solidFill>
              <a:latin typeface="Abel"/>
            </a:endParaRPr>
          </a:p>
        </p:txBody>
      </p:sp>
      <p:sp>
        <p:nvSpPr>
          <p:cNvPr id="13" name="Rectangle 12"/>
          <p:cNvSpPr/>
          <p:nvPr/>
        </p:nvSpPr>
        <p:spPr>
          <a:xfrm>
            <a:off x="2196451" y="4511621"/>
            <a:ext cx="1971788" cy="167998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smtClean="0">
                <a:solidFill>
                  <a:schemeClr val="bg1"/>
                </a:solidFill>
                <a:latin typeface="Abel"/>
              </a:rPr>
              <a:t>Reduces water quality</a:t>
            </a:r>
            <a:endParaRPr lang="en-US" sz="2000" spc="100" dirty="0">
              <a:solidFill>
                <a:schemeClr val="bg1"/>
              </a:solidFill>
              <a:latin typeface="Abel"/>
            </a:endParaRPr>
          </a:p>
        </p:txBody>
      </p:sp>
      <p:grpSp>
        <p:nvGrpSpPr>
          <p:cNvPr id="12" name="Group 11"/>
          <p:cNvGrpSpPr/>
          <p:nvPr/>
        </p:nvGrpSpPr>
        <p:grpSpPr>
          <a:xfrm>
            <a:off x="7034806" y="5023263"/>
            <a:ext cx="1259990" cy="1168345"/>
            <a:chOff x="9379741" y="5023262"/>
            <a:chExt cx="1679986" cy="1168345"/>
          </a:xfrm>
        </p:grpSpPr>
        <p:sp>
          <p:nvSpPr>
            <p:cNvPr id="14" name="Rectangle 13"/>
            <p:cNvSpPr/>
            <p:nvPr/>
          </p:nvSpPr>
          <p:spPr>
            <a:xfrm>
              <a:off x="9379741" y="5023262"/>
              <a:ext cx="1679986" cy="116834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456370" y="5253491"/>
              <a:ext cx="1526727" cy="923330"/>
            </a:xfrm>
            <a:prstGeom prst="rect">
              <a:avLst/>
            </a:prstGeom>
            <a:noFill/>
          </p:spPr>
          <p:txBody>
            <a:bodyPr wrap="square" rtlCol="0">
              <a:spAutoFit/>
            </a:bodyPr>
            <a:lstStyle/>
            <a:p>
              <a:pPr algn="ctr"/>
              <a:r>
                <a:rPr lang="en-US" spc="100" dirty="0" smtClean="0">
                  <a:solidFill>
                    <a:schemeClr val="bg1"/>
                  </a:solidFill>
                  <a:latin typeface="Abel"/>
                  <a:ea typeface="MS Mincho" panose="02020609040205080304" pitchFamily="49" charset="-128"/>
                  <a:cs typeface="Open Sans" panose="020B0606030504020204" pitchFamily="34" charset="0"/>
                </a:rPr>
                <a:t>Impact to wildlife</a:t>
              </a:r>
              <a:endParaRPr lang="en-US" spc="100" dirty="0">
                <a:solidFill>
                  <a:schemeClr val="bg1"/>
                </a:solidFill>
                <a:latin typeface="Abel"/>
                <a:ea typeface="MS Mincho" panose="02020609040205080304" pitchFamily="49" charset="-128"/>
                <a:cs typeface="Open Sans" panose="020B0606030504020204" pitchFamily="34" charset="0"/>
              </a:endParaRPr>
            </a:p>
          </p:txBody>
        </p:sp>
      </p:grpSp>
      <p:grpSp>
        <p:nvGrpSpPr>
          <p:cNvPr id="17" name="Group 16"/>
          <p:cNvGrpSpPr/>
          <p:nvPr/>
        </p:nvGrpSpPr>
        <p:grpSpPr>
          <a:xfrm>
            <a:off x="4277756" y="1749014"/>
            <a:ext cx="1945758" cy="1797897"/>
            <a:chOff x="5703675" y="1749014"/>
            <a:chExt cx="2594344" cy="1797897"/>
          </a:xfrm>
        </p:grpSpPr>
        <p:sp>
          <p:nvSpPr>
            <p:cNvPr id="16" name="Rectangle 15"/>
            <p:cNvSpPr/>
            <p:nvPr/>
          </p:nvSpPr>
          <p:spPr>
            <a:xfrm>
              <a:off x="5703675" y="1749014"/>
              <a:ext cx="2594344" cy="1676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842659" y="1792585"/>
              <a:ext cx="2316376" cy="1754326"/>
            </a:xfrm>
            <a:prstGeom prst="rect">
              <a:avLst/>
            </a:prstGeom>
            <a:noFill/>
          </p:spPr>
          <p:txBody>
            <a:bodyPr wrap="square" rtlCol="0">
              <a:spAutoFit/>
            </a:bodyPr>
            <a:lstStyle/>
            <a:p>
              <a:pPr algn="ctr"/>
              <a:r>
                <a:rPr lang="en-US" spc="100" dirty="0">
                  <a:solidFill>
                    <a:schemeClr val="bg1"/>
                  </a:solidFill>
                  <a:latin typeface="Abel"/>
                </a:rPr>
                <a:t>Increase of incidence of invasive plants, pests, and pathogens</a:t>
              </a:r>
            </a:p>
          </p:txBody>
        </p:sp>
      </p:grpSp>
      <p:sp>
        <p:nvSpPr>
          <p:cNvPr id="20" name="Rectangle 19"/>
          <p:cNvSpPr/>
          <p:nvPr/>
        </p:nvSpPr>
        <p:spPr>
          <a:xfrm>
            <a:off x="7034806" y="3592158"/>
            <a:ext cx="1259990" cy="1311675"/>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bel"/>
              </a:rPr>
              <a:t>Reduces natural resilience</a:t>
            </a:r>
            <a:endParaRPr lang="en-US" dirty="0">
              <a:solidFill>
                <a:schemeClr val="bg1"/>
              </a:solidFill>
              <a:latin typeface="Abel"/>
            </a:endParaRPr>
          </a:p>
        </p:txBody>
      </p:sp>
      <p:pic>
        <p:nvPicPr>
          <p:cNvPr id="21" name="Picture 5" descr="Y:\FPR_Forestry\Photos\frag photos\mortality near rd.jpg"/>
          <p:cNvPicPr>
            <a:picLocks noGrp="1" noChangeAspect="1" noChangeArrowheads="1"/>
          </p:cNvPicPr>
          <p:nvPr>
            <p:ph type="pic" sz="quarter" idx="11"/>
          </p:nvPr>
        </p:nvPicPr>
        <p:blipFill rotWithShape="1">
          <a:blip r:embed="rId2" cstate="print">
            <a:extLst>
              <a:ext uri="{28A0092B-C50C-407E-A947-70E740481C1C}">
                <a14:useLocalDpi xmlns:a14="http://schemas.microsoft.com/office/drawing/2010/main" val="0"/>
              </a:ext>
            </a:extLst>
          </a:blip>
          <a:srcRect l="3979" r="3979"/>
          <a:stretch/>
        </p:blipFill>
        <p:spPr bwMode="auto">
          <a:xfrm>
            <a:off x="4275535" y="3592513"/>
            <a:ext cx="2644378" cy="25955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Y:\FPR_Forestry\Miscellaneous\Fragmentation Report\images for ppp\26_Honeysuckle Blowdown.jpg"/>
          <p:cNvPicPr>
            <a:picLocks noGrp="1" noChangeAspect="1" noChangeArrowheads="1"/>
          </p:cNvPicPr>
          <p:nvPr>
            <p:ph type="pic" sz="quarter" idx="10"/>
          </p:nvPr>
        </p:nvPicPr>
        <p:blipFill rotWithShape="1">
          <a:blip r:embed="rId3" cstate="print">
            <a:extLst>
              <a:ext uri="{28A0092B-C50C-407E-A947-70E740481C1C}">
                <a14:useLocalDpi xmlns:a14="http://schemas.microsoft.com/office/drawing/2010/main" val="0"/>
              </a:ext>
            </a:extLst>
          </a:blip>
          <a:srcRect l="12639" r="12639"/>
          <a:stretch/>
        </p:blipFill>
        <p:spPr bwMode="auto">
          <a:xfrm>
            <a:off x="2221707" y="1744663"/>
            <a:ext cx="194191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Y:\FPR_Forestry\Photos\frag photos\big btv pine squeezed.jpg"/>
          <p:cNvPicPr>
            <a:picLocks noChangeAspect="1" noChangeArrowheads="1"/>
          </p:cNvPicPr>
          <p:nvPr/>
        </p:nvPicPr>
        <p:blipFill>
          <a:blip r:embed="rId4" cstate="print">
            <a:extLst>
              <a:ext uri="{28A0092B-C50C-407E-A947-70E740481C1C}">
                <a14:useLocalDpi xmlns:a14="http://schemas.microsoft.com/office/drawing/2010/main" val="0"/>
              </a:ext>
            </a:extLst>
          </a:blip>
          <a:srcRect l="12539" r="12539"/>
          <a:stretch>
            <a:fillRect/>
          </a:stretch>
        </p:blipFill>
        <p:spPr bwMode="auto">
          <a:xfrm>
            <a:off x="6337469" y="815647"/>
            <a:ext cx="1957326" cy="26097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fitzko\Desktop\frag photos\alb.jpg"/>
          <p:cNvPicPr>
            <a:picLocks noChangeAspect="1" noChangeArrowheads="1"/>
          </p:cNvPicPr>
          <p:nvPr/>
        </p:nvPicPr>
        <p:blipFill rotWithShape="1">
          <a:blip r:embed="rId5">
            <a:extLst>
              <a:ext uri="{28A0092B-C50C-407E-A947-70E740481C1C}">
                <a14:useLocalDpi xmlns:a14="http://schemas.microsoft.com/office/drawing/2010/main" val="0"/>
              </a:ext>
            </a:extLst>
          </a:blip>
          <a:srcRect l="20224" r="23044" b="1590"/>
          <a:stretch/>
        </p:blipFill>
        <p:spPr bwMode="auto">
          <a:xfrm>
            <a:off x="849205" y="3656377"/>
            <a:ext cx="1259990" cy="249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337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Landscape Conservation Saves Money</a:t>
            </a:r>
            <a:endParaRPr lang="en-US" dirty="0"/>
          </a:p>
        </p:txBody>
      </p:sp>
      <p:sp>
        <p:nvSpPr>
          <p:cNvPr id="3" name="Content Placeholder 2"/>
          <p:cNvSpPr>
            <a:spLocks noGrp="1"/>
          </p:cNvSpPr>
          <p:nvPr>
            <p:ph idx="1"/>
          </p:nvPr>
        </p:nvSpPr>
        <p:spPr/>
        <p:txBody>
          <a:bodyPr>
            <a:normAutofit lnSpcReduction="10000"/>
          </a:bodyPr>
          <a:lstStyle/>
          <a:p>
            <a:r>
              <a:rPr lang="en-US" dirty="0" smtClean="0"/>
              <a:t>Trees prevent 6.8 billion dollars in health costs annually</a:t>
            </a:r>
          </a:p>
          <a:p>
            <a:r>
              <a:rPr lang="en-US" dirty="0" smtClean="0"/>
              <a:t>Annual expenditure in the US for wildlife is far more than for spectator sports and casinos</a:t>
            </a:r>
          </a:p>
          <a:p>
            <a:r>
              <a:rPr lang="en-US" dirty="0" smtClean="0"/>
              <a:t>In Vermont, 39% of Vermonters participate in birding</a:t>
            </a:r>
          </a:p>
          <a:p>
            <a:r>
              <a:rPr lang="en-US" dirty="0" smtClean="0"/>
              <a:t>The northeast will double the rate of development over the next 50 years so we will loose 70% of our forests</a:t>
            </a:r>
          </a:p>
        </p:txBody>
      </p:sp>
      <p:sp>
        <p:nvSpPr>
          <p:cNvPr id="4" name="TextBox 3"/>
          <p:cNvSpPr txBox="1"/>
          <p:nvPr/>
        </p:nvSpPr>
        <p:spPr>
          <a:xfrm>
            <a:off x="4267200" y="6400800"/>
            <a:ext cx="4648200" cy="369332"/>
          </a:xfrm>
          <a:prstGeom prst="rect">
            <a:avLst/>
          </a:prstGeom>
          <a:noFill/>
        </p:spPr>
        <p:txBody>
          <a:bodyPr wrap="square" rtlCol="0">
            <a:spAutoFit/>
          </a:bodyPr>
          <a:lstStyle/>
          <a:p>
            <a:pPr algn="r"/>
            <a:r>
              <a:rPr lang="en-US" dirty="0" err="1" smtClean="0"/>
              <a:t>Gund</a:t>
            </a:r>
            <a:r>
              <a:rPr lang="en-US" dirty="0" smtClean="0"/>
              <a:t> Institute </a:t>
            </a:r>
            <a:endParaRPr lang="en-US" dirty="0"/>
          </a:p>
        </p:txBody>
      </p:sp>
    </p:spTree>
    <p:extLst>
      <p:ext uri="{BB962C8B-B14F-4D97-AF65-F5344CB8AC3E}">
        <p14:creationId xmlns:p14="http://schemas.microsoft.com/office/powerpoint/2010/main" val="334964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1989972"/>
            <a:ext cx="7772400" cy="1470025"/>
          </a:xfrm>
        </p:spPr>
        <p:txBody>
          <a:bodyPr>
            <a:normAutofit fontScale="90000"/>
          </a:bodyPr>
          <a:lstStyle/>
          <a:p>
            <a:r>
              <a:rPr lang="en-US" dirty="0" smtClean="0"/>
              <a:t>A wetland in Middlebury </a:t>
            </a:r>
            <a:br>
              <a:rPr lang="en-US" dirty="0" smtClean="0"/>
            </a:br>
            <a:r>
              <a:rPr lang="en-US" dirty="0" smtClean="0"/>
              <a:t>saved the town $2.5 million </a:t>
            </a:r>
            <a:br>
              <a:rPr lang="en-US" dirty="0" smtClean="0"/>
            </a:br>
            <a:r>
              <a:rPr lang="en-US" dirty="0" smtClean="0"/>
              <a:t>by preventing damages </a:t>
            </a:r>
            <a:br>
              <a:rPr lang="en-US" dirty="0" smtClean="0"/>
            </a:br>
            <a:r>
              <a:rPr lang="en-US" dirty="0" smtClean="0"/>
              <a:t>during Tropical Storm Irene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530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3962400" cy="1782762"/>
          </a:xfrm>
        </p:spPr>
        <p:txBody>
          <a:bodyPr>
            <a:normAutofit/>
          </a:bodyPr>
          <a:lstStyle/>
          <a:p>
            <a:r>
              <a:rPr lang="en-US" sz="2400" dirty="0" smtClean="0"/>
              <a:t>Some scientists are passionate</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871" y="387225"/>
            <a:ext cx="3886200" cy="6099048"/>
          </a:xfrm>
          <a:prstGeom prst="rect">
            <a:avLst/>
          </a:prstGeom>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324100"/>
            <a:ext cx="28575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082318" y="6486273"/>
            <a:ext cx="1422377" cy="369332"/>
          </a:xfrm>
          <a:prstGeom prst="rect">
            <a:avLst/>
          </a:prstGeom>
        </p:spPr>
        <p:txBody>
          <a:bodyPr wrap="none">
            <a:spAutoFit/>
          </a:bodyPr>
          <a:lstStyle/>
          <a:p>
            <a:r>
              <a:rPr lang="en-US" dirty="0"/>
              <a:t>Jim Andrews </a:t>
            </a:r>
          </a:p>
        </p:txBody>
      </p:sp>
    </p:spTree>
    <p:extLst>
      <p:ext uri="{BB962C8B-B14F-4D97-AF65-F5344CB8AC3E}">
        <p14:creationId xmlns:p14="http://schemas.microsoft.com/office/powerpoint/2010/main" val="2794060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simple message…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8" y="1714500"/>
            <a:ext cx="610552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232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 y="228600"/>
            <a:ext cx="8869680" cy="5018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p:txBody>
          <a:bodyPr/>
          <a:lstStyle/>
          <a:p>
            <a:endParaRPr lang="en-US" dirty="0"/>
          </a:p>
        </p:txBody>
      </p:sp>
    </p:spTree>
    <p:extLst>
      <p:ext uri="{BB962C8B-B14F-4D97-AF65-F5344CB8AC3E}">
        <p14:creationId xmlns:p14="http://schemas.microsoft.com/office/powerpoint/2010/main" val="484671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Synthesizing information learned</a:t>
            </a:r>
            <a:endParaRPr lang="en-US"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2037" y="1371600"/>
            <a:ext cx="3667125" cy="4753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1117" y="1658587"/>
            <a:ext cx="4405313" cy="238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52495" y="4038600"/>
            <a:ext cx="4518627" cy="195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0567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t>Strengthening Science at the </a:t>
            </a:r>
            <a:br>
              <a:rPr lang="en-US" sz="3600" dirty="0" smtClean="0"/>
            </a:br>
            <a:r>
              <a:rPr lang="en-US" sz="3600" dirty="0" smtClean="0"/>
              <a:t>Agency of Natural Resources</a:t>
            </a:r>
            <a:endParaRPr lang="en-US" sz="3600" dirty="0"/>
          </a:p>
        </p:txBody>
      </p:sp>
      <p:sp>
        <p:nvSpPr>
          <p:cNvPr id="4" name="Content Placeholder 3"/>
          <p:cNvSpPr>
            <a:spLocks noGrp="1"/>
          </p:cNvSpPr>
          <p:nvPr>
            <p:ph idx="1"/>
          </p:nvPr>
        </p:nvSpPr>
        <p:spPr>
          <a:xfrm>
            <a:off x="457200" y="1905000"/>
            <a:ext cx="8229600" cy="4221163"/>
          </a:xfrm>
        </p:spPr>
        <p:txBody>
          <a:bodyPr>
            <a:normAutofit/>
          </a:bodyPr>
          <a:lstStyle/>
          <a:p>
            <a:pPr marL="0" indent="0">
              <a:buNone/>
            </a:pPr>
            <a:r>
              <a:rPr lang="en-US" dirty="0" smtClean="0"/>
              <a:t>Effectively Tell Our Stories</a:t>
            </a:r>
          </a:p>
          <a:p>
            <a:r>
              <a:rPr lang="en-US" dirty="0" smtClean="0"/>
              <a:t>Train scientists on effective communication</a:t>
            </a:r>
            <a:endParaRPr lang="en-US" dirty="0"/>
          </a:p>
          <a:p>
            <a:r>
              <a:rPr lang="en-US" dirty="0" smtClean="0"/>
              <a:t>Create </a:t>
            </a:r>
            <a:r>
              <a:rPr lang="en-US" dirty="0"/>
              <a:t>a bank of science talking points for </a:t>
            </a:r>
            <a:r>
              <a:rPr lang="en-US" dirty="0" smtClean="0"/>
              <a:t> staff to use in conversations with the public</a:t>
            </a:r>
          </a:p>
          <a:p>
            <a:r>
              <a:rPr lang="en-US" dirty="0" smtClean="0"/>
              <a:t>Communicate and highlight science on our  web sites</a:t>
            </a:r>
            <a:endParaRPr lang="en-US" dirty="0"/>
          </a:p>
          <a:p>
            <a:endParaRPr lang="en-US" dirty="0"/>
          </a:p>
        </p:txBody>
      </p:sp>
    </p:spTree>
    <p:extLst>
      <p:ext uri="{BB962C8B-B14F-4D97-AF65-F5344CB8AC3E}">
        <p14:creationId xmlns:p14="http://schemas.microsoft.com/office/powerpoint/2010/main" val="3135807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2300" y="1447800"/>
            <a:ext cx="8140700" cy="4832092"/>
          </a:xfrm>
          <a:prstGeom prst="rect">
            <a:avLst/>
          </a:prstGeom>
          <a:noFill/>
        </p:spPr>
        <p:txBody>
          <a:bodyPr wrap="square" rtlCol="0">
            <a:spAutoFit/>
          </a:bodyPr>
          <a:lstStyle/>
          <a:p>
            <a:r>
              <a:rPr lang="en-US" sz="2800" b="1" dirty="0" smtClean="0"/>
              <a:t>1. Challenge</a:t>
            </a:r>
            <a:endParaRPr lang="en-US" sz="2800" dirty="0" smtClean="0"/>
          </a:p>
          <a:p>
            <a:pPr marL="914400" lvl="1" indent="-457200">
              <a:buClr>
                <a:schemeClr val="accent6"/>
              </a:buClr>
              <a:buFont typeface="Arial"/>
              <a:buChar char="•"/>
            </a:pPr>
            <a:r>
              <a:rPr lang="en-US" sz="2800" dirty="0" smtClean="0"/>
              <a:t>What are the problems we’re facing and the context they’re happening in?</a:t>
            </a:r>
          </a:p>
          <a:p>
            <a:endParaRPr lang="en-US" sz="2800" dirty="0" smtClean="0"/>
          </a:p>
          <a:p>
            <a:r>
              <a:rPr lang="en-US" sz="2800" b="1" dirty="0" smtClean="0"/>
              <a:t>2. Choice</a:t>
            </a:r>
            <a:endParaRPr lang="en-US" sz="2800" dirty="0" smtClean="0"/>
          </a:p>
          <a:p>
            <a:pPr marL="914400" lvl="1" indent="-457200">
              <a:buClr>
                <a:schemeClr val="accent6"/>
              </a:buClr>
              <a:buFont typeface="Arial"/>
              <a:buChar char="•"/>
            </a:pPr>
            <a:r>
              <a:rPr lang="en-US" sz="2800" dirty="0" smtClean="0"/>
              <a:t>What action must be taken, by whom, and why now?</a:t>
            </a:r>
          </a:p>
          <a:p>
            <a:endParaRPr lang="en-US" sz="2800" dirty="0" smtClean="0"/>
          </a:p>
          <a:p>
            <a:r>
              <a:rPr lang="en-US" sz="2800" b="1" dirty="0" smtClean="0"/>
              <a:t>3. Opportunity</a:t>
            </a:r>
            <a:endParaRPr lang="en-US" sz="2800" dirty="0" smtClean="0"/>
          </a:p>
          <a:p>
            <a:pPr marL="914400" lvl="1" indent="-457200">
              <a:buClr>
                <a:schemeClr val="accent6"/>
              </a:buClr>
              <a:buFont typeface="Arial"/>
              <a:buChar char="•"/>
            </a:pPr>
            <a:r>
              <a:rPr lang="en-US" sz="2800" dirty="0" smtClean="0"/>
              <a:t>What are the benefits of taking action?</a:t>
            </a:r>
          </a:p>
          <a:p>
            <a:endParaRPr lang="en-US" sz="2800" dirty="0"/>
          </a:p>
        </p:txBody>
      </p:sp>
      <p:sp>
        <p:nvSpPr>
          <p:cNvPr id="4" name="TextBox 3"/>
          <p:cNvSpPr txBox="1"/>
          <p:nvPr/>
        </p:nvSpPr>
        <p:spPr>
          <a:xfrm>
            <a:off x="228600" y="304800"/>
            <a:ext cx="8534400" cy="1200329"/>
          </a:xfrm>
          <a:prstGeom prst="rect">
            <a:avLst/>
          </a:prstGeom>
          <a:noFill/>
        </p:spPr>
        <p:txBody>
          <a:bodyPr wrap="square" rtlCol="0">
            <a:spAutoFit/>
          </a:bodyPr>
          <a:lstStyle/>
          <a:p>
            <a:pPr algn="ctr"/>
            <a:r>
              <a:rPr lang="en-US" sz="3600" b="1" dirty="0" smtClean="0">
                <a:solidFill>
                  <a:schemeClr val="accent6"/>
                </a:solidFill>
              </a:rPr>
              <a:t>Recipe For Effective Communication</a:t>
            </a:r>
          </a:p>
          <a:p>
            <a:pPr algn="ctr"/>
            <a:r>
              <a:rPr lang="en-US" sz="3600" b="1" dirty="0">
                <a:solidFill>
                  <a:schemeClr val="accent6"/>
                </a:solidFill>
              </a:rPr>
              <a:t>Climate Access</a:t>
            </a:r>
            <a:endParaRPr lang="en-US" sz="3600" b="1" dirty="0">
              <a:solidFill>
                <a:schemeClr val="accent6"/>
              </a:solidFill>
            </a:endParaRPr>
          </a:p>
        </p:txBody>
      </p:sp>
    </p:spTree>
    <p:extLst>
      <p:ext uri="{BB962C8B-B14F-4D97-AF65-F5344CB8AC3E}">
        <p14:creationId xmlns:p14="http://schemas.microsoft.com/office/powerpoint/2010/main" val="1646307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fontScale="90000"/>
          </a:bodyPr>
          <a:lstStyle/>
          <a:p>
            <a:r>
              <a:rPr lang="en-US" sz="4000" b="1" dirty="0" smtClean="0"/>
              <a:t>“Insect eats it’s way across Vermont!”</a:t>
            </a:r>
            <a:br>
              <a:rPr lang="en-US" sz="4000" b="1" dirty="0" smtClean="0"/>
            </a:br>
            <a:endParaRPr lang="en-US" sz="4000" b="1" dirty="0"/>
          </a:p>
        </p:txBody>
      </p:sp>
      <p:sp>
        <p:nvSpPr>
          <p:cNvPr id="4" name="Subtitle 3"/>
          <p:cNvSpPr>
            <a:spLocks noGrp="1"/>
          </p:cNvSpPr>
          <p:nvPr>
            <p:ph type="subTitle" idx="1"/>
          </p:nvPr>
        </p:nvSpPr>
        <p:spPr>
          <a:xfrm>
            <a:off x="914400" y="1676400"/>
            <a:ext cx="7315200" cy="1752600"/>
          </a:xfrm>
        </p:spPr>
        <p:txBody>
          <a:bodyPr/>
          <a:lstStyle/>
          <a:p>
            <a:r>
              <a:rPr lang="en-US" dirty="0" smtClean="0">
                <a:solidFill>
                  <a:schemeClr val="tx1"/>
                </a:solidFill>
              </a:rPr>
              <a:t>Pear </a:t>
            </a:r>
            <a:r>
              <a:rPr lang="en-US" dirty="0" err="1" smtClean="0">
                <a:solidFill>
                  <a:schemeClr val="tx1"/>
                </a:solidFill>
              </a:rPr>
              <a:t>thrips</a:t>
            </a:r>
            <a:r>
              <a:rPr lang="en-US" dirty="0" smtClean="0">
                <a:solidFill>
                  <a:schemeClr val="tx1"/>
                </a:solidFill>
              </a:rPr>
              <a:t> defoliating sugar maple forests</a:t>
            </a:r>
            <a:endParaRPr lang="en-US"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272" y="2362200"/>
            <a:ext cx="4688928"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582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u="sng" dirty="0"/>
              <a:t>Public Opinion Surveys </a:t>
            </a:r>
            <a:endParaRPr lang="en-US" dirty="0"/>
          </a:p>
        </p:txBody>
      </p:sp>
      <p:sp>
        <p:nvSpPr>
          <p:cNvPr id="4" name="Content Placeholder 3"/>
          <p:cNvSpPr>
            <a:spLocks noGrp="1"/>
          </p:cNvSpPr>
          <p:nvPr>
            <p:ph idx="1"/>
          </p:nvPr>
        </p:nvSpPr>
        <p:spPr/>
        <p:txBody>
          <a:bodyPr>
            <a:normAutofit/>
          </a:bodyPr>
          <a:lstStyle/>
          <a:p>
            <a:pPr lvl="0"/>
            <a:r>
              <a:rPr lang="en-US" dirty="0" smtClean="0"/>
              <a:t>70</a:t>
            </a:r>
            <a:r>
              <a:rPr lang="en-US" dirty="0"/>
              <a:t>% of people in the US reported experiencing extreme weather in the past year (2012-2013)</a:t>
            </a:r>
          </a:p>
          <a:p>
            <a:pPr lvl="0"/>
            <a:r>
              <a:rPr lang="en-US" dirty="0"/>
              <a:t>30% of these respondents had suffered harm as a result of extreme weather</a:t>
            </a:r>
          </a:p>
          <a:p>
            <a:pPr lvl="1"/>
            <a:r>
              <a:rPr lang="en-US" dirty="0"/>
              <a:t>40% experienced high winds</a:t>
            </a:r>
          </a:p>
          <a:p>
            <a:pPr lvl="1"/>
            <a:r>
              <a:rPr lang="en-US" dirty="0"/>
              <a:t>28% experienced extreme rainstorm</a:t>
            </a:r>
          </a:p>
          <a:p>
            <a:pPr lvl="1"/>
            <a:r>
              <a:rPr lang="en-US" dirty="0"/>
              <a:t>32% experienced extreme heat</a:t>
            </a:r>
          </a:p>
          <a:p>
            <a:pPr lvl="0"/>
            <a:endParaRPr lang="en-US" dirty="0"/>
          </a:p>
          <a:p>
            <a:endParaRPr lang="en-US" dirty="0"/>
          </a:p>
        </p:txBody>
      </p:sp>
      <p:sp>
        <p:nvSpPr>
          <p:cNvPr id="5" name="Rectangle 4"/>
          <p:cNvSpPr/>
          <p:nvPr/>
        </p:nvSpPr>
        <p:spPr>
          <a:xfrm>
            <a:off x="4572000" y="6201861"/>
            <a:ext cx="4422877" cy="369332"/>
          </a:xfrm>
          <a:prstGeom prst="rect">
            <a:avLst/>
          </a:prstGeom>
        </p:spPr>
        <p:txBody>
          <a:bodyPr wrap="none">
            <a:spAutoFit/>
          </a:bodyPr>
          <a:lstStyle/>
          <a:p>
            <a:r>
              <a:rPr lang="en-US" i="1" dirty="0"/>
              <a:t>Surveys by Yale and George Mason University</a:t>
            </a:r>
            <a:endParaRPr lang="en-US" dirty="0"/>
          </a:p>
        </p:txBody>
      </p:sp>
    </p:spTree>
    <p:extLst>
      <p:ext uri="{BB962C8B-B14F-4D97-AF65-F5344CB8AC3E}">
        <p14:creationId xmlns:p14="http://schemas.microsoft.com/office/powerpoint/2010/main" val="210238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More than half of the American public believes weather in the US has gotten worse over the past several years. </a:t>
            </a:r>
          </a:p>
          <a:p>
            <a:pPr lvl="0"/>
            <a:r>
              <a:rPr lang="en-US" dirty="0" smtClean="0"/>
              <a:t>50</a:t>
            </a:r>
            <a:r>
              <a:rPr lang="en-US" dirty="0"/>
              <a:t>% of Americans think it’s likely that extreme weather will cause a natural disaster in their community in the next </a:t>
            </a:r>
            <a:r>
              <a:rPr lang="en-US" dirty="0" smtClean="0"/>
              <a:t>year</a:t>
            </a:r>
            <a:endParaRPr lang="en-US" dirty="0"/>
          </a:p>
        </p:txBody>
      </p:sp>
      <p:sp>
        <p:nvSpPr>
          <p:cNvPr id="4" name="Rectangle 3"/>
          <p:cNvSpPr/>
          <p:nvPr/>
        </p:nvSpPr>
        <p:spPr>
          <a:xfrm>
            <a:off x="4600414" y="5791200"/>
            <a:ext cx="4422877" cy="369332"/>
          </a:xfrm>
          <a:prstGeom prst="rect">
            <a:avLst/>
          </a:prstGeom>
        </p:spPr>
        <p:txBody>
          <a:bodyPr wrap="none">
            <a:spAutoFit/>
          </a:bodyPr>
          <a:lstStyle/>
          <a:p>
            <a:r>
              <a:rPr lang="en-US" i="1" dirty="0"/>
              <a:t>Surveys by Yale and George Mason University</a:t>
            </a:r>
            <a:endParaRPr lang="en-US" dirty="0"/>
          </a:p>
        </p:txBody>
      </p:sp>
    </p:spTree>
    <p:extLst>
      <p:ext uri="{BB962C8B-B14F-4D97-AF65-F5344CB8AC3E}">
        <p14:creationId xmlns:p14="http://schemas.microsoft.com/office/powerpoint/2010/main" val="258837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51582"/>
            <a:ext cx="9144000" cy="1077218"/>
          </a:xfrm>
          <a:prstGeom prst="rect">
            <a:avLst/>
          </a:prstGeom>
        </p:spPr>
        <p:txBody>
          <a:bodyPr wrap="square">
            <a:spAutoFit/>
          </a:bodyPr>
          <a:lstStyle/>
          <a:p>
            <a:pPr lvl="0" indent="-457200" algn="ctr"/>
            <a:r>
              <a:rPr lang="en-US" sz="3200" b="1" dirty="0" smtClean="0"/>
              <a:t>Start with what they know –</a:t>
            </a:r>
          </a:p>
          <a:p>
            <a:pPr lvl="0" indent="-457200" algn="ctr"/>
            <a:r>
              <a:rPr lang="en-US" sz="3200" b="1" dirty="0" smtClean="0"/>
              <a:t>Extreme Weather Is Affecting Peoples Lives</a:t>
            </a:r>
          </a:p>
        </p:txBody>
      </p:sp>
      <p:pic>
        <p:nvPicPr>
          <p:cNvPr id="7" name="Picture 6" descr="ap_california_storm_2_lb_141211_mn_4x3_992.jpg"/>
          <p:cNvPicPr>
            <a:picLocks noChangeAspect="1"/>
          </p:cNvPicPr>
          <p:nvPr/>
        </p:nvPicPr>
        <p:blipFill>
          <a:blip r:embed="rId3"/>
          <a:stretch>
            <a:fillRect/>
          </a:stretch>
        </p:blipFill>
        <p:spPr>
          <a:xfrm>
            <a:off x="1074737" y="1986479"/>
            <a:ext cx="7078663" cy="45667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71186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rought-07.jpg"/>
          <p:cNvPicPr>
            <a:picLocks noChangeAspect="1"/>
          </p:cNvPicPr>
          <p:nvPr/>
        </p:nvPicPr>
        <p:blipFill>
          <a:blip r:embed="rId3"/>
          <a:stretch>
            <a:fillRect/>
          </a:stretch>
        </p:blipFill>
        <p:spPr>
          <a:xfrm>
            <a:off x="914400" y="1455974"/>
            <a:ext cx="7239000" cy="47229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990600" y="785580"/>
            <a:ext cx="7239000" cy="646331"/>
          </a:xfrm>
          <a:prstGeom prst="rect">
            <a:avLst/>
          </a:prstGeom>
        </p:spPr>
        <p:txBody>
          <a:bodyPr wrap="square">
            <a:spAutoFit/>
          </a:bodyPr>
          <a:lstStyle/>
          <a:p>
            <a:pPr marL="457200" indent="-457200" algn="ctr"/>
            <a:r>
              <a:rPr lang="en-US" sz="3600" b="1" dirty="0" smtClean="0"/>
              <a:t>Local Climate Change Impacts</a:t>
            </a:r>
            <a:endParaRPr lang="en-US" sz="3600" dirty="0" smtClean="0"/>
          </a:p>
        </p:txBody>
      </p:sp>
    </p:spTree>
    <p:extLst>
      <p:ext uri="{BB962C8B-B14F-4D97-AF65-F5344CB8AC3E}">
        <p14:creationId xmlns:p14="http://schemas.microsoft.com/office/powerpoint/2010/main" val="516960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Resonates With People …</a:t>
            </a:r>
            <a:endParaRPr lang="en-US" dirty="0"/>
          </a:p>
        </p:txBody>
      </p:sp>
      <p:sp>
        <p:nvSpPr>
          <p:cNvPr id="3" name="Content Placeholder 2"/>
          <p:cNvSpPr>
            <a:spLocks noGrp="1"/>
          </p:cNvSpPr>
          <p:nvPr>
            <p:ph idx="1"/>
          </p:nvPr>
        </p:nvSpPr>
        <p:spPr/>
        <p:txBody>
          <a:bodyPr>
            <a:normAutofit/>
          </a:bodyPr>
          <a:lstStyle/>
          <a:p>
            <a:pPr lvl="1"/>
            <a:r>
              <a:rPr lang="en-US" sz="3600" dirty="0" smtClean="0"/>
              <a:t>Being prepared</a:t>
            </a:r>
            <a:endParaRPr lang="en-US" sz="3600" dirty="0"/>
          </a:p>
          <a:p>
            <a:pPr lvl="2"/>
            <a:r>
              <a:rPr lang="en-US" sz="3600" dirty="0"/>
              <a:t>Protection and safety</a:t>
            </a:r>
          </a:p>
          <a:p>
            <a:pPr lvl="1"/>
            <a:r>
              <a:rPr lang="en-US" sz="3600" dirty="0" smtClean="0"/>
              <a:t>Being responsible</a:t>
            </a:r>
            <a:endParaRPr lang="en-US" sz="3600" dirty="0"/>
          </a:p>
          <a:p>
            <a:pPr lvl="2"/>
            <a:r>
              <a:rPr lang="en-US" sz="3600" dirty="0" smtClean="0"/>
              <a:t>Stewardship</a:t>
            </a:r>
            <a:endParaRPr lang="en-US" sz="3600" dirty="0"/>
          </a:p>
          <a:p>
            <a:endParaRPr lang="en-US" sz="3600" dirty="0"/>
          </a:p>
        </p:txBody>
      </p:sp>
    </p:spTree>
    <p:extLst>
      <p:ext uri="{BB962C8B-B14F-4D97-AF65-F5344CB8AC3E}">
        <p14:creationId xmlns:p14="http://schemas.microsoft.com/office/powerpoint/2010/main" val="3182942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cap="all" dirty="0" smtClean="0"/>
              <a:t/>
            </a:r>
            <a:br>
              <a:rPr lang="en-US" sz="2800" b="1" cap="all" dirty="0" smtClean="0"/>
            </a:br>
            <a:r>
              <a:rPr lang="en-US" sz="2800" b="1" cap="all" dirty="0" smtClean="0"/>
              <a:t>Climate </a:t>
            </a:r>
            <a:r>
              <a:rPr lang="en-US" sz="2800" b="1" cap="all" dirty="0"/>
              <a:t>Change Terminology </a:t>
            </a:r>
            <a:r>
              <a:rPr lang="en-US" sz="2800" b="1" cap="all" dirty="0" smtClean="0"/>
              <a:t/>
            </a:r>
            <a:br>
              <a:rPr lang="en-US" sz="2800" b="1" cap="all" dirty="0" smtClean="0"/>
            </a:br>
            <a:r>
              <a:rPr lang="en-US" sz="2800" b="1" cap="all" dirty="0"/>
              <a:t/>
            </a:r>
            <a:br>
              <a:rPr lang="en-US" sz="2800" b="1" cap="all" dirty="0"/>
            </a:br>
            <a:r>
              <a:rPr lang="en-US" sz="2800" b="1" cap="all" dirty="0"/>
              <a:t/>
            </a:r>
            <a:br>
              <a:rPr lang="en-US" sz="2800" b="1" cap="all" dirty="0"/>
            </a:br>
            <a:endParaRPr lang="en-US" sz="2800" dirty="0"/>
          </a:p>
        </p:txBody>
      </p:sp>
      <p:sp>
        <p:nvSpPr>
          <p:cNvPr id="5" name="Content Placeholder 4"/>
          <p:cNvSpPr>
            <a:spLocks noGrp="1"/>
          </p:cNvSpPr>
          <p:nvPr>
            <p:ph idx="1"/>
          </p:nvPr>
        </p:nvSpPr>
        <p:spPr>
          <a:xfrm>
            <a:off x="990600" y="990600"/>
            <a:ext cx="7696200" cy="5135563"/>
          </a:xfrm>
        </p:spPr>
        <p:txBody>
          <a:bodyPr>
            <a:noAutofit/>
          </a:bodyPr>
          <a:lstStyle/>
          <a:p>
            <a:pPr>
              <a:spcBef>
                <a:spcPts val="0"/>
              </a:spcBef>
              <a:buNone/>
            </a:pPr>
            <a:r>
              <a:rPr lang="en-US" b="1" cap="all" dirty="0"/>
              <a:t>Climate </a:t>
            </a:r>
            <a:r>
              <a:rPr lang="en-US" b="1" cap="all" dirty="0" smtClean="0"/>
              <a:t>Disruption</a:t>
            </a:r>
          </a:p>
          <a:p>
            <a:pPr>
              <a:spcBef>
                <a:spcPts val="0"/>
              </a:spcBef>
              <a:buNone/>
            </a:pPr>
            <a:endParaRPr lang="en-US" b="1" cap="all" dirty="0" smtClean="0"/>
          </a:p>
          <a:p>
            <a:pPr>
              <a:spcBef>
                <a:spcPts val="0"/>
              </a:spcBef>
              <a:buNone/>
            </a:pPr>
            <a:r>
              <a:rPr lang="en-US" sz="2800" b="1" dirty="0" smtClean="0">
                <a:solidFill>
                  <a:schemeClr val="tx1"/>
                </a:solidFill>
              </a:rPr>
              <a:t>Adaptation </a:t>
            </a:r>
            <a:endParaRPr lang="en-US" sz="2800" b="1" dirty="0" smtClean="0">
              <a:solidFill>
                <a:schemeClr val="tx1"/>
              </a:solidFill>
            </a:endParaRPr>
          </a:p>
          <a:p>
            <a:pPr>
              <a:spcBef>
                <a:spcPts val="0"/>
              </a:spcBef>
              <a:buFont typeface="Arial"/>
              <a:buChar char="•"/>
            </a:pPr>
            <a:r>
              <a:rPr lang="en-US" sz="2800" dirty="0" smtClean="0">
                <a:solidFill>
                  <a:schemeClr val="tx1"/>
                </a:solidFill>
              </a:rPr>
              <a:t>Sounds natural and gradual</a:t>
            </a:r>
          </a:p>
          <a:p>
            <a:pPr>
              <a:spcBef>
                <a:spcPts val="0"/>
              </a:spcBef>
              <a:buNone/>
            </a:pPr>
            <a:endParaRPr lang="en-US" sz="2800" b="1" dirty="0" smtClean="0">
              <a:solidFill>
                <a:schemeClr val="tx1"/>
              </a:solidFill>
            </a:endParaRPr>
          </a:p>
          <a:p>
            <a:pPr>
              <a:spcBef>
                <a:spcPts val="0"/>
              </a:spcBef>
              <a:buNone/>
            </a:pPr>
            <a:r>
              <a:rPr lang="en-US" sz="2800" b="1" dirty="0" smtClean="0">
                <a:solidFill>
                  <a:schemeClr val="tx1"/>
                </a:solidFill>
              </a:rPr>
              <a:t>Mitigation</a:t>
            </a:r>
            <a:endParaRPr lang="en-US" sz="2800" b="1" dirty="0" smtClean="0">
              <a:solidFill>
                <a:schemeClr val="tx1"/>
              </a:solidFill>
            </a:endParaRPr>
          </a:p>
          <a:p>
            <a:pPr>
              <a:spcBef>
                <a:spcPts val="0"/>
              </a:spcBef>
              <a:buFont typeface="Arial"/>
              <a:buChar char="•"/>
            </a:pPr>
            <a:r>
              <a:rPr lang="en-US" sz="2600" dirty="0" smtClean="0">
                <a:solidFill>
                  <a:schemeClr val="tx1"/>
                </a:solidFill>
              </a:rPr>
              <a:t>Public is unclear of meaning</a:t>
            </a:r>
          </a:p>
          <a:p>
            <a:pPr>
              <a:spcBef>
                <a:spcPts val="0"/>
              </a:spcBef>
              <a:buNone/>
            </a:pPr>
            <a:endParaRPr lang="en-US" sz="2800" b="1" dirty="0" smtClean="0">
              <a:solidFill>
                <a:schemeClr val="tx1"/>
              </a:solidFill>
            </a:endParaRPr>
          </a:p>
          <a:p>
            <a:pPr>
              <a:spcBef>
                <a:spcPts val="0"/>
              </a:spcBef>
              <a:buNone/>
            </a:pPr>
            <a:r>
              <a:rPr lang="en-US" sz="2800" b="1" dirty="0" smtClean="0">
                <a:solidFill>
                  <a:schemeClr val="tx1"/>
                </a:solidFill>
              </a:rPr>
              <a:t>Resilience </a:t>
            </a:r>
            <a:endParaRPr lang="en-US" sz="2800" b="1" dirty="0" smtClean="0">
              <a:solidFill>
                <a:schemeClr val="tx1"/>
              </a:solidFill>
            </a:endParaRPr>
          </a:p>
          <a:p>
            <a:pPr>
              <a:spcBef>
                <a:spcPts val="0"/>
              </a:spcBef>
              <a:buFont typeface="Arial"/>
              <a:buChar char="•"/>
            </a:pPr>
            <a:r>
              <a:rPr lang="en-US" sz="2800" dirty="0" smtClean="0">
                <a:solidFill>
                  <a:schemeClr val="tx1"/>
                </a:solidFill>
              </a:rPr>
              <a:t>Can imply maintaining status quo</a:t>
            </a:r>
          </a:p>
          <a:p>
            <a:pPr>
              <a:buNone/>
            </a:pPr>
            <a:endParaRPr lang="en-US" sz="2800" dirty="0" smtClean="0">
              <a:solidFill>
                <a:schemeClr val="tx1"/>
              </a:solidFill>
            </a:endParaRPr>
          </a:p>
          <a:p>
            <a:pPr>
              <a:buFont typeface="Wingdings" charset="2"/>
              <a:buChar char="§"/>
            </a:pPr>
            <a:endParaRPr lang="en-US" sz="2800" dirty="0" smtClean="0">
              <a:solidFill>
                <a:schemeClr val="tx1"/>
              </a:solidFill>
            </a:endParaRPr>
          </a:p>
          <a:p>
            <a:pPr>
              <a:buFont typeface="Wingdings" charset="2"/>
              <a:buChar char="§"/>
            </a:pPr>
            <a:endParaRPr lang="en-US" sz="2800" dirty="0" smtClean="0">
              <a:solidFill>
                <a:schemeClr val="tx1"/>
              </a:solidFill>
            </a:endParaRPr>
          </a:p>
          <a:p>
            <a:pPr>
              <a:buFont typeface="Wingdings" charset="2"/>
              <a:buChar char="§"/>
            </a:pPr>
            <a:endParaRPr lang="en-US" sz="2800" dirty="0" smtClean="0">
              <a:solidFill>
                <a:schemeClr val="tx1"/>
              </a:solidFill>
            </a:endParaRPr>
          </a:p>
          <a:p>
            <a:pPr>
              <a:buFont typeface="Wingdings" charset="2"/>
              <a:buChar char="§"/>
            </a:pPr>
            <a:endParaRPr lang="en-US" sz="2800" dirty="0">
              <a:solidFill>
                <a:schemeClr val="tx1"/>
              </a:solidFill>
            </a:endParaRPr>
          </a:p>
        </p:txBody>
      </p:sp>
    </p:spTree>
    <p:extLst>
      <p:ext uri="{BB962C8B-B14F-4D97-AF65-F5344CB8AC3E}">
        <p14:creationId xmlns:p14="http://schemas.microsoft.com/office/powerpoint/2010/main" val="1550155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1543050"/>
            <a:ext cx="5867399"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991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087" y="14478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Save The Planet</a:t>
            </a:r>
            <a:endParaRPr lang="en-US" dirty="0"/>
          </a:p>
        </p:txBody>
      </p:sp>
    </p:spTree>
    <p:extLst>
      <p:ext uri="{BB962C8B-B14F-4D97-AF65-F5344CB8AC3E}">
        <p14:creationId xmlns:p14="http://schemas.microsoft.com/office/powerpoint/2010/main" val="3134450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Relate to peoples emotional needs</a:t>
            </a:r>
            <a:endParaRPr lang="en-US" dirty="0"/>
          </a:p>
        </p:txBody>
      </p:sp>
      <p:sp>
        <p:nvSpPr>
          <p:cNvPr id="4" name="Content Placeholder 3"/>
          <p:cNvSpPr>
            <a:spLocks noGrp="1"/>
          </p:cNvSpPr>
          <p:nvPr>
            <p:ph idx="1"/>
          </p:nvPr>
        </p:nvSpPr>
        <p:spPr/>
        <p:txBody>
          <a:bodyPr>
            <a:normAutofit/>
          </a:bodyPr>
          <a:lstStyle/>
          <a:p>
            <a:pPr lvl="0"/>
            <a:r>
              <a:rPr lang="en-US" dirty="0" smtClean="0"/>
              <a:t>Motivating terms: </a:t>
            </a:r>
            <a:r>
              <a:rPr lang="en-US" dirty="0"/>
              <a:t>“preparedness”, “preparation”, and “readiness” </a:t>
            </a:r>
            <a:endParaRPr lang="en-US" dirty="0" smtClean="0"/>
          </a:p>
          <a:p>
            <a:pPr lvl="1"/>
            <a:r>
              <a:rPr lang="en-US" dirty="0" smtClean="0"/>
              <a:t>Rather than: “adapting</a:t>
            </a:r>
            <a:r>
              <a:rPr lang="en-US" dirty="0"/>
              <a:t>” or “adjusting” </a:t>
            </a:r>
            <a:endParaRPr lang="en-US" dirty="0" smtClean="0"/>
          </a:p>
          <a:p>
            <a:r>
              <a:rPr lang="en-US" dirty="0" smtClean="0"/>
              <a:t>Emphasize </a:t>
            </a:r>
            <a:r>
              <a:rPr lang="en-US" dirty="0"/>
              <a:t>current and local impacts</a:t>
            </a:r>
          </a:p>
          <a:p>
            <a:pPr lvl="0"/>
            <a:r>
              <a:rPr lang="en-US" dirty="0"/>
              <a:t>Explore trends, don’t argue science</a:t>
            </a:r>
          </a:p>
          <a:p>
            <a:pPr lvl="0"/>
            <a:r>
              <a:rPr lang="en-US" dirty="0"/>
              <a:t>Address uncertainty as a reason to take action </a:t>
            </a:r>
          </a:p>
          <a:p>
            <a:endParaRPr lang="en-US" dirty="0"/>
          </a:p>
        </p:txBody>
      </p:sp>
    </p:spTree>
    <p:extLst>
      <p:ext uri="{BB962C8B-B14F-4D97-AF65-F5344CB8AC3E}">
        <p14:creationId xmlns:p14="http://schemas.microsoft.com/office/powerpoint/2010/main" val="340083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467600" cy="8382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dirty="0" smtClean="0"/>
              <a:t>Can We Make A Difference?</a:t>
            </a:r>
            <a:endParaRPr lang="en-US" dirty="0"/>
          </a:p>
        </p:txBody>
      </p:sp>
      <p:sp>
        <p:nvSpPr>
          <p:cNvPr id="4" name="Content Placeholder 3"/>
          <p:cNvSpPr>
            <a:spLocks noGrp="1"/>
          </p:cNvSpPr>
          <p:nvPr>
            <p:ph sz="quarter" idx="1"/>
          </p:nvPr>
        </p:nvSpPr>
        <p:spPr>
          <a:xfrm>
            <a:off x="228600" y="4166135"/>
            <a:ext cx="3352800" cy="2358189"/>
          </a:xfrm>
        </p:spPr>
        <p:txBody>
          <a:bodyPr>
            <a:normAutofit fontScale="77500" lnSpcReduction="20000"/>
          </a:bodyPr>
          <a:lstStyle/>
          <a:p>
            <a:pPr marL="0" indent="0" algn="ctr">
              <a:buNone/>
            </a:pPr>
            <a:r>
              <a:rPr lang="en-US" dirty="0" err="1" smtClean="0"/>
              <a:t>Wangari</a:t>
            </a:r>
            <a:r>
              <a:rPr lang="en-US" dirty="0" smtClean="0"/>
              <a:t> Maathai   </a:t>
            </a:r>
          </a:p>
          <a:p>
            <a:pPr marL="0" indent="0">
              <a:buNone/>
            </a:pPr>
            <a:r>
              <a:rPr lang="en-US" sz="3000" b="1" dirty="0" smtClean="0"/>
              <a:t>Nobel </a:t>
            </a:r>
            <a:r>
              <a:rPr lang="en-US" sz="3000" b="1" dirty="0"/>
              <a:t>Peace Prize </a:t>
            </a:r>
            <a:r>
              <a:rPr lang="en-US" sz="3000" b="1" dirty="0" smtClean="0"/>
              <a:t>2004</a:t>
            </a:r>
          </a:p>
          <a:p>
            <a:pPr>
              <a:buFont typeface="Wingdings" panose="05000000000000000000" pitchFamily="2" charset="2"/>
              <a:buChar char="v"/>
            </a:pPr>
            <a:r>
              <a:rPr lang="en-US" dirty="0" smtClean="0"/>
              <a:t>Founded the Green </a:t>
            </a:r>
            <a:r>
              <a:rPr lang="en-US" dirty="0" smtClean="0"/>
              <a:t>Belt </a:t>
            </a:r>
            <a:r>
              <a:rPr lang="en-US" dirty="0" smtClean="0"/>
              <a:t>Movement in Kenya </a:t>
            </a:r>
            <a:r>
              <a:rPr lang="en-US" dirty="0" smtClean="0"/>
              <a:t>for environmental conservation.</a:t>
            </a:r>
          </a:p>
          <a:p>
            <a:pPr>
              <a:buFont typeface="Wingdings" panose="05000000000000000000" pitchFamily="2" charset="2"/>
              <a:buChar char="v"/>
            </a:pPr>
            <a:endParaRPr lang="en-US" dirty="0" smtClean="0"/>
          </a:p>
        </p:txBody>
      </p:sp>
      <p:pic>
        <p:nvPicPr>
          <p:cNvPr id="12293" name="Picture 5" descr="FILE - In this file pho Aug. 10 2004. Wangari Maathai Noble Peace Laureate conservatiheroine is seen Nairobi Kenya. S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1859954" cy="2834640"/>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descr="http://ts2.mm.bing.net/th?&amp;id=HN.608042755096055509&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216794"/>
            <a:ext cx="2298598" cy="34137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74354" y="2788384"/>
            <a:ext cx="3855046" cy="1631216"/>
          </a:xfrm>
          <a:prstGeom prst="rect">
            <a:avLst/>
          </a:prstGeom>
          <a:noFill/>
        </p:spPr>
        <p:txBody>
          <a:bodyPr wrap="square" rtlCol="0">
            <a:spAutoFit/>
          </a:bodyPr>
          <a:lstStyle/>
          <a:p>
            <a:r>
              <a:rPr lang="en-US" sz="3200" b="1" dirty="0" smtClean="0"/>
              <a:t>“A tree is worth more than its wood</a:t>
            </a:r>
            <a:r>
              <a:rPr lang="en-US" b="1" dirty="0" smtClean="0"/>
              <a:t>.”</a:t>
            </a:r>
          </a:p>
          <a:p>
            <a:endParaRPr lang="en-US" b="1" dirty="0" smtClean="0"/>
          </a:p>
          <a:p>
            <a:pPr algn="r"/>
            <a:r>
              <a:rPr lang="en-US" b="1" i="1" dirty="0" err="1" smtClean="0"/>
              <a:t>Wangari</a:t>
            </a:r>
            <a:r>
              <a:rPr lang="en-US" b="1" i="1" dirty="0" smtClean="0"/>
              <a:t> Maathai</a:t>
            </a:r>
            <a:endParaRPr lang="en-US" i="1" dirty="0"/>
          </a:p>
        </p:txBody>
      </p:sp>
      <p:sp>
        <p:nvSpPr>
          <p:cNvPr id="5" name="Rectangle 4"/>
          <p:cNvSpPr/>
          <p:nvPr/>
        </p:nvSpPr>
        <p:spPr>
          <a:xfrm>
            <a:off x="2971800" y="1295400"/>
            <a:ext cx="3505200" cy="1569660"/>
          </a:xfrm>
          <a:prstGeom prst="rect">
            <a:avLst/>
          </a:prstGeom>
        </p:spPr>
        <p:txBody>
          <a:bodyPr wrap="square">
            <a:spAutoFit/>
          </a:bodyPr>
          <a:lstStyle/>
          <a:p>
            <a:pPr algn="ctr"/>
            <a:r>
              <a:rPr lang="en-US" sz="2400" dirty="0"/>
              <a:t>Environmental degradation was at the heart of social and economic </a:t>
            </a:r>
            <a:r>
              <a:rPr lang="en-US" sz="2400" dirty="0" smtClean="0"/>
              <a:t>issues in Kenya</a:t>
            </a:r>
            <a:endParaRPr lang="en-US" sz="2400" dirty="0"/>
          </a:p>
        </p:txBody>
      </p:sp>
    </p:spTree>
    <p:extLst>
      <p:ext uri="{BB962C8B-B14F-4D97-AF65-F5344CB8AC3E}">
        <p14:creationId xmlns:p14="http://schemas.microsoft.com/office/powerpoint/2010/main" val="211829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phenology monitoring</a:t>
            </a:r>
            <a:endParaRPr lang="en-US" dirty="0"/>
          </a:p>
        </p:txBody>
      </p:sp>
      <p:pic>
        <p:nvPicPr>
          <p:cNvPr id="14338" name="Picture 2" descr="F:\Photos\2006\P4200017.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595966" y="4343400"/>
            <a:ext cx="2892558" cy="21694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F:\Photos\People\spotting scope-tom.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216" y="1737360"/>
            <a:ext cx="3474720" cy="260604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F:\Photos\2006\P427002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81966" y="3499485"/>
            <a:ext cx="28194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F:\Photos\2013\100OLYMP\HvyAshFlwrs_201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29766" y="1706880"/>
            <a:ext cx="28194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349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81000"/>
            <a:ext cx="8229600" cy="1143000"/>
          </a:xfrm>
          <a:prstGeom prst="rect">
            <a:avLst/>
          </a:prstGeom>
        </p:spPr>
        <p:txBody>
          <a:bodyPr vert="horz" lIns="91440" tIns="45720" rIns="91440" bIns="4572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rgbClr val="CD0920"/>
                </a:solidFill>
                <a:effectLst/>
                <a:uLnTx/>
                <a:uFillTx/>
                <a:latin typeface="+mj-lt"/>
                <a:ea typeface="+mj-ea"/>
                <a:cs typeface="+mj-cs"/>
              </a:rPr>
              <a:t>RESOURCES</a:t>
            </a:r>
            <a:endParaRPr kumimoji="0" lang="en-US" sz="3600" b="1" i="0" u="none" strike="noStrike" kern="1200" cap="all" spc="0" normalizeH="0" baseline="0" noProof="0" dirty="0">
              <a:ln>
                <a:noFill/>
              </a:ln>
              <a:solidFill>
                <a:srgbClr val="CD0920"/>
              </a:solidFill>
              <a:effectLst/>
              <a:uLnTx/>
              <a:uFillTx/>
              <a:latin typeface="+mj-lt"/>
              <a:ea typeface="+mj-ea"/>
              <a:cs typeface="+mj-cs"/>
            </a:endParaRPr>
          </a:p>
        </p:txBody>
      </p:sp>
      <p:sp>
        <p:nvSpPr>
          <p:cNvPr id="3" name="TextBox 2"/>
          <p:cNvSpPr txBox="1"/>
          <p:nvPr/>
        </p:nvSpPr>
        <p:spPr>
          <a:xfrm>
            <a:off x="457200" y="1225688"/>
            <a:ext cx="8382000" cy="7294305"/>
          </a:xfrm>
          <a:prstGeom prst="rect">
            <a:avLst/>
          </a:prstGeom>
          <a:noFill/>
        </p:spPr>
        <p:txBody>
          <a:bodyPr wrap="square" rtlCol="0">
            <a:spAutoFit/>
          </a:bodyPr>
          <a:lstStyle/>
          <a:p>
            <a:r>
              <a:rPr lang="en-US" b="1" dirty="0" smtClean="0"/>
              <a:t>PUBLIC NARRATIVE</a:t>
            </a:r>
          </a:p>
          <a:p>
            <a:r>
              <a:rPr lang="en-US" dirty="0" smtClean="0"/>
              <a:t>Marshall Ganz – Harvard Kennedy School</a:t>
            </a:r>
          </a:p>
          <a:p>
            <a:r>
              <a:rPr lang="en-US" dirty="0" smtClean="0">
                <a:solidFill>
                  <a:srgbClr val="CD0920"/>
                </a:solidFill>
                <a:hlinkClick r:id="rId3"/>
              </a:rPr>
              <a:t>http://www.hks.harvard.edu/about/faculty-staff-directory/marshall-ganz</a:t>
            </a:r>
            <a:endParaRPr lang="en-US" dirty="0" smtClean="0">
              <a:solidFill>
                <a:srgbClr val="CD0920"/>
              </a:solidFill>
            </a:endParaRPr>
          </a:p>
          <a:p>
            <a:endParaRPr lang="en-US" dirty="0" smtClean="0"/>
          </a:p>
          <a:p>
            <a:r>
              <a:rPr lang="en-US" b="1" dirty="0" smtClean="0"/>
              <a:t>STORYTELLING BEST PRACTICES</a:t>
            </a:r>
          </a:p>
          <a:p>
            <a:r>
              <a:rPr lang="en-US" dirty="0" smtClean="0"/>
              <a:t>Andy Goodman – The Goodman Center</a:t>
            </a:r>
          </a:p>
          <a:p>
            <a:r>
              <a:rPr lang="en-US" dirty="0" smtClean="0">
                <a:solidFill>
                  <a:srgbClr val="CD0920"/>
                </a:solidFill>
                <a:hlinkClick r:id="rId4"/>
              </a:rPr>
              <a:t>www.thegoodmancenter.com</a:t>
            </a:r>
            <a:endParaRPr lang="en-US" dirty="0" smtClean="0">
              <a:solidFill>
                <a:srgbClr val="CD0920"/>
              </a:solidFill>
            </a:endParaRPr>
          </a:p>
          <a:p>
            <a:endParaRPr lang="en-US" b="1" dirty="0" smtClean="0"/>
          </a:p>
          <a:p>
            <a:r>
              <a:rPr lang="en-US" b="1" dirty="0" smtClean="0"/>
              <a:t>VISUAL STORYTELLING</a:t>
            </a:r>
          </a:p>
          <a:p>
            <a:r>
              <a:rPr lang="en-US" dirty="0" smtClean="0"/>
              <a:t>Seeing is Believing – Resource Media</a:t>
            </a:r>
          </a:p>
          <a:p>
            <a:r>
              <a:rPr lang="en-US" dirty="0" smtClean="0">
                <a:solidFill>
                  <a:srgbClr val="CD0920"/>
                </a:solidFill>
                <a:hlinkClick r:id="rId5"/>
              </a:rPr>
              <a:t>http://www.resource-media.org/visual-story-lab/report/</a:t>
            </a:r>
            <a:endParaRPr lang="en-US" dirty="0" smtClean="0">
              <a:solidFill>
                <a:srgbClr val="CD0920"/>
              </a:solidFill>
            </a:endParaRPr>
          </a:p>
          <a:p>
            <a:endParaRPr lang="en-US" dirty="0" smtClean="0">
              <a:solidFill>
                <a:srgbClr val="CD0920"/>
              </a:solidFill>
            </a:endParaRPr>
          </a:p>
          <a:p>
            <a:r>
              <a:rPr lang="en-US" b="1" dirty="0" smtClean="0"/>
              <a:t>COLLECTION OF STORYTELLING RESOURCES</a:t>
            </a:r>
          </a:p>
          <a:p>
            <a:r>
              <a:rPr lang="en-US" dirty="0" smtClean="0"/>
              <a:t>Climate Access </a:t>
            </a:r>
          </a:p>
          <a:p>
            <a:r>
              <a:rPr lang="en-US" dirty="0" smtClean="0">
                <a:hlinkClick r:id="rId6"/>
              </a:rPr>
              <a:t>http://www.climateaccess.org/storytelling-resources</a:t>
            </a:r>
            <a:endParaRPr lang="en-US" dirty="0" smtClean="0"/>
          </a:p>
          <a:p>
            <a:endParaRPr lang="en-US" dirty="0" smtClean="0"/>
          </a:p>
          <a:p>
            <a:r>
              <a:rPr lang="en-US" b="1" dirty="0" smtClean="0">
                <a:solidFill>
                  <a:srgbClr val="000000"/>
                </a:solidFill>
              </a:rPr>
              <a:t>STORYTELLING VIDEO</a:t>
            </a:r>
          </a:p>
          <a:p>
            <a:r>
              <a:rPr lang="en-US" dirty="0" smtClean="0">
                <a:solidFill>
                  <a:srgbClr val="000000"/>
                </a:solidFill>
              </a:rPr>
              <a:t>Free Range Studio – Winning the Story Wars: The Hero’s Journey</a:t>
            </a:r>
          </a:p>
          <a:p>
            <a:r>
              <a:rPr lang="en-US" dirty="0" smtClean="0">
                <a:solidFill>
                  <a:srgbClr val="000000"/>
                </a:solidFill>
                <a:hlinkClick r:id="rId7"/>
              </a:rPr>
              <a:t>http://vimeo.com/50791810</a:t>
            </a:r>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3326148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69874" y="1244263"/>
            <a:ext cx="8569326" cy="5156537"/>
          </a:xfrm>
          <a:prstGeom prst="rect">
            <a:avLst/>
          </a:prstGeom>
        </p:spPr>
        <p:txBody>
          <a:bodyPr vert="horz" lIns="91440" tIns="45720" rIns="91440" bIns="45720" rtlCol="0">
            <a:noAutofit/>
          </a:bodyPr>
          <a:lstStyle/>
          <a:p>
            <a:pPr marL="228600" indent="-228600" defTabSz="914400">
              <a:spcBef>
                <a:spcPts val="2000"/>
              </a:spcBef>
              <a:buClr>
                <a:schemeClr val="accent1"/>
              </a:buClr>
              <a:buSzPct val="75000"/>
              <a:buFont typeface="Wingdings" charset="2"/>
              <a:buChar char="§"/>
            </a:pPr>
            <a:endParaRPr lang="en-US" sz="2400" dirty="0" smtClean="0"/>
          </a:p>
          <a:p>
            <a:pPr marL="228600" indent="-228600" defTabSz="914400">
              <a:spcBef>
                <a:spcPts val="2000"/>
              </a:spcBef>
              <a:buClr>
                <a:schemeClr val="accent1"/>
              </a:buClr>
              <a:buSzPct val="75000"/>
              <a:buFont typeface="Wingdings" charset="2"/>
              <a:buChar cha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0" y="0"/>
            <a:ext cx="9144000" cy="685800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00740" y="381000"/>
            <a:ext cx="7579660" cy="769441"/>
          </a:xfrm>
          <a:prstGeom prst="rect">
            <a:avLst/>
          </a:prstGeom>
          <a:solidFill>
            <a:schemeClr val="bg1"/>
          </a:solidFill>
          <a:effectLst>
            <a:outerShdw blurRad="50800" dist="38100" algn="r">
              <a:srgbClr val="000000">
                <a:alpha val="43000"/>
              </a:srgbClr>
            </a:outerShdw>
          </a:effectLst>
        </p:spPr>
        <p:txBody>
          <a:bodyPr wrap="square" rtlCol="0">
            <a:spAutoFit/>
          </a:bodyPr>
          <a:lstStyle/>
          <a:p>
            <a:pPr algn="ctr"/>
            <a:r>
              <a:rPr lang="en-US" sz="4400" b="1" dirty="0" smtClean="0">
                <a:solidFill>
                  <a:schemeClr val="bg1">
                    <a:lumMod val="50000"/>
                  </a:schemeClr>
                </a:solidFill>
              </a:rPr>
              <a:t>Understanding Audiences</a:t>
            </a:r>
            <a:endParaRPr lang="en-US" sz="3200" b="1" dirty="0" smtClean="0">
              <a:solidFill>
                <a:schemeClr val="bg1">
                  <a:lumMod val="50000"/>
                </a:schemeClr>
              </a:solidFill>
            </a:endParaRPr>
          </a:p>
        </p:txBody>
      </p:sp>
      <p:sp>
        <p:nvSpPr>
          <p:cNvPr id="7" name="TextBox 6"/>
          <p:cNvSpPr txBox="1"/>
          <p:nvPr/>
        </p:nvSpPr>
        <p:spPr>
          <a:xfrm>
            <a:off x="692273" y="1447800"/>
            <a:ext cx="7924800" cy="7725192"/>
          </a:xfrm>
          <a:prstGeom prst="rect">
            <a:avLst/>
          </a:prstGeom>
          <a:noFill/>
        </p:spPr>
        <p:txBody>
          <a:bodyPr wrap="square" rtlCol="0">
            <a:spAutoFit/>
          </a:bodyPr>
          <a:lstStyle/>
          <a:p>
            <a:pPr marL="0" lvl="1"/>
            <a:r>
              <a:rPr lang="en-US" sz="2800" dirty="0" smtClean="0">
                <a:solidFill>
                  <a:schemeClr val="bg1"/>
                </a:solidFill>
              </a:rPr>
              <a:t>1. Are there particular stakeholders within your audience category that you need to reach?</a:t>
            </a:r>
          </a:p>
          <a:p>
            <a:pPr marL="742950" lvl="1" indent="-742950">
              <a:buAutoNum type="arabicParenR"/>
            </a:pPr>
            <a:endParaRPr lang="en-US" sz="2800" dirty="0" smtClean="0">
              <a:solidFill>
                <a:schemeClr val="bg1"/>
              </a:solidFill>
            </a:endParaRPr>
          </a:p>
          <a:p>
            <a:pPr marL="0" lvl="1"/>
            <a:r>
              <a:rPr lang="en-US" sz="2800" dirty="0" smtClean="0">
                <a:solidFill>
                  <a:schemeClr val="bg1"/>
                </a:solidFill>
              </a:rPr>
              <a:t>2.  What values do they hold? </a:t>
            </a:r>
          </a:p>
          <a:p>
            <a:pPr marL="742950" lvl="1" indent="-742950">
              <a:buAutoNum type="arabicParenR"/>
            </a:pPr>
            <a:endParaRPr lang="en-US" sz="2800" dirty="0">
              <a:solidFill>
                <a:schemeClr val="bg1"/>
              </a:solidFill>
            </a:endParaRPr>
          </a:p>
          <a:p>
            <a:pPr marL="0" lvl="1"/>
            <a:r>
              <a:rPr lang="en-US" sz="2800" dirty="0" smtClean="0">
                <a:solidFill>
                  <a:schemeClr val="bg1"/>
                </a:solidFill>
              </a:rPr>
              <a:t>3.  What opportunities exist to connect your audience’s concerns to climate issues?</a:t>
            </a:r>
          </a:p>
          <a:p>
            <a:pPr marL="742950" lvl="1" indent="-742950">
              <a:buAutoNum type="arabicParenR"/>
            </a:pPr>
            <a:endParaRPr lang="en-US" sz="2800" dirty="0">
              <a:solidFill>
                <a:schemeClr val="bg1"/>
              </a:solidFill>
            </a:endParaRPr>
          </a:p>
          <a:p>
            <a:pPr marL="0" lvl="1"/>
            <a:r>
              <a:rPr lang="en-US" sz="2800" dirty="0" smtClean="0">
                <a:solidFill>
                  <a:schemeClr val="bg1"/>
                </a:solidFill>
              </a:rPr>
              <a:t>4.  What barriers must be overcome?</a:t>
            </a:r>
          </a:p>
          <a:p>
            <a:pPr marL="742950" lvl="1" indent="-742950">
              <a:buAutoNum type="arabicParenR"/>
            </a:pPr>
            <a:endParaRPr lang="en-US" sz="2800" dirty="0">
              <a:solidFill>
                <a:schemeClr val="bg1"/>
              </a:solidFill>
            </a:endParaRPr>
          </a:p>
          <a:p>
            <a:pPr marL="742950" lvl="1" indent="-742950">
              <a:buAutoNum type="arabicParenR"/>
            </a:pPr>
            <a:endParaRPr lang="en-US" sz="2800" dirty="0" smtClean="0">
              <a:solidFill>
                <a:schemeClr val="bg1"/>
              </a:solidFill>
            </a:endParaRPr>
          </a:p>
          <a:p>
            <a:pPr marL="0" lvl="1"/>
            <a:endParaRPr lang="en-US" sz="2800" b="1" dirty="0" smtClean="0">
              <a:solidFill>
                <a:srgbClr val="FFFFFF"/>
              </a:solidFill>
            </a:endParaRPr>
          </a:p>
          <a:p>
            <a:pPr marL="514350" indent="-514350"/>
            <a:endParaRPr lang="en-US" sz="4000" b="1" dirty="0" smtClean="0">
              <a:solidFill>
                <a:srgbClr val="FFFFFF"/>
              </a:solidFill>
            </a:endParaRPr>
          </a:p>
          <a:p>
            <a:endParaRPr lang="en-US" sz="4000" b="1" dirty="0" smtClean="0">
              <a:solidFill>
                <a:srgbClr val="FFFFFF"/>
              </a:solidFill>
            </a:endParaRPr>
          </a:p>
          <a:p>
            <a:pPr marL="342900" indent="-342900">
              <a:buAutoNum type="arabicParenR"/>
            </a:pPr>
            <a:endParaRPr lang="en-US" sz="4000" b="1" dirty="0" smtClean="0">
              <a:solidFill>
                <a:srgbClr val="FFFFFF"/>
              </a:solidFill>
            </a:endParaRPr>
          </a:p>
          <a:p>
            <a:pPr marL="342900" indent="-342900">
              <a:buAutoNum type="arabicParenR"/>
            </a:pPr>
            <a:endParaRPr lang="en-US" sz="4000" b="1" dirty="0">
              <a:solidFill>
                <a:srgbClr val="FFFFFF"/>
              </a:solidFill>
            </a:endParaRPr>
          </a:p>
        </p:txBody>
      </p:sp>
    </p:spTree>
    <p:extLst>
      <p:ext uri="{BB962C8B-B14F-4D97-AF65-F5344CB8AC3E}">
        <p14:creationId xmlns:p14="http://schemas.microsoft.com/office/powerpoint/2010/main" val="2007387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69874" y="1244263"/>
            <a:ext cx="8569326" cy="5156537"/>
          </a:xfrm>
          <a:prstGeom prst="rect">
            <a:avLst/>
          </a:prstGeom>
        </p:spPr>
        <p:txBody>
          <a:bodyPr vert="horz" lIns="91440" tIns="45720" rIns="91440" bIns="45720" rtlCol="0">
            <a:noAutofit/>
          </a:bodyPr>
          <a:lstStyle/>
          <a:p>
            <a:pPr marL="228600" indent="-228600" defTabSz="914400">
              <a:spcBef>
                <a:spcPts val="2000"/>
              </a:spcBef>
              <a:buClr>
                <a:schemeClr val="accent1"/>
              </a:buClr>
              <a:buSzPct val="75000"/>
              <a:buFont typeface="Wingdings" charset="2"/>
              <a:buChar char="§"/>
            </a:pPr>
            <a:endParaRPr lang="en-US" sz="2400" dirty="0" smtClean="0"/>
          </a:p>
          <a:p>
            <a:pPr marL="228600" indent="-228600" defTabSz="914400">
              <a:spcBef>
                <a:spcPts val="2000"/>
              </a:spcBef>
              <a:buClr>
                <a:schemeClr val="accent1"/>
              </a:buClr>
              <a:buSzPct val="75000"/>
              <a:buFont typeface="Wingdings" charset="2"/>
              <a:buChar cha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0" y="0"/>
            <a:ext cx="9144000" cy="685800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37880" y="674696"/>
            <a:ext cx="7579660" cy="769441"/>
          </a:xfrm>
          <a:prstGeom prst="rect">
            <a:avLst/>
          </a:prstGeom>
          <a:solidFill>
            <a:schemeClr val="bg1"/>
          </a:solidFill>
          <a:effectLst>
            <a:outerShdw blurRad="50800" dist="38100" algn="r">
              <a:srgbClr val="000000">
                <a:alpha val="43000"/>
              </a:srgbClr>
            </a:outerShdw>
          </a:effectLst>
        </p:spPr>
        <p:txBody>
          <a:bodyPr wrap="square" rtlCol="0">
            <a:spAutoFit/>
          </a:bodyPr>
          <a:lstStyle/>
          <a:p>
            <a:pPr algn="ctr"/>
            <a:r>
              <a:rPr lang="en-US" sz="4400" b="1" dirty="0" smtClean="0">
                <a:solidFill>
                  <a:schemeClr val="bg1">
                    <a:lumMod val="50000"/>
                  </a:schemeClr>
                </a:solidFill>
              </a:rPr>
              <a:t>FRAMING THE CHALLENGE</a:t>
            </a:r>
            <a:endParaRPr lang="en-US" sz="4400" b="1" dirty="0">
              <a:solidFill>
                <a:schemeClr val="bg1">
                  <a:lumMod val="50000"/>
                </a:schemeClr>
              </a:solidFill>
            </a:endParaRPr>
          </a:p>
        </p:txBody>
      </p:sp>
      <p:sp>
        <p:nvSpPr>
          <p:cNvPr id="8" name="TextBox 7"/>
          <p:cNvSpPr txBox="1"/>
          <p:nvPr/>
        </p:nvSpPr>
        <p:spPr>
          <a:xfrm>
            <a:off x="537880" y="1676400"/>
            <a:ext cx="7391400" cy="6924973"/>
          </a:xfrm>
          <a:prstGeom prst="rect">
            <a:avLst/>
          </a:prstGeom>
          <a:noFill/>
        </p:spPr>
        <p:txBody>
          <a:bodyPr wrap="square" rtlCol="0">
            <a:spAutoFit/>
          </a:bodyPr>
          <a:lstStyle/>
          <a:p>
            <a:pPr marL="0" lvl="1"/>
            <a:r>
              <a:rPr lang="en-US" sz="3600" dirty="0" smtClean="0">
                <a:solidFill>
                  <a:srgbClr val="FFFFFF"/>
                </a:solidFill>
              </a:rPr>
              <a:t>1.  What challenge will your audience respond to most? (i.e. climate concern, extreme weather events, economics, etc.) </a:t>
            </a:r>
          </a:p>
          <a:p>
            <a:pPr marL="0" lvl="1"/>
            <a:endParaRPr lang="en-US" sz="3600" b="1" dirty="0">
              <a:solidFill>
                <a:srgbClr val="FFFFFF"/>
              </a:solidFill>
            </a:endParaRPr>
          </a:p>
          <a:p>
            <a:pPr marL="0" lvl="1"/>
            <a:r>
              <a:rPr lang="en-US" sz="3600" dirty="0" smtClean="0">
                <a:solidFill>
                  <a:srgbClr val="FFFFFF"/>
                </a:solidFill>
              </a:rPr>
              <a:t>2. </a:t>
            </a:r>
            <a:r>
              <a:rPr lang="en-US" sz="3600" dirty="0">
                <a:solidFill>
                  <a:srgbClr val="FFFFFF"/>
                </a:solidFill>
              </a:rPr>
              <a:t>W</a:t>
            </a:r>
            <a:r>
              <a:rPr lang="en-US" sz="3600" dirty="0" smtClean="0">
                <a:solidFill>
                  <a:srgbClr val="FFFFFF"/>
                </a:solidFill>
              </a:rPr>
              <a:t>hat is at stake for your audience in the near term and future due to this threat? </a:t>
            </a:r>
            <a:endParaRPr lang="en-US" sz="3600" b="1" dirty="0" smtClean="0">
              <a:solidFill>
                <a:srgbClr val="FFFFFF"/>
              </a:solidFill>
            </a:endParaRPr>
          </a:p>
          <a:p>
            <a:endParaRPr lang="en-US" sz="4000" b="1" dirty="0" smtClean="0">
              <a:solidFill>
                <a:srgbClr val="FFFFFF"/>
              </a:solidFill>
            </a:endParaRPr>
          </a:p>
          <a:p>
            <a:endParaRPr lang="en-US" sz="4000" b="1" dirty="0" smtClean="0">
              <a:solidFill>
                <a:srgbClr val="FFFFFF"/>
              </a:solidFill>
            </a:endParaRPr>
          </a:p>
          <a:p>
            <a:pPr marL="342900" indent="-342900">
              <a:buAutoNum type="arabicParenR"/>
            </a:pPr>
            <a:endParaRPr lang="en-US" sz="4000" b="1" dirty="0">
              <a:solidFill>
                <a:srgbClr val="FFFFFF"/>
              </a:solidFill>
            </a:endParaRPr>
          </a:p>
        </p:txBody>
      </p:sp>
    </p:spTree>
    <p:extLst>
      <p:ext uri="{BB962C8B-B14F-4D97-AF65-F5344CB8AC3E}">
        <p14:creationId xmlns:p14="http://schemas.microsoft.com/office/powerpoint/2010/main" val="1236271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69874" y="1244263"/>
            <a:ext cx="8569326" cy="5156537"/>
          </a:xfrm>
          <a:prstGeom prst="rect">
            <a:avLst/>
          </a:prstGeom>
        </p:spPr>
        <p:txBody>
          <a:bodyPr vert="horz" lIns="91440" tIns="45720" rIns="91440" bIns="45720" rtlCol="0">
            <a:noAutofit/>
          </a:bodyPr>
          <a:lstStyle/>
          <a:p>
            <a:pPr marL="228600" indent="-228600" defTabSz="914400">
              <a:spcBef>
                <a:spcPts val="2000"/>
              </a:spcBef>
              <a:buClr>
                <a:schemeClr val="accent1"/>
              </a:buClr>
              <a:buSzPct val="75000"/>
              <a:buFont typeface="Wingdings" charset="2"/>
              <a:buChar char="§"/>
            </a:pPr>
            <a:endParaRPr lang="en-US" sz="2400" dirty="0" smtClean="0"/>
          </a:p>
          <a:p>
            <a:pPr marL="228600" indent="-228600" defTabSz="914400">
              <a:spcBef>
                <a:spcPts val="2000"/>
              </a:spcBef>
              <a:buClr>
                <a:schemeClr val="accent1"/>
              </a:buClr>
              <a:buSzPct val="75000"/>
              <a:buFont typeface="Wingdings" charset="2"/>
              <a:buChar cha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0" y="0"/>
            <a:ext cx="9144000" cy="685800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26140" y="1139279"/>
            <a:ext cx="7579660" cy="769441"/>
          </a:xfrm>
          <a:prstGeom prst="rect">
            <a:avLst/>
          </a:prstGeom>
          <a:solidFill>
            <a:schemeClr val="bg1"/>
          </a:solidFill>
          <a:effectLst>
            <a:outerShdw blurRad="50800" dist="38100" algn="r">
              <a:srgbClr val="000000">
                <a:alpha val="43000"/>
              </a:srgbClr>
            </a:outerShdw>
          </a:effectLst>
        </p:spPr>
        <p:txBody>
          <a:bodyPr wrap="square" rtlCol="0">
            <a:spAutoFit/>
          </a:bodyPr>
          <a:lstStyle/>
          <a:p>
            <a:pPr algn="ctr"/>
            <a:r>
              <a:rPr lang="en-US" sz="4400" b="1" dirty="0" smtClean="0">
                <a:solidFill>
                  <a:schemeClr val="bg1">
                    <a:lumMod val="50000"/>
                  </a:schemeClr>
                </a:solidFill>
              </a:rPr>
              <a:t>FRAMING THE CHOICE</a:t>
            </a:r>
            <a:endParaRPr lang="en-US" sz="3200" b="1" dirty="0">
              <a:solidFill>
                <a:schemeClr val="bg1">
                  <a:lumMod val="50000"/>
                </a:schemeClr>
              </a:solidFill>
            </a:endParaRPr>
          </a:p>
        </p:txBody>
      </p:sp>
      <p:sp>
        <p:nvSpPr>
          <p:cNvPr id="7" name="TextBox 6"/>
          <p:cNvSpPr txBox="1"/>
          <p:nvPr/>
        </p:nvSpPr>
        <p:spPr>
          <a:xfrm>
            <a:off x="726140" y="2296180"/>
            <a:ext cx="7391400" cy="6247864"/>
          </a:xfrm>
          <a:prstGeom prst="rect">
            <a:avLst/>
          </a:prstGeom>
          <a:noFill/>
        </p:spPr>
        <p:txBody>
          <a:bodyPr wrap="square" rtlCol="0">
            <a:spAutoFit/>
          </a:bodyPr>
          <a:lstStyle/>
          <a:p>
            <a:pPr marL="0" lvl="1"/>
            <a:r>
              <a:rPr lang="en-US" sz="3200" dirty="0" smtClean="0">
                <a:solidFill>
                  <a:srgbClr val="FFFFFF"/>
                </a:solidFill>
              </a:rPr>
              <a:t>1. What solutions would resonate most with your target audience?</a:t>
            </a:r>
          </a:p>
          <a:p>
            <a:pPr marL="0" lvl="1"/>
            <a:endParaRPr lang="en-US" sz="3200" dirty="0">
              <a:solidFill>
                <a:srgbClr val="FFFFFF"/>
              </a:solidFill>
            </a:endParaRPr>
          </a:p>
          <a:p>
            <a:pPr marL="0" lvl="1"/>
            <a:r>
              <a:rPr lang="en-US" sz="3200" dirty="0" smtClean="0">
                <a:solidFill>
                  <a:srgbClr val="FFFFFF"/>
                </a:solidFill>
              </a:rPr>
              <a:t>2. What role can your target audience play to advance these solutions? </a:t>
            </a:r>
          </a:p>
          <a:p>
            <a:pPr marL="0" lvl="1"/>
            <a:endParaRPr lang="en-US" sz="4000" dirty="0">
              <a:solidFill>
                <a:srgbClr val="FFFFFF"/>
              </a:solidFill>
            </a:endParaRPr>
          </a:p>
          <a:p>
            <a:endParaRPr lang="en-US" sz="4000" b="1" dirty="0" smtClean="0">
              <a:solidFill>
                <a:srgbClr val="FFFFFF"/>
              </a:solidFill>
            </a:endParaRPr>
          </a:p>
          <a:p>
            <a:pPr marL="514350" indent="-514350"/>
            <a:endParaRPr lang="en-US" sz="4000" b="1" dirty="0" smtClean="0">
              <a:solidFill>
                <a:srgbClr val="FFFFFF"/>
              </a:solidFill>
            </a:endParaRPr>
          </a:p>
          <a:p>
            <a:endParaRPr lang="en-US" sz="4000" b="1" dirty="0" smtClean="0">
              <a:solidFill>
                <a:srgbClr val="FFFFFF"/>
              </a:solidFill>
            </a:endParaRPr>
          </a:p>
          <a:p>
            <a:pPr marL="342900" indent="-342900">
              <a:buAutoNum type="arabicParenR"/>
            </a:pPr>
            <a:endParaRPr lang="en-US" sz="4000" b="1" dirty="0" smtClean="0">
              <a:solidFill>
                <a:srgbClr val="FFFFFF"/>
              </a:solidFill>
            </a:endParaRPr>
          </a:p>
          <a:p>
            <a:pPr marL="342900" indent="-342900">
              <a:buAutoNum type="arabicParenR"/>
            </a:pPr>
            <a:endParaRPr lang="en-US" sz="4000" b="1" dirty="0">
              <a:solidFill>
                <a:srgbClr val="FFFFFF"/>
              </a:solidFill>
            </a:endParaRPr>
          </a:p>
        </p:txBody>
      </p:sp>
    </p:spTree>
    <p:extLst>
      <p:ext uri="{BB962C8B-B14F-4D97-AF65-F5344CB8AC3E}">
        <p14:creationId xmlns:p14="http://schemas.microsoft.com/office/powerpoint/2010/main" val="571195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69874" y="1244263"/>
            <a:ext cx="8569326" cy="5156537"/>
          </a:xfrm>
          <a:prstGeom prst="rect">
            <a:avLst/>
          </a:prstGeom>
        </p:spPr>
        <p:txBody>
          <a:bodyPr vert="horz" lIns="91440" tIns="45720" rIns="91440" bIns="45720" rtlCol="0">
            <a:noAutofit/>
          </a:bodyPr>
          <a:lstStyle/>
          <a:p>
            <a:pPr marL="228600" indent="-228600" defTabSz="914400">
              <a:spcBef>
                <a:spcPts val="2000"/>
              </a:spcBef>
              <a:buClr>
                <a:schemeClr val="accent1"/>
              </a:buClr>
              <a:buSzPct val="75000"/>
              <a:buFont typeface="Wingdings" charset="2"/>
              <a:buChar char="§"/>
            </a:pPr>
            <a:endParaRPr lang="en-US" sz="2400" dirty="0" smtClean="0"/>
          </a:p>
          <a:p>
            <a:pPr marL="228600" indent="-228600" defTabSz="914400">
              <a:spcBef>
                <a:spcPts val="2000"/>
              </a:spcBef>
              <a:buClr>
                <a:schemeClr val="accent1"/>
              </a:buClr>
              <a:buSzPct val="75000"/>
              <a:buFont typeface="Wingdings" charset="2"/>
              <a:buChar cha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0" y="0"/>
            <a:ext cx="9144000" cy="685800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26140" y="1139279"/>
            <a:ext cx="7579660" cy="769441"/>
          </a:xfrm>
          <a:prstGeom prst="rect">
            <a:avLst/>
          </a:prstGeom>
          <a:solidFill>
            <a:schemeClr val="bg1"/>
          </a:solidFill>
          <a:effectLst>
            <a:outerShdw blurRad="50800" dist="38100" algn="r">
              <a:srgbClr val="000000">
                <a:alpha val="43000"/>
              </a:srgbClr>
            </a:outerShdw>
          </a:effectLst>
        </p:spPr>
        <p:txBody>
          <a:bodyPr wrap="square" rtlCol="0">
            <a:spAutoFit/>
          </a:bodyPr>
          <a:lstStyle/>
          <a:p>
            <a:pPr algn="ctr"/>
            <a:r>
              <a:rPr lang="en-US" sz="4400" b="1" dirty="0" smtClean="0">
                <a:solidFill>
                  <a:schemeClr val="bg1">
                    <a:lumMod val="50000"/>
                  </a:schemeClr>
                </a:solidFill>
              </a:rPr>
              <a:t>FRAMING THE OPPORTUNITY</a:t>
            </a:r>
            <a:endParaRPr lang="en-US" sz="3200" b="1" dirty="0">
              <a:solidFill>
                <a:schemeClr val="bg1">
                  <a:lumMod val="50000"/>
                </a:schemeClr>
              </a:solidFill>
            </a:endParaRPr>
          </a:p>
        </p:txBody>
      </p:sp>
      <p:sp>
        <p:nvSpPr>
          <p:cNvPr id="7" name="TextBox 6"/>
          <p:cNvSpPr txBox="1"/>
          <p:nvPr/>
        </p:nvSpPr>
        <p:spPr>
          <a:xfrm>
            <a:off x="726140" y="2296180"/>
            <a:ext cx="7391400" cy="6740307"/>
          </a:xfrm>
          <a:prstGeom prst="rect">
            <a:avLst/>
          </a:prstGeom>
          <a:noFill/>
        </p:spPr>
        <p:txBody>
          <a:bodyPr wrap="square" rtlCol="0">
            <a:spAutoFit/>
          </a:bodyPr>
          <a:lstStyle/>
          <a:p>
            <a:pPr marL="0" lvl="1"/>
            <a:r>
              <a:rPr lang="en-US" sz="3200" dirty="0" smtClean="0">
                <a:solidFill>
                  <a:srgbClr val="FFFFFF"/>
                </a:solidFill>
              </a:rPr>
              <a:t>1. What are the benefits of taking action from your audience’s perspective? </a:t>
            </a:r>
          </a:p>
          <a:p>
            <a:pPr marL="0" lvl="1"/>
            <a:endParaRPr lang="en-US" sz="3200" dirty="0">
              <a:solidFill>
                <a:srgbClr val="FFFFFF"/>
              </a:solidFill>
            </a:endParaRPr>
          </a:p>
          <a:p>
            <a:pPr marL="0" lvl="1"/>
            <a:r>
              <a:rPr lang="en-US" sz="3200" dirty="0" smtClean="0">
                <a:solidFill>
                  <a:srgbClr val="FFFFFF"/>
                </a:solidFill>
              </a:rPr>
              <a:t>2. What will improve in the short term and long term? </a:t>
            </a:r>
          </a:p>
          <a:p>
            <a:pPr marL="0" lvl="1"/>
            <a:endParaRPr lang="en-US" sz="4000" dirty="0">
              <a:solidFill>
                <a:srgbClr val="FFFFFF"/>
              </a:solidFill>
            </a:endParaRPr>
          </a:p>
          <a:p>
            <a:endParaRPr lang="en-US" sz="4000" b="1" dirty="0" smtClean="0">
              <a:solidFill>
                <a:srgbClr val="FFFFFF"/>
              </a:solidFill>
            </a:endParaRPr>
          </a:p>
          <a:p>
            <a:pPr marL="514350" indent="-514350"/>
            <a:endParaRPr lang="en-US" sz="4000" b="1" dirty="0" smtClean="0">
              <a:solidFill>
                <a:srgbClr val="FFFFFF"/>
              </a:solidFill>
            </a:endParaRPr>
          </a:p>
          <a:p>
            <a:endParaRPr lang="en-US" sz="4000" b="1" dirty="0" smtClean="0">
              <a:solidFill>
                <a:srgbClr val="FFFFFF"/>
              </a:solidFill>
            </a:endParaRPr>
          </a:p>
          <a:p>
            <a:pPr marL="342900" indent="-342900">
              <a:buAutoNum type="arabicParenR"/>
            </a:pPr>
            <a:endParaRPr lang="en-US" sz="4000" b="1" dirty="0" smtClean="0">
              <a:solidFill>
                <a:srgbClr val="FFFFFF"/>
              </a:solidFill>
            </a:endParaRPr>
          </a:p>
          <a:p>
            <a:pPr marL="342900" indent="-342900">
              <a:buAutoNum type="arabicParenR"/>
            </a:pPr>
            <a:endParaRPr lang="en-US" sz="4000" b="1" dirty="0">
              <a:solidFill>
                <a:srgbClr val="FFFFFF"/>
              </a:solidFill>
            </a:endParaRPr>
          </a:p>
        </p:txBody>
      </p:sp>
    </p:spTree>
    <p:extLst>
      <p:ext uri="{BB962C8B-B14F-4D97-AF65-F5344CB8AC3E}">
        <p14:creationId xmlns:p14="http://schemas.microsoft.com/office/powerpoint/2010/main" val="2569713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Forest songbirds</a:t>
            </a:r>
            <a:endParaRPr lang="en-US" dirty="0"/>
          </a:p>
        </p:txBody>
      </p:sp>
      <p:pic>
        <p:nvPicPr>
          <p:cNvPr id="2662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846962" cy="357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descr="E:\VMC_EssexBackup\MiscVMCDisks\ImagesFromImagesDisk\IMAGES\THRUSH\VINBIRD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143000"/>
            <a:ext cx="4176175" cy="350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81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of amphibians and reptiles</a:t>
            </a:r>
            <a:endParaRPr lang="en-US" dirty="0"/>
          </a:p>
        </p:txBody>
      </p:sp>
      <p:pic>
        <p:nvPicPr>
          <p:cNvPr id="27650"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524000" y="1600200"/>
            <a:ext cx="5448321" cy="357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98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FPR Monitoring </a:t>
            </a:r>
            <a:endParaRPr lang="en-US" dirty="0"/>
          </a:p>
        </p:txBody>
      </p:sp>
      <p:pic>
        <p:nvPicPr>
          <p:cNvPr id="15362"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029200" y="1173480"/>
            <a:ext cx="3782129"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descr="F:\Photos\2006\RB3000b birch declin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162050"/>
            <a:ext cx="3779520" cy="283464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F:\Photos\2007\P918000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19600" y="35814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43000" y="3562350"/>
            <a:ext cx="304691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173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2400" dirty="0" smtClean="0"/>
              <a:t>Soil monitoring partnerships</a:t>
            </a:r>
          </a:p>
        </p:txBody>
      </p:sp>
      <p:pic>
        <p:nvPicPr>
          <p:cNvPr id="5122" name="Picture 2" descr="E:\FRP\P8140240.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1257300"/>
            <a:ext cx="3048913" cy="2286000"/>
          </a:xfrm>
          <a:ln>
            <a:solidFill>
              <a:schemeClr val="accent3">
                <a:lumMod val="50000"/>
              </a:schemeClr>
            </a:solidFill>
          </a:ln>
          <a:extLst/>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76950" y="1276350"/>
            <a:ext cx="304598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30554" y="1276350"/>
            <a:ext cx="304639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243" y="3562350"/>
            <a:ext cx="305379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96445" y="3562350"/>
            <a:ext cx="344755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28950" y="356235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58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Vermonters value nature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8459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17560" b="13027"/>
          <a:stretch/>
        </p:blipFill>
        <p:spPr>
          <a:xfrm>
            <a:off x="0" y="1330036"/>
            <a:ext cx="9144000" cy="5257650"/>
          </a:xfrm>
        </p:spPr>
      </p:pic>
      <p:sp>
        <p:nvSpPr>
          <p:cNvPr id="2" name="TextBox 1"/>
          <p:cNvSpPr txBox="1"/>
          <p:nvPr/>
        </p:nvSpPr>
        <p:spPr>
          <a:xfrm>
            <a:off x="372452" y="328622"/>
            <a:ext cx="4131324" cy="461665"/>
          </a:xfrm>
          <a:prstGeom prst="rect">
            <a:avLst/>
          </a:prstGeom>
          <a:noFill/>
        </p:spPr>
        <p:txBody>
          <a:bodyPr wrap="none" rtlCol="0">
            <a:spAutoFit/>
          </a:bodyPr>
          <a:lstStyle/>
          <a:p>
            <a:r>
              <a:rPr lang="en-US" sz="2400" dirty="0" smtClean="0">
                <a:solidFill>
                  <a:schemeClr val="tx1">
                    <a:lumMod val="65000"/>
                    <a:lumOff val="35000"/>
                  </a:schemeClr>
                </a:solidFill>
                <a:latin typeface="Abel" panose="02000506030000020004" pitchFamily="2" charset="0"/>
              </a:rPr>
              <a:t>FOREST FRAGMENTATION</a:t>
            </a:r>
            <a:endParaRPr lang="en-US" sz="2400" dirty="0">
              <a:solidFill>
                <a:schemeClr val="tx1">
                  <a:lumMod val="65000"/>
                  <a:lumOff val="35000"/>
                </a:schemeClr>
              </a:solidFill>
              <a:latin typeface="Abel" panose="02000506030000020004" pitchFamily="2" charset="0"/>
            </a:endParaRPr>
          </a:p>
        </p:txBody>
      </p:sp>
      <p:sp>
        <p:nvSpPr>
          <p:cNvPr id="4" name="Rectangle 3"/>
          <p:cNvSpPr/>
          <p:nvPr/>
        </p:nvSpPr>
        <p:spPr>
          <a:xfrm>
            <a:off x="478855" y="310333"/>
            <a:ext cx="342900" cy="182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6587687"/>
            <a:ext cx="9144000" cy="276999"/>
          </a:xfrm>
          <a:prstGeom prst="rect">
            <a:avLst/>
          </a:prstGeom>
          <a:solidFill>
            <a:schemeClr val="bg2">
              <a:lumMod val="50000"/>
            </a:schemeClr>
          </a:solidFill>
        </p:spPr>
        <p:txBody>
          <a:bodyPr wrap="square">
            <a:spAutoFit/>
          </a:bodyPr>
          <a:lstStyle/>
          <a:p>
            <a:pPr algn="r"/>
            <a:r>
              <a:rPr lang="en-US" sz="1200" dirty="0">
                <a:solidFill>
                  <a:schemeClr val="bg1"/>
                </a:solidFill>
              </a:rPr>
              <a:t>“A Snapshot of the Northeastern Forests,” </a:t>
            </a:r>
            <a:r>
              <a:rPr lang="en-US" sz="1200" dirty="0" smtClean="0">
                <a:solidFill>
                  <a:schemeClr val="bg1"/>
                </a:solidFill>
              </a:rPr>
              <a:t> USDA </a:t>
            </a:r>
            <a:r>
              <a:rPr lang="en-US" sz="1200" dirty="0">
                <a:solidFill>
                  <a:schemeClr val="bg1"/>
                </a:solidFill>
              </a:rPr>
              <a:t>Forest Service publication, October 2005</a:t>
            </a:r>
          </a:p>
        </p:txBody>
      </p:sp>
    </p:spTree>
    <p:extLst>
      <p:ext uri="{BB962C8B-B14F-4D97-AF65-F5344CB8AC3E}">
        <p14:creationId xmlns:p14="http://schemas.microsoft.com/office/powerpoint/2010/main" val="250603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TotalTime>
  <Words>1707</Words>
  <Application>Microsoft Office PowerPoint</Application>
  <PresentationFormat>On-screen Show (4:3)</PresentationFormat>
  <Paragraphs>221</Paragraphs>
  <Slides>34</Slides>
  <Notes>29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Communicating Science Effectively</vt:lpstr>
      <vt:lpstr>“Insect eats it’s way across Vermont!” </vt:lpstr>
      <vt:lpstr>Spring phenology monitoring</vt:lpstr>
      <vt:lpstr>Forest songbirds</vt:lpstr>
      <vt:lpstr>Distribution of amphibians and reptiles</vt:lpstr>
      <vt:lpstr>FPR Monitoring </vt:lpstr>
      <vt:lpstr>Soil monitoring partnerships</vt:lpstr>
      <vt:lpstr>Vermonters value nature</vt:lpstr>
      <vt:lpstr>PowerPoint Presentation</vt:lpstr>
      <vt:lpstr>PowerPoint Presentation</vt:lpstr>
      <vt:lpstr>PowerPoint Presentation</vt:lpstr>
      <vt:lpstr>Landscape Conservation Saves Money</vt:lpstr>
      <vt:lpstr>A wetland in Middlebury  saved the town $2.5 million  by preventing damages  during Tropical Storm Irene</vt:lpstr>
      <vt:lpstr>Some scientists are passionate</vt:lpstr>
      <vt:lpstr>One simple message…</vt:lpstr>
      <vt:lpstr>PowerPoint Presentation</vt:lpstr>
      <vt:lpstr>Synthesizing information learned</vt:lpstr>
      <vt:lpstr>Strengthening Science at the  Agency of Natural Resources</vt:lpstr>
      <vt:lpstr>PowerPoint Presentation</vt:lpstr>
      <vt:lpstr>Public Opinion Surveys </vt:lpstr>
      <vt:lpstr>PowerPoint Presentation</vt:lpstr>
      <vt:lpstr>PowerPoint Presentation</vt:lpstr>
      <vt:lpstr>PowerPoint Presentation</vt:lpstr>
      <vt:lpstr>What Resonates With People …</vt:lpstr>
      <vt:lpstr> Climate Change Terminology    </vt:lpstr>
      <vt:lpstr>PowerPoint Presentation</vt:lpstr>
      <vt:lpstr>Save The Planet</vt:lpstr>
      <vt:lpstr>Relate to peoples emotional needs</vt:lpstr>
      <vt:lpstr>Can We Make A Difference?</vt:lpstr>
      <vt:lpstr>PowerPoint Presentation</vt:lpstr>
      <vt:lpstr>PowerPoint Presentation</vt:lpstr>
      <vt:lpstr>PowerPoint Presentation</vt:lpstr>
      <vt:lpstr>PowerPoint Presentation</vt:lpstr>
      <vt:lpstr>PowerPoint Presentation</vt:lpstr>
    </vt:vector>
  </TitlesOfParts>
  <Company>Agency of 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sandyw</dc:creator>
  <cp:lastModifiedBy>sandyw</cp:lastModifiedBy>
  <cp:revision>44</cp:revision>
  <dcterms:created xsi:type="dcterms:W3CDTF">2015-10-27T18:17:04Z</dcterms:created>
  <dcterms:modified xsi:type="dcterms:W3CDTF">2015-12-11T11:53:03Z</dcterms:modified>
</cp:coreProperties>
</file>