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9" r:id="rId5"/>
    <p:sldId id="260" r:id="rId6"/>
    <p:sldId id="298" r:id="rId7"/>
    <p:sldId id="263" r:id="rId8"/>
    <p:sldId id="264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3-Year Average Underhill Wet Nitrogen Deposition from Nitrate and Ammonium</a:t>
            </a:r>
          </a:p>
        </c:rich>
      </c:tx>
      <c:layout>
        <c:manualLayout>
          <c:xMode val="edge"/>
          <c:yMode val="edge"/>
          <c:x val="0.15202148740648797"/>
          <c:y val="2.829123487262261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1370607158019373E-2"/>
          <c:y val="0.10326809907087639"/>
          <c:w val="0.86531582307816712"/>
          <c:h val="0.79567761485477595"/>
        </c:manualLayout>
      </c:layout>
      <c:lineChart>
        <c:grouping val="standard"/>
        <c:varyColors val="0"/>
        <c:ser>
          <c:idx val="2"/>
          <c:order val="0"/>
          <c:tx>
            <c:strRef>
              <c:f>'Und Conc'!$BC$1</c:f>
              <c:strCache>
                <c:ptCount val="1"/>
                <c:pt idx="0">
                  <c:v>NO3 N Deposition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6"/>
            <c:spPr>
              <a:solidFill>
                <a:srgbClr val="00B0F0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 w="22225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cat>
            <c:numRef>
              <c:f>'Und Conc'!$AP$3:$AP$31</c:f>
              <c:numCache>
                <c:formatCode>General</c:formatCode>
                <c:ptCount val="2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</c:numCache>
            </c:numRef>
          </c:cat>
          <c:val>
            <c:numRef>
              <c:f>'Und Conc'!$BC$3:$BC$31</c:f>
              <c:numCache>
                <c:formatCode>General</c:formatCode>
                <c:ptCount val="29"/>
                <c:pt idx="0">
                  <c:v>3.2116286666666669</c:v>
                </c:pt>
                <c:pt idx="1">
                  <c:v>3.7716126666666665</c:v>
                </c:pt>
                <c:pt idx="2">
                  <c:v>3.6978513333333329</c:v>
                </c:pt>
                <c:pt idx="3">
                  <c:v>3.7610753333333333</c:v>
                </c:pt>
                <c:pt idx="4">
                  <c:v>3.9251566666666657</c:v>
                </c:pt>
                <c:pt idx="5">
                  <c:v>3.8882759999999998</c:v>
                </c:pt>
                <c:pt idx="6">
                  <c:v>3.5126953333333328</c:v>
                </c:pt>
                <c:pt idx="7">
                  <c:v>3.5864566666666664</c:v>
                </c:pt>
                <c:pt idx="8">
                  <c:v>3.7324739999999994</c:v>
                </c:pt>
                <c:pt idx="9">
                  <c:v>3.8325786666666666</c:v>
                </c:pt>
                <c:pt idx="10">
                  <c:v>3.3109806666666666</c:v>
                </c:pt>
                <c:pt idx="11">
                  <c:v>3.2334559999999999</c:v>
                </c:pt>
                <c:pt idx="12">
                  <c:v>3.59022</c:v>
                </c:pt>
                <c:pt idx="13">
                  <c:v>3.5420493333333334</c:v>
                </c:pt>
                <c:pt idx="14">
                  <c:v>3.4743093333333328</c:v>
                </c:pt>
                <c:pt idx="15">
                  <c:v>3.1280826666666668</c:v>
                </c:pt>
                <c:pt idx="16">
                  <c:v>3.2974326666666669</c:v>
                </c:pt>
                <c:pt idx="17">
                  <c:v>2.9888393333333334</c:v>
                </c:pt>
                <c:pt idx="18">
                  <c:v>2.995613333333333</c:v>
                </c:pt>
                <c:pt idx="19">
                  <c:v>2.7359433333333332</c:v>
                </c:pt>
                <c:pt idx="20">
                  <c:v>2.7058366666666669</c:v>
                </c:pt>
                <c:pt idx="21">
                  <c:v>2.5718620000000003</c:v>
                </c:pt>
                <c:pt idx="22">
                  <c:v>2.4860579999999999</c:v>
                </c:pt>
                <c:pt idx="23">
                  <c:v>2.2783220000000002</c:v>
                </c:pt>
                <c:pt idx="24">
                  <c:v>2.0141360000000001</c:v>
                </c:pt>
                <c:pt idx="25">
                  <c:v>2.0412320000000004</c:v>
                </c:pt>
                <c:pt idx="26">
                  <c:v>2.1699379999999997</c:v>
                </c:pt>
                <c:pt idx="27">
                  <c:v>2.2783219999999997</c:v>
                </c:pt>
                <c:pt idx="28">
                  <c:v>2.2075713333333331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'Und Conc'!$BB$1</c:f>
              <c:strCache>
                <c:ptCount val="1"/>
                <c:pt idx="0">
                  <c:v>NH4 N Deposition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numRef>
              <c:f>'Und Conc'!$AP$3:$AP$31</c:f>
              <c:numCache>
                <c:formatCode>General</c:formatCode>
                <c:ptCount val="2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</c:numCache>
            </c:numRef>
          </c:cat>
          <c:val>
            <c:numRef>
              <c:f>'Und Conc'!$BB$3:$BB$31</c:f>
              <c:numCache>
                <c:formatCode>General</c:formatCode>
                <c:ptCount val="29"/>
                <c:pt idx="0">
                  <c:v>1.6503666666666665</c:v>
                </c:pt>
                <c:pt idx="1">
                  <c:v>1.9455333333333336</c:v>
                </c:pt>
                <c:pt idx="2">
                  <c:v>1.7632999999999996</c:v>
                </c:pt>
                <c:pt idx="3">
                  <c:v>1.8633999999999999</c:v>
                </c:pt>
                <c:pt idx="4">
                  <c:v>1.9866000000000001</c:v>
                </c:pt>
                <c:pt idx="5">
                  <c:v>2.1791</c:v>
                </c:pt>
                <c:pt idx="6">
                  <c:v>1.9378333333333333</c:v>
                </c:pt>
                <c:pt idx="7">
                  <c:v>1.8248999999999997</c:v>
                </c:pt>
                <c:pt idx="8">
                  <c:v>2.1046666666666662</c:v>
                </c:pt>
                <c:pt idx="9">
                  <c:v>2.2920333333333334</c:v>
                </c:pt>
                <c:pt idx="10">
                  <c:v>2.1354666666666668</c:v>
                </c:pt>
                <c:pt idx="11">
                  <c:v>1.9558</c:v>
                </c:pt>
                <c:pt idx="12">
                  <c:v>2.1739666666666668</c:v>
                </c:pt>
                <c:pt idx="13">
                  <c:v>2.0764333333333336</c:v>
                </c:pt>
                <c:pt idx="14">
                  <c:v>2.0661666666666667</c:v>
                </c:pt>
                <c:pt idx="15">
                  <c:v>1.8454333333333335</c:v>
                </c:pt>
                <c:pt idx="16">
                  <c:v>2.2278666666666664</c:v>
                </c:pt>
                <c:pt idx="17">
                  <c:v>2.1354666666666668</c:v>
                </c:pt>
                <c:pt idx="18">
                  <c:v>2.3254000000000001</c:v>
                </c:pt>
                <c:pt idx="19">
                  <c:v>2.0687333333333338</c:v>
                </c:pt>
                <c:pt idx="20">
                  <c:v>2.0353666666666665</c:v>
                </c:pt>
                <c:pt idx="21">
                  <c:v>2.1226333333333334</c:v>
                </c:pt>
                <c:pt idx="22">
                  <c:v>2.1893666666666669</c:v>
                </c:pt>
                <c:pt idx="23">
                  <c:v>2.2612333333333337</c:v>
                </c:pt>
                <c:pt idx="24">
                  <c:v>2.1970666666666667</c:v>
                </c:pt>
                <c:pt idx="25">
                  <c:v>2.2484000000000002</c:v>
                </c:pt>
                <c:pt idx="26">
                  <c:v>2.4101000000000004</c:v>
                </c:pt>
                <c:pt idx="27">
                  <c:v>2.3125666666666667</c:v>
                </c:pt>
                <c:pt idx="28">
                  <c:v>2.3792999999999997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39456"/>
        <c:axId val="142410880"/>
      </c:lineChart>
      <c:catAx>
        <c:axId val="14233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2410880"/>
        <c:crosses val="autoZero"/>
        <c:auto val="1"/>
        <c:lblAlgn val="ctr"/>
        <c:lblOffset val="100"/>
        <c:noMultiLvlLbl val="0"/>
      </c:catAx>
      <c:valAx>
        <c:axId val="142410880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3-Year Average Wet Nitrogen Deposition (kg N/ha)</a:t>
                </a:r>
              </a:p>
            </c:rich>
          </c:tx>
          <c:layout>
            <c:manualLayout>
              <c:xMode val="edge"/>
              <c:yMode val="edge"/>
              <c:x val="1.5971581588526677E-2"/>
              <c:y val="0.19982538357058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2339456"/>
        <c:crosses val="autoZero"/>
        <c:crossBetween val="between"/>
        <c:majorUnit val="1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9380918365076805"/>
          <c:y val="0.14215040753380626"/>
          <c:w val="0.22274625626252056"/>
          <c:h val="0.12562485758911579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4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79DD-9046-46ED-9801-EF6F22A9B0E7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9B87-1FA9-447E-AD18-1A708EC2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dp.sws.uiuc.edu/sitepics/NTN/VT99/SV2011/VT99_NTN_201110_overview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1836"/>
            <a:ext cx="9177328" cy="36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598"/>
            <a:ext cx="9084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25+ Years of Acid Deposition Monitoring in Vermont</a:t>
            </a:r>
          </a:p>
          <a:p>
            <a:pPr algn="ctr"/>
            <a:endParaRPr lang="en-US" sz="1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(2) Citizen Acid Rain Monitoring Networks (LCC+UVM and Audubon)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Vermont Acid Precipitation Monitoring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Utility Acid Precipitation Study Program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EPRI Operational Evaluation Network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Atmospheric Integrated Research Monitoring </a:t>
            </a:r>
            <a:r>
              <a:rPr lang="en-US" sz="2000" b="1" dirty="0" smtClean="0"/>
              <a:t>Network (Wet &amp; Dry)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Clean Air Status and Trends Network (Dry)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National Atmospheric Deposition Program - National Trends Network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28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851"/>
            <a:ext cx="378142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39" y="383232"/>
            <a:ext cx="40481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3394585"/>
            <a:ext cx="103028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1985 Wet 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 smtClean="0"/>
              <a:t>Deposition               </a:t>
            </a:r>
            <a:r>
              <a:rPr lang="en-US" sz="2400" dirty="0" smtClean="0"/>
              <a:t>          </a:t>
            </a:r>
            <a:r>
              <a:rPr lang="en-US" sz="2400" dirty="0" smtClean="0"/>
              <a:t>2013 Wet 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 smtClean="0"/>
              <a:t>Deposition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4770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Thanks to Bennet Lyon (the New Bennington NADP Site Supervisor) for the Maps!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734425" cy="58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152400"/>
            <a:ext cx="86868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National Atmospheric Deposition Program - National Trends </a:t>
            </a:r>
            <a:r>
              <a:rPr lang="en-US" sz="2000" b="1" dirty="0" smtClean="0"/>
              <a:t>Network</a:t>
            </a:r>
          </a:p>
          <a:p>
            <a:pPr lvl="1"/>
            <a:r>
              <a:rPr lang="en-US" b="1" dirty="0" smtClean="0"/>
              <a:t>263 Currently Active Sites, Primarily in US, but also Canada, V.I. P.R., Argentina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89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dp.sws.uiuc.edu/sitepics/NTN/VT99/SV2008/VT99_NTN_200809_W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0"/>
            <a:ext cx="4495800" cy="33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dp.sws.uiuc.edu/sitepics/NTN/VT01/SV2008/VT01_NTN_200809_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4188"/>
            <a:ext cx="4495800" cy="33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371" y="18505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53000" y="152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Underhill NADP Site VT99 </a:t>
            </a:r>
          </a:p>
          <a:p>
            <a:r>
              <a:rPr lang="en-US" b="1" dirty="0" smtClean="0"/>
              <a:t>Established 6/12/1984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360137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Bennington NADP Site VT01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Established 4/28/1981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665"/>
            <a:ext cx="3962401" cy="61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070" y="6228417"/>
            <a:ext cx="449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PRISM Model Estimated 2013 Precipitation Amount (Parameter-elevation </a:t>
            </a:r>
            <a:r>
              <a:rPr lang="en-US" sz="1400" dirty="0"/>
              <a:t>Relationships on Independent </a:t>
            </a:r>
            <a:r>
              <a:rPr lang="en-US" sz="1400" dirty="0" smtClean="0"/>
              <a:t>Slopes)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19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805"/>
            <a:ext cx="6740019" cy="32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173"/>
            <a:ext cx="6740018" cy="328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7114" y="457200"/>
            <a:ext cx="21335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dirty="0" smtClean="0"/>
              <a:t>The pH of VT precipitation has increased from   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4.3 to 4.4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in the 1980s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To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5.0-5.1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in 2014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An 80% reduction </a:t>
            </a:r>
          </a:p>
          <a:p>
            <a:pPr algn="ctr"/>
            <a:r>
              <a:rPr lang="en-US" sz="2000" dirty="0" smtClean="0"/>
              <a:t>of acidity in the past 30 years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58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79400"/>
            <a:ext cx="869315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9400"/>
            <a:ext cx="868203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1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4389" y="286684"/>
          <a:ext cx="8675221" cy="628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46896"/>
            <a:ext cx="2964959" cy="3891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60" y="2338760"/>
            <a:ext cx="2978640" cy="3900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41" y="2346896"/>
            <a:ext cx="2958375" cy="3892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47156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NADP Concentrations Combined with PRISM Topo-enhanced </a:t>
            </a:r>
            <a:r>
              <a:rPr lang="en-US" dirty="0" err="1" smtClean="0">
                <a:solidFill>
                  <a:srgbClr val="3333FF"/>
                </a:solidFill>
              </a:rPr>
              <a:t>Precip</a:t>
            </a:r>
            <a:r>
              <a:rPr lang="en-US" dirty="0" smtClean="0">
                <a:solidFill>
                  <a:srgbClr val="3333FF"/>
                </a:solidFill>
              </a:rPr>
              <a:t>. Volume to produce Gridded (4 km) Wet     S &amp; N Deposition Data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Available 1985-2014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943" y="382292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CMAQ Modeled S &amp; N Dry Deposition Data enhance/adjusted to (sparse) measurements for Gridded (12 km) Dry  S &amp; N Deposition Data Available 2000-2013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6737" y="382292"/>
            <a:ext cx="2904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Combined Gridded (4 km) Total Deposition Data    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S: 55% to 81% Wet in 2000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S: 36% to 71% Wet in 2013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N:  36% to 71% Wet in 2000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N: 36% to 79% Wet in 2013</a:t>
            </a:r>
          </a:p>
          <a:p>
            <a:pPr algn="ctr"/>
            <a:r>
              <a:rPr lang="en-US" dirty="0" smtClean="0">
                <a:solidFill>
                  <a:srgbClr val="3333FF"/>
                </a:solidFill>
              </a:rPr>
              <a:t>Available 2000-2013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23875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3333FF"/>
                </a:solidFill>
              </a:rPr>
              <a:t>2000 Wet S Deposition      +       2000 Dry S Deposition        =       2000 Total S Deposition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2" y="562897"/>
            <a:ext cx="36766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74" y="582110"/>
            <a:ext cx="38481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309257"/>
            <a:ext cx="966150" cy="408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052" y="152400"/>
            <a:ext cx="859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>  1985 </a:t>
            </a:r>
            <a:r>
              <a:rPr lang="en-US" sz="2400" dirty="0" smtClean="0"/>
              <a:t>Wet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Deposition                      </a:t>
            </a:r>
            <a:r>
              <a:rPr lang="en-US" sz="2400" dirty="0" smtClean="0"/>
              <a:t>2013 </a:t>
            </a:r>
            <a:r>
              <a:rPr lang="en-US" sz="2400" dirty="0" smtClean="0"/>
              <a:t>Wet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Deposition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6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315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Agency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Poirot</dc:creator>
  <cp:lastModifiedBy>Rich Poirot</cp:lastModifiedBy>
  <cp:revision>38</cp:revision>
  <dcterms:created xsi:type="dcterms:W3CDTF">2015-11-16T14:10:41Z</dcterms:created>
  <dcterms:modified xsi:type="dcterms:W3CDTF">2015-12-14T15:01:36Z</dcterms:modified>
</cp:coreProperties>
</file>