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6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61" r:id="rId6"/>
    <p:sldId id="273" r:id="rId7"/>
    <p:sldId id="270" r:id="rId8"/>
    <p:sldId id="280" r:id="rId9"/>
    <p:sldId id="278" r:id="rId10"/>
    <p:sldId id="285" r:id="rId11"/>
    <p:sldId id="281" r:id="rId12"/>
    <p:sldId id="282" r:id="rId13"/>
    <p:sldId id="283" r:id="rId14"/>
    <p:sldId id="284" r:id="rId15"/>
    <p:sldId id="275" r:id="rId16"/>
    <p:sldId id="279" r:id="rId17"/>
    <p:sldId id="266" r:id="rId18"/>
    <p:sldId id="269" r:id="rId19"/>
    <p:sldId id="267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r_rutnorth\files$\FW_Wildlife\Scott%20Darling\BATS\BATS%20Fri%207-23%20Full%20Restore\Bat%20Data\Surveys\Bat%20Winter%20Surveys\STATEWIDE%20TALLY\WNSWinter%20Hib%20Survey%20Chart201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r_rutnorth\files$\FW_Wildlife\Scott%20Darling\BATS\BATS%20Fri%207-23%20Full%20Restore\Bat%20Data\House%20Bat%20Colony%20Data\House%20Bat%20Colony%20Data\House%20Bat%20Colony%20Spreadsheets\House_Bat_Colony_Spreadshe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r_rutnorth\files$\FW_Wildlife\Scott%20Darling\BATS\BATS%20Fri%207-23%20Full%20Restore\Bat%20Data\Surveys\Bat%20Winter%20Surveys\STATEWIDE%20TALLY\VT%20hiber%20survey%20totals%20Thru%202015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r_rutnorth\files$\FW_Wildlife\Scott%20Darling\BATS\BATS%20Fri%207-23%20Full%20Restore\Bat%20Data\Surveys\Bat%20Winter%20Surveys\STATEWIDE%20TALLY\VT%20hiber%20survey%20totals%20Thru%202015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Select Vermont Winter Hibernacula Surveys </a:t>
            </a:r>
          </a:p>
          <a:p>
            <a: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2001-2013</a:t>
            </a:r>
          </a:p>
        </c:rich>
      </c:tx>
      <c:layout>
        <c:manualLayout>
          <c:xMode val="edge"/>
          <c:yMode val="edge"/>
          <c:x val="0.20928059383202099"/>
          <c:y val="1.42738472698342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54560367454068"/>
          <c:y val="0.16715908428113152"/>
          <c:w val="0.83142224409448817"/>
          <c:h val="0.66526111064564464"/>
        </c:manualLayout>
      </c:layout>
      <c:lineChart>
        <c:grouping val="standard"/>
        <c:varyColors val="0"/>
        <c:ser>
          <c:idx val="0"/>
          <c:order val="0"/>
          <c:tx>
            <c:v>Greely Talc Mine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222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Sheet1!$C$40:$C$51</c:f>
              <c:numCache>
                <c:formatCode>General</c:formatCode>
                <c:ptCount val="12"/>
                <c:pt idx="0">
                  <c:v>#N/A</c:v>
                </c:pt>
                <c:pt idx="1">
                  <c:v>1057</c:v>
                </c:pt>
                <c:pt idx="2">
                  <c:v>#N/A</c:v>
                </c:pt>
                <c:pt idx="3">
                  <c:v>#N/A</c:v>
                </c:pt>
                <c:pt idx="4">
                  <c:v>1080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33</c:v>
                </c:pt>
                <c:pt idx="9">
                  <c:v>#N/A</c:v>
                </c:pt>
                <c:pt idx="10">
                  <c:v>#N/A</c:v>
                </c:pt>
                <c:pt idx="11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Plymouth Cave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C000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Sheet1!$G$40:$G$51</c:f>
              <c:numCache>
                <c:formatCode>General</c:formatCode>
                <c:ptCount val="12"/>
                <c:pt idx="0">
                  <c:v>412</c:v>
                </c:pt>
                <c:pt idx="1">
                  <c:v>#N/A</c:v>
                </c:pt>
                <c:pt idx="2">
                  <c:v>#N/A</c:v>
                </c:pt>
                <c:pt idx="3">
                  <c:v>527</c:v>
                </c:pt>
                <c:pt idx="4">
                  <c:v>#N/A</c:v>
                </c:pt>
                <c:pt idx="5">
                  <c:v>#N/A</c:v>
                </c:pt>
                <c:pt idx="6">
                  <c:v>627</c:v>
                </c:pt>
                <c:pt idx="7">
                  <c:v>#N/A</c:v>
                </c:pt>
                <c:pt idx="8">
                  <c:v>617</c:v>
                </c:pt>
                <c:pt idx="9">
                  <c:v>185</c:v>
                </c:pt>
                <c:pt idx="10">
                  <c:v>83</c:v>
                </c:pt>
                <c:pt idx="11">
                  <c:v>80</c:v>
                </c:pt>
              </c:numCache>
            </c:numRef>
          </c:val>
          <c:smooth val="0"/>
        </c:ser>
        <c:ser>
          <c:idx val="2"/>
          <c:order val="2"/>
          <c:tx>
            <c:v>Brandon Silver Mine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Sheet1!$K$40:$K$51</c:f>
              <c:numCache>
                <c:formatCode>General</c:formatCode>
                <c:ptCount val="12"/>
                <c:pt idx="0">
                  <c:v>#N/A</c:v>
                </c:pt>
                <c:pt idx="1">
                  <c:v>229</c:v>
                </c:pt>
                <c:pt idx="2">
                  <c:v>#N/A</c:v>
                </c:pt>
                <c:pt idx="3">
                  <c:v>160</c:v>
                </c:pt>
                <c:pt idx="4">
                  <c:v>#N/A</c:v>
                </c:pt>
                <c:pt idx="5">
                  <c:v>#N/A</c:v>
                </c:pt>
                <c:pt idx="6">
                  <c:v>108</c:v>
                </c:pt>
                <c:pt idx="7">
                  <c:v>#N/A</c:v>
                </c:pt>
                <c:pt idx="8">
                  <c:v>137</c:v>
                </c:pt>
                <c:pt idx="9">
                  <c:v>51</c:v>
                </c:pt>
                <c:pt idx="10">
                  <c:v>12</c:v>
                </c:pt>
                <c:pt idx="11">
                  <c:v>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Sheet1!$M$40</c:f>
              <c:strCache>
                <c:ptCount val="1"/>
                <c:pt idx="0">
                  <c:v>Ely Copper Mine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Sheet1!$P$40:$P$51</c:f>
              <c:numCache>
                <c:formatCode>General</c:formatCode>
                <c:ptCount val="12"/>
                <c:pt idx="0">
                  <c:v>766</c:v>
                </c:pt>
                <c:pt idx="1">
                  <c:v>#N/A</c:v>
                </c:pt>
                <c:pt idx="2">
                  <c:v>#N/A</c:v>
                </c:pt>
                <c:pt idx="3">
                  <c:v>850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874</c:v>
                </c:pt>
                <c:pt idx="9">
                  <c:v>491</c:v>
                </c:pt>
                <c:pt idx="10">
                  <c:v>227</c:v>
                </c:pt>
                <c:pt idx="11">
                  <c:v>191</c:v>
                </c:pt>
              </c:numCache>
            </c:numRef>
          </c:val>
          <c:smooth val="0"/>
        </c:ser>
        <c:ser>
          <c:idx val="4"/>
          <c:order val="4"/>
          <c:tx>
            <c:v>Bridgewater Gold Mine 2</c:v>
          </c:tx>
          <c:spPr>
            <a:ln w="254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C000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Sheet1!$C$53:$C$64</c:f>
              <c:numCache>
                <c:formatCode>General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182</c:v>
                </c:pt>
                <c:pt idx="9">
                  <c:v>38</c:v>
                </c:pt>
                <c:pt idx="10">
                  <c:v>#N/A</c:v>
                </c:pt>
                <c:pt idx="11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Sheet1!$E$53</c:f>
              <c:strCache>
                <c:ptCount val="1"/>
                <c:pt idx="0">
                  <c:v>Dover Iron Mine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Sheet1!$G$53:$G$64</c:f>
              <c:numCache>
                <c:formatCode>General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537</c:v>
                </c:pt>
                <c:pt idx="9">
                  <c:v>123</c:v>
                </c:pt>
                <c:pt idx="10">
                  <c:v>25</c:v>
                </c:pt>
                <c:pt idx="11">
                  <c:v>14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Sheet1!$I$53</c:f>
              <c:strCache>
                <c:ptCount val="1"/>
                <c:pt idx="0">
                  <c:v>Moretown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70C0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Sheet1!$K$53:$K$64</c:f>
              <c:numCache>
                <c:formatCode>General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820</c:v>
                </c:pt>
                <c:pt idx="9">
                  <c:v>276</c:v>
                </c:pt>
                <c:pt idx="10">
                  <c:v>92</c:v>
                </c:pt>
                <c:pt idx="11">
                  <c:v>104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Sheet1!$M$53</c:f>
              <c:strCache>
                <c:ptCount val="1"/>
                <c:pt idx="0">
                  <c:v>Nickwackett</c:v>
                </c:pt>
              </c:strCache>
            </c:strRef>
          </c:tx>
          <c:spPr>
            <a:ln w="254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Sheet1!$O$53:$O$64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2013</c:v>
                </c:pt>
              </c:numCache>
            </c:numRef>
          </c:cat>
          <c:val>
            <c:numRef>
              <c:f>Sheet1!$P$53:$P$64</c:f>
              <c:numCache>
                <c:formatCode>General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55</c:v>
                </c:pt>
                <c:pt idx="4">
                  <c:v>69</c:v>
                </c:pt>
                <c:pt idx="5">
                  <c:v>75</c:v>
                </c:pt>
                <c:pt idx="6">
                  <c:v>90</c:v>
                </c:pt>
                <c:pt idx="7">
                  <c:v>#N/A</c:v>
                </c:pt>
                <c:pt idx="8">
                  <c:v>116</c:v>
                </c:pt>
                <c:pt idx="9">
                  <c:v>#N/A</c:v>
                </c:pt>
                <c:pt idx="10">
                  <c:v>25</c:v>
                </c:pt>
                <c:pt idx="11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98632"/>
        <c:axId val="300455232"/>
      </c:lineChart>
      <c:catAx>
        <c:axId val="204898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Survey</a:t>
                </a:r>
                <a:r>
                  <a:rPr lang="en-US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Year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5666699475065625"/>
              <c:y val="0.925199736362820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45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45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Total</a:t>
                </a:r>
                <a:r>
                  <a:rPr lang="en-US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Bat Count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9393931551489507E-2"/>
              <c:y val="0.3656825808166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9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>
                <a:solidFill>
                  <a:srgbClr val="595959"/>
                </a:solidFill>
              </a:defRPr>
            </a:pPr>
            <a:r>
              <a:rPr lang="en-US" sz="2000" b="1" dirty="0"/>
              <a:t>Highest </a:t>
            </a:r>
            <a:r>
              <a:rPr lang="en-US" sz="2000" b="1" dirty="0" smtClean="0"/>
              <a:t>Summer </a:t>
            </a:r>
            <a:r>
              <a:rPr lang="en-US" sz="2000" b="1" dirty="0"/>
              <a:t>Counts Over 4 </a:t>
            </a:r>
            <a:r>
              <a:rPr lang="en-US" sz="2000" b="1" dirty="0" smtClean="0"/>
              <a:t>Years at Little</a:t>
            </a:r>
            <a:r>
              <a:rPr lang="en-US" sz="2000" b="1" baseline="0" dirty="0" smtClean="0"/>
              <a:t> Brown Bat Maternity Colonies in Vermont</a:t>
            </a:r>
            <a:endParaRPr lang="en-US" sz="20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365567585301833E-2"/>
          <c:y val="9.1486147564887724E-2"/>
          <c:w val="0.89317609908136486"/>
          <c:h val="0.6725007290755322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'Monitored MYLU Colonies'!$D$276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cat>
            <c:strRef>
              <c:f>'Monitored MYLU Colonies'!$C$277:$C$287</c:f>
              <c:strCache>
                <c:ptCount val="11"/>
                <c:pt idx="0">
                  <c:v>Wallingford</c:v>
                </c:pt>
                <c:pt idx="1">
                  <c:v>Salisbury</c:v>
                </c:pt>
                <c:pt idx="2">
                  <c:v>Cornwall</c:v>
                </c:pt>
                <c:pt idx="3">
                  <c:v>Shelburne</c:v>
                </c:pt>
                <c:pt idx="4">
                  <c:v>Middlebury</c:v>
                </c:pt>
                <c:pt idx="5">
                  <c:v>North Ferrisburgh</c:v>
                </c:pt>
                <c:pt idx="6">
                  <c:v>Milton</c:v>
                </c:pt>
                <c:pt idx="7">
                  <c:v>Ferrisburgh</c:v>
                </c:pt>
                <c:pt idx="8">
                  <c:v>Monkton</c:v>
                </c:pt>
                <c:pt idx="9">
                  <c:v>Newfane</c:v>
                </c:pt>
                <c:pt idx="10">
                  <c:v>Pittsford</c:v>
                </c:pt>
              </c:strCache>
            </c:strRef>
          </c:cat>
          <c:val>
            <c:numRef>
              <c:f>'Monitored MYLU Colonies'!$D$277:$D$287</c:f>
              <c:numCache>
                <c:formatCode>General</c:formatCode>
                <c:ptCount val="11"/>
                <c:pt idx="0">
                  <c:v>110</c:v>
                </c:pt>
                <c:pt idx="1">
                  <c:v>136</c:v>
                </c:pt>
                <c:pt idx="2">
                  <c:v>97</c:v>
                </c:pt>
                <c:pt idx="3">
                  <c:v>350</c:v>
                </c:pt>
                <c:pt idx="4">
                  <c:v>98</c:v>
                </c:pt>
                <c:pt idx="5">
                  <c:v>351</c:v>
                </c:pt>
                <c:pt idx="6">
                  <c:v>109</c:v>
                </c:pt>
                <c:pt idx="7">
                  <c:v>237</c:v>
                </c:pt>
                <c:pt idx="8">
                  <c:v>31</c:v>
                </c:pt>
                <c:pt idx="9">
                  <c:v>78</c:v>
                </c:pt>
                <c:pt idx="1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'Monitored MYLU Colonies'!$E$276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504D"/>
            </a:solidFill>
          </c:spPr>
          <c:invertIfNegative val="1"/>
          <c:cat>
            <c:strRef>
              <c:f>'Monitored MYLU Colonies'!$C$277:$C$287</c:f>
              <c:strCache>
                <c:ptCount val="11"/>
                <c:pt idx="0">
                  <c:v>Wallingford</c:v>
                </c:pt>
                <c:pt idx="1">
                  <c:v>Salisbury</c:v>
                </c:pt>
                <c:pt idx="2">
                  <c:v>Cornwall</c:v>
                </c:pt>
                <c:pt idx="3">
                  <c:v>Shelburne</c:v>
                </c:pt>
                <c:pt idx="4">
                  <c:v>Middlebury</c:v>
                </c:pt>
                <c:pt idx="5">
                  <c:v>North Ferrisburgh</c:v>
                </c:pt>
                <c:pt idx="6">
                  <c:v>Milton</c:v>
                </c:pt>
                <c:pt idx="7">
                  <c:v>Ferrisburgh</c:v>
                </c:pt>
                <c:pt idx="8">
                  <c:v>Monkton</c:v>
                </c:pt>
                <c:pt idx="9">
                  <c:v>Newfane</c:v>
                </c:pt>
                <c:pt idx="10">
                  <c:v>Pittsford</c:v>
                </c:pt>
              </c:strCache>
            </c:strRef>
          </c:cat>
          <c:val>
            <c:numRef>
              <c:f>'Monitored MYLU Colonies'!$E$277:$E$287</c:f>
              <c:numCache>
                <c:formatCode>General</c:formatCode>
                <c:ptCount val="11"/>
                <c:pt idx="0">
                  <c:v>157</c:v>
                </c:pt>
                <c:pt idx="1">
                  <c:v>212</c:v>
                </c:pt>
                <c:pt idx="2">
                  <c:v>114</c:v>
                </c:pt>
                <c:pt idx="3">
                  <c:v>370</c:v>
                </c:pt>
                <c:pt idx="4">
                  <c:v>74</c:v>
                </c:pt>
                <c:pt idx="5">
                  <c:v>279</c:v>
                </c:pt>
                <c:pt idx="6">
                  <c:v>78</c:v>
                </c:pt>
                <c:pt idx="7">
                  <c:v>170</c:v>
                </c:pt>
                <c:pt idx="8">
                  <c:v>43</c:v>
                </c:pt>
                <c:pt idx="9">
                  <c:v>78</c:v>
                </c:pt>
                <c:pt idx="1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'Monitored MYLU Colonies'!$F$276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BBB59"/>
            </a:solidFill>
          </c:spPr>
          <c:invertIfNegative val="1"/>
          <c:cat>
            <c:strRef>
              <c:f>'Monitored MYLU Colonies'!$C$277:$C$287</c:f>
              <c:strCache>
                <c:ptCount val="11"/>
                <c:pt idx="0">
                  <c:v>Wallingford</c:v>
                </c:pt>
                <c:pt idx="1">
                  <c:v>Salisbury</c:v>
                </c:pt>
                <c:pt idx="2">
                  <c:v>Cornwall</c:v>
                </c:pt>
                <c:pt idx="3">
                  <c:v>Shelburne</c:v>
                </c:pt>
                <c:pt idx="4">
                  <c:v>Middlebury</c:v>
                </c:pt>
                <c:pt idx="5">
                  <c:v>North Ferrisburgh</c:v>
                </c:pt>
                <c:pt idx="6">
                  <c:v>Milton</c:v>
                </c:pt>
                <c:pt idx="7">
                  <c:v>Ferrisburgh</c:v>
                </c:pt>
                <c:pt idx="8">
                  <c:v>Monkton</c:v>
                </c:pt>
                <c:pt idx="9">
                  <c:v>Newfane</c:v>
                </c:pt>
                <c:pt idx="10">
                  <c:v>Pittsford</c:v>
                </c:pt>
              </c:strCache>
            </c:strRef>
          </c:cat>
          <c:val>
            <c:numRef>
              <c:f>'Monitored MYLU Colonies'!$F$277:$F$287</c:f>
              <c:numCache>
                <c:formatCode>General</c:formatCode>
                <c:ptCount val="11"/>
                <c:pt idx="0">
                  <c:v>126</c:v>
                </c:pt>
                <c:pt idx="1">
                  <c:v>215</c:v>
                </c:pt>
                <c:pt idx="2">
                  <c:v>166</c:v>
                </c:pt>
                <c:pt idx="3">
                  <c:v>393</c:v>
                </c:pt>
                <c:pt idx="4">
                  <c:v>83</c:v>
                </c:pt>
                <c:pt idx="5">
                  <c:v>224</c:v>
                </c:pt>
                <c:pt idx="6">
                  <c:v>137</c:v>
                </c:pt>
                <c:pt idx="7">
                  <c:v>257</c:v>
                </c:pt>
                <c:pt idx="8">
                  <c:v>52</c:v>
                </c:pt>
                <c:pt idx="9">
                  <c:v>116</c:v>
                </c:pt>
                <c:pt idx="1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'Monitored MYLU Colonies'!$G$276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'Monitored MYLU Colonies'!$C$277:$C$287</c:f>
              <c:strCache>
                <c:ptCount val="11"/>
                <c:pt idx="0">
                  <c:v>Wallingford</c:v>
                </c:pt>
                <c:pt idx="1">
                  <c:v>Salisbury</c:v>
                </c:pt>
                <c:pt idx="2">
                  <c:v>Cornwall</c:v>
                </c:pt>
                <c:pt idx="3">
                  <c:v>Shelburne</c:v>
                </c:pt>
                <c:pt idx="4">
                  <c:v>Middlebury</c:v>
                </c:pt>
                <c:pt idx="5">
                  <c:v>North Ferrisburgh</c:v>
                </c:pt>
                <c:pt idx="6">
                  <c:v>Milton</c:v>
                </c:pt>
                <c:pt idx="7">
                  <c:v>Ferrisburgh</c:v>
                </c:pt>
                <c:pt idx="8">
                  <c:v>Monkton</c:v>
                </c:pt>
                <c:pt idx="9">
                  <c:v>Newfane</c:v>
                </c:pt>
                <c:pt idx="10">
                  <c:v>Pittsford</c:v>
                </c:pt>
              </c:strCache>
            </c:strRef>
          </c:cat>
          <c:val>
            <c:numRef>
              <c:f>'Monitored MYLU Colonies'!$G$277:$G$287</c:f>
              <c:numCache>
                <c:formatCode>General</c:formatCode>
                <c:ptCount val="11"/>
                <c:pt idx="0">
                  <c:v>147</c:v>
                </c:pt>
                <c:pt idx="1">
                  <c:v>274</c:v>
                </c:pt>
                <c:pt idx="2">
                  <c:v>154</c:v>
                </c:pt>
                <c:pt idx="3">
                  <c:v>550</c:v>
                </c:pt>
                <c:pt idx="4">
                  <c:v>81</c:v>
                </c:pt>
                <c:pt idx="6">
                  <c:v>143</c:v>
                </c:pt>
                <c:pt idx="7">
                  <c:v>252</c:v>
                </c:pt>
                <c:pt idx="9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459400"/>
        <c:axId val="302315464"/>
      </c:barChart>
      <c:catAx>
        <c:axId val="301459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Town</a:t>
                </a:r>
                <a:r>
                  <a:rPr lang="en-US" sz="1800" baseline="0" dirty="0" smtClean="0"/>
                  <a:t> Where Bat Colony is Located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9472186679790017"/>
              <c:y val="0.86531437736949546"/>
            </c:manualLayout>
          </c:layout>
          <c:overlay val="0"/>
        </c:title>
        <c:numFmt formatCode="General" sourceLinked="0"/>
        <c:majorTickMark val="cross"/>
        <c:minorTickMark val="cross"/>
        <c:tickLblPos val="nextTo"/>
        <c:txPr>
          <a:bodyPr/>
          <a:lstStyle/>
          <a:p>
            <a:pPr>
              <a:defRPr sz="1600" b="0" i="0">
                <a:solidFill>
                  <a:srgbClr val="595959"/>
                </a:solidFill>
              </a:defRPr>
            </a:pPr>
            <a:endParaRPr lang="en-US"/>
          </a:p>
        </c:txPr>
        <c:crossAx val="302315464"/>
        <c:crosses val="autoZero"/>
        <c:auto val="1"/>
        <c:lblAlgn val="ctr"/>
        <c:lblOffset val="100"/>
        <c:noMultiLvlLbl val="1"/>
      </c:catAx>
      <c:valAx>
        <c:axId val="302315464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Total Bat Count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0416666666666666E-2"/>
              <c:y val="0.34145406824146984"/>
            </c:manualLayout>
          </c:layout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>
              <a:defRPr sz="1800" b="0" i="0">
                <a:solidFill>
                  <a:srgbClr val="595959"/>
                </a:solidFill>
              </a:defRPr>
            </a:pPr>
            <a:endParaRPr lang="en-US"/>
          </a:p>
        </c:txPr>
        <c:crossAx val="301459400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8326427165354332"/>
          <c:y val="0.92823111694371541"/>
          <c:w val="0.28138812335958008"/>
          <c:h val="5.1398512685914263E-2"/>
        </c:manualLayout>
      </c:layout>
      <c:overlay val="0"/>
      <c:txPr>
        <a:bodyPr/>
        <a:lstStyle/>
        <a:p>
          <a:pPr>
            <a:defRPr sz="1800"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Rutland</a:t>
            </a:r>
            <a:r>
              <a:rPr lang="en-US" sz="3200" baseline="0" dirty="0" smtClean="0"/>
              <a:t> County </a:t>
            </a:r>
            <a:r>
              <a:rPr lang="en-US" sz="3200" dirty="0" smtClean="0"/>
              <a:t>Cave </a:t>
            </a:r>
            <a:r>
              <a:rPr lang="en-US" sz="3200" dirty="0"/>
              <a:t>Hibernacula Surveys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'Nickwacket Surveys'!$B$1</c:f>
              <c:strCache>
                <c:ptCount val="1"/>
                <c:pt idx="0">
                  <c:v>Total Bat Count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  <a:round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</c:marker>
          <c:xVal>
            <c:numRef>
              <c:f>'Nickwacket Surveys'!$A$2:$A$14</c:f>
              <c:numCache>
                <c:formatCode>General</c:formatCode>
                <c:ptCount val="13"/>
                <c:pt idx="0">
                  <c:v>1935</c:v>
                </c:pt>
                <c:pt idx="1">
                  <c:v>1940</c:v>
                </c:pt>
                <c:pt idx="2">
                  <c:v>1942</c:v>
                </c:pt>
                <c:pt idx="3">
                  <c:v>1992</c:v>
                </c:pt>
                <c:pt idx="4">
                  <c:v>1999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2009</c:v>
                </c:pt>
                <c:pt idx="10">
                  <c:v>2011</c:v>
                </c:pt>
                <c:pt idx="11">
                  <c:v>2013</c:v>
                </c:pt>
                <c:pt idx="12">
                  <c:v>2015</c:v>
                </c:pt>
              </c:numCache>
            </c:numRef>
          </c:xVal>
          <c:yVal>
            <c:numRef>
              <c:f>'Nickwacket Surveys'!$B$2:$B$14</c:f>
              <c:numCache>
                <c:formatCode>General</c:formatCode>
                <c:ptCount val="13"/>
                <c:pt idx="0">
                  <c:v>350</c:v>
                </c:pt>
                <c:pt idx="1">
                  <c:v>62</c:v>
                </c:pt>
                <c:pt idx="2">
                  <c:v>38</c:v>
                </c:pt>
                <c:pt idx="3">
                  <c:v>45</c:v>
                </c:pt>
                <c:pt idx="4">
                  <c:v>54</c:v>
                </c:pt>
                <c:pt idx="5">
                  <c:v>55</c:v>
                </c:pt>
                <c:pt idx="6">
                  <c:v>69</c:v>
                </c:pt>
                <c:pt idx="7">
                  <c:v>75</c:v>
                </c:pt>
                <c:pt idx="8">
                  <c:v>90</c:v>
                </c:pt>
                <c:pt idx="9">
                  <c:v>116</c:v>
                </c:pt>
                <c:pt idx="10">
                  <c:v>25</c:v>
                </c:pt>
                <c:pt idx="11">
                  <c:v>31</c:v>
                </c:pt>
                <c:pt idx="12">
                  <c:v>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351344"/>
        <c:axId val="299666744"/>
      </c:scatterChart>
      <c:valAx>
        <c:axId val="30135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Survey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66744"/>
        <c:crosses val="autoZero"/>
        <c:crossBetween val="midCat"/>
      </c:valAx>
      <c:valAx>
        <c:axId val="29966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Total Bat Count</a:t>
                </a:r>
                <a:endParaRPr lang="en-U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51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Windsor</a:t>
            </a:r>
            <a:r>
              <a:rPr lang="en-US" sz="3200" baseline="0" dirty="0" smtClean="0"/>
              <a:t> County </a:t>
            </a:r>
            <a:r>
              <a:rPr lang="en-US" sz="3200" dirty="0" smtClean="0"/>
              <a:t>Cave </a:t>
            </a:r>
            <a:r>
              <a:rPr lang="en-US" sz="3200" dirty="0"/>
              <a:t>Hibernacula Surveys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'Plymouth Cave'!$B$1</c:f>
              <c:strCache>
                <c:ptCount val="1"/>
                <c:pt idx="0">
                  <c:v>TOTAL COUNT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  <a:round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</c:marker>
          <c:xVal>
            <c:numRef>
              <c:f>'Plymouth Cave'!$A$2:$A$17</c:f>
              <c:numCache>
                <c:formatCode>General</c:formatCode>
                <c:ptCount val="1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2007</c:v>
                </c:pt>
                <c:pt idx="8">
                  <c:v>2004</c:v>
                </c:pt>
                <c:pt idx="9">
                  <c:v>2001</c:v>
                </c:pt>
                <c:pt idx="10">
                  <c:v>1998</c:v>
                </c:pt>
                <c:pt idx="11">
                  <c:v>1994</c:v>
                </c:pt>
                <c:pt idx="12">
                  <c:v>1992</c:v>
                </c:pt>
                <c:pt idx="13">
                  <c:v>1991</c:v>
                </c:pt>
                <c:pt idx="14">
                  <c:v>1986</c:v>
                </c:pt>
                <c:pt idx="15">
                  <c:v>1946</c:v>
                </c:pt>
              </c:numCache>
            </c:numRef>
          </c:xVal>
          <c:yVal>
            <c:numRef>
              <c:f>'Plymouth Cave'!$B$2:$B$17</c:f>
              <c:numCache>
                <c:formatCode>General</c:formatCode>
                <c:ptCount val="16"/>
                <c:pt idx="0">
                  <c:v>79</c:v>
                </c:pt>
                <c:pt idx="1">
                  <c:v>83</c:v>
                </c:pt>
                <c:pt idx="2">
                  <c:v>81</c:v>
                </c:pt>
                <c:pt idx="3">
                  <c:v>105</c:v>
                </c:pt>
                <c:pt idx="4">
                  <c:v>83</c:v>
                </c:pt>
                <c:pt idx="5">
                  <c:v>185</c:v>
                </c:pt>
                <c:pt idx="6">
                  <c:v>617</c:v>
                </c:pt>
                <c:pt idx="7">
                  <c:v>627</c:v>
                </c:pt>
                <c:pt idx="8">
                  <c:v>527</c:v>
                </c:pt>
                <c:pt idx="9">
                  <c:v>412</c:v>
                </c:pt>
                <c:pt idx="10">
                  <c:v>300</c:v>
                </c:pt>
                <c:pt idx="11">
                  <c:v>227</c:v>
                </c:pt>
                <c:pt idx="12">
                  <c:v>258</c:v>
                </c:pt>
                <c:pt idx="13">
                  <c:v>224</c:v>
                </c:pt>
                <c:pt idx="14">
                  <c:v>200</c:v>
                </c:pt>
                <c:pt idx="15">
                  <c:v>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731256"/>
        <c:axId val="302001584"/>
      </c:scatterChart>
      <c:valAx>
        <c:axId val="429731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001584"/>
        <c:crosses val="autoZero"/>
        <c:crossBetween val="midCat"/>
      </c:valAx>
      <c:valAx>
        <c:axId val="30200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Total Bat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31256"/>
        <c:crosses val="autoZero"/>
        <c:crossBetween val="midCat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0.54163</cdr:x>
      <cdr:y>0.41077</cdr:y>
    </cdr:from>
    <cdr:to>
      <cdr:x>0.81204</cdr:x>
      <cdr:y>0.46186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72224" y="2527133"/>
          <a:ext cx="3181351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Bat-Friendly Gates Installed 2004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0.45104</cdr:x>
      <cdr:y>0.30808</cdr:y>
    </cdr:from>
    <cdr:to>
      <cdr:x>0.71198</cdr:x>
      <cdr:y>0.35705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99099" y="1977858"/>
          <a:ext cx="3181351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Bat-Friendly Gate Installed 1990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0.63542</cdr:x>
      <cdr:y>0.35806</cdr:y>
    </cdr:from>
    <cdr:to>
      <cdr:x>0.64245</cdr:x>
      <cdr:y>0.60138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7747000" y="2298700"/>
          <a:ext cx="85725" cy="156210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4699F-833F-4D44-920D-FB408F9CC8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7183-4A40-4EB9-A8ED-198766AB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Photo: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3D542-3CB8-41F8-8E43-1C8B122A98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533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29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1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89D3-4BB9-480B-B6D4-9B2CF3F6E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9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9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22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40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84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7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4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Cave-Bat Population </a:t>
            </a:r>
            <a:r>
              <a:rPr lang="en-US" dirty="0"/>
              <a:t>T</a:t>
            </a:r>
            <a:r>
              <a:rPr lang="en-US" dirty="0" smtClean="0"/>
              <a:t>rends and White-nose Syndrome in Vermont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683" y="4455621"/>
            <a:ext cx="8230767" cy="1143000"/>
          </a:xfrm>
        </p:spPr>
        <p:txBody>
          <a:bodyPr/>
          <a:lstStyle/>
          <a:p>
            <a:r>
              <a:rPr lang="en-US" dirty="0" smtClean="0"/>
              <a:t>Alyssa </a:t>
            </a:r>
            <a:r>
              <a:rPr lang="en-US" dirty="0" err="1" smtClean="0"/>
              <a:t>bennett</a:t>
            </a:r>
            <a:endParaRPr lang="en-US" dirty="0"/>
          </a:p>
          <a:p>
            <a:r>
              <a:rPr lang="en-US" dirty="0" smtClean="0"/>
              <a:t>Vermont fish &amp; wildlife department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596" y="4455621"/>
            <a:ext cx="1390369" cy="17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8297"/>
          </a:xfrm>
        </p:spPr>
        <p:txBody>
          <a:bodyPr/>
          <a:lstStyle/>
          <a:p>
            <a:r>
              <a:rPr lang="en-US" dirty="0" smtClean="0"/>
              <a:t>2010 Cave-Bat Population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575" y="1276350"/>
            <a:ext cx="9144000" cy="50387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75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/>
          </p:cNvSpPr>
          <p:nvPr>
            <p:ph type="title" idx="4294967295"/>
          </p:nvPr>
        </p:nvSpPr>
        <p:spPr>
          <a:xfrm>
            <a:off x="3133725" y="628650"/>
            <a:ext cx="40767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Fall Swarm Surveys</a:t>
            </a:r>
          </a:p>
        </p:txBody>
      </p:sp>
      <p:pic>
        <p:nvPicPr>
          <p:cNvPr id="272392" name="Picture 8" descr="NCM08015_080917_14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3048000" cy="2032000"/>
          </a:xfrm>
          <a:prstGeom prst="rect">
            <a:avLst/>
          </a:prstGeom>
          <a:noFill/>
        </p:spPr>
      </p:pic>
      <p:pic>
        <p:nvPicPr>
          <p:cNvPr id="272393" name="Picture 9" descr="Elizabeth Mine North cu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170180"/>
            <a:ext cx="4819650" cy="6426200"/>
          </a:xfrm>
          <a:prstGeom prst="rect">
            <a:avLst/>
          </a:prstGeom>
          <a:noFill/>
        </p:spPr>
      </p:pic>
      <p:graphicFrame>
        <p:nvGraphicFramePr>
          <p:cNvPr id="27243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20811"/>
              </p:ext>
            </p:extLst>
          </p:nvPr>
        </p:nvGraphicFramePr>
        <p:xfrm>
          <a:off x="209548" y="3101023"/>
          <a:ext cx="6896104" cy="3243580"/>
        </p:xfrm>
        <a:graphic>
          <a:graphicData uri="http://schemas.openxmlformats.org/drawingml/2006/table">
            <a:tbl>
              <a:tblPr/>
              <a:tblGrid>
                <a:gridCol w="1724026"/>
                <a:gridCol w="1724026"/>
                <a:gridCol w="1724026"/>
                <a:gridCol w="1724026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Myotis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lucifugus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Myotis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septentrionalis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Bats/Trap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2436" name="Text Box 52"/>
          <p:cNvSpPr txBox="1">
            <a:spLocks noChangeArrowheads="1"/>
          </p:cNvSpPr>
          <p:nvPr/>
        </p:nvSpPr>
        <p:spPr bwMode="auto">
          <a:xfrm>
            <a:off x="2133600" y="267335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Mine in Strafford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86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/>
          </p:cNvSpPr>
          <p:nvPr>
            <p:ph type="title" idx="4294967295"/>
          </p:nvPr>
        </p:nvSpPr>
        <p:spPr>
          <a:xfrm>
            <a:off x="209550" y="1085850"/>
            <a:ext cx="5448300" cy="85725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Summer Mist Net Surveys</a:t>
            </a:r>
          </a:p>
        </p:txBody>
      </p:sp>
      <p:graphicFrame>
        <p:nvGraphicFramePr>
          <p:cNvPr id="26219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53422"/>
              </p:ext>
            </p:extLst>
          </p:nvPr>
        </p:nvGraphicFramePr>
        <p:xfrm>
          <a:off x="138112" y="3015509"/>
          <a:ext cx="11763375" cy="3329730"/>
        </p:xfrm>
        <a:graphic>
          <a:graphicData uri="http://schemas.openxmlformats.org/drawingml/2006/table">
            <a:tbl>
              <a:tblPr/>
              <a:tblGrid>
                <a:gridCol w="2662655"/>
                <a:gridCol w="2106280"/>
                <a:gridCol w="3497220"/>
                <a:gridCol w="3497220"/>
              </a:tblGrid>
              <a:tr h="13676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Sites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Myotis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lucifugus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Captured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Myotis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septentrionalis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Captured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Pre-WNS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6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 WNS (2010)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811" y="136689"/>
            <a:ext cx="4131340" cy="2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5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Acoustic Bat Calls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Rutland </a:t>
            </a:r>
            <a:r>
              <a:rPr lang="en-US" sz="4000" dirty="0" smtClean="0">
                <a:solidFill>
                  <a:schemeClr val="tx1"/>
                </a:solidFill>
              </a:rPr>
              <a:t>County 2007 </a:t>
            </a:r>
            <a:r>
              <a:rPr lang="en-US" sz="4000" dirty="0">
                <a:solidFill>
                  <a:schemeClr val="tx1"/>
                </a:solidFill>
              </a:rPr>
              <a:t>- 2010</a:t>
            </a:r>
          </a:p>
        </p:txBody>
      </p:sp>
      <p:graphicFrame>
        <p:nvGraphicFramePr>
          <p:cNvPr id="26931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2464184"/>
              </p:ext>
            </p:extLst>
          </p:nvPr>
        </p:nvGraphicFramePr>
        <p:xfrm>
          <a:off x="292296" y="1813559"/>
          <a:ext cx="5756079" cy="393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3" imgW="4572000" imgH="2600325" progId="Excel.Chart.8">
                  <p:embed/>
                </p:oleObj>
              </mc:Choice>
              <mc:Fallback>
                <p:oleObj name="Chart" r:id="rId3" imgW="4572000" imgH="26003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96" y="1813559"/>
                        <a:ext cx="5756079" cy="3939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4056424"/>
              </p:ext>
            </p:extLst>
          </p:nvPr>
        </p:nvGraphicFramePr>
        <p:xfrm>
          <a:off x="6126480" y="1813560"/>
          <a:ext cx="5610223" cy="393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hart" r:id="rId6" imgW="4572000" imgH="2600325" progId="Excel.Chart.8">
                  <p:embed/>
                </p:oleObj>
              </mc:Choice>
              <mc:Fallback>
                <p:oleObj name="Chart" r:id="rId6" imgW="4572000" imgH="26003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0" y="1813560"/>
                        <a:ext cx="5610223" cy="3939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1560195" y="5753100"/>
            <a:ext cx="10631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 smtClean="0"/>
              <a:t>Myotis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septentrionalis</a:t>
            </a:r>
            <a:r>
              <a:rPr lang="en-US" sz="2400" i="1" dirty="0"/>
              <a:t>		</a:t>
            </a:r>
            <a:r>
              <a:rPr lang="en-US" sz="2400" i="1" dirty="0" smtClean="0"/>
              <a:t>           </a:t>
            </a:r>
            <a:r>
              <a:rPr lang="en-US" sz="2400" i="1" dirty="0"/>
              <a:t>	 </a:t>
            </a:r>
            <a:r>
              <a:rPr lang="en-US" sz="2400" i="1" dirty="0" smtClean="0"/>
              <a:t>                                    </a:t>
            </a:r>
            <a:r>
              <a:rPr lang="en-US" sz="2400" i="1" dirty="0" err="1" smtClean="0"/>
              <a:t>Myotis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lucifugus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00162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345" name="Group 8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99916"/>
              </p:ext>
            </p:extLst>
          </p:nvPr>
        </p:nvGraphicFramePr>
        <p:xfrm>
          <a:off x="485777" y="732424"/>
          <a:ext cx="11096622" cy="5655599"/>
        </p:xfrm>
        <a:graphic>
          <a:graphicData uri="http://schemas.openxmlformats.org/drawingml/2006/table">
            <a:tbl>
              <a:tblPr/>
              <a:tblGrid>
                <a:gridCol w="2942402"/>
                <a:gridCol w="1350326"/>
                <a:gridCol w="1356858"/>
                <a:gridCol w="1361215"/>
                <a:gridCol w="1361214"/>
                <a:gridCol w="1363392"/>
                <a:gridCol w="1361215"/>
              </a:tblGrid>
              <a:tr h="33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Survey Type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Mylu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Myse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Myso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Pesu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Epfu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Hibernacula Surveys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-76%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-97%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+85%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+11%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+18%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+39%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Spring Emergence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-81%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Summer Mist-Net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-93%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-54%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-75%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Maternity Colony Exit Counts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-75%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Grandpa’s Knob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Acoustic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-84%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-75%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+121%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+430%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VFWD Acoustic 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Camp Johnson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Acoustic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Middlebury Acoustic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Fall Swarm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-100%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-100%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342" name="Text Box 886"/>
          <p:cNvSpPr txBox="1">
            <a:spLocks noChangeArrowheads="1"/>
          </p:cNvSpPr>
          <p:nvPr/>
        </p:nvSpPr>
        <p:spPr bwMode="auto">
          <a:xfrm>
            <a:off x="2209800" y="57518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2010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35463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3447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34" y="286604"/>
            <a:ext cx="5036820" cy="884971"/>
          </a:xfrm>
        </p:spPr>
        <p:txBody>
          <a:bodyPr/>
          <a:lstStyle/>
          <a:p>
            <a:r>
              <a:rPr lang="en-US" dirty="0" smtClean="0"/>
              <a:t>Human Disturbance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946" y="0"/>
            <a:ext cx="527805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4" y="1651635"/>
            <a:ext cx="6827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540119"/>
              </p:ext>
            </p:extLst>
          </p:nvPr>
        </p:nvGraphicFramePr>
        <p:xfrm>
          <a:off x="114300" y="168442"/>
          <a:ext cx="11764879" cy="615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9582150" y="3009900"/>
            <a:ext cx="85725" cy="15621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0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060655"/>
              </p:ext>
            </p:extLst>
          </p:nvPr>
        </p:nvGraphicFramePr>
        <p:xfrm>
          <a:off x="0" y="0"/>
          <a:ext cx="12192000" cy="641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7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41482"/>
              </p:ext>
            </p:extLst>
          </p:nvPr>
        </p:nvGraphicFramePr>
        <p:xfrm>
          <a:off x="-4" y="-3"/>
          <a:ext cx="12192005" cy="6909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518"/>
                <a:gridCol w="1470885"/>
                <a:gridCol w="1754167"/>
                <a:gridCol w="1318349"/>
                <a:gridCol w="1429262"/>
                <a:gridCol w="1385956"/>
                <a:gridCol w="1385956"/>
                <a:gridCol w="1385956"/>
                <a:gridCol w="1385956"/>
              </a:tblGrid>
              <a:tr h="1482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Little Brown         </a:t>
                      </a:r>
                      <a:r>
                        <a:rPr lang="en-US" sz="2000" u="none" strike="noStrike" dirty="0" smtClean="0">
                          <a:effectLst/>
                        </a:rPr>
                        <a:t>(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Myotis</a:t>
                      </a:r>
                      <a:r>
                        <a:rPr lang="en-US" sz="2000" i="1" u="none" strike="noStrike" dirty="0" smtClean="0">
                          <a:effectLst/>
                        </a:rPr>
                        <a:t> </a:t>
                      </a:r>
                      <a:r>
                        <a:rPr lang="en-US" sz="2000" i="1" u="none" strike="noStrike" dirty="0" err="1">
                          <a:effectLst/>
                        </a:rPr>
                        <a:t>lucifugus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Northern Long-eared </a:t>
                      </a:r>
                      <a:r>
                        <a:rPr lang="en-US" sz="2000" u="none" strike="noStrike" dirty="0" smtClean="0">
                          <a:effectLst/>
                        </a:rPr>
                        <a:t>(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Myotis</a:t>
                      </a:r>
                      <a:r>
                        <a:rPr lang="en-US" sz="2000" i="1" u="none" strike="noStrike" dirty="0" smtClean="0">
                          <a:effectLst/>
                        </a:rPr>
                        <a:t> 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septentrionalis</a:t>
                      </a:r>
                      <a:r>
                        <a:rPr lang="en-US" sz="2000" u="none" strike="noStrike" dirty="0" smtClean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Indiana        (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Myotis</a:t>
                      </a:r>
                      <a:r>
                        <a:rPr lang="en-US" sz="2000" i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i="1" u="none" strike="noStrike" dirty="0" smtClean="0">
                          <a:effectLst/>
                        </a:rPr>
                        <a:t> </a:t>
                      </a:r>
                      <a:r>
                        <a:rPr lang="en-US" sz="2000" i="1" u="none" strike="noStrike" dirty="0" err="1">
                          <a:effectLst/>
                        </a:rPr>
                        <a:t>sodalis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Eastern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s</a:t>
                      </a:r>
                      <a:r>
                        <a:rPr lang="en-US" sz="2000" u="none" strike="noStrike" dirty="0" smtClean="0">
                          <a:effectLst/>
                        </a:rPr>
                        <a:t>mall-footed </a:t>
                      </a:r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Myotis</a:t>
                      </a:r>
                      <a:r>
                        <a:rPr lang="en-US" sz="2000" i="1" u="none" strike="noStrike" dirty="0" smtClean="0">
                          <a:effectLst/>
                        </a:rPr>
                        <a:t> </a:t>
                      </a:r>
                      <a:r>
                        <a:rPr lang="en-US" sz="2000" i="1" u="none" strike="noStrike" dirty="0" err="1">
                          <a:effectLst/>
                        </a:rPr>
                        <a:t>leibii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Tri-colored/    </a:t>
                      </a:r>
                      <a:r>
                        <a:rPr lang="en-US" sz="2000" u="none" strike="noStrike" dirty="0" smtClean="0">
                          <a:effectLst/>
                        </a:rPr>
                        <a:t>eastern pipistrelle </a:t>
                      </a:r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Perymyotis</a:t>
                      </a:r>
                      <a:r>
                        <a:rPr lang="en-US" sz="2000" i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subflavus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Big Brown      (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Eptesicus</a:t>
                      </a:r>
                      <a:r>
                        <a:rPr lang="en-US" sz="2000" i="1" u="none" strike="noStrike" dirty="0" smtClean="0">
                          <a:effectLst/>
                        </a:rPr>
                        <a:t> </a:t>
                      </a:r>
                      <a:r>
                        <a:rPr lang="en-US" sz="2000" i="1" u="none" strike="noStrike" dirty="0" err="1">
                          <a:effectLst/>
                        </a:rPr>
                        <a:t>fuscus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Unknown 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Myotis</a:t>
                      </a:r>
                      <a:r>
                        <a:rPr lang="en-US" sz="2000" i="1" u="none" strike="noStrike" dirty="0" smtClean="0">
                          <a:effectLst/>
                        </a:rPr>
                        <a:t> species</a:t>
                      </a:r>
                      <a:endParaRPr lang="en-US" sz="2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TOTAL COUNT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9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 dead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79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9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2014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83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9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81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9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2012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103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105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9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83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9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2010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174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185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617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594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627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457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527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344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412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1998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300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1994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227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1992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258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1991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224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1986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180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8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1946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77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81224" y="0"/>
            <a:ext cx="1762125" cy="690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14475" y="95250"/>
            <a:ext cx="5257800" cy="6248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090b25a6-7f41-443a-b249-6aec8707d2ed" descr="802DE10B-8416-4E1A-BF85-47CB9AAD96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6" y="2076451"/>
            <a:ext cx="1563637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48475" y="95250"/>
            <a:ext cx="3733800" cy="6248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1" name="Picture 5" descr="bigbrow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676" y="171450"/>
            <a:ext cx="1325563" cy="1981200"/>
          </a:xfrm>
        </p:spPr>
      </p:pic>
      <p:pic>
        <p:nvPicPr>
          <p:cNvPr id="19469" name="Picture 19" descr="LBB in hand pic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5275" y="4537076"/>
            <a:ext cx="2590800" cy="1806575"/>
          </a:xfrm>
        </p:spPr>
      </p:pic>
      <p:pic>
        <p:nvPicPr>
          <p:cNvPr id="19462" name="Picture 6" descr="epiptutt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2575" y="4667250"/>
            <a:ext cx="2476500" cy="1657350"/>
          </a:xfrm>
        </p:spPr>
      </p:pic>
      <p:pic>
        <p:nvPicPr>
          <p:cNvPr id="19463" name="Picture 7" descr="LEBEI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75" y="552450"/>
            <a:ext cx="1828800" cy="1639888"/>
          </a:xfrm>
        </p:spPr>
      </p:pic>
      <p:pic>
        <p:nvPicPr>
          <p:cNvPr id="19464" name="Picture 8" descr="July 2002 ibat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6" y="2762251"/>
            <a:ext cx="188277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924676" y="1924051"/>
            <a:ext cx="1527175" cy="2290763"/>
            <a:chOff x="1872" y="2448"/>
            <a:chExt cx="962" cy="1443"/>
          </a:xfrm>
        </p:grpSpPr>
        <p:pic>
          <p:nvPicPr>
            <p:cNvPr id="19495" name="Picture 11" descr="Lasiurus cinereus 1kiser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448"/>
              <a:ext cx="962" cy="1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6" name="Text Box 12"/>
            <p:cNvSpPr txBox="1">
              <a:spLocks noChangeArrowheads="1"/>
            </p:cNvSpPr>
            <p:nvPr/>
          </p:nvSpPr>
          <p:spPr bwMode="auto">
            <a:xfrm>
              <a:off x="1920" y="36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chemeClr val="bg2"/>
                  </a:solidFill>
                </a:rPr>
                <a:t>J</a:t>
              </a:r>
              <a:r>
                <a:rPr lang="en-US">
                  <a:solidFill>
                    <a:schemeClr val="bg2"/>
                  </a:solidFill>
                </a:rPr>
                <a:t> </a:t>
              </a:r>
              <a:r>
                <a:rPr lang="en-US" sz="800">
                  <a:solidFill>
                    <a:schemeClr val="bg2"/>
                  </a:solidFill>
                </a:rPr>
                <a:t>Kiser</a:t>
              </a:r>
            </a:p>
          </p:txBody>
        </p:sp>
      </p:grpSp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8601075" y="3700463"/>
            <a:ext cx="1663700" cy="2644872"/>
            <a:chOff x="3024" y="1056"/>
            <a:chExt cx="1975" cy="3140"/>
          </a:xfrm>
        </p:grpSpPr>
        <p:pic>
          <p:nvPicPr>
            <p:cNvPr id="19493" name="Picture 14" descr="Lasiurus borealis (Female)kiser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056"/>
              <a:ext cx="1975" cy="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4" name="Rectangle 15"/>
            <p:cNvSpPr>
              <a:spLocks noChangeAspect="1" noChangeArrowheads="1"/>
            </p:cNvSpPr>
            <p:nvPr/>
          </p:nvSpPr>
          <p:spPr bwMode="auto">
            <a:xfrm>
              <a:off x="4433" y="3940"/>
              <a:ext cx="52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800"/>
                <a:t>J Kiser</a:t>
              </a:r>
            </a:p>
          </p:txBody>
        </p:sp>
      </p:grpSp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8601076" y="704850"/>
            <a:ext cx="1724025" cy="2918616"/>
            <a:chOff x="3138" y="629"/>
            <a:chExt cx="2178" cy="3688"/>
          </a:xfrm>
        </p:grpSpPr>
        <p:pic>
          <p:nvPicPr>
            <p:cNvPr id="19491" name="Picture 17" descr="silverchenger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629"/>
              <a:ext cx="2178" cy="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2" name="Rectangle 18"/>
            <p:cNvSpPr>
              <a:spLocks noChangeAspect="1" noChangeArrowheads="1"/>
            </p:cNvSpPr>
            <p:nvPr/>
          </p:nvSpPr>
          <p:spPr bwMode="auto">
            <a:xfrm>
              <a:off x="4386" y="4045"/>
              <a:ext cx="74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800"/>
                <a:t>J Chenger</a:t>
              </a:r>
            </a:p>
          </p:txBody>
        </p:sp>
      </p:grp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1590675" y="207645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Big brown bat</a:t>
            </a: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5476875" y="100965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Eastern small-footed </a:t>
            </a:r>
            <a:r>
              <a:rPr lang="en-US" sz="1200" dirty="0"/>
              <a:t>bat</a:t>
            </a: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1743075" y="253365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Indiana bat</a:t>
            </a:r>
          </a:p>
        </p:txBody>
      </p:sp>
      <p:sp>
        <p:nvSpPr>
          <p:cNvPr id="19473" name="Text Box 23"/>
          <p:cNvSpPr txBox="1">
            <a:spLocks noChangeArrowheads="1"/>
          </p:cNvSpPr>
          <p:nvPr/>
        </p:nvSpPr>
        <p:spPr bwMode="auto">
          <a:xfrm>
            <a:off x="5438775" y="279025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Northern </a:t>
            </a:r>
            <a:r>
              <a:rPr lang="en-US" sz="1200" dirty="0" smtClean="0"/>
              <a:t>long-eared </a:t>
            </a:r>
            <a:r>
              <a:rPr lang="en-US" sz="1200" dirty="0"/>
              <a:t>bat</a:t>
            </a:r>
          </a:p>
        </p:txBody>
      </p:sp>
      <p:sp>
        <p:nvSpPr>
          <p:cNvPr id="19474" name="Text Box 24"/>
          <p:cNvSpPr txBox="1">
            <a:spLocks noChangeArrowheads="1"/>
          </p:cNvSpPr>
          <p:nvPr/>
        </p:nvSpPr>
        <p:spPr bwMode="auto">
          <a:xfrm>
            <a:off x="1438275" y="4438650"/>
            <a:ext cx="243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Tri-colored bat</a:t>
            </a:r>
          </a:p>
        </p:txBody>
      </p: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4105275" y="4286250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Little brown bat</a:t>
            </a:r>
          </a:p>
        </p:txBody>
      </p:sp>
      <p:sp>
        <p:nvSpPr>
          <p:cNvPr id="19476" name="Text Box 26"/>
          <p:cNvSpPr txBox="1">
            <a:spLocks noChangeArrowheads="1"/>
          </p:cNvSpPr>
          <p:nvPr/>
        </p:nvSpPr>
        <p:spPr bwMode="auto">
          <a:xfrm>
            <a:off x="7000875" y="428625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Hoary bat</a:t>
            </a:r>
          </a:p>
        </p:txBody>
      </p:sp>
      <p:sp>
        <p:nvSpPr>
          <p:cNvPr id="19477" name="Text Box 27"/>
          <p:cNvSpPr txBox="1">
            <a:spLocks noChangeArrowheads="1"/>
          </p:cNvSpPr>
          <p:nvPr/>
        </p:nvSpPr>
        <p:spPr bwMode="auto">
          <a:xfrm>
            <a:off x="7275511" y="1106722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Silver-haired bat</a:t>
            </a:r>
          </a:p>
        </p:txBody>
      </p:sp>
      <p:sp>
        <p:nvSpPr>
          <p:cNvPr id="19478" name="Text Box 28"/>
          <p:cNvSpPr txBox="1">
            <a:spLocks noChangeArrowheads="1"/>
          </p:cNvSpPr>
          <p:nvPr/>
        </p:nvSpPr>
        <p:spPr bwMode="auto">
          <a:xfrm>
            <a:off x="7610476" y="550617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Eastern red </a:t>
            </a:r>
            <a:r>
              <a:rPr lang="en-US" sz="1200" dirty="0"/>
              <a:t>bat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349375" y="381000"/>
            <a:ext cx="5334000" cy="5943600"/>
            <a:chOff x="0" y="914400"/>
            <a:chExt cx="5334000" cy="5943600"/>
          </a:xfrm>
        </p:grpSpPr>
        <p:sp>
          <p:nvSpPr>
            <p:cNvPr id="29" name="Oval 28"/>
            <p:cNvSpPr/>
            <p:nvPr/>
          </p:nvSpPr>
          <p:spPr>
            <a:xfrm>
              <a:off x="0" y="2895600"/>
              <a:ext cx="2209800" cy="1981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07035" y="3962619"/>
              <a:ext cx="18002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Federally Endangered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90800" y="4648200"/>
              <a:ext cx="2743200" cy="22098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3200400" y="6059488"/>
              <a:ext cx="18288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State Endangered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286000" y="2590800"/>
              <a:ext cx="2819400" cy="20574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52700" y="2858650"/>
              <a:ext cx="1828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Federally </a:t>
              </a:r>
              <a:r>
                <a:rPr lang="en-US" b="1" dirty="0" smtClean="0">
                  <a:solidFill>
                    <a:srgbClr val="FFFFFF"/>
                  </a:solidFill>
                </a:rPr>
                <a:t>Threatened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0" y="4876800"/>
              <a:ext cx="2514600" cy="19812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228600" y="6096000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State Endangered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209800" y="914400"/>
              <a:ext cx="2895600" cy="1905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506980" y="1052562"/>
              <a:ext cx="18365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State Threatened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80251" y="55067"/>
            <a:ext cx="269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Migratory Tree Bats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32322" y="75704"/>
            <a:ext cx="14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Cave Bats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92782" y="6383369"/>
            <a:ext cx="281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Vermont Bat Species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0536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5" y="286603"/>
            <a:ext cx="10487025" cy="1450757"/>
          </a:xfrm>
        </p:spPr>
        <p:txBody>
          <a:bodyPr/>
          <a:lstStyle/>
          <a:p>
            <a:r>
              <a:rPr lang="en-US" dirty="0" smtClean="0"/>
              <a:t>Ecosystem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55" y="1845734"/>
            <a:ext cx="6779895" cy="4023360"/>
          </a:xfrm>
        </p:spPr>
        <p:txBody>
          <a:bodyPr/>
          <a:lstStyle/>
          <a:p>
            <a:r>
              <a:rPr lang="en-US" dirty="0" smtClean="0"/>
              <a:t>Bats are the main predator of nocturnal insects</a:t>
            </a:r>
          </a:p>
          <a:p>
            <a:r>
              <a:rPr lang="en-US" dirty="0" smtClean="0"/>
              <a:t>Eat up to half their weight in insects each night</a:t>
            </a:r>
          </a:p>
          <a:p>
            <a:r>
              <a:rPr lang="en-US" dirty="0" smtClean="0"/>
              <a:t>Research demonstrates increased crop damage when bats are excluded</a:t>
            </a:r>
          </a:p>
          <a:p>
            <a:r>
              <a:rPr lang="en-US" dirty="0" smtClean="0"/>
              <a:t>Prey include agricultural, human, and forest pests</a:t>
            </a:r>
          </a:p>
          <a:p>
            <a:pPr lvl="1"/>
            <a:r>
              <a:rPr lang="en-US" dirty="0" smtClean="0"/>
              <a:t>Lepidoptera </a:t>
            </a:r>
          </a:p>
          <a:p>
            <a:pPr lvl="1"/>
            <a:r>
              <a:rPr lang="en-US" dirty="0" err="1" smtClean="0"/>
              <a:t>Coleoptera</a:t>
            </a:r>
            <a:endParaRPr lang="en-US" dirty="0" smtClean="0"/>
          </a:p>
          <a:p>
            <a:r>
              <a:rPr lang="en-US" dirty="0" smtClean="0"/>
              <a:t>Not all bats are equal: Different species forage on different prey</a:t>
            </a:r>
          </a:p>
          <a:p>
            <a:r>
              <a:rPr lang="en-US" dirty="0" smtClean="0"/>
              <a:t>Great information gaps</a:t>
            </a:r>
          </a:p>
          <a:p>
            <a:r>
              <a:rPr lang="en-US" dirty="0" smtClean="0"/>
              <a:t>Most ecosystem implications are yet unknown</a:t>
            </a:r>
          </a:p>
        </p:txBody>
      </p:sp>
      <p:pic>
        <p:nvPicPr>
          <p:cNvPr id="5" name="Picture 2" descr="W:\FW_Wildlife\Scott Darling\BATS\BATS Fri 7-23 Full Restore\Bat Pictures\Roost Sites\Monktonroostre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24" y="933450"/>
            <a:ext cx="3964781" cy="528637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smtClean="0"/>
              <a:t>Bat Monitoring History in Vermont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45734"/>
            <a:ext cx="11849100" cy="44788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1930s to 60s 		WH Davis and HB Hitchcock, Middlebury College</a:t>
            </a:r>
          </a:p>
          <a:p>
            <a:endParaRPr lang="en-US" sz="2400" dirty="0" smtClean="0"/>
          </a:p>
          <a:p>
            <a:r>
              <a:rPr lang="en-US" sz="2400" dirty="0" smtClean="0"/>
              <a:t>1980s forward		VT Fish &amp;Wildlife with assistance from the organized Caving Community</a:t>
            </a:r>
          </a:p>
          <a:p>
            <a:r>
              <a:rPr lang="en-US" sz="2400" dirty="0" smtClean="0"/>
              <a:t>			Green Mountain National Forest, Army Corps of Engineers, Consultants,</a:t>
            </a:r>
          </a:p>
          <a:p>
            <a:endParaRPr lang="en-US" sz="2400" dirty="0" smtClean="0"/>
          </a:p>
          <a:p>
            <a:r>
              <a:rPr lang="en-US" sz="2400" dirty="0" smtClean="0"/>
              <a:t>2008-2010 		White-nose Syndrome monitoring and population assessment</a:t>
            </a:r>
          </a:p>
          <a:p>
            <a:endParaRPr lang="en-US" sz="2400" dirty="0" smtClean="0"/>
          </a:p>
          <a:p>
            <a:r>
              <a:rPr lang="en-US" sz="2400" dirty="0" smtClean="0"/>
              <a:t>2011-Present 		Conservation and Recovery planning, National Wildlife Refuges</a:t>
            </a:r>
          </a:p>
          <a:p>
            <a:endParaRPr lang="en-US" sz="2400" dirty="0" smtClean="0"/>
          </a:p>
          <a:p>
            <a:r>
              <a:rPr lang="en-US" sz="2400" dirty="0" smtClean="0"/>
              <a:t>2016			North American Bat Monitoring Project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2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Monitoring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07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Colony monitoring </a:t>
            </a:r>
          </a:p>
          <a:p>
            <a:pPr lvl="1"/>
            <a:r>
              <a:rPr lang="en-US" dirty="0" smtClean="0"/>
              <a:t>Winter hibernacula surveys</a:t>
            </a:r>
          </a:p>
          <a:p>
            <a:pPr lvl="1"/>
            <a:r>
              <a:rPr lang="en-US" dirty="0" smtClean="0"/>
              <a:t>Summer maternity roost surveys</a:t>
            </a:r>
          </a:p>
          <a:p>
            <a:r>
              <a:rPr lang="en-US" dirty="0" smtClean="0"/>
              <a:t>Incidental reports</a:t>
            </a:r>
          </a:p>
          <a:p>
            <a:pPr lvl="1"/>
            <a:r>
              <a:rPr lang="en-US" dirty="0" smtClean="0"/>
              <a:t>Health Department rabies submissions</a:t>
            </a:r>
          </a:p>
          <a:p>
            <a:pPr lvl="1"/>
            <a:r>
              <a:rPr lang="en-US" dirty="0" smtClean="0"/>
              <a:t>Citizen reports of sightings and colonies</a:t>
            </a:r>
          </a:p>
          <a:p>
            <a:r>
              <a:rPr lang="en-US" dirty="0" smtClean="0"/>
              <a:t>Capture surveys</a:t>
            </a:r>
          </a:p>
          <a:p>
            <a:pPr lvl="1"/>
            <a:r>
              <a:rPr lang="en-US" dirty="0" smtClean="0"/>
              <a:t>Summer mist net surveys</a:t>
            </a:r>
          </a:p>
          <a:p>
            <a:pPr lvl="1"/>
            <a:r>
              <a:rPr lang="en-US" dirty="0" smtClean="0"/>
              <a:t>Fall swarm surveys</a:t>
            </a:r>
          </a:p>
          <a:p>
            <a:pPr lvl="1"/>
            <a:r>
              <a:rPr lang="en-US" dirty="0" smtClean="0"/>
              <a:t>Spring emergence surveys</a:t>
            </a:r>
          </a:p>
          <a:p>
            <a:r>
              <a:rPr lang="en-US" dirty="0" smtClean="0"/>
              <a:t>Acoustic surveys</a:t>
            </a:r>
          </a:p>
          <a:p>
            <a:pPr lvl="1"/>
            <a:r>
              <a:rPr lang="en-US" dirty="0" smtClean="0"/>
              <a:t>Stationary</a:t>
            </a:r>
          </a:p>
          <a:p>
            <a:pPr lvl="1"/>
            <a:r>
              <a:rPr lang="en-US" dirty="0" smtClean="0"/>
              <a:t>Driving Transect</a:t>
            </a:r>
          </a:p>
          <a:p>
            <a:endParaRPr lang="en-US" dirty="0"/>
          </a:p>
        </p:txBody>
      </p:sp>
      <p:pic>
        <p:nvPicPr>
          <p:cNvPr id="4" name="Picture 1030" descr="mcduff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439545"/>
            <a:ext cx="3733800" cy="497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Lasiurus borealis-in netkis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767" y="4071129"/>
            <a:ext cx="3286125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9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Viability Factors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threats: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3893820" cy="3378200"/>
          </a:xfrm>
        </p:spPr>
        <p:txBody>
          <a:bodyPr/>
          <a:lstStyle/>
          <a:p>
            <a:r>
              <a:rPr lang="en-US" dirty="0" smtClean="0"/>
              <a:t>White-nose Syndrome</a:t>
            </a:r>
          </a:p>
          <a:p>
            <a:r>
              <a:rPr lang="en-US" dirty="0" smtClean="0"/>
              <a:t>Wind energy development</a:t>
            </a:r>
          </a:p>
          <a:p>
            <a:r>
              <a:rPr lang="en-US" dirty="0" smtClean="0"/>
              <a:t>Loss of habitat and connectivity</a:t>
            </a:r>
          </a:p>
          <a:p>
            <a:r>
              <a:rPr lang="en-US" dirty="0"/>
              <a:t>Human </a:t>
            </a:r>
            <a:r>
              <a:rPr lang="en-US" dirty="0" smtClean="0"/>
              <a:t>disturbance</a:t>
            </a:r>
          </a:p>
          <a:p>
            <a:r>
              <a:rPr lang="en-US" dirty="0" smtClean="0"/>
              <a:t>Biodiversity decline (insects)</a:t>
            </a:r>
          </a:p>
          <a:p>
            <a:r>
              <a:rPr lang="en-US" dirty="0" smtClean="0"/>
              <a:t>Climate change?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41596" y="1853779"/>
            <a:ext cx="4937760" cy="736282"/>
          </a:xfrm>
        </p:spPr>
        <p:txBody>
          <a:bodyPr/>
          <a:lstStyle/>
          <a:p>
            <a:r>
              <a:rPr lang="en-US" dirty="0"/>
              <a:t>Natural history limitations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141596" y="2582334"/>
            <a:ext cx="4937760" cy="337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Low reproductive rate</a:t>
            </a:r>
          </a:p>
          <a:p>
            <a:pPr marL="0" indent="0">
              <a:buNone/>
            </a:pPr>
            <a:r>
              <a:rPr lang="en-US" dirty="0" smtClean="0"/>
              <a:t>High site-fidelity</a:t>
            </a:r>
          </a:p>
          <a:p>
            <a:pPr marL="0" indent="0">
              <a:buNone/>
            </a:pPr>
            <a:r>
              <a:rPr lang="en-US" dirty="0" smtClean="0"/>
              <a:t>Limited suitable habitat (hibernacula)</a:t>
            </a:r>
          </a:p>
          <a:p>
            <a:pPr marL="0" indent="0">
              <a:buNone/>
            </a:pPr>
            <a:r>
              <a:rPr lang="en-US" dirty="0" smtClean="0"/>
              <a:t>Vulnerability to disturbance when flightless, when hibernating, and when in torpor</a:t>
            </a:r>
          </a:p>
          <a:p>
            <a:pPr marL="0" indent="0">
              <a:buNone/>
            </a:pPr>
            <a:r>
              <a:rPr lang="en-US" dirty="0" smtClean="0"/>
              <a:t>Migratory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8766" y="140382"/>
            <a:ext cx="2842259" cy="268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0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773259"/>
          </a:xfrm>
        </p:spPr>
        <p:txBody>
          <a:bodyPr>
            <a:noAutofit/>
          </a:bodyPr>
          <a:lstStyle/>
          <a:p>
            <a:pPr marL="54864"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White-nose Syndrome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0224"/>
            <a:ext cx="2590800" cy="198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Fungal disease</a:t>
            </a:r>
          </a:p>
          <a:p>
            <a:r>
              <a:rPr lang="en-US" sz="2800" dirty="0" smtClean="0"/>
              <a:t>Psychrophilic</a:t>
            </a:r>
          </a:p>
          <a:p>
            <a:r>
              <a:rPr lang="en-US" sz="2800" dirty="0" smtClean="0"/>
              <a:t>Invasive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839199" y="1800224"/>
            <a:ext cx="2867025" cy="208597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Differential mortality among species</a:t>
            </a:r>
          </a:p>
          <a:p>
            <a:r>
              <a:rPr lang="en-US" sz="2800" dirty="0" smtClean="0"/>
              <a:t>Persists </a:t>
            </a:r>
            <a:r>
              <a:rPr lang="en-US" sz="2800" dirty="0"/>
              <a:t>without </a:t>
            </a:r>
            <a:r>
              <a:rPr lang="en-US" sz="2800" dirty="0" smtClean="0"/>
              <a:t>bats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1975492" cy="21875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WNS is in</a:t>
            </a:r>
          </a:p>
          <a:p>
            <a:r>
              <a:rPr lang="en-US" sz="2800" dirty="0" smtClean="0"/>
              <a:t>27 states </a:t>
            </a:r>
          </a:p>
          <a:p>
            <a:r>
              <a:rPr lang="en-US" sz="2800" dirty="0" smtClean="0"/>
              <a:t>5 Canadian provinces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9305924" y="4191000"/>
            <a:ext cx="2276475" cy="19351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Bats can heal</a:t>
            </a:r>
          </a:p>
          <a:p>
            <a:r>
              <a:rPr lang="en-US" sz="2800" dirty="0" smtClean="0"/>
              <a:t>Studying survivors</a:t>
            </a:r>
            <a:endParaRPr lang="en-US" sz="2800" dirty="0"/>
          </a:p>
        </p:txBody>
      </p:sp>
      <p:pic>
        <p:nvPicPr>
          <p:cNvPr id="27653" name="Picture 4" descr="Wingspotssumm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819400" cy="2584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white nose syndrome in hailes cave 2007Al Hicks NYDE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200298"/>
            <a:ext cx="5334000" cy="2457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15200" y="3352801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N. </a:t>
            </a:r>
            <a:r>
              <a:rPr lang="en-US" sz="1000" dirty="0" err="1"/>
              <a:t>Heaslip</a:t>
            </a:r>
            <a:r>
              <a:rPr lang="en-US" sz="1000" dirty="0"/>
              <a:t>, NYDEC</a:t>
            </a:r>
          </a:p>
        </p:txBody>
      </p:sp>
      <p:pic>
        <p:nvPicPr>
          <p:cNvPr id="8" name="Picture 7" descr="Ely_W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092" y="3886200"/>
            <a:ext cx="3358509" cy="275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9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94474"/>
              </p:ext>
            </p:extLst>
          </p:nvPr>
        </p:nvGraphicFramePr>
        <p:xfrm>
          <a:off x="0" y="0"/>
          <a:ext cx="12192000" cy="641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0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IMG_16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9" descr="batoni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062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sSkull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914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</TotalTime>
  <Words>710</Words>
  <Application>Microsoft Office PowerPoint</Application>
  <PresentationFormat>Widescreen</PresentationFormat>
  <Paragraphs>364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Retrospect</vt:lpstr>
      <vt:lpstr>Chart</vt:lpstr>
      <vt:lpstr>Cave-Bat Population Trends and White-nose Syndrome in Vermont</vt:lpstr>
      <vt:lpstr>PowerPoint Presentation</vt:lpstr>
      <vt:lpstr>Bat Monitoring History in Vermont</vt:lpstr>
      <vt:lpstr>Population Monitoring Tools</vt:lpstr>
      <vt:lpstr>Population Viability Factors</vt:lpstr>
      <vt:lpstr>White-nose Syndrome</vt:lpstr>
      <vt:lpstr>PowerPoint Presentation</vt:lpstr>
      <vt:lpstr>PowerPoint Presentation</vt:lpstr>
      <vt:lpstr>PowerPoint Presentation</vt:lpstr>
      <vt:lpstr>2010 Cave-Bat Population Assessment</vt:lpstr>
      <vt:lpstr>Fall Swarm Surveys</vt:lpstr>
      <vt:lpstr>Summer Mist Net Surveys</vt:lpstr>
      <vt:lpstr>Acoustic Bat Calls Rutland County 2007 - 2010</vt:lpstr>
      <vt:lpstr>PowerPoint Presentation</vt:lpstr>
      <vt:lpstr>PowerPoint Presentation</vt:lpstr>
      <vt:lpstr>Human Disturbance</vt:lpstr>
      <vt:lpstr>PowerPoint Presentation</vt:lpstr>
      <vt:lpstr>PowerPoint Presentation</vt:lpstr>
      <vt:lpstr>PowerPoint Presentation</vt:lpstr>
      <vt:lpstr>Ecosystem Implications</vt:lpstr>
    </vt:vector>
  </TitlesOfParts>
  <Company>Agency of Natural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Cave-bat population trends and white-nose syndrome in VT</dc:title>
  <dc:creator>Alyssa Bennett</dc:creator>
  <cp:lastModifiedBy>Jim Duncan</cp:lastModifiedBy>
  <cp:revision>61</cp:revision>
  <dcterms:created xsi:type="dcterms:W3CDTF">2015-12-09T23:35:01Z</dcterms:created>
  <dcterms:modified xsi:type="dcterms:W3CDTF">2015-12-17T21:11:01Z</dcterms:modified>
</cp:coreProperties>
</file>