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8" r:id="rId2"/>
    <p:sldId id="257" r:id="rId3"/>
    <p:sldId id="327" r:id="rId4"/>
    <p:sldId id="341" r:id="rId5"/>
    <p:sldId id="267" r:id="rId6"/>
    <p:sldId id="270" r:id="rId7"/>
    <p:sldId id="331" r:id="rId8"/>
    <p:sldId id="342" r:id="rId9"/>
    <p:sldId id="344" r:id="rId10"/>
    <p:sldId id="345" r:id="rId11"/>
    <p:sldId id="346" r:id="rId12"/>
    <p:sldId id="334" r:id="rId13"/>
    <p:sldId id="343" r:id="rId14"/>
    <p:sldId id="348"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0D0D0D"/>
    <a:srgbClr val="0070C0"/>
    <a:srgbClr val="FFFFFF"/>
    <a:srgbClr val="40404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54174" autoAdjust="0"/>
  </p:normalViewPr>
  <p:slideViewPr>
    <p:cSldViewPr>
      <p:cViewPr varScale="1">
        <p:scale>
          <a:sx n="58" d="100"/>
          <a:sy n="58" d="100"/>
        </p:scale>
        <p:origin x="1398"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D4423E-9226-4B20-BC99-0ADB8DDBE5EB}" type="datetimeFigureOut">
              <a:rPr lang="en-US" smtClean="0"/>
              <a:t>1/12/2015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9CDC3D-918E-41AC-AB7B-B01B5115E796}" type="slidenum">
              <a:rPr lang="en-US" smtClean="0"/>
              <a:t>‹#›</a:t>
            </a:fld>
            <a:endParaRPr lang="en-US"/>
          </a:p>
        </p:txBody>
      </p:sp>
    </p:spTree>
    <p:extLst>
      <p:ext uri="{BB962C8B-B14F-4D97-AF65-F5344CB8AC3E}">
        <p14:creationId xmlns:p14="http://schemas.microsoft.com/office/powerpoint/2010/main" val="224002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nrs.fs.fed.us/data/urban/state/viz.asp?var=STUPOPDN00&amp;region=NE&amp;state=VT" TargetMode="External"/><Relationship Id="rId13" Type="http://schemas.openxmlformats.org/officeDocument/2006/relationships/hyperlink" Target="http://www.nrs.fs.fed.us/data/urban/state/viz.asp?var=STUCSDOL&amp;region=NE&amp;state=VT" TargetMode="External"/><Relationship Id="rId3" Type="http://schemas.openxmlformats.org/officeDocument/2006/relationships/hyperlink" Target="http://www.nrs.fs.fed.us/data/urban/state/viz.asp?var=STUPOP00&amp;region=NE&amp;state=VT" TargetMode="External"/><Relationship Id="rId7" Type="http://schemas.openxmlformats.org/officeDocument/2006/relationships/hyperlink" Target="http://www.nrs.fs.fed.us/data/urban/state/viz.asp?var=STULARCHNG&amp;region=NE&amp;state=VT" TargetMode="External"/><Relationship Id="rId12" Type="http://schemas.openxmlformats.org/officeDocument/2006/relationships/hyperlink" Target="http://www.nrs.fs.fed.us/data/urban/state/viz.asp?var=STUCS&amp;region=NE&amp;state=VT" TargetMode="External"/><Relationship Id="rId17" Type="http://schemas.openxmlformats.org/officeDocument/2006/relationships/hyperlink" Target="http://www.nrs.fs.fed.us/data/urban/state/viz.asp?var=STUTPOLDOL&amp;region=NE&amp;state=VT" TargetMode="External"/><Relationship Id="rId2" Type="http://schemas.openxmlformats.org/officeDocument/2006/relationships/slide" Target="../slides/slide2.xml"/><Relationship Id="rId16" Type="http://schemas.openxmlformats.org/officeDocument/2006/relationships/hyperlink" Target="http://www.nrs.fs.fed.us/data/urban/state/viz.asp?var=STUTPOL&amp;region=NE&amp;state=VT" TargetMode="External"/><Relationship Id="rId1" Type="http://schemas.openxmlformats.org/officeDocument/2006/relationships/notesMaster" Target="../notesMasters/notesMaster1.xml"/><Relationship Id="rId6" Type="http://schemas.openxmlformats.org/officeDocument/2006/relationships/hyperlink" Target="http://www.nrs.fs.fed.us/data/urban/state/viz.asp?var=STULAR00PER&amp;region=NE&amp;state=VT" TargetMode="External"/><Relationship Id="rId11" Type="http://schemas.openxmlformats.org/officeDocument/2006/relationships/hyperlink" Target="http://www.nrs.fs.fed.us/data/urban/state/viz.asp?var=STUCANPCAP&amp;region=NE&amp;state=VT" TargetMode="External"/><Relationship Id="rId5" Type="http://schemas.openxmlformats.org/officeDocument/2006/relationships/hyperlink" Target="http://www.nrs.fs.fed.us/data/urban/state/viz.asp?var=STUPOPPER&amp;region=NE&amp;state=VT" TargetMode="External"/><Relationship Id="rId15" Type="http://schemas.openxmlformats.org/officeDocument/2006/relationships/hyperlink" Target="http://www.nrs.fs.fed.us/data/urban/state/viz.asp?var=STUCSEDOL&amp;region=NE&amp;state=VT" TargetMode="External"/><Relationship Id="rId10" Type="http://schemas.openxmlformats.org/officeDocument/2006/relationships/hyperlink" Target="http://www.nrs.fs.fed.us/data/urban/state/viz.asp?var=STUCANPER&amp;region=NE&amp;state=VT" TargetMode="External"/><Relationship Id="rId4" Type="http://schemas.openxmlformats.org/officeDocument/2006/relationships/hyperlink" Target="http://www.nrs.fs.fed.us/data/urban/state/viz.asp?var=STUPOPCHNG&amp;region=NE&amp;state=VT" TargetMode="External"/><Relationship Id="rId9" Type="http://schemas.openxmlformats.org/officeDocument/2006/relationships/hyperlink" Target="http://www.nrs.fs.fed.us/data/urban/state/viz.asp?var=STUPOPDNCHNG&amp;region=NE&amp;state=VT" TargetMode="External"/><Relationship Id="rId14" Type="http://schemas.openxmlformats.org/officeDocument/2006/relationships/hyperlink" Target="http://www.nrs.fs.fed.us/data/urban/state/viz.asp?var=STUCSE&amp;region=NE&amp;state=V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hlinkClick r:id="rId3"/>
              </a:rPr>
              <a:t>Urban Population</a:t>
            </a:r>
            <a:r>
              <a:rPr lang="en-US" dirty="0" smtClean="0">
                <a:effectLst/>
              </a:rPr>
              <a:t> 232,448</a:t>
            </a:r>
            <a:r>
              <a:rPr lang="en-US" dirty="0" smtClean="0">
                <a:effectLst/>
                <a:hlinkClick r:id="rId4"/>
              </a:rPr>
              <a:t> </a:t>
            </a:r>
          </a:p>
          <a:p>
            <a:r>
              <a:rPr lang="en-US" dirty="0" smtClean="0">
                <a:effectLst/>
                <a:hlinkClick r:id="rId4"/>
              </a:rPr>
              <a:t>Percent Urban Population Change from 1990</a:t>
            </a:r>
            <a:r>
              <a:rPr lang="en-US" dirty="0" smtClean="0">
                <a:effectLst/>
              </a:rPr>
              <a:t>28.3%</a:t>
            </a:r>
            <a:r>
              <a:rPr lang="en-US" dirty="0" smtClean="0">
                <a:effectLst/>
                <a:hlinkClick r:id="rId5"/>
              </a:rPr>
              <a:t> </a:t>
            </a:r>
          </a:p>
          <a:p>
            <a:r>
              <a:rPr lang="en-US" dirty="0" smtClean="0">
                <a:effectLst/>
                <a:hlinkClick r:id="rId5"/>
              </a:rPr>
              <a:t>Percent of Total State Population</a:t>
            </a:r>
            <a:r>
              <a:rPr lang="en-US" dirty="0" smtClean="0">
                <a:effectLst/>
              </a:rPr>
              <a:t>38.2%</a:t>
            </a:r>
            <a:r>
              <a:rPr lang="en-US" dirty="0" smtClean="0">
                <a:effectLst/>
                <a:hlinkClick r:id="rId6"/>
              </a:rPr>
              <a:t> </a:t>
            </a:r>
          </a:p>
          <a:p>
            <a:r>
              <a:rPr lang="en-US" dirty="0" smtClean="0">
                <a:effectLst/>
                <a:hlinkClick r:id="rId6"/>
              </a:rPr>
              <a:t>Percent Urban Land of State Land Area</a:t>
            </a:r>
            <a:r>
              <a:rPr lang="en-US" dirty="0" smtClean="0">
                <a:effectLst/>
              </a:rPr>
              <a:t>1.6%</a:t>
            </a:r>
          </a:p>
          <a:p>
            <a:r>
              <a:rPr lang="en-US" dirty="0" smtClean="0">
                <a:effectLst/>
                <a:hlinkClick r:id="rId7"/>
              </a:rPr>
              <a:t>Percent Urban Land Change from 1990</a:t>
            </a:r>
            <a:r>
              <a:rPr lang="en-US" dirty="0" smtClean="0">
                <a:effectLst/>
              </a:rPr>
              <a:t> -3.7%</a:t>
            </a:r>
            <a:r>
              <a:rPr lang="en-US" dirty="0" smtClean="0">
                <a:effectLst/>
                <a:hlinkClick r:id="rId8"/>
              </a:rPr>
              <a:t> </a:t>
            </a:r>
          </a:p>
          <a:p>
            <a:r>
              <a:rPr lang="en-US" dirty="0" smtClean="0">
                <a:effectLst/>
                <a:hlinkClick r:id="rId8"/>
              </a:rPr>
              <a:t>Urban Population Density</a:t>
            </a:r>
            <a:r>
              <a:rPr lang="en-US" dirty="0" smtClean="0">
                <a:effectLst/>
              </a:rPr>
              <a:t> 616.8</a:t>
            </a:r>
            <a:r>
              <a:rPr lang="en-US" dirty="0" smtClean="0">
                <a:effectLst/>
                <a:hlinkClick r:id="rId9"/>
              </a:rPr>
              <a:t> </a:t>
            </a:r>
          </a:p>
          <a:p>
            <a:r>
              <a:rPr lang="en-US" dirty="0" smtClean="0">
                <a:effectLst/>
                <a:hlinkClick r:id="rId9"/>
              </a:rPr>
              <a:t>Percent Urban Population Density Change from 1990</a:t>
            </a:r>
            <a:r>
              <a:rPr lang="en-US" dirty="0" smtClean="0">
                <a:effectLst/>
              </a:rPr>
              <a:t> 33.2%</a:t>
            </a:r>
            <a:r>
              <a:rPr lang="en-US" dirty="0" smtClean="0">
                <a:effectLst/>
                <a:hlinkClick r:id="rId10"/>
              </a:rPr>
              <a:t> </a:t>
            </a:r>
          </a:p>
          <a:p>
            <a:r>
              <a:rPr lang="en-US" dirty="0" smtClean="0">
                <a:effectLst/>
                <a:hlinkClick r:id="rId10"/>
              </a:rPr>
              <a:t>Percent Urban Tree Canopy Cover of Urban Land</a:t>
            </a:r>
            <a:r>
              <a:rPr lang="en-US" dirty="0" smtClean="0">
                <a:effectLst/>
              </a:rPr>
              <a:t> 30.8%</a:t>
            </a:r>
            <a:r>
              <a:rPr lang="en-US" dirty="0" smtClean="0">
                <a:effectLst/>
                <a:hlinkClick r:id="rId11"/>
              </a:rPr>
              <a:t> </a:t>
            </a:r>
          </a:p>
          <a:p>
            <a:r>
              <a:rPr lang="en-US" dirty="0" smtClean="0">
                <a:effectLst/>
                <a:hlinkClick r:id="rId11"/>
              </a:rPr>
              <a:t>Tree Canopy Cover Per Capita (square meters/person)</a:t>
            </a:r>
            <a:r>
              <a:rPr lang="en-US" dirty="0" smtClean="0">
                <a:effectLst/>
              </a:rPr>
              <a:t> 498.5</a:t>
            </a:r>
          </a:p>
          <a:p>
            <a:r>
              <a:rPr lang="en-US" dirty="0" smtClean="0">
                <a:effectLst/>
                <a:hlinkClick r:id="rId12"/>
              </a:rPr>
              <a:t>Urban Carbon Storage (metric tons)</a:t>
            </a:r>
            <a:r>
              <a:rPr lang="en-US" dirty="0" smtClean="0">
                <a:effectLst/>
              </a:rPr>
              <a:t> 1,100,000</a:t>
            </a:r>
            <a:r>
              <a:rPr lang="en-US" dirty="0" smtClean="0">
                <a:effectLst/>
                <a:hlinkClick r:id="rId13"/>
              </a:rPr>
              <a:t> </a:t>
            </a:r>
          </a:p>
          <a:p>
            <a:r>
              <a:rPr lang="en-US" dirty="0" smtClean="0">
                <a:effectLst/>
                <a:hlinkClick r:id="rId13"/>
              </a:rPr>
              <a:t>Urban Carbon Storage Value ($)</a:t>
            </a:r>
            <a:r>
              <a:rPr lang="en-US" dirty="0" smtClean="0">
                <a:effectLst/>
              </a:rPr>
              <a:t>$25,100,000</a:t>
            </a:r>
          </a:p>
          <a:p>
            <a:r>
              <a:rPr lang="en-US" dirty="0" smtClean="0">
                <a:effectLst/>
                <a:hlinkClick r:id="rId14"/>
              </a:rPr>
              <a:t>Urban Carbon Sequestration of Urban Trees(metric tons/year)</a:t>
            </a:r>
            <a:r>
              <a:rPr lang="en-US" dirty="0" smtClean="0">
                <a:effectLst/>
              </a:rPr>
              <a:t>35,000</a:t>
            </a:r>
            <a:r>
              <a:rPr lang="en-US" dirty="0" smtClean="0">
                <a:effectLst/>
                <a:hlinkClick r:id="rId15"/>
              </a:rPr>
              <a:t> </a:t>
            </a:r>
          </a:p>
          <a:p>
            <a:r>
              <a:rPr lang="en-US" dirty="0" smtClean="0">
                <a:effectLst/>
                <a:hlinkClick r:id="rId15"/>
              </a:rPr>
              <a:t>Urban Carbon Sequestration of Urban Trees ($/year)</a:t>
            </a:r>
            <a:r>
              <a:rPr lang="en-US" dirty="0" smtClean="0">
                <a:effectLst/>
              </a:rPr>
              <a:t> $798,000</a:t>
            </a:r>
            <a:r>
              <a:rPr lang="en-US" dirty="0" smtClean="0">
                <a:effectLst/>
                <a:hlinkClick r:id="rId16"/>
              </a:rPr>
              <a:t> </a:t>
            </a:r>
          </a:p>
          <a:p>
            <a:r>
              <a:rPr lang="en-US" dirty="0" smtClean="0">
                <a:effectLst/>
                <a:hlinkClick r:id="rId16"/>
              </a:rPr>
              <a:t>Total Air Pollution Removal from Urban Trees (CO, NO2, SO2, PM10 in metric tons/year) </a:t>
            </a:r>
            <a:r>
              <a:rPr lang="en-US" dirty="0" smtClean="0">
                <a:effectLst/>
              </a:rPr>
              <a:t>750</a:t>
            </a:r>
            <a:r>
              <a:rPr lang="en-US" dirty="0" smtClean="0">
                <a:effectLst/>
                <a:hlinkClick r:id="rId17"/>
              </a:rPr>
              <a:t> </a:t>
            </a:r>
          </a:p>
          <a:p>
            <a:r>
              <a:rPr lang="en-US" dirty="0" smtClean="0">
                <a:effectLst/>
                <a:hlinkClick r:id="rId17"/>
              </a:rPr>
              <a:t>Total Air Pollution Removal Value from Urban Trees ($/year)</a:t>
            </a:r>
            <a:r>
              <a:rPr lang="en-US" dirty="0" smtClean="0">
                <a:effectLst/>
              </a:rPr>
              <a:t>$6,600,000</a:t>
            </a:r>
            <a:endParaRPr lang="en-US" dirty="0"/>
          </a:p>
        </p:txBody>
      </p:sp>
      <p:sp>
        <p:nvSpPr>
          <p:cNvPr id="4" name="Slide Number Placeholder 3"/>
          <p:cNvSpPr>
            <a:spLocks noGrp="1"/>
          </p:cNvSpPr>
          <p:nvPr>
            <p:ph type="sldNum" sz="quarter" idx="10"/>
          </p:nvPr>
        </p:nvSpPr>
        <p:spPr/>
        <p:txBody>
          <a:bodyPr/>
          <a:lstStyle/>
          <a:p>
            <a:fld id="{C39CDC3D-918E-41AC-AB7B-B01B5115E796}" type="slidenum">
              <a:rPr lang="en-US" smtClean="0"/>
              <a:t>2</a:t>
            </a:fld>
            <a:endParaRPr lang="en-US"/>
          </a:p>
        </p:txBody>
      </p:sp>
    </p:spTree>
    <p:extLst>
      <p:ext uri="{BB962C8B-B14F-4D97-AF65-F5344CB8AC3E}">
        <p14:creationId xmlns:p14="http://schemas.microsoft.com/office/powerpoint/2010/main" val="4068758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We have a urban tree inventory layer on ANRs GIS Atlas to view the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We have a management plan template that helps communities move from inventory to action.</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r>
              <a:rPr lang="en-US" dirty="0" smtClean="0"/>
              <a:t>Screen</a:t>
            </a:r>
            <a:r>
              <a:rPr lang="en-US" baseline="0" dirty="0" smtClean="0"/>
              <a:t> shot of Atlas.</a:t>
            </a:r>
            <a:endParaRPr lang="en-US" dirty="0"/>
          </a:p>
        </p:txBody>
      </p:sp>
      <p:sp>
        <p:nvSpPr>
          <p:cNvPr id="4" name="Slide Number Placeholder 3"/>
          <p:cNvSpPr>
            <a:spLocks noGrp="1"/>
          </p:cNvSpPr>
          <p:nvPr>
            <p:ph type="sldNum" sz="quarter" idx="10"/>
          </p:nvPr>
        </p:nvSpPr>
        <p:spPr/>
        <p:txBody>
          <a:bodyPr/>
          <a:lstStyle/>
          <a:p>
            <a:fld id="{C39CDC3D-918E-41AC-AB7B-B01B5115E796}" type="slidenum">
              <a:rPr lang="en-US" smtClean="0"/>
              <a:t>11</a:t>
            </a:fld>
            <a:endParaRPr lang="en-US"/>
          </a:p>
        </p:txBody>
      </p:sp>
    </p:spTree>
    <p:extLst>
      <p:ext uri="{BB962C8B-B14F-4D97-AF65-F5344CB8AC3E}">
        <p14:creationId xmlns:p14="http://schemas.microsoft.com/office/powerpoint/2010/main" val="2558865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0" kern="1200" dirty="0" smtClean="0">
                <a:solidFill>
                  <a:schemeClr val="tx1"/>
                </a:solidFill>
                <a:effectLst/>
                <a:latin typeface="+mn-lt"/>
                <a:ea typeface="+mn-ea"/>
                <a:cs typeface="+mn-cs"/>
              </a:rPr>
              <a:t>Slide 13: We are witnessing communities build viable, relevant and supported tree management programs.</a:t>
            </a:r>
            <a:endParaRPr lang="en-US" sz="1100" kern="1200" dirty="0" smtClean="0">
              <a:solidFill>
                <a:schemeClr val="tx1"/>
              </a:solidFill>
              <a:effectLst/>
              <a:latin typeface="+mn-lt"/>
              <a:ea typeface="+mn-ea"/>
              <a:cs typeface="+mn-cs"/>
            </a:endParaRPr>
          </a:p>
          <a:p>
            <a:pPr lvl="1"/>
            <a:r>
              <a:rPr lang="en-US" sz="1200" i="0" kern="1200" dirty="0" smtClean="0">
                <a:solidFill>
                  <a:schemeClr val="tx1"/>
                </a:solidFill>
                <a:effectLst/>
                <a:latin typeface="+mn-lt"/>
                <a:ea typeface="+mn-ea"/>
                <a:cs typeface="+mn-cs"/>
              </a:rPr>
              <a:t>Volunteer tree groups are forming or focusing (CCs) on their urban forests.</a:t>
            </a:r>
            <a:endParaRPr lang="en-US" sz="1100" kern="1200" dirty="0" smtClean="0">
              <a:solidFill>
                <a:schemeClr val="tx1"/>
              </a:solidFill>
              <a:effectLst/>
              <a:latin typeface="+mn-lt"/>
              <a:ea typeface="+mn-ea"/>
              <a:cs typeface="+mn-cs"/>
            </a:endParaRPr>
          </a:p>
          <a:p>
            <a:pPr lvl="1"/>
            <a:r>
              <a:rPr lang="en-US" sz="1200" i="0" kern="1200" dirty="0" smtClean="0">
                <a:solidFill>
                  <a:schemeClr val="tx1"/>
                </a:solidFill>
                <a:effectLst/>
                <a:latin typeface="+mn-lt"/>
                <a:ea typeface="+mn-ea"/>
                <a:cs typeface="+mn-cs"/>
              </a:rPr>
              <a:t>Tree policies are being established.</a:t>
            </a:r>
            <a:endParaRPr lang="en-US" sz="1100" kern="1200" dirty="0" smtClean="0">
              <a:solidFill>
                <a:schemeClr val="tx1"/>
              </a:solidFill>
              <a:effectLst/>
              <a:latin typeface="+mn-lt"/>
              <a:ea typeface="+mn-ea"/>
              <a:cs typeface="+mn-cs"/>
            </a:endParaRPr>
          </a:p>
          <a:p>
            <a:pPr lvl="1"/>
            <a:r>
              <a:rPr lang="en-US" sz="1200" i="0" kern="1200" dirty="0" smtClean="0">
                <a:solidFill>
                  <a:schemeClr val="tx1"/>
                </a:solidFill>
                <a:effectLst/>
                <a:latin typeface="+mn-lt"/>
                <a:ea typeface="+mn-ea"/>
                <a:cs typeface="+mn-cs"/>
              </a:rPr>
              <a:t>Tree budgets are established or increasing.</a:t>
            </a:r>
            <a:endParaRPr lang="en-US" sz="1100" kern="1200" dirty="0" smtClean="0">
              <a:solidFill>
                <a:schemeClr val="tx1"/>
              </a:solidFill>
              <a:effectLst/>
              <a:latin typeface="+mn-lt"/>
              <a:ea typeface="+mn-ea"/>
              <a:cs typeface="+mn-cs"/>
            </a:endParaRPr>
          </a:p>
          <a:p>
            <a:pPr lvl="1"/>
            <a:r>
              <a:rPr lang="en-US" sz="1200" i="0" kern="1200" dirty="0" smtClean="0">
                <a:solidFill>
                  <a:schemeClr val="tx1"/>
                </a:solidFill>
                <a:effectLst/>
                <a:latin typeface="+mn-lt"/>
                <a:ea typeface="+mn-ea"/>
                <a:cs typeface="+mn-cs"/>
              </a:rPr>
              <a:t>Community members are more aware and engaged.</a:t>
            </a:r>
            <a:endParaRPr lang="en-US" sz="1100" kern="1200" dirty="0" smtClean="0">
              <a:solidFill>
                <a:schemeClr val="tx1"/>
              </a:solidFill>
              <a:effectLst/>
              <a:latin typeface="+mn-lt"/>
              <a:ea typeface="+mn-ea"/>
              <a:cs typeface="+mn-cs"/>
            </a:endParaRPr>
          </a:p>
          <a:p>
            <a:pPr lvl="1"/>
            <a:r>
              <a:rPr lang="en-US" sz="1200" i="0" kern="1200" dirty="0" smtClean="0">
                <a:solidFill>
                  <a:schemeClr val="tx1"/>
                </a:solidFill>
                <a:effectLst/>
                <a:latin typeface="+mn-lt"/>
                <a:ea typeface="+mn-ea"/>
                <a:cs typeface="+mn-cs"/>
              </a:rPr>
              <a:t>Public officials are informed and supportive.</a:t>
            </a:r>
            <a:endParaRPr lang="en-US" sz="1100" kern="1200" dirty="0" smtClean="0">
              <a:solidFill>
                <a:schemeClr val="tx1"/>
              </a:solidFill>
              <a:effectLst/>
              <a:latin typeface="+mn-lt"/>
              <a:ea typeface="+mn-ea"/>
              <a:cs typeface="+mn-cs"/>
            </a:endParaRPr>
          </a:p>
          <a:p>
            <a:pPr lvl="1"/>
            <a:r>
              <a:rPr lang="en-US" sz="1200" i="0" kern="1200" dirty="0" smtClean="0">
                <a:solidFill>
                  <a:schemeClr val="tx1"/>
                </a:solidFill>
                <a:effectLst/>
                <a:latin typeface="+mn-lt"/>
                <a:ea typeface="+mn-ea"/>
                <a:cs typeface="+mn-cs"/>
              </a:rPr>
              <a:t>Students are learning, and getting hands on field work and experience working within a community – </a:t>
            </a:r>
            <a:r>
              <a:rPr lang="en-US" sz="1200" i="0" kern="1200" dirty="0" err="1" smtClean="0">
                <a:solidFill>
                  <a:schemeClr val="tx1"/>
                </a:solidFill>
                <a:effectLst/>
                <a:latin typeface="+mn-lt"/>
                <a:ea typeface="+mn-ea"/>
                <a:cs typeface="+mn-cs"/>
              </a:rPr>
              <a:t>selectboard</a:t>
            </a:r>
            <a:r>
              <a:rPr lang="en-US" sz="1200" i="0" kern="1200" dirty="0" smtClean="0">
                <a:solidFill>
                  <a:schemeClr val="tx1"/>
                </a:solidFill>
                <a:effectLst/>
                <a:latin typeface="+mn-lt"/>
                <a:ea typeface="+mn-ea"/>
                <a:cs typeface="+mn-cs"/>
              </a:rPr>
              <a:t> meetings. </a:t>
            </a:r>
            <a:endParaRPr lang="en-US" sz="1100" kern="1200" dirty="0" smtClean="0">
              <a:solidFill>
                <a:schemeClr val="tx1"/>
              </a:solidFill>
              <a:effectLst/>
              <a:latin typeface="+mn-lt"/>
              <a:ea typeface="+mn-ea"/>
              <a:cs typeface="+mn-cs"/>
            </a:endParaRPr>
          </a:p>
          <a:p>
            <a:pPr lvl="1"/>
            <a:r>
              <a:rPr lang="en-US" sz="1200" i="0" kern="1200" dirty="0" smtClean="0">
                <a:solidFill>
                  <a:schemeClr val="tx1"/>
                </a:solidFill>
                <a:effectLst/>
                <a:latin typeface="+mn-lt"/>
                <a:ea typeface="+mn-ea"/>
                <a:cs typeface="+mn-cs"/>
              </a:rPr>
              <a:t>In the end: TREES are being managed! </a:t>
            </a:r>
            <a:endParaRPr lang="en-US" sz="1100" kern="1200" dirty="0" smtClean="0">
              <a:solidFill>
                <a:schemeClr val="tx1"/>
              </a:solidFill>
              <a:effectLst/>
              <a:latin typeface="+mn-lt"/>
              <a:ea typeface="+mn-ea"/>
              <a:cs typeface="+mn-cs"/>
            </a:endParaRPr>
          </a:p>
          <a:p>
            <a:pPr lvl="2"/>
            <a:r>
              <a:rPr lang="en-US" sz="1200" i="0" kern="1200" dirty="0" smtClean="0">
                <a:solidFill>
                  <a:schemeClr val="tx1"/>
                </a:solidFill>
                <a:effectLst/>
                <a:latin typeface="+mn-lt"/>
                <a:ea typeface="+mn-ea"/>
                <a:cs typeface="+mn-cs"/>
              </a:rPr>
              <a:t>They are using the data to priority prune and remove.</a:t>
            </a:r>
            <a:endParaRPr lang="en-US" sz="1100" kern="1200" dirty="0" smtClean="0">
              <a:solidFill>
                <a:schemeClr val="tx1"/>
              </a:solidFill>
              <a:effectLst/>
              <a:latin typeface="+mn-lt"/>
              <a:ea typeface="+mn-ea"/>
              <a:cs typeface="+mn-cs"/>
            </a:endParaRPr>
          </a:p>
          <a:p>
            <a:pPr lvl="1"/>
            <a:r>
              <a:rPr lang="en-US" sz="1200" i="0" kern="1200" dirty="0" smtClean="0">
                <a:solidFill>
                  <a:schemeClr val="tx1"/>
                </a:solidFill>
                <a:effectLst/>
                <a:latin typeface="+mn-lt"/>
                <a:ea typeface="+mn-ea"/>
                <a:cs typeface="+mn-cs"/>
              </a:rPr>
              <a:t>TREES are being planted!</a:t>
            </a:r>
            <a:endParaRPr lang="en-US" sz="1100" kern="1200" dirty="0" smtClean="0">
              <a:solidFill>
                <a:schemeClr val="tx1"/>
              </a:solidFill>
              <a:effectLst/>
              <a:latin typeface="+mn-lt"/>
              <a:ea typeface="+mn-ea"/>
              <a:cs typeface="+mn-cs"/>
            </a:endParaRPr>
          </a:p>
          <a:p>
            <a:pPr lvl="2"/>
            <a:r>
              <a:rPr lang="en-US" sz="1200" i="0" kern="1200" dirty="0" smtClean="0">
                <a:solidFill>
                  <a:schemeClr val="tx1"/>
                </a:solidFill>
                <a:effectLst/>
                <a:latin typeface="+mn-lt"/>
                <a:ea typeface="+mn-ea"/>
                <a:cs typeface="+mn-cs"/>
              </a:rPr>
              <a:t>They are using the data to build a re</a:t>
            </a:r>
            <a:endParaRPr lang="en-US" sz="1100" kern="1200" dirty="0" smtClean="0">
              <a:solidFill>
                <a:schemeClr val="tx1"/>
              </a:solidFill>
              <a:effectLst/>
              <a:latin typeface="+mn-lt"/>
              <a:ea typeface="+mn-ea"/>
              <a:cs typeface="+mn-cs"/>
            </a:endParaRPr>
          </a:p>
          <a:p>
            <a:pPr lvl="2"/>
            <a:r>
              <a:rPr lang="en-US" sz="1200" i="0" kern="1200" dirty="0" smtClean="0">
                <a:solidFill>
                  <a:schemeClr val="tx1"/>
                </a:solidFill>
                <a:effectLst/>
                <a:latin typeface="+mn-lt"/>
                <a:ea typeface="+mn-ea"/>
                <a:cs typeface="+mn-cs"/>
              </a:rPr>
              <a:t> and identify where trees are needed most! </a:t>
            </a:r>
            <a:endParaRPr lang="en-US" sz="1100" kern="1200" dirty="0" smtClean="0">
              <a:solidFill>
                <a:schemeClr val="tx1"/>
              </a:solidFill>
              <a:effectLst/>
              <a:latin typeface="+mn-lt"/>
              <a:ea typeface="+mn-ea"/>
              <a:cs typeface="+mn-cs"/>
            </a:endParaRPr>
          </a:p>
          <a:p>
            <a:pPr lvl="1"/>
            <a:r>
              <a:rPr lang="en-US" sz="1200" i="0" kern="1200" dirty="0" smtClean="0">
                <a:solidFill>
                  <a:schemeClr val="tx1"/>
                </a:solidFill>
                <a:effectLst/>
                <a:latin typeface="+mn-lt"/>
                <a:ea typeface="+mn-ea"/>
                <a:cs typeface="+mn-cs"/>
              </a:rPr>
              <a:t>TREES are being protected! </a:t>
            </a:r>
            <a:endParaRPr lang="en-US" sz="1100" kern="1200" dirty="0" smtClean="0">
              <a:solidFill>
                <a:schemeClr val="tx1"/>
              </a:solidFill>
              <a:effectLst/>
              <a:latin typeface="+mn-lt"/>
              <a:ea typeface="+mn-ea"/>
              <a:cs typeface="+mn-cs"/>
            </a:endParaRPr>
          </a:p>
          <a:p>
            <a:pPr lvl="2"/>
            <a:r>
              <a:rPr lang="en-US" sz="1200" i="0" kern="1200" dirty="0" smtClean="0">
                <a:solidFill>
                  <a:schemeClr val="tx1"/>
                </a:solidFill>
                <a:effectLst/>
                <a:latin typeface="+mn-lt"/>
                <a:ea typeface="+mn-ea"/>
                <a:cs typeface="+mn-cs"/>
              </a:rPr>
              <a:t>During developing</a:t>
            </a:r>
            <a:endParaRPr lang="en-US" sz="1100" kern="1200" dirty="0" smtClean="0">
              <a:solidFill>
                <a:schemeClr val="tx1"/>
              </a:solidFill>
              <a:effectLst/>
              <a:latin typeface="+mn-lt"/>
              <a:ea typeface="+mn-ea"/>
              <a:cs typeface="+mn-cs"/>
            </a:endParaRPr>
          </a:p>
          <a:p>
            <a:pPr lvl="2"/>
            <a:r>
              <a:rPr lang="en-US" sz="1200" i="0" kern="1200" dirty="0" smtClean="0">
                <a:solidFill>
                  <a:schemeClr val="tx1"/>
                </a:solidFill>
                <a:effectLst/>
                <a:latin typeface="+mn-lt"/>
                <a:ea typeface="+mn-ea"/>
                <a:cs typeface="+mn-cs"/>
              </a:rPr>
              <a:t>From invasive pests.</a:t>
            </a:r>
            <a:endParaRPr lang="en-US" sz="11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Communities are recognizing and that urban forests do matter and help make vibrant, sustainable and resilient communities, and our work in strategically providing high-priority communities with the support, information, and resources is making a difference one community at a time.</a:t>
            </a:r>
            <a:endParaRPr lang="en-US" sz="1200" kern="1200" dirty="0" smtClean="0">
              <a:solidFill>
                <a:schemeClr val="tx1"/>
              </a:solidFill>
              <a:effectLst/>
              <a:latin typeface="+mn-lt"/>
              <a:ea typeface="+mn-ea"/>
              <a:cs typeface="+mn-cs"/>
            </a:endParaRPr>
          </a:p>
          <a:p>
            <a:endParaRPr lang="en-US" baseline="0" dirty="0" smtClean="0"/>
          </a:p>
          <a:p>
            <a:endParaRPr lang="en-US" baseline="0" dirty="0" smtClean="0"/>
          </a:p>
          <a:p>
            <a:r>
              <a:rPr lang="en-US" baseline="0" dirty="0" smtClean="0"/>
              <a:t>Photo: This Montpelier – not great. Probably a cool inventory photo again.</a:t>
            </a:r>
          </a:p>
        </p:txBody>
      </p:sp>
      <p:sp>
        <p:nvSpPr>
          <p:cNvPr id="4" name="Slide Number Placeholder 3"/>
          <p:cNvSpPr>
            <a:spLocks noGrp="1"/>
          </p:cNvSpPr>
          <p:nvPr>
            <p:ph type="sldNum" sz="quarter" idx="10"/>
          </p:nvPr>
        </p:nvSpPr>
        <p:spPr/>
        <p:txBody>
          <a:bodyPr/>
          <a:lstStyle/>
          <a:p>
            <a:fld id="{C39CDC3D-918E-41AC-AB7B-B01B5115E796}" type="slidenum">
              <a:rPr lang="en-US" smtClean="0"/>
              <a:t>12</a:t>
            </a:fld>
            <a:endParaRPr lang="en-US"/>
          </a:p>
        </p:txBody>
      </p:sp>
    </p:spTree>
    <p:extLst>
      <p:ext uri="{BB962C8B-B14F-4D97-AF65-F5344CB8AC3E}">
        <p14:creationId xmlns:p14="http://schemas.microsoft.com/office/powerpoint/2010/main" val="681037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0" kern="1200" dirty="0" smtClean="0">
                <a:solidFill>
                  <a:schemeClr val="tx1"/>
                </a:solidFill>
                <a:effectLst/>
                <a:latin typeface="+mn-lt"/>
                <a:ea typeface="+mn-ea"/>
                <a:cs typeface="+mn-cs"/>
              </a:rPr>
              <a:t>Essex Junction today:</a:t>
            </a:r>
            <a:endParaRPr lang="en-US" sz="1100" kern="1200" dirty="0" smtClean="0">
              <a:solidFill>
                <a:schemeClr val="tx1"/>
              </a:solidFill>
              <a:effectLst/>
              <a:latin typeface="+mn-lt"/>
              <a:ea typeface="+mn-ea"/>
              <a:cs typeface="+mn-cs"/>
            </a:endParaRPr>
          </a:p>
          <a:p>
            <a:pPr lvl="1"/>
            <a:r>
              <a:rPr lang="en-US" sz="1200" i="0" kern="1200" dirty="0" smtClean="0">
                <a:solidFill>
                  <a:schemeClr val="tx1"/>
                </a:solidFill>
                <a:effectLst/>
                <a:latin typeface="+mn-lt"/>
                <a:ea typeface="+mn-ea"/>
                <a:cs typeface="+mn-cs"/>
              </a:rPr>
              <a:t>The inventory identified</a:t>
            </a:r>
            <a:endParaRPr lang="en-US" sz="1100" kern="1200" dirty="0" smtClean="0">
              <a:solidFill>
                <a:schemeClr val="tx1"/>
              </a:solidFill>
              <a:effectLst/>
              <a:latin typeface="+mn-lt"/>
              <a:ea typeface="+mn-ea"/>
              <a:cs typeface="+mn-cs"/>
            </a:endParaRPr>
          </a:p>
          <a:p>
            <a:pPr lvl="2"/>
            <a:r>
              <a:rPr lang="en-US" sz="1200" i="0" kern="1200" dirty="0" smtClean="0">
                <a:solidFill>
                  <a:schemeClr val="tx1"/>
                </a:solidFill>
                <a:effectLst/>
                <a:latin typeface="+mn-lt"/>
                <a:ea typeface="+mn-ea"/>
                <a:cs typeface="+mn-cs"/>
              </a:rPr>
              <a:t>Maintenance needs</a:t>
            </a:r>
            <a:endParaRPr lang="en-US" sz="1100" kern="1200" dirty="0" smtClean="0">
              <a:solidFill>
                <a:schemeClr val="tx1"/>
              </a:solidFill>
              <a:effectLst/>
              <a:latin typeface="+mn-lt"/>
              <a:ea typeface="+mn-ea"/>
              <a:cs typeface="+mn-cs"/>
            </a:endParaRPr>
          </a:p>
          <a:p>
            <a:pPr lvl="2"/>
            <a:r>
              <a:rPr lang="en-US" sz="1200" i="0" kern="1200" dirty="0" smtClean="0">
                <a:solidFill>
                  <a:schemeClr val="tx1"/>
                </a:solidFill>
                <a:effectLst/>
                <a:latin typeface="+mn-lt"/>
                <a:ea typeface="+mn-ea"/>
                <a:cs typeface="+mn-cs"/>
              </a:rPr>
              <a:t>Planting opportunities</a:t>
            </a:r>
            <a:endParaRPr lang="en-US" sz="1100" kern="1200" dirty="0" smtClean="0">
              <a:solidFill>
                <a:schemeClr val="tx1"/>
              </a:solidFill>
              <a:effectLst/>
              <a:latin typeface="+mn-lt"/>
              <a:ea typeface="+mn-ea"/>
              <a:cs typeface="+mn-cs"/>
            </a:endParaRPr>
          </a:p>
          <a:p>
            <a:pPr lvl="2"/>
            <a:r>
              <a:rPr lang="en-US" sz="1200" i="0" kern="1200" dirty="0" smtClean="0">
                <a:solidFill>
                  <a:schemeClr val="tx1"/>
                </a:solidFill>
                <a:effectLst/>
                <a:latin typeface="+mn-lt"/>
                <a:ea typeface="+mn-ea"/>
                <a:cs typeface="+mn-cs"/>
              </a:rPr>
              <a:t>Composition considerations</a:t>
            </a:r>
            <a:endParaRPr lang="en-US" sz="1100" kern="1200" dirty="0" smtClean="0">
              <a:solidFill>
                <a:schemeClr val="tx1"/>
              </a:solidFill>
              <a:effectLst/>
              <a:latin typeface="+mn-lt"/>
              <a:ea typeface="+mn-ea"/>
              <a:cs typeface="+mn-cs"/>
            </a:endParaRPr>
          </a:p>
          <a:p>
            <a:pPr lvl="1"/>
            <a:r>
              <a:rPr lang="en-US" sz="1200" i="0" kern="1200" dirty="0" smtClean="0">
                <a:solidFill>
                  <a:schemeClr val="tx1"/>
                </a:solidFill>
                <a:effectLst/>
                <a:latin typeface="+mn-lt"/>
                <a:ea typeface="+mn-ea"/>
                <a:cs typeface="+mn-cs"/>
              </a:rPr>
              <a:t>They have a new tree committee that has just completed a management plan </a:t>
            </a:r>
            <a:endParaRPr lang="en-US" sz="1100" kern="1200" dirty="0" smtClean="0">
              <a:solidFill>
                <a:schemeClr val="tx1"/>
              </a:solidFill>
              <a:effectLst/>
              <a:latin typeface="+mn-lt"/>
              <a:ea typeface="+mn-ea"/>
              <a:cs typeface="+mn-cs"/>
            </a:endParaRPr>
          </a:p>
          <a:p>
            <a:pPr lvl="2"/>
            <a:r>
              <a:rPr lang="en-US" sz="1200" i="0" kern="1200" dirty="0" smtClean="0">
                <a:solidFill>
                  <a:schemeClr val="tx1"/>
                </a:solidFill>
                <a:effectLst/>
                <a:latin typeface="+mn-lt"/>
                <a:ea typeface="+mn-ea"/>
                <a:cs typeface="+mn-cs"/>
              </a:rPr>
              <a:t>Management pieces –</a:t>
            </a:r>
            <a:r>
              <a:rPr lang="en-US" sz="1200" i="1"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They will….</a:t>
            </a:r>
            <a:endParaRPr lang="en-US" sz="1100" kern="1200" dirty="0" smtClean="0">
              <a:solidFill>
                <a:schemeClr val="tx1"/>
              </a:solidFill>
              <a:effectLst/>
              <a:latin typeface="+mn-lt"/>
              <a:ea typeface="+mn-ea"/>
              <a:cs typeface="+mn-cs"/>
            </a:endParaRPr>
          </a:p>
          <a:p>
            <a:pPr lvl="3"/>
            <a:r>
              <a:rPr lang="en-US" sz="1200" i="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They passed a tree policy that</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Their new committee received a $10,000 budget – without asking – because they were able to show the VALUE, the NEEDS, and offered SOLUTIONS to care for their urban forest.  </a:t>
            </a:r>
            <a:endParaRPr lang="en-US" sz="1100" kern="1200" dirty="0" smtClean="0">
              <a:solidFill>
                <a:schemeClr val="tx1"/>
              </a:solidFill>
              <a:effectLst/>
              <a:latin typeface="+mn-lt"/>
              <a:ea typeface="+mn-ea"/>
              <a:cs typeface="+mn-cs"/>
            </a:endParaRPr>
          </a:p>
          <a:p>
            <a:endParaRPr lang="en-US" dirty="0" smtClean="0"/>
          </a:p>
          <a:p>
            <a:r>
              <a:rPr lang="en-US" dirty="0" smtClean="0"/>
              <a:t>Photo: This</a:t>
            </a:r>
            <a:r>
              <a:rPr lang="en-US" baseline="0" dirty="0" smtClean="0"/>
              <a:t> is a photo Nick sent to me.</a:t>
            </a:r>
          </a:p>
        </p:txBody>
      </p:sp>
      <p:sp>
        <p:nvSpPr>
          <p:cNvPr id="4" name="Slide Number Placeholder 3"/>
          <p:cNvSpPr>
            <a:spLocks noGrp="1"/>
          </p:cNvSpPr>
          <p:nvPr>
            <p:ph type="sldNum" sz="quarter" idx="10"/>
          </p:nvPr>
        </p:nvSpPr>
        <p:spPr/>
        <p:txBody>
          <a:bodyPr/>
          <a:lstStyle/>
          <a:p>
            <a:fld id="{C39CDC3D-918E-41AC-AB7B-B01B5115E796}" type="slidenum">
              <a:rPr lang="en-US" smtClean="0"/>
              <a:t>13</a:t>
            </a:fld>
            <a:endParaRPr lang="en-US"/>
          </a:p>
        </p:txBody>
      </p:sp>
    </p:spTree>
    <p:extLst>
      <p:ext uri="{BB962C8B-B14F-4D97-AF65-F5344CB8AC3E}">
        <p14:creationId xmlns:p14="http://schemas.microsoft.com/office/powerpoint/2010/main" val="1674368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Some of VT’s urban forests are being neglected to due to a lack of municipal capacity to assess, plan, and implement forest management activities.</a:t>
            </a: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Many communities also lack program sustainability: dedicated staffing, management plan, policies and advocacy group. </a:t>
            </a:r>
          </a:p>
          <a:p>
            <a:pPr marL="171450" lvl="0" indent="-171450">
              <a:buFont typeface="Arial" panose="020B0604020202020204" pitchFamily="34" charset="0"/>
              <a:buChar char="•"/>
            </a:pPr>
            <a:endParaRPr lang="en-US"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Photo:</a:t>
            </a:r>
            <a:r>
              <a:rPr lang="en-US" sz="1200" i="0" kern="1200" baseline="0" dirty="0" smtClean="0">
                <a:solidFill>
                  <a:schemeClr val="tx1"/>
                </a:solidFill>
                <a:effectLst/>
                <a:latin typeface="+mn-lt"/>
                <a:ea typeface="+mn-ea"/>
                <a:cs typeface="+mn-cs"/>
              </a:rPr>
              <a:t> Newport – lack of systematic pruning.</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9CDC3D-918E-41AC-AB7B-B01B5115E796}" type="slidenum">
              <a:rPr lang="en-US" smtClean="0"/>
              <a:t>3</a:t>
            </a:fld>
            <a:endParaRPr lang="en-US"/>
          </a:p>
        </p:txBody>
      </p:sp>
    </p:spTree>
    <p:extLst>
      <p:ext uri="{BB962C8B-B14F-4D97-AF65-F5344CB8AC3E}">
        <p14:creationId xmlns:p14="http://schemas.microsoft.com/office/powerpoint/2010/main" val="2195009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Essex</a:t>
            </a:r>
            <a:r>
              <a:rPr lang="en-US" baseline="0" dirty="0" smtClean="0"/>
              <a:t> Junction:</a:t>
            </a:r>
          </a:p>
          <a:p>
            <a:pPr lvl="0"/>
            <a:r>
              <a:rPr lang="en-US" sz="1200" i="0" kern="1200" dirty="0" smtClean="0">
                <a:solidFill>
                  <a:schemeClr val="tx1"/>
                </a:solidFill>
                <a:effectLst/>
                <a:latin typeface="+mn-lt"/>
                <a:ea typeface="+mn-ea"/>
                <a:cs typeface="+mn-cs"/>
              </a:rPr>
              <a:t>Essex Junction: [Maybe pull some facts from report – population] </a:t>
            </a:r>
            <a:endParaRPr lang="en-US" sz="1100" kern="1200" dirty="0" smtClean="0">
              <a:solidFill>
                <a:schemeClr val="tx1"/>
              </a:solidFill>
              <a:effectLst/>
              <a:latin typeface="+mn-lt"/>
              <a:ea typeface="+mn-ea"/>
              <a:cs typeface="+mn-cs"/>
            </a:endParaRPr>
          </a:p>
          <a:p>
            <a:pPr lvl="1"/>
            <a:r>
              <a:rPr lang="en-US" sz="1200" i="0" kern="1200" dirty="0" smtClean="0">
                <a:solidFill>
                  <a:schemeClr val="tx1"/>
                </a:solidFill>
                <a:effectLst/>
                <a:latin typeface="+mn-lt"/>
                <a:ea typeface="+mn-ea"/>
                <a:cs typeface="+mn-cs"/>
              </a:rPr>
              <a:t>Three years ago: Essex Junction lacked many the elements of</a:t>
            </a:r>
            <a:r>
              <a:rPr lang="en-US" sz="1200" i="0" kern="1200" baseline="0" dirty="0" smtClean="0">
                <a:solidFill>
                  <a:schemeClr val="tx1"/>
                </a:solidFill>
                <a:effectLst/>
                <a:latin typeface="+mn-lt"/>
                <a:ea typeface="+mn-ea"/>
                <a:cs typeface="+mn-cs"/>
              </a:rPr>
              <a:t> a sustainable program to</a:t>
            </a:r>
            <a:r>
              <a:rPr lang="en-US" sz="1200" i="0" kern="1200" dirty="0" smtClean="0">
                <a:solidFill>
                  <a:schemeClr val="tx1"/>
                </a:solidFill>
                <a:effectLst/>
                <a:latin typeface="+mn-lt"/>
                <a:ea typeface="+mn-ea"/>
                <a:cs typeface="+mn-cs"/>
              </a:rPr>
              <a:t> plan and care for their public trees.</a:t>
            </a:r>
            <a:endParaRPr lang="en-US" sz="1100" kern="1200" dirty="0" smtClean="0">
              <a:solidFill>
                <a:schemeClr val="tx1"/>
              </a:solidFill>
              <a:effectLst/>
              <a:latin typeface="+mn-lt"/>
              <a:ea typeface="+mn-ea"/>
              <a:cs typeface="+mn-cs"/>
            </a:endParaRPr>
          </a:p>
          <a:p>
            <a:pPr lvl="2"/>
            <a:r>
              <a:rPr lang="en-US" sz="1200" i="0" kern="1200" dirty="0" smtClean="0">
                <a:solidFill>
                  <a:schemeClr val="tx1"/>
                </a:solidFill>
                <a:effectLst/>
                <a:latin typeface="+mn-lt"/>
                <a:ea typeface="+mn-ea"/>
                <a:cs typeface="+mn-cs"/>
              </a:rPr>
              <a:t>They didn’t know what they had</a:t>
            </a:r>
            <a:endParaRPr lang="en-US" sz="1100" kern="1200" dirty="0" smtClean="0">
              <a:solidFill>
                <a:schemeClr val="tx1"/>
              </a:solidFill>
              <a:effectLst/>
              <a:latin typeface="+mn-lt"/>
              <a:ea typeface="+mn-ea"/>
              <a:cs typeface="+mn-cs"/>
            </a:endParaRPr>
          </a:p>
          <a:p>
            <a:pPr lvl="2"/>
            <a:r>
              <a:rPr lang="en-US" sz="1200" i="0" kern="1200" dirty="0" smtClean="0">
                <a:solidFill>
                  <a:schemeClr val="tx1"/>
                </a:solidFill>
                <a:effectLst/>
                <a:latin typeface="+mn-lt"/>
                <a:ea typeface="+mn-ea"/>
                <a:cs typeface="+mn-cs"/>
              </a:rPr>
              <a:t>The value of the forest </a:t>
            </a:r>
            <a:endParaRPr lang="en-US" sz="1100" kern="1200" dirty="0" smtClean="0">
              <a:solidFill>
                <a:schemeClr val="tx1"/>
              </a:solidFill>
              <a:effectLst/>
              <a:latin typeface="+mn-lt"/>
              <a:ea typeface="+mn-ea"/>
              <a:cs typeface="+mn-cs"/>
            </a:endParaRPr>
          </a:p>
          <a:p>
            <a:pPr lvl="2"/>
            <a:r>
              <a:rPr lang="en-US" sz="1200" i="0" kern="1200" dirty="0" smtClean="0">
                <a:solidFill>
                  <a:schemeClr val="tx1"/>
                </a:solidFill>
                <a:effectLst/>
                <a:latin typeface="+mn-lt"/>
                <a:ea typeface="+mn-ea"/>
                <a:cs typeface="+mn-cs"/>
              </a:rPr>
              <a:t>No plan to manage what they had or strategic planting</a:t>
            </a:r>
            <a:endParaRPr lang="en-US" sz="1100" kern="1200" dirty="0" smtClean="0">
              <a:solidFill>
                <a:schemeClr val="tx1"/>
              </a:solidFill>
              <a:effectLst/>
              <a:latin typeface="+mn-lt"/>
              <a:ea typeface="+mn-ea"/>
              <a:cs typeface="+mn-cs"/>
            </a:endParaRPr>
          </a:p>
          <a:p>
            <a:pPr lvl="2"/>
            <a:r>
              <a:rPr lang="en-US" sz="1200" i="0" kern="1200" dirty="0" smtClean="0">
                <a:solidFill>
                  <a:schemeClr val="tx1"/>
                </a:solidFill>
                <a:effectLst/>
                <a:latin typeface="+mn-lt"/>
                <a:ea typeface="+mn-ea"/>
                <a:cs typeface="+mn-cs"/>
              </a:rPr>
              <a:t>Lack of staff technical knowledge</a:t>
            </a:r>
            <a:endParaRPr lang="en-US" sz="1100" kern="1200" dirty="0" smtClean="0">
              <a:solidFill>
                <a:schemeClr val="tx1"/>
              </a:solidFill>
              <a:effectLst/>
              <a:latin typeface="+mn-lt"/>
              <a:ea typeface="+mn-ea"/>
              <a:cs typeface="+mn-cs"/>
            </a:endParaRPr>
          </a:p>
          <a:p>
            <a:pPr lvl="2"/>
            <a:r>
              <a:rPr lang="en-US" sz="1200" i="0" kern="1200" dirty="0" smtClean="0">
                <a:solidFill>
                  <a:schemeClr val="tx1"/>
                </a:solidFill>
                <a:effectLst/>
                <a:latin typeface="+mn-lt"/>
                <a:ea typeface="+mn-ea"/>
                <a:cs typeface="+mn-cs"/>
              </a:rPr>
              <a:t>Policies to protect trees and public safety</a:t>
            </a:r>
            <a:endParaRPr lang="en-US" sz="1100" kern="1200" dirty="0" smtClean="0">
              <a:solidFill>
                <a:schemeClr val="tx1"/>
              </a:solidFill>
              <a:effectLst/>
              <a:latin typeface="+mn-lt"/>
              <a:ea typeface="+mn-ea"/>
              <a:cs typeface="+mn-cs"/>
            </a:endParaRPr>
          </a:p>
          <a:p>
            <a:pPr lvl="2"/>
            <a:r>
              <a:rPr lang="en-US" sz="1200" i="0" kern="1200" dirty="0" smtClean="0">
                <a:solidFill>
                  <a:schemeClr val="tx1"/>
                </a:solidFill>
                <a:effectLst/>
                <a:latin typeface="+mn-lt"/>
                <a:ea typeface="+mn-ea"/>
                <a:cs typeface="+mn-cs"/>
              </a:rPr>
              <a:t>An oversight committee </a:t>
            </a:r>
            <a:endParaRPr lang="en-US" sz="1100" kern="1200" dirty="0" smtClean="0">
              <a:solidFill>
                <a:schemeClr val="tx1"/>
              </a:solidFill>
              <a:effectLst/>
              <a:latin typeface="+mn-lt"/>
              <a:ea typeface="+mn-ea"/>
              <a:cs typeface="+mn-cs"/>
            </a:endParaRPr>
          </a:p>
          <a:p>
            <a:pPr algn="l"/>
            <a:endParaRPr lang="en-US" dirty="0"/>
          </a:p>
        </p:txBody>
      </p:sp>
      <p:sp>
        <p:nvSpPr>
          <p:cNvPr id="4" name="Slide Number Placeholder 3"/>
          <p:cNvSpPr>
            <a:spLocks noGrp="1"/>
          </p:cNvSpPr>
          <p:nvPr>
            <p:ph type="sldNum" sz="quarter" idx="10"/>
          </p:nvPr>
        </p:nvSpPr>
        <p:spPr/>
        <p:txBody>
          <a:bodyPr/>
          <a:lstStyle/>
          <a:p>
            <a:fld id="{C39CDC3D-918E-41AC-AB7B-B01B5115E796}" type="slidenum">
              <a:rPr lang="en-US" smtClean="0"/>
              <a:t>4</a:t>
            </a:fld>
            <a:endParaRPr lang="en-US"/>
          </a:p>
        </p:txBody>
      </p:sp>
    </p:spTree>
    <p:extLst>
      <p:ext uri="{BB962C8B-B14F-4D97-AF65-F5344CB8AC3E}">
        <p14:creationId xmlns:p14="http://schemas.microsoft.com/office/powerpoint/2010/main" val="3269917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0" kern="1200" dirty="0" smtClean="0">
                <a:solidFill>
                  <a:schemeClr val="tx1"/>
                </a:solidFill>
                <a:effectLst/>
                <a:latin typeface="+mn-lt"/>
                <a:ea typeface="+mn-ea"/>
                <a:cs typeface="+mn-cs"/>
              </a:rPr>
              <a:t>We (UCF Program) works to promote the value of the urban forest.</a:t>
            </a:r>
            <a:endParaRPr lang="en-US" sz="1200" kern="1200" dirty="0" smtClean="0">
              <a:solidFill>
                <a:schemeClr val="tx1"/>
              </a:solidFill>
              <a:effectLst/>
              <a:latin typeface="+mn-lt"/>
              <a:ea typeface="+mn-ea"/>
              <a:cs typeface="+mn-cs"/>
            </a:endParaRPr>
          </a:p>
          <a:p>
            <a:pPr lvl="0"/>
            <a:r>
              <a:rPr lang="en-US" sz="1200" i="0" kern="1200" dirty="0" smtClean="0">
                <a:solidFill>
                  <a:schemeClr val="tx1"/>
                </a:solidFill>
                <a:effectLst/>
                <a:latin typeface="+mn-lt"/>
                <a:ea typeface="+mn-ea"/>
                <a:cs typeface="+mn-cs"/>
              </a:rPr>
              <a:t>We train citizen volunteers (SOUL &amp; FPFD) to promote and protect them and engage in their planning and care.</a:t>
            </a:r>
            <a:endParaRPr lang="en-US" sz="1200" kern="1200" dirty="0" smtClean="0">
              <a:solidFill>
                <a:schemeClr val="tx1"/>
              </a:solidFill>
              <a:effectLst/>
              <a:latin typeface="+mn-lt"/>
              <a:ea typeface="+mn-ea"/>
              <a:cs typeface="+mn-cs"/>
            </a:endParaRPr>
          </a:p>
          <a:p>
            <a:pPr lvl="0"/>
            <a:r>
              <a:rPr lang="en-US" sz="1200" i="0" kern="1200" dirty="0" smtClean="0">
                <a:solidFill>
                  <a:schemeClr val="tx1"/>
                </a:solidFill>
                <a:effectLst/>
                <a:latin typeface="+mn-lt"/>
                <a:ea typeface="+mn-ea"/>
                <a:cs typeface="+mn-cs"/>
              </a:rPr>
              <a:t>We provide training, publications and grant dollars</a:t>
            </a:r>
            <a:r>
              <a:rPr lang="en-US" sz="1200" i="0" kern="1200" baseline="0" dirty="0" smtClean="0">
                <a:solidFill>
                  <a:schemeClr val="tx1"/>
                </a:solidFill>
                <a:effectLst/>
                <a:latin typeface="+mn-lt"/>
                <a:ea typeface="+mn-ea"/>
                <a:cs typeface="+mn-cs"/>
              </a:rPr>
              <a:t> to stimulate communities</a:t>
            </a:r>
            <a:r>
              <a:rPr lang="en-US" sz="1200" i="0" kern="1200" dirty="0" smtClean="0">
                <a:solidFill>
                  <a:schemeClr val="tx1"/>
                </a:solidFill>
                <a:effectLst/>
                <a:latin typeface="+mn-lt"/>
                <a:ea typeface="+mn-ea"/>
                <a:cs typeface="+mn-cs"/>
              </a:rPr>
              <a:t> caring for their urban forests.</a:t>
            </a:r>
            <a:endParaRPr lang="en-US" sz="1200" kern="1200" dirty="0" smtClean="0">
              <a:solidFill>
                <a:schemeClr val="tx1"/>
              </a:solidFill>
              <a:effectLst/>
              <a:latin typeface="+mn-lt"/>
              <a:ea typeface="+mn-ea"/>
              <a:cs typeface="+mn-cs"/>
            </a:endParaRPr>
          </a:p>
          <a:p>
            <a:pPr lvl="0"/>
            <a:r>
              <a:rPr lang="en-US" sz="1200" i="0" kern="1200" dirty="0" smtClean="0">
                <a:solidFill>
                  <a:schemeClr val="tx1"/>
                </a:solidFill>
                <a:effectLst/>
                <a:latin typeface="+mn-lt"/>
                <a:ea typeface="+mn-ea"/>
                <a:cs typeface="+mn-cs"/>
              </a:rPr>
              <a:t>Yet, the on ground impacts were varied, limited and not always sustained.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9CDC3D-918E-41AC-AB7B-B01B5115E796}" type="slidenum">
              <a:rPr lang="en-US" smtClean="0"/>
              <a:t>5</a:t>
            </a:fld>
            <a:endParaRPr lang="en-US"/>
          </a:p>
        </p:txBody>
      </p:sp>
    </p:spTree>
    <p:extLst>
      <p:ext uri="{BB962C8B-B14F-4D97-AF65-F5344CB8AC3E}">
        <p14:creationId xmlns:p14="http://schemas.microsoft.com/office/powerpoint/2010/main" val="3367868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0" kern="1200" dirty="0" smtClean="0">
                <a:solidFill>
                  <a:schemeClr val="tx1"/>
                </a:solidFill>
                <a:effectLst/>
                <a:latin typeface="+mn-lt"/>
                <a:ea typeface="+mn-ea"/>
                <a:cs typeface="+mn-cs"/>
              </a:rPr>
              <a:t>We decided to make a shift in our approach that would serve the Program (lets face it we have a small staff that is stretched) and VT communities (not all of them are our priority or need our assistance) better by being strategic in where and how we make investments of our limited time and resources so we can make the most v</a:t>
            </a:r>
          </a:p>
          <a:p>
            <a:pPr lvl="0"/>
            <a:endParaRPr lang="en-US" sz="1200" i="0" kern="1200" dirty="0" smtClean="0">
              <a:solidFill>
                <a:schemeClr val="tx1"/>
              </a:solidFill>
              <a:effectLst/>
              <a:latin typeface="+mn-lt"/>
              <a:ea typeface="+mn-ea"/>
              <a:cs typeface="+mn-cs"/>
            </a:endParaRPr>
          </a:p>
          <a:p>
            <a:pPr lvl="0"/>
            <a:r>
              <a:rPr lang="en-US" sz="1200" i="0" kern="1200" dirty="0" smtClean="0">
                <a:solidFill>
                  <a:schemeClr val="tx1"/>
                </a:solidFill>
                <a:effectLst/>
                <a:latin typeface="+mn-lt"/>
                <a:ea typeface="+mn-ea"/>
                <a:cs typeface="+mn-cs"/>
              </a:rPr>
              <a:t>We wrote it up, the USDA Forest Service bought in with a grant that is allowing us to invest in 20 high priority communities –these are communities that we identified where our work would matter most – by providing them street tree inventories which will include assessment of forest health so they know what they have, development of achievable management plans, and municipal staff training to help get the work </a:t>
            </a:r>
            <a:r>
              <a:rPr lang="en-US" sz="1200" i="0" kern="1200" dirty="0" err="1" smtClean="0">
                <a:solidFill>
                  <a:schemeClr val="tx1"/>
                </a:solidFill>
                <a:effectLst/>
                <a:latin typeface="+mn-lt"/>
                <a:ea typeface="+mn-ea"/>
                <a:cs typeface="+mn-cs"/>
              </a:rPr>
              <a:t>donealuable</a:t>
            </a:r>
            <a:r>
              <a:rPr lang="en-US" sz="1200" i="0" kern="1200" dirty="0" smtClean="0">
                <a:solidFill>
                  <a:schemeClr val="tx1"/>
                </a:solidFill>
                <a:effectLst/>
                <a:latin typeface="+mn-lt"/>
                <a:ea typeface="+mn-ea"/>
                <a:cs typeface="+mn-cs"/>
              </a:rPr>
              <a:t> and sustaining impact.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9CDC3D-918E-41AC-AB7B-B01B5115E796}" type="slidenum">
              <a:rPr lang="en-US" smtClean="0"/>
              <a:t>6</a:t>
            </a:fld>
            <a:endParaRPr lang="en-US"/>
          </a:p>
        </p:txBody>
      </p:sp>
    </p:spTree>
    <p:extLst>
      <p:ext uri="{BB962C8B-B14F-4D97-AF65-F5344CB8AC3E}">
        <p14:creationId xmlns:p14="http://schemas.microsoft.com/office/powerpoint/2010/main" val="142938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i="0" kern="1200" dirty="0" smtClean="0">
                <a:solidFill>
                  <a:schemeClr val="tx1"/>
                </a:solidFill>
                <a:effectLst/>
                <a:latin typeface="+mn-lt"/>
                <a:ea typeface="+mn-ea"/>
                <a:cs typeface="+mn-cs"/>
              </a:rPr>
              <a:t>Greatest urban forests need, high population, high impervious areas, low tree cover.</a:t>
            </a:r>
            <a:endParaRPr lang="en-US" sz="1100" kern="1200" dirty="0" smtClean="0">
              <a:solidFill>
                <a:schemeClr val="tx1"/>
              </a:solidFill>
              <a:effectLst/>
              <a:latin typeface="+mn-lt"/>
              <a:ea typeface="+mn-ea"/>
              <a:cs typeface="+mn-cs"/>
            </a:endParaRPr>
          </a:p>
          <a:p>
            <a:pPr lvl="1"/>
            <a:r>
              <a:rPr lang="en-US" sz="1200" i="0" kern="1200" dirty="0" smtClean="0">
                <a:solidFill>
                  <a:schemeClr val="tx1"/>
                </a:solidFill>
                <a:effectLst/>
                <a:latin typeface="+mn-lt"/>
                <a:ea typeface="+mn-ea"/>
                <a:cs typeface="+mn-cs"/>
              </a:rPr>
              <a:t>Greatest need to increase local capacity: staff, plans, advocacy group, and policies.</a:t>
            </a:r>
          </a:p>
          <a:p>
            <a:pPr lvl="1"/>
            <a:r>
              <a:rPr lang="en-US" sz="1200" i="0" kern="1200" dirty="0" smtClean="0">
                <a:solidFill>
                  <a:schemeClr val="tx1"/>
                </a:solidFill>
                <a:effectLst/>
                <a:latin typeface="+mn-lt"/>
                <a:ea typeface="+mn-ea"/>
                <a:cs typeface="+mn-cs"/>
              </a:rPr>
              <a:t>Combined greatest impact.</a:t>
            </a:r>
            <a:endParaRPr lang="en-US" sz="1100" kern="1200" dirty="0" smtClean="0">
              <a:solidFill>
                <a:schemeClr val="tx1"/>
              </a:solidFill>
              <a:effectLst/>
              <a:latin typeface="+mn-lt"/>
              <a:ea typeface="+mn-ea"/>
              <a:cs typeface="+mn-cs"/>
            </a:endParaRPr>
          </a:p>
          <a:p>
            <a:endParaRPr lang="en-US" dirty="0" smtClean="0"/>
          </a:p>
          <a:p>
            <a:r>
              <a:rPr lang="en-US" dirty="0" smtClean="0"/>
              <a:t>GIS</a:t>
            </a:r>
            <a:r>
              <a:rPr lang="en-US" baseline="0" dirty="0" smtClean="0"/>
              <a:t> MAP </a:t>
            </a:r>
            <a:endParaRPr lang="en-US" dirty="0" smtClean="0"/>
          </a:p>
          <a:p>
            <a:endParaRPr lang="en-US" dirty="0"/>
          </a:p>
        </p:txBody>
      </p:sp>
      <p:sp>
        <p:nvSpPr>
          <p:cNvPr id="4" name="Slide Number Placeholder 3"/>
          <p:cNvSpPr>
            <a:spLocks noGrp="1"/>
          </p:cNvSpPr>
          <p:nvPr>
            <p:ph type="sldNum" sz="quarter" idx="10"/>
          </p:nvPr>
        </p:nvSpPr>
        <p:spPr/>
        <p:txBody>
          <a:bodyPr/>
          <a:lstStyle/>
          <a:p>
            <a:fld id="{C39CDC3D-918E-41AC-AB7B-B01B5115E796}" type="slidenum">
              <a:rPr lang="en-US" smtClean="0"/>
              <a:t>7</a:t>
            </a:fld>
            <a:endParaRPr lang="en-US"/>
          </a:p>
        </p:txBody>
      </p:sp>
    </p:spTree>
    <p:extLst>
      <p:ext uri="{BB962C8B-B14F-4D97-AF65-F5344CB8AC3E}">
        <p14:creationId xmlns:p14="http://schemas.microsoft.com/office/powerpoint/2010/main" val="2053931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0" kern="1200" dirty="0" smtClean="0">
                <a:solidFill>
                  <a:schemeClr val="tx1"/>
                </a:solidFill>
                <a:effectLst/>
                <a:latin typeface="+mn-lt"/>
                <a:ea typeface="+mn-ea"/>
                <a:cs typeface="+mn-cs"/>
              </a:rPr>
              <a:t>We now strategically invest our time to build strong relationships with communities to help them understand their urban forest, and make long-term investments to effectively manage their forest today and into the future.</a:t>
            </a:r>
            <a:endParaRPr lang="en-US" sz="1100" kern="1200" dirty="0" smtClean="0">
              <a:solidFill>
                <a:schemeClr val="tx1"/>
              </a:solidFill>
              <a:effectLst/>
              <a:latin typeface="+mn-lt"/>
              <a:ea typeface="+mn-ea"/>
              <a:cs typeface="+mn-cs"/>
            </a:endParaRPr>
          </a:p>
          <a:p>
            <a:pPr lvl="1"/>
            <a:r>
              <a:rPr lang="en-US" sz="1200" i="0" kern="1200" dirty="0" smtClean="0">
                <a:solidFill>
                  <a:schemeClr val="tx1"/>
                </a:solidFill>
                <a:effectLst/>
                <a:latin typeface="+mn-lt"/>
                <a:ea typeface="+mn-ea"/>
                <a:cs typeface="+mn-cs"/>
              </a:rPr>
              <a:t>They buy in and make the commitment with us – have them sign an MOU</a:t>
            </a:r>
          </a:p>
          <a:p>
            <a:pPr lvl="1"/>
            <a:endParaRPr lang="en-US" sz="1200" i="0" kern="1200" dirty="0" smtClean="0">
              <a:solidFill>
                <a:schemeClr val="tx1"/>
              </a:solidFill>
              <a:effectLst/>
              <a:latin typeface="+mn-lt"/>
              <a:ea typeface="+mn-ea"/>
              <a:cs typeface="+mn-cs"/>
            </a:endParaRPr>
          </a:p>
          <a:p>
            <a:pPr lvl="1"/>
            <a:r>
              <a:rPr lang="en-US" sz="1200" i="0" kern="1200" dirty="0" smtClean="0">
                <a:solidFill>
                  <a:schemeClr val="tx1"/>
                </a:solidFill>
                <a:effectLst/>
                <a:latin typeface="+mn-lt"/>
                <a:ea typeface="+mn-ea"/>
                <a:cs typeface="+mn-cs"/>
              </a:rPr>
              <a:t>Picture: May be a little corny.</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9CDC3D-918E-41AC-AB7B-B01B5115E796}" type="slidenum">
              <a:rPr lang="en-US" smtClean="0"/>
              <a:t>8</a:t>
            </a:fld>
            <a:endParaRPr lang="en-US"/>
          </a:p>
        </p:txBody>
      </p:sp>
    </p:spTree>
    <p:extLst>
      <p:ext uri="{BB962C8B-B14F-4D97-AF65-F5344CB8AC3E}">
        <p14:creationId xmlns:p14="http://schemas.microsoft.com/office/powerpoint/2010/main" val="205393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We developed our own tree inventory system that works off of an ESRI Arc GIS application – we use iPads in the field.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pPr lvl="0"/>
            <a:r>
              <a:rPr lang="en-US" sz="1200" i="0" kern="1200" dirty="0" smtClean="0">
                <a:solidFill>
                  <a:schemeClr val="tx1"/>
                </a:solidFill>
                <a:effectLst/>
                <a:latin typeface="+mn-lt"/>
                <a:ea typeface="+mn-ea"/>
                <a:cs typeface="+mn-cs"/>
              </a:rPr>
              <a:t>We work with interns to assist with community tree inventories</a:t>
            </a:r>
            <a:endParaRPr lang="en-US" sz="1100" kern="1200" dirty="0" smtClean="0">
              <a:solidFill>
                <a:schemeClr val="tx1"/>
              </a:solidFill>
              <a:effectLst/>
              <a:latin typeface="+mn-lt"/>
              <a:ea typeface="+mn-ea"/>
              <a:cs typeface="+mn-cs"/>
            </a:endParaRPr>
          </a:p>
          <a:p>
            <a:pPr lvl="1"/>
            <a:r>
              <a:rPr lang="en-US" sz="1200" i="0" kern="1200" dirty="0" smtClean="0">
                <a:solidFill>
                  <a:schemeClr val="tx1"/>
                </a:solidFill>
                <a:effectLst/>
                <a:latin typeface="+mn-lt"/>
                <a:ea typeface="+mn-ea"/>
                <a:cs typeface="+mn-cs"/>
              </a:rPr>
              <a:t>This also facilitates work-based knowledge transfer to future managers and leaders.</a:t>
            </a:r>
            <a:endParaRPr lang="en-US" sz="11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r>
              <a:rPr lang="en-US" dirty="0" smtClean="0"/>
              <a:t>Photo:</a:t>
            </a:r>
            <a:r>
              <a:rPr lang="en-US" baseline="0" dirty="0" smtClean="0"/>
              <a:t> </a:t>
            </a:r>
            <a:r>
              <a:rPr lang="en-US" dirty="0" smtClean="0"/>
              <a:t>COOL</a:t>
            </a:r>
            <a:r>
              <a:rPr lang="en-US" baseline="0" dirty="0" smtClean="0"/>
              <a:t> student pick of inventory system and iPads</a:t>
            </a:r>
            <a:endParaRPr lang="en-US" dirty="0"/>
          </a:p>
        </p:txBody>
      </p:sp>
      <p:sp>
        <p:nvSpPr>
          <p:cNvPr id="4" name="Slide Number Placeholder 3"/>
          <p:cNvSpPr>
            <a:spLocks noGrp="1"/>
          </p:cNvSpPr>
          <p:nvPr>
            <p:ph type="sldNum" sz="quarter" idx="10"/>
          </p:nvPr>
        </p:nvSpPr>
        <p:spPr/>
        <p:txBody>
          <a:bodyPr/>
          <a:lstStyle/>
          <a:p>
            <a:fld id="{C39CDC3D-918E-41AC-AB7B-B01B5115E796}" type="slidenum">
              <a:rPr lang="en-US" smtClean="0"/>
              <a:t>9</a:t>
            </a:fld>
            <a:endParaRPr lang="en-US"/>
          </a:p>
        </p:txBody>
      </p:sp>
    </p:spTree>
    <p:extLst>
      <p:ext uri="{BB962C8B-B14F-4D97-AF65-F5344CB8AC3E}">
        <p14:creationId xmlns:p14="http://schemas.microsoft.com/office/powerpoint/2010/main" val="3720109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0" kern="1200" dirty="0" smtClean="0">
                <a:solidFill>
                  <a:schemeClr val="tx1"/>
                </a:solidFill>
                <a:effectLst/>
                <a:latin typeface="+mn-lt"/>
                <a:ea typeface="+mn-ea"/>
                <a:cs typeface="+mn-cs"/>
              </a:rPr>
              <a:t>We provide a detailed inventory report.</a:t>
            </a:r>
            <a:endParaRPr lang="en-US" sz="1100" kern="1200" dirty="0" smtClean="0">
              <a:solidFill>
                <a:schemeClr val="tx1"/>
              </a:solidFill>
              <a:effectLst/>
              <a:latin typeface="+mn-lt"/>
              <a:ea typeface="+mn-ea"/>
              <a:cs typeface="+mn-cs"/>
            </a:endParaRPr>
          </a:p>
          <a:p>
            <a:pPr lvl="1"/>
            <a:r>
              <a:rPr lang="en-US" sz="1200" i="0" kern="1200" dirty="0" smtClean="0">
                <a:solidFill>
                  <a:schemeClr val="tx1"/>
                </a:solidFill>
                <a:effectLst/>
                <a:latin typeface="+mn-lt"/>
                <a:ea typeface="+mn-ea"/>
                <a:cs typeface="+mn-cs"/>
              </a:rPr>
              <a:t>Example of data collected.</a:t>
            </a:r>
            <a:endParaRPr lang="en-US" sz="1100" kern="1200" dirty="0" smtClean="0">
              <a:solidFill>
                <a:schemeClr val="tx1"/>
              </a:solidFill>
              <a:effectLst/>
              <a:latin typeface="+mn-lt"/>
              <a:ea typeface="+mn-ea"/>
              <a:cs typeface="+mn-cs"/>
            </a:endParaRPr>
          </a:p>
          <a:p>
            <a:pPr lvl="1"/>
            <a:r>
              <a:rPr lang="en-US" sz="1200" i="0" kern="1200" dirty="0" smtClean="0">
                <a:solidFill>
                  <a:schemeClr val="tx1"/>
                </a:solidFill>
                <a:effectLst/>
                <a:latin typeface="+mn-lt"/>
                <a:ea typeface="+mn-ea"/>
                <a:cs typeface="+mn-cs"/>
              </a:rPr>
              <a:t>Example of charts.</a:t>
            </a:r>
            <a:endParaRPr lang="en-US" sz="1100" kern="1200" dirty="0" smtClean="0">
              <a:solidFill>
                <a:schemeClr val="tx1"/>
              </a:solidFill>
              <a:effectLst/>
              <a:latin typeface="+mn-lt"/>
              <a:ea typeface="+mn-ea"/>
              <a:cs typeface="+mn-cs"/>
            </a:endParaRPr>
          </a:p>
          <a:p>
            <a:pPr lvl="1"/>
            <a:r>
              <a:rPr lang="en-US" sz="1200" i="0" kern="1200" dirty="0" smtClean="0">
                <a:solidFill>
                  <a:schemeClr val="tx1"/>
                </a:solidFill>
                <a:effectLst/>
                <a:latin typeface="+mn-lt"/>
                <a:ea typeface="+mn-ea"/>
                <a:cs typeface="+mn-cs"/>
              </a:rPr>
              <a:t>Dollar value of forest</a:t>
            </a:r>
            <a:endParaRPr lang="en-US" sz="1100" kern="1200" dirty="0" smtClean="0">
              <a:solidFill>
                <a:schemeClr val="tx1"/>
              </a:solidFill>
              <a:effectLst/>
              <a:latin typeface="+mn-lt"/>
              <a:ea typeface="+mn-ea"/>
              <a:cs typeface="+mn-cs"/>
            </a:endParaRPr>
          </a:p>
          <a:p>
            <a:pPr lvl="1"/>
            <a:r>
              <a:rPr lang="en-US" sz="1200" i="0" kern="1200" dirty="0" smtClean="0">
                <a:solidFill>
                  <a:schemeClr val="tx1"/>
                </a:solidFill>
                <a:effectLst/>
                <a:latin typeface="+mn-lt"/>
                <a:ea typeface="+mn-ea"/>
                <a:cs typeface="+mn-cs"/>
              </a:rPr>
              <a:t>Urban tree canopy</a:t>
            </a:r>
            <a:endParaRPr lang="en-US" sz="1100" kern="1200" dirty="0" smtClean="0">
              <a:solidFill>
                <a:schemeClr val="tx1"/>
              </a:solidFill>
              <a:effectLst/>
              <a:latin typeface="+mn-lt"/>
              <a:ea typeface="+mn-ea"/>
              <a:cs typeface="+mn-cs"/>
            </a:endParaRPr>
          </a:p>
          <a:p>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Some data ‘ah has’</a:t>
            </a:r>
            <a:endParaRPr lang="en-US" dirty="0" smtClean="0"/>
          </a:p>
          <a:p>
            <a:endParaRPr lang="en-US" dirty="0" smtClean="0"/>
          </a:p>
          <a:p>
            <a:r>
              <a:rPr lang="en-US" dirty="0" smtClean="0"/>
              <a:t>Picture:</a:t>
            </a:r>
            <a:r>
              <a:rPr lang="en-US" baseline="0" dirty="0" smtClean="0"/>
              <a:t> Maybe one of the tree and the benefits.</a:t>
            </a:r>
            <a:endParaRPr lang="en-US" dirty="0"/>
          </a:p>
        </p:txBody>
      </p:sp>
      <p:sp>
        <p:nvSpPr>
          <p:cNvPr id="4" name="Slide Number Placeholder 3"/>
          <p:cNvSpPr>
            <a:spLocks noGrp="1"/>
          </p:cNvSpPr>
          <p:nvPr>
            <p:ph type="sldNum" sz="quarter" idx="10"/>
          </p:nvPr>
        </p:nvSpPr>
        <p:spPr/>
        <p:txBody>
          <a:bodyPr/>
          <a:lstStyle/>
          <a:p>
            <a:fld id="{C39CDC3D-918E-41AC-AB7B-B01B5115E796}" type="slidenum">
              <a:rPr lang="en-US" smtClean="0"/>
              <a:t>10</a:t>
            </a:fld>
            <a:endParaRPr lang="en-US"/>
          </a:p>
        </p:txBody>
      </p:sp>
    </p:spTree>
    <p:extLst>
      <p:ext uri="{BB962C8B-B14F-4D97-AF65-F5344CB8AC3E}">
        <p14:creationId xmlns:p14="http://schemas.microsoft.com/office/powerpoint/2010/main" val="75843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01A06B5B-87BA-4EC2-992D-B23AB6081717}"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385EC-6F3F-440C-A7DD-B9160DF7FE14}"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06B5B-87BA-4EC2-992D-B23AB6081717}"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385EC-6F3F-440C-A7DD-B9160DF7FE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06B5B-87BA-4EC2-992D-B23AB6081717}"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385EC-6F3F-440C-A7DD-B9160DF7FE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06B5B-87BA-4EC2-992D-B23AB6081717}"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385EC-6F3F-440C-A7DD-B9160DF7FE1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2" name="Picture 4" descr="http://sphotos-b.xx.fbcdn.net/hphotos-snc6/190044_366449446758656_1963193994_n.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1214712"/>
            <a:ext cx="9144000" cy="8039582"/>
          </a:xfrm>
          <a:prstGeom prst="rect">
            <a:avLst/>
          </a:prstGeom>
          <a:noFill/>
          <a:extLst>
            <a:ext uri="{909E8E84-426E-40DD-AFC4-6F175D3DCCD1}">
              <a14:hiddenFill xmlns:a14="http://schemas.microsoft.com/office/drawing/2010/main">
                <a:solidFill>
                  <a:srgbClr val="FFFFFF"/>
                </a:solidFill>
              </a14:hiddenFill>
            </a:ext>
          </a:extLst>
        </p:spPr>
      </p:pic>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01A06B5B-87BA-4EC2-992D-B23AB6081717}" type="datetimeFigureOut">
              <a:rPr lang="en-US" smtClean="0"/>
              <a:t>1/12/2015</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592385EC-6F3F-440C-A7DD-B9160DF7FE1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A06B5B-87BA-4EC2-992D-B23AB6081717}"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385EC-6F3F-440C-A7DD-B9160DF7FE1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A06B5B-87BA-4EC2-992D-B23AB6081717}" type="datetimeFigureOut">
              <a:rPr lang="en-US" smtClean="0"/>
              <a:t>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2385EC-6F3F-440C-A7DD-B9160DF7FE1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A06B5B-87BA-4EC2-992D-B23AB6081717}" type="datetimeFigureOut">
              <a:rPr lang="en-US" smtClean="0"/>
              <a:t>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2385EC-6F3F-440C-A7DD-B9160DF7FE1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A06B5B-87BA-4EC2-992D-B23AB6081717}" type="datetimeFigureOut">
              <a:rPr lang="en-US" smtClean="0"/>
              <a:t>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2385EC-6F3F-440C-A7DD-B9160DF7FE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A06B5B-87BA-4EC2-992D-B23AB6081717}"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385EC-6F3F-440C-A7DD-B9160DF7FE14}"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01A06B5B-87BA-4EC2-992D-B23AB6081717}"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385EC-6F3F-440C-A7DD-B9160DF7FE14}"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01A06B5B-87BA-4EC2-992D-B23AB6081717}" type="datetimeFigureOut">
              <a:rPr lang="en-US" smtClean="0"/>
              <a:t>1/12/2015</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592385EC-6F3F-440C-A7DD-B9160DF7FE1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i="0" u="none"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b="0" i="0" u="none"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5334000"/>
            <a:ext cx="8305800" cy="838200"/>
          </a:xfrm>
        </p:spPr>
        <p:txBody>
          <a:bodyPr>
            <a:normAutofit fontScale="85000" lnSpcReduction="20000"/>
          </a:bodyPr>
          <a:lstStyle/>
          <a:p>
            <a:r>
              <a:rPr lang="en-US" dirty="0" smtClean="0"/>
              <a:t>Elise Schadler,  VT Urban &amp; Community Forestry Program</a:t>
            </a:r>
          </a:p>
          <a:p>
            <a:r>
              <a:rPr lang="en-US" dirty="0" smtClean="0"/>
              <a:t>VMC Annual Meeting</a:t>
            </a:r>
          </a:p>
          <a:p>
            <a:r>
              <a:rPr lang="en-US" dirty="0" smtClean="0"/>
              <a:t>December 11, 2014</a:t>
            </a:r>
            <a:endParaRPr lang="en-US" dirty="0"/>
          </a:p>
        </p:txBody>
      </p:sp>
      <p:sp>
        <p:nvSpPr>
          <p:cNvPr id="3" name="Title 2"/>
          <p:cNvSpPr>
            <a:spLocks noGrp="1"/>
          </p:cNvSpPr>
          <p:nvPr>
            <p:ph type="title"/>
          </p:nvPr>
        </p:nvSpPr>
        <p:spPr>
          <a:xfrm>
            <a:off x="152400" y="4267200"/>
            <a:ext cx="9296400" cy="1143000"/>
          </a:xfrm>
        </p:spPr>
        <p:txBody>
          <a:bodyPr>
            <a:normAutofit/>
          </a:bodyPr>
          <a:lstStyle/>
          <a:p>
            <a:r>
              <a:rPr lang="en-US" sz="3200" dirty="0">
                <a:latin typeface="Adobe Gothic Std B" pitchFamily="34" charset="-128"/>
                <a:ea typeface="Adobe Gothic Std B" pitchFamily="34" charset="-128"/>
              </a:rPr>
              <a:t>Putting Tree Inventories and Canopy Assessments to Work: Translating data into actionable plans</a:t>
            </a:r>
            <a:endParaRPr lang="en-US" sz="3000" dirty="0">
              <a:latin typeface="Adobe Gothic Std B" pitchFamily="34" charset="-128"/>
              <a:ea typeface="Adobe Gothic Std B" pitchFamily="34" charset="-128"/>
            </a:endParaRPr>
          </a:p>
        </p:txBody>
      </p:sp>
    </p:spTree>
    <p:extLst>
      <p:ext uri="{BB962C8B-B14F-4D97-AF65-F5344CB8AC3E}">
        <p14:creationId xmlns:p14="http://schemas.microsoft.com/office/powerpoint/2010/main" val="1891201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ecschadl.CAMPUS\Desktop\UCF\Technical Support by Town\Middlebury\Middlebury 2014 Inventory\iTree Reports\Middlebury_iTreeStreetsImage.jpg"/>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228600" y="304800"/>
            <a:ext cx="5760720" cy="61722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ecschadl.CAMPUS\Desktop\UCF\Technical Support by Town\Shelburne\Shelburne_Deliverables FINAL\Report\FINALcoversheet.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0" y="1600200"/>
            <a:ext cx="2944091"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34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ecschadl.CAMPUS\Desktop\UCF\Technical Support by Town\Johnson\AtlasScreensho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219200"/>
            <a:ext cx="9144000"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0" y="0"/>
            <a:ext cx="9144000" cy="808038"/>
          </a:xfrm>
          <a:prstGeom prst="rect">
            <a:avLst/>
          </a:prstGeom>
          <a:solidFill>
            <a:srgbClr val="A6A6A6">
              <a:alpha val="63137"/>
            </a:srgbClr>
          </a:solidFill>
        </p:spPr>
        <p:txBody>
          <a:bodyPr vert="horz" lIns="91440" tIns="45720" rIns="91440" bIns="45720" rtlCol="0" anchor="b">
            <a:no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sz="4000" dirty="0" smtClean="0">
                <a:latin typeface="Adobe Gothic Std B" pitchFamily="34" charset="-128"/>
                <a:ea typeface="Adobe Gothic Std B" pitchFamily="34" charset="-128"/>
              </a:rPr>
              <a:t>ANR Atlas</a:t>
            </a:r>
            <a:endParaRPr lang="en-US" sz="4000" i="1" dirty="0">
              <a:latin typeface="Adobe Gothic Std B" pitchFamily="34" charset="-128"/>
              <a:ea typeface="Adobe Gothic Std B" pitchFamily="34" charset="-128"/>
            </a:endParaRPr>
          </a:p>
        </p:txBody>
      </p:sp>
    </p:spTree>
    <p:extLst>
      <p:ext uri="{BB962C8B-B14F-4D97-AF65-F5344CB8AC3E}">
        <p14:creationId xmlns:p14="http://schemas.microsoft.com/office/powerpoint/2010/main" val="1655743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endParaRPr lang="en-US"/>
          </a:p>
        </p:txBody>
      </p:sp>
      <p:pic>
        <p:nvPicPr>
          <p:cNvPr id="8194" name="Picture 2" descr="C:\Users\ecschadl.CAMPUS\Desktop\UCF\Photos\Community Photos\Rutland\Rutland_2014\IMG_856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40988" y="0"/>
            <a:ext cx="5203012" cy="38862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ecschadl.CAMPUS\Desktop\UCF\Photos\Community Photos\Montpelier\Tree Planting 01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45577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ecschadl.CAMPUS\Desktop\UCF\Photos\First Detectors and Community Prep\FPFDs\EAB Drill\Johnson ash tagging event_Lovering.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57713" y="3886200"/>
            <a:ext cx="458628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768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upiter\users$\Dfitzko\MyFiles\Council\Tree Stewards\2013\2013\plantin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0" y="0"/>
            <a:ext cx="9144000" cy="808038"/>
          </a:xfrm>
          <a:prstGeom prst="rect">
            <a:avLst/>
          </a:prstGeom>
          <a:solidFill>
            <a:srgbClr val="A6A6A6">
              <a:alpha val="63137"/>
            </a:srgbClr>
          </a:solidFill>
        </p:spPr>
        <p:txBody>
          <a:bodyPr vert="horz" lIns="91440" tIns="45720" rIns="91440" bIns="45720" rtlCol="0" anchor="b">
            <a:no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sz="3200" dirty="0" smtClean="0">
                <a:latin typeface="Adobe Gothic Std B" pitchFamily="34" charset="-128"/>
                <a:ea typeface="Adobe Gothic Std B" pitchFamily="34" charset="-128"/>
              </a:rPr>
              <a:t>Essex Junction: A Transforming Community</a:t>
            </a:r>
            <a:endParaRPr lang="en-US" sz="3200" i="1" dirty="0">
              <a:latin typeface="Adobe Gothic Std B" pitchFamily="34" charset="-128"/>
              <a:ea typeface="Adobe Gothic Std B" pitchFamily="34" charset="-128"/>
            </a:endParaRPr>
          </a:p>
        </p:txBody>
      </p:sp>
    </p:spTree>
    <p:extLst>
      <p:ext uri="{BB962C8B-B14F-4D97-AF65-F5344CB8AC3E}">
        <p14:creationId xmlns:p14="http://schemas.microsoft.com/office/powerpoint/2010/main" val="1225373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4419600"/>
            <a:ext cx="9296400" cy="1143000"/>
          </a:xfrm>
        </p:spPr>
        <p:txBody>
          <a:bodyPr>
            <a:normAutofit/>
          </a:bodyPr>
          <a:lstStyle/>
          <a:p>
            <a:pPr algn="ctr"/>
            <a:r>
              <a:rPr lang="en-US" sz="4400" dirty="0" smtClean="0">
                <a:latin typeface="Adobe Gothic Std B" pitchFamily="34" charset="-128"/>
                <a:ea typeface="Adobe Gothic Std B" pitchFamily="34" charset="-128"/>
              </a:rPr>
              <a:t>Elise.Schadler@uvm.edu</a:t>
            </a:r>
            <a:endParaRPr lang="en-US" sz="4000" dirty="0">
              <a:latin typeface="Adobe Gothic Std B" pitchFamily="34" charset="-128"/>
              <a:ea typeface="Adobe Gothic Std B" pitchFamily="34" charset="-128"/>
            </a:endParaRPr>
          </a:p>
        </p:txBody>
      </p:sp>
    </p:spTree>
    <p:extLst>
      <p:ext uri="{BB962C8B-B14F-4D97-AF65-F5344CB8AC3E}">
        <p14:creationId xmlns:p14="http://schemas.microsoft.com/office/powerpoint/2010/main" val="2701920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fitzko\Desktop\Picture\Web Photos\DivisionPag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5681"/>
          <a:stretch/>
        </p:blipFill>
        <p:spPr bwMode="auto">
          <a:xfrm>
            <a:off x="-519317" y="0"/>
            <a:ext cx="9663317"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9049" y="0"/>
            <a:ext cx="9163050" cy="1143000"/>
          </a:xfrm>
          <a:prstGeom prst="rect">
            <a:avLst/>
          </a:prstGeom>
          <a:solidFill>
            <a:srgbClr val="7F7F7F">
              <a:alpha val="58824"/>
            </a:srgbClr>
          </a:solidFill>
        </p:spPr>
        <p:txBody>
          <a:bodyPr vert="horz" lIns="91440" tIns="45720" rIns="91440" bIns="45720" rtlCol="0" anchor="b">
            <a:no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r>
              <a:rPr lang="en-US" sz="3200" dirty="0" smtClean="0">
                <a:latin typeface="Adobe Gothic Std B" pitchFamily="34" charset="-128"/>
                <a:ea typeface="Adobe Gothic Std B" pitchFamily="34" charset="-128"/>
              </a:rPr>
              <a:t>Urban Forests Are A Big Deal: </a:t>
            </a:r>
            <a:r>
              <a:rPr lang="en-US" sz="4400" dirty="0" smtClean="0">
                <a:latin typeface="Adobe Gothic Std B" pitchFamily="34" charset="-128"/>
                <a:ea typeface="Adobe Gothic Std B" pitchFamily="34" charset="-128"/>
              </a:rPr>
              <a:t>Even in VT</a:t>
            </a:r>
            <a:endParaRPr lang="en-US" sz="4400" dirty="0">
              <a:latin typeface="Adobe Gothic Std B" pitchFamily="34" charset="-128"/>
              <a:ea typeface="Adobe Gothic Std B" pitchFamily="34" charset="-128"/>
            </a:endParaRPr>
          </a:p>
        </p:txBody>
      </p:sp>
      <p:grpSp>
        <p:nvGrpSpPr>
          <p:cNvPr id="11" name="Group 10"/>
          <p:cNvGrpSpPr/>
          <p:nvPr/>
        </p:nvGrpSpPr>
        <p:grpSpPr>
          <a:xfrm>
            <a:off x="-56581" y="1112294"/>
            <a:ext cx="9200581" cy="5745706"/>
            <a:chOff x="-56581" y="1112294"/>
            <a:chExt cx="9200581" cy="5745706"/>
          </a:xfrm>
        </p:grpSpPr>
        <p:sp>
          <p:nvSpPr>
            <p:cNvPr id="8" name="Rectangle 7"/>
            <p:cNvSpPr/>
            <p:nvPr/>
          </p:nvSpPr>
          <p:spPr>
            <a:xfrm>
              <a:off x="6096000" y="1112294"/>
              <a:ext cx="3048000" cy="5037820"/>
            </a:xfrm>
            <a:prstGeom prst="rect">
              <a:avLst/>
            </a:prstGeom>
            <a:solidFill>
              <a:srgbClr val="A6A6A6">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00790" y="1447800"/>
              <a:ext cx="2038420" cy="3796099"/>
            </a:xfrm>
            <a:prstGeom prst="rect">
              <a:avLst/>
            </a:prstGeom>
          </p:spPr>
        </p:pic>
        <p:sp>
          <p:nvSpPr>
            <p:cNvPr id="10" name="TextBox 9"/>
            <p:cNvSpPr txBox="1"/>
            <p:nvPr/>
          </p:nvSpPr>
          <p:spPr>
            <a:xfrm>
              <a:off x="-56581" y="6150114"/>
              <a:ext cx="9200581" cy="707886"/>
            </a:xfrm>
            <a:prstGeom prst="rect">
              <a:avLst/>
            </a:prstGeom>
            <a:solidFill>
              <a:srgbClr val="A6A6A6">
                <a:alpha val="72157"/>
              </a:srgbClr>
            </a:solidFill>
          </p:spPr>
          <p:txBody>
            <a:bodyPr wrap="square" rtlCol="0">
              <a:spAutoFit/>
            </a:bodyPr>
            <a:lstStyle/>
            <a:p>
              <a:pPr algn="ctr"/>
              <a:r>
                <a:rPr lang="en-US" sz="2000" dirty="0" smtClean="0"/>
                <a:t>Urban land only &lt;2% of state land area – yet urban trees provide $25 mil in carbon storage value, $800 K/</a:t>
              </a:r>
              <a:r>
                <a:rPr lang="en-US" sz="2000" dirty="0" err="1" smtClean="0"/>
                <a:t>yr</a:t>
              </a:r>
              <a:r>
                <a:rPr lang="en-US" sz="2000" dirty="0" smtClean="0"/>
                <a:t> carbon sequestration &amp; $6.6 mil/year air pollution removal.</a:t>
              </a:r>
            </a:p>
          </p:txBody>
        </p:sp>
      </p:grpSp>
    </p:spTree>
    <p:extLst>
      <p:ext uri="{BB962C8B-B14F-4D97-AF65-F5344CB8AC3E}">
        <p14:creationId xmlns:p14="http://schemas.microsoft.com/office/powerpoint/2010/main" val="3480265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fitzko\Downloads\340-a_2100x1400_300_RGB.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94509" y="41563"/>
            <a:ext cx="1023850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248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cschadl.CAMPUS\Desktop\UCF\Photos\Community Photos\Essex Junction\TrainWelcomeSign2012forwebsit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38800" y="762000"/>
            <a:ext cx="3200400" cy="1323439"/>
          </a:xfrm>
          <a:prstGeom prst="rect">
            <a:avLst/>
          </a:prstGeom>
          <a:noFill/>
        </p:spPr>
        <p:txBody>
          <a:bodyPr wrap="square" rtlCol="0">
            <a:spAutoFit/>
          </a:bodyPr>
          <a:lstStyle/>
          <a:p>
            <a:r>
              <a:rPr lang="en-US" sz="3200" b="1" dirty="0" smtClean="0"/>
              <a:t>Essex Junction</a:t>
            </a:r>
          </a:p>
          <a:p>
            <a:r>
              <a:rPr lang="en-US" sz="2400" b="1" dirty="0" smtClean="0"/>
              <a:t>4.9 sq. mi</a:t>
            </a:r>
          </a:p>
          <a:p>
            <a:r>
              <a:rPr lang="en-US" sz="2400" b="1" dirty="0" smtClean="0"/>
              <a:t>pop approx. 9,000</a:t>
            </a:r>
            <a:endParaRPr lang="en-US" sz="2400" b="1" dirty="0"/>
          </a:p>
        </p:txBody>
      </p:sp>
    </p:spTree>
    <p:extLst>
      <p:ext uri="{BB962C8B-B14F-4D97-AF65-F5344CB8AC3E}">
        <p14:creationId xmlns:p14="http://schemas.microsoft.com/office/powerpoint/2010/main" val="3564848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a:p>
        </p:txBody>
      </p:sp>
      <p:pic>
        <p:nvPicPr>
          <p:cNvPr id="2050" name="Picture 2" descr="C:\Users\ecschadl.CAMPUS\Desktop\UCF\Photos\First Detectors and Community Prep\FPFDs\EAB Drill\IMG_027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775047" cy="3581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ecschadl.CAMPUS\Desktop\UCF\Photos\Events\Tree Stewards Conference\2013\DSC0423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24400" y="0"/>
            <a:ext cx="44196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ecschadl.CAMPUS\Desktop\UCF\Photos\Tree Planting_general\molly spencer jim clune plant tree.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3581400"/>
            <a:ext cx="47244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ecschadl.CAMPUS\Desktop\UCF\Photos\Events\Tree Stewards Conference\2014 Tree Stewards\IMG_2588 - Copy.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24400" y="3564364"/>
            <a:ext cx="4419599" cy="3293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369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mattalltrades.files.wordpress.com/2010/10/dryslot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16675"/>
            <a:ext cx="9550400" cy="7162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021" y="3047999"/>
            <a:ext cx="9529379" cy="788225"/>
          </a:xfrm>
          <a:solidFill>
            <a:srgbClr val="7F7F7F">
              <a:alpha val="58824"/>
            </a:srgbClr>
          </a:solidFill>
        </p:spPr>
        <p:txBody>
          <a:bodyPr>
            <a:noAutofit/>
          </a:bodyPr>
          <a:lstStyle/>
          <a:p>
            <a:pPr algn="ctr"/>
            <a:r>
              <a:rPr lang="en-US" dirty="0" smtClean="0">
                <a:latin typeface="Adobe Gothic Std B" pitchFamily="34" charset="-128"/>
                <a:ea typeface="Adobe Gothic Std B" pitchFamily="34" charset="-128"/>
              </a:rPr>
              <a:t>Strategic Program Delivery</a:t>
            </a:r>
            <a:endParaRPr lang="en-US" sz="2800" dirty="0">
              <a:latin typeface="Adobe Gothic Std B" pitchFamily="34" charset="-128"/>
              <a:ea typeface="Adobe Gothic Std B" pitchFamily="34" charset="-128"/>
            </a:endParaRPr>
          </a:p>
        </p:txBody>
      </p:sp>
    </p:spTree>
    <p:extLst>
      <p:ext uri="{BB962C8B-B14F-4D97-AF65-F5344CB8AC3E}">
        <p14:creationId xmlns:p14="http://schemas.microsoft.com/office/powerpoint/2010/main" val="346310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0"/>
            <a:ext cx="9144000" cy="808038"/>
          </a:xfrm>
          <a:prstGeom prst="rect">
            <a:avLst/>
          </a:prstGeom>
          <a:solidFill>
            <a:srgbClr val="A6A6A6">
              <a:alpha val="63137"/>
            </a:srgbClr>
          </a:solidFill>
        </p:spPr>
        <p:txBody>
          <a:bodyPr vert="horz" lIns="91440" tIns="45720" rIns="91440" bIns="45720" rtlCol="0" anchor="b">
            <a:no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sz="3200" dirty="0" smtClean="0">
                <a:latin typeface="Adobe Gothic Std B" pitchFamily="34" charset="-128"/>
                <a:ea typeface="Adobe Gothic Std B" pitchFamily="34" charset="-128"/>
              </a:rPr>
              <a:t>Where to Focus: </a:t>
            </a:r>
            <a:r>
              <a:rPr lang="en-US" sz="3200" i="1" dirty="0">
                <a:latin typeface="Adobe Gothic Std B" pitchFamily="34" charset="-128"/>
                <a:ea typeface="Adobe Gothic Std B" pitchFamily="34" charset="-128"/>
              </a:rPr>
              <a:t>I</a:t>
            </a:r>
            <a:r>
              <a:rPr lang="en-US" sz="3200" i="1" dirty="0" smtClean="0">
                <a:latin typeface="Adobe Gothic Std B" pitchFamily="34" charset="-128"/>
                <a:ea typeface="Adobe Gothic Std B" pitchFamily="34" charset="-128"/>
              </a:rPr>
              <a:t>mpact and Need </a:t>
            </a:r>
            <a:endParaRPr lang="en-US" sz="3200" i="1" dirty="0">
              <a:latin typeface="Adobe Gothic Std B" pitchFamily="34" charset="-128"/>
              <a:ea typeface="Adobe Gothic Std B" pitchFamily="34" charset="-128"/>
            </a:endParaRPr>
          </a:p>
        </p:txBody>
      </p:sp>
      <p:sp>
        <p:nvSpPr>
          <p:cNvPr id="8" name="Rectangle 7"/>
          <p:cNvSpPr/>
          <p:nvPr/>
        </p:nvSpPr>
        <p:spPr>
          <a:xfrm>
            <a:off x="0" y="6501704"/>
            <a:ext cx="9144000" cy="369332"/>
          </a:xfrm>
          <a:prstGeom prst="rect">
            <a:avLst/>
          </a:prstGeom>
          <a:solidFill>
            <a:srgbClr val="A6A6A6">
              <a:alpha val="63137"/>
            </a:srgbClr>
          </a:solidFill>
        </p:spPr>
        <p:txBody>
          <a:bodyPr wrap="square">
            <a:spAutoFit/>
          </a:bodyPr>
          <a:lstStyle/>
          <a:p>
            <a:pPr algn="ctr"/>
            <a:r>
              <a:rPr lang="en-US" dirty="0" smtClean="0"/>
              <a:t>Greatest need for urban forest enhancement and protection, and local capacity.</a:t>
            </a:r>
            <a:endParaRPr lang="en-US" dirty="0"/>
          </a:p>
        </p:txBody>
      </p:sp>
      <p:pic>
        <p:nvPicPr>
          <p:cNvPr id="3074" name="Picture 2" descr="C:\Users\ecschadl.CAMPUS\Desktop\UCF\Inventory and UTC Assessment\Care of Urban Forest Grant_GIS student project\Docs\VermontCommunities_ranked for inventory priority_Fall2013_UVM_GISPracticum\VTCommunities_Rank_UrbanLandscap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808038"/>
            <a:ext cx="9144000" cy="5693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332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cschadl.CAMPUS\Desktop\UCF\Photos\Community Photos\Northfield\IMG_912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9050"/>
            <a:ext cx="9144000" cy="682977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0" y="19050"/>
            <a:ext cx="9144000" cy="712788"/>
          </a:xfrm>
          <a:prstGeom prst="rect">
            <a:avLst/>
          </a:prstGeom>
          <a:solidFill>
            <a:srgbClr val="A6A6A6">
              <a:alpha val="63137"/>
            </a:srgbClr>
          </a:solidFill>
        </p:spPr>
        <p:txBody>
          <a:bodyPr vert="horz" lIns="91440" tIns="45720" rIns="91440" bIns="45720" rtlCol="0" anchor="b">
            <a:no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r>
              <a:rPr lang="en-US" sz="3200" dirty="0" smtClean="0">
                <a:latin typeface="Adobe Gothic Std B" pitchFamily="34" charset="-128"/>
                <a:ea typeface="Adobe Gothic Std B" pitchFamily="34" charset="-128"/>
              </a:rPr>
              <a:t>Building Strong Community Relationships</a:t>
            </a:r>
            <a:endParaRPr lang="en-US" sz="3200" i="1" dirty="0">
              <a:latin typeface="Adobe Gothic Std B" pitchFamily="34" charset="-128"/>
              <a:ea typeface="Adobe Gothic Std B" pitchFamily="34" charset="-128"/>
            </a:endParaRPr>
          </a:p>
        </p:txBody>
      </p:sp>
      <p:sp>
        <p:nvSpPr>
          <p:cNvPr id="8" name="Rectangle 7"/>
          <p:cNvSpPr/>
          <p:nvPr/>
        </p:nvSpPr>
        <p:spPr>
          <a:xfrm>
            <a:off x="0" y="6501704"/>
            <a:ext cx="9144000" cy="369332"/>
          </a:xfrm>
          <a:prstGeom prst="rect">
            <a:avLst/>
          </a:prstGeom>
          <a:solidFill>
            <a:srgbClr val="A6A6A6">
              <a:alpha val="63137"/>
            </a:srgbClr>
          </a:solidFill>
        </p:spPr>
        <p:txBody>
          <a:bodyPr wrap="square">
            <a:spAutoFit/>
          </a:bodyPr>
          <a:lstStyle/>
          <a:p>
            <a:r>
              <a:rPr lang="en-US" dirty="0" smtClean="0"/>
              <a:t>Communities buy in and make the commitment.</a:t>
            </a:r>
            <a:endParaRPr lang="en-US" dirty="0"/>
          </a:p>
        </p:txBody>
      </p:sp>
    </p:spTree>
    <p:extLst>
      <p:ext uri="{BB962C8B-B14F-4D97-AF65-F5344CB8AC3E}">
        <p14:creationId xmlns:p14="http://schemas.microsoft.com/office/powerpoint/2010/main" val="2091216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C:\Users\ecschadl.CAMPUS\Desktop\UCF\Photos\Community Photos\Northfield\photo 2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 y="3443111"/>
            <a:ext cx="4572000" cy="3414889"/>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ecschadl.CAMPUS\Desktop\UCF\Photos\Community Photos\Johnson\Johnson Inventory\IMG_043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
            <a:ext cx="9144000" cy="434339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ecschadl.CAMPUS\Desktop\UCF\Photos\Community Photos\Swanton\Swanton\IMG_0017.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72000" y="4343400"/>
            <a:ext cx="4571999"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5347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Putting Tree Inventories and Canopy Assessments to Work: Translating data into actionable plans&amp;quot;&quot;/&gt;&lt;property id=&quot;20307&quot; value=&quot;258&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327&quot;/&gt;&lt;/object&gt;&lt;object type=&quot;3&quot; unique_id=&quot;10006&quot;&gt;&lt;property id=&quot;20148&quot; value=&quot;5&quot;/&gt;&lt;property id=&quot;20300&quot; value=&quot;Slide 4&quot;/&gt;&lt;property id=&quot;20307&quot; value=&quot;341&quot;/&gt;&lt;/object&gt;&lt;object type=&quot;3&quot; unique_id=&quot;10007&quot;&gt;&lt;property id=&quot;20148&quot; value=&quot;5&quot;/&gt;&lt;property id=&quot;20300&quot; value=&quot;Slide 5&quot;/&gt;&lt;property id=&quot;20307&quot; value=&quot;267&quot;/&gt;&lt;/object&gt;&lt;object type=&quot;3&quot; unique_id=&quot;10009&quot;&gt;&lt;property id=&quot;20148&quot; value=&quot;5&quot;/&gt;&lt;property id=&quot;20300&quot; value=&quot;Slide 6 - &amp;quot;Strategic Program Delivery&amp;quot;&quot;/&gt;&lt;property id=&quot;20307&quot; value=&quot;270&quot;/&gt;&lt;/object&gt;&lt;object type=&quot;3&quot; unique_id=&quot;10010&quot;&gt;&lt;property id=&quot;20148&quot; value=&quot;5&quot;/&gt;&lt;property id=&quot;20300&quot; value=&quot;Slide 7&quot;/&gt;&lt;property id=&quot;20307&quot; value=&quot;331&quot;/&gt;&lt;/object&gt;&lt;object type=&quot;3&quot; unique_id=&quot;10011&quot;&gt;&lt;property id=&quot;20148&quot; value=&quot;5&quot;/&gt;&lt;property id=&quot;20300&quot; value=&quot;Slide 8&quot;/&gt;&lt;property id=&quot;20307&quot; value=&quot;342&quot;/&gt;&lt;/object&gt;&lt;object type=&quot;3&quot; unique_id=&quot;10012&quot;&gt;&lt;property id=&quot;20148&quot; value=&quot;5&quot;/&gt;&lt;property id=&quot;20300&quot; value=&quot;Slide 9&quot;/&gt;&lt;property id=&quot;20307&quot; value=&quot;344&quot;/&gt;&lt;/object&gt;&lt;object type=&quot;3&quot; unique_id=&quot;10013&quot;&gt;&lt;property id=&quot;20148&quot; value=&quot;5&quot;/&gt;&lt;property id=&quot;20300&quot; value=&quot;Slide 10&quot;/&gt;&lt;property id=&quot;20307&quot; value=&quot;345&quot;/&gt;&lt;/object&gt;&lt;object type=&quot;3&quot; unique_id=&quot;10014&quot;&gt;&lt;property id=&quot;20148&quot; value=&quot;5&quot;/&gt;&lt;property id=&quot;20300&quot; value=&quot;Slide 11&quot;/&gt;&lt;property id=&quot;20307&quot; value=&quot;346&quot;/&gt;&lt;/object&gt;&lt;object type=&quot;3&quot; unique_id=&quot;10015&quot;&gt;&lt;property id=&quot;20148&quot; value=&quot;5&quot;/&gt;&lt;property id=&quot;20300&quot; value=&quot;Slide 12&quot;/&gt;&lt;property id=&quot;20307&quot; value=&quot;334&quot;/&gt;&lt;/object&gt;&lt;object type=&quot;3&quot; unique_id=&quot;10016&quot;&gt;&lt;property id=&quot;20148&quot; value=&quot;5&quot;/&gt;&lt;property id=&quot;20300&quot; value=&quot;Slide 13&quot;/&gt;&lt;property id=&quot;20307&quot; value=&quot;343&quot;/&gt;&lt;/object&gt;&lt;object type=&quot;3&quot; unique_id=&quot;10177&quot;&gt;&lt;property id=&quot;20148&quot; value=&quot;5&quot;/&gt;&lt;property id=&quot;20300&quot; value=&quot;Slide 14 - &amp;quot;Elise.Schadler@uvm.edu&amp;quot;&quot;/&gt;&lt;property id=&quot;20307&quot; value=&quot;348&quot;/&gt;&lt;/object&gt;&lt;/object&gt;&lt;object type=&quot;8&quot; unique_id=&quot;10032&quot;&gt;&lt;/object&gt;&lt;/object&gt;&lt;/database&gt;"/>
  <p:tag name="SECTOMILLISECCONVERTED" val="1"/>
</p:tagLst>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7644</TotalTime>
  <Words>1124</Words>
  <Application>Microsoft Office PowerPoint</Application>
  <PresentationFormat>On-screen Show (4:3)</PresentationFormat>
  <Paragraphs>125</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Adobe Gothic Std B</vt:lpstr>
      <vt:lpstr>Arial</vt:lpstr>
      <vt:lpstr>Calibri</vt:lpstr>
      <vt:lpstr>Tw Cen MT</vt:lpstr>
      <vt:lpstr>Thatch</vt:lpstr>
      <vt:lpstr>Putting Tree Inventories and Canopy Assessments to Work: Translating data into actionable plans</vt:lpstr>
      <vt:lpstr>PowerPoint Presentation</vt:lpstr>
      <vt:lpstr>PowerPoint Presentation</vt:lpstr>
      <vt:lpstr>PowerPoint Presentation</vt:lpstr>
      <vt:lpstr>PowerPoint Presentation</vt:lpstr>
      <vt:lpstr>Strategic Program Delivery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Elise.Schadler@uvm.edu</vt:lpstr>
    </vt:vector>
  </TitlesOfParts>
  <Company>Agency of Natural Resources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Jim Duncan</cp:lastModifiedBy>
  <cp:revision>122</cp:revision>
  <dcterms:created xsi:type="dcterms:W3CDTF">2012-09-28T11:46:59Z</dcterms:created>
  <dcterms:modified xsi:type="dcterms:W3CDTF">2015-01-12T20:44:55Z</dcterms:modified>
</cp:coreProperties>
</file>