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  <p:sldMasterId id="2147483670" r:id="rId5"/>
    <p:sldMasterId id="2147483684" r:id="rId6"/>
    <p:sldMasterId id="2147483692" r:id="rId7"/>
    <p:sldMasterId id="2147483697" r:id="rId8"/>
    <p:sldMasterId id="2147483700" r:id="rId9"/>
    <p:sldMasterId id="2147483702" r:id="rId10"/>
  </p:sldMasterIdLst>
  <p:notesMasterIdLst>
    <p:notesMasterId r:id="rId45"/>
  </p:notesMasterIdLst>
  <p:sldIdLst>
    <p:sldId id="390" r:id="rId11"/>
    <p:sldId id="290" r:id="rId12"/>
    <p:sldId id="391" r:id="rId13"/>
    <p:sldId id="292" r:id="rId14"/>
    <p:sldId id="377" r:id="rId15"/>
    <p:sldId id="260" r:id="rId16"/>
    <p:sldId id="261" r:id="rId17"/>
    <p:sldId id="262" r:id="rId18"/>
    <p:sldId id="267" r:id="rId19"/>
    <p:sldId id="268" r:id="rId20"/>
    <p:sldId id="351" r:id="rId21"/>
    <p:sldId id="394" r:id="rId22"/>
    <p:sldId id="397" r:id="rId23"/>
    <p:sldId id="398" r:id="rId24"/>
    <p:sldId id="395" r:id="rId25"/>
    <p:sldId id="396" r:id="rId26"/>
    <p:sldId id="389" r:id="rId27"/>
    <p:sldId id="386" r:id="rId28"/>
    <p:sldId id="387" r:id="rId29"/>
    <p:sldId id="381" r:id="rId30"/>
    <p:sldId id="382" r:id="rId31"/>
    <p:sldId id="385" r:id="rId32"/>
    <p:sldId id="383" r:id="rId33"/>
    <p:sldId id="384" r:id="rId34"/>
    <p:sldId id="308" r:id="rId35"/>
    <p:sldId id="355" r:id="rId36"/>
    <p:sldId id="310" r:id="rId37"/>
    <p:sldId id="375" r:id="rId38"/>
    <p:sldId id="376" r:id="rId39"/>
    <p:sldId id="399" r:id="rId40"/>
    <p:sldId id="393" r:id="rId41"/>
    <p:sldId id="334" r:id="rId42"/>
    <p:sldId id="341" r:id="rId43"/>
    <p:sldId id="4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74" autoAdjust="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9F37B-B7AB-4F20-BB82-293EA6702525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3F31A-906D-405B-B343-7A9D8DE5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F31A-906D-405B-B343-7A9D8DE5301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9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2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3A834-8722-4C3C-B2FC-47BD1AC1E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2A3A-822C-4405-94C1-B7DE9B3CF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4A553-1E4D-49A2-A5C6-C6AA932BE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4A553-1E4D-49A2-A5C6-C6AA932BE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4F24-4E44-48E5-8FA4-CCA44C8D0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3B9F-6940-48A4-8F3A-E4E73312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5BE6-458E-4D65-881C-256A230C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3A834-8722-4C3C-B2FC-47BD1AC1E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04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2A3A-822C-4405-94C1-B7DE9B3CF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6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8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8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3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5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F274-0547-4406-8ADA-1F001B82993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F2D3-247F-4466-A3D0-9DCD643AF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F274-0547-4406-8ADA-1F001B8299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F2D3-247F-4466-A3D0-9DCD643AF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7266D-195C-45C7-9082-3193F17E8D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62815-EDDE-4039-806C-B3A1123FCE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62815-EDDE-4039-806C-B3A1123FCE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62815-EDDE-4039-806C-B3A1123FCE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7DA95-FFDA-490D-8EFB-F33C876EEB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80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0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0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80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80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280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7266D-195C-45C7-9082-3193F17E8D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9" r:id="rId3"/>
    <p:sldLayoutId id="214748370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F274-0547-4406-8ADA-1F001B8299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F2D3-247F-4466-A3D0-9DCD643AF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F274-0547-4406-8ADA-1F001B8299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F2D3-247F-4466-A3D0-9DCD643AF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457200"/>
            <a:ext cx="5638800" cy="2514600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FFFF00"/>
                </a:solidFill>
              </a:rPr>
              <a:t>Twelfth-Year </a:t>
            </a:r>
            <a:r>
              <a:rPr lang="en-US" b="1" dirty="0">
                <a:solidFill>
                  <a:srgbClr val="FFFF00"/>
                </a:solidFill>
              </a:rPr>
              <a:t>Update on a 200-yr Soil Monitoring Study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048000"/>
            <a:ext cx="6324600" cy="34290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Don Ross, University of Vermont</a:t>
            </a:r>
          </a:p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Thom Villars, USDA NRCS</a:t>
            </a:r>
          </a:p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Scott Bailey, USFS Northern Res. Sta.</a:t>
            </a:r>
          </a:p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Nancy Burt, Angie Quintana-Jones, USFS</a:t>
            </a:r>
          </a:p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Sandy Wilmot, Vermont Dept. of Forest,  	Parks and Recreation</a:t>
            </a:r>
          </a:p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Deane Wang, University of Vermont</a:t>
            </a:r>
          </a:p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Jamie </a:t>
            </a:r>
            <a:r>
              <a:rPr lang="en-US" sz="2400" dirty="0" err="1" smtClean="0">
                <a:solidFill>
                  <a:schemeClr val="bg1"/>
                </a:solidFill>
              </a:rPr>
              <a:t>Shanley</a:t>
            </a:r>
            <a:r>
              <a:rPr lang="en-US" sz="2400" dirty="0" smtClean="0">
                <a:solidFill>
                  <a:schemeClr val="bg1"/>
                </a:solidFill>
              </a:rPr>
              <a:t>, USGS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Pictures\200-yr\2012\Lye Trail\IMG_6054_LT_Pit_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Lye Trail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Sample 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oil Ranch layout and digger crew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5000" y="5105400"/>
            <a:ext cx="3124200" cy="1311275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</a:rPr>
              <a:t>Ranch Brook </a:t>
            </a:r>
            <a:r>
              <a:rPr lang="en-US" sz="4000" dirty="0" smtClean="0">
                <a:solidFill>
                  <a:srgbClr val="000000"/>
                </a:solidFill>
              </a:rPr>
              <a:t> 2002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Pictures\200-yr\2012\Polka Dot\IMG_64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041349"/>
            <a:ext cx="8701478" cy="58477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Underhill State Park or ‘Polka-Dot’, 2400’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Pictures\200-yr\2012\Polka Dot\IMG_6394_PD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9996" y="5518043"/>
            <a:ext cx="182880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Polka-dot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My Pictures\200-yr\2012\Forehead\IMG_6217_view_from_shortcut_parking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6007387"/>
            <a:ext cx="3124200" cy="58477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Forehead, 3600’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My Pictures\200-yr\2012\Forehead\IMG_6225_Pit_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07387"/>
            <a:ext cx="1828800" cy="58477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Forehead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299460"/>
            <a:ext cx="35814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6446520"/>
            <a:ext cx="26670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606" y="78830"/>
            <a:ext cx="3988188" cy="67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94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60-70 cm particle size from 2012</a:t>
            </a:r>
            <a:br>
              <a:rPr lang="en-US" sz="3600" dirty="0" smtClean="0"/>
            </a:br>
            <a:r>
              <a:rPr lang="en-US" sz="2800" dirty="0" smtClean="0"/>
              <a:t>(only one sample from Forehead)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2060"/>
                </a:solidFill>
              </a:rPr>
              <a:t>All averages are fine sandy loam</a:t>
            </a:r>
            <a:endParaRPr lang="en-US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224725" cy="34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2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60-70 cm </a:t>
            </a:r>
            <a:r>
              <a:rPr lang="en-US" dirty="0" smtClean="0"/>
              <a:t>total elemental analysis </a:t>
            </a:r>
            <a:r>
              <a:rPr lang="en-US" dirty="0"/>
              <a:t>2012</a:t>
            </a:r>
            <a:br>
              <a:rPr lang="en-US" dirty="0"/>
            </a:br>
            <a:r>
              <a:rPr lang="en-US" sz="3600" dirty="0"/>
              <a:t>(only one sample from Forehead)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41" y="2075148"/>
            <a:ext cx="8580518" cy="27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57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accent2"/>
                </a:solidFill>
              </a:rPr>
              <a:t>Project Goals: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67700" cy="5029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  <a:buFontTx/>
              <a:buAutoNum type="arabicPeriod"/>
            </a:pPr>
            <a:r>
              <a:rPr lang="en-US" sz="3100" dirty="0" smtClean="0"/>
              <a:t>Establish five 50 x 50 m relatively uniform plots in sites associated with the VMC.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  <a:buFontTx/>
              <a:buAutoNum type="arabicPeriod"/>
            </a:pPr>
            <a:r>
              <a:rPr lang="en-US" sz="3100" dirty="0" smtClean="0"/>
              <a:t>Sample plots at </a:t>
            </a:r>
            <a:r>
              <a:rPr lang="en-US" sz="3100" b="1" dirty="0" smtClean="0"/>
              <a:t>0, 5, 10</a:t>
            </a:r>
            <a:r>
              <a:rPr lang="en-US" sz="3100" dirty="0" smtClean="0"/>
              <a:t>, 20, 50, 100, 150 and 200 years.  </a:t>
            </a:r>
            <a:r>
              <a:rPr lang="en-US" sz="3100" dirty="0" smtClean="0">
                <a:solidFill>
                  <a:srgbClr val="002060"/>
                </a:solidFill>
              </a:rPr>
              <a:t>Year 0 = 2002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  <a:buFontTx/>
              <a:buAutoNum type="arabicPeriod"/>
            </a:pPr>
            <a:r>
              <a:rPr lang="en-US" sz="3100" dirty="0" smtClean="0"/>
              <a:t>Archive samples for later comparisons.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  <a:buFontTx/>
              <a:buAutoNum type="arabicPeriod"/>
            </a:pPr>
            <a:r>
              <a:rPr lang="en-US" sz="3100" dirty="0" smtClean="0"/>
              <a:t>Analyze initial samples to determine baseline values.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  <a:buFontTx/>
              <a:buAutoNum type="arabicPeriod"/>
            </a:pPr>
            <a:r>
              <a:rPr lang="en-US" sz="3100" dirty="0" smtClean="0"/>
              <a:t>Protect the plots for future monitoring.</a:t>
            </a:r>
            <a:endParaRPr lang="en-US" sz="31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Carbon in the </a:t>
            </a:r>
            <a:r>
              <a:rPr lang="en-US" sz="3600" b="1" dirty="0" err="1" smtClean="0"/>
              <a:t>Oa</a:t>
            </a:r>
            <a:r>
              <a:rPr lang="en-US" sz="3600" b="1" dirty="0" smtClean="0"/>
              <a:t>/A horizon</a:t>
            </a:r>
            <a:endParaRPr lang="en-US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398" y="1143000"/>
            <a:ext cx="7115203" cy="517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2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" y="901498"/>
            <a:ext cx="7920037" cy="57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848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/>
              <a:t>Carbon in the 60-70 cm samples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387070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" y="840538"/>
            <a:ext cx="7920037" cy="57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848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/>
              <a:t>Carbon in the B horizons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147465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13" y="1143000"/>
            <a:ext cx="875194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848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/>
              <a:t>Exchangeable Ca in B horizons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199161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95" y="838200"/>
            <a:ext cx="8574605" cy="51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35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Ranch exchangeable Ca in the uppermost B horizon  red = 2002, blue = 2007, green = 2012</a:t>
            </a:r>
          </a:p>
        </p:txBody>
      </p:sp>
      <p:sp>
        <p:nvSpPr>
          <p:cNvPr id="56324" name="Up Arrow 3"/>
          <p:cNvSpPr>
            <a:spLocks noChangeArrowheads="1"/>
          </p:cNvSpPr>
          <p:nvPr/>
        </p:nvSpPr>
        <p:spPr bwMode="auto">
          <a:xfrm>
            <a:off x="8291513" y="2286000"/>
            <a:ext cx="485775" cy="977900"/>
          </a:xfrm>
          <a:prstGeom prst="up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8291513" y="3505200"/>
            <a:ext cx="48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bg2"/>
                </a:solidFill>
              </a:rPr>
              <a:t>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612" y="1447800"/>
            <a:ext cx="7090775" cy="510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533400" y="428438"/>
            <a:ext cx="79248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Challenges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facing the project:</a:t>
            </a:r>
          </a:p>
          <a:p>
            <a:pPr eaLnBrk="1" hangingPunct="1"/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Separating natural soil variation from actual long-term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changes</a:t>
            </a:r>
          </a:p>
          <a:p>
            <a:pPr eaLnBrk="1" hangingPunct="1">
              <a:buFontTx/>
              <a:buChar char="•"/>
            </a:pPr>
            <a:endParaRPr lang="en-US" sz="2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Developing </a:t>
            </a: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permanent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archive </a:t>
            </a: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lan</a:t>
            </a:r>
          </a:p>
          <a:p>
            <a:pPr eaLnBrk="1" hangingPunct="1">
              <a:buFontTx/>
              <a:buChar char="•"/>
            </a:pPr>
            <a:endParaRPr lang="en-US" sz="2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Funding for lab work and unsupported personnel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costs</a:t>
            </a:r>
          </a:p>
          <a:p>
            <a:pPr eaLnBrk="1" hangingPunct="1">
              <a:buFontTx/>
              <a:buChar char="•"/>
            </a:pPr>
            <a:endParaRPr lang="en-US" sz="2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200 </a:t>
            </a: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years??? - Institutionalizing the program into agencies and passing on the project to a new generation of scientists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 analysis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301750"/>
            <a:ext cx="7162800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00" y="2286000"/>
            <a:ext cx="1371600" cy="4197350"/>
          </a:xfrm>
          <a:solidFill>
            <a:schemeClr val="tx1"/>
          </a:solidFill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513" y="2698750"/>
            <a:ext cx="1955800" cy="1835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Lye Road B 0-10 cm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Exchangeable Ca cmolc/kg</a:t>
            </a:r>
          </a:p>
        </p:txBody>
      </p:sp>
      <p:sp>
        <p:nvSpPr>
          <p:cNvPr id="59399" name="Right Arrow 5"/>
          <p:cNvSpPr>
            <a:spLocks noChangeArrowheads="1"/>
          </p:cNvSpPr>
          <p:nvPr/>
        </p:nvSpPr>
        <p:spPr bwMode="auto">
          <a:xfrm>
            <a:off x="3124200" y="5472113"/>
            <a:ext cx="2963863" cy="485775"/>
          </a:xfrm>
          <a:prstGeom prst="rightArrow">
            <a:avLst>
              <a:gd name="adj1" fmla="val 50000"/>
              <a:gd name="adj2" fmla="val 49884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Detecting change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475" y="4038600"/>
            <a:ext cx="8913813" cy="1905000"/>
          </a:xfrm>
          <a:noFill/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175" y="1295400"/>
            <a:ext cx="61245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Detecting change</a:t>
            </a:r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266825"/>
            <a:ext cx="7034212" cy="521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accent2"/>
                </a:solidFill>
              </a:rPr>
              <a:t>Sites: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3434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Mt. Mansfield Ranch Brook</a:t>
            </a:r>
          </a:p>
          <a:p>
            <a:pPr lvl="1" eaLnBrk="1" hangingPunct="1"/>
            <a:r>
              <a:rPr lang="en-US" sz="2000" dirty="0" smtClean="0"/>
              <a:t>northern hardwood</a:t>
            </a:r>
          </a:p>
          <a:p>
            <a:pPr eaLnBrk="1" hangingPunct="1"/>
            <a:r>
              <a:rPr lang="en-US" sz="2400" dirty="0" smtClean="0"/>
              <a:t>Mt. Mansfield Forehead</a:t>
            </a:r>
          </a:p>
          <a:p>
            <a:pPr lvl="1" eaLnBrk="1" hangingPunct="1"/>
            <a:r>
              <a:rPr lang="en-US" sz="2000" dirty="0" smtClean="0"/>
              <a:t>high elevation spruce/fir</a:t>
            </a:r>
          </a:p>
          <a:p>
            <a:pPr eaLnBrk="1" hangingPunct="1"/>
            <a:r>
              <a:rPr lang="en-US" sz="2400" dirty="0" smtClean="0"/>
              <a:t>Mt. Mansfield Underhill State Forest</a:t>
            </a:r>
          </a:p>
          <a:p>
            <a:pPr lvl="1" eaLnBrk="1" hangingPunct="1"/>
            <a:r>
              <a:rPr lang="en-US" sz="2000" dirty="0" smtClean="0"/>
              <a:t>transitional</a:t>
            </a:r>
          </a:p>
          <a:p>
            <a:pPr lvl="1" eaLnBrk="1" hangingPunct="1"/>
            <a:r>
              <a:rPr lang="en-US" sz="2000" dirty="0" smtClean="0"/>
              <a:t>SCAN site</a:t>
            </a:r>
          </a:p>
          <a:p>
            <a:pPr eaLnBrk="1" hangingPunct="1"/>
            <a:r>
              <a:rPr lang="en-US" sz="2400" dirty="0" smtClean="0"/>
              <a:t>Lye Brook “Road”</a:t>
            </a:r>
          </a:p>
          <a:p>
            <a:pPr lvl="1" eaLnBrk="1" hangingPunct="1"/>
            <a:r>
              <a:rPr lang="en-US" sz="2000" dirty="0" smtClean="0"/>
              <a:t>northern hardwood</a:t>
            </a:r>
          </a:p>
          <a:p>
            <a:pPr lvl="1" eaLnBrk="1" hangingPunct="1"/>
            <a:r>
              <a:rPr lang="en-US" sz="2000" dirty="0" smtClean="0"/>
              <a:t>SCAN site</a:t>
            </a:r>
          </a:p>
          <a:p>
            <a:pPr eaLnBrk="1" hangingPunct="1"/>
            <a:r>
              <a:rPr lang="en-US" sz="2400" dirty="0" smtClean="0"/>
              <a:t>Lye Brook “Trail”</a:t>
            </a:r>
          </a:p>
          <a:p>
            <a:pPr lvl="1" eaLnBrk="1" hangingPunct="1"/>
            <a:r>
              <a:rPr lang="en-US" sz="2000" dirty="0" smtClean="0"/>
              <a:t>transitional</a:t>
            </a:r>
          </a:p>
        </p:txBody>
      </p:sp>
      <p:pic>
        <p:nvPicPr>
          <p:cNvPr id="13316" name="Picture 4" descr="SCAN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435682"/>
            <a:ext cx="3886200" cy="61448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FFFF00"/>
                </a:solidFill>
              </a:rPr>
              <a:t>(Almost) everyone involved in 2012: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Ashley Walker,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Ben </a:t>
            </a:r>
            <a:r>
              <a:rPr lang="en-US" sz="2000" dirty="0" err="1" smtClean="0">
                <a:solidFill>
                  <a:schemeClr val="bg1"/>
                </a:solidFill>
              </a:rPr>
              <a:t>Dillner</a:t>
            </a:r>
            <a:r>
              <a:rPr lang="en-US" sz="2000" dirty="0" smtClean="0">
                <a:solidFill>
                  <a:schemeClr val="bg1"/>
                </a:solidFill>
              </a:rPr>
              <a:t>, Vermont Forest, Parks and Rec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Charlotte Ford,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Courtney </a:t>
            </a:r>
            <a:r>
              <a:rPr lang="en-US" sz="2000" dirty="0" err="1" smtClean="0">
                <a:solidFill>
                  <a:schemeClr val="bg1"/>
                </a:solidFill>
              </a:rPr>
              <a:t>Dyche</a:t>
            </a:r>
            <a:r>
              <a:rPr lang="en-US" sz="2000" dirty="0" smtClean="0">
                <a:solidFill>
                  <a:schemeClr val="bg1"/>
                </a:solidFill>
              </a:rPr>
              <a:t>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Dana Andrews,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Deane Wang,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Don Ross,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Doug Morin,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Emily </a:t>
            </a:r>
            <a:r>
              <a:rPr lang="en-US" sz="2000" dirty="0" err="1" smtClean="0">
                <a:solidFill>
                  <a:schemeClr val="bg1"/>
                </a:solidFill>
              </a:rPr>
              <a:t>Piche</a:t>
            </a:r>
            <a:r>
              <a:rPr lang="en-US" sz="2000" dirty="0" smtClean="0">
                <a:solidFill>
                  <a:schemeClr val="bg1"/>
                </a:solidFill>
              </a:rPr>
              <a:t>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Meghan Knowles,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Nancy Burt, US Forest Service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Noah </a:t>
            </a:r>
            <a:r>
              <a:rPr lang="en-US" sz="2000" dirty="0" err="1" smtClean="0">
                <a:solidFill>
                  <a:schemeClr val="bg1"/>
                </a:solidFill>
              </a:rPr>
              <a:t>Ahles</a:t>
            </a:r>
            <a:r>
              <a:rPr lang="en-US" sz="2000" dirty="0" smtClean="0">
                <a:solidFill>
                  <a:schemeClr val="bg1"/>
                </a:solidFill>
              </a:rPr>
              <a:t>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Rebecca </a:t>
            </a:r>
            <a:r>
              <a:rPr lang="en-US" sz="2000" dirty="0" err="1" smtClean="0">
                <a:solidFill>
                  <a:schemeClr val="bg1"/>
                </a:solidFill>
              </a:rPr>
              <a:t>Bourgault</a:t>
            </a:r>
            <a:r>
              <a:rPr lang="en-US" sz="2000" dirty="0" smtClean="0">
                <a:solidFill>
                  <a:schemeClr val="bg1"/>
                </a:solidFill>
              </a:rPr>
              <a:t>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Ryan </a:t>
            </a:r>
            <a:r>
              <a:rPr lang="en-US" sz="2000" dirty="0" err="1" smtClean="0">
                <a:solidFill>
                  <a:schemeClr val="bg1"/>
                </a:solidFill>
              </a:rPr>
              <a:t>Melnichuk</a:t>
            </a:r>
            <a:r>
              <a:rPr lang="en-US" sz="2000" dirty="0" smtClean="0">
                <a:solidFill>
                  <a:schemeClr val="bg1"/>
                </a:solidFill>
              </a:rPr>
              <a:t>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Ryan </a:t>
            </a:r>
            <a:r>
              <a:rPr lang="en-US" sz="2000" dirty="0" err="1" smtClean="0">
                <a:solidFill>
                  <a:schemeClr val="bg1"/>
                </a:solidFill>
              </a:rPr>
              <a:t>Morra</a:t>
            </a:r>
            <a:r>
              <a:rPr lang="en-US" sz="2000" dirty="0" smtClean="0">
                <a:solidFill>
                  <a:schemeClr val="bg1"/>
                </a:solidFill>
              </a:rPr>
              <a:t>, UVM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Sandy Wilmot, Vermont Forest, Parks and Rec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Scott Bailey, US Forest Service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Thom Villars, NRCS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Vermont Youth Conservation Corp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18288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Funding </a:t>
            </a:r>
            <a:r>
              <a:rPr lang="en-US" b="1" dirty="0" err="1" smtClean="0">
                <a:solidFill>
                  <a:srgbClr val="FFFF00"/>
                </a:solidFill>
              </a:rPr>
              <a:t>generousy</a:t>
            </a:r>
            <a:r>
              <a:rPr lang="en-US" b="1" dirty="0" smtClean="0">
                <a:solidFill>
                  <a:srgbClr val="FFFF00"/>
                </a:solidFill>
              </a:rPr>
              <a:t> provided by VMC and Green Mountain and Finger Lakes National Forests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Thanks Carl Waite and Nancy Burt!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Pictures\200-yr\2012\VYCC crew at Lye Trail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93"/>
            <a:ext cx="9144000" cy="68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Lye Trail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y Pictures\200-yr\2012\Polka Dot\IMG_6476_Don_Ross,_Ben_Dillner,_Scott_Bailey,_Rebecca_Bourgault,_Emily_Piche,_Ashley_Walker,_Thom_Villars,_Noah_Ahl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334780"/>
            <a:ext cx="182880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Polka-dot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6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My Pictures\200-yr\2012\Forehead\IMG_6292_sampling_crew_at_end_of_day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07387"/>
            <a:ext cx="1828800" cy="58477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Forehead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4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57164-R1-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620000" cy="701675"/>
          </a:xfrm>
          <a:prstGeom prst="rect">
            <a:avLst/>
          </a:prstGeom>
          <a:solidFill>
            <a:srgbClr val="C0C0C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</a:rPr>
              <a:t>Young volunteers needed!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8"/>
          <p:cNvSpPr>
            <a:spLocks noChangeShapeType="1"/>
          </p:cNvSpPr>
          <p:nvPr/>
        </p:nvSpPr>
        <p:spPr bwMode="auto">
          <a:xfrm flipH="1" flipV="1">
            <a:off x="2247900" y="1090613"/>
            <a:ext cx="5619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Line 7"/>
          <p:cNvSpPr>
            <a:spLocks noChangeShapeType="1"/>
          </p:cNvSpPr>
          <p:nvPr/>
        </p:nvSpPr>
        <p:spPr bwMode="auto">
          <a:xfrm>
            <a:off x="3286125" y="1090613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85750" y="2989263"/>
            <a:ext cx="0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1" name="Line 3"/>
          <p:cNvSpPr>
            <a:spLocks noChangeShapeType="1"/>
          </p:cNvSpPr>
          <p:nvPr/>
        </p:nvSpPr>
        <p:spPr bwMode="auto">
          <a:xfrm>
            <a:off x="295275" y="3887788"/>
            <a:ext cx="0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4622800" y="1185863"/>
            <a:ext cx="161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4899025" y="11858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4" name="Rectangle 21"/>
          <p:cNvSpPr>
            <a:spLocks noChangeArrowheads="1"/>
          </p:cNvSpPr>
          <p:nvPr/>
        </p:nvSpPr>
        <p:spPr bwMode="auto">
          <a:xfrm>
            <a:off x="0" y="382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5" name="Rectangle 26"/>
          <p:cNvSpPr>
            <a:spLocks noChangeArrowheads="1"/>
          </p:cNvSpPr>
          <p:nvPr/>
        </p:nvSpPr>
        <p:spPr bwMode="auto">
          <a:xfrm>
            <a:off x="0" y="382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6" name="Rectangle 65"/>
          <p:cNvSpPr>
            <a:spLocks noChangeArrowheads="1"/>
          </p:cNvSpPr>
          <p:nvPr/>
        </p:nvSpPr>
        <p:spPr bwMode="auto">
          <a:xfrm>
            <a:off x="0" y="382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7" name="Rectangle 78"/>
          <p:cNvSpPr>
            <a:spLocks noChangeArrowheads="1"/>
          </p:cNvSpPr>
          <p:nvPr/>
        </p:nvSpPr>
        <p:spPr bwMode="auto">
          <a:xfrm>
            <a:off x="0" y="382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34944" name="Group 800"/>
          <p:cNvGraphicFramePr>
            <a:graphicFrameLocks noGrp="1"/>
          </p:cNvGraphicFramePr>
          <p:nvPr/>
        </p:nvGraphicFramePr>
        <p:xfrm>
          <a:off x="0" y="382588"/>
          <a:ext cx="5657850" cy="6099538"/>
        </p:xfrm>
        <a:graphic>
          <a:graphicData uri="http://schemas.openxmlformats.org/drawingml/2006/table">
            <a:tbl>
              <a:tblPr/>
              <a:tblGrid>
                <a:gridCol w="609600"/>
                <a:gridCol w="444500"/>
                <a:gridCol w="444500"/>
                <a:gridCol w="444500"/>
                <a:gridCol w="452438"/>
                <a:gridCol w="452437"/>
                <a:gridCol w="492125"/>
                <a:gridCol w="452438"/>
                <a:gridCol w="452437"/>
                <a:gridCol w="358775"/>
                <a:gridCol w="444500"/>
                <a:gridCol w="609600"/>
              </a:tblGrid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Mansfield Forehead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7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945" name="Group 801"/>
          <p:cNvGraphicFramePr>
            <a:graphicFrameLocks noGrp="1"/>
          </p:cNvGraphicFramePr>
          <p:nvPr/>
        </p:nvGraphicFramePr>
        <p:xfrm>
          <a:off x="2847975" y="900113"/>
          <a:ext cx="444500" cy="396875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311" name="Group 167"/>
          <p:cNvGraphicFramePr>
            <a:graphicFrameLocks noGrp="1"/>
          </p:cNvGraphicFramePr>
          <p:nvPr/>
        </p:nvGraphicFramePr>
        <p:xfrm>
          <a:off x="4603750" y="900113"/>
          <a:ext cx="444500" cy="371475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320" name="Group 176"/>
          <p:cNvGraphicFramePr>
            <a:graphicFrameLocks noGrp="1"/>
          </p:cNvGraphicFramePr>
          <p:nvPr/>
        </p:nvGraphicFramePr>
        <p:xfrm>
          <a:off x="9525" y="2970213"/>
          <a:ext cx="587375" cy="517956"/>
        </p:xfrm>
        <a:graphic>
          <a:graphicData uri="http://schemas.openxmlformats.org/drawingml/2006/table">
            <a:tbl>
              <a:tblPr/>
              <a:tblGrid>
                <a:gridCol w="5873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328" name="Group 184"/>
          <p:cNvGraphicFramePr>
            <a:graphicFrameLocks noGrp="1"/>
          </p:cNvGraphicFramePr>
          <p:nvPr/>
        </p:nvGraphicFramePr>
        <p:xfrm>
          <a:off x="9525" y="3487738"/>
          <a:ext cx="587375" cy="400050"/>
        </p:xfrm>
        <a:graphic>
          <a:graphicData uri="http://schemas.openxmlformats.org/drawingml/2006/table">
            <a:tbl>
              <a:tblPr/>
              <a:tblGrid>
                <a:gridCol w="58737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7" name="Text Box 802"/>
          <p:cNvSpPr txBox="1">
            <a:spLocks noChangeArrowheads="1"/>
          </p:cNvSpPr>
          <p:nvPr/>
        </p:nvSpPr>
        <p:spPr bwMode="auto">
          <a:xfrm>
            <a:off x="5715000" y="1524000"/>
            <a:ext cx="31242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3399"/>
                </a:solidFill>
              </a:rPr>
              <a:t>A typical plot plan.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3399"/>
                </a:solidFill>
              </a:rPr>
              <a:t>Plots with red numbers were sampled in 2002 (Year 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2002: All samples taken by horizon (no depth increments) </a:t>
            </a:r>
          </a:p>
          <a:p>
            <a:r>
              <a:rPr lang="en-US" dirty="0" smtClean="0"/>
              <a:t>2007, 2012: 4 </a:t>
            </a:r>
            <a:r>
              <a:rPr lang="en-US" dirty="0"/>
              <a:t>large samples from each pit</a:t>
            </a:r>
          </a:p>
          <a:p>
            <a:pPr lvl="1"/>
            <a:r>
              <a:rPr lang="en-US" dirty="0"/>
              <a:t>Litter layer (</a:t>
            </a:r>
            <a:r>
              <a:rPr lang="en-US" dirty="0" err="1"/>
              <a:t>Oi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Oa</a:t>
            </a:r>
            <a:r>
              <a:rPr lang="en-US" dirty="0"/>
              <a:t> or A (near-surface </a:t>
            </a:r>
            <a:r>
              <a:rPr lang="en-US" dirty="0" err="1"/>
              <a:t>humified</a:t>
            </a:r>
            <a:r>
              <a:rPr lang="en-US" dirty="0"/>
              <a:t> horizon)</a:t>
            </a:r>
          </a:p>
          <a:p>
            <a:pPr lvl="1"/>
            <a:r>
              <a:rPr lang="en-US" dirty="0"/>
              <a:t>Top 10 cm of B horizon</a:t>
            </a:r>
          </a:p>
          <a:p>
            <a:pPr lvl="1"/>
            <a:r>
              <a:rPr lang="en-US" dirty="0"/>
              <a:t>60-70 cm (usually C horizon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(Also small samples of each genetic horizon)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11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Pictures\200-yr\2012\Lye Road\IMG_6012_Pit_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370"/>
            <a:ext cx="9144000" cy="68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995668"/>
            <a:ext cx="1676400" cy="58477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Lye Road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8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 Pictures\200-yr\2012\Lye Road\IMG_6013_Pit_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6007387"/>
            <a:ext cx="1676400" cy="58477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Lye Road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9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Pictures\200-yr\2012\Lye Road\IMG_6015_Pit_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5422612"/>
            <a:ext cx="1676400" cy="58477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Lye Road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65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Pictures\200-yr\2012\Lye Trail\IMG_6055_LT_Pit_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638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Lye Trail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12122</TotalTime>
  <Words>603</Words>
  <Application>Microsoft Office PowerPoint</Application>
  <PresentationFormat>On-screen Show (4:3)</PresentationFormat>
  <Paragraphs>205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Garamond</vt:lpstr>
      <vt:lpstr>Tahoma</vt:lpstr>
      <vt:lpstr>Wingdings</vt:lpstr>
      <vt:lpstr>Office Theme</vt:lpstr>
      <vt:lpstr>1_Default Design</vt:lpstr>
      <vt:lpstr>Default Design</vt:lpstr>
      <vt:lpstr>3_Default Design</vt:lpstr>
      <vt:lpstr>5_Default Design</vt:lpstr>
      <vt:lpstr>2_Stream</vt:lpstr>
      <vt:lpstr>2_Default Design</vt:lpstr>
      <vt:lpstr>2_Office Theme</vt:lpstr>
      <vt:lpstr>3_Office Theme</vt:lpstr>
      <vt:lpstr>4_Office Theme</vt:lpstr>
      <vt:lpstr>Twelfth-Year Update on a 200-yr Soil Monitoring Study</vt:lpstr>
      <vt:lpstr>Project Goals:</vt:lpstr>
      <vt:lpstr>Sites:</vt:lpstr>
      <vt:lpstr>PowerPoint Presentation</vt:lpstr>
      <vt:lpstr>Sampling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60-70 cm particle size from 2012 (only one sample from Forehead) All averages are fine sandy loam</vt:lpstr>
      <vt:lpstr>60-70 cm total elemental analysis 2012 (only one sample from Forehead)</vt:lpstr>
      <vt:lpstr>Carbon in the Oa/A horizon</vt:lpstr>
      <vt:lpstr>PowerPoint Presentation</vt:lpstr>
      <vt:lpstr>PowerPoint Presentation</vt:lpstr>
      <vt:lpstr>PowerPoint Presentation</vt:lpstr>
      <vt:lpstr>PowerPoint Presentation</vt:lpstr>
      <vt:lpstr>Ranch exchangeable Ca in the uppermost B horizon  red = 2002, blue = 2007, green = 2012</vt:lpstr>
      <vt:lpstr>PowerPoint Presentation</vt:lpstr>
      <vt:lpstr>Power analysis</vt:lpstr>
      <vt:lpstr>Detecting change</vt:lpstr>
      <vt:lpstr>Detecting change</vt:lpstr>
      <vt:lpstr>(Almost) everyone involved in 2012:</vt:lpstr>
      <vt:lpstr>PowerPoint Presentation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Ross</dc:creator>
  <cp:lastModifiedBy>Jim Duncan</cp:lastModifiedBy>
  <cp:revision>67</cp:revision>
  <dcterms:created xsi:type="dcterms:W3CDTF">2012-10-26T12:24:07Z</dcterms:created>
  <dcterms:modified xsi:type="dcterms:W3CDTF">2015-01-13T18:28:19Z</dcterms:modified>
</cp:coreProperties>
</file>