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0" r:id="rId3"/>
    <p:sldId id="268" r:id="rId4"/>
    <p:sldId id="261" r:id="rId5"/>
    <p:sldId id="262" r:id="rId6"/>
    <p:sldId id="270" r:id="rId7"/>
    <p:sldId id="266"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22" autoAdjust="0"/>
  </p:normalViewPr>
  <p:slideViewPr>
    <p:cSldViewPr>
      <p:cViewPr>
        <p:scale>
          <a:sx n="85" d="100"/>
          <a:sy n="85" d="100"/>
        </p:scale>
        <p:origin x="-893" y="-4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5DD1D-D186-A04A-A7D8-7C689F4CEC29}" type="datetimeFigureOut">
              <a:rPr lang="en-US" smtClean="0"/>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3A22B-2472-1045-B71E-269C8C71A3ED}" type="slidenum">
              <a:rPr lang="en-US" smtClean="0"/>
              <a:t>‹#›</a:t>
            </a:fld>
            <a:endParaRPr lang="en-US"/>
          </a:p>
        </p:txBody>
      </p:sp>
    </p:spTree>
    <p:extLst>
      <p:ext uri="{BB962C8B-B14F-4D97-AF65-F5344CB8AC3E}">
        <p14:creationId xmlns:p14="http://schemas.microsoft.com/office/powerpoint/2010/main" val="17534640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a:t>
            </a:r>
            <a:r>
              <a:rPr lang="en-US" baseline="0" dirty="0" smtClean="0"/>
              <a:t>e Climate Office has been active in collaborative effort, and today I’m going to discuss our work on the linkages between forests and climate.  The short term focus is on forest health indicators such as crown conditions, and the long term focus is on tree rings.  When selecting climate datasets we look at numerous factors because the success of the investigation is dependent on the data.  We use climate indices to quantify weather that theoretically should impact trees and forests.  Quantifying the uncertainty is important because it complicates the interpretation of the results of the empirical relationships.</a:t>
            </a:r>
            <a:endParaRPr lang="en-US" dirty="0"/>
          </a:p>
        </p:txBody>
      </p:sp>
      <p:sp>
        <p:nvSpPr>
          <p:cNvPr id="4" name="Slide Number Placeholder 3"/>
          <p:cNvSpPr>
            <a:spLocks noGrp="1"/>
          </p:cNvSpPr>
          <p:nvPr>
            <p:ph type="sldNum" sz="quarter" idx="10"/>
          </p:nvPr>
        </p:nvSpPr>
        <p:spPr/>
        <p:txBody>
          <a:bodyPr/>
          <a:lstStyle/>
          <a:p>
            <a:fld id="{0143A22B-2472-1045-B71E-269C8C71A3ED}" type="slidenum">
              <a:rPr lang="en-US" smtClean="0"/>
              <a:t>2</a:t>
            </a:fld>
            <a:endParaRPr lang="en-US"/>
          </a:p>
        </p:txBody>
      </p:sp>
    </p:spTree>
    <p:extLst>
      <p:ext uri="{BB962C8B-B14F-4D97-AF65-F5344CB8AC3E}">
        <p14:creationId xmlns:p14="http://schemas.microsoft.com/office/powerpoint/2010/main" val="40539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t>
            </a:r>
            <a:r>
              <a:rPr lang="en-US" baseline="0" dirty="0" smtClean="0"/>
              <a:t>the time series of Vermont’s state average monthly temperature for the past 250 + years….decadal changes are in red and sub-decadal changes are in black.  The sub-decadal variability facilitates establishing relationships, the long term variability is more aligned with future climate change impact.</a:t>
            </a:r>
            <a:endParaRPr lang="en-US" dirty="0"/>
          </a:p>
        </p:txBody>
      </p:sp>
      <p:sp>
        <p:nvSpPr>
          <p:cNvPr id="4" name="Slide Number Placeholder 3"/>
          <p:cNvSpPr>
            <a:spLocks noGrp="1"/>
          </p:cNvSpPr>
          <p:nvPr>
            <p:ph type="sldNum" sz="quarter" idx="10"/>
          </p:nvPr>
        </p:nvSpPr>
        <p:spPr/>
        <p:txBody>
          <a:bodyPr/>
          <a:lstStyle/>
          <a:p>
            <a:fld id="{0143A22B-2472-1045-B71E-269C8C71A3ED}" type="slidenum">
              <a:rPr lang="en-US" smtClean="0"/>
              <a:t>3</a:t>
            </a:fld>
            <a:endParaRPr lang="en-US"/>
          </a:p>
        </p:txBody>
      </p:sp>
    </p:spTree>
    <p:extLst>
      <p:ext uri="{BB962C8B-B14F-4D97-AF65-F5344CB8AC3E}">
        <p14:creationId xmlns:p14="http://schemas.microsoft.com/office/powerpoint/2010/main" val="267122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short term focus of this collaboration is on forest health indicators such as crown conditions.  The forest health partners are Sandy Wilmot and Dr. Jen Pontius.  This study is about 30 years long, and the climate forcings we’re relating to these observed indicators are annual time series of climate indicators. These indicators are </a:t>
            </a:r>
            <a:r>
              <a:rPr lang="en-US" dirty="0" smtClean="0">
                <a:latin typeface="Arial"/>
                <a:cs typeface="Arial"/>
              </a:rPr>
              <a:t>seasonal</a:t>
            </a:r>
            <a:r>
              <a:rPr lang="en-US" baseline="0" dirty="0" smtClean="0">
                <a:latin typeface="Arial"/>
                <a:cs typeface="Arial"/>
              </a:rPr>
              <a:t> to </a:t>
            </a:r>
            <a:r>
              <a:rPr lang="en-US" dirty="0" smtClean="0">
                <a:latin typeface="Arial"/>
                <a:cs typeface="Arial"/>
              </a:rPr>
              <a:t>daily scale meteorological features that we suspect have links</a:t>
            </a:r>
            <a:r>
              <a:rPr lang="en-US" baseline="0" dirty="0" smtClean="0">
                <a:latin typeface="Arial"/>
                <a:cs typeface="Arial"/>
              </a:rPr>
              <a:t> with forest health.  Indicators reflecting winter thaw events, heat waves, to seasonal temperatures and rainfall totals.  Spatially continuous data.</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a:cs typeface="Aria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a:cs typeface="Arial"/>
              </a:rPr>
              <a:t>The climate dataset we used here is the PRISM dataset by Chris Daly.  It’s spatially continuous, with no missing dates and it is gridded to a 4km spatial resolution.  These are daily values of temperature and precipitation.  However we feel that the spatial resolution is too coarse and so we devised a “resource light” method to increase the spatial resolution.  This is done by using another climate dataset that is 1) higher spatial resolution (800m) and 2) contains 30-year averages</a:t>
            </a:r>
          </a:p>
        </p:txBody>
      </p:sp>
      <p:sp>
        <p:nvSpPr>
          <p:cNvPr id="4" name="Slide Number Placeholder 3"/>
          <p:cNvSpPr>
            <a:spLocks noGrp="1"/>
          </p:cNvSpPr>
          <p:nvPr>
            <p:ph type="sldNum" sz="quarter" idx="10"/>
          </p:nvPr>
        </p:nvSpPr>
        <p:spPr/>
        <p:txBody>
          <a:bodyPr/>
          <a:lstStyle/>
          <a:p>
            <a:fld id="{0143A22B-2472-1045-B71E-269C8C71A3ED}" type="slidenum">
              <a:rPr lang="en-US" smtClean="0"/>
              <a:t>4</a:t>
            </a:fld>
            <a:endParaRPr lang="en-US"/>
          </a:p>
        </p:txBody>
      </p:sp>
    </p:spTree>
    <p:extLst>
      <p:ext uri="{BB962C8B-B14F-4D97-AF65-F5344CB8AC3E}">
        <p14:creationId xmlns:p14="http://schemas.microsoft.com/office/powerpoint/2010/main" val="208310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a:t>
            </a:r>
            <a:r>
              <a:rPr lang="en-US" baseline="0" dirty="0" smtClean="0"/>
              <a:t>depicts the intersection of the Chittenden, </a:t>
            </a:r>
            <a:r>
              <a:rPr lang="en-US" baseline="0" dirty="0" err="1" smtClean="0"/>
              <a:t>Lamoile</a:t>
            </a:r>
            <a:r>
              <a:rPr lang="en-US" baseline="0" dirty="0" smtClean="0"/>
              <a:t> and Washington counties …. So this is mount </a:t>
            </a:r>
            <a:r>
              <a:rPr lang="en-US" baseline="0" dirty="0" err="1" smtClean="0"/>
              <a:t>mansfield</a:t>
            </a:r>
            <a:r>
              <a:rPr lang="en-US" baseline="0" dirty="0" smtClean="0"/>
              <a:t>.</a:t>
            </a:r>
          </a:p>
          <a:p>
            <a:r>
              <a:rPr lang="en-US" dirty="0" smtClean="0"/>
              <a:t>2) The black circles are grid</a:t>
            </a:r>
            <a:r>
              <a:rPr lang="en-US" baseline="0" dirty="0" smtClean="0"/>
              <a:t> centroids </a:t>
            </a:r>
            <a:r>
              <a:rPr lang="en-US" dirty="0" smtClean="0"/>
              <a:t>to the 4km</a:t>
            </a:r>
            <a:r>
              <a:rPr lang="en-US" baseline="0" dirty="0" smtClean="0"/>
              <a:t> grid of the daily climate dataset (timeseries)</a:t>
            </a:r>
          </a:p>
          <a:p>
            <a:r>
              <a:rPr lang="en-US" baseline="0" dirty="0" smtClean="0"/>
              <a:t>3) The black x’s are </a:t>
            </a:r>
            <a:r>
              <a:rPr lang="en-US" dirty="0" smtClean="0"/>
              <a:t>grid</a:t>
            </a:r>
            <a:r>
              <a:rPr lang="en-US" baseline="0" dirty="0" smtClean="0"/>
              <a:t> centroids of the secondary climate dataset (high resolution, not time series), which we used to increase the spatial resolution</a:t>
            </a:r>
          </a:p>
          <a:p>
            <a:r>
              <a:rPr lang="en-US" baseline="0" dirty="0" smtClean="0"/>
              <a:t>4) The three green stars are VMC monitoring sites (Mansfield West, Mansfield Summit and Mansfield East).  The observations from these stations were used to demonstrate the improvements of our method.</a:t>
            </a:r>
            <a:endParaRPr lang="en-US" dirty="0"/>
          </a:p>
        </p:txBody>
      </p:sp>
      <p:sp>
        <p:nvSpPr>
          <p:cNvPr id="4" name="Slide Number Placeholder 3"/>
          <p:cNvSpPr>
            <a:spLocks noGrp="1"/>
          </p:cNvSpPr>
          <p:nvPr>
            <p:ph type="sldNum" sz="quarter" idx="10"/>
          </p:nvPr>
        </p:nvSpPr>
        <p:spPr/>
        <p:txBody>
          <a:bodyPr/>
          <a:lstStyle/>
          <a:p>
            <a:fld id="{0143A22B-2472-1045-B71E-269C8C71A3ED}" type="slidenum">
              <a:rPr lang="en-US" smtClean="0"/>
              <a:t>5</a:t>
            </a:fld>
            <a:endParaRPr lang="en-US"/>
          </a:p>
        </p:txBody>
      </p:sp>
    </p:spTree>
    <p:extLst>
      <p:ext uri="{BB962C8B-B14F-4D97-AF65-F5344CB8AC3E}">
        <p14:creationId xmlns:p14="http://schemas.microsoft.com/office/powerpoint/2010/main" val="388385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long term focus of this collaboration is on tree rings.  We have numerous potential partners (who have tree ring data) and they are organized by Dr. Shelly </a:t>
            </a:r>
            <a:r>
              <a:rPr lang="en-US" baseline="0" dirty="0" err="1" smtClean="0"/>
              <a:t>Rayback</a:t>
            </a:r>
            <a:r>
              <a:rPr lang="en-US" baseline="0" dirty="0" smtClean="0"/>
              <a:t>.  </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study is a little under 100 years long, and again the climate forcings we’re relating to these observed tree rings are annual climate indicators. These indicators are again </a:t>
            </a:r>
            <a:r>
              <a:rPr lang="en-US" dirty="0" smtClean="0">
                <a:latin typeface="Arial"/>
                <a:cs typeface="Arial"/>
              </a:rPr>
              <a:t>seasonal</a:t>
            </a:r>
            <a:r>
              <a:rPr lang="en-US" baseline="0" dirty="0" smtClean="0">
                <a:latin typeface="Arial"/>
                <a:cs typeface="Arial"/>
              </a:rPr>
              <a:t> to </a:t>
            </a:r>
            <a:r>
              <a:rPr lang="en-US" dirty="0" smtClean="0">
                <a:latin typeface="Arial"/>
                <a:cs typeface="Arial"/>
              </a:rPr>
              <a:t>daily scale meteorological features that we suspect have links</a:t>
            </a:r>
            <a:r>
              <a:rPr lang="en-US" baseline="0" dirty="0" smtClean="0">
                <a:latin typeface="Arial"/>
                <a:cs typeface="Arial"/>
              </a:rPr>
              <a:t> with tree rings.  Here we are creating a finite number of time series at specific locations in space.</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a:cs typeface="Aria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a:cs typeface="Arial"/>
              </a:rPr>
              <a:t>The climate dataset we used here is the 2013 </a:t>
            </a:r>
            <a:r>
              <a:rPr lang="en-US" baseline="0" dirty="0" err="1" smtClean="0">
                <a:latin typeface="Arial"/>
                <a:cs typeface="Arial"/>
              </a:rPr>
              <a:t>Livneh</a:t>
            </a:r>
            <a:r>
              <a:rPr lang="en-US" baseline="0" dirty="0" smtClean="0">
                <a:latin typeface="Arial"/>
                <a:cs typeface="Arial"/>
              </a:rPr>
              <a:t> dataset which is an update to the 2002 Maurer dataset.  It’s spatially continuous, with no missing dates and it is gridded to a 6km spatial resolution.  These are </a:t>
            </a:r>
            <a:r>
              <a:rPr lang="en-US" i="1" baseline="0" dirty="0" smtClean="0">
                <a:latin typeface="Arial"/>
                <a:cs typeface="Arial"/>
              </a:rPr>
              <a:t>long term </a:t>
            </a:r>
            <a:r>
              <a:rPr lang="en-US" baseline="0" dirty="0" smtClean="0">
                <a:latin typeface="Arial"/>
                <a:cs typeface="Arial"/>
              </a:rPr>
              <a:t>daily values of temperature and precipitation.</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a:cs typeface="Arial"/>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Arial"/>
                <a:cs typeface="Arial"/>
              </a:rPr>
              <a:t>Unfortunately, while these datasets provide data over long periods of time, they are not suited for long term analysis because they have erroneous “jumps” in the time series of any given location.  In response we devised a “resource light” method to correct these jumps in the time series of the potential tree ring locations.  This was done using another dataset suitable for long term analysis called the </a:t>
            </a:r>
            <a:r>
              <a:rPr lang="en-US" dirty="0" smtClean="0">
                <a:latin typeface="Arial"/>
                <a:cs typeface="Arial"/>
              </a:rPr>
              <a:t>United States Historical</a:t>
            </a:r>
            <a:r>
              <a:rPr lang="en-US" baseline="0" dirty="0" smtClean="0">
                <a:latin typeface="Arial"/>
                <a:cs typeface="Arial"/>
              </a:rPr>
              <a:t> Climate Network</a:t>
            </a:r>
            <a:r>
              <a:rPr lang="en-US" dirty="0" smtClean="0">
                <a:latin typeface="Arial"/>
                <a:cs typeface="Arial"/>
              </a:rPr>
              <a:t>-monthly v2.5 dataset</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143A22B-2472-1045-B71E-269C8C71A3ED}" type="slidenum">
              <a:rPr lang="en-US" smtClean="0"/>
              <a:t>6</a:t>
            </a:fld>
            <a:endParaRPr lang="en-US"/>
          </a:p>
        </p:txBody>
      </p:sp>
    </p:spTree>
    <p:extLst>
      <p:ext uri="{BB962C8B-B14F-4D97-AF65-F5344CB8AC3E}">
        <p14:creationId xmlns:p14="http://schemas.microsoft.com/office/powerpoint/2010/main" val="89264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is a map of </a:t>
            </a:r>
            <a:r>
              <a:rPr lang="en-US" dirty="0" err="1" smtClean="0"/>
              <a:t>vermont</a:t>
            </a:r>
            <a:r>
              <a:rPr lang="en-US" dirty="0" smtClean="0"/>
              <a:t> showing</a:t>
            </a:r>
            <a:r>
              <a:rPr lang="en-US" baseline="0" dirty="0" smtClean="0"/>
              <a:t> </a:t>
            </a:r>
          </a:p>
          <a:p>
            <a:pPr marL="228600" indent="-228600">
              <a:buAutoNum type="arabicParenR"/>
            </a:pPr>
            <a:r>
              <a:rPr lang="en-US" dirty="0" smtClean="0"/>
              <a:t>Black tree</a:t>
            </a:r>
            <a:r>
              <a:rPr lang="en-US" baseline="0" dirty="0" smtClean="0"/>
              <a:t> symbols where </a:t>
            </a:r>
            <a:r>
              <a:rPr lang="en-US" dirty="0" smtClean="0"/>
              <a:t>67 locations of </a:t>
            </a:r>
            <a:r>
              <a:rPr lang="en-US" baseline="0" dirty="0" smtClean="0"/>
              <a:t>tree-ring observations have been taken that we MIGHT examine the relationship between climate and tree rings.</a:t>
            </a:r>
          </a:p>
          <a:p>
            <a:pPr marL="228600" indent="-228600">
              <a:buAutoNum type="arabicParenR"/>
            </a:pPr>
            <a:r>
              <a:rPr lang="en-US" baseline="0" dirty="0" smtClean="0"/>
              <a:t>The star symbols are USHCN stations (black stars had no matches with extracted tree-ring location time series)</a:t>
            </a:r>
          </a:p>
          <a:p>
            <a:pPr marL="228600" indent="-228600">
              <a:buAutoNum type="arabicParenR"/>
            </a:pPr>
            <a:r>
              <a:rPr lang="en-US" baseline="0" dirty="0" smtClean="0"/>
              <a:t>Each tree-ring location is matched-up with one USHCN station using correlation of the time series, and this facilitates the adjusting of the extracted time series to match the long term changes of the USHCN stations.</a:t>
            </a:r>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0143A22B-2472-1045-B71E-269C8C71A3ED}" type="slidenum">
              <a:rPr lang="en-US" smtClean="0"/>
              <a:t>7</a:t>
            </a:fld>
            <a:endParaRPr lang="en-US"/>
          </a:p>
        </p:txBody>
      </p:sp>
    </p:spTree>
    <p:extLst>
      <p:ext uri="{BB962C8B-B14F-4D97-AF65-F5344CB8AC3E}">
        <p14:creationId xmlns:p14="http://schemas.microsoft.com/office/powerpoint/2010/main" val="338547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I am a postdoc from University Corporation for Atmospheric Research working through the State Climate Office and with the help of some VMC observations….I’ve developed some easy tools to better optimize climate data that supports climate-forest health studies.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tools will be published soon in the new Earth and Space Sciences journal, and the results of the climate-forest health studies will also be published somewhere.  Below are where you can find more about the climate datasets we’ve mentioned today.</a:t>
            </a:r>
          </a:p>
          <a:p>
            <a:endParaRPr lang="en-US" dirty="0"/>
          </a:p>
        </p:txBody>
      </p:sp>
      <p:sp>
        <p:nvSpPr>
          <p:cNvPr id="4" name="Slide Number Placeholder 3"/>
          <p:cNvSpPr>
            <a:spLocks noGrp="1"/>
          </p:cNvSpPr>
          <p:nvPr>
            <p:ph type="sldNum" sz="quarter" idx="10"/>
          </p:nvPr>
        </p:nvSpPr>
        <p:spPr/>
        <p:txBody>
          <a:bodyPr/>
          <a:lstStyle/>
          <a:p>
            <a:fld id="{0143A22B-2472-1045-B71E-269C8C71A3ED}" type="slidenum">
              <a:rPr lang="en-US" smtClean="0"/>
              <a:t>8</a:t>
            </a:fld>
            <a:endParaRPr lang="en-US"/>
          </a:p>
        </p:txBody>
      </p:sp>
    </p:spTree>
    <p:extLst>
      <p:ext uri="{BB962C8B-B14F-4D97-AF65-F5344CB8AC3E}">
        <p14:creationId xmlns:p14="http://schemas.microsoft.com/office/powerpoint/2010/main" val="118080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EEC038-29EB-4847-B25B-7DED6B6C0EA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376642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EC038-29EB-4847-B25B-7DED6B6C0EA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153065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EC038-29EB-4847-B25B-7DED6B6C0EA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296139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EC038-29EB-4847-B25B-7DED6B6C0EA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69482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EC038-29EB-4847-B25B-7DED6B6C0EA7}"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228327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EEC038-29EB-4847-B25B-7DED6B6C0EA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316241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EEC038-29EB-4847-B25B-7DED6B6C0EA7}"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398003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EEC038-29EB-4847-B25B-7DED6B6C0EA7}"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69293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EC038-29EB-4847-B25B-7DED6B6C0EA7}"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1737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EC038-29EB-4847-B25B-7DED6B6C0EA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118294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EC038-29EB-4847-B25B-7DED6B6C0EA7}"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AA06B-941F-4B27-B442-1EAEBB1242B1}" type="slidenum">
              <a:rPr lang="en-US" smtClean="0"/>
              <a:t>‹#›</a:t>
            </a:fld>
            <a:endParaRPr lang="en-US"/>
          </a:p>
        </p:txBody>
      </p:sp>
    </p:spTree>
    <p:extLst>
      <p:ext uri="{BB962C8B-B14F-4D97-AF65-F5344CB8AC3E}">
        <p14:creationId xmlns:p14="http://schemas.microsoft.com/office/powerpoint/2010/main" val="222982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3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EC038-29EB-4847-B25B-7DED6B6C0EA7}" type="datetimeFigureOut">
              <a:rPr lang="en-US" smtClean="0"/>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AA06B-941F-4B27-B442-1EAEBB1242B1}" type="slidenum">
              <a:rPr lang="en-US" smtClean="0"/>
              <a:t>‹#›</a:t>
            </a:fld>
            <a:endParaRPr lang="en-US"/>
          </a:p>
        </p:txBody>
      </p:sp>
    </p:spTree>
    <p:extLst>
      <p:ext uri="{BB962C8B-B14F-4D97-AF65-F5344CB8AC3E}">
        <p14:creationId xmlns:p14="http://schemas.microsoft.com/office/powerpoint/2010/main" val="187575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5638800"/>
            <a:ext cx="8839200" cy="1191256"/>
          </a:xfrm>
          <a:prstGeom prst="roundRect">
            <a:avLst/>
          </a:prstGeom>
          <a:solidFill>
            <a:schemeClr val="accent1">
              <a:lumMod val="20000"/>
              <a:lumOff val="80000"/>
            </a:scheme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788025"/>
            <a:ext cx="18288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425" y="5715000"/>
            <a:ext cx="2346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5175" y="5715000"/>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04800" y="228600"/>
            <a:ext cx="8458200" cy="13716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2" name="TextBox 8"/>
          <p:cNvSpPr txBox="1">
            <a:spLocks noChangeArrowheads="1"/>
          </p:cNvSpPr>
          <p:nvPr/>
        </p:nvSpPr>
        <p:spPr bwMode="auto">
          <a:xfrm>
            <a:off x="152400" y="457200"/>
            <a:ext cx="8686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A8CDD7"/>
              </a:buClr>
              <a:buFont typeface="Arial" pitchFamily="34" charset="0"/>
              <a:buChar char="•"/>
              <a:defRPr>
                <a:solidFill>
                  <a:schemeClr val="tx1"/>
                </a:solidFill>
                <a:latin typeface="Calibri" pitchFamily="34" charset="0"/>
              </a:defRPr>
            </a:lvl3pPr>
            <a:lvl4pPr marL="1600200" indent="-228600">
              <a:spcBef>
                <a:spcPct val="20000"/>
              </a:spcBef>
              <a:buClr>
                <a:srgbClr val="C0BEAF"/>
              </a:buClr>
              <a:buFont typeface="Arial" pitchFamily="34" charset="0"/>
              <a:buChar char="•"/>
              <a:defRPr sz="1600">
                <a:solidFill>
                  <a:schemeClr val="tx1"/>
                </a:solidFill>
                <a:latin typeface="Calibri" pitchFamily="34" charset="0"/>
              </a:defRPr>
            </a:lvl4pPr>
            <a:lvl5pPr marL="2057400" indent="-228600">
              <a:spcBef>
                <a:spcPct val="20000"/>
              </a:spcBef>
              <a:buClr>
                <a:srgbClr val="CEC597"/>
              </a:buClr>
              <a:buFont typeface="Arial" pitchFamily="34" charset="0"/>
              <a:buChar char="•"/>
              <a:defRPr sz="1400">
                <a:solidFill>
                  <a:schemeClr val="tx1"/>
                </a:solidFill>
                <a:latin typeface="Calibri" pitchFamily="34" charset="0"/>
              </a:defRPr>
            </a:lvl5pPr>
            <a:lvl6pPr marL="25146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6pPr>
            <a:lvl7pPr marL="29718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7pPr>
            <a:lvl8pPr marL="34290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8pPr>
            <a:lvl9pPr marL="38862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9pPr>
          </a:lstStyle>
          <a:p>
            <a:pPr algn="ctr">
              <a:spcBef>
                <a:spcPct val="0"/>
              </a:spcBef>
              <a:buClrTx/>
              <a:buFontTx/>
              <a:buNone/>
            </a:pPr>
            <a:r>
              <a:rPr lang="en-US" sz="3200" b="1" dirty="0">
                <a:latin typeface="Arial"/>
                <a:cs typeface="Arial"/>
              </a:rPr>
              <a:t>Optimizing climate </a:t>
            </a:r>
            <a:r>
              <a:rPr lang="en-US" sz="3200" b="1" dirty="0" smtClean="0">
                <a:latin typeface="Arial"/>
                <a:cs typeface="Arial"/>
              </a:rPr>
              <a:t>data for </a:t>
            </a:r>
            <a:r>
              <a:rPr lang="en-US" sz="3200" b="1" dirty="0">
                <a:latin typeface="Arial"/>
                <a:cs typeface="Arial"/>
              </a:rPr>
              <a:t>use in climate-forest </a:t>
            </a:r>
            <a:r>
              <a:rPr lang="en-US" sz="3200" b="1" dirty="0" smtClean="0">
                <a:latin typeface="Arial"/>
                <a:cs typeface="Arial"/>
              </a:rPr>
              <a:t>health studies</a:t>
            </a:r>
          </a:p>
          <a:p>
            <a:pPr algn="ctr">
              <a:spcBef>
                <a:spcPct val="0"/>
              </a:spcBef>
              <a:buClrTx/>
              <a:buFontTx/>
              <a:buNone/>
            </a:pPr>
            <a:endParaRPr lang="en-US" sz="3200" b="1" dirty="0">
              <a:latin typeface="Arial"/>
              <a:cs typeface="Arial"/>
            </a:endParaRPr>
          </a:p>
          <a:p>
            <a:pPr algn="r">
              <a:spcBef>
                <a:spcPct val="0"/>
              </a:spcBef>
              <a:buClrTx/>
              <a:buFontTx/>
              <a:buNone/>
            </a:pPr>
            <a:endParaRPr lang="en-US" sz="3200" b="1" dirty="0" smtClean="0">
              <a:latin typeface="Arial"/>
              <a:cs typeface="Arial"/>
            </a:endParaRPr>
          </a:p>
          <a:p>
            <a:pPr algn="r">
              <a:spcBef>
                <a:spcPct val="0"/>
              </a:spcBef>
              <a:buClrTx/>
              <a:buFontTx/>
              <a:buNone/>
            </a:pPr>
            <a:r>
              <a:rPr lang="en-US" altLang="en-US" sz="2400" i="1" dirty="0" smtClean="0">
                <a:latin typeface="Arial"/>
                <a:ea typeface="Kozuka Gothic Pr6N H"/>
                <a:cs typeface="Arial"/>
              </a:rPr>
              <a:t>Dr. Evan M. Oswald; </a:t>
            </a:r>
            <a:r>
              <a:rPr lang="en-US" altLang="en-US" sz="2400" b="1" i="1" dirty="0" smtClean="0">
                <a:latin typeface="Arial"/>
                <a:ea typeface="Kozuka Gothic Pr6N H"/>
                <a:cs typeface="Arial"/>
              </a:rPr>
              <a:t>UCAR postdoc</a:t>
            </a:r>
          </a:p>
          <a:p>
            <a:pPr algn="r">
              <a:spcBef>
                <a:spcPct val="0"/>
              </a:spcBef>
              <a:buClrTx/>
              <a:buFontTx/>
              <a:buNone/>
            </a:pPr>
            <a:r>
              <a:rPr lang="en-US" altLang="en-US" sz="2400" i="1" dirty="0" smtClean="0">
                <a:latin typeface="Arial"/>
                <a:ea typeface="Kozuka Gothic Pr6N H"/>
                <a:cs typeface="Arial"/>
              </a:rPr>
              <a:t>Dr. Lesley-Ann </a:t>
            </a:r>
            <a:r>
              <a:rPr lang="en-US" altLang="en-US" sz="2400" i="1" dirty="0" err="1" smtClean="0">
                <a:latin typeface="Arial"/>
                <a:ea typeface="Kozuka Gothic Pr6N H"/>
                <a:cs typeface="Arial"/>
              </a:rPr>
              <a:t>Dupigny</a:t>
            </a:r>
            <a:r>
              <a:rPr lang="en-US" altLang="en-US" sz="2400" i="1" dirty="0" smtClean="0">
                <a:latin typeface="Arial"/>
                <a:ea typeface="Kozuka Gothic Pr6N H"/>
                <a:cs typeface="Arial"/>
              </a:rPr>
              <a:t>-Giroux; </a:t>
            </a:r>
            <a:r>
              <a:rPr lang="en-US" sz="2400" b="1" dirty="0">
                <a:latin typeface="Arial"/>
                <a:cs typeface="Arial"/>
              </a:rPr>
              <a:t>VT State Climatologist </a:t>
            </a:r>
            <a:endParaRPr lang="en-US" altLang="en-US" sz="2400" b="1" i="1" dirty="0">
              <a:latin typeface="Arial"/>
              <a:ea typeface="Kozuka Gothic Pr6N H"/>
              <a:cs typeface="Arial"/>
            </a:endParaRPr>
          </a:p>
          <a:p>
            <a:pPr algn="ctr">
              <a:spcBef>
                <a:spcPct val="0"/>
              </a:spcBef>
              <a:buClrTx/>
              <a:buFontTx/>
              <a:buNone/>
            </a:pPr>
            <a:endParaRPr lang="en-US" altLang="en-US" sz="3200" i="1" dirty="0">
              <a:latin typeface="Arial"/>
              <a:ea typeface="Kozuka Gothic Pr6N H"/>
              <a:cs typeface="Arial"/>
            </a:endParaRPr>
          </a:p>
        </p:txBody>
      </p:sp>
      <p:pic>
        <p:nvPicPr>
          <p:cNvPr id="2" name="Picture 1" descr="VS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5791200"/>
            <a:ext cx="2743200" cy="914400"/>
          </a:xfrm>
          <a:prstGeom prst="rect">
            <a:avLst/>
          </a:prstGeom>
        </p:spPr>
      </p:pic>
    </p:spTree>
    <p:extLst>
      <p:ext uri="{BB962C8B-B14F-4D97-AF65-F5344CB8AC3E}">
        <p14:creationId xmlns:p14="http://schemas.microsoft.com/office/powerpoint/2010/main" val="3656832245"/>
      </p:ext>
    </p:extLst>
  </p:cSld>
  <p:clrMapOvr>
    <a:masterClrMapping/>
  </p:clrMapOvr>
  <mc:AlternateContent xmlns:mc="http://schemas.openxmlformats.org/markup-compatibility/2006" xmlns:p14="http://schemas.microsoft.com/office/powerpoint/2010/main">
    <mc:Choice Requires="p14">
      <p:transition spd="slow" p14:dur="2000" advTm="5515"/>
    </mc:Choice>
    <mc:Fallback xmlns="">
      <p:transition xmlns:p14="http://schemas.microsoft.com/office/powerpoint/2010/main" spd="slow" advTm="551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609600" y="990600"/>
            <a:ext cx="7239000" cy="559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A8CDD7"/>
              </a:buClr>
              <a:buFont typeface="Arial" pitchFamily="34" charset="0"/>
              <a:buChar char="•"/>
              <a:defRPr>
                <a:solidFill>
                  <a:schemeClr val="tx1"/>
                </a:solidFill>
                <a:latin typeface="Calibri" pitchFamily="34" charset="0"/>
              </a:defRPr>
            </a:lvl3pPr>
            <a:lvl4pPr marL="1600200" indent="-228600">
              <a:spcBef>
                <a:spcPct val="20000"/>
              </a:spcBef>
              <a:buClr>
                <a:srgbClr val="C0BEAF"/>
              </a:buClr>
              <a:buFont typeface="Arial" pitchFamily="34" charset="0"/>
              <a:buChar char="•"/>
              <a:defRPr sz="1600">
                <a:solidFill>
                  <a:schemeClr val="tx1"/>
                </a:solidFill>
                <a:latin typeface="Calibri" pitchFamily="34" charset="0"/>
              </a:defRPr>
            </a:lvl4pPr>
            <a:lvl5pPr marL="2057400" indent="-228600">
              <a:spcBef>
                <a:spcPct val="20000"/>
              </a:spcBef>
              <a:buClr>
                <a:srgbClr val="CEC597"/>
              </a:buClr>
              <a:buFont typeface="Arial" pitchFamily="34" charset="0"/>
              <a:buChar char="•"/>
              <a:defRPr sz="1400">
                <a:solidFill>
                  <a:schemeClr val="tx1"/>
                </a:solidFill>
                <a:latin typeface="Calibri" pitchFamily="34" charset="0"/>
              </a:defRPr>
            </a:lvl5pPr>
            <a:lvl6pPr marL="25146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6pPr>
            <a:lvl7pPr marL="29718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7pPr>
            <a:lvl8pPr marL="34290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8pPr>
            <a:lvl9pPr marL="38862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9pPr>
          </a:lstStyle>
          <a:p>
            <a:pPr>
              <a:lnSpc>
                <a:spcPct val="130000"/>
              </a:lnSpc>
              <a:spcBef>
                <a:spcPct val="0"/>
              </a:spcBef>
              <a:buClrTx/>
              <a:buNone/>
            </a:pPr>
            <a:r>
              <a:rPr lang="en-US" sz="2400" b="1" dirty="0" smtClean="0">
                <a:latin typeface="Arial"/>
                <a:cs typeface="Arial"/>
              </a:rPr>
              <a:t>Collaborations</a:t>
            </a:r>
            <a:endParaRPr lang="en-US" sz="2400" b="1" dirty="0">
              <a:latin typeface="Arial"/>
              <a:cs typeface="Arial"/>
            </a:endParaRPr>
          </a:p>
          <a:p>
            <a:pPr marL="1085850" lvl="1" indent="-342900">
              <a:lnSpc>
                <a:spcPct val="130000"/>
              </a:lnSpc>
              <a:spcBef>
                <a:spcPct val="0"/>
              </a:spcBef>
              <a:buClrTx/>
            </a:pPr>
            <a:r>
              <a:rPr lang="en-US" dirty="0" smtClean="0">
                <a:latin typeface="Arial"/>
                <a:cs typeface="Arial"/>
              </a:rPr>
              <a:t>Forest health indicators (</a:t>
            </a:r>
            <a:r>
              <a:rPr lang="en-US" dirty="0">
                <a:latin typeface="Arial"/>
                <a:cs typeface="Arial"/>
              </a:rPr>
              <a:t>short term)</a:t>
            </a:r>
          </a:p>
          <a:p>
            <a:pPr marL="1085850" lvl="1" indent="-342900">
              <a:lnSpc>
                <a:spcPct val="130000"/>
              </a:lnSpc>
              <a:spcBef>
                <a:spcPct val="0"/>
              </a:spcBef>
              <a:buClrTx/>
            </a:pPr>
            <a:r>
              <a:rPr lang="en-US" dirty="0">
                <a:latin typeface="Arial"/>
                <a:cs typeface="Arial"/>
              </a:rPr>
              <a:t>Tree rings (long term)</a:t>
            </a:r>
          </a:p>
          <a:p>
            <a:pPr>
              <a:lnSpc>
                <a:spcPct val="130000"/>
              </a:lnSpc>
              <a:spcBef>
                <a:spcPct val="0"/>
              </a:spcBef>
              <a:buClrTx/>
              <a:buFontTx/>
              <a:buNone/>
            </a:pPr>
            <a:r>
              <a:rPr lang="en-US" sz="2400" b="1" dirty="0" smtClean="0">
                <a:latin typeface="Arial"/>
                <a:cs typeface="Arial"/>
              </a:rPr>
              <a:t>Climate data considerations</a:t>
            </a:r>
          </a:p>
          <a:p>
            <a:pPr marL="1085850" lvl="1" indent="-342900">
              <a:lnSpc>
                <a:spcPct val="130000"/>
              </a:lnSpc>
              <a:spcBef>
                <a:spcPct val="0"/>
              </a:spcBef>
              <a:buClrTx/>
              <a:buFont typeface="Arial"/>
              <a:buChar char="•"/>
            </a:pPr>
            <a:r>
              <a:rPr lang="en-US" dirty="0" smtClean="0">
                <a:latin typeface="Arial"/>
                <a:cs typeface="Arial"/>
              </a:rPr>
              <a:t>Domains</a:t>
            </a:r>
          </a:p>
          <a:p>
            <a:pPr marL="1085850" lvl="1" indent="-342900">
              <a:lnSpc>
                <a:spcPct val="130000"/>
              </a:lnSpc>
              <a:spcBef>
                <a:spcPct val="0"/>
              </a:spcBef>
              <a:buClrTx/>
              <a:buFont typeface="Arial"/>
              <a:buChar char="•"/>
            </a:pPr>
            <a:r>
              <a:rPr lang="en-US" dirty="0" smtClean="0">
                <a:latin typeface="Arial"/>
                <a:cs typeface="Arial"/>
              </a:rPr>
              <a:t>Resolutions</a:t>
            </a:r>
          </a:p>
          <a:p>
            <a:pPr marL="1085850" lvl="1" indent="-342900">
              <a:lnSpc>
                <a:spcPct val="130000"/>
              </a:lnSpc>
              <a:spcBef>
                <a:spcPct val="0"/>
              </a:spcBef>
              <a:buClrTx/>
              <a:buFont typeface="Arial"/>
              <a:buChar char="•"/>
            </a:pPr>
            <a:r>
              <a:rPr lang="en-US" dirty="0" smtClean="0">
                <a:latin typeface="Arial"/>
                <a:cs typeface="Arial"/>
              </a:rPr>
              <a:t>Strengths/limitations</a:t>
            </a:r>
          </a:p>
          <a:p>
            <a:pPr>
              <a:lnSpc>
                <a:spcPct val="130000"/>
              </a:lnSpc>
              <a:spcBef>
                <a:spcPct val="0"/>
              </a:spcBef>
              <a:buClrTx/>
              <a:buFontTx/>
              <a:buNone/>
            </a:pPr>
            <a:r>
              <a:rPr lang="en-US" sz="2400" b="1" dirty="0" smtClean="0">
                <a:latin typeface="Arial"/>
                <a:cs typeface="Arial"/>
              </a:rPr>
              <a:t>Climate indices</a:t>
            </a:r>
          </a:p>
          <a:p>
            <a:pPr marL="1085850" lvl="1" indent="-342900">
              <a:lnSpc>
                <a:spcPct val="130000"/>
              </a:lnSpc>
              <a:spcBef>
                <a:spcPct val="0"/>
              </a:spcBef>
              <a:buClrTx/>
            </a:pPr>
            <a:r>
              <a:rPr lang="en-US" dirty="0">
                <a:latin typeface="Arial"/>
                <a:cs typeface="Arial"/>
              </a:rPr>
              <a:t>Q</a:t>
            </a:r>
            <a:r>
              <a:rPr lang="en-US" dirty="0" smtClean="0">
                <a:latin typeface="Arial"/>
                <a:cs typeface="Arial"/>
              </a:rPr>
              <a:t>uantifying important weather</a:t>
            </a:r>
          </a:p>
          <a:p>
            <a:pPr marL="1085850" lvl="1" indent="-342900">
              <a:lnSpc>
                <a:spcPct val="130000"/>
              </a:lnSpc>
              <a:spcBef>
                <a:spcPct val="0"/>
              </a:spcBef>
              <a:buClrTx/>
            </a:pPr>
            <a:r>
              <a:rPr lang="en-US" dirty="0" smtClean="0">
                <a:latin typeface="Arial"/>
                <a:cs typeface="Arial"/>
              </a:rPr>
              <a:t>Quantifying uncertainties</a:t>
            </a:r>
          </a:p>
          <a:p>
            <a:pPr>
              <a:lnSpc>
                <a:spcPct val="130000"/>
              </a:lnSpc>
              <a:spcBef>
                <a:spcPct val="0"/>
              </a:spcBef>
              <a:buClrTx/>
              <a:buFontTx/>
              <a:buNone/>
            </a:pPr>
            <a:r>
              <a:rPr lang="en-US" sz="2400" b="1" dirty="0" smtClean="0">
                <a:latin typeface="Arial"/>
                <a:cs typeface="Arial"/>
              </a:rPr>
              <a:t>Empirical relationships</a:t>
            </a:r>
          </a:p>
          <a:p>
            <a:pPr marL="1085850" lvl="1" indent="-342900">
              <a:lnSpc>
                <a:spcPct val="130000"/>
              </a:lnSpc>
              <a:spcBef>
                <a:spcPct val="0"/>
              </a:spcBef>
              <a:buClrTx/>
            </a:pPr>
            <a:r>
              <a:rPr lang="en-US" dirty="0" smtClean="0">
                <a:latin typeface="Arial"/>
                <a:cs typeface="Arial"/>
              </a:rPr>
              <a:t>Supporting theories</a:t>
            </a:r>
          </a:p>
          <a:p>
            <a:pPr marL="1085850" lvl="1" indent="-342900">
              <a:lnSpc>
                <a:spcPct val="130000"/>
              </a:lnSpc>
              <a:spcBef>
                <a:spcPct val="0"/>
              </a:spcBef>
              <a:buClrTx/>
            </a:pPr>
            <a:r>
              <a:rPr lang="en-US" dirty="0" smtClean="0">
                <a:latin typeface="Arial"/>
                <a:cs typeface="Arial"/>
              </a:rPr>
              <a:t>Uncertainty </a:t>
            </a:r>
            <a:r>
              <a:rPr lang="en-US" dirty="0">
                <a:latin typeface="Arial"/>
                <a:cs typeface="Arial"/>
              </a:rPr>
              <a:t>translates into </a:t>
            </a:r>
            <a:r>
              <a:rPr lang="en-US" dirty="0" smtClean="0">
                <a:latin typeface="Arial"/>
                <a:cs typeface="Arial"/>
              </a:rPr>
              <a:t>interpretation</a:t>
            </a:r>
            <a:endParaRPr lang="en-US" dirty="0">
              <a:latin typeface="Arial"/>
              <a:cs typeface="Arial"/>
            </a:endParaRPr>
          </a:p>
        </p:txBody>
      </p:sp>
      <p:grpSp>
        <p:nvGrpSpPr>
          <p:cNvPr id="11" name="Group 10"/>
          <p:cNvGrpSpPr/>
          <p:nvPr/>
        </p:nvGrpSpPr>
        <p:grpSpPr>
          <a:xfrm>
            <a:off x="304800" y="181517"/>
            <a:ext cx="8534400" cy="609600"/>
            <a:chOff x="304800" y="181517"/>
            <a:chExt cx="8534400" cy="609600"/>
          </a:xfrm>
        </p:grpSpPr>
        <p:sp>
          <p:nvSpPr>
            <p:cNvPr id="2" name="Rounded Rectangle 1"/>
            <p:cNvSpPr/>
            <p:nvPr/>
          </p:nvSpPr>
          <p:spPr>
            <a:xfrm>
              <a:off x="304800" y="181517"/>
              <a:ext cx="8534400" cy="609600"/>
            </a:xfrm>
            <a:prstGeom prst="roundRect">
              <a:avLst/>
            </a:prstGeom>
            <a:solidFill>
              <a:schemeClr val="accent1">
                <a:lumMod val="20000"/>
                <a:lumOff val="80000"/>
              </a:scheme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8327"/>
              <a:ext cx="947083" cy="45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265" y="200510"/>
              <a:ext cx="1215094"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1001" y="200510"/>
              <a:ext cx="526157"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VS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226818"/>
              <a:ext cx="1420623" cy="473541"/>
            </a:xfrm>
            <a:prstGeom prst="rect">
              <a:avLst/>
            </a:prstGeom>
          </p:spPr>
        </p:pic>
      </p:grpSp>
      <p:pic>
        <p:nvPicPr>
          <p:cNvPr id="8" name="Picture 7" descr="Icedamagedtre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1989125"/>
            <a:ext cx="3805498" cy="2405075"/>
          </a:xfrm>
          <a:prstGeom prst="rect">
            <a:avLst/>
          </a:prstGeom>
          <a:effectLst>
            <a:softEdge rad="38100"/>
          </a:effectLst>
        </p:spPr>
      </p:pic>
      <p:sp>
        <p:nvSpPr>
          <p:cNvPr id="9" name="TextBox 8"/>
          <p:cNvSpPr txBox="1"/>
          <p:nvPr/>
        </p:nvSpPr>
        <p:spPr>
          <a:xfrm>
            <a:off x="6858000" y="4267200"/>
            <a:ext cx="1964964" cy="307777"/>
          </a:xfrm>
          <a:prstGeom prst="rect">
            <a:avLst/>
          </a:prstGeom>
          <a:noFill/>
        </p:spPr>
        <p:txBody>
          <a:bodyPr wrap="none" rtlCol="0">
            <a:spAutoFit/>
          </a:bodyPr>
          <a:lstStyle/>
          <a:p>
            <a:r>
              <a:rPr lang="en-US" sz="1400" i="1" dirty="0" smtClean="0"/>
              <a:t>Photo: Bert </a:t>
            </a:r>
            <a:r>
              <a:rPr lang="en-US" sz="1400" i="1" dirty="0" err="1"/>
              <a:t>Cregg</a:t>
            </a:r>
            <a:r>
              <a:rPr lang="en-US" sz="1400" i="1" dirty="0"/>
              <a:t>, MSU.</a:t>
            </a:r>
            <a:endParaRPr lang="en-US" sz="1400" dirty="0"/>
          </a:p>
        </p:txBody>
      </p:sp>
    </p:spTree>
    <p:extLst>
      <p:ext uri="{BB962C8B-B14F-4D97-AF65-F5344CB8AC3E}">
        <p14:creationId xmlns:p14="http://schemas.microsoft.com/office/powerpoint/2010/main" val="2117080271"/>
      </p:ext>
    </p:extLst>
  </p:cSld>
  <p:clrMapOvr>
    <a:masterClrMapping/>
  </p:clrMapOvr>
  <mc:AlternateContent xmlns:mc="http://schemas.openxmlformats.org/markup-compatibility/2006" xmlns:p14="http://schemas.microsoft.com/office/powerpoint/2010/main">
    <mc:Choice Requires="p14">
      <p:transition spd="slow" p14:dur="2000" advTm="63781"/>
    </mc:Choice>
    <mc:Fallback xmlns="">
      <p:transition xmlns:p14="http://schemas.microsoft.com/office/powerpoint/2010/main" spd="slow" advTm="6378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rmont-TAVG-Tre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5703"/>
            <a:ext cx="8597900" cy="6563697"/>
          </a:xfrm>
          <a:prstGeom prst="rect">
            <a:avLst/>
          </a:prstGeom>
        </p:spPr>
      </p:pic>
      <p:sp>
        <p:nvSpPr>
          <p:cNvPr id="3" name="TextBox 2"/>
          <p:cNvSpPr txBox="1"/>
          <p:nvPr/>
        </p:nvSpPr>
        <p:spPr>
          <a:xfrm>
            <a:off x="5613551" y="6540503"/>
            <a:ext cx="3524059" cy="307777"/>
          </a:xfrm>
          <a:prstGeom prst="rect">
            <a:avLst/>
          </a:prstGeom>
          <a:noFill/>
        </p:spPr>
        <p:txBody>
          <a:bodyPr wrap="none" rtlCol="0">
            <a:spAutoFit/>
          </a:bodyPr>
          <a:lstStyle/>
          <a:p>
            <a:r>
              <a:rPr lang="en-US" sz="1400" dirty="0"/>
              <a:t>http://</a:t>
            </a:r>
            <a:r>
              <a:rPr lang="en-US" sz="1400" dirty="0" err="1"/>
              <a:t>berkeleyearth.lbl.gov</a:t>
            </a:r>
            <a:r>
              <a:rPr lang="en-US" sz="1400" dirty="0"/>
              <a:t>/regions/</a:t>
            </a:r>
            <a:r>
              <a:rPr lang="en-US" sz="1400" dirty="0" err="1"/>
              <a:t>vermont</a:t>
            </a:r>
            <a:endParaRPr lang="en-US" sz="1400" dirty="0"/>
          </a:p>
        </p:txBody>
      </p:sp>
    </p:spTree>
    <p:extLst>
      <p:ext uri="{BB962C8B-B14F-4D97-AF65-F5344CB8AC3E}">
        <p14:creationId xmlns:p14="http://schemas.microsoft.com/office/powerpoint/2010/main" val="2556904276"/>
      </p:ext>
    </p:extLst>
  </p:cSld>
  <p:clrMapOvr>
    <a:masterClrMapping/>
  </p:clrMapOvr>
  <mc:AlternateContent xmlns:mc="http://schemas.openxmlformats.org/markup-compatibility/2006" xmlns:p14="http://schemas.microsoft.com/office/powerpoint/2010/main">
    <mc:Choice Requires="p14">
      <p:transition spd="slow" p14:dur="2000" advTm="44614"/>
    </mc:Choice>
    <mc:Fallback xmlns="">
      <p:transition xmlns:p14="http://schemas.microsoft.com/office/powerpoint/2010/main" spd="slow" advTm="4461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381000" y="914400"/>
            <a:ext cx="8382000" cy="56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A8CDD7"/>
              </a:buClr>
              <a:buFont typeface="Arial" pitchFamily="34" charset="0"/>
              <a:buChar char="•"/>
              <a:defRPr>
                <a:solidFill>
                  <a:schemeClr val="tx1"/>
                </a:solidFill>
                <a:latin typeface="Calibri" pitchFamily="34" charset="0"/>
              </a:defRPr>
            </a:lvl3pPr>
            <a:lvl4pPr marL="1600200" indent="-228600">
              <a:spcBef>
                <a:spcPct val="20000"/>
              </a:spcBef>
              <a:buClr>
                <a:srgbClr val="C0BEAF"/>
              </a:buClr>
              <a:buFont typeface="Arial" pitchFamily="34" charset="0"/>
              <a:buChar char="•"/>
              <a:defRPr sz="1600">
                <a:solidFill>
                  <a:schemeClr val="tx1"/>
                </a:solidFill>
                <a:latin typeface="Calibri" pitchFamily="34" charset="0"/>
              </a:defRPr>
            </a:lvl4pPr>
            <a:lvl5pPr marL="2057400" indent="-228600">
              <a:spcBef>
                <a:spcPct val="20000"/>
              </a:spcBef>
              <a:buClr>
                <a:srgbClr val="CEC597"/>
              </a:buClr>
              <a:buFont typeface="Arial" pitchFamily="34" charset="0"/>
              <a:buChar char="•"/>
              <a:defRPr sz="1400">
                <a:solidFill>
                  <a:schemeClr val="tx1"/>
                </a:solidFill>
                <a:latin typeface="Calibri" pitchFamily="34" charset="0"/>
              </a:defRPr>
            </a:lvl5pPr>
            <a:lvl6pPr marL="25146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6pPr>
            <a:lvl7pPr marL="29718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7pPr>
            <a:lvl8pPr marL="34290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8pPr>
            <a:lvl9pPr marL="38862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9pPr>
          </a:lstStyle>
          <a:p>
            <a:pPr>
              <a:lnSpc>
                <a:spcPct val="140000"/>
              </a:lnSpc>
              <a:spcBef>
                <a:spcPct val="0"/>
              </a:spcBef>
              <a:buClrTx/>
              <a:buFontTx/>
              <a:buNone/>
            </a:pPr>
            <a:r>
              <a:rPr lang="en-US" sz="2400" b="1" dirty="0" smtClean="0">
                <a:latin typeface="Arial"/>
                <a:cs typeface="Arial"/>
              </a:rPr>
              <a:t>Focus on forest health indicators</a:t>
            </a:r>
          </a:p>
          <a:p>
            <a:pPr marL="1085850" lvl="1" indent="-342900">
              <a:lnSpc>
                <a:spcPct val="140000"/>
              </a:lnSpc>
              <a:spcBef>
                <a:spcPct val="0"/>
              </a:spcBef>
              <a:buClrTx/>
            </a:pPr>
            <a:r>
              <a:rPr lang="en-US" dirty="0" smtClean="0">
                <a:latin typeface="Arial"/>
                <a:cs typeface="Arial"/>
              </a:rPr>
              <a:t>Partners: Sandy Wilmot and Dr. Jen Pontius</a:t>
            </a:r>
          </a:p>
          <a:p>
            <a:pPr marL="1085850" lvl="1" indent="-342900">
              <a:lnSpc>
                <a:spcPct val="140000"/>
              </a:lnSpc>
              <a:spcBef>
                <a:spcPct val="0"/>
              </a:spcBef>
              <a:buClrTx/>
            </a:pPr>
            <a:r>
              <a:rPr lang="en-US" dirty="0" smtClean="0">
                <a:latin typeface="Arial"/>
                <a:cs typeface="Arial"/>
              </a:rPr>
              <a:t>Since early 1980’s</a:t>
            </a:r>
          </a:p>
          <a:p>
            <a:pPr marL="1085850" lvl="1" indent="-342900">
              <a:lnSpc>
                <a:spcPct val="140000"/>
              </a:lnSpc>
              <a:spcBef>
                <a:spcPct val="0"/>
              </a:spcBef>
              <a:buClrTx/>
            </a:pPr>
            <a:r>
              <a:rPr lang="en-US" dirty="0" smtClean="0">
                <a:latin typeface="Arial"/>
                <a:cs typeface="Arial"/>
              </a:rPr>
              <a:t>Climate forcing</a:t>
            </a:r>
          </a:p>
          <a:p>
            <a:pPr marL="1485900" lvl="2" indent="-342900">
              <a:lnSpc>
                <a:spcPct val="140000"/>
              </a:lnSpc>
              <a:spcBef>
                <a:spcPct val="0"/>
              </a:spcBef>
              <a:buClrTx/>
              <a:buFont typeface="Wingdings" charset="2"/>
              <a:buChar char="ü"/>
            </a:pPr>
            <a:r>
              <a:rPr lang="en-US" dirty="0" smtClean="0">
                <a:latin typeface="Arial"/>
                <a:cs typeface="Arial"/>
              </a:rPr>
              <a:t>Annual climate indices </a:t>
            </a:r>
          </a:p>
          <a:p>
            <a:pPr marL="1485900" lvl="2" indent="-342900">
              <a:lnSpc>
                <a:spcPct val="140000"/>
              </a:lnSpc>
              <a:spcBef>
                <a:spcPct val="0"/>
              </a:spcBef>
              <a:buClrTx/>
              <a:buFont typeface="Wingdings" charset="2"/>
              <a:buChar char="ü"/>
            </a:pPr>
            <a:r>
              <a:rPr lang="en-US" dirty="0" smtClean="0">
                <a:latin typeface="Arial"/>
                <a:cs typeface="Arial"/>
              </a:rPr>
              <a:t>Spatially continuous raster</a:t>
            </a:r>
          </a:p>
          <a:p>
            <a:pPr>
              <a:lnSpc>
                <a:spcPct val="140000"/>
              </a:lnSpc>
              <a:spcBef>
                <a:spcPct val="0"/>
              </a:spcBef>
              <a:buClrTx/>
              <a:buNone/>
            </a:pPr>
            <a:r>
              <a:rPr lang="en-US" sz="2400" b="1" dirty="0" smtClean="0">
                <a:latin typeface="Arial"/>
                <a:cs typeface="Arial"/>
              </a:rPr>
              <a:t>Climate data</a:t>
            </a:r>
          </a:p>
          <a:p>
            <a:pPr marL="1085850" lvl="1" indent="-342900">
              <a:lnSpc>
                <a:spcPct val="140000"/>
              </a:lnSpc>
              <a:spcBef>
                <a:spcPct val="0"/>
              </a:spcBef>
              <a:buClrTx/>
            </a:pPr>
            <a:r>
              <a:rPr lang="en-US" dirty="0">
                <a:latin typeface="Arial"/>
                <a:cs typeface="Arial"/>
              </a:rPr>
              <a:t>Daily temperature extremes, </a:t>
            </a:r>
            <a:r>
              <a:rPr lang="en-US" dirty="0" smtClean="0">
                <a:latin typeface="Arial"/>
                <a:cs typeface="Arial"/>
              </a:rPr>
              <a:t>precipitation</a:t>
            </a:r>
          </a:p>
          <a:p>
            <a:pPr marL="1085850" lvl="1" indent="-342900">
              <a:lnSpc>
                <a:spcPct val="140000"/>
              </a:lnSpc>
              <a:spcBef>
                <a:spcPct val="0"/>
              </a:spcBef>
              <a:buClrTx/>
            </a:pPr>
            <a:r>
              <a:rPr lang="en-US" dirty="0" smtClean="0">
                <a:latin typeface="Arial"/>
                <a:cs typeface="Arial"/>
              </a:rPr>
              <a:t>Spatially continuous, </a:t>
            </a:r>
            <a:r>
              <a:rPr lang="en-US" dirty="0">
                <a:latin typeface="Arial"/>
                <a:cs typeface="Arial"/>
              </a:rPr>
              <a:t>serially complete, </a:t>
            </a:r>
            <a:r>
              <a:rPr lang="en-US" dirty="0" smtClean="0">
                <a:latin typeface="Arial"/>
                <a:cs typeface="Arial"/>
              </a:rPr>
              <a:t>4km-grid</a:t>
            </a:r>
          </a:p>
          <a:p>
            <a:pPr marL="1085850" lvl="1" indent="-342900">
              <a:lnSpc>
                <a:spcPct val="140000"/>
              </a:lnSpc>
              <a:spcBef>
                <a:spcPct val="0"/>
              </a:spcBef>
              <a:buClrTx/>
            </a:pPr>
            <a:r>
              <a:rPr lang="en-US" dirty="0" smtClean="0">
                <a:latin typeface="Arial"/>
                <a:cs typeface="Arial"/>
              </a:rPr>
              <a:t>Spatial </a:t>
            </a:r>
            <a:r>
              <a:rPr lang="en-US" dirty="0">
                <a:latin typeface="Arial"/>
                <a:cs typeface="Arial"/>
              </a:rPr>
              <a:t>r</a:t>
            </a:r>
            <a:r>
              <a:rPr lang="en-US" dirty="0" smtClean="0">
                <a:latin typeface="Arial"/>
                <a:cs typeface="Arial"/>
              </a:rPr>
              <a:t>esolution </a:t>
            </a:r>
            <a:r>
              <a:rPr lang="en-US" i="1" u="sng" dirty="0" smtClean="0">
                <a:latin typeface="Arial"/>
                <a:cs typeface="Arial"/>
              </a:rPr>
              <a:t>not high enough</a:t>
            </a:r>
          </a:p>
          <a:p>
            <a:pPr marL="1085850" lvl="1" indent="-342900">
              <a:lnSpc>
                <a:spcPct val="140000"/>
              </a:lnSpc>
              <a:spcBef>
                <a:spcPct val="0"/>
              </a:spcBef>
              <a:buClrTx/>
            </a:pPr>
            <a:r>
              <a:rPr lang="en-US" dirty="0" smtClean="0">
                <a:latin typeface="Arial"/>
                <a:cs typeface="Arial"/>
              </a:rPr>
              <a:t>Response</a:t>
            </a:r>
          </a:p>
          <a:p>
            <a:pPr marL="1543050" lvl="2" indent="-342900">
              <a:lnSpc>
                <a:spcPct val="140000"/>
              </a:lnSpc>
              <a:spcBef>
                <a:spcPct val="0"/>
              </a:spcBef>
              <a:buClrTx/>
              <a:buFont typeface="Wingdings" charset="2"/>
              <a:buChar char="ü"/>
            </a:pPr>
            <a:r>
              <a:rPr lang="en-US" dirty="0" smtClean="0">
                <a:latin typeface="Arial"/>
                <a:cs typeface="Arial"/>
              </a:rPr>
              <a:t>Spatial resolution increased</a:t>
            </a:r>
          </a:p>
          <a:p>
            <a:pPr marL="1543050" lvl="2" indent="-342900">
              <a:lnSpc>
                <a:spcPct val="140000"/>
              </a:lnSpc>
              <a:spcBef>
                <a:spcPct val="0"/>
              </a:spcBef>
              <a:buClrTx/>
              <a:buFont typeface="Wingdings" charset="2"/>
              <a:buChar char="ü"/>
            </a:pPr>
            <a:r>
              <a:rPr lang="en-US" dirty="0" smtClean="0">
                <a:latin typeface="Arial"/>
                <a:cs typeface="Arial"/>
              </a:rPr>
              <a:t>Secondary climate dataset</a:t>
            </a:r>
            <a:endParaRPr lang="en-US" dirty="0">
              <a:latin typeface="Arial"/>
              <a:cs typeface="Arial"/>
            </a:endParaRPr>
          </a:p>
        </p:txBody>
      </p:sp>
      <p:grpSp>
        <p:nvGrpSpPr>
          <p:cNvPr id="8" name="Group 7"/>
          <p:cNvGrpSpPr/>
          <p:nvPr/>
        </p:nvGrpSpPr>
        <p:grpSpPr>
          <a:xfrm>
            <a:off x="304800" y="181517"/>
            <a:ext cx="8534400" cy="609600"/>
            <a:chOff x="304800" y="181517"/>
            <a:chExt cx="8534400" cy="609600"/>
          </a:xfrm>
        </p:grpSpPr>
        <p:sp>
          <p:nvSpPr>
            <p:cNvPr id="9" name="Rounded Rectangle 8"/>
            <p:cNvSpPr/>
            <p:nvPr/>
          </p:nvSpPr>
          <p:spPr>
            <a:xfrm>
              <a:off x="304800" y="181517"/>
              <a:ext cx="8534400" cy="609600"/>
            </a:xfrm>
            <a:prstGeom prst="roundRect">
              <a:avLst/>
            </a:prstGeom>
            <a:solidFill>
              <a:schemeClr val="accent1">
                <a:lumMod val="20000"/>
                <a:lumOff val="80000"/>
              </a:scheme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8327"/>
              <a:ext cx="947083" cy="45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265" y="200510"/>
              <a:ext cx="1215094"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1001" y="200510"/>
              <a:ext cx="526157"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VS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226818"/>
              <a:ext cx="1420623" cy="473541"/>
            </a:xfrm>
            <a:prstGeom prst="rect">
              <a:avLst/>
            </a:prstGeom>
          </p:spPr>
        </p:pic>
      </p:grpSp>
    </p:spTree>
    <p:extLst>
      <p:ext uri="{BB962C8B-B14F-4D97-AF65-F5344CB8AC3E}">
        <p14:creationId xmlns:p14="http://schemas.microsoft.com/office/powerpoint/2010/main" val="1915904146"/>
      </p:ext>
    </p:extLst>
  </p:cSld>
  <p:clrMapOvr>
    <a:masterClrMapping/>
  </p:clrMapOvr>
  <mc:AlternateContent xmlns:mc="http://schemas.openxmlformats.org/markup-compatibility/2006" xmlns:p14="http://schemas.microsoft.com/office/powerpoint/2010/main">
    <mc:Choice Requires="p14">
      <p:transition spd="slow" p14:dur="2000" advTm="157480"/>
    </mc:Choice>
    <mc:Fallback xmlns="">
      <p:transition xmlns:p14="http://schemas.microsoft.com/office/powerpoint/2010/main" spd="slow" advTm="15748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VMC_stations_within_4km800mgrid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0493"/>
            <a:ext cx="8001000" cy="6777508"/>
          </a:xfrm>
          <a:prstGeom prst="rect">
            <a:avLst/>
          </a:prstGeom>
          <a:solidFill>
            <a:schemeClr val="bg1"/>
          </a:solidFill>
        </p:spPr>
      </p:pic>
    </p:spTree>
    <p:extLst>
      <p:ext uri="{BB962C8B-B14F-4D97-AF65-F5344CB8AC3E}">
        <p14:creationId xmlns:p14="http://schemas.microsoft.com/office/powerpoint/2010/main" val="1928891230"/>
      </p:ext>
    </p:extLst>
  </p:cSld>
  <p:clrMapOvr>
    <a:masterClrMapping/>
  </p:clrMapOvr>
  <mc:AlternateContent xmlns:mc="http://schemas.openxmlformats.org/markup-compatibility/2006" xmlns:p14="http://schemas.microsoft.com/office/powerpoint/2010/main">
    <mc:Choice Requires="p14">
      <p:transition spd="slow" p14:dur="2000" advTm="136085"/>
    </mc:Choice>
    <mc:Fallback xmlns="">
      <p:transition xmlns:p14="http://schemas.microsoft.com/office/powerpoint/2010/main" spd="slow" advTm="13608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381000" y="914400"/>
            <a:ext cx="8382000" cy="56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A8CDD7"/>
              </a:buClr>
              <a:buFont typeface="Arial" pitchFamily="34" charset="0"/>
              <a:buChar char="•"/>
              <a:defRPr>
                <a:solidFill>
                  <a:schemeClr val="tx1"/>
                </a:solidFill>
                <a:latin typeface="Calibri" pitchFamily="34" charset="0"/>
              </a:defRPr>
            </a:lvl3pPr>
            <a:lvl4pPr marL="1600200" indent="-228600">
              <a:spcBef>
                <a:spcPct val="20000"/>
              </a:spcBef>
              <a:buClr>
                <a:srgbClr val="C0BEAF"/>
              </a:buClr>
              <a:buFont typeface="Arial" pitchFamily="34" charset="0"/>
              <a:buChar char="•"/>
              <a:defRPr sz="1600">
                <a:solidFill>
                  <a:schemeClr val="tx1"/>
                </a:solidFill>
                <a:latin typeface="Calibri" pitchFamily="34" charset="0"/>
              </a:defRPr>
            </a:lvl4pPr>
            <a:lvl5pPr marL="2057400" indent="-228600">
              <a:spcBef>
                <a:spcPct val="20000"/>
              </a:spcBef>
              <a:buClr>
                <a:srgbClr val="CEC597"/>
              </a:buClr>
              <a:buFont typeface="Arial" pitchFamily="34" charset="0"/>
              <a:buChar char="•"/>
              <a:defRPr sz="1400">
                <a:solidFill>
                  <a:schemeClr val="tx1"/>
                </a:solidFill>
                <a:latin typeface="Calibri" pitchFamily="34" charset="0"/>
              </a:defRPr>
            </a:lvl5pPr>
            <a:lvl6pPr marL="25146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6pPr>
            <a:lvl7pPr marL="29718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7pPr>
            <a:lvl8pPr marL="34290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8pPr>
            <a:lvl9pPr marL="38862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9pPr>
          </a:lstStyle>
          <a:p>
            <a:pPr>
              <a:lnSpc>
                <a:spcPct val="140000"/>
              </a:lnSpc>
              <a:spcBef>
                <a:spcPct val="0"/>
              </a:spcBef>
              <a:buClrTx/>
              <a:buNone/>
            </a:pPr>
            <a:r>
              <a:rPr lang="en-US" sz="2400" b="1" dirty="0">
                <a:latin typeface="Arial"/>
                <a:cs typeface="Arial"/>
              </a:rPr>
              <a:t>Focus </a:t>
            </a:r>
            <a:r>
              <a:rPr lang="en-US" sz="2400" b="1" dirty="0" smtClean="0">
                <a:latin typeface="Arial"/>
                <a:cs typeface="Arial"/>
              </a:rPr>
              <a:t>on tree rings</a:t>
            </a:r>
          </a:p>
          <a:p>
            <a:pPr marL="1085850" lvl="1" indent="-342900">
              <a:lnSpc>
                <a:spcPct val="140000"/>
              </a:lnSpc>
              <a:spcBef>
                <a:spcPct val="0"/>
              </a:spcBef>
              <a:buClrTx/>
            </a:pPr>
            <a:r>
              <a:rPr lang="en-US" dirty="0" smtClean="0">
                <a:latin typeface="Arial"/>
                <a:cs typeface="Arial"/>
              </a:rPr>
              <a:t>Partnered with Dr. Shelly </a:t>
            </a:r>
            <a:r>
              <a:rPr lang="en-US" dirty="0" err="1" smtClean="0">
                <a:latin typeface="Arial"/>
                <a:cs typeface="Arial"/>
              </a:rPr>
              <a:t>Rayback</a:t>
            </a:r>
            <a:endParaRPr lang="en-US" dirty="0">
              <a:latin typeface="Arial"/>
              <a:cs typeface="Arial"/>
            </a:endParaRPr>
          </a:p>
          <a:p>
            <a:pPr marL="1085850" lvl="1" indent="-342900">
              <a:lnSpc>
                <a:spcPct val="140000"/>
              </a:lnSpc>
              <a:spcBef>
                <a:spcPct val="0"/>
              </a:spcBef>
              <a:buClrTx/>
            </a:pPr>
            <a:r>
              <a:rPr lang="en-US" dirty="0">
                <a:latin typeface="Arial"/>
                <a:cs typeface="Arial"/>
              </a:rPr>
              <a:t>81 </a:t>
            </a:r>
            <a:r>
              <a:rPr lang="en-US" dirty="0" smtClean="0">
                <a:latin typeface="Arial"/>
                <a:cs typeface="Arial"/>
              </a:rPr>
              <a:t>locations; 1915-2011</a:t>
            </a:r>
          </a:p>
          <a:p>
            <a:pPr marL="1085850" lvl="1" indent="-342900">
              <a:lnSpc>
                <a:spcPct val="140000"/>
              </a:lnSpc>
              <a:spcBef>
                <a:spcPct val="0"/>
              </a:spcBef>
              <a:buClrTx/>
            </a:pPr>
            <a:r>
              <a:rPr lang="en-US" dirty="0" smtClean="0">
                <a:latin typeface="Arial"/>
                <a:cs typeface="Arial"/>
              </a:rPr>
              <a:t>Climate forcings</a:t>
            </a:r>
          </a:p>
          <a:p>
            <a:pPr marL="1485900" lvl="2" indent="-342900">
              <a:lnSpc>
                <a:spcPct val="140000"/>
              </a:lnSpc>
              <a:spcBef>
                <a:spcPct val="0"/>
              </a:spcBef>
              <a:buClrTx/>
              <a:buFont typeface="Wingdings" charset="2"/>
              <a:buChar char="ü"/>
            </a:pPr>
            <a:r>
              <a:rPr lang="en-US" dirty="0">
                <a:latin typeface="Arial"/>
                <a:cs typeface="Arial"/>
              </a:rPr>
              <a:t>Annual climate </a:t>
            </a:r>
            <a:r>
              <a:rPr lang="en-US" dirty="0" smtClean="0">
                <a:latin typeface="Arial"/>
                <a:cs typeface="Arial"/>
              </a:rPr>
              <a:t>indices</a:t>
            </a:r>
          </a:p>
          <a:p>
            <a:pPr marL="1485900" lvl="2" indent="-342900">
              <a:lnSpc>
                <a:spcPct val="140000"/>
              </a:lnSpc>
              <a:spcBef>
                <a:spcPct val="0"/>
              </a:spcBef>
              <a:buClrTx/>
              <a:buFont typeface="Wingdings" charset="2"/>
              <a:buChar char="ü"/>
            </a:pPr>
            <a:r>
              <a:rPr lang="en-US" dirty="0" smtClean="0">
                <a:latin typeface="Arial"/>
                <a:cs typeface="Arial"/>
              </a:rPr>
              <a:t>Locations time series</a:t>
            </a:r>
            <a:endParaRPr lang="en-US" dirty="0">
              <a:latin typeface="Arial"/>
              <a:cs typeface="Arial"/>
            </a:endParaRPr>
          </a:p>
          <a:p>
            <a:pPr>
              <a:lnSpc>
                <a:spcPct val="140000"/>
              </a:lnSpc>
              <a:spcBef>
                <a:spcPct val="0"/>
              </a:spcBef>
              <a:buClrTx/>
              <a:buNone/>
            </a:pPr>
            <a:r>
              <a:rPr lang="en-US" sz="2400" b="1" dirty="0">
                <a:latin typeface="Arial"/>
                <a:cs typeface="Arial"/>
              </a:rPr>
              <a:t>C</a:t>
            </a:r>
            <a:r>
              <a:rPr lang="en-US" sz="2400" b="1" dirty="0" smtClean="0">
                <a:latin typeface="Arial"/>
                <a:cs typeface="Arial"/>
              </a:rPr>
              <a:t>limate data</a:t>
            </a:r>
            <a:endParaRPr lang="en-US" sz="2400" b="1" dirty="0">
              <a:latin typeface="Arial"/>
              <a:cs typeface="Arial"/>
            </a:endParaRPr>
          </a:p>
          <a:p>
            <a:pPr marL="1085850" lvl="1" indent="-342900">
              <a:lnSpc>
                <a:spcPct val="140000"/>
              </a:lnSpc>
              <a:spcBef>
                <a:spcPct val="0"/>
              </a:spcBef>
              <a:buClrTx/>
            </a:pPr>
            <a:r>
              <a:rPr lang="en-US" dirty="0" smtClean="0">
                <a:latin typeface="Arial"/>
                <a:cs typeface="Arial"/>
              </a:rPr>
              <a:t>Spatially continuous, serially complete, 6km-grid</a:t>
            </a:r>
            <a:endParaRPr lang="en-US" dirty="0">
              <a:latin typeface="Arial"/>
              <a:cs typeface="Arial"/>
            </a:endParaRPr>
          </a:p>
          <a:p>
            <a:pPr marL="1085850" lvl="1" indent="-342900">
              <a:lnSpc>
                <a:spcPct val="140000"/>
              </a:lnSpc>
              <a:spcBef>
                <a:spcPct val="0"/>
              </a:spcBef>
              <a:buClrTx/>
            </a:pPr>
            <a:r>
              <a:rPr lang="en-US" b="1" dirty="0" smtClean="0">
                <a:latin typeface="Arial"/>
                <a:cs typeface="Arial"/>
              </a:rPr>
              <a:t>Long-term</a:t>
            </a:r>
            <a:r>
              <a:rPr lang="en-US" dirty="0" smtClean="0">
                <a:latin typeface="Arial"/>
                <a:cs typeface="Arial"/>
              </a:rPr>
              <a:t> </a:t>
            </a:r>
            <a:r>
              <a:rPr lang="en-US" dirty="0">
                <a:latin typeface="Arial"/>
                <a:cs typeface="Arial"/>
              </a:rPr>
              <a:t>d</a:t>
            </a:r>
            <a:r>
              <a:rPr lang="en-US" dirty="0" smtClean="0">
                <a:latin typeface="Arial"/>
                <a:cs typeface="Arial"/>
              </a:rPr>
              <a:t>aily </a:t>
            </a:r>
            <a:r>
              <a:rPr lang="en-US" dirty="0">
                <a:latin typeface="Arial"/>
                <a:cs typeface="Arial"/>
              </a:rPr>
              <a:t>temperature extremes, </a:t>
            </a:r>
            <a:r>
              <a:rPr lang="en-US" dirty="0" smtClean="0">
                <a:latin typeface="Arial"/>
                <a:cs typeface="Arial"/>
              </a:rPr>
              <a:t>precipitation</a:t>
            </a:r>
          </a:p>
          <a:p>
            <a:pPr marL="1085850" lvl="1" indent="-342900">
              <a:lnSpc>
                <a:spcPct val="140000"/>
              </a:lnSpc>
              <a:spcBef>
                <a:spcPct val="0"/>
              </a:spcBef>
              <a:buClrTx/>
            </a:pPr>
            <a:r>
              <a:rPr lang="en-US" i="1" u="sng" dirty="0" smtClean="0">
                <a:latin typeface="Arial"/>
                <a:cs typeface="Arial"/>
              </a:rPr>
              <a:t>Temporal discontinuities</a:t>
            </a:r>
          </a:p>
          <a:p>
            <a:pPr marL="1085850" lvl="1" indent="-342900">
              <a:lnSpc>
                <a:spcPct val="140000"/>
              </a:lnSpc>
              <a:spcBef>
                <a:spcPct val="0"/>
              </a:spcBef>
              <a:buClrTx/>
            </a:pPr>
            <a:r>
              <a:rPr lang="en-US" dirty="0" smtClean="0">
                <a:latin typeface="Arial"/>
                <a:cs typeface="Arial"/>
              </a:rPr>
              <a:t>Solution</a:t>
            </a:r>
          </a:p>
          <a:p>
            <a:pPr marL="1485900" lvl="2" indent="-285750">
              <a:lnSpc>
                <a:spcPct val="140000"/>
              </a:lnSpc>
              <a:spcBef>
                <a:spcPct val="0"/>
              </a:spcBef>
              <a:buClrTx/>
              <a:buFont typeface="Wingdings" charset="2"/>
              <a:buChar char="ü"/>
            </a:pPr>
            <a:r>
              <a:rPr lang="en-US" dirty="0" smtClean="0">
                <a:latin typeface="Arial"/>
                <a:cs typeface="Arial"/>
              </a:rPr>
              <a:t>Offset discontinuities</a:t>
            </a:r>
          </a:p>
          <a:p>
            <a:pPr marL="1485900" lvl="2" indent="-285750">
              <a:lnSpc>
                <a:spcPct val="140000"/>
              </a:lnSpc>
              <a:spcBef>
                <a:spcPct val="0"/>
              </a:spcBef>
              <a:buClrTx/>
              <a:buFont typeface="Wingdings" charset="2"/>
              <a:buChar char="ü"/>
            </a:pPr>
            <a:r>
              <a:rPr lang="en-US" dirty="0" smtClean="0">
                <a:latin typeface="Arial"/>
                <a:cs typeface="Arial"/>
              </a:rPr>
              <a:t>Secondary climate dataset</a:t>
            </a:r>
          </a:p>
        </p:txBody>
      </p:sp>
      <p:grpSp>
        <p:nvGrpSpPr>
          <p:cNvPr id="8" name="Group 7"/>
          <p:cNvGrpSpPr/>
          <p:nvPr/>
        </p:nvGrpSpPr>
        <p:grpSpPr>
          <a:xfrm>
            <a:off x="304800" y="181517"/>
            <a:ext cx="8534400" cy="609600"/>
            <a:chOff x="304800" y="181517"/>
            <a:chExt cx="8534400" cy="609600"/>
          </a:xfrm>
        </p:grpSpPr>
        <p:sp>
          <p:nvSpPr>
            <p:cNvPr id="9" name="Rounded Rectangle 8"/>
            <p:cNvSpPr/>
            <p:nvPr/>
          </p:nvSpPr>
          <p:spPr>
            <a:xfrm>
              <a:off x="304800" y="181517"/>
              <a:ext cx="8534400" cy="609600"/>
            </a:xfrm>
            <a:prstGeom prst="roundRect">
              <a:avLst/>
            </a:prstGeom>
            <a:solidFill>
              <a:schemeClr val="accent1">
                <a:lumMod val="20000"/>
                <a:lumOff val="80000"/>
              </a:scheme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8327"/>
              <a:ext cx="947083" cy="45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265" y="200510"/>
              <a:ext cx="1215094"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1001" y="200510"/>
              <a:ext cx="526157"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VS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226818"/>
              <a:ext cx="1420623" cy="473541"/>
            </a:xfrm>
            <a:prstGeom prst="rect">
              <a:avLst/>
            </a:prstGeom>
          </p:spPr>
        </p:pic>
      </p:grpSp>
      <p:pic>
        <p:nvPicPr>
          <p:cNvPr id="2" name="Picture 1" descr="tree_rin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400" y="1143000"/>
            <a:ext cx="3305556" cy="2901052"/>
          </a:xfrm>
          <a:prstGeom prst="rect">
            <a:avLst/>
          </a:prstGeom>
          <a:effectLst>
            <a:softEdge rad="38100"/>
          </a:effectLst>
        </p:spPr>
      </p:pic>
    </p:spTree>
    <p:extLst>
      <p:ext uri="{BB962C8B-B14F-4D97-AF65-F5344CB8AC3E}">
        <p14:creationId xmlns:p14="http://schemas.microsoft.com/office/powerpoint/2010/main" val="3518451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ee_ring_USHCN_locationsBW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63500"/>
            <a:ext cx="6629400" cy="6730999"/>
          </a:xfrm>
          <a:prstGeom prst="rect">
            <a:avLst/>
          </a:prstGeom>
        </p:spPr>
      </p:pic>
    </p:spTree>
    <p:extLst>
      <p:ext uri="{BB962C8B-B14F-4D97-AF65-F5344CB8AC3E}">
        <p14:creationId xmlns:p14="http://schemas.microsoft.com/office/powerpoint/2010/main" val="4206670349"/>
      </p:ext>
    </p:extLst>
  </p:cSld>
  <p:clrMapOvr>
    <a:masterClrMapping/>
  </p:clrMapOvr>
  <mc:AlternateContent xmlns:mc="http://schemas.openxmlformats.org/markup-compatibility/2006" xmlns:p14="http://schemas.microsoft.com/office/powerpoint/2010/main">
    <mc:Choice Requires="p14">
      <p:transition spd="slow" p14:dur="2000" advTm="43324"/>
    </mc:Choice>
    <mc:Fallback xmlns="">
      <p:transition xmlns:p14="http://schemas.microsoft.com/office/powerpoint/2010/main" spd="slow" advTm="4332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ChangeArrowheads="1"/>
          </p:cNvSpPr>
          <p:nvPr/>
        </p:nvSpPr>
        <p:spPr bwMode="auto">
          <a:xfrm>
            <a:off x="381000" y="838200"/>
            <a:ext cx="8382000" cy="551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A8CDD7"/>
              </a:buClr>
              <a:buFont typeface="Arial" pitchFamily="34" charset="0"/>
              <a:buChar char="•"/>
              <a:defRPr>
                <a:solidFill>
                  <a:schemeClr val="tx1"/>
                </a:solidFill>
                <a:latin typeface="Calibri" pitchFamily="34" charset="0"/>
              </a:defRPr>
            </a:lvl3pPr>
            <a:lvl4pPr marL="1600200" indent="-228600">
              <a:spcBef>
                <a:spcPct val="20000"/>
              </a:spcBef>
              <a:buClr>
                <a:srgbClr val="C0BEAF"/>
              </a:buClr>
              <a:buFont typeface="Arial" pitchFamily="34" charset="0"/>
              <a:buChar char="•"/>
              <a:defRPr sz="1600">
                <a:solidFill>
                  <a:schemeClr val="tx1"/>
                </a:solidFill>
                <a:latin typeface="Calibri" pitchFamily="34" charset="0"/>
              </a:defRPr>
            </a:lvl4pPr>
            <a:lvl5pPr marL="2057400" indent="-228600">
              <a:spcBef>
                <a:spcPct val="20000"/>
              </a:spcBef>
              <a:buClr>
                <a:srgbClr val="CEC597"/>
              </a:buClr>
              <a:buFont typeface="Arial" pitchFamily="34" charset="0"/>
              <a:buChar char="•"/>
              <a:defRPr sz="1400">
                <a:solidFill>
                  <a:schemeClr val="tx1"/>
                </a:solidFill>
                <a:latin typeface="Calibri" pitchFamily="34" charset="0"/>
              </a:defRPr>
            </a:lvl5pPr>
            <a:lvl6pPr marL="25146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6pPr>
            <a:lvl7pPr marL="29718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7pPr>
            <a:lvl8pPr marL="34290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8pPr>
            <a:lvl9pPr marL="3886200" indent="-228600" fontAlgn="base">
              <a:spcBef>
                <a:spcPct val="20000"/>
              </a:spcBef>
              <a:spcAft>
                <a:spcPct val="0"/>
              </a:spcAft>
              <a:buClr>
                <a:srgbClr val="CEC597"/>
              </a:buClr>
              <a:buFont typeface="Arial" pitchFamily="34" charset="0"/>
              <a:buChar char="•"/>
              <a:defRPr sz="1400">
                <a:solidFill>
                  <a:schemeClr val="tx1"/>
                </a:solidFill>
                <a:latin typeface="Calibri" pitchFamily="34" charset="0"/>
              </a:defRPr>
            </a:lvl9pPr>
          </a:lstStyle>
          <a:p>
            <a:pPr>
              <a:lnSpc>
                <a:spcPct val="130000"/>
              </a:lnSpc>
              <a:spcBef>
                <a:spcPct val="0"/>
              </a:spcBef>
              <a:buClrTx/>
              <a:buNone/>
            </a:pPr>
            <a:r>
              <a:rPr lang="en-US" sz="2400" b="1" dirty="0" smtClean="0">
                <a:latin typeface="Arial"/>
                <a:cs typeface="Arial"/>
              </a:rPr>
              <a:t>Summary</a:t>
            </a:r>
          </a:p>
          <a:p>
            <a:pPr marL="1085850" lvl="1" indent="-342900">
              <a:lnSpc>
                <a:spcPct val="130000"/>
              </a:lnSpc>
              <a:spcBef>
                <a:spcPct val="0"/>
              </a:spcBef>
              <a:buClrTx/>
            </a:pPr>
            <a:r>
              <a:rPr lang="en-US" dirty="0" smtClean="0">
                <a:latin typeface="Arial"/>
                <a:cs typeface="Arial"/>
              </a:rPr>
              <a:t>VSCO/UCAR Postdoc collaborating with forest health scientists</a:t>
            </a:r>
            <a:endParaRPr lang="en-US" dirty="0">
              <a:latin typeface="Arial"/>
              <a:cs typeface="Arial"/>
            </a:endParaRPr>
          </a:p>
          <a:p>
            <a:pPr marL="1085850" lvl="1" indent="-342900">
              <a:lnSpc>
                <a:spcPct val="130000"/>
              </a:lnSpc>
              <a:spcBef>
                <a:spcPct val="0"/>
              </a:spcBef>
              <a:buClrTx/>
            </a:pPr>
            <a:r>
              <a:rPr lang="en-US" dirty="0" smtClean="0">
                <a:latin typeface="Arial"/>
                <a:cs typeface="Arial"/>
              </a:rPr>
              <a:t>Demonstrated “resource light” methods</a:t>
            </a:r>
          </a:p>
          <a:p>
            <a:pPr marL="1485900" lvl="2" indent="-342900">
              <a:lnSpc>
                <a:spcPct val="130000"/>
              </a:lnSpc>
              <a:spcBef>
                <a:spcPct val="0"/>
              </a:spcBef>
              <a:buClrTx/>
              <a:buFont typeface="Wingdings" charset="2"/>
              <a:buChar char="ü"/>
            </a:pPr>
            <a:r>
              <a:rPr lang="en-US" dirty="0">
                <a:latin typeface="Arial"/>
                <a:cs typeface="Arial"/>
              </a:rPr>
              <a:t>S</a:t>
            </a:r>
            <a:r>
              <a:rPr lang="en-US" dirty="0" smtClean="0">
                <a:latin typeface="Arial"/>
                <a:cs typeface="Arial"/>
              </a:rPr>
              <a:t>patial resolution increase </a:t>
            </a:r>
          </a:p>
          <a:p>
            <a:pPr marL="1485900" lvl="2" indent="-342900">
              <a:lnSpc>
                <a:spcPct val="130000"/>
              </a:lnSpc>
              <a:spcBef>
                <a:spcPct val="0"/>
              </a:spcBef>
              <a:buClrTx/>
              <a:buFont typeface="Wingdings" charset="2"/>
              <a:buChar char="ü"/>
            </a:pPr>
            <a:r>
              <a:rPr lang="en-US" dirty="0">
                <a:latin typeface="Arial"/>
                <a:cs typeface="Arial"/>
              </a:rPr>
              <a:t>L</a:t>
            </a:r>
            <a:r>
              <a:rPr lang="en-US" dirty="0" smtClean="0">
                <a:latin typeface="Arial"/>
                <a:cs typeface="Arial"/>
              </a:rPr>
              <a:t>ong term changes </a:t>
            </a:r>
            <a:r>
              <a:rPr lang="en-US" dirty="0">
                <a:latin typeface="Arial"/>
                <a:cs typeface="Arial"/>
              </a:rPr>
              <a:t>(</a:t>
            </a:r>
            <a:r>
              <a:rPr lang="en-US" dirty="0" smtClean="0">
                <a:latin typeface="Arial"/>
                <a:cs typeface="Arial"/>
              </a:rPr>
              <a:t>increase trust)</a:t>
            </a:r>
          </a:p>
          <a:p>
            <a:pPr marL="1028700" lvl="1">
              <a:lnSpc>
                <a:spcPct val="130000"/>
              </a:lnSpc>
              <a:spcBef>
                <a:spcPct val="0"/>
              </a:spcBef>
              <a:buClrTx/>
            </a:pPr>
            <a:r>
              <a:rPr lang="en-US" dirty="0" smtClean="0">
                <a:latin typeface="Arial"/>
                <a:cs typeface="Arial"/>
              </a:rPr>
              <a:t>Publications:</a:t>
            </a:r>
          </a:p>
          <a:p>
            <a:pPr marL="1485900" lvl="2" indent="-285750">
              <a:lnSpc>
                <a:spcPct val="130000"/>
              </a:lnSpc>
              <a:spcBef>
                <a:spcPct val="0"/>
              </a:spcBef>
              <a:buClrTx/>
              <a:buFont typeface="Wingdings" charset="2"/>
              <a:buChar char="ü"/>
            </a:pPr>
            <a:r>
              <a:rPr lang="en-US" dirty="0" smtClean="0">
                <a:latin typeface="Arial"/>
                <a:cs typeface="Arial"/>
              </a:rPr>
              <a:t>Methods: Earth </a:t>
            </a:r>
            <a:r>
              <a:rPr lang="en-US" dirty="0">
                <a:latin typeface="Arial"/>
                <a:cs typeface="Arial"/>
              </a:rPr>
              <a:t>and Space </a:t>
            </a:r>
            <a:r>
              <a:rPr lang="en-US" dirty="0" smtClean="0">
                <a:latin typeface="Arial"/>
                <a:cs typeface="Arial"/>
              </a:rPr>
              <a:t>Sciences</a:t>
            </a:r>
          </a:p>
          <a:p>
            <a:pPr marL="1485900" lvl="2" indent="-285750">
              <a:lnSpc>
                <a:spcPct val="130000"/>
              </a:lnSpc>
              <a:spcBef>
                <a:spcPct val="0"/>
              </a:spcBef>
              <a:buClrTx/>
              <a:buFont typeface="Wingdings" charset="2"/>
              <a:buChar char="ü"/>
            </a:pPr>
            <a:r>
              <a:rPr lang="en-US" dirty="0" smtClean="0">
                <a:latin typeface="Arial"/>
                <a:cs typeface="Arial"/>
              </a:rPr>
              <a:t>Results: TBD</a:t>
            </a:r>
            <a:endParaRPr lang="en-US" dirty="0">
              <a:latin typeface="Arial"/>
              <a:cs typeface="Arial"/>
            </a:endParaRPr>
          </a:p>
          <a:p>
            <a:pPr>
              <a:lnSpc>
                <a:spcPct val="130000"/>
              </a:lnSpc>
              <a:spcBef>
                <a:spcPct val="0"/>
              </a:spcBef>
              <a:buClrTx/>
              <a:buNone/>
            </a:pPr>
            <a:r>
              <a:rPr lang="en-US" sz="2400" b="1" dirty="0" smtClean="0">
                <a:latin typeface="Arial"/>
                <a:cs typeface="Arial"/>
              </a:rPr>
              <a:t>Climate data</a:t>
            </a:r>
            <a:endParaRPr lang="en-US" sz="2400" dirty="0" smtClean="0">
              <a:latin typeface="Arial"/>
              <a:cs typeface="Arial"/>
            </a:endParaRPr>
          </a:p>
          <a:p>
            <a:pPr marL="1085850" lvl="1" indent="-342900">
              <a:lnSpc>
                <a:spcPct val="130000"/>
              </a:lnSpc>
              <a:spcBef>
                <a:spcPct val="0"/>
              </a:spcBef>
              <a:buClrTx/>
            </a:pPr>
            <a:r>
              <a:rPr lang="en-US" dirty="0" smtClean="0">
                <a:latin typeface="Arial"/>
                <a:cs typeface="Arial"/>
              </a:rPr>
              <a:t>Publications</a:t>
            </a:r>
          </a:p>
          <a:p>
            <a:pPr marL="1485900" lvl="2" indent="-342900">
              <a:lnSpc>
                <a:spcPct val="130000"/>
              </a:lnSpc>
              <a:spcBef>
                <a:spcPct val="0"/>
              </a:spcBef>
              <a:buClrTx/>
              <a:buFont typeface="Wingdings" charset="2"/>
              <a:buChar char="ü"/>
            </a:pPr>
            <a:r>
              <a:rPr lang="en-US" dirty="0" smtClean="0">
                <a:latin typeface="Arial"/>
                <a:cs typeface="Arial"/>
              </a:rPr>
              <a:t>C. Daly’s, 2008, </a:t>
            </a:r>
            <a:r>
              <a:rPr lang="en-US" i="1" dirty="0" smtClean="0">
                <a:latin typeface="Arial"/>
                <a:cs typeface="Arial"/>
              </a:rPr>
              <a:t>Int. J. of Climatology</a:t>
            </a:r>
          </a:p>
          <a:p>
            <a:pPr marL="1485900" lvl="2" indent="-342900">
              <a:lnSpc>
                <a:spcPct val="130000"/>
              </a:lnSpc>
              <a:spcBef>
                <a:spcPct val="0"/>
              </a:spcBef>
              <a:buClrTx/>
              <a:buFont typeface="Wingdings" charset="2"/>
              <a:buChar char="ü"/>
            </a:pPr>
            <a:r>
              <a:rPr lang="en-US" dirty="0" smtClean="0">
                <a:latin typeface="Arial"/>
                <a:cs typeface="Arial"/>
              </a:rPr>
              <a:t>B. </a:t>
            </a:r>
            <a:r>
              <a:rPr lang="en-US" dirty="0" err="1" smtClean="0">
                <a:latin typeface="Arial"/>
                <a:cs typeface="Arial"/>
              </a:rPr>
              <a:t>Livneh’s</a:t>
            </a:r>
            <a:r>
              <a:rPr lang="en-US" dirty="0" smtClean="0">
                <a:latin typeface="Arial"/>
                <a:cs typeface="Arial"/>
              </a:rPr>
              <a:t>, 2013, </a:t>
            </a:r>
            <a:r>
              <a:rPr lang="en-US" i="1" dirty="0" smtClean="0">
                <a:latin typeface="Arial"/>
                <a:cs typeface="Arial"/>
              </a:rPr>
              <a:t>J. of Climate</a:t>
            </a:r>
          </a:p>
          <a:p>
            <a:pPr marL="1485900" lvl="2" indent="-342900">
              <a:lnSpc>
                <a:spcPct val="130000"/>
              </a:lnSpc>
              <a:spcBef>
                <a:spcPct val="0"/>
              </a:spcBef>
              <a:buClrTx/>
              <a:buFont typeface="Wingdings" charset="2"/>
              <a:buChar char="ü"/>
            </a:pPr>
            <a:r>
              <a:rPr lang="en-US" dirty="0" smtClean="0">
                <a:latin typeface="Arial"/>
                <a:cs typeface="Arial"/>
              </a:rPr>
              <a:t>E. Maurer’s, 2002</a:t>
            </a:r>
            <a:r>
              <a:rPr lang="en-US" dirty="0">
                <a:latin typeface="Arial"/>
                <a:cs typeface="Arial"/>
              </a:rPr>
              <a:t>,</a:t>
            </a:r>
            <a:r>
              <a:rPr lang="en-US" dirty="0" smtClean="0">
                <a:latin typeface="Arial"/>
                <a:cs typeface="Arial"/>
              </a:rPr>
              <a:t> </a:t>
            </a:r>
            <a:r>
              <a:rPr lang="en-US" i="1" dirty="0" smtClean="0">
                <a:latin typeface="Arial"/>
                <a:cs typeface="Arial"/>
              </a:rPr>
              <a:t>J. of Climate</a:t>
            </a:r>
          </a:p>
          <a:p>
            <a:pPr marL="1485900" lvl="2" indent="-342900">
              <a:lnSpc>
                <a:spcPct val="130000"/>
              </a:lnSpc>
              <a:spcBef>
                <a:spcPct val="0"/>
              </a:spcBef>
              <a:buClrTx/>
              <a:buFont typeface="Wingdings" charset="2"/>
              <a:buChar char="ü"/>
            </a:pPr>
            <a:r>
              <a:rPr lang="en-US" i="1" dirty="0" smtClean="0">
                <a:latin typeface="Arial"/>
                <a:cs typeface="Arial"/>
              </a:rPr>
              <a:t>M. </a:t>
            </a:r>
            <a:r>
              <a:rPr lang="en-US" i="1" dirty="0" err="1" smtClean="0">
                <a:latin typeface="Arial"/>
                <a:cs typeface="Arial"/>
              </a:rPr>
              <a:t>Menne’s</a:t>
            </a:r>
            <a:r>
              <a:rPr lang="en-US" i="1" dirty="0" smtClean="0">
                <a:latin typeface="Arial"/>
                <a:cs typeface="Arial"/>
              </a:rPr>
              <a:t> 2009, Bulletin of American Met. Society</a:t>
            </a:r>
          </a:p>
        </p:txBody>
      </p:sp>
      <p:grpSp>
        <p:nvGrpSpPr>
          <p:cNvPr id="9" name="Group 8"/>
          <p:cNvGrpSpPr/>
          <p:nvPr/>
        </p:nvGrpSpPr>
        <p:grpSpPr>
          <a:xfrm>
            <a:off x="304800" y="181517"/>
            <a:ext cx="8534400" cy="609600"/>
            <a:chOff x="304800" y="181517"/>
            <a:chExt cx="8534400" cy="609600"/>
          </a:xfrm>
        </p:grpSpPr>
        <p:sp>
          <p:nvSpPr>
            <p:cNvPr id="10" name="Rounded Rectangle 9"/>
            <p:cNvSpPr/>
            <p:nvPr/>
          </p:nvSpPr>
          <p:spPr>
            <a:xfrm>
              <a:off x="304800" y="181517"/>
              <a:ext cx="8534400" cy="609600"/>
            </a:xfrm>
            <a:prstGeom prst="roundRect">
              <a:avLst/>
            </a:prstGeom>
            <a:solidFill>
              <a:schemeClr val="accent1">
                <a:lumMod val="20000"/>
                <a:lumOff val="80000"/>
              </a:scheme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8327"/>
              <a:ext cx="947083" cy="45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265" y="200510"/>
              <a:ext cx="1215094"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1001" y="200510"/>
              <a:ext cx="526157" cy="52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VS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226818"/>
              <a:ext cx="1420623" cy="473541"/>
            </a:xfrm>
            <a:prstGeom prst="rect">
              <a:avLst/>
            </a:prstGeom>
          </p:spPr>
        </p:pic>
      </p:grpSp>
      <p:pic>
        <p:nvPicPr>
          <p:cNvPr id="15" name="Picture 14" descr="shutterstock_14875084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2317" y="1905000"/>
            <a:ext cx="2646883" cy="3962400"/>
          </a:xfrm>
          <a:prstGeom prst="rect">
            <a:avLst/>
          </a:prstGeom>
          <a:effectLst>
            <a:softEdge rad="38100"/>
          </a:effectLst>
        </p:spPr>
      </p:pic>
    </p:spTree>
    <p:extLst>
      <p:ext uri="{BB962C8B-B14F-4D97-AF65-F5344CB8AC3E}">
        <p14:creationId xmlns:p14="http://schemas.microsoft.com/office/powerpoint/2010/main" val="2179965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2376</TotalTime>
  <Words>1102</Words>
  <Application>Microsoft Office PowerPoint</Application>
  <PresentationFormat>On-screen Show (4:3)</PresentationFormat>
  <Paragraphs>90</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LADG</dc:creator>
  <cp:lastModifiedBy>Carl Waite</cp:lastModifiedBy>
  <cp:revision>68</cp:revision>
  <dcterms:created xsi:type="dcterms:W3CDTF">2014-06-11T20:02:15Z</dcterms:created>
  <dcterms:modified xsi:type="dcterms:W3CDTF">2014-12-10T17:25:44Z</dcterms:modified>
</cp:coreProperties>
</file>