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sldIdLst>
    <p:sldId id="256" r:id="rId2"/>
    <p:sldId id="265" r:id="rId3"/>
    <p:sldId id="259" r:id="rId4"/>
    <p:sldId id="260" r:id="rId5"/>
    <p:sldId id="266" r:id="rId6"/>
    <p:sldId id="267" r:id="rId7"/>
    <p:sldId id="268" r:id="rId8"/>
    <p:sldId id="269" r:id="rId9"/>
    <p:sldId id="271" r:id="rId10"/>
    <p:sldId id="272" r:id="rId11"/>
    <p:sldId id="273" r:id="rId12"/>
    <p:sldId id="274" r:id="rId13"/>
    <p:sldId id="275" r:id="rId14"/>
    <p:sldId id="280" r:id="rId15"/>
    <p:sldId id="281" r:id="rId16"/>
    <p:sldId id="282" r:id="rId17"/>
    <p:sldId id="283" r:id="rId18"/>
    <p:sldId id="284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12/10/14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12/10/14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12/10/14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19200" y="3886199"/>
            <a:ext cx="6400800" cy="2014293"/>
          </a:xfrm>
        </p:spPr>
        <p:txBody>
          <a:bodyPr>
            <a:noAutofit/>
          </a:bodyPr>
          <a:lstStyle/>
          <a:p>
            <a:r>
              <a:rPr lang="en-US" sz="2400" dirty="0" smtClean="0"/>
              <a:t>Dr. Ahmed Abdeen Hamed, Ph.D.</a:t>
            </a:r>
          </a:p>
          <a:p>
            <a:r>
              <a:rPr lang="en-US" sz="2400" dirty="0" smtClean="0"/>
              <a:t>University of Vermont, </a:t>
            </a:r>
            <a:r>
              <a:rPr lang="en-US" sz="2400" dirty="0" err="1" smtClean="0"/>
              <a:t>EPSCoR</a:t>
            </a:r>
            <a:endParaRPr lang="en-US" sz="2400" dirty="0" smtClean="0"/>
          </a:p>
          <a:p>
            <a:r>
              <a:rPr lang="en-US" sz="2400" dirty="0" smtClean="0"/>
              <a:t>Research on Adaptation to Climate Change (RACC)</a:t>
            </a:r>
            <a:endParaRPr lang="en-US" sz="2400" dirty="0" smtClean="0"/>
          </a:p>
          <a:p>
            <a:r>
              <a:rPr lang="en-US" sz="2400" dirty="0" smtClean="0"/>
              <a:t>Burlington Vermont</a:t>
            </a:r>
          </a:p>
          <a:p>
            <a:r>
              <a:rPr lang="en-US" sz="2400" dirty="0" smtClean="0"/>
              <a:t>USA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Modeling the Impacts of Climate Change on Water Quality in Lake Champlain: </a:t>
            </a:r>
            <a:r>
              <a:rPr lang="en-US" dirty="0"/>
              <a:t>IAM Design using </a:t>
            </a:r>
            <a:r>
              <a:rPr lang="en-US" dirty="0"/>
              <a:t>Pegasus</a:t>
            </a:r>
          </a:p>
        </p:txBody>
      </p:sp>
    </p:spTree>
    <p:extLst>
      <p:ext uri="{BB962C8B-B14F-4D97-AF65-F5344CB8AC3E}">
        <p14:creationId xmlns:p14="http://schemas.microsoft.com/office/powerpoint/2010/main" val="253384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ABM+Hydrology</a:t>
            </a:r>
            <a:r>
              <a:rPr lang="en-US" dirty="0" smtClean="0"/>
              <a:t> Integration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8474" y="1600200"/>
            <a:ext cx="7556313" cy="390339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Reading Raster files produced by ABM</a:t>
            </a:r>
          </a:p>
          <a:p>
            <a:r>
              <a:rPr lang="en-US" sz="2000" dirty="0"/>
              <a:t>Classification to produce vegetation and land cover maps needed by New </a:t>
            </a:r>
            <a:r>
              <a:rPr lang="en-US" sz="2000" dirty="0" err="1" smtClean="0"/>
              <a:t>Worldfile</a:t>
            </a:r>
            <a:endParaRPr lang="en-US" sz="2000" dirty="0" smtClean="0"/>
          </a:p>
          <a:p>
            <a:pPr lvl="0"/>
            <a:r>
              <a:rPr lang="en-US" sz="2000" dirty="0" smtClean="0"/>
              <a:t>Creating (Leaf Area Index) </a:t>
            </a:r>
            <a:r>
              <a:rPr lang="en-US" sz="2000" dirty="0"/>
              <a:t>LAI map needed by New </a:t>
            </a:r>
            <a:r>
              <a:rPr lang="en-US" sz="2000" dirty="0" err="1" smtClean="0"/>
              <a:t>Worldfile</a:t>
            </a:r>
            <a:endParaRPr lang="en-US" sz="2000" dirty="0" smtClean="0"/>
          </a:p>
          <a:p>
            <a:r>
              <a:rPr lang="en-US" sz="2000" dirty="0" smtClean="0"/>
              <a:t>Creating </a:t>
            </a:r>
            <a:r>
              <a:rPr lang="en-US" sz="2000" dirty="0"/>
              <a:t>watershed maps needed by New </a:t>
            </a:r>
            <a:r>
              <a:rPr lang="en-US" sz="2000" dirty="0" err="1"/>
              <a:t>Worldfile</a:t>
            </a:r>
            <a:endParaRPr lang="en-US" sz="2000" dirty="0"/>
          </a:p>
          <a:p>
            <a:r>
              <a:rPr lang="en-US" sz="2000" dirty="0" smtClean="0"/>
              <a:t>Creating </a:t>
            </a:r>
            <a:r>
              <a:rPr lang="en-US" sz="2000" dirty="0"/>
              <a:t>New Untrained </a:t>
            </a:r>
            <a:r>
              <a:rPr lang="en-US" sz="2000" dirty="0" err="1"/>
              <a:t>Worldfile</a:t>
            </a:r>
            <a:endParaRPr lang="en-US" sz="2000" dirty="0"/>
          </a:p>
          <a:p>
            <a:r>
              <a:rPr lang="en-US" sz="2000" dirty="0" smtClean="0"/>
              <a:t>Creating </a:t>
            </a:r>
            <a:r>
              <a:rPr lang="en-US" sz="2000" dirty="0"/>
              <a:t>Merge </a:t>
            </a:r>
            <a:r>
              <a:rPr lang="en-US" sz="2000" dirty="0" err="1"/>
              <a:t>Worldfile</a:t>
            </a:r>
            <a:r>
              <a:rPr lang="en-US" sz="2000" dirty="0"/>
              <a:t> (Scott </a:t>
            </a:r>
            <a:r>
              <a:rPr lang="en-US" sz="2000" dirty="0" smtClean="0"/>
              <a:t>Utility)</a:t>
            </a:r>
          </a:p>
          <a:p>
            <a:pPr lvl="0"/>
            <a:r>
              <a:rPr lang="en-US" sz="2000" dirty="0" smtClean="0"/>
              <a:t>Adjusting </a:t>
            </a:r>
            <a:r>
              <a:rPr lang="en-US" sz="2000" dirty="0"/>
              <a:t>base </a:t>
            </a:r>
            <a:r>
              <a:rPr lang="en-US" sz="2000" dirty="0" smtClean="0"/>
              <a:t>files</a:t>
            </a:r>
          </a:p>
          <a:p>
            <a:pPr lvl="0"/>
            <a:r>
              <a:rPr lang="en-US" sz="2000" dirty="0" smtClean="0"/>
              <a:t>Simulating the scenario (produce all variables </a:t>
            </a:r>
            <a:r>
              <a:rPr lang="en-US" sz="2000" dirty="0" err="1" smtClean="0"/>
              <a:t>RHYSSys</a:t>
            </a:r>
            <a:r>
              <a:rPr lang="en-US" sz="2000" dirty="0"/>
              <a:t> </a:t>
            </a:r>
            <a:r>
              <a:rPr lang="en-US" sz="2000" dirty="0" smtClean="0"/>
              <a:t>produces)</a:t>
            </a:r>
          </a:p>
          <a:p>
            <a:pPr lvl="1"/>
            <a:r>
              <a:rPr lang="en-US" sz="2000" dirty="0" err="1"/>
              <a:t>a</a:t>
            </a:r>
            <a:r>
              <a:rPr lang="en-US" sz="2000" dirty="0" err="1" smtClean="0"/>
              <a:t>scii</a:t>
            </a:r>
            <a:r>
              <a:rPr lang="en-US" sz="2000" dirty="0" smtClean="0"/>
              <a:t> File</a:t>
            </a:r>
          </a:p>
          <a:p>
            <a:pPr lvl="0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136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414" y="211676"/>
            <a:ext cx="7556419" cy="595360"/>
          </a:xfrm>
        </p:spPr>
        <p:txBody>
          <a:bodyPr/>
          <a:lstStyle/>
          <a:p>
            <a:pPr algn="ctr"/>
            <a:r>
              <a:rPr lang="en-US" dirty="0" smtClean="0"/>
              <a:t>ABM + Hydrology Pegasus WFMS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18" y="1069932"/>
            <a:ext cx="7814028" cy="525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4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485" y="674720"/>
            <a:ext cx="6983302" cy="595341"/>
          </a:xfrm>
        </p:spPr>
        <p:txBody>
          <a:bodyPr/>
          <a:lstStyle/>
          <a:p>
            <a:pPr algn="r"/>
            <a:r>
              <a:rPr lang="en-US" dirty="0" smtClean="0"/>
              <a:t>Workflow Design on </a:t>
            </a:r>
            <a:r>
              <a:rPr lang="en-US" dirty="0" err="1" smtClean="0"/>
              <a:t>EPSCoR</a:t>
            </a:r>
            <a:r>
              <a:rPr lang="en-US" dirty="0" smtClean="0"/>
              <a:t> Server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80" y="2205257"/>
            <a:ext cx="8006165" cy="323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36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490" y="15592"/>
            <a:ext cx="7556313" cy="649928"/>
          </a:xfrm>
        </p:spPr>
        <p:txBody>
          <a:bodyPr/>
          <a:lstStyle/>
          <a:p>
            <a:pPr algn="ctr"/>
            <a:r>
              <a:rPr lang="en-US" dirty="0" smtClean="0"/>
              <a:t>Workflow-Generator Python Code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68" y="628780"/>
            <a:ext cx="7979554" cy="596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7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77237"/>
            <a:ext cx="7556313" cy="551541"/>
          </a:xfrm>
        </p:spPr>
        <p:txBody>
          <a:bodyPr/>
          <a:lstStyle/>
          <a:p>
            <a:pPr algn="ctr"/>
            <a:r>
              <a:rPr lang="en-US" dirty="0" smtClean="0"/>
              <a:t>Running The Workflow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8" y="944784"/>
            <a:ext cx="8978759" cy="514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65172"/>
            <a:ext cx="7556313" cy="637844"/>
          </a:xfrm>
        </p:spPr>
        <p:txBody>
          <a:bodyPr/>
          <a:lstStyle/>
          <a:p>
            <a:pPr algn="ctr"/>
            <a:r>
              <a:rPr lang="en-US" dirty="0" smtClean="0"/>
              <a:t>Monitoring </a:t>
            </a:r>
            <a:r>
              <a:rPr lang="en-US" dirty="0"/>
              <a:t>The Workflow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720"/>
            <a:ext cx="9144000" cy="1878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63" y="3031623"/>
            <a:ext cx="7890996" cy="376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8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8" y="949876"/>
            <a:ext cx="9119342" cy="100996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8474" y="165172"/>
            <a:ext cx="7556313" cy="637844"/>
          </a:xfrm>
        </p:spPr>
        <p:txBody>
          <a:bodyPr/>
          <a:lstStyle/>
          <a:p>
            <a:pPr algn="ctr"/>
            <a:r>
              <a:rPr lang="en-US" dirty="0" smtClean="0"/>
              <a:t>Monitoring </a:t>
            </a:r>
            <a:r>
              <a:rPr lang="en-US" dirty="0"/>
              <a:t>The Workflow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88" y="2312420"/>
            <a:ext cx="80264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5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641341"/>
            <a:ext cx="7467600" cy="462437"/>
          </a:xfrm>
        </p:spPr>
        <p:txBody>
          <a:bodyPr/>
          <a:lstStyle/>
          <a:p>
            <a:pPr algn="ctr"/>
            <a:r>
              <a:rPr lang="en-US" dirty="0" smtClean="0"/>
              <a:t>Future Implementation Recs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0438" y="1557840"/>
            <a:ext cx="7556313" cy="4144963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Naming convention</a:t>
            </a:r>
          </a:p>
          <a:p>
            <a:pPr lvl="1"/>
            <a:r>
              <a:rPr lang="en-US" sz="2400" dirty="0" smtClean="0"/>
              <a:t>Hydrology ML</a:t>
            </a:r>
          </a:p>
          <a:p>
            <a:r>
              <a:rPr lang="en-US" sz="2400" dirty="0" smtClean="0"/>
              <a:t>Default File Location</a:t>
            </a:r>
          </a:p>
          <a:p>
            <a:r>
              <a:rPr lang="en-US" sz="2400" dirty="0" smtClean="0"/>
              <a:t>Code refactoring</a:t>
            </a:r>
          </a:p>
          <a:p>
            <a:pPr lvl="1"/>
            <a:r>
              <a:rPr lang="en-US" sz="2400" dirty="0" smtClean="0"/>
              <a:t>Removing all hard coded parameters</a:t>
            </a:r>
          </a:p>
          <a:p>
            <a:pPr lvl="1"/>
            <a:r>
              <a:rPr lang="en-US" sz="2400" dirty="0" smtClean="0"/>
              <a:t>Making the code compliant with the ML</a:t>
            </a:r>
          </a:p>
          <a:p>
            <a:pPr lvl="1"/>
            <a:r>
              <a:rPr lang="en-US" sz="2400" dirty="0" smtClean="0"/>
              <a:t>Designing a versioning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50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48130"/>
            <a:ext cx="7924800" cy="669507"/>
          </a:xfrm>
        </p:spPr>
        <p:txBody>
          <a:bodyPr/>
          <a:lstStyle/>
          <a:p>
            <a:pPr algn="ctr"/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8474" y="1981201"/>
            <a:ext cx="7556313" cy="2106810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Dr. Patrick </a:t>
            </a:r>
            <a:r>
              <a:rPr lang="en-US" sz="2400" dirty="0" err="1" smtClean="0"/>
              <a:t>Clemins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EPSCoR</a:t>
            </a:r>
            <a:r>
              <a:rPr lang="en-US" sz="2400" dirty="0"/>
              <a:t>)</a:t>
            </a:r>
          </a:p>
          <a:p>
            <a:r>
              <a:rPr lang="en-US" sz="2400" dirty="0" smtClean="0"/>
              <a:t>Steven </a:t>
            </a:r>
            <a:r>
              <a:rPr lang="en-US" sz="2400" dirty="0" err="1" smtClean="0"/>
              <a:t>Exler</a:t>
            </a:r>
            <a:r>
              <a:rPr lang="en-US" sz="2400" dirty="0"/>
              <a:t> (</a:t>
            </a:r>
            <a:r>
              <a:rPr lang="en-US" sz="2400" dirty="0" err="1"/>
              <a:t>EPSCoR</a:t>
            </a:r>
            <a:r>
              <a:rPr lang="en-US" sz="2400" dirty="0"/>
              <a:t>)</a:t>
            </a:r>
          </a:p>
          <a:p>
            <a:r>
              <a:rPr lang="en-US" sz="2400" dirty="0" smtClean="0"/>
              <a:t>Dr. </a:t>
            </a:r>
            <a:r>
              <a:rPr lang="en-US" sz="2400" dirty="0" err="1" smtClean="0"/>
              <a:t>Ewa</a:t>
            </a:r>
            <a:r>
              <a:rPr lang="en-US" sz="2400" dirty="0" smtClean="0"/>
              <a:t> </a:t>
            </a:r>
            <a:r>
              <a:rPr lang="en-US" sz="2400" dirty="0" err="1" smtClean="0"/>
              <a:t>Deelman</a:t>
            </a:r>
            <a:r>
              <a:rPr lang="en-US" sz="2400" dirty="0" smtClean="0"/>
              <a:t> (USC-ISI)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0" y="56640"/>
            <a:ext cx="855468" cy="849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407" y="39690"/>
            <a:ext cx="1207074" cy="7084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1842" y="3672512"/>
            <a:ext cx="7342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research was partially funded by NSF + Vermont </a:t>
            </a:r>
            <a:r>
              <a:rPr lang="en-US" sz="2400" dirty="0" err="1"/>
              <a:t>EPSCoR</a:t>
            </a:r>
            <a:r>
              <a:rPr lang="en-US" sz="2400" dirty="0"/>
              <a:t> Award ID: EPS-1101713</a:t>
            </a:r>
          </a:p>
        </p:txBody>
      </p:sp>
    </p:spTree>
    <p:extLst>
      <p:ext uri="{BB962C8B-B14F-4D97-AF65-F5344CB8AC3E}">
        <p14:creationId xmlns:p14="http://schemas.microsoft.com/office/powerpoint/2010/main" val="309377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Thanks you!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86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7004" y="1600200"/>
            <a:ext cx="3733800" cy="4114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University of Vermont, </a:t>
            </a:r>
            <a:r>
              <a:rPr lang="en-US" sz="2000" dirty="0" err="1" smtClean="0"/>
              <a:t>EPSCoR</a:t>
            </a:r>
            <a:endParaRPr lang="en-US" sz="2000" dirty="0" smtClean="0"/>
          </a:p>
          <a:p>
            <a:pPr lvl="1"/>
            <a:r>
              <a:rPr lang="en-US" sz="2000" dirty="0" err="1" smtClean="0"/>
              <a:t>Asim</a:t>
            </a:r>
            <a:r>
              <a:rPr lang="en-US" sz="2000" dirty="0" smtClean="0"/>
              <a:t> Zia, Ph.D.</a:t>
            </a:r>
          </a:p>
          <a:p>
            <a:pPr lvl="1"/>
            <a:r>
              <a:rPr lang="en-US" sz="2000" dirty="0" smtClean="0"/>
              <a:t>Ibrahim Mohammed, Ph.D.</a:t>
            </a:r>
          </a:p>
          <a:p>
            <a:pPr lvl="1"/>
            <a:r>
              <a:rPr lang="en-US" sz="2000" dirty="0" smtClean="0"/>
              <a:t>Gabriela </a:t>
            </a:r>
            <a:r>
              <a:rPr lang="en-US" sz="2000" dirty="0" err="1" smtClean="0"/>
              <a:t>Bucini</a:t>
            </a:r>
            <a:r>
              <a:rPr lang="en-US" sz="2000" dirty="0" smtClean="0"/>
              <a:t>, Ph.D.</a:t>
            </a:r>
          </a:p>
          <a:p>
            <a:pPr lvl="1"/>
            <a:r>
              <a:rPr lang="en-US" sz="2000" dirty="0" err="1" smtClean="0"/>
              <a:t>Yushiou</a:t>
            </a:r>
            <a:r>
              <a:rPr lang="en-US" sz="2000" dirty="0" smtClean="0"/>
              <a:t> Tsai, Ph.D.</a:t>
            </a:r>
          </a:p>
          <a:p>
            <a:pPr lvl="1"/>
            <a:r>
              <a:rPr lang="en-US" sz="2000" dirty="0" smtClean="0"/>
              <a:t>Peter Isles, Ph.D. Candidate</a:t>
            </a:r>
          </a:p>
          <a:p>
            <a:pPr lvl="1"/>
            <a:r>
              <a:rPr lang="en-US" sz="2000" dirty="0" smtClean="0"/>
              <a:t>Scott Turnbull</a:t>
            </a: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84363" y="1600200"/>
            <a:ext cx="4166885" cy="4114800"/>
          </a:xfrm>
        </p:spPr>
        <p:txBody>
          <a:bodyPr>
            <a:normAutofit/>
          </a:bodyPr>
          <a:lstStyle/>
          <a:p>
            <a:r>
              <a:rPr lang="en-US" sz="2000" dirty="0"/>
              <a:t>University of Southern California, </a:t>
            </a:r>
            <a:r>
              <a:rPr lang="en-US" sz="2000" dirty="0" smtClean="0"/>
              <a:t>ISI</a:t>
            </a:r>
          </a:p>
          <a:p>
            <a:pPr marL="742950" lvl="2" indent="-342900"/>
            <a:r>
              <a:rPr lang="en-US" sz="2000" dirty="0"/>
              <a:t>Mats </a:t>
            </a:r>
            <a:r>
              <a:rPr lang="en-US" sz="2000" dirty="0" err="1"/>
              <a:t>Rynge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CO-Authors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11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85216"/>
            <a:ext cx="7924800" cy="531241"/>
          </a:xfrm>
        </p:spPr>
        <p:txBody>
          <a:bodyPr/>
          <a:lstStyle/>
          <a:p>
            <a:pPr algn="ctr"/>
            <a:r>
              <a:rPr lang="en-US" dirty="0" smtClean="0"/>
              <a:t>RACC Big Picture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75" y="913492"/>
            <a:ext cx="7264491" cy="546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29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79461"/>
          </a:xfrm>
        </p:spPr>
        <p:txBody>
          <a:bodyPr/>
          <a:lstStyle/>
          <a:p>
            <a:pPr algn="ctr"/>
            <a:r>
              <a:rPr lang="en-US" dirty="0" smtClean="0"/>
              <a:t>Area of Study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953" y="850500"/>
            <a:ext cx="3849410" cy="525183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69398" y="6274323"/>
            <a:ext cx="7924800" cy="4794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Lake Champlain Basin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32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553" y="191774"/>
            <a:ext cx="7556313" cy="745634"/>
          </a:xfrm>
        </p:spPr>
        <p:txBody>
          <a:bodyPr/>
          <a:lstStyle/>
          <a:p>
            <a:r>
              <a:rPr lang="en-US" dirty="0" smtClean="0"/>
              <a:t>Pegasus Workflow MGMT SYSTM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8553" y="1144582"/>
            <a:ext cx="7556313" cy="541732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NSF Funded since 2001 in collaboration with USC + ISI + </a:t>
            </a:r>
            <a:r>
              <a:rPr lang="en-US" dirty="0" err="1" smtClean="0"/>
              <a:t>HTCondor</a:t>
            </a:r>
            <a:r>
              <a:rPr lang="en-US" dirty="0" smtClean="0"/>
              <a:t> UW-Madison</a:t>
            </a:r>
          </a:p>
          <a:p>
            <a:r>
              <a:rPr lang="en-US" dirty="0" smtClean="0"/>
              <a:t>Built on top of </a:t>
            </a:r>
            <a:r>
              <a:rPr lang="en-US" dirty="0" err="1" smtClean="0"/>
              <a:t>HTCondor</a:t>
            </a:r>
            <a:r>
              <a:rPr lang="en-US" dirty="0" smtClean="0"/>
              <a:t> </a:t>
            </a:r>
            <a:r>
              <a:rPr lang="en-US" dirty="0" err="1" smtClean="0"/>
              <a:t>DAGMan</a:t>
            </a:r>
            <a:endParaRPr lang="en-US" dirty="0" smtClean="0"/>
          </a:p>
          <a:p>
            <a:pPr lvl="1"/>
            <a:r>
              <a:rPr lang="en-US" dirty="0" smtClean="0"/>
              <a:t>(Directed Acyclic Graph Manager) is a meta-scheduler for </a:t>
            </a:r>
            <a:r>
              <a:rPr lang="en-US" dirty="0" err="1" smtClean="0"/>
              <a:t>HTCondor</a:t>
            </a:r>
            <a:endParaRPr lang="en-US" dirty="0" smtClean="0"/>
          </a:p>
          <a:p>
            <a:r>
              <a:rPr lang="en-US" dirty="0"/>
              <a:t>Abstract Workflows - Pegasus input workflow </a:t>
            </a:r>
            <a:r>
              <a:rPr lang="en-US" dirty="0" smtClean="0"/>
              <a:t>description</a:t>
            </a:r>
          </a:p>
          <a:p>
            <a:pPr lvl="1"/>
            <a:r>
              <a:rPr lang="en-US" dirty="0"/>
              <a:t>Workflow “high-level language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Python, Java, and Perl</a:t>
            </a:r>
          </a:p>
          <a:p>
            <a:r>
              <a:rPr lang="en-US" dirty="0"/>
              <a:t>Pegasus is a  workflow “compiler” (plan/map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Target is </a:t>
            </a:r>
            <a:r>
              <a:rPr lang="en-US" dirty="0" err="1"/>
              <a:t>DAGMan</a:t>
            </a:r>
            <a:r>
              <a:rPr lang="en-US" dirty="0"/>
              <a:t> DAGs and </a:t>
            </a:r>
            <a:r>
              <a:rPr lang="en-US" dirty="0" err="1"/>
              <a:t>HTCondor</a:t>
            </a:r>
            <a:r>
              <a:rPr lang="en-US" dirty="0"/>
              <a:t> submit </a:t>
            </a:r>
            <a:r>
              <a:rPr lang="en-US" dirty="0" smtClean="0"/>
              <a:t>files</a:t>
            </a:r>
          </a:p>
          <a:p>
            <a:pPr lvl="1"/>
            <a:r>
              <a:rPr lang="en-US" dirty="0"/>
              <a:t>Transforms the workflow for performance and </a:t>
            </a:r>
            <a:r>
              <a:rPr lang="en-US" dirty="0" smtClean="0"/>
              <a:t>reliability</a:t>
            </a:r>
          </a:p>
          <a:p>
            <a:pPr lvl="1"/>
            <a:r>
              <a:rPr lang="en-US" dirty="0"/>
              <a:t>Automatically locates physical locations for both workflow</a:t>
            </a:r>
            <a:br>
              <a:rPr lang="en-US" dirty="0"/>
            </a:br>
            <a:r>
              <a:rPr lang="en-US" dirty="0"/>
              <a:t>components and data</a:t>
            </a:r>
          </a:p>
          <a:p>
            <a:pPr lvl="1"/>
            <a:r>
              <a:rPr lang="en-US" dirty="0"/>
              <a:t>Collects runtime </a:t>
            </a:r>
            <a:r>
              <a:rPr lang="en-US" dirty="0" smtClean="0"/>
              <a:t>provenance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2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615"/>
            <a:ext cx="7924800" cy="518011"/>
          </a:xfrm>
        </p:spPr>
        <p:txBody>
          <a:bodyPr/>
          <a:lstStyle/>
          <a:p>
            <a:pPr algn="ctr"/>
            <a:r>
              <a:rPr lang="en-US" dirty="0" smtClean="0"/>
              <a:t>Pegasus WMS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62" y="1307463"/>
            <a:ext cx="7380287" cy="47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9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36590"/>
            <a:ext cx="7556313" cy="555638"/>
          </a:xfrm>
        </p:spPr>
        <p:txBody>
          <a:bodyPr/>
          <a:lstStyle/>
          <a:p>
            <a:pPr algn="ctr"/>
            <a:r>
              <a:rPr lang="en-US" dirty="0" smtClean="0"/>
              <a:t>Resources Catalogs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8474" y="1270048"/>
            <a:ext cx="7556313" cy="52213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Pegasus uses 3 catalogs to fill in the blanks of the abstract workflow</a:t>
            </a:r>
          </a:p>
          <a:p>
            <a:r>
              <a:rPr lang="en-US" dirty="0"/>
              <a:t>Site catalog</a:t>
            </a:r>
          </a:p>
          <a:p>
            <a:pPr lvl="1"/>
            <a:r>
              <a:rPr lang="en-US" dirty="0"/>
              <a:t>Defines the execution environment and potential data staging resources</a:t>
            </a:r>
          </a:p>
          <a:p>
            <a:pPr lvl="1"/>
            <a:r>
              <a:rPr lang="en-US" dirty="0"/>
              <a:t>Simple in the case of Condor pool, but can be more </a:t>
            </a:r>
            <a:r>
              <a:rPr lang="en-US" dirty="0" smtClean="0"/>
              <a:t>complex when </a:t>
            </a:r>
            <a:r>
              <a:rPr lang="en-US" dirty="0"/>
              <a:t>running on grid </a:t>
            </a:r>
            <a:r>
              <a:rPr lang="en-US" dirty="0" smtClean="0"/>
              <a:t>resources</a:t>
            </a:r>
          </a:p>
          <a:p>
            <a:r>
              <a:rPr lang="en-US" dirty="0"/>
              <a:t>Transformation </a:t>
            </a:r>
            <a:r>
              <a:rPr lang="en-US" dirty="0" smtClean="0"/>
              <a:t>catalog</a:t>
            </a:r>
          </a:p>
          <a:p>
            <a:pPr lvl="1"/>
            <a:r>
              <a:rPr lang="en-US" dirty="0"/>
              <a:t>Defines </a:t>
            </a:r>
            <a:r>
              <a:rPr lang="en-US" dirty="0" err="1"/>
              <a:t>executables</a:t>
            </a:r>
            <a:r>
              <a:rPr lang="en-US" dirty="0"/>
              <a:t> used by the workflow</a:t>
            </a:r>
          </a:p>
          <a:p>
            <a:pPr lvl="1"/>
            <a:r>
              <a:rPr lang="en-US" dirty="0" err="1"/>
              <a:t>Executables</a:t>
            </a:r>
            <a:r>
              <a:rPr lang="en-US" dirty="0"/>
              <a:t> can be installed in different locations at different sites</a:t>
            </a:r>
          </a:p>
          <a:p>
            <a:r>
              <a:rPr lang="en-US" dirty="0"/>
              <a:t>Replica catalog</a:t>
            </a:r>
          </a:p>
          <a:p>
            <a:pPr lvl="1"/>
            <a:r>
              <a:rPr lang="en-US" dirty="0"/>
              <a:t>Locations of existing data products – input files and intermediate files from previous </a:t>
            </a:r>
            <a:r>
              <a:rPr lang="en-US" dirty="0" smtClean="0"/>
              <a:t>runs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4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18" y="357204"/>
            <a:ext cx="8012653" cy="611842"/>
          </a:xfrm>
        </p:spPr>
        <p:txBody>
          <a:bodyPr/>
          <a:lstStyle/>
          <a:p>
            <a:pPr algn="ctr"/>
            <a:r>
              <a:rPr lang="en-US" dirty="0" smtClean="0"/>
              <a:t>Workflow Restructuring Performance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8474" y="1159164"/>
            <a:ext cx="7556313" cy="3013841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Cluster small running jobs together in achieve better performance</a:t>
            </a:r>
          </a:p>
          <a:p>
            <a:r>
              <a:rPr lang="en-US" sz="2000" dirty="0" smtClean="0"/>
              <a:t>Why?</a:t>
            </a:r>
          </a:p>
          <a:p>
            <a:pPr lvl="1"/>
            <a:r>
              <a:rPr lang="en-US" sz="2000" dirty="0"/>
              <a:t>Each job has scheduling overhead – need to make this overhead </a:t>
            </a:r>
            <a:r>
              <a:rPr lang="en-US" sz="2000" dirty="0" smtClean="0"/>
              <a:t>worthwhile</a:t>
            </a:r>
          </a:p>
          <a:p>
            <a:pPr lvl="1"/>
            <a:r>
              <a:rPr lang="en-US" sz="2000" dirty="0"/>
              <a:t>Ideally users should run a job on the grid that takes at least 10/30/60/? minutes to </a:t>
            </a:r>
            <a:r>
              <a:rPr lang="en-US" sz="2000" dirty="0" smtClean="0"/>
              <a:t>execute</a:t>
            </a:r>
          </a:p>
          <a:p>
            <a:pPr lvl="1"/>
            <a:r>
              <a:rPr lang="en-US" sz="2000" dirty="0"/>
              <a:t>Clustered tasks can reuse common input data – less data </a:t>
            </a:r>
            <a:r>
              <a:rPr lang="en-US" sz="2000" dirty="0" smtClean="0"/>
              <a:t>transfers</a:t>
            </a:r>
          </a:p>
          <a:p>
            <a:pPr lvl="1"/>
            <a:endParaRPr lang="en-US" dirty="0"/>
          </a:p>
        </p:txBody>
      </p:sp>
      <p:pic>
        <p:nvPicPr>
          <p:cNvPr id="5" name="Picture 4" descr="horizontal-cluster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63" y="4275623"/>
            <a:ext cx="4873706" cy="2499505"/>
          </a:xfrm>
          <a:prstGeom prst="rect">
            <a:avLst/>
          </a:prstGeom>
        </p:spPr>
      </p:pic>
      <p:sp>
        <p:nvSpPr>
          <p:cNvPr id="6" name="TextBox 4106"/>
          <p:cNvSpPr txBox="1">
            <a:spLocks noChangeArrowheads="1"/>
          </p:cNvSpPr>
          <p:nvPr/>
        </p:nvSpPr>
        <p:spPr bwMode="auto">
          <a:xfrm>
            <a:off x="6197600" y="5234949"/>
            <a:ext cx="248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</a:rPr>
              <a:t>Level-based clustering</a:t>
            </a:r>
          </a:p>
        </p:txBody>
      </p:sp>
    </p:spTree>
    <p:extLst>
      <p:ext uri="{BB962C8B-B14F-4D97-AF65-F5344CB8AC3E}">
        <p14:creationId xmlns:p14="http://schemas.microsoft.com/office/powerpoint/2010/main" val="41954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8126"/>
            <a:ext cx="7924800" cy="504781"/>
          </a:xfrm>
        </p:spPr>
        <p:txBody>
          <a:bodyPr/>
          <a:lstStyle/>
          <a:p>
            <a:pPr algn="ctr"/>
            <a:r>
              <a:rPr lang="en-US" dirty="0" smtClean="0"/>
              <a:t>RACC-IAM Architecture</a:t>
            </a:r>
            <a:endParaRPr lang="en-US" dirty="0"/>
          </a:p>
        </p:txBody>
      </p:sp>
      <p:pic>
        <p:nvPicPr>
          <p:cNvPr id="5" name="Content Placeholder 4" descr="Cascading_IAM-architecure.pdf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96" r="-40696"/>
          <a:stretch>
            <a:fillRect/>
          </a:stretch>
        </p:blipFill>
        <p:spPr>
          <a:xfrm>
            <a:off x="711204" y="831807"/>
            <a:ext cx="7783512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2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4413</TotalTime>
  <Words>498</Words>
  <Application>Microsoft Macintosh PowerPoint</Application>
  <PresentationFormat>On-screen Show (4:3)</PresentationFormat>
  <Paragraphs>85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Horizon</vt:lpstr>
      <vt:lpstr>Modeling the Impacts of Climate Change on Water Quality in Lake Champlain: IAM Design using Pegasus</vt:lpstr>
      <vt:lpstr>CO-Authors</vt:lpstr>
      <vt:lpstr>RACC Big Picture</vt:lpstr>
      <vt:lpstr>Area of Study</vt:lpstr>
      <vt:lpstr>Pegasus Workflow MGMT SYSTM</vt:lpstr>
      <vt:lpstr>Pegasus WMS Architecture</vt:lpstr>
      <vt:lpstr>Resources Catalogs</vt:lpstr>
      <vt:lpstr>Workflow Restructuring Performance </vt:lpstr>
      <vt:lpstr>RACC-IAM Architecture</vt:lpstr>
      <vt:lpstr>ABM+Hydrology Integration Steps</vt:lpstr>
      <vt:lpstr>ABM + Hydrology Pegasus WFMS</vt:lpstr>
      <vt:lpstr>Workflow Design on EPSCoR Server </vt:lpstr>
      <vt:lpstr>Workflow-Generator Python Code</vt:lpstr>
      <vt:lpstr>Running The Workflow</vt:lpstr>
      <vt:lpstr>Monitoring The Workflow</vt:lpstr>
      <vt:lpstr>Monitoring The Workflow</vt:lpstr>
      <vt:lpstr>Future Implementation Recs</vt:lpstr>
      <vt:lpstr>Acknowledgement</vt:lpstr>
      <vt:lpstr>Questions </vt:lpstr>
    </vt:vector>
  </TitlesOfParts>
  <Company>University of Vermont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Big Data K-H Networks</dc:title>
  <dc:creator>Ahmed Abdeen Hamed</dc:creator>
  <cp:lastModifiedBy>Ahmed Abdeen Hamed</cp:lastModifiedBy>
  <cp:revision>23</cp:revision>
  <dcterms:created xsi:type="dcterms:W3CDTF">2014-11-11T06:39:11Z</dcterms:created>
  <dcterms:modified xsi:type="dcterms:W3CDTF">2014-12-11T18:00:34Z</dcterms:modified>
</cp:coreProperties>
</file>