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25"/>
  </p:notesMasterIdLst>
  <p:sldIdLst>
    <p:sldId id="588" r:id="rId2"/>
    <p:sldId id="552" r:id="rId3"/>
    <p:sldId id="438" r:id="rId4"/>
    <p:sldId id="390" r:id="rId5"/>
    <p:sldId id="474" r:id="rId6"/>
    <p:sldId id="629" r:id="rId7"/>
    <p:sldId id="378" r:id="rId8"/>
    <p:sldId id="608" r:id="rId9"/>
    <p:sldId id="615" r:id="rId10"/>
    <p:sldId id="529" r:id="rId11"/>
    <p:sldId id="517" r:id="rId12"/>
    <p:sldId id="627" r:id="rId13"/>
    <p:sldId id="616" r:id="rId14"/>
    <p:sldId id="567" r:id="rId15"/>
    <p:sldId id="574" r:id="rId16"/>
    <p:sldId id="572" r:id="rId17"/>
    <p:sldId id="589" r:id="rId18"/>
    <p:sldId id="593" r:id="rId19"/>
    <p:sldId id="592" r:id="rId20"/>
    <p:sldId id="573" r:id="rId21"/>
    <p:sldId id="595" r:id="rId22"/>
    <p:sldId id="597" r:id="rId23"/>
    <p:sldId id="5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99"/>
    <a:srgbClr val="009242"/>
    <a:srgbClr val="00FF00"/>
    <a:srgbClr val="EDE4C5"/>
    <a:srgbClr val="DDDDDD"/>
    <a:srgbClr val="007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8" autoAdjust="0"/>
    <p:restoredTop sz="77053" autoAdjust="0"/>
  </p:normalViewPr>
  <p:slideViewPr>
    <p:cSldViewPr>
      <p:cViewPr>
        <p:scale>
          <a:sx n="91" d="100"/>
          <a:sy n="91" d="100"/>
        </p:scale>
        <p:origin x="65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021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5FD22-A86D-470F-99C2-1C4728CE8F6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7348C-9171-4CE2-B726-8FEE70217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7348C-9171-4CE2-B726-8FEE702176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7348C-9171-4CE2-B726-8FEE702176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A9336-EF43-4145-8B80-661578569D0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2817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7348C-9171-4CE2-B726-8FEE702176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0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7348C-9171-4CE2-B726-8FEE702176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7348C-9171-4CE2-B726-8FEE7021768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7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89E7-82EE-4DB4-B851-4ACC04F8CC4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7082E-8514-4D83-B9FB-AF6233509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89E7-82EE-4DB4-B851-4ACC04F8CC4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082E-8514-4D83-B9FB-AF6233509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89E7-82EE-4DB4-B851-4ACC04F8CC4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082E-8514-4D83-B9FB-AF6233509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FC89E7-82EE-4DB4-B851-4ACC04F8CC4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7A7082E-8514-4D83-B9FB-AF6233509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89E7-82EE-4DB4-B851-4ACC04F8CC4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082E-8514-4D83-B9FB-AF6233509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89E7-82EE-4DB4-B851-4ACC04F8CC4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082E-8514-4D83-B9FB-AF6233509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082E-8514-4D83-B9FB-AF6233509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89E7-82EE-4DB4-B851-4ACC04F8CC4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89E7-82EE-4DB4-B851-4ACC04F8CC4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082E-8514-4D83-B9FB-AF6233509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89E7-82EE-4DB4-B851-4ACC04F8CC4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082E-8514-4D83-B9FB-AF6233509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FC89E7-82EE-4DB4-B851-4ACC04F8CC4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A7082E-8514-4D83-B9FB-AF6233509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89E7-82EE-4DB4-B851-4ACC04F8CC4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7082E-8514-4D83-B9FB-AF6233509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FC89E7-82EE-4DB4-B851-4ACC04F8CC4D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7A7082E-8514-4D83-B9FB-AF62335096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ta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77" y="152400"/>
            <a:ext cx="8686623" cy="651496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776" y="6390368"/>
            <a:ext cx="43433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View northeast from White Rocks, </a:t>
            </a:r>
            <a:r>
              <a:rPr lang="en-US" sz="1400" dirty="0" smtClean="0"/>
              <a:t>Worcester </a:t>
            </a:r>
            <a:r>
              <a:rPr lang="en-US" sz="1400" dirty="0" err="1"/>
              <a:t>Mtns</a:t>
            </a:r>
            <a:r>
              <a:rPr lang="en-US" sz="1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35" y="304800"/>
            <a:ext cx="73149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GEOLOGY AND ECOLOGY: </a:t>
            </a:r>
          </a:p>
          <a:p>
            <a:r>
              <a:rPr lang="en-US" sz="3600" i="1" dirty="0" smtClean="0">
                <a:solidFill>
                  <a:schemeClr val="bg1"/>
                </a:solidFill>
              </a:rPr>
              <a:t>Building Studies from the Base Map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By 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Laurence Becker and Marjorie Gale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Vermont Geological Survey, VT DEC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tabLst>
                <a:tab pos="3322638" algn="l"/>
              </a:tabLst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7543800" y="6105775"/>
            <a:ext cx="1219200" cy="457200"/>
            <a:chOff x="3888" y="3936"/>
            <a:chExt cx="912" cy="384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888" y="3936"/>
              <a:ext cx="9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7" descr="anr-geo-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984"/>
              <a:ext cx="81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638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993093"/>
            <a:ext cx="5029200" cy="3771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0214"/>
            <a:ext cx="5010209" cy="3757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3729" y="493851"/>
            <a:ext cx="368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Text and photographs from John Repetski, USGS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3729" y="152400"/>
            <a:ext cx="4334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STRATIGRAPHY</a:t>
            </a:r>
            <a:r>
              <a:rPr lang="en-US" dirty="0">
                <a:solidFill>
                  <a:schemeClr val="bg1"/>
                </a:solidFill>
              </a:rPr>
              <a:t>, STRUCTURE &amp; CONODONTS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488" y="50292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Mineralized  teeth of an extinct marine </a:t>
            </a:r>
            <a:r>
              <a:rPr lang="en-US" dirty="0" smtClean="0">
                <a:solidFill>
                  <a:schemeClr val="bg1"/>
                </a:solidFill>
              </a:rPr>
              <a:t>animal, Most </a:t>
            </a:r>
            <a:r>
              <a:rPr lang="en-US" dirty="0">
                <a:solidFill>
                  <a:schemeClr val="bg1"/>
                </a:solidFill>
              </a:rPr>
              <a:t>elements are 0.1 – 1 mm long</a:t>
            </a:r>
          </a:p>
          <a:p>
            <a:r>
              <a:rPr lang="en-US" dirty="0">
                <a:solidFill>
                  <a:schemeClr val="bg1"/>
                </a:solidFill>
              </a:rPr>
              <a:t>Used for biostratigraphy since </a:t>
            </a:r>
            <a:r>
              <a:rPr lang="en-US" dirty="0" smtClean="0">
                <a:solidFill>
                  <a:schemeClr val="bg1"/>
                </a:solidFill>
              </a:rPr>
              <a:t>1920’s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Upper </a:t>
            </a:r>
            <a:r>
              <a:rPr lang="en-US" dirty="0">
                <a:solidFill>
                  <a:schemeClr val="bg1"/>
                </a:solidFill>
              </a:rPr>
              <a:t>Cambrian – </a:t>
            </a:r>
            <a:r>
              <a:rPr lang="en-US" dirty="0" smtClean="0">
                <a:solidFill>
                  <a:schemeClr val="bg1"/>
                </a:solidFill>
              </a:rPr>
              <a:t>Triassic;  organic </a:t>
            </a:r>
            <a:r>
              <a:rPr lang="en-US" dirty="0">
                <a:solidFill>
                  <a:schemeClr val="bg1"/>
                </a:solidFill>
              </a:rPr>
              <a:t>matter color indicates heat from burial and </a:t>
            </a:r>
            <a:r>
              <a:rPr lang="en-US" dirty="0" smtClean="0">
                <a:solidFill>
                  <a:schemeClr val="bg1"/>
                </a:solidFill>
              </a:rPr>
              <a:t>metamorphism </a:t>
            </a:r>
            <a:r>
              <a:rPr lang="en-US" dirty="0">
                <a:solidFill>
                  <a:schemeClr val="bg1"/>
                </a:solidFill>
              </a:rPr>
              <a:t>so use for depth estimates, Harris </a:t>
            </a:r>
            <a:r>
              <a:rPr lang="en-US" dirty="0" smtClean="0">
                <a:solidFill>
                  <a:schemeClr val="bg1"/>
                </a:solidFill>
              </a:rPr>
              <a:t>calibrated a </a:t>
            </a:r>
            <a:r>
              <a:rPr lang="en-US" dirty="0">
                <a:solidFill>
                  <a:schemeClr val="bg1"/>
                </a:solidFill>
              </a:rPr>
              <a:t>Color Alteration Index (CAI)</a:t>
            </a:r>
          </a:p>
        </p:txBody>
      </p:sp>
    </p:spTree>
    <p:extLst>
      <p:ext uri="{BB962C8B-B14F-4D97-AF65-F5344CB8AC3E}">
        <p14:creationId xmlns:p14="http://schemas.microsoft.com/office/powerpoint/2010/main" val="28794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52" y="381000"/>
            <a:ext cx="5795772" cy="487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152" y="5410200"/>
            <a:ext cx="7867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Middle Ordovician </a:t>
            </a:r>
            <a:r>
              <a:rPr lang="en-US" dirty="0" err="1" smtClean="0">
                <a:solidFill>
                  <a:schemeClr val="bg1"/>
                </a:solidFill>
              </a:rPr>
              <a:t>conodonts</a:t>
            </a:r>
            <a:r>
              <a:rPr lang="en-US" dirty="0" smtClean="0">
                <a:solidFill>
                  <a:schemeClr val="bg1"/>
                </a:solidFill>
              </a:rPr>
              <a:t> from a </a:t>
            </a:r>
            <a:r>
              <a:rPr lang="en-US" dirty="0" err="1" smtClean="0">
                <a:solidFill>
                  <a:schemeClr val="bg1"/>
                </a:solidFill>
              </a:rPr>
              <a:t>dolostone</a:t>
            </a:r>
            <a:r>
              <a:rPr lang="en-US" dirty="0" smtClean="0">
                <a:solidFill>
                  <a:schemeClr val="bg1"/>
                </a:solidFill>
              </a:rPr>
              <a:t> lens in carbonaceous schist in the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West Bridgewater Fm.  A-G: </a:t>
            </a:r>
            <a:r>
              <a:rPr lang="en-US" i="1" dirty="0" err="1" smtClean="0">
                <a:solidFill>
                  <a:schemeClr val="bg1"/>
                </a:solidFill>
              </a:rPr>
              <a:t>Periodon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Aculeatus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Hadding</a:t>
            </a:r>
            <a:r>
              <a:rPr lang="en-US" dirty="0" smtClean="0">
                <a:solidFill>
                  <a:schemeClr val="bg1"/>
                </a:solidFill>
              </a:rPr>
              <a:t>? , H-I: </a:t>
            </a:r>
            <a:r>
              <a:rPr lang="en-US" dirty="0" err="1" smtClean="0">
                <a:solidFill>
                  <a:schemeClr val="bg1"/>
                </a:solidFill>
              </a:rPr>
              <a:t>Protopanderodus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685800"/>
            <a:ext cx="21509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Ratcliffe</a:t>
            </a:r>
            <a:r>
              <a:rPr lang="en-US" dirty="0">
                <a:solidFill>
                  <a:schemeClr val="bg1"/>
                </a:solidFill>
              </a:rPr>
              <a:t>, Harris and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Walsh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1999: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Conodonts</a:t>
            </a:r>
            <a:r>
              <a:rPr lang="en-US" dirty="0" smtClean="0">
                <a:solidFill>
                  <a:schemeClr val="bg1"/>
                </a:solidFill>
              </a:rPr>
              <a:t> found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VT’s deformed,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metamorphic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cover rocks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33400"/>
            <a:ext cx="4343400" cy="582887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410200" y="648724"/>
            <a:ext cx="2865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West Bolton</a:t>
            </a:r>
          </a:p>
          <a:p>
            <a:r>
              <a:rPr lang="en-US" sz="1600" i="1" dirty="0" err="1" smtClean="0">
                <a:solidFill>
                  <a:schemeClr val="bg1"/>
                </a:solidFill>
              </a:rPr>
              <a:t>Cahabagnathus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chazyensis</a:t>
            </a:r>
            <a:r>
              <a:rPr lang="en-US" sz="1600" dirty="0">
                <a:solidFill>
                  <a:schemeClr val="bg1"/>
                </a:solidFill>
              </a:rPr>
              <a:t> or 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i="1" dirty="0" smtClean="0">
                <a:solidFill>
                  <a:schemeClr val="bg1"/>
                </a:solidFill>
              </a:rPr>
              <a:t>C</a:t>
            </a:r>
            <a:r>
              <a:rPr lang="en-US" sz="1600" i="1" dirty="0">
                <a:solidFill>
                  <a:schemeClr val="bg1"/>
                </a:solidFill>
              </a:rPr>
              <a:t>. </a:t>
            </a:r>
            <a:r>
              <a:rPr lang="en-US" sz="1600" i="1" dirty="0" err="1" smtClean="0">
                <a:solidFill>
                  <a:schemeClr val="bg1"/>
                </a:solidFill>
              </a:rPr>
              <a:t>sweeti</a:t>
            </a:r>
            <a:endParaRPr lang="en-US" sz="1600" i="1" dirty="0" smtClean="0">
              <a:solidFill>
                <a:schemeClr val="bg1"/>
              </a:solidFill>
            </a:endParaRPr>
          </a:p>
          <a:p>
            <a:endParaRPr lang="en-US" sz="1600" i="1" dirty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Buels</a:t>
            </a:r>
            <a:r>
              <a:rPr lang="en-US" sz="1600" dirty="0" smtClean="0">
                <a:solidFill>
                  <a:schemeClr val="bg1"/>
                </a:solidFill>
              </a:rPr>
              <a:t> Gore</a:t>
            </a:r>
          </a:p>
          <a:p>
            <a:r>
              <a:rPr lang="en-US" sz="1600" i="1" dirty="0" err="1" smtClean="0">
                <a:solidFill>
                  <a:schemeClr val="bg1"/>
                </a:solidFill>
              </a:rPr>
              <a:t>Leptochirognathus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quadratus</a:t>
            </a:r>
            <a:r>
              <a:rPr lang="en-US" sz="1600" i="1" dirty="0">
                <a:solidFill>
                  <a:schemeClr val="bg1"/>
                </a:solidFill>
              </a:rPr>
              <a:t>.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Both sites</a:t>
            </a:r>
          </a:p>
          <a:p>
            <a:r>
              <a:rPr lang="en-US" sz="1600" i="1" dirty="0" err="1" smtClean="0">
                <a:solidFill>
                  <a:schemeClr val="bg1"/>
                </a:solidFill>
              </a:rPr>
              <a:t>Phragmodus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 err="1">
                <a:solidFill>
                  <a:schemeClr val="bg1"/>
                </a:solidFill>
              </a:rPr>
              <a:t>Plectodina</a:t>
            </a:r>
            <a:r>
              <a:rPr lang="en-US" sz="1600" dirty="0">
                <a:solidFill>
                  <a:schemeClr val="bg1"/>
                </a:solidFill>
              </a:rPr>
              <a:t> or 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i="1" dirty="0" err="1" smtClean="0">
                <a:solidFill>
                  <a:schemeClr val="bg1"/>
                </a:solidFill>
              </a:rPr>
              <a:t>Aphelognathus</a:t>
            </a:r>
            <a:endParaRPr lang="en-US" sz="1600" i="1" dirty="0" smtClean="0">
              <a:solidFill>
                <a:schemeClr val="bg1"/>
              </a:solidFill>
            </a:endParaRPr>
          </a:p>
          <a:p>
            <a:endParaRPr lang="en-US" sz="1600" i="1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460 -463 Ma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5064" y="4191000"/>
            <a:ext cx="2546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West Bridgewater  470 - 454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    Unconformity at base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5765" y="6054500"/>
            <a:ext cx="2271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Figure from Peter Thompson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ctionBol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796" y="3583061"/>
            <a:ext cx="4876800" cy="278308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3" descr="Dudenbest F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38" y="136271"/>
            <a:ext cx="1945762" cy="134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appdolomites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355" y="1587937"/>
            <a:ext cx="2463800" cy="1847850"/>
          </a:xfrm>
          <a:prstGeom prst="rect">
            <a:avLst/>
          </a:prstGeom>
        </p:spPr>
      </p:pic>
      <p:pic>
        <p:nvPicPr>
          <p:cNvPr id="9" name="Picture 5" descr="f3 foldCZhnsm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36271"/>
            <a:ext cx="1752600" cy="131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053254" y="1828800"/>
            <a:ext cx="3871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Conodont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biofacies</a:t>
            </a:r>
            <a:r>
              <a:rPr lang="en-US" sz="1600" dirty="0" smtClean="0">
                <a:solidFill>
                  <a:schemeClr val="bg1"/>
                </a:solidFill>
              </a:rPr>
              <a:t>  is  463 to 460 Ma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33400" y="1524000"/>
            <a:ext cx="5503716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6381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573 Ma volcanic In </a:t>
            </a:r>
            <a:r>
              <a:rPr lang="en-US" sz="1600" dirty="0" err="1" smtClean="0">
                <a:solidFill>
                  <a:schemeClr val="bg1"/>
                </a:solidFill>
              </a:rPr>
              <a:t>CZph</a:t>
            </a:r>
            <a:r>
              <a:rPr lang="en-US" sz="1600" dirty="0" smtClean="0">
                <a:solidFill>
                  <a:schemeClr val="bg1"/>
                </a:solidFill>
              </a:rPr>
              <a:t> (</a:t>
            </a:r>
            <a:r>
              <a:rPr lang="en-US" sz="1600" dirty="0" err="1" smtClean="0">
                <a:solidFill>
                  <a:schemeClr val="bg1"/>
                </a:solidFill>
              </a:rPr>
              <a:t>CZf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CZhn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2547796" y="4038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486400" y="2895600"/>
            <a:ext cx="3276600" cy="3470547"/>
            <a:chOff x="533400" y="2209800"/>
            <a:chExt cx="3962400" cy="4312422"/>
          </a:xfrm>
        </p:grpSpPr>
        <p:pic>
          <p:nvPicPr>
            <p:cNvPr id="21" name="Picture 20" descr="BoltonWindow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2209800"/>
              <a:ext cx="3962400" cy="431242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2" name="5-Point Star 21"/>
            <p:cNvSpPr/>
            <p:nvPr/>
          </p:nvSpPr>
          <p:spPr>
            <a:xfrm>
              <a:off x="2667000" y="4267200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17920" y="1297424"/>
            <a:ext cx="163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Taconian</a:t>
            </a:r>
            <a:r>
              <a:rPr lang="en-US" dirty="0" smtClean="0">
                <a:solidFill>
                  <a:schemeClr val="bg1"/>
                </a:solidFill>
              </a:rPr>
              <a:t> thrust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2482334"/>
            <a:ext cx="3228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Rocks are Ordovician not Lower Cambrian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ticlineNorths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361" y="406400"/>
            <a:ext cx="3216699" cy="42418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1000"/>
            <a:ext cx="5702894" cy="4267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56247" y="4722201"/>
            <a:ext cx="49979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Anticline in the Monkton Quartzite at Raven Ridge,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Monkton, VT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Wildlife corridor, rare or uncommon communities,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142 bird species, home to bobcats, ravens and the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Indiana bat (endangered)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67" y="4876064"/>
            <a:ext cx="2609424" cy="17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7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143000"/>
            <a:ext cx="6959600" cy="5219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329901"/>
            <a:ext cx="6121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ses of our maps?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Ecology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LTM of acid lakes, biodiversity, forest </a:t>
            </a:r>
            <a:r>
              <a:rPr lang="en-US" dirty="0">
                <a:solidFill>
                  <a:schemeClr val="bg1"/>
                </a:solidFill>
              </a:rPr>
              <a:t>health, till </a:t>
            </a:r>
            <a:r>
              <a:rPr lang="en-US" dirty="0" smtClean="0">
                <a:solidFill>
                  <a:schemeClr val="bg1"/>
                </a:solidFill>
              </a:rPr>
              <a:t>model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9148" y="6386905"/>
            <a:ext cx="970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Marshfield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labelecor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463408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381000" y="624840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Biodiversity is dependent on bedrock</a:t>
            </a:r>
            <a:endParaRPr lang="en-US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 descr="BorealAcidicCliffMarshfieldLedge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292" y="4252813"/>
            <a:ext cx="2667000" cy="1995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97113" y="3945036"/>
            <a:ext cx="2356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Boreal acidic cliff, Marshfield</a:t>
            </a:r>
            <a:endParaRPr lang="en-US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2616" y="161365"/>
            <a:ext cx="373307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Ecology and Physical Setting: </a:t>
            </a:r>
          </a:p>
          <a:p>
            <a:endParaRPr lang="en-US" sz="14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Limestone Bluff Cedar-Pine Forests occur on </a:t>
            </a:r>
          </a:p>
          <a:p>
            <a:r>
              <a:rPr lang="en-US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limestone, dolomite, and calcareous shale bluffs </a:t>
            </a:r>
          </a:p>
          <a:p>
            <a:r>
              <a:rPr lang="en-US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and outcrops along the rocky headlands of </a:t>
            </a:r>
          </a:p>
          <a:p>
            <a:r>
              <a:rPr lang="en-US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Lake Champlain. Soils are very shallow…</a:t>
            </a:r>
          </a:p>
          <a:p>
            <a:endParaRPr lang="en-US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 descr="http___www.vtfishandwildlife.bmp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794" y="1600200"/>
            <a:ext cx="28194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39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28600" y="152400"/>
            <a:ext cx="4488178" cy="5625596"/>
            <a:chOff x="761999" y="609600"/>
            <a:chExt cx="6858001" cy="44375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081616" y="508749"/>
              <a:ext cx="2218765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081617" y="-1710017"/>
              <a:ext cx="2218765" cy="6858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087419" y="5943600"/>
            <a:ext cx="696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Long Term Monitoring of lakes by Vermont Monitoring, Assessment and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Planning Program, Watershed Management, VT DEC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5377934"/>
            <a:ext cx="1610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12 lakes in program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5973216" y="4850546"/>
            <a:ext cx="114300" cy="1143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63967" y="187903"/>
            <a:ext cx="3837986" cy="5618780"/>
            <a:chOff x="4863967" y="187903"/>
            <a:chExt cx="3837986" cy="56187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3967" y="187903"/>
              <a:ext cx="3837986" cy="5618780"/>
            </a:xfrm>
            <a:prstGeom prst="rect">
              <a:avLst/>
            </a:prstGeom>
          </p:spPr>
        </p:pic>
        <p:sp>
          <p:nvSpPr>
            <p:cNvPr id="9" name="5-Point Star 8"/>
            <p:cNvSpPr/>
            <p:nvPr/>
          </p:nvSpPr>
          <p:spPr>
            <a:xfrm>
              <a:off x="7391400" y="3886200"/>
              <a:ext cx="114300" cy="1143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5700" y="3804850"/>
              <a:ext cx="9004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Grout Pond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2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4" y="152400"/>
            <a:ext cx="4403045" cy="3654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45093"/>
            <a:ext cx="4404599" cy="3669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3886200"/>
            <a:ext cx="520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Grout Pond on 1961 and 2011 bedrock geologic maps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162" y="9906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2819400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pCg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47800" y="550327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34125" y="1175266"/>
            <a:ext cx="1087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491697" y="3025382"/>
            <a:ext cx="1087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34200" y="2286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Y1,2bg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14660" y="1447800"/>
            <a:ext cx="6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Y2gg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48600" y="1795070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Y2a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3600" y="2470388"/>
            <a:ext cx="57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Y2rs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00" y="2895600"/>
            <a:ext cx="858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Y3Cbsa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9687" y="4487614"/>
            <a:ext cx="70611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Site characterization: 4 rock types instead of 1 underlie pond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Why does acid rain affect some lakes more than others?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Lakes </a:t>
            </a:r>
            <a:r>
              <a:rPr lang="en-US" dirty="0" smtClean="0">
                <a:solidFill>
                  <a:schemeClr val="bg1"/>
                </a:solidFill>
              </a:rPr>
              <a:t>most </a:t>
            </a:r>
            <a:r>
              <a:rPr lang="en-US" dirty="0">
                <a:solidFill>
                  <a:schemeClr val="bg1"/>
                </a:solidFill>
              </a:rPr>
              <a:t>sensitive to acid rain are small, at high elevation, </a:t>
            </a:r>
            <a:r>
              <a:rPr lang="en-US" dirty="0" smtClean="0">
                <a:solidFill>
                  <a:schemeClr val="bg1"/>
                </a:solidFill>
              </a:rPr>
              <a:t>and in </a:t>
            </a:r>
            <a:r>
              <a:rPr lang="en-US" dirty="0">
                <a:solidFill>
                  <a:schemeClr val="bg1"/>
                </a:solidFill>
              </a:rPr>
              <a:t>areas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dirty="0">
                <a:solidFill>
                  <a:schemeClr val="bg1"/>
                </a:solidFill>
              </a:rPr>
              <a:t>low </a:t>
            </a:r>
            <a:r>
              <a:rPr lang="en-US" dirty="0" smtClean="0">
                <a:solidFill>
                  <a:schemeClr val="bg1"/>
                </a:solidFill>
              </a:rPr>
              <a:t>buffering </a:t>
            </a:r>
            <a:r>
              <a:rPr lang="en-US" dirty="0">
                <a:solidFill>
                  <a:schemeClr val="bg1"/>
                </a:solidFill>
              </a:rPr>
              <a:t>bedrock. Most of our highly </a:t>
            </a:r>
            <a:r>
              <a:rPr lang="en-US" dirty="0" smtClean="0">
                <a:solidFill>
                  <a:schemeClr val="bg1"/>
                </a:solidFill>
              </a:rPr>
              <a:t>acidic </a:t>
            </a:r>
            <a:r>
              <a:rPr lang="en-US" dirty="0">
                <a:solidFill>
                  <a:schemeClr val="bg1"/>
                </a:solidFill>
              </a:rPr>
              <a:t>lakes are found in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southern Green Mountains.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049" y="4800600"/>
            <a:ext cx="3666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haracterization of 12 lakes –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watershed properties and geology by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Megan Euclide and Jim Kellogg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 VT DEC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217358"/>
            <a:ext cx="4871344" cy="620495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93153"/>
            <a:ext cx="3711306" cy="448669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820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03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33400"/>
            <a:ext cx="7389587" cy="3293209"/>
          </a:xfrm>
          <a:prstGeom prst="rect">
            <a:avLst/>
          </a:prstGeom>
          <a:solidFill>
            <a:schemeClr val="tx1">
              <a:lumMod val="85000"/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Bedrock Geologic Map of Vermont, 2011</a:t>
            </a:r>
          </a:p>
          <a:p>
            <a:pPr lvl="0"/>
            <a:r>
              <a:rPr lang="en-US" sz="1600" dirty="0" smtClean="0">
                <a:solidFill>
                  <a:prstClr val="black"/>
                </a:solidFill>
              </a:rPr>
              <a:t>by 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N.M. Ratcliffe, R.S. 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Stanley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, M.H. Gale, P.J. Thompson, &amp; G.J. 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Walsh 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With 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contributions by: Hatch  Jr., 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Rankin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cs typeface="Arial" pitchFamily="34" charset="0"/>
              </a:rPr>
              <a:t>Doolan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, Kim, Mehrtens, </a:t>
            </a:r>
            <a:r>
              <a:rPr lang="en-US" sz="1600" dirty="0" err="1">
                <a:solidFill>
                  <a:prstClr val="black"/>
                </a:solidFill>
                <a:cs typeface="Arial" pitchFamily="34" charset="0"/>
              </a:rPr>
              <a:t>Aleinikoff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, &amp; </a:t>
            </a:r>
            <a:r>
              <a:rPr lang="en-US" sz="1600" dirty="0" err="1" smtClean="0">
                <a:solidFill>
                  <a:prstClr val="black"/>
                </a:solidFill>
                <a:cs typeface="Arial" pitchFamily="34" charset="0"/>
              </a:rPr>
              <a:t>McHone</a:t>
            </a:r>
            <a:endParaRPr lang="en-US" sz="16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USGS Scientific Investigations Map 3184.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Introduction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Tectonic Map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Example of what’s new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Applications and studies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3246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Lessors Quarry, Glens Falls Limestone, South Hero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6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53" y="286871"/>
            <a:ext cx="480060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5630" y="1447800"/>
            <a:ext cx="31869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Gus Goodwin’s study at UVM</a:t>
            </a:r>
            <a:b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USFS</a:t>
            </a:r>
          </a:p>
          <a:p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Scott Bailey, Northern Research </a:t>
            </a:r>
          </a:p>
          <a:p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Station</a:t>
            </a:r>
          </a:p>
          <a:p>
            <a:endParaRPr lang="en-US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Calcium content of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regional </a:t>
            </a:r>
            <a:endParaRPr lang="en-US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bedrock and Till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Source Model </a:t>
            </a:r>
            <a:endParaRPr lang="en-US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predictions for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calcium content </a:t>
            </a:r>
            <a:endParaRPr lang="en-US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of </a:t>
            </a:r>
            <a:r>
              <a:rPr lang="en-US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unweathered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glacial till </a:t>
            </a:r>
            <a:endParaRPr lang="en-US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the Green Mountain </a:t>
            </a:r>
            <a:endParaRPr lang="en-US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National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Forest, VT. 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11620" y="457200"/>
            <a:ext cx="2638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Calcium and forest health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the GMNF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57200"/>
            <a:ext cx="3870230" cy="60198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76800" y="609600"/>
            <a:ext cx="317035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Geochemistry for forest health, </a:t>
            </a:r>
          </a:p>
          <a:p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roundwater, surface water,  </a:t>
            </a: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ther ecological and </a:t>
            </a:r>
          </a:p>
          <a:p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nvironmental health studies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Chemistry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Glacial deposits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Bedrock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5181600" y="3965986"/>
            <a:ext cx="242316" cy="7584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181600" y="2895600"/>
            <a:ext cx="242316" cy="7584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446" y="2930562"/>
            <a:ext cx="2141071" cy="16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10" y="300445"/>
            <a:ext cx="3711871" cy="5736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00445"/>
            <a:ext cx="3711872" cy="5736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5030" y="6182461"/>
            <a:ext cx="321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Vermont Land Type Associations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4721" y="6181061"/>
            <a:ext cx="355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Forest Sensitivity to Acid Deposition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SC_002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37500" cy="52779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85800" y="5637744"/>
            <a:ext cx="335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chemeClr val="bg1"/>
                </a:solidFill>
              </a:rPr>
              <a:t>Smugglers Notch, VT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7060752" y="5637744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chemeClr val="bg1"/>
                </a:solidFill>
              </a:rPr>
              <a:t>Photo – Tom Eliassen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5976298"/>
            <a:ext cx="631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lies beneath our forests, lakes and biological communities?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Vermont Geological Map1861s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23" y="2057400"/>
            <a:ext cx="1580765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1" name="Picture 3" descr="vt_left"/>
          <p:cNvPicPr>
            <a:picLocks noChangeAspect="1" noChangeArrowheads="1"/>
          </p:cNvPicPr>
          <p:nvPr/>
        </p:nvPicPr>
        <p:blipFill>
          <a:blip r:embed="rId4" cstate="screen">
            <a:lum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888735"/>
            <a:ext cx="2189364" cy="31492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5999" y="587306"/>
            <a:ext cx="26894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1961 -Stratigraphy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137 </a:t>
            </a:r>
            <a:r>
              <a:rPr lang="en-US" sz="1600" dirty="0" smtClean="0">
                <a:solidFill>
                  <a:schemeClr val="bg1"/>
                </a:solidFill>
              </a:rPr>
              <a:t>rock units 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1:62,500 scale maps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Compiled </a:t>
            </a:r>
            <a:r>
              <a:rPr lang="en-US" sz="1600" dirty="0">
                <a:solidFill>
                  <a:schemeClr val="bg1"/>
                </a:solidFill>
              </a:rPr>
              <a:t>at 1:250,000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79423" y="5289210"/>
            <a:ext cx="44727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2011- Plate tectonics    </a:t>
            </a:r>
            <a:endParaRPr lang="en-US" sz="2000" dirty="0">
              <a:solidFill>
                <a:schemeClr val="bg1"/>
              </a:solidFill>
            </a:endParaRP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486 rock units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1:24,000 scale maps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C</a:t>
            </a:r>
            <a:r>
              <a:rPr lang="en-US" sz="1600" dirty="0" smtClean="0">
                <a:solidFill>
                  <a:schemeClr val="bg1"/>
                </a:solidFill>
              </a:rPr>
              <a:t>ompiled </a:t>
            </a:r>
            <a:r>
              <a:rPr lang="en-US" sz="1600" dirty="0">
                <a:solidFill>
                  <a:schemeClr val="bg1"/>
                </a:solidFill>
              </a:rPr>
              <a:t>at </a:t>
            </a:r>
            <a:r>
              <a:rPr lang="en-US" sz="1600" dirty="0" smtClean="0">
                <a:solidFill>
                  <a:schemeClr val="bg1"/>
                </a:solidFill>
              </a:rPr>
              <a:t>1:100,000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Geology represents fault-bounded slices of rock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387890" y="925190"/>
            <a:ext cx="14925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1861 - Ores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24 map units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Scale </a:t>
            </a:r>
            <a:r>
              <a:rPr lang="en-US" sz="1600" dirty="0">
                <a:solidFill>
                  <a:schemeClr val="bg1"/>
                </a:solidFill>
              </a:rPr>
              <a:t>1:400,000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"/>
                    </a14:imgEffect>
                    <a14:imgEffect>
                      <a14:brightnessContrast bright="-1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663507"/>
            <a:ext cx="3939268" cy="5318201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8112029" y="5981708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2011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VT sheet3_DMU_CMU_Fin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286" y="278703"/>
            <a:ext cx="3575080" cy="250683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22333" y="2895600"/>
            <a:ext cx="3352800" cy="304698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Plate tectonic interpretations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Shows type of bedrock  at or near the surface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Predicts geology at depth</a:t>
            </a:r>
          </a:p>
          <a:p>
            <a:pPr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Map </a:t>
            </a:r>
            <a:r>
              <a:rPr lang="en-US" sz="1600" dirty="0">
                <a:solidFill>
                  <a:schemeClr val="bg1"/>
                </a:solidFill>
              </a:rPr>
              <a:t>Elements: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Topographic </a:t>
            </a:r>
            <a:r>
              <a:rPr lang="en-US" sz="1600" dirty="0">
                <a:solidFill>
                  <a:schemeClr val="bg1"/>
                </a:solidFill>
              </a:rPr>
              <a:t>base </a:t>
            </a:r>
            <a:r>
              <a:rPr lang="en-US" sz="1600" dirty="0" smtClean="0">
                <a:solidFill>
                  <a:schemeClr val="bg1"/>
                </a:solidFill>
              </a:rPr>
              <a:t>map 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Bedrock units,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Cross-sections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Tectonic </a:t>
            </a:r>
            <a:r>
              <a:rPr lang="en-US" sz="1600" dirty="0">
                <a:solidFill>
                  <a:schemeClr val="bg1"/>
                </a:solidFill>
              </a:rPr>
              <a:t>Map, </a:t>
            </a:r>
            <a:r>
              <a:rPr lang="en-US" sz="1600" dirty="0" smtClean="0">
                <a:solidFill>
                  <a:schemeClr val="bg1"/>
                </a:solidFill>
              </a:rPr>
              <a:t>CMU, DMU, Geochronology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References, &amp; </a:t>
            </a:r>
          </a:p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GIS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"/>
                    </a14:imgEffect>
                    <a14:imgEffect>
                      <a14:brightnessContrast bright="-17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43" y="322685"/>
            <a:ext cx="4017474" cy="542378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74613" y="6172200"/>
            <a:ext cx="8444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BEDROCK GEOLOGIC MAP OF </a:t>
            </a:r>
            <a:r>
              <a:rPr lang="en-US" sz="1200" dirty="0" smtClean="0">
                <a:solidFill>
                  <a:prstClr val="black"/>
                </a:solidFill>
              </a:rPr>
              <a:t>VERMONT, 2011, by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N.M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. Ratcliffe, R.S. Stanley, M.H. Gale, P.J.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Thompson, &amp;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G.J.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Walsh: 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USGS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Scientific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Investigations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Map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3184. With contributions by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: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Hatch 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Jr.,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Rankin, </a:t>
            </a:r>
            <a:r>
              <a:rPr lang="en-US" sz="1200" dirty="0" err="1" smtClean="0">
                <a:solidFill>
                  <a:prstClr val="black"/>
                </a:solidFill>
                <a:cs typeface="Arial" pitchFamily="34" charset="0"/>
              </a:rPr>
              <a:t>Doolan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Kim,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Mehrtens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cs typeface="Arial" pitchFamily="34" charset="0"/>
              </a:rPr>
              <a:t>Aleinikoff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&amp; </a:t>
            </a:r>
            <a:r>
              <a:rPr lang="en-US" sz="1200" dirty="0" err="1">
                <a:solidFill>
                  <a:prstClr val="black"/>
                </a:solidFill>
                <a:cs typeface="Arial" pitchFamily="34" charset="0"/>
              </a:rPr>
              <a:t>McHone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876800" y="457200"/>
            <a:ext cx="3666309" cy="2214846"/>
            <a:chOff x="381000" y="381000"/>
            <a:chExt cx="4286250" cy="2708275"/>
          </a:xfrm>
        </p:grpSpPr>
        <p:pic>
          <p:nvPicPr>
            <p:cNvPr id="21508" name="Picture 8" descr="Precambrian world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81000"/>
              <a:ext cx="4286250" cy="270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5-Point Star 7"/>
            <p:cNvSpPr/>
            <p:nvPr/>
          </p:nvSpPr>
          <p:spPr bwMode="auto">
            <a:xfrm>
              <a:off x="2667000" y="2286000"/>
              <a:ext cx="304800" cy="30480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1447800"/>
            <a:ext cx="3505200" cy="2285999"/>
            <a:chOff x="533400" y="3200400"/>
            <a:chExt cx="4114800" cy="2627029"/>
          </a:xfrm>
        </p:grpSpPr>
        <p:pic>
          <p:nvPicPr>
            <p:cNvPr id="21514" name="Picture 2" descr="Ordovician world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200400"/>
              <a:ext cx="4114800" cy="262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5-Point Star 8"/>
            <p:cNvSpPr/>
            <p:nvPr/>
          </p:nvSpPr>
          <p:spPr bwMode="auto">
            <a:xfrm>
              <a:off x="2085635" y="4415401"/>
              <a:ext cx="310754" cy="303359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9107" y="4086437"/>
            <a:ext cx="35659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Deposition and deformation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associated with the opening 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(deposition) and closing 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(deformation) of the Iapetus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Sea from the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Late Proterozoic to Devonian time and….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Opening of the Atlantic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124200" y="3048000"/>
            <a:ext cx="3505200" cy="2133600"/>
            <a:chOff x="4800599" y="3581401"/>
            <a:chExt cx="3962401" cy="2503516"/>
          </a:xfrm>
        </p:grpSpPr>
        <p:pic>
          <p:nvPicPr>
            <p:cNvPr id="14" name="Picture 2" descr="Devonian world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599" y="3581401"/>
              <a:ext cx="3962401" cy="2503516"/>
            </a:xfrm>
            <a:prstGeom prst="rect">
              <a:avLst/>
            </a:prstGeom>
            <a:noFill/>
          </p:spPr>
        </p:pic>
        <p:sp>
          <p:nvSpPr>
            <p:cNvPr id="15" name="5-Point Star 14"/>
            <p:cNvSpPr/>
            <p:nvPr/>
          </p:nvSpPr>
          <p:spPr bwMode="auto">
            <a:xfrm>
              <a:off x="6553200" y="4648200"/>
              <a:ext cx="310754" cy="303359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8600" y="4724400"/>
            <a:ext cx="2743200" cy="1600200"/>
            <a:chOff x="4495800" y="914400"/>
            <a:chExt cx="3733800" cy="2365025"/>
          </a:xfrm>
        </p:grpSpPr>
        <p:pic>
          <p:nvPicPr>
            <p:cNvPr id="19" name="Picture 2" descr="Permian world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914400"/>
              <a:ext cx="3733800" cy="2365025"/>
            </a:xfrm>
            <a:prstGeom prst="rect">
              <a:avLst/>
            </a:prstGeom>
            <a:noFill/>
          </p:spPr>
        </p:pic>
        <p:sp>
          <p:nvSpPr>
            <p:cNvPr id="20" name="5-Point Star 19"/>
            <p:cNvSpPr/>
            <p:nvPr/>
          </p:nvSpPr>
          <p:spPr>
            <a:xfrm>
              <a:off x="6248400" y="1752600"/>
              <a:ext cx="304800" cy="3048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24600" y="5105400"/>
            <a:ext cx="2667000" cy="1600200"/>
            <a:chOff x="4343400" y="4191000"/>
            <a:chExt cx="3886200" cy="2456358"/>
          </a:xfrm>
        </p:grpSpPr>
        <p:pic>
          <p:nvPicPr>
            <p:cNvPr id="22" name="Picture 2" descr="Cretaceous world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191000"/>
              <a:ext cx="3886200" cy="2456358"/>
            </a:xfrm>
            <a:prstGeom prst="rect">
              <a:avLst/>
            </a:prstGeom>
            <a:noFill/>
          </p:spPr>
        </p:pic>
        <p:sp>
          <p:nvSpPr>
            <p:cNvPr id="23" name="5-Point Star 22"/>
            <p:cNvSpPr/>
            <p:nvPr/>
          </p:nvSpPr>
          <p:spPr>
            <a:xfrm>
              <a:off x="5867400" y="4572000"/>
              <a:ext cx="304800" cy="3048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41960" y="270301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Change is recorded in the rock record:  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Glimpses of  .95 to 1.4 billion years in Proterozoic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Rocks  plus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347" y="2590800"/>
            <a:ext cx="335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Vermont as we know it does not exist.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425" y="1475573"/>
            <a:ext cx="784013" cy="11767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413" y="3354888"/>
            <a:ext cx="1014482" cy="151982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1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71" y="228600"/>
            <a:ext cx="8534398" cy="5698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6248400"/>
            <a:ext cx="529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Northern Appalachian map (Hibbard and others, 2006)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3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4495800" y="685800"/>
            <a:ext cx="426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Laurentian margin </a:t>
            </a:r>
            <a:r>
              <a:rPr lang="en-US" sz="1400" dirty="0" smtClean="0">
                <a:solidFill>
                  <a:schemeClr val="bg1"/>
                </a:solidFill>
              </a:rPr>
              <a:t>- Proterozoic  basement plus cover rocks  (rift </a:t>
            </a:r>
            <a:r>
              <a:rPr lang="en-US" sz="1400" dirty="0">
                <a:solidFill>
                  <a:schemeClr val="bg1"/>
                </a:solidFill>
              </a:rPr>
              <a:t>clastics </a:t>
            </a:r>
            <a:r>
              <a:rPr lang="en-US" sz="1400" dirty="0" smtClean="0">
                <a:solidFill>
                  <a:schemeClr val="bg1"/>
                </a:solidFill>
              </a:rPr>
              <a:t>&amp; </a:t>
            </a:r>
            <a:r>
              <a:rPr lang="en-US" sz="1400" dirty="0" err="1" smtClean="0">
                <a:solidFill>
                  <a:schemeClr val="bg1"/>
                </a:solidFill>
              </a:rPr>
              <a:t>volcanics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 err="1">
                <a:solidFill>
                  <a:schemeClr val="bg1"/>
                </a:solidFill>
              </a:rPr>
              <a:t>quartzites</a:t>
            </a:r>
            <a:r>
              <a:rPr lang="en-US" sz="1400" dirty="0">
                <a:solidFill>
                  <a:schemeClr val="bg1"/>
                </a:solidFill>
              </a:rPr>
              <a:t>, carbonates, </a:t>
            </a:r>
            <a:r>
              <a:rPr lang="en-US" sz="1400" dirty="0" err="1" smtClean="0">
                <a:solidFill>
                  <a:schemeClr val="bg1"/>
                </a:solidFill>
              </a:rPr>
              <a:t>shales</a:t>
            </a:r>
            <a:r>
              <a:rPr lang="en-US" sz="1400" dirty="0" smtClean="0">
                <a:solidFill>
                  <a:schemeClr val="bg1"/>
                </a:solidFill>
              </a:rPr>
              <a:t> of Champlain &amp;VT Valleys)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4495800" y="1524000"/>
            <a:ext cx="3962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Transitional </a:t>
            </a:r>
            <a:r>
              <a:rPr lang="en-US" sz="1400" b="1" dirty="0" smtClean="0">
                <a:solidFill>
                  <a:schemeClr val="bg1"/>
                </a:solidFill>
              </a:rPr>
              <a:t>margin</a:t>
            </a:r>
            <a:r>
              <a:rPr lang="en-US" sz="1400" dirty="0" smtClean="0">
                <a:solidFill>
                  <a:schemeClr val="bg1"/>
                </a:solidFill>
              </a:rPr>
              <a:t> rocks of the Green Mountain Anticlinorium – Rowe/Stowe/Ottauquechee plus rift to </a:t>
            </a:r>
            <a:r>
              <a:rPr lang="en-US" sz="1400" dirty="0" err="1" smtClean="0">
                <a:solidFill>
                  <a:schemeClr val="bg1"/>
                </a:solidFill>
              </a:rPr>
              <a:t>morb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4495800" y="2362200"/>
            <a:ext cx="3886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Ordovician accreted </a:t>
            </a:r>
            <a:r>
              <a:rPr lang="en-US" sz="1400" dirty="0" smtClean="0">
                <a:solidFill>
                  <a:schemeClr val="bg1"/>
                </a:solidFill>
              </a:rPr>
              <a:t>rocks of the Moretown-Hawley belt and Bronson Hill arch – metasedimentary rocks and arc volcanics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753" name="Line 13"/>
          <p:cNvSpPr>
            <a:spLocks noChangeShapeType="1"/>
          </p:cNvSpPr>
          <p:nvPr/>
        </p:nvSpPr>
        <p:spPr bwMode="auto">
          <a:xfrm>
            <a:off x="22098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Text Box 16"/>
          <p:cNvSpPr txBox="1">
            <a:spLocks noChangeArrowheads="1"/>
          </p:cNvSpPr>
          <p:nvPr/>
        </p:nvSpPr>
        <p:spPr bwMode="auto">
          <a:xfrm>
            <a:off x="4495800" y="3200400"/>
            <a:ext cx="43128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CT Valley </a:t>
            </a:r>
            <a:r>
              <a:rPr lang="en-US" sz="1400" b="1" dirty="0" smtClean="0">
                <a:solidFill>
                  <a:schemeClr val="bg1"/>
                </a:solidFill>
              </a:rPr>
              <a:t>Trough </a:t>
            </a:r>
            <a:r>
              <a:rPr lang="en-US" sz="1400" dirty="0" smtClean="0">
                <a:solidFill>
                  <a:schemeClr val="bg1"/>
                </a:solidFill>
              </a:rPr>
              <a:t>– post Taconian metasedimentary rocks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 descr="TectonicNort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438155"/>
            <a:ext cx="4075741" cy="62864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 descr="TectonicNorthLegen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399" y="3986939"/>
            <a:ext cx="3862257" cy="273770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495800" y="3581400"/>
            <a:ext cx="4019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Intrusive Rocks </a:t>
            </a:r>
            <a:r>
              <a:rPr lang="en-US" sz="1400" dirty="0" smtClean="0">
                <a:solidFill>
                  <a:schemeClr val="bg1"/>
                </a:solidFill>
              </a:rPr>
              <a:t>– Silurian, Devonian and Cretaceous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316468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Tectonic elements: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83718" y="379644"/>
            <a:ext cx="12498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92664" y="914400"/>
            <a:ext cx="135093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190750" y="379644"/>
            <a:ext cx="323850" cy="634"/>
          </a:xfrm>
          <a:prstGeom prst="line">
            <a:avLst/>
          </a:prstGeom>
          <a:ln w="28575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16169" y="1752600"/>
            <a:ext cx="1403631" cy="0"/>
          </a:xfrm>
          <a:prstGeom prst="line">
            <a:avLst/>
          </a:prstGeom>
          <a:ln w="28575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57462" y="381634"/>
            <a:ext cx="323850" cy="63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895600" y="381000"/>
            <a:ext cx="1295400" cy="634"/>
          </a:xfrm>
          <a:prstGeom prst="line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6169" y="3429000"/>
            <a:ext cx="1198536" cy="0"/>
          </a:xfrm>
          <a:prstGeom prst="line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92664" y="2591434"/>
            <a:ext cx="150333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854" y="10668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 smtClean="0">
                <a:solidFill>
                  <a:schemeClr val="bg1"/>
                </a:solidFill>
              </a:rPr>
              <a:t>Lithotectonic</a:t>
            </a:r>
            <a:r>
              <a:rPr lang="en-US" b="1" dirty="0" smtClean="0">
                <a:solidFill>
                  <a:schemeClr val="bg1"/>
                </a:solidFill>
              </a:rPr>
              <a:t> packages – 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</a:t>
            </a:r>
            <a:r>
              <a:rPr lang="en-US" dirty="0" smtClean="0">
                <a:solidFill>
                  <a:schemeClr val="bg1"/>
                </a:solidFill>
              </a:rPr>
              <a:t>Geology represents fault-bounded </a:t>
            </a:r>
            <a:r>
              <a:rPr lang="en-US" dirty="0">
                <a:solidFill>
                  <a:schemeClr val="bg1"/>
                </a:solidFill>
              </a:rPr>
              <a:t>slices of </a:t>
            </a:r>
            <a:r>
              <a:rPr lang="en-US" dirty="0" smtClean="0">
                <a:solidFill>
                  <a:schemeClr val="bg1"/>
                </a:solidFill>
              </a:rPr>
              <a:t>rock, the </a:t>
            </a:r>
            <a:r>
              <a:rPr lang="en-US" dirty="0">
                <a:solidFill>
                  <a:schemeClr val="bg1"/>
                </a:solidFill>
              </a:rPr>
              <a:t>result of plate </a:t>
            </a:r>
            <a:r>
              <a:rPr lang="en-US" dirty="0" smtClean="0">
                <a:solidFill>
                  <a:schemeClr val="bg1"/>
                </a:solidFill>
              </a:rPr>
              <a:t>tectonic collisions  </a:t>
            </a:r>
          </a:p>
          <a:p>
            <a:pPr marL="228600" indent="-228600"/>
            <a:r>
              <a:rPr lang="en-US" dirty="0" smtClean="0">
                <a:solidFill>
                  <a:schemeClr val="bg1"/>
                </a:solidFill>
              </a:rPr>
              <a:t>          Shows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juxtaposition of </a:t>
            </a:r>
            <a:r>
              <a:rPr lang="en-US" dirty="0">
                <a:solidFill>
                  <a:schemeClr val="bg1"/>
                </a:solidFill>
              </a:rPr>
              <a:t>rocks from a variety of geologic </a:t>
            </a:r>
            <a:r>
              <a:rPr lang="en-US" dirty="0" smtClean="0">
                <a:solidFill>
                  <a:schemeClr val="bg1"/>
                </a:solidFill>
              </a:rPr>
              <a:t>settings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2. 51 </a:t>
            </a:r>
            <a:r>
              <a:rPr lang="en-US" dirty="0">
                <a:solidFill>
                  <a:schemeClr val="bg1"/>
                </a:solidFill>
              </a:rPr>
              <a:t>new </a:t>
            </a:r>
            <a:r>
              <a:rPr lang="en-US" b="1" dirty="0">
                <a:solidFill>
                  <a:schemeClr val="bg1"/>
                </a:solidFill>
              </a:rPr>
              <a:t>age </a:t>
            </a:r>
            <a:r>
              <a:rPr lang="en-US" b="1" dirty="0" smtClean="0">
                <a:solidFill>
                  <a:schemeClr val="bg1"/>
                </a:solidFill>
              </a:rPr>
              <a:t>dates –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Mesoproterozoic </a:t>
            </a:r>
            <a:r>
              <a:rPr lang="en-US" dirty="0">
                <a:solidFill>
                  <a:schemeClr val="bg1"/>
                </a:solidFill>
              </a:rPr>
              <a:t>(1.4 billion years) to Miocene (20 million years).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Oldest dated rocks are in S </a:t>
            </a:r>
            <a:r>
              <a:rPr lang="en-US" dirty="0">
                <a:solidFill>
                  <a:schemeClr val="bg1"/>
                </a:solidFill>
              </a:rPr>
              <a:t>Londonderry, VT;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youngest unit </a:t>
            </a:r>
            <a:r>
              <a:rPr lang="en-US" dirty="0" smtClean="0">
                <a:solidFill>
                  <a:schemeClr val="bg1"/>
                </a:solidFill>
              </a:rPr>
              <a:t>is the Brandon </a:t>
            </a:r>
            <a:r>
              <a:rPr lang="en-US" dirty="0">
                <a:solidFill>
                  <a:schemeClr val="bg1"/>
                </a:solidFill>
              </a:rPr>
              <a:t>lignite, </a:t>
            </a:r>
            <a:r>
              <a:rPr lang="en-US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deposit </a:t>
            </a:r>
            <a:r>
              <a:rPr lang="en-US" dirty="0">
                <a:solidFill>
                  <a:schemeClr val="bg1"/>
                </a:solidFill>
              </a:rPr>
              <a:t>of brown coal and clay, </a:t>
            </a:r>
            <a:r>
              <a:rPr lang="en-US" dirty="0" smtClean="0">
                <a:solidFill>
                  <a:schemeClr val="bg1"/>
                </a:solidFill>
              </a:rPr>
              <a:t>dated </a:t>
            </a:r>
            <a:r>
              <a:rPr lang="en-US" dirty="0">
                <a:solidFill>
                  <a:schemeClr val="bg1"/>
                </a:solidFill>
              </a:rPr>
              <a:t>as 20 </a:t>
            </a:r>
            <a:r>
              <a:rPr lang="en-US" dirty="0" err="1" smtClean="0">
                <a:solidFill>
                  <a:schemeClr val="bg1"/>
                </a:solidFill>
              </a:rPr>
              <a:t>mya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based on fossil seeds and flora.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3. Rock </a:t>
            </a:r>
            <a:r>
              <a:rPr lang="en-US" b="1" dirty="0" smtClean="0">
                <a:solidFill>
                  <a:schemeClr val="bg1"/>
                </a:solidFill>
              </a:rPr>
              <a:t>geochemistry - </a:t>
            </a:r>
            <a:r>
              <a:rPr lang="en-US" dirty="0" smtClean="0">
                <a:solidFill>
                  <a:schemeClr val="bg1"/>
                </a:solidFill>
              </a:rPr>
              <a:t> provided </a:t>
            </a:r>
            <a:r>
              <a:rPr lang="en-US" dirty="0">
                <a:solidFill>
                  <a:schemeClr val="bg1"/>
                </a:solidFill>
              </a:rPr>
              <a:t>data to </a:t>
            </a:r>
            <a:r>
              <a:rPr lang="en-US" dirty="0" smtClean="0">
                <a:solidFill>
                  <a:schemeClr val="bg1"/>
                </a:solidFill>
              </a:rPr>
              <a:t>discern </a:t>
            </a:r>
            <a:r>
              <a:rPr lang="en-US" dirty="0">
                <a:solidFill>
                  <a:schemeClr val="bg1"/>
                </a:solidFill>
              </a:rPr>
              <a:t>plate tectonic environments such as </a:t>
            </a:r>
            <a:r>
              <a:rPr lang="en-US" dirty="0" smtClean="0">
                <a:solidFill>
                  <a:schemeClr val="bg1"/>
                </a:solidFill>
              </a:rPr>
              <a:t>rifted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or </a:t>
            </a:r>
            <a:r>
              <a:rPr lang="en-US" dirty="0">
                <a:solidFill>
                  <a:schemeClr val="bg1"/>
                </a:solidFill>
              </a:rPr>
              <a:t>broken apart continental crust, mid-ocean ridge spreading centers, and </a:t>
            </a:r>
            <a:r>
              <a:rPr lang="en-US" dirty="0" smtClean="0">
                <a:solidFill>
                  <a:schemeClr val="bg1"/>
                </a:solidFill>
              </a:rPr>
              <a:t>volcanic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</a:t>
            </a:r>
            <a:r>
              <a:rPr lang="en-US" dirty="0">
                <a:solidFill>
                  <a:schemeClr val="bg1"/>
                </a:solidFill>
              </a:rPr>
              <a:t>island arcs.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4. </a:t>
            </a:r>
            <a:r>
              <a:rPr lang="en-US" b="1" dirty="0">
                <a:solidFill>
                  <a:schemeClr val="bg1"/>
                </a:solidFill>
              </a:rPr>
              <a:t>Cross-sections</a:t>
            </a:r>
            <a:r>
              <a:rPr lang="en-US" dirty="0">
                <a:solidFill>
                  <a:schemeClr val="bg1"/>
                </a:solidFill>
              </a:rPr>
              <a:t> are projected to a depth of 10 km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Age</a:t>
            </a:r>
            <a:r>
              <a:rPr lang="en-US" dirty="0">
                <a:solidFill>
                  <a:schemeClr val="bg1"/>
                </a:solidFill>
              </a:rPr>
              <a:t>, geochemistry, structure, and plate tectonic environment impact the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interpretations </a:t>
            </a:r>
            <a:r>
              <a:rPr lang="en-US" dirty="0">
                <a:solidFill>
                  <a:schemeClr val="bg1"/>
                </a:solidFill>
              </a:rPr>
              <a:t>shown in the cross-sections. </a:t>
            </a:r>
          </a:p>
        </p:txBody>
      </p:sp>
    </p:spTree>
    <p:extLst>
      <p:ext uri="{BB962C8B-B14F-4D97-AF65-F5344CB8AC3E}">
        <p14:creationId xmlns:p14="http://schemas.microsoft.com/office/powerpoint/2010/main" val="32583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7353" y="1376863"/>
            <a:ext cx="725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Fault slices, Windows, Conodonts, and Volcanics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Underhill slice, Green Mtn slice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353" y="213848"/>
            <a:ext cx="6180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Ex. 1:  West Bolton: detailed mapping by Thompson and Thompson; age and fossil data to provide control on faults and stratigraphy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205" y="6137994"/>
            <a:ext cx="337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1961 – Coherent stratigraphy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04525" y="370713"/>
            <a:ext cx="1600200" cy="1689964"/>
            <a:chOff x="838200" y="457200"/>
            <a:chExt cx="1600200" cy="1689964"/>
          </a:xfrm>
        </p:grpSpPr>
        <p:pic>
          <p:nvPicPr>
            <p:cNvPr id="15" name="Picture 14" descr="GenGeologyColor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800" y="457200"/>
              <a:ext cx="1371600" cy="1689964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838200" y="762000"/>
              <a:ext cx="5334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67831" y="2023194"/>
            <a:ext cx="3791849" cy="4114800"/>
            <a:chOff x="4876800" y="2362200"/>
            <a:chExt cx="3791849" cy="4114800"/>
          </a:xfrm>
        </p:grpSpPr>
        <p:pic>
          <p:nvPicPr>
            <p:cNvPr id="3" name="Picture 2" descr="vtCropBolton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6800" y="2362200"/>
              <a:ext cx="3791849" cy="411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5-Point Star 17"/>
            <p:cNvSpPr/>
            <p:nvPr/>
          </p:nvSpPr>
          <p:spPr>
            <a:xfrm>
              <a:off x="6858000" y="4343400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66644" y="2200753"/>
            <a:ext cx="3962400" cy="4312422"/>
            <a:chOff x="533400" y="2209800"/>
            <a:chExt cx="3962400" cy="4312422"/>
          </a:xfrm>
        </p:grpSpPr>
        <p:pic>
          <p:nvPicPr>
            <p:cNvPr id="2" name="Picture 1" descr="BoltonWindow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2209800"/>
              <a:ext cx="3962400" cy="43124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5-Point Star 18"/>
            <p:cNvSpPr/>
            <p:nvPr/>
          </p:nvSpPr>
          <p:spPr>
            <a:xfrm>
              <a:off x="2667000" y="4267200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49031" y="6439418"/>
            <a:ext cx="302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2011 – Multiple folded thrusts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8419</TotalTime>
  <Words>1003</Words>
  <Application>Microsoft Office PowerPoint</Application>
  <PresentationFormat>On-screen Show (4:3)</PresentationFormat>
  <Paragraphs>192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 2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Agency of Natural Resources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marjieg</dc:creator>
  <cp:lastModifiedBy>Jim Duncan</cp:lastModifiedBy>
  <cp:revision>828</cp:revision>
  <dcterms:created xsi:type="dcterms:W3CDTF">2012-03-01T15:29:23Z</dcterms:created>
  <dcterms:modified xsi:type="dcterms:W3CDTF">2015-01-13T18:59:59Z</dcterms:modified>
</cp:coreProperties>
</file>