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2754" y="-7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vanspc\Shared_Projects\2011\LCBP_Littoral\report\2012-03-13_bio_stats_revi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52118866389755"/>
          <c:y val="6.6288835988524683E-2"/>
          <c:w val="0.78660899380696703"/>
          <c:h val="0.75442165659525606"/>
        </c:manualLayout>
      </c:layout>
      <c:scatterChart>
        <c:scatterStyle val="lineMarker"/>
        <c:ser>
          <c:idx val="1"/>
          <c:order val="0"/>
          <c:tx>
            <c:v>Macroinvertebrate Taxa Richness</c:v>
          </c:tx>
          <c:spPr>
            <a:ln w="28575">
              <a:noFill/>
            </a:ln>
          </c:spPr>
          <c:marker>
            <c:symbol val="square"/>
            <c:size val="20"/>
          </c:marker>
          <c:xVal>
            <c:numRef>
              <c:f>all!$AM$16:$AM$26</c:f>
              <c:numCache>
                <c:formatCode>General</c:formatCode>
                <c:ptCount val="11"/>
                <c:pt idx="0">
                  <c:v>3.6215999999999999</c:v>
                </c:pt>
                <c:pt idx="1">
                  <c:v>8.8851000000000067</c:v>
                </c:pt>
                <c:pt idx="2">
                  <c:v>1.1037999999999943</c:v>
                </c:pt>
                <c:pt idx="3">
                  <c:v>2.0270999999999999</c:v>
                </c:pt>
                <c:pt idx="4">
                  <c:v>3.5000000000000144E-3</c:v>
                </c:pt>
                <c:pt idx="5">
                  <c:v>1.1500000000000067E-2</c:v>
                </c:pt>
                <c:pt idx="6">
                  <c:v>8.25</c:v>
                </c:pt>
                <c:pt idx="7">
                  <c:v>27.8873</c:v>
                </c:pt>
                <c:pt idx="8">
                  <c:v>50.109100000000012</c:v>
                </c:pt>
                <c:pt idx="9">
                  <c:v>0.86960000000000326</c:v>
                </c:pt>
                <c:pt idx="10">
                  <c:v>3.0874000000000001</c:v>
                </c:pt>
              </c:numCache>
            </c:numRef>
          </c:xVal>
          <c:yVal>
            <c:numRef>
              <c:f>all!$BT$16:$BT$26</c:f>
              <c:numCache>
                <c:formatCode>General</c:formatCode>
                <c:ptCount val="11"/>
                <c:pt idx="0">
                  <c:v>26</c:v>
                </c:pt>
                <c:pt idx="1">
                  <c:v>27</c:v>
                </c:pt>
                <c:pt idx="2">
                  <c:v>27</c:v>
                </c:pt>
                <c:pt idx="3">
                  <c:v>28</c:v>
                </c:pt>
                <c:pt idx="4">
                  <c:v>25</c:v>
                </c:pt>
                <c:pt idx="5">
                  <c:v>31</c:v>
                </c:pt>
                <c:pt idx="6">
                  <c:v>22</c:v>
                </c:pt>
                <c:pt idx="7">
                  <c:v>17</c:v>
                </c:pt>
                <c:pt idx="8">
                  <c:v>18</c:v>
                </c:pt>
                <c:pt idx="9">
                  <c:v>30</c:v>
                </c:pt>
                <c:pt idx="10">
                  <c:v>25</c:v>
                </c:pt>
              </c:numCache>
            </c:numRef>
          </c:yVal>
        </c:ser>
        <c:ser>
          <c:idx val="0"/>
          <c:order val="1"/>
          <c:tx>
            <c:v>Fish Richness</c:v>
          </c:tx>
          <c:spPr>
            <a:ln w="28575">
              <a:noFill/>
            </a:ln>
          </c:spPr>
          <c:marker>
            <c:symbol val="diamond"/>
            <c:size val="20"/>
          </c:marker>
          <c:xVal>
            <c:numRef>
              <c:f>all!$AM$16:$AM$26</c:f>
              <c:numCache>
                <c:formatCode>General</c:formatCode>
                <c:ptCount val="11"/>
                <c:pt idx="0">
                  <c:v>3.6215999999999999</c:v>
                </c:pt>
                <c:pt idx="1">
                  <c:v>8.8851000000000067</c:v>
                </c:pt>
                <c:pt idx="2">
                  <c:v>1.1037999999999943</c:v>
                </c:pt>
                <c:pt idx="3">
                  <c:v>2.0270999999999999</c:v>
                </c:pt>
                <c:pt idx="4">
                  <c:v>3.5000000000000144E-3</c:v>
                </c:pt>
                <c:pt idx="5">
                  <c:v>1.1500000000000067E-2</c:v>
                </c:pt>
                <c:pt idx="6">
                  <c:v>8.25</c:v>
                </c:pt>
                <c:pt idx="7">
                  <c:v>27.8873</c:v>
                </c:pt>
                <c:pt idx="8">
                  <c:v>50.109100000000012</c:v>
                </c:pt>
                <c:pt idx="9">
                  <c:v>0.86960000000000326</c:v>
                </c:pt>
                <c:pt idx="10">
                  <c:v>3.0874000000000001</c:v>
                </c:pt>
              </c:numCache>
            </c:numRef>
          </c:xVal>
          <c:yVal>
            <c:numRef>
              <c:f>all!$CG$16:$CG$26</c:f>
              <c:numCache>
                <c:formatCode>General</c:formatCode>
                <c:ptCount val="11"/>
                <c:pt idx="0">
                  <c:v>12</c:v>
                </c:pt>
                <c:pt idx="1">
                  <c:v>6</c:v>
                </c:pt>
                <c:pt idx="2">
                  <c:v>10</c:v>
                </c:pt>
                <c:pt idx="3">
                  <c:v>6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</c:numCache>
            </c:numRef>
          </c:yVal>
        </c:ser>
        <c:dLbls/>
        <c:axId val="78620160"/>
        <c:axId val="78622080"/>
      </c:scatterChart>
      <c:valAx>
        <c:axId val="7862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Mean WEP 10+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8622080"/>
        <c:crosses val="autoZero"/>
        <c:crossBetween val="midCat"/>
      </c:valAx>
      <c:valAx>
        <c:axId val="786220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Richness</a:t>
                </a:r>
              </a:p>
            </c:rich>
          </c:tx>
          <c:layout>
            <c:manualLayout>
              <c:xMode val="edge"/>
              <c:yMode val="edge"/>
              <c:x val="9.3538279745660861E-3"/>
              <c:y val="0.3506616656026105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8620160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847560847076855"/>
          <c:y val="7.1953075122366469E-2"/>
          <c:w val="0.33282122152405041"/>
          <c:h val="0.13105146485067748"/>
        </c:manualLayout>
      </c:layout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0.28002</cdr:x>
      <cdr:y>0.08069</cdr:y>
    </cdr:from>
    <cdr:to>
      <cdr:x>0.47858</cdr:x>
      <cdr:y>0.16256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3413992" y="454967"/>
          <a:ext cx="242085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400" dirty="0" smtClean="0">
              <a:solidFill>
                <a:srgbClr val="C00000"/>
              </a:solidFill>
            </a:rPr>
            <a:t>ρ= -0.66  </a:t>
          </a:r>
          <a:r>
            <a:rPr lang="en-US" sz="2400" i="1" dirty="0" smtClean="0">
              <a:solidFill>
                <a:srgbClr val="C00000"/>
              </a:solidFill>
            </a:rPr>
            <a:t>p</a:t>
          </a:r>
          <a:r>
            <a:rPr lang="en-US" sz="2400" dirty="0" smtClean="0">
              <a:solidFill>
                <a:srgbClr val="C00000"/>
              </a:solidFill>
            </a:rPr>
            <a:t>= 0.028</a:t>
          </a:r>
          <a:endParaRPr lang="en-US" sz="24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0.28002</cdr:x>
      <cdr:y>0.16177</cdr:y>
    </cdr:from>
    <cdr:to>
      <cdr:x>0.47858</cdr:x>
      <cdr:y>0.24364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413992" y="912167"/>
          <a:ext cx="242085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400" dirty="0" smtClean="0">
              <a:solidFill>
                <a:srgbClr val="4F81BD">
                  <a:lumMod val="75000"/>
                </a:srgbClr>
              </a:solidFill>
            </a:rPr>
            <a:t>ρ= -0.56  </a:t>
          </a:r>
          <a:r>
            <a:rPr lang="en-US" sz="2400" i="1" dirty="0" smtClean="0">
              <a:solidFill>
                <a:srgbClr val="4F81BD">
                  <a:lumMod val="75000"/>
                </a:srgbClr>
              </a:solidFill>
            </a:rPr>
            <a:t>p</a:t>
          </a:r>
          <a:r>
            <a:rPr lang="en-US" sz="2400" dirty="0" smtClean="0">
              <a:solidFill>
                <a:srgbClr val="4F81BD">
                  <a:lumMod val="75000"/>
                </a:srgbClr>
              </a:solidFill>
            </a:rPr>
            <a:t>= 0.025</a:t>
          </a:r>
          <a:endParaRPr lang="en-US" sz="2400" dirty="0">
            <a:solidFill>
              <a:srgbClr val="4F81BD">
                <a:lumMod val="75000"/>
              </a:srgb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683D-9840-423E-B79B-D68B60619B39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BA63F-75A4-417B-9682-EF7AB69068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33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BA63F-75A4-417B-9682-EF7AB69068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7128-147A-4DCE-A493-1A1C4AED534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6E52-DDBA-4911-A742-E969F42BE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5.emf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6.em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0"/>
            <a:ext cx="38221920" cy="2590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Estimating wind and wave exposure and its effect on shoreline habitat in Malletts Bay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05672"/>
            <a:ext cx="14401800" cy="9753600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1200"/>
              </a:spcAft>
            </a:pPr>
            <a:r>
              <a:rPr lang="en-US" sz="6500" b="1" dirty="0" smtClean="0">
                <a:solidFill>
                  <a:schemeClr val="tx1"/>
                </a:solidFill>
              </a:rPr>
              <a:t>Project Description</a:t>
            </a:r>
          </a:p>
          <a:p>
            <a:pPr algn="l">
              <a:spcAft>
                <a:spcPts val="600"/>
              </a:spcAft>
            </a:pPr>
            <a:r>
              <a:rPr lang="en-US" sz="4800" dirty="0" smtClean="0">
                <a:solidFill>
                  <a:schemeClr val="tx1"/>
                </a:solidFill>
              </a:rPr>
              <a:t>Our project goal was to determine the impacts of shoreline development on littoral habitat quality in Lake Champlain.</a:t>
            </a:r>
          </a:p>
          <a:p>
            <a:pPr marL="241300" indent="-2413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Malletts Bay study area – representative of the diverse littoral and shoreline conditions throughout Lake Champlain</a:t>
            </a:r>
          </a:p>
          <a:p>
            <a:pPr marL="192088" indent="-19208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GIS mapping of shoreline land cover</a:t>
            </a:r>
          </a:p>
          <a:p>
            <a:pPr marL="192088" indent="-19208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Field measurements of littoral habitat conditions (90 sites)</a:t>
            </a:r>
          </a:p>
          <a:p>
            <a:pPr marL="1203325" lvl="1" indent="-241300" algn="l"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tx1"/>
                </a:solidFill>
              </a:rPr>
              <a:t>Shoreline, bank, and buffer characteristics</a:t>
            </a:r>
          </a:p>
          <a:p>
            <a:pPr marL="1203325" lvl="1" indent="-241300" algn="l"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tx1"/>
                </a:solidFill>
              </a:rPr>
              <a:t>Physical habitat: substrate, woody debris, and organic detritus</a:t>
            </a:r>
          </a:p>
          <a:p>
            <a:pPr marL="1203325" lvl="1" indent="-241300" algn="l"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tx1"/>
                </a:solidFill>
              </a:rPr>
              <a:t>Biota: aquatic macrophytes, fish, and macroinvertebrates</a:t>
            </a:r>
          </a:p>
          <a:p>
            <a:pPr marL="1203325" lvl="1" indent="-241300" algn="l">
              <a:buFont typeface="Arial" pitchFamily="34" charset="0"/>
              <a:buChar char="•"/>
            </a:pPr>
            <a:r>
              <a:rPr lang="en-US" sz="3900" dirty="0" smtClean="0">
                <a:solidFill>
                  <a:schemeClr val="tx1"/>
                </a:solidFill>
              </a:rPr>
              <a:t>Multivariate analysis to test for impacts of shoreline development and other physical factors  on littoral habitat and biota</a:t>
            </a:r>
          </a:p>
          <a:p>
            <a:pPr marL="577850" lvl="1" indent="144463" algn="l">
              <a:buFont typeface="Arial" pitchFamily="34" charset="0"/>
              <a:buChar char="•"/>
            </a:pPr>
            <a:endParaRPr lang="en-US" sz="3600" dirty="0" smtClean="0"/>
          </a:p>
          <a:p>
            <a:pPr lvl="1" algn="l">
              <a:buFont typeface="Arial" pitchFamily="34" charset="0"/>
              <a:buChar char="•"/>
            </a:pPr>
            <a:endParaRPr lang="en-US" sz="5400" dirty="0" smtClean="0"/>
          </a:p>
          <a:p>
            <a:pPr algn="l"/>
            <a:endParaRPr lang="en-US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625000" y="6705600"/>
            <a:ext cx="13106400" cy="1341120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738800" y="16840200"/>
            <a:ext cx="15773400" cy="5943600"/>
          </a:xfrm>
          <a:prstGeom prst="rect">
            <a:avLst/>
          </a:prstGeom>
        </p:spPr>
        <p:txBody>
          <a:bodyPr vert="horz" lIns="438912" tIns="219456" rIns="438912" bIns="219456" rtlCol="0">
            <a:normAutofit fontScale="92500" lnSpcReduction="20000"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500" b="1" dirty="0" smtClean="0"/>
              <a:t>Wind/Wave Exposure </a:t>
            </a:r>
            <a:r>
              <a:rPr kumimoji="0" lang="en-US" sz="6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Methods</a:t>
            </a:r>
          </a:p>
          <a:p>
            <a:pPr marL="0" marR="0" lvl="0" indent="0" algn="just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 smtClean="0"/>
              <a:t>5 year dataset from VMC CRF Station – 15minute MET data</a:t>
            </a:r>
          </a:p>
          <a:p>
            <a:pPr marL="481013" lvl="1" indent="-192088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Determined probability of wind driven wave generation based on compass bearing</a:t>
            </a:r>
          </a:p>
          <a:p>
            <a:pPr marL="481013" lvl="1" indent="-1920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/>
              <a:t>Measured unencumbered fetch on 5 vectors over a 45° angle from shore</a:t>
            </a:r>
            <a:endParaRPr kumimoji="0" lang="en-US" sz="4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1013" lvl="1" indent="-1920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800" dirty="0" smtClean="0"/>
              <a:t>Calculated wind erosion potential (WEP) metric: </a:t>
            </a:r>
          </a:p>
          <a:p>
            <a:pPr marL="481013" lvl="1" indent="-192088" algn="just">
              <a:spcBef>
                <a:spcPct val="20000"/>
              </a:spcBef>
            </a:pPr>
            <a:r>
              <a:rPr lang="en-US" sz="4800" dirty="0" smtClean="0"/>
              <a:t>WEP =Fetch*Shoreline angle*P wind speed &gt;10kt</a:t>
            </a:r>
            <a:endParaRPr kumimoji="0" lang="en-US" sz="4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2556" y="5621996"/>
            <a:ext cx="9485462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LandCover_Overview_Zoo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272" y="22850672"/>
            <a:ext cx="8875058" cy="6858000"/>
          </a:xfrm>
          <a:prstGeom prst="rect">
            <a:avLst/>
          </a:prstGeom>
        </p:spPr>
      </p:pic>
      <p:pic>
        <p:nvPicPr>
          <p:cNvPr id="15" name="Picture 14" descr="colorlogo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593" y="30140720"/>
            <a:ext cx="1933158" cy="1828800"/>
          </a:xfrm>
          <a:prstGeom prst="rect">
            <a:avLst/>
          </a:prstGeom>
          <a:noFill/>
        </p:spPr>
      </p:pic>
      <p:pic>
        <p:nvPicPr>
          <p:cNvPr id="17" name="Picture 16" descr="FEA_logo_footer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393" y="30220132"/>
            <a:ext cx="3173563" cy="1828800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9956268" y="22723896"/>
            <a:ext cx="5181600" cy="6984776"/>
            <a:chOff x="10439400" y="23012400"/>
            <a:chExt cx="3662758" cy="5135563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1716" r="16311"/>
            <a:stretch>
              <a:fillRect/>
            </a:stretch>
          </p:blipFill>
          <p:spPr bwMode="auto">
            <a:xfrm>
              <a:off x="10439400" y="23088600"/>
              <a:ext cx="3662758" cy="505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>
              <a:stCxn id="23" idx="1"/>
              <a:endCxn id="23" idx="3"/>
            </p:cNvCxnSpPr>
            <p:nvPr/>
          </p:nvCxnSpPr>
          <p:spPr>
            <a:xfrm>
              <a:off x="11299191" y="26460015"/>
              <a:ext cx="913469" cy="383216"/>
            </a:xfrm>
            <a:prstGeom prst="line">
              <a:avLst/>
            </a:prstGeom>
            <a:ln w="1270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687999" y="23088600"/>
              <a:ext cx="1037401" cy="24384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2602399" y="23012400"/>
              <a:ext cx="1113601" cy="28956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925999" y="27355800"/>
              <a:ext cx="914400" cy="381000"/>
            </a:xfrm>
            <a:prstGeom prst="line">
              <a:avLst/>
            </a:prstGeom>
            <a:ln w="1270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 rot="1365536">
              <a:off x="11260628" y="25610944"/>
              <a:ext cx="990596" cy="2081357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67895">
              <a:off x="11350422" y="26250269"/>
              <a:ext cx="1025504" cy="41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0.5m depth or</a:t>
              </a:r>
            </a:p>
            <a:p>
              <a:r>
                <a:rPr lang="en-US" sz="1600" dirty="0" smtClean="0"/>
                <a:t>10m distance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367895">
              <a:off x="11016223" y="27164670"/>
              <a:ext cx="1025504" cy="41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1m depth or</a:t>
              </a:r>
            </a:p>
            <a:p>
              <a:r>
                <a:rPr lang="en-US" sz="1600" dirty="0" smtClean="0"/>
                <a:t>20m distance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7574348">
              <a:off x="11619681" y="24252730"/>
              <a:ext cx="2110157" cy="26002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Bank and buffer survey area</a:t>
              </a:r>
              <a:endParaRPr lang="en-US" sz="1800" dirty="0"/>
            </a:p>
          </p:txBody>
        </p:sp>
      </p:grpSp>
      <p:pic>
        <p:nvPicPr>
          <p:cNvPr id="13" name="Picture 12" descr="macrophyte ID.jpg"/>
          <p:cNvPicPr>
            <a:picLocks noChangeAspect="1"/>
          </p:cNvPicPr>
          <p:nvPr/>
        </p:nvPicPr>
        <p:blipFill>
          <a:blip r:embed="rId8" cstate="print"/>
          <a:srcRect l="5808" r="20755"/>
          <a:stretch>
            <a:fillRect/>
          </a:stretch>
        </p:blipFill>
        <p:spPr>
          <a:xfrm>
            <a:off x="-9601200" y="18973800"/>
            <a:ext cx="3805238" cy="3886200"/>
          </a:xfrm>
          <a:prstGeom prst="rect">
            <a:avLst/>
          </a:prstGeom>
        </p:spPr>
      </p:pic>
      <p:pic>
        <p:nvPicPr>
          <p:cNvPr id="40" name="Picture 39" descr="Report_Fig_2.2.jpg"/>
          <p:cNvPicPr>
            <a:picLocks noChangeAspect="1"/>
          </p:cNvPicPr>
          <p:nvPr/>
        </p:nvPicPr>
        <p:blipFill>
          <a:blip r:embed="rId9" cstate="print"/>
          <a:srcRect l="3736" t="2987" r="2965" b="9434"/>
          <a:stretch>
            <a:fillRect/>
          </a:stretch>
        </p:blipFill>
        <p:spPr>
          <a:xfrm>
            <a:off x="991272" y="12329160"/>
            <a:ext cx="14135397" cy="1024128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5205792" y="3200400"/>
            <a:ext cx="28270200" cy="5943600"/>
            <a:chOff x="15205792" y="3200400"/>
            <a:chExt cx="28270200" cy="5943600"/>
          </a:xfrm>
        </p:grpSpPr>
        <p:grpSp>
          <p:nvGrpSpPr>
            <p:cNvPr id="39" name="Group 38"/>
            <p:cNvGrpSpPr/>
            <p:nvPr/>
          </p:nvGrpSpPr>
          <p:grpSpPr>
            <a:xfrm>
              <a:off x="15205792" y="3200400"/>
              <a:ext cx="28270200" cy="5943600"/>
              <a:chOff x="16805992" y="3657600"/>
              <a:chExt cx="28270200" cy="5943600"/>
            </a:xfrm>
          </p:grpSpPr>
          <p:sp>
            <p:nvSpPr>
              <p:cNvPr id="7" name="Subtitle 2"/>
              <p:cNvSpPr txBox="1">
                <a:spLocks/>
              </p:cNvSpPr>
              <p:nvPr/>
            </p:nvSpPr>
            <p:spPr>
              <a:xfrm>
                <a:off x="16805992" y="8382000"/>
                <a:ext cx="28270200" cy="1219200"/>
              </a:xfrm>
              <a:prstGeom prst="rect">
                <a:avLst/>
              </a:prstGeom>
            </p:spPr>
            <p:txBody>
              <a:bodyPr vert="horz" lIns="438912" tIns="219456" rIns="438912" bIns="219456" rtlCol="0">
                <a:noAutofit/>
              </a:bodyPr>
              <a:lstStyle/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400" b="1" dirty="0" smtClean="0"/>
                  <a:t>Field Observation: </a:t>
                </a:r>
                <a:r>
                  <a:rPr kumimoji="0" lang="en-US" sz="440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Highly variable</a:t>
                </a:r>
                <a:r>
                  <a:rPr kumimoji="0" lang="en-US" sz="440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shoreline erosion and littoral habitat characteristics, potentially influenced by aspect</a:t>
                </a:r>
                <a:endParaRPr kumimoji="0" lang="en-US" sz="44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7221200" y="3657600"/>
                <a:ext cx="21259800" cy="4846320"/>
                <a:chOff x="17221200" y="3657600"/>
                <a:chExt cx="21259800" cy="4846320"/>
              </a:xfrm>
            </p:grpSpPr>
            <p:pic>
              <p:nvPicPr>
                <p:cNvPr id="8" name="Picture 7" descr="Sept 1 2011 erosion 3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 l="7500" t="17084" r="39355" b="39584"/>
                <a:stretch>
                  <a:fillRect/>
                </a:stretch>
              </p:blipFill>
              <p:spPr>
                <a:xfrm>
                  <a:off x="17221200" y="3657600"/>
                  <a:ext cx="7924800" cy="4846320"/>
                </a:xfrm>
                <a:prstGeom prst="rect">
                  <a:avLst/>
                </a:prstGeom>
              </p:spPr>
            </p:pic>
            <p:pic>
              <p:nvPicPr>
                <p:cNvPr id="9" name="Picture 8" descr="9-1 #6.jpg"/>
                <p:cNvPicPr>
                  <a:picLocks noChangeAspect="1"/>
                </p:cNvPicPr>
                <p:nvPr/>
              </p:nvPicPr>
              <p:blipFill>
                <a:blip r:embed="rId11" cstate="print"/>
                <a:srcRect t="4762" r="13020" b="21479"/>
                <a:stretch>
                  <a:fillRect/>
                </a:stretch>
              </p:blipFill>
              <p:spPr>
                <a:xfrm>
                  <a:off x="30861000" y="3657600"/>
                  <a:ext cx="7620000" cy="4846320"/>
                </a:xfrm>
                <a:prstGeom prst="rect">
                  <a:avLst/>
                </a:prstGeom>
              </p:spPr>
            </p:pic>
            <p:pic>
              <p:nvPicPr>
                <p:cNvPr id="37" name="Picture 36" descr="site 2.jpg"/>
                <p:cNvPicPr>
                  <a:picLocks noChangeAspect="1"/>
                </p:cNvPicPr>
                <p:nvPr/>
              </p:nvPicPr>
              <p:blipFill>
                <a:blip r:embed="rId12" cstate="print"/>
                <a:srcRect l="-1042" r="3557" b="11111"/>
                <a:stretch>
                  <a:fillRect/>
                </a:stretch>
              </p:blipFill>
              <p:spPr>
                <a:xfrm>
                  <a:off x="24155400" y="3657600"/>
                  <a:ext cx="7086600" cy="484632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3" name="Picture 42" descr="Site 64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76000" y="3200400"/>
              <a:ext cx="6461760" cy="4846320"/>
            </a:xfrm>
            <a:prstGeom prst="rect">
              <a:avLst/>
            </a:prstGeom>
          </p:spPr>
        </p:pic>
      </p:grpSp>
      <p:pic>
        <p:nvPicPr>
          <p:cNvPr id="45" name="Picture 44" descr="st-michaels-colleg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64593" y="30441876"/>
            <a:ext cx="2953172" cy="1463040"/>
          </a:xfrm>
          <a:prstGeom prst="rect">
            <a:avLst/>
          </a:prstGeom>
        </p:spPr>
      </p:pic>
      <p:pic>
        <p:nvPicPr>
          <p:cNvPr id="46" name="Picture 45" descr="UVM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012593" y="30513884"/>
            <a:ext cx="3379807" cy="1463040"/>
          </a:xfrm>
          <a:prstGeom prst="rect">
            <a:avLst/>
          </a:prstGeom>
        </p:spPr>
      </p:pic>
      <p:sp>
        <p:nvSpPr>
          <p:cNvPr id="47" name="Subtitle 2"/>
          <p:cNvSpPr txBox="1">
            <a:spLocks/>
          </p:cNvSpPr>
          <p:nvPr/>
        </p:nvSpPr>
        <p:spPr>
          <a:xfrm>
            <a:off x="15356868" y="17899360"/>
            <a:ext cx="11004993" cy="13834664"/>
          </a:xfrm>
          <a:prstGeom prst="rect">
            <a:avLst/>
          </a:prstGeom>
        </p:spPr>
        <p:txBody>
          <a:bodyPr vert="horz" lIns="438912" tIns="219456" rIns="438912" bIns="219456" rtlCol="0">
            <a:normAutofit fontScale="62500" lnSpcReduction="20000"/>
          </a:bodyPr>
          <a:lstStyle/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noProof="0" dirty="0" smtClean="0"/>
              <a:t>Results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6400" dirty="0" smtClean="0"/>
              <a:t>Overall project results showed that shoreline development was linked to many of the same littoral habitat impacts that were identified in a comprehensive study of Vermont inland lakes.  </a:t>
            </a:r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400" dirty="0" smtClean="0"/>
              <a:t>However, many of our structural and biotic variables were also correlated with </a:t>
            </a:r>
            <a:r>
              <a:rPr lang="en-US" sz="6400" dirty="0" smtClean="0"/>
              <a:t>wind erosion potential </a:t>
            </a:r>
            <a:r>
              <a:rPr lang="en-US" sz="6400" dirty="0" smtClean="0"/>
              <a:t>(WEP), which explained some of the increased variation between shoreline development and littoral habitat quality in Lake Champlain.</a:t>
            </a:r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400" dirty="0" smtClean="0"/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400" b="1" dirty="0" smtClean="0"/>
              <a:t>Variables significantly correlated with WEP:</a:t>
            </a:r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6400" dirty="0" smtClean="0"/>
              <a:t>Woody debris/organic </a:t>
            </a:r>
            <a:r>
              <a:rPr lang="en-US" sz="6400" dirty="0" smtClean="0"/>
              <a:t>material</a:t>
            </a:r>
            <a:r>
              <a:rPr lang="en-US" sz="7000" baseline="30000" dirty="0" smtClean="0"/>
              <a:t>±</a:t>
            </a:r>
            <a:endParaRPr lang="en-US" sz="6400" baseline="30000" dirty="0" smtClean="0"/>
          </a:p>
          <a:p>
            <a:pPr marL="457200" marR="0" lvl="0" indent="-21590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6400" dirty="0" smtClean="0"/>
              <a:t>Macrophyte </a:t>
            </a:r>
            <a:r>
              <a:rPr lang="en-US" sz="6400" dirty="0" smtClean="0"/>
              <a:t>abundance</a:t>
            </a:r>
            <a:r>
              <a:rPr lang="en-US" sz="6400" baseline="30000" dirty="0" smtClean="0"/>
              <a:t>*</a:t>
            </a:r>
            <a:endParaRPr lang="en-US" sz="6400" baseline="30000" dirty="0" smtClean="0"/>
          </a:p>
          <a:p>
            <a:pPr marL="457200" lvl="0" indent="-215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6400" dirty="0" smtClean="0"/>
              <a:t>Sensitive macroinvertebrate taxa richness and  </a:t>
            </a:r>
            <a:r>
              <a:rPr lang="en-US" sz="6400" dirty="0" smtClean="0"/>
              <a:t>abundance</a:t>
            </a:r>
            <a:r>
              <a:rPr lang="en-US" sz="7000" baseline="30000" dirty="0" smtClean="0"/>
              <a:t>±</a:t>
            </a:r>
            <a:endParaRPr lang="en-US" sz="6400" baseline="30000" dirty="0" smtClean="0"/>
          </a:p>
          <a:p>
            <a:pPr marL="157163" marR="0" lvl="0" indent="-157163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800" dirty="0" smtClean="0"/>
              <a:t>*muck bottom sites only     ±muck and rocky bottom sites</a:t>
            </a:r>
            <a:endParaRPr lang="en-US" sz="3800" dirty="0" smtClean="0"/>
          </a:p>
          <a:p>
            <a:pPr marR="0" lvl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000" b="1" dirty="0" smtClean="0"/>
          </a:p>
          <a:p>
            <a:pPr marR="0" lvl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400" b="1" dirty="0" smtClean="0"/>
              <a:t>Several </a:t>
            </a:r>
            <a:r>
              <a:rPr lang="en-US" sz="6400" b="1" dirty="0" smtClean="0"/>
              <a:t>additional biotic metrics were significant with multiple regressions combining WEP and development. </a:t>
            </a:r>
          </a:p>
          <a:p>
            <a:pPr marL="157163" marR="0" lvl="0" indent="-157163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dirty="0" smtClean="0"/>
          </a:p>
          <a:p>
            <a:pPr marL="157163" marR="0" lvl="0" indent="-157163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400" dirty="0" smtClean="0"/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dirty="0" smtClean="0"/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8" name="Char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581903"/>
              </p:ext>
            </p:extLst>
          </p:nvPr>
        </p:nvGraphicFramePr>
        <p:xfrm>
          <a:off x="28498328" y="19519540"/>
          <a:ext cx="12934797" cy="598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/>
          <a:srcRect l="7583" t="1448" r="15065" b="880"/>
          <a:stretch>
            <a:fillRect/>
          </a:stretch>
        </p:blipFill>
        <p:spPr bwMode="auto">
          <a:xfrm>
            <a:off x="45492216" y="7278180"/>
            <a:ext cx="98298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28894372" y="26000260"/>
          <a:ext cx="12039600" cy="4381138"/>
        </p:xfrm>
        <a:graphic>
          <a:graphicData uri="http://schemas.openxmlformats.org/drawingml/2006/table">
            <a:tbl>
              <a:tblPr/>
              <a:tblGrid>
                <a:gridCol w="3028227"/>
                <a:gridCol w="2305773"/>
                <a:gridCol w="2209800"/>
                <a:gridCol w="2286000"/>
                <a:gridCol w="2209800"/>
              </a:tblGrid>
              <a:tr h="60778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Littoral Habitat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Metric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High Development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 Development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7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High WEP (&gt;20)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 WEP (&lt;20)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High WEP (&gt;20)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 WEP (&lt;20)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29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Macrophyte Richness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Moderate (2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Highest (13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Lowest (5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Moderate (11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Woody Debris Habitat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Lower (1.1)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Higher (2.9)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9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Biotic Richness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Lowest (3) 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Mod-Low (4)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Mod-High (6)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Highest (7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2278748" y="19195504"/>
            <a:ext cx="599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Biotic richness at rocky sites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28930376" y="30464756"/>
            <a:ext cx="12038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Summary results matrix for sandy and muck bottom sites</a:t>
            </a:r>
            <a:endParaRPr lang="en-US" sz="4000" dirty="0"/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15316200" y="9525000"/>
            <a:ext cx="10337812" cy="1013460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400" b="1" dirty="0" smtClean="0"/>
              <a:t>Wind/Wave Exposure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Methods</a:t>
            </a:r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/>
              <a:t>5 year dataset from VMC Colchester Reef Station (CRF) 15-minute MET data</a:t>
            </a:r>
          </a:p>
          <a:p>
            <a:pPr marL="481013" lvl="1" indent="-192088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Determined probability of wind driven wave generation based on compass bearing</a:t>
            </a:r>
          </a:p>
          <a:p>
            <a:pPr marL="481013" lvl="1" indent="-1920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 smtClean="0"/>
              <a:t>Measured unencumbered fetch on 5 vectors over a 45° angle from shore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1013" lvl="1" indent="-1920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 smtClean="0"/>
              <a:t>Calculated wind erosion potential (WEP) metric: </a:t>
            </a:r>
          </a:p>
          <a:p>
            <a:pPr marL="481013" lvl="1" indent="-192088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WEP =Fetch*Shoreline angle*P wind speed &gt;10kt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3891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5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78193" y="30400152"/>
            <a:ext cx="3191776" cy="1828800"/>
          </a:xfrm>
          <a:prstGeom prst="rect">
            <a:avLst/>
          </a:prstGeom>
          <a:noFill/>
        </p:spPr>
      </p:pic>
      <p:pic>
        <p:nvPicPr>
          <p:cNvPr id="55" name="Picture 54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6092" y="12174724"/>
            <a:ext cx="6984776" cy="466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ite_26_WEP.jpg"/>
          <p:cNvPicPr>
            <a:picLocks noChangeAspect="1"/>
          </p:cNvPicPr>
          <p:nvPr/>
        </p:nvPicPr>
        <p:blipFill>
          <a:blip r:embed="rId20" cstate="print"/>
          <a:srcRect l="2944" t="13235" r="13432" b="7353"/>
          <a:stretch>
            <a:fillRect/>
          </a:stretch>
        </p:blipFill>
        <p:spPr>
          <a:xfrm>
            <a:off x="35685880" y="9540996"/>
            <a:ext cx="7358064" cy="904244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1" cstate="print"/>
          <a:srcRect l="11598" t="711" r="17107" b="398"/>
          <a:stretch>
            <a:fillRect/>
          </a:stretch>
        </p:blipFill>
        <p:spPr bwMode="auto">
          <a:xfrm>
            <a:off x="25870035" y="8970368"/>
            <a:ext cx="9469053" cy="957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477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Estimating wind and wave exposure and its effect on shoreline habitat in Malletts Bay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wind and wave exposure the effect on shoreline habitat in Malletts Bay</dc:title>
  <dc:creator>JOE-FEA</dc:creator>
  <cp:lastModifiedBy>JOE-FEA</cp:lastModifiedBy>
  <cp:revision>50</cp:revision>
  <dcterms:created xsi:type="dcterms:W3CDTF">2014-12-03T13:49:04Z</dcterms:created>
  <dcterms:modified xsi:type="dcterms:W3CDTF">2014-12-08T12:24:49Z</dcterms:modified>
</cp:coreProperties>
</file>