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57" r:id="rId6"/>
    <p:sldId id="262" r:id="rId7"/>
    <p:sldId id="263" r:id="rId8"/>
    <p:sldId id="264" r:id="rId9"/>
    <p:sldId id="265" r:id="rId10"/>
    <p:sldId id="266" r:id="rId11"/>
    <p:sldId id="267" r:id="rId12"/>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A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8" d="100"/>
          <a:sy n="98" d="100"/>
        </p:scale>
        <p:origin x="15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zoofiles.uvm.edu\vmcshare\Administration\jim_docs\LSRFragmentation\Copy%20of%20RankedStaticVars_NEK_Chitt_Rut_CVT%20summary%208%2024%2020_J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7B70A00C-6F22-4990-BB41-C52930DF8AE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16A-45A1-8EFE-D5330AE3C164}"/>
                </c:ext>
              </c:extLst>
            </c:dLbl>
            <c:dLbl>
              <c:idx val="1"/>
              <c:tx>
                <c:rich>
                  <a:bodyPr/>
                  <a:lstStyle/>
                  <a:p>
                    <a:fld id="{19509A73-20F8-46DB-A7F8-465A0467665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16A-45A1-8EFE-D5330AE3C164}"/>
                </c:ext>
              </c:extLst>
            </c:dLbl>
            <c:dLbl>
              <c:idx val="2"/>
              <c:tx>
                <c:rich>
                  <a:bodyPr/>
                  <a:lstStyle/>
                  <a:p>
                    <a:fld id="{D3EE43B1-D5BB-4C12-A266-C4CABAFD626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16A-45A1-8EFE-D5330AE3C164}"/>
                </c:ext>
              </c:extLst>
            </c:dLbl>
            <c:dLbl>
              <c:idx val="3"/>
              <c:tx>
                <c:rich>
                  <a:bodyPr/>
                  <a:lstStyle/>
                  <a:p>
                    <a:fld id="{9FD45761-2518-4FF1-B96A-BF0F5A92126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16A-45A1-8EFE-D5330AE3C164}"/>
                </c:ext>
              </c:extLst>
            </c:dLbl>
            <c:dLbl>
              <c:idx val="4"/>
              <c:tx>
                <c:rich>
                  <a:bodyPr/>
                  <a:lstStyle/>
                  <a:p>
                    <a:fld id="{2DDA6436-ECEC-4C2D-8312-4441948B656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16A-45A1-8EFE-D5330AE3C164}"/>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cover'!$C$3:$G$3</c:f>
              <c:numCache>
                <c:formatCode>_(* #,##0_);_(* \(#,##0\);_(* "-"??_);_(@_)</c:formatCode>
                <c:ptCount val="5"/>
                <c:pt idx="0">
                  <c:v>110158.38</c:v>
                </c:pt>
                <c:pt idx="1">
                  <c:v>97529.31</c:v>
                </c:pt>
                <c:pt idx="2">
                  <c:v>111954.42</c:v>
                </c:pt>
                <c:pt idx="3">
                  <c:v>101353.23</c:v>
                </c:pt>
                <c:pt idx="4">
                  <c:v>92567.34</c:v>
                </c:pt>
              </c:numCache>
            </c:numRef>
          </c:val>
          <c:extLst>
            <c:ext xmlns:c15="http://schemas.microsoft.com/office/drawing/2012/chart" uri="{02D57815-91ED-43cb-92C2-25804820EDAC}">
              <c15:datalabelsRange>
                <c15:f>'JIM forest cover - connectivity'!$I$3:$M$3</c15:f>
                <c15:dlblRangeCache>
                  <c:ptCount val="5"/>
                  <c:pt idx="3">
                    <c:v>-2.6%</c:v>
                  </c:pt>
                  <c:pt idx="4">
                    <c:v>-5.2%</c:v>
                  </c:pt>
                </c15:dlblRangeCache>
              </c15:datalabelsRange>
            </c:ext>
            <c:ext xmlns:c16="http://schemas.microsoft.com/office/drawing/2014/chart" uri="{C3380CC4-5D6E-409C-BE32-E72D297353CC}">
              <c16:uniqueId val="{00000005-E16A-45A1-8EFE-D5330AE3C164}"/>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17B71110-06A2-4E31-A871-3473C4126D4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B53-42D7-87F9-2BBBF4581A99}"/>
                </c:ext>
              </c:extLst>
            </c:dLbl>
            <c:dLbl>
              <c:idx val="1"/>
              <c:tx>
                <c:rich>
                  <a:bodyPr/>
                  <a:lstStyle/>
                  <a:p>
                    <a:fld id="{9C903CD8-4AC9-4B69-B4BB-B0AE79D24BA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B53-42D7-87F9-2BBBF4581A99}"/>
                </c:ext>
              </c:extLst>
            </c:dLbl>
            <c:dLbl>
              <c:idx val="2"/>
              <c:tx>
                <c:rich>
                  <a:bodyPr/>
                  <a:lstStyle/>
                  <a:p>
                    <a:fld id="{5C8F7EC9-49F1-45B2-996C-880A89E9392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B53-42D7-87F9-2BBBF4581A99}"/>
                </c:ext>
              </c:extLst>
            </c:dLbl>
            <c:dLbl>
              <c:idx val="3"/>
              <c:tx>
                <c:rich>
                  <a:bodyPr/>
                  <a:lstStyle/>
                  <a:p>
                    <a:fld id="{DB536E32-3490-4063-B3A2-3664864B034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B53-42D7-87F9-2BBBF4581A99}"/>
                </c:ext>
              </c:extLst>
            </c:dLbl>
            <c:dLbl>
              <c:idx val="4"/>
              <c:tx>
                <c:rich>
                  <a:bodyPr/>
                  <a:lstStyle/>
                  <a:p>
                    <a:fld id="{345342D4-41DF-440E-97D8-250EEB041C1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B53-42D7-87F9-2BBBF4581A99}"/>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connectivity'!$C$8:$G$8</c:f>
              <c:numCache>
                <c:formatCode>_(* #,##0_);_(* \(#,##0\);_(* "-"??_);_(@_)</c:formatCode>
                <c:ptCount val="5"/>
                <c:pt idx="0">
                  <c:v>276104.96999999997</c:v>
                </c:pt>
                <c:pt idx="1">
                  <c:v>276718.59000000003</c:v>
                </c:pt>
                <c:pt idx="2">
                  <c:v>258490.8</c:v>
                </c:pt>
                <c:pt idx="3">
                  <c:v>257454.9</c:v>
                </c:pt>
                <c:pt idx="4">
                  <c:v>256227.66</c:v>
                </c:pt>
              </c:numCache>
            </c:numRef>
          </c:val>
          <c:extLst>
            <c:ext xmlns:c15="http://schemas.microsoft.com/office/drawing/2012/chart" uri="{02D57815-91ED-43cb-92C2-25804820EDAC}">
              <c15:datalabelsRange>
                <c15:f>'JIM forest cover - connectivity'!$I$8:$M$8</c15:f>
                <c15:dlblRangeCache>
                  <c:ptCount val="5"/>
                  <c:pt idx="3">
                    <c:v>-0.4%</c:v>
                  </c:pt>
                  <c:pt idx="4">
                    <c:v>-0.9%</c:v>
                  </c:pt>
                </c15:dlblRangeCache>
              </c15:datalabelsRange>
            </c:ext>
            <c:ext xmlns:c16="http://schemas.microsoft.com/office/drawing/2014/chart" uri="{C3380CC4-5D6E-409C-BE32-E72D297353CC}">
              <c16:uniqueId val="{00000005-9B53-42D7-87F9-2BBBF4581A99}"/>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3480089708935636"/>
          <c:w val="0.76212913078847599"/>
          <c:h val="0.63425735495749602"/>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7E6A4907-24F6-431F-8C5F-3A6BCF6AD51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D84-483A-8999-F8774DD1976E}"/>
                </c:ext>
              </c:extLst>
            </c:dLbl>
            <c:dLbl>
              <c:idx val="1"/>
              <c:tx>
                <c:rich>
                  <a:bodyPr/>
                  <a:lstStyle/>
                  <a:p>
                    <a:fld id="{FA5E6DB6-C4A5-448F-A65F-B8D57DE5694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D84-483A-8999-F8774DD1976E}"/>
                </c:ext>
              </c:extLst>
            </c:dLbl>
            <c:dLbl>
              <c:idx val="2"/>
              <c:tx>
                <c:rich>
                  <a:bodyPr/>
                  <a:lstStyle/>
                  <a:p>
                    <a:fld id="{F9091C97-CB44-46C9-8E80-DAD45CCAA1D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D84-483A-8999-F8774DD1976E}"/>
                </c:ext>
              </c:extLst>
            </c:dLbl>
            <c:dLbl>
              <c:idx val="3"/>
              <c:tx>
                <c:rich>
                  <a:bodyPr/>
                  <a:lstStyle/>
                  <a:p>
                    <a:fld id="{0F4CC1E1-2D33-4A2C-876D-97EC49073D0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D84-483A-8999-F8774DD1976E}"/>
                </c:ext>
              </c:extLst>
            </c:dLbl>
            <c:dLbl>
              <c:idx val="4"/>
              <c:tx>
                <c:rich>
                  <a:bodyPr/>
                  <a:lstStyle/>
                  <a:p>
                    <a:fld id="{4F54424F-0382-48AA-AA3C-971B006F3C2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D84-483A-8999-F8774DD1976E}"/>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cover'!$C$9:$G$9</c:f>
              <c:numCache>
                <c:formatCode>_(* #,##0_);_(* \(#,##0\);_(* "-"??_);_(@_)</c:formatCode>
                <c:ptCount val="5"/>
                <c:pt idx="0">
                  <c:v>143866.98000000001</c:v>
                </c:pt>
                <c:pt idx="1">
                  <c:v>123001.56</c:v>
                </c:pt>
                <c:pt idx="2">
                  <c:v>125913.24</c:v>
                </c:pt>
                <c:pt idx="3">
                  <c:v>110745.81</c:v>
                </c:pt>
                <c:pt idx="4">
                  <c:v>98992.71</c:v>
                </c:pt>
              </c:numCache>
            </c:numRef>
          </c:val>
          <c:extLst>
            <c:ext xmlns:c15="http://schemas.microsoft.com/office/drawing/2012/chart" uri="{02D57815-91ED-43cb-92C2-25804820EDAC}">
              <c15:datalabelsRange>
                <c15:f>'JIM forest cover'!$I$9:$M$9</c15:f>
                <c15:dlblRangeCache>
                  <c:ptCount val="5"/>
                  <c:pt idx="3">
                    <c:v>-12.0%</c:v>
                  </c:pt>
                  <c:pt idx="4">
                    <c:v>-24.3%</c:v>
                  </c:pt>
                </c15:dlblRangeCache>
              </c15:datalabelsRange>
            </c:ext>
            <c:ext xmlns:c16="http://schemas.microsoft.com/office/drawing/2014/chart" uri="{C3380CC4-5D6E-409C-BE32-E72D297353CC}">
              <c16:uniqueId val="{00000005-7D84-483A-8999-F8774DD1976E}"/>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B1CFA206-19A7-4FCF-9776-4F13CF33312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249-4C7D-BFE8-288324711371}"/>
                </c:ext>
              </c:extLst>
            </c:dLbl>
            <c:dLbl>
              <c:idx val="1"/>
              <c:tx>
                <c:rich>
                  <a:bodyPr/>
                  <a:lstStyle/>
                  <a:p>
                    <a:fld id="{2DEEF581-CA08-48C0-9D99-BDC8DDF7A63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249-4C7D-BFE8-288324711371}"/>
                </c:ext>
              </c:extLst>
            </c:dLbl>
            <c:dLbl>
              <c:idx val="2"/>
              <c:tx>
                <c:rich>
                  <a:bodyPr/>
                  <a:lstStyle/>
                  <a:p>
                    <a:fld id="{9B2BF6FC-279A-4713-9B80-2A50EE8E1D5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249-4C7D-BFE8-288324711371}"/>
                </c:ext>
              </c:extLst>
            </c:dLbl>
            <c:dLbl>
              <c:idx val="3"/>
              <c:tx>
                <c:rich>
                  <a:bodyPr/>
                  <a:lstStyle/>
                  <a:p>
                    <a:fld id="{6470F38A-C2A0-46E2-ABCF-770504F0D8D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249-4C7D-BFE8-288324711371}"/>
                </c:ext>
              </c:extLst>
            </c:dLbl>
            <c:dLbl>
              <c:idx val="4"/>
              <c:tx>
                <c:rich>
                  <a:bodyPr/>
                  <a:lstStyle/>
                  <a:p>
                    <a:fld id="{124B7A65-2829-48B8-8290-3A1BE58490B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249-4C7D-BFE8-288324711371}"/>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connectivity'!$C$9:$G$9</c:f>
              <c:numCache>
                <c:formatCode>_(* #,##0_);_(* \(#,##0\);_(* "-"??_);_(@_)</c:formatCode>
                <c:ptCount val="5"/>
                <c:pt idx="0">
                  <c:v>47032.56</c:v>
                </c:pt>
                <c:pt idx="1">
                  <c:v>45511.199999999997</c:v>
                </c:pt>
                <c:pt idx="2">
                  <c:v>45684.9</c:v>
                </c:pt>
                <c:pt idx="3">
                  <c:v>43547.67</c:v>
                </c:pt>
                <c:pt idx="4">
                  <c:v>41045.58</c:v>
                </c:pt>
              </c:numCache>
            </c:numRef>
          </c:val>
          <c:extLst>
            <c:ext xmlns:c15="http://schemas.microsoft.com/office/drawing/2012/chart" uri="{02D57815-91ED-43cb-92C2-25804820EDAC}">
              <c15:datalabelsRange>
                <c15:f>'JIM forest cover - connectivity'!$I$9:$M$9</c15:f>
                <c15:dlblRangeCache>
                  <c:ptCount val="5"/>
                  <c:pt idx="3">
                    <c:v>-4.7%</c:v>
                  </c:pt>
                  <c:pt idx="4">
                    <c:v>-10.7%</c:v>
                  </c:pt>
                </c15:dlblRangeCache>
              </c15:datalabelsRange>
            </c:ext>
            <c:ext xmlns:c16="http://schemas.microsoft.com/office/drawing/2014/chart" uri="{C3380CC4-5D6E-409C-BE32-E72D297353CC}">
              <c16:uniqueId val="{00000005-0249-4C7D-BFE8-288324711371}"/>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3480089708935636"/>
          <c:w val="0.76212913078847599"/>
          <c:h val="0.63425735495749602"/>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F746DB6D-53C4-43D8-866E-57474F06A07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B9E-4864-8E63-DC14F6022D3D}"/>
                </c:ext>
              </c:extLst>
            </c:dLbl>
            <c:dLbl>
              <c:idx val="1"/>
              <c:tx>
                <c:rich>
                  <a:bodyPr/>
                  <a:lstStyle/>
                  <a:p>
                    <a:fld id="{339F533C-5DDA-4767-9587-B809F748445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9E-4864-8E63-DC14F6022D3D}"/>
                </c:ext>
              </c:extLst>
            </c:dLbl>
            <c:dLbl>
              <c:idx val="2"/>
              <c:tx>
                <c:rich>
                  <a:bodyPr/>
                  <a:lstStyle/>
                  <a:p>
                    <a:fld id="{D25FF70B-E8FB-419A-A371-137BF18C8D2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B9E-4864-8E63-DC14F6022D3D}"/>
                </c:ext>
              </c:extLst>
            </c:dLbl>
            <c:dLbl>
              <c:idx val="3"/>
              <c:tx>
                <c:rich>
                  <a:bodyPr/>
                  <a:lstStyle/>
                  <a:p>
                    <a:fld id="{45C61A39-CEB0-4111-9E88-9E727E95AA7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B9E-4864-8E63-DC14F6022D3D}"/>
                </c:ext>
              </c:extLst>
            </c:dLbl>
            <c:dLbl>
              <c:idx val="4"/>
              <c:tx>
                <c:rich>
                  <a:bodyPr/>
                  <a:lstStyle/>
                  <a:p>
                    <a:fld id="{48E31E6A-94F9-4C4B-8255-488E4CE8788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B9E-4864-8E63-DC14F6022D3D}"/>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cover'!$C$10:$G$10</c:f>
              <c:numCache>
                <c:formatCode>_(* #,##0_);_(* \(#,##0\);_(* "-"??_);_(@_)</c:formatCode>
                <c:ptCount val="5"/>
                <c:pt idx="0">
                  <c:v>198874.26</c:v>
                </c:pt>
                <c:pt idx="1">
                  <c:v>194666.85</c:v>
                </c:pt>
                <c:pt idx="2">
                  <c:v>205276.59</c:v>
                </c:pt>
                <c:pt idx="3">
                  <c:v>200413.89</c:v>
                </c:pt>
                <c:pt idx="4">
                  <c:v>196424.1</c:v>
                </c:pt>
              </c:numCache>
            </c:numRef>
          </c:val>
          <c:extLst>
            <c:ext xmlns:c15="http://schemas.microsoft.com/office/drawing/2012/chart" uri="{02D57815-91ED-43cb-92C2-25804820EDAC}">
              <c15:datalabelsRange>
                <c15:f>'JIM forest cover'!$I$10:$M$10</c15:f>
                <c15:dlblRangeCache>
                  <c:ptCount val="5"/>
                  <c:pt idx="3">
                    <c:v>-2.4%</c:v>
                  </c:pt>
                  <c:pt idx="4">
                    <c:v>-4.4%</c:v>
                  </c:pt>
                </c15:dlblRangeCache>
              </c15:datalabelsRange>
            </c:ext>
            <c:ext xmlns:c16="http://schemas.microsoft.com/office/drawing/2014/chart" uri="{C3380CC4-5D6E-409C-BE32-E72D297353CC}">
              <c16:uniqueId val="{00000005-1B9E-4864-8E63-DC14F6022D3D}"/>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42DBFE0B-8504-48EB-9215-DF6A810C325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A13-47FF-8A79-03D296E5CA42}"/>
                </c:ext>
              </c:extLst>
            </c:dLbl>
            <c:dLbl>
              <c:idx val="1"/>
              <c:tx>
                <c:rich>
                  <a:bodyPr/>
                  <a:lstStyle/>
                  <a:p>
                    <a:fld id="{B51AFE58-4283-4D39-A0D9-70F52988A5C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A13-47FF-8A79-03D296E5CA42}"/>
                </c:ext>
              </c:extLst>
            </c:dLbl>
            <c:dLbl>
              <c:idx val="2"/>
              <c:tx>
                <c:rich>
                  <a:bodyPr/>
                  <a:lstStyle/>
                  <a:p>
                    <a:fld id="{6F2309A8-CD36-46AD-B47B-C3A6E2FCCCC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A13-47FF-8A79-03D296E5CA42}"/>
                </c:ext>
              </c:extLst>
            </c:dLbl>
            <c:dLbl>
              <c:idx val="3"/>
              <c:tx>
                <c:rich>
                  <a:bodyPr/>
                  <a:lstStyle/>
                  <a:p>
                    <a:fld id="{12A9FB1A-F8C4-40F3-A99F-747A8C54674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A13-47FF-8A79-03D296E5CA42}"/>
                </c:ext>
              </c:extLst>
            </c:dLbl>
            <c:dLbl>
              <c:idx val="4"/>
              <c:tx>
                <c:rich>
                  <a:bodyPr/>
                  <a:lstStyle/>
                  <a:p>
                    <a:fld id="{124F7D17-4413-42AC-B460-0830297BF62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A13-47FF-8A79-03D296E5CA42}"/>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connectivity'!$C$10:$G$10</c:f>
              <c:numCache>
                <c:formatCode>_(* #,##0_);_(* \(#,##0\);_(* "-"??_);_(@_)</c:formatCode>
                <c:ptCount val="5"/>
                <c:pt idx="0">
                  <c:v>128292.03</c:v>
                </c:pt>
                <c:pt idx="1">
                  <c:v>127809.54</c:v>
                </c:pt>
                <c:pt idx="2">
                  <c:v>128357.37</c:v>
                </c:pt>
                <c:pt idx="3">
                  <c:v>127467.36</c:v>
                </c:pt>
                <c:pt idx="4">
                  <c:v>126369.18</c:v>
                </c:pt>
              </c:numCache>
            </c:numRef>
          </c:val>
          <c:extLst>
            <c:ext xmlns:c15="http://schemas.microsoft.com/office/drawing/2012/chart" uri="{02D57815-91ED-43cb-92C2-25804820EDAC}">
              <c15:datalabelsRange>
                <c15:f>'JIM forest cover - connectivity'!$I$10:$M$10</c15:f>
                <c15:dlblRangeCache>
                  <c:ptCount val="5"/>
                  <c:pt idx="3">
                    <c:v>-0.7%</c:v>
                  </c:pt>
                  <c:pt idx="4">
                    <c:v>-1.6%</c:v>
                  </c:pt>
                </c15:dlblRangeCache>
              </c15:datalabelsRange>
            </c:ext>
            <c:ext xmlns:c16="http://schemas.microsoft.com/office/drawing/2014/chart" uri="{C3380CC4-5D6E-409C-BE32-E72D297353CC}">
              <c16:uniqueId val="{00000005-5A13-47FF-8A79-03D296E5CA42}"/>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3480089708935636"/>
          <c:w val="0.76212913078847599"/>
          <c:h val="0.63425735495749602"/>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2A93426C-381E-4783-B16E-E615994BA81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02C-4776-A42D-53DB2B3DD92A}"/>
                </c:ext>
              </c:extLst>
            </c:dLbl>
            <c:dLbl>
              <c:idx val="1"/>
              <c:tx>
                <c:rich>
                  <a:bodyPr/>
                  <a:lstStyle/>
                  <a:p>
                    <a:fld id="{6D606CE0-A314-4939-8667-0F68AE2BFB6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02C-4776-A42D-53DB2B3DD92A}"/>
                </c:ext>
              </c:extLst>
            </c:dLbl>
            <c:dLbl>
              <c:idx val="2"/>
              <c:tx>
                <c:rich>
                  <a:bodyPr/>
                  <a:lstStyle/>
                  <a:p>
                    <a:fld id="{FB0FE473-E160-439B-A785-64DD9CD924F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02C-4776-A42D-53DB2B3DD92A}"/>
                </c:ext>
              </c:extLst>
            </c:dLbl>
            <c:dLbl>
              <c:idx val="3"/>
              <c:tx>
                <c:rich>
                  <a:bodyPr/>
                  <a:lstStyle/>
                  <a:p>
                    <a:fld id="{9161ED80-4C09-4D35-A12E-AF5DBBAEF23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02C-4776-A42D-53DB2B3DD92A}"/>
                </c:ext>
              </c:extLst>
            </c:dLbl>
            <c:dLbl>
              <c:idx val="4"/>
              <c:tx>
                <c:rich>
                  <a:bodyPr/>
                  <a:lstStyle/>
                  <a:p>
                    <a:fld id="{BA991AF8-0962-493B-AE64-03445EF0063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02C-4776-A42D-53DB2B3DD92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cover'!$C$11:$G$11</c:f>
              <c:numCache>
                <c:formatCode>_(* #,##0_);_(* \(#,##0\);_(* "-"??_);_(@_)</c:formatCode>
                <c:ptCount val="5"/>
                <c:pt idx="0">
                  <c:v>78285.42</c:v>
                </c:pt>
                <c:pt idx="1">
                  <c:v>76910.759999999995</c:v>
                </c:pt>
                <c:pt idx="2">
                  <c:v>73416.78</c:v>
                </c:pt>
                <c:pt idx="3">
                  <c:v>72954.63</c:v>
                </c:pt>
                <c:pt idx="4">
                  <c:v>72578.070000000007</c:v>
                </c:pt>
              </c:numCache>
            </c:numRef>
          </c:val>
          <c:extLst>
            <c:ext xmlns:c15="http://schemas.microsoft.com/office/drawing/2012/chart" uri="{02D57815-91ED-43cb-92C2-25804820EDAC}">
              <c15:datalabelsRange>
                <c15:f>'JIM forest cover'!$I$11:$M$11</c15:f>
                <c15:dlblRangeCache>
                  <c:ptCount val="5"/>
                  <c:pt idx="3">
                    <c:v>-0.6%</c:v>
                  </c:pt>
                  <c:pt idx="4">
                    <c:v>-1.1%</c:v>
                  </c:pt>
                </c15:dlblRangeCache>
              </c15:datalabelsRange>
            </c:ext>
            <c:ext xmlns:c16="http://schemas.microsoft.com/office/drawing/2014/chart" uri="{C3380CC4-5D6E-409C-BE32-E72D297353CC}">
              <c16:uniqueId val="{00000005-F02C-4776-A42D-53DB2B3DD92A}"/>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8017E916-EE95-49FD-B012-DB37371CEA6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9F6-46B1-B7A5-AE47E769B506}"/>
                </c:ext>
              </c:extLst>
            </c:dLbl>
            <c:dLbl>
              <c:idx val="1"/>
              <c:tx>
                <c:rich>
                  <a:bodyPr/>
                  <a:lstStyle/>
                  <a:p>
                    <a:fld id="{553889B0-160C-4E69-9D0F-259E109ED3E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9F6-46B1-B7A5-AE47E769B506}"/>
                </c:ext>
              </c:extLst>
            </c:dLbl>
            <c:dLbl>
              <c:idx val="2"/>
              <c:tx>
                <c:rich>
                  <a:bodyPr/>
                  <a:lstStyle/>
                  <a:p>
                    <a:fld id="{0CC7AFEA-D3AF-40B7-97F5-43151E5762B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9F6-46B1-B7A5-AE47E769B506}"/>
                </c:ext>
              </c:extLst>
            </c:dLbl>
            <c:dLbl>
              <c:idx val="3"/>
              <c:tx>
                <c:rich>
                  <a:bodyPr/>
                  <a:lstStyle/>
                  <a:p>
                    <a:fld id="{3EEEF02A-BD06-4721-9649-FC10063C0CE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9F6-46B1-B7A5-AE47E769B506}"/>
                </c:ext>
              </c:extLst>
            </c:dLbl>
            <c:dLbl>
              <c:idx val="4"/>
              <c:tx>
                <c:rich>
                  <a:bodyPr/>
                  <a:lstStyle/>
                  <a:p>
                    <a:fld id="{9DF726A2-C433-4CFB-8BB9-51CAE094E91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9F6-46B1-B7A5-AE47E769B506}"/>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connectivity'!$C$11:$G$11</c:f>
              <c:numCache>
                <c:formatCode>_(* #,##0_);_(* \(#,##0\);_(* "-"??_);_(@_)</c:formatCode>
                <c:ptCount val="5"/>
                <c:pt idx="0">
                  <c:v>29995.02</c:v>
                </c:pt>
                <c:pt idx="1">
                  <c:v>29811.42</c:v>
                </c:pt>
                <c:pt idx="2">
                  <c:v>28556.91</c:v>
                </c:pt>
                <c:pt idx="3">
                  <c:v>28499.759999999998</c:v>
                </c:pt>
                <c:pt idx="4">
                  <c:v>28478.97</c:v>
                </c:pt>
              </c:numCache>
            </c:numRef>
          </c:val>
          <c:extLst>
            <c:ext xmlns:c15="http://schemas.microsoft.com/office/drawing/2012/chart" uri="{02D57815-91ED-43cb-92C2-25804820EDAC}">
              <c15:datalabelsRange>
                <c15:f>'JIM forest cover - connectivity'!$I$11:$M$11</c15:f>
                <c15:dlblRangeCache>
                  <c:ptCount val="5"/>
                  <c:pt idx="3">
                    <c:v>-0.2%</c:v>
                  </c:pt>
                  <c:pt idx="4">
                    <c:v>-0.3%</c:v>
                  </c:pt>
                </c15:dlblRangeCache>
              </c15:datalabelsRange>
            </c:ext>
            <c:ext xmlns:c16="http://schemas.microsoft.com/office/drawing/2014/chart" uri="{C3380CC4-5D6E-409C-BE32-E72D297353CC}">
              <c16:uniqueId val="{00000005-69F6-46B1-B7A5-AE47E769B506}"/>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3480089708935636"/>
          <c:w val="0.76212913078847599"/>
          <c:h val="0.63425735495749602"/>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14E9774C-C9A1-4C52-8E33-B815A68A605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130-4736-85BA-30F0DE4848CC}"/>
                </c:ext>
              </c:extLst>
            </c:dLbl>
            <c:dLbl>
              <c:idx val="1"/>
              <c:tx>
                <c:rich>
                  <a:bodyPr/>
                  <a:lstStyle/>
                  <a:p>
                    <a:fld id="{9D72F42E-1153-438B-81DE-D2DAA6AA272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130-4736-85BA-30F0DE4848CC}"/>
                </c:ext>
              </c:extLst>
            </c:dLbl>
            <c:dLbl>
              <c:idx val="2"/>
              <c:tx>
                <c:rich>
                  <a:bodyPr/>
                  <a:lstStyle/>
                  <a:p>
                    <a:fld id="{52651817-7629-46BE-A816-34CEBEA11F2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130-4736-85BA-30F0DE4848CC}"/>
                </c:ext>
              </c:extLst>
            </c:dLbl>
            <c:dLbl>
              <c:idx val="3"/>
              <c:tx>
                <c:rich>
                  <a:bodyPr/>
                  <a:lstStyle/>
                  <a:p>
                    <a:fld id="{788CD79C-F824-4B8F-8B0C-BBF50BC8F1B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130-4736-85BA-30F0DE4848CC}"/>
                </c:ext>
              </c:extLst>
            </c:dLbl>
            <c:dLbl>
              <c:idx val="4"/>
              <c:tx>
                <c:rich>
                  <a:bodyPr/>
                  <a:lstStyle/>
                  <a:p>
                    <a:fld id="{DE3AC7C0-6F9A-47B3-9E79-4114C4CA1C1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130-4736-85BA-30F0DE4848CC}"/>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cover'!$C$12:$G$12</c:f>
              <c:numCache>
                <c:formatCode>_(* #,##0_);_(* \(#,##0\);_(* "-"??_);_(@_)</c:formatCode>
                <c:ptCount val="5"/>
                <c:pt idx="0">
                  <c:v>289113.03000000003</c:v>
                </c:pt>
                <c:pt idx="1">
                  <c:v>283933.44</c:v>
                </c:pt>
                <c:pt idx="2">
                  <c:v>281054.07</c:v>
                </c:pt>
                <c:pt idx="3">
                  <c:v>277593.03000000003</c:v>
                </c:pt>
                <c:pt idx="4">
                  <c:v>274688.55</c:v>
                </c:pt>
              </c:numCache>
            </c:numRef>
          </c:val>
          <c:extLst>
            <c:ext xmlns:c15="http://schemas.microsoft.com/office/drawing/2012/chart" uri="{02D57815-91ED-43cb-92C2-25804820EDAC}">
              <c15:datalabelsRange>
                <c15:f>'JIM forest cover'!$I$12:$M$12</c15:f>
                <c15:dlblRangeCache>
                  <c:ptCount val="5"/>
                  <c:pt idx="3">
                    <c:v>-1.2%</c:v>
                  </c:pt>
                  <c:pt idx="4">
                    <c:v>-2.3%</c:v>
                  </c:pt>
                </c15:dlblRangeCache>
              </c15:datalabelsRange>
            </c:ext>
            <c:ext xmlns:c16="http://schemas.microsoft.com/office/drawing/2014/chart" uri="{C3380CC4-5D6E-409C-BE32-E72D297353CC}">
              <c16:uniqueId val="{00000005-7130-4736-85BA-30F0DE4848CC}"/>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3968F6E7-9F0D-4E22-981F-A37204C0383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7B1-4A06-81EB-F0A4AFA7ECFF}"/>
                </c:ext>
              </c:extLst>
            </c:dLbl>
            <c:dLbl>
              <c:idx val="1"/>
              <c:tx>
                <c:rich>
                  <a:bodyPr/>
                  <a:lstStyle/>
                  <a:p>
                    <a:fld id="{337C142A-6760-47CE-A9B1-772E27185E8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7B1-4A06-81EB-F0A4AFA7ECFF}"/>
                </c:ext>
              </c:extLst>
            </c:dLbl>
            <c:dLbl>
              <c:idx val="2"/>
              <c:tx>
                <c:rich>
                  <a:bodyPr/>
                  <a:lstStyle/>
                  <a:p>
                    <a:fld id="{EDE888A9-6728-4C0E-A6D0-3EE8614D0A8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7B1-4A06-81EB-F0A4AFA7ECFF}"/>
                </c:ext>
              </c:extLst>
            </c:dLbl>
            <c:dLbl>
              <c:idx val="3"/>
              <c:tx>
                <c:rich>
                  <a:bodyPr/>
                  <a:lstStyle/>
                  <a:p>
                    <a:fld id="{8E84BF76-2438-4E55-AA77-1DD89B5680C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7B1-4A06-81EB-F0A4AFA7ECFF}"/>
                </c:ext>
              </c:extLst>
            </c:dLbl>
            <c:dLbl>
              <c:idx val="4"/>
              <c:tx>
                <c:rich>
                  <a:bodyPr/>
                  <a:lstStyle/>
                  <a:p>
                    <a:fld id="{9187818B-2F8F-4C04-BC1B-5DB9CCAEC03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7B1-4A06-81EB-F0A4AFA7ECFF}"/>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connectivity'!$C$12:$G$12</c:f>
              <c:numCache>
                <c:formatCode>_(* #,##0_);_(* \(#,##0\);_(* "-"??_);_(@_)</c:formatCode>
                <c:ptCount val="5"/>
                <c:pt idx="0">
                  <c:v>138208.85999999999</c:v>
                </c:pt>
                <c:pt idx="1">
                  <c:v>137558.07</c:v>
                </c:pt>
                <c:pt idx="2">
                  <c:v>136248.75</c:v>
                </c:pt>
                <c:pt idx="3">
                  <c:v>135703.26</c:v>
                </c:pt>
                <c:pt idx="4">
                  <c:v>135432.81</c:v>
                </c:pt>
              </c:numCache>
            </c:numRef>
          </c:val>
          <c:extLst>
            <c:ext xmlns:c15="http://schemas.microsoft.com/office/drawing/2012/chart" uri="{02D57815-91ED-43cb-92C2-25804820EDAC}">
              <c15:datalabelsRange>
                <c15:f>'JIM forest cover - connectivity'!$I$12:$M$12</c15:f>
                <c15:dlblRangeCache>
                  <c:ptCount val="5"/>
                  <c:pt idx="3">
                    <c:v>-0.4%</c:v>
                  </c:pt>
                  <c:pt idx="4">
                    <c:v>-0.6%</c:v>
                  </c:pt>
                </c15:dlblRangeCache>
              </c15:datalabelsRange>
            </c:ext>
            <c:ext xmlns:c16="http://schemas.microsoft.com/office/drawing/2014/chart" uri="{C3380CC4-5D6E-409C-BE32-E72D297353CC}">
              <c16:uniqueId val="{00000005-87B1-4A06-81EB-F0A4AFA7ECFF}"/>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3480089708935636"/>
          <c:w val="0.76212913078847599"/>
          <c:h val="0.63425735495749602"/>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B40AA298-93D0-4A9E-997F-6DE5E5F87C3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21E-4E2C-90EB-43EC21063BE9}"/>
                </c:ext>
              </c:extLst>
            </c:dLbl>
            <c:dLbl>
              <c:idx val="1"/>
              <c:tx>
                <c:rich>
                  <a:bodyPr/>
                  <a:lstStyle/>
                  <a:p>
                    <a:fld id="{AB130B98-2FE6-4233-97E7-B587B958001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21E-4E2C-90EB-43EC21063BE9}"/>
                </c:ext>
              </c:extLst>
            </c:dLbl>
            <c:dLbl>
              <c:idx val="2"/>
              <c:tx>
                <c:rich>
                  <a:bodyPr/>
                  <a:lstStyle/>
                  <a:p>
                    <a:fld id="{A7050671-5AF1-4ED6-9AC5-1CB3AA48C8B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21E-4E2C-90EB-43EC21063BE9}"/>
                </c:ext>
              </c:extLst>
            </c:dLbl>
            <c:dLbl>
              <c:idx val="3"/>
              <c:tx>
                <c:rich>
                  <a:bodyPr/>
                  <a:lstStyle/>
                  <a:p>
                    <a:fld id="{1849B30C-E107-452D-9618-ED4F72CA8FF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21E-4E2C-90EB-43EC21063BE9}"/>
                </c:ext>
              </c:extLst>
            </c:dLbl>
            <c:dLbl>
              <c:idx val="4"/>
              <c:tx>
                <c:rich>
                  <a:bodyPr/>
                  <a:lstStyle/>
                  <a:p>
                    <a:fld id="{D17F2218-85F8-48C8-A835-6258D205ECB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21E-4E2C-90EB-43EC21063BE9}"/>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cover'!$C$13:$G$13</c:f>
              <c:numCache>
                <c:formatCode>_(* #,##0_);_(* \(#,##0\);_(* "-"??_);_(@_)</c:formatCode>
                <c:ptCount val="5"/>
                <c:pt idx="0">
                  <c:v>222815.43</c:v>
                </c:pt>
                <c:pt idx="1">
                  <c:v>221107.05</c:v>
                </c:pt>
                <c:pt idx="2">
                  <c:v>218223.63</c:v>
                </c:pt>
                <c:pt idx="3">
                  <c:v>217760.22</c:v>
                </c:pt>
                <c:pt idx="4">
                  <c:v>217415.07</c:v>
                </c:pt>
              </c:numCache>
            </c:numRef>
          </c:val>
          <c:extLst>
            <c:ext xmlns:c15="http://schemas.microsoft.com/office/drawing/2012/chart" uri="{02D57815-91ED-43cb-92C2-25804820EDAC}">
              <c15:datalabelsRange>
                <c15:f>'JIM forest cover'!$I$13:$M$13</c15:f>
                <c15:dlblRangeCache>
                  <c:ptCount val="5"/>
                  <c:pt idx="3">
                    <c:v>-0.2%</c:v>
                  </c:pt>
                  <c:pt idx="4">
                    <c:v>-0.4%</c:v>
                  </c:pt>
                </c15:dlblRangeCache>
              </c15:datalabelsRange>
            </c:ext>
            <c:ext xmlns:c16="http://schemas.microsoft.com/office/drawing/2014/chart" uri="{C3380CC4-5D6E-409C-BE32-E72D297353CC}">
              <c16:uniqueId val="{00000005-721E-4E2C-90EB-43EC21063BE9}"/>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179DCE43-5262-42AA-B882-C3FB55CEF26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A16-444D-85D1-173519535F1F}"/>
                </c:ext>
              </c:extLst>
            </c:dLbl>
            <c:dLbl>
              <c:idx val="1"/>
              <c:tx>
                <c:rich>
                  <a:bodyPr/>
                  <a:lstStyle/>
                  <a:p>
                    <a:fld id="{A1BE10A6-6990-4CC5-BD9F-FB6FAF087DD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A16-444D-85D1-173519535F1F}"/>
                </c:ext>
              </c:extLst>
            </c:dLbl>
            <c:dLbl>
              <c:idx val="2"/>
              <c:tx>
                <c:rich>
                  <a:bodyPr/>
                  <a:lstStyle/>
                  <a:p>
                    <a:fld id="{50B2FB27-ED5C-414D-B39E-0277A286783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16-444D-85D1-173519535F1F}"/>
                </c:ext>
              </c:extLst>
            </c:dLbl>
            <c:dLbl>
              <c:idx val="3"/>
              <c:tx>
                <c:rich>
                  <a:bodyPr/>
                  <a:lstStyle/>
                  <a:p>
                    <a:fld id="{5F53E47D-6523-49CD-8BB0-44C94FC2388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16-444D-85D1-173519535F1F}"/>
                </c:ext>
              </c:extLst>
            </c:dLbl>
            <c:dLbl>
              <c:idx val="4"/>
              <c:tx>
                <c:rich>
                  <a:bodyPr/>
                  <a:lstStyle/>
                  <a:p>
                    <a:fld id="{56598A2E-FE65-4C05-8747-B7AE4FD5C0B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A16-444D-85D1-173519535F1F}"/>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connectivity'!$C$3:$G$3</c:f>
              <c:numCache>
                <c:formatCode>_(* #,##0_);_(* \(#,##0\);_(* "-"??_);_(@_)</c:formatCode>
                <c:ptCount val="5"/>
                <c:pt idx="0">
                  <c:v>58125.96</c:v>
                </c:pt>
                <c:pt idx="1">
                  <c:v>56393.55</c:v>
                </c:pt>
                <c:pt idx="2">
                  <c:v>56996.19</c:v>
                </c:pt>
                <c:pt idx="3">
                  <c:v>55533.96</c:v>
                </c:pt>
                <c:pt idx="4">
                  <c:v>54119.519999999997</c:v>
                </c:pt>
              </c:numCache>
            </c:numRef>
          </c:val>
          <c:extLst>
            <c:ext xmlns:c15="http://schemas.microsoft.com/office/drawing/2012/chart" uri="{02D57815-91ED-43cb-92C2-25804820EDAC}">
              <c15:datalabelsRange>
                <c15:f>'JIM forest cover - connectivity'!$I$3:$M$3</c15:f>
                <c15:dlblRangeCache>
                  <c:ptCount val="5"/>
                  <c:pt idx="3">
                    <c:v>-2.6%</c:v>
                  </c:pt>
                  <c:pt idx="4">
                    <c:v>-5.2%</c:v>
                  </c:pt>
                </c15:dlblRangeCache>
              </c15:datalabelsRange>
            </c:ext>
            <c:ext xmlns:c16="http://schemas.microsoft.com/office/drawing/2014/chart" uri="{C3380CC4-5D6E-409C-BE32-E72D297353CC}">
              <c16:uniqueId val="{00000005-9A16-444D-85D1-173519535F1F}"/>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56E4CC3E-807C-444A-BBA3-68DBBD5A279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65B-4FBC-A467-E0F0C691E2C3}"/>
                </c:ext>
              </c:extLst>
            </c:dLbl>
            <c:dLbl>
              <c:idx val="1"/>
              <c:tx>
                <c:rich>
                  <a:bodyPr/>
                  <a:lstStyle/>
                  <a:p>
                    <a:fld id="{8F7F691F-A5D0-4D69-A3C8-2DC7D4247C0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65B-4FBC-A467-E0F0C691E2C3}"/>
                </c:ext>
              </c:extLst>
            </c:dLbl>
            <c:dLbl>
              <c:idx val="2"/>
              <c:tx>
                <c:rich>
                  <a:bodyPr/>
                  <a:lstStyle/>
                  <a:p>
                    <a:fld id="{F805DFD2-244F-4226-8A82-34699EC689C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65B-4FBC-A467-E0F0C691E2C3}"/>
                </c:ext>
              </c:extLst>
            </c:dLbl>
            <c:dLbl>
              <c:idx val="3"/>
              <c:tx>
                <c:rich>
                  <a:bodyPr/>
                  <a:lstStyle/>
                  <a:p>
                    <a:fld id="{AC73E603-2745-4CE7-AB3A-3A20A8C0D8E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65B-4FBC-A467-E0F0C691E2C3}"/>
                </c:ext>
              </c:extLst>
            </c:dLbl>
            <c:dLbl>
              <c:idx val="4"/>
              <c:tx>
                <c:rich>
                  <a:bodyPr/>
                  <a:lstStyle/>
                  <a:p>
                    <a:fld id="{0B3186AE-F1C2-49BE-8843-B0F7DF87D8E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65B-4FBC-A467-E0F0C691E2C3}"/>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connectivity'!$C$13:$G$13</c:f>
              <c:numCache>
                <c:formatCode>_(* #,##0_);_(* \(#,##0\);_(* "-"??_);_(@_)</c:formatCode>
                <c:ptCount val="5"/>
                <c:pt idx="0">
                  <c:v>122353.02</c:v>
                </c:pt>
                <c:pt idx="1">
                  <c:v>122269.14</c:v>
                </c:pt>
                <c:pt idx="2">
                  <c:v>120724.92</c:v>
                </c:pt>
                <c:pt idx="3">
                  <c:v>120723.57</c:v>
                </c:pt>
                <c:pt idx="4">
                  <c:v>120723.3</c:v>
                </c:pt>
              </c:numCache>
            </c:numRef>
          </c:val>
          <c:extLst>
            <c:ext xmlns:c15="http://schemas.microsoft.com/office/drawing/2012/chart" uri="{02D57815-91ED-43cb-92C2-25804820EDAC}">
              <c15:datalabelsRange>
                <c15:f>'JIM forest cover - connectivity'!$I$13:$M$13</c15:f>
                <c15:dlblRangeCache>
                  <c:ptCount val="5"/>
                  <c:pt idx="3">
                    <c:v>0.0%</c:v>
                  </c:pt>
                  <c:pt idx="4">
                    <c:v>0.0%</c:v>
                  </c:pt>
                </c15:dlblRangeCache>
              </c15:datalabelsRange>
            </c:ext>
            <c:ext xmlns:c16="http://schemas.microsoft.com/office/drawing/2014/chart" uri="{C3380CC4-5D6E-409C-BE32-E72D297353CC}">
              <c16:uniqueId val="{00000005-865B-4FBC-A467-E0F0C691E2C3}"/>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3480089708935636"/>
          <c:w val="0.76212913078847599"/>
          <c:h val="0.63425735495749602"/>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7FE4C63A-8556-46FE-817C-5A0F68DB958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6DA-49E2-82ED-82C918F3D39D}"/>
                </c:ext>
              </c:extLst>
            </c:dLbl>
            <c:dLbl>
              <c:idx val="1"/>
              <c:tx>
                <c:rich>
                  <a:bodyPr/>
                  <a:lstStyle/>
                  <a:p>
                    <a:fld id="{C92160C5-1F99-4AC7-8E04-2C79D27187E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DA-49E2-82ED-82C918F3D39D}"/>
                </c:ext>
              </c:extLst>
            </c:dLbl>
            <c:dLbl>
              <c:idx val="2"/>
              <c:tx>
                <c:rich>
                  <a:bodyPr/>
                  <a:lstStyle/>
                  <a:p>
                    <a:fld id="{1A92EE52-2DF8-481C-BF9D-EE5313B98DF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6DA-49E2-82ED-82C918F3D39D}"/>
                </c:ext>
              </c:extLst>
            </c:dLbl>
            <c:dLbl>
              <c:idx val="3"/>
              <c:tx>
                <c:rich>
                  <a:bodyPr/>
                  <a:lstStyle/>
                  <a:p>
                    <a:fld id="{DCD6602F-6439-4747-B37C-9B0738479F8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6DA-49E2-82ED-82C918F3D39D}"/>
                </c:ext>
              </c:extLst>
            </c:dLbl>
            <c:dLbl>
              <c:idx val="4"/>
              <c:tx>
                <c:rich>
                  <a:bodyPr/>
                  <a:lstStyle/>
                  <a:p>
                    <a:fld id="{B7E5280D-B7EF-49C7-BF5D-3EF19A68C59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6DA-49E2-82ED-82C918F3D39D}"/>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cover'!$C$4:$G$4</c:f>
              <c:numCache>
                <c:formatCode>_(* #,##0_);_(* \(#,##0\);_(* "-"??_);_(@_)</c:formatCode>
                <c:ptCount val="5"/>
                <c:pt idx="0">
                  <c:v>133933.95000000001</c:v>
                </c:pt>
                <c:pt idx="1">
                  <c:v>135733.04999999999</c:v>
                </c:pt>
                <c:pt idx="2">
                  <c:v>136410.75</c:v>
                </c:pt>
                <c:pt idx="3">
                  <c:v>136618.38</c:v>
                </c:pt>
                <c:pt idx="4">
                  <c:v>136754.54999999999</c:v>
                </c:pt>
              </c:numCache>
            </c:numRef>
          </c:val>
          <c:extLst>
            <c:ext xmlns:c15="http://schemas.microsoft.com/office/drawing/2012/chart" uri="{02D57815-91ED-43cb-92C2-25804820EDAC}">
              <c15:datalabelsRange>
                <c15:f>'JIM forest cover'!$I$4:$M$4</c15:f>
                <c15:dlblRangeCache>
                  <c:ptCount val="5"/>
                  <c:pt idx="3">
                    <c:v>0.2%</c:v>
                  </c:pt>
                  <c:pt idx="4">
                    <c:v>0.3%</c:v>
                  </c:pt>
                </c15:dlblRangeCache>
              </c15:datalabelsRange>
            </c:ext>
            <c:ext xmlns:c16="http://schemas.microsoft.com/office/drawing/2014/chart" uri="{C3380CC4-5D6E-409C-BE32-E72D297353CC}">
              <c16:uniqueId val="{00000005-A6DA-49E2-82ED-82C918F3D39D}"/>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D0C301D6-8000-4524-AE69-26A668DDC84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12A-4D8D-803E-73C10993C05E}"/>
                </c:ext>
              </c:extLst>
            </c:dLbl>
            <c:dLbl>
              <c:idx val="1"/>
              <c:tx>
                <c:rich>
                  <a:bodyPr/>
                  <a:lstStyle/>
                  <a:p>
                    <a:fld id="{39092735-1EB1-48AE-B6C1-2C5AEE9D21F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2A-4D8D-803E-73C10993C05E}"/>
                </c:ext>
              </c:extLst>
            </c:dLbl>
            <c:dLbl>
              <c:idx val="2"/>
              <c:tx>
                <c:rich>
                  <a:bodyPr/>
                  <a:lstStyle/>
                  <a:p>
                    <a:fld id="{35CFBD29-A9AC-4CF3-BEFC-F0A2F9A37D5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2A-4D8D-803E-73C10993C05E}"/>
                </c:ext>
              </c:extLst>
            </c:dLbl>
            <c:dLbl>
              <c:idx val="3"/>
              <c:tx>
                <c:rich>
                  <a:bodyPr/>
                  <a:lstStyle/>
                  <a:p>
                    <a:fld id="{D34E417F-8EFC-4790-B8F5-D9AA6A9D2E3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2A-4D8D-803E-73C10993C05E}"/>
                </c:ext>
              </c:extLst>
            </c:dLbl>
            <c:dLbl>
              <c:idx val="4"/>
              <c:tx>
                <c:rich>
                  <a:bodyPr/>
                  <a:lstStyle/>
                  <a:p>
                    <a:fld id="{367F6243-D71F-4205-98E7-0ACDEBD46D2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2A-4D8D-803E-73C10993C05E}"/>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connectivity'!$C$4:$G$4</c:f>
              <c:numCache>
                <c:formatCode>_(* #,##0_);_(* \(#,##0\);_(* "-"??_);_(@_)</c:formatCode>
                <c:ptCount val="5"/>
                <c:pt idx="0">
                  <c:v>95998.95</c:v>
                </c:pt>
                <c:pt idx="1">
                  <c:v>96530.22</c:v>
                </c:pt>
                <c:pt idx="2">
                  <c:v>95884.29</c:v>
                </c:pt>
                <c:pt idx="3">
                  <c:v>95730.12</c:v>
                </c:pt>
                <c:pt idx="4">
                  <c:v>95542.38</c:v>
                </c:pt>
              </c:numCache>
            </c:numRef>
          </c:val>
          <c:extLst>
            <c:ext xmlns:c15="http://schemas.microsoft.com/office/drawing/2012/chart" uri="{02D57815-91ED-43cb-92C2-25804820EDAC}">
              <c15:datalabelsRange>
                <c15:f>'JIM forest cover - connectivity'!$I$4:$M$4</c15:f>
                <c15:dlblRangeCache>
                  <c:ptCount val="5"/>
                  <c:pt idx="3">
                    <c:v>-0.2%</c:v>
                  </c:pt>
                  <c:pt idx="4">
                    <c:v>-0.4%</c:v>
                  </c:pt>
                </c15:dlblRangeCache>
              </c15:datalabelsRange>
            </c:ext>
            <c:ext xmlns:c16="http://schemas.microsoft.com/office/drawing/2014/chart" uri="{C3380CC4-5D6E-409C-BE32-E72D297353CC}">
              <c16:uniqueId val="{00000005-112A-4D8D-803E-73C10993C05E}"/>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C5C77333-A30C-47AE-8082-30851418DF8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919-4501-B76A-AD14F73E2184}"/>
                </c:ext>
              </c:extLst>
            </c:dLbl>
            <c:dLbl>
              <c:idx val="1"/>
              <c:tx>
                <c:rich>
                  <a:bodyPr/>
                  <a:lstStyle/>
                  <a:p>
                    <a:fld id="{26C2B2CE-9754-4696-B9DD-983D8C9F766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919-4501-B76A-AD14F73E2184}"/>
                </c:ext>
              </c:extLst>
            </c:dLbl>
            <c:dLbl>
              <c:idx val="2"/>
              <c:tx>
                <c:rich>
                  <a:bodyPr/>
                  <a:lstStyle/>
                  <a:p>
                    <a:fld id="{7BAAFAA1-814F-4B46-A30A-2C273683742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919-4501-B76A-AD14F73E2184}"/>
                </c:ext>
              </c:extLst>
            </c:dLbl>
            <c:dLbl>
              <c:idx val="3"/>
              <c:tx>
                <c:rich>
                  <a:bodyPr/>
                  <a:lstStyle/>
                  <a:p>
                    <a:fld id="{01F32373-8EE6-4C40-AF40-13D839C7133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919-4501-B76A-AD14F73E2184}"/>
                </c:ext>
              </c:extLst>
            </c:dLbl>
            <c:dLbl>
              <c:idx val="4"/>
              <c:tx>
                <c:rich>
                  <a:bodyPr/>
                  <a:lstStyle/>
                  <a:p>
                    <a:fld id="{E9B241C8-B9F5-4C91-8C00-EC50360DDF4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919-4501-B76A-AD14F73E2184}"/>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cover'!$C$5:$G$5</c:f>
              <c:numCache>
                <c:formatCode>_(* #,##0_);_(* \(#,##0\);_(* "-"??_);_(@_)</c:formatCode>
                <c:ptCount val="5"/>
                <c:pt idx="0">
                  <c:v>187099.02</c:v>
                </c:pt>
                <c:pt idx="1">
                  <c:v>184691.07</c:v>
                </c:pt>
                <c:pt idx="2">
                  <c:v>184836.69</c:v>
                </c:pt>
                <c:pt idx="3">
                  <c:v>180901.89</c:v>
                </c:pt>
                <c:pt idx="4">
                  <c:v>177263.91</c:v>
                </c:pt>
              </c:numCache>
            </c:numRef>
          </c:val>
          <c:extLst>
            <c:ext xmlns:c15="http://schemas.microsoft.com/office/drawing/2012/chart" uri="{02D57815-91ED-43cb-92C2-25804820EDAC}">
              <c15:datalabelsRange>
                <c15:f>'JIM forest cover'!$I$5:$M$5</c15:f>
                <c15:dlblRangeCache>
                  <c:ptCount val="5"/>
                  <c:pt idx="3">
                    <c:v>-2.1%</c:v>
                  </c:pt>
                  <c:pt idx="4">
                    <c:v>-4.2%</c:v>
                  </c:pt>
                </c15:dlblRangeCache>
              </c15:datalabelsRange>
            </c:ext>
            <c:ext xmlns:c16="http://schemas.microsoft.com/office/drawing/2014/chart" uri="{C3380CC4-5D6E-409C-BE32-E72D297353CC}">
              <c16:uniqueId val="{00000005-D919-4501-B76A-AD14F73E2184}"/>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86C5E454-25D3-48FA-8E73-F185ADDDD08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4D2-4FE0-A63A-9B7E9E633CA6}"/>
                </c:ext>
              </c:extLst>
            </c:dLbl>
            <c:dLbl>
              <c:idx val="1"/>
              <c:tx>
                <c:rich>
                  <a:bodyPr/>
                  <a:lstStyle/>
                  <a:p>
                    <a:fld id="{AA5B6C6D-BF18-445E-9F7A-0F459C4EBCA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4D2-4FE0-A63A-9B7E9E633CA6}"/>
                </c:ext>
              </c:extLst>
            </c:dLbl>
            <c:dLbl>
              <c:idx val="2"/>
              <c:tx>
                <c:rich>
                  <a:bodyPr/>
                  <a:lstStyle/>
                  <a:p>
                    <a:fld id="{71918ADA-F5ED-4553-805F-EB1539A0DFB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4D2-4FE0-A63A-9B7E9E633CA6}"/>
                </c:ext>
              </c:extLst>
            </c:dLbl>
            <c:dLbl>
              <c:idx val="3"/>
              <c:tx>
                <c:rich>
                  <a:bodyPr/>
                  <a:lstStyle/>
                  <a:p>
                    <a:fld id="{7E0A3B54-77AF-4457-AE5B-C37C2878FC1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4D2-4FE0-A63A-9B7E9E633CA6}"/>
                </c:ext>
              </c:extLst>
            </c:dLbl>
            <c:dLbl>
              <c:idx val="4"/>
              <c:tx>
                <c:rich>
                  <a:bodyPr/>
                  <a:lstStyle/>
                  <a:p>
                    <a:fld id="{D80CFF38-0FF1-4734-8A4F-4044333BB68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4D2-4FE0-A63A-9B7E9E633CA6}"/>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connectivity'!$C$5:$G$5</c:f>
              <c:numCache>
                <c:formatCode>_(* #,##0_);_(* \(#,##0\);_(* "-"??_);_(@_)</c:formatCode>
                <c:ptCount val="5"/>
                <c:pt idx="0">
                  <c:v>98593.65</c:v>
                </c:pt>
                <c:pt idx="1">
                  <c:v>97741.440000000002</c:v>
                </c:pt>
                <c:pt idx="2">
                  <c:v>96169.41</c:v>
                </c:pt>
                <c:pt idx="3">
                  <c:v>95567.49</c:v>
                </c:pt>
                <c:pt idx="4">
                  <c:v>94786.02</c:v>
                </c:pt>
              </c:numCache>
            </c:numRef>
          </c:val>
          <c:extLst>
            <c:ext xmlns:c15="http://schemas.microsoft.com/office/drawing/2012/chart" uri="{02D57815-91ED-43cb-92C2-25804820EDAC}">
              <c15:datalabelsRange>
                <c15:f>'JIM forest cover - connectivity'!$I$5:$M$5</c15:f>
                <c15:dlblRangeCache>
                  <c:ptCount val="5"/>
                  <c:pt idx="3">
                    <c:v>-0.6%</c:v>
                  </c:pt>
                  <c:pt idx="4">
                    <c:v>-1.4%</c:v>
                  </c:pt>
                </c15:dlblRangeCache>
              </c15:datalabelsRange>
            </c:ext>
            <c:ext xmlns:c16="http://schemas.microsoft.com/office/drawing/2014/chart" uri="{C3380CC4-5D6E-409C-BE32-E72D297353CC}">
              <c16:uniqueId val="{00000005-D4D2-4FE0-A63A-9B7E9E633CA6}"/>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3480089708935636"/>
          <c:w val="0.76212913078847599"/>
          <c:h val="0.63425735495749602"/>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C517ECB6-DE0D-49B8-92D3-5F19C9D6C8B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47B-4F1A-8D28-DFAA79283F27}"/>
                </c:ext>
              </c:extLst>
            </c:dLbl>
            <c:dLbl>
              <c:idx val="1"/>
              <c:tx>
                <c:rich>
                  <a:bodyPr/>
                  <a:lstStyle/>
                  <a:p>
                    <a:fld id="{2FBBC92F-4FD6-4985-9F91-CE129689AA9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47B-4F1A-8D28-DFAA79283F27}"/>
                </c:ext>
              </c:extLst>
            </c:dLbl>
            <c:dLbl>
              <c:idx val="2"/>
              <c:tx>
                <c:rich>
                  <a:bodyPr/>
                  <a:lstStyle/>
                  <a:p>
                    <a:fld id="{2BB0C39A-4DDC-4BB7-ABF2-CECFDCAC496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47B-4F1A-8D28-DFAA79283F27}"/>
                </c:ext>
              </c:extLst>
            </c:dLbl>
            <c:dLbl>
              <c:idx val="3"/>
              <c:tx>
                <c:rich>
                  <a:bodyPr/>
                  <a:lstStyle/>
                  <a:p>
                    <a:fld id="{65EFAADE-A385-402F-9D44-322DC7884E9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47B-4F1A-8D28-DFAA79283F27}"/>
                </c:ext>
              </c:extLst>
            </c:dLbl>
            <c:dLbl>
              <c:idx val="4"/>
              <c:tx>
                <c:rich>
                  <a:bodyPr/>
                  <a:lstStyle/>
                  <a:p>
                    <a:fld id="{A14EBBB8-8737-4B09-8D2F-15BC4EBD53C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47B-4F1A-8D28-DFAA79283F27}"/>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cover'!$C$6:$G$6</c:f>
              <c:numCache>
                <c:formatCode>_(* #,##0_);_(* \(#,##0\);_(* "-"??_);_(@_)</c:formatCode>
                <c:ptCount val="5"/>
                <c:pt idx="0">
                  <c:v>109237.95</c:v>
                </c:pt>
                <c:pt idx="1">
                  <c:v>99155.34</c:v>
                </c:pt>
                <c:pt idx="2">
                  <c:v>102014.55</c:v>
                </c:pt>
                <c:pt idx="3">
                  <c:v>93131.28</c:v>
                </c:pt>
                <c:pt idx="4">
                  <c:v>85858.47</c:v>
                </c:pt>
              </c:numCache>
            </c:numRef>
          </c:val>
          <c:extLst>
            <c:ext xmlns:c15="http://schemas.microsoft.com/office/drawing/2012/chart" uri="{02D57815-91ED-43cb-92C2-25804820EDAC}">
              <c15:datalabelsRange>
                <c15:f>'JIM forest cover'!$I$6:$M$6</c15:f>
                <c15:dlblRangeCache>
                  <c:ptCount val="5"/>
                  <c:pt idx="3">
                    <c:v>-8.7%</c:v>
                  </c:pt>
                  <c:pt idx="4">
                    <c:v>-17.3%</c:v>
                  </c:pt>
                </c15:dlblRangeCache>
              </c15:datalabelsRange>
            </c:ext>
            <c:ext xmlns:c16="http://schemas.microsoft.com/office/drawing/2014/chart" uri="{C3380CC4-5D6E-409C-BE32-E72D297353CC}">
              <c16:uniqueId val="{00000005-E47B-4F1A-8D28-DFAA79283F27}"/>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96C46A84-C15D-4F23-BFBD-5559B1CFD73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E99-409D-82EB-766AE4F74A8F}"/>
                </c:ext>
              </c:extLst>
            </c:dLbl>
            <c:dLbl>
              <c:idx val="1"/>
              <c:tx>
                <c:rich>
                  <a:bodyPr/>
                  <a:lstStyle/>
                  <a:p>
                    <a:fld id="{9EEB5AB9-8DD5-45D2-8366-68D8826AC6F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E99-409D-82EB-766AE4F74A8F}"/>
                </c:ext>
              </c:extLst>
            </c:dLbl>
            <c:dLbl>
              <c:idx val="2"/>
              <c:tx>
                <c:rich>
                  <a:bodyPr/>
                  <a:lstStyle/>
                  <a:p>
                    <a:fld id="{770CECE9-269B-4D6E-A264-C685D759590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E99-409D-82EB-766AE4F74A8F}"/>
                </c:ext>
              </c:extLst>
            </c:dLbl>
            <c:dLbl>
              <c:idx val="3"/>
              <c:tx>
                <c:rich>
                  <a:bodyPr/>
                  <a:lstStyle/>
                  <a:p>
                    <a:fld id="{58B61448-0301-4715-9F61-D59B13769DE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E99-409D-82EB-766AE4F74A8F}"/>
                </c:ext>
              </c:extLst>
            </c:dLbl>
            <c:dLbl>
              <c:idx val="4"/>
              <c:tx>
                <c:rich>
                  <a:bodyPr/>
                  <a:lstStyle/>
                  <a:p>
                    <a:fld id="{7395E89E-0761-4819-BE0E-493F6415F3A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E99-409D-82EB-766AE4F74A8F}"/>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connectivity'!$C$6:$G$6</c:f>
              <c:numCache>
                <c:formatCode>_(* #,##0_);_(* \(#,##0\);_(* "-"??_);_(@_)</c:formatCode>
                <c:ptCount val="5"/>
                <c:pt idx="0">
                  <c:v>47950.47</c:v>
                </c:pt>
                <c:pt idx="1">
                  <c:v>47508.03</c:v>
                </c:pt>
                <c:pt idx="2">
                  <c:v>47418.12</c:v>
                </c:pt>
                <c:pt idx="3">
                  <c:v>45789.48</c:v>
                </c:pt>
                <c:pt idx="4">
                  <c:v>44278.38</c:v>
                </c:pt>
              </c:numCache>
            </c:numRef>
          </c:val>
          <c:extLst>
            <c:ext xmlns:c15="http://schemas.microsoft.com/office/drawing/2012/chart" uri="{02D57815-91ED-43cb-92C2-25804820EDAC}">
              <c15:datalabelsRange>
                <c15:f>'JIM forest cover - connectivity'!$I$6:$M$6</c15:f>
                <c15:dlblRangeCache>
                  <c:ptCount val="5"/>
                  <c:pt idx="3">
                    <c:v>-3.4%</c:v>
                  </c:pt>
                  <c:pt idx="4">
                    <c:v>-6.9%</c:v>
                  </c:pt>
                </c15:dlblRangeCache>
              </c15:datalabelsRange>
            </c:ext>
            <c:ext xmlns:c16="http://schemas.microsoft.com/office/drawing/2014/chart" uri="{C3380CC4-5D6E-409C-BE32-E72D297353CC}">
              <c16:uniqueId val="{00000005-2E99-409D-82EB-766AE4F74A8F}"/>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in Connectivity Blocks</a:t>
            </a:r>
          </a:p>
        </c:rich>
      </c:tx>
      <c:layout>
        <c:manualLayout>
          <c:xMode val="edge"/>
          <c:yMode val="edge"/>
          <c:x val="0.22022111827437066"/>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1A9B72DA-970E-4F87-8923-94B18C4C09E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986-44AC-87C2-B34BE5E28F04}"/>
                </c:ext>
              </c:extLst>
            </c:dLbl>
            <c:dLbl>
              <c:idx val="1"/>
              <c:tx>
                <c:rich>
                  <a:bodyPr/>
                  <a:lstStyle/>
                  <a:p>
                    <a:fld id="{96AF49F5-C176-4CD4-A70D-AC051265C71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986-44AC-87C2-B34BE5E28F04}"/>
                </c:ext>
              </c:extLst>
            </c:dLbl>
            <c:dLbl>
              <c:idx val="2"/>
              <c:tx>
                <c:rich>
                  <a:bodyPr/>
                  <a:lstStyle/>
                  <a:p>
                    <a:fld id="{B89E6C41-04B4-45D5-8B68-A021E47DF17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986-44AC-87C2-B34BE5E28F04}"/>
                </c:ext>
              </c:extLst>
            </c:dLbl>
            <c:dLbl>
              <c:idx val="3"/>
              <c:tx>
                <c:rich>
                  <a:bodyPr/>
                  <a:lstStyle/>
                  <a:p>
                    <a:fld id="{AEEB269B-5BCC-4DA1-878E-4C0B9A3E38D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986-44AC-87C2-B34BE5E28F04}"/>
                </c:ext>
              </c:extLst>
            </c:dLbl>
            <c:dLbl>
              <c:idx val="4"/>
              <c:tx>
                <c:rich>
                  <a:bodyPr/>
                  <a:lstStyle/>
                  <a:p>
                    <a:fld id="{2FC8384F-5E1A-4B9E-95C5-42EE3A2FE83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986-44AC-87C2-B34BE5E28F04}"/>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 - connectivity'!$C$2:$G$2</c:f>
              <c:numCache>
                <c:formatCode>General</c:formatCode>
                <c:ptCount val="5"/>
                <c:pt idx="0">
                  <c:v>1985</c:v>
                </c:pt>
                <c:pt idx="1">
                  <c:v>2000</c:v>
                </c:pt>
                <c:pt idx="2">
                  <c:v>2015</c:v>
                </c:pt>
                <c:pt idx="3">
                  <c:v>2030</c:v>
                </c:pt>
                <c:pt idx="4">
                  <c:v>2045</c:v>
                </c:pt>
              </c:numCache>
            </c:numRef>
          </c:cat>
          <c:val>
            <c:numRef>
              <c:f>'JIM forest cover - connectivity'!$C$7:$G$7</c:f>
              <c:numCache>
                <c:formatCode>_(* #,##0_);_(* \(#,##0\);_(* "-"??_);_(@_)</c:formatCode>
                <c:ptCount val="5"/>
                <c:pt idx="0">
                  <c:v>72112.77</c:v>
                </c:pt>
                <c:pt idx="1">
                  <c:v>71865.63</c:v>
                </c:pt>
                <c:pt idx="2">
                  <c:v>71723.97</c:v>
                </c:pt>
                <c:pt idx="3">
                  <c:v>70848.539999999994</c:v>
                </c:pt>
                <c:pt idx="4">
                  <c:v>69850.98</c:v>
                </c:pt>
              </c:numCache>
            </c:numRef>
          </c:val>
          <c:extLst>
            <c:ext xmlns:c15="http://schemas.microsoft.com/office/drawing/2012/chart" uri="{02D57815-91ED-43cb-92C2-25804820EDAC}">
              <c15:datalabelsRange>
                <c15:f>'JIM forest cover - connectivity'!$I$7:$M$7</c15:f>
                <c15:dlblRangeCache>
                  <c:ptCount val="5"/>
                  <c:pt idx="3">
                    <c:v>-1.2%</c:v>
                  </c:pt>
                  <c:pt idx="4">
                    <c:v>-2.6%</c:v>
                  </c:pt>
                </c15:dlblRangeCache>
              </c15:datalabelsRange>
            </c:ext>
            <c:ext xmlns:c16="http://schemas.microsoft.com/office/drawing/2014/chart" uri="{C3380CC4-5D6E-409C-BE32-E72D297353CC}">
              <c16:uniqueId val="{00000005-B986-44AC-87C2-B34BE5E28F04}"/>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3480089708935636"/>
          <c:w val="0.76212913078847599"/>
          <c:h val="0.63425735495749602"/>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AC7AED34-4B66-4EC7-9CF7-141B60DA4D1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4EC-4729-A4D5-B66788A3706A}"/>
                </c:ext>
              </c:extLst>
            </c:dLbl>
            <c:dLbl>
              <c:idx val="1"/>
              <c:tx>
                <c:rich>
                  <a:bodyPr/>
                  <a:lstStyle/>
                  <a:p>
                    <a:fld id="{819F1236-B025-4DD0-85A1-9E2D2FAED1A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4EC-4729-A4D5-B66788A3706A}"/>
                </c:ext>
              </c:extLst>
            </c:dLbl>
            <c:dLbl>
              <c:idx val="2"/>
              <c:tx>
                <c:rich>
                  <a:bodyPr/>
                  <a:lstStyle/>
                  <a:p>
                    <a:fld id="{F3013AB1-D1EB-4A72-9554-C010410B763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4EC-4729-A4D5-B66788A3706A}"/>
                </c:ext>
              </c:extLst>
            </c:dLbl>
            <c:dLbl>
              <c:idx val="3"/>
              <c:tx>
                <c:rich>
                  <a:bodyPr/>
                  <a:lstStyle/>
                  <a:p>
                    <a:fld id="{EBFBE551-6EAC-4FEC-8557-00A98F8BAA6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4EC-4729-A4D5-B66788A3706A}"/>
                </c:ext>
              </c:extLst>
            </c:dLbl>
            <c:dLbl>
              <c:idx val="4"/>
              <c:tx>
                <c:rich>
                  <a:bodyPr/>
                  <a:lstStyle/>
                  <a:p>
                    <a:fld id="{8B28B5FB-5BC0-4AF4-A72B-C6C1B647B03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4EC-4729-A4D5-B66788A3706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cover'!$C$7:$G$7</c:f>
              <c:numCache>
                <c:formatCode>_(* #,##0_);_(* \(#,##0\);_(* "-"??_);_(@_)</c:formatCode>
                <c:ptCount val="5"/>
                <c:pt idx="0">
                  <c:v>108527.31</c:v>
                </c:pt>
                <c:pt idx="1">
                  <c:v>106952.4</c:v>
                </c:pt>
                <c:pt idx="2">
                  <c:v>106717.23</c:v>
                </c:pt>
                <c:pt idx="3">
                  <c:v>104748.48</c:v>
                </c:pt>
                <c:pt idx="4">
                  <c:v>102957.03</c:v>
                </c:pt>
              </c:numCache>
            </c:numRef>
          </c:val>
          <c:extLst>
            <c:ext xmlns:c15="http://schemas.microsoft.com/office/drawing/2012/chart" uri="{02D57815-91ED-43cb-92C2-25804820EDAC}">
              <c15:datalabelsRange>
                <c15:f>'JIM forest cover'!$I$7:$M$7</c15:f>
                <c15:dlblRangeCache>
                  <c:ptCount val="5"/>
                  <c:pt idx="3">
                    <c:v>-1.8%</c:v>
                  </c:pt>
                  <c:pt idx="4">
                    <c:v>-3.6%</c:v>
                  </c:pt>
                </c15:dlblRangeCache>
              </c15:datalabelsRange>
            </c:ext>
            <c:ext xmlns:c16="http://schemas.microsoft.com/office/drawing/2014/chart" uri="{C3380CC4-5D6E-409C-BE32-E72D297353CC}">
              <c16:uniqueId val="{00000005-34EC-4729-A4D5-B66788A3706A}"/>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Forest Area</a:t>
            </a:r>
          </a:p>
        </c:rich>
      </c:tx>
      <c:layout>
        <c:manualLayout>
          <c:xMode val="edge"/>
          <c:yMode val="edge"/>
          <c:x val="0.3771751593967928"/>
          <c:y val="1.148372517121041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12428051756689"/>
          <c:y val="0.18662508855710949"/>
          <c:w val="0.76212913078847599"/>
          <c:h val="0.58243354936894864"/>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6F564941-BB58-4333-8803-422DECA8E49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DC4-40EF-BE2F-1B8D38E0F848}"/>
                </c:ext>
              </c:extLst>
            </c:dLbl>
            <c:dLbl>
              <c:idx val="1"/>
              <c:tx>
                <c:rich>
                  <a:bodyPr/>
                  <a:lstStyle/>
                  <a:p>
                    <a:fld id="{854ADBA6-4184-4601-BE67-47E038DB2AB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DC4-40EF-BE2F-1B8D38E0F848}"/>
                </c:ext>
              </c:extLst>
            </c:dLbl>
            <c:dLbl>
              <c:idx val="2"/>
              <c:tx>
                <c:rich>
                  <a:bodyPr/>
                  <a:lstStyle/>
                  <a:p>
                    <a:fld id="{A8E0C3DC-00D8-4B01-B8F6-89828BE2A59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DC4-40EF-BE2F-1B8D38E0F848}"/>
                </c:ext>
              </c:extLst>
            </c:dLbl>
            <c:dLbl>
              <c:idx val="3"/>
              <c:tx>
                <c:rich>
                  <a:bodyPr/>
                  <a:lstStyle/>
                  <a:p>
                    <a:fld id="{B96EDB5E-7136-49A0-BB87-0D8A3E3F34B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DC4-40EF-BE2F-1B8D38E0F848}"/>
                </c:ext>
              </c:extLst>
            </c:dLbl>
            <c:dLbl>
              <c:idx val="4"/>
              <c:tx>
                <c:rich>
                  <a:bodyPr/>
                  <a:lstStyle/>
                  <a:p>
                    <a:fld id="{95B425A8-2959-44EF-8318-E00FFDA227B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DC4-40EF-BE2F-1B8D38E0F848}"/>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'JIM forest cover'!$C$2:$G$2</c:f>
              <c:numCache>
                <c:formatCode>General</c:formatCode>
                <c:ptCount val="5"/>
                <c:pt idx="0">
                  <c:v>1985</c:v>
                </c:pt>
                <c:pt idx="1">
                  <c:v>2000</c:v>
                </c:pt>
                <c:pt idx="2">
                  <c:v>2015</c:v>
                </c:pt>
                <c:pt idx="3">
                  <c:v>2030</c:v>
                </c:pt>
                <c:pt idx="4">
                  <c:v>2045</c:v>
                </c:pt>
              </c:numCache>
            </c:numRef>
          </c:cat>
          <c:val>
            <c:numRef>
              <c:f>'JIM forest cover'!$C$8:$G$8</c:f>
              <c:numCache>
                <c:formatCode>_(* #,##0_);_(* \(#,##0\);_(* "-"??_);_(@_)</c:formatCode>
                <c:ptCount val="5"/>
                <c:pt idx="0">
                  <c:v>458064.36</c:v>
                </c:pt>
                <c:pt idx="1">
                  <c:v>458616.15</c:v>
                </c:pt>
                <c:pt idx="2">
                  <c:v>437368.68</c:v>
                </c:pt>
                <c:pt idx="3">
                  <c:v>430750.08</c:v>
                </c:pt>
                <c:pt idx="4">
                  <c:v>424620.63</c:v>
                </c:pt>
              </c:numCache>
            </c:numRef>
          </c:val>
          <c:extLst>
            <c:ext xmlns:c15="http://schemas.microsoft.com/office/drawing/2012/chart" uri="{02D57815-91ED-43cb-92C2-25804820EDAC}">
              <c15:datalabelsRange>
                <c15:f>'JIM forest cover'!$I$8:$M$8</c15:f>
                <c15:dlblRangeCache>
                  <c:ptCount val="5"/>
                  <c:pt idx="3">
                    <c:v>-1.5%</c:v>
                  </c:pt>
                  <c:pt idx="4">
                    <c:v>-3.0%</c:v>
                  </c:pt>
                </c15:dlblRangeCache>
              </c15:datalabelsRange>
            </c:ext>
            <c:ext xmlns:c16="http://schemas.microsoft.com/office/drawing/2014/chart" uri="{C3380CC4-5D6E-409C-BE32-E72D297353CC}">
              <c16:uniqueId val="{00000005-CDC4-40EF-BE2F-1B8D38E0F848}"/>
            </c:ext>
          </c:extLst>
        </c:ser>
        <c:dLbls>
          <c:dLblPos val="outEnd"/>
          <c:showLegendKey val="0"/>
          <c:showVal val="1"/>
          <c:showCatName val="0"/>
          <c:showSerName val="0"/>
          <c:showPercent val="0"/>
          <c:showBubbleSize val="0"/>
        </c:dLbls>
        <c:gapWidth val="39"/>
        <c:overlap val="-27"/>
        <c:axId val="1210761631"/>
        <c:axId val="1210761215"/>
      </c:barChart>
      <c:catAx>
        <c:axId val="121076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215"/>
        <c:crosses val="autoZero"/>
        <c:auto val="1"/>
        <c:lblAlgn val="ctr"/>
        <c:lblOffset val="100"/>
        <c:noMultiLvlLbl val="0"/>
      </c:catAx>
      <c:valAx>
        <c:axId val="121076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Forest Area (ha)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0761631"/>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9C59EF-DE1A-4A63-BB92-C209AF5B9F8B}"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91567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C59EF-DE1A-4A63-BB92-C209AF5B9F8B}"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233739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C59EF-DE1A-4A63-BB92-C209AF5B9F8B}"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337812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C59EF-DE1A-4A63-BB92-C209AF5B9F8B}"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411472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9C59EF-DE1A-4A63-BB92-C209AF5B9F8B}"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24812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9C59EF-DE1A-4A63-BB92-C209AF5B9F8B}"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425142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9C59EF-DE1A-4A63-BB92-C209AF5B9F8B}"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198416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9C59EF-DE1A-4A63-BB92-C209AF5B9F8B}"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104304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C59EF-DE1A-4A63-BB92-C209AF5B9F8B}"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349230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279C59EF-DE1A-4A63-BB92-C209AF5B9F8B}"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75436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279C59EF-DE1A-4A63-BB92-C209AF5B9F8B}"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6FED9-96ED-471E-B67A-41A2DA80C1AC}" type="slidenum">
              <a:rPr lang="en-US" smtClean="0"/>
              <a:t>‹#›</a:t>
            </a:fld>
            <a:endParaRPr lang="en-US"/>
          </a:p>
        </p:txBody>
      </p:sp>
    </p:spTree>
    <p:extLst>
      <p:ext uri="{BB962C8B-B14F-4D97-AF65-F5344CB8AC3E}">
        <p14:creationId xmlns:p14="http://schemas.microsoft.com/office/powerpoint/2010/main" val="387480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79C59EF-DE1A-4A63-BB92-C209AF5B9F8B}" type="datetimeFigureOut">
              <a:rPr lang="en-US" smtClean="0"/>
              <a:t>10/16/2020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E46FED9-96ED-471E-B67A-41A2DA80C1AC}" type="slidenum">
              <a:rPr lang="en-US" smtClean="0"/>
              <a:t>‹#›</a:t>
            </a:fld>
            <a:endParaRPr lang="en-US"/>
          </a:p>
        </p:txBody>
      </p:sp>
    </p:spTree>
    <p:extLst>
      <p:ext uri="{BB962C8B-B14F-4D97-AF65-F5344CB8AC3E}">
        <p14:creationId xmlns:p14="http://schemas.microsoft.com/office/powerpoint/2010/main" val="315722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20.xml"/><Relationship Id="rId7" Type="http://schemas.openxmlformats.org/officeDocument/2006/relationships/image" Target="../media/image42.jpg"/><Relationship Id="rId2" Type="http://schemas.openxmlformats.org/officeDocument/2006/relationships/chart" Target="../charts/chart19.xml"/><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22.xml"/><Relationship Id="rId7" Type="http://schemas.openxmlformats.org/officeDocument/2006/relationships/image" Target="../media/image46.jpg"/><Relationship Id="rId2" Type="http://schemas.openxmlformats.org/officeDocument/2006/relationships/chart" Target="../charts/chart21.xml"/><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4.xml"/><Relationship Id="rId7" Type="http://schemas.openxmlformats.org/officeDocument/2006/relationships/image" Target="../media/image10.jpeg"/><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6.xml"/><Relationship Id="rId7" Type="http://schemas.openxmlformats.org/officeDocument/2006/relationships/image" Target="../media/image14.jpg"/><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jpg"/><Relationship Id="rId7" Type="http://schemas.openxmlformats.org/officeDocument/2006/relationships/chart" Target="../charts/chart8.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9.xml"/><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chart" Target="../charts/chart10.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2.xml"/><Relationship Id="rId7" Type="http://schemas.openxmlformats.org/officeDocument/2006/relationships/image" Target="../media/image26.jpg"/><Relationship Id="rId2" Type="http://schemas.openxmlformats.org/officeDocument/2006/relationships/chart" Target="../charts/chart11.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4.xml"/><Relationship Id="rId7" Type="http://schemas.openxmlformats.org/officeDocument/2006/relationships/image" Target="../media/image30.jpg"/><Relationship Id="rId2" Type="http://schemas.openxmlformats.org/officeDocument/2006/relationships/chart" Target="../charts/chart13.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6.xml"/><Relationship Id="rId7" Type="http://schemas.openxmlformats.org/officeDocument/2006/relationships/image" Target="../media/image34.jpg"/><Relationship Id="rId2"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8.xml"/><Relationship Id="rId7" Type="http://schemas.openxmlformats.org/officeDocument/2006/relationships/image" Target="../media/image38.jpeg"/><Relationship Id="rId2" Type="http://schemas.openxmlformats.org/officeDocument/2006/relationships/chart" Target="../charts/chart17.xml"/><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Chart 53"/>
          <p:cNvGraphicFramePr>
            <a:graphicFrameLocks/>
          </p:cNvGraphicFramePr>
          <p:nvPr>
            <p:extLst>
              <p:ext uri="{D42A27DB-BD31-4B8C-83A1-F6EECF244321}">
                <p14:modId xmlns:p14="http://schemas.microsoft.com/office/powerpoint/2010/main" val="3077225332"/>
              </p:ext>
            </p:extLst>
          </p:nvPr>
        </p:nvGraphicFramePr>
        <p:xfrm>
          <a:off x="1879284" y="6408052"/>
          <a:ext cx="2589293" cy="1219552"/>
        </p:xfrm>
        <a:graphic>
          <a:graphicData uri="http://schemas.openxmlformats.org/drawingml/2006/chart">
            <c:chart xmlns:c="http://schemas.openxmlformats.org/drawingml/2006/chart" xmlns:r="http://schemas.openxmlformats.org/officeDocument/2006/relationships" r:id="rId2"/>
          </a:graphicData>
        </a:graphic>
      </p:graphicFrame>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826" y="2548280"/>
            <a:ext cx="2606040" cy="3657600"/>
          </a:xfrm>
          <a:prstGeom prst="rect">
            <a:avLst/>
          </a:prstGeom>
        </p:spPr>
      </p:pic>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910" y="2552268"/>
            <a:ext cx="2606040" cy="36576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8368" y="2552268"/>
            <a:ext cx="2606040" cy="3657600"/>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593" y="305596"/>
            <a:ext cx="1563624" cy="1938528"/>
          </a:xfrm>
          <a:prstGeom prst="rect">
            <a:avLst/>
          </a:prstGeom>
        </p:spPr>
      </p:pic>
      <p:sp>
        <p:nvSpPr>
          <p:cNvPr id="26" name="TextBox 25"/>
          <p:cNvSpPr txBox="1"/>
          <p:nvPr/>
        </p:nvSpPr>
        <p:spPr>
          <a:xfrm>
            <a:off x="2036309"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Addison County Regional Planning Commission</a:t>
            </a:r>
          </a:p>
        </p:txBody>
      </p:sp>
      <p:sp>
        <p:nvSpPr>
          <p:cNvPr id="27" name="TextBox 26"/>
          <p:cNvSpPr txBox="1"/>
          <p:nvPr/>
        </p:nvSpPr>
        <p:spPr>
          <a:xfrm>
            <a:off x="2036308" y="887321"/>
            <a:ext cx="7822496" cy="1169551"/>
          </a:xfrm>
          <a:prstGeom prst="rect">
            <a:avLst/>
          </a:prstGeom>
          <a:solidFill>
            <a:schemeClr val="accent6">
              <a:lumMod val="40000"/>
              <a:lumOff val="60000"/>
            </a:schemeClr>
          </a:solidFill>
        </p:spPr>
        <p:txBody>
          <a:bodyPr wrap="square" rtlCol="0">
            <a:spAutoFit/>
          </a:bodyPr>
          <a:lstStyle/>
          <a:p>
            <a:pPr defTabSz="403433"/>
            <a:r>
              <a:rPr lang="en-US" sz="1400" dirty="0">
                <a:solidFill>
                  <a:prstClr val="black"/>
                </a:solidFill>
              </a:rPr>
              <a:t>The Addison County Regional Planning Commission region has experienced forest loss on par with state-wide averages. While most of this has been concentrated around Middlebury, areas at high risk of conversion extend up through Bristol and Monkton.  It is in these towns, were high quality connectivity forest blocks are most are risks. Future projections indicate continued forest area loss, with particular concern for several high quality connectivity blocks. </a:t>
            </a:r>
          </a:p>
        </p:txBody>
      </p:sp>
      <p:sp>
        <p:nvSpPr>
          <p:cNvPr id="46" name="TextBox 45"/>
          <p:cNvSpPr txBox="1"/>
          <p:nvPr/>
        </p:nvSpPr>
        <p:spPr>
          <a:xfrm>
            <a:off x="4709308" y="6548469"/>
            <a:ext cx="2344160" cy="1107996"/>
          </a:xfrm>
          <a:prstGeom prst="rect">
            <a:avLst/>
          </a:prstGeom>
          <a:solidFill>
            <a:schemeClr val="accent6">
              <a:lumMod val="20000"/>
              <a:lumOff val="80000"/>
            </a:schemeClr>
          </a:solidFill>
        </p:spPr>
        <p:txBody>
          <a:bodyPr wrap="square" rtlCol="0">
            <a:spAutoFit/>
          </a:bodyPr>
          <a:lstStyle/>
          <a:p>
            <a:pPr defTabSz="403433"/>
            <a:r>
              <a:rPr lang="en-US" sz="1100" dirty="0">
                <a:solidFill>
                  <a:prstClr val="black"/>
                </a:solidFill>
              </a:rPr>
              <a:t>While high risk areas are centered around Middlebury, continued fragmentation of high priority forest connectivity blocks highlight other areas that may be a priority for planning efforts.</a:t>
            </a:r>
          </a:p>
        </p:txBody>
      </p:sp>
      <p:graphicFrame>
        <p:nvGraphicFramePr>
          <p:cNvPr id="50" name="Chart 49"/>
          <p:cNvGraphicFramePr>
            <a:graphicFrameLocks/>
          </p:cNvGraphicFramePr>
          <p:nvPr>
            <p:extLst>
              <p:ext uri="{D42A27DB-BD31-4B8C-83A1-F6EECF244321}">
                <p14:modId xmlns:p14="http://schemas.microsoft.com/office/powerpoint/2010/main" val="2127566543"/>
              </p:ext>
            </p:extLst>
          </p:nvPr>
        </p:nvGraphicFramePr>
        <p:xfrm>
          <a:off x="7269511" y="6408052"/>
          <a:ext cx="2589293" cy="12195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16816702"/>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1.9%</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0.2%</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5892954"/>
              </p:ext>
            </p:extLst>
          </p:nvPr>
        </p:nvGraphicFramePr>
        <p:xfrm>
          <a:off x="277396" y="2588139"/>
          <a:ext cx="1492096" cy="16997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dirty="0">
                          <a:solidFill>
                            <a:sysClr val="windowText" lastClr="000000"/>
                          </a:solidFill>
                          <a:effectLst/>
                          <a:latin typeface="Calibri" panose="020F0502020204030204" pitchFamily="34" charset="0"/>
                        </a:rPr>
                        <a:t>Drivers of Conversion</a:t>
                      </a: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dirty="0">
                          <a:solidFill>
                            <a:sysClr val="windowText" lastClr="000000"/>
                          </a:solidFill>
                          <a:effectLst/>
                          <a:latin typeface="Calibri" panose="020F0502020204030204" pitchFamily="34" charset="0"/>
                        </a:rPr>
                        <a:t>Driver</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dirty="0">
                          <a:solidFill>
                            <a:sysClr val="windowText" lastClr="000000"/>
                          </a:solidFill>
                          <a:effectLst/>
                          <a:latin typeface="Calibri" panose="020F0502020204030204" pitchFamily="34" charset="0"/>
                          <a:ea typeface="+mn-ea"/>
                          <a:cs typeface="+mn-cs"/>
                        </a:rPr>
                        <a:t>Rank</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75632">
                <a:tc>
                  <a:txBody>
                    <a:bodyPr/>
                    <a:lstStyle/>
                    <a:p>
                      <a:pPr algn="ctr" fontAlgn="b"/>
                      <a:r>
                        <a:rPr lang="en-US" sz="1100" b="0" i="0" u="none" strike="noStrike">
                          <a:solidFill>
                            <a:srgbClr val="000000"/>
                          </a:solidFill>
                          <a:effectLst/>
                          <a:latin typeface="Calibri" panose="020F0502020204030204" pitchFamily="34" charset="0"/>
                        </a:rPr>
                        <a:t>Dist. Urban</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a:solidFill>
                            <a:srgbClr val="000000"/>
                          </a:solidFill>
                          <a:effectLst/>
                          <a:latin typeface="Calibri" panose="020F0502020204030204" pitchFamily="34" charset="0"/>
                        </a:rPr>
                        <a:t>Dist. Interstate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2</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a:solidFill>
                            <a:srgbClr val="000000"/>
                          </a:solidFill>
                          <a:effectLst/>
                          <a:latin typeface="Calibri" panose="020F0502020204030204" pitchFamily="34" charset="0"/>
                        </a:rPr>
                        <a:t>Aspect</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grpSp>
        <p:nvGrpSpPr>
          <p:cNvPr id="33" name="Group 32"/>
          <p:cNvGrpSpPr/>
          <p:nvPr/>
        </p:nvGrpSpPr>
        <p:grpSpPr>
          <a:xfrm>
            <a:off x="2036308" y="6184101"/>
            <a:ext cx="2198770" cy="251379"/>
            <a:chOff x="2159173" y="6391096"/>
            <a:chExt cx="2198770" cy="251379"/>
          </a:xfrm>
        </p:grpSpPr>
        <p:pic>
          <p:nvPicPr>
            <p:cNvPr id="37" name="Picture 36"/>
            <p:cNvPicPr>
              <a:picLocks noChangeAspect="1"/>
            </p:cNvPicPr>
            <p:nvPr/>
          </p:nvPicPr>
          <p:blipFill rotWithShape="1">
            <a:blip r:embed="rId8"/>
            <a:srcRect t="56719" b="23157"/>
            <a:stretch/>
          </p:blipFill>
          <p:spPr>
            <a:xfrm>
              <a:off x="3423367" y="6498486"/>
              <a:ext cx="934576" cy="134723"/>
            </a:xfrm>
            <a:prstGeom prst="rect">
              <a:avLst/>
            </a:prstGeom>
          </p:spPr>
        </p:pic>
        <p:pic>
          <p:nvPicPr>
            <p:cNvPr id="47" name="Picture 46"/>
            <p:cNvPicPr>
              <a:picLocks noChangeAspect="1"/>
            </p:cNvPicPr>
            <p:nvPr/>
          </p:nvPicPr>
          <p:blipFill rotWithShape="1">
            <a:blip r:embed="rId8"/>
            <a:srcRect l="-1650" t="76109" r="52203" b="2382"/>
            <a:stretch/>
          </p:blipFill>
          <p:spPr>
            <a:xfrm>
              <a:off x="2848106" y="6498486"/>
              <a:ext cx="462118" cy="143989"/>
            </a:xfrm>
            <a:prstGeom prst="rect">
              <a:avLst/>
            </a:prstGeom>
          </p:spPr>
        </p:pic>
        <p:pic>
          <p:nvPicPr>
            <p:cNvPr id="48" name="Picture 47"/>
            <p:cNvPicPr>
              <a:picLocks noChangeAspect="1"/>
            </p:cNvPicPr>
            <p:nvPr/>
          </p:nvPicPr>
          <p:blipFill rotWithShape="1">
            <a:blip r:embed="rId8"/>
            <a:srcRect t="36835" r="32328" b="43960"/>
            <a:stretch/>
          </p:blipFill>
          <p:spPr>
            <a:xfrm>
              <a:off x="3424383" y="6391096"/>
              <a:ext cx="632444" cy="128562"/>
            </a:xfrm>
            <a:prstGeom prst="rect">
              <a:avLst/>
            </a:prstGeom>
          </p:spPr>
        </p:pic>
        <p:pic>
          <p:nvPicPr>
            <p:cNvPr id="49" name="Picture 48"/>
            <p:cNvPicPr>
              <a:picLocks noChangeAspect="1"/>
            </p:cNvPicPr>
            <p:nvPr/>
          </p:nvPicPr>
          <p:blipFill rotWithShape="1">
            <a:blip r:embed="rId8"/>
            <a:srcRect l="-2919" t="17542" r="50544" b="63870"/>
            <a:stretch/>
          </p:blipFill>
          <p:spPr>
            <a:xfrm>
              <a:off x="2833588" y="6397787"/>
              <a:ext cx="489488" cy="124438"/>
            </a:xfrm>
            <a:prstGeom prst="rect">
              <a:avLst/>
            </a:prstGeom>
          </p:spPr>
        </p:pic>
        <p:pic>
          <p:nvPicPr>
            <p:cNvPr id="51" name="Picture 50"/>
            <p:cNvPicPr>
              <a:picLocks noChangeAspect="1"/>
            </p:cNvPicPr>
            <p:nvPr/>
          </p:nvPicPr>
          <p:blipFill rotWithShape="1">
            <a:blip r:embed="rId8"/>
            <a:srcRect l="384" t="-894" r="57973" b="82306"/>
            <a:stretch/>
          </p:blipFill>
          <p:spPr>
            <a:xfrm>
              <a:off x="2159173" y="6411021"/>
              <a:ext cx="694428" cy="222036"/>
            </a:xfrm>
            <a:prstGeom prst="rect">
              <a:avLst/>
            </a:prstGeom>
          </p:spPr>
        </p:pic>
      </p:grpSp>
      <p:grpSp>
        <p:nvGrpSpPr>
          <p:cNvPr id="53" name="Group 52"/>
          <p:cNvGrpSpPr/>
          <p:nvPr/>
        </p:nvGrpSpPr>
        <p:grpSpPr>
          <a:xfrm>
            <a:off x="5614458" y="6208550"/>
            <a:ext cx="2834102" cy="192916"/>
            <a:chOff x="6048105" y="6419495"/>
            <a:chExt cx="2834102" cy="192916"/>
          </a:xfrm>
        </p:grpSpPr>
        <p:grpSp>
          <p:nvGrpSpPr>
            <p:cNvPr id="55" name="Group 54"/>
            <p:cNvGrpSpPr/>
            <p:nvPr/>
          </p:nvGrpSpPr>
          <p:grpSpPr>
            <a:xfrm>
              <a:off x="7165773" y="6454931"/>
              <a:ext cx="1716434" cy="149375"/>
              <a:chOff x="-3010433" y="4142736"/>
              <a:chExt cx="1716434" cy="149375"/>
            </a:xfrm>
          </p:grpSpPr>
          <p:pic>
            <p:nvPicPr>
              <p:cNvPr id="57" name="Picture 56"/>
              <p:cNvPicPr>
                <a:picLocks noChangeAspect="1"/>
              </p:cNvPicPr>
              <p:nvPr/>
            </p:nvPicPr>
            <p:blipFill rotWithShape="1">
              <a:blip r:embed="rId9"/>
              <a:srcRect l="2158" t="22948" r="94976"/>
              <a:stretch/>
            </p:blipFill>
            <p:spPr>
              <a:xfrm rot="5400000">
                <a:off x="-2218747" y="3428943"/>
                <a:ext cx="126776" cy="1571623"/>
              </a:xfrm>
              <a:prstGeom prst="rect">
                <a:avLst/>
              </a:prstGeom>
            </p:spPr>
          </p:pic>
          <p:pic>
            <p:nvPicPr>
              <p:cNvPr id="58" name="Picture 57"/>
              <p:cNvPicPr>
                <a:picLocks noChangeAspect="1"/>
              </p:cNvPicPr>
              <p:nvPr/>
            </p:nvPicPr>
            <p:blipFill rotWithShape="1">
              <a:blip r:embed="rId9"/>
              <a:srcRect l="25087" t="74844" r="59486"/>
              <a:stretch/>
            </p:blipFill>
            <p:spPr>
              <a:xfrm>
                <a:off x="-3010433" y="4142736"/>
                <a:ext cx="192423" cy="144650"/>
              </a:xfrm>
              <a:prstGeom prst="rect">
                <a:avLst/>
              </a:prstGeom>
            </p:spPr>
          </p:pic>
          <p:pic>
            <p:nvPicPr>
              <p:cNvPr id="59" name="Picture 58"/>
              <p:cNvPicPr>
                <a:picLocks noChangeAspect="1"/>
              </p:cNvPicPr>
              <p:nvPr/>
            </p:nvPicPr>
            <p:blipFill rotWithShape="1">
              <a:blip r:embed="rId9"/>
              <a:srcRect l="25087" t="29963" r="59486" b="44881"/>
              <a:stretch/>
            </p:blipFill>
            <p:spPr>
              <a:xfrm>
                <a:off x="-1492707" y="4142736"/>
                <a:ext cx="198708" cy="149375"/>
              </a:xfrm>
              <a:prstGeom prst="rect">
                <a:avLst/>
              </a:prstGeom>
            </p:spPr>
          </p:pic>
        </p:grpSp>
        <p:pic>
          <p:nvPicPr>
            <p:cNvPr id="56" name="Picture 55"/>
            <p:cNvPicPr>
              <a:picLocks noChangeAspect="1"/>
            </p:cNvPicPr>
            <p:nvPr/>
          </p:nvPicPr>
          <p:blipFill rotWithShape="1">
            <a:blip r:embed="rId9"/>
            <a:srcRect l="143" t="855" r="44331" b="75146"/>
            <a:stretch/>
          </p:blipFill>
          <p:spPr>
            <a:xfrm>
              <a:off x="6048105" y="6419495"/>
              <a:ext cx="968228" cy="192916"/>
            </a:xfrm>
            <a:prstGeom prst="rect">
              <a:avLst/>
            </a:prstGeom>
          </p:spPr>
        </p:pic>
      </p:grpSp>
      <p:sp>
        <p:nvSpPr>
          <p:cNvPr id="29" name="TextBox 28">
            <a:extLst>
              <a:ext uri="{FF2B5EF4-FFF2-40B4-BE49-F238E27FC236}">
                <a16:creationId xmlns:a16="http://schemas.microsoft.com/office/drawing/2014/main" id="{FBB7E91F-DBC7-4212-A613-F94A59C82520}"/>
              </a:ext>
            </a:extLst>
          </p:cNvPr>
          <p:cNvSpPr txBox="1"/>
          <p:nvPr/>
        </p:nvSpPr>
        <p:spPr>
          <a:xfrm>
            <a:off x="292003" y="4364337"/>
            <a:ext cx="1477488" cy="9887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Addison County RPC has been losing approximately 0.4% of its forest cover to development each decade.</a:t>
            </a:r>
          </a:p>
        </p:txBody>
      </p:sp>
      <p:sp>
        <p:nvSpPr>
          <p:cNvPr id="31" name="TextBox 30">
            <a:extLst>
              <a:ext uri="{FF2B5EF4-FFF2-40B4-BE49-F238E27FC236}">
                <a16:creationId xmlns:a16="http://schemas.microsoft.com/office/drawing/2014/main" id="{B4C2CE18-892F-40D2-BB47-ACED48DE7BF8}"/>
              </a:ext>
            </a:extLst>
          </p:cNvPr>
          <p:cNvSpPr txBox="1"/>
          <p:nvPr/>
        </p:nvSpPr>
        <p:spPr>
          <a:xfrm>
            <a:off x="292003" y="5410337"/>
            <a:ext cx="147748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closest to Middlebury and major roads, but also increases with proximity to the interstate.</a:t>
            </a:r>
          </a:p>
        </p:txBody>
      </p:sp>
    </p:spTree>
    <p:extLst>
      <p:ext uri="{BB962C8B-B14F-4D97-AF65-F5344CB8AC3E}">
        <p14:creationId xmlns:p14="http://schemas.microsoft.com/office/powerpoint/2010/main" val="200434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a:graphicFrameLocks/>
          </p:cNvGraphicFramePr>
          <p:nvPr>
            <p:extLst>
              <p:ext uri="{D42A27DB-BD31-4B8C-83A1-F6EECF244321}">
                <p14:modId xmlns:p14="http://schemas.microsoft.com/office/powerpoint/2010/main" val="3769319985"/>
              </p:ext>
            </p:extLst>
          </p:nvPr>
        </p:nvGraphicFramePr>
        <p:xfrm>
          <a:off x="1876394" y="6444959"/>
          <a:ext cx="2589293" cy="1225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Chart 33"/>
          <p:cNvGraphicFramePr>
            <a:graphicFrameLocks/>
          </p:cNvGraphicFramePr>
          <p:nvPr>
            <p:extLst>
              <p:ext uri="{D42A27DB-BD31-4B8C-83A1-F6EECF244321}">
                <p14:modId xmlns:p14="http://schemas.microsoft.com/office/powerpoint/2010/main" val="2123116725"/>
              </p:ext>
            </p:extLst>
          </p:nvPr>
        </p:nvGraphicFramePr>
        <p:xfrm>
          <a:off x="7254471" y="6444459"/>
          <a:ext cx="2613186" cy="121923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647" y="2547747"/>
            <a:ext cx="2606040" cy="36576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045" y="2546426"/>
            <a:ext cx="2606040" cy="36576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2864" y="2546426"/>
            <a:ext cx="2606040" cy="36576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003" y="302243"/>
            <a:ext cx="1563624" cy="1938528"/>
          </a:xfrm>
          <a:prstGeom prst="rect">
            <a:avLst/>
          </a:prstGeom>
        </p:spPr>
      </p:pic>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sp>
        <p:nvSpPr>
          <p:cNvPr id="26" name="TextBox 25"/>
          <p:cNvSpPr txBox="1"/>
          <p:nvPr/>
        </p:nvSpPr>
        <p:spPr>
          <a:xfrm>
            <a:off x="2036309"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Windham Regional Commission</a:t>
            </a:r>
          </a:p>
        </p:txBody>
      </p:sp>
      <p:sp>
        <p:nvSpPr>
          <p:cNvPr id="27" name="TextBox 26"/>
          <p:cNvSpPr txBox="1"/>
          <p:nvPr/>
        </p:nvSpPr>
        <p:spPr>
          <a:xfrm>
            <a:off x="2036308" y="887321"/>
            <a:ext cx="7822495" cy="1169551"/>
          </a:xfrm>
          <a:prstGeom prst="rect">
            <a:avLst/>
          </a:prstGeom>
          <a:solidFill>
            <a:schemeClr val="accent6">
              <a:lumMod val="40000"/>
              <a:lumOff val="60000"/>
            </a:schemeClr>
          </a:solidFill>
        </p:spPr>
        <p:txBody>
          <a:bodyPr wrap="square" rtlCol="0">
            <a:spAutoFit/>
          </a:bodyPr>
          <a:lstStyle/>
          <a:p>
            <a:r>
              <a:rPr lang="en-US" sz="1400" dirty="0"/>
              <a:t>Central Vermont Regional Planning Commission shows some things, and there can be about four sentences of text here. Central Vermont Regional Planning Commission shows some things. There can be about four sentences of text here. Central Vermont Regional Planning Commission shows some things, and there can be about four sentences of text here. Central Vermont Regional Planning Commission shows some things. There can be about four sentences of text here. </a:t>
            </a:r>
          </a:p>
        </p:txBody>
      </p:sp>
      <p:grpSp>
        <p:nvGrpSpPr>
          <p:cNvPr id="45" name="Group 44"/>
          <p:cNvGrpSpPr/>
          <p:nvPr/>
        </p:nvGrpSpPr>
        <p:grpSpPr>
          <a:xfrm>
            <a:off x="5614458" y="6208550"/>
            <a:ext cx="2834102" cy="192916"/>
            <a:chOff x="6048105" y="6419495"/>
            <a:chExt cx="2834102" cy="192916"/>
          </a:xfrm>
        </p:grpSpPr>
        <p:grpSp>
          <p:nvGrpSpPr>
            <p:cNvPr id="43" name="Group 42"/>
            <p:cNvGrpSpPr/>
            <p:nvPr/>
          </p:nvGrpSpPr>
          <p:grpSpPr>
            <a:xfrm>
              <a:off x="7165773" y="6454931"/>
              <a:ext cx="1716434" cy="149375"/>
              <a:chOff x="-3010433" y="4142736"/>
              <a:chExt cx="1716434" cy="149375"/>
            </a:xfrm>
          </p:grpSpPr>
          <p:pic>
            <p:nvPicPr>
              <p:cNvPr id="40" name="Picture 39"/>
              <p:cNvPicPr>
                <a:picLocks noChangeAspect="1"/>
              </p:cNvPicPr>
              <p:nvPr/>
            </p:nvPicPr>
            <p:blipFill rotWithShape="1">
              <a:blip r:embed="rId8"/>
              <a:srcRect l="2158" t="22948" r="94976"/>
              <a:stretch/>
            </p:blipFill>
            <p:spPr>
              <a:xfrm rot="5400000">
                <a:off x="-2218747" y="3428943"/>
                <a:ext cx="126776" cy="1571623"/>
              </a:xfrm>
              <a:prstGeom prst="rect">
                <a:avLst/>
              </a:prstGeom>
            </p:spPr>
          </p:pic>
          <p:pic>
            <p:nvPicPr>
              <p:cNvPr id="41" name="Picture 40"/>
              <p:cNvPicPr>
                <a:picLocks noChangeAspect="1"/>
              </p:cNvPicPr>
              <p:nvPr/>
            </p:nvPicPr>
            <p:blipFill rotWithShape="1">
              <a:blip r:embed="rId8"/>
              <a:srcRect l="25087" t="74844" r="59486"/>
              <a:stretch/>
            </p:blipFill>
            <p:spPr>
              <a:xfrm>
                <a:off x="-3010433" y="4142736"/>
                <a:ext cx="192423" cy="144650"/>
              </a:xfrm>
              <a:prstGeom prst="rect">
                <a:avLst/>
              </a:prstGeom>
            </p:spPr>
          </p:pic>
          <p:pic>
            <p:nvPicPr>
              <p:cNvPr id="42" name="Picture 41"/>
              <p:cNvPicPr>
                <a:picLocks noChangeAspect="1"/>
              </p:cNvPicPr>
              <p:nvPr/>
            </p:nvPicPr>
            <p:blipFill rotWithShape="1">
              <a:blip r:embed="rId8"/>
              <a:srcRect l="25087" t="29963" r="59486" b="44881"/>
              <a:stretch/>
            </p:blipFill>
            <p:spPr>
              <a:xfrm>
                <a:off x="-1492707" y="4142736"/>
                <a:ext cx="198708" cy="149375"/>
              </a:xfrm>
              <a:prstGeom prst="rect">
                <a:avLst/>
              </a:prstGeom>
            </p:spPr>
          </p:pic>
        </p:grpSp>
        <p:pic>
          <p:nvPicPr>
            <p:cNvPr id="44" name="Picture 43"/>
            <p:cNvPicPr>
              <a:picLocks noChangeAspect="1"/>
            </p:cNvPicPr>
            <p:nvPr/>
          </p:nvPicPr>
          <p:blipFill rotWithShape="1">
            <a:blip r:embed="rId8"/>
            <a:srcRect l="143" t="855" r="44331" b="75146"/>
            <a:stretch/>
          </p:blipFill>
          <p:spPr>
            <a:xfrm>
              <a:off x="6048105" y="6419495"/>
              <a:ext cx="968228" cy="192916"/>
            </a:xfrm>
            <a:prstGeom prst="rect">
              <a:avLst/>
            </a:prstGeom>
          </p:spPr>
        </p:pic>
      </p:grpSp>
      <p:sp>
        <p:nvSpPr>
          <p:cNvPr id="46" name="TextBox 45"/>
          <p:cNvSpPr txBox="1"/>
          <p:nvPr/>
        </p:nvSpPr>
        <p:spPr>
          <a:xfrm>
            <a:off x="4709308" y="6586569"/>
            <a:ext cx="2344160" cy="938719"/>
          </a:xfrm>
          <a:prstGeom prst="rect">
            <a:avLst/>
          </a:prstGeom>
          <a:solidFill>
            <a:schemeClr val="accent6">
              <a:lumMod val="20000"/>
              <a:lumOff val="80000"/>
            </a:schemeClr>
          </a:solidFill>
        </p:spPr>
        <p:txBody>
          <a:bodyPr wrap="square" rtlCol="0">
            <a:spAutoFit/>
          </a:bodyPr>
          <a:lstStyle/>
          <a:p>
            <a:r>
              <a:rPr lang="en-US" sz="1100" dirty="0"/>
              <a:t>Here is some brief statement about these graphs and maps show. Here is some brief statement about these graphs and maps show.</a:t>
            </a:r>
          </a:p>
          <a:p>
            <a:endParaRPr lang="en-US" sz="1100" dirty="0"/>
          </a:p>
        </p:txBody>
      </p:sp>
      <p:grpSp>
        <p:nvGrpSpPr>
          <p:cNvPr id="32" name="Group 31"/>
          <p:cNvGrpSpPr/>
          <p:nvPr/>
        </p:nvGrpSpPr>
        <p:grpSpPr>
          <a:xfrm>
            <a:off x="2036308" y="6184101"/>
            <a:ext cx="2198770" cy="251379"/>
            <a:chOff x="2159173" y="6391096"/>
            <a:chExt cx="2198770" cy="251379"/>
          </a:xfrm>
        </p:grpSpPr>
        <p:pic>
          <p:nvPicPr>
            <p:cNvPr id="33" name="Picture 32"/>
            <p:cNvPicPr>
              <a:picLocks noChangeAspect="1"/>
            </p:cNvPicPr>
            <p:nvPr/>
          </p:nvPicPr>
          <p:blipFill rotWithShape="1">
            <a:blip r:embed="rId9"/>
            <a:srcRect t="56719" b="23157"/>
            <a:stretch/>
          </p:blipFill>
          <p:spPr>
            <a:xfrm>
              <a:off x="3423367" y="6498486"/>
              <a:ext cx="934576" cy="134723"/>
            </a:xfrm>
            <a:prstGeom prst="rect">
              <a:avLst/>
            </a:prstGeom>
          </p:spPr>
        </p:pic>
        <p:pic>
          <p:nvPicPr>
            <p:cNvPr id="37" name="Picture 36"/>
            <p:cNvPicPr>
              <a:picLocks noChangeAspect="1"/>
            </p:cNvPicPr>
            <p:nvPr/>
          </p:nvPicPr>
          <p:blipFill rotWithShape="1">
            <a:blip r:embed="rId9"/>
            <a:srcRect l="-1650" t="76109" r="52203" b="2382"/>
            <a:stretch/>
          </p:blipFill>
          <p:spPr>
            <a:xfrm>
              <a:off x="2848106" y="6498486"/>
              <a:ext cx="462118" cy="143989"/>
            </a:xfrm>
            <a:prstGeom prst="rect">
              <a:avLst/>
            </a:prstGeom>
          </p:spPr>
        </p:pic>
        <p:pic>
          <p:nvPicPr>
            <p:cNvPr id="47" name="Picture 46"/>
            <p:cNvPicPr>
              <a:picLocks noChangeAspect="1"/>
            </p:cNvPicPr>
            <p:nvPr/>
          </p:nvPicPr>
          <p:blipFill rotWithShape="1">
            <a:blip r:embed="rId9"/>
            <a:srcRect t="36835" r="32328" b="43960"/>
            <a:stretch/>
          </p:blipFill>
          <p:spPr>
            <a:xfrm>
              <a:off x="3424383" y="6391096"/>
              <a:ext cx="632444" cy="128562"/>
            </a:xfrm>
            <a:prstGeom prst="rect">
              <a:avLst/>
            </a:prstGeom>
          </p:spPr>
        </p:pic>
        <p:pic>
          <p:nvPicPr>
            <p:cNvPr id="48" name="Picture 47"/>
            <p:cNvPicPr>
              <a:picLocks noChangeAspect="1"/>
            </p:cNvPicPr>
            <p:nvPr/>
          </p:nvPicPr>
          <p:blipFill rotWithShape="1">
            <a:blip r:embed="rId9"/>
            <a:srcRect l="-2919" t="17542" r="50544" b="63870"/>
            <a:stretch/>
          </p:blipFill>
          <p:spPr>
            <a:xfrm>
              <a:off x="2833588" y="6397787"/>
              <a:ext cx="489488" cy="124438"/>
            </a:xfrm>
            <a:prstGeom prst="rect">
              <a:avLst/>
            </a:prstGeom>
          </p:spPr>
        </p:pic>
        <p:pic>
          <p:nvPicPr>
            <p:cNvPr id="51" name="Picture 50"/>
            <p:cNvPicPr>
              <a:picLocks noChangeAspect="1"/>
            </p:cNvPicPr>
            <p:nvPr/>
          </p:nvPicPr>
          <p:blipFill rotWithShape="1">
            <a:blip r:embed="rId9"/>
            <a:srcRect l="384" t="-894" r="57973" b="82306"/>
            <a:stretch/>
          </p:blipFill>
          <p:spPr>
            <a:xfrm>
              <a:off x="2159173" y="6411021"/>
              <a:ext cx="694428" cy="222036"/>
            </a:xfrm>
            <a:prstGeom prst="rect">
              <a:avLst/>
            </a:prstGeom>
          </p:spPr>
        </p:pic>
      </p:grpSp>
      <p:graphicFrame>
        <p:nvGraphicFramePr>
          <p:cNvPr id="52" name="Table 51"/>
          <p:cNvGraphicFramePr>
            <a:graphicFrameLocks noGrp="1"/>
          </p:cNvGraphicFramePr>
          <p:nvPr>
            <p:extLst>
              <p:ext uri="{D42A27DB-BD31-4B8C-83A1-F6EECF244321}">
                <p14:modId xmlns:p14="http://schemas.microsoft.com/office/powerpoint/2010/main" val="2134508958"/>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0.7%</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0.8%</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4078270963"/>
              </p:ext>
            </p:extLst>
          </p:nvPr>
        </p:nvGraphicFramePr>
        <p:xfrm>
          <a:off x="277396" y="2588139"/>
          <a:ext cx="1492096" cy="16997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dirty="0">
                          <a:solidFill>
                            <a:sysClr val="windowText" lastClr="000000"/>
                          </a:solidFill>
                          <a:effectLst/>
                          <a:latin typeface="Calibri" panose="020F0502020204030204" pitchFamily="34" charset="0"/>
                        </a:rPr>
                        <a:t>Drivers of Conversion</a:t>
                      </a: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dirty="0">
                          <a:solidFill>
                            <a:sysClr val="windowText" lastClr="000000"/>
                          </a:solidFill>
                          <a:effectLst/>
                          <a:latin typeface="Calibri" panose="020F0502020204030204" pitchFamily="34" charset="0"/>
                        </a:rPr>
                        <a:t>Driver</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dirty="0">
                          <a:solidFill>
                            <a:sysClr val="windowText" lastClr="000000"/>
                          </a:solidFill>
                          <a:effectLst/>
                          <a:latin typeface="Calibri" panose="020F0502020204030204" pitchFamily="34" charset="0"/>
                          <a:ea typeface="+mn-ea"/>
                          <a:cs typeface="+mn-cs"/>
                        </a:rPr>
                        <a:t>Rank</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47048">
                <a:tc>
                  <a:txBody>
                    <a:bodyPr/>
                    <a:lstStyle/>
                    <a:p>
                      <a:pPr algn="ctr" fontAlgn="b"/>
                      <a:r>
                        <a:rPr lang="en-US" sz="1100" b="0" i="0" u="none" strike="noStrike">
                          <a:solidFill>
                            <a:srgbClr val="000000"/>
                          </a:solidFill>
                          <a:effectLst/>
                          <a:latin typeface="Calibri" panose="020F0502020204030204" pitchFamily="34" charset="0"/>
                        </a:rPr>
                        <a:t>Dist. Interstate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a:solidFill>
                            <a:srgbClr val="000000"/>
                          </a:solidFill>
                          <a:effectLst/>
                          <a:latin typeface="Calibri" panose="020F0502020204030204" pitchFamily="34" charset="0"/>
                        </a:rPr>
                        <a:t>Dist. Urban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2</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a:solidFill>
                            <a:srgbClr val="000000"/>
                          </a:solidFill>
                          <a:effectLst/>
                          <a:latin typeface="Calibri" panose="020F0502020204030204" pitchFamily="34" charset="0"/>
                        </a:rPr>
                        <a:t>Aspect</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sp>
        <p:nvSpPr>
          <p:cNvPr id="28" name="TextBox 27">
            <a:extLst>
              <a:ext uri="{FF2B5EF4-FFF2-40B4-BE49-F238E27FC236}">
                <a16:creationId xmlns:a16="http://schemas.microsoft.com/office/drawing/2014/main" id="{96C57CEB-5605-4565-B9E1-E51BE8FF868B}"/>
              </a:ext>
            </a:extLst>
          </p:cNvPr>
          <p:cNvSpPr txBox="1"/>
          <p:nvPr/>
        </p:nvSpPr>
        <p:spPr>
          <a:xfrm>
            <a:off x="296173" y="4407416"/>
            <a:ext cx="147331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The NVDA has been losing approximately 0.4% of its forest cover to development each decade.</a:t>
            </a:r>
          </a:p>
        </p:txBody>
      </p:sp>
      <p:sp>
        <p:nvSpPr>
          <p:cNvPr id="29" name="TextBox 28">
            <a:extLst>
              <a:ext uri="{FF2B5EF4-FFF2-40B4-BE49-F238E27FC236}">
                <a16:creationId xmlns:a16="http://schemas.microsoft.com/office/drawing/2014/main" id="{D21550BD-90D9-47F2-BEB6-0C9C1D658534}"/>
              </a:ext>
            </a:extLst>
          </p:cNvPr>
          <p:cNvSpPr txBox="1"/>
          <p:nvPr/>
        </p:nvSpPr>
        <p:spPr>
          <a:xfrm>
            <a:off x="294973" y="5283017"/>
            <a:ext cx="1473318" cy="9887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dispersed along major roads, particularly near urban centers, as well as lower elevation locations.</a:t>
            </a:r>
          </a:p>
        </p:txBody>
      </p:sp>
    </p:spTree>
    <p:extLst>
      <p:ext uri="{BB962C8B-B14F-4D97-AF65-F5344CB8AC3E}">
        <p14:creationId xmlns:p14="http://schemas.microsoft.com/office/powerpoint/2010/main" val="387311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p:cNvGraphicFramePr>
          <p:nvPr>
            <p:extLst>
              <p:ext uri="{D42A27DB-BD31-4B8C-83A1-F6EECF244321}">
                <p14:modId xmlns:p14="http://schemas.microsoft.com/office/powerpoint/2010/main" val="438123446"/>
              </p:ext>
            </p:extLst>
          </p:nvPr>
        </p:nvGraphicFramePr>
        <p:xfrm>
          <a:off x="1876394" y="6442392"/>
          <a:ext cx="2589293" cy="1225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35"/>
          <p:cNvGraphicFramePr>
            <a:graphicFrameLocks/>
          </p:cNvGraphicFramePr>
          <p:nvPr>
            <p:extLst>
              <p:ext uri="{D42A27DB-BD31-4B8C-83A1-F6EECF244321}">
                <p14:modId xmlns:p14="http://schemas.microsoft.com/office/powerpoint/2010/main" val="3602077635"/>
              </p:ext>
            </p:extLst>
          </p:nvPr>
        </p:nvGraphicFramePr>
        <p:xfrm>
          <a:off x="7254471" y="6444459"/>
          <a:ext cx="2613186" cy="121923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7553" y="2544148"/>
            <a:ext cx="2606040" cy="3657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2864" y="2544148"/>
            <a:ext cx="2606040" cy="36576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8816" y="2544148"/>
            <a:ext cx="2606040" cy="36576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003" y="303820"/>
            <a:ext cx="1563624" cy="1938528"/>
          </a:xfrm>
          <a:prstGeom prst="rect">
            <a:avLst/>
          </a:prstGeom>
        </p:spPr>
      </p:pic>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sp>
        <p:nvSpPr>
          <p:cNvPr id="26" name="TextBox 25"/>
          <p:cNvSpPr txBox="1"/>
          <p:nvPr/>
        </p:nvSpPr>
        <p:spPr>
          <a:xfrm>
            <a:off x="2036308"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Bennington County Regional Commission</a:t>
            </a:r>
          </a:p>
        </p:txBody>
      </p:sp>
      <p:sp>
        <p:nvSpPr>
          <p:cNvPr id="27" name="TextBox 26"/>
          <p:cNvSpPr txBox="1"/>
          <p:nvPr/>
        </p:nvSpPr>
        <p:spPr>
          <a:xfrm>
            <a:off x="2036308" y="887321"/>
            <a:ext cx="7822496" cy="1169551"/>
          </a:xfrm>
          <a:prstGeom prst="rect">
            <a:avLst/>
          </a:prstGeom>
          <a:solidFill>
            <a:schemeClr val="accent6">
              <a:lumMod val="40000"/>
              <a:lumOff val="60000"/>
            </a:schemeClr>
          </a:solidFill>
        </p:spPr>
        <p:txBody>
          <a:bodyPr wrap="square" rtlCol="0">
            <a:spAutoFit/>
          </a:bodyPr>
          <a:lstStyle/>
          <a:p>
            <a:r>
              <a:rPr lang="en-US" sz="1400" dirty="0"/>
              <a:t>Central Vermont Regional Planning Commission shows some things, and there can be about four sentences of text here. Central Vermont Regional Planning Commission shows some things. There can be about four sentences of text here. Central Vermont Regional Planning Commission shows some things, and there can be about four sentences of text here. Central Vermont Regional Planning Commission shows some things. There can be about four sentences of text here. </a:t>
            </a:r>
          </a:p>
        </p:txBody>
      </p:sp>
      <p:grpSp>
        <p:nvGrpSpPr>
          <p:cNvPr id="45" name="Group 44"/>
          <p:cNvGrpSpPr/>
          <p:nvPr/>
        </p:nvGrpSpPr>
        <p:grpSpPr>
          <a:xfrm>
            <a:off x="5614458" y="6208550"/>
            <a:ext cx="2834102" cy="192916"/>
            <a:chOff x="6048105" y="6419495"/>
            <a:chExt cx="2834102" cy="192916"/>
          </a:xfrm>
        </p:grpSpPr>
        <p:grpSp>
          <p:nvGrpSpPr>
            <p:cNvPr id="43" name="Group 42"/>
            <p:cNvGrpSpPr/>
            <p:nvPr/>
          </p:nvGrpSpPr>
          <p:grpSpPr>
            <a:xfrm>
              <a:off x="7165773" y="6454931"/>
              <a:ext cx="1716434" cy="149375"/>
              <a:chOff x="-3010433" y="4142736"/>
              <a:chExt cx="1716434" cy="149375"/>
            </a:xfrm>
          </p:grpSpPr>
          <p:pic>
            <p:nvPicPr>
              <p:cNvPr id="40" name="Picture 39"/>
              <p:cNvPicPr>
                <a:picLocks noChangeAspect="1"/>
              </p:cNvPicPr>
              <p:nvPr/>
            </p:nvPicPr>
            <p:blipFill rotWithShape="1">
              <a:blip r:embed="rId8"/>
              <a:srcRect l="2158" t="22948" r="94976"/>
              <a:stretch/>
            </p:blipFill>
            <p:spPr>
              <a:xfrm rot="5400000">
                <a:off x="-2218747" y="3428943"/>
                <a:ext cx="126776" cy="1571623"/>
              </a:xfrm>
              <a:prstGeom prst="rect">
                <a:avLst/>
              </a:prstGeom>
            </p:spPr>
          </p:pic>
          <p:pic>
            <p:nvPicPr>
              <p:cNvPr id="41" name="Picture 40"/>
              <p:cNvPicPr>
                <a:picLocks noChangeAspect="1"/>
              </p:cNvPicPr>
              <p:nvPr/>
            </p:nvPicPr>
            <p:blipFill rotWithShape="1">
              <a:blip r:embed="rId8"/>
              <a:srcRect l="25087" t="74844" r="59486"/>
              <a:stretch/>
            </p:blipFill>
            <p:spPr>
              <a:xfrm>
                <a:off x="-3010433" y="4142736"/>
                <a:ext cx="192423" cy="144650"/>
              </a:xfrm>
              <a:prstGeom prst="rect">
                <a:avLst/>
              </a:prstGeom>
            </p:spPr>
          </p:pic>
          <p:pic>
            <p:nvPicPr>
              <p:cNvPr id="42" name="Picture 41"/>
              <p:cNvPicPr>
                <a:picLocks noChangeAspect="1"/>
              </p:cNvPicPr>
              <p:nvPr/>
            </p:nvPicPr>
            <p:blipFill rotWithShape="1">
              <a:blip r:embed="rId8"/>
              <a:srcRect l="25087" t="29963" r="59486" b="44881"/>
              <a:stretch/>
            </p:blipFill>
            <p:spPr>
              <a:xfrm>
                <a:off x="-1492707" y="4142736"/>
                <a:ext cx="198708" cy="149375"/>
              </a:xfrm>
              <a:prstGeom prst="rect">
                <a:avLst/>
              </a:prstGeom>
            </p:spPr>
          </p:pic>
        </p:grpSp>
        <p:pic>
          <p:nvPicPr>
            <p:cNvPr id="44" name="Picture 43"/>
            <p:cNvPicPr>
              <a:picLocks noChangeAspect="1"/>
            </p:cNvPicPr>
            <p:nvPr/>
          </p:nvPicPr>
          <p:blipFill rotWithShape="1">
            <a:blip r:embed="rId8"/>
            <a:srcRect l="143" t="855" r="44331" b="75146"/>
            <a:stretch/>
          </p:blipFill>
          <p:spPr>
            <a:xfrm>
              <a:off x="6048105" y="6419495"/>
              <a:ext cx="968228" cy="192916"/>
            </a:xfrm>
            <a:prstGeom prst="rect">
              <a:avLst/>
            </a:prstGeom>
          </p:spPr>
        </p:pic>
      </p:grpSp>
      <p:sp>
        <p:nvSpPr>
          <p:cNvPr id="46" name="TextBox 45"/>
          <p:cNvSpPr txBox="1"/>
          <p:nvPr/>
        </p:nvSpPr>
        <p:spPr>
          <a:xfrm>
            <a:off x="4709308" y="6586569"/>
            <a:ext cx="2344160" cy="938719"/>
          </a:xfrm>
          <a:prstGeom prst="rect">
            <a:avLst/>
          </a:prstGeom>
          <a:solidFill>
            <a:schemeClr val="accent6">
              <a:lumMod val="20000"/>
              <a:lumOff val="80000"/>
            </a:schemeClr>
          </a:solidFill>
        </p:spPr>
        <p:txBody>
          <a:bodyPr wrap="square" rtlCol="0">
            <a:spAutoFit/>
          </a:bodyPr>
          <a:lstStyle/>
          <a:p>
            <a:r>
              <a:rPr lang="en-US" sz="1100" dirty="0"/>
              <a:t>Here is some brief statement about these graphs and maps show. Here is some brief statement about these graphs and maps show.</a:t>
            </a:r>
          </a:p>
          <a:p>
            <a:endParaRPr lang="en-US" sz="1100" dirty="0"/>
          </a:p>
        </p:txBody>
      </p:sp>
      <p:grpSp>
        <p:nvGrpSpPr>
          <p:cNvPr id="32" name="Group 31"/>
          <p:cNvGrpSpPr/>
          <p:nvPr/>
        </p:nvGrpSpPr>
        <p:grpSpPr>
          <a:xfrm>
            <a:off x="2036308" y="6184101"/>
            <a:ext cx="2198770" cy="251379"/>
            <a:chOff x="2159173" y="6391096"/>
            <a:chExt cx="2198770" cy="251379"/>
          </a:xfrm>
        </p:grpSpPr>
        <p:pic>
          <p:nvPicPr>
            <p:cNvPr id="33" name="Picture 32"/>
            <p:cNvPicPr>
              <a:picLocks noChangeAspect="1"/>
            </p:cNvPicPr>
            <p:nvPr/>
          </p:nvPicPr>
          <p:blipFill rotWithShape="1">
            <a:blip r:embed="rId9"/>
            <a:srcRect t="56719" b="23157"/>
            <a:stretch/>
          </p:blipFill>
          <p:spPr>
            <a:xfrm>
              <a:off x="3423367" y="6498486"/>
              <a:ext cx="934576" cy="134723"/>
            </a:xfrm>
            <a:prstGeom prst="rect">
              <a:avLst/>
            </a:prstGeom>
          </p:spPr>
        </p:pic>
        <p:pic>
          <p:nvPicPr>
            <p:cNvPr id="37" name="Picture 36"/>
            <p:cNvPicPr>
              <a:picLocks noChangeAspect="1"/>
            </p:cNvPicPr>
            <p:nvPr/>
          </p:nvPicPr>
          <p:blipFill rotWithShape="1">
            <a:blip r:embed="rId9"/>
            <a:srcRect l="-1650" t="76109" r="52203" b="2382"/>
            <a:stretch/>
          </p:blipFill>
          <p:spPr>
            <a:xfrm>
              <a:off x="2848106" y="6498486"/>
              <a:ext cx="462118" cy="143989"/>
            </a:xfrm>
            <a:prstGeom prst="rect">
              <a:avLst/>
            </a:prstGeom>
          </p:spPr>
        </p:pic>
        <p:pic>
          <p:nvPicPr>
            <p:cNvPr id="47" name="Picture 46"/>
            <p:cNvPicPr>
              <a:picLocks noChangeAspect="1"/>
            </p:cNvPicPr>
            <p:nvPr/>
          </p:nvPicPr>
          <p:blipFill rotWithShape="1">
            <a:blip r:embed="rId9"/>
            <a:srcRect t="36835" r="32328" b="43960"/>
            <a:stretch/>
          </p:blipFill>
          <p:spPr>
            <a:xfrm>
              <a:off x="3424383" y="6391096"/>
              <a:ext cx="632444" cy="128562"/>
            </a:xfrm>
            <a:prstGeom prst="rect">
              <a:avLst/>
            </a:prstGeom>
          </p:spPr>
        </p:pic>
        <p:pic>
          <p:nvPicPr>
            <p:cNvPr id="48" name="Picture 47"/>
            <p:cNvPicPr>
              <a:picLocks noChangeAspect="1"/>
            </p:cNvPicPr>
            <p:nvPr/>
          </p:nvPicPr>
          <p:blipFill rotWithShape="1">
            <a:blip r:embed="rId9"/>
            <a:srcRect l="-2919" t="17542" r="50544" b="63870"/>
            <a:stretch/>
          </p:blipFill>
          <p:spPr>
            <a:xfrm>
              <a:off x="2833588" y="6397787"/>
              <a:ext cx="489488" cy="124438"/>
            </a:xfrm>
            <a:prstGeom prst="rect">
              <a:avLst/>
            </a:prstGeom>
          </p:spPr>
        </p:pic>
        <p:pic>
          <p:nvPicPr>
            <p:cNvPr id="51" name="Picture 50"/>
            <p:cNvPicPr>
              <a:picLocks noChangeAspect="1"/>
            </p:cNvPicPr>
            <p:nvPr/>
          </p:nvPicPr>
          <p:blipFill rotWithShape="1">
            <a:blip r:embed="rId9"/>
            <a:srcRect l="384" t="-894" r="57973" b="82306"/>
            <a:stretch/>
          </p:blipFill>
          <p:spPr>
            <a:xfrm>
              <a:off x="2159173" y="6411021"/>
              <a:ext cx="694428" cy="222036"/>
            </a:xfrm>
            <a:prstGeom prst="rect">
              <a:avLst/>
            </a:prstGeom>
          </p:spPr>
        </p:pic>
      </p:grpSp>
      <p:graphicFrame>
        <p:nvGraphicFramePr>
          <p:cNvPr id="52" name="Table 51"/>
          <p:cNvGraphicFramePr>
            <a:graphicFrameLocks noGrp="1"/>
          </p:cNvGraphicFramePr>
          <p:nvPr>
            <p:extLst>
              <p:ext uri="{D42A27DB-BD31-4B8C-83A1-F6EECF244321}">
                <p14:modId xmlns:p14="http://schemas.microsoft.com/office/powerpoint/2010/main" val="2705734682"/>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0.9%</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0.8%</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799144820"/>
              </p:ext>
            </p:extLst>
          </p:nvPr>
        </p:nvGraphicFramePr>
        <p:xfrm>
          <a:off x="277396" y="2588139"/>
          <a:ext cx="1492096" cy="16997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dirty="0">
                          <a:solidFill>
                            <a:sysClr val="windowText" lastClr="000000"/>
                          </a:solidFill>
                          <a:effectLst/>
                          <a:latin typeface="Calibri" panose="020F0502020204030204" pitchFamily="34" charset="0"/>
                        </a:rPr>
                        <a:t>Drivers of Conversion</a:t>
                      </a: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dirty="0">
                          <a:solidFill>
                            <a:sysClr val="windowText" lastClr="000000"/>
                          </a:solidFill>
                          <a:effectLst/>
                          <a:latin typeface="Calibri" panose="020F0502020204030204" pitchFamily="34" charset="0"/>
                        </a:rPr>
                        <a:t>Driver</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dirty="0">
                          <a:solidFill>
                            <a:sysClr val="windowText" lastClr="000000"/>
                          </a:solidFill>
                          <a:effectLst/>
                          <a:latin typeface="Calibri" panose="020F0502020204030204" pitchFamily="34" charset="0"/>
                          <a:ea typeface="+mn-ea"/>
                          <a:cs typeface="+mn-cs"/>
                        </a:rPr>
                        <a:t>Rank</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47048">
                <a:tc>
                  <a:txBody>
                    <a:bodyPr/>
                    <a:lstStyle/>
                    <a:p>
                      <a:pPr algn="ctr" fontAlgn="b"/>
                      <a:r>
                        <a:rPr lang="en-US" sz="1100" b="0" i="0" u="none" strike="noStrike">
                          <a:solidFill>
                            <a:srgbClr val="000000"/>
                          </a:solidFill>
                          <a:effectLst/>
                          <a:latin typeface="Calibri" panose="020F0502020204030204" pitchFamily="34" charset="0"/>
                        </a:rPr>
                        <a:t>Dist. Urban</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a:solidFill>
                            <a:srgbClr val="000000"/>
                          </a:solidFill>
                          <a:effectLst/>
                          <a:latin typeface="Calibri" panose="020F0502020204030204" pitchFamily="34" charset="0"/>
                        </a:rPr>
                        <a:t>Dist. Interstate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2</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Aspect</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sp>
        <p:nvSpPr>
          <p:cNvPr id="28" name="TextBox 27">
            <a:extLst>
              <a:ext uri="{FF2B5EF4-FFF2-40B4-BE49-F238E27FC236}">
                <a16:creationId xmlns:a16="http://schemas.microsoft.com/office/drawing/2014/main" id="{B7DC48CB-8589-4DD4-B15D-D11F5E41DD52}"/>
              </a:ext>
            </a:extLst>
          </p:cNvPr>
          <p:cNvSpPr txBox="1"/>
          <p:nvPr/>
        </p:nvSpPr>
        <p:spPr>
          <a:xfrm>
            <a:off x="296173" y="4381905"/>
            <a:ext cx="147331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The NVDA has been losing approximately 0.4% of its forest cover to development each decade.</a:t>
            </a:r>
          </a:p>
        </p:txBody>
      </p:sp>
      <p:sp>
        <p:nvSpPr>
          <p:cNvPr id="29" name="TextBox 28">
            <a:extLst>
              <a:ext uri="{FF2B5EF4-FFF2-40B4-BE49-F238E27FC236}">
                <a16:creationId xmlns:a16="http://schemas.microsoft.com/office/drawing/2014/main" id="{4923BF29-931E-41BC-BA17-5C92EB86D80A}"/>
              </a:ext>
            </a:extLst>
          </p:cNvPr>
          <p:cNvSpPr txBox="1"/>
          <p:nvPr/>
        </p:nvSpPr>
        <p:spPr>
          <a:xfrm>
            <a:off x="294973" y="5257506"/>
            <a:ext cx="1473318" cy="9887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dispersed along major roads, particularly near urban centers, as well as lower elevation locations.</a:t>
            </a:r>
          </a:p>
        </p:txBody>
      </p:sp>
    </p:spTree>
    <p:extLst>
      <p:ext uri="{BB962C8B-B14F-4D97-AF65-F5344CB8AC3E}">
        <p14:creationId xmlns:p14="http://schemas.microsoft.com/office/powerpoint/2010/main" val="40000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hart 49"/>
          <p:cNvGraphicFramePr>
            <a:graphicFrameLocks/>
          </p:cNvGraphicFramePr>
          <p:nvPr>
            <p:extLst>
              <p:ext uri="{D42A27DB-BD31-4B8C-83A1-F6EECF244321}">
                <p14:modId xmlns:p14="http://schemas.microsoft.com/office/powerpoint/2010/main" val="3151942498"/>
              </p:ext>
            </p:extLst>
          </p:nvPr>
        </p:nvGraphicFramePr>
        <p:xfrm>
          <a:off x="1877888" y="6442858"/>
          <a:ext cx="2589293" cy="12211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a:graphicFrameLocks/>
          </p:cNvGraphicFramePr>
          <p:nvPr>
            <p:extLst>
              <p:ext uri="{D42A27DB-BD31-4B8C-83A1-F6EECF244321}">
                <p14:modId xmlns:p14="http://schemas.microsoft.com/office/powerpoint/2010/main" val="2288353852"/>
              </p:ext>
            </p:extLst>
          </p:nvPr>
        </p:nvGraphicFramePr>
        <p:xfrm>
          <a:off x="7257564" y="6444804"/>
          <a:ext cx="2613186" cy="1219233"/>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9605" y="2559603"/>
            <a:ext cx="2606040" cy="36576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6938" y="2558112"/>
            <a:ext cx="2606040" cy="36576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9515" y="2559603"/>
            <a:ext cx="2606040" cy="36576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924" y="302243"/>
            <a:ext cx="1563624" cy="1938528"/>
          </a:xfrm>
          <a:prstGeom prst="rect">
            <a:avLst/>
          </a:prstGeom>
        </p:spPr>
      </p:pic>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sp>
        <p:nvSpPr>
          <p:cNvPr id="26" name="TextBox 25"/>
          <p:cNvSpPr txBox="1"/>
          <p:nvPr/>
        </p:nvSpPr>
        <p:spPr>
          <a:xfrm>
            <a:off x="2036309"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Central Vermont Regional Planning Commission</a:t>
            </a:r>
          </a:p>
        </p:txBody>
      </p:sp>
      <p:sp>
        <p:nvSpPr>
          <p:cNvPr id="27" name="TextBox 26"/>
          <p:cNvSpPr txBox="1"/>
          <p:nvPr/>
        </p:nvSpPr>
        <p:spPr>
          <a:xfrm>
            <a:off x="2036308" y="887321"/>
            <a:ext cx="7822495" cy="1169551"/>
          </a:xfrm>
          <a:prstGeom prst="rect">
            <a:avLst/>
          </a:prstGeom>
          <a:solidFill>
            <a:schemeClr val="accent6">
              <a:lumMod val="40000"/>
              <a:lumOff val="60000"/>
            </a:schemeClr>
          </a:solidFill>
        </p:spPr>
        <p:txBody>
          <a:bodyPr wrap="square" rtlCol="0">
            <a:spAutoFit/>
          </a:bodyPr>
          <a:lstStyle/>
          <a:p>
            <a:pPr defTabSz="403433"/>
            <a:r>
              <a:rPr lang="en-US" sz="1400" dirty="0">
                <a:solidFill>
                  <a:prstClr val="black"/>
                </a:solidFill>
              </a:rPr>
              <a:t>Central Vermont Regional Planning Commission experienced some of the highest loss of forest in the 1985-2000 period, but slowed significantly in the 2000-2015 economic slump.  While its locations of highest conversion risk are centered around Montpelier, high risk/ high quality habitat blocks of particular concern occur primarily in Waterbury, Middlesex and Worcester.  Future projections indicate continued forest area and connectivity losses in this region.</a:t>
            </a:r>
          </a:p>
        </p:txBody>
      </p:sp>
      <p:grpSp>
        <p:nvGrpSpPr>
          <p:cNvPr id="45" name="Group 44"/>
          <p:cNvGrpSpPr/>
          <p:nvPr/>
        </p:nvGrpSpPr>
        <p:grpSpPr>
          <a:xfrm>
            <a:off x="5614458" y="6208550"/>
            <a:ext cx="2834102" cy="192916"/>
            <a:chOff x="6048105" y="6419495"/>
            <a:chExt cx="2834102" cy="192916"/>
          </a:xfrm>
        </p:grpSpPr>
        <p:grpSp>
          <p:nvGrpSpPr>
            <p:cNvPr id="43" name="Group 42"/>
            <p:cNvGrpSpPr/>
            <p:nvPr/>
          </p:nvGrpSpPr>
          <p:grpSpPr>
            <a:xfrm>
              <a:off x="7165773" y="6454931"/>
              <a:ext cx="1716434" cy="149375"/>
              <a:chOff x="-3010433" y="4142736"/>
              <a:chExt cx="1716434" cy="149375"/>
            </a:xfrm>
          </p:grpSpPr>
          <p:pic>
            <p:nvPicPr>
              <p:cNvPr id="40" name="Picture 39"/>
              <p:cNvPicPr>
                <a:picLocks noChangeAspect="1"/>
              </p:cNvPicPr>
              <p:nvPr/>
            </p:nvPicPr>
            <p:blipFill rotWithShape="1">
              <a:blip r:embed="rId8"/>
              <a:srcRect l="2158" t="22948" r="94976"/>
              <a:stretch/>
            </p:blipFill>
            <p:spPr>
              <a:xfrm rot="5400000">
                <a:off x="-2218747" y="3428943"/>
                <a:ext cx="126776" cy="1571623"/>
              </a:xfrm>
              <a:prstGeom prst="rect">
                <a:avLst/>
              </a:prstGeom>
            </p:spPr>
          </p:pic>
          <p:pic>
            <p:nvPicPr>
              <p:cNvPr id="41" name="Picture 40"/>
              <p:cNvPicPr>
                <a:picLocks noChangeAspect="1"/>
              </p:cNvPicPr>
              <p:nvPr/>
            </p:nvPicPr>
            <p:blipFill rotWithShape="1">
              <a:blip r:embed="rId8"/>
              <a:srcRect l="25087" t="74844" r="59486"/>
              <a:stretch/>
            </p:blipFill>
            <p:spPr>
              <a:xfrm>
                <a:off x="-3010433" y="4142736"/>
                <a:ext cx="192423" cy="144650"/>
              </a:xfrm>
              <a:prstGeom prst="rect">
                <a:avLst/>
              </a:prstGeom>
            </p:spPr>
          </p:pic>
          <p:pic>
            <p:nvPicPr>
              <p:cNvPr id="42" name="Picture 41"/>
              <p:cNvPicPr>
                <a:picLocks noChangeAspect="1"/>
              </p:cNvPicPr>
              <p:nvPr/>
            </p:nvPicPr>
            <p:blipFill rotWithShape="1">
              <a:blip r:embed="rId8"/>
              <a:srcRect l="25087" t="29963" r="59486" b="44881"/>
              <a:stretch/>
            </p:blipFill>
            <p:spPr>
              <a:xfrm>
                <a:off x="-1492707" y="4142736"/>
                <a:ext cx="198708" cy="149375"/>
              </a:xfrm>
              <a:prstGeom prst="rect">
                <a:avLst/>
              </a:prstGeom>
            </p:spPr>
          </p:pic>
        </p:grpSp>
        <p:pic>
          <p:nvPicPr>
            <p:cNvPr id="44" name="Picture 43"/>
            <p:cNvPicPr>
              <a:picLocks noChangeAspect="1"/>
            </p:cNvPicPr>
            <p:nvPr/>
          </p:nvPicPr>
          <p:blipFill rotWithShape="1">
            <a:blip r:embed="rId8"/>
            <a:srcRect l="143" t="855" r="44331" b="75146"/>
            <a:stretch/>
          </p:blipFill>
          <p:spPr>
            <a:xfrm>
              <a:off x="6048105" y="6419495"/>
              <a:ext cx="968228" cy="192916"/>
            </a:xfrm>
            <a:prstGeom prst="rect">
              <a:avLst/>
            </a:prstGeom>
          </p:spPr>
        </p:pic>
      </p:grpSp>
      <p:sp>
        <p:nvSpPr>
          <p:cNvPr id="46" name="TextBox 45"/>
          <p:cNvSpPr txBox="1"/>
          <p:nvPr/>
        </p:nvSpPr>
        <p:spPr>
          <a:xfrm>
            <a:off x="4646997" y="6586569"/>
            <a:ext cx="2468782" cy="1107996"/>
          </a:xfrm>
          <a:prstGeom prst="rect">
            <a:avLst/>
          </a:prstGeom>
          <a:solidFill>
            <a:schemeClr val="accent6">
              <a:lumMod val="20000"/>
              <a:lumOff val="80000"/>
            </a:schemeClr>
          </a:solidFill>
        </p:spPr>
        <p:txBody>
          <a:bodyPr wrap="square" rtlCol="0">
            <a:spAutoFit/>
          </a:bodyPr>
          <a:lstStyle/>
          <a:p>
            <a:pPr defTabSz="403433"/>
            <a:r>
              <a:rPr lang="en-US" sz="1100" dirty="0">
                <a:solidFill>
                  <a:prstClr val="black"/>
                </a:solidFill>
              </a:rPr>
              <a:t>While high risk areas are centered around the Montpelier and Waterbury urban centers, continued fragmentation of high priority forest connectivity blocks highlight other areas that may be a priority for planning efforts.</a:t>
            </a:r>
          </a:p>
        </p:txBody>
      </p:sp>
      <p:grpSp>
        <p:nvGrpSpPr>
          <p:cNvPr id="32" name="Group 31"/>
          <p:cNvGrpSpPr/>
          <p:nvPr/>
        </p:nvGrpSpPr>
        <p:grpSpPr>
          <a:xfrm>
            <a:off x="2036308" y="6184101"/>
            <a:ext cx="2198770" cy="251379"/>
            <a:chOff x="2159173" y="6391096"/>
            <a:chExt cx="2198770" cy="251379"/>
          </a:xfrm>
        </p:grpSpPr>
        <p:pic>
          <p:nvPicPr>
            <p:cNvPr id="33" name="Picture 32"/>
            <p:cNvPicPr>
              <a:picLocks noChangeAspect="1"/>
            </p:cNvPicPr>
            <p:nvPr/>
          </p:nvPicPr>
          <p:blipFill rotWithShape="1">
            <a:blip r:embed="rId9"/>
            <a:srcRect t="56719" b="23157"/>
            <a:stretch/>
          </p:blipFill>
          <p:spPr>
            <a:xfrm>
              <a:off x="3423367" y="6498486"/>
              <a:ext cx="934576" cy="134723"/>
            </a:xfrm>
            <a:prstGeom prst="rect">
              <a:avLst/>
            </a:prstGeom>
          </p:spPr>
        </p:pic>
        <p:pic>
          <p:nvPicPr>
            <p:cNvPr id="37" name="Picture 36"/>
            <p:cNvPicPr>
              <a:picLocks noChangeAspect="1"/>
            </p:cNvPicPr>
            <p:nvPr/>
          </p:nvPicPr>
          <p:blipFill rotWithShape="1">
            <a:blip r:embed="rId9"/>
            <a:srcRect l="-1650" t="76109" r="52203" b="2382"/>
            <a:stretch/>
          </p:blipFill>
          <p:spPr>
            <a:xfrm>
              <a:off x="2848106" y="6498486"/>
              <a:ext cx="462118" cy="143989"/>
            </a:xfrm>
            <a:prstGeom prst="rect">
              <a:avLst/>
            </a:prstGeom>
          </p:spPr>
        </p:pic>
        <p:pic>
          <p:nvPicPr>
            <p:cNvPr id="47" name="Picture 46"/>
            <p:cNvPicPr>
              <a:picLocks noChangeAspect="1"/>
            </p:cNvPicPr>
            <p:nvPr/>
          </p:nvPicPr>
          <p:blipFill rotWithShape="1">
            <a:blip r:embed="rId9"/>
            <a:srcRect t="36835" r="32328" b="43960"/>
            <a:stretch/>
          </p:blipFill>
          <p:spPr>
            <a:xfrm>
              <a:off x="3424383" y="6391096"/>
              <a:ext cx="632444" cy="128562"/>
            </a:xfrm>
            <a:prstGeom prst="rect">
              <a:avLst/>
            </a:prstGeom>
          </p:spPr>
        </p:pic>
        <p:pic>
          <p:nvPicPr>
            <p:cNvPr id="48" name="Picture 47"/>
            <p:cNvPicPr>
              <a:picLocks noChangeAspect="1"/>
            </p:cNvPicPr>
            <p:nvPr/>
          </p:nvPicPr>
          <p:blipFill rotWithShape="1">
            <a:blip r:embed="rId9"/>
            <a:srcRect l="-2919" t="17542" r="50544" b="63870"/>
            <a:stretch/>
          </p:blipFill>
          <p:spPr>
            <a:xfrm>
              <a:off x="2833588" y="6397787"/>
              <a:ext cx="489488" cy="124438"/>
            </a:xfrm>
            <a:prstGeom prst="rect">
              <a:avLst/>
            </a:prstGeom>
          </p:spPr>
        </p:pic>
        <p:pic>
          <p:nvPicPr>
            <p:cNvPr id="51" name="Picture 50"/>
            <p:cNvPicPr>
              <a:picLocks noChangeAspect="1"/>
            </p:cNvPicPr>
            <p:nvPr/>
          </p:nvPicPr>
          <p:blipFill rotWithShape="1">
            <a:blip r:embed="rId9"/>
            <a:srcRect l="384" t="-894" r="57973" b="82306"/>
            <a:stretch/>
          </p:blipFill>
          <p:spPr>
            <a:xfrm>
              <a:off x="2159173" y="6411021"/>
              <a:ext cx="694428" cy="222036"/>
            </a:xfrm>
            <a:prstGeom prst="rect">
              <a:avLst/>
            </a:prstGeom>
          </p:spPr>
        </p:pic>
      </p:grpSp>
      <p:graphicFrame>
        <p:nvGraphicFramePr>
          <p:cNvPr id="52" name="Table 51"/>
          <p:cNvGraphicFramePr>
            <a:graphicFrameLocks noGrp="1"/>
          </p:cNvGraphicFramePr>
          <p:nvPr>
            <p:extLst>
              <p:ext uri="{D42A27DB-BD31-4B8C-83A1-F6EECF244321}">
                <p14:modId xmlns:p14="http://schemas.microsoft.com/office/powerpoint/2010/main" val="74091698"/>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2.8%</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0.4%</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4196330019"/>
              </p:ext>
            </p:extLst>
          </p:nvPr>
        </p:nvGraphicFramePr>
        <p:xfrm>
          <a:off x="277396" y="2588139"/>
          <a:ext cx="1492096" cy="18521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dirty="0">
                          <a:solidFill>
                            <a:sysClr val="windowText" lastClr="000000"/>
                          </a:solidFill>
                          <a:effectLst/>
                          <a:latin typeface="Calibri" panose="020F0502020204030204" pitchFamily="34" charset="0"/>
                        </a:rPr>
                        <a:t>Drivers of Conversion</a:t>
                      </a: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dirty="0">
                          <a:solidFill>
                            <a:sysClr val="windowText" lastClr="000000"/>
                          </a:solidFill>
                          <a:effectLst/>
                          <a:latin typeface="Calibri" panose="020F0502020204030204" pitchFamily="34" charset="0"/>
                        </a:rPr>
                        <a:t>Driver</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dirty="0">
                          <a:solidFill>
                            <a:sysClr val="windowText" lastClr="000000"/>
                          </a:solidFill>
                          <a:effectLst/>
                          <a:latin typeface="Calibri" panose="020F0502020204030204" pitchFamily="34" charset="0"/>
                          <a:ea typeface="+mn-ea"/>
                          <a:cs typeface="+mn-cs"/>
                        </a:rPr>
                        <a:t>Rank</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47048">
                <a:tc>
                  <a:txBody>
                    <a:bodyPr/>
                    <a:lstStyle/>
                    <a:p>
                      <a:pPr algn="ctr" fontAlgn="b"/>
                      <a:r>
                        <a:rPr lang="en-US" sz="1100" b="0" i="0" u="none" strike="noStrike">
                          <a:solidFill>
                            <a:srgbClr val="000000"/>
                          </a:solidFill>
                          <a:effectLst/>
                          <a:latin typeface="Calibri" panose="020F0502020204030204" pitchFamily="34" charset="0"/>
                        </a:rPr>
                        <a:t>Dist. Urban</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2</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Dist. Interstate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a:solidFill>
                            <a:srgbClr val="000000"/>
                          </a:solidFill>
                          <a:effectLst/>
                          <a:latin typeface="Calibri" panose="020F0502020204030204" pitchFamily="34" charset="0"/>
                        </a:rPr>
                        <a:t>Dist. Developed LC</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sp>
        <p:nvSpPr>
          <p:cNvPr id="29" name="TextBox 28">
            <a:extLst>
              <a:ext uri="{FF2B5EF4-FFF2-40B4-BE49-F238E27FC236}">
                <a16:creationId xmlns:a16="http://schemas.microsoft.com/office/drawing/2014/main" id="{66217DFE-3E81-4B53-9271-37E62A6A48D6}"/>
              </a:ext>
            </a:extLst>
          </p:cNvPr>
          <p:cNvSpPr txBox="1"/>
          <p:nvPr/>
        </p:nvSpPr>
        <p:spPr>
          <a:xfrm>
            <a:off x="291924" y="4524303"/>
            <a:ext cx="147620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The CV RPC has been losing approximately 1% of its forest cover to development each decade.</a:t>
            </a:r>
          </a:p>
        </p:txBody>
      </p:sp>
      <p:sp>
        <p:nvSpPr>
          <p:cNvPr id="30" name="TextBox 29">
            <a:extLst>
              <a:ext uri="{FF2B5EF4-FFF2-40B4-BE49-F238E27FC236}">
                <a16:creationId xmlns:a16="http://schemas.microsoft.com/office/drawing/2014/main" id="{DBC2B0EF-1B93-4F78-A8F4-D6CE96A1480A}"/>
              </a:ext>
            </a:extLst>
          </p:cNvPr>
          <p:cNvSpPr txBox="1"/>
          <p:nvPr/>
        </p:nvSpPr>
        <p:spPr>
          <a:xfrm>
            <a:off x="290724" y="5399904"/>
            <a:ext cx="147620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closest to urban centers, major roads and the instate, as well as lower elevation locations.</a:t>
            </a:r>
          </a:p>
        </p:txBody>
      </p:sp>
    </p:spTree>
    <p:extLst>
      <p:ext uri="{BB962C8B-B14F-4D97-AF65-F5344CB8AC3E}">
        <p14:creationId xmlns:p14="http://schemas.microsoft.com/office/powerpoint/2010/main" val="377183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p:cNvGraphicFramePr>
            <a:graphicFrameLocks/>
          </p:cNvGraphicFramePr>
          <p:nvPr>
            <p:extLst>
              <p:ext uri="{D42A27DB-BD31-4B8C-83A1-F6EECF244321}">
                <p14:modId xmlns:p14="http://schemas.microsoft.com/office/powerpoint/2010/main" val="891669603"/>
              </p:ext>
            </p:extLst>
          </p:nvPr>
        </p:nvGraphicFramePr>
        <p:xfrm>
          <a:off x="1877887" y="6440815"/>
          <a:ext cx="2589293" cy="1225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Chart 33"/>
          <p:cNvGraphicFramePr>
            <a:graphicFrameLocks/>
          </p:cNvGraphicFramePr>
          <p:nvPr>
            <p:extLst>
              <p:ext uri="{D42A27DB-BD31-4B8C-83A1-F6EECF244321}">
                <p14:modId xmlns:p14="http://schemas.microsoft.com/office/powerpoint/2010/main" val="3349067079"/>
              </p:ext>
            </p:extLst>
          </p:nvPr>
        </p:nvGraphicFramePr>
        <p:xfrm>
          <a:off x="7257274" y="6442534"/>
          <a:ext cx="2613186" cy="121923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9605" y="2559603"/>
            <a:ext cx="2606040" cy="36576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5576" y="2553015"/>
            <a:ext cx="2606040" cy="36576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9514" y="2553015"/>
            <a:ext cx="2606040" cy="36576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959" y="302243"/>
            <a:ext cx="1563624" cy="1938528"/>
          </a:xfrm>
          <a:prstGeom prst="rect">
            <a:avLst/>
          </a:prstGeom>
        </p:spPr>
      </p:pic>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sp>
        <p:nvSpPr>
          <p:cNvPr id="26" name="TextBox 25"/>
          <p:cNvSpPr txBox="1"/>
          <p:nvPr/>
        </p:nvSpPr>
        <p:spPr>
          <a:xfrm>
            <a:off x="2036308"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Chittenden County Regional Planning Commission</a:t>
            </a:r>
          </a:p>
        </p:txBody>
      </p:sp>
      <p:sp>
        <p:nvSpPr>
          <p:cNvPr id="27" name="TextBox 26"/>
          <p:cNvSpPr txBox="1"/>
          <p:nvPr/>
        </p:nvSpPr>
        <p:spPr>
          <a:xfrm>
            <a:off x="2036308" y="887321"/>
            <a:ext cx="7822496" cy="1169551"/>
          </a:xfrm>
          <a:prstGeom prst="rect">
            <a:avLst/>
          </a:prstGeom>
          <a:solidFill>
            <a:schemeClr val="accent6">
              <a:lumMod val="40000"/>
              <a:lumOff val="60000"/>
            </a:schemeClr>
          </a:solidFill>
        </p:spPr>
        <p:txBody>
          <a:bodyPr wrap="square" rtlCol="0">
            <a:spAutoFit/>
          </a:bodyPr>
          <a:lstStyle/>
          <a:p>
            <a:r>
              <a:rPr lang="en-US" sz="1400" dirty="0"/>
              <a:t>Central Vermont Regional Planning Commission shows some things, and there can be about four sentences of text here. Central Vermont Regional Planning Commission shows some things. There can be about four sentences of text here. Central Vermont Regional Planning Commission shows some things, and there can be about four sentences of text here. Central Vermont Regional Planning Commission shows some things. There can be about four sentences of text here. </a:t>
            </a:r>
          </a:p>
        </p:txBody>
      </p:sp>
      <p:grpSp>
        <p:nvGrpSpPr>
          <p:cNvPr id="45" name="Group 44"/>
          <p:cNvGrpSpPr/>
          <p:nvPr/>
        </p:nvGrpSpPr>
        <p:grpSpPr>
          <a:xfrm>
            <a:off x="5614458" y="6208550"/>
            <a:ext cx="2834102" cy="192916"/>
            <a:chOff x="6048105" y="6419495"/>
            <a:chExt cx="2834102" cy="192916"/>
          </a:xfrm>
        </p:grpSpPr>
        <p:grpSp>
          <p:nvGrpSpPr>
            <p:cNvPr id="43" name="Group 42"/>
            <p:cNvGrpSpPr/>
            <p:nvPr/>
          </p:nvGrpSpPr>
          <p:grpSpPr>
            <a:xfrm>
              <a:off x="7165773" y="6454931"/>
              <a:ext cx="1716434" cy="149375"/>
              <a:chOff x="-3010433" y="4142736"/>
              <a:chExt cx="1716434" cy="149375"/>
            </a:xfrm>
          </p:grpSpPr>
          <p:pic>
            <p:nvPicPr>
              <p:cNvPr id="40" name="Picture 39"/>
              <p:cNvPicPr>
                <a:picLocks noChangeAspect="1"/>
              </p:cNvPicPr>
              <p:nvPr/>
            </p:nvPicPr>
            <p:blipFill rotWithShape="1">
              <a:blip r:embed="rId8"/>
              <a:srcRect l="2158" t="22948" r="94976"/>
              <a:stretch/>
            </p:blipFill>
            <p:spPr>
              <a:xfrm rot="5400000">
                <a:off x="-2218747" y="3428943"/>
                <a:ext cx="126776" cy="1571623"/>
              </a:xfrm>
              <a:prstGeom prst="rect">
                <a:avLst/>
              </a:prstGeom>
            </p:spPr>
          </p:pic>
          <p:pic>
            <p:nvPicPr>
              <p:cNvPr id="41" name="Picture 40"/>
              <p:cNvPicPr>
                <a:picLocks noChangeAspect="1"/>
              </p:cNvPicPr>
              <p:nvPr/>
            </p:nvPicPr>
            <p:blipFill rotWithShape="1">
              <a:blip r:embed="rId8"/>
              <a:srcRect l="25087" t="74844" r="59486"/>
              <a:stretch/>
            </p:blipFill>
            <p:spPr>
              <a:xfrm>
                <a:off x="-3010433" y="4142736"/>
                <a:ext cx="192423" cy="144650"/>
              </a:xfrm>
              <a:prstGeom prst="rect">
                <a:avLst/>
              </a:prstGeom>
            </p:spPr>
          </p:pic>
          <p:pic>
            <p:nvPicPr>
              <p:cNvPr id="42" name="Picture 41"/>
              <p:cNvPicPr>
                <a:picLocks noChangeAspect="1"/>
              </p:cNvPicPr>
              <p:nvPr/>
            </p:nvPicPr>
            <p:blipFill rotWithShape="1">
              <a:blip r:embed="rId8"/>
              <a:srcRect l="25087" t="29963" r="59486" b="44881"/>
              <a:stretch/>
            </p:blipFill>
            <p:spPr>
              <a:xfrm>
                <a:off x="-1492707" y="4142736"/>
                <a:ext cx="198708" cy="149375"/>
              </a:xfrm>
              <a:prstGeom prst="rect">
                <a:avLst/>
              </a:prstGeom>
            </p:spPr>
          </p:pic>
        </p:grpSp>
        <p:pic>
          <p:nvPicPr>
            <p:cNvPr id="44" name="Picture 43"/>
            <p:cNvPicPr>
              <a:picLocks noChangeAspect="1"/>
            </p:cNvPicPr>
            <p:nvPr/>
          </p:nvPicPr>
          <p:blipFill rotWithShape="1">
            <a:blip r:embed="rId8"/>
            <a:srcRect l="143" t="855" r="44331" b="75146"/>
            <a:stretch/>
          </p:blipFill>
          <p:spPr>
            <a:xfrm>
              <a:off x="6048105" y="6419495"/>
              <a:ext cx="968228" cy="192916"/>
            </a:xfrm>
            <a:prstGeom prst="rect">
              <a:avLst/>
            </a:prstGeom>
          </p:spPr>
        </p:pic>
      </p:grpSp>
      <p:sp>
        <p:nvSpPr>
          <p:cNvPr id="46" name="TextBox 45"/>
          <p:cNvSpPr txBox="1"/>
          <p:nvPr/>
        </p:nvSpPr>
        <p:spPr>
          <a:xfrm>
            <a:off x="4709308" y="6586569"/>
            <a:ext cx="2344160" cy="938719"/>
          </a:xfrm>
          <a:prstGeom prst="rect">
            <a:avLst/>
          </a:prstGeom>
          <a:solidFill>
            <a:schemeClr val="accent6">
              <a:lumMod val="20000"/>
              <a:lumOff val="80000"/>
            </a:schemeClr>
          </a:solidFill>
        </p:spPr>
        <p:txBody>
          <a:bodyPr wrap="square" rtlCol="0">
            <a:spAutoFit/>
          </a:bodyPr>
          <a:lstStyle/>
          <a:p>
            <a:r>
              <a:rPr lang="en-US" sz="1100" dirty="0"/>
              <a:t>Here is some brief statement about these graphs and maps show. Here is some brief statement about these graphs and maps show.</a:t>
            </a:r>
          </a:p>
          <a:p>
            <a:endParaRPr lang="en-US" sz="1100" dirty="0"/>
          </a:p>
        </p:txBody>
      </p:sp>
      <p:grpSp>
        <p:nvGrpSpPr>
          <p:cNvPr id="32" name="Group 31"/>
          <p:cNvGrpSpPr/>
          <p:nvPr/>
        </p:nvGrpSpPr>
        <p:grpSpPr>
          <a:xfrm>
            <a:off x="2036308" y="6184101"/>
            <a:ext cx="2198770" cy="251379"/>
            <a:chOff x="2159173" y="6391096"/>
            <a:chExt cx="2198770" cy="251379"/>
          </a:xfrm>
        </p:grpSpPr>
        <p:pic>
          <p:nvPicPr>
            <p:cNvPr id="33" name="Picture 32"/>
            <p:cNvPicPr>
              <a:picLocks noChangeAspect="1"/>
            </p:cNvPicPr>
            <p:nvPr/>
          </p:nvPicPr>
          <p:blipFill rotWithShape="1">
            <a:blip r:embed="rId9"/>
            <a:srcRect t="56719" b="23157"/>
            <a:stretch/>
          </p:blipFill>
          <p:spPr>
            <a:xfrm>
              <a:off x="3423367" y="6498486"/>
              <a:ext cx="934576" cy="134723"/>
            </a:xfrm>
            <a:prstGeom prst="rect">
              <a:avLst/>
            </a:prstGeom>
          </p:spPr>
        </p:pic>
        <p:pic>
          <p:nvPicPr>
            <p:cNvPr id="37" name="Picture 36"/>
            <p:cNvPicPr>
              <a:picLocks noChangeAspect="1"/>
            </p:cNvPicPr>
            <p:nvPr/>
          </p:nvPicPr>
          <p:blipFill rotWithShape="1">
            <a:blip r:embed="rId9"/>
            <a:srcRect l="-1650" t="76109" r="52203" b="2382"/>
            <a:stretch/>
          </p:blipFill>
          <p:spPr>
            <a:xfrm>
              <a:off x="2848106" y="6498486"/>
              <a:ext cx="462118" cy="143989"/>
            </a:xfrm>
            <a:prstGeom prst="rect">
              <a:avLst/>
            </a:prstGeom>
          </p:spPr>
        </p:pic>
        <p:pic>
          <p:nvPicPr>
            <p:cNvPr id="47" name="Picture 46"/>
            <p:cNvPicPr>
              <a:picLocks noChangeAspect="1"/>
            </p:cNvPicPr>
            <p:nvPr/>
          </p:nvPicPr>
          <p:blipFill rotWithShape="1">
            <a:blip r:embed="rId9"/>
            <a:srcRect t="36835" r="32328" b="43960"/>
            <a:stretch/>
          </p:blipFill>
          <p:spPr>
            <a:xfrm>
              <a:off x="3424383" y="6391096"/>
              <a:ext cx="632444" cy="128562"/>
            </a:xfrm>
            <a:prstGeom prst="rect">
              <a:avLst/>
            </a:prstGeom>
          </p:spPr>
        </p:pic>
        <p:pic>
          <p:nvPicPr>
            <p:cNvPr id="48" name="Picture 47"/>
            <p:cNvPicPr>
              <a:picLocks noChangeAspect="1"/>
            </p:cNvPicPr>
            <p:nvPr/>
          </p:nvPicPr>
          <p:blipFill rotWithShape="1">
            <a:blip r:embed="rId9"/>
            <a:srcRect l="-2919" t="17542" r="50544" b="63870"/>
            <a:stretch/>
          </p:blipFill>
          <p:spPr>
            <a:xfrm>
              <a:off x="2833588" y="6397787"/>
              <a:ext cx="489488" cy="124438"/>
            </a:xfrm>
            <a:prstGeom prst="rect">
              <a:avLst/>
            </a:prstGeom>
          </p:spPr>
        </p:pic>
        <p:pic>
          <p:nvPicPr>
            <p:cNvPr id="51" name="Picture 50"/>
            <p:cNvPicPr>
              <a:picLocks noChangeAspect="1"/>
            </p:cNvPicPr>
            <p:nvPr/>
          </p:nvPicPr>
          <p:blipFill rotWithShape="1">
            <a:blip r:embed="rId9"/>
            <a:srcRect l="384" t="-894" r="57973" b="82306"/>
            <a:stretch/>
          </p:blipFill>
          <p:spPr>
            <a:xfrm>
              <a:off x="2159173" y="6411021"/>
              <a:ext cx="694428" cy="222036"/>
            </a:xfrm>
            <a:prstGeom prst="rect">
              <a:avLst/>
            </a:prstGeom>
          </p:spPr>
        </p:pic>
      </p:grpSp>
      <p:graphicFrame>
        <p:nvGraphicFramePr>
          <p:cNvPr id="52" name="Table 51"/>
          <p:cNvGraphicFramePr>
            <a:graphicFrameLocks noGrp="1"/>
          </p:cNvGraphicFramePr>
          <p:nvPr>
            <p:extLst>
              <p:ext uri="{D42A27DB-BD31-4B8C-83A1-F6EECF244321}">
                <p14:modId xmlns:p14="http://schemas.microsoft.com/office/powerpoint/2010/main" val="2614774852"/>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5.4%</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0.7%</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646780981"/>
              </p:ext>
            </p:extLst>
          </p:nvPr>
        </p:nvGraphicFramePr>
        <p:xfrm>
          <a:off x="277396" y="2588139"/>
          <a:ext cx="1492096" cy="18521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dirty="0">
                          <a:solidFill>
                            <a:sysClr val="windowText" lastClr="000000"/>
                          </a:solidFill>
                          <a:effectLst/>
                          <a:latin typeface="Calibri" panose="020F0502020204030204" pitchFamily="34" charset="0"/>
                        </a:rPr>
                        <a:t>Drivers of Conversion</a:t>
                      </a: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dirty="0">
                          <a:solidFill>
                            <a:sysClr val="windowText" lastClr="000000"/>
                          </a:solidFill>
                          <a:effectLst/>
                          <a:latin typeface="Calibri" panose="020F0502020204030204" pitchFamily="34" charset="0"/>
                        </a:rPr>
                        <a:t>Driver</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dirty="0">
                          <a:solidFill>
                            <a:sysClr val="windowText" lastClr="000000"/>
                          </a:solidFill>
                          <a:effectLst/>
                          <a:latin typeface="Calibri" panose="020F0502020204030204" pitchFamily="34" charset="0"/>
                          <a:ea typeface="+mn-ea"/>
                          <a:cs typeface="+mn-cs"/>
                        </a:rPr>
                        <a:t>Rank</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47048">
                <a:tc>
                  <a:txBody>
                    <a:bodyPr/>
                    <a:lstStyle/>
                    <a:p>
                      <a:pPr algn="ctr" fontAlgn="b"/>
                      <a:r>
                        <a:rPr lang="en-US" sz="1100" b="0" i="0" u="none" strike="noStrike">
                          <a:solidFill>
                            <a:srgbClr val="000000"/>
                          </a:solidFill>
                          <a:effectLst/>
                          <a:latin typeface="Calibri" panose="020F0502020204030204" pitchFamily="34" charset="0"/>
                        </a:rPr>
                        <a:t>Dist. Urban</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2</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Aspect</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a:solidFill>
                            <a:srgbClr val="000000"/>
                          </a:solidFill>
                          <a:effectLst/>
                          <a:latin typeface="Calibri" panose="020F0502020204030204" pitchFamily="34" charset="0"/>
                        </a:rPr>
                        <a:t> Dist. Non-Forest LC</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sp>
        <p:nvSpPr>
          <p:cNvPr id="28" name="TextBox 27">
            <a:extLst>
              <a:ext uri="{FF2B5EF4-FFF2-40B4-BE49-F238E27FC236}">
                <a16:creationId xmlns:a16="http://schemas.microsoft.com/office/drawing/2014/main" id="{772005D3-68DF-4240-BC05-55542C7DE031}"/>
              </a:ext>
            </a:extLst>
          </p:cNvPr>
          <p:cNvSpPr txBox="1"/>
          <p:nvPr/>
        </p:nvSpPr>
        <p:spPr>
          <a:xfrm>
            <a:off x="296173" y="4475916"/>
            <a:ext cx="147331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The NVDA has been losing approximately 0.4% of its forest cover to development each decade.</a:t>
            </a:r>
          </a:p>
        </p:txBody>
      </p:sp>
      <p:sp>
        <p:nvSpPr>
          <p:cNvPr id="29" name="TextBox 28">
            <a:extLst>
              <a:ext uri="{FF2B5EF4-FFF2-40B4-BE49-F238E27FC236}">
                <a16:creationId xmlns:a16="http://schemas.microsoft.com/office/drawing/2014/main" id="{3A778E30-6B58-4152-BDBA-AF03D7E290AD}"/>
              </a:ext>
            </a:extLst>
          </p:cNvPr>
          <p:cNvSpPr txBox="1"/>
          <p:nvPr/>
        </p:nvSpPr>
        <p:spPr>
          <a:xfrm>
            <a:off x="294973" y="5351517"/>
            <a:ext cx="1473318" cy="9887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dispersed along major roads, particularly near urban centers, as well as lower elevation locations.</a:t>
            </a:r>
          </a:p>
        </p:txBody>
      </p:sp>
    </p:spTree>
    <p:extLst>
      <p:ext uri="{BB962C8B-B14F-4D97-AF65-F5344CB8AC3E}">
        <p14:creationId xmlns:p14="http://schemas.microsoft.com/office/powerpoint/2010/main" val="276539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339" y="2553015"/>
            <a:ext cx="2606040" cy="3657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425" y="2565386"/>
            <a:ext cx="2606040" cy="3657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9605" y="2553015"/>
            <a:ext cx="2606040" cy="36576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961" y="302243"/>
            <a:ext cx="1563624" cy="1938528"/>
          </a:xfrm>
          <a:prstGeom prst="rect">
            <a:avLst/>
          </a:prstGeom>
        </p:spPr>
      </p:pic>
      <p:graphicFrame>
        <p:nvGraphicFramePr>
          <p:cNvPr id="29" name="Chart 28"/>
          <p:cNvGraphicFramePr>
            <a:graphicFrameLocks/>
          </p:cNvGraphicFramePr>
          <p:nvPr>
            <p:extLst>
              <p:ext uri="{D42A27DB-BD31-4B8C-83A1-F6EECF244321}">
                <p14:modId xmlns:p14="http://schemas.microsoft.com/office/powerpoint/2010/main" val="2710530410"/>
              </p:ext>
            </p:extLst>
          </p:nvPr>
        </p:nvGraphicFramePr>
        <p:xfrm>
          <a:off x="7257274" y="6442533"/>
          <a:ext cx="2613186" cy="12192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p:cNvGraphicFramePr>
            <a:graphicFrameLocks/>
          </p:cNvGraphicFramePr>
          <p:nvPr>
            <p:extLst>
              <p:ext uri="{D42A27DB-BD31-4B8C-83A1-F6EECF244321}">
                <p14:modId xmlns:p14="http://schemas.microsoft.com/office/powerpoint/2010/main" val="3363938908"/>
              </p:ext>
            </p:extLst>
          </p:nvPr>
        </p:nvGraphicFramePr>
        <p:xfrm>
          <a:off x="1877886" y="6446150"/>
          <a:ext cx="2589293" cy="122529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sp>
        <p:nvSpPr>
          <p:cNvPr id="26" name="TextBox 25"/>
          <p:cNvSpPr txBox="1"/>
          <p:nvPr/>
        </p:nvSpPr>
        <p:spPr>
          <a:xfrm>
            <a:off x="2036309"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Lamoille County Planning Commission</a:t>
            </a:r>
          </a:p>
        </p:txBody>
      </p:sp>
      <p:sp>
        <p:nvSpPr>
          <p:cNvPr id="27" name="TextBox 26"/>
          <p:cNvSpPr txBox="1"/>
          <p:nvPr/>
        </p:nvSpPr>
        <p:spPr>
          <a:xfrm>
            <a:off x="2036308" y="887321"/>
            <a:ext cx="7822495" cy="1169551"/>
          </a:xfrm>
          <a:prstGeom prst="rect">
            <a:avLst/>
          </a:prstGeom>
          <a:solidFill>
            <a:schemeClr val="accent6">
              <a:lumMod val="40000"/>
              <a:lumOff val="60000"/>
            </a:schemeClr>
          </a:solidFill>
        </p:spPr>
        <p:txBody>
          <a:bodyPr wrap="square" rtlCol="0">
            <a:spAutoFit/>
          </a:bodyPr>
          <a:lstStyle/>
          <a:p>
            <a:r>
              <a:rPr lang="en-US" sz="1400" dirty="0"/>
              <a:t>Central Vermont Regional Planning Commission shows some things, and there can be about four sentences of text here. Central Vermont Regional Planning Commission shows some things. There can be about four sentences of text here. Central Vermont Regional Planning Commission shows some things, and there can be about four sentences of text here. Central Vermont Regional Planning Commission shows some things. There can be about four sentences of text here. </a:t>
            </a:r>
          </a:p>
        </p:txBody>
      </p:sp>
      <p:grpSp>
        <p:nvGrpSpPr>
          <p:cNvPr id="45" name="Group 44"/>
          <p:cNvGrpSpPr/>
          <p:nvPr/>
        </p:nvGrpSpPr>
        <p:grpSpPr>
          <a:xfrm>
            <a:off x="5614458" y="6208550"/>
            <a:ext cx="2834102" cy="192916"/>
            <a:chOff x="6048105" y="6419495"/>
            <a:chExt cx="2834102" cy="192916"/>
          </a:xfrm>
        </p:grpSpPr>
        <p:grpSp>
          <p:nvGrpSpPr>
            <p:cNvPr id="43" name="Group 42"/>
            <p:cNvGrpSpPr/>
            <p:nvPr/>
          </p:nvGrpSpPr>
          <p:grpSpPr>
            <a:xfrm>
              <a:off x="7165773" y="6454931"/>
              <a:ext cx="1716434" cy="149375"/>
              <a:chOff x="-3010433" y="4142736"/>
              <a:chExt cx="1716434" cy="149375"/>
            </a:xfrm>
          </p:grpSpPr>
          <p:pic>
            <p:nvPicPr>
              <p:cNvPr id="40" name="Picture 39"/>
              <p:cNvPicPr>
                <a:picLocks noChangeAspect="1"/>
              </p:cNvPicPr>
              <p:nvPr/>
            </p:nvPicPr>
            <p:blipFill rotWithShape="1">
              <a:blip r:embed="rId8"/>
              <a:srcRect l="2158" t="22948" r="94976"/>
              <a:stretch/>
            </p:blipFill>
            <p:spPr>
              <a:xfrm rot="5400000">
                <a:off x="-2218747" y="3428943"/>
                <a:ext cx="126776" cy="1571623"/>
              </a:xfrm>
              <a:prstGeom prst="rect">
                <a:avLst/>
              </a:prstGeom>
            </p:spPr>
          </p:pic>
          <p:pic>
            <p:nvPicPr>
              <p:cNvPr id="41" name="Picture 40"/>
              <p:cNvPicPr>
                <a:picLocks noChangeAspect="1"/>
              </p:cNvPicPr>
              <p:nvPr/>
            </p:nvPicPr>
            <p:blipFill rotWithShape="1">
              <a:blip r:embed="rId8"/>
              <a:srcRect l="25087" t="74844" r="59486"/>
              <a:stretch/>
            </p:blipFill>
            <p:spPr>
              <a:xfrm>
                <a:off x="-3010433" y="4142736"/>
                <a:ext cx="192423" cy="144650"/>
              </a:xfrm>
              <a:prstGeom prst="rect">
                <a:avLst/>
              </a:prstGeom>
            </p:spPr>
          </p:pic>
          <p:pic>
            <p:nvPicPr>
              <p:cNvPr id="42" name="Picture 41"/>
              <p:cNvPicPr>
                <a:picLocks noChangeAspect="1"/>
              </p:cNvPicPr>
              <p:nvPr/>
            </p:nvPicPr>
            <p:blipFill rotWithShape="1">
              <a:blip r:embed="rId8"/>
              <a:srcRect l="25087" t="29963" r="59486" b="44881"/>
              <a:stretch/>
            </p:blipFill>
            <p:spPr>
              <a:xfrm>
                <a:off x="-1492707" y="4142736"/>
                <a:ext cx="198708" cy="149375"/>
              </a:xfrm>
              <a:prstGeom prst="rect">
                <a:avLst/>
              </a:prstGeom>
            </p:spPr>
          </p:pic>
        </p:grpSp>
        <p:pic>
          <p:nvPicPr>
            <p:cNvPr id="44" name="Picture 43"/>
            <p:cNvPicPr>
              <a:picLocks noChangeAspect="1"/>
            </p:cNvPicPr>
            <p:nvPr/>
          </p:nvPicPr>
          <p:blipFill rotWithShape="1">
            <a:blip r:embed="rId8"/>
            <a:srcRect l="143" t="855" r="44331" b="75146"/>
            <a:stretch/>
          </p:blipFill>
          <p:spPr>
            <a:xfrm>
              <a:off x="6048105" y="6419495"/>
              <a:ext cx="968228" cy="192916"/>
            </a:xfrm>
            <a:prstGeom prst="rect">
              <a:avLst/>
            </a:prstGeom>
          </p:spPr>
        </p:pic>
      </p:grpSp>
      <p:sp>
        <p:nvSpPr>
          <p:cNvPr id="46" name="TextBox 45"/>
          <p:cNvSpPr txBox="1"/>
          <p:nvPr/>
        </p:nvSpPr>
        <p:spPr>
          <a:xfrm>
            <a:off x="4709308" y="6586569"/>
            <a:ext cx="2344160" cy="938719"/>
          </a:xfrm>
          <a:prstGeom prst="rect">
            <a:avLst/>
          </a:prstGeom>
          <a:solidFill>
            <a:schemeClr val="accent6">
              <a:lumMod val="20000"/>
              <a:lumOff val="80000"/>
            </a:schemeClr>
          </a:solidFill>
        </p:spPr>
        <p:txBody>
          <a:bodyPr wrap="square" rtlCol="0">
            <a:spAutoFit/>
          </a:bodyPr>
          <a:lstStyle/>
          <a:p>
            <a:r>
              <a:rPr lang="en-US" sz="1100" dirty="0"/>
              <a:t>Here is some brief statement about these graphs and maps show. Here is some brief statement about these graphs and maps show.</a:t>
            </a:r>
          </a:p>
          <a:p>
            <a:endParaRPr lang="en-US" sz="1100" dirty="0"/>
          </a:p>
        </p:txBody>
      </p:sp>
      <p:grpSp>
        <p:nvGrpSpPr>
          <p:cNvPr id="32" name="Group 31"/>
          <p:cNvGrpSpPr/>
          <p:nvPr/>
        </p:nvGrpSpPr>
        <p:grpSpPr>
          <a:xfrm>
            <a:off x="2036308" y="6184101"/>
            <a:ext cx="2198770" cy="251379"/>
            <a:chOff x="2159173" y="6391096"/>
            <a:chExt cx="2198770" cy="251379"/>
          </a:xfrm>
        </p:grpSpPr>
        <p:pic>
          <p:nvPicPr>
            <p:cNvPr id="33" name="Picture 32"/>
            <p:cNvPicPr>
              <a:picLocks noChangeAspect="1"/>
            </p:cNvPicPr>
            <p:nvPr/>
          </p:nvPicPr>
          <p:blipFill rotWithShape="1">
            <a:blip r:embed="rId9"/>
            <a:srcRect t="56719" b="23157"/>
            <a:stretch/>
          </p:blipFill>
          <p:spPr>
            <a:xfrm>
              <a:off x="3423367" y="6498486"/>
              <a:ext cx="934576" cy="134723"/>
            </a:xfrm>
            <a:prstGeom prst="rect">
              <a:avLst/>
            </a:prstGeom>
          </p:spPr>
        </p:pic>
        <p:pic>
          <p:nvPicPr>
            <p:cNvPr id="37" name="Picture 36"/>
            <p:cNvPicPr>
              <a:picLocks noChangeAspect="1"/>
            </p:cNvPicPr>
            <p:nvPr/>
          </p:nvPicPr>
          <p:blipFill rotWithShape="1">
            <a:blip r:embed="rId9"/>
            <a:srcRect l="-1650" t="76109" r="52203" b="2382"/>
            <a:stretch/>
          </p:blipFill>
          <p:spPr>
            <a:xfrm>
              <a:off x="2848106" y="6498486"/>
              <a:ext cx="462118" cy="143989"/>
            </a:xfrm>
            <a:prstGeom prst="rect">
              <a:avLst/>
            </a:prstGeom>
          </p:spPr>
        </p:pic>
        <p:pic>
          <p:nvPicPr>
            <p:cNvPr id="47" name="Picture 46"/>
            <p:cNvPicPr>
              <a:picLocks noChangeAspect="1"/>
            </p:cNvPicPr>
            <p:nvPr/>
          </p:nvPicPr>
          <p:blipFill rotWithShape="1">
            <a:blip r:embed="rId9"/>
            <a:srcRect t="36835" r="32328" b="43960"/>
            <a:stretch/>
          </p:blipFill>
          <p:spPr>
            <a:xfrm>
              <a:off x="3424383" y="6391096"/>
              <a:ext cx="632444" cy="128562"/>
            </a:xfrm>
            <a:prstGeom prst="rect">
              <a:avLst/>
            </a:prstGeom>
          </p:spPr>
        </p:pic>
        <p:pic>
          <p:nvPicPr>
            <p:cNvPr id="48" name="Picture 47"/>
            <p:cNvPicPr>
              <a:picLocks noChangeAspect="1"/>
            </p:cNvPicPr>
            <p:nvPr/>
          </p:nvPicPr>
          <p:blipFill rotWithShape="1">
            <a:blip r:embed="rId9"/>
            <a:srcRect l="-2919" t="17542" r="50544" b="63870"/>
            <a:stretch/>
          </p:blipFill>
          <p:spPr>
            <a:xfrm>
              <a:off x="2833588" y="6397787"/>
              <a:ext cx="489488" cy="124438"/>
            </a:xfrm>
            <a:prstGeom prst="rect">
              <a:avLst/>
            </a:prstGeom>
          </p:spPr>
        </p:pic>
        <p:pic>
          <p:nvPicPr>
            <p:cNvPr id="51" name="Picture 50"/>
            <p:cNvPicPr>
              <a:picLocks noChangeAspect="1"/>
            </p:cNvPicPr>
            <p:nvPr/>
          </p:nvPicPr>
          <p:blipFill rotWithShape="1">
            <a:blip r:embed="rId9"/>
            <a:srcRect l="384" t="-894" r="57973" b="82306"/>
            <a:stretch/>
          </p:blipFill>
          <p:spPr>
            <a:xfrm>
              <a:off x="2159173" y="6411021"/>
              <a:ext cx="694428" cy="222036"/>
            </a:xfrm>
            <a:prstGeom prst="rect">
              <a:avLst/>
            </a:prstGeom>
          </p:spPr>
        </p:pic>
      </p:grpSp>
      <p:graphicFrame>
        <p:nvGraphicFramePr>
          <p:cNvPr id="52" name="Table 51"/>
          <p:cNvGraphicFramePr>
            <a:graphicFrameLocks noGrp="1"/>
          </p:cNvGraphicFramePr>
          <p:nvPr>
            <p:extLst>
              <p:ext uri="{D42A27DB-BD31-4B8C-83A1-F6EECF244321}">
                <p14:modId xmlns:p14="http://schemas.microsoft.com/office/powerpoint/2010/main" val="886017191"/>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2.7%</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0.4%</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298910262"/>
              </p:ext>
            </p:extLst>
          </p:nvPr>
        </p:nvGraphicFramePr>
        <p:xfrm>
          <a:off x="277396" y="2588139"/>
          <a:ext cx="1492096" cy="18521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dirty="0">
                          <a:solidFill>
                            <a:sysClr val="windowText" lastClr="000000"/>
                          </a:solidFill>
                          <a:effectLst/>
                          <a:latin typeface="Calibri" panose="020F0502020204030204" pitchFamily="34" charset="0"/>
                        </a:rPr>
                        <a:t>Drivers of Conversion</a:t>
                      </a: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dirty="0">
                          <a:solidFill>
                            <a:sysClr val="windowText" lastClr="000000"/>
                          </a:solidFill>
                          <a:effectLst/>
                          <a:latin typeface="Calibri" panose="020F0502020204030204" pitchFamily="34" charset="0"/>
                        </a:rPr>
                        <a:t>Driver</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dirty="0">
                          <a:solidFill>
                            <a:sysClr val="windowText" lastClr="000000"/>
                          </a:solidFill>
                          <a:effectLst/>
                          <a:latin typeface="Calibri" panose="020F0502020204030204" pitchFamily="34" charset="0"/>
                          <a:ea typeface="+mn-ea"/>
                          <a:cs typeface="+mn-cs"/>
                        </a:rPr>
                        <a:t>Rank</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47048">
                <a:tc>
                  <a:txBody>
                    <a:bodyPr/>
                    <a:lstStyle/>
                    <a:p>
                      <a:pPr algn="ctr" fontAlgn="b"/>
                      <a:r>
                        <a:rPr lang="en-US" sz="1100" b="0" i="0" u="none" strike="noStrike" dirty="0">
                          <a:solidFill>
                            <a:srgbClr val="000000"/>
                          </a:solidFill>
                          <a:effectLst/>
                          <a:latin typeface="Calibri" panose="020F0502020204030204" pitchFamily="34" charset="0"/>
                        </a:rPr>
                        <a:t>Dist. Interstate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a:solidFill>
                            <a:srgbClr val="000000"/>
                          </a:solidFill>
                          <a:effectLst/>
                          <a:latin typeface="Calibri" panose="020F0502020204030204" pitchFamily="34" charset="0"/>
                        </a:rPr>
                        <a:t>Dist. Urban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2</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a:solidFill>
                            <a:srgbClr val="000000"/>
                          </a:solidFill>
                          <a:effectLst/>
                          <a:latin typeface="Calibri" panose="020F0502020204030204" pitchFamily="34" charset="0"/>
                        </a:rPr>
                        <a:t>Dist. Developed LC</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sp>
        <p:nvSpPr>
          <p:cNvPr id="30" name="TextBox 29">
            <a:extLst>
              <a:ext uri="{FF2B5EF4-FFF2-40B4-BE49-F238E27FC236}">
                <a16:creationId xmlns:a16="http://schemas.microsoft.com/office/drawing/2014/main" id="{D1D0F814-1B4B-4099-94CC-2C4C15D3151C}"/>
              </a:ext>
            </a:extLst>
          </p:cNvPr>
          <p:cNvSpPr txBox="1"/>
          <p:nvPr/>
        </p:nvSpPr>
        <p:spPr>
          <a:xfrm>
            <a:off x="296173" y="4475916"/>
            <a:ext cx="147331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The NVDA has been losing approximately 0.4% of its forest cover to development each decade.</a:t>
            </a:r>
          </a:p>
        </p:txBody>
      </p:sp>
      <p:sp>
        <p:nvSpPr>
          <p:cNvPr id="31" name="TextBox 30">
            <a:extLst>
              <a:ext uri="{FF2B5EF4-FFF2-40B4-BE49-F238E27FC236}">
                <a16:creationId xmlns:a16="http://schemas.microsoft.com/office/drawing/2014/main" id="{C348C396-3A53-48B2-914F-0CB8623DA785}"/>
              </a:ext>
            </a:extLst>
          </p:cNvPr>
          <p:cNvSpPr txBox="1"/>
          <p:nvPr/>
        </p:nvSpPr>
        <p:spPr>
          <a:xfrm>
            <a:off x="294973" y="5351517"/>
            <a:ext cx="1473318" cy="9887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dispersed along major roads, particularly near urban centers, as well as lower elevation locations.</a:t>
            </a:r>
          </a:p>
        </p:txBody>
      </p:sp>
    </p:spTree>
    <p:extLst>
      <p:ext uri="{BB962C8B-B14F-4D97-AF65-F5344CB8AC3E}">
        <p14:creationId xmlns:p14="http://schemas.microsoft.com/office/powerpoint/2010/main" val="256957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3899" y="2560029"/>
            <a:ext cx="2606040" cy="3657600"/>
          </a:xfrm>
          <a:prstGeom prst="rect">
            <a:avLst/>
          </a:prstGeom>
        </p:spPr>
      </p:pic>
      <p:graphicFrame>
        <p:nvGraphicFramePr>
          <p:cNvPr id="48" name="Chart 47"/>
          <p:cNvGraphicFramePr>
            <a:graphicFrameLocks/>
          </p:cNvGraphicFramePr>
          <p:nvPr>
            <p:extLst>
              <p:ext uri="{D42A27DB-BD31-4B8C-83A1-F6EECF244321}">
                <p14:modId xmlns:p14="http://schemas.microsoft.com/office/powerpoint/2010/main" val="4087520041"/>
              </p:ext>
            </p:extLst>
          </p:nvPr>
        </p:nvGraphicFramePr>
        <p:xfrm>
          <a:off x="1879283" y="6403003"/>
          <a:ext cx="2589293" cy="1230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p:cNvGraphicFramePr>
            <a:graphicFrameLocks/>
          </p:cNvGraphicFramePr>
          <p:nvPr>
            <p:extLst>
              <p:ext uri="{D42A27DB-BD31-4B8C-83A1-F6EECF244321}">
                <p14:modId xmlns:p14="http://schemas.microsoft.com/office/powerpoint/2010/main" val="3380558390"/>
              </p:ext>
            </p:extLst>
          </p:nvPr>
        </p:nvGraphicFramePr>
        <p:xfrm>
          <a:off x="7257564" y="6403003"/>
          <a:ext cx="2613186" cy="121923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24" y="302243"/>
            <a:ext cx="1563624" cy="193852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6581" y="2558112"/>
            <a:ext cx="2606040" cy="36576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8683" y="2560029"/>
            <a:ext cx="2606040" cy="3657600"/>
          </a:xfrm>
          <a:prstGeom prst="rect">
            <a:avLst/>
          </a:prstGeom>
        </p:spPr>
      </p:pic>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sp>
        <p:nvSpPr>
          <p:cNvPr id="26" name="TextBox 25"/>
          <p:cNvSpPr txBox="1"/>
          <p:nvPr/>
        </p:nvSpPr>
        <p:spPr>
          <a:xfrm>
            <a:off x="2036309"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Northeastern Vermont Development Association</a:t>
            </a:r>
          </a:p>
        </p:txBody>
      </p:sp>
      <p:sp>
        <p:nvSpPr>
          <p:cNvPr id="27" name="TextBox 26"/>
          <p:cNvSpPr txBox="1"/>
          <p:nvPr/>
        </p:nvSpPr>
        <p:spPr>
          <a:xfrm>
            <a:off x="2036308" y="887321"/>
            <a:ext cx="7822496" cy="1169551"/>
          </a:xfrm>
          <a:prstGeom prst="rect">
            <a:avLst/>
          </a:prstGeom>
          <a:solidFill>
            <a:schemeClr val="accent6">
              <a:lumMod val="40000"/>
              <a:lumOff val="60000"/>
            </a:schemeClr>
          </a:solidFill>
        </p:spPr>
        <p:txBody>
          <a:bodyPr wrap="square" rtlCol="0">
            <a:spAutoFit/>
          </a:bodyPr>
          <a:lstStyle/>
          <a:p>
            <a:pPr defTabSz="403433"/>
            <a:r>
              <a:rPr lang="en-US" sz="1400" dirty="0">
                <a:solidFill>
                  <a:prstClr val="black"/>
                </a:solidFill>
              </a:rPr>
              <a:t>The Northeastern Vermont Development Association region has experienced average rates of forest conversion for the state.  While its locations of highest conversion risk are focused around major roadways, high risk/ high quality habitat blocks of particular concern occur primarily in Jay/Westfield, as well as Sutton/Westmore and Barnet.  Future projections indicate continued forest area and connectivity losses in this region.</a:t>
            </a:r>
          </a:p>
        </p:txBody>
      </p:sp>
      <p:sp>
        <p:nvSpPr>
          <p:cNvPr id="46" name="TextBox 45"/>
          <p:cNvSpPr txBox="1"/>
          <p:nvPr/>
        </p:nvSpPr>
        <p:spPr>
          <a:xfrm>
            <a:off x="4646997" y="6548469"/>
            <a:ext cx="2468782" cy="1107996"/>
          </a:xfrm>
          <a:prstGeom prst="rect">
            <a:avLst/>
          </a:prstGeom>
          <a:solidFill>
            <a:schemeClr val="accent6">
              <a:lumMod val="20000"/>
              <a:lumOff val="80000"/>
            </a:schemeClr>
          </a:solidFill>
        </p:spPr>
        <p:txBody>
          <a:bodyPr wrap="square" rtlCol="0">
            <a:spAutoFit/>
          </a:bodyPr>
          <a:lstStyle/>
          <a:p>
            <a:pPr defTabSz="403433"/>
            <a:r>
              <a:rPr lang="en-US" sz="1100" dirty="0">
                <a:solidFill>
                  <a:prstClr val="black"/>
                </a:solidFill>
              </a:rPr>
              <a:t>While the risk of forest conversion is relatively diffuse in the NE, the intersection of major roads with large swaths of forest connectivity blocks results in several areas of concern that may be a priority for planning efforts.</a:t>
            </a:r>
          </a:p>
        </p:txBody>
      </p:sp>
      <p:grpSp>
        <p:nvGrpSpPr>
          <p:cNvPr id="30" name="Group 29"/>
          <p:cNvGrpSpPr/>
          <p:nvPr/>
        </p:nvGrpSpPr>
        <p:grpSpPr>
          <a:xfrm>
            <a:off x="2036308" y="6184101"/>
            <a:ext cx="2198770" cy="251379"/>
            <a:chOff x="2159173" y="6391096"/>
            <a:chExt cx="2198770" cy="251379"/>
          </a:xfrm>
        </p:grpSpPr>
        <p:pic>
          <p:nvPicPr>
            <p:cNvPr id="32" name="Picture 31"/>
            <p:cNvPicPr>
              <a:picLocks noChangeAspect="1"/>
            </p:cNvPicPr>
            <p:nvPr/>
          </p:nvPicPr>
          <p:blipFill rotWithShape="1">
            <a:blip r:embed="rId8"/>
            <a:srcRect t="56719" b="23157"/>
            <a:stretch/>
          </p:blipFill>
          <p:spPr>
            <a:xfrm>
              <a:off x="3423367" y="6498486"/>
              <a:ext cx="934576" cy="134723"/>
            </a:xfrm>
            <a:prstGeom prst="rect">
              <a:avLst/>
            </a:prstGeom>
          </p:spPr>
        </p:pic>
        <p:pic>
          <p:nvPicPr>
            <p:cNvPr id="33" name="Picture 32"/>
            <p:cNvPicPr>
              <a:picLocks noChangeAspect="1"/>
            </p:cNvPicPr>
            <p:nvPr/>
          </p:nvPicPr>
          <p:blipFill rotWithShape="1">
            <a:blip r:embed="rId8"/>
            <a:srcRect l="-1650" t="76109" r="52203" b="2382"/>
            <a:stretch/>
          </p:blipFill>
          <p:spPr>
            <a:xfrm>
              <a:off x="2848106" y="6498486"/>
              <a:ext cx="462118" cy="143989"/>
            </a:xfrm>
            <a:prstGeom prst="rect">
              <a:avLst/>
            </a:prstGeom>
          </p:spPr>
        </p:pic>
        <p:pic>
          <p:nvPicPr>
            <p:cNvPr id="37" name="Picture 36"/>
            <p:cNvPicPr>
              <a:picLocks noChangeAspect="1"/>
            </p:cNvPicPr>
            <p:nvPr/>
          </p:nvPicPr>
          <p:blipFill rotWithShape="1">
            <a:blip r:embed="rId8"/>
            <a:srcRect t="36835" r="32328" b="43960"/>
            <a:stretch/>
          </p:blipFill>
          <p:spPr>
            <a:xfrm>
              <a:off x="3424383" y="6391096"/>
              <a:ext cx="632444" cy="128562"/>
            </a:xfrm>
            <a:prstGeom prst="rect">
              <a:avLst/>
            </a:prstGeom>
          </p:spPr>
        </p:pic>
        <p:pic>
          <p:nvPicPr>
            <p:cNvPr id="49" name="Picture 48"/>
            <p:cNvPicPr>
              <a:picLocks noChangeAspect="1"/>
            </p:cNvPicPr>
            <p:nvPr/>
          </p:nvPicPr>
          <p:blipFill rotWithShape="1">
            <a:blip r:embed="rId8"/>
            <a:srcRect l="-2919" t="17542" r="50544" b="63870"/>
            <a:stretch/>
          </p:blipFill>
          <p:spPr>
            <a:xfrm>
              <a:off x="2833588" y="6397787"/>
              <a:ext cx="489488" cy="124438"/>
            </a:xfrm>
            <a:prstGeom prst="rect">
              <a:avLst/>
            </a:prstGeom>
          </p:spPr>
        </p:pic>
        <p:pic>
          <p:nvPicPr>
            <p:cNvPr id="50" name="Picture 49"/>
            <p:cNvPicPr>
              <a:picLocks noChangeAspect="1"/>
            </p:cNvPicPr>
            <p:nvPr/>
          </p:nvPicPr>
          <p:blipFill rotWithShape="1">
            <a:blip r:embed="rId8"/>
            <a:srcRect l="384" t="-894" r="57973" b="82306"/>
            <a:stretch/>
          </p:blipFill>
          <p:spPr>
            <a:xfrm>
              <a:off x="2159173" y="6411021"/>
              <a:ext cx="694428" cy="222036"/>
            </a:xfrm>
            <a:prstGeom prst="rect">
              <a:avLst/>
            </a:prstGeom>
          </p:spPr>
        </p:pic>
      </p:grpSp>
      <p:grpSp>
        <p:nvGrpSpPr>
          <p:cNvPr id="51" name="Group 50"/>
          <p:cNvGrpSpPr/>
          <p:nvPr/>
        </p:nvGrpSpPr>
        <p:grpSpPr>
          <a:xfrm>
            <a:off x="5614458" y="6208550"/>
            <a:ext cx="2834102" cy="192916"/>
            <a:chOff x="6048105" y="6419495"/>
            <a:chExt cx="2834102" cy="192916"/>
          </a:xfrm>
        </p:grpSpPr>
        <p:grpSp>
          <p:nvGrpSpPr>
            <p:cNvPr id="52" name="Group 51"/>
            <p:cNvGrpSpPr/>
            <p:nvPr/>
          </p:nvGrpSpPr>
          <p:grpSpPr>
            <a:xfrm>
              <a:off x="7165773" y="6454931"/>
              <a:ext cx="1716434" cy="149375"/>
              <a:chOff x="-3010433" y="4142736"/>
              <a:chExt cx="1716434" cy="149375"/>
            </a:xfrm>
          </p:grpSpPr>
          <p:pic>
            <p:nvPicPr>
              <p:cNvPr id="54" name="Picture 53"/>
              <p:cNvPicPr>
                <a:picLocks noChangeAspect="1"/>
              </p:cNvPicPr>
              <p:nvPr/>
            </p:nvPicPr>
            <p:blipFill rotWithShape="1">
              <a:blip r:embed="rId9"/>
              <a:srcRect l="2158" t="22948" r="94976"/>
              <a:stretch/>
            </p:blipFill>
            <p:spPr>
              <a:xfrm rot="5400000">
                <a:off x="-2218747" y="3428943"/>
                <a:ext cx="126776" cy="1571623"/>
              </a:xfrm>
              <a:prstGeom prst="rect">
                <a:avLst/>
              </a:prstGeom>
            </p:spPr>
          </p:pic>
          <p:pic>
            <p:nvPicPr>
              <p:cNvPr id="55" name="Picture 54"/>
              <p:cNvPicPr>
                <a:picLocks noChangeAspect="1"/>
              </p:cNvPicPr>
              <p:nvPr/>
            </p:nvPicPr>
            <p:blipFill rotWithShape="1">
              <a:blip r:embed="rId9"/>
              <a:srcRect l="25087" t="74844" r="59486"/>
              <a:stretch/>
            </p:blipFill>
            <p:spPr>
              <a:xfrm>
                <a:off x="-3010433" y="4142736"/>
                <a:ext cx="192423" cy="144650"/>
              </a:xfrm>
              <a:prstGeom prst="rect">
                <a:avLst/>
              </a:prstGeom>
            </p:spPr>
          </p:pic>
          <p:pic>
            <p:nvPicPr>
              <p:cNvPr id="56" name="Picture 55"/>
              <p:cNvPicPr>
                <a:picLocks noChangeAspect="1"/>
              </p:cNvPicPr>
              <p:nvPr/>
            </p:nvPicPr>
            <p:blipFill rotWithShape="1">
              <a:blip r:embed="rId9"/>
              <a:srcRect l="25087" t="29963" r="59486" b="44881"/>
              <a:stretch/>
            </p:blipFill>
            <p:spPr>
              <a:xfrm>
                <a:off x="-1492707" y="4142736"/>
                <a:ext cx="198708" cy="149375"/>
              </a:xfrm>
              <a:prstGeom prst="rect">
                <a:avLst/>
              </a:prstGeom>
            </p:spPr>
          </p:pic>
        </p:grpSp>
        <p:pic>
          <p:nvPicPr>
            <p:cNvPr id="53" name="Picture 52"/>
            <p:cNvPicPr>
              <a:picLocks noChangeAspect="1"/>
            </p:cNvPicPr>
            <p:nvPr/>
          </p:nvPicPr>
          <p:blipFill rotWithShape="1">
            <a:blip r:embed="rId9"/>
            <a:srcRect l="143" t="855" r="44331" b="75146"/>
            <a:stretch/>
          </p:blipFill>
          <p:spPr>
            <a:xfrm>
              <a:off x="6048105" y="6419495"/>
              <a:ext cx="968228" cy="192916"/>
            </a:xfrm>
            <a:prstGeom prst="rect">
              <a:avLst/>
            </a:prstGeom>
          </p:spPr>
        </p:pic>
      </p:grpSp>
      <p:graphicFrame>
        <p:nvGraphicFramePr>
          <p:cNvPr id="59" name="Table 58"/>
          <p:cNvGraphicFramePr>
            <a:graphicFrameLocks noGrp="1"/>
          </p:cNvGraphicFramePr>
          <p:nvPr>
            <p:extLst>
              <p:ext uri="{D42A27DB-BD31-4B8C-83A1-F6EECF244321}">
                <p14:modId xmlns:p14="http://schemas.microsoft.com/office/powerpoint/2010/main" val="943344752"/>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2.2%</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0.4%</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3251403082"/>
              </p:ext>
            </p:extLst>
          </p:nvPr>
        </p:nvGraphicFramePr>
        <p:xfrm>
          <a:off x="277396" y="2588139"/>
          <a:ext cx="1492096" cy="16997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dirty="0">
                          <a:solidFill>
                            <a:sysClr val="windowText" lastClr="000000"/>
                          </a:solidFill>
                          <a:effectLst/>
                          <a:latin typeface="Calibri" panose="020F0502020204030204" pitchFamily="34" charset="0"/>
                        </a:rPr>
                        <a:t>Drivers of Conversion</a:t>
                      </a: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dirty="0">
                          <a:solidFill>
                            <a:sysClr val="windowText" lastClr="000000"/>
                          </a:solidFill>
                          <a:effectLst/>
                          <a:latin typeface="Calibri" panose="020F0502020204030204" pitchFamily="34" charset="0"/>
                        </a:rPr>
                        <a:t>Driver</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dirty="0">
                          <a:solidFill>
                            <a:sysClr val="windowText" lastClr="000000"/>
                          </a:solidFill>
                          <a:effectLst/>
                          <a:latin typeface="Calibri" panose="020F0502020204030204" pitchFamily="34" charset="0"/>
                          <a:ea typeface="+mn-ea"/>
                          <a:cs typeface="+mn-cs"/>
                        </a:rPr>
                        <a:t>Rank</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75632">
                <a:tc>
                  <a:txBody>
                    <a:bodyPr/>
                    <a:lstStyle/>
                    <a:p>
                      <a:pPr algn="ctr" fontAlgn="b"/>
                      <a:r>
                        <a:rPr lang="en-US" sz="1100" b="0" i="0" u="none" strike="noStrike" dirty="0">
                          <a:solidFill>
                            <a:srgbClr val="000000"/>
                          </a:solidFill>
                          <a:effectLst/>
                          <a:latin typeface="Calibri" panose="020F0502020204030204" pitchFamily="34" charset="0"/>
                        </a:rPr>
                        <a:t>Dist. Urban</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a:solidFill>
                            <a:srgbClr val="000000"/>
                          </a:solidFill>
                          <a:effectLst/>
                          <a:latin typeface="Calibri" panose="020F0502020204030204" pitchFamily="34" charset="0"/>
                        </a:rPr>
                        <a:t>Dist. Interstate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2</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Aspect</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sp>
        <p:nvSpPr>
          <p:cNvPr id="29" name="TextBox 28">
            <a:extLst>
              <a:ext uri="{FF2B5EF4-FFF2-40B4-BE49-F238E27FC236}">
                <a16:creationId xmlns:a16="http://schemas.microsoft.com/office/drawing/2014/main" id="{13C0C09A-9AD8-4958-9CB2-91ACDD7B947C}"/>
              </a:ext>
            </a:extLst>
          </p:cNvPr>
          <p:cNvSpPr txBox="1"/>
          <p:nvPr/>
        </p:nvSpPr>
        <p:spPr>
          <a:xfrm>
            <a:off x="296173" y="4326516"/>
            <a:ext cx="147331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The NVDA has been losing approximately 0.4% of its forest cover to development each decade.</a:t>
            </a:r>
          </a:p>
        </p:txBody>
      </p:sp>
      <p:sp>
        <p:nvSpPr>
          <p:cNvPr id="31" name="TextBox 30">
            <a:extLst>
              <a:ext uri="{FF2B5EF4-FFF2-40B4-BE49-F238E27FC236}">
                <a16:creationId xmlns:a16="http://schemas.microsoft.com/office/drawing/2014/main" id="{AEEE58E4-B045-46E1-B612-24F4819FCCBA}"/>
              </a:ext>
            </a:extLst>
          </p:cNvPr>
          <p:cNvSpPr txBox="1"/>
          <p:nvPr/>
        </p:nvSpPr>
        <p:spPr>
          <a:xfrm>
            <a:off x="294973" y="5202117"/>
            <a:ext cx="1473318" cy="9887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dispersed along major roads, particularly near urban centers, as well as lower elevation locations.</a:t>
            </a:r>
          </a:p>
        </p:txBody>
      </p:sp>
    </p:spTree>
    <p:extLst>
      <p:ext uri="{BB962C8B-B14F-4D97-AF65-F5344CB8AC3E}">
        <p14:creationId xmlns:p14="http://schemas.microsoft.com/office/powerpoint/2010/main" val="142038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a:graphicFrameLocks/>
          </p:cNvGraphicFramePr>
          <p:nvPr>
            <p:extLst>
              <p:ext uri="{D42A27DB-BD31-4B8C-83A1-F6EECF244321}">
                <p14:modId xmlns:p14="http://schemas.microsoft.com/office/powerpoint/2010/main" val="2614868909"/>
              </p:ext>
            </p:extLst>
          </p:nvPr>
        </p:nvGraphicFramePr>
        <p:xfrm>
          <a:off x="1877885" y="6442532"/>
          <a:ext cx="2589293" cy="1225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Chart 33"/>
          <p:cNvGraphicFramePr>
            <a:graphicFrameLocks/>
          </p:cNvGraphicFramePr>
          <p:nvPr>
            <p:extLst>
              <p:ext uri="{D42A27DB-BD31-4B8C-83A1-F6EECF244321}">
                <p14:modId xmlns:p14="http://schemas.microsoft.com/office/powerpoint/2010/main" val="1399897758"/>
              </p:ext>
            </p:extLst>
          </p:nvPr>
        </p:nvGraphicFramePr>
        <p:xfrm>
          <a:off x="7257274" y="6442532"/>
          <a:ext cx="2613186" cy="121923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8368" y="2553015"/>
            <a:ext cx="2606040" cy="36576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9605" y="2553015"/>
            <a:ext cx="2606040" cy="36576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003" y="302243"/>
            <a:ext cx="1563624" cy="1938528"/>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0910" y="2553391"/>
            <a:ext cx="2606040" cy="3657600"/>
          </a:xfrm>
          <a:prstGeom prst="rect">
            <a:avLst/>
          </a:prstGeom>
        </p:spPr>
      </p:pic>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sp>
        <p:nvSpPr>
          <p:cNvPr id="26" name="TextBox 25"/>
          <p:cNvSpPr txBox="1"/>
          <p:nvPr/>
        </p:nvSpPr>
        <p:spPr>
          <a:xfrm>
            <a:off x="2036309"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Northwest Regional Planning Commission</a:t>
            </a:r>
          </a:p>
        </p:txBody>
      </p:sp>
      <p:sp>
        <p:nvSpPr>
          <p:cNvPr id="27" name="TextBox 26"/>
          <p:cNvSpPr txBox="1"/>
          <p:nvPr/>
        </p:nvSpPr>
        <p:spPr>
          <a:xfrm>
            <a:off x="2036308" y="887321"/>
            <a:ext cx="7822495" cy="1169551"/>
          </a:xfrm>
          <a:prstGeom prst="rect">
            <a:avLst/>
          </a:prstGeom>
          <a:solidFill>
            <a:schemeClr val="accent6">
              <a:lumMod val="40000"/>
              <a:lumOff val="60000"/>
            </a:schemeClr>
          </a:solidFill>
        </p:spPr>
        <p:txBody>
          <a:bodyPr wrap="square" rtlCol="0">
            <a:spAutoFit/>
          </a:bodyPr>
          <a:lstStyle/>
          <a:p>
            <a:r>
              <a:rPr lang="en-US" sz="1400" dirty="0"/>
              <a:t>Central Vermont Regional Planning Commission shows some things, and there can be about four sentences of text here. Central Vermont Regional Planning Commission shows some things. There can be about four sentences of text here. Central Vermont Regional Planning Commission shows some things, and there can be about four sentences of text here. Central Vermont Regional Planning Commission shows some things. There can be about four sentences of text here. </a:t>
            </a:r>
          </a:p>
        </p:txBody>
      </p:sp>
      <p:grpSp>
        <p:nvGrpSpPr>
          <p:cNvPr id="45" name="Group 44"/>
          <p:cNvGrpSpPr/>
          <p:nvPr/>
        </p:nvGrpSpPr>
        <p:grpSpPr>
          <a:xfrm>
            <a:off x="5614458" y="6208550"/>
            <a:ext cx="2834102" cy="192916"/>
            <a:chOff x="6048105" y="6419495"/>
            <a:chExt cx="2834102" cy="192916"/>
          </a:xfrm>
        </p:grpSpPr>
        <p:grpSp>
          <p:nvGrpSpPr>
            <p:cNvPr id="43" name="Group 42"/>
            <p:cNvGrpSpPr/>
            <p:nvPr/>
          </p:nvGrpSpPr>
          <p:grpSpPr>
            <a:xfrm>
              <a:off x="7165773" y="6454931"/>
              <a:ext cx="1716434" cy="149375"/>
              <a:chOff x="-3010433" y="4142736"/>
              <a:chExt cx="1716434" cy="149375"/>
            </a:xfrm>
          </p:grpSpPr>
          <p:pic>
            <p:nvPicPr>
              <p:cNvPr id="40" name="Picture 39"/>
              <p:cNvPicPr>
                <a:picLocks noChangeAspect="1"/>
              </p:cNvPicPr>
              <p:nvPr/>
            </p:nvPicPr>
            <p:blipFill rotWithShape="1">
              <a:blip r:embed="rId8"/>
              <a:srcRect l="2158" t="22948" r="94976"/>
              <a:stretch/>
            </p:blipFill>
            <p:spPr>
              <a:xfrm rot="5400000">
                <a:off x="-2218747" y="3428943"/>
                <a:ext cx="126776" cy="1571623"/>
              </a:xfrm>
              <a:prstGeom prst="rect">
                <a:avLst/>
              </a:prstGeom>
            </p:spPr>
          </p:pic>
          <p:pic>
            <p:nvPicPr>
              <p:cNvPr id="41" name="Picture 40"/>
              <p:cNvPicPr>
                <a:picLocks noChangeAspect="1"/>
              </p:cNvPicPr>
              <p:nvPr/>
            </p:nvPicPr>
            <p:blipFill rotWithShape="1">
              <a:blip r:embed="rId8"/>
              <a:srcRect l="25087" t="74844" r="59486"/>
              <a:stretch/>
            </p:blipFill>
            <p:spPr>
              <a:xfrm>
                <a:off x="-3010433" y="4142736"/>
                <a:ext cx="192423" cy="144650"/>
              </a:xfrm>
              <a:prstGeom prst="rect">
                <a:avLst/>
              </a:prstGeom>
            </p:spPr>
          </p:pic>
          <p:pic>
            <p:nvPicPr>
              <p:cNvPr id="42" name="Picture 41"/>
              <p:cNvPicPr>
                <a:picLocks noChangeAspect="1"/>
              </p:cNvPicPr>
              <p:nvPr/>
            </p:nvPicPr>
            <p:blipFill rotWithShape="1">
              <a:blip r:embed="rId8"/>
              <a:srcRect l="25087" t="29963" r="59486" b="44881"/>
              <a:stretch/>
            </p:blipFill>
            <p:spPr>
              <a:xfrm>
                <a:off x="-1492707" y="4142736"/>
                <a:ext cx="198708" cy="149375"/>
              </a:xfrm>
              <a:prstGeom prst="rect">
                <a:avLst/>
              </a:prstGeom>
            </p:spPr>
          </p:pic>
        </p:grpSp>
        <p:pic>
          <p:nvPicPr>
            <p:cNvPr id="44" name="Picture 43"/>
            <p:cNvPicPr>
              <a:picLocks noChangeAspect="1"/>
            </p:cNvPicPr>
            <p:nvPr/>
          </p:nvPicPr>
          <p:blipFill rotWithShape="1">
            <a:blip r:embed="rId8"/>
            <a:srcRect l="143" t="855" r="44331" b="75146"/>
            <a:stretch/>
          </p:blipFill>
          <p:spPr>
            <a:xfrm>
              <a:off x="6048105" y="6419495"/>
              <a:ext cx="968228" cy="192916"/>
            </a:xfrm>
            <a:prstGeom prst="rect">
              <a:avLst/>
            </a:prstGeom>
          </p:spPr>
        </p:pic>
      </p:grpSp>
      <p:sp>
        <p:nvSpPr>
          <p:cNvPr id="46" name="TextBox 45"/>
          <p:cNvSpPr txBox="1"/>
          <p:nvPr/>
        </p:nvSpPr>
        <p:spPr>
          <a:xfrm>
            <a:off x="4709308" y="6586569"/>
            <a:ext cx="2344160" cy="938719"/>
          </a:xfrm>
          <a:prstGeom prst="rect">
            <a:avLst/>
          </a:prstGeom>
          <a:solidFill>
            <a:schemeClr val="accent6">
              <a:lumMod val="20000"/>
              <a:lumOff val="80000"/>
            </a:schemeClr>
          </a:solidFill>
        </p:spPr>
        <p:txBody>
          <a:bodyPr wrap="square" rtlCol="0">
            <a:spAutoFit/>
          </a:bodyPr>
          <a:lstStyle/>
          <a:p>
            <a:r>
              <a:rPr lang="en-US" sz="1100" dirty="0"/>
              <a:t>Here is some brief statement about these graphs and maps show. Here is some brief statement about these graphs and maps show.</a:t>
            </a:r>
          </a:p>
          <a:p>
            <a:endParaRPr lang="en-US" sz="1100" dirty="0"/>
          </a:p>
        </p:txBody>
      </p:sp>
      <p:grpSp>
        <p:nvGrpSpPr>
          <p:cNvPr id="32" name="Group 31"/>
          <p:cNvGrpSpPr/>
          <p:nvPr/>
        </p:nvGrpSpPr>
        <p:grpSpPr>
          <a:xfrm>
            <a:off x="2036308" y="6184101"/>
            <a:ext cx="2198770" cy="251379"/>
            <a:chOff x="2159173" y="6391096"/>
            <a:chExt cx="2198770" cy="251379"/>
          </a:xfrm>
        </p:grpSpPr>
        <p:pic>
          <p:nvPicPr>
            <p:cNvPr id="33" name="Picture 32"/>
            <p:cNvPicPr>
              <a:picLocks noChangeAspect="1"/>
            </p:cNvPicPr>
            <p:nvPr/>
          </p:nvPicPr>
          <p:blipFill rotWithShape="1">
            <a:blip r:embed="rId9"/>
            <a:srcRect t="56719" b="23157"/>
            <a:stretch/>
          </p:blipFill>
          <p:spPr>
            <a:xfrm>
              <a:off x="3423367" y="6498486"/>
              <a:ext cx="934576" cy="134723"/>
            </a:xfrm>
            <a:prstGeom prst="rect">
              <a:avLst/>
            </a:prstGeom>
          </p:spPr>
        </p:pic>
        <p:pic>
          <p:nvPicPr>
            <p:cNvPr id="37" name="Picture 36"/>
            <p:cNvPicPr>
              <a:picLocks noChangeAspect="1"/>
            </p:cNvPicPr>
            <p:nvPr/>
          </p:nvPicPr>
          <p:blipFill rotWithShape="1">
            <a:blip r:embed="rId9"/>
            <a:srcRect l="-1650" t="76109" r="52203" b="2382"/>
            <a:stretch/>
          </p:blipFill>
          <p:spPr>
            <a:xfrm>
              <a:off x="2848106" y="6498486"/>
              <a:ext cx="462118" cy="143989"/>
            </a:xfrm>
            <a:prstGeom prst="rect">
              <a:avLst/>
            </a:prstGeom>
          </p:spPr>
        </p:pic>
        <p:pic>
          <p:nvPicPr>
            <p:cNvPr id="47" name="Picture 46"/>
            <p:cNvPicPr>
              <a:picLocks noChangeAspect="1"/>
            </p:cNvPicPr>
            <p:nvPr/>
          </p:nvPicPr>
          <p:blipFill rotWithShape="1">
            <a:blip r:embed="rId9"/>
            <a:srcRect t="36835" r="32328" b="43960"/>
            <a:stretch/>
          </p:blipFill>
          <p:spPr>
            <a:xfrm>
              <a:off x="3424383" y="6391096"/>
              <a:ext cx="632444" cy="128562"/>
            </a:xfrm>
            <a:prstGeom prst="rect">
              <a:avLst/>
            </a:prstGeom>
          </p:spPr>
        </p:pic>
        <p:pic>
          <p:nvPicPr>
            <p:cNvPr id="48" name="Picture 47"/>
            <p:cNvPicPr>
              <a:picLocks noChangeAspect="1"/>
            </p:cNvPicPr>
            <p:nvPr/>
          </p:nvPicPr>
          <p:blipFill rotWithShape="1">
            <a:blip r:embed="rId9"/>
            <a:srcRect l="-2919" t="17542" r="50544" b="63870"/>
            <a:stretch/>
          </p:blipFill>
          <p:spPr>
            <a:xfrm>
              <a:off x="2833588" y="6397787"/>
              <a:ext cx="489488" cy="124438"/>
            </a:xfrm>
            <a:prstGeom prst="rect">
              <a:avLst/>
            </a:prstGeom>
          </p:spPr>
        </p:pic>
        <p:pic>
          <p:nvPicPr>
            <p:cNvPr id="51" name="Picture 50"/>
            <p:cNvPicPr>
              <a:picLocks noChangeAspect="1"/>
            </p:cNvPicPr>
            <p:nvPr/>
          </p:nvPicPr>
          <p:blipFill rotWithShape="1">
            <a:blip r:embed="rId9"/>
            <a:srcRect l="384" t="-894" r="57973" b="82306"/>
            <a:stretch/>
          </p:blipFill>
          <p:spPr>
            <a:xfrm>
              <a:off x="2159173" y="6411021"/>
              <a:ext cx="694428" cy="222036"/>
            </a:xfrm>
            <a:prstGeom prst="rect">
              <a:avLst/>
            </a:prstGeom>
          </p:spPr>
        </p:pic>
      </p:grpSp>
      <p:graphicFrame>
        <p:nvGraphicFramePr>
          <p:cNvPr id="52" name="Table 51"/>
          <p:cNvGraphicFramePr>
            <a:graphicFrameLocks noGrp="1"/>
          </p:cNvGraphicFramePr>
          <p:nvPr>
            <p:extLst>
              <p:ext uri="{D42A27DB-BD31-4B8C-83A1-F6EECF244321}">
                <p14:modId xmlns:p14="http://schemas.microsoft.com/office/powerpoint/2010/main" val="4183121994"/>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4.1%</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0.4%</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959064156"/>
              </p:ext>
            </p:extLst>
          </p:nvPr>
        </p:nvGraphicFramePr>
        <p:xfrm>
          <a:off x="277396" y="2588139"/>
          <a:ext cx="1492096" cy="18521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a:solidFill>
                            <a:sysClr val="windowText" lastClr="000000"/>
                          </a:solidFill>
                          <a:effectLst/>
                          <a:latin typeface="Calibri" panose="020F0502020204030204" pitchFamily="34" charset="0"/>
                        </a:rPr>
                        <a:t>Drivers of Conversion</a:t>
                      </a:r>
                      <a:endParaRPr lang="en-US" sz="1100" b="1" i="0" u="none" strike="noStrike" dirty="0">
                        <a:solidFill>
                          <a:sysClr val="windowText" lastClr="000000"/>
                        </a:solidFill>
                        <a:effectLst/>
                        <a:latin typeface="Calibri" panose="020F0502020204030204" pitchFamily="34" charset="0"/>
                      </a:endParaRP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a:solidFill>
                            <a:sysClr val="windowText" lastClr="000000"/>
                          </a:solidFill>
                          <a:effectLst/>
                          <a:latin typeface="Calibri" panose="020F0502020204030204" pitchFamily="34" charset="0"/>
                        </a:rPr>
                        <a:t>Driver</a:t>
                      </a:r>
                      <a:endParaRPr lang="en-US" sz="1100" b="0" i="1" u="none" strike="noStrike" dirty="0">
                        <a:solidFill>
                          <a:sysClr val="windowText" lastClr="000000"/>
                        </a:solidFill>
                        <a:effectLst/>
                        <a:latin typeface="Calibri" panose="020F0502020204030204" pitchFamily="34" charset="0"/>
                      </a:endParaRP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a:solidFill>
                            <a:sysClr val="windowText" lastClr="000000"/>
                          </a:solidFill>
                          <a:effectLst/>
                          <a:latin typeface="Calibri" panose="020F0502020204030204" pitchFamily="34" charset="0"/>
                          <a:ea typeface="+mn-ea"/>
                          <a:cs typeface="+mn-cs"/>
                        </a:rPr>
                        <a:t>Rank</a:t>
                      </a:r>
                      <a:endParaRPr lang="en-US" sz="1100" b="0" i="1"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47048">
                <a:tc>
                  <a:txBody>
                    <a:bodyPr/>
                    <a:lstStyle/>
                    <a:p>
                      <a:pPr algn="ctr" fontAlgn="b"/>
                      <a:r>
                        <a:rPr lang="en-US" sz="1100" b="0" i="0" u="none" strike="noStrike">
                          <a:solidFill>
                            <a:srgbClr val="000000"/>
                          </a:solidFill>
                          <a:effectLst/>
                          <a:latin typeface="Calibri" panose="020F0502020204030204" pitchFamily="34" charset="0"/>
                        </a:rPr>
                        <a:t>Dist. Interstate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1</a:t>
                      </a:r>
                      <a:endParaRPr lang="en-US"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a:solidFill>
                            <a:srgbClr val="000000"/>
                          </a:solidFill>
                          <a:effectLst/>
                          <a:latin typeface="Calibri" panose="020F0502020204030204" pitchFamily="34" charset="0"/>
                        </a:rPr>
                        <a:t>Dist. Urban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2</a:t>
                      </a:r>
                      <a:endParaRPr lang="en-US"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4</a:t>
                      </a:r>
                      <a:endParaRPr lang="en-US"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a:solidFill>
                            <a:srgbClr val="000000"/>
                          </a:solidFill>
                          <a:effectLst/>
                          <a:latin typeface="Calibri" panose="020F0502020204030204" pitchFamily="34" charset="0"/>
                        </a:rPr>
                        <a:t>Dist. Developed LC</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sp>
        <p:nvSpPr>
          <p:cNvPr id="28" name="TextBox 27">
            <a:extLst>
              <a:ext uri="{FF2B5EF4-FFF2-40B4-BE49-F238E27FC236}">
                <a16:creationId xmlns:a16="http://schemas.microsoft.com/office/drawing/2014/main" id="{B7D4E540-09FA-4506-9A81-64D05C0BDA4D}"/>
              </a:ext>
            </a:extLst>
          </p:cNvPr>
          <p:cNvSpPr txBox="1"/>
          <p:nvPr/>
        </p:nvSpPr>
        <p:spPr>
          <a:xfrm>
            <a:off x="296173" y="4458105"/>
            <a:ext cx="147331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The NVDA has been losing approximately 0.4% of its forest cover to development each decade.</a:t>
            </a:r>
          </a:p>
        </p:txBody>
      </p:sp>
      <p:sp>
        <p:nvSpPr>
          <p:cNvPr id="29" name="TextBox 28">
            <a:extLst>
              <a:ext uri="{FF2B5EF4-FFF2-40B4-BE49-F238E27FC236}">
                <a16:creationId xmlns:a16="http://schemas.microsoft.com/office/drawing/2014/main" id="{F4E51C3E-4D26-424B-948C-9FBFC2C043B1}"/>
              </a:ext>
            </a:extLst>
          </p:cNvPr>
          <p:cNvSpPr txBox="1"/>
          <p:nvPr/>
        </p:nvSpPr>
        <p:spPr>
          <a:xfrm>
            <a:off x="294973" y="5333706"/>
            <a:ext cx="1473318" cy="9887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dispersed along major roads, particularly near urban centers, as well as lower elevation locations.</a:t>
            </a:r>
          </a:p>
        </p:txBody>
      </p:sp>
    </p:spTree>
    <p:extLst>
      <p:ext uri="{BB962C8B-B14F-4D97-AF65-F5344CB8AC3E}">
        <p14:creationId xmlns:p14="http://schemas.microsoft.com/office/powerpoint/2010/main" val="144227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a:graphicFrameLocks/>
          </p:cNvGraphicFramePr>
          <p:nvPr>
            <p:extLst>
              <p:ext uri="{D42A27DB-BD31-4B8C-83A1-F6EECF244321}">
                <p14:modId xmlns:p14="http://schemas.microsoft.com/office/powerpoint/2010/main" val="3888620890"/>
              </p:ext>
            </p:extLst>
          </p:nvPr>
        </p:nvGraphicFramePr>
        <p:xfrm>
          <a:off x="1877361" y="6441780"/>
          <a:ext cx="2589293" cy="1225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p:cNvGraphicFramePr>
            <a:graphicFrameLocks/>
          </p:cNvGraphicFramePr>
          <p:nvPr>
            <p:extLst>
              <p:ext uri="{D42A27DB-BD31-4B8C-83A1-F6EECF244321}">
                <p14:modId xmlns:p14="http://schemas.microsoft.com/office/powerpoint/2010/main" val="1192658551"/>
              </p:ext>
            </p:extLst>
          </p:nvPr>
        </p:nvGraphicFramePr>
        <p:xfrm>
          <a:off x="7257274" y="6444460"/>
          <a:ext cx="2613186" cy="121923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4862" y="2549909"/>
            <a:ext cx="2606040" cy="36576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7240" y="2546665"/>
            <a:ext cx="2606040" cy="36576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003" y="302243"/>
            <a:ext cx="1563624" cy="193852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9511" y="2549909"/>
            <a:ext cx="2606040" cy="3657600"/>
          </a:xfrm>
          <a:prstGeom prst="rect">
            <a:avLst/>
          </a:prstGeom>
        </p:spPr>
      </p:pic>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sp>
        <p:nvSpPr>
          <p:cNvPr id="26" name="TextBox 25"/>
          <p:cNvSpPr txBox="1"/>
          <p:nvPr/>
        </p:nvSpPr>
        <p:spPr>
          <a:xfrm>
            <a:off x="2036309"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Rutland Regional Planning Commission</a:t>
            </a:r>
          </a:p>
        </p:txBody>
      </p:sp>
      <p:sp>
        <p:nvSpPr>
          <p:cNvPr id="27" name="TextBox 26"/>
          <p:cNvSpPr txBox="1"/>
          <p:nvPr/>
        </p:nvSpPr>
        <p:spPr>
          <a:xfrm>
            <a:off x="2036308" y="887321"/>
            <a:ext cx="7822496" cy="1169551"/>
          </a:xfrm>
          <a:prstGeom prst="rect">
            <a:avLst/>
          </a:prstGeom>
          <a:solidFill>
            <a:schemeClr val="accent6">
              <a:lumMod val="40000"/>
              <a:lumOff val="60000"/>
            </a:schemeClr>
          </a:solidFill>
        </p:spPr>
        <p:txBody>
          <a:bodyPr wrap="square" rtlCol="0">
            <a:spAutoFit/>
          </a:bodyPr>
          <a:lstStyle/>
          <a:p>
            <a:r>
              <a:rPr lang="en-US" sz="1400" dirty="0"/>
              <a:t>Central Vermont Regional Planning Commission shows some things, and there can be about four sentences of text here. Central Vermont Regional Planning Commission shows some things. There can be about four sentences of text here. Central Vermont Regional Planning Commission shows some things, and there can be about four sentences of text here. Central Vermont Regional Planning Commission shows some things. There can be about four sentences of text here. </a:t>
            </a:r>
          </a:p>
        </p:txBody>
      </p:sp>
      <p:grpSp>
        <p:nvGrpSpPr>
          <p:cNvPr id="45" name="Group 44"/>
          <p:cNvGrpSpPr/>
          <p:nvPr/>
        </p:nvGrpSpPr>
        <p:grpSpPr>
          <a:xfrm>
            <a:off x="5614458" y="6208550"/>
            <a:ext cx="2834102" cy="192916"/>
            <a:chOff x="6048105" y="6419495"/>
            <a:chExt cx="2834102" cy="192916"/>
          </a:xfrm>
        </p:grpSpPr>
        <p:grpSp>
          <p:nvGrpSpPr>
            <p:cNvPr id="43" name="Group 42"/>
            <p:cNvGrpSpPr/>
            <p:nvPr/>
          </p:nvGrpSpPr>
          <p:grpSpPr>
            <a:xfrm>
              <a:off x="7165773" y="6454931"/>
              <a:ext cx="1716434" cy="149375"/>
              <a:chOff x="-3010433" y="4142736"/>
              <a:chExt cx="1716434" cy="149375"/>
            </a:xfrm>
          </p:grpSpPr>
          <p:pic>
            <p:nvPicPr>
              <p:cNvPr id="40" name="Picture 39"/>
              <p:cNvPicPr>
                <a:picLocks noChangeAspect="1"/>
              </p:cNvPicPr>
              <p:nvPr/>
            </p:nvPicPr>
            <p:blipFill rotWithShape="1">
              <a:blip r:embed="rId8"/>
              <a:srcRect l="2158" t="22948" r="94976"/>
              <a:stretch/>
            </p:blipFill>
            <p:spPr>
              <a:xfrm rot="5400000">
                <a:off x="-2218747" y="3428943"/>
                <a:ext cx="126776" cy="1571623"/>
              </a:xfrm>
              <a:prstGeom prst="rect">
                <a:avLst/>
              </a:prstGeom>
            </p:spPr>
          </p:pic>
          <p:pic>
            <p:nvPicPr>
              <p:cNvPr id="41" name="Picture 40"/>
              <p:cNvPicPr>
                <a:picLocks noChangeAspect="1"/>
              </p:cNvPicPr>
              <p:nvPr/>
            </p:nvPicPr>
            <p:blipFill rotWithShape="1">
              <a:blip r:embed="rId8"/>
              <a:srcRect l="25087" t="74844" r="59486"/>
              <a:stretch/>
            </p:blipFill>
            <p:spPr>
              <a:xfrm>
                <a:off x="-3010433" y="4142736"/>
                <a:ext cx="192423" cy="144650"/>
              </a:xfrm>
              <a:prstGeom prst="rect">
                <a:avLst/>
              </a:prstGeom>
            </p:spPr>
          </p:pic>
          <p:pic>
            <p:nvPicPr>
              <p:cNvPr id="42" name="Picture 41"/>
              <p:cNvPicPr>
                <a:picLocks noChangeAspect="1"/>
              </p:cNvPicPr>
              <p:nvPr/>
            </p:nvPicPr>
            <p:blipFill rotWithShape="1">
              <a:blip r:embed="rId8"/>
              <a:srcRect l="25087" t="29963" r="59486" b="44881"/>
              <a:stretch/>
            </p:blipFill>
            <p:spPr>
              <a:xfrm>
                <a:off x="-1492707" y="4142736"/>
                <a:ext cx="198708" cy="149375"/>
              </a:xfrm>
              <a:prstGeom prst="rect">
                <a:avLst/>
              </a:prstGeom>
            </p:spPr>
          </p:pic>
        </p:grpSp>
        <p:pic>
          <p:nvPicPr>
            <p:cNvPr id="44" name="Picture 43"/>
            <p:cNvPicPr>
              <a:picLocks noChangeAspect="1"/>
            </p:cNvPicPr>
            <p:nvPr/>
          </p:nvPicPr>
          <p:blipFill rotWithShape="1">
            <a:blip r:embed="rId8"/>
            <a:srcRect l="143" t="855" r="44331" b="75146"/>
            <a:stretch/>
          </p:blipFill>
          <p:spPr>
            <a:xfrm>
              <a:off x="6048105" y="6419495"/>
              <a:ext cx="968228" cy="192916"/>
            </a:xfrm>
            <a:prstGeom prst="rect">
              <a:avLst/>
            </a:prstGeom>
          </p:spPr>
        </p:pic>
      </p:grpSp>
      <p:sp>
        <p:nvSpPr>
          <p:cNvPr id="46" name="TextBox 45"/>
          <p:cNvSpPr txBox="1"/>
          <p:nvPr/>
        </p:nvSpPr>
        <p:spPr>
          <a:xfrm>
            <a:off x="4709308" y="6586569"/>
            <a:ext cx="2344160" cy="938719"/>
          </a:xfrm>
          <a:prstGeom prst="rect">
            <a:avLst/>
          </a:prstGeom>
          <a:solidFill>
            <a:schemeClr val="accent6">
              <a:lumMod val="20000"/>
              <a:lumOff val="80000"/>
            </a:schemeClr>
          </a:solidFill>
        </p:spPr>
        <p:txBody>
          <a:bodyPr wrap="square" rtlCol="0">
            <a:spAutoFit/>
          </a:bodyPr>
          <a:lstStyle/>
          <a:p>
            <a:r>
              <a:rPr lang="en-US" sz="1100" dirty="0"/>
              <a:t>Here is some brief statement about these graphs and maps show. Here is some brief statement about these graphs and maps show.</a:t>
            </a:r>
          </a:p>
          <a:p>
            <a:endParaRPr lang="en-US" sz="1100" dirty="0"/>
          </a:p>
        </p:txBody>
      </p:sp>
      <p:grpSp>
        <p:nvGrpSpPr>
          <p:cNvPr id="32" name="Group 31"/>
          <p:cNvGrpSpPr/>
          <p:nvPr/>
        </p:nvGrpSpPr>
        <p:grpSpPr>
          <a:xfrm>
            <a:off x="2036308" y="6184101"/>
            <a:ext cx="2198770" cy="251379"/>
            <a:chOff x="2159173" y="6391096"/>
            <a:chExt cx="2198770" cy="251379"/>
          </a:xfrm>
        </p:grpSpPr>
        <p:pic>
          <p:nvPicPr>
            <p:cNvPr id="33" name="Picture 32"/>
            <p:cNvPicPr>
              <a:picLocks noChangeAspect="1"/>
            </p:cNvPicPr>
            <p:nvPr/>
          </p:nvPicPr>
          <p:blipFill rotWithShape="1">
            <a:blip r:embed="rId9"/>
            <a:srcRect t="56719" b="23157"/>
            <a:stretch/>
          </p:blipFill>
          <p:spPr>
            <a:xfrm>
              <a:off x="3423367" y="6498486"/>
              <a:ext cx="934576" cy="134723"/>
            </a:xfrm>
            <a:prstGeom prst="rect">
              <a:avLst/>
            </a:prstGeom>
          </p:spPr>
        </p:pic>
        <p:pic>
          <p:nvPicPr>
            <p:cNvPr id="37" name="Picture 36"/>
            <p:cNvPicPr>
              <a:picLocks noChangeAspect="1"/>
            </p:cNvPicPr>
            <p:nvPr/>
          </p:nvPicPr>
          <p:blipFill rotWithShape="1">
            <a:blip r:embed="rId9"/>
            <a:srcRect l="-1650" t="76109" r="52203" b="2382"/>
            <a:stretch/>
          </p:blipFill>
          <p:spPr>
            <a:xfrm>
              <a:off x="2848106" y="6498486"/>
              <a:ext cx="462118" cy="143989"/>
            </a:xfrm>
            <a:prstGeom prst="rect">
              <a:avLst/>
            </a:prstGeom>
          </p:spPr>
        </p:pic>
        <p:pic>
          <p:nvPicPr>
            <p:cNvPr id="47" name="Picture 46"/>
            <p:cNvPicPr>
              <a:picLocks noChangeAspect="1"/>
            </p:cNvPicPr>
            <p:nvPr/>
          </p:nvPicPr>
          <p:blipFill rotWithShape="1">
            <a:blip r:embed="rId9"/>
            <a:srcRect t="36835" r="32328" b="43960"/>
            <a:stretch/>
          </p:blipFill>
          <p:spPr>
            <a:xfrm>
              <a:off x="3424383" y="6391096"/>
              <a:ext cx="632444" cy="128562"/>
            </a:xfrm>
            <a:prstGeom prst="rect">
              <a:avLst/>
            </a:prstGeom>
          </p:spPr>
        </p:pic>
        <p:pic>
          <p:nvPicPr>
            <p:cNvPr id="48" name="Picture 47"/>
            <p:cNvPicPr>
              <a:picLocks noChangeAspect="1"/>
            </p:cNvPicPr>
            <p:nvPr/>
          </p:nvPicPr>
          <p:blipFill rotWithShape="1">
            <a:blip r:embed="rId9"/>
            <a:srcRect l="-2919" t="17542" r="50544" b="63870"/>
            <a:stretch/>
          </p:blipFill>
          <p:spPr>
            <a:xfrm>
              <a:off x="2833588" y="6397787"/>
              <a:ext cx="489488" cy="124438"/>
            </a:xfrm>
            <a:prstGeom prst="rect">
              <a:avLst/>
            </a:prstGeom>
          </p:spPr>
        </p:pic>
        <p:pic>
          <p:nvPicPr>
            <p:cNvPr id="51" name="Picture 50"/>
            <p:cNvPicPr>
              <a:picLocks noChangeAspect="1"/>
            </p:cNvPicPr>
            <p:nvPr/>
          </p:nvPicPr>
          <p:blipFill rotWithShape="1">
            <a:blip r:embed="rId9"/>
            <a:srcRect l="384" t="-894" r="57973" b="82306"/>
            <a:stretch/>
          </p:blipFill>
          <p:spPr>
            <a:xfrm>
              <a:off x="2159173" y="6411021"/>
              <a:ext cx="694428" cy="222036"/>
            </a:xfrm>
            <a:prstGeom prst="rect">
              <a:avLst/>
            </a:prstGeom>
          </p:spPr>
        </p:pic>
      </p:grpSp>
      <p:graphicFrame>
        <p:nvGraphicFramePr>
          <p:cNvPr id="52" name="Table 51"/>
          <p:cNvGraphicFramePr>
            <a:graphicFrameLocks noGrp="1"/>
          </p:cNvGraphicFramePr>
          <p:nvPr>
            <p:extLst>
              <p:ext uri="{D42A27DB-BD31-4B8C-83A1-F6EECF244321}">
                <p14:modId xmlns:p14="http://schemas.microsoft.com/office/powerpoint/2010/main" val="1361514264"/>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1.3%</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0.6%</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2086944839"/>
              </p:ext>
            </p:extLst>
          </p:nvPr>
        </p:nvGraphicFramePr>
        <p:xfrm>
          <a:off x="277396" y="2588139"/>
          <a:ext cx="1492096" cy="16997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dirty="0">
                          <a:solidFill>
                            <a:sysClr val="windowText" lastClr="000000"/>
                          </a:solidFill>
                          <a:effectLst/>
                          <a:latin typeface="Calibri" panose="020F0502020204030204" pitchFamily="34" charset="0"/>
                        </a:rPr>
                        <a:t>Drivers of Conversion</a:t>
                      </a: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dirty="0">
                          <a:solidFill>
                            <a:sysClr val="windowText" lastClr="000000"/>
                          </a:solidFill>
                          <a:effectLst/>
                          <a:latin typeface="Calibri" panose="020F0502020204030204" pitchFamily="34" charset="0"/>
                        </a:rPr>
                        <a:t>Driver</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dirty="0">
                          <a:solidFill>
                            <a:sysClr val="windowText" lastClr="000000"/>
                          </a:solidFill>
                          <a:effectLst/>
                          <a:latin typeface="Calibri" panose="020F0502020204030204" pitchFamily="34" charset="0"/>
                          <a:ea typeface="+mn-ea"/>
                          <a:cs typeface="+mn-cs"/>
                        </a:rPr>
                        <a:t>Rank</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47048">
                <a:tc>
                  <a:txBody>
                    <a:bodyPr/>
                    <a:lstStyle/>
                    <a:p>
                      <a:pPr algn="ctr" fontAlgn="b"/>
                      <a:r>
                        <a:rPr lang="en-US" sz="1100" b="0" i="0" u="none" strike="noStrike">
                          <a:solidFill>
                            <a:srgbClr val="000000"/>
                          </a:solidFill>
                          <a:effectLst/>
                          <a:latin typeface="Calibri" panose="020F0502020204030204" pitchFamily="34" charset="0"/>
                        </a:rPr>
                        <a:t>Dist. Interstate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a:solidFill>
                            <a:srgbClr val="000000"/>
                          </a:solidFill>
                          <a:effectLst/>
                          <a:latin typeface="Calibri" panose="020F0502020204030204" pitchFamily="34" charset="0"/>
                        </a:rPr>
                        <a:t>Dist. Urban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2</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a:solidFill>
                            <a:srgbClr val="000000"/>
                          </a:solidFill>
                          <a:effectLst/>
                          <a:latin typeface="Calibri" panose="020F0502020204030204" pitchFamily="34" charset="0"/>
                        </a:rPr>
                        <a:t>Aspect</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sp>
        <p:nvSpPr>
          <p:cNvPr id="28" name="TextBox 27">
            <a:extLst>
              <a:ext uri="{FF2B5EF4-FFF2-40B4-BE49-F238E27FC236}">
                <a16:creationId xmlns:a16="http://schemas.microsoft.com/office/drawing/2014/main" id="{FA127432-67D7-43CB-9E57-3AA6AA844F52}"/>
              </a:ext>
            </a:extLst>
          </p:cNvPr>
          <p:cNvSpPr txBox="1"/>
          <p:nvPr/>
        </p:nvSpPr>
        <p:spPr>
          <a:xfrm>
            <a:off x="296173" y="4381905"/>
            <a:ext cx="147331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The NVDA has been losing approximately 0.4% of its forest cover to development each decade.</a:t>
            </a:r>
          </a:p>
        </p:txBody>
      </p:sp>
      <p:sp>
        <p:nvSpPr>
          <p:cNvPr id="29" name="TextBox 28">
            <a:extLst>
              <a:ext uri="{FF2B5EF4-FFF2-40B4-BE49-F238E27FC236}">
                <a16:creationId xmlns:a16="http://schemas.microsoft.com/office/drawing/2014/main" id="{D64573EA-DE3A-4825-A2CA-6C2E86946870}"/>
              </a:ext>
            </a:extLst>
          </p:cNvPr>
          <p:cNvSpPr txBox="1"/>
          <p:nvPr/>
        </p:nvSpPr>
        <p:spPr>
          <a:xfrm>
            <a:off x="294973" y="5257506"/>
            <a:ext cx="1473318" cy="9887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dispersed along major roads, particularly near urban centers, as well as lower elevation locations.</a:t>
            </a:r>
          </a:p>
        </p:txBody>
      </p:sp>
    </p:spTree>
    <p:extLst>
      <p:ext uri="{BB962C8B-B14F-4D97-AF65-F5344CB8AC3E}">
        <p14:creationId xmlns:p14="http://schemas.microsoft.com/office/powerpoint/2010/main" val="25125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a:graphicFrameLocks/>
          </p:cNvGraphicFramePr>
          <p:nvPr>
            <p:extLst>
              <p:ext uri="{D42A27DB-BD31-4B8C-83A1-F6EECF244321}">
                <p14:modId xmlns:p14="http://schemas.microsoft.com/office/powerpoint/2010/main" val="1564488251"/>
              </p:ext>
            </p:extLst>
          </p:nvPr>
        </p:nvGraphicFramePr>
        <p:xfrm>
          <a:off x="1877452" y="6441780"/>
          <a:ext cx="2589293" cy="1225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Chart 33"/>
          <p:cNvGraphicFramePr>
            <a:graphicFrameLocks/>
          </p:cNvGraphicFramePr>
          <p:nvPr>
            <p:extLst>
              <p:ext uri="{D42A27DB-BD31-4B8C-83A1-F6EECF244321}">
                <p14:modId xmlns:p14="http://schemas.microsoft.com/office/powerpoint/2010/main" val="3605273044"/>
              </p:ext>
            </p:extLst>
          </p:nvPr>
        </p:nvGraphicFramePr>
        <p:xfrm>
          <a:off x="7261424" y="6444460"/>
          <a:ext cx="2613186" cy="121923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647" y="2552776"/>
            <a:ext cx="2606040" cy="36576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045" y="2552776"/>
            <a:ext cx="2606040" cy="36576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7240" y="2546426"/>
            <a:ext cx="2606040" cy="36576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003" y="302243"/>
            <a:ext cx="1563624" cy="1938528"/>
          </a:xfrm>
          <a:prstGeom prst="rect">
            <a:avLst/>
          </a:prstGeom>
        </p:spPr>
      </p:pic>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sp>
        <p:nvSpPr>
          <p:cNvPr id="26" name="TextBox 25"/>
          <p:cNvSpPr txBox="1"/>
          <p:nvPr/>
        </p:nvSpPr>
        <p:spPr>
          <a:xfrm>
            <a:off x="2036309"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Southern Windsor County Regional Planning Commission</a:t>
            </a:r>
          </a:p>
        </p:txBody>
      </p:sp>
      <p:sp>
        <p:nvSpPr>
          <p:cNvPr id="27" name="TextBox 26"/>
          <p:cNvSpPr txBox="1"/>
          <p:nvPr/>
        </p:nvSpPr>
        <p:spPr>
          <a:xfrm>
            <a:off x="2036308" y="887321"/>
            <a:ext cx="7822495" cy="1169551"/>
          </a:xfrm>
          <a:prstGeom prst="rect">
            <a:avLst/>
          </a:prstGeom>
          <a:solidFill>
            <a:schemeClr val="accent6">
              <a:lumMod val="40000"/>
              <a:lumOff val="60000"/>
            </a:schemeClr>
          </a:solidFill>
        </p:spPr>
        <p:txBody>
          <a:bodyPr wrap="square" rtlCol="0">
            <a:spAutoFit/>
          </a:bodyPr>
          <a:lstStyle/>
          <a:p>
            <a:r>
              <a:rPr lang="en-US" sz="1400" dirty="0"/>
              <a:t>Central Vermont Regional Planning Commission shows some things, and there can be about four sentences of text here. Central Vermont Regional Planning Commission shows some things. There can be about four sentences of text here. Central Vermont Regional Planning Commission shows some things, and there can be about four sentences of text here. Central Vermont Regional Planning Commission shows some things. There can be about four sentences of text here. </a:t>
            </a:r>
          </a:p>
        </p:txBody>
      </p:sp>
      <p:grpSp>
        <p:nvGrpSpPr>
          <p:cNvPr id="45" name="Group 44"/>
          <p:cNvGrpSpPr/>
          <p:nvPr/>
        </p:nvGrpSpPr>
        <p:grpSpPr>
          <a:xfrm>
            <a:off x="5614458" y="6208550"/>
            <a:ext cx="2834102" cy="192916"/>
            <a:chOff x="6048105" y="6419495"/>
            <a:chExt cx="2834102" cy="192916"/>
          </a:xfrm>
        </p:grpSpPr>
        <p:grpSp>
          <p:nvGrpSpPr>
            <p:cNvPr id="43" name="Group 42"/>
            <p:cNvGrpSpPr/>
            <p:nvPr/>
          </p:nvGrpSpPr>
          <p:grpSpPr>
            <a:xfrm>
              <a:off x="7165773" y="6454931"/>
              <a:ext cx="1716434" cy="149375"/>
              <a:chOff x="-3010433" y="4142736"/>
              <a:chExt cx="1716434" cy="149375"/>
            </a:xfrm>
          </p:grpSpPr>
          <p:pic>
            <p:nvPicPr>
              <p:cNvPr id="40" name="Picture 39"/>
              <p:cNvPicPr>
                <a:picLocks noChangeAspect="1"/>
              </p:cNvPicPr>
              <p:nvPr/>
            </p:nvPicPr>
            <p:blipFill rotWithShape="1">
              <a:blip r:embed="rId8"/>
              <a:srcRect l="2158" t="22948" r="94976"/>
              <a:stretch/>
            </p:blipFill>
            <p:spPr>
              <a:xfrm rot="5400000">
                <a:off x="-2218747" y="3428943"/>
                <a:ext cx="126776" cy="1571623"/>
              </a:xfrm>
              <a:prstGeom prst="rect">
                <a:avLst/>
              </a:prstGeom>
            </p:spPr>
          </p:pic>
          <p:pic>
            <p:nvPicPr>
              <p:cNvPr id="41" name="Picture 40"/>
              <p:cNvPicPr>
                <a:picLocks noChangeAspect="1"/>
              </p:cNvPicPr>
              <p:nvPr/>
            </p:nvPicPr>
            <p:blipFill rotWithShape="1">
              <a:blip r:embed="rId8"/>
              <a:srcRect l="25087" t="74844" r="59486"/>
              <a:stretch/>
            </p:blipFill>
            <p:spPr>
              <a:xfrm>
                <a:off x="-3010433" y="4142736"/>
                <a:ext cx="192423" cy="144650"/>
              </a:xfrm>
              <a:prstGeom prst="rect">
                <a:avLst/>
              </a:prstGeom>
            </p:spPr>
          </p:pic>
          <p:pic>
            <p:nvPicPr>
              <p:cNvPr id="42" name="Picture 41"/>
              <p:cNvPicPr>
                <a:picLocks noChangeAspect="1"/>
              </p:cNvPicPr>
              <p:nvPr/>
            </p:nvPicPr>
            <p:blipFill rotWithShape="1">
              <a:blip r:embed="rId8"/>
              <a:srcRect l="25087" t="29963" r="59486" b="44881"/>
              <a:stretch/>
            </p:blipFill>
            <p:spPr>
              <a:xfrm>
                <a:off x="-1492707" y="4142736"/>
                <a:ext cx="198708" cy="149375"/>
              </a:xfrm>
              <a:prstGeom prst="rect">
                <a:avLst/>
              </a:prstGeom>
            </p:spPr>
          </p:pic>
        </p:grpSp>
        <p:pic>
          <p:nvPicPr>
            <p:cNvPr id="44" name="Picture 43"/>
            <p:cNvPicPr>
              <a:picLocks noChangeAspect="1"/>
            </p:cNvPicPr>
            <p:nvPr/>
          </p:nvPicPr>
          <p:blipFill rotWithShape="1">
            <a:blip r:embed="rId8"/>
            <a:srcRect l="143" t="855" r="44331" b="75146"/>
            <a:stretch/>
          </p:blipFill>
          <p:spPr>
            <a:xfrm>
              <a:off x="6048105" y="6419495"/>
              <a:ext cx="968228" cy="192916"/>
            </a:xfrm>
            <a:prstGeom prst="rect">
              <a:avLst/>
            </a:prstGeom>
          </p:spPr>
        </p:pic>
      </p:grpSp>
      <p:sp>
        <p:nvSpPr>
          <p:cNvPr id="46" name="TextBox 45"/>
          <p:cNvSpPr txBox="1"/>
          <p:nvPr/>
        </p:nvSpPr>
        <p:spPr>
          <a:xfrm>
            <a:off x="4709308" y="6586569"/>
            <a:ext cx="2344160" cy="938719"/>
          </a:xfrm>
          <a:prstGeom prst="rect">
            <a:avLst/>
          </a:prstGeom>
          <a:solidFill>
            <a:schemeClr val="accent6">
              <a:lumMod val="20000"/>
              <a:lumOff val="80000"/>
            </a:schemeClr>
          </a:solidFill>
        </p:spPr>
        <p:txBody>
          <a:bodyPr wrap="square" rtlCol="0">
            <a:spAutoFit/>
          </a:bodyPr>
          <a:lstStyle/>
          <a:p>
            <a:r>
              <a:rPr lang="en-US" sz="1100" dirty="0"/>
              <a:t>Here is some brief statement about these graphs and maps show. Here is some brief statement about these graphs and maps show.</a:t>
            </a:r>
          </a:p>
          <a:p>
            <a:endParaRPr lang="en-US" sz="1100" dirty="0"/>
          </a:p>
        </p:txBody>
      </p:sp>
      <p:grpSp>
        <p:nvGrpSpPr>
          <p:cNvPr id="32" name="Group 31"/>
          <p:cNvGrpSpPr/>
          <p:nvPr/>
        </p:nvGrpSpPr>
        <p:grpSpPr>
          <a:xfrm>
            <a:off x="2036308" y="6184101"/>
            <a:ext cx="2198770" cy="251379"/>
            <a:chOff x="2159173" y="6391096"/>
            <a:chExt cx="2198770" cy="251379"/>
          </a:xfrm>
        </p:grpSpPr>
        <p:pic>
          <p:nvPicPr>
            <p:cNvPr id="33" name="Picture 32"/>
            <p:cNvPicPr>
              <a:picLocks noChangeAspect="1"/>
            </p:cNvPicPr>
            <p:nvPr/>
          </p:nvPicPr>
          <p:blipFill rotWithShape="1">
            <a:blip r:embed="rId9"/>
            <a:srcRect t="56719" b="23157"/>
            <a:stretch/>
          </p:blipFill>
          <p:spPr>
            <a:xfrm>
              <a:off x="3423367" y="6498486"/>
              <a:ext cx="934576" cy="134723"/>
            </a:xfrm>
            <a:prstGeom prst="rect">
              <a:avLst/>
            </a:prstGeom>
          </p:spPr>
        </p:pic>
        <p:pic>
          <p:nvPicPr>
            <p:cNvPr id="37" name="Picture 36"/>
            <p:cNvPicPr>
              <a:picLocks noChangeAspect="1"/>
            </p:cNvPicPr>
            <p:nvPr/>
          </p:nvPicPr>
          <p:blipFill rotWithShape="1">
            <a:blip r:embed="rId9"/>
            <a:srcRect l="-1650" t="76109" r="52203" b="2382"/>
            <a:stretch/>
          </p:blipFill>
          <p:spPr>
            <a:xfrm>
              <a:off x="2848106" y="6498486"/>
              <a:ext cx="462118" cy="143989"/>
            </a:xfrm>
            <a:prstGeom prst="rect">
              <a:avLst/>
            </a:prstGeom>
          </p:spPr>
        </p:pic>
        <p:pic>
          <p:nvPicPr>
            <p:cNvPr id="47" name="Picture 46"/>
            <p:cNvPicPr>
              <a:picLocks noChangeAspect="1"/>
            </p:cNvPicPr>
            <p:nvPr/>
          </p:nvPicPr>
          <p:blipFill rotWithShape="1">
            <a:blip r:embed="rId9"/>
            <a:srcRect t="36835" r="32328" b="43960"/>
            <a:stretch/>
          </p:blipFill>
          <p:spPr>
            <a:xfrm>
              <a:off x="3424383" y="6391096"/>
              <a:ext cx="632444" cy="128562"/>
            </a:xfrm>
            <a:prstGeom prst="rect">
              <a:avLst/>
            </a:prstGeom>
          </p:spPr>
        </p:pic>
        <p:pic>
          <p:nvPicPr>
            <p:cNvPr id="48" name="Picture 47"/>
            <p:cNvPicPr>
              <a:picLocks noChangeAspect="1"/>
            </p:cNvPicPr>
            <p:nvPr/>
          </p:nvPicPr>
          <p:blipFill rotWithShape="1">
            <a:blip r:embed="rId9"/>
            <a:srcRect l="-2919" t="17542" r="50544" b="63870"/>
            <a:stretch/>
          </p:blipFill>
          <p:spPr>
            <a:xfrm>
              <a:off x="2833588" y="6397787"/>
              <a:ext cx="489488" cy="124438"/>
            </a:xfrm>
            <a:prstGeom prst="rect">
              <a:avLst/>
            </a:prstGeom>
          </p:spPr>
        </p:pic>
        <p:pic>
          <p:nvPicPr>
            <p:cNvPr id="51" name="Picture 50"/>
            <p:cNvPicPr>
              <a:picLocks noChangeAspect="1"/>
            </p:cNvPicPr>
            <p:nvPr/>
          </p:nvPicPr>
          <p:blipFill rotWithShape="1">
            <a:blip r:embed="rId9"/>
            <a:srcRect l="384" t="-894" r="57973" b="82306"/>
            <a:stretch/>
          </p:blipFill>
          <p:spPr>
            <a:xfrm>
              <a:off x="2159173" y="6411021"/>
              <a:ext cx="694428" cy="222036"/>
            </a:xfrm>
            <a:prstGeom prst="rect">
              <a:avLst/>
            </a:prstGeom>
          </p:spPr>
        </p:pic>
      </p:grpSp>
      <p:graphicFrame>
        <p:nvGraphicFramePr>
          <p:cNvPr id="52" name="Table 51"/>
          <p:cNvGraphicFramePr>
            <a:graphicFrameLocks noGrp="1"/>
          </p:cNvGraphicFramePr>
          <p:nvPr>
            <p:extLst>
              <p:ext uri="{D42A27DB-BD31-4B8C-83A1-F6EECF244321}">
                <p14:modId xmlns:p14="http://schemas.microsoft.com/office/powerpoint/2010/main" val="1349562732"/>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1.3%</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1.1%</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3973944992"/>
              </p:ext>
            </p:extLst>
          </p:nvPr>
        </p:nvGraphicFramePr>
        <p:xfrm>
          <a:off x="277396" y="2588139"/>
          <a:ext cx="1492096" cy="16997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dirty="0">
                          <a:solidFill>
                            <a:sysClr val="windowText" lastClr="000000"/>
                          </a:solidFill>
                          <a:effectLst/>
                          <a:latin typeface="Calibri" panose="020F0502020204030204" pitchFamily="34" charset="0"/>
                        </a:rPr>
                        <a:t>Drivers of Conversion</a:t>
                      </a: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dirty="0">
                          <a:solidFill>
                            <a:sysClr val="windowText" lastClr="000000"/>
                          </a:solidFill>
                          <a:effectLst/>
                          <a:latin typeface="Calibri" panose="020F0502020204030204" pitchFamily="34" charset="0"/>
                        </a:rPr>
                        <a:t>Driver</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dirty="0">
                          <a:solidFill>
                            <a:sysClr val="windowText" lastClr="000000"/>
                          </a:solidFill>
                          <a:effectLst/>
                          <a:latin typeface="Calibri" panose="020F0502020204030204" pitchFamily="34" charset="0"/>
                          <a:ea typeface="+mn-ea"/>
                          <a:cs typeface="+mn-cs"/>
                        </a:rPr>
                        <a:t>Rank</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47048">
                <a:tc>
                  <a:txBody>
                    <a:bodyPr/>
                    <a:lstStyle/>
                    <a:p>
                      <a:pPr algn="ctr" fontAlgn="b"/>
                      <a:r>
                        <a:rPr lang="en-US" sz="1100" b="0" i="0" u="none" strike="noStrike" dirty="0">
                          <a:solidFill>
                            <a:srgbClr val="000000"/>
                          </a:solidFill>
                          <a:effectLst/>
                          <a:latin typeface="Calibri" panose="020F0502020204030204" pitchFamily="34" charset="0"/>
                        </a:rPr>
                        <a:t>Dist. Interstate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dirty="0">
                          <a:solidFill>
                            <a:srgbClr val="000000"/>
                          </a:solidFill>
                          <a:effectLst/>
                          <a:latin typeface="Calibri" panose="020F0502020204030204" pitchFamily="34" charset="0"/>
                        </a:rPr>
                        <a:t>Dist. Urban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2</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Aspect</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dirty="0">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sp>
        <p:nvSpPr>
          <p:cNvPr id="28" name="TextBox 27">
            <a:extLst>
              <a:ext uri="{FF2B5EF4-FFF2-40B4-BE49-F238E27FC236}">
                <a16:creationId xmlns:a16="http://schemas.microsoft.com/office/drawing/2014/main" id="{36615504-3598-4C39-AAD5-A181EC1354FE}"/>
              </a:ext>
            </a:extLst>
          </p:cNvPr>
          <p:cNvSpPr txBox="1"/>
          <p:nvPr/>
        </p:nvSpPr>
        <p:spPr>
          <a:xfrm>
            <a:off x="296173" y="4379653"/>
            <a:ext cx="147331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The NVDA has been losing approximately 0.4% of its forest cover to development each decade.</a:t>
            </a:r>
          </a:p>
        </p:txBody>
      </p:sp>
      <p:sp>
        <p:nvSpPr>
          <p:cNvPr id="29" name="TextBox 28">
            <a:extLst>
              <a:ext uri="{FF2B5EF4-FFF2-40B4-BE49-F238E27FC236}">
                <a16:creationId xmlns:a16="http://schemas.microsoft.com/office/drawing/2014/main" id="{5C9AA19E-65B7-4F41-993D-B096D0A6F831}"/>
              </a:ext>
            </a:extLst>
          </p:cNvPr>
          <p:cNvSpPr txBox="1"/>
          <p:nvPr/>
        </p:nvSpPr>
        <p:spPr>
          <a:xfrm>
            <a:off x="294973" y="5255254"/>
            <a:ext cx="1473318" cy="9887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dispersed along major roads, particularly near urban centers, as well as lower elevation locations.</a:t>
            </a:r>
          </a:p>
        </p:txBody>
      </p:sp>
    </p:spTree>
    <p:extLst>
      <p:ext uri="{BB962C8B-B14F-4D97-AF65-F5344CB8AC3E}">
        <p14:creationId xmlns:p14="http://schemas.microsoft.com/office/powerpoint/2010/main" val="340107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p:cNvGraphicFramePr>
          <p:nvPr>
            <p:extLst>
              <p:ext uri="{D42A27DB-BD31-4B8C-83A1-F6EECF244321}">
                <p14:modId xmlns:p14="http://schemas.microsoft.com/office/powerpoint/2010/main" val="1743378734"/>
              </p:ext>
            </p:extLst>
          </p:nvPr>
        </p:nvGraphicFramePr>
        <p:xfrm>
          <a:off x="1877451" y="6444959"/>
          <a:ext cx="2589293" cy="1225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35"/>
          <p:cNvGraphicFramePr>
            <a:graphicFrameLocks/>
          </p:cNvGraphicFramePr>
          <p:nvPr>
            <p:extLst>
              <p:ext uri="{D42A27DB-BD31-4B8C-83A1-F6EECF244321}">
                <p14:modId xmlns:p14="http://schemas.microsoft.com/office/powerpoint/2010/main" val="1204322900"/>
              </p:ext>
            </p:extLst>
          </p:nvPr>
        </p:nvGraphicFramePr>
        <p:xfrm>
          <a:off x="7254471" y="6444460"/>
          <a:ext cx="2613186" cy="121923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647" y="2552776"/>
            <a:ext cx="2606040" cy="3657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045" y="2552776"/>
            <a:ext cx="2606040" cy="3657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7240" y="2546426"/>
            <a:ext cx="2606040" cy="3657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003" y="302243"/>
            <a:ext cx="1563624" cy="1938528"/>
          </a:xfrm>
          <a:prstGeom prst="rect">
            <a:avLst/>
          </a:prstGeom>
        </p:spPr>
      </p:pic>
      <p:sp>
        <p:nvSpPr>
          <p:cNvPr id="9" name="TextBox 8"/>
          <p:cNvSpPr txBox="1"/>
          <p:nvPr/>
        </p:nvSpPr>
        <p:spPr>
          <a:xfrm>
            <a:off x="1920565" y="2172641"/>
            <a:ext cx="2452189" cy="307777"/>
          </a:xfrm>
          <a:prstGeom prst="rect">
            <a:avLst/>
          </a:prstGeom>
          <a:noFill/>
        </p:spPr>
        <p:txBody>
          <a:bodyPr wrap="square" rtlCol="0">
            <a:spAutoFit/>
          </a:bodyPr>
          <a:lstStyle/>
          <a:p>
            <a:pPr algn="ctr"/>
            <a:r>
              <a:rPr lang="en-US" sz="1400" dirty="0">
                <a:latin typeface="Arial Black" panose="020B0A04020102020204" pitchFamily="34" charset="0"/>
              </a:rPr>
              <a:t>Forest Cover (2015)</a:t>
            </a:r>
          </a:p>
        </p:txBody>
      </p:sp>
      <p:sp>
        <p:nvSpPr>
          <p:cNvPr id="12" name="TextBox 11"/>
          <p:cNvSpPr txBox="1"/>
          <p:nvPr/>
        </p:nvSpPr>
        <p:spPr>
          <a:xfrm>
            <a:off x="4663590"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Probability of Conversion (2030)</a:t>
            </a:r>
          </a:p>
        </p:txBody>
      </p:sp>
      <p:sp>
        <p:nvSpPr>
          <p:cNvPr id="14" name="TextBox 13"/>
          <p:cNvSpPr txBox="1"/>
          <p:nvPr/>
        </p:nvSpPr>
        <p:spPr>
          <a:xfrm>
            <a:off x="7406615" y="2064919"/>
            <a:ext cx="2452189" cy="523220"/>
          </a:xfrm>
          <a:prstGeom prst="rect">
            <a:avLst/>
          </a:prstGeom>
          <a:noFill/>
        </p:spPr>
        <p:txBody>
          <a:bodyPr wrap="square" rtlCol="0">
            <a:spAutoFit/>
          </a:bodyPr>
          <a:lstStyle/>
          <a:p>
            <a:pPr algn="ctr"/>
            <a:r>
              <a:rPr lang="en-US" sz="1400" dirty="0">
                <a:latin typeface="Arial Black" panose="020B0A04020102020204" pitchFamily="34" charset="0"/>
              </a:rPr>
              <a:t>Risks to High Priority Forests (2030)</a:t>
            </a:r>
          </a:p>
        </p:txBody>
      </p:sp>
      <p:sp>
        <p:nvSpPr>
          <p:cNvPr id="26" name="TextBox 25"/>
          <p:cNvSpPr txBox="1"/>
          <p:nvPr/>
        </p:nvSpPr>
        <p:spPr>
          <a:xfrm>
            <a:off x="2036308" y="294295"/>
            <a:ext cx="7822495"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Two Rivers-</a:t>
            </a:r>
            <a:r>
              <a:rPr lang="en-US" sz="2400" dirty="0" err="1">
                <a:solidFill>
                  <a:schemeClr val="bg1"/>
                </a:solidFill>
              </a:rPr>
              <a:t>Ottauquechee</a:t>
            </a:r>
            <a:r>
              <a:rPr lang="en-US" sz="2400" dirty="0">
                <a:solidFill>
                  <a:schemeClr val="bg1"/>
                </a:solidFill>
              </a:rPr>
              <a:t> Regional Commission</a:t>
            </a:r>
          </a:p>
        </p:txBody>
      </p:sp>
      <p:sp>
        <p:nvSpPr>
          <p:cNvPr id="27" name="TextBox 26"/>
          <p:cNvSpPr txBox="1"/>
          <p:nvPr/>
        </p:nvSpPr>
        <p:spPr>
          <a:xfrm>
            <a:off x="2036308" y="895368"/>
            <a:ext cx="7822495" cy="1169551"/>
          </a:xfrm>
          <a:prstGeom prst="rect">
            <a:avLst/>
          </a:prstGeom>
          <a:solidFill>
            <a:schemeClr val="accent6">
              <a:lumMod val="40000"/>
              <a:lumOff val="60000"/>
            </a:schemeClr>
          </a:solidFill>
        </p:spPr>
        <p:txBody>
          <a:bodyPr wrap="square" rtlCol="0">
            <a:spAutoFit/>
          </a:bodyPr>
          <a:lstStyle/>
          <a:p>
            <a:r>
              <a:rPr lang="en-US" sz="1400" dirty="0"/>
              <a:t>Central Vermont Regional Planning Commission shows some things, and there can be about four sentences of text here. Central Vermont Regional Planning Commission shows some things. There can be about four sentences of text here. Central Vermont Regional Planning Commission shows some things, and there can be about four sentences of text here. Central Vermont Regional Planning Commission shows some things. There can be about four sentences of text here. </a:t>
            </a:r>
          </a:p>
        </p:txBody>
      </p:sp>
      <p:grpSp>
        <p:nvGrpSpPr>
          <p:cNvPr id="45" name="Group 44"/>
          <p:cNvGrpSpPr/>
          <p:nvPr/>
        </p:nvGrpSpPr>
        <p:grpSpPr>
          <a:xfrm>
            <a:off x="5614458" y="6208550"/>
            <a:ext cx="2834102" cy="192916"/>
            <a:chOff x="6048105" y="6419495"/>
            <a:chExt cx="2834102" cy="192916"/>
          </a:xfrm>
        </p:grpSpPr>
        <p:grpSp>
          <p:nvGrpSpPr>
            <p:cNvPr id="43" name="Group 42"/>
            <p:cNvGrpSpPr/>
            <p:nvPr/>
          </p:nvGrpSpPr>
          <p:grpSpPr>
            <a:xfrm>
              <a:off x="7165773" y="6454931"/>
              <a:ext cx="1716434" cy="149375"/>
              <a:chOff x="-3010433" y="4142736"/>
              <a:chExt cx="1716434" cy="149375"/>
            </a:xfrm>
          </p:grpSpPr>
          <p:pic>
            <p:nvPicPr>
              <p:cNvPr id="40" name="Picture 39"/>
              <p:cNvPicPr>
                <a:picLocks noChangeAspect="1"/>
              </p:cNvPicPr>
              <p:nvPr/>
            </p:nvPicPr>
            <p:blipFill rotWithShape="1">
              <a:blip r:embed="rId8"/>
              <a:srcRect l="2158" t="22948" r="94976"/>
              <a:stretch/>
            </p:blipFill>
            <p:spPr>
              <a:xfrm rot="5400000">
                <a:off x="-2218747" y="3428943"/>
                <a:ext cx="126776" cy="1571623"/>
              </a:xfrm>
              <a:prstGeom prst="rect">
                <a:avLst/>
              </a:prstGeom>
            </p:spPr>
          </p:pic>
          <p:pic>
            <p:nvPicPr>
              <p:cNvPr id="41" name="Picture 40"/>
              <p:cNvPicPr>
                <a:picLocks noChangeAspect="1"/>
              </p:cNvPicPr>
              <p:nvPr/>
            </p:nvPicPr>
            <p:blipFill rotWithShape="1">
              <a:blip r:embed="rId8"/>
              <a:srcRect l="25087" t="74844" r="59486"/>
              <a:stretch/>
            </p:blipFill>
            <p:spPr>
              <a:xfrm>
                <a:off x="-3010433" y="4142736"/>
                <a:ext cx="192423" cy="144650"/>
              </a:xfrm>
              <a:prstGeom prst="rect">
                <a:avLst/>
              </a:prstGeom>
            </p:spPr>
          </p:pic>
          <p:pic>
            <p:nvPicPr>
              <p:cNvPr id="42" name="Picture 41"/>
              <p:cNvPicPr>
                <a:picLocks noChangeAspect="1"/>
              </p:cNvPicPr>
              <p:nvPr/>
            </p:nvPicPr>
            <p:blipFill rotWithShape="1">
              <a:blip r:embed="rId8"/>
              <a:srcRect l="25087" t="29963" r="59486" b="44881"/>
              <a:stretch/>
            </p:blipFill>
            <p:spPr>
              <a:xfrm>
                <a:off x="-1492707" y="4142736"/>
                <a:ext cx="198708" cy="149375"/>
              </a:xfrm>
              <a:prstGeom prst="rect">
                <a:avLst/>
              </a:prstGeom>
            </p:spPr>
          </p:pic>
        </p:grpSp>
        <p:pic>
          <p:nvPicPr>
            <p:cNvPr id="44" name="Picture 43"/>
            <p:cNvPicPr>
              <a:picLocks noChangeAspect="1"/>
            </p:cNvPicPr>
            <p:nvPr/>
          </p:nvPicPr>
          <p:blipFill rotWithShape="1">
            <a:blip r:embed="rId8"/>
            <a:srcRect l="143" t="855" r="44331" b="75146"/>
            <a:stretch/>
          </p:blipFill>
          <p:spPr>
            <a:xfrm>
              <a:off x="6048105" y="6419495"/>
              <a:ext cx="968228" cy="192916"/>
            </a:xfrm>
            <a:prstGeom prst="rect">
              <a:avLst/>
            </a:prstGeom>
          </p:spPr>
        </p:pic>
      </p:grpSp>
      <p:sp>
        <p:nvSpPr>
          <p:cNvPr id="46" name="TextBox 45"/>
          <p:cNvSpPr txBox="1"/>
          <p:nvPr/>
        </p:nvSpPr>
        <p:spPr>
          <a:xfrm>
            <a:off x="4709308" y="6586569"/>
            <a:ext cx="2344160" cy="938719"/>
          </a:xfrm>
          <a:prstGeom prst="rect">
            <a:avLst/>
          </a:prstGeom>
          <a:solidFill>
            <a:schemeClr val="accent6">
              <a:lumMod val="20000"/>
              <a:lumOff val="80000"/>
            </a:schemeClr>
          </a:solidFill>
        </p:spPr>
        <p:txBody>
          <a:bodyPr wrap="square" rtlCol="0">
            <a:spAutoFit/>
          </a:bodyPr>
          <a:lstStyle/>
          <a:p>
            <a:r>
              <a:rPr lang="en-US" sz="1100" dirty="0"/>
              <a:t>Here is some brief statement about these graphs and maps show. Here is some brief statement about these graphs and maps show.</a:t>
            </a:r>
          </a:p>
          <a:p>
            <a:endParaRPr lang="en-US" sz="1100" dirty="0"/>
          </a:p>
        </p:txBody>
      </p:sp>
      <p:grpSp>
        <p:nvGrpSpPr>
          <p:cNvPr id="32" name="Group 31"/>
          <p:cNvGrpSpPr/>
          <p:nvPr/>
        </p:nvGrpSpPr>
        <p:grpSpPr>
          <a:xfrm>
            <a:off x="2036308" y="6184101"/>
            <a:ext cx="2198770" cy="251379"/>
            <a:chOff x="2159173" y="6391096"/>
            <a:chExt cx="2198770" cy="251379"/>
          </a:xfrm>
        </p:grpSpPr>
        <p:pic>
          <p:nvPicPr>
            <p:cNvPr id="33" name="Picture 32"/>
            <p:cNvPicPr>
              <a:picLocks noChangeAspect="1"/>
            </p:cNvPicPr>
            <p:nvPr/>
          </p:nvPicPr>
          <p:blipFill rotWithShape="1">
            <a:blip r:embed="rId9"/>
            <a:srcRect t="56719" b="23157"/>
            <a:stretch/>
          </p:blipFill>
          <p:spPr>
            <a:xfrm>
              <a:off x="3423367" y="6498486"/>
              <a:ext cx="934576" cy="134723"/>
            </a:xfrm>
            <a:prstGeom prst="rect">
              <a:avLst/>
            </a:prstGeom>
          </p:spPr>
        </p:pic>
        <p:pic>
          <p:nvPicPr>
            <p:cNvPr id="37" name="Picture 36"/>
            <p:cNvPicPr>
              <a:picLocks noChangeAspect="1"/>
            </p:cNvPicPr>
            <p:nvPr/>
          </p:nvPicPr>
          <p:blipFill rotWithShape="1">
            <a:blip r:embed="rId9"/>
            <a:srcRect l="-1650" t="76109" r="52203" b="2382"/>
            <a:stretch/>
          </p:blipFill>
          <p:spPr>
            <a:xfrm>
              <a:off x="2848106" y="6498486"/>
              <a:ext cx="462118" cy="143989"/>
            </a:xfrm>
            <a:prstGeom prst="rect">
              <a:avLst/>
            </a:prstGeom>
          </p:spPr>
        </p:pic>
        <p:pic>
          <p:nvPicPr>
            <p:cNvPr id="47" name="Picture 46"/>
            <p:cNvPicPr>
              <a:picLocks noChangeAspect="1"/>
            </p:cNvPicPr>
            <p:nvPr/>
          </p:nvPicPr>
          <p:blipFill rotWithShape="1">
            <a:blip r:embed="rId9"/>
            <a:srcRect t="36835" r="32328" b="43960"/>
            <a:stretch/>
          </p:blipFill>
          <p:spPr>
            <a:xfrm>
              <a:off x="3424383" y="6391096"/>
              <a:ext cx="632444" cy="128562"/>
            </a:xfrm>
            <a:prstGeom prst="rect">
              <a:avLst/>
            </a:prstGeom>
          </p:spPr>
        </p:pic>
        <p:pic>
          <p:nvPicPr>
            <p:cNvPr id="48" name="Picture 47"/>
            <p:cNvPicPr>
              <a:picLocks noChangeAspect="1"/>
            </p:cNvPicPr>
            <p:nvPr/>
          </p:nvPicPr>
          <p:blipFill rotWithShape="1">
            <a:blip r:embed="rId9"/>
            <a:srcRect l="-2919" t="17542" r="50544" b="63870"/>
            <a:stretch/>
          </p:blipFill>
          <p:spPr>
            <a:xfrm>
              <a:off x="2833588" y="6397787"/>
              <a:ext cx="489488" cy="124438"/>
            </a:xfrm>
            <a:prstGeom prst="rect">
              <a:avLst/>
            </a:prstGeom>
          </p:spPr>
        </p:pic>
        <p:pic>
          <p:nvPicPr>
            <p:cNvPr id="51" name="Picture 50"/>
            <p:cNvPicPr>
              <a:picLocks noChangeAspect="1"/>
            </p:cNvPicPr>
            <p:nvPr/>
          </p:nvPicPr>
          <p:blipFill rotWithShape="1">
            <a:blip r:embed="rId9"/>
            <a:srcRect l="384" t="-894" r="57973" b="82306"/>
            <a:stretch/>
          </p:blipFill>
          <p:spPr>
            <a:xfrm>
              <a:off x="2159173" y="6411021"/>
              <a:ext cx="694428" cy="222036"/>
            </a:xfrm>
            <a:prstGeom prst="rect">
              <a:avLst/>
            </a:prstGeom>
          </p:spPr>
        </p:pic>
      </p:grpSp>
      <p:graphicFrame>
        <p:nvGraphicFramePr>
          <p:cNvPr id="52" name="Table 51"/>
          <p:cNvGraphicFramePr>
            <a:graphicFrameLocks noGrp="1"/>
          </p:cNvGraphicFramePr>
          <p:nvPr>
            <p:extLst>
              <p:ext uri="{D42A27DB-BD31-4B8C-83A1-F6EECF244321}">
                <p14:modId xmlns:p14="http://schemas.microsoft.com/office/powerpoint/2010/main" val="294415836"/>
              </p:ext>
            </p:extLst>
          </p:nvPr>
        </p:nvGraphicFramePr>
        <p:xfrm>
          <a:off x="292003" y="6340249"/>
          <a:ext cx="1477488" cy="895231"/>
        </p:xfrm>
        <a:graphic>
          <a:graphicData uri="http://schemas.openxmlformats.org/drawingml/2006/table">
            <a:tbl>
              <a:tblPr>
                <a:tableStyleId>{9D7B26C5-4107-4FEC-AEDC-1716B250A1EF}</a:tableStyleId>
              </a:tblPr>
              <a:tblGrid>
                <a:gridCol w="738744">
                  <a:extLst>
                    <a:ext uri="{9D8B030D-6E8A-4147-A177-3AD203B41FA5}">
                      <a16:colId xmlns:a16="http://schemas.microsoft.com/office/drawing/2014/main" val="3234515654"/>
                    </a:ext>
                  </a:extLst>
                </a:gridCol>
                <a:gridCol w="738744">
                  <a:extLst>
                    <a:ext uri="{9D8B030D-6E8A-4147-A177-3AD203B41FA5}">
                      <a16:colId xmlns:a16="http://schemas.microsoft.com/office/drawing/2014/main" val="313911010"/>
                    </a:ext>
                  </a:extLst>
                </a:gridCol>
              </a:tblGrid>
              <a:tr h="390253">
                <a:tc gridSpan="2">
                  <a:txBody>
                    <a:bodyPr/>
                    <a:lstStyle/>
                    <a:p>
                      <a:pPr algn="ctr" fontAlgn="ctr"/>
                      <a:r>
                        <a:rPr lang="en-US" sz="1100" b="1" u="none" strike="noStrike" dirty="0">
                          <a:effectLst/>
                        </a:rPr>
                        <a:t>Percent Forest Converted to Developed</a:t>
                      </a:r>
                      <a:endParaRPr lang="en-US" sz="11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466241"/>
                  </a:ext>
                </a:extLst>
              </a:tr>
              <a:tr h="163906">
                <a:tc>
                  <a:txBody>
                    <a:bodyPr/>
                    <a:lstStyle/>
                    <a:p>
                      <a:pPr algn="ctr" fontAlgn="b"/>
                      <a:r>
                        <a:rPr lang="en-US" sz="1100" i="1" u="none" strike="noStrike" dirty="0">
                          <a:effectLst/>
                        </a:rPr>
                        <a:t>1985-2000</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100" i="1" u="none" strike="noStrike" dirty="0">
                          <a:effectLst/>
                        </a:rPr>
                        <a:t>2000-2015</a:t>
                      </a:r>
                      <a:endParaRPr lang="en-US" sz="1100" b="1"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98470784"/>
                  </a:ext>
                </a:extLst>
              </a:tr>
              <a:tr h="327813">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1.5%</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Light" panose="020F0302020204030204" pitchFamily="34" charset="0"/>
                          <a:cs typeface="Calibri Light" panose="020F0302020204030204" pitchFamily="34" charset="0"/>
                        </a:rPr>
                        <a:t>0.6%</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01480327"/>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3587473684"/>
              </p:ext>
            </p:extLst>
          </p:nvPr>
        </p:nvGraphicFramePr>
        <p:xfrm>
          <a:off x="277396" y="2588139"/>
          <a:ext cx="1492096" cy="1699756"/>
        </p:xfrm>
        <a:graphic>
          <a:graphicData uri="http://schemas.openxmlformats.org/drawingml/2006/table">
            <a:tbl>
              <a:tblPr>
                <a:tableStyleId>{9D7B26C5-4107-4FEC-AEDC-1716B250A1EF}</a:tableStyleId>
              </a:tblPr>
              <a:tblGrid>
                <a:gridCol w="1010630">
                  <a:extLst>
                    <a:ext uri="{9D8B030D-6E8A-4147-A177-3AD203B41FA5}">
                      <a16:colId xmlns:a16="http://schemas.microsoft.com/office/drawing/2014/main" val="1638199978"/>
                    </a:ext>
                  </a:extLst>
                </a:gridCol>
                <a:gridCol w="481466">
                  <a:extLst>
                    <a:ext uri="{9D8B030D-6E8A-4147-A177-3AD203B41FA5}">
                      <a16:colId xmlns:a16="http://schemas.microsoft.com/office/drawing/2014/main" val="2599175407"/>
                    </a:ext>
                  </a:extLst>
                </a:gridCol>
              </a:tblGrid>
              <a:tr h="337923">
                <a:tc gridSpan="2">
                  <a:txBody>
                    <a:bodyPr/>
                    <a:lstStyle/>
                    <a:p>
                      <a:pPr algn="ctr" fontAlgn="b"/>
                      <a:r>
                        <a:rPr lang="en-US" sz="1100" b="1" i="0" u="none" strike="noStrike" dirty="0">
                          <a:solidFill>
                            <a:sysClr val="windowText" lastClr="000000"/>
                          </a:solidFill>
                          <a:effectLst/>
                          <a:latin typeface="Calibri" panose="020F0502020204030204" pitchFamily="34" charset="0"/>
                        </a:rPr>
                        <a:t>Drivers of Conversion</a:t>
                      </a:r>
                    </a:p>
                  </a:txBody>
                  <a:tcPr marL="9254" marR="9254" marT="9254" marB="0" anchor="b">
                    <a:lnB w="12700" cap="flat" cmpd="sng" algn="ctr">
                      <a:solidFill>
                        <a:schemeClr val="tx1"/>
                      </a:solidFill>
                      <a:prstDash val="solid"/>
                      <a:round/>
                      <a:headEnd type="none" w="med" len="med"/>
                      <a:tailEnd type="none" w="med" len="med"/>
                    </a:lnB>
                  </a:tcPr>
                </a:tc>
                <a:tc hMerge="1">
                  <a:txBody>
                    <a:bodyPr/>
                    <a:lstStyle/>
                    <a:p>
                      <a:pPr algn="ctr" fontAlgn="ctr"/>
                      <a:endParaRPr lang="en-US" sz="1100" b="1" i="0" u="none" strike="noStrike" kern="1200" dirty="0">
                        <a:solidFill>
                          <a:sysClr val="windowText" lastClr="000000"/>
                        </a:solidFill>
                        <a:effectLst/>
                        <a:latin typeface="Calibri" panose="020F0502020204030204" pitchFamily="34" charset="0"/>
                        <a:ea typeface="+mn-ea"/>
                        <a:cs typeface="+mn-cs"/>
                      </a:endParaRPr>
                    </a:p>
                  </a:txBody>
                  <a:tcPr marL="9254" marR="9254" marT="925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37600"/>
                  </a:ext>
                </a:extLst>
              </a:tr>
              <a:tr h="254290">
                <a:tc>
                  <a:txBody>
                    <a:bodyPr/>
                    <a:lstStyle/>
                    <a:p>
                      <a:pPr algn="ctr" fontAlgn="b"/>
                      <a:r>
                        <a:rPr lang="en-US" sz="1100" b="0" i="1" u="none" strike="noStrike" dirty="0">
                          <a:solidFill>
                            <a:sysClr val="windowText" lastClr="000000"/>
                          </a:solidFill>
                          <a:effectLst/>
                          <a:latin typeface="Calibri" panose="020F0502020204030204" pitchFamily="34" charset="0"/>
                        </a:rPr>
                        <a:t>Driver</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1" u="none" strike="noStrike" kern="1200" dirty="0">
                          <a:solidFill>
                            <a:sysClr val="windowText" lastClr="000000"/>
                          </a:solidFill>
                          <a:effectLst/>
                          <a:latin typeface="Calibri" panose="020F0502020204030204" pitchFamily="34" charset="0"/>
                          <a:ea typeface="+mn-ea"/>
                          <a:cs typeface="+mn-cs"/>
                        </a:rPr>
                        <a:t>Rank</a:t>
                      </a:r>
                    </a:p>
                  </a:txBody>
                  <a:tcPr marL="9254" marR="9254" marT="925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42960"/>
                  </a:ext>
                </a:extLst>
              </a:tr>
              <a:tr h="147048">
                <a:tc>
                  <a:txBody>
                    <a:bodyPr/>
                    <a:lstStyle/>
                    <a:p>
                      <a:pPr algn="ctr" fontAlgn="b"/>
                      <a:r>
                        <a:rPr lang="en-US" sz="1100" b="0" i="0" u="none" strike="noStrike">
                          <a:solidFill>
                            <a:srgbClr val="000000"/>
                          </a:solidFill>
                          <a:effectLst/>
                          <a:latin typeface="Calibri" panose="020F0502020204030204" pitchFamily="34" charset="0"/>
                        </a:rPr>
                        <a:t>Dist. Interstate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551556"/>
                  </a:ext>
                </a:extLst>
              </a:tr>
              <a:tr h="337923">
                <a:tc>
                  <a:txBody>
                    <a:bodyPr/>
                    <a:lstStyle/>
                    <a:p>
                      <a:pPr algn="ctr" fontAlgn="b"/>
                      <a:r>
                        <a:rPr lang="en-US" sz="1100" b="0" i="0" u="none" strike="noStrike">
                          <a:solidFill>
                            <a:srgbClr val="000000"/>
                          </a:solidFill>
                          <a:effectLst/>
                          <a:latin typeface="Calibri" panose="020F0502020204030204" pitchFamily="34" charset="0"/>
                        </a:rPr>
                        <a:t>Dist. Urban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2</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35132449"/>
                  </a:ext>
                </a:extLst>
              </a:tr>
              <a:tr h="188447">
                <a:tc>
                  <a:txBody>
                    <a:bodyPr/>
                    <a:lstStyle/>
                    <a:p>
                      <a:pPr algn="ctr" fontAlgn="b"/>
                      <a:r>
                        <a:rPr lang="en-US" sz="1100" b="0" i="0" u="none" strike="noStrike">
                          <a:solidFill>
                            <a:srgbClr val="000000"/>
                          </a:solidFill>
                          <a:effectLst/>
                          <a:latin typeface="Calibri" panose="020F0502020204030204" pitchFamily="34" charset="0"/>
                        </a:rPr>
                        <a:t>Dist. Major Road</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panose="020F0502020204030204" pitchFamily="34" charset="0"/>
                        </a:rPr>
                        <a:t>3</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82273843"/>
                  </a:ext>
                </a:extLst>
              </a:tr>
              <a:tr h="188447">
                <a:tc>
                  <a:txBody>
                    <a:bodyPr/>
                    <a:lstStyle/>
                    <a:p>
                      <a:pPr algn="ctr" fontAlgn="b"/>
                      <a:r>
                        <a:rPr lang="en-US" sz="1100" b="0" i="0" u="none" strike="noStrike">
                          <a:solidFill>
                            <a:srgbClr val="000000"/>
                          </a:solidFill>
                          <a:effectLst/>
                          <a:latin typeface="Calibri" panose="020F0502020204030204" pitchFamily="34" charset="0"/>
                        </a:rPr>
                        <a:t>Elevation</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4</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5417901"/>
                  </a:ext>
                </a:extLst>
              </a:tr>
              <a:tr h="188447">
                <a:tc>
                  <a:txBody>
                    <a:bodyPr/>
                    <a:lstStyle/>
                    <a:p>
                      <a:pPr algn="ctr" fontAlgn="b"/>
                      <a:r>
                        <a:rPr lang="en-US" sz="1100" b="0" i="0" u="none" strike="noStrike">
                          <a:solidFill>
                            <a:srgbClr val="000000"/>
                          </a:solidFill>
                          <a:effectLst/>
                          <a:latin typeface="Calibri" panose="020F0502020204030204" pitchFamily="34" charset="0"/>
                        </a:rPr>
                        <a:t>Pop. Density</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panose="020F0502020204030204" pitchFamily="34" charset="0"/>
                        </a:rPr>
                        <a:t>5</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1971079"/>
                  </a:ext>
                </a:extLst>
              </a:tr>
            </a:tbl>
          </a:graphicData>
        </a:graphic>
      </p:graphicFrame>
      <p:sp>
        <p:nvSpPr>
          <p:cNvPr id="28" name="TextBox 27">
            <a:extLst>
              <a:ext uri="{FF2B5EF4-FFF2-40B4-BE49-F238E27FC236}">
                <a16:creationId xmlns:a16="http://schemas.microsoft.com/office/drawing/2014/main" id="{D6971122-A189-4827-92F0-E81AEE34F80E}"/>
              </a:ext>
            </a:extLst>
          </p:cNvPr>
          <p:cNvSpPr txBox="1"/>
          <p:nvPr/>
        </p:nvSpPr>
        <p:spPr>
          <a:xfrm>
            <a:off x="296173" y="4381905"/>
            <a:ext cx="1473318" cy="8393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The NVDA has been losing approximately 0.4% of its forest cover to development each decade.</a:t>
            </a:r>
          </a:p>
        </p:txBody>
      </p:sp>
      <p:sp>
        <p:nvSpPr>
          <p:cNvPr id="29" name="TextBox 28">
            <a:extLst>
              <a:ext uri="{FF2B5EF4-FFF2-40B4-BE49-F238E27FC236}">
                <a16:creationId xmlns:a16="http://schemas.microsoft.com/office/drawing/2014/main" id="{0038747B-E3A8-48E0-98E3-E4A1AA9BE561}"/>
              </a:ext>
            </a:extLst>
          </p:cNvPr>
          <p:cNvSpPr txBox="1"/>
          <p:nvPr/>
        </p:nvSpPr>
        <p:spPr>
          <a:xfrm>
            <a:off x="294973" y="5257506"/>
            <a:ext cx="1473318" cy="988732"/>
          </a:xfrm>
          <a:prstGeom prst="rect">
            <a:avLst/>
          </a:prstGeom>
          <a:solidFill>
            <a:schemeClr val="accent6">
              <a:lumMod val="20000"/>
              <a:lumOff val="80000"/>
            </a:schemeClr>
          </a:solidFill>
        </p:spPr>
        <p:txBody>
          <a:bodyPr wrap="square" rtlCol="0">
            <a:spAutoFit/>
          </a:bodyPr>
          <a:lstStyle/>
          <a:p>
            <a:pPr defTabSz="403433"/>
            <a:r>
              <a:rPr lang="en-US" sz="971" dirty="0">
                <a:solidFill>
                  <a:prstClr val="black"/>
                </a:solidFill>
              </a:rPr>
              <a:t>Areas at highest risk are dispersed along major roads, particularly near urban centers, as well as lower elevation locations.</a:t>
            </a:r>
          </a:p>
        </p:txBody>
      </p:sp>
    </p:spTree>
    <p:extLst>
      <p:ext uri="{BB962C8B-B14F-4D97-AF65-F5344CB8AC3E}">
        <p14:creationId xmlns:p14="http://schemas.microsoft.com/office/powerpoint/2010/main" val="3812242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TotalTime>
  <Words>2396</Words>
  <Application>Microsoft Office PowerPoint</Application>
  <PresentationFormat>Custom</PresentationFormat>
  <Paragraphs>352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Duncan</dc:creator>
  <cp:lastModifiedBy>Jim Duncan</cp:lastModifiedBy>
  <cp:revision>38</cp:revision>
  <dcterms:created xsi:type="dcterms:W3CDTF">2020-10-14T20:48:25Z</dcterms:created>
  <dcterms:modified xsi:type="dcterms:W3CDTF">2020-10-16T16:35:07Z</dcterms:modified>
</cp:coreProperties>
</file>