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7"/>
  </p:notesMasterIdLst>
  <p:sldIdLst>
    <p:sldId id="266" r:id="rId5"/>
    <p:sldId id="267" r:id="rId6"/>
  </p:sldIdLst>
  <p:sldSz cx="12192000" cy="1270952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D9D9"/>
    <a:srgbClr val="BEBEBE"/>
    <a:srgbClr val="A9D18E"/>
    <a:srgbClr val="D0E2D2"/>
    <a:srgbClr val="E2F0D9"/>
    <a:srgbClr val="F1F4F0"/>
    <a:srgbClr val="ABB2A6"/>
    <a:srgbClr val="007155"/>
    <a:srgbClr val="EBF0E9"/>
    <a:srgbClr val="EBF1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73" autoAdjust="0"/>
  </p:normalViewPr>
  <p:slideViewPr>
    <p:cSldViewPr snapToGrid="0">
      <p:cViewPr varScale="1">
        <p:scale>
          <a:sx n="69" d="100"/>
          <a:sy n="69" d="100"/>
        </p:scale>
        <p:origin x="72" y="3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85C7E4-BB0F-4250-8105-66A2EA26F48E}" type="datetimeFigureOut">
              <a:rPr lang="en-US" smtClean="0"/>
              <a:t>7/10/2026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949450" y="1143000"/>
            <a:ext cx="29591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A9F1D4-5006-4088-819F-F75B9E519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733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A9F1D4-5006-4088-819F-F75B9E51983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1793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A9F1D4-5006-4088-819F-F75B9E51983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19335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080009"/>
            <a:ext cx="10363200" cy="4424798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6675443"/>
            <a:ext cx="9144000" cy="3068526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F2DE-B4CC-47FC-943E-8FCE12C2A8BA}" type="datetimeFigureOut">
              <a:rPr lang="en-US" smtClean="0"/>
              <a:t>7/10/2026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4749C-7758-484D-B686-0772ECB582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894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F2DE-B4CC-47FC-943E-8FCE12C2A8BA}" type="datetimeFigureOut">
              <a:rPr lang="en-US" smtClean="0"/>
              <a:t>7/10/2026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4749C-7758-484D-B686-0772ECB582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524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3168559"/>
            <a:ext cx="10515600" cy="5286808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8505382"/>
            <a:ext cx="10515600" cy="2780208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F2DE-B4CC-47FC-943E-8FCE12C2A8BA}" type="datetimeFigureOut">
              <a:rPr lang="en-US" smtClean="0"/>
              <a:t>7/10/2026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4749C-7758-484D-B686-0772ECB582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225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3383323"/>
            <a:ext cx="5181600" cy="80640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3383323"/>
            <a:ext cx="5181600" cy="80640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F2DE-B4CC-47FC-943E-8FCE12C2A8BA}" type="datetimeFigureOut">
              <a:rPr lang="en-US" smtClean="0"/>
              <a:t>7/10/2026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4749C-7758-484D-B686-0772ECB582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719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676667"/>
            <a:ext cx="10515600" cy="245658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115600"/>
            <a:ext cx="5157787" cy="152690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4642507"/>
            <a:ext cx="5157787" cy="68284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115600"/>
            <a:ext cx="5183188" cy="152690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4642507"/>
            <a:ext cx="5183188" cy="68284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F2DE-B4CC-47FC-943E-8FCE12C2A8BA}" type="datetimeFigureOut">
              <a:rPr lang="en-US" smtClean="0"/>
              <a:t>7/10/2026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4749C-7758-484D-B686-0772ECB582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925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F2DE-B4CC-47FC-943E-8FCE12C2A8BA}" type="datetimeFigureOut">
              <a:rPr lang="en-US" smtClean="0"/>
              <a:t>7/10/2026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4749C-7758-484D-B686-0772ECB582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759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F2DE-B4CC-47FC-943E-8FCE12C2A8BA}" type="datetimeFigureOut">
              <a:rPr lang="en-US" smtClean="0"/>
              <a:t>7/10/2026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4749C-7758-484D-B686-0772ECB582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790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47302"/>
            <a:ext cx="3932237" cy="2965556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1829939"/>
            <a:ext cx="6172200" cy="9032000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3812858"/>
            <a:ext cx="3932237" cy="7063790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F2DE-B4CC-47FC-943E-8FCE12C2A8BA}" type="datetimeFigureOut">
              <a:rPr lang="en-US" smtClean="0"/>
              <a:t>7/10/2026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4749C-7758-484D-B686-0772ECB582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111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47302"/>
            <a:ext cx="3932237" cy="2965556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1829939"/>
            <a:ext cx="6172200" cy="9032000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3812858"/>
            <a:ext cx="3932237" cy="7063790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F2DE-B4CC-47FC-943E-8FCE12C2A8BA}" type="datetimeFigureOut">
              <a:rPr lang="en-US" smtClean="0"/>
              <a:t>7/10/2026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4749C-7758-484D-B686-0772ECB582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847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F2DE-B4CC-47FC-943E-8FCE12C2A8BA}" type="datetimeFigureOut">
              <a:rPr lang="en-US" smtClean="0"/>
              <a:t>7/10/2026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4749C-7758-484D-B686-0772ECB582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525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676665"/>
            <a:ext cx="2628900" cy="10770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676665"/>
            <a:ext cx="7734300" cy="1077073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5AF2DE-B4CC-47FC-943E-8FCE12C2A8BA}" type="datetimeFigureOut">
              <a:rPr lang="en-US" smtClean="0"/>
              <a:t>7/10/2026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4749C-7758-484D-B686-0772ECB582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065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676667"/>
            <a:ext cx="10515600" cy="24565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3383323"/>
            <a:ext cx="10515600" cy="80640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1779849"/>
            <a:ext cx="2743200" cy="6766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5AF2DE-B4CC-47FC-943E-8FCE12C2A8BA}" type="datetimeFigureOut">
              <a:rPr lang="en-US" smtClean="0"/>
              <a:t>7/10/2026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1779849"/>
            <a:ext cx="4114800" cy="6766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1779849"/>
            <a:ext cx="2743200" cy="6766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44749C-7758-484D-B686-0772ECB582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745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svg"/><Relationship Id="rId5" Type="http://schemas.openxmlformats.org/officeDocument/2006/relationships/image" Target="../media/image3.sv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object 19">
            <a:extLst>
              <a:ext uri="{FF2B5EF4-FFF2-40B4-BE49-F238E27FC236}">
                <a16:creationId xmlns:a16="http://schemas.microsoft.com/office/drawing/2014/main" id="{CE4D811E-E1FD-E6DF-56FC-6AC5E35E0340}"/>
              </a:ext>
            </a:extLst>
          </p:cNvPr>
          <p:cNvSpPr/>
          <p:nvPr/>
        </p:nvSpPr>
        <p:spPr>
          <a:xfrm>
            <a:off x="5381342" y="1919037"/>
            <a:ext cx="1153222" cy="562329"/>
          </a:xfrm>
          <a:custGeom>
            <a:avLst/>
            <a:gdLst/>
            <a:ahLst/>
            <a:cxnLst/>
            <a:rect l="l" t="t" r="r" b="b"/>
            <a:pathLst>
              <a:path w="1057275" h="552450">
                <a:moveTo>
                  <a:pt x="276098" y="414147"/>
                </a:moveTo>
                <a:lnTo>
                  <a:pt x="0" y="414147"/>
                </a:lnTo>
                <a:lnTo>
                  <a:pt x="138049" y="552323"/>
                </a:lnTo>
                <a:lnTo>
                  <a:pt x="276098" y="414147"/>
                </a:lnTo>
                <a:close/>
              </a:path>
              <a:path w="1057275" h="552450">
                <a:moveTo>
                  <a:pt x="1057275" y="0"/>
                </a:moveTo>
                <a:lnTo>
                  <a:pt x="310641" y="0"/>
                </a:lnTo>
                <a:lnTo>
                  <a:pt x="261934" y="4904"/>
                </a:lnTo>
                <a:lnTo>
                  <a:pt x="216568" y="18972"/>
                </a:lnTo>
                <a:lnTo>
                  <a:pt x="175515" y="41235"/>
                </a:lnTo>
                <a:lnTo>
                  <a:pt x="139747" y="70723"/>
                </a:lnTo>
                <a:lnTo>
                  <a:pt x="110236" y="106467"/>
                </a:lnTo>
                <a:lnTo>
                  <a:pt x="87953" y="147500"/>
                </a:lnTo>
                <a:lnTo>
                  <a:pt x="73871" y="192852"/>
                </a:lnTo>
                <a:lnTo>
                  <a:pt x="68961" y="241553"/>
                </a:lnTo>
                <a:lnTo>
                  <a:pt x="68961" y="414147"/>
                </a:lnTo>
                <a:lnTo>
                  <a:pt x="207137" y="414147"/>
                </a:lnTo>
                <a:lnTo>
                  <a:pt x="207137" y="241553"/>
                </a:lnTo>
                <a:lnTo>
                  <a:pt x="215272" y="201271"/>
                </a:lnTo>
                <a:lnTo>
                  <a:pt x="237458" y="168370"/>
                </a:lnTo>
                <a:lnTo>
                  <a:pt x="270359" y="146184"/>
                </a:lnTo>
                <a:lnTo>
                  <a:pt x="310641" y="138049"/>
                </a:lnTo>
                <a:lnTo>
                  <a:pt x="1057275" y="138049"/>
                </a:lnTo>
                <a:lnTo>
                  <a:pt x="1057275" y="0"/>
                </a:lnTo>
                <a:close/>
              </a:path>
            </a:pathLst>
          </a:custGeom>
          <a:solidFill>
            <a:srgbClr val="007054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E8352675-5163-14DE-621E-324D55CE52AD}"/>
              </a:ext>
            </a:extLst>
          </p:cNvPr>
          <p:cNvCxnSpPr>
            <a:cxnSpLocks/>
          </p:cNvCxnSpPr>
          <p:nvPr/>
        </p:nvCxnSpPr>
        <p:spPr>
          <a:xfrm>
            <a:off x="1359920" y="4371994"/>
            <a:ext cx="10214846" cy="0"/>
          </a:xfrm>
          <a:prstGeom prst="line">
            <a:avLst/>
          </a:prstGeom>
          <a:ln w="19050">
            <a:solidFill>
              <a:srgbClr val="0071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B5F9DE72-D2C3-1559-0CBB-A964D27097D5}"/>
              </a:ext>
            </a:extLst>
          </p:cNvPr>
          <p:cNvCxnSpPr>
            <a:cxnSpLocks/>
          </p:cNvCxnSpPr>
          <p:nvPr/>
        </p:nvCxnSpPr>
        <p:spPr>
          <a:xfrm>
            <a:off x="1366794" y="2310764"/>
            <a:ext cx="10200744" cy="0"/>
          </a:xfrm>
          <a:prstGeom prst="line">
            <a:avLst/>
          </a:prstGeom>
          <a:ln w="19050">
            <a:solidFill>
              <a:srgbClr val="0071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99E85E4A-BAF7-D089-A8BD-7AC3BE610AD6}"/>
              </a:ext>
            </a:extLst>
          </p:cNvPr>
          <p:cNvCxnSpPr>
            <a:cxnSpLocks/>
          </p:cNvCxnSpPr>
          <p:nvPr/>
        </p:nvCxnSpPr>
        <p:spPr>
          <a:xfrm flipV="1">
            <a:off x="1353119" y="3324684"/>
            <a:ext cx="10228093" cy="20025"/>
          </a:xfrm>
          <a:prstGeom prst="line">
            <a:avLst/>
          </a:prstGeom>
          <a:ln w="19050">
            <a:solidFill>
              <a:srgbClr val="0071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30B44098-35F7-F62E-BF4B-ED826E0204AF}"/>
              </a:ext>
            </a:extLst>
          </p:cNvPr>
          <p:cNvSpPr txBox="1"/>
          <p:nvPr/>
        </p:nvSpPr>
        <p:spPr>
          <a:xfrm>
            <a:off x="4039751" y="674284"/>
            <a:ext cx="4710431" cy="461665"/>
          </a:xfrm>
          <a:prstGeom prst="rect">
            <a:avLst/>
          </a:prstGeom>
          <a:noFill/>
          <a:ln w="19050">
            <a:solidFill>
              <a:srgbClr val="007155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007155"/>
                </a:solidFill>
                <a:ea typeface="Roboto slab" pitchFamily="2" charset="0"/>
                <a:cs typeface="Roboto slab" pitchFamily="2" charset="0"/>
              </a:rPr>
              <a:t>SPA Pre-Award Service Levels</a:t>
            </a:r>
          </a:p>
        </p:txBody>
      </p: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78621C5C-C8B5-3A38-F94A-1B6C87D52943}"/>
              </a:ext>
            </a:extLst>
          </p:cNvPr>
          <p:cNvGrpSpPr/>
          <p:nvPr/>
        </p:nvGrpSpPr>
        <p:grpSpPr>
          <a:xfrm>
            <a:off x="517183" y="1421636"/>
            <a:ext cx="2476507" cy="3973133"/>
            <a:chOff x="1156122" y="1415207"/>
            <a:chExt cx="2476507" cy="3973133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9BD03AE1-840E-92CD-DDF5-9334B1FA396E}"/>
                </a:ext>
              </a:extLst>
            </p:cNvPr>
            <p:cNvSpPr txBox="1"/>
            <p:nvPr/>
          </p:nvSpPr>
          <p:spPr>
            <a:xfrm>
              <a:off x="1204744" y="2418161"/>
              <a:ext cx="149348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rgbClr val="007155"/>
                  </a:solidFill>
                  <a:ea typeface="Roboto slab" pitchFamily="2" charset="0"/>
                  <a:cs typeface="Roboto slab" pitchFamily="2" charset="0"/>
                </a:rPr>
                <a:t>Time Until Submission Deadline</a:t>
              </a:r>
            </a:p>
          </p:txBody>
        </p:sp>
        <p:pic>
          <p:nvPicPr>
            <p:cNvPr id="32" name="Graphic 31" descr="Document outline">
              <a:extLst>
                <a:ext uri="{FF2B5EF4-FFF2-40B4-BE49-F238E27FC236}">
                  <a16:creationId xmlns:a16="http://schemas.microsoft.com/office/drawing/2014/main" id="{8157A3CF-5EB3-9050-B11A-C58645C7A80D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2783009" y="1415207"/>
              <a:ext cx="793750" cy="793750"/>
            </a:xfrm>
            <a:prstGeom prst="rect">
              <a:avLst/>
            </a:prstGeom>
          </p:spPr>
        </p:pic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57957024-E49A-F995-D19C-F003C8422755}"/>
                </a:ext>
              </a:extLst>
            </p:cNvPr>
            <p:cNvSpPr txBox="1"/>
            <p:nvPr/>
          </p:nvSpPr>
          <p:spPr>
            <a:xfrm>
              <a:off x="1252386" y="3539379"/>
              <a:ext cx="13757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rgbClr val="007155"/>
                  </a:solidFill>
                  <a:ea typeface="Roboto slab" pitchFamily="2" charset="0"/>
                  <a:cs typeface="Roboto slab" pitchFamily="2" charset="0"/>
                </a:rPr>
                <a:t>Type of </a:t>
              </a:r>
            </a:p>
            <a:p>
              <a:pPr algn="ctr"/>
              <a:r>
                <a:rPr lang="en-US" sz="1600" dirty="0">
                  <a:solidFill>
                    <a:srgbClr val="007155"/>
                  </a:solidFill>
                  <a:ea typeface="Roboto slab" pitchFamily="2" charset="0"/>
                  <a:cs typeface="Roboto slab" pitchFamily="2" charset="0"/>
                </a:rPr>
                <a:t>Support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86D9F40C-316F-8BD8-9C92-7AF2A01A8D7A}"/>
                </a:ext>
              </a:extLst>
            </p:cNvPr>
            <p:cNvSpPr txBox="1"/>
            <p:nvPr/>
          </p:nvSpPr>
          <p:spPr>
            <a:xfrm>
              <a:off x="1156122" y="1422058"/>
              <a:ext cx="163001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rgbClr val="007155"/>
                  </a:solidFill>
                  <a:ea typeface="Roboto slab" pitchFamily="2" charset="0"/>
                  <a:cs typeface="Roboto slab" pitchFamily="2" charset="0"/>
                </a:rPr>
                <a:t>Proposal Preparation Request Form</a:t>
              </a:r>
            </a:p>
            <a:p>
              <a:pPr algn="ctr"/>
              <a:endParaRPr lang="en-US" sz="1600" dirty="0">
                <a:solidFill>
                  <a:srgbClr val="007155"/>
                </a:solidFill>
                <a:ea typeface="Roboto slab" pitchFamily="2" charset="0"/>
                <a:cs typeface="Roboto slab" pitchFamily="2" charset="0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30F9367F-CF9F-7CA0-F2A0-45F7BBBA3D91}"/>
                </a:ext>
              </a:extLst>
            </p:cNvPr>
            <p:cNvSpPr txBox="1"/>
            <p:nvPr/>
          </p:nvSpPr>
          <p:spPr>
            <a:xfrm>
              <a:off x="1330309" y="4532010"/>
              <a:ext cx="137579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rgbClr val="007155"/>
                  </a:solidFill>
                  <a:ea typeface="Roboto slab" pitchFamily="2" charset="0"/>
                  <a:cs typeface="Roboto slab" pitchFamily="2" charset="0"/>
                </a:rPr>
                <a:t>Potential</a:t>
              </a:r>
            </a:p>
            <a:p>
              <a:pPr algn="ctr"/>
              <a:r>
                <a:rPr lang="en-US" sz="1600" dirty="0">
                  <a:solidFill>
                    <a:srgbClr val="007155"/>
                  </a:solidFill>
                  <a:ea typeface="Roboto slab" pitchFamily="2" charset="0"/>
                  <a:cs typeface="Roboto slab" pitchFamily="2" charset="0"/>
                </a:rPr>
                <a:t>Services Provided*</a:t>
              </a:r>
            </a:p>
          </p:txBody>
        </p:sp>
        <p:pic>
          <p:nvPicPr>
            <p:cNvPr id="51" name="Graphic 50" descr="Clipboard Mixed outline">
              <a:extLst>
                <a:ext uri="{FF2B5EF4-FFF2-40B4-BE49-F238E27FC236}">
                  <a16:creationId xmlns:a16="http://schemas.microsoft.com/office/drawing/2014/main" id="{F18910F5-E79D-9823-7D79-4745BA7895C0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775441" y="4551032"/>
              <a:ext cx="837308" cy="837308"/>
            </a:xfrm>
            <a:prstGeom prst="rect">
              <a:avLst/>
            </a:prstGeom>
          </p:spPr>
        </p:pic>
        <p:pic>
          <p:nvPicPr>
            <p:cNvPr id="57" name="Graphic 56" descr="Questions outline">
              <a:extLst>
                <a:ext uri="{FF2B5EF4-FFF2-40B4-BE49-F238E27FC236}">
                  <a16:creationId xmlns:a16="http://schemas.microsoft.com/office/drawing/2014/main" id="{23E92510-8E84-8EE4-8159-20A96742372F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718229" y="3344706"/>
              <a:ext cx="914400" cy="914400"/>
            </a:xfrm>
            <a:prstGeom prst="rect">
              <a:avLst/>
            </a:prstGeom>
          </p:spPr>
        </p:pic>
        <p:pic>
          <p:nvPicPr>
            <p:cNvPr id="63" name="Graphic 62" descr="Monthly calendar outline">
              <a:extLst>
                <a:ext uri="{FF2B5EF4-FFF2-40B4-BE49-F238E27FC236}">
                  <a16:creationId xmlns:a16="http://schemas.microsoft.com/office/drawing/2014/main" id="{3FD5F596-C827-CA8A-5FBB-1D31BF92682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770545" y="2423168"/>
              <a:ext cx="809870" cy="809870"/>
            </a:xfrm>
            <a:prstGeom prst="rect">
              <a:avLst/>
            </a:prstGeom>
          </p:spPr>
        </p:pic>
      </p:grpSp>
      <p:sp>
        <p:nvSpPr>
          <p:cNvPr id="61" name="object 21">
            <a:extLst>
              <a:ext uri="{FF2B5EF4-FFF2-40B4-BE49-F238E27FC236}">
                <a16:creationId xmlns:a16="http://schemas.microsoft.com/office/drawing/2014/main" id="{887CA9FE-2AC6-E98F-6691-B74CEF8F41DC}"/>
              </a:ext>
            </a:extLst>
          </p:cNvPr>
          <p:cNvSpPr/>
          <p:nvPr/>
        </p:nvSpPr>
        <p:spPr>
          <a:xfrm>
            <a:off x="7091015" y="2221221"/>
            <a:ext cx="295275" cy="266552"/>
          </a:xfrm>
          <a:custGeom>
            <a:avLst/>
            <a:gdLst/>
            <a:ahLst/>
            <a:cxnLst/>
            <a:rect l="l" t="t" r="r" b="b"/>
            <a:pathLst>
              <a:path w="295275" h="257175">
                <a:moveTo>
                  <a:pt x="295275" y="128524"/>
                </a:moveTo>
                <a:lnTo>
                  <a:pt x="0" y="128524"/>
                </a:lnTo>
                <a:lnTo>
                  <a:pt x="147574" y="257175"/>
                </a:lnTo>
                <a:lnTo>
                  <a:pt x="295275" y="128524"/>
                </a:lnTo>
                <a:close/>
              </a:path>
              <a:path w="295275" h="257175">
                <a:moveTo>
                  <a:pt x="221361" y="0"/>
                </a:moveTo>
                <a:lnTo>
                  <a:pt x="73787" y="0"/>
                </a:lnTo>
                <a:lnTo>
                  <a:pt x="73787" y="128524"/>
                </a:lnTo>
                <a:lnTo>
                  <a:pt x="221361" y="128524"/>
                </a:lnTo>
                <a:lnTo>
                  <a:pt x="221361" y="0"/>
                </a:lnTo>
                <a:close/>
              </a:path>
            </a:pathLst>
          </a:custGeom>
          <a:solidFill>
            <a:srgbClr val="00705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22">
            <a:extLst>
              <a:ext uri="{FF2B5EF4-FFF2-40B4-BE49-F238E27FC236}">
                <a16:creationId xmlns:a16="http://schemas.microsoft.com/office/drawing/2014/main" id="{61356187-51BE-812B-1A05-8E5609B05A30}"/>
              </a:ext>
            </a:extLst>
          </p:cNvPr>
          <p:cNvSpPr/>
          <p:nvPr/>
        </p:nvSpPr>
        <p:spPr>
          <a:xfrm>
            <a:off x="7091015" y="2221220"/>
            <a:ext cx="295275" cy="257175"/>
          </a:xfrm>
          <a:custGeom>
            <a:avLst/>
            <a:gdLst/>
            <a:ahLst/>
            <a:cxnLst/>
            <a:rect l="l" t="t" r="r" b="b"/>
            <a:pathLst>
              <a:path w="295275" h="257175">
                <a:moveTo>
                  <a:pt x="0" y="128524"/>
                </a:moveTo>
                <a:lnTo>
                  <a:pt x="73787" y="128524"/>
                </a:lnTo>
                <a:lnTo>
                  <a:pt x="73787" y="0"/>
                </a:lnTo>
                <a:lnTo>
                  <a:pt x="221361" y="0"/>
                </a:lnTo>
                <a:lnTo>
                  <a:pt x="221361" y="128524"/>
                </a:lnTo>
                <a:lnTo>
                  <a:pt x="295275" y="128524"/>
                </a:lnTo>
                <a:lnTo>
                  <a:pt x="147574" y="257175"/>
                </a:lnTo>
                <a:lnTo>
                  <a:pt x="0" y="128524"/>
                </a:lnTo>
                <a:close/>
              </a:path>
            </a:pathLst>
          </a:custGeom>
          <a:ln w="12700">
            <a:solidFill>
              <a:srgbClr val="0070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23">
            <a:extLst>
              <a:ext uri="{FF2B5EF4-FFF2-40B4-BE49-F238E27FC236}">
                <a16:creationId xmlns:a16="http://schemas.microsoft.com/office/drawing/2014/main" id="{90D7D836-3121-64B3-4BFA-8BEA50DC03F1}"/>
              </a:ext>
            </a:extLst>
          </p:cNvPr>
          <p:cNvSpPr/>
          <p:nvPr/>
        </p:nvSpPr>
        <p:spPr>
          <a:xfrm>
            <a:off x="8125701" y="1919731"/>
            <a:ext cx="1014955" cy="571013"/>
          </a:xfrm>
          <a:custGeom>
            <a:avLst/>
            <a:gdLst/>
            <a:ahLst/>
            <a:cxnLst/>
            <a:rect l="l" t="t" r="r" b="b"/>
            <a:pathLst>
              <a:path w="1095375" h="542925">
                <a:moveTo>
                  <a:pt x="1095375" y="407034"/>
                </a:moveTo>
                <a:lnTo>
                  <a:pt x="823849" y="407034"/>
                </a:lnTo>
                <a:lnTo>
                  <a:pt x="959612" y="542798"/>
                </a:lnTo>
                <a:lnTo>
                  <a:pt x="1095375" y="407034"/>
                </a:lnTo>
                <a:close/>
              </a:path>
              <a:path w="1095375" h="542925">
                <a:moveTo>
                  <a:pt x="789940" y="0"/>
                </a:moveTo>
                <a:lnTo>
                  <a:pt x="0" y="0"/>
                </a:lnTo>
                <a:lnTo>
                  <a:pt x="0" y="135635"/>
                </a:lnTo>
                <a:lnTo>
                  <a:pt x="789940" y="135635"/>
                </a:lnTo>
                <a:lnTo>
                  <a:pt x="829569" y="143636"/>
                </a:lnTo>
                <a:lnTo>
                  <a:pt x="861901" y="165449"/>
                </a:lnTo>
                <a:lnTo>
                  <a:pt x="883683" y="197786"/>
                </a:lnTo>
                <a:lnTo>
                  <a:pt x="891667" y="237362"/>
                </a:lnTo>
                <a:lnTo>
                  <a:pt x="891667" y="407034"/>
                </a:lnTo>
                <a:lnTo>
                  <a:pt x="1027429" y="407034"/>
                </a:lnTo>
                <a:lnTo>
                  <a:pt x="1027429" y="237362"/>
                </a:lnTo>
                <a:lnTo>
                  <a:pt x="1022606" y="189534"/>
                </a:lnTo>
                <a:lnTo>
                  <a:pt x="1008770" y="144982"/>
                </a:lnTo>
                <a:lnTo>
                  <a:pt x="986878" y="104663"/>
                </a:lnTo>
                <a:lnTo>
                  <a:pt x="957881" y="69532"/>
                </a:lnTo>
                <a:lnTo>
                  <a:pt x="922735" y="40545"/>
                </a:lnTo>
                <a:lnTo>
                  <a:pt x="882394" y="18657"/>
                </a:lnTo>
                <a:lnTo>
                  <a:pt x="837810" y="4823"/>
                </a:lnTo>
                <a:lnTo>
                  <a:pt x="789940" y="0"/>
                </a:lnTo>
                <a:close/>
              </a:path>
            </a:pathLst>
          </a:custGeom>
          <a:solidFill>
            <a:srgbClr val="00705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24">
            <a:extLst>
              <a:ext uri="{FF2B5EF4-FFF2-40B4-BE49-F238E27FC236}">
                <a16:creationId xmlns:a16="http://schemas.microsoft.com/office/drawing/2014/main" id="{B8892FA8-FD4E-45D6-27DA-DDAE0BF1D5ED}"/>
              </a:ext>
            </a:extLst>
          </p:cNvPr>
          <p:cNvSpPr/>
          <p:nvPr/>
        </p:nvSpPr>
        <p:spPr>
          <a:xfrm>
            <a:off x="8125701" y="1921489"/>
            <a:ext cx="1014955" cy="563594"/>
          </a:xfrm>
          <a:custGeom>
            <a:avLst/>
            <a:gdLst/>
            <a:ahLst/>
            <a:cxnLst/>
            <a:rect l="l" t="t" r="r" b="b"/>
            <a:pathLst>
              <a:path w="1095375" h="542925">
                <a:moveTo>
                  <a:pt x="0" y="0"/>
                </a:moveTo>
                <a:lnTo>
                  <a:pt x="789940" y="0"/>
                </a:lnTo>
                <a:lnTo>
                  <a:pt x="837810" y="4823"/>
                </a:lnTo>
                <a:lnTo>
                  <a:pt x="882394" y="18657"/>
                </a:lnTo>
                <a:lnTo>
                  <a:pt x="922735" y="40545"/>
                </a:lnTo>
                <a:lnTo>
                  <a:pt x="957881" y="69532"/>
                </a:lnTo>
                <a:lnTo>
                  <a:pt x="986878" y="104663"/>
                </a:lnTo>
                <a:lnTo>
                  <a:pt x="1008770" y="144982"/>
                </a:lnTo>
                <a:lnTo>
                  <a:pt x="1022606" y="189534"/>
                </a:lnTo>
                <a:lnTo>
                  <a:pt x="1027429" y="237362"/>
                </a:lnTo>
                <a:lnTo>
                  <a:pt x="1027429" y="407034"/>
                </a:lnTo>
                <a:lnTo>
                  <a:pt x="1095375" y="407034"/>
                </a:lnTo>
                <a:lnTo>
                  <a:pt x="959612" y="542798"/>
                </a:lnTo>
                <a:lnTo>
                  <a:pt x="823849" y="407034"/>
                </a:lnTo>
                <a:lnTo>
                  <a:pt x="891667" y="407034"/>
                </a:lnTo>
                <a:lnTo>
                  <a:pt x="891667" y="237362"/>
                </a:lnTo>
                <a:lnTo>
                  <a:pt x="883683" y="197786"/>
                </a:lnTo>
                <a:lnTo>
                  <a:pt x="861901" y="165449"/>
                </a:lnTo>
                <a:lnTo>
                  <a:pt x="829569" y="143636"/>
                </a:lnTo>
                <a:lnTo>
                  <a:pt x="789940" y="135635"/>
                </a:lnTo>
                <a:lnTo>
                  <a:pt x="0" y="135635"/>
                </a:lnTo>
                <a:lnTo>
                  <a:pt x="0" y="0"/>
                </a:lnTo>
                <a:close/>
              </a:path>
            </a:pathLst>
          </a:custGeom>
          <a:ln w="12699">
            <a:solidFill>
              <a:srgbClr val="0070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28">
            <a:extLst>
              <a:ext uri="{FF2B5EF4-FFF2-40B4-BE49-F238E27FC236}">
                <a16:creationId xmlns:a16="http://schemas.microsoft.com/office/drawing/2014/main" id="{40A8E514-0E33-3935-6F1A-8FEF95DCF47B}"/>
              </a:ext>
            </a:extLst>
          </p:cNvPr>
          <p:cNvSpPr/>
          <p:nvPr/>
        </p:nvSpPr>
        <p:spPr>
          <a:xfrm>
            <a:off x="8269200" y="3491512"/>
            <a:ext cx="1583999" cy="689584"/>
          </a:xfrm>
          <a:custGeom>
            <a:avLst/>
            <a:gdLst/>
            <a:ahLst/>
            <a:cxnLst/>
            <a:rect l="l" t="t" r="r" b="b"/>
            <a:pathLst>
              <a:path w="1590675" h="685800">
                <a:moveTo>
                  <a:pt x="0" y="114300"/>
                </a:moveTo>
                <a:lnTo>
                  <a:pt x="8983" y="69812"/>
                </a:lnTo>
                <a:lnTo>
                  <a:pt x="33480" y="33480"/>
                </a:lnTo>
                <a:lnTo>
                  <a:pt x="69812" y="8983"/>
                </a:lnTo>
                <a:lnTo>
                  <a:pt x="114300" y="0"/>
                </a:lnTo>
                <a:lnTo>
                  <a:pt x="1476375" y="0"/>
                </a:lnTo>
                <a:lnTo>
                  <a:pt x="1520862" y="8983"/>
                </a:lnTo>
                <a:lnTo>
                  <a:pt x="1557194" y="33480"/>
                </a:lnTo>
                <a:lnTo>
                  <a:pt x="1581691" y="69812"/>
                </a:lnTo>
                <a:lnTo>
                  <a:pt x="1590675" y="114300"/>
                </a:lnTo>
                <a:lnTo>
                  <a:pt x="1590675" y="571373"/>
                </a:lnTo>
                <a:lnTo>
                  <a:pt x="1581691" y="615860"/>
                </a:lnTo>
                <a:lnTo>
                  <a:pt x="1557194" y="652192"/>
                </a:lnTo>
                <a:lnTo>
                  <a:pt x="1520862" y="676689"/>
                </a:lnTo>
                <a:lnTo>
                  <a:pt x="1476375" y="685673"/>
                </a:lnTo>
                <a:lnTo>
                  <a:pt x="114300" y="685673"/>
                </a:lnTo>
                <a:lnTo>
                  <a:pt x="69812" y="676689"/>
                </a:lnTo>
                <a:lnTo>
                  <a:pt x="33480" y="652192"/>
                </a:lnTo>
                <a:lnTo>
                  <a:pt x="8983" y="615860"/>
                </a:lnTo>
                <a:lnTo>
                  <a:pt x="0" y="571373"/>
                </a:lnTo>
                <a:lnTo>
                  <a:pt x="0" y="114300"/>
                </a:lnTo>
                <a:close/>
              </a:path>
            </a:pathLst>
          </a:custGeom>
          <a:ln w="19049">
            <a:solidFill>
              <a:srgbClr val="0070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29">
            <a:extLst>
              <a:ext uri="{FF2B5EF4-FFF2-40B4-BE49-F238E27FC236}">
                <a16:creationId xmlns:a16="http://schemas.microsoft.com/office/drawing/2014/main" id="{1F4C804B-E253-8F2B-E4C3-071A59B3A56C}"/>
              </a:ext>
            </a:extLst>
          </p:cNvPr>
          <p:cNvSpPr/>
          <p:nvPr/>
        </p:nvSpPr>
        <p:spPr>
          <a:xfrm>
            <a:off x="6535964" y="3497685"/>
            <a:ext cx="1581539" cy="685800"/>
          </a:xfrm>
          <a:custGeom>
            <a:avLst/>
            <a:gdLst/>
            <a:ahLst/>
            <a:cxnLst/>
            <a:rect l="l" t="t" r="r" b="b"/>
            <a:pathLst>
              <a:path w="1590675" h="685800">
                <a:moveTo>
                  <a:pt x="0" y="114300"/>
                </a:moveTo>
                <a:lnTo>
                  <a:pt x="8983" y="69812"/>
                </a:lnTo>
                <a:lnTo>
                  <a:pt x="33480" y="33480"/>
                </a:lnTo>
                <a:lnTo>
                  <a:pt x="69812" y="8983"/>
                </a:lnTo>
                <a:lnTo>
                  <a:pt x="114300" y="0"/>
                </a:lnTo>
                <a:lnTo>
                  <a:pt x="1476375" y="0"/>
                </a:lnTo>
                <a:lnTo>
                  <a:pt x="1520862" y="8983"/>
                </a:lnTo>
                <a:lnTo>
                  <a:pt x="1557194" y="33480"/>
                </a:lnTo>
                <a:lnTo>
                  <a:pt x="1581691" y="69812"/>
                </a:lnTo>
                <a:lnTo>
                  <a:pt x="1590675" y="114300"/>
                </a:lnTo>
                <a:lnTo>
                  <a:pt x="1590675" y="571373"/>
                </a:lnTo>
                <a:lnTo>
                  <a:pt x="1581691" y="615860"/>
                </a:lnTo>
                <a:lnTo>
                  <a:pt x="1557194" y="652192"/>
                </a:lnTo>
                <a:lnTo>
                  <a:pt x="1520862" y="676689"/>
                </a:lnTo>
                <a:lnTo>
                  <a:pt x="1476375" y="685673"/>
                </a:lnTo>
                <a:lnTo>
                  <a:pt x="114300" y="685673"/>
                </a:lnTo>
                <a:lnTo>
                  <a:pt x="69812" y="676689"/>
                </a:lnTo>
                <a:lnTo>
                  <a:pt x="33480" y="652192"/>
                </a:lnTo>
                <a:lnTo>
                  <a:pt x="8983" y="615860"/>
                </a:lnTo>
                <a:lnTo>
                  <a:pt x="0" y="571373"/>
                </a:lnTo>
                <a:lnTo>
                  <a:pt x="0" y="114300"/>
                </a:lnTo>
                <a:close/>
              </a:path>
            </a:pathLst>
          </a:custGeom>
          <a:ln w="19049">
            <a:solidFill>
              <a:srgbClr val="0070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31">
            <a:extLst>
              <a:ext uri="{FF2B5EF4-FFF2-40B4-BE49-F238E27FC236}">
                <a16:creationId xmlns:a16="http://schemas.microsoft.com/office/drawing/2014/main" id="{BA710F34-B82E-229B-38C0-5A52B169ECDE}"/>
              </a:ext>
            </a:extLst>
          </p:cNvPr>
          <p:cNvSpPr txBox="1"/>
          <p:nvPr/>
        </p:nvSpPr>
        <p:spPr>
          <a:xfrm>
            <a:off x="6855138" y="1596951"/>
            <a:ext cx="991235" cy="5765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65" dirty="0">
                <a:solidFill>
                  <a:srgbClr val="007054"/>
                </a:solidFill>
                <a:cs typeface="Palatino Linotype"/>
              </a:rPr>
              <a:t>Submit</a:t>
            </a:r>
            <a:r>
              <a:rPr spc="-50" dirty="0">
                <a:solidFill>
                  <a:srgbClr val="007054"/>
                </a:solidFill>
                <a:cs typeface="Palatino Linotype"/>
              </a:rPr>
              <a:t> </a:t>
            </a:r>
            <a:r>
              <a:rPr spc="90" dirty="0">
                <a:solidFill>
                  <a:srgbClr val="007054"/>
                </a:solidFill>
                <a:cs typeface="Palatino Linotype"/>
              </a:rPr>
              <a:t>a</a:t>
            </a:r>
            <a:endParaRPr dirty="0">
              <a:cs typeface="Palatino Linotype"/>
            </a:endParaRPr>
          </a:p>
          <a:p>
            <a:pPr marL="69850">
              <a:spcBef>
                <a:spcPts val="15"/>
              </a:spcBef>
            </a:pPr>
            <a:r>
              <a:rPr spc="35" dirty="0">
                <a:solidFill>
                  <a:srgbClr val="007054"/>
                </a:solidFill>
                <a:cs typeface="Palatino Linotype"/>
              </a:rPr>
              <a:t>Request</a:t>
            </a:r>
            <a:endParaRPr dirty="0">
              <a:cs typeface="Palatino Linotype"/>
            </a:endParaRPr>
          </a:p>
        </p:txBody>
      </p:sp>
      <p:sp>
        <p:nvSpPr>
          <p:cNvPr id="81" name="object 51">
            <a:extLst>
              <a:ext uri="{FF2B5EF4-FFF2-40B4-BE49-F238E27FC236}">
                <a16:creationId xmlns:a16="http://schemas.microsoft.com/office/drawing/2014/main" id="{1D4D61D8-F16B-9152-0B84-D88891277B48}"/>
              </a:ext>
            </a:extLst>
          </p:cNvPr>
          <p:cNvSpPr txBox="1"/>
          <p:nvPr/>
        </p:nvSpPr>
        <p:spPr>
          <a:xfrm>
            <a:off x="4885094" y="3577548"/>
            <a:ext cx="1408907" cy="48731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spcBef>
                <a:spcPts val="100"/>
              </a:spcBef>
            </a:pPr>
            <a:r>
              <a:rPr lang="en-US" sz="1500" spc="45" dirty="0">
                <a:solidFill>
                  <a:srgbClr val="007054"/>
                </a:solidFill>
                <a:cs typeface="Palatino Linotype"/>
              </a:rPr>
              <a:t>Limited</a:t>
            </a:r>
          </a:p>
          <a:p>
            <a:pPr marL="12700" algn="ctr">
              <a:spcBef>
                <a:spcPts val="100"/>
              </a:spcBef>
            </a:pPr>
            <a:r>
              <a:rPr lang="en-US" sz="1500" spc="45" dirty="0">
                <a:solidFill>
                  <a:srgbClr val="007054"/>
                </a:solidFill>
                <a:cs typeface="Palatino Linotype"/>
              </a:rPr>
              <a:t>Proposal Mgmt.</a:t>
            </a:r>
            <a:endParaRPr sz="1500" dirty="0">
              <a:cs typeface="Palatino Linotype"/>
            </a:endParaRPr>
          </a:p>
        </p:txBody>
      </p:sp>
      <p:sp>
        <p:nvSpPr>
          <p:cNvPr id="83" name="object 52">
            <a:extLst>
              <a:ext uri="{FF2B5EF4-FFF2-40B4-BE49-F238E27FC236}">
                <a16:creationId xmlns:a16="http://schemas.microsoft.com/office/drawing/2014/main" id="{0B5358B1-8436-0AB6-3458-F40B94D2603F}"/>
              </a:ext>
            </a:extLst>
          </p:cNvPr>
          <p:cNvSpPr txBox="1"/>
          <p:nvPr/>
        </p:nvSpPr>
        <p:spPr>
          <a:xfrm>
            <a:off x="6556700" y="3564944"/>
            <a:ext cx="1492885" cy="48731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spcBef>
                <a:spcPts val="100"/>
              </a:spcBef>
            </a:pPr>
            <a:r>
              <a:rPr lang="en-US" sz="1500" spc="35" dirty="0">
                <a:solidFill>
                  <a:srgbClr val="007054"/>
                </a:solidFill>
                <a:cs typeface="Palatino Linotype"/>
              </a:rPr>
              <a:t>Basic</a:t>
            </a:r>
          </a:p>
          <a:p>
            <a:pPr algn="ctr">
              <a:spcBef>
                <a:spcPts val="100"/>
              </a:spcBef>
            </a:pPr>
            <a:r>
              <a:rPr lang="en-US" sz="1500" spc="35" dirty="0">
                <a:solidFill>
                  <a:srgbClr val="007054"/>
                </a:solidFill>
                <a:cs typeface="Palatino Linotype"/>
              </a:rPr>
              <a:t>Proposal Mgmt.</a:t>
            </a:r>
            <a:endParaRPr sz="1500" dirty="0">
              <a:cs typeface="Palatino Linotype"/>
            </a:endParaRPr>
          </a:p>
        </p:txBody>
      </p:sp>
      <p:sp>
        <p:nvSpPr>
          <p:cNvPr id="84" name="object 53">
            <a:extLst>
              <a:ext uri="{FF2B5EF4-FFF2-40B4-BE49-F238E27FC236}">
                <a16:creationId xmlns:a16="http://schemas.microsoft.com/office/drawing/2014/main" id="{4D143C21-9CFB-FC13-A61B-A41BCBAE62EE}"/>
              </a:ext>
            </a:extLst>
          </p:cNvPr>
          <p:cNvSpPr txBox="1"/>
          <p:nvPr/>
        </p:nvSpPr>
        <p:spPr>
          <a:xfrm>
            <a:off x="8314756" y="3564944"/>
            <a:ext cx="1492885" cy="48731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spcBef>
                <a:spcPts val="100"/>
              </a:spcBef>
            </a:pPr>
            <a:r>
              <a:rPr lang="en-US" sz="1500" spc="35" dirty="0">
                <a:solidFill>
                  <a:srgbClr val="007054"/>
                </a:solidFill>
                <a:cs typeface="Palatino Linotype"/>
              </a:rPr>
              <a:t>Full</a:t>
            </a:r>
          </a:p>
          <a:p>
            <a:pPr algn="ctr">
              <a:spcBef>
                <a:spcPts val="100"/>
              </a:spcBef>
            </a:pPr>
            <a:r>
              <a:rPr lang="en-US" sz="1500" spc="35" dirty="0">
                <a:solidFill>
                  <a:srgbClr val="007054"/>
                </a:solidFill>
                <a:cs typeface="Palatino Linotype"/>
              </a:rPr>
              <a:t>Proposal Mgmt.</a:t>
            </a:r>
            <a:endParaRPr lang="en-US" sz="1500" dirty="0">
              <a:cs typeface="Palatino Linotype"/>
            </a:endParaRPr>
          </a:p>
        </p:txBody>
      </p:sp>
      <p:sp>
        <p:nvSpPr>
          <p:cNvPr id="86" name="object 88">
            <a:extLst>
              <a:ext uri="{FF2B5EF4-FFF2-40B4-BE49-F238E27FC236}">
                <a16:creationId xmlns:a16="http://schemas.microsoft.com/office/drawing/2014/main" id="{B0119883-96DD-D6F0-2961-3EAD6819352F}"/>
              </a:ext>
            </a:extLst>
          </p:cNvPr>
          <p:cNvSpPr/>
          <p:nvPr/>
        </p:nvSpPr>
        <p:spPr>
          <a:xfrm>
            <a:off x="6536795" y="4574260"/>
            <a:ext cx="1581150" cy="713155"/>
          </a:xfrm>
          <a:custGeom>
            <a:avLst/>
            <a:gdLst/>
            <a:ahLst/>
            <a:cxnLst/>
            <a:rect l="l" t="t" r="r" b="b"/>
            <a:pathLst>
              <a:path w="1581150" h="704850">
                <a:moveTo>
                  <a:pt x="0" y="117475"/>
                </a:moveTo>
                <a:lnTo>
                  <a:pt x="9229" y="71741"/>
                </a:lnTo>
                <a:lnTo>
                  <a:pt x="34401" y="34401"/>
                </a:lnTo>
                <a:lnTo>
                  <a:pt x="71741" y="9229"/>
                </a:lnTo>
                <a:lnTo>
                  <a:pt x="117475" y="0"/>
                </a:lnTo>
                <a:lnTo>
                  <a:pt x="1463675" y="0"/>
                </a:lnTo>
                <a:lnTo>
                  <a:pt x="1509408" y="9229"/>
                </a:lnTo>
                <a:lnTo>
                  <a:pt x="1546748" y="34401"/>
                </a:lnTo>
                <a:lnTo>
                  <a:pt x="1571920" y="71741"/>
                </a:lnTo>
                <a:lnTo>
                  <a:pt x="1581150" y="117475"/>
                </a:lnTo>
                <a:lnTo>
                  <a:pt x="1581150" y="587248"/>
                </a:lnTo>
                <a:lnTo>
                  <a:pt x="1571920" y="632981"/>
                </a:lnTo>
                <a:lnTo>
                  <a:pt x="1546748" y="670321"/>
                </a:lnTo>
                <a:lnTo>
                  <a:pt x="1509408" y="695493"/>
                </a:lnTo>
                <a:lnTo>
                  <a:pt x="1463675" y="704723"/>
                </a:lnTo>
                <a:lnTo>
                  <a:pt x="117475" y="704723"/>
                </a:lnTo>
                <a:lnTo>
                  <a:pt x="71741" y="695493"/>
                </a:lnTo>
                <a:lnTo>
                  <a:pt x="34401" y="670321"/>
                </a:lnTo>
                <a:lnTo>
                  <a:pt x="9229" y="632981"/>
                </a:lnTo>
                <a:lnTo>
                  <a:pt x="0" y="587248"/>
                </a:lnTo>
                <a:lnTo>
                  <a:pt x="0" y="117475"/>
                </a:lnTo>
                <a:close/>
              </a:path>
            </a:pathLst>
          </a:custGeom>
          <a:ln w="19050">
            <a:solidFill>
              <a:srgbClr val="0070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91">
            <a:extLst>
              <a:ext uri="{FF2B5EF4-FFF2-40B4-BE49-F238E27FC236}">
                <a16:creationId xmlns:a16="http://schemas.microsoft.com/office/drawing/2014/main" id="{BBF7EEFC-F98D-2772-B864-466D4A81C868}"/>
              </a:ext>
            </a:extLst>
          </p:cNvPr>
          <p:cNvSpPr/>
          <p:nvPr/>
        </p:nvSpPr>
        <p:spPr>
          <a:xfrm>
            <a:off x="8272050" y="7016191"/>
            <a:ext cx="1581150" cy="685800"/>
          </a:xfrm>
          <a:custGeom>
            <a:avLst/>
            <a:gdLst/>
            <a:ahLst/>
            <a:cxnLst/>
            <a:rect l="l" t="t" r="r" b="b"/>
            <a:pathLst>
              <a:path w="1581150" h="685800">
                <a:moveTo>
                  <a:pt x="0" y="114300"/>
                </a:moveTo>
                <a:lnTo>
                  <a:pt x="8983" y="69812"/>
                </a:lnTo>
                <a:lnTo>
                  <a:pt x="33480" y="33480"/>
                </a:lnTo>
                <a:lnTo>
                  <a:pt x="69812" y="8983"/>
                </a:lnTo>
                <a:lnTo>
                  <a:pt x="114300" y="0"/>
                </a:lnTo>
                <a:lnTo>
                  <a:pt x="1466850" y="0"/>
                </a:lnTo>
                <a:lnTo>
                  <a:pt x="1511337" y="8983"/>
                </a:lnTo>
                <a:lnTo>
                  <a:pt x="1547669" y="33480"/>
                </a:lnTo>
                <a:lnTo>
                  <a:pt x="1572166" y="69812"/>
                </a:lnTo>
                <a:lnTo>
                  <a:pt x="1581150" y="114300"/>
                </a:lnTo>
                <a:lnTo>
                  <a:pt x="1581150" y="571373"/>
                </a:lnTo>
                <a:lnTo>
                  <a:pt x="1572166" y="615860"/>
                </a:lnTo>
                <a:lnTo>
                  <a:pt x="1547669" y="652192"/>
                </a:lnTo>
                <a:lnTo>
                  <a:pt x="1511337" y="676689"/>
                </a:lnTo>
                <a:lnTo>
                  <a:pt x="1466850" y="685673"/>
                </a:lnTo>
                <a:lnTo>
                  <a:pt x="114300" y="685673"/>
                </a:lnTo>
                <a:lnTo>
                  <a:pt x="69812" y="676689"/>
                </a:lnTo>
                <a:lnTo>
                  <a:pt x="33480" y="652192"/>
                </a:lnTo>
                <a:lnTo>
                  <a:pt x="8983" y="615860"/>
                </a:lnTo>
                <a:lnTo>
                  <a:pt x="0" y="571373"/>
                </a:lnTo>
                <a:lnTo>
                  <a:pt x="0" y="114300"/>
                </a:lnTo>
                <a:close/>
              </a:path>
            </a:pathLst>
          </a:custGeom>
          <a:ln w="19050">
            <a:solidFill>
              <a:srgbClr val="0070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05">
            <a:extLst>
              <a:ext uri="{FF2B5EF4-FFF2-40B4-BE49-F238E27FC236}">
                <a16:creationId xmlns:a16="http://schemas.microsoft.com/office/drawing/2014/main" id="{68A26230-8E11-5708-4346-1180DF22205C}"/>
              </a:ext>
            </a:extLst>
          </p:cNvPr>
          <p:cNvSpPr/>
          <p:nvPr/>
        </p:nvSpPr>
        <p:spPr>
          <a:xfrm>
            <a:off x="8272050" y="7823717"/>
            <a:ext cx="1581150" cy="685800"/>
          </a:xfrm>
          <a:custGeom>
            <a:avLst/>
            <a:gdLst/>
            <a:ahLst/>
            <a:cxnLst/>
            <a:rect l="l" t="t" r="r" b="b"/>
            <a:pathLst>
              <a:path w="1581150" h="685800">
                <a:moveTo>
                  <a:pt x="0" y="114300"/>
                </a:moveTo>
                <a:lnTo>
                  <a:pt x="8983" y="69812"/>
                </a:lnTo>
                <a:lnTo>
                  <a:pt x="33480" y="33480"/>
                </a:lnTo>
                <a:lnTo>
                  <a:pt x="69812" y="8983"/>
                </a:lnTo>
                <a:lnTo>
                  <a:pt x="114300" y="0"/>
                </a:lnTo>
                <a:lnTo>
                  <a:pt x="1466850" y="0"/>
                </a:lnTo>
                <a:lnTo>
                  <a:pt x="1511337" y="8983"/>
                </a:lnTo>
                <a:lnTo>
                  <a:pt x="1547669" y="33480"/>
                </a:lnTo>
                <a:lnTo>
                  <a:pt x="1572166" y="69812"/>
                </a:lnTo>
                <a:lnTo>
                  <a:pt x="1581150" y="114300"/>
                </a:lnTo>
                <a:lnTo>
                  <a:pt x="1581150" y="571372"/>
                </a:lnTo>
                <a:lnTo>
                  <a:pt x="1572166" y="615860"/>
                </a:lnTo>
                <a:lnTo>
                  <a:pt x="1547669" y="652192"/>
                </a:lnTo>
                <a:lnTo>
                  <a:pt x="1511337" y="676689"/>
                </a:lnTo>
                <a:lnTo>
                  <a:pt x="1466850" y="685672"/>
                </a:lnTo>
                <a:lnTo>
                  <a:pt x="114300" y="685672"/>
                </a:lnTo>
                <a:lnTo>
                  <a:pt x="69812" y="676689"/>
                </a:lnTo>
                <a:lnTo>
                  <a:pt x="33480" y="652192"/>
                </a:lnTo>
                <a:lnTo>
                  <a:pt x="8983" y="615860"/>
                </a:lnTo>
                <a:lnTo>
                  <a:pt x="0" y="571372"/>
                </a:lnTo>
                <a:lnTo>
                  <a:pt x="0" y="114300"/>
                </a:lnTo>
                <a:close/>
              </a:path>
            </a:pathLst>
          </a:custGeom>
          <a:ln w="19050">
            <a:solidFill>
              <a:srgbClr val="0070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09">
            <a:extLst>
              <a:ext uri="{FF2B5EF4-FFF2-40B4-BE49-F238E27FC236}">
                <a16:creationId xmlns:a16="http://schemas.microsoft.com/office/drawing/2014/main" id="{70DD56DF-13EE-D501-7C4F-CE9D0000F6C2}"/>
              </a:ext>
            </a:extLst>
          </p:cNvPr>
          <p:cNvSpPr/>
          <p:nvPr/>
        </p:nvSpPr>
        <p:spPr>
          <a:xfrm>
            <a:off x="8272050" y="6209854"/>
            <a:ext cx="1581150" cy="685800"/>
          </a:xfrm>
          <a:custGeom>
            <a:avLst/>
            <a:gdLst/>
            <a:ahLst/>
            <a:cxnLst/>
            <a:rect l="l" t="t" r="r" b="b"/>
            <a:pathLst>
              <a:path w="1581150" h="685800">
                <a:moveTo>
                  <a:pt x="0" y="114300"/>
                </a:moveTo>
                <a:lnTo>
                  <a:pt x="8983" y="69812"/>
                </a:lnTo>
                <a:lnTo>
                  <a:pt x="33480" y="33480"/>
                </a:lnTo>
                <a:lnTo>
                  <a:pt x="69812" y="8983"/>
                </a:lnTo>
                <a:lnTo>
                  <a:pt x="114300" y="0"/>
                </a:lnTo>
                <a:lnTo>
                  <a:pt x="1466850" y="0"/>
                </a:lnTo>
                <a:lnTo>
                  <a:pt x="1511337" y="8983"/>
                </a:lnTo>
                <a:lnTo>
                  <a:pt x="1547669" y="33480"/>
                </a:lnTo>
                <a:lnTo>
                  <a:pt x="1572166" y="69812"/>
                </a:lnTo>
                <a:lnTo>
                  <a:pt x="1581150" y="114300"/>
                </a:lnTo>
                <a:lnTo>
                  <a:pt x="1581150" y="571373"/>
                </a:lnTo>
                <a:lnTo>
                  <a:pt x="1572166" y="615860"/>
                </a:lnTo>
                <a:lnTo>
                  <a:pt x="1547669" y="652192"/>
                </a:lnTo>
                <a:lnTo>
                  <a:pt x="1511337" y="676689"/>
                </a:lnTo>
                <a:lnTo>
                  <a:pt x="1466850" y="685673"/>
                </a:lnTo>
                <a:lnTo>
                  <a:pt x="114300" y="685673"/>
                </a:lnTo>
                <a:lnTo>
                  <a:pt x="69812" y="676689"/>
                </a:lnTo>
                <a:lnTo>
                  <a:pt x="33480" y="652192"/>
                </a:lnTo>
                <a:lnTo>
                  <a:pt x="8983" y="615860"/>
                </a:lnTo>
                <a:lnTo>
                  <a:pt x="0" y="571373"/>
                </a:lnTo>
                <a:lnTo>
                  <a:pt x="0" y="114300"/>
                </a:lnTo>
                <a:close/>
              </a:path>
            </a:pathLst>
          </a:custGeom>
          <a:ln w="19050">
            <a:solidFill>
              <a:srgbClr val="0070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30">
            <a:extLst>
              <a:ext uri="{FF2B5EF4-FFF2-40B4-BE49-F238E27FC236}">
                <a16:creationId xmlns:a16="http://schemas.microsoft.com/office/drawing/2014/main" id="{F19E1FD0-A044-EF17-F425-1AF4072B215A}"/>
              </a:ext>
            </a:extLst>
          </p:cNvPr>
          <p:cNvSpPr/>
          <p:nvPr/>
        </p:nvSpPr>
        <p:spPr>
          <a:xfrm>
            <a:off x="4804291" y="3494964"/>
            <a:ext cx="1590676" cy="676538"/>
          </a:xfrm>
          <a:custGeom>
            <a:avLst/>
            <a:gdLst/>
            <a:ahLst/>
            <a:cxnLst/>
            <a:rect l="l" t="t" r="r" b="b"/>
            <a:pathLst>
              <a:path w="1581150" h="685800">
                <a:moveTo>
                  <a:pt x="0" y="114300"/>
                </a:moveTo>
                <a:lnTo>
                  <a:pt x="8983" y="69812"/>
                </a:lnTo>
                <a:lnTo>
                  <a:pt x="33480" y="33480"/>
                </a:lnTo>
                <a:lnTo>
                  <a:pt x="69812" y="8983"/>
                </a:lnTo>
                <a:lnTo>
                  <a:pt x="114300" y="0"/>
                </a:lnTo>
                <a:lnTo>
                  <a:pt x="1466850" y="0"/>
                </a:lnTo>
                <a:lnTo>
                  <a:pt x="1511337" y="8983"/>
                </a:lnTo>
                <a:lnTo>
                  <a:pt x="1547669" y="33480"/>
                </a:lnTo>
                <a:lnTo>
                  <a:pt x="1572166" y="69812"/>
                </a:lnTo>
                <a:lnTo>
                  <a:pt x="1581150" y="114300"/>
                </a:lnTo>
                <a:lnTo>
                  <a:pt x="1581150" y="571373"/>
                </a:lnTo>
                <a:lnTo>
                  <a:pt x="1572166" y="615860"/>
                </a:lnTo>
                <a:lnTo>
                  <a:pt x="1547669" y="652192"/>
                </a:lnTo>
                <a:lnTo>
                  <a:pt x="1511337" y="676689"/>
                </a:lnTo>
                <a:lnTo>
                  <a:pt x="1466850" y="685673"/>
                </a:lnTo>
                <a:lnTo>
                  <a:pt x="114300" y="685673"/>
                </a:lnTo>
                <a:lnTo>
                  <a:pt x="69812" y="676689"/>
                </a:lnTo>
                <a:lnTo>
                  <a:pt x="33480" y="652192"/>
                </a:lnTo>
                <a:lnTo>
                  <a:pt x="8983" y="615860"/>
                </a:lnTo>
                <a:lnTo>
                  <a:pt x="0" y="571373"/>
                </a:lnTo>
                <a:lnTo>
                  <a:pt x="0" y="114300"/>
                </a:lnTo>
                <a:close/>
              </a:path>
            </a:pathLst>
          </a:custGeom>
          <a:ln w="19050">
            <a:solidFill>
              <a:srgbClr val="0070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30">
            <a:extLst>
              <a:ext uri="{FF2B5EF4-FFF2-40B4-BE49-F238E27FC236}">
                <a16:creationId xmlns:a16="http://schemas.microsoft.com/office/drawing/2014/main" id="{EC98BD69-0F35-7827-0BB7-BC815FCADBCA}"/>
              </a:ext>
            </a:extLst>
          </p:cNvPr>
          <p:cNvSpPr/>
          <p:nvPr/>
        </p:nvSpPr>
        <p:spPr>
          <a:xfrm>
            <a:off x="3098959" y="3488504"/>
            <a:ext cx="1562442" cy="681224"/>
          </a:xfrm>
          <a:custGeom>
            <a:avLst/>
            <a:gdLst/>
            <a:ahLst/>
            <a:cxnLst/>
            <a:rect l="l" t="t" r="r" b="b"/>
            <a:pathLst>
              <a:path w="1581150" h="685800">
                <a:moveTo>
                  <a:pt x="0" y="114300"/>
                </a:moveTo>
                <a:lnTo>
                  <a:pt x="8983" y="69812"/>
                </a:lnTo>
                <a:lnTo>
                  <a:pt x="33480" y="33480"/>
                </a:lnTo>
                <a:lnTo>
                  <a:pt x="69812" y="8983"/>
                </a:lnTo>
                <a:lnTo>
                  <a:pt x="114300" y="0"/>
                </a:lnTo>
                <a:lnTo>
                  <a:pt x="1466850" y="0"/>
                </a:lnTo>
                <a:lnTo>
                  <a:pt x="1511337" y="8983"/>
                </a:lnTo>
                <a:lnTo>
                  <a:pt x="1547669" y="33480"/>
                </a:lnTo>
                <a:lnTo>
                  <a:pt x="1572166" y="69812"/>
                </a:lnTo>
                <a:lnTo>
                  <a:pt x="1581150" y="114300"/>
                </a:lnTo>
                <a:lnTo>
                  <a:pt x="1581150" y="571373"/>
                </a:lnTo>
                <a:lnTo>
                  <a:pt x="1572166" y="615860"/>
                </a:lnTo>
                <a:lnTo>
                  <a:pt x="1547669" y="652192"/>
                </a:lnTo>
                <a:lnTo>
                  <a:pt x="1511337" y="676689"/>
                </a:lnTo>
                <a:lnTo>
                  <a:pt x="1466850" y="685673"/>
                </a:lnTo>
                <a:lnTo>
                  <a:pt x="114300" y="685673"/>
                </a:lnTo>
                <a:lnTo>
                  <a:pt x="69812" y="676689"/>
                </a:lnTo>
                <a:lnTo>
                  <a:pt x="33480" y="652192"/>
                </a:lnTo>
                <a:lnTo>
                  <a:pt x="8983" y="615860"/>
                </a:lnTo>
                <a:lnTo>
                  <a:pt x="0" y="571373"/>
                </a:lnTo>
                <a:lnTo>
                  <a:pt x="0" y="114300"/>
                </a:lnTo>
                <a:close/>
              </a:path>
            </a:pathLst>
          </a:custGeom>
          <a:ln w="19050">
            <a:solidFill>
              <a:srgbClr val="0070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51">
            <a:extLst>
              <a:ext uri="{FF2B5EF4-FFF2-40B4-BE49-F238E27FC236}">
                <a16:creationId xmlns:a16="http://schemas.microsoft.com/office/drawing/2014/main" id="{421842F1-E645-3A6F-AA37-800501BA9C70}"/>
              </a:ext>
            </a:extLst>
          </p:cNvPr>
          <p:cNvSpPr txBox="1"/>
          <p:nvPr/>
        </p:nvSpPr>
        <p:spPr>
          <a:xfrm>
            <a:off x="3196132" y="3708479"/>
            <a:ext cx="1396890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sz="1500" spc="45" dirty="0">
                <a:solidFill>
                  <a:srgbClr val="007054"/>
                </a:solidFill>
                <a:cs typeface="Palatino Linotype"/>
              </a:rPr>
              <a:t>Case-by-Case*</a:t>
            </a:r>
            <a:endParaRPr sz="1500" dirty="0">
              <a:cs typeface="Palatino Linotype"/>
            </a:endParaRPr>
          </a:p>
        </p:txBody>
      </p:sp>
      <p:sp>
        <p:nvSpPr>
          <p:cNvPr id="135" name="object 11">
            <a:extLst>
              <a:ext uri="{FF2B5EF4-FFF2-40B4-BE49-F238E27FC236}">
                <a16:creationId xmlns:a16="http://schemas.microsoft.com/office/drawing/2014/main" id="{C2D1E1EA-64BA-306E-A7B2-7C2A1CFE786D}"/>
              </a:ext>
            </a:extLst>
          </p:cNvPr>
          <p:cNvSpPr/>
          <p:nvPr/>
        </p:nvSpPr>
        <p:spPr>
          <a:xfrm flipH="1">
            <a:off x="3686176" y="1919036"/>
            <a:ext cx="2017110" cy="571706"/>
          </a:xfrm>
          <a:custGeom>
            <a:avLst/>
            <a:gdLst/>
            <a:ahLst/>
            <a:cxnLst/>
            <a:rect l="l" t="t" r="r" b="b"/>
            <a:pathLst>
              <a:path w="1466850" h="552450">
                <a:moveTo>
                  <a:pt x="1466850" y="414146"/>
                </a:moveTo>
                <a:lnTo>
                  <a:pt x="1190625" y="414146"/>
                </a:lnTo>
                <a:lnTo>
                  <a:pt x="1328674" y="552322"/>
                </a:lnTo>
                <a:lnTo>
                  <a:pt x="1466850" y="414146"/>
                </a:lnTo>
                <a:close/>
              </a:path>
              <a:path w="1466850" h="552450">
                <a:moveTo>
                  <a:pt x="1156080" y="0"/>
                </a:moveTo>
                <a:lnTo>
                  <a:pt x="0" y="0"/>
                </a:lnTo>
                <a:lnTo>
                  <a:pt x="0" y="138049"/>
                </a:lnTo>
                <a:lnTo>
                  <a:pt x="1156080" y="138049"/>
                </a:lnTo>
                <a:lnTo>
                  <a:pt x="1196363" y="146184"/>
                </a:lnTo>
                <a:lnTo>
                  <a:pt x="1229264" y="168370"/>
                </a:lnTo>
                <a:lnTo>
                  <a:pt x="1251450" y="201271"/>
                </a:lnTo>
                <a:lnTo>
                  <a:pt x="1259585" y="241553"/>
                </a:lnTo>
                <a:lnTo>
                  <a:pt x="1259585" y="414146"/>
                </a:lnTo>
                <a:lnTo>
                  <a:pt x="1397762" y="414146"/>
                </a:lnTo>
                <a:lnTo>
                  <a:pt x="1397762" y="241553"/>
                </a:lnTo>
                <a:lnTo>
                  <a:pt x="1392851" y="192888"/>
                </a:lnTo>
                <a:lnTo>
                  <a:pt x="1378769" y="147554"/>
                </a:lnTo>
                <a:lnTo>
                  <a:pt x="1356486" y="106523"/>
                </a:lnTo>
                <a:lnTo>
                  <a:pt x="1326975" y="70770"/>
                </a:lnTo>
                <a:lnTo>
                  <a:pt x="1291207" y="41268"/>
                </a:lnTo>
                <a:lnTo>
                  <a:pt x="1250154" y="18990"/>
                </a:lnTo>
                <a:lnTo>
                  <a:pt x="1204788" y="4909"/>
                </a:lnTo>
                <a:lnTo>
                  <a:pt x="1156080" y="0"/>
                </a:lnTo>
                <a:close/>
              </a:path>
            </a:pathLst>
          </a:custGeom>
          <a:solidFill>
            <a:srgbClr val="007155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object 94">
            <a:extLst>
              <a:ext uri="{FF2B5EF4-FFF2-40B4-BE49-F238E27FC236}">
                <a16:creationId xmlns:a16="http://schemas.microsoft.com/office/drawing/2014/main" id="{E8BDD02E-0670-7A0C-6326-73F4060657F3}"/>
              </a:ext>
            </a:extLst>
          </p:cNvPr>
          <p:cNvSpPr txBox="1"/>
          <p:nvPr/>
        </p:nvSpPr>
        <p:spPr>
          <a:xfrm>
            <a:off x="6545189" y="4735112"/>
            <a:ext cx="1515743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7620" algn="ctr">
              <a:spcBef>
                <a:spcPts val="100"/>
              </a:spcBef>
            </a:pPr>
            <a:r>
              <a:rPr lang="en-US" sz="1200" spc="110" dirty="0">
                <a:solidFill>
                  <a:srgbClr val="007054"/>
                </a:solidFill>
                <a:cs typeface="Palatino Linotype"/>
              </a:rPr>
              <a:t>Prepare/Finalize UVMClick</a:t>
            </a:r>
            <a:endParaRPr sz="1200" dirty="0">
              <a:cs typeface="Palatino Linotype"/>
            </a:endParaRPr>
          </a:p>
        </p:txBody>
      </p:sp>
      <p:grpSp>
        <p:nvGrpSpPr>
          <p:cNvPr id="160" name="Group 159">
            <a:extLst>
              <a:ext uri="{FF2B5EF4-FFF2-40B4-BE49-F238E27FC236}">
                <a16:creationId xmlns:a16="http://schemas.microsoft.com/office/drawing/2014/main" id="{9129C645-FBD9-A3A6-3634-491748ECA45F}"/>
              </a:ext>
            </a:extLst>
          </p:cNvPr>
          <p:cNvGrpSpPr/>
          <p:nvPr/>
        </p:nvGrpSpPr>
        <p:grpSpPr>
          <a:xfrm>
            <a:off x="8272050" y="4582745"/>
            <a:ext cx="1581150" cy="704850"/>
            <a:chOff x="8272050" y="4582745"/>
            <a:chExt cx="1581150" cy="704850"/>
          </a:xfrm>
        </p:grpSpPr>
        <p:sp>
          <p:nvSpPr>
            <p:cNvPr id="88" name="object 90">
              <a:extLst>
                <a:ext uri="{FF2B5EF4-FFF2-40B4-BE49-F238E27FC236}">
                  <a16:creationId xmlns:a16="http://schemas.microsoft.com/office/drawing/2014/main" id="{871BBBC2-90AF-E966-3B50-1498C371CDD5}"/>
                </a:ext>
              </a:extLst>
            </p:cNvPr>
            <p:cNvSpPr/>
            <p:nvPr/>
          </p:nvSpPr>
          <p:spPr>
            <a:xfrm>
              <a:off x="8272050" y="4582745"/>
              <a:ext cx="1581150" cy="704850"/>
            </a:xfrm>
            <a:custGeom>
              <a:avLst/>
              <a:gdLst/>
              <a:ahLst/>
              <a:cxnLst/>
              <a:rect l="l" t="t" r="r" b="b"/>
              <a:pathLst>
                <a:path w="1581150" h="704850">
                  <a:moveTo>
                    <a:pt x="0" y="117475"/>
                  </a:moveTo>
                  <a:lnTo>
                    <a:pt x="9229" y="71741"/>
                  </a:lnTo>
                  <a:lnTo>
                    <a:pt x="34401" y="34401"/>
                  </a:lnTo>
                  <a:lnTo>
                    <a:pt x="71741" y="9229"/>
                  </a:lnTo>
                  <a:lnTo>
                    <a:pt x="117475" y="0"/>
                  </a:lnTo>
                  <a:lnTo>
                    <a:pt x="1463675" y="0"/>
                  </a:lnTo>
                  <a:lnTo>
                    <a:pt x="1509408" y="9229"/>
                  </a:lnTo>
                  <a:lnTo>
                    <a:pt x="1546748" y="34401"/>
                  </a:lnTo>
                  <a:lnTo>
                    <a:pt x="1571920" y="71741"/>
                  </a:lnTo>
                  <a:lnTo>
                    <a:pt x="1581150" y="117475"/>
                  </a:lnTo>
                  <a:lnTo>
                    <a:pt x="1581150" y="587248"/>
                  </a:lnTo>
                  <a:lnTo>
                    <a:pt x="1571920" y="632981"/>
                  </a:lnTo>
                  <a:lnTo>
                    <a:pt x="1546748" y="670321"/>
                  </a:lnTo>
                  <a:lnTo>
                    <a:pt x="1509408" y="695493"/>
                  </a:lnTo>
                  <a:lnTo>
                    <a:pt x="1463675" y="704723"/>
                  </a:lnTo>
                  <a:lnTo>
                    <a:pt x="117475" y="704723"/>
                  </a:lnTo>
                  <a:lnTo>
                    <a:pt x="71741" y="695493"/>
                  </a:lnTo>
                  <a:lnTo>
                    <a:pt x="34401" y="670321"/>
                  </a:lnTo>
                  <a:lnTo>
                    <a:pt x="9229" y="632981"/>
                  </a:lnTo>
                  <a:lnTo>
                    <a:pt x="0" y="587248"/>
                  </a:lnTo>
                  <a:lnTo>
                    <a:pt x="0" y="117475"/>
                  </a:lnTo>
                  <a:close/>
                </a:path>
              </a:pathLst>
            </a:custGeom>
            <a:ln w="19050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" name="object 94">
              <a:extLst>
                <a:ext uri="{FF2B5EF4-FFF2-40B4-BE49-F238E27FC236}">
                  <a16:creationId xmlns:a16="http://schemas.microsoft.com/office/drawing/2014/main" id="{647B4935-5D44-3BFF-9625-6BB1AEB71FB4}"/>
                </a:ext>
              </a:extLst>
            </p:cNvPr>
            <p:cNvSpPr txBox="1"/>
            <p:nvPr/>
          </p:nvSpPr>
          <p:spPr>
            <a:xfrm>
              <a:off x="8336313" y="4727685"/>
              <a:ext cx="1452625" cy="38215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Prepare/Finalize UVMClick</a:t>
              </a:r>
              <a:endParaRPr sz="1200" dirty="0">
                <a:cs typeface="Palatino Linotype"/>
              </a:endParaRPr>
            </a:p>
          </p:txBody>
        </p:sp>
      </p:grpSp>
      <p:grpSp>
        <p:nvGrpSpPr>
          <p:cNvPr id="148" name="Group 147">
            <a:extLst>
              <a:ext uri="{FF2B5EF4-FFF2-40B4-BE49-F238E27FC236}">
                <a16:creationId xmlns:a16="http://schemas.microsoft.com/office/drawing/2014/main" id="{3CBC5410-5C72-2601-96F2-710307D44121}"/>
              </a:ext>
            </a:extLst>
          </p:cNvPr>
          <p:cNvGrpSpPr/>
          <p:nvPr/>
        </p:nvGrpSpPr>
        <p:grpSpPr>
          <a:xfrm>
            <a:off x="9983982" y="4577753"/>
            <a:ext cx="1606979" cy="704850"/>
            <a:chOff x="9967787" y="4551984"/>
            <a:chExt cx="1606979" cy="704850"/>
          </a:xfrm>
        </p:grpSpPr>
        <p:sp>
          <p:nvSpPr>
            <p:cNvPr id="93" name="object 95">
              <a:extLst>
                <a:ext uri="{FF2B5EF4-FFF2-40B4-BE49-F238E27FC236}">
                  <a16:creationId xmlns:a16="http://schemas.microsoft.com/office/drawing/2014/main" id="{1980748E-8093-71C2-7E9E-AF2BE99B5F6F}"/>
                </a:ext>
              </a:extLst>
            </p:cNvPr>
            <p:cNvSpPr/>
            <p:nvPr/>
          </p:nvSpPr>
          <p:spPr>
            <a:xfrm>
              <a:off x="9977237" y="4551984"/>
              <a:ext cx="1597529" cy="704850"/>
            </a:xfrm>
            <a:custGeom>
              <a:avLst/>
              <a:gdLst/>
              <a:ahLst/>
              <a:cxnLst/>
              <a:rect l="l" t="t" r="r" b="b"/>
              <a:pathLst>
                <a:path w="1581150" h="704850">
                  <a:moveTo>
                    <a:pt x="0" y="117475"/>
                  </a:moveTo>
                  <a:lnTo>
                    <a:pt x="9229" y="71741"/>
                  </a:lnTo>
                  <a:lnTo>
                    <a:pt x="34401" y="34401"/>
                  </a:lnTo>
                  <a:lnTo>
                    <a:pt x="71741" y="9229"/>
                  </a:lnTo>
                  <a:lnTo>
                    <a:pt x="117475" y="0"/>
                  </a:lnTo>
                  <a:lnTo>
                    <a:pt x="1463675" y="0"/>
                  </a:lnTo>
                  <a:lnTo>
                    <a:pt x="1509408" y="9229"/>
                  </a:lnTo>
                  <a:lnTo>
                    <a:pt x="1546748" y="34401"/>
                  </a:lnTo>
                  <a:lnTo>
                    <a:pt x="1571920" y="71741"/>
                  </a:lnTo>
                  <a:lnTo>
                    <a:pt x="1581150" y="117475"/>
                  </a:lnTo>
                  <a:lnTo>
                    <a:pt x="1581150" y="587248"/>
                  </a:lnTo>
                  <a:lnTo>
                    <a:pt x="1571920" y="632981"/>
                  </a:lnTo>
                  <a:lnTo>
                    <a:pt x="1546748" y="670321"/>
                  </a:lnTo>
                  <a:lnTo>
                    <a:pt x="1509408" y="695493"/>
                  </a:lnTo>
                  <a:lnTo>
                    <a:pt x="1463675" y="704723"/>
                  </a:lnTo>
                  <a:lnTo>
                    <a:pt x="117475" y="704723"/>
                  </a:lnTo>
                  <a:lnTo>
                    <a:pt x="71741" y="695493"/>
                  </a:lnTo>
                  <a:lnTo>
                    <a:pt x="34401" y="670321"/>
                  </a:lnTo>
                  <a:lnTo>
                    <a:pt x="9229" y="632981"/>
                  </a:lnTo>
                  <a:lnTo>
                    <a:pt x="0" y="587248"/>
                  </a:lnTo>
                  <a:lnTo>
                    <a:pt x="0" y="117475"/>
                  </a:lnTo>
                  <a:close/>
                </a:path>
              </a:pathLst>
            </a:custGeom>
            <a:ln w="19050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94">
              <a:extLst>
                <a:ext uri="{FF2B5EF4-FFF2-40B4-BE49-F238E27FC236}">
                  <a16:creationId xmlns:a16="http://schemas.microsoft.com/office/drawing/2014/main" id="{6C17C32C-6EEA-71E3-2D89-BAA468401B23}"/>
                </a:ext>
              </a:extLst>
            </p:cNvPr>
            <p:cNvSpPr txBox="1"/>
            <p:nvPr/>
          </p:nvSpPr>
          <p:spPr>
            <a:xfrm>
              <a:off x="9967787" y="4711908"/>
              <a:ext cx="1571624" cy="38215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Prepare/Finalize UVMClick</a:t>
              </a:r>
              <a:endParaRPr sz="1200" dirty="0">
                <a:cs typeface="Palatino Linotype"/>
              </a:endParaRPr>
            </a:p>
          </p:txBody>
        </p:sp>
      </p:grpSp>
      <p:sp>
        <p:nvSpPr>
          <p:cNvPr id="7" name="object 94">
            <a:extLst>
              <a:ext uri="{FF2B5EF4-FFF2-40B4-BE49-F238E27FC236}">
                <a16:creationId xmlns:a16="http://schemas.microsoft.com/office/drawing/2014/main" id="{330B4EDA-8277-FD51-F1DA-49A96AC58BB1}"/>
              </a:ext>
            </a:extLst>
          </p:cNvPr>
          <p:cNvSpPr txBox="1"/>
          <p:nvPr/>
        </p:nvSpPr>
        <p:spPr>
          <a:xfrm>
            <a:off x="8336313" y="6262541"/>
            <a:ext cx="1452625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7620" algn="ctr">
              <a:spcBef>
                <a:spcPts val="100"/>
              </a:spcBef>
            </a:pPr>
            <a:r>
              <a:rPr lang="en-US" sz="1200" spc="110" dirty="0">
                <a:solidFill>
                  <a:srgbClr val="007054"/>
                </a:solidFill>
                <a:cs typeface="Palatino Linotype"/>
              </a:rPr>
              <a:t>Prepare Proposal in Sponsor’s Submission System </a:t>
            </a:r>
            <a:endParaRPr sz="1200" dirty="0">
              <a:cs typeface="Palatino Linotype"/>
            </a:endParaRPr>
          </a:p>
        </p:txBody>
      </p:sp>
      <p:grpSp>
        <p:nvGrpSpPr>
          <p:cNvPr id="147" name="Group 146">
            <a:extLst>
              <a:ext uri="{FF2B5EF4-FFF2-40B4-BE49-F238E27FC236}">
                <a16:creationId xmlns:a16="http://schemas.microsoft.com/office/drawing/2014/main" id="{EDB8AA1C-098A-4BA9-1339-1130B43B5F58}"/>
              </a:ext>
            </a:extLst>
          </p:cNvPr>
          <p:cNvGrpSpPr/>
          <p:nvPr/>
        </p:nvGrpSpPr>
        <p:grpSpPr>
          <a:xfrm>
            <a:off x="9993432" y="6213772"/>
            <a:ext cx="1595875" cy="685800"/>
            <a:chOff x="9981147" y="6212727"/>
            <a:chExt cx="1611562" cy="685800"/>
          </a:xfrm>
        </p:grpSpPr>
        <p:sp>
          <p:nvSpPr>
            <p:cNvPr id="117" name="object 108">
              <a:extLst>
                <a:ext uri="{FF2B5EF4-FFF2-40B4-BE49-F238E27FC236}">
                  <a16:creationId xmlns:a16="http://schemas.microsoft.com/office/drawing/2014/main" id="{B2406FCA-23E3-B556-A8CF-0914CDAAB582}"/>
                </a:ext>
              </a:extLst>
            </p:cNvPr>
            <p:cNvSpPr/>
            <p:nvPr/>
          </p:nvSpPr>
          <p:spPr>
            <a:xfrm>
              <a:off x="9981147" y="6212727"/>
              <a:ext cx="1611562" cy="685800"/>
            </a:xfrm>
            <a:custGeom>
              <a:avLst/>
              <a:gdLst/>
              <a:ahLst/>
              <a:cxnLst/>
              <a:rect l="l" t="t" r="r" b="b"/>
              <a:pathLst>
                <a:path w="1581150" h="6858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466850" y="0"/>
                  </a:lnTo>
                  <a:lnTo>
                    <a:pt x="1511337" y="8983"/>
                  </a:lnTo>
                  <a:lnTo>
                    <a:pt x="1547669" y="33480"/>
                  </a:lnTo>
                  <a:lnTo>
                    <a:pt x="1572166" y="69812"/>
                  </a:lnTo>
                  <a:lnTo>
                    <a:pt x="1581150" y="114300"/>
                  </a:lnTo>
                  <a:lnTo>
                    <a:pt x="1581150" y="571373"/>
                  </a:lnTo>
                  <a:lnTo>
                    <a:pt x="1572166" y="615860"/>
                  </a:lnTo>
                  <a:lnTo>
                    <a:pt x="1547669" y="652192"/>
                  </a:lnTo>
                  <a:lnTo>
                    <a:pt x="1511337" y="676689"/>
                  </a:lnTo>
                  <a:lnTo>
                    <a:pt x="1466850" y="685673"/>
                  </a:lnTo>
                  <a:lnTo>
                    <a:pt x="114300" y="685673"/>
                  </a:lnTo>
                  <a:lnTo>
                    <a:pt x="69812" y="676689"/>
                  </a:lnTo>
                  <a:lnTo>
                    <a:pt x="33480" y="652192"/>
                  </a:lnTo>
                  <a:lnTo>
                    <a:pt x="8983" y="615860"/>
                  </a:lnTo>
                  <a:lnTo>
                    <a:pt x="0" y="571373"/>
                  </a:lnTo>
                  <a:lnTo>
                    <a:pt x="0" y="114300"/>
                  </a:lnTo>
                  <a:close/>
                </a:path>
              </a:pathLst>
            </a:custGeom>
            <a:ln w="19050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94">
              <a:extLst>
                <a:ext uri="{FF2B5EF4-FFF2-40B4-BE49-F238E27FC236}">
                  <a16:creationId xmlns:a16="http://schemas.microsoft.com/office/drawing/2014/main" id="{558876AB-9D57-D1F4-1D3B-7ECC1E5FF9EC}"/>
                </a:ext>
              </a:extLst>
            </p:cNvPr>
            <p:cNvSpPr txBox="1"/>
            <p:nvPr/>
          </p:nvSpPr>
          <p:spPr>
            <a:xfrm>
              <a:off x="10029912" y="6273563"/>
              <a:ext cx="1452625" cy="566822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Prepare Proposal in Sponsor’s Submission System </a:t>
              </a:r>
              <a:endParaRPr sz="1200" dirty="0">
                <a:cs typeface="Palatino Linotype"/>
              </a:endParaRPr>
            </a:p>
          </p:txBody>
        </p:sp>
      </p:grpSp>
      <p:sp>
        <p:nvSpPr>
          <p:cNvPr id="9" name="object 94">
            <a:extLst>
              <a:ext uri="{FF2B5EF4-FFF2-40B4-BE49-F238E27FC236}">
                <a16:creationId xmlns:a16="http://schemas.microsoft.com/office/drawing/2014/main" id="{B90C08C5-0B82-4531-0C1A-6C9CF99360F0}"/>
              </a:ext>
            </a:extLst>
          </p:cNvPr>
          <p:cNvSpPr txBox="1"/>
          <p:nvPr/>
        </p:nvSpPr>
        <p:spPr>
          <a:xfrm>
            <a:off x="8262019" y="7104012"/>
            <a:ext cx="158115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7620" algn="ctr">
              <a:spcBef>
                <a:spcPts val="100"/>
              </a:spcBef>
            </a:pPr>
            <a:r>
              <a:rPr lang="en-US" sz="1200" spc="110" dirty="0">
                <a:solidFill>
                  <a:srgbClr val="007054"/>
                </a:solidFill>
                <a:cs typeface="Palatino Linotype"/>
              </a:rPr>
              <a:t>Draft &amp; Finalize budget/justification with PI</a:t>
            </a:r>
            <a:endParaRPr sz="1200" dirty="0">
              <a:cs typeface="Palatino Linotype"/>
            </a:endParaRPr>
          </a:p>
        </p:txBody>
      </p: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6FFA2652-62D6-D94F-44C1-A71C3CF07B84}"/>
              </a:ext>
            </a:extLst>
          </p:cNvPr>
          <p:cNvGrpSpPr/>
          <p:nvPr/>
        </p:nvGrpSpPr>
        <p:grpSpPr>
          <a:xfrm>
            <a:off x="9995188" y="7009969"/>
            <a:ext cx="1594120" cy="685800"/>
            <a:chOff x="9979010" y="7024325"/>
            <a:chExt cx="1621379" cy="685800"/>
          </a:xfrm>
        </p:grpSpPr>
        <p:sp>
          <p:nvSpPr>
            <p:cNvPr id="94" name="object 96">
              <a:extLst>
                <a:ext uri="{FF2B5EF4-FFF2-40B4-BE49-F238E27FC236}">
                  <a16:creationId xmlns:a16="http://schemas.microsoft.com/office/drawing/2014/main" id="{92AF40A0-2032-BEBD-FAD1-8B5C05ECC639}"/>
                </a:ext>
              </a:extLst>
            </p:cNvPr>
            <p:cNvSpPr/>
            <p:nvPr/>
          </p:nvSpPr>
          <p:spPr>
            <a:xfrm>
              <a:off x="9979010" y="7024325"/>
              <a:ext cx="1621379" cy="685800"/>
            </a:xfrm>
            <a:custGeom>
              <a:avLst/>
              <a:gdLst/>
              <a:ahLst/>
              <a:cxnLst/>
              <a:rect l="l" t="t" r="r" b="b"/>
              <a:pathLst>
                <a:path w="1581150" h="6858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466850" y="0"/>
                  </a:lnTo>
                  <a:lnTo>
                    <a:pt x="1511337" y="8983"/>
                  </a:lnTo>
                  <a:lnTo>
                    <a:pt x="1547669" y="33480"/>
                  </a:lnTo>
                  <a:lnTo>
                    <a:pt x="1572166" y="69812"/>
                  </a:lnTo>
                  <a:lnTo>
                    <a:pt x="1581150" y="114300"/>
                  </a:lnTo>
                  <a:lnTo>
                    <a:pt x="1581150" y="571373"/>
                  </a:lnTo>
                  <a:lnTo>
                    <a:pt x="1572166" y="615860"/>
                  </a:lnTo>
                  <a:lnTo>
                    <a:pt x="1547669" y="652192"/>
                  </a:lnTo>
                  <a:lnTo>
                    <a:pt x="1511337" y="676689"/>
                  </a:lnTo>
                  <a:lnTo>
                    <a:pt x="1466850" y="685673"/>
                  </a:lnTo>
                  <a:lnTo>
                    <a:pt x="114300" y="685673"/>
                  </a:lnTo>
                  <a:lnTo>
                    <a:pt x="69812" y="676689"/>
                  </a:lnTo>
                  <a:lnTo>
                    <a:pt x="33480" y="652192"/>
                  </a:lnTo>
                  <a:lnTo>
                    <a:pt x="8983" y="615860"/>
                  </a:lnTo>
                  <a:lnTo>
                    <a:pt x="0" y="571373"/>
                  </a:lnTo>
                  <a:lnTo>
                    <a:pt x="0" y="114300"/>
                  </a:lnTo>
                  <a:close/>
                </a:path>
              </a:pathLst>
            </a:custGeom>
            <a:ln w="19050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94">
              <a:extLst>
                <a:ext uri="{FF2B5EF4-FFF2-40B4-BE49-F238E27FC236}">
                  <a16:creationId xmlns:a16="http://schemas.microsoft.com/office/drawing/2014/main" id="{D09D3C46-9DFA-8013-1C1A-33CE9957F7F8}"/>
                </a:ext>
              </a:extLst>
            </p:cNvPr>
            <p:cNvSpPr txBox="1"/>
            <p:nvPr/>
          </p:nvSpPr>
          <p:spPr>
            <a:xfrm>
              <a:off x="10039306" y="7119615"/>
              <a:ext cx="1555660" cy="566822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Draft &amp; Finalize budget/justification with PI</a:t>
              </a:r>
              <a:endParaRPr sz="1200" dirty="0">
                <a:cs typeface="Palatino Linotype"/>
              </a:endParaRPr>
            </a:p>
          </p:txBody>
        </p:sp>
      </p:grpSp>
      <p:sp>
        <p:nvSpPr>
          <p:cNvPr id="11" name="object 94">
            <a:extLst>
              <a:ext uri="{FF2B5EF4-FFF2-40B4-BE49-F238E27FC236}">
                <a16:creationId xmlns:a16="http://schemas.microsoft.com/office/drawing/2014/main" id="{BBF59E3F-57C3-6CC4-E297-DDAF5AD5BD5E}"/>
              </a:ext>
            </a:extLst>
          </p:cNvPr>
          <p:cNvSpPr txBox="1"/>
          <p:nvPr/>
        </p:nvSpPr>
        <p:spPr>
          <a:xfrm>
            <a:off x="8275533" y="7864071"/>
            <a:ext cx="158115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7620" algn="ctr">
              <a:spcBef>
                <a:spcPts val="100"/>
              </a:spcBef>
            </a:pPr>
            <a:r>
              <a:rPr lang="en-US" sz="1200" spc="110" dirty="0">
                <a:solidFill>
                  <a:srgbClr val="007054"/>
                </a:solidFill>
                <a:cs typeface="Palatino Linotype"/>
              </a:rPr>
              <a:t>Coordinate Receipt/Entry Subaward Docs</a:t>
            </a:r>
            <a:endParaRPr sz="1200" dirty="0">
              <a:cs typeface="Palatino Linotype"/>
            </a:endParaRPr>
          </a:p>
        </p:txBody>
      </p: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1E5CA894-1CCB-FF5D-5DF8-09C44E50F020}"/>
              </a:ext>
            </a:extLst>
          </p:cNvPr>
          <p:cNvGrpSpPr/>
          <p:nvPr/>
        </p:nvGrpSpPr>
        <p:grpSpPr>
          <a:xfrm>
            <a:off x="9995188" y="7817779"/>
            <a:ext cx="1594120" cy="685800"/>
            <a:chOff x="9978832" y="7872717"/>
            <a:chExt cx="1621379" cy="685800"/>
          </a:xfrm>
        </p:grpSpPr>
        <p:sp>
          <p:nvSpPr>
            <p:cNvPr id="115" name="object 106">
              <a:extLst>
                <a:ext uri="{FF2B5EF4-FFF2-40B4-BE49-F238E27FC236}">
                  <a16:creationId xmlns:a16="http://schemas.microsoft.com/office/drawing/2014/main" id="{1978D92C-FA7F-B805-A76D-993E3B38CF71}"/>
                </a:ext>
              </a:extLst>
            </p:cNvPr>
            <p:cNvSpPr/>
            <p:nvPr/>
          </p:nvSpPr>
          <p:spPr>
            <a:xfrm>
              <a:off x="9978832" y="7872717"/>
              <a:ext cx="1621379" cy="685800"/>
            </a:xfrm>
            <a:custGeom>
              <a:avLst/>
              <a:gdLst/>
              <a:ahLst/>
              <a:cxnLst/>
              <a:rect l="l" t="t" r="r" b="b"/>
              <a:pathLst>
                <a:path w="1581150" h="6858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466850" y="0"/>
                  </a:lnTo>
                  <a:lnTo>
                    <a:pt x="1511337" y="8983"/>
                  </a:lnTo>
                  <a:lnTo>
                    <a:pt x="1547669" y="33480"/>
                  </a:lnTo>
                  <a:lnTo>
                    <a:pt x="1572166" y="69812"/>
                  </a:lnTo>
                  <a:lnTo>
                    <a:pt x="1581150" y="114300"/>
                  </a:lnTo>
                  <a:lnTo>
                    <a:pt x="1581150" y="571372"/>
                  </a:lnTo>
                  <a:lnTo>
                    <a:pt x="1572166" y="615860"/>
                  </a:lnTo>
                  <a:lnTo>
                    <a:pt x="1547669" y="652192"/>
                  </a:lnTo>
                  <a:lnTo>
                    <a:pt x="1511337" y="676689"/>
                  </a:lnTo>
                  <a:lnTo>
                    <a:pt x="1466850" y="685672"/>
                  </a:lnTo>
                  <a:lnTo>
                    <a:pt x="114300" y="685672"/>
                  </a:lnTo>
                  <a:lnTo>
                    <a:pt x="69812" y="676689"/>
                  </a:lnTo>
                  <a:lnTo>
                    <a:pt x="33480" y="652192"/>
                  </a:lnTo>
                  <a:lnTo>
                    <a:pt x="8983" y="615860"/>
                  </a:lnTo>
                  <a:lnTo>
                    <a:pt x="0" y="571372"/>
                  </a:lnTo>
                  <a:lnTo>
                    <a:pt x="0" y="114300"/>
                  </a:lnTo>
                  <a:close/>
                </a:path>
              </a:pathLst>
            </a:custGeom>
            <a:ln w="19050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94">
              <a:extLst>
                <a:ext uri="{FF2B5EF4-FFF2-40B4-BE49-F238E27FC236}">
                  <a16:creationId xmlns:a16="http://schemas.microsoft.com/office/drawing/2014/main" id="{6EFE94E7-066C-5872-25ED-78C397698EA7}"/>
                </a:ext>
              </a:extLst>
            </p:cNvPr>
            <p:cNvSpPr txBox="1"/>
            <p:nvPr/>
          </p:nvSpPr>
          <p:spPr>
            <a:xfrm>
              <a:off x="10040559" y="7909152"/>
              <a:ext cx="1508885" cy="566822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Coordinate Receipts/Entry Subaward Docs</a:t>
              </a:r>
              <a:endParaRPr sz="1200" dirty="0">
                <a:cs typeface="Palatino Linotype"/>
              </a:endParaRPr>
            </a:p>
          </p:txBody>
        </p:sp>
      </p:grpSp>
      <p:sp>
        <p:nvSpPr>
          <p:cNvPr id="13" name="object 92">
            <a:extLst>
              <a:ext uri="{FF2B5EF4-FFF2-40B4-BE49-F238E27FC236}">
                <a16:creationId xmlns:a16="http://schemas.microsoft.com/office/drawing/2014/main" id="{B9AC0C6B-0DC0-D0F4-C76E-2BE7E87D1A2C}"/>
              </a:ext>
            </a:extLst>
          </p:cNvPr>
          <p:cNvSpPr/>
          <p:nvPr/>
        </p:nvSpPr>
        <p:spPr>
          <a:xfrm>
            <a:off x="8272050" y="5406011"/>
            <a:ext cx="1581150" cy="685800"/>
          </a:xfrm>
          <a:custGeom>
            <a:avLst/>
            <a:gdLst/>
            <a:ahLst/>
            <a:cxnLst/>
            <a:rect l="l" t="t" r="r" b="b"/>
            <a:pathLst>
              <a:path w="1581150" h="685800">
                <a:moveTo>
                  <a:pt x="0" y="114173"/>
                </a:moveTo>
                <a:lnTo>
                  <a:pt x="8983" y="69705"/>
                </a:lnTo>
                <a:lnTo>
                  <a:pt x="33480" y="33416"/>
                </a:lnTo>
                <a:lnTo>
                  <a:pt x="69812" y="8963"/>
                </a:lnTo>
                <a:lnTo>
                  <a:pt x="114300" y="0"/>
                </a:lnTo>
                <a:lnTo>
                  <a:pt x="1466850" y="0"/>
                </a:lnTo>
                <a:lnTo>
                  <a:pt x="1511337" y="8963"/>
                </a:lnTo>
                <a:lnTo>
                  <a:pt x="1547669" y="33416"/>
                </a:lnTo>
                <a:lnTo>
                  <a:pt x="1572166" y="69705"/>
                </a:lnTo>
                <a:lnTo>
                  <a:pt x="1581150" y="114173"/>
                </a:lnTo>
                <a:lnTo>
                  <a:pt x="1581150" y="571246"/>
                </a:lnTo>
                <a:lnTo>
                  <a:pt x="1572166" y="615733"/>
                </a:lnTo>
                <a:lnTo>
                  <a:pt x="1547669" y="652065"/>
                </a:lnTo>
                <a:lnTo>
                  <a:pt x="1511337" y="676562"/>
                </a:lnTo>
                <a:lnTo>
                  <a:pt x="1466850" y="685546"/>
                </a:lnTo>
                <a:lnTo>
                  <a:pt x="114300" y="685546"/>
                </a:lnTo>
                <a:lnTo>
                  <a:pt x="69812" y="676562"/>
                </a:lnTo>
                <a:lnTo>
                  <a:pt x="33480" y="652065"/>
                </a:lnTo>
                <a:lnTo>
                  <a:pt x="8983" y="615733"/>
                </a:lnTo>
                <a:lnTo>
                  <a:pt x="0" y="571246"/>
                </a:lnTo>
                <a:lnTo>
                  <a:pt x="0" y="114173"/>
                </a:lnTo>
                <a:close/>
              </a:path>
            </a:pathLst>
          </a:custGeom>
          <a:ln w="19050">
            <a:solidFill>
              <a:srgbClr val="0070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94">
            <a:extLst>
              <a:ext uri="{FF2B5EF4-FFF2-40B4-BE49-F238E27FC236}">
                <a16:creationId xmlns:a16="http://schemas.microsoft.com/office/drawing/2014/main" id="{A2E2ED53-8069-B6FA-6F0B-F151BC6424AD}"/>
              </a:ext>
            </a:extLst>
          </p:cNvPr>
          <p:cNvSpPr txBox="1"/>
          <p:nvPr/>
        </p:nvSpPr>
        <p:spPr>
          <a:xfrm>
            <a:off x="8236868" y="5540974"/>
            <a:ext cx="1687326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7620" algn="ctr">
              <a:spcBef>
                <a:spcPts val="100"/>
              </a:spcBef>
            </a:pPr>
            <a:r>
              <a:rPr lang="en-US" sz="1200" spc="110" dirty="0">
                <a:solidFill>
                  <a:srgbClr val="007054"/>
                </a:solidFill>
                <a:cs typeface="Palatino Linotype"/>
              </a:rPr>
              <a:t>Review/Interpret Sponsor Guidelines</a:t>
            </a:r>
            <a:endParaRPr sz="1200" dirty="0">
              <a:cs typeface="Palatino Linotype"/>
            </a:endParaRPr>
          </a:p>
        </p:txBody>
      </p:sp>
      <p:grpSp>
        <p:nvGrpSpPr>
          <p:cNvPr id="149" name="Group 148">
            <a:extLst>
              <a:ext uri="{FF2B5EF4-FFF2-40B4-BE49-F238E27FC236}">
                <a16:creationId xmlns:a16="http://schemas.microsoft.com/office/drawing/2014/main" id="{ED20203D-B800-68C0-E050-F1CAD3ED55D2}"/>
              </a:ext>
            </a:extLst>
          </p:cNvPr>
          <p:cNvGrpSpPr/>
          <p:nvPr/>
        </p:nvGrpSpPr>
        <p:grpSpPr>
          <a:xfrm>
            <a:off x="9938691" y="5402495"/>
            <a:ext cx="1687326" cy="692053"/>
            <a:chOff x="9927486" y="5399280"/>
            <a:chExt cx="1687326" cy="685800"/>
          </a:xfrm>
        </p:grpSpPr>
        <p:sp>
          <p:nvSpPr>
            <p:cNvPr id="15" name="object 92">
              <a:extLst>
                <a:ext uri="{FF2B5EF4-FFF2-40B4-BE49-F238E27FC236}">
                  <a16:creationId xmlns:a16="http://schemas.microsoft.com/office/drawing/2014/main" id="{69B18400-EA37-E5B1-8A3F-179B0ED3D610}"/>
                </a:ext>
              </a:extLst>
            </p:cNvPr>
            <p:cNvSpPr/>
            <p:nvPr/>
          </p:nvSpPr>
          <p:spPr>
            <a:xfrm>
              <a:off x="9983982" y="5399280"/>
              <a:ext cx="1590732" cy="685800"/>
            </a:xfrm>
            <a:custGeom>
              <a:avLst/>
              <a:gdLst/>
              <a:ahLst/>
              <a:cxnLst/>
              <a:rect l="l" t="t" r="r" b="b"/>
              <a:pathLst>
                <a:path w="1581150" h="685800">
                  <a:moveTo>
                    <a:pt x="0" y="114173"/>
                  </a:moveTo>
                  <a:lnTo>
                    <a:pt x="8983" y="69705"/>
                  </a:lnTo>
                  <a:lnTo>
                    <a:pt x="33480" y="33416"/>
                  </a:lnTo>
                  <a:lnTo>
                    <a:pt x="69812" y="8963"/>
                  </a:lnTo>
                  <a:lnTo>
                    <a:pt x="114300" y="0"/>
                  </a:lnTo>
                  <a:lnTo>
                    <a:pt x="1466850" y="0"/>
                  </a:lnTo>
                  <a:lnTo>
                    <a:pt x="1511337" y="8963"/>
                  </a:lnTo>
                  <a:lnTo>
                    <a:pt x="1547669" y="33416"/>
                  </a:lnTo>
                  <a:lnTo>
                    <a:pt x="1572166" y="69705"/>
                  </a:lnTo>
                  <a:lnTo>
                    <a:pt x="1581150" y="114173"/>
                  </a:lnTo>
                  <a:lnTo>
                    <a:pt x="1581150" y="571246"/>
                  </a:lnTo>
                  <a:lnTo>
                    <a:pt x="1572166" y="615733"/>
                  </a:lnTo>
                  <a:lnTo>
                    <a:pt x="1547669" y="652065"/>
                  </a:lnTo>
                  <a:lnTo>
                    <a:pt x="1511337" y="676562"/>
                  </a:lnTo>
                  <a:lnTo>
                    <a:pt x="1466850" y="685546"/>
                  </a:lnTo>
                  <a:lnTo>
                    <a:pt x="114300" y="685546"/>
                  </a:lnTo>
                  <a:lnTo>
                    <a:pt x="69812" y="676562"/>
                  </a:lnTo>
                  <a:lnTo>
                    <a:pt x="33480" y="652065"/>
                  </a:lnTo>
                  <a:lnTo>
                    <a:pt x="8983" y="615733"/>
                  </a:lnTo>
                  <a:lnTo>
                    <a:pt x="0" y="571246"/>
                  </a:lnTo>
                  <a:lnTo>
                    <a:pt x="0" y="114173"/>
                  </a:lnTo>
                  <a:close/>
                </a:path>
              </a:pathLst>
            </a:custGeom>
            <a:ln w="19050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94">
              <a:extLst>
                <a:ext uri="{FF2B5EF4-FFF2-40B4-BE49-F238E27FC236}">
                  <a16:creationId xmlns:a16="http://schemas.microsoft.com/office/drawing/2014/main" id="{29ABA7F3-939C-4495-659C-AE508CF70ADB}"/>
                </a:ext>
              </a:extLst>
            </p:cNvPr>
            <p:cNvSpPr txBox="1"/>
            <p:nvPr/>
          </p:nvSpPr>
          <p:spPr>
            <a:xfrm>
              <a:off x="9927486" y="5523301"/>
              <a:ext cx="1687326" cy="38215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Review/Interpret Sponsor Guidelines</a:t>
              </a:r>
              <a:endParaRPr sz="1200" dirty="0">
                <a:cs typeface="Palatino Linotype"/>
              </a:endParaRPr>
            </a:p>
          </p:txBody>
        </p:sp>
      </p:grpSp>
      <p:grpSp>
        <p:nvGrpSpPr>
          <p:cNvPr id="164" name="Group 163">
            <a:extLst>
              <a:ext uri="{FF2B5EF4-FFF2-40B4-BE49-F238E27FC236}">
                <a16:creationId xmlns:a16="http://schemas.microsoft.com/office/drawing/2014/main" id="{7C5590A5-16C8-60B9-3ED7-1699507A1082}"/>
              </a:ext>
            </a:extLst>
          </p:cNvPr>
          <p:cNvGrpSpPr/>
          <p:nvPr/>
        </p:nvGrpSpPr>
        <p:grpSpPr>
          <a:xfrm>
            <a:off x="8272050" y="8612249"/>
            <a:ext cx="1581150" cy="685800"/>
            <a:chOff x="8293248" y="8628312"/>
            <a:chExt cx="1581150" cy="685800"/>
          </a:xfrm>
        </p:grpSpPr>
        <p:sp>
          <p:nvSpPr>
            <p:cNvPr id="90" name="object 92">
              <a:extLst>
                <a:ext uri="{FF2B5EF4-FFF2-40B4-BE49-F238E27FC236}">
                  <a16:creationId xmlns:a16="http://schemas.microsoft.com/office/drawing/2014/main" id="{FDB963A2-C53C-6C3E-D373-AFFCB30CCCF5}"/>
                </a:ext>
              </a:extLst>
            </p:cNvPr>
            <p:cNvSpPr/>
            <p:nvPr/>
          </p:nvSpPr>
          <p:spPr>
            <a:xfrm>
              <a:off x="8293248" y="8628312"/>
              <a:ext cx="1581150" cy="685800"/>
            </a:xfrm>
            <a:custGeom>
              <a:avLst/>
              <a:gdLst/>
              <a:ahLst/>
              <a:cxnLst/>
              <a:rect l="l" t="t" r="r" b="b"/>
              <a:pathLst>
                <a:path w="1581150" h="685800">
                  <a:moveTo>
                    <a:pt x="0" y="114173"/>
                  </a:moveTo>
                  <a:lnTo>
                    <a:pt x="8983" y="69705"/>
                  </a:lnTo>
                  <a:lnTo>
                    <a:pt x="33480" y="33416"/>
                  </a:lnTo>
                  <a:lnTo>
                    <a:pt x="69812" y="8963"/>
                  </a:lnTo>
                  <a:lnTo>
                    <a:pt x="114300" y="0"/>
                  </a:lnTo>
                  <a:lnTo>
                    <a:pt x="1466850" y="0"/>
                  </a:lnTo>
                  <a:lnTo>
                    <a:pt x="1511337" y="8963"/>
                  </a:lnTo>
                  <a:lnTo>
                    <a:pt x="1547669" y="33416"/>
                  </a:lnTo>
                  <a:lnTo>
                    <a:pt x="1572166" y="69705"/>
                  </a:lnTo>
                  <a:lnTo>
                    <a:pt x="1581150" y="114173"/>
                  </a:lnTo>
                  <a:lnTo>
                    <a:pt x="1581150" y="571246"/>
                  </a:lnTo>
                  <a:lnTo>
                    <a:pt x="1572166" y="615733"/>
                  </a:lnTo>
                  <a:lnTo>
                    <a:pt x="1547669" y="652065"/>
                  </a:lnTo>
                  <a:lnTo>
                    <a:pt x="1511337" y="676562"/>
                  </a:lnTo>
                  <a:lnTo>
                    <a:pt x="1466850" y="685546"/>
                  </a:lnTo>
                  <a:lnTo>
                    <a:pt x="114300" y="685546"/>
                  </a:lnTo>
                  <a:lnTo>
                    <a:pt x="69812" y="676562"/>
                  </a:lnTo>
                  <a:lnTo>
                    <a:pt x="33480" y="652065"/>
                  </a:lnTo>
                  <a:lnTo>
                    <a:pt x="8983" y="615733"/>
                  </a:lnTo>
                  <a:lnTo>
                    <a:pt x="0" y="571246"/>
                  </a:lnTo>
                  <a:lnTo>
                    <a:pt x="0" y="114173"/>
                  </a:lnTo>
                  <a:close/>
                </a:path>
              </a:pathLst>
            </a:custGeom>
            <a:ln w="19050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94">
              <a:extLst>
                <a:ext uri="{FF2B5EF4-FFF2-40B4-BE49-F238E27FC236}">
                  <a16:creationId xmlns:a16="http://schemas.microsoft.com/office/drawing/2014/main" id="{363B6745-073F-1FF8-610E-DAFD807B6CD7}"/>
                </a:ext>
              </a:extLst>
            </p:cNvPr>
            <p:cNvSpPr txBox="1"/>
            <p:nvPr/>
          </p:nvSpPr>
          <p:spPr>
            <a:xfrm>
              <a:off x="8399709" y="8681611"/>
              <a:ext cx="1355280" cy="566822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Obtain Cost Sharing Approvals</a:t>
              </a:r>
              <a:endParaRPr sz="1200" dirty="0">
                <a:cs typeface="Palatino Linotype"/>
              </a:endParaRPr>
            </a:p>
          </p:txBody>
        </p:sp>
      </p:grpSp>
      <p:grpSp>
        <p:nvGrpSpPr>
          <p:cNvPr id="155" name="Group 154">
            <a:extLst>
              <a:ext uri="{FF2B5EF4-FFF2-40B4-BE49-F238E27FC236}">
                <a16:creationId xmlns:a16="http://schemas.microsoft.com/office/drawing/2014/main" id="{DC3148B5-E07C-73F1-815A-3CF830543412}"/>
              </a:ext>
            </a:extLst>
          </p:cNvPr>
          <p:cNvGrpSpPr/>
          <p:nvPr/>
        </p:nvGrpSpPr>
        <p:grpSpPr>
          <a:xfrm>
            <a:off x="8272050" y="9397187"/>
            <a:ext cx="1581150" cy="685800"/>
            <a:chOff x="8272050" y="9554951"/>
            <a:chExt cx="1581150" cy="685800"/>
          </a:xfrm>
        </p:grpSpPr>
        <p:sp>
          <p:nvSpPr>
            <p:cNvPr id="19" name="object 92">
              <a:extLst>
                <a:ext uri="{FF2B5EF4-FFF2-40B4-BE49-F238E27FC236}">
                  <a16:creationId xmlns:a16="http://schemas.microsoft.com/office/drawing/2014/main" id="{2DCD6676-8390-46FA-0BD1-27C4FBA2E9BD}"/>
                </a:ext>
              </a:extLst>
            </p:cNvPr>
            <p:cNvSpPr/>
            <p:nvPr/>
          </p:nvSpPr>
          <p:spPr>
            <a:xfrm>
              <a:off x="8272050" y="9554951"/>
              <a:ext cx="1581150" cy="685800"/>
            </a:xfrm>
            <a:custGeom>
              <a:avLst/>
              <a:gdLst/>
              <a:ahLst/>
              <a:cxnLst/>
              <a:rect l="l" t="t" r="r" b="b"/>
              <a:pathLst>
                <a:path w="1581150" h="685800">
                  <a:moveTo>
                    <a:pt x="0" y="114173"/>
                  </a:moveTo>
                  <a:lnTo>
                    <a:pt x="8983" y="69705"/>
                  </a:lnTo>
                  <a:lnTo>
                    <a:pt x="33480" y="33416"/>
                  </a:lnTo>
                  <a:lnTo>
                    <a:pt x="69812" y="8963"/>
                  </a:lnTo>
                  <a:lnTo>
                    <a:pt x="114300" y="0"/>
                  </a:lnTo>
                  <a:lnTo>
                    <a:pt x="1466850" y="0"/>
                  </a:lnTo>
                  <a:lnTo>
                    <a:pt x="1511337" y="8963"/>
                  </a:lnTo>
                  <a:lnTo>
                    <a:pt x="1547669" y="33416"/>
                  </a:lnTo>
                  <a:lnTo>
                    <a:pt x="1572166" y="69705"/>
                  </a:lnTo>
                  <a:lnTo>
                    <a:pt x="1581150" y="114173"/>
                  </a:lnTo>
                  <a:lnTo>
                    <a:pt x="1581150" y="571246"/>
                  </a:lnTo>
                  <a:lnTo>
                    <a:pt x="1572166" y="615733"/>
                  </a:lnTo>
                  <a:lnTo>
                    <a:pt x="1547669" y="652065"/>
                  </a:lnTo>
                  <a:lnTo>
                    <a:pt x="1511337" y="676562"/>
                  </a:lnTo>
                  <a:lnTo>
                    <a:pt x="1466850" y="685546"/>
                  </a:lnTo>
                  <a:lnTo>
                    <a:pt x="114300" y="685546"/>
                  </a:lnTo>
                  <a:lnTo>
                    <a:pt x="69812" y="676562"/>
                  </a:lnTo>
                  <a:lnTo>
                    <a:pt x="33480" y="652065"/>
                  </a:lnTo>
                  <a:lnTo>
                    <a:pt x="8983" y="615733"/>
                  </a:lnTo>
                  <a:lnTo>
                    <a:pt x="0" y="571246"/>
                  </a:lnTo>
                  <a:lnTo>
                    <a:pt x="0" y="114173"/>
                  </a:lnTo>
                  <a:close/>
                </a:path>
              </a:pathLst>
            </a:custGeom>
            <a:ln w="19050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94">
              <a:extLst>
                <a:ext uri="{FF2B5EF4-FFF2-40B4-BE49-F238E27FC236}">
                  <a16:creationId xmlns:a16="http://schemas.microsoft.com/office/drawing/2014/main" id="{0D5A8201-4B6D-5728-14EF-2623DE1EB72A}"/>
                </a:ext>
              </a:extLst>
            </p:cNvPr>
            <p:cNvSpPr txBox="1"/>
            <p:nvPr/>
          </p:nvSpPr>
          <p:spPr>
            <a:xfrm>
              <a:off x="8366906" y="9624689"/>
              <a:ext cx="1378490" cy="566822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Assist with standard documents</a:t>
              </a:r>
              <a:endParaRPr sz="1200" dirty="0">
                <a:cs typeface="Palatino Linotype"/>
              </a:endParaRPr>
            </a:p>
          </p:txBody>
        </p:sp>
      </p:grpSp>
      <p:grpSp>
        <p:nvGrpSpPr>
          <p:cNvPr id="143" name="Group 142">
            <a:extLst>
              <a:ext uri="{FF2B5EF4-FFF2-40B4-BE49-F238E27FC236}">
                <a16:creationId xmlns:a16="http://schemas.microsoft.com/office/drawing/2014/main" id="{1538CC9A-2BB6-8592-4572-FC7277050D6A}"/>
              </a:ext>
            </a:extLst>
          </p:cNvPr>
          <p:cNvGrpSpPr/>
          <p:nvPr/>
        </p:nvGrpSpPr>
        <p:grpSpPr>
          <a:xfrm>
            <a:off x="9993432" y="9393220"/>
            <a:ext cx="1595875" cy="688979"/>
            <a:chOff x="9951588" y="9518041"/>
            <a:chExt cx="1608130" cy="685800"/>
          </a:xfrm>
        </p:grpSpPr>
        <p:sp>
          <p:nvSpPr>
            <p:cNvPr id="95" name="object 97">
              <a:extLst>
                <a:ext uri="{FF2B5EF4-FFF2-40B4-BE49-F238E27FC236}">
                  <a16:creationId xmlns:a16="http://schemas.microsoft.com/office/drawing/2014/main" id="{8A10DEEA-CA9E-D209-B307-F07C4BD0AA20}"/>
                </a:ext>
              </a:extLst>
            </p:cNvPr>
            <p:cNvSpPr/>
            <p:nvPr/>
          </p:nvSpPr>
          <p:spPr>
            <a:xfrm>
              <a:off x="9951588" y="9518041"/>
              <a:ext cx="1608130" cy="685800"/>
            </a:xfrm>
            <a:custGeom>
              <a:avLst/>
              <a:gdLst/>
              <a:ahLst/>
              <a:cxnLst/>
              <a:rect l="l" t="t" r="r" b="b"/>
              <a:pathLst>
                <a:path w="1590675" h="685800">
                  <a:moveTo>
                    <a:pt x="0" y="114173"/>
                  </a:moveTo>
                  <a:lnTo>
                    <a:pt x="8983" y="69705"/>
                  </a:lnTo>
                  <a:lnTo>
                    <a:pt x="33480" y="33416"/>
                  </a:lnTo>
                  <a:lnTo>
                    <a:pt x="69812" y="8963"/>
                  </a:lnTo>
                  <a:lnTo>
                    <a:pt x="114300" y="0"/>
                  </a:lnTo>
                  <a:lnTo>
                    <a:pt x="1476375" y="0"/>
                  </a:lnTo>
                  <a:lnTo>
                    <a:pt x="1520862" y="8963"/>
                  </a:lnTo>
                  <a:lnTo>
                    <a:pt x="1557194" y="33416"/>
                  </a:lnTo>
                  <a:lnTo>
                    <a:pt x="1581691" y="69705"/>
                  </a:lnTo>
                  <a:lnTo>
                    <a:pt x="1590675" y="114173"/>
                  </a:lnTo>
                  <a:lnTo>
                    <a:pt x="1590675" y="571246"/>
                  </a:lnTo>
                  <a:lnTo>
                    <a:pt x="1581691" y="615733"/>
                  </a:lnTo>
                  <a:lnTo>
                    <a:pt x="1557194" y="652065"/>
                  </a:lnTo>
                  <a:lnTo>
                    <a:pt x="1520862" y="676562"/>
                  </a:lnTo>
                  <a:lnTo>
                    <a:pt x="1476375" y="685546"/>
                  </a:lnTo>
                  <a:lnTo>
                    <a:pt x="114300" y="685546"/>
                  </a:lnTo>
                  <a:lnTo>
                    <a:pt x="69812" y="676562"/>
                  </a:lnTo>
                  <a:lnTo>
                    <a:pt x="33480" y="652065"/>
                  </a:lnTo>
                  <a:lnTo>
                    <a:pt x="8983" y="615733"/>
                  </a:lnTo>
                  <a:lnTo>
                    <a:pt x="0" y="571246"/>
                  </a:lnTo>
                  <a:lnTo>
                    <a:pt x="0" y="114173"/>
                  </a:lnTo>
                  <a:close/>
                </a:path>
              </a:pathLst>
            </a:custGeom>
            <a:ln w="19050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94">
              <a:extLst>
                <a:ext uri="{FF2B5EF4-FFF2-40B4-BE49-F238E27FC236}">
                  <a16:creationId xmlns:a16="http://schemas.microsoft.com/office/drawing/2014/main" id="{56C18ABE-B571-3FAC-B560-D018B784FE07}"/>
                </a:ext>
              </a:extLst>
            </p:cNvPr>
            <p:cNvSpPr txBox="1"/>
            <p:nvPr/>
          </p:nvSpPr>
          <p:spPr>
            <a:xfrm>
              <a:off x="10011872" y="9585807"/>
              <a:ext cx="1500187" cy="566822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Assist with standard documents</a:t>
              </a:r>
              <a:endParaRPr sz="1200" dirty="0">
                <a:cs typeface="Palatino Linotype"/>
              </a:endParaRPr>
            </a:p>
          </p:txBody>
        </p:sp>
      </p:grpSp>
      <p:grpSp>
        <p:nvGrpSpPr>
          <p:cNvPr id="153" name="Group 152">
            <a:extLst>
              <a:ext uri="{FF2B5EF4-FFF2-40B4-BE49-F238E27FC236}">
                <a16:creationId xmlns:a16="http://schemas.microsoft.com/office/drawing/2014/main" id="{DD8D11E9-3505-F742-0398-3355A3974931}"/>
              </a:ext>
            </a:extLst>
          </p:cNvPr>
          <p:cNvGrpSpPr/>
          <p:nvPr/>
        </p:nvGrpSpPr>
        <p:grpSpPr>
          <a:xfrm>
            <a:off x="4804290" y="4563703"/>
            <a:ext cx="1585700" cy="718900"/>
            <a:chOff x="4780264" y="4563350"/>
            <a:chExt cx="1581150" cy="733425"/>
          </a:xfrm>
        </p:grpSpPr>
        <p:sp>
          <p:nvSpPr>
            <p:cNvPr id="33" name="object 88">
              <a:extLst>
                <a:ext uri="{FF2B5EF4-FFF2-40B4-BE49-F238E27FC236}">
                  <a16:creationId xmlns:a16="http://schemas.microsoft.com/office/drawing/2014/main" id="{2305ECDA-8802-D0FF-3DC9-EEE15C8E544C}"/>
                </a:ext>
              </a:extLst>
            </p:cNvPr>
            <p:cNvSpPr/>
            <p:nvPr/>
          </p:nvSpPr>
          <p:spPr>
            <a:xfrm>
              <a:off x="4780264" y="4563350"/>
              <a:ext cx="1581150" cy="733425"/>
            </a:xfrm>
            <a:custGeom>
              <a:avLst/>
              <a:gdLst/>
              <a:ahLst/>
              <a:cxnLst/>
              <a:rect l="l" t="t" r="r" b="b"/>
              <a:pathLst>
                <a:path w="1581150" h="704850">
                  <a:moveTo>
                    <a:pt x="0" y="117475"/>
                  </a:moveTo>
                  <a:lnTo>
                    <a:pt x="9229" y="71741"/>
                  </a:lnTo>
                  <a:lnTo>
                    <a:pt x="34401" y="34401"/>
                  </a:lnTo>
                  <a:lnTo>
                    <a:pt x="71741" y="9229"/>
                  </a:lnTo>
                  <a:lnTo>
                    <a:pt x="117475" y="0"/>
                  </a:lnTo>
                  <a:lnTo>
                    <a:pt x="1463675" y="0"/>
                  </a:lnTo>
                  <a:lnTo>
                    <a:pt x="1509408" y="9229"/>
                  </a:lnTo>
                  <a:lnTo>
                    <a:pt x="1546748" y="34401"/>
                  </a:lnTo>
                  <a:lnTo>
                    <a:pt x="1571920" y="71741"/>
                  </a:lnTo>
                  <a:lnTo>
                    <a:pt x="1581150" y="117475"/>
                  </a:lnTo>
                  <a:lnTo>
                    <a:pt x="1581150" y="587248"/>
                  </a:lnTo>
                  <a:lnTo>
                    <a:pt x="1571920" y="632981"/>
                  </a:lnTo>
                  <a:lnTo>
                    <a:pt x="1546748" y="670321"/>
                  </a:lnTo>
                  <a:lnTo>
                    <a:pt x="1509408" y="695493"/>
                  </a:lnTo>
                  <a:lnTo>
                    <a:pt x="1463675" y="704723"/>
                  </a:lnTo>
                  <a:lnTo>
                    <a:pt x="117475" y="704723"/>
                  </a:lnTo>
                  <a:lnTo>
                    <a:pt x="71741" y="695493"/>
                  </a:lnTo>
                  <a:lnTo>
                    <a:pt x="34401" y="670321"/>
                  </a:lnTo>
                  <a:lnTo>
                    <a:pt x="9229" y="632981"/>
                  </a:lnTo>
                  <a:lnTo>
                    <a:pt x="0" y="587248"/>
                  </a:lnTo>
                  <a:lnTo>
                    <a:pt x="0" y="117475"/>
                  </a:lnTo>
                  <a:close/>
                </a:path>
              </a:pathLst>
            </a:custGeom>
            <a:ln w="19050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94">
              <a:extLst>
                <a:ext uri="{FF2B5EF4-FFF2-40B4-BE49-F238E27FC236}">
                  <a16:creationId xmlns:a16="http://schemas.microsoft.com/office/drawing/2014/main" id="{13FE54C6-735F-E8FD-568A-7CC92E31234D}"/>
                </a:ext>
              </a:extLst>
            </p:cNvPr>
            <p:cNvSpPr txBox="1"/>
            <p:nvPr/>
          </p:nvSpPr>
          <p:spPr>
            <a:xfrm>
              <a:off x="5045413" y="4714458"/>
              <a:ext cx="1088263" cy="38215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Create UVMClick</a:t>
              </a:r>
              <a:endParaRPr sz="1200" dirty="0">
                <a:cs typeface="Palatino Linotype"/>
              </a:endParaRPr>
            </a:p>
          </p:txBody>
        </p:sp>
      </p:grpSp>
      <p:grpSp>
        <p:nvGrpSpPr>
          <p:cNvPr id="156" name="Group 155">
            <a:extLst>
              <a:ext uri="{FF2B5EF4-FFF2-40B4-BE49-F238E27FC236}">
                <a16:creationId xmlns:a16="http://schemas.microsoft.com/office/drawing/2014/main" id="{B90758A9-FAB0-2012-5565-CCAC738712BB}"/>
              </a:ext>
            </a:extLst>
          </p:cNvPr>
          <p:cNvGrpSpPr/>
          <p:nvPr/>
        </p:nvGrpSpPr>
        <p:grpSpPr>
          <a:xfrm>
            <a:off x="6489824" y="5406010"/>
            <a:ext cx="1687326" cy="685800"/>
            <a:chOff x="6467195" y="5407476"/>
            <a:chExt cx="1687326" cy="685800"/>
          </a:xfrm>
        </p:grpSpPr>
        <p:sp>
          <p:nvSpPr>
            <p:cNvPr id="119" name="object 110">
              <a:extLst>
                <a:ext uri="{FF2B5EF4-FFF2-40B4-BE49-F238E27FC236}">
                  <a16:creationId xmlns:a16="http://schemas.microsoft.com/office/drawing/2014/main" id="{82806B6B-5B82-FA9D-FE37-FC098C86704A}"/>
                </a:ext>
              </a:extLst>
            </p:cNvPr>
            <p:cNvSpPr/>
            <p:nvPr/>
          </p:nvSpPr>
          <p:spPr>
            <a:xfrm>
              <a:off x="6511935" y="5407476"/>
              <a:ext cx="1581150" cy="685800"/>
            </a:xfrm>
            <a:custGeom>
              <a:avLst/>
              <a:gdLst/>
              <a:ahLst/>
              <a:cxnLst/>
              <a:rect l="l" t="t" r="r" b="b"/>
              <a:pathLst>
                <a:path w="1581150" h="6858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466850" y="0"/>
                  </a:lnTo>
                  <a:lnTo>
                    <a:pt x="1511337" y="8983"/>
                  </a:lnTo>
                  <a:lnTo>
                    <a:pt x="1547669" y="33480"/>
                  </a:lnTo>
                  <a:lnTo>
                    <a:pt x="1572166" y="69812"/>
                  </a:lnTo>
                  <a:lnTo>
                    <a:pt x="1581150" y="114300"/>
                  </a:lnTo>
                  <a:lnTo>
                    <a:pt x="1581150" y="571373"/>
                  </a:lnTo>
                  <a:lnTo>
                    <a:pt x="1572166" y="615860"/>
                  </a:lnTo>
                  <a:lnTo>
                    <a:pt x="1547669" y="652192"/>
                  </a:lnTo>
                  <a:lnTo>
                    <a:pt x="1511337" y="676689"/>
                  </a:lnTo>
                  <a:lnTo>
                    <a:pt x="1466850" y="685673"/>
                  </a:lnTo>
                  <a:lnTo>
                    <a:pt x="114300" y="685673"/>
                  </a:lnTo>
                  <a:lnTo>
                    <a:pt x="69812" y="676689"/>
                  </a:lnTo>
                  <a:lnTo>
                    <a:pt x="33480" y="652192"/>
                  </a:lnTo>
                  <a:lnTo>
                    <a:pt x="8983" y="615860"/>
                  </a:lnTo>
                  <a:lnTo>
                    <a:pt x="0" y="571373"/>
                  </a:lnTo>
                  <a:lnTo>
                    <a:pt x="0" y="114300"/>
                  </a:lnTo>
                  <a:close/>
                </a:path>
              </a:pathLst>
            </a:custGeom>
            <a:ln w="19050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94">
              <a:extLst>
                <a:ext uri="{FF2B5EF4-FFF2-40B4-BE49-F238E27FC236}">
                  <a16:creationId xmlns:a16="http://schemas.microsoft.com/office/drawing/2014/main" id="{B7E948CF-3F6E-4BA6-A4C4-6FC8653784D6}"/>
                </a:ext>
              </a:extLst>
            </p:cNvPr>
            <p:cNvSpPr txBox="1"/>
            <p:nvPr/>
          </p:nvSpPr>
          <p:spPr>
            <a:xfrm>
              <a:off x="6467195" y="5546038"/>
              <a:ext cx="1687326" cy="38215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Review/Interpret Sponsor Guidelines</a:t>
              </a:r>
              <a:endParaRPr sz="1200" dirty="0">
                <a:cs typeface="Palatino Linotype"/>
              </a:endParaRPr>
            </a:p>
          </p:txBody>
        </p:sp>
      </p:grpSp>
      <p:grpSp>
        <p:nvGrpSpPr>
          <p:cNvPr id="158" name="Group 157">
            <a:extLst>
              <a:ext uri="{FF2B5EF4-FFF2-40B4-BE49-F238E27FC236}">
                <a16:creationId xmlns:a16="http://schemas.microsoft.com/office/drawing/2014/main" id="{0B7DB0AA-A254-71D3-D616-F61A082909F5}"/>
              </a:ext>
            </a:extLst>
          </p:cNvPr>
          <p:cNvGrpSpPr/>
          <p:nvPr/>
        </p:nvGrpSpPr>
        <p:grpSpPr>
          <a:xfrm>
            <a:off x="6536795" y="6209854"/>
            <a:ext cx="1581150" cy="684043"/>
            <a:chOff x="6545865" y="6209855"/>
            <a:chExt cx="1581150" cy="694658"/>
          </a:xfrm>
        </p:grpSpPr>
        <p:sp>
          <p:nvSpPr>
            <p:cNvPr id="96" name="object 109">
              <a:extLst>
                <a:ext uri="{FF2B5EF4-FFF2-40B4-BE49-F238E27FC236}">
                  <a16:creationId xmlns:a16="http://schemas.microsoft.com/office/drawing/2014/main" id="{221BC6A9-25A7-4879-D5E2-B36FB55DF970}"/>
                </a:ext>
              </a:extLst>
            </p:cNvPr>
            <p:cNvSpPr/>
            <p:nvPr/>
          </p:nvSpPr>
          <p:spPr>
            <a:xfrm>
              <a:off x="6545865" y="6209855"/>
              <a:ext cx="1581150" cy="694658"/>
            </a:xfrm>
            <a:custGeom>
              <a:avLst/>
              <a:gdLst/>
              <a:ahLst/>
              <a:cxnLst/>
              <a:rect l="l" t="t" r="r" b="b"/>
              <a:pathLst>
                <a:path w="1581150" h="6858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466850" y="0"/>
                  </a:lnTo>
                  <a:lnTo>
                    <a:pt x="1511337" y="8983"/>
                  </a:lnTo>
                  <a:lnTo>
                    <a:pt x="1547669" y="33480"/>
                  </a:lnTo>
                  <a:lnTo>
                    <a:pt x="1572166" y="69812"/>
                  </a:lnTo>
                  <a:lnTo>
                    <a:pt x="1581150" y="114300"/>
                  </a:lnTo>
                  <a:lnTo>
                    <a:pt x="1581150" y="571373"/>
                  </a:lnTo>
                  <a:lnTo>
                    <a:pt x="1572166" y="615860"/>
                  </a:lnTo>
                  <a:lnTo>
                    <a:pt x="1547669" y="652192"/>
                  </a:lnTo>
                  <a:lnTo>
                    <a:pt x="1511337" y="676689"/>
                  </a:lnTo>
                  <a:lnTo>
                    <a:pt x="1466850" y="685673"/>
                  </a:lnTo>
                  <a:lnTo>
                    <a:pt x="114300" y="685673"/>
                  </a:lnTo>
                  <a:lnTo>
                    <a:pt x="69812" y="676689"/>
                  </a:lnTo>
                  <a:lnTo>
                    <a:pt x="33480" y="652192"/>
                  </a:lnTo>
                  <a:lnTo>
                    <a:pt x="8983" y="615860"/>
                  </a:lnTo>
                  <a:lnTo>
                    <a:pt x="0" y="571373"/>
                  </a:lnTo>
                  <a:lnTo>
                    <a:pt x="0" y="114300"/>
                  </a:lnTo>
                  <a:close/>
                </a:path>
              </a:pathLst>
            </a:custGeom>
            <a:ln w="19050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" name="object 94">
              <a:extLst>
                <a:ext uri="{FF2B5EF4-FFF2-40B4-BE49-F238E27FC236}">
                  <a16:creationId xmlns:a16="http://schemas.microsoft.com/office/drawing/2014/main" id="{E0411B96-A617-D747-DD41-2903EB393DB0}"/>
                </a:ext>
              </a:extLst>
            </p:cNvPr>
            <p:cNvSpPr txBox="1"/>
            <p:nvPr/>
          </p:nvSpPr>
          <p:spPr>
            <a:xfrm>
              <a:off x="6606030" y="6275369"/>
              <a:ext cx="1452625" cy="566822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Prepare Proposal in Sponsor’s Submission System </a:t>
              </a:r>
              <a:endParaRPr sz="1200" dirty="0">
                <a:cs typeface="Palatino Linotype"/>
              </a:endParaRPr>
            </a:p>
          </p:txBody>
        </p:sp>
      </p:grpSp>
      <p:grpSp>
        <p:nvGrpSpPr>
          <p:cNvPr id="157" name="Group 156">
            <a:extLst>
              <a:ext uri="{FF2B5EF4-FFF2-40B4-BE49-F238E27FC236}">
                <a16:creationId xmlns:a16="http://schemas.microsoft.com/office/drawing/2014/main" id="{BFE7D35E-408E-D73C-FC4F-5FD92A25D746}"/>
              </a:ext>
            </a:extLst>
          </p:cNvPr>
          <p:cNvGrpSpPr/>
          <p:nvPr/>
        </p:nvGrpSpPr>
        <p:grpSpPr>
          <a:xfrm>
            <a:off x="6530403" y="7017663"/>
            <a:ext cx="1585311" cy="684044"/>
            <a:chOff x="6516201" y="7045734"/>
            <a:chExt cx="1585311" cy="684044"/>
          </a:xfrm>
        </p:grpSpPr>
        <p:sp>
          <p:nvSpPr>
            <p:cNvPr id="76" name="object 91">
              <a:extLst>
                <a:ext uri="{FF2B5EF4-FFF2-40B4-BE49-F238E27FC236}">
                  <a16:creationId xmlns:a16="http://schemas.microsoft.com/office/drawing/2014/main" id="{CF1F9DA7-8E44-D7C1-ADFB-6473ACD2B8DC}"/>
                </a:ext>
              </a:extLst>
            </p:cNvPr>
            <p:cNvSpPr/>
            <p:nvPr/>
          </p:nvSpPr>
          <p:spPr>
            <a:xfrm>
              <a:off x="6520362" y="7045734"/>
              <a:ext cx="1581150" cy="684044"/>
            </a:xfrm>
            <a:custGeom>
              <a:avLst/>
              <a:gdLst/>
              <a:ahLst/>
              <a:cxnLst/>
              <a:rect l="l" t="t" r="r" b="b"/>
              <a:pathLst>
                <a:path w="1581150" h="6858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466850" y="0"/>
                  </a:lnTo>
                  <a:lnTo>
                    <a:pt x="1511337" y="8983"/>
                  </a:lnTo>
                  <a:lnTo>
                    <a:pt x="1547669" y="33480"/>
                  </a:lnTo>
                  <a:lnTo>
                    <a:pt x="1572166" y="69812"/>
                  </a:lnTo>
                  <a:lnTo>
                    <a:pt x="1581150" y="114300"/>
                  </a:lnTo>
                  <a:lnTo>
                    <a:pt x="1581150" y="571373"/>
                  </a:lnTo>
                  <a:lnTo>
                    <a:pt x="1572166" y="615860"/>
                  </a:lnTo>
                  <a:lnTo>
                    <a:pt x="1547669" y="652192"/>
                  </a:lnTo>
                  <a:lnTo>
                    <a:pt x="1511337" y="676689"/>
                  </a:lnTo>
                  <a:lnTo>
                    <a:pt x="1466850" y="685673"/>
                  </a:lnTo>
                  <a:lnTo>
                    <a:pt x="114300" y="685673"/>
                  </a:lnTo>
                  <a:lnTo>
                    <a:pt x="69812" y="676689"/>
                  </a:lnTo>
                  <a:lnTo>
                    <a:pt x="33480" y="652192"/>
                  </a:lnTo>
                  <a:lnTo>
                    <a:pt x="8983" y="615860"/>
                  </a:lnTo>
                  <a:lnTo>
                    <a:pt x="0" y="571373"/>
                  </a:lnTo>
                  <a:lnTo>
                    <a:pt x="0" y="114300"/>
                  </a:lnTo>
                  <a:close/>
                </a:path>
              </a:pathLst>
            </a:custGeom>
            <a:ln w="19050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" name="object 94">
              <a:extLst>
                <a:ext uri="{FF2B5EF4-FFF2-40B4-BE49-F238E27FC236}">
                  <a16:creationId xmlns:a16="http://schemas.microsoft.com/office/drawing/2014/main" id="{15DC9D12-032F-D9FD-2392-E16A948E2C92}"/>
                </a:ext>
              </a:extLst>
            </p:cNvPr>
            <p:cNvSpPr txBox="1"/>
            <p:nvPr/>
          </p:nvSpPr>
          <p:spPr>
            <a:xfrm>
              <a:off x="6516201" y="7156351"/>
              <a:ext cx="1581150" cy="39498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Draft budget/</a:t>
              </a:r>
            </a:p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justification with PI</a:t>
              </a:r>
              <a:endParaRPr sz="1200" dirty="0">
                <a:cs typeface="Palatino Linotype"/>
              </a:endParaRPr>
            </a:p>
          </p:txBody>
        </p:sp>
      </p:grpSp>
      <p:grpSp>
        <p:nvGrpSpPr>
          <p:cNvPr id="159" name="Group 158">
            <a:extLst>
              <a:ext uri="{FF2B5EF4-FFF2-40B4-BE49-F238E27FC236}">
                <a16:creationId xmlns:a16="http://schemas.microsoft.com/office/drawing/2014/main" id="{DC952157-C366-D23C-2DAF-469D98B0CD76}"/>
              </a:ext>
            </a:extLst>
          </p:cNvPr>
          <p:cNvGrpSpPr/>
          <p:nvPr/>
        </p:nvGrpSpPr>
        <p:grpSpPr>
          <a:xfrm>
            <a:off x="6489823" y="7823717"/>
            <a:ext cx="1628121" cy="685800"/>
            <a:chOff x="6498870" y="7913724"/>
            <a:chExt cx="1631917" cy="685800"/>
          </a:xfrm>
        </p:grpSpPr>
        <p:sp>
          <p:nvSpPr>
            <p:cNvPr id="82" name="object 105">
              <a:extLst>
                <a:ext uri="{FF2B5EF4-FFF2-40B4-BE49-F238E27FC236}">
                  <a16:creationId xmlns:a16="http://schemas.microsoft.com/office/drawing/2014/main" id="{317AC38A-E2C7-BC95-758B-FC342E4A6486}"/>
                </a:ext>
              </a:extLst>
            </p:cNvPr>
            <p:cNvSpPr/>
            <p:nvPr/>
          </p:nvSpPr>
          <p:spPr>
            <a:xfrm>
              <a:off x="6549637" y="7913724"/>
              <a:ext cx="1581150" cy="685800"/>
            </a:xfrm>
            <a:custGeom>
              <a:avLst/>
              <a:gdLst/>
              <a:ahLst/>
              <a:cxnLst/>
              <a:rect l="l" t="t" r="r" b="b"/>
              <a:pathLst>
                <a:path w="1581150" h="6858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466850" y="0"/>
                  </a:lnTo>
                  <a:lnTo>
                    <a:pt x="1511337" y="8983"/>
                  </a:lnTo>
                  <a:lnTo>
                    <a:pt x="1547669" y="33480"/>
                  </a:lnTo>
                  <a:lnTo>
                    <a:pt x="1572166" y="69812"/>
                  </a:lnTo>
                  <a:lnTo>
                    <a:pt x="1581150" y="114300"/>
                  </a:lnTo>
                  <a:lnTo>
                    <a:pt x="1581150" y="571372"/>
                  </a:lnTo>
                  <a:lnTo>
                    <a:pt x="1572166" y="615860"/>
                  </a:lnTo>
                  <a:lnTo>
                    <a:pt x="1547669" y="652192"/>
                  </a:lnTo>
                  <a:lnTo>
                    <a:pt x="1511337" y="676689"/>
                  </a:lnTo>
                  <a:lnTo>
                    <a:pt x="1466850" y="685672"/>
                  </a:lnTo>
                  <a:lnTo>
                    <a:pt x="114300" y="685672"/>
                  </a:lnTo>
                  <a:lnTo>
                    <a:pt x="69812" y="676689"/>
                  </a:lnTo>
                  <a:lnTo>
                    <a:pt x="33480" y="652192"/>
                  </a:lnTo>
                  <a:lnTo>
                    <a:pt x="8983" y="615860"/>
                  </a:lnTo>
                  <a:lnTo>
                    <a:pt x="0" y="571372"/>
                  </a:lnTo>
                  <a:lnTo>
                    <a:pt x="0" y="114300"/>
                  </a:lnTo>
                  <a:close/>
                </a:path>
              </a:pathLst>
            </a:custGeom>
            <a:ln w="19050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" name="object 94">
              <a:extLst>
                <a:ext uri="{FF2B5EF4-FFF2-40B4-BE49-F238E27FC236}">
                  <a16:creationId xmlns:a16="http://schemas.microsoft.com/office/drawing/2014/main" id="{97C7CCEE-F7AD-CF4B-7162-2DEE681F25DB}"/>
                </a:ext>
              </a:extLst>
            </p:cNvPr>
            <p:cNvSpPr txBox="1"/>
            <p:nvPr/>
          </p:nvSpPr>
          <p:spPr>
            <a:xfrm>
              <a:off x="6498870" y="7944745"/>
              <a:ext cx="1581150" cy="59247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Coordinate </a:t>
              </a:r>
            </a:p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Receipt of </a:t>
              </a:r>
            </a:p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Subaward Docs</a:t>
              </a:r>
              <a:endParaRPr sz="1200" dirty="0">
                <a:cs typeface="Palatino Linotype"/>
              </a:endParaRPr>
            </a:p>
          </p:txBody>
        </p:sp>
      </p:grpSp>
      <p:grpSp>
        <p:nvGrpSpPr>
          <p:cNvPr id="154" name="Group 153">
            <a:extLst>
              <a:ext uri="{FF2B5EF4-FFF2-40B4-BE49-F238E27FC236}">
                <a16:creationId xmlns:a16="http://schemas.microsoft.com/office/drawing/2014/main" id="{94CBA59C-6982-9049-AB0F-1F9F64583628}"/>
              </a:ext>
            </a:extLst>
          </p:cNvPr>
          <p:cNvGrpSpPr/>
          <p:nvPr/>
        </p:nvGrpSpPr>
        <p:grpSpPr>
          <a:xfrm>
            <a:off x="6535964" y="8609143"/>
            <a:ext cx="1581150" cy="685800"/>
            <a:chOff x="6533609" y="8755937"/>
            <a:chExt cx="1581150" cy="685800"/>
          </a:xfrm>
        </p:grpSpPr>
        <p:sp>
          <p:nvSpPr>
            <p:cNvPr id="80" name="object 92">
              <a:extLst>
                <a:ext uri="{FF2B5EF4-FFF2-40B4-BE49-F238E27FC236}">
                  <a16:creationId xmlns:a16="http://schemas.microsoft.com/office/drawing/2014/main" id="{E0D3B42B-FE76-B1F9-05E3-1B4C3F03F38F}"/>
                </a:ext>
              </a:extLst>
            </p:cNvPr>
            <p:cNvSpPr/>
            <p:nvPr/>
          </p:nvSpPr>
          <p:spPr>
            <a:xfrm>
              <a:off x="6533609" y="8755937"/>
              <a:ext cx="1581150" cy="685800"/>
            </a:xfrm>
            <a:custGeom>
              <a:avLst/>
              <a:gdLst/>
              <a:ahLst/>
              <a:cxnLst/>
              <a:rect l="l" t="t" r="r" b="b"/>
              <a:pathLst>
                <a:path w="1581150" h="685800">
                  <a:moveTo>
                    <a:pt x="0" y="114173"/>
                  </a:moveTo>
                  <a:lnTo>
                    <a:pt x="8983" y="69705"/>
                  </a:lnTo>
                  <a:lnTo>
                    <a:pt x="33480" y="33416"/>
                  </a:lnTo>
                  <a:lnTo>
                    <a:pt x="69812" y="8963"/>
                  </a:lnTo>
                  <a:lnTo>
                    <a:pt x="114300" y="0"/>
                  </a:lnTo>
                  <a:lnTo>
                    <a:pt x="1466850" y="0"/>
                  </a:lnTo>
                  <a:lnTo>
                    <a:pt x="1511337" y="8963"/>
                  </a:lnTo>
                  <a:lnTo>
                    <a:pt x="1547669" y="33416"/>
                  </a:lnTo>
                  <a:lnTo>
                    <a:pt x="1572166" y="69705"/>
                  </a:lnTo>
                  <a:lnTo>
                    <a:pt x="1581150" y="114173"/>
                  </a:lnTo>
                  <a:lnTo>
                    <a:pt x="1581150" y="571246"/>
                  </a:lnTo>
                  <a:lnTo>
                    <a:pt x="1572166" y="615733"/>
                  </a:lnTo>
                  <a:lnTo>
                    <a:pt x="1547669" y="652065"/>
                  </a:lnTo>
                  <a:lnTo>
                    <a:pt x="1511337" y="676562"/>
                  </a:lnTo>
                  <a:lnTo>
                    <a:pt x="1466850" y="685546"/>
                  </a:lnTo>
                  <a:lnTo>
                    <a:pt x="114300" y="685546"/>
                  </a:lnTo>
                  <a:lnTo>
                    <a:pt x="69812" y="676562"/>
                  </a:lnTo>
                  <a:lnTo>
                    <a:pt x="33480" y="652065"/>
                  </a:lnTo>
                  <a:lnTo>
                    <a:pt x="8983" y="615733"/>
                  </a:lnTo>
                  <a:lnTo>
                    <a:pt x="0" y="571246"/>
                  </a:lnTo>
                  <a:lnTo>
                    <a:pt x="0" y="114173"/>
                  </a:lnTo>
                  <a:close/>
                </a:path>
              </a:pathLst>
            </a:custGeom>
            <a:ln w="19050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" name="object 94">
              <a:extLst>
                <a:ext uri="{FF2B5EF4-FFF2-40B4-BE49-F238E27FC236}">
                  <a16:creationId xmlns:a16="http://schemas.microsoft.com/office/drawing/2014/main" id="{AAC32026-8F00-2DBC-DAB4-41B15E916C19}"/>
                </a:ext>
              </a:extLst>
            </p:cNvPr>
            <p:cNvSpPr txBox="1"/>
            <p:nvPr/>
          </p:nvSpPr>
          <p:spPr>
            <a:xfrm>
              <a:off x="6584468" y="8805275"/>
              <a:ext cx="1425580" cy="566822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Prepare Cost Share Approval Forms</a:t>
              </a:r>
              <a:endParaRPr sz="1200" dirty="0">
                <a:cs typeface="Palatino Linotype"/>
              </a:endParaRPr>
            </a:p>
          </p:txBody>
        </p:sp>
      </p:grp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CCB78569-FB0C-6BA8-B935-B0CE1E67311E}"/>
              </a:ext>
            </a:extLst>
          </p:cNvPr>
          <p:cNvGrpSpPr/>
          <p:nvPr/>
        </p:nvGrpSpPr>
        <p:grpSpPr>
          <a:xfrm>
            <a:off x="4517775" y="11010189"/>
            <a:ext cx="7071532" cy="828965"/>
            <a:chOff x="4518744" y="10951474"/>
            <a:chExt cx="7232950" cy="1090043"/>
          </a:xfrm>
        </p:grpSpPr>
        <p:sp>
          <p:nvSpPr>
            <p:cNvPr id="105" name="TextBox 104">
              <a:extLst>
                <a:ext uri="{FF2B5EF4-FFF2-40B4-BE49-F238E27FC236}">
                  <a16:creationId xmlns:a16="http://schemas.microsoft.com/office/drawing/2014/main" id="{B7CCF8AA-BCAE-2FD5-50AF-8339BADBBD0A}"/>
                </a:ext>
              </a:extLst>
            </p:cNvPr>
            <p:cNvSpPr txBox="1"/>
            <p:nvPr/>
          </p:nvSpPr>
          <p:spPr>
            <a:xfrm>
              <a:off x="4518744" y="11010643"/>
              <a:ext cx="7109853" cy="9627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617205" marR="146050" lvl="1" algn="l" defTabSz="1219170" rtl="0" eaLnBrk="1" fontAlgn="auto" latinLnBrk="0" hangingPunct="1">
                <a:lnSpc>
                  <a:spcPct val="99400"/>
                </a:lnSpc>
                <a:spcBef>
                  <a:spcPts val="40"/>
                </a:spcBef>
                <a:spcAft>
                  <a:spcPts val="0"/>
                </a:spcAft>
                <a:buClrTx/>
                <a:buSzTx/>
                <a:tabLst>
                  <a:tab pos="179070" algn="l"/>
                  <a:tab pos="179705" algn="l"/>
                </a:tabLst>
                <a:defRPr/>
              </a:pPr>
              <a:r>
                <a:rPr kumimoji="0" lang="en-US" sz="1400" b="1" i="1" u="none" strike="noStrike" kern="1200" cap="none" spc="0" normalizeH="0" baseline="0" noProof="0" dirty="0">
                  <a:ln>
                    <a:noFill/>
                  </a:ln>
                  <a:solidFill>
                    <a:srgbClr val="007155"/>
                  </a:solidFill>
                  <a:effectLst/>
                  <a:uLnTx/>
                  <a:uFillTx/>
                  <a:cs typeface="Calibri"/>
                </a:rPr>
                <a:t>Note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7155"/>
                  </a:solidFill>
                  <a:effectLst/>
                  <a:uLnTx/>
                  <a:uFillTx/>
                  <a:cs typeface="Calibri"/>
                </a:rPr>
                <a:t>: PI must be responsive during this period to ensure</a:t>
              </a:r>
              <a:r>
                <a:rPr lang="en-US" sz="1400" dirty="0">
                  <a:solidFill>
                    <a:srgbClr val="007155"/>
                  </a:solidFill>
                  <a:cs typeface="Calibri"/>
                </a:rPr>
                <a:t> 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7155"/>
                  </a:solidFill>
                  <a:effectLst/>
                  <a:uLnTx/>
                  <a:uFillTx/>
                  <a:cs typeface="Calibri"/>
                </a:rPr>
                <a:t>level of service at time of request.  </a:t>
              </a:r>
              <a:r>
                <a:rPr kumimoji="0" lang="en-US" sz="1400" b="0" i="0" u="none" strike="noStrike" kern="1200" cap="none" spc="20" normalizeH="0" baseline="0" noProof="0" dirty="0">
                  <a:ln>
                    <a:noFill/>
                  </a:ln>
                  <a:solidFill>
                    <a:srgbClr val="007155"/>
                  </a:solidFill>
                  <a:effectLst/>
                  <a:uLnTx/>
                  <a:uFillTx/>
                  <a:cs typeface="Calibri"/>
                </a:rPr>
                <a:t>Pre-Award Administrators will make every attempt, </a:t>
              </a:r>
              <a:r>
                <a:rPr kumimoji="0" lang="en-US" sz="1400" b="1" i="1" u="none" strike="noStrike" kern="1200" cap="none" spc="20" normalizeH="0" baseline="0" noProof="0" dirty="0">
                  <a:ln>
                    <a:noFill/>
                  </a:ln>
                  <a:solidFill>
                    <a:srgbClr val="007155"/>
                  </a:solidFill>
                  <a:effectLst/>
                  <a:uLnTx/>
                  <a:uFillTx/>
                  <a:cs typeface="Calibri"/>
                </a:rPr>
                <a:t>within standard business hours</a:t>
              </a:r>
              <a:r>
                <a:rPr kumimoji="0" lang="en-US" sz="1400" b="0" i="0" u="none" strike="noStrike" kern="1200" cap="none" spc="20" normalizeH="0" baseline="0" noProof="0" dirty="0">
                  <a:ln>
                    <a:noFill/>
                  </a:ln>
                  <a:solidFill>
                    <a:srgbClr val="007155"/>
                  </a:solidFill>
                  <a:effectLst/>
                  <a:uLnTx/>
                  <a:uFillTx/>
                  <a:cs typeface="Calibri"/>
                </a:rPr>
                <a:t>, to meet submission deadlines with short timelines</a:t>
              </a:r>
              <a:r>
                <a:rPr kumimoji="0" lang="en-US" sz="1400" b="1" i="0" u="none" strike="noStrike" kern="1200" cap="none" spc="20" normalizeH="0" baseline="0" noProof="0" dirty="0">
                  <a:ln>
                    <a:noFill/>
                  </a:ln>
                  <a:solidFill>
                    <a:srgbClr val="007155"/>
                  </a:solidFill>
                  <a:effectLst/>
                  <a:uLnTx/>
                  <a:uFillTx/>
                  <a:cs typeface="Calibri"/>
                </a:rPr>
                <a:t>.</a:t>
              </a:r>
            </a:p>
          </p:txBody>
        </p:sp>
        <p:sp>
          <p:nvSpPr>
            <p:cNvPr id="107" name="Rectangle: Rounded Corners 106">
              <a:extLst>
                <a:ext uri="{FF2B5EF4-FFF2-40B4-BE49-F238E27FC236}">
                  <a16:creationId xmlns:a16="http://schemas.microsoft.com/office/drawing/2014/main" id="{51B9E091-5B78-F9FA-AEC0-E9F0B5435169}"/>
                </a:ext>
              </a:extLst>
            </p:cNvPr>
            <p:cNvSpPr/>
            <p:nvPr/>
          </p:nvSpPr>
          <p:spPr>
            <a:xfrm>
              <a:off x="4814527" y="10951474"/>
              <a:ext cx="6937167" cy="1090043"/>
            </a:xfrm>
            <a:prstGeom prst="roundRect">
              <a:avLst/>
            </a:prstGeom>
            <a:noFill/>
            <a:ln w="19050">
              <a:solidFill>
                <a:srgbClr val="00715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1" name="Group 150">
            <a:extLst>
              <a:ext uri="{FF2B5EF4-FFF2-40B4-BE49-F238E27FC236}">
                <a16:creationId xmlns:a16="http://schemas.microsoft.com/office/drawing/2014/main" id="{5685B009-17A1-DA73-F472-0E2A6B4C8B24}"/>
              </a:ext>
            </a:extLst>
          </p:cNvPr>
          <p:cNvGrpSpPr/>
          <p:nvPr/>
        </p:nvGrpSpPr>
        <p:grpSpPr>
          <a:xfrm>
            <a:off x="4799794" y="6209854"/>
            <a:ext cx="1595328" cy="685800"/>
            <a:chOff x="4788138" y="6210336"/>
            <a:chExt cx="1581150" cy="685800"/>
          </a:xfrm>
        </p:grpSpPr>
        <p:sp>
          <p:nvSpPr>
            <p:cNvPr id="55" name="object 110">
              <a:extLst>
                <a:ext uri="{FF2B5EF4-FFF2-40B4-BE49-F238E27FC236}">
                  <a16:creationId xmlns:a16="http://schemas.microsoft.com/office/drawing/2014/main" id="{512B821F-DF57-7FD2-ECAD-6F1F72010780}"/>
                </a:ext>
              </a:extLst>
            </p:cNvPr>
            <p:cNvSpPr/>
            <p:nvPr/>
          </p:nvSpPr>
          <p:spPr>
            <a:xfrm>
              <a:off x="4788138" y="6210336"/>
              <a:ext cx="1581150" cy="685800"/>
            </a:xfrm>
            <a:custGeom>
              <a:avLst/>
              <a:gdLst/>
              <a:ahLst/>
              <a:cxnLst/>
              <a:rect l="l" t="t" r="r" b="b"/>
              <a:pathLst>
                <a:path w="1581150" h="6858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466850" y="0"/>
                  </a:lnTo>
                  <a:lnTo>
                    <a:pt x="1511337" y="8983"/>
                  </a:lnTo>
                  <a:lnTo>
                    <a:pt x="1547669" y="33480"/>
                  </a:lnTo>
                  <a:lnTo>
                    <a:pt x="1572166" y="69812"/>
                  </a:lnTo>
                  <a:lnTo>
                    <a:pt x="1581150" y="114300"/>
                  </a:lnTo>
                  <a:lnTo>
                    <a:pt x="1581150" y="571373"/>
                  </a:lnTo>
                  <a:lnTo>
                    <a:pt x="1572166" y="615860"/>
                  </a:lnTo>
                  <a:lnTo>
                    <a:pt x="1547669" y="652192"/>
                  </a:lnTo>
                  <a:lnTo>
                    <a:pt x="1511337" y="676689"/>
                  </a:lnTo>
                  <a:lnTo>
                    <a:pt x="1466850" y="685673"/>
                  </a:lnTo>
                  <a:lnTo>
                    <a:pt x="114300" y="685673"/>
                  </a:lnTo>
                  <a:lnTo>
                    <a:pt x="69812" y="676689"/>
                  </a:lnTo>
                  <a:lnTo>
                    <a:pt x="33480" y="652192"/>
                  </a:lnTo>
                  <a:lnTo>
                    <a:pt x="8983" y="615860"/>
                  </a:lnTo>
                  <a:lnTo>
                    <a:pt x="0" y="571373"/>
                  </a:lnTo>
                  <a:lnTo>
                    <a:pt x="0" y="114300"/>
                  </a:lnTo>
                  <a:close/>
                </a:path>
              </a:pathLst>
            </a:custGeom>
            <a:ln w="19050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" name="object 94">
              <a:extLst>
                <a:ext uri="{FF2B5EF4-FFF2-40B4-BE49-F238E27FC236}">
                  <a16:creationId xmlns:a16="http://schemas.microsoft.com/office/drawing/2014/main" id="{455D8F27-3956-F974-F357-7F9F4B6ECFD7}"/>
                </a:ext>
              </a:extLst>
            </p:cNvPr>
            <p:cNvSpPr txBox="1"/>
            <p:nvPr/>
          </p:nvSpPr>
          <p:spPr>
            <a:xfrm>
              <a:off x="4936117" y="6346769"/>
              <a:ext cx="1274551" cy="38215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Enter Budget into UVMClick</a:t>
              </a:r>
              <a:endParaRPr sz="1200" dirty="0">
                <a:cs typeface="Palatino Linotype"/>
              </a:endParaRPr>
            </a:p>
          </p:txBody>
        </p:sp>
      </p:grpSp>
      <p:grpSp>
        <p:nvGrpSpPr>
          <p:cNvPr id="144" name="Group 143">
            <a:extLst>
              <a:ext uri="{FF2B5EF4-FFF2-40B4-BE49-F238E27FC236}">
                <a16:creationId xmlns:a16="http://schemas.microsoft.com/office/drawing/2014/main" id="{173A82AD-B86D-B094-3C7E-45D48C0DA6C6}"/>
              </a:ext>
            </a:extLst>
          </p:cNvPr>
          <p:cNvGrpSpPr/>
          <p:nvPr/>
        </p:nvGrpSpPr>
        <p:grpSpPr>
          <a:xfrm>
            <a:off x="9995188" y="8612479"/>
            <a:ext cx="1594119" cy="685800"/>
            <a:chOff x="9951950" y="8729362"/>
            <a:chExt cx="1621378" cy="685800"/>
          </a:xfrm>
        </p:grpSpPr>
        <p:sp>
          <p:nvSpPr>
            <p:cNvPr id="18" name="object 94">
              <a:extLst>
                <a:ext uri="{FF2B5EF4-FFF2-40B4-BE49-F238E27FC236}">
                  <a16:creationId xmlns:a16="http://schemas.microsoft.com/office/drawing/2014/main" id="{EAF3ACD7-A966-73FE-A320-DFA21FB2390C}"/>
                </a:ext>
              </a:extLst>
            </p:cNvPr>
            <p:cNvSpPr txBox="1"/>
            <p:nvPr/>
          </p:nvSpPr>
          <p:spPr>
            <a:xfrm>
              <a:off x="10142179" y="8785714"/>
              <a:ext cx="1277579" cy="566822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Obtain Cost Sharing Approvals</a:t>
              </a:r>
              <a:endParaRPr sz="1200" dirty="0">
                <a:cs typeface="Palatino Linotype"/>
              </a:endParaRPr>
            </a:p>
          </p:txBody>
        </p:sp>
        <p:sp>
          <p:nvSpPr>
            <p:cNvPr id="98" name="object 106">
              <a:extLst>
                <a:ext uri="{FF2B5EF4-FFF2-40B4-BE49-F238E27FC236}">
                  <a16:creationId xmlns:a16="http://schemas.microsoft.com/office/drawing/2014/main" id="{B343860E-A3DB-7FE3-AF4C-28C03771958F}"/>
                </a:ext>
              </a:extLst>
            </p:cNvPr>
            <p:cNvSpPr/>
            <p:nvPr/>
          </p:nvSpPr>
          <p:spPr>
            <a:xfrm>
              <a:off x="9951950" y="8729362"/>
              <a:ext cx="1621378" cy="685800"/>
            </a:xfrm>
            <a:custGeom>
              <a:avLst/>
              <a:gdLst/>
              <a:ahLst/>
              <a:cxnLst/>
              <a:rect l="l" t="t" r="r" b="b"/>
              <a:pathLst>
                <a:path w="1581150" h="6858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466850" y="0"/>
                  </a:lnTo>
                  <a:lnTo>
                    <a:pt x="1511337" y="8983"/>
                  </a:lnTo>
                  <a:lnTo>
                    <a:pt x="1547669" y="33480"/>
                  </a:lnTo>
                  <a:lnTo>
                    <a:pt x="1572166" y="69812"/>
                  </a:lnTo>
                  <a:lnTo>
                    <a:pt x="1581150" y="114300"/>
                  </a:lnTo>
                  <a:lnTo>
                    <a:pt x="1581150" y="571372"/>
                  </a:lnTo>
                  <a:lnTo>
                    <a:pt x="1572166" y="615860"/>
                  </a:lnTo>
                  <a:lnTo>
                    <a:pt x="1547669" y="652192"/>
                  </a:lnTo>
                  <a:lnTo>
                    <a:pt x="1511337" y="676689"/>
                  </a:lnTo>
                  <a:lnTo>
                    <a:pt x="1466850" y="685672"/>
                  </a:lnTo>
                  <a:lnTo>
                    <a:pt x="114300" y="685672"/>
                  </a:lnTo>
                  <a:lnTo>
                    <a:pt x="69812" y="676689"/>
                  </a:lnTo>
                  <a:lnTo>
                    <a:pt x="33480" y="652192"/>
                  </a:lnTo>
                  <a:lnTo>
                    <a:pt x="8983" y="615860"/>
                  </a:lnTo>
                  <a:lnTo>
                    <a:pt x="0" y="571372"/>
                  </a:lnTo>
                  <a:lnTo>
                    <a:pt x="0" y="114300"/>
                  </a:lnTo>
                  <a:close/>
                </a:path>
              </a:pathLst>
            </a:custGeom>
            <a:ln w="19050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42" name="Group 141">
            <a:extLst>
              <a:ext uri="{FF2B5EF4-FFF2-40B4-BE49-F238E27FC236}">
                <a16:creationId xmlns:a16="http://schemas.microsoft.com/office/drawing/2014/main" id="{E594A64B-F57E-511C-E57E-D1B533FC2E9F}"/>
              </a:ext>
            </a:extLst>
          </p:cNvPr>
          <p:cNvGrpSpPr/>
          <p:nvPr/>
        </p:nvGrpSpPr>
        <p:grpSpPr>
          <a:xfrm>
            <a:off x="9995185" y="10203294"/>
            <a:ext cx="1594122" cy="685800"/>
            <a:chOff x="9993430" y="10341467"/>
            <a:chExt cx="1621382" cy="685800"/>
          </a:xfrm>
        </p:grpSpPr>
        <p:sp>
          <p:nvSpPr>
            <p:cNvPr id="97" name="object 98">
              <a:extLst>
                <a:ext uri="{FF2B5EF4-FFF2-40B4-BE49-F238E27FC236}">
                  <a16:creationId xmlns:a16="http://schemas.microsoft.com/office/drawing/2014/main" id="{86966FC5-2FB8-34E1-110D-2FD61C721E1C}"/>
                </a:ext>
              </a:extLst>
            </p:cNvPr>
            <p:cNvSpPr/>
            <p:nvPr/>
          </p:nvSpPr>
          <p:spPr>
            <a:xfrm>
              <a:off x="9993430" y="10341467"/>
              <a:ext cx="1621382" cy="685800"/>
            </a:xfrm>
            <a:custGeom>
              <a:avLst/>
              <a:gdLst/>
              <a:ahLst/>
              <a:cxnLst/>
              <a:rect l="l" t="t" r="r" b="b"/>
              <a:pathLst>
                <a:path w="1581150" h="6858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466850" y="0"/>
                  </a:lnTo>
                  <a:lnTo>
                    <a:pt x="1511337" y="8983"/>
                  </a:lnTo>
                  <a:lnTo>
                    <a:pt x="1547669" y="33480"/>
                  </a:lnTo>
                  <a:lnTo>
                    <a:pt x="1572166" y="69812"/>
                  </a:lnTo>
                  <a:lnTo>
                    <a:pt x="1581150" y="114300"/>
                  </a:lnTo>
                  <a:lnTo>
                    <a:pt x="1581150" y="571373"/>
                  </a:lnTo>
                  <a:lnTo>
                    <a:pt x="1572166" y="615840"/>
                  </a:lnTo>
                  <a:lnTo>
                    <a:pt x="1547669" y="652129"/>
                  </a:lnTo>
                  <a:lnTo>
                    <a:pt x="1511337" y="676582"/>
                  </a:lnTo>
                  <a:lnTo>
                    <a:pt x="1466850" y="685546"/>
                  </a:lnTo>
                  <a:lnTo>
                    <a:pt x="114300" y="685546"/>
                  </a:lnTo>
                  <a:lnTo>
                    <a:pt x="69812" y="676582"/>
                  </a:lnTo>
                  <a:lnTo>
                    <a:pt x="33480" y="652129"/>
                  </a:lnTo>
                  <a:lnTo>
                    <a:pt x="8983" y="615840"/>
                  </a:lnTo>
                  <a:lnTo>
                    <a:pt x="0" y="571373"/>
                  </a:lnTo>
                  <a:lnTo>
                    <a:pt x="0" y="114300"/>
                  </a:lnTo>
                  <a:close/>
                </a:path>
              </a:pathLst>
            </a:custGeom>
            <a:ln w="19050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" name="object 94">
              <a:extLst>
                <a:ext uri="{FF2B5EF4-FFF2-40B4-BE49-F238E27FC236}">
                  <a16:creationId xmlns:a16="http://schemas.microsoft.com/office/drawing/2014/main" id="{29BDCD6C-1A5A-2D4E-1E6F-40C0BA725CAA}"/>
                </a:ext>
              </a:extLst>
            </p:cNvPr>
            <p:cNvSpPr txBox="1"/>
            <p:nvPr/>
          </p:nvSpPr>
          <p:spPr>
            <a:xfrm>
              <a:off x="9995159" y="10415017"/>
              <a:ext cx="1581150" cy="566822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Participate in project team meetings</a:t>
              </a:r>
              <a:endParaRPr sz="1200" dirty="0">
                <a:cs typeface="Palatino Linotype"/>
              </a:endParaRP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53BBE81F-F097-62B7-C7BC-C1E61A818BAA}"/>
              </a:ext>
            </a:extLst>
          </p:cNvPr>
          <p:cNvSpPr txBox="1"/>
          <p:nvPr/>
        </p:nvSpPr>
        <p:spPr>
          <a:xfrm>
            <a:off x="4835042" y="11916877"/>
            <a:ext cx="6654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1400" b="0" i="0" u="none" strike="noStrike" kern="1200" cap="none" spc="20" normalizeH="0" baseline="0" noProof="0" dirty="0">
                <a:ln>
                  <a:noFill/>
                </a:ln>
                <a:solidFill>
                  <a:srgbClr val="007155"/>
                </a:solidFill>
                <a:effectLst/>
                <a:uLnTx/>
                <a:uFillTx/>
                <a:cs typeface="Calibri"/>
              </a:rPr>
              <a:t>*All support is subject to the SPA Pre-Award team’s capacity at time of request.</a:t>
            </a:r>
            <a:endParaRPr lang="en-US" sz="1400" dirty="0"/>
          </a:p>
        </p:txBody>
      </p:sp>
      <p:grpSp>
        <p:nvGrpSpPr>
          <p:cNvPr id="152" name="Group 151">
            <a:extLst>
              <a:ext uri="{FF2B5EF4-FFF2-40B4-BE49-F238E27FC236}">
                <a16:creationId xmlns:a16="http://schemas.microsoft.com/office/drawing/2014/main" id="{13ABCFD0-6CBE-FAB8-0C54-D497D662874E}"/>
              </a:ext>
            </a:extLst>
          </p:cNvPr>
          <p:cNvGrpSpPr/>
          <p:nvPr/>
        </p:nvGrpSpPr>
        <p:grpSpPr>
          <a:xfrm>
            <a:off x="4790189" y="5402497"/>
            <a:ext cx="1687326" cy="689314"/>
            <a:chOff x="4749503" y="5443974"/>
            <a:chExt cx="1687326" cy="653758"/>
          </a:xfrm>
        </p:grpSpPr>
        <p:sp>
          <p:nvSpPr>
            <p:cNvPr id="39" name="object 110">
              <a:extLst>
                <a:ext uri="{FF2B5EF4-FFF2-40B4-BE49-F238E27FC236}">
                  <a16:creationId xmlns:a16="http://schemas.microsoft.com/office/drawing/2014/main" id="{AB8DECFB-48FD-4D0D-8BA3-BF93A9FDE887}"/>
                </a:ext>
              </a:extLst>
            </p:cNvPr>
            <p:cNvSpPr/>
            <p:nvPr/>
          </p:nvSpPr>
          <p:spPr>
            <a:xfrm>
              <a:off x="4765463" y="5443974"/>
              <a:ext cx="1590675" cy="653758"/>
            </a:xfrm>
            <a:custGeom>
              <a:avLst/>
              <a:gdLst/>
              <a:ahLst/>
              <a:cxnLst/>
              <a:rect l="l" t="t" r="r" b="b"/>
              <a:pathLst>
                <a:path w="1581150" h="6858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466850" y="0"/>
                  </a:lnTo>
                  <a:lnTo>
                    <a:pt x="1511337" y="8983"/>
                  </a:lnTo>
                  <a:lnTo>
                    <a:pt x="1547669" y="33480"/>
                  </a:lnTo>
                  <a:lnTo>
                    <a:pt x="1572166" y="69812"/>
                  </a:lnTo>
                  <a:lnTo>
                    <a:pt x="1581150" y="114300"/>
                  </a:lnTo>
                  <a:lnTo>
                    <a:pt x="1581150" y="571373"/>
                  </a:lnTo>
                  <a:lnTo>
                    <a:pt x="1572166" y="615860"/>
                  </a:lnTo>
                  <a:lnTo>
                    <a:pt x="1547669" y="652192"/>
                  </a:lnTo>
                  <a:lnTo>
                    <a:pt x="1511337" y="676689"/>
                  </a:lnTo>
                  <a:lnTo>
                    <a:pt x="1466850" y="685673"/>
                  </a:lnTo>
                  <a:lnTo>
                    <a:pt x="114300" y="685673"/>
                  </a:lnTo>
                  <a:lnTo>
                    <a:pt x="69812" y="676689"/>
                  </a:lnTo>
                  <a:lnTo>
                    <a:pt x="33480" y="652192"/>
                  </a:lnTo>
                  <a:lnTo>
                    <a:pt x="8983" y="615860"/>
                  </a:lnTo>
                  <a:lnTo>
                    <a:pt x="0" y="571373"/>
                  </a:lnTo>
                  <a:lnTo>
                    <a:pt x="0" y="114300"/>
                  </a:lnTo>
                  <a:close/>
                </a:path>
              </a:pathLst>
            </a:custGeom>
            <a:ln w="19050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94">
              <a:extLst>
                <a:ext uri="{FF2B5EF4-FFF2-40B4-BE49-F238E27FC236}">
                  <a16:creationId xmlns:a16="http://schemas.microsoft.com/office/drawing/2014/main" id="{CA058E14-5F0A-CF9A-DA70-E67A22BC1CDA}"/>
                </a:ext>
              </a:extLst>
            </p:cNvPr>
            <p:cNvSpPr txBox="1"/>
            <p:nvPr/>
          </p:nvSpPr>
          <p:spPr>
            <a:xfrm>
              <a:off x="4749503" y="5575308"/>
              <a:ext cx="1687326" cy="38215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Review/Interpret Sponsor Guidelines</a:t>
              </a:r>
              <a:endParaRPr sz="1200" dirty="0">
                <a:cs typeface="Palatino Linotype"/>
              </a:endParaRPr>
            </a:p>
          </p:txBody>
        </p:sp>
      </p:grpSp>
      <p:grpSp>
        <p:nvGrpSpPr>
          <p:cNvPr id="150" name="Group 149">
            <a:extLst>
              <a:ext uri="{FF2B5EF4-FFF2-40B4-BE49-F238E27FC236}">
                <a16:creationId xmlns:a16="http://schemas.microsoft.com/office/drawing/2014/main" id="{4E533F25-C4CB-6E34-4187-B7BE72B37DA0}"/>
              </a:ext>
            </a:extLst>
          </p:cNvPr>
          <p:cNvGrpSpPr/>
          <p:nvPr/>
        </p:nvGrpSpPr>
        <p:grpSpPr>
          <a:xfrm>
            <a:off x="4804291" y="7011494"/>
            <a:ext cx="1602944" cy="685800"/>
            <a:chOff x="4765463" y="7035053"/>
            <a:chExt cx="1602944" cy="685800"/>
          </a:xfrm>
        </p:grpSpPr>
        <p:sp>
          <p:nvSpPr>
            <p:cNvPr id="38" name="object 89">
              <a:extLst>
                <a:ext uri="{FF2B5EF4-FFF2-40B4-BE49-F238E27FC236}">
                  <a16:creationId xmlns:a16="http://schemas.microsoft.com/office/drawing/2014/main" id="{70272E74-601C-5090-C743-159E9D8F2A44}"/>
                </a:ext>
              </a:extLst>
            </p:cNvPr>
            <p:cNvSpPr/>
            <p:nvPr/>
          </p:nvSpPr>
          <p:spPr>
            <a:xfrm>
              <a:off x="4765463" y="7035053"/>
              <a:ext cx="1590675" cy="685800"/>
            </a:xfrm>
            <a:custGeom>
              <a:avLst/>
              <a:gdLst/>
              <a:ahLst/>
              <a:cxnLst/>
              <a:rect l="l" t="t" r="r" b="b"/>
              <a:pathLst>
                <a:path w="1590675" h="6858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476375" y="0"/>
                  </a:lnTo>
                  <a:lnTo>
                    <a:pt x="1520862" y="8983"/>
                  </a:lnTo>
                  <a:lnTo>
                    <a:pt x="1557194" y="33480"/>
                  </a:lnTo>
                  <a:lnTo>
                    <a:pt x="1581691" y="69812"/>
                  </a:lnTo>
                  <a:lnTo>
                    <a:pt x="1590675" y="114300"/>
                  </a:lnTo>
                  <a:lnTo>
                    <a:pt x="1590675" y="571373"/>
                  </a:lnTo>
                  <a:lnTo>
                    <a:pt x="1581691" y="615860"/>
                  </a:lnTo>
                  <a:lnTo>
                    <a:pt x="1557194" y="652192"/>
                  </a:lnTo>
                  <a:lnTo>
                    <a:pt x="1520862" y="676689"/>
                  </a:lnTo>
                  <a:lnTo>
                    <a:pt x="1476375" y="685673"/>
                  </a:lnTo>
                  <a:lnTo>
                    <a:pt x="114300" y="685673"/>
                  </a:lnTo>
                  <a:lnTo>
                    <a:pt x="69812" y="676689"/>
                  </a:lnTo>
                  <a:lnTo>
                    <a:pt x="33480" y="652192"/>
                  </a:lnTo>
                  <a:lnTo>
                    <a:pt x="8983" y="615860"/>
                  </a:lnTo>
                  <a:lnTo>
                    <a:pt x="0" y="571373"/>
                  </a:lnTo>
                  <a:lnTo>
                    <a:pt x="0" y="114300"/>
                  </a:lnTo>
                  <a:close/>
                </a:path>
              </a:pathLst>
            </a:custGeom>
            <a:ln w="19049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94">
              <a:extLst>
                <a:ext uri="{FF2B5EF4-FFF2-40B4-BE49-F238E27FC236}">
                  <a16:creationId xmlns:a16="http://schemas.microsoft.com/office/drawing/2014/main" id="{50CDE5C9-3421-9E23-B96C-C656ADB2F348}"/>
                </a:ext>
              </a:extLst>
            </p:cNvPr>
            <p:cNvSpPr txBox="1"/>
            <p:nvPr/>
          </p:nvSpPr>
          <p:spPr>
            <a:xfrm>
              <a:off x="4787257" y="7063655"/>
              <a:ext cx="1581150" cy="59247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Provide </a:t>
              </a:r>
            </a:p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budget/justification </a:t>
              </a:r>
            </a:p>
            <a:p>
              <a:pPr marL="12700" marR="5080" indent="-7620" algn="ctr">
                <a:spcBef>
                  <a:spcPts val="100"/>
                </a:spcBef>
              </a:pPr>
              <a:r>
                <a:rPr lang="en-US" sz="1200" spc="110" dirty="0">
                  <a:solidFill>
                    <a:srgbClr val="007054"/>
                  </a:solidFill>
                  <a:cs typeface="Palatino Linotype"/>
                </a:rPr>
                <a:t>template to PI</a:t>
              </a:r>
              <a:endParaRPr sz="1200" dirty="0">
                <a:cs typeface="Palatino Linotype"/>
              </a:endParaRPr>
            </a:p>
          </p:txBody>
        </p:sp>
      </p:grpSp>
      <p:sp>
        <p:nvSpPr>
          <p:cNvPr id="26" name="object 15">
            <a:extLst>
              <a:ext uri="{FF2B5EF4-FFF2-40B4-BE49-F238E27FC236}">
                <a16:creationId xmlns:a16="http://schemas.microsoft.com/office/drawing/2014/main" id="{12B8FCEC-4DFD-FE51-116B-B31394860049}"/>
              </a:ext>
            </a:extLst>
          </p:cNvPr>
          <p:cNvSpPr/>
          <p:nvPr/>
        </p:nvSpPr>
        <p:spPr>
          <a:xfrm>
            <a:off x="3731850" y="3225124"/>
            <a:ext cx="295275" cy="255501"/>
          </a:xfrm>
          <a:custGeom>
            <a:avLst/>
            <a:gdLst/>
            <a:ahLst/>
            <a:cxnLst/>
            <a:rect l="l" t="t" r="r" b="b"/>
            <a:pathLst>
              <a:path w="295275" h="276225">
                <a:moveTo>
                  <a:pt x="295275" y="138049"/>
                </a:moveTo>
                <a:lnTo>
                  <a:pt x="0" y="138049"/>
                </a:lnTo>
                <a:lnTo>
                  <a:pt x="147574" y="276225"/>
                </a:lnTo>
                <a:lnTo>
                  <a:pt x="295275" y="138049"/>
                </a:lnTo>
                <a:close/>
              </a:path>
              <a:path w="295275" h="276225">
                <a:moveTo>
                  <a:pt x="221361" y="0"/>
                </a:moveTo>
                <a:lnTo>
                  <a:pt x="73787" y="0"/>
                </a:lnTo>
                <a:lnTo>
                  <a:pt x="73787" y="138049"/>
                </a:lnTo>
                <a:lnTo>
                  <a:pt x="221361" y="138049"/>
                </a:lnTo>
                <a:lnTo>
                  <a:pt x="221361" y="0"/>
                </a:lnTo>
                <a:close/>
              </a:path>
            </a:pathLst>
          </a:custGeom>
          <a:solidFill>
            <a:srgbClr val="007054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2" name="Group 91">
            <a:extLst>
              <a:ext uri="{FF2B5EF4-FFF2-40B4-BE49-F238E27FC236}">
                <a16:creationId xmlns:a16="http://schemas.microsoft.com/office/drawing/2014/main" id="{09A4752F-5EE5-785C-F846-F7286F34E92A}"/>
              </a:ext>
            </a:extLst>
          </p:cNvPr>
          <p:cNvGrpSpPr/>
          <p:nvPr/>
        </p:nvGrpSpPr>
        <p:grpSpPr>
          <a:xfrm>
            <a:off x="3098958" y="2497712"/>
            <a:ext cx="1565441" cy="776719"/>
            <a:chOff x="3209303" y="2496317"/>
            <a:chExt cx="1556066" cy="787247"/>
          </a:xfrm>
        </p:grpSpPr>
        <p:sp>
          <p:nvSpPr>
            <p:cNvPr id="72" name="object 88">
              <a:extLst>
                <a:ext uri="{FF2B5EF4-FFF2-40B4-BE49-F238E27FC236}">
                  <a16:creationId xmlns:a16="http://schemas.microsoft.com/office/drawing/2014/main" id="{CAE6AA16-4E99-A073-8B31-325B91D5CF52}"/>
                </a:ext>
              </a:extLst>
            </p:cNvPr>
            <p:cNvSpPr/>
            <p:nvPr/>
          </p:nvSpPr>
          <p:spPr>
            <a:xfrm>
              <a:off x="3209303" y="2496317"/>
              <a:ext cx="1556066" cy="733425"/>
            </a:xfrm>
            <a:custGeom>
              <a:avLst/>
              <a:gdLst/>
              <a:ahLst/>
              <a:cxnLst/>
              <a:rect l="l" t="t" r="r" b="b"/>
              <a:pathLst>
                <a:path w="1581150" h="704850">
                  <a:moveTo>
                    <a:pt x="0" y="117475"/>
                  </a:moveTo>
                  <a:lnTo>
                    <a:pt x="9229" y="71741"/>
                  </a:lnTo>
                  <a:lnTo>
                    <a:pt x="34401" y="34401"/>
                  </a:lnTo>
                  <a:lnTo>
                    <a:pt x="71741" y="9229"/>
                  </a:lnTo>
                  <a:lnTo>
                    <a:pt x="117475" y="0"/>
                  </a:lnTo>
                  <a:lnTo>
                    <a:pt x="1463675" y="0"/>
                  </a:lnTo>
                  <a:lnTo>
                    <a:pt x="1509408" y="9229"/>
                  </a:lnTo>
                  <a:lnTo>
                    <a:pt x="1546748" y="34401"/>
                  </a:lnTo>
                  <a:lnTo>
                    <a:pt x="1571920" y="71741"/>
                  </a:lnTo>
                  <a:lnTo>
                    <a:pt x="1581150" y="117475"/>
                  </a:lnTo>
                  <a:lnTo>
                    <a:pt x="1581150" y="587248"/>
                  </a:lnTo>
                  <a:lnTo>
                    <a:pt x="1571920" y="632981"/>
                  </a:lnTo>
                  <a:lnTo>
                    <a:pt x="1546748" y="670321"/>
                  </a:lnTo>
                  <a:lnTo>
                    <a:pt x="1509408" y="695493"/>
                  </a:lnTo>
                  <a:lnTo>
                    <a:pt x="1463675" y="704723"/>
                  </a:lnTo>
                  <a:lnTo>
                    <a:pt x="117475" y="704723"/>
                  </a:lnTo>
                  <a:lnTo>
                    <a:pt x="71741" y="695493"/>
                  </a:lnTo>
                  <a:lnTo>
                    <a:pt x="34401" y="670321"/>
                  </a:lnTo>
                  <a:lnTo>
                    <a:pt x="9229" y="632981"/>
                  </a:lnTo>
                  <a:lnTo>
                    <a:pt x="0" y="587248"/>
                  </a:lnTo>
                  <a:lnTo>
                    <a:pt x="0" y="117475"/>
                  </a:lnTo>
                  <a:close/>
                </a:path>
              </a:pathLst>
            </a:custGeom>
            <a:ln w="19050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" name="object 94">
              <a:extLst>
                <a:ext uri="{FF2B5EF4-FFF2-40B4-BE49-F238E27FC236}">
                  <a16:creationId xmlns:a16="http://schemas.microsoft.com/office/drawing/2014/main" id="{3CEDF258-F34C-FEC9-D86C-34933FBEB4A0}"/>
                </a:ext>
              </a:extLst>
            </p:cNvPr>
            <p:cNvSpPr txBox="1"/>
            <p:nvPr/>
          </p:nvSpPr>
          <p:spPr>
            <a:xfrm>
              <a:off x="3441027" y="2696061"/>
              <a:ext cx="1088263" cy="587503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-7620" algn="ctr">
                <a:spcBef>
                  <a:spcPts val="100"/>
                </a:spcBef>
              </a:pPr>
              <a:r>
                <a:rPr lang="en-US" u="sng" spc="110" dirty="0">
                  <a:solidFill>
                    <a:srgbClr val="007054"/>
                  </a:solidFill>
                  <a:cs typeface="Palatino Linotype"/>
                </a:rPr>
                <a:t>&lt;</a:t>
              </a:r>
              <a:r>
                <a:rPr lang="en-US" spc="110" dirty="0">
                  <a:solidFill>
                    <a:srgbClr val="007054"/>
                  </a:solidFill>
                  <a:cs typeface="Palatino Linotype"/>
                </a:rPr>
                <a:t>2 Weeks</a:t>
              </a:r>
            </a:p>
            <a:p>
              <a:pPr marL="12700" marR="5080" indent="-7620" algn="ctr">
                <a:spcBef>
                  <a:spcPts val="100"/>
                </a:spcBef>
              </a:pPr>
              <a:endParaRPr dirty="0">
                <a:cs typeface="Palatino Linotype"/>
              </a:endParaRPr>
            </a:p>
          </p:txBody>
        </p:sp>
      </p:grp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8D677EF4-5E67-84BF-B68B-B3EE506F1AD2}"/>
              </a:ext>
            </a:extLst>
          </p:cNvPr>
          <p:cNvGrpSpPr/>
          <p:nvPr/>
        </p:nvGrpSpPr>
        <p:grpSpPr>
          <a:xfrm>
            <a:off x="4804290" y="2490748"/>
            <a:ext cx="1590676" cy="776678"/>
            <a:chOff x="3184220" y="2496317"/>
            <a:chExt cx="1581150" cy="788087"/>
          </a:xfrm>
        </p:grpSpPr>
        <p:sp>
          <p:nvSpPr>
            <p:cNvPr id="104" name="object 88">
              <a:extLst>
                <a:ext uri="{FF2B5EF4-FFF2-40B4-BE49-F238E27FC236}">
                  <a16:creationId xmlns:a16="http://schemas.microsoft.com/office/drawing/2014/main" id="{859EDF01-E506-E239-6D1E-1395C5A307ED}"/>
                </a:ext>
              </a:extLst>
            </p:cNvPr>
            <p:cNvSpPr/>
            <p:nvPr/>
          </p:nvSpPr>
          <p:spPr>
            <a:xfrm>
              <a:off x="3184220" y="2496317"/>
              <a:ext cx="1581150" cy="733425"/>
            </a:xfrm>
            <a:custGeom>
              <a:avLst/>
              <a:gdLst/>
              <a:ahLst/>
              <a:cxnLst/>
              <a:rect l="l" t="t" r="r" b="b"/>
              <a:pathLst>
                <a:path w="1581150" h="704850">
                  <a:moveTo>
                    <a:pt x="0" y="117475"/>
                  </a:moveTo>
                  <a:lnTo>
                    <a:pt x="9229" y="71741"/>
                  </a:lnTo>
                  <a:lnTo>
                    <a:pt x="34401" y="34401"/>
                  </a:lnTo>
                  <a:lnTo>
                    <a:pt x="71741" y="9229"/>
                  </a:lnTo>
                  <a:lnTo>
                    <a:pt x="117475" y="0"/>
                  </a:lnTo>
                  <a:lnTo>
                    <a:pt x="1463675" y="0"/>
                  </a:lnTo>
                  <a:lnTo>
                    <a:pt x="1509408" y="9229"/>
                  </a:lnTo>
                  <a:lnTo>
                    <a:pt x="1546748" y="34401"/>
                  </a:lnTo>
                  <a:lnTo>
                    <a:pt x="1571920" y="71741"/>
                  </a:lnTo>
                  <a:lnTo>
                    <a:pt x="1581150" y="117475"/>
                  </a:lnTo>
                  <a:lnTo>
                    <a:pt x="1581150" y="587248"/>
                  </a:lnTo>
                  <a:lnTo>
                    <a:pt x="1571920" y="632981"/>
                  </a:lnTo>
                  <a:lnTo>
                    <a:pt x="1546748" y="670321"/>
                  </a:lnTo>
                  <a:lnTo>
                    <a:pt x="1509408" y="695493"/>
                  </a:lnTo>
                  <a:lnTo>
                    <a:pt x="1463675" y="704723"/>
                  </a:lnTo>
                  <a:lnTo>
                    <a:pt x="117475" y="704723"/>
                  </a:lnTo>
                  <a:lnTo>
                    <a:pt x="71741" y="695493"/>
                  </a:lnTo>
                  <a:lnTo>
                    <a:pt x="34401" y="670321"/>
                  </a:lnTo>
                  <a:lnTo>
                    <a:pt x="9229" y="632981"/>
                  </a:lnTo>
                  <a:lnTo>
                    <a:pt x="0" y="587248"/>
                  </a:lnTo>
                  <a:lnTo>
                    <a:pt x="0" y="117475"/>
                  </a:lnTo>
                  <a:close/>
                </a:path>
              </a:pathLst>
            </a:custGeom>
            <a:ln w="19050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" name="object 94">
              <a:extLst>
                <a:ext uri="{FF2B5EF4-FFF2-40B4-BE49-F238E27FC236}">
                  <a16:creationId xmlns:a16="http://schemas.microsoft.com/office/drawing/2014/main" id="{BA0856E0-6B95-B4F5-AA83-8F8F545581E5}"/>
                </a:ext>
              </a:extLst>
            </p:cNvPr>
            <p:cNvSpPr txBox="1"/>
            <p:nvPr/>
          </p:nvSpPr>
          <p:spPr>
            <a:xfrm>
              <a:off x="3433128" y="2696243"/>
              <a:ext cx="1088263" cy="588161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-7620" algn="ctr">
                <a:spcBef>
                  <a:spcPts val="100"/>
                </a:spcBef>
              </a:pPr>
              <a:r>
                <a:rPr lang="en-US" u="sng" spc="110" dirty="0">
                  <a:solidFill>
                    <a:srgbClr val="007054"/>
                  </a:solidFill>
                  <a:cs typeface="Palatino Linotype"/>
                </a:rPr>
                <a:t>&lt;</a:t>
              </a:r>
              <a:r>
                <a:rPr lang="en-US" spc="110" dirty="0">
                  <a:solidFill>
                    <a:srgbClr val="007054"/>
                  </a:solidFill>
                  <a:cs typeface="Palatino Linotype"/>
                </a:rPr>
                <a:t>3 Weeks</a:t>
              </a:r>
            </a:p>
            <a:p>
              <a:pPr marL="12700" marR="5080" indent="-7620" algn="ctr">
                <a:spcBef>
                  <a:spcPts val="100"/>
                </a:spcBef>
              </a:pPr>
              <a:endParaRPr dirty="0">
                <a:cs typeface="Palatino Linotype"/>
              </a:endParaRPr>
            </a:p>
          </p:txBody>
        </p:sp>
      </p:grp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EC3CC8CF-0913-B88C-8D81-5E7DD3D374A4}"/>
              </a:ext>
            </a:extLst>
          </p:cNvPr>
          <p:cNvGrpSpPr/>
          <p:nvPr/>
        </p:nvGrpSpPr>
        <p:grpSpPr>
          <a:xfrm>
            <a:off x="6531713" y="2490744"/>
            <a:ext cx="1584000" cy="787664"/>
            <a:chOff x="3184220" y="2496317"/>
            <a:chExt cx="1581150" cy="787664"/>
          </a:xfrm>
        </p:grpSpPr>
        <p:sp>
          <p:nvSpPr>
            <p:cNvPr id="111" name="object 88">
              <a:extLst>
                <a:ext uri="{FF2B5EF4-FFF2-40B4-BE49-F238E27FC236}">
                  <a16:creationId xmlns:a16="http://schemas.microsoft.com/office/drawing/2014/main" id="{F9192628-1AF0-D7A6-F743-DE0166176670}"/>
                </a:ext>
              </a:extLst>
            </p:cNvPr>
            <p:cNvSpPr/>
            <p:nvPr/>
          </p:nvSpPr>
          <p:spPr>
            <a:xfrm>
              <a:off x="3184220" y="2496317"/>
              <a:ext cx="1581150" cy="733425"/>
            </a:xfrm>
            <a:custGeom>
              <a:avLst/>
              <a:gdLst/>
              <a:ahLst/>
              <a:cxnLst/>
              <a:rect l="l" t="t" r="r" b="b"/>
              <a:pathLst>
                <a:path w="1581150" h="704850">
                  <a:moveTo>
                    <a:pt x="0" y="117475"/>
                  </a:moveTo>
                  <a:lnTo>
                    <a:pt x="9229" y="71741"/>
                  </a:lnTo>
                  <a:lnTo>
                    <a:pt x="34401" y="34401"/>
                  </a:lnTo>
                  <a:lnTo>
                    <a:pt x="71741" y="9229"/>
                  </a:lnTo>
                  <a:lnTo>
                    <a:pt x="117475" y="0"/>
                  </a:lnTo>
                  <a:lnTo>
                    <a:pt x="1463675" y="0"/>
                  </a:lnTo>
                  <a:lnTo>
                    <a:pt x="1509408" y="9229"/>
                  </a:lnTo>
                  <a:lnTo>
                    <a:pt x="1546748" y="34401"/>
                  </a:lnTo>
                  <a:lnTo>
                    <a:pt x="1571920" y="71741"/>
                  </a:lnTo>
                  <a:lnTo>
                    <a:pt x="1581150" y="117475"/>
                  </a:lnTo>
                  <a:lnTo>
                    <a:pt x="1581150" y="587248"/>
                  </a:lnTo>
                  <a:lnTo>
                    <a:pt x="1571920" y="632981"/>
                  </a:lnTo>
                  <a:lnTo>
                    <a:pt x="1546748" y="670321"/>
                  </a:lnTo>
                  <a:lnTo>
                    <a:pt x="1509408" y="695493"/>
                  </a:lnTo>
                  <a:lnTo>
                    <a:pt x="1463675" y="704723"/>
                  </a:lnTo>
                  <a:lnTo>
                    <a:pt x="117475" y="704723"/>
                  </a:lnTo>
                  <a:lnTo>
                    <a:pt x="71741" y="695493"/>
                  </a:lnTo>
                  <a:lnTo>
                    <a:pt x="34401" y="670321"/>
                  </a:lnTo>
                  <a:lnTo>
                    <a:pt x="9229" y="632981"/>
                  </a:lnTo>
                  <a:lnTo>
                    <a:pt x="0" y="587248"/>
                  </a:lnTo>
                  <a:lnTo>
                    <a:pt x="0" y="117475"/>
                  </a:lnTo>
                  <a:close/>
                </a:path>
              </a:pathLst>
            </a:custGeom>
            <a:ln w="19050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" name="object 94">
              <a:extLst>
                <a:ext uri="{FF2B5EF4-FFF2-40B4-BE49-F238E27FC236}">
                  <a16:creationId xmlns:a16="http://schemas.microsoft.com/office/drawing/2014/main" id="{84B6E98D-DC00-13AE-E9B6-5B846CCD64F0}"/>
                </a:ext>
              </a:extLst>
            </p:cNvPr>
            <p:cNvSpPr txBox="1"/>
            <p:nvPr/>
          </p:nvSpPr>
          <p:spPr>
            <a:xfrm>
              <a:off x="3446914" y="2704335"/>
              <a:ext cx="1088263" cy="57964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-7620" algn="ctr">
                <a:spcBef>
                  <a:spcPts val="100"/>
                </a:spcBef>
              </a:pPr>
              <a:r>
                <a:rPr lang="en-US" u="sng" spc="110" dirty="0">
                  <a:solidFill>
                    <a:srgbClr val="007054"/>
                  </a:solidFill>
                  <a:cs typeface="Palatino Linotype"/>
                </a:rPr>
                <a:t>&lt;</a:t>
              </a:r>
              <a:r>
                <a:rPr lang="en-US" spc="110" dirty="0">
                  <a:solidFill>
                    <a:srgbClr val="007054"/>
                  </a:solidFill>
                  <a:cs typeface="Palatino Linotype"/>
                </a:rPr>
                <a:t>4 Weeks</a:t>
              </a:r>
            </a:p>
            <a:p>
              <a:pPr marL="12700" marR="5080" indent="-7620" algn="ctr">
                <a:spcBef>
                  <a:spcPts val="100"/>
                </a:spcBef>
              </a:pPr>
              <a:endParaRPr dirty="0">
                <a:cs typeface="Palatino Linotype"/>
              </a:endParaRPr>
            </a:p>
          </p:txBody>
        </p:sp>
      </p:grp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E6084EC2-4282-7B60-87B7-1E53D888F5D8}"/>
              </a:ext>
            </a:extLst>
          </p:cNvPr>
          <p:cNvGrpSpPr/>
          <p:nvPr/>
        </p:nvGrpSpPr>
        <p:grpSpPr>
          <a:xfrm>
            <a:off x="8269200" y="2497713"/>
            <a:ext cx="1584000" cy="786722"/>
            <a:chOff x="3184220" y="2496318"/>
            <a:chExt cx="1581150" cy="786722"/>
          </a:xfrm>
        </p:grpSpPr>
        <p:sp>
          <p:nvSpPr>
            <p:cNvPr id="116" name="object 88">
              <a:extLst>
                <a:ext uri="{FF2B5EF4-FFF2-40B4-BE49-F238E27FC236}">
                  <a16:creationId xmlns:a16="http://schemas.microsoft.com/office/drawing/2014/main" id="{1B86C43C-7B63-4D43-69FE-2053F1BA7DFF}"/>
                </a:ext>
              </a:extLst>
            </p:cNvPr>
            <p:cNvSpPr/>
            <p:nvPr/>
          </p:nvSpPr>
          <p:spPr>
            <a:xfrm>
              <a:off x="3184220" y="2496318"/>
              <a:ext cx="1581150" cy="719759"/>
            </a:xfrm>
            <a:custGeom>
              <a:avLst/>
              <a:gdLst/>
              <a:ahLst/>
              <a:cxnLst/>
              <a:rect l="l" t="t" r="r" b="b"/>
              <a:pathLst>
                <a:path w="1581150" h="704850">
                  <a:moveTo>
                    <a:pt x="0" y="117475"/>
                  </a:moveTo>
                  <a:lnTo>
                    <a:pt x="9229" y="71741"/>
                  </a:lnTo>
                  <a:lnTo>
                    <a:pt x="34401" y="34401"/>
                  </a:lnTo>
                  <a:lnTo>
                    <a:pt x="71741" y="9229"/>
                  </a:lnTo>
                  <a:lnTo>
                    <a:pt x="117475" y="0"/>
                  </a:lnTo>
                  <a:lnTo>
                    <a:pt x="1463675" y="0"/>
                  </a:lnTo>
                  <a:lnTo>
                    <a:pt x="1509408" y="9229"/>
                  </a:lnTo>
                  <a:lnTo>
                    <a:pt x="1546748" y="34401"/>
                  </a:lnTo>
                  <a:lnTo>
                    <a:pt x="1571920" y="71741"/>
                  </a:lnTo>
                  <a:lnTo>
                    <a:pt x="1581150" y="117475"/>
                  </a:lnTo>
                  <a:lnTo>
                    <a:pt x="1581150" y="587248"/>
                  </a:lnTo>
                  <a:lnTo>
                    <a:pt x="1571920" y="632981"/>
                  </a:lnTo>
                  <a:lnTo>
                    <a:pt x="1546748" y="670321"/>
                  </a:lnTo>
                  <a:lnTo>
                    <a:pt x="1509408" y="695493"/>
                  </a:lnTo>
                  <a:lnTo>
                    <a:pt x="1463675" y="704723"/>
                  </a:lnTo>
                  <a:lnTo>
                    <a:pt x="117475" y="704723"/>
                  </a:lnTo>
                  <a:lnTo>
                    <a:pt x="71741" y="695493"/>
                  </a:lnTo>
                  <a:lnTo>
                    <a:pt x="34401" y="670321"/>
                  </a:lnTo>
                  <a:lnTo>
                    <a:pt x="9229" y="632981"/>
                  </a:lnTo>
                  <a:lnTo>
                    <a:pt x="0" y="587248"/>
                  </a:lnTo>
                  <a:lnTo>
                    <a:pt x="0" y="117475"/>
                  </a:lnTo>
                  <a:close/>
                </a:path>
              </a:pathLst>
            </a:custGeom>
            <a:ln w="19050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0" name="object 94">
              <a:extLst>
                <a:ext uri="{FF2B5EF4-FFF2-40B4-BE49-F238E27FC236}">
                  <a16:creationId xmlns:a16="http://schemas.microsoft.com/office/drawing/2014/main" id="{04C3B348-1243-A0B5-6D08-104C7024A718}"/>
                </a:ext>
              </a:extLst>
            </p:cNvPr>
            <p:cNvSpPr txBox="1"/>
            <p:nvPr/>
          </p:nvSpPr>
          <p:spPr>
            <a:xfrm>
              <a:off x="3405058" y="2703394"/>
              <a:ext cx="1227964" cy="579646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marR="5080" indent="-7620" algn="ctr">
                <a:spcBef>
                  <a:spcPts val="100"/>
                </a:spcBef>
              </a:pPr>
              <a:r>
                <a:rPr lang="en-US" spc="110">
                  <a:solidFill>
                    <a:srgbClr val="007054"/>
                  </a:solidFill>
                  <a:cs typeface="Palatino Linotype"/>
                </a:rPr>
                <a:t>5+ </a:t>
              </a:r>
              <a:r>
                <a:rPr lang="en-US" spc="110" dirty="0">
                  <a:solidFill>
                    <a:srgbClr val="007054"/>
                  </a:solidFill>
                  <a:cs typeface="Palatino Linotype"/>
                </a:rPr>
                <a:t>Weeks</a:t>
              </a:r>
            </a:p>
            <a:p>
              <a:pPr marL="12700" marR="5080" indent="-7620" algn="ctr">
                <a:spcBef>
                  <a:spcPts val="100"/>
                </a:spcBef>
              </a:pPr>
              <a:endParaRPr dirty="0">
                <a:cs typeface="Palatino Linotype"/>
              </a:endParaRPr>
            </a:p>
          </p:txBody>
        </p:sp>
      </p:grpSp>
      <p:sp>
        <p:nvSpPr>
          <p:cNvPr id="121" name="object 23">
            <a:extLst>
              <a:ext uri="{FF2B5EF4-FFF2-40B4-BE49-F238E27FC236}">
                <a16:creationId xmlns:a16="http://schemas.microsoft.com/office/drawing/2014/main" id="{D94C2461-9905-B6B1-FE61-3112DC2EBCF6}"/>
              </a:ext>
            </a:extLst>
          </p:cNvPr>
          <p:cNvSpPr/>
          <p:nvPr/>
        </p:nvSpPr>
        <p:spPr>
          <a:xfrm>
            <a:off x="9843169" y="2912424"/>
            <a:ext cx="1065784" cy="589824"/>
          </a:xfrm>
          <a:custGeom>
            <a:avLst/>
            <a:gdLst/>
            <a:ahLst/>
            <a:cxnLst/>
            <a:rect l="l" t="t" r="r" b="b"/>
            <a:pathLst>
              <a:path w="1095375" h="542925">
                <a:moveTo>
                  <a:pt x="1095375" y="407034"/>
                </a:moveTo>
                <a:lnTo>
                  <a:pt x="823849" y="407034"/>
                </a:lnTo>
                <a:lnTo>
                  <a:pt x="959612" y="542798"/>
                </a:lnTo>
                <a:lnTo>
                  <a:pt x="1095375" y="407034"/>
                </a:lnTo>
                <a:close/>
              </a:path>
              <a:path w="1095375" h="542925">
                <a:moveTo>
                  <a:pt x="789940" y="0"/>
                </a:moveTo>
                <a:lnTo>
                  <a:pt x="0" y="0"/>
                </a:lnTo>
                <a:lnTo>
                  <a:pt x="0" y="135635"/>
                </a:lnTo>
                <a:lnTo>
                  <a:pt x="789940" y="135635"/>
                </a:lnTo>
                <a:lnTo>
                  <a:pt x="829569" y="143636"/>
                </a:lnTo>
                <a:lnTo>
                  <a:pt x="861901" y="165449"/>
                </a:lnTo>
                <a:lnTo>
                  <a:pt x="883683" y="197786"/>
                </a:lnTo>
                <a:lnTo>
                  <a:pt x="891667" y="237362"/>
                </a:lnTo>
                <a:lnTo>
                  <a:pt x="891667" y="407034"/>
                </a:lnTo>
                <a:lnTo>
                  <a:pt x="1027429" y="407034"/>
                </a:lnTo>
                <a:lnTo>
                  <a:pt x="1027429" y="237362"/>
                </a:lnTo>
                <a:lnTo>
                  <a:pt x="1022606" y="189534"/>
                </a:lnTo>
                <a:lnTo>
                  <a:pt x="1008770" y="144982"/>
                </a:lnTo>
                <a:lnTo>
                  <a:pt x="986878" y="104663"/>
                </a:lnTo>
                <a:lnTo>
                  <a:pt x="957881" y="69532"/>
                </a:lnTo>
                <a:lnTo>
                  <a:pt x="922735" y="40545"/>
                </a:lnTo>
                <a:lnTo>
                  <a:pt x="882394" y="18657"/>
                </a:lnTo>
                <a:lnTo>
                  <a:pt x="837810" y="4823"/>
                </a:lnTo>
                <a:lnTo>
                  <a:pt x="789940" y="0"/>
                </a:lnTo>
                <a:close/>
              </a:path>
            </a:pathLst>
          </a:custGeom>
          <a:solidFill>
            <a:srgbClr val="00705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26">
            <a:extLst>
              <a:ext uri="{FF2B5EF4-FFF2-40B4-BE49-F238E27FC236}">
                <a16:creationId xmlns:a16="http://schemas.microsoft.com/office/drawing/2014/main" id="{0AA36996-5071-7324-9156-160C64A9AADD}"/>
              </a:ext>
            </a:extLst>
          </p:cNvPr>
          <p:cNvSpPr/>
          <p:nvPr/>
        </p:nvSpPr>
        <p:spPr>
          <a:xfrm>
            <a:off x="6530403" y="1537920"/>
            <a:ext cx="1591546" cy="685800"/>
          </a:xfrm>
          <a:custGeom>
            <a:avLst/>
            <a:gdLst/>
            <a:ahLst/>
            <a:cxnLst/>
            <a:rect l="l" t="t" r="r" b="b"/>
            <a:pathLst>
              <a:path w="1581150" h="685800">
                <a:moveTo>
                  <a:pt x="0" y="114300"/>
                </a:moveTo>
                <a:lnTo>
                  <a:pt x="8983" y="69812"/>
                </a:lnTo>
                <a:lnTo>
                  <a:pt x="33480" y="33480"/>
                </a:lnTo>
                <a:lnTo>
                  <a:pt x="69812" y="8983"/>
                </a:lnTo>
                <a:lnTo>
                  <a:pt x="114300" y="0"/>
                </a:lnTo>
                <a:lnTo>
                  <a:pt x="1466850" y="0"/>
                </a:lnTo>
                <a:lnTo>
                  <a:pt x="1511337" y="8983"/>
                </a:lnTo>
                <a:lnTo>
                  <a:pt x="1547669" y="33480"/>
                </a:lnTo>
                <a:lnTo>
                  <a:pt x="1572166" y="69812"/>
                </a:lnTo>
                <a:lnTo>
                  <a:pt x="1581150" y="114300"/>
                </a:lnTo>
                <a:lnTo>
                  <a:pt x="1581150" y="571373"/>
                </a:lnTo>
                <a:lnTo>
                  <a:pt x="1572166" y="615860"/>
                </a:lnTo>
                <a:lnTo>
                  <a:pt x="1547669" y="652192"/>
                </a:lnTo>
                <a:lnTo>
                  <a:pt x="1511337" y="676689"/>
                </a:lnTo>
                <a:lnTo>
                  <a:pt x="1466850" y="685673"/>
                </a:lnTo>
                <a:lnTo>
                  <a:pt x="114300" y="685673"/>
                </a:lnTo>
                <a:lnTo>
                  <a:pt x="69812" y="676689"/>
                </a:lnTo>
                <a:lnTo>
                  <a:pt x="33480" y="652192"/>
                </a:lnTo>
                <a:lnTo>
                  <a:pt x="8983" y="615860"/>
                </a:lnTo>
                <a:lnTo>
                  <a:pt x="0" y="571373"/>
                </a:lnTo>
                <a:lnTo>
                  <a:pt x="0" y="114300"/>
                </a:lnTo>
                <a:close/>
              </a:path>
            </a:pathLst>
          </a:custGeom>
          <a:ln w="19050">
            <a:solidFill>
              <a:srgbClr val="0070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5">
            <a:extLst>
              <a:ext uri="{FF2B5EF4-FFF2-40B4-BE49-F238E27FC236}">
                <a16:creationId xmlns:a16="http://schemas.microsoft.com/office/drawing/2014/main" id="{5ECE1185-6191-538F-3A03-2F53D4C47726}"/>
              </a:ext>
            </a:extLst>
          </p:cNvPr>
          <p:cNvSpPr/>
          <p:nvPr/>
        </p:nvSpPr>
        <p:spPr>
          <a:xfrm>
            <a:off x="5441909" y="3214499"/>
            <a:ext cx="295275" cy="276225"/>
          </a:xfrm>
          <a:custGeom>
            <a:avLst/>
            <a:gdLst/>
            <a:ahLst/>
            <a:cxnLst/>
            <a:rect l="l" t="t" r="r" b="b"/>
            <a:pathLst>
              <a:path w="295275" h="276225">
                <a:moveTo>
                  <a:pt x="295275" y="138049"/>
                </a:moveTo>
                <a:lnTo>
                  <a:pt x="0" y="138049"/>
                </a:lnTo>
                <a:lnTo>
                  <a:pt x="147574" y="276225"/>
                </a:lnTo>
                <a:lnTo>
                  <a:pt x="295275" y="138049"/>
                </a:lnTo>
                <a:close/>
              </a:path>
              <a:path w="295275" h="276225">
                <a:moveTo>
                  <a:pt x="221361" y="0"/>
                </a:moveTo>
                <a:lnTo>
                  <a:pt x="73787" y="0"/>
                </a:lnTo>
                <a:lnTo>
                  <a:pt x="73787" y="138049"/>
                </a:lnTo>
                <a:lnTo>
                  <a:pt x="221361" y="138049"/>
                </a:lnTo>
                <a:lnTo>
                  <a:pt x="221361" y="0"/>
                </a:lnTo>
                <a:close/>
              </a:path>
            </a:pathLst>
          </a:custGeom>
          <a:solidFill>
            <a:srgbClr val="00705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5">
            <a:extLst>
              <a:ext uri="{FF2B5EF4-FFF2-40B4-BE49-F238E27FC236}">
                <a16:creationId xmlns:a16="http://schemas.microsoft.com/office/drawing/2014/main" id="{22780172-2BB7-3A3A-4F74-7BDA67AE8EBF}"/>
              </a:ext>
            </a:extLst>
          </p:cNvPr>
          <p:cNvSpPr/>
          <p:nvPr/>
        </p:nvSpPr>
        <p:spPr>
          <a:xfrm>
            <a:off x="7126406" y="3226655"/>
            <a:ext cx="295275" cy="259771"/>
          </a:xfrm>
          <a:custGeom>
            <a:avLst/>
            <a:gdLst/>
            <a:ahLst/>
            <a:cxnLst/>
            <a:rect l="l" t="t" r="r" b="b"/>
            <a:pathLst>
              <a:path w="295275" h="276225">
                <a:moveTo>
                  <a:pt x="295275" y="138049"/>
                </a:moveTo>
                <a:lnTo>
                  <a:pt x="0" y="138049"/>
                </a:lnTo>
                <a:lnTo>
                  <a:pt x="147574" y="276225"/>
                </a:lnTo>
                <a:lnTo>
                  <a:pt x="295275" y="138049"/>
                </a:lnTo>
                <a:close/>
              </a:path>
              <a:path w="295275" h="276225">
                <a:moveTo>
                  <a:pt x="221361" y="0"/>
                </a:moveTo>
                <a:lnTo>
                  <a:pt x="73787" y="0"/>
                </a:lnTo>
                <a:lnTo>
                  <a:pt x="73787" y="138049"/>
                </a:lnTo>
                <a:lnTo>
                  <a:pt x="221361" y="138049"/>
                </a:lnTo>
                <a:lnTo>
                  <a:pt x="221361" y="0"/>
                </a:lnTo>
                <a:close/>
              </a:path>
            </a:pathLst>
          </a:custGeom>
          <a:solidFill>
            <a:srgbClr val="00705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5">
            <a:extLst>
              <a:ext uri="{FF2B5EF4-FFF2-40B4-BE49-F238E27FC236}">
                <a16:creationId xmlns:a16="http://schemas.microsoft.com/office/drawing/2014/main" id="{207F2D8A-5CBB-CA16-0936-8CAB956B90DC}"/>
              </a:ext>
            </a:extLst>
          </p:cNvPr>
          <p:cNvSpPr/>
          <p:nvPr/>
        </p:nvSpPr>
        <p:spPr>
          <a:xfrm>
            <a:off x="8900994" y="3221330"/>
            <a:ext cx="295275" cy="263597"/>
          </a:xfrm>
          <a:custGeom>
            <a:avLst/>
            <a:gdLst/>
            <a:ahLst/>
            <a:cxnLst/>
            <a:rect l="l" t="t" r="r" b="b"/>
            <a:pathLst>
              <a:path w="295275" h="276225">
                <a:moveTo>
                  <a:pt x="295275" y="138049"/>
                </a:moveTo>
                <a:lnTo>
                  <a:pt x="0" y="138049"/>
                </a:lnTo>
                <a:lnTo>
                  <a:pt x="147574" y="276225"/>
                </a:lnTo>
                <a:lnTo>
                  <a:pt x="295275" y="138049"/>
                </a:lnTo>
                <a:close/>
              </a:path>
              <a:path w="295275" h="276225">
                <a:moveTo>
                  <a:pt x="221361" y="0"/>
                </a:moveTo>
                <a:lnTo>
                  <a:pt x="73787" y="0"/>
                </a:lnTo>
                <a:lnTo>
                  <a:pt x="73787" y="138049"/>
                </a:lnTo>
                <a:lnTo>
                  <a:pt x="221361" y="138049"/>
                </a:lnTo>
                <a:lnTo>
                  <a:pt x="221361" y="0"/>
                </a:lnTo>
                <a:close/>
              </a:path>
            </a:pathLst>
          </a:custGeom>
          <a:solidFill>
            <a:srgbClr val="00705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3">
            <a:extLst>
              <a:ext uri="{FF2B5EF4-FFF2-40B4-BE49-F238E27FC236}">
                <a16:creationId xmlns:a16="http://schemas.microsoft.com/office/drawing/2014/main" id="{1A627135-94E8-5131-F65E-7A74E9F76288}"/>
              </a:ext>
            </a:extLst>
          </p:cNvPr>
          <p:cNvSpPr/>
          <p:nvPr/>
        </p:nvSpPr>
        <p:spPr>
          <a:xfrm>
            <a:off x="7155263" y="4178737"/>
            <a:ext cx="295275" cy="387034"/>
          </a:xfrm>
          <a:custGeom>
            <a:avLst/>
            <a:gdLst/>
            <a:ahLst/>
            <a:cxnLst/>
            <a:rect l="l" t="t" r="r" b="b"/>
            <a:pathLst>
              <a:path w="295275" h="409575">
                <a:moveTo>
                  <a:pt x="295275" y="261874"/>
                </a:moveTo>
                <a:lnTo>
                  <a:pt x="0" y="261874"/>
                </a:lnTo>
                <a:lnTo>
                  <a:pt x="147574" y="409448"/>
                </a:lnTo>
                <a:lnTo>
                  <a:pt x="295275" y="261874"/>
                </a:lnTo>
                <a:close/>
              </a:path>
              <a:path w="295275" h="409575">
                <a:moveTo>
                  <a:pt x="221361" y="0"/>
                </a:moveTo>
                <a:lnTo>
                  <a:pt x="73787" y="0"/>
                </a:lnTo>
                <a:lnTo>
                  <a:pt x="73787" y="261874"/>
                </a:lnTo>
                <a:lnTo>
                  <a:pt x="221361" y="261874"/>
                </a:lnTo>
                <a:lnTo>
                  <a:pt x="221361" y="0"/>
                </a:lnTo>
                <a:close/>
              </a:path>
            </a:pathLst>
          </a:custGeom>
          <a:solidFill>
            <a:srgbClr val="00705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3">
            <a:extLst>
              <a:ext uri="{FF2B5EF4-FFF2-40B4-BE49-F238E27FC236}">
                <a16:creationId xmlns:a16="http://schemas.microsoft.com/office/drawing/2014/main" id="{FDE09239-8EEA-01FA-2971-1FAC5BD42988}"/>
              </a:ext>
            </a:extLst>
          </p:cNvPr>
          <p:cNvSpPr/>
          <p:nvPr/>
        </p:nvSpPr>
        <p:spPr>
          <a:xfrm>
            <a:off x="8918670" y="4187206"/>
            <a:ext cx="295275" cy="387034"/>
          </a:xfrm>
          <a:custGeom>
            <a:avLst/>
            <a:gdLst/>
            <a:ahLst/>
            <a:cxnLst/>
            <a:rect l="l" t="t" r="r" b="b"/>
            <a:pathLst>
              <a:path w="295275" h="409575">
                <a:moveTo>
                  <a:pt x="295275" y="261874"/>
                </a:moveTo>
                <a:lnTo>
                  <a:pt x="0" y="261874"/>
                </a:lnTo>
                <a:lnTo>
                  <a:pt x="147574" y="409448"/>
                </a:lnTo>
                <a:lnTo>
                  <a:pt x="295275" y="261874"/>
                </a:lnTo>
                <a:close/>
              </a:path>
              <a:path w="295275" h="409575">
                <a:moveTo>
                  <a:pt x="221361" y="0"/>
                </a:moveTo>
                <a:lnTo>
                  <a:pt x="73787" y="0"/>
                </a:lnTo>
                <a:lnTo>
                  <a:pt x="73787" y="261874"/>
                </a:lnTo>
                <a:lnTo>
                  <a:pt x="221361" y="261874"/>
                </a:lnTo>
                <a:lnTo>
                  <a:pt x="221361" y="0"/>
                </a:lnTo>
                <a:close/>
              </a:path>
            </a:pathLst>
          </a:custGeom>
          <a:solidFill>
            <a:srgbClr val="00705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3">
            <a:extLst>
              <a:ext uri="{FF2B5EF4-FFF2-40B4-BE49-F238E27FC236}">
                <a16:creationId xmlns:a16="http://schemas.microsoft.com/office/drawing/2014/main" id="{DCACCCF0-F540-AF8E-8793-4DAB6A8D15D4}"/>
              </a:ext>
            </a:extLst>
          </p:cNvPr>
          <p:cNvSpPr/>
          <p:nvPr/>
        </p:nvSpPr>
        <p:spPr>
          <a:xfrm>
            <a:off x="10634716" y="4187122"/>
            <a:ext cx="295275" cy="387034"/>
          </a:xfrm>
          <a:custGeom>
            <a:avLst/>
            <a:gdLst/>
            <a:ahLst/>
            <a:cxnLst/>
            <a:rect l="l" t="t" r="r" b="b"/>
            <a:pathLst>
              <a:path w="295275" h="409575">
                <a:moveTo>
                  <a:pt x="295275" y="261874"/>
                </a:moveTo>
                <a:lnTo>
                  <a:pt x="0" y="261874"/>
                </a:lnTo>
                <a:lnTo>
                  <a:pt x="147574" y="409448"/>
                </a:lnTo>
                <a:lnTo>
                  <a:pt x="295275" y="261874"/>
                </a:lnTo>
                <a:close/>
              </a:path>
              <a:path w="295275" h="409575">
                <a:moveTo>
                  <a:pt x="221361" y="0"/>
                </a:moveTo>
                <a:lnTo>
                  <a:pt x="73787" y="0"/>
                </a:lnTo>
                <a:lnTo>
                  <a:pt x="73787" y="261874"/>
                </a:lnTo>
                <a:lnTo>
                  <a:pt x="221361" y="261874"/>
                </a:lnTo>
                <a:lnTo>
                  <a:pt x="221361" y="0"/>
                </a:lnTo>
                <a:close/>
              </a:path>
            </a:pathLst>
          </a:custGeom>
          <a:solidFill>
            <a:srgbClr val="00705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3">
            <a:extLst>
              <a:ext uri="{FF2B5EF4-FFF2-40B4-BE49-F238E27FC236}">
                <a16:creationId xmlns:a16="http://schemas.microsoft.com/office/drawing/2014/main" id="{53771067-0E84-840A-0B67-93B9E48B1CC1}"/>
              </a:ext>
            </a:extLst>
          </p:cNvPr>
          <p:cNvSpPr/>
          <p:nvPr/>
        </p:nvSpPr>
        <p:spPr>
          <a:xfrm>
            <a:off x="5462664" y="4166325"/>
            <a:ext cx="295275" cy="387034"/>
          </a:xfrm>
          <a:custGeom>
            <a:avLst/>
            <a:gdLst/>
            <a:ahLst/>
            <a:cxnLst/>
            <a:rect l="l" t="t" r="r" b="b"/>
            <a:pathLst>
              <a:path w="295275" h="409575">
                <a:moveTo>
                  <a:pt x="295275" y="261874"/>
                </a:moveTo>
                <a:lnTo>
                  <a:pt x="0" y="261874"/>
                </a:lnTo>
                <a:lnTo>
                  <a:pt x="147574" y="409448"/>
                </a:lnTo>
                <a:lnTo>
                  <a:pt x="295275" y="261874"/>
                </a:lnTo>
                <a:close/>
              </a:path>
              <a:path w="295275" h="409575">
                <a:moveTo>
                  <a:pt x="221361" y="0"/>
                </a:moveTo>
                <a:lnTo>
                  <a:pt x="73787" y="0"/>
                </a:lnTo>
                <a:lnTo>
                  <a:pt x="73787" y="261874"/>
                </a:lnTo>
                <a:lnTo>
                  <a:pt x="221361" y="261874"/>
                </a:lnTo>
                <a:lnTo>
                  <a:pt x="221361" y="0"/>
                </a:lnTo>
                <a:close/>
              </a:path>
            </a:pathLst>
          </a:custGeom>
          <a:solidFill>
            <a:srgbClr val="007054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63" name="Group 162">
            <a:extLst>
              <a:ext uri="{FF2B5EF4-FFF2-40B4-BE49-F238E27FC236}">
                <a16:creationId xmlns:a16="http://schemas.microsoft.com/office/drawing/2014/main" id="{7F4BFB47-23AF-F2D8-B81B-688DF46F18CD}"/>
              </a:ext>
            </a:extLst>
          </p:cNvPr>
          <p:cNvGrpSpPr/>
          <p:nvPr/>
        </p:nvGrpSpPr>
        <p:grpSpPr>
          <a:xfrm>
            <a:off x="9991778" y="3503000"/>
            <a:ext cx="1597529" cy="676538"/>
            <a:chOff x="2672845" y="6427474"/>
            <a:chExt cx="1581150" cy="676538"/>
          </a:xfrm>
        </p:grpSpPr>
        <p:sp>
          <p:nvSpPr>
            <p:cNvPr id="161" name="object 51">
              <a:extLst>
                <a:ext uri="{FF2B5EF4-FFF2-40B4-BE49-F238E27FC236}">
                  <a16:creationId xmlns:a16="http://schemas.microsoft.com/office/drawing/2014/main" id="{2A6714CF-575A-3364-3497-CF5CC81198B9}"/>
                </a:ext>
              </a:extLst>
            </p:cNvPr>
            <p:cNvSpPr txBox="1"/>
            <p:nvPr/>
          </p:nvSpPr>
          <p:spPr>
            <a:xfrm>
              <a:off x="2735166" y="6510058"/>
              <a:ext cx="1408907" cy="487313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 algn="ctr">
                <a:spcBef>
                  <a:spcPts val="100"/>
                </a:spcBef>
              </a:pPr>
              <a:r>
                <a:rPr lang="en-US" sz="1500" spc="45" dirty="0">
                  <a:solidFill>
                    <a:srgbClr val="007054"/>
                  </a:solidFill>
                  <a:cs typeface="Palatino Linotype"/>
                </a:rPr>
                <a:t>Large/Complex</a:t>
              </a:r>
            </a:p>
            <a:p>
              <a:pPr marL="12700" algn="ctr">
                <a:spcBef>
                  <a:spcPts val="100"/>
                </a:spcBef>
              </a:pPr>
              <a:r>
                <a:rPr lang="en-US" sz="1500" spc="45" dirty="0">
                  <a:solidFill>
                    <a:srgbClr val="007054"/>
                  </a:solidFill>
                  <a:cs typeface="Palatino Linotype"/>
                </a:rPr>
                <a:t>Proposal Mgmt.</a:t>
              </a:r>
              <a:endParaRPr sz="1500" dirty="0">
                <a:cs typeface="Palatino Linotype"/>
              </a:endParaRPr>
            </a:p>
          </p:txBody>
        </p:sp>
        <p:sp>
          <p:nvSpPr>
            <p:cNvPr id="162" name="object 30">
              <a:extLst>
                <a:ext uri="{FF2B5EF4-FFF2-40B4-BE49-F238E27FC236}">
                  <a16:creationId xmlns:a16="http://schemas.microsoft.com/office/drawing/2014/main" id="{F3491F47-B55A-A788-66F7-C1DE7805982A}"/>
                </a:ext>
              </a:extLst>
            </p:cNvPr>
            <p:cNvSpPr/>
            <p:nvPr/>
          </p:nvSpPr>
          <p:spPr>
            <a:xfrm>
              <a:off x="2672845" y="6427474"/>
              <a:ext cx="1581150" cy="676538"/>
            </a:xfrm>
            <a:custGeom>
              <a:avLst/>
              <a:gdLst/>
              <a:ahLst/>
              <a:cxnLst/>
              <a:rect l="l" t="t" r="r" b="b"/>
              <a:pathLst>
                <a:path w="1581150" h="685800">
                  <a:moveTo>
                    <a:pt x="0" y="114300"/>
                  </a:moveTo>
                  <a:lnTo>
                    <a:pt x="8983" y="69812"/>
                  </a:lnTo>
                  <a:lnTo>
                    <a:pt x="33480" y="33480"/>
                  </a:lnTo>
                  <a:lnTo>
                    <a:pt x="69812" y="8983"/>
                  </a:lnTo>
                  <a:lnTo>
                    <a:pt x="114300" y="0"/>
                  </a:lnTo>
                  <a:lnTo>
                    <a:pt x="1466850" y="0"/>
                  </a:lnTo>
                  <a:lnTo>
                    <a:pt x="1511337" y="8983"/>
                  </a:lnTo>
                  <a:lnTo>
                    <a:pt x="1547669" y="33480"/>
                  </a:lnTo>
                  <a:lnTo>
                    <a:pt x="1572166" y="69812"/>
                  </a:lnTo>
                  <a:lnTo>
                    <a:pt x="1581150" y="114300"/>
                  </a:lnTo>
                  <a:lnTo>
                    <a:pt x="1581150" y="571373"/>
                  </a:lnTo>
                  <a:lnTo>
                    <a:pt x="1572166" y="615860"/>
                  </a:lnTo>
                  <a:lnTo>
                    <a:pt x="1547669" y="652192"/>
                  </a:lnTo>
                  <a:lnTo>
                    <a:pt x="1511337" y="676689"/>
                  </a:lnTo>
                  <a:lnTo>
                    <a:pt x="1466850" y="685673"/>
                  </a:lnTo>
                  <a:lnTo>
                    <a:pt x="114300" y="685673"/>
                  </a:lnTo>
                  <a:lnTo>
                    <a:pt x="69812" y="676689"/>
                  </a:lnTo>
                  <a:lnTo>
                    <a:pt x="33480" y="652192"/>
                  </a:lnTo>
                  <a:lnTo>
                    <a:pt x="8983" y="615860"/>
                  </a:lnTo>
                  <a:lnTo>
                    <a:pt x="0" y="571373"/>
                  </a:lnTo>
                  <a:lnTo>
                    <a:pt x="0" y="114300"/>
                  </a:lnTo>
                  <a:close/>
                </a:path>
              </a:pathLst>
            </a:custGeom>
            <a:ln w="19050">
              <a:solidFill>
                <a:srgbClr val="00705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0815598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2006362"/>
              </p:ext>
            </p:extLst>
          </p:nvPr>
        </p:nvGraphicFramePr>
        <p:xfrm>
          <a:off x="545590" y="238839"/>
          <a:ext cx="11292623" cy="1229844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290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31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93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8884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71880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43729">
                <a:tc>
                  <a:txBody>
                    <a:bodyPr/>
                    <a:lstStyle/>
                    <a:p>
                      <a:pPr marL="22796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lang="en-US" sz="1200" b="1" spc="5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         </a:t>
                      </a:r>
                      <a:endParaRPr sz="12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00715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455295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1550" b="1" spc="2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Level</a:t>
                      </a:r>
                      <a:r>
                        <a:rPr sz="1550" b="1" spc="-75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550" b="1" spc="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1</a:t>
                      </a:r>
                      <a:r>
                        <a:rPr lang="en-US" sz="1550" b="1" spc="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 </a:t>
                      </a:r>
                      <a:endParaRPr sz="155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715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458470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lang="en-US" sz="1550" b="1" spc="2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              </a:t>
                      </a:r>
                      <a:r>
                        <a:rPr sz="1550" b="1" spc="2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Level</a:t>
                      </a:r>
                      <a:r>
                        <a:rPr sz="1550" b="1" spc="-75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550" b="1" spc="-75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2</a:t>
                      </a:r>
                      <a:endParaRPr sz="155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10731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15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459740" marR="3175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lang="en-US" sz="1550" b="1" spc="2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               </a:t>
                      </a:r>
                      <a:r>
                        <a:rPr sz="1550" b="1" spc="2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Level</a:t>
                      </a:r>
                      <a:r>
                        <a:rPr sz="1550" b="1" spc="-75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550" b="1" spc="-75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3</a:t>
                      </a:r>
                      <a:endParaRPr sz="155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715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461009" marR="3175" algn="l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lang="en-US" sz="1550" b="1" spc="2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           </a:t>
                      </a:r>
                      <a:r>
                        <a:rPr sz="1550" b="1" spc="2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Level</a:t>
                      </a:r>
                      <a:r>
                        <a:rPr sz="1550" b="1" spc="-75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550" b="1" spc="-75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4</a:t>
                      </a:r>
                      <a:endParaRPr sz="155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10731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715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1643">
                <a:tc>
                  <a:txBody>
                    <a:bodyPr/>
                    <a:lstStyle/>
                    <a:p>
                      <a:pPr marL="22796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lang="en-US" sz="1200" b="1" spc="5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            </a:t>
                      </a:r>
                      <a:r>
                        <a:rPr sz="1200" b="1" spc="5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Level</a:t>
                      </a:r>
                      <a:r>
                        <a:rPr sz="1200" b="1" spc="-55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spc="1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of</a:t>
                      </a:r>
                      <a:endParaRPr sz="12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715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0731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1D23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0731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1D23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0731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1D23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0731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1D2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4639">
                <a:tc>
                  <a:txBody>
                    <a:bodyPr/>
                    <a:lstStyle/>
                    <a:p>
                      <a:pPr marL="218440">
                        <a:lnSpc>
                          <a:spcPts val="1255"/>
                        </a:lnSpc>
                      </a:pPr>
                      <a:r>
                        <a:rPr lang="en-US" sz="1200" b="1" spc="2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           </a:t>
                      </a:r>
                      <a:r>
                        <a:rPr sz="1200" b="1" spc="20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Support</a:t>
                      </a:r>
                      <a:endParaRPr sz="12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7155"/>
                    </a:solidFill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</a:pPr>
                      <a:r>
                        <a:rPr lang="en-US" sz="1100" b="1" spc="5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Case-by-Case </a:t>
                      </a:r>
                      <a:endParaRPr sz="11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007155"/>
                    </a:solidFill>
                  </a:tcPr>
                </a:tc>
                <a:tc>
                  <a:txBody>
                    <a:bodyPr/>
                    <a:lstStyle/>
                    <a:p>
                      <a:pPr marL="19685" algn="ctr">
                        <a:lnSpc>
                          <a:spcPct val="100000"/>
                        </a:lnSpc>
                      </a:pPr>
                      <a:r>
                        <a:rPr lang="en-US" sz="1100" b="1" spc="5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Limited</a:t>
                      </a:r>
                      <a:endParaRPr sz="11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7155"/>
                    </a:solidFill>
                  </a:tcPr>
                </a:tc>
                <a:tc>
                  <a:txBody>
                    <a:bodyPr/>
                    <a:lstStyle/>
                    <a:p>
                      <a:pPr marL="13335" marR="3175" algn="ctr">
                        <a:lnSpc>
                          <a:spcPct val="100000"/>
                        </a:lnSpc>
                      </a:pPr>
                      <a:r>
                        <a:rPr lang="en-US" sz="1100" b="1" spc="5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Basic</a:t>
                      </a:r>
                      <a:endParaRPr sz="11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007155"/>
                    </a:solidFill>
                  </a:tcPr>
                </a:tc>
                <a:tc>
                  <a:txBody>
                    <a:bodyPr/>
                    <a:lstStyle/>
                    <a:p>
                      <a:pPr marL="15875" marR="3175" algn="ctr">
                        <a:lnSpc>
                          <a:spcPct val="100000"/>
                        </a:lnSpc>
                      </a:pPr>
                      <a:r>
                        <a:rPr lang="en-US" sz="1100" b="1" spc="5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Full</a:t>
                      </a:r>
                      <a:endParaRPr sz="11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00715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90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 dirty="0">
                        <a:solidFill>
                          <a:schemeClr val="bg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715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75"/>
                        </a:lnSpc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Proposal Management</a:t>
                      </a:r>
                      <a:endParaRPr sz="1100" b="1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7155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ts val="1175"/>
                        </a:lnSpc>
                      </a:pPr>
                      <a:r>
                        <a:rPr lang="en-US" sz="1100" b="1" spc="5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Proposal Management</a:t>
                      </a:r>
                      <a:endParaRPr sz="11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7155"/>
                    </a:solidFill>
                  </a:tcPr>
                </a:tc>
                <a:tc>
                  <a:txBody>
                    <a:bodyPr/>
                    <a:lstStyle/>
                    <a:p>
                      <a:pPr marL="6985" marR="3175" algn="ctr">
                        <a:lnSpc>
                          <a:spcPts val="1175"/>
                        </a:lnSpc>
                      </a:pPr>
                      <a:r>
                        <a:rPr sz="1100" b="1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Proposal</a:t>
                      </a:r>
                      <a:r>
                        <a:rPr sz="1100" b="1" spc="-95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5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Management</a:t>
                      </a:r>
                      <a:endParaRPr sz="11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7155"/>
                    </a:solidFill>
                  </a:tcPr>
                </a:tc>
                <a:tc>
                  <a:txBody>
                    <a:bodyPr/>
                    <a:lstStyle/>
                    <a:p>
                      <a:pPr marL="9525" marR="3175" algn="ctr">
                        <a:lnSpc>
                          <a:spcPts val="1175"/>
                        </a:lnSpc>
                      </a:pPr>
                      <a:r>
                        <a:rPr sz="1100" b="1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Proposal</a:t>
                      </a:r>
                      <a:r>
                        <a:rPr sz="1100" b="1" spc="-95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5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Management</a:t>
                      </a:r>
                      <a:endParaRPr sz="11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715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0831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100" dirty="0">
                        <a:solidFill>
                          <a:schemeClr val="bg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715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spc="20" dirty="0">
                        <a:solidFill>
                          <a:schemeClr val="bg1"/>
                        </a:solidFill>
                        <a:latin typeface="+mn-lt"/>
                        <a:cs typeface="Calibri"/>
                      </a:endParaRP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spc="20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Requests</a:t>
                      </a:r>
                      <a:r>
                        <a:rPr lang="en-US" sz="1100" spc="-13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 </a:t>
                      </a:r>
                      <a:r>
                        <a:rPr lang="en-US" sz="1100" spc="2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with</a:t>
                      </a:r>
                      <a:r>
                        <a:rPr lang="en-US" sz="1100" spc="-10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  </a:t>
                      </a:r>
                      <a:r>
                        <a:rPr lang="en-US" sz="1100" u="sng" spc="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&lt;2</a:t>
                      </a:r>
                      <a:r>
                        <a:rPr lang="en-US" sz="1100" spc="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 </a:t>
                      </a:r>
                      <a:r>
                        <a:rPr lang="en-US" sz="1100" spc="2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week </a:t>
                      </a:r>
                    </a:p>
                    <a:p>
                      <a:pPr marL="0" marR="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spc="2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to deadline</a:t>
                      </a:r>
                      <a:endParaRPr lang="en-US" sz="1100" dirty="0">
                        <a:solidFill>
                          <a:schemeClr val="bg1"/>
                        </a:solidFill>
                        <a:latin typeface="+mn-lt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007155"/>
                    </a:solidFill>
                  </a:tcPr>
                </a:tc>
                <a:tc>
                  <a:txBody>
                    <a:bodyPr/>
                    <a:lstStyle/>
                    <a:p>
                      <a:pPr marL="7620" marR="62865" lvl="0" indent="0" algn="ctr" defTabSz="1219170" rtl="0" eaLnBrk="1" fontAlgn="auto" latinLnBrk="0" hangingPunct="1">
                        <a:lnSpc>
                          <a:spcPct val="102299"/>
                        </a:lnSpc>
                        <a:spcBef>
                          <a:spcPts val="62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None/>
                        <a:tabLst>
                          <a:tab pos="179705" algn="l"/>
                        </a:tabLst>
                        <a:defRPr/>
                      </a:pPr>
                      <a:endParaRPr lang="en-US" sz="1100" spc="20" dirty="0">
                        <a:solidFill>
                          <a:schemeClr val="bg1"/>
                        </a:solidFill>
                        <a:latin typeface="+mn-lt"/>
                        <a:cs typeface="Calibri"/>
                      </a:endParaRPr>
                    </a:p>
                    <a:p>
                      <a:pPr marL="7620" marR="62865" lvl="0" indent="0" algn="ctr" defTabSz="1219170" rtl="0" eaLnBrk="1" fontAlgn="auto" latinLnBrk="0" hangingPunct="1">
                        <a:lnSpc>
                          <a:spcPct val="102299"/>
                        </a:lnSpc>
                        <a:spcBef>
                          <a:spcPts val="62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None/>
                        <a:tabLst>
                          <a:tab pos="179705" algn="l"/>
                        </a:tabLst>
                        <a:defRPr/>
                      </a:pPr>
                      <a:r>
                        <a:rPr lang="en-US" sz="1100" spc="20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Requests</a:t>
                      </a:r>
                      <a:r>
                        <a:rPr lang="en-US" sz="1100" spc="-13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 </a:t>
                      </a:r>
                      <a:r>
                        <a:rPr lang="en-US" sz="1100" spc="2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with</a:t>
                      </a:r>
                      <a:r>
                        <a:rPr lang="en-US" sz="1100" spc="-10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  </a:t>
                      </a:r>
                      <a:r>
                        <a:rPr lang="en-US" sz="1100" u="sng" spc="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&lt;</a:t>
                      </a:r>
                      <a:r>
                        <a:rPr lang="en-US" sz="1100" u="none" spc="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3</a:t>
                      </a:r>
                      <a:r>
                        <a:rPr lang="en-US" sz="1100" spc="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 </a:t>
                      </a:r>
                      <a:r>
                        <a:rPr lang="en-US" sz="1100" spc="2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weeks to deadline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155"/>
                    </a:solidFill>
                  </a:tcPr>
                </a:tc>
                <a:tc>
                  <a:txBody>
                    <a:bodyPr/>
                    <a:lstStyle/>
                    <a:p>
                      <a:pPr marL="13335" marR="3175" algn="ctr">
                        <a:lnSpc>
                          <a:spcPts val="1140"/>
                        </a:lnSpc>
                      </a:pPr>
                      <a:endParaRPr lang="en-US" sz="11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  <a:p>
                      <a:pPr marL="13335" marR="3175" algn="ctr">
                        <a:lnSpc>
                          <a:spcPts val="1140"/>
                        </a:lnSpc>
                      </a:pPr>
                      <a:endParaRPr lang="en-US" sz="11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  <a:p>
                      <a:pPr marL="13335" marR="3175" algn="ctr">
                        <a:lnSpc>
                          <a:spcPts val="1140"/>
                        </a:lnSpc>
                      </a:pPr>
                      <a:r>
                        <a:rPr lang="en-US" sz="1100" spc="20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Requests</a:t>
                      </a:r>
                      <a:r>
                        <a:rPr lang="en-US" sz="1100" spc="-13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 </a:t>
                      </a:r>
                      <a:r>
                        <a:rPr lang="en-US" sz="1100" spc="2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with</a:t>
                      </a:r>
                      <a:r>
                        <a:rPr lang="en-US" sz="1100" spc="-10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  </a:t>
                      </a:r>
                      <a:r>
                        <a:rPr lang="en-US" sz="1100" u="sng" spc="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&lt;</a:t>
                      </a:r>
                      <a:r>
                        <a:rPr lang="en-US" sz="1100" u="none" spc="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4 </a:t>
                      </a:r>
                      <a:r>
                        <a:rPr lang="en-US" sz="1100" spc="2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weeks to deadline</a:t>
                      </a:r>
                      <a:endParaRPr sz="11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007155"/>
                    </a:solidFill>
                  </a:tcPr>
                </a:tc>
                <a:tc>
                  <a:txBody>
                    <a:bodyPr/>
                    <a:lstStyle/>
                    <a:p>
                      <a:pPr marL="5080" marR="3175" algn="ctr">
                        <a:lnSpc>
                          <a:spcPts val="1140"/>
                        </a:lnSpc>
                      </a:pPr>
                      <a:endParaRPr lang="en-US" sz="11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  <a:p>
                      <a:pPr marL="12700" marR="40640" lvl="0" indent="0" algn="ctr" defTabSz="1219170" rtl="0" eaLnBrk="1" fontAlgn="auto" latinLnBrk="0" hangingPunct="1">
                        <a:lnSpc>
                          <a:spcPct val="102299"/>
                        </a:lnSpc>
                        <a:spcBef>
                          <a:spcPts val="62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None/>
                        <a:tabLst>
                          <a:tab pos="184150" algn="l"/>
                        </a:tabLst>
                        <a:defRPr/>
                      </a:pPr>
                      <a:r>
                        <a:rPr lang="en-US" sz="1100" spc="20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*Requests</a:t>
                      </a:r>
                      <a:r>
                        <a:rPr lang="en-US" sz="1100" spc="-13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 </a:t>
                      </a:r>
                      <a:r>
                        <a:rPr lang="en-US" sz="1100" spc="2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with</a:t>
                      </a:r>
                      <a:r>
                        <a:rPr lang="en-US" sz="1100" spc="1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 </a:t>
                      </a:r>
                      <a:r>
                        <a:rPr lang="en-US" sz="1100" u="none" spc="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5+ </a:t>
                      </a:r>
                      <a:r>
                        <a:rPr lang="en-US" sz="1100" spc="2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weeks to deadline</a:t>
                      </a:r>
                    </a:p>
                    <a:p>
                      <a:pPr marL="12700" marR="40640" lvl="0" indent="0" algn="ctr" defTabSz="1219170" rtl="0" eaLnBrk="1" fontAlgn="auto" latinLnBrk="0" hangingPunct="1">
                        <a:lnSpc>
                          <a:spcPct val="102299"/>
                        </a:lnSpc>
                        <a:spcBef>
                          <a:spcPts val="62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None/>
                        <a:tabLst>
                          <a:tab pos="184150" algn="l"/>
                        </a:tabLst>
                        <a:defRPr/>
                      </a:pPr>
                      <a:endParaRPr lang="en-US" sz="1100" spc="25" dirty="0">
                        <a:solidFill>
                          <a:schemeClr val="bg1"/>
                        </a:solidFill>
                        <a:latin typeface="+mn-lt"/>
                        <a:cs typeface="Calibri"/>
                      </a:endParaRPr>
                    </a:p>
                    <a:p>
                      <a:pPr marL="5080" marR="3175" algn="ctr">
                        <a:lnSpc>
                          <a:spcPts val="1140"/>
                        </a:lnSpc>
                      </a:pPr>
                      <a:endParaRPr sz="11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00715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652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lang="en-US" sz="1350" dirty="0">
                        <a:solidFill>
                          <a:schemeClr val="bg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5715" algn="l">
                        <a:lnSpc>
                          <a:spcPct val="100000"/>
                        </a:lnSpc>
                      </a:pPr>
                      <a:r>
                        <a:rPr lang="en-US" sz="1200" b="1" spc="-5" dirty="0">
                          <a:solidFill>
                            <a:schemeClr val="bg1"/>
                          </a:solidFill>
                          <a:latin typeface="Calibri"/>
                          <a:cs typeface="Calibri"/>
                        </a:rPr>
                        <a:t>   </a:t>
                      </a:r>
                      <a:r>
                        <a:rPr lang="en-US" sz="1200" b="0" spc="0" dirty="0">
                          <a:solidFill>
                            <a:schemeClr val="bg1"/>
                          </a:solidFill>
                          <a:latin typeface="Times New Roman"/>
                          <a:cs typeface="Times New Roman"/>
                        </a:rPr>
                        <a:t>  </a:t>
                      </a:r>
                      <a:r>
                        <a:rPr lang="en-US" sz="1200" b="1" spc="-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Notification</a:t>
                      </a:r>
                    </a:p>
                    <a:p>
                      <a:pPr marL="5715" algn="l">
                        <a:lnSpc>
                          <a:spcPct val="100000"/>
                        </a:lnSpc>
                      </a:pPr>
                      <a:r>
                        <a:rPr lang="en-US" sz="1200" b="1" spc="-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     To Deadline</a:t>
                      </a:r>
                      <a:endParaRPr lang="en-US" sz="1200" dirty="0">
                        <a:solidFill>
                          <a:schemeClr val="bg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155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7620" marR="62865" lvl="0" indent="0" algn="ctr" defTabSz="1219170" rtl="0" eaLnBrk="1" fontAlgn="auto" latinLnBrk="0" hangingPunct="1">
                        <a:lnSpc>
                          <a:spcPct val="102299"/>
                        </a:lnSpc>
                        <a:spcBef>
                          <a:spcPts val="62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None/>
                        <a:tabLst>
                          <a:tab pos="179705" algn="l"/>
                        </a:tabLst>
                        <a:defRPr/>
                      </a:pPr>
                      <a:r>
                        <a:rPr lang="en-US" sz="1100" spc="25" dirty="0">
                          <a:solidFill>
                            <a:schemeClr val="bg1"/>
                          </a:solidFill>
                          <a:latin typeface="+mn-lt"/>
                          <a:cs typeface="Calibri"/>
                        </a:rPr>
                        <a:t>Detailed tasks listed below will be completed each week until deadline by Pre-Award Administrators</a:t>
                      </a:r>
                    </a:p>
                  </a:txBody>
                  <a:tcPr marL="0" marR="0" marT="787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715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7874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15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825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715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0" marR="0" marT="787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715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29649">
                <a:tc>
                  <a:txBody>
                    <a:bodyPr/>
                    <a:lstStyle/>
                    <a:p>
                      <a:pPr marR="157480" algn="ctr">
                        <a:lnSpc>
                          <a:spcPct val="100000"/>
                        </a:lnSpc>
                      </a:pPr>
                      <a:endParaRPr lang="en-US" sz="1200" b="1" dirty="0">
                        <a:latin typeface="+mn-lt"/>
                        <a:cs typeface="Calibri"/>
                      </a:endParaRPr>
                    </a:p>
                    <a:p>
                      <a:pPr marR="157480" algn="ctr">
                        <a:lnSpc>
                          <a:spcPct val="100000"/>
                        </a:lnSpc>
                      </a:pPr>
                      <a:r>
                        <a:rPr lang="en-US" sz="1200" b="1" dirty="0">
                          <a:latin typeface="+mn-lt"/>
                          <a:cs typeface="Calibri"/>
                        </a:rPr>
                        <a:t>5+ Weeks</a:t>
                      </a:r>
                    </a:p>
                    <a:p>
                      <a:pPr marR="157480" algn="ctr">
                        <a:lnSpc>
                          <a:spcPct val="100000"/>
                        </a:lnSpc>
                      </a:pPr>
                      <a:r>
                        <a:rPr lang="en-US" sz="1200" b="1" dirty="0">
                          <a:latin typeface="+mn-lt"/>
                          <a:cs typeface="Calibri"/>
                        </a:rPr>
                        <a:t>Remaining</a:t>
                      </a:r>
                    </a:p>
                    <a:p>
                      <a:pPr marR="196850" algn="ctr">
                        <a:lnSpc>
                          <a:spcPct val="100000"/>
                        </a:lnSpc>
                      </a:pPr>
                      <a:endParaRPr lang="en-US" sz="1200" b="1" spc="-5" dirty="0">
                        <a:latin typeface="Calibri"/>
                        <a:cs typeface="Calibri"/>
                      </a:endParaRPr>
                    </a:p>
                    <a:p>
                      <a:pPr marR="196850" algn="ctr">
                        <a:lnSpc>
                          <a:spcPct val="100000"/>
                        </a:lnSpc>
                      </a:pPr>
                      <a:r>
                        <a:rPr lang="en-US" sz="1100" b="1" i="1" dirty="0">
                          <a:latin typeface="+mn-lt"/>
                          <a:cs typeface="Calibri"/>
                        </a:rPr>
                        <a:t>*</a:t>
                      </a:r>
                      <a:r>
                        <a:rPr lang="en-US" sz="1200" b="1" i="1" dirty="0">
                          <a:latin typeface="+mn-lt"/>
                          <a:cs typeface="Calibri"/>
                        </a:rPr>
                        <a:t>Preferred Start for Successful Proposal Preparation</a:t>
                      </a:r>
                      <a:endParaRPr lang="en-US" sz="1200" b="1" spc="-5" dirty="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l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lang="en-US" sz="1100" spc="10" dirty="0">
                          <a:latin typeface="+mn-lt"/>
                          <a:cs typeface="Calibri"/>
                        </a:rPr>
                        <a:t> </a:t>
                      </a:r>
                    </a:p>
                    <a:p>
                      <a:pPr marL="635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lang="en-US" sz="1100" spc="10" dirty="0">
                          <a:latin typeface="+mn-lt"/>
                          <a:cs typeface="Calibri"/>
                        </a:rPr>
                        <a:t> </a:t>
                      </a:r>
                      <a:endParaRPr lang="en-US" sz="1100" spc="-70" dirty="0">
                        <a:solidFill>
                          <a:srgbClr val="FF0000"/>
                        </a:solidFill>
                        <a:latin typeface="+mn-lt"/>
                        <a:cs typeface="Calibri"/>
                      </a:endParaRPr>
                    </a:p>
                    <a:p>
                      <a:pPr marL="635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100" dirty="0">
                        <a:latin typeface="+mn-lt"/>
                        <a:cs typeface="Calibri"/>
                      </a:endParaRPr>
                    </a:p>
                  </a:txBody>
                  <a:tcPr marL="0" marR="0" marT="6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3175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1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Calibri"/>
                      </a:endParaRPr>
                    </a:p>
                    <a:p>
                      <a:pPr marL="0" marR="3175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atin typeface="+mn-lt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3175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sz="1100" dirty="0">
                        <a:latin typeface="+mn-lt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64592" marR="0" lvl="0" indent="-164592" algn="l" defTabSz="1219170" rtl="0" eaLnBrk="1" fontAlgn="auto" latinLnBrk="0" hangingPunct="1">
                        <a:lnSpc>
                          <a:spcPts val="13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</a:t>
                      </a:r>
                      <a:r>
                        <a:rPr kumimoji="0" lang="en-US" sz="1100" b="1" i="0" u="sng" strike="noStrike" kern="1200" cap="none" spc="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Step 1: Create funding proposal record</a:t>
                      </a:r>
                      <a:r>
                        <a:rPr kumimoji="0" lang="en-US" sz="1100" b="0" i="0" u="sng" strike="noStrike" kern="1200" cap="none" spc="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</a:t>
                      </a:r>
                      <a:r>
                        <a:rPr kumimoji="0" lang="en-US" sz="1100" b="0" i="0" u="none" strike="noStrike" kern="1200" cap="none" spc="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in UVMClick </a:t>
                      </a:r>
                      <a:r>
                        <a:rPr kumimoji="0" lang="en-US" sz="1100" b="0" i="0" u="none" strike="noStrike" kern="1200" cap="none" spc="2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using completed </a:t>
                      </a:r>
                      <a:r>
                        <a:rPr kumimoji="0" lang="en-US" sz="1100" b="0" i="0" u="none" strike="noStrike" kern="1200" cap="none" spc="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proposal request form</a:t>
                      </a:r>
                    </a:p>
                    <a:p>
                      <a:pPr marL="164592" marR="195580" lvl="0" indent="-164592" algn="l" defTabSz="1219170" rtl="0" eaLnBrk="1" fontAlgn="auto" latinLnBrk="0" hangingPunct="1">
                        <a:lnSpc>
                          <a:spcPts val="135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Interpret sponsor guidelines; prepare feedback for PI</a:t>
                      </a:r>
                    </a:p>
                    <a:p>
                      <a:pPr marL="164592" marR="195580" lvl="0" indent="-164592" algn="l" defTabSz="1219170" rtl="0" eaLnBrk="1" fontAlgn="auto" latinLnBrk="0" hangingPunct="1">
                        <a:lnSpc>
                          <a:spcPts val="135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Communicate with subawards to collect required documents</a:t>
                      </a:r>
                    </a:p>
                    <a:p>
                      <a:pPr marL="164592" marR="195580" lvl="0" indent="-164592" algn="l" defTabSz="1219170" rtl="0" eaLnBrk="1" fontAlgn="auto" latinLnBrk="0" hangingPunct="1">
                        <a:lnSpc>
                          <a:spcPts val="135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Create internal budget spreadsheet; enter draft budget in UVMClick</a:t>
                      </a:r>
                    </a:p>
                    <a:p>
                      <a:pPr marL="164592" marR="195580" lvl="0" indent="-164592" algn="l" defTabSz="1219170" rtl="0" eaLnBrk="1" fontAlgn="auto" latinLnBrk="0" hangingPunct="1">
                        <a:lnSpc>
                          <a:spcPts val="135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Draft budget justification</a:t>
                      </a:r>
                    </a:p>
                    <a:p>
                      <a:pPr marL="164592" marR="195580" lvl="0" indent="-164592" algn="l" defTabSz="1219170" rtl="0" eaLnBrk="1" fontAlgn="auto" latinLnBrk="0" hangingPunct="1">
                        <a:lnSpc>
                          <a:spcPts val="135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+ 1-2 rounds of</a:t>
                      </a:r>
                      <a:r>
                        <a:rPr kumimoji="0" lang="en-US" sz="1100" b="0" i="0" u="none" strike="noStrike" kern="1200" cap="none" spc="25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</a:t>
                      </a:r>
                      <a:r>
                        <a:rPr kumimoji="0" lang="en-US" sz="1100" b="0" i="0" u="none" strike="noStrike" kern="1200" cap="none" spc="3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budget changes</a:t>
                      </a:r>
                      <a:endParaRPr lang="en-US" sz="1100" spc="10" dirty="0">
                        <a:latin typeface="+mn-lt"/>
                        <a:cs typeface="Calibri"/>
                      </a:endParaRPr>
                    </a:p>
                    <a:p>
                      <a:pPr marL="164592" marR="195580" lvl="0" indent="-164592" algn="l" defTabSz="1219170" rtl="0" eaLnBrk="1" fontAlgn="auto" latinLnBrk="0" hangingPunct="1">
                        <a:lnSpc>
                          <a:spcPts val="135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Participate in project team meetings</a:t>
                      </a:r>
                    </a:p>
                    <a:p>
                      <a:pPr marL="164592" marR="195580" lvl="0" indent="-164592" algn="l" defTabSz="1219170" rtl="0" eaLnBrk="1" fontAlgn="auto" latinLnBrk="0" hangingPunct="1">
                        <a:lnSpc>
                          <a:spcPts val="135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Collaborate with Research Devel. </a:t>
                      </a:r>
                      <a:endParaRPr sz="1100" dirty="0">
                        <a:latin typeface="+mn-lt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9739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lang="en-US" sz="10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lang="en-US" sz="10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lang="en-US" sz="10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  <a:p>
                      <a:pPr marR="177800" algn="ctr">
                        <a:lnSpc>
                          <a:spcPct val="100000"/>
                        </a:lnSpc>
                      </a:pPr>
                      <a:r>
                        <a:rPr lang="en-US" sz="1200" b="1" u="none" spc="-5" dirty="0">
                          <a:latin typeface="Calibri"/>
                          <a:cs typeface="Calibri"/>
                        </a:rPr>
                        <a:t>4</a:t>
                      </a:r>
                      <a:r>
                        <a:rPr lang="en-US" sz="1200" b="1" spc="-55" dirty="0">
                          <a:latin typeface="Calibri"/>
                          <a:cs typeface="Calibri"/>
                        </a:rPr>
                        <a:t> Full </a:t>
                      </a:r>
                      <a:r>
                        <a:rPr lang="en-US" sz="1200" b="1" spc="-10" dirty="0">
                          <a:latin typeface="Calibri"/>
                          <a:cs typeface="Calibri"/>
                        </a:rPr>
                        <a:t>Weeks</a:t>
                      </a:r>
                    </a:p>
                    <a:p>
                      <a:pPr marR="177800" algn="ctr">
                        <a:lnSpc>
                          <a:spcPct val="100000"/>
                        </a:lnSpc>
                      </a:pPr>
                      <a:r>
                        <a:rPr lang="en-US" sz="1200" b="1" spc="-10" dirty="0">
                          <a:latin typeface="Calibri"/>
                          <a:cs typeface="Calibri"/>
                        </a:rPr>
                        <a:t>Remaining</a:t>
                      </a:r>
                      <a:endParaRPr lang="en-US"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0E2D2"/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l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lang="en-US" sz="1100" spc="10" dirty="0">
                          <a:latin typeface="+mn-lt"/>
                          <a:cs typeface="Calibri"/>
                        </a:rPr>
                        <a:t> 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Calibri"/>
                      </a:endParaRPr>
                    </a:p>
                    <a:p>
                      <a:pPr marL="7620" marR="0" lvl="0" indent="0" algn="l" defTabSz="1219170" rtl="0" eaLnBrk="1" fontAlgn="auto" latinLnBrk="0" hangingPunct="1">
                        <a:lnSpc>
                          <a:spcPts val="13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</a:t>
                      </a:r>
                      <a:endParaRPr sz="1100" dirty="0">
                        <a:latin typeface="+mn-lt"/>
                        <a:cs typeface="Calibri"/>
                      </a:endParaRPr>
                    </a:p>
                  </a:txBody>
                  <a:tcPr marL="0" marR="0" marT="3810" marB="0" anchor="ctr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64592" indent="-164592">
                        <a:lnSpc>
                          <a:spcPts val="1350"/>
                        </a:lnSpc>
                        <a:spcBef>
                          <a:spcPts val="30"/>
                        </a:spcBef>
                      </a:pPr>
                      <a:endParaRPr lang="en-US" sz="1100" dirty="0">
                        <a:latin typeface="+mn-lt"/>
                        <a:cs typeface="Calibri"/>
                      </a:endParaRPr>
                    </a:p>
                  </a:txBody>
                  <a:tcPr marL="0" marR="0" marT="381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64592" marR="0" lvl="0" indent="-164592" algn="l" defTabSz="1219170" rtl="0" eaLnBrk="1" fontAlgn="auto" latinLnBrk="0" hangingPunct="1">
                        <a:lnSpc>
                          <a:spcPts val="13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</a:t>
                      </a:r>
                      <a:r>
                        <a:rPr kumimoji="0" lang="en-US" sz="1100" b="1" i="0" u="sng" strike="noStrike" kern="1200" cap="none" spc="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Step 1: Create funding proposal record</a:t>
                      </a:r>
                      <a:r>
                        <a:rPr kumimoji="0" lang="en-US" sz="1100" b="0" i="0" u="sng" strike="noStrike" kern="1200" cap="none" spc="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</a:t>
                      </a:r>
                      <a:r>
                        <a:rPr kumimoji="0" lang="en-US" sz="1100" b="0" i="0" u="none" strike="noStrike" kern="1200" cap="none" spc="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in UVMClick using completed proposal request form</a:t>
                      </a:r>
                    </a:p>
                    <a:p>
                      <a:pPr marL="164592" marR="195580" lvl="0" indent="-164592" algn="l" defTabSz="1219170" rtl="0" eaLnBrk="1" fontAlgn="auto" latinLnBrk="0" hangingPunct="1">
                        <a:lnSpc>
                          <a:spcPts val="135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Interpret sponsor guidelines; prepare feedback for PI</a:t>
                      </a:r>
                    </a:p>
                    <a:p>
                      <a:pPr marL="164592" marR="195580" lvl="0" indent="-164592" algn="l" defTabSz="1219170" rtl="0" eaLnBrk="1" fontAlgn="auto" latinLnBrk="0" hangingPunct="1">
                        <a:lnSpc>
                          <a:spcPts val="135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Communicate with subawards to collect required documents</a:t>
                      </a:r>
                    </a:p>
                    <a:p>
                      <a:pPr marL="164592" marR="195580" lvl="0" indent="-164592" algn="l" defTabSz="1219170" rtl="0" eaLnBrk="1" fontAlgn="auto" latinLnBrk="0" hangingPunct="1">
                        <a:lnSpc>
                          <a:spcPts val="135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Create internal budget spreadsheet; enter draft budget in UVMClick</a:t>
                      </a:r>
                    </a:p>
                    <a:p>
                      <a:pPr marL="164592" marR="195580" lvl="0" indent="-164592" algn="l" defTabSz="1219170" rtl="0" eaLnBrk="1" fontAlgn="auto" latinLnBrk="0" hangingPunct="1">
                        <a:lnSpc>
                          <a:spcPts val="135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Draft budget justification</a:t>
                      </a:r>
                    </a:p>
                    <a:p>
                      <a:pPr marL="164592" marR="195580" lvl="0" indent="-164592" algn="l" defTabSz="1219170" rtl="0" eaLnBrk="1" fontAlgn="auto" latinLnBrk="0" hangingPunct="1">
                        <a:lnSpc>
                          <a:spcPts val="135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+ 1-2 rounds of review/budget changes</a:t>
                      </a:r>
                    </a:p>
                    <a:p>
                      <a:pPr marL="164592" marR="195580" lvl="0" indent="-164592" algn="l" defTabSz="1219170" rtl="0" eaLnBrk="1" fontAlgn="auto" latinLnBrk="0" hangingPunct="1">
                        <a:lnSpc>
                          <a:spcPts val="135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Collaborate with Research Devel.</a:t>
                      </a:r>
                    </a:p>
                    <a:p>
                      <a:pPr marL="164592" marR="3175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+ 1:1 Microsoft Team meetings with PI</a:t>
                      </a:r>
                      <a:endParaRPr lang="en-US" sz="1100" spc="10" dirty="0">
                        <a:latin typeface="+mn-lt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0E2D2"/>
                    </a:solidFill>
                  </a:tcPr>
                </a:tc>
                <a:tc>
                  <a:txBody>
                    <a:bodyPr/>
                    <a:lstStyle/>
                    <a:p>
                      <a:pPr marL="164592" marR="3175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</a:t>
                      </a:r>
                      <a:r>
                        <a:rPr kumimoji="0" lang="en-US" sz="1100" b="1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Enter final budget into UVMClick</a:t>
                      </a: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and sponsor forms/system</a:t>
                      </a:r>
                    </a:p>
                    <a:p>
                      <a:pPr marL="164592" marR="3175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Collect/Review/Enter subaward/s budget and materials in UVMClick and Sponsor application forms</a:t>
                      </a:r>
                    </a:p>
                    <a:p>
                      <a:pPr marL="164592" marR="3175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Provide additional guidance to subaward organizations</a:t>
                      </a:r>
                    </a:p>
                    <a:p>
                      <a:pPr marL="164592" marR="3175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+ 1-2 rounds of</a:t>
                      </a:r>
                      <a:r>
                        <a:rPr kumimoji="0" lang="en-US" sz="1100" b="0" i="0" u="none" strike="noStrike" kern="1200" cap="none" spc="25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</a:t>
                      </a:r>
                      <a:r>
                        <a:rPr kumimoji="0" lang="en-US" sz="1100" b="0" i="0" u="none" strike="noStrike" kern="1200" cap="none" spc="3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review/budget changes</a:t>
                      </a:r>
                      <a:endParaRPr lang="en-US" sz="1100" spc="10" dirty="0">
                        <a:latin typeface="+mn-lt"/>
                        <a:cs typeface="Calibri"/>
                      </a:endParaRPr>
                    </a:p>
                    <a:p>
                      <a:pPr marL="164592" marR="3175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Complete internal cost-sharing forms and obtain Chair/designee signatures</a:t>
                      </a:r>
                    </a:p>
                    <a:p>
                      <a:pPr marL="164592" marR="3175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Provide guidance to PIs when new accounts are needed (e.g., sponsor portals, SciENcv)</a:t>
                      </a:r>
                    </a:p>
                    <a:p>
                      <a:pPr marL="164592" marR="3175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+ 1:1 Microsoft Team meetings with PI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Calibri"/>
                      </a:endParaRPr>
                    </a:p>
                    <a:p>
                      <a:pPr marL="164592" marR="3175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sz="1100" dirty="0">
                        <a:latin typeface="+mn-lt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0E2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88944">
                <a:tc>
                  <a:txBody>
                    <a:bodyPr/>
                    <a:lstStyle/>
                    <a:p>
                      <a:pPr marL="0" marR="17780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u="none" spc="-5" dirty="0">
                          <a:latin typeface="+mn-lt"/>
                          <a:cs typeface="Calibri"/>
                        </a:rPr>
                        <a:t>3</a:t>
                      </a:r>
                      <a:r>
                        <a:rPr lang="en-US" sz="1200" b="1" u="none" spc="-55" dirty="0">
                          <a:latin typeface="+mn-lt"/>
                          <a:cs typeface="Calibri"/>
                        </a:rPr>
                        <a:t> Full </a:t>
                      </a:r>
                      <a:r>
                        <a:rPr lang="en-US" sz="1200" b="1" spc="-10" dirty="0">
                          <a:latin typeface="+mn-lt"/>
                          <a:cs typeface="Calibri"/>
                        </a:rPr>
                        <a:t>Weeks</a:t>
                      </a:r>
                    </a:p>
                    <a:p>
                      <a:pPr marL="0" marR="177800" lvl="0" indent="0" algn="ctr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spc="-10" dirty="0">
                          <a:latin typeface="+mn-lt"/>
                          <a:cs typeface="Calibri"/>
                        </a:rPr>
                        <a:t>Remaining</a:t>
                      </a:r>
                      <a:endParaRPr lang="en-US" sz="1200" dirty="0">
                        <a:latin typeface="+mn-lt"/>
                        <a:cs typeface="Calibri"/>
                      </a:endParaRPr>
                    </a:p>
                    <a:p>
                      <a:pPr marR="177800" algn="ctr">
                        <a:lnSpc>
                          <a:spcPct val="100000"/>
                        </a:lnSpc>
                      </a:pP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000000"/>
                      </a:solidFill>
                      <a:prstDash val="soli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marL="7620" marR="0" lvl="0" indent="0" algn="l" defTabSz="1219170" rtl="0" eaLnBrk="1" fontAlgn="auto" latinLnBrk="0" hangingPunct="1">
                        <a:lnSpc>
                          <a:spcPts val="13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</a:t>
                      </a:r>
                      <a:endParaRPr sz="1100" dirty="0">
                        <a:latin typeface="+mn-lt"/>
                        <a:cs typeface="Calibri"/>
                      </a:endParaRPr>
                    </a:p>
                  </a:txBody>
                  <a:tcPr marL="0" marR="0" marT="381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64592" marR="0" lvl="0" indent="-164592" algn="l" defTabSz="1219170" rtl="0" eaLnBrk="1" fontAlgn="auto" latinLnBrk="0" hangingPunct="1">
                        <a:lnSpc>
                          <a:spcPts val="13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</a:t>
                      </a:r>
                      <a:r>
                        <a:rPr lang="en-US" sz="1100" spc="10" dirty="0">
                          <a:latin typeface="+mn-lt"/>
                          <a:cs typeface="Calibri"/>
                        </a:rPr>
                        <a:t>+ </a:t>
                      </a:r>
                      <a:r>
                        <a:rPr lang="en-US" sz="1100" b="1" u="sng" spc="15" dirty="0">
                          <a:latin typeface="+mn-lt"/>
                          <a:cs typeface="Calibri"/>
                        </a:rPr>
                        <a:t>Step 1: Create funding proposal record</a:t>
                      </a:r>
                      <a:r>
                        <a:rPr lang="en-US" sz="1100" b="1" spc="15" dirty="0">
                          <a:latin typeface="+mn-lt"/>
                          <a:cs typeface="Calibri"/>
                        </a:rPr>
                        <a:t> </a:t>
                      </a:r>
                      <a:r>
                        <a:rPr lang="en-US" sz="1100" spc="15" dirty="0">
                          <a:latin typeface="+mn-lt"/>
                          <a:cs typeface="Calibri"/>
                        </a:rPr>
                        <a:t>in UVMClick </a:t>
                      </a:r>
                      <a:r>
                        <a:rPr kumimoji="0" lang="en-US" sz="1100" b="0" i="0" u="none" strike="noStrike" kern="1200" cap="none" spc="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using completed proposal request form</a:t>
                      </a:r>
                      <a:endParaRPr lang="en-US" sz="1100" spc="15" dirty="0">
                        <a:latin typeface="+mn-lt"/>
                        <a:cs typeface="Calibri"/>
                      </a:endParaRPr>
                    </a:p>
                    <a:p>
                      <a:pPr marL="164592" marR="0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Interpret sponsor guidelines; prepare feedback for PI</a:t>
                      </a:r>
                      <a:endParaRPr lang="en-US" sz="1100" spc="15" dirty="0">
                        <a:latin typeface="+mn-lt"/>
                        <a:cs typeface="Calibri"/>
                      </a:endParaRPr>
                    </a:p>
                    <a:p>
                      <a:pPr marL="164592" marR="195580" lvl="0" indent="-164592" algn="l" defTabSz="1219170" rtl="0" eaLnBrk="1" fontAlgn="auto" latinLnBrk="0" hangingPunct="1">
                        <a:lnSpc>
                          <a:spcPts val="135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15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</a:t>
                      </a: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Create internal budget spreadsheet, if time</a:t>
                      </a:r>
                    </a:p>
                    <a:p>
                      <a:pPr marL="164592" marR="195580" lvl="0" indent="-164592" algn="l" defTabSz="1219170" rtl="0" eaLnBrk="1" fontAlgn="auto" latinLnBrk="0" hangingPunct="1">
                        <a:lnSpc>
                          <a:spcPts val="135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Provide budget justification template</a:t>
                      </a:r>
                    </a:p>
                    <a:p>
                      <a:pPr marL="164592" marR="195580" lvl="0" indent="-164592" algn="l" defTabSz="1219170" rtl="0" eaLnBrk="1" fontAlgn="auto" latinLnBrk="0" hangingPunct="1">
                        <a:lnSpc>
                          <a:spcPts val="135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Subawards: case-by-case</a:t>
                      </a:r>
                    </a:p>
                    <a:p>
                      <a:pPr marL="164592" marR="195580" lvl="0" indent="-164592" algn="l" defTabSz="1219170" rtl="0" eaLnBrk="1" fontAlgn="auto" latinLnBrk="0" hangingPunct="1">
                        <a:lnSpc>
                          <a:spcPts val="135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+ 1 round of</a:t>
                      </a:r>
                      <a:r>
                        <a:rPr kumimoji="0" lang="en-US" sz="1100" b="0" i="0" u="none" strike="noStrike" kern="1200" cap="none" spc="25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</a:t>
                      </a:r>
                      <a:r>
                        <a:rPr kumimoji="0" lang="en-US" sz="1100" b="0" i="0" u="none" strike="noStrike" kern="1200" cap="none" spc="3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review/budget changes</a:t>
                      </a:r>
                    </a:p>
                    <a:p>
                      <a:pPr marL="164592" marR="195580" lvl="0" indent="-164592" algn="l" defTabSz="1219170" rtl="0" eaLnBrk="1" fontAlgn="auto" latinLnBrk="0" hangingPunct="1">
                        <a:lnSpc>
                          <a:spcPts val="135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3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Provide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internal cost-sharing forms and instruction to PI</a:t>
                      </a:r>
                    </a:p>
                    <a:p>
                      <a:pPr marL="164592" marR="195580" lvl="0" indent="-164592" algn="l" defTabSz="1219170" rtl="0" eaLnBrk="1" fontAlgn="auto" latinLnBrk="0" hangingPunct="1">
                        <a:lnSpc>
                          <a:spcPts val="135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+ 1:1 Microsoft Team meetings with PI</a:t>
                      </a:r>
                      <a:endParaRPr sz="1100" dirty="0">
                        <a:latin typeface="+mn-lt"/>
                        <a:cs typeface="Calibri"/>
                      </a:endParaRPr>
                    </a:p>
                  </a:txBody>
                  <a:tcPr marL="0" marR="0" marT="381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marL="164592" marR="195580" lvl="0" indent="-164592" algn="l" defTabSz="1219170" rtl="0" eaLnBrk="1" fontAlgn="auto" latinLnBrk="0" hangingPunct="1">
                        <a:lnSpc>
                          <a:spcPts val="135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</a:t>
                      </a: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+ </a:t>
                      </a:r>
                      <a:r>
                        <a:rPr kumimoji="0" lang="en-US" sz="1100" b="1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Enter final budget into UVMClick</a:t>
                      </a: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and sponsor forms/system</a:t>
                      </a:r>
                    </a:p>
                    <a:p>
                      <a:pPr marL="164592" marR="3175" indent="-164592">
                        <a:lnSpc>
                          <a:spcPct val="100000"/>
                        </a:lnSpc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Collect/Review Subaward budget and materials in UVMClick.  If time, will enter in sponsor system</a:t>
                      </a:r>
                      <a:endParaRPr lang="en-US" sz="1100" spc="10" dirty="0">
                        <a:latin typeface="+mn-lt"/>
                        <a:cs typeface="Calibri"/>
                      </a:endParaRPr>
                    </a:p>
                    <a:p>
                      <a:pPr marL="164592" marR="3175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Collect/review senior personnel docs, coordinate changes with PI</a:t>
                      </a:r>
                    </a:p>
                    <a:p>
                      <a:pPr marL="164592" marR="3175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Apply final edits to budget justification and upload to UVMClick and/or sponsor system</a:t>
                      </a:r>
                    </a:p>
                    <a:p>
                      <a:pPr marL="164592" marR="3175" indent="-164592">
                        <a:lnSpc>
                          <a:spcPct val="100000"/>
                        </a:lnSpc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Complete internal cost-sharing forms, and forward to PI to obtain signatures</a:t>
                      </a:r>
                    </a:p>
                    <a:p>
                      <a:pPr marL="164592" marR="3175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+ 1 round of</a:t>
                      </a:r>
                      <a:r>
                        <a:rPr kumimoji="0" lang="en-US" sz="1100" b="0" i="0" u="none" strike="noStrike" kern="1200" cap="none" spc="25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</a:t>
                      </a:r>
                      <a:r>
                        <a:rPr kumimoji="0" lang="en-US" sz="1100" b="0" i="0" u="none" strike="noStrike" kern="1200" cap="none" spc="3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review</a:t>
                      </a:r>
                    </a:p>
                    <a:p>
                      <a:pPr marL="164592" marR="3175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+ 1:1 Microsoft Team meetings with PI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marL="164592" marR="3175" indent="-164592">
                        <a:lnSpc>
                          <a:spcPct val="100000"/>
                        </a:lnSpc>
                      </a:pP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+ </a:t>
                      </a:r>
                      <a:r>
                        <a:rPr kumimoji="0" lang="en-US" sz="1100" b="1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Coordinate completion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of sponsor specific forms and  upload to UVMClick and/or sponsor system</a:t>
                      </a:r>
                    </a:p>
                    <a:p>
                      <a:pPr marL="164592" marR="3175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Collect/review senior personnel docs, coordinate changes with PI</a:t>
                      </a:r>
                    </a:p>
                    <a:p>
                      <a:pPr marL="164592" marR="3175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Apply final edits to budget justification and upload to UVMClick and/or sponsor system</a:t>
                      </a:r>
                    </a:p>
                    <a:p>
                      <a:pPr marL="164592" marR="3175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Complete IBB Form and coordinate ancillary review approvals</a:t>
                      </a:r>
                      <a:endParaRPr kumimoji="0" lang="en-US" sz="1100" b="0" i="0" u="none" strike="noStrike" kern="1200" cap="none" spc="1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Calibri"/>
                      </a:endParaRPr>
                    </a:p>
                    <a:p>
                      <a:pPr marL="164592" marR="3175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+ 1 round of</a:t>
                      </a:r>
                      <a:r>
                        <a:rPr kumimoji="0" lang="en-US" sz="1100" b="0" i="0" u="none" strike="noStrike" kern="1200" cap="none" spc="25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</a:t>
                      </a:r>
                      <a:r>
                        <a:rPr kumimoji="0" lang="en-US" sz="1100" b="0" i="0" u="none" strike="noStrike" kern="1200" cap="none" spc="3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review</a:t>
                      </a:r>
                      <a:endParaRPr lang="en-US" sz="1100" spc="10" dirty="0">
                        <a:latin typeface="+mn-lt"/>
                        <a:cs typeface="Calibri"/>
                      </a:endParaRPr>
                    </a:p>
                    <a:p>
                      <a:pPr marL="164592" marR="3175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+ 1:1 Microsoft Team meetings with PI </a:t>
                      </a:r>
                      <a:endParaRPr sz="1100" dirty="0">
                        <a:latin typeface="+mn-lt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2F0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6896739"/>
                  </a:ext>
                </a:extLst>
              </a:tr>
              <a:tr h="1861542">
                <a:tc>
                  <a:txBody>
                    <a:bodyPr/>
                    <a:lstStyle/>
                    <a:p>
                      <a:pPr marR="196850" algn="ctr">
                        <a:lnSpc>
                          <a:spcPct val="100000"/>
                        </a:lnSpc>
                      </a:pPr>
                      <a:r>
                        <a:rPr lang="en-US" sz="1200" b="1" spc="-5" dirty="0">
                          <a:latin typeface="+mn-lt"/>
                          <a:cs typeface="Calibri"/>
                        </a:rPr>
                        <a:t>1-2</a:t>
                      </a:r>
                      <a:r>
                        <a:rPr lang="en-US" sz="1200" b="1" spc="-55" dirty="0">
                          <a:latin typeface="+mn-lt"/>
                          <a:cs typeface="Calibri"/>
                        </a:rPr>
                        <a:t> Full </a:t>
                      </a:r>
                      <a:r>
                        <a:rPr lang="en-US" sz="1200" b="1" spc="-10" dirty="0">
                          <a:latin typeface="+mn-lt"/>
                          <a:cs typeface="Calibri"/>
                        </a:rPr>
                        <a:t>Weeks</a:t>
                      </a:r>
                    </a:p>
                    <a:p>
                      <a:pPr marR="196850" algn="ctr">
                        <a:lnSpc>
                          <a:spcPct val="100000"/>
                        </a:lnSpc>
                      </a:pPr>
                      <a:r>
                        <a:rPr lang="en-US" sz="1200" b="1" spc="-10" dirty="0">
                          <a:latin typeface="+mn-lt"/>
                          <a:cs typeface="Calibri"/>
                        </a:rPr>
                        <a:t>Remaining</a:t>
                      </a:r>
                      <a:endParaRPr lang="en-US" sz="1200" dirty="0">
                        <a:latin typeface="+mn-lt"/>
                        <a:cs typeface="Calibri"/>
                      </a:endParaRPr>
                    </a:p>
                    <a:p>
                      <a:pPr marR="157480" algn="ctr">
                        <a:lnSpc>
                          <a:spcPct val="100000"/>
                        </a:lnSpc>
                      </a:pPr>
                      <a:endParaRPr lang="en-US" sz="1200" b="1" dirty="0">
                        <a:latin typeface="Calibri"/>
                        <a:cs typeface="Calibri"/>
                      </a:endParaRPr>
                    </a:p>
                    <a:p>
                      <a:pPr marR="157480" algn="ctr">
                        <a:lnSpc>
                          <a:spcPct val="100000"/>
                        </a:lnSpc>
                      </a:pPr>
                      <a:endParaRPr lang="en-US" sz="1200" b="1" dirty="0">
                        <a:latin typeface="Calibri"/>
                        <a:cs typeface="Calibri"/>
                      </a:endParaRPr>
                    </a:p>
                    <a:p>
                      <a:pPr marR="157480" algn="ctr">
                        <a:lnSpc>
                          <a:spcPct val="100000"/>
                        </a:lnSpc>
                      </a:pPr>
                      <a:endParaRPr sz="1400" i="1" dirty="0">
                        <a:latin typeface="Calibri"/>
                        <a:cs typeface="Calibri"/>
                      </a:endParaRPr>
                    </a:p>
                  </a:txBody>
                  <a:tcPr marL="0" marR="0" marT="0" marB="0" anchor="ctr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4F0"/>
                    </a:solidFill>
                  </a:tcPr>
                </a:tc>
                <a:tc>
                  <a:txBody>
                    <a:bodyPr/>
                    <a:lstStyle/>
                    <a:p>
                      <a:pPr marL="7620" marR="0" lvl="0" indent="0" algn="l" defTabSz="1219170" rtl="0" eaLnBrk="1" fontAlgn="auto" latinLnBrk="0" hangingPunct="1">
                        <a:lnSpc>
                          <a:spcPts val="13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spc="-70" dirty="0">
                          <a:solidFill>
                            <a:schemeClr val="tx1"/>
                          </a:solidFill>
                          <a:latin typeface="+mn-lt"/>
                          <a:cs typeface="Calibri"/>
                        </a:rPr>
                        <a:t>+  </a:t>
                      </a:r>
                      <a:r>
                        <a:rPr lang="en-US" sz="1100" b="1" u="sng" spc="15" dirty="0">
                          <a:latin typeface="+mn-lt"/>
                          <a:cs typeface="Calibri"/>
                        </a:rPr>
                        <a:t>Step 1: Create funding</a:t>
                      </a:r>
                      <a:endParaRPr lang="en-US" sz="1100" b="1" u="none" spc="15" dirty="0">
                        <a:latin typeface="+mn-lt"/>
                        <a:cs typeface="Calibri"/>
                      </a:endParaRPr>
                    </a:p>
                    <a:p>
                      <a:pPr marL="7620" marR="0" lvl="0" indent="0" algn="l" defTabSz="1219170" rtl="0" eaLnBrk="1" fontAlgn="auto" latinLnBrk="0" hangingPunct="1">
                        <a:lnSpc>
                          <a:spcPts val="13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u="none" spc="15" dirty="0">
                          <a:latin typeface="+mn-lt"/>
                          <a:cs typeface="Calibri"/>
                        </a:rPr>
                        <a:t>   </a:t>
                      </a:r>
                      <a:r>
                        <a:rPr lang="en-US" sz="1100" b="1" u="sng" spc="15" dirty="0">
                          <a:latin typeface="+mn-lt"/>
                          <a:cs typeface="Calibri"/>
                        </a:rPr>
                        <a:t>proposal record</a:t>
                      </a:r>
                      <a:r>
                        <a:rPr lang="en-US" sz="1100" b="1" spc="15" dirty="0">
                          <a:latin typeface="+mn-lt"/>
                          <a:cs typeface="Calibri"/>
                        </a:rPr>
                        <a:t> </a:t>
                      </a:r>
                      <a:r>
                        <a:rPr lang="en-US" sz="1100" spc="15" dirty="0">
                          <a:latin typeface="+mn-lt"/>
                          <a:cs typeface="Calibri"/>
                        </a:rPr>
                        <a:t>in</a:t>
                      </a:r>
                    </a:p>
                    <a:p>
                      <a:pPr marL="7620" marR="0" lvl="0" indent="0" algn="l" defTabSz="1219170" rtl="0" eaLnBrk="1" fontAlgn="auto" latinLnBrk="0" hangingPunct="1">
                        <a:lnSpc>
                          <a:spcPts val="13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spc="15" dirty="0">
                          <a:latin typeface="+mn-lt"/>
                          <a:cs typeface="Calibri"/>
                        </a:rPr>
                        <a:t>   UVMClick </a:t>
                      </a:r>
                      <a:r>
                        <a:rPr kumimoji="0" lang="en-US" sz="1100" b="0" i="0" u="none" strike="noStrike" kern="1200" cap="none" spc="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using</a:t>
                      </a:r>
                    </a:p>
                    <a:p>
                      <a:pPr marL="7620" marR="0" lvl="0" indent="0" algn="l" defTabSz="1219170" rtl="0" eaLnBrk="1" fontAlgn="auto" latinLnBrk="0" hangingPunct="1">
                        <a:lnSpc>
                          <a:spcPts val="13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  completed proposal</a:t>
                      </a:r>
                    </a:p>
                    <a:p>
                      <a:pPr marL="7620" marR="0" lvl="0" indent="0" algn="l" defTabSz="1219170" rtl="0" eaLnBrk="1" fontAlgn="auto" latinLnBrk="0" hangingPunct="1">
                        <a:lnSpc>
                          <a:spcPts val="13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  request form</a:t>
                      </a:r>
                    </a:p>
                    <a:p>
                      <a:pPr marL="7620" marR="0" lvl="0" indent="0" algn="l" defTabSz="1219170" rtl="0" eaLnBrk="1" fontAlgn="auto" latinLnBrk="0" hangingPunct="1">
                        <a:lnSpc>
                          <a:spcPts val="13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+ Review sponsor</a:t>
                      </a:r>
                    </a:p>
                    <a:p>
                      <a:pPr marL="7620" marR="0" lvl="0" indent="0" algn="l" defTabSz="1219170" rtl="0" eaLnBrk="1" fontAlgn="auto" latinLnBrk="0" hangingPunct="1">
                        <a:lnSpc>
                          <a:spcPts val="13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2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  guidelines</a:t>
                      </a:r>
                    </a:p>
                    <a:p>
                      <a:pPr marL="7620" marR="0" lvl="0" indent="0" algn="l" defTabSz="1219170" rtl="0" eaLnBrk="1" fontAlgn="auto" latinLnBrk="0" hangingPunct="1">
                        <a:lnSpc>
                          <a:spcPts val="13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+ Coordinate route of</a:t>
                      </a:r>
                    </a:p>
                    <a:p>
                      <a:pPr marL="7620" marR="0" lvl="0" indent="0" algn="l" defTabSz="1219170" rtl="0" eaLnBrk="1" fontAlgn="auto" latinLnBrk="0" hangingPunct="1">
                        <a:lnSpc>
                          <a:spcPts val="13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  funding proposal for</a:t>
                      </a:r>
                    </a:p>
                    <a:p>
                      <a:pPr marL="7620" marR="0" lvl="0" indent="0" algn="l" defTabSz="1219170" rtl="0" eaLnBrk="1" fontAlgn="auto" latinLnBrk="0" hangingPunct="1">
                        <a:lnSpc>
                          <a:spcPts val="13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  approvals</a:t>
                      </a:r>
                      <a:endParaRPr lang="en-US" sz="1100" dirty="0">
                        <a:solidFill>
                          <a:schemeClr val="tx1"/>
                        </a:solidFill>
                        <a:latin typeface="+mn-lt"/>
                        <a:cs typeface="Calibri"/>
                      </a:endParaRPr>
                    </a:p>
                  </a:txBody>
                  <a:tcPr marL="0" marR="0" marT="3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4F0"/>
                    </a:solidFill>
                  </a:tcPr>
                </a:tc>
                <a:tc>
                  <a:txBody>
                    <a:bodyPr/>
                    <a:lstStyle/>
                    <a:p>
                      <a:pPr marL="164592" indent="-164592">
                        <a:lnSpc>
                          <a:spcPct val="100000"/>
                        </a:lnSpc>
                      </a:pP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Enter final budget into UVMClick</a:t>
                      </a:r>
                    </a:p>
                    <a:p>
                      <a:pPr marL="164592" marR="0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Receive/review internal cost-sharing forms</a:t>
                      </a:r>
                    </a:p>
                    <a:p>
                      <a:pPr marL="164592" marR="0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Receive senior personnel docs for upload</a:t>
                      </a:r>
                    </a:p>
                    <a:p>
                      <a:pPr marL="164592" indent="-164592">
                        <a:lnSpc>
                          <a:spcPct val="100000"/>
                        </a:lnSpc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Collect final budget justification and upload to UVMClick/Sponsor system</a:t>
                      </a:r>
                    </a:p>
                    <a:p>
                      <a:pPr marL="164592" indent="-164592">
                        <a:lnSpc>
                          <a:spcPct val="100000"/>
                        </a:lnSpc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Complete IBB form and initiate Ancillary Reviews</a:t>
                      </a:r>
                    </a:p>
                    <a:p>
                      <a:pPr marL="164592" indent="-164592">
                        <a:lnSpc>
                          <a:spcPct val="100000"/>
                        </a:lnSpc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Final Review Proposal</a:t>
                      </a:r>
                    </a:p>
                    <a:p>
                      <a:pPr marL="164592" marR="0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Coordinate route of funding proposal for approvals</a:t>
                      </a:r>
                    </a:p>
                    <a:p>
                      <a:pPr marL="164592" marR="0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dirty="0">
                        <a:latin typeface="+mn-lt"/>
                        <a:cs typeface="Calibri"/>
                      </a:endParaRPr>
                    </a:p>
                  </a:txBody>
                  <a:tcPr marL="0" marR="0" marT="127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4F0"/>
                    </a:solidFill>
                  </a:tcPr>
                </a:tc>
                <a:tc>
                  <a:txBody>
                    <a:bodyPr/>
                    <a:lstStyle/>
                    <a:p>
                      <a:pPr marL="164592" marR="3175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Coordinate receipt and upload of signed letters</a:t>
                      </a:r>
                    </a:p>
                    <a:p>
                      <a:pPr marL="164592" marR="3175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Complete IBB Form and coordinate ancillary review approvals</a:t>
                      </a:r>
                    </a:p>
                    <a:p>
                      <a:pPr marL="164592" marR="3175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3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Final Review Proposal</a:t>
                      </a:r>
                    </a:p>
                    <a:p>
                      <a:pPr marL="164592" marR="3175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3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Route funding proposal record for review</a:t>
                      </a:r>
                    </a:p>
                    <a:p>
                      <a:pPr marL="164592" marR="3175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3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+ Coordinate any change requests from SPA with PI</a:t>
                      </a:r>
                      <a:endParaRPr lang="en-US" sz="1100" dirty="0">
                        <a:latin typeface="+mn-lt"/>
                        <a:cs typeface="Calibri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4F0"/>
                    </a:solidFill>
                  </a:tcPr>
                </a:tc>
                <a:tc>
                  <a:txBody>
                    <a:bodyPr/>
                    <a:lstStyle/>
                    <a:p>
                      <a:pPr marL="164592" marR="3175" lvl="0" indent="-164592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 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Calibri"/>
                        </a:rPr>
                        <a:t>+ Coordinate receipt and upload of signed letters</a:t>
                      </a:r>
                    </a:p>
                    <a:p>
                      <a:pPr marL="164592" marR="3175" indent="-164592">
                        <a:lnSpc>
                          <a:spcPct val="100000"/>
                        </a:lnSpc>
                      </a:pPr>
                      <a:r>
                        <a:rPr lang="en-US" sz="1100" dirty="0">
                          <a:latin typeface="+mn-lt"/>
                          <a:cs typeface="Times New Roman"/>
                        </a:rPr>
                        <a:t> + Final Review Proposal</a:t>
                      </a:r>
                    </a:p>
                    <a:p>
                      <a:pPr marL="164592" marR="3175" indent="-164592">
                        <a:lnSpc>
                          <a:spcPct val="100000"/>
                        </a:lnSpc>
                      </a:pPr>
                      <a:r>
                        <a:rPr lang="en-US" sz="1100" dirty="0">
                          <a:latin typeface="+mn-lt"/>
                          <a:cs typeface="Times New Roman"/>
                        </a:rPr>
                        <a:t> + Route funding proposal record for review</a:t>
                      </a:r>
                    </a:p>
                    <a:p>
                      <a:pPr marL="164592" marR="3175" indent="-164592">
                        <a:lnSpc>
                          <a:spcPct val="100000"/>
                        </a:lnSpc>
                      </a:pPr>
                      <a:r>
                        <a:rPr lang="en-US" sz="1100" dirty="0">
                          <a:latin typeface="+mn-lt"/>
                          <a:cs typeface="Times New Roman"/>
                        </a:rPr>
                        <a:t> + Coordinate any change requests from SPA with PI</a:t>
                      </a:r>
                      <a:endParaRPr sz="1100" dirty="0">
                        <a:latin typeface="+mn-lt"/>
                        <a:cs typeface="Calibri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4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916999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en-US" sz="12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200" b="1" i="0" dirty="0">
                          <a:latin typeface="+mn-lt"/>
                        </a:rPr>
                        <a:t>Pre-Award Services Agreement </a:t>
                      </a: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EBEBE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7165" marR="458470" indent="-171450">
                        <a:lnSpc>
                          <a:spcPct val="102299"/>
                        </a:lnSpc>
                        <a:buFont typeface="Calibri" panose="020F0502020204030204" pitchFamily="34" charset="0"/>
                        <a:buChar char="-"/>
                        <a:tabLst>
                          <a:tab pos="177800" algn="l"/>
                          <a:tab pos="178435" algn="l"/>
                        </a:tabLst>
                      </a:pPr>
                      <a:endParaRPr lang="en-US" sz="1100" dirty="0">
                        <a:latin typeface="+mn-lt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82245" marR="481965" indent="-171450" algn="l">
                        <a:lnSpc>
                          <a:spcPct val="99400"/>
                        </a:lnSpc>
                        <a:spcBef>
                          <a:spcPts val="40"/>
                        </a:spcBef>
                        <a:buFont typeface="Arial" panose="020B0604020202020204" pitchFamily="34" charset="0"/>
                        <a:buChar char="•"/>
                        <a:tabLst>
                          <a:tab pos="183515" algn="l"/>
                        </a:tabLst>
                      </a:pPr>
                      <a:r>
                        <a:rPr lang="en-US" sz="1200" b="1" i="0" dirty="0">
                          <a:latin typeface="+mn-lt"/>
                        </a:rPr>
                        <a:t>PI agrees to internal deadlines set by Pre-Award Administrators at time of proposal engagement to ensure full suite of services.  The services listed above, within each week prior to deadline, will be provided by Pre-Award Administrators.</a:t>
                      </a:r>
                    </a:p>
                    <a:p>
                      <a:pPr marL="182245" marR="481965" indent="-171450" algn="l">
                        <a:lnSpc>
                          <a:spcPct val="99400"/>
                        </a:lnSpc>
                        <a:spcBef>
                          <a:spcPts val="40"/>
                        </a:spcBef>
                        <a:buFont typeface="Arial" panose="020B0604020202020204" pitchFamily="34" charset="0"/>
                        <a:buChar char="•"/>
                        <a:tabLst>
                          <a:tab pos="183515" algn="l"/>
                        </a:tabLst>
                      </a:pPr>
                      <a:r>
                        <a:rPr lang="en-US" sz="1200" b="1" i="0" dirty="0">
                          <a:latin typeface="+mn-lt"/>
                        </a:rPr>
                        <a:t>Regardless of when SPA Pre-Award is notified of a proposal, the highest level of services will be provided.  If notification is during Levels 1-3, if time permits, additional services will be provided.  In these cases, PIs will be informed of their pre-award responsibilities at time of proposal initiation.</a:t>
                      </a:r>
                    </a:p>
                  </a:txBody>
                  <a:tcPr marL="0" marR="0" marT="381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82880" marR="481965" indent="-172085" algn="l">
                        <a:lnSpc>
                          <a:spcPct val="99400"/>
                        </a:lnSpc>
                        <a:spcBef>
                          <a:spcPts val="40"/>
                        </a:spcBef>
                        <a:buChar char="-"/>
                        <a:tabLst>
                          <a:tab pos="183515" algn="l"/>
                        </a:tabLst>
                      </a:pPr>
                      <a:endParaRPr lang="en-US" sz="1100" b="0" i="0" dirty="0">
                        <a:latin typeface="+mn-lt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0" marR="0" marT="3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EBEB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556BA68-4EBB-94A4-9D06-ED3B67ACF7CC}"/>
              </a:ext>
            </a:extLst>
          </p:cNvPr>
          <p:cNvCxnSpPr>
            <a:cxnSpLocks/>
          </p:cNvCxnSpPr>
          <p:nvPr/>
        </p:nvCxnSpPr>
        <p:spPr>
          <a:xfrm>
            <a:off x="545590" y="238839"/>
            <a:ext cx="1332196" cy="181856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Arrow: Up 4">
            <a:extLst>
              <a:ext uri="{FF2B5EF4-FFF2-40B4-BE49-F238E27FC236}">
                <a16:creationId xmlns:a16="http://schemas.microsoft.com/office/drawing/2014/main" id="{1A4A35BB-B169-41AC-0887-B182DD7DC3D3}"/>
              </a:ext>
            </a:extLst>
          </p:cNvPr>
          <p:cNvSpPr/>
          <p:nvPr/>
        </p:nvSpPr>
        <p:spPr>
          <a:xfrm rot="10800000">
            <a:off x="119385" y="3396666"/>
            <a:ext cx="347183" cy="6947506"/>
          </a:xfrm>
          <a:prstGeom prst="upArrow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153441376FC57458463DD41A74D2A65" ma:contentTypeVersion="18" ma:contentTypeDescription="Create a new document." ma:contentTypeScope="" ma:versionID="cc6f68ae8db22e4ea2e8d68f41ef8128">
  <xsd:schema xmlns:xsd="http://www.w3.org/2001/XMLSchema" xmlns:xs="http://www.w3.org/2001/XMLSchema" xmlns:p="http://schemas.microsoft.com/office/2006/metadata/properties" xmlns:ns2="6f61aad6-7023-4354-b4be-ac6efb5d4555" xmlns:ns3="94106a43-364c-4431-a764-9e3dd608a139" targetNamespace="http://schemas.microsoft.com/office/2006/metadata/properties" ma:root="true" ma:fieldsID="4bf5a356be628c9c83ed17c1f7b7b34d" ns2:_="" ns3:_="">
    <xsd:import namespace="6f61aad6-7023-4354-b4be-ac6efb5d4555"/>
    <xsd:import namespace="94106a43-364c-4431-a764-9e3dd608a13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Location" minOccurs="0"/>
                <xsd:element ref="ns2:Note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61aad6-7023-4354-b4be-ac6efb5d45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Notes" ma:index="21" nillable="true" ma:displayName="Notes" ma:format="Dropdown" ma:internalName="Notes">
      <xsd:simpleType>
        <xsd:restriction base="dms:Note">
          <xsd:maxLength value="255"/>
        </xsd:restriction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e77d114-7286-4773-b3f3-9b1cc7669c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106a43-364c-4431-a764-9e3dd608a139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77ce0a-2393-44df-8cef-1cd12467a349}" ma:internalName="TaxCatchAll" ma:showField="CatchAllData" ma:web="94106a43-364c-4431-a764-9e3dd608a13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4106a43-364c-4431-a764-9e3dd608a139" xsi:nil="true"/>
    <lcf76f155ced4ddcb4097134ff3c332f xmlns="6f61aad6-7023-4354-b4be-ac6efb5d4555">
      <Terms xmlns="http://schemas.microsoft.com/office/infopath/2007/PartnerControls"/>
    </lcf76f155ced4ddcb4097134ff3c332f>
    <Notes xmlns="6f61aad6-7023-4354-b4be-ac6efb5d455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E30E372-F757-408D-BBF3-675011409537}">
  <ds:schemaRefs>
    <ds:schemaRef ds:uri="6f61aad6-7023-4354-b4be-ac6efb5d4555"/>
    <ds:schemaRef ds:uri="94106a43-364c-4431-a764-9e3dd608a13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536F6B48-9D81-4522-8948-33A4278C6B9F}">
  <ds:schemaRefs>
    <ds:schemaRef ds:uri="http://schemas.microsoft.com/office/2006/documentManagement/types"/>
    <ds:schemaRef ds:uri="http://schemas.microsoft.com/office/2006/metadata/properties"/>
    <ds:schemaRef ds:uri="http://purl.org/dc/terms/"/>
    <ds:schemaRef ds:uri="http://purl.org/dc/elements/1.1/"/>
    <ds:schemaRef ds:uri="6f61aad6-7023-4354-b4be-ac6efb5d4555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94106a43-364c-4431-a764-9e3dd608a139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1E9FB2E-9AEA-41F0-80D7-8C167C3FF22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35991</TotalTime>
  <Words>1083</Words>
  <Application>Microsoft Office PowerPoint</Application>
  <PresentationFormat>Custom</PresentationFormat>
  <Paragraphs>208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1" baseType="lpstr">
      <vt:lpstr>Aptos</vt:lpstr>
      <vt:lpstr>Arial</vt:lpstr>
      <vt:lpstr>Calibri</vt:lpstr>
      <vt:lpstr>Calibri Light</vt:lpstr>
      <vt:lpstr>Palatino Linotype</vt:lpstr>
      <vt:lpstr>Roboto slab</vt:lpstr>
      <vt:lpstr>Times New Roman</vt:lpstr>
      <vt:lpstr>Wingdings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Brady Liss (he/him)</dc:creator>
  <cp:lastModifiedBy>Deb Cannon</cp:lastModifiedBy>
  <cp:revision>30</cp:revision>
  <dcterms:created xsi:type="dcterms:W3CDTF">2023-08-28T15:38:35Z</dcterms:created>
  <dcterms:modified xsi:type="dcterms:W3CDTF">2026-07-10T18:52:34Z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0x010100D153441376FC57458463DD41A74D2A65</vt:lpwstr>
  </property>
  <property fmtid="{D5CDD505-2E9C-101B-9397-08002B2CF9AE}" pid="3" name="MediaServiceImageTags">
    <vt:lpwstr/>
  </property>
</Properties>
</file>