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sldIdLst>
    <p:sldId id="257" r:id="rId5"/>
    <p:sldId id="263" r:id="rId6"/>
    <p:sldId id="282" r:id="rId7"/>
    <p:sldId id="286" r:id="rId8"/>
    <p:sldId id="304" r:id="rId9"/>
    <p:sldId id="287" r:id="rId10"/>
    <p:sldId id="289" r:id="rId11"/>
    <p:sldId id="290" r:id="rId12"/>
    <p:sldId id="291" r:id="rId13"/>
    <p:sldId id="284" r:id="rId14"/>
    <p:sldId id="292" r:id="rId15"/>
    <p:sldId id="293" r:id="rId16"/>
    <p:sldId id="294" r:id="rId17"/>
    <p:sldId id="295" r:id="rId18"/>
    <p:sldId id="296" r:id="rId19"/>
    <p:sldId id="297" r:id="rId20"/>
    <p:sldId id="298" r:id="rId21"/>
    <p:sldId id="299" r:id="rId22"/>
    <p:sldId id="300" r:id="rId23"/>
    <p:sldId id="306" r:id="rId24"/>
    <p:sldId id="301" r:id="rId25"/>
    <p:sldId id="302" r:id="rId26"/>
    <p:sldId id="326" r:id="rId27"/>
    <p:sldId id="303" r:id="rId28"/>
    <p:sldId id="327" r:id="rId29"/>
    <p:sldId id="307" r:id="rId30"/>
    <p:sldId id="309" r:id="rId31"/>
    <p:sldId id="311" r:id="rId32"/>
    <p:sldId id="312" r:id="rId33"/>
    <p:sldId id="314" r:id="rId34"/>
    <p:sldId id="315" r:id="rId35"/>
    <p:sldId id="323" r:id="rId36"/>
    <p:sldId id="317" r:id="rId37"/>
    <p:sldId id="318" r:id="rId38"/>
    <p:sldId id="322" r:id="rId39"/>
    <p:sldId id="324" r:id="rId40"/>
    <p:sldId id="325" r:id="rId41"/>
    <p:sldId id="328" r:id="rId42"/>
    <p:sldId id="329" r:id="rId43"/>
    <p:sldId id="330" r:id="rId44"/>
    <p:sldId id="331" r:id="rId45"/>
    <p:sldId id="332" r:id="rId46"/>
    <p:sldId id="33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B51"/>
    <a:srgbClr val="154734"/>
    <a:srgbClr val="4195D1"/>
    <a:srgbClr val="FFD100"/>
    <a:srgbClr val="72B0E0"/>
    <a:srgbClr val="FFC400"/>
    <a:srgbClr val="367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027" autoAdjust="0"/>
    <p:restoredTop sz="85194" autoAdjust="0"/>
  </p:normalViewPr>
  <p:slideViewPr>
    <p:cSldViewPr snapToGrid="0">
      <p:cViewPr varScale="1">
        <p:scale>
          <a:sx n="41" d="100"/>
          <a:sy n="41" d="100"/>
        </p:scale>
        <p:origin x="60" y="1230"/>
      </p:cViewPr>
      <p:guideLst/>
    </p:cSldViewPr>
  </p:slideViewPr>
  <p:outlineViewPr>
    <p:cViewPr>
      <p:scale>
        <a:sx n="33" d="100"/>
        <a:sy n="33" d="100"/>
      </p:scale>
      <p:origin x="0" y="-320"/>
    </p:cViewPr>
  </p:outlineViewPr>
  <p:notesTextViewPr>
    <p:cViewPr>
      <p:scale>
        <a:sx n="1" d="1"/>
        <a:sy n="1" d="1"/>
      </p:scale>
      <p:origin x="0" y="0"/>
    </p:cViewPr>
  </p:notesTextViewPr>
  <p:notesViewPr>
    <p:cSldViewPr snapToGrid="0">
      <p:cViewPr varScale="1">
        <p:scale>
          <a:sx n="124" d="100"/>
          <a:sy n="124" d="100"/>
        </p:scale>
        <p:origin x="2992"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Peplinski" userId="732f42bb-9f3f-4980-bf23-3efc4903f968" providerId="ADAL" clId="{2AE89452-0B97-40B9-A600-317EB70F3717}"/>
    <pc:docChg chg="undo custSel addSld modSld">
      <pc:chgData name="Hannah Peplinski" userId="732f42bb-9f3f-4980-bf23-3efc4903f968" providerId="ADAL" clId="{2AE89452-0B97-40B9-A600-317EB70F3717}" dt="2026-09-30T16:26:27.537" v="655" actId="962"/>
      <pc:docMkLst>
        <pc:docMk/>
      </pc:docMkLst>
      <pc:sldChg chg="addSp delSp modSp mod">
        <pc:chgData name="Hannah Peplinski" userId="732f42bb-9f3f-4980-bf23-3efc4903f968" providerId="ADAL" clId="{2AE89452-0B97-40B9-A600-317EB70F3717}" dt="2026-09-10T18:46:27.041" v="11" actId="14100"/>
        <pc:sldMkLst>
          <pc:docMk/>
          <pc:sldMk cId="2475705425" sldId="282"/>
        </pc:sldMkLst>
        <pc:spChg chg="add mod">
          <ac:chgData name="Hannah Peplinski" userId="732f42bb-9f3f-4980-bf23-3efc4903f968" providerId="ADAL" clId="{2AE89452-0B97-40B9-A600-317EB70F3717}" dt="2026-09-10T18:46:27.041" v="11" actId="14100"/>
          <ac:spMkLst>
            <pc:docMk/>
            <pc:sldMk cId="2475705425" sldId="282"/>
            <ac:spMk id="10" creationId="{61081A86-C4CB-9C46-22F9-BE8168B54AEE}"/>
          </ac:spMkLst>
        </pc:spChg>
        <pc:picChg chg="mod">
          <ac:chgData name="Hannah Peplinski" userId="732f42bb-9f3f-4980-bf23-3efc4903f968" providerId="ADAL" clId="{2AE89452-0B97-40B9-A600-317EB70F3717}" dt="2026-09-10T18:45:50.179" v="1" actId="962"/>
          <ac:picMkLst>
            <pc:docMk/>
            <pc:sldMk cId="2475705425" sldId="282"/>
            <ac:picMk id="2" creationId="{7EEAFE80-458A-FEB8-E026-2329EF9C882A}"/>
          </ac:picMkLst>
        </pc:picChg>
      </pc:sldChg>
      <pc:sldChg chg="addSp delSp modSp mod">
        <pc:chgData name="Hannah Peplinski" userId="732f42bb-9f3f-4980-bf23-3efc4903f968" providerId="ADAL" clId="{2AE89452-0B97-40B9-A600-317EB70F3717}" dt="2026-09-10T18:55:19.830" v="122" actId="404"/>
        <pc:sldMkLst>
          <pc:docMk/>
          <pc:sldMk cId="3021904902" sldId="284"/>
        </pc:sldMkLst>
        <pc:spChg chg="mod">
          <ac:chgData name="Hannah Peplinski" userId="732f42bb-9f3f-4980-bf23-3efc4903f968" providerId="ADAL" clId="{2AE89452-0B97-40B9-A600-317EB70F3717}" dt="2026-09-10T18:55:19.830" v="122" actId="404"/>
          <ac:spMkLst>
            <pc:docMk/>
            <pc:sldMk cId="3021904902" sldId="284"/>
            <ac:spMk id="4" creationId="{4718A007-5031-D2FC-1F1E-A2F1EBD1C6B4}"/>
          </ac:spMkLst>
        </pc:spChg>
        <pc:picChg chg="add mod">
          <ac:chgData name="Hannah Peplinski" userId="732f42bb-9f3f-4980-bf23-3efc4903f968" providerId="ADAL" clId="{2AE89452-0B97-40B9-A600-317EB70F3717}" dt="2026-09-10T18:54:49.663" v="116" actId="14100"/>
          <ac:picMkLst>
            <pc:docMk/>
            <pc:sldMk cId="3021904902" sldId="284"/>
            <ac:picMk id="2" creationId="{36366EF7-959A-E85B-1949-D6B60BE52D87}"/>
          </ac:picMkLst>
        </pc:picChg>
      </pc:sldChg>
      <pc:sldChg chg="addSp delSp modSp mod">
        <pc:chgData name="Hannah Peplinski" userId="732f42bb-9f3f-4980-bf23-3efc4903f968" providerId="ADAL" clId="{2AE89452-0B97-40B9-A600-317EB70F3717}" dt="2026-09-10T18:47:17.401" v="26" actId="403"/>
        <pc:sldMkLst>
          <pc:docMk/>
          <pc:sldMk cId="1037465328" sldId="286"/>
        </pc:sldMkLst>
        <pc:spChg chg="mod">
          <ac:chgData name="Hannah Peplinski" userId="732f42bb-9f3f-4980-bf23-3efc4903f968" providerId="ADAL" clId="{2AE89452-0B97-40B9-A600-317EB70F3717}" dt="2026-09-10T18:47:00.935" v="19"/>
          <ac:spMkLst>
            <pc:docMk/>
            <pc:sldMk cId="1037465328" sldId="286"/>
            <ac:spMk id="3" creationId="{6A06118A-A62A-7141-2236-A6B35532FE07}"/>
          </ac:spMkLst>
        </pc:spChg>
        <pc:spChg chg="add mod">
          <ac:chgData name="Hannah Peplinski" userId="732f42bb-9f3f-4980-bf23-3efc4903f968" providerId="ADAL" clId="{2AE89452-0B97-40B9-A600-317EB70F3717}" dt="2026-09-10T18:47:17.401" v="26" actId="403"/>
          <ac:spMkLst>
            <pc:docMk/>
            <pc:sldMk cId="1037465328" sldId="286"/>
            <ac:spMk id="4" creationId="{49D90D9F-A0F1-0C56-9781-85262F855642}"/>
          </ac:spMkLst>
        </pc:spChg>
        <pc:picChg chg="mod">
          <ac:chgData name="Hannah Peplinski" userId="732f42bb-9f3f-4980-bf23-3efc4903f968" providerId="ADAL" clId="{2AE89452-0B97-40B9-A600-317EB70F3717}" dt="2026-09-10T18:46:42.411" v="13" actId="962"/>
          <ac:picMkLst>
            <pc:docMk/>
            <pc:sldMk cId="1037465328" sldId="286"/>
            <ac:picMk id="10" creationId="{B4BE0022-0558-A9E0-7893-4217F099517F}"/>
          </ac:picMkLst>
        </pc:picChg>
      </pc:sldChg>
      <pc:sldChg chg="addSp delSp modSp mod">
        <pc:chgData name="Hannah Peplinski" userId="732f42bb-9f3f-4980-bf23-3efc4903f968" providerId="ADAL" clId="{2AE89452-0B97-40B9-A600-317EB70F3717}" dt="2026-09-30T16:26:27.537" v="655" actId="962"/>
        <pc:sldMkLst>
          <pc:docMk/>
          <pc:sldMk cId="1360489426" sldId="287"/>
        </pc:sldMkLst>
        <pc:spChg chg="add mod">
          <ac:chgData name="Hannah Peplinski" userId="732f42bb-9f3f-4980-bf23-3efc4903f968" providerId="ADAL" clId="{2AE89452-0B97-40B9-A600-317EB70F3717}" dt="2026-09-10T18:49:33.426" v="43" actId="1076"/>
          <ac:spMkLst>
            <pc:docMk/>
            <pc:sldMk cId="1360489426" sldId="287"/>
            <ac:spMk id="15" creationId="{4B6E2024-7A28-EF13-0A08-36A15ACABE2C}"/>
          </ac:spMkLst>
        </pc:spChg>
        <pc:spChg chg="add mod">
          <ac:chgData name="Hannah Peplinski" userId="732f42bb-9f3f-4980-bf23-3efc4903f968" providerId="ADAL" clId="{2AE89452-0B97-40B9-A600-317EB70F3717}" dt="2026-09-10T18:50:08.833" v="56" actId="404"/>
          <ac:spMkLst>
            <pc:docMk/>
            <pc:sldMk cId="1360489426" sldId="287"/>
            <ac:spMk id="17" creationId="{36CA7151-7F69-FB61-64D6-65F1C045CD6B}"/>
          </ac:spMkLst>
        </pc:spChg>
        <pc:picChg chg="mod">
          <ac:chgData name="Hannah Peplinski" userId="732f42bb-9f3f-4980-bf23-3efc4903f968" providerId="ADAL" clId="{2AE89452-0B97-40B9-A600-317EB70F3717}" dt="2026-09-30T16:26:27.537" v="655" actId="962"/>
          <ac:picMkLst>
            <pc:docMk/>
            <pc:sldMk cId="1360489426" sldId="287"/>
            <ac:picMk id="2" creationId="{D40DB841-616F-D6D3-D1B9-363737D52CE9}"/>
          </ac:picMkLst>
        </pc:picChg>
        <pc:picChg chg="mod">
          <ac:chgData name="Hannah Peplinski" userId="732f42bb-9f3f-4980-bf23-3efc4903f968" providerId="ADAL" clId="{2AE89452-0B97-40B9-A600-317EB70F3717}" dt="2026-09-10T18:49:38.678" v="45" actId="1076"/>
          <ac:picMkLst>
            <pc:docMk/>
            <pc:sldMk cId="1360489426" sldId="287"/>
            <ac:picMk id="4" creationId="{46867DF0-68B6-84B8-3D81-1B3E0A27F62C}"/>
          </ac:picMkLst>
        </pc:picChg>
      </pc:sldChg>
      <pc:sldChg chg="addSp delSp modSp mod">
        <pc:chgData name="Hannah Peplinski" userId="732f42bb-9f3f-4980-bf23-3efc4903f968" providerId="ADAL" clId="{2AE89452-0B97-40B9-A600-317EB70F3717}" dt="2026-09-21T21:00:40.213" v="631" actId="5736"/>
        <pc:sldMkLst>
          <pc:docMk/>
          <pc:sldMk cId="1247431512" sldId="289"/>
        </pc:sldMkLst>
        <pc:spChg chg="add mod">
          <ac:chgData name="Hannah Peplinski" userId="732f42bb-9f3f-4980-bf23-3efc4903f968" providerId="ADAL" clId="{2AE89452-0B97-40B9-A600-317EB70F3717}" dt="2026-09-10T18:51:40.650" v="75" actId="1076"/>
          <ac:spMkLst>
            <pc:docMk/>
            <pc:sldMk cId="1247431512" sldId="289"/>
            <ac:spMk id="10" creationId="{A86E6BE0-215A-43EF-59B6-17C0B257A888}"/>
          </ac:spMkLst>
        </pc:spChg>
        <pc:spChg chg="mod">
          <ac:chgData name="Hannah Peplinski" userId="732f42bb-9f3f-4980-bf23-3efc4903f968" providerId="ADAL" clId="{2AE89452-0B97-40B9-A600-317EB70F3717}" dt="2026-09-10T18:51:09.019" v="66" actId="1076"/>
          <ac:spMkLst>
            <pc:docMk/>
            <pc:sldMk cId="1247431512" sldId="289"/>
            <ac:spMk id="14" creationId="{70B9EA32-AA75-0B94-C94B-6B1721FA42B3}"/>
          </ac:spMkLst>
        </pc:spChg>
        <pc:graphicFrameChg chg="mod modGraphic">
          <ac:chgData name="Hannah Peplinski" userId="732f42bb-9f3f-4980-bf23-3efc4903f968" providerId="ADAL" clId="{2AE89452-0B97-40B9-A600-317EB70F3717}" dt="2026-09-21T21:00:40.213" v="631" actId="5736"/>
          <ac:graphicFrameMkLst>
            <pc:docMk/>
            <pc:sldMk cId="1247431512" sldId="289"/>
            <ac:graphicFrameMk id="2" creationId="{E0FE260B-FB19-B4FE-5FA6-729323C35D00}"/>
          </ac:graphicFrameMkLst>
        </pc:graphicFrameChg>
      </pc:sldChg>
      <pc:sldChg chg="modSp mod">
        <pc:chgData name="Hannah Peplinski" userId="732f42bb-9f3f-4980-bf23-3efc4903f968" providerId="ADAL" clId="{2AE89452-0B97-40B9-A600-317EB70F3717}" dt="2026-09-21T21:00:55.322" v="632" actId="5736"/>
        <pc:sldMkLst>
          <pc:docMk/>
          <pc:sldMk cId="1163367777" sldId="290"/>
        </pc:sldMkLst>
        <pc:spChg chg="mod">
          <ac:chgData name="Hannah Peplinski" userId="732f42bb-9f3f-4980-bf23-3efc4903f968" providerId="ADAL" clId="{2AE89452-0B97-40B9-A600-317EB70F3717}" dt="2026-09-10T18:52:56.238" v="90" actId="403"/>
          <ac:spMkLst>
            <pc:docMk/>
            <pc:sldMk cId="1163367777" sldId="290"/>
            <ac:spMk id="9" creationId="{0A3411D3-5296-3F3C-5839-9B1A7C94099B}"/>
          </ac:spMkLst>
        </pc:spChg>
        <pc:spChg chg="mod">
          <ac:chgData name="Hannah Peplinski" userId="732f42bb-9f3f-4980-bf23-3efc4903f968" providerId="ADAL" clId="{2AE89452-0B97-40B9-A600-317EB70F3717}" dt="2026-09-10T18:52:44.100" v="87" actId="14100"/>
          <ac:spMkLst>
            <pc:docMk/>
            <pc:sldMk cId="1163367777" sldId="290"/>
            <ac:spMk id="14" creationId="{F4012609-E0A8-FB85-BDAC-CC486494157E}"/>
          </ac:spMkLst>
        </pc:spChg>
        <pc:graphicFrameChg chg="mod">
          <ac:chgData name="Hannah Peplinski" userId="732f42bb-9f3f-4980-bf23-3efc4903f968" providerId="ADAL" clId="{2AE89452-0B97-40B9-A600-317EB70F3717}" dt="2026-09-21T21:00:55.322" v="632" actId="5736"/>
          <ac:graphicFrameMkLst>
            <pc:docMk/>
            <pc:sldMk cId="1163367777" sldId="290"/>
            <ac:graphicFrameMk id="2" creationId="{09BB900A-966D-3D48-23ED-31F4A9629E20}"/>
          </ac:graphicFrameMkLst>
        </pc:graphicFrameChg>
      </pc:sldChg>
      <pc:sldChg chg="addSp delSp modSp mod">
        <pc:chgData name="Hannah Peplinski" userId="732f42bb-9f3f-4980-bf23-3efc4903f968" providerId="ADAL" clId="{2AE89452-0B97-40B9-A600-317EB70F3717}" dt="2026-09-10T18:54:14.088" v="112" actId="14100"/>
        <pc:sldMkLst>
          <pc:docMk/>
          <pc:sldMk cId="1652711332" sldId="291"/>
        </pc:sldMkLst>
        <pc:spChg chg="mod">
          <ac:chgData name="Hannah Peplinski" userId="732f42bb-9f3f-4980-bf23-3efc4903f968" providerId="ADAL" clId="{2AE89452-0B97-40B9-A600-317EB70F3717}" dt="2026-09-10T18:54:14.088" v="112" actId="14100"/>
          <ac:spMkLst>
            <pc:docMk/>
            <pc:sldMk cId="1652711332" sldId="291"/>
            <ac:spMk id="10" creationId="{DDFF873B-535C-BC5C-E308-E196BB7FA1DC}"/>
          </ac:spMkLst>
        </pc:spChg>
        <pc:spChg chg="add mod">
          <ac:chgData name="Hannah Peplinski" userId="732f42bb-9f3f-4980-bf23-3efc4903f968" providerId="ADAL" clId="{2AE89452-0B97-40B9-A600-317EB70F3717}" dt="2026-09-10T18:54:01.815" v="109" actId="14100"/>
          <ac:spMkLst>
            <pc:docMk/>
            <pc:sldMk cId="1652711332" sldId="291"/>
            <ac:spMk id="13" creationId="{B3299AA4-1A7D-D96B-495C-3A6C27BB1230}"/>
          </ac:spMkLst>
        </pc:spChg>
        <pc:picChg chg="mod modCrop">
          <ac:chgData name="Hannah Peplinski" userId="732f42bb-9f3f-4980-bf23-3efc4903f968" providerId="ADAL" clId="{2AE89452-0B97-40B9-A600-317EB70F3717}" dt="2026-09-10T18:53:35.868" v="99" actId="1076"/>
          <ac:picMkLst>
            <pc:docMk/>
            <pc:sldMk cId="1652711332" sldId="291"/>
            <ac:picMk id="2" creationId="{D2B94B92-2395-9075-7864-EDAF00EFF6AD}"/>
          </ac:picMkLst>
        </pc:picChg>
      </pc:sldChg>
      <pc:sldChg chg="delSp modSp mod">
        <pc:chgData name="Hannah Peplinski" userId="732f42bb-9f3f-4980-bf23-3efc4903f968" providerId="ADAL" clId="{2AE89452-0B97-40B9-A600-317EB70F3717}" dt="2026-09-21T21:01:11.284" v="633" actId="5736"/>
        <pc:sldMkLst>
          <pc:docMk/>
          <pc:sldMk cId="1351060726" sldId="292"/>
        </pc:sldMkLst>
        <pc:spChg chg="mod">
          <ac:chgData name="Hannah Peplinski" userId="732f42bb-9f3f-4980-bf23-3efc4903f968" providerId="ADAL" clId="{2AE89452-0B97-40B9-A600-317EB70F3717}" dt="2026-09-10T18:56:29.157" v="134" actId="1076"/>
          <ac:spMkLst>
            <pc:docMk/>
            <pc:sldMk cId="1351060726" sldId="292"/>
            <ac:spMk id="4" creationId="{491CCF6B-D639-17B5-D749-DDFE9B660FB4}"/>
          </ac:spMkLst>
        </pc:spChg>
        <pc:spChg chg="mod">
          <ac:chgData name="Hannah Peplinski" userId="732f42bb-9f3f-4980-bf23-3efc4903f968" providerId="ADAL" clId="{2AE89452-0B97-40B9-A600-317EB70F3717}" dt="2026-09-10T18:56:22.611" v="133" actId="403"/>
          <ac:spMkLst>
            <pc:docMk/>
            <pc:sldMk cId="1351060726" sldId="292"/>
            <ac:spMk id="12" creationId="{4D19327F-804E-80F7-DBAD-441CA3D86069}"/>
          </ac:spMkLst>
        </pc:spChg>
        <pc:graphicFrameChg chg="mod modGraphic">
          <ac:chgData name="Hannah Peplinski" userId="732f42bb-9f3f-4980-bf23-3efc4903f968" providerId="ADAL" clId="{2AE89452-0B97-40B9-A600-317EB70F3717}" dt="2026-09-21T21:01:11.284" v="633" actId="5736"/>
          <ac:graphicFrameMkLst>
            <pc:docMk/>
            <pc:sldMk cId="1351060726" sldId="292"/>
            <ac:graphicFrameMk id="10" creationId="{BF4E7B87-B023-13E8-E2C1-17BA029F0B68}"/>
          </ac:graphicFrameMkLst>
        </pc:graphicFrameChg>
      </pc:sldChg>
      <pc:sldChg chg="addSp delSp modSp mod">
        <pc:chgData name="Hannah Peplinski" userId="732f42bb-9f3f-4980-bf23-3efc4903f968" providerId="ADAL" clId="{2AE89452-0B97-40B9-A600-317EB70F3717}" dt="2026-09-10T18:57:38.220" v="150" actId="207"/>
        <pc:sldMkLst>
          <pc:docMk/>
          <pc:sldMk cId="1732047459" sldId="293"/>
        </pc:sldMkLst>
        <pc:spChg chg="add mod">
          <ac:chgData name="Hannah Peplinski" userId="732f42bb-9f3f-4980-bf23-3efc4903f968" providerId="ADAL" clId="{2AE89452-0B97-40B9-A600-317EB70F3717}" dt="2026-09-10T18:57:18.529" v="145" actId="403"/>
          <ac:spMkLst>
            <pc:docMk/>
            <pc:sldMk cId="1732047459" sldId="293"/>
            <ac:spMk id="12" creationId="{9D446DEA-8DA9-4C06-9DCC-BDD1CFA406A4}"/>
          </ac:spMkLst>
        </pc:spChg>
        <pc:spChg chg="add mod">
          <ac:chgData name="Hannah Peplinski" userId="732f42bb-9f3f-4980-bf23-3efc4903f968" providerId="ADAL" clId="{2AE89452-0B97-40B9-A600-317EB70F3717}" dt="2026-09-10T18:57:38.220" v="150" actId="207"/>
          <ac:spMkLst>
            <pc:docMk/>
            <pc:sldMk cId="1732047459" sldId="293"/>
            <ac:spMk id="14" creationId="{DAF02B71-EE9F-5A5F-E6FE-62C63C538CCE}"/>
          </ac:spMkLst>
        </pc:spChg>
        <pc:picChg chg="mod">
          <ac:chgData name="Hannah Peplinski" userId="732f42bb-9f3f-4980-bf23-3efc4903f968" providerId="ADAL" clId="{2AE89452-0B97-40B9-A600-317EB70F3717}" dt="2026-09-10T18:57:24.918" v="147" actId="1076"/>
          <ac:picMkLst>
            <pc:docMk/>
            <pc:sldMk cId="1732047459" sldId="293"/>
            <ac:picMk id="10" creationId="{6FF656C6-2F53-B6EC-36A7-7E83422A7DDB}"/>
          </ac:picMkLst>
        </pc:picChg>
      </pc:sldChg>
      <pc:sldChg chg="modSp mod">
        <pc:chgData name="Hannah Peplinski" userId="732f42bb-9f3f-4980-bf23-3efc4903f968" providerId="ADAL" clId="{2AE89452-0B97-40B9-A600-317EB70F3717}" dt="2026-09-10T18:58:23.914" v="164" actId="14100"/>
        <pc:sldMkLst>
          <pc:docMk/>
          <pc:sldMk cId="2919638271" sldId="294"/>
        </pc:sldMkLst>
        <pc:spChg chg="mod">
          <ac:chgData name="Hannah Peplinski" userId="732f42bb-9f3f-4980-bf23-3efc4903f968" providerId="ADAL" clId="{2AE89452-0B97-40B9-A600-317EB70F3717}" dt="2026-09-10T18:58:18.068" v="162" actId="403"/>
          <ac:spMkLst>
            <pc:docMk/>
            <pc:sldMk cId="2919638271" sldId="294"/>
            <ac:spMk id="9" creationId="{A6BEE48E-DBE4-0D50-BFCE-588479BEFA2D}"/>
          </ac:spMkLst>
        </pc:spChg>
        <pc:spChg chg="mod">
          <ac:chgData name="Hannah Peplinski" userId="732f42bb-9f3f-4980-bf23-3efc4903f968" providerId="ADAL" clId="{2AE89452-0B97-40B9-A600-317EB70F3717}" dt="2026-09-10T18:58:23.914" v="164" actId="14100"/>
          <ac:spMkLst>
            <pc:docMk/>
            <pc:sldMk cId="2919638271" sldId="294"/>
            <ac:spMk id="10" creationId="{4513C47C-A455-2FA0-7689-528A2B8AD101}"/>
          </ac:spMkLst>
        </pc:spChg>
        <pc:picChg chg="mod">
          <ac:chgData name="Hannah Peplinski" userId="732f42bb-9f3f-4980-bf23-3efc4903f968" providerId="ADAL" clId="{2AE89452-0B97-40B9-A600-317EB70F3717}" dt="2026-09-10T18:57:56.425" v="152" actId="962"/>
          <ac:picMkLst>
            <pc:docMk/>
            <pc:sldMk cId="2919638271" sldId="294"/>
            <ac:picMk id="2" creationId="{E49418A7-F81D-FAC3-354D-FDECD1C9A178}"/>
          </ac:picMkLst>
        </pc:picChg>
      </pc:sldChg>
      <pc:sldChg chg="modSp mod">
        <pc:chgData name="Hannah Peplinski" userId="732f42bb-9f3f-4980-bf23-3efc4903f968" providerId="ADAL" clId="{2AE89452-0B97-40B9-A600-317EB70F3717}" dt="2026-09-10T18:59:37.104" v="185" actId="1076"/>
        <pc:sldMkLst>
          <pc:docMk/>
          <pc:sldMk cId="3345865594" sldId="295"/>
        </pc:sldMkLst>
        <pc:spChg chg="mod">
          <ac:chgData name="Hannah Peplinski" userId="732f42bb-9f3f-4980-bf23-3efc4903f968" providerId="ADAL" clId="{2AE89452-0B97-40B9-A600-317EB70F3717}" dt="2026-09-10T18:59:37.104" v="185" actId="1076"/>
          <ac:spMkLst>
            <pc:docMk/>
            <pc:sldMk cId="3345865594" sldId="295"/>
            <ac:spMk id="9" creationId="{7B370D8A-0C60-3280-5461-948E3A56879D}"/>
          </ac:spMkLst>
        </pc:spChg>
        <pc:spChg chg="mod">
          <ac:chgData name="Hannah Peplinski" userId="732f42bb-9f3f-4980-bf23-3efc4903f968" providerId="ADAL" clId="{2AE89452-0B97-40B9-A600-317EB70F3717}" dt="2026-09-10T18:59:33.143" v="184" actId="1037"/>
          <ac:spMkLst>
            <pc:docMk/>
            <pc:sldMk cId="3345865594" sldId="295"/>
            <ac:spMk id="10" creationId="{F8B34336-CD56-2FE1-734C-EAB99006996E}"/>
          </ac:spMkLst>
        </pc:spChg>
        <pc:picChg chg="mod">
          <ac:chgData name="Hannah Peplinski" userId="732f42bb-9f3f-4980-bf23-3efc4903f968" providerId="ADAL" clId="{2AE89452-0B97-40B9-A600-317EB70F3717}" dt="2026-09-10T18:58:44.720" v="166" actId="962"/>
          <ac:picMkLst>
            <pc:docMk/>
            <pc:sldMk cId="3345865594" sldId="295"/>
            <ac:picMk id="2" creationId="{9589DEED-5589-6048-C85F-E9D92F5268A5}"/>
          </ac:picMkLst>
        </pc:picChg>
      </pc:sldChg>
      <pc:sldChg chg="modSp mod">
        <pc:chgData name="Hannah Peplinski" userId="732f42bb-9f3f-4980-bf23-3efc4903f968" providerId="ADAL" clId="{2AE89452-0B97-40B9-A600-317EB70F3717}" dt="2026-09-10T19:00:08.816" v="193" actId="403"/>
        <pc:sldMkLst>
          <pc:docMk/>
          <pc:sldMk cId="2216813380" sldId="296"/>
        </pc:sldMkLst>
        <pc:spChg chg="mod">
          <ac:chgData name="Hannah Peplinski" userId="732f42bb-9f3f-4980-bf23-3efc4903f968" providerId="ADAL" clId="{2AE89452-0B97-40B9-A600-317EB70F3717}" dt="2026-09-10T19:00:08.816" v="193" actId="403"/>
          <ac:spMkLst>
            <pc:docMk/>
            <pc:sldMk cId="2216813380" sldId="296"/>
            <ac:spMk id="9" creationId="{BD543F88-CC7C-E05D-D190-62B9CF76A6A2}"/>
          </ac:spMkLst>
        </pc:spChg>
        <pc:spChg chg="mod">
          <ac:chgData name="Hannah Peplinski" userId="732f42bb-9f3f-4980-bf23-3efc4903f968" providerId="ADAL" clId="{2AE89452-0B97-40B9-A600-317EB70F3717}" dt="2026-09-10T19:00:04.395" v="190" actId="1076"/>
          <ac:spMkLst>
            <pc:docMk/>
            <pc:sldMk cId="2216813380" sldId="296"/>
            <ac:spMk id="10" creationId="{ABB9C1DD-1440-11F1-63F1-D362826EF7CC}"/>
          </ac:spMkLst>
        </pc:spChg>
      </pc:sldChg>
      <pc:sldChg chg="modSp mod">
        <pc:chgData name="Hannah Peplinski" userId="732f42bb-9f3f-4980-bf23-3efc4903f968" providerId="ADAL" clId="{2AE89452-0B97-40B9-A600-317EB70F3717}" dt="2026-09-10T19:00:48.861" v="200" actId="1076"/>
        <pc:sldMkLst>
          <pc:docMk/>
          <pc:sldMk cId="2596088750" sldId="297"/>
        </pc:sldMkLst>
        <pc:spChg chg="mod">
          <ac:chgData name="Hannah Peplinski" userId="732f42bb-9f3f-4980-bf23-3efc4903f968" providerId="ADAL" clId="{2AE89452-0B97-40B9-A600-317EB70F3717}" dt="2026-09-10T19:00:48.861" v="200" actId="1076"/>
          <ac:spMkLst>
            <pc:docMk/>
            <pc:sldMk cId="2596088750" sldId="297"/>
            <ac:spMk id="9" creationId="{E4C6CEDC-9ED9-A0F5-9B34-51D2FEFA389A}"/>
          </ac:spMkLst>
        </pc:spChg>
        <pc:spChg chg="mod">
          <ac:chgData name="Hannah Peplinski" userId="732f42bb-9f3f-4980-bf23-3efc4903f968" providerId="ADAL" clId="{2AE89452-0B97-40B9-A600-317EB70F3717}" dt="2026-09-10T19:00:40.711" v="196" actId="403"/>
          <ac:spMkLst>
            <pc:docMk/>
            <pc:sldMk cId="2596088750" sldId="297"/>
            <ac:spMk id="10" creationId="{FD3BCDDF-9CFF-22A6-ABEC-D9ACE112CFA0}"/>
          </ac:spMkLst>
        </pc:spChg>
      </pc:sldChg>
      <pc:sldChg chg="modSp mod">
        <pc:chgData name="Hannah Peplinski" userId="732f42bb-9f3f-4980-bf23-3efc4903f968" providerId="ADAL" clId="{2AE89452-0B97-40B9-A600-317EB70F3717}" dt="2026-09-21T21:01:26.213" v="634" actId="5736"/>
        <pc:sldMkLst>
          <pc:docMk/>
          <pc:sldMk cId="2379564971" sldId="298"/>
        </pc:sldMkLst>
        <pc:spChg chg="mod">
          <ac:chgData name="Hannah Peplinski" userId="732f42bb-9f3f-4980-bf23-3efc4903f968" providerId="ADAL" clId="{2AE89452-0B97-40B9-A600-317EB70F3717}" dt="2026-09-10T19:10:34.913" v="212" actId="1076"/>
          <ac:spMkLst>
            <pc:docMk/>
            <pc:sldMk cId="2379564971" sldId="298"/>
            <ac:spMk id="9" creationId="{ACD28512-1236-37A9-77E8-643E3ACC8575}"/>
          </ac:spMkLst>
        </pc:spChg>
        <pc:spChg chg="mod">
          <ac:chgData name="Hannah Peplinski" userId="732f42bb-9f3f-4980-bf23-3efc4903f968" providerId="ADAL" clId="{2AE89452-0B97-40B9-A600-317EB70F3717}" dt="2026-09-10T19:10:32.946" v="211" actId="1076"/>
          <ac:spMkLst>
            <pc:docMk/>
            <pc:sldMk cId="2379564971" sldId="298"/>
            <ac:spMk id="12" creationId="{3A952E76-1B6A-E38B-D3AD-8634A85560E9}"/>
          </ac:spMkLst>
        </pc:spChg>
        <pc:graphicFrameChg chg="mod">
          <ac:chgData name="Hannah Peplinski" userId="732f42bb-9f3f-4980-bf23-3efc4903f968" providerId="ADAL" clId="{2AE89452-0B97-40B9-A600-317EB70F3717}" dt="2026-09-21T21:01:26.213" v="634" actId="5736"/>
          <ac:graphicFrameMkLst>
            <pc:docMk/>
            <pc:sldMk cId="2379564971" sldId="298"/>
            <ac:graphicFrameMk id="4" creationId="{4EA61883-48BE-563D-1B7F-257EFC1B66E9}"/>
          </ac:graphicFrameMkLst>
        </pc:graphicFrameChg>
      </pc:sldChg>
      <pc:sldChg chg="modSp mod">
        <pc:chgData name="Hannah Peplinski" userId="732f42bb-9f3f-4980-bf23-3efc4903f968" providerId="ADAL" clId="{2AE89452-0B97-40B9-A600-317EB70F3717}" dt="2026-09-10T19:11:45.041" v="228" actId="1076"/>
        <pc:sldMkLst>
          <pc:docMk/>
          <pc:sldMk cId="1336982049" sldId="299"/>
        </pc:sldMkLst>
        <pc:spChg chg="mod">
          <ac:chgData name="Hannah Peplinski" userId="732f42bb-9f3f-4980-bf23-3efc4903f968" providerId="ADAL" clId="{2AE89452-0B97-40B9-A600-317EB70F3717}" dt="2026-09-10T19:11:42.011" v="227" actId="1076"/>
          <ac:spMkLst>
            <pc:docMk/>
            <pc:sldMk cId="1336982049" sldId="299"/>
            <ac:spMk id="9" creationId="{41C5AB89-5B8C-9CF5-DF76-39CCA10548B1}"/>
          </ac:spMkLst>
        </pc:spChg>
        <pc:spChg chg="mod">
          <ac:chgData name="Hannah Peplinski" userId="732f42bb-9f3f-4980-bf23-3efc4903f968" providerId="ADAL" clId="{2AE89452-0B97-40B9-A600-317EB70F3717}" dt="2026-09-10T19:11:45.041" v="228" actId="1076"/>
          <ac:spMkLst>
            <pc:docMk/>
            <pc:sldMk cId="1336982049" sldId="299"/>
            <ac:spMk id="10" creationId="{C1B5F686-08EC-001E-E3E4-419F58807155}"/>
          </ac:spMkLst>
        </pc:spChg>
        <pc:picChg chg="mod">
          <ac:chgData name="Hannah Peplinski" userId="732f42bb-9f3f-4980-bf23-3efc4903f968" providerId="ADAL" clId="{2AE89452-0B97-40B9-A600-317EB70F3717}" dt="2026-09-10T19:11:01.690" v="213" actId="14100"/>
          <ac:picMkLst>
            <pc:docMk/>
            <pc:sldMk cId="1336982049" sldId="299"/>
            <ac:picMk id="2" creationId="{70185129-990B-AE7A-61DE-ADDC540B74BD}"/>
          </ac:picMkLst>
        </pc:picChg>
      </pc:sldChg>
      <pc:sldChg chg="modSp mod">
        <pc:chgData name="Hannah Peplinski" userId="732f42bb-9f3f-4980-bf23-3efc4903f968" providerId="ADAL" clId="{2AE89452-0B97-40B9-A600-317EB70F3717}" dt="2026-09-21T21:01:38.843" v="635" actId="5736"/>
        <pc:sldMkLst>
          <pc:docMk/>
          <pc:sldMk cId="1358277402" sldId="300"/>
        </pc:sldMkLst>
        <pc:spChg chg="mod">
          <ac:chgData name="Hannah Peplinski" userId="732f42bb-9f3f-4980-bf23-3efc4903f968" providerId="ADAL" clId="{2AE89452-0B97-40B9-A600-317EB70F3717}" dt="2026-09-10T19:13:09.991" v="242" actId="14100"/>
          <ac:spMkLst>
            <pc:docMk/>
            <pc:sldMk cId="1358277402" sldId="300"/>
            <ac:spMk id="9" creationId="{F1072F3E-B271-4B9B-BA77-433ECA877D21}"/>
          </ac:spMkLst>
        </pc:spChg>
        <pc:spChg chg="mod">
          <ac:chgData name="Hannah Peplinski" userId="732f42bb-9f3f-4980-bf23-3efc4903f968" providerId="ADAL" clId="{2AE89452-0B97-40B9-A600-317EB70F3717}" dt="2026-09-10T19:13:21.874" v="248" actId="1036"/>
          <ac:spMkLst>
            <pc:docMk/>
            <pc:sldMk cId="1358277402" sldId="300"/>
            <ac:spMk id="12" creationId="{A942C7E0-394E-6867-DB65-D9E0ECD306CA}"/>
          </ac:spMkLst>
        </pc:spChg>
        <pc:graphicFrameChg chg="mod modGraphic">
          <ac:chgData name="Hannah Peplinski" userId="732f42bb-9f3f-4980-bf23-3efc4903f968" providerId="ADAL" clId="{2AE89452-0B97-40B9-A600-317EB70F3717}" dt="2026-09-21T21:01:38.843" v="635" actId="5736"/>
          <ac:graphicFrameMkLst>
            <pc:docMk/>
            <pc:sldMk cId="1358277402" sldId="300"/>
            <ac:graphicFrameMk id="2" creationId="{A9BFBFE7-CC12-9F41-581A-5FDAE94FC0A8}"/>
          </ac:graphicFrameMkLst>
        </pc:graphicFrameChg>
      </pc:sldChg>
      <pc:sldChg chg="modSp mod">
        <pc:chgData name="Hannah Peplinski" userId="732f42bb-9f3f-4980-bf23-3efc4903f968" providerId="ADAL" clId="{2AE89452-0B97-40B9-A600-317EB70F3717}" dt="2026-09-10T19:14:09.871" v="259" actId="403"/>
        <pc:sldMkLst>
          <pc:docMk/>
          <pc:sldMk cId="3698135421" sldId="301"/>
        </pc:sldMkLst>
        <pc:spChg chg="mod">
          <ac:chgData name="Hannah Peplinski" userId="732f42bb-9f3f-4980-bf23-3efc4903f968" providerId="ADAL" clId="{2AE89452-0B97-40B9-A600-317EB70F3717}" dt="2026-09-10T19:14:04.086" v="255" actId="403"/>
          <ac:spMkLst>
            <pc:docMk/>
            <pc:sldMk cId="3698135421" sldId="301"/>
            <ac:spMk id="9" creationId="{BB5A1CF4-016C-53B9-9017-CB9B3B33CF92}"/>
          </ac:spMkLst>
        </pc:spChg>
        <pc:spChg chg="mod">
          <ac:chgData name="Hannah Peplinski" userId="732f42bb-9f3f-4980-bf23-3efc4903f968" providerId="ADAL" clId="{2AE89452-0B97-40B9-A600-317EB70F3717}" dt="2026-09-10T19:14:09.871" v="259" actId="403"/>
          <ac:spMkLst>
            <pc:docMk/>
            <pc:sldMk cId="3698135421" sldId="301"/>
            <ac:spMk id="10" creationId="{A13A2895-2A94-8305-9F4F-49645D47AD65}"/>
          </ac:spMkLst>
        </pc:spChg>
      </pc:sldChg>
      <pc:sldChg chg="addSp delSp modSp mod">
        <pc:chgData name="Hannah Peplinski" userId="732f42bb-9f3f-4980-bf23-3efc4903f968" providerId="ADAL" clId="{2AE89452-0B97-40B9-A600-317EB70F3717}" dt="2026-09-21T21:01:52.697" v="636" actId="5736"/>
        <pc:sldMkLst>
          <pc:docMk/>
          <pc:sldMk cId="2511224025" sldId="302"/>
        </pc:sldMkLst>
        <pc:spChg chg="mod">
          <ac:chgData name="Hannah Peplinski" userId="732f42bb-9f3f-4980-bf23-3efc4903f968" providerId="ADAL" clId="{2AE89452-0B97-40B9-A600-317EB70F3717}" dt="2026-09-10T19:23:04.009" v="350" actId="1076"/>
          <ac:spMkLst>
            <pc:docMk/>
            <pc:sldMk cId="2511224025" sldId="302"/>
            <ac:spMk id="9" creationId="{628ED0CC-B368-3652-9089-63AC02FCB839}"/>
          </ac:spMkLst>
        </pc:spChg>
        <pc:spChg chg="mod">
          <ac:chgData name="Hannah Peplinski" userId="732f42bb-9f3f-4980-bf23-3efc4903f968" providerId="ADAL" clId="{2AE89452-0B97-40B9-A600-317EB70F3717}" dt="2026-09-10T19:23:01.378" v="349" actId="1076"/>
          <ac:spMkLst>
            <pc:docMk/>
            <pc:sldMk cId="2511224025" sldId="302"/>
            <ac:spMk id="10" creationId="{0D562DC0-011F-13DF-C7F7-5D15BF149AAC}"/>
          </ac:spMkLst>
        </pc:spChg>
        <pc:graphicFrameChg chg="add mod modGraphic">
          <ac:chgData name="Hannah Peplinski" userId="732f42bb-9f3f-4980-bf23-3efc4903f968" providerId="ADAL" clId="{2AE89452-0B97-40B9-A600-317EB70F3717}" dt="2026-09-21T21:01:52.697" v="636" actId="5736"/>
          <ac:graphicFrameMkLst>
            <pc:docMk/>
            <pc:sldMk cId="2511224025" sldId="302"/>
            <ac:graphicFrameMk id="2" creationId="{FCF4DFA2-B669-DE55-6DCD-A739DAF5DD3D}"/>
          </ac:graphicFrameMkLst>
        </pc:graphicFrameChg>
      </pc:sldChg>
      <pc:sldChg chg="modSp mod">
        <pc:chgData name="Hannah Peplinski" userId="732f42bb-9f3f-4980-bf23-3efc4903f968" providerId="ADAL" clId="{2AE89452-0B97-40B9-A600-317EB70F3717}" dt="2026-09-21T21:03:05.984" v="638" actId="5736"/>
        <pc:sldMkLst>
          <pc:docMk/>
          <pc:sldMk cId="3137913734" sldId="303"/>
        </pc:sldMkLst>
        <pc:spChg chg="mod">
          <ac:chgData name="Hannah Peplinski" userId="732f42bb-9f3f-4980-bf23-3efc4903f968" providerId="ADAL" clId="{2AE89452-0B97-40B9-A600-317EB70F3717}" dt="2026-09-10T19:22:25.486" v="340" actId="1076"/>
          <ac:spMkLst>
            <pc:docMk/>
            <pc:sldMk cId="3137913734" sldId="303"/>
            <ac:spMk id="9" creationId="{1A5C9107-94BC-C709-89E7-201266890322}"/>
          </ac:spMkLst>
        </pc:spChg>
        <pc:spChg chg="mod">
          <ac:chgData name="Hannah Peplinski" userId="732f42bb-9f3f-4980-bf23-3efc4903f968" providerId="ADAL" clId="{2AE89452-0B97-40B9-A600-317EB70F3717}" dt="2026-09-10T19:22:28.086" v="341" actId="403"/>
          <ac:spMkLst>
            <pc:docMk/>
            <pc:sldMk cId="3137913734" sldId="303"/>
            <ac:spMk id="10" creationId="{7E5A98B3-2F3F-649B-2707-FF2294913D51}"/>
          </ac:spMkLst>
        </pc:spChg>
        <pc:graphicFrameChg chg="mod">
          <ac:chgData name="Hannah Peplinski" userId="732f42bb-9f3f-4980-bf23-3efc4903f968" providerId="ADAL" clId="{2AE89452-0B97-40B9-A600-317EB70F3717}" dt="2026-09-21T21:03:05.984" v="638" actId="5736"/>
          <ac:graphicFrameMkLst>
            <pc:docMk/>
            <pc:sldMk cId="3137913734" sldId="303"/>
            <ac:graphicFrameMk id="4" creationId="{602116D7-6546-02F6-C086-2C7BBDBE2B7B}"/>
          </ac:graphicFrameMkLst>
        </pc:graphicFrameChg>
      </pc:sldChg>
      <pc:sldChg chg="modSp mod">
        <pc:chgData name="Hannah Peplinski" userId="732f42bb-9f3f-4980-bf23-3efc4903f968" providerId="ADAL" clId="{2AE89452-0B97-40B9-A600-317EB70F3717}" dt="2026-09-10T19:24:08.150" v="365" actId="404"/>
        <pc:sldMkLst>
          <pc:docMk/>
          <pc:sldMk cId="2282229704" sldId="307"/>
        </pc:sldMkLst>
        <pc:spChg chg="mod">
          <ac:chgData name="Hannah Peplinski" userId="732f42bb-9f3f-4980-bf23-3efc4903f968" providerId="ADAL" clId="{2AE89452-0B97-40B9-A600-317EB70F3717}" dt="2026-09-10T19:24:02.613" v="361" actId="403"/>
          <ac:spMkLst>
            <pc:docMk/>
            <pc:sldMk cId="2282229704" sldId="307"/>
            <ac:spMk id="9" creationId="{5EDEAC2B-7468-62A4-0A20-EB8719AE46B2}"/>
          </ac:spMkLst>
        </pc:spChg>
        <pc:spChg chg="mod">
          <ac:chgData name="Hannah Peplinski" userId="732f42bb-9f3f-4980-bf23-3efc4903f968" providerId="ADAL" clId="{2AE89452-0B97-40B9-A600-317EB70F3717}" dt="2026-09-10T19:24:08.150" v="365" actId="404"/>
          <ac:spMkLst>
            <pc:docMk/>
            <pc:sldMk cId="2282229704" sldId="307"/>
            <ac:spMk id="10" creationId="{8670BA35-D26C-ED1D-FFA7-B6B324C5D797}"/>
          </ac:spMkLst>
        </pc:spChg>
      </pc:sldChg>
      <pc:sldChg chg="modSp mod">
        <pc:chgData name="Hannah Peplinski" userId="732f42bb-9f3f-4980-bf23-3efc4903f968" providerId="ADAL" clId="{2AE89452-0B97-40B9-A600-317EB70F3717}" dt="2026-09-10T19:25:04.374" v="375" actId="1076"/>
        <pc:sldMkLst>
          <pc:docMk/>
          <pc:sldMk cId="2177259592" sldId="311"/>
        </pc:sldMkLst>
        <pc:spChg chg="mod">
          <ac:chgData name="Hannah Peplinski" userId="732f42bb-9f3f-4980-bf23-3efc4903f968" providerId="ADAL" clId="{2AE89452-0B97-40B9-A600-317EB70F3717}" dt="2026-09-10T19:25:00.461" v="374" actId="404"/>
          <ac:spMkLst>
            <pc:docMk/>
            <pc:sldMk cId="2177259592" sldId="311"/>
            <ac:spMk id="9" creationId="{E97953F2-D03B-1BAC-4F4E-F8BC525582F7}"/>
          </ac:spMkLst>
        </pc:spChg>
        <pc:spChg chg="mod">
          <ac:chgData name="Hannah Peplinski" userId="732f42bb-9f3f-4980-bf23-3efc4903f968" providerId="ADAL" clId="{2AE89452-0B97-40B9-A600-317EB70F3717}" dt="2026-09-10T19:25:04.374" v="375" actId="1076"/>
          <ac:spMkLst>
            <pc:docMk/>
            <pc:sldMk cId="2177259592" sldId="311"/>
            <ac:spMk id="10" creationId="{C62EA7C8-99DC-283E-67EA-2E6D1E2535F7}"/>
          </ac:spMkLst>
        </pc:spChg>
        <pc:picChg chg="mod">
          <ac:chgData name="Hannah Peplinski" userId="732f42bb-9f3f-4980-bf23-3efc4903f968" providerId="ADAL" clId="{2AE89452-0B97-40B9-A600-317EB70F3717}" dt="2026-09-10T19:24:47.273" v="367" actId="962"/>
          <ac:picMkLst>
            <pc:docMk/>
            <pc:sldMk cId="2177259592" sldId="311"/>
            <ac:picMk id="11" creationId="{55D4F86E-EC44-B15D-46A4-F86926ECA9CE}"/>
          </ac:picMkLst>
        </pc:picChg>
      </pc:sldChg>
      <pc:sldChg chg="modSp mod">
        <pc:chgData name="Hannah Peplinski" userId="732f42bb-9f3f-4980-bf23-3efc4903f968" providerId="ADAL" clId="{2AE89452-0B97-40B9-A600-317EB70F3717}" dt="2026-09-21T21:03:36.957" v="640" actId="5736"/>
        <pc:sldMkLst>
          <pc:docMk/>
          <pc:sldMk cId="318033050" sldId="312"/>
        </pc:sldMkLst>
        <pc:spChg chg="mod">
          <ac:chgData name="Hannah Peplinski" userId="732f42bb-9f3f-4980-bf23-3efc4903f968" providerId="ADAL" clId="{2AE89452-0B97-40B9-A600-317EB70F3717}" dt="2026-09-10T19:58:27.384" v="376" actId="1076"/>
          <ac:spMkLst>
            <pc:docMk/>
            <pc:sldMk cId="318033050" sldId="312"/>
            <ac:spMk id="4" creationId="{9A8970CA-05D6-F794-55A3-356D8AC0FFD1}"/>
          </ac:spMkLst>
        </pc:spChg>
        <pc:spChg chg="mod">
          <ac:chgData name="Hannah Peplinski" userId="732f42bb-9f3f-4980-bf23-3efc4903f968" providerId="ADAL" clId="{2AE89452-0B97-40B9-A600-317EB70F3717}" dt="2026-09-10T19:58:34.902" v="378" actId="1076"/>
          <ac:spMkLst>
            <pc:docMk/>
            <pc:sldMk cId="318033050" sldId="312"/>
            <ac:spMk id="9" creationId="{48D8F1F7-14C7-AC39-7320-8362A6E0C19F}"/>
          </ac:spMkLst>
        </pc:spChg>
        <pc:graphicFrameChg chg="mod">
          <ac:chgData name="Hannah Peplinski" userId="732f42bb-9f3f-4980-bf23-3efc4903f968" providerId="ADAL" clId="{2AE89452-0B97-40B9-A600-317EB70F3717}" dt="2026-09-21T21:03:36.957" v="640" actId="5736"/>
          <ac:graphicFrameMkLst>
            <pc:docMk/>
            <pc:sldMk cId="318033050" sldId="312"/>
            <ac:graphicFrameMk id="10" creationId="{7AE7AD48-1F07-418E-E1AC-A16BB2F83CEB}"/>
          </ac:graphicFrameMkLst>
        </pc:graphicFrameChg>
      </pc:sldChg>
      <pc:sldChg chg="modSp mod">
        <pc:chgData name="Hannah Peplinski" userId="732f42bb-9f3f-4980-bf23-3efc4903f968" providerId="ADAL" clId="{2AE89452-0B97-40B9-A600-317EB70F3717}" dt="2026-09-21T21:03:50.022" v="641" actId="5736"/>
        <pc:sldMkLst>
          <pc:docMk/>
          <pc:sldMk cId="1339663624" sldId="314"/>
        </pc:sldMkLst>
        <pc:spChg chg="mod">
          <ac:chgData name="Hannah Peplinski" userId="732f42bb-9f3f-4980-bf23-3efc4903f968" providerId="ADAL" clId="{2AE89452-0B97-40B9-A600-317EB70F3717}" dt="2026-09-10T20:00:28.462" v="407" actId="403"/>
          <ac:spMkLst>
            <pc:docMk/>
            <pc:sldMk cId="1339663624" sldId="314"/>
            <ac:spMk id="9" creationId="{5993F46D-DB61-1B10-7454-61A848195CFC}"/>
          </ac:spMkLst>
        </pc:spChg>
        <pc:spChg chg="mod">
          <ac:chgData name="Hannah Peplinski" userId="732f42bb-9f3f-4980-bf23-3efc4903f968" providerId="ADAL" clId="{2AE89452-0B97-40B9-A600-317EB70F3717}" dt="2026-09-10T20:00:41.047" v="411" actId="1076"/>
          <ac:spMkLst>
            <pc:docMk/>
            <pc:sldMk cId="1339663624" sldId="314"/>
            <ac:spMk id="10" creationId="{9BE5BC18-4694-7E6D-56B8-46C2706F6123}"/>
          </ac:spMkLst>
        </pc:spChg>
        <pc:graphicFrameChg chg="mod modGraphic">
          <ac:chgData name="Hannah Peplinski" userId="732f42bb-9f3f-4980-bf23-3efc4903f968" providerId="ADAL" clId="{2AE89452-0B97-40B9-A600-317EB70F3717}" dt="2026-09-21T21:03:50.022" v="641" actId="5736"/>
          <ac:graphicFrameMkLst>
            <pc:docMk/>
            <pc:sldMk cId="1339663624" sldId="314"/>
            <ac:graphicFrameMk id="2" creationId="{F3220548-7138-277F-CD80-629288DFD686}"/>
          </ac:graphicFrameMkLst>
        </pc:graphicFrameChg>
      </pc:sldChg>
      <pc:sldChg chg="addSp delSp modSp mod">
        <pc:chgData name="Hannah Peplinski" userId="732f42bb-9f3f-4980-bf23-3efc4903f968" providerId="ADAL" clId="{2AE89452-0B97-40B9-A600-317EB70F3717}" dt="2026-09-10T20:01:56.660" v="431" actId="1036"/>
        <pc:sldMkLst>
          <pc:docMk/>
          <pc:sldMk cId="1980856943" sldId="315"/>
        </pc:sldMkLst>
        <pc:spChg chg="mod">
          <ac:chgData name="Hannah Peplinski" userId="732f42bb-9f3f-4980-bf23-3efc4903f968" providerId="ADAL" clId="{2AE89452-0B97-40B9-A600-317EB70F3717}" dt="2026-09-10T20:01:32.097" v="421" actId="1076"/>
          <ac:spMkLst>
            <pc:docMk/>
            <pc:sldMk cId="1980856943" sldId="315"/>
            <ac:spMk id="12" creationId="{4D7BE690-1370-F0BA-D360-35285B3A1ADC}"/>
          </ac:spMkLst>
        </pc:spChg>
        <pc:spChg chg="add mod">
          <ac:chgData name="Hannah Peplinski" userId="732f42bb-9f3f-4980-bf23-3efc4903f968" providerId="ADAL" clId="{2AE89452-0B97-40B9-A600-317EB70F3717}" dt="2026-09-10T20:01:53.099" v="429" actId="403"/>
          <ac:spMkLst>
            <pc:docMk/>
            <pc:sldMk cId="1980856943" sldId="315"/>
            <ac:spMk id="13" creationId="{ACF52B7F-15D4-0C13-5B81-7E896B946B65}"/>
          </ac:spMkLst>
        </pc:spChg>
        <pc:picChg chg="mod">
          <ac:chgData name="Hannah Peplinski" userId="732f42bb-9f3f-4980-bf23-3efc4903f968" providerId="ADAL" clId="{2AE89452-0B97-40B9-A600-317EB70F3717}" dt="2026-09-10T20:01:56.660" v="431" actId="1036"/>
          <ac:picMkLst>
            <pc:docMk/>
            <pc:sldMk cId="1980856943" sldId="315"/>
            <ac:picMk id="10" creationId="{8E1655B1-A271-566A-D098-924919E15381}"/>
          </ac:picMkLst>
        </pc:picChg>
      </pc:sldChg>
      <pc:sldChg chg="modSp mod">
        <pc:chgData name="Hannah Peplinski" userId="732f42bb-9f3f-4980-bf23-3efc4903f968" providerId="ADAL" clId="{2AE89452-0B97-40B9-A600-317EB70F3717}" dt="2026-09-10T20:03:31.966" v="456" actId="403"/>
        <pc:sldMkLst>
          <pc:docMk/>
          <pc:sldMk cId="2489759471" sldId="317"/>
        </pc:sldMkLst>
        <pc:spChg chg="mod">
          <ac:chgData name="Hannah Peplinski" userId="732f42bb-9f3f-4980-bf23-3efc4903f968" providerId="ADAL" clId="{2AE89452-0B97-40B9-A600-317EB70F3717}" dt="2026-09-10T20:03:26.426" v="452" actId="207"/>
          <ac:spMkLst>
            <pc:docMk/>
            <pc:sldMk cId="2489759471" sldId="317"/>
            <ac:spMk id="9" creationId="{45ED6A8D-E34B-CFBB-179B-D69E52162C64}"/>
          </ac:spMkLst>
        </pc:spChg>
        <pc:spChg chg="mod">
          <ac:chgData name="Hannah Peplinski" userId="732f42bb-9f3f-4980-bf23-3efc4903f968" providerId="ADAL" clId="{2AE89452-0B97-40B9-A600-317EB70F3717}" dt="2026-09-10T20:03:31.966" v="456" actId="403"/>
          <ac:spMkLst>
            <pc:docMk/>
            <pc:sldMk cId="2489759471" sldId="317"/>
            <ac:spMk id="10" creationId="{40C34198-AAC3-B09A-8043-DFB918191FE7}"/>
          </ac:spMkLst>
        </pc:spChg>
        <pc:picChg chg="mod">
          <ac:chgData name="Hannah Peplinski" userId="732f42bb-9f3f-4980-bf23-3efc4903f968" providerId="ADAL" clId="{2AE89452-0B97-40B9-A600-317EB70F3717}" dt="2026-09-10T20:03:08.202" v="446" actId="962"/>
          <ac:picMkLst>
            <pc:docMk/>
            <pc:sldMk cId="2489759471" sldId="317"/>
            <ac:picMk id="2" creationId="{9D4336E8-9DEE-26C5-F159-0E168E69FFE2}"/>
          </ac:picMkLst>
        </pc:picChg>
      </pc:sldChg>
      <pc:sldChg chg="modSp mod">
        <pc:chgData name="Hannah Peplinski" userId="732f42bb-9f3f-4980-bf23-3efc4903f968" providerId="ADAL" clId="{2AE89452-0B97-40B9-A600-317EB70F3717}" dt="2026-09-10T20:04:10.420" v="466" actId="1076"/>
        <pc:sldMkLst>
          <pc:docMk/>
          <pc:sldMk cId="3915719113" sldId="318"/>
        </pc:sldMkLst>
        <pc:spChg chg="mod">
          <ac:chgData name="Hannah Peplinski" userId="732f42bb-9f3f-4980-bf23-3efc4903f968" providerId="ADAL" clId="{2AE89452-0B97-40B9-A600-317EB70F3717}" dt="2026-09-10T20:04:10.420" v="466" actId="1076"/>
          <ac:spMkLst>
            <pc:docMk/>
            <pc:sldMk cId="3915719113" sldId="318"/>
            <ac:spMk id="9" creationId="{DDA67FE6-293C-122F-3048-69852FC463AC}"/>
          </ac:spMkLst>
        </pc:spChg>
        <pc:spChg chg="mod">
          <ac:chgData name="Hannah Peplinski" userId="732f42bb-9f3f-4980-bf23-3efc4903f968" providerId="ADAL" clId="{2AE89452-0B97-40B9-A600-317EB70F3717}" dt="2026-09-10T20:04:08.072" v="465" actId="1076"/>
          <ac:spMkLst>
            <pc:docMk/>
            <pc:sldMk cId="3915719113" sldId="318"/>
            <ac:spMk id="10" creationId="{84ABFA2A-AF4A-1DDD-D606-C7A249A00FF0}"/>
          </ac:spMkLst>
        </pc:spChg>
        <pc:picChg chg="mod">
          <ac:chgData name="Hannah Peplinski" userId="732f42bb-9f3f-4980-bf23-3efc4903f968" providerId="ADAL" clId="{2AE89452-0B97-40B9-A600-317EB70F3717}" dt="2026-09-10T20:03:49.241" v="458" actId="962"/>
          <ac:picMkLst>
            <pc:docMk/>
            <pc:sldMk cId="3915719113" sldId="318"/>
            <ac:picMk id="4" creationId="{DE34FB31-B71B-4A83-5BBE-EFD46B3CE3DD}"/>
          </ac:picMkLst>
        </pc:picChg>
      </pc:sldChg>
      <pc:sldChg chg="modSp mod">
        <pc:chgData name="Hannah Peplinski" userId="732f42bb-9f3f-4980-bf23-3efc4903f968" providerId="ADAL" clId="{2AE89452-0B97-40B9-A600-317EB70F3717}" dt="2026-09-10T20:05:10.864" v="479" actId="1076"/>
        <pc:sldMkLst>
          <pc:docMk/>
          <pc:sldMk cId="1375072300" sldId="322"/>
        </pc:sldMkLst>
        <pc:spChg chg="mod">
          <ac:chgData name="Hannah Peplinski" userId="732f42bb-9f3f-4980-bf23-3efc4903f968" providerId="ADAL" clId="{2AE89452-0B97-40B9-A600-317EB70F3717}" dt="2026-09-10T20:05:07.790" v="478" actId="14100"/>
          <ac:spMkLst>
            <pc:docMk/>
            <pc:sldMk cId="1375072300" sldId="322"/>
            <ac:spMk id="4" creationId="{2287045C-7C28-4B78-2CBE-AC167E6DA145}"/>
          </ac:spMkLst>
        </pc:spChg>
        <pc:spChg chg="mod">
          <ac:chgData name="Hannah Peplinski" userId="732f42bb-9f3f-4980-bf23-3efc4903f968" providerId="ADAL" clId="{2AE89452-0B97-40B9-A600-317EB70F3717}" dt="2026-09-10T20:05:10.864" v="479" actId="1076"/>
          <ac:spMkLst>
            <pc:docMk/>
            <pc:sldMk cId="1375072300" sldId="322"/>
            <ac:spMk id="9" creationId="{365861F5-D9DF-1D5B-C5DA-D157ACF68BE6}"/>
          </ac:spMkLst>
        </pc:spChg>
        <pc:picChg chg="mod">
          <ac:chgData name="Hannah Peplinski" userId="732f42bb-9f3f-4980-bf23-3efc4903f968" providerId="ADAL" clId="{2AE89452-0B97-40B9-A600-317EB70F3717}" dt="2026-09-10T20:04:47.162" v="468" actId="962"/>
          <ac:picMkLst>
            <pc:docMk/>
            <pc:sldMk cId="1375072300" sldId="322"/>
            <ac:picMk id="10" creationId="{1AB5DC54-4AD7-9110-3210-1F3C193996D7}"/>
          </ac:picMkLst>
        </pc:picChg>
      </pc:sldChg>
      <pc:sldChg chg="addSp delSp modSp mod">
        <pc:chgData name="Hannah Peplinski" userId="732f42bb-9f3f-4980-bf23-3efc4903f968" providerId="ADAL" clId="{2AE89452-0B97-40B9-A600-317EB70F3717}" dt="2026-09-10T20:02:50.760" v="444" actId="404"/>
        <pc:sldMkLst>
          <pc:docMk/>
          <pc:sldMk cId="286390645" sldId="323"/>
        </pc:sldMkLst>
        <pc:spChg chg="add mod">
          <ac:chgData name="Hannah Peplinski" userId="732f42bb-9f3f-4980-bf23-3efc4903f968" providerId="ADAL" clId="{2AE89452-0B97-40B9-A600-317EB70F3717}" dt="2026-09-10T20:02:50.760" v="444" actId="404"/>
          <ac:spMkLst>
            <pc:docMk/>
            <pc:sldMk cId="286390645" sldId="323"/>
            <ac:spMk id="10" creationId="{AAE6EDEB-E93A-618C-7F39-1620104231CF}"/>
          </ac:spMkLst>
        </pc:spChg>
        <pc:picChg chg="mod">
          <ac:chgData name="Hannah Peplinski" userId="732f42bb-9f3f-4980-bf23-3efc4903f968" providerId="ADAL" clId="{2AE89452-0B97-40B9-A600-317EB70F3717}" dt="2026-09-10T20:02:14.860" v="433" actId="962"/>
          <ac:picMkLst>
            <pc:docMk/>
            <pc:sldMk cId="286390645" sldId="323"/>
            <ac:picMk id="2" creationId="{7CDAF4F9-4246-A50B-4E36-B228D9AFA71E}"/>
          </ac:picMkLst>
        </pc:picChg>
      </pc:sldChg>
      <pc:sldChg chg="modSp mod">
        <pc:chgData name="Hannah Peplinski" userId="732f42bb-9f3f-4980-bf23-3efc4903f968" providerId="ADAL" clId="{2AE89452-0B97-40B9-A600-317EB70F3717}" dt="2026-09-21T21:08:00.265" v="646" actId="20577"/>
        <pc:sldMkLst>
          <pc:docMk/>
          <pc:sldMk cId="635260295" sldId="324"/>
        </pc:sldMkLst>
        <pc:spChg chg="mod">
          <ac:chgData name="Hannah Peplinski" userId="732f42bb-9f3f-4980-bf23-3efc4903f968" providerId="ADAL" clId="{2AE89452-0B97-40B9-A600-317EB70F3717}" dt="2026-09-21T21:08:00.265" v="646" actId="20577"/>
          <ac:spMkLst>
            <pc:docMk/>
            <pc:sldMk cId="635260295" sldId="324"/>
            <ac:spMk id="3" creationId="{4E02F148-015A-A732-4D18-1A8A337229FD}"/>
          </ac:spMkLst>
        </pc:spChg>
        <pc:spChg chg="mod">
          <ac:chgData name="Hannah Peplinski" userId="732f42bb-9f3f-4980-bf23-3efc4903f968" providerId="ADAL" clId="{2AE89452-0B97-40B9-A600-317EB70F3717}" dt="2026-09-10T20:08:02.760" v="505" actId="14100"/>
          <ac:spMkLst>
            <pc:docMk/>
            <pc:sldMk cId="635260295" sldId="324"/>
            <ac:spMk id="4" creationId="{4DAFFCCE-A36A-7038-6EC4-CCB86AAA7103}"/>
          </ac:spMkLst>
        </pc:spChg>
        <pc:spChg chg="mod">
          <ac:chgData name="Hannah Peplinski" userId="732f42bb-9f3f-4980-bf23-3efc4903f968" providerId="ADAL" clId="{2AE89452-0B97-40B9-A600-317EB70F3717}" dt="2026-09-10T20:07:56.729" v="503" actId="403"/>
          <ac:spMkLst>
            <pc:docMk/>
            <pc:sldMk cId="635260295" sldId="324"/>
            <ac:spMk id="11" creationId="{3161792A-CE1F-8558-E070-D81EE22C9D56}"/>
          </ac:spMkLst>
        </pc:spChg>
        <pc:graphicFrameChg chg="mod modGraphic">
          <ac:chgData name="Hannah Peplinski" userId="732f42bb-9f3f-4980-bf23-3efc4903f968" providerId="ADAL" clId="{2AE89452-0B97-40B9-A600-317EB70F3717}" dt="2026-09-21T21:04:08.260" v="642" actId="5736"/>
          <ac:graphicFrameMkLst>
            <pc:docMk/>
            <pc:sldMk cId="635260295" sldId="324"/>
            <ac:graphicFrameMk id="12" creationId="{0579BC35-23ED-315B-F45A-6DAC2D4D7EC9}"/>
          </ac:graphicFrameMkLst>
        </pc:graphicFrameChg>
      </pc:sldChg>
      <pc:sldChg chg="addSp delSp modSp mod">
        <pc:chgData name="Hannah Peplinski" userId="732f42bb-9f3f-4980-bf23-3efc4903f968" providerId="ADAL" clId="{2AE89452-0B97-40B9-A600-317EB70F3717}" dt="2026-09-21T21:08:13.342" v="648" actId="20577"/>
        <pc:sldMkLst>
          <pc:docMk/>
          <pc:sldMk cId="1148466322" sldId="325"/>
        </pc:sldMkLst>
        <pc:spChg chg="mod">
          <ac:chgData name="Hannah Peplinski" userId="732f42bb-9f3f-4980-bf23-3efc4903f968" providerId="ADAL" clId="{2AE89452-0B97-40B9-A600-317EB70F3717}" dt="2026-09-21T21:08:13.342" v="648" actId="20577"/>
          <ac:spMkLst>
            <pc:docMk/>
            <pc:sldMk cId="1148466322" sldId="325"/>
            <ac:spMk id="3" creationId="{D19E15F2-34A2-422A-408F-BBA1FD20EEE6}"/>
          </ac:spMkLst>
        </pc:spChg>
        <pc:spChg chg="mod">
          <ac:chgData name="Hannah Peplinski" userId="732f42bb-9f3f-4980-bf23-3efc4903f968" providerId="ADAL" clId="{2AE89452-0B97-40B9-A600-317EB70F3717}" dt="2026-09-10T20:11:21.531" v="548" actId="403"/>
          <ac:spMkLst>
            <pc:docMk/>
            <pc:sldMk cId="1148466322" sldId="325"/>
            <ac:spMk id="9" creationId="{55699787-019D-4936-F89E-1B3DD1CBCE5F}"/>
          </ac:spMkLst>
        </pc:spChg>
        <pc:spChg chg="mod">
          <ac:chgData name="Hannah Peplinski" userId="732f42bb-9f3f-4980-bf23-3efc4903f968" providerId="ADAL" clId="{2AE89452-0B97-40B9-A600-317EB70F3717}" dt="2026-09-10T20:11:13.440" v="544" actId="14100"/>
          <ac:spMkLst>
            <pc:docMk/>
            <pc:sldMk cId="1148466322" sldId="325"/>
            <ac:spMk id="11" creationId="{153D956C-C33F-B1A3-3D0A-A96B40EF575E}"/>
          </ac:spMkLst>
        </pc:spChg>
        <pc:graphicFrameChg chg="add mod modGraphic">
          <ac:chgData name="Hannah Peplinski" userId="732f42bb-9f3f-4980-bf23-3efc4903f968" providerId="ADAL" clId="{2AE89452-0B97-40B9-A600-317EB70F3717}" dt="2026-09-21T21:05:08.392" v="643" actId="5736"/>
          <ac:graphicFrameMkLst>
            <pc:docMk/>
            <pc:sldMk cId="1148466322" sldId="325"/>
            <ac:graphicFrameMk id="4" creationId="{D9A47880-CA43-5198-7D8D-998F4AA74313}"/>
          </ac:graphicFrameMkLst>
        </pc:graphicFrameChg>
      </pc:sldChg>
      <pc:sldChg chg="addSp delSp modSp mod">
        <pc:chgData name="Hannah Peplinski" userId="732f42bb-9f3f-4980-bf23-3efc4903f968" providerId="ADAL" clId="{2AE89452-0B97-40B9-A600-317EB70F3717}" dt="2026-09-21T21:02:07.593" v="637" actId="5736"/>
        <pc:sldMkLst>
          <pc:docMk/>
          <pc:sldMk cId="2514584927" sldId="326"/>
        </pc:sldMkLst>
        <pc:spChg chg="mod">
          <ac:chgData name="Hannah Peplinski" userId="732f42bb-9f3f-4980-bf23-3efc4903f968" providerId="ADAL" clId="{2AE89452-0B97-40B9-A600-317EB70F3717}" dt="2026-09-10T19:22:04.316" v="334" actId="1076"/>
          <ac:spMkLst>
            <pc:docMk/>
            <pc:sldMk cId="2514584927" sldId="326"/>
            <ac:spMk id="9" creationId="{DBFEB7D7-266F-576C-505D-87DF6F00565F}"/>
          </ac:spMkLst>
        </pc:spChg>
        <pc:spChg chg="mod">
          <ac:chgData name="Hannah Peplinski" userId="732f42bb-9f3f-4980-bf23-3efc4903f968" providerId="ADAL" clId="{2AE89452-0B97-40B9-A600-317EB70F3717}" dt="2026-09-10T19:22:06.537" v="335" actId="403"/>
          <ac:spMkLst>
            <pc:docMk/>
            <pc:sldMk cId="2514584927" sldId="326"/>
            <ac:spMk id="10" creationId="{DBE65F4B-95AB-8EE8-30A8-6C2E850412DE}"/>
          </ac:spMkLst>
        </pc:spChg>
        <pc:graphicFrameChg chg="add mod modGraphic">
          <ac:chgData name="Hannah Peplinski" userId="732f42bb-9f3f-4980-bf23-3efc4903f968" providerId="ADAL" clId="{2AE89452-0B97-40B9-A600-317EB70F3717}" dt="2026-09-21T21:02:07.593" v="637" actId="5736"/>
          <ac:graphicFrameMkLst>
            <pc:docMk/>
            <pc:sldMk cId="2514584927" sldId="326"/>
            <ac:graphicFrameMk id="4" creationId="{F04AC14A-24CE-82B6-B393-87DDEBE1BE93}"/>
          </ac:graphicFrameMkLst>
        </pc:graphicFrameChg>
      </pc:sldChg>
      <pc:sldChg chg="modSp mod">
        <pc:chgData name="Hannah Peplinski" userId="732f42bb-9f3f-4980-bf23-3efc4903f968" providerId="ADAL" clId="{2AE89452-0B97-40B9-A600-317EB70F3717}" dt="2026-09-21T21:03:23.302" v="639" actId="5736"/>
        <pc:sldMkLst>
          <pc:docMk/>
          <pc:sldMk cId="545095646" sldId="327"/>
        </pc:sldMkLst>
        <pc:spChg chg="mod">
          <ac:chgData name="Hannah Peplinski" userId="732f42bb-9f3f-4980-bf23-3efc4903f968" providerId="ADAL" clId="{2AE89452-0B97-40B9-A600-317EB70F3717}" dt="2026-09-10T19:23:41.757" v="356" actId="1076"/>
          <ac:spMkLst>
            <pc:docMk/>
            <pc:sldMk cId="545095646" sldId="327"/>
            <ac:spMk id="10" creationId="{A117C7C8-ACE5-2D19-8192-7D5B22413F57}"/>
          </ac:spMkLst>
        </pc:spChg>
        <pc:spChg chg="mod">
          <ac:chgData name="Hannah Peplinski" userId="732f42bb-9f3f-4980-bf23-3efc4903f968" providerId="ADAL" clId="{2AE89452-0B97-40B9-A600-317EB70F3717}" dt="2026-09-10T19:23:31.839" v="352" actId="403"/>
          <ac:spMkLst>
            <pc:docMk/>
            <pc:sldMk cId="545095646" sldId="327"/>
            <ac:spMk id="12" creationId="{9E0A0157-086B-757D-9F1C-34495EA321AA}"/>
          </ac:spMkLst>
        </pc:spChg>
        <pc:graphicFrameChg chg="mod">
          <ac:chgData name="Hannah Peplinski" userId="732f42bb-9f3f-4980-bf23-3efc4903f968" providerId="ADAL" clId="{2AE89452-0B97-40B9-A600-317EB70F3717}" dt="2026-09-21T21:03:23.302" v="639" actId="5736"/>
          <ac:graphicFrameMkLst>
            <pc:docMk/>
            <pc:sldMk cId="545095646" sldId="327"/>
            <ac:graphicFrameMk id="2" creationId="{129E3283-5158-B9AD-CEE8-F8F654D85FE2}"/>
          </ac:graphicFrameMkLst>
        </pc:graphicFrameChg>
      </pc:sldChg>
      <pc:sldChg chg="modSp mod">
        <pc:chgData name="Hannah Peplinski" userId="732f42bb-9f3f-4980-bf23-3efc4903f968" providerId="ADAL" clId="{2AE89452-0B97-40B9-A600-317EB70F3717}" dt="2026-09-10T20:12:24.040" v="563" actId="1076"/>
        <pc:sldMkLst>
          <pc:docMk/>
          <pc:sldMk cId="4255102334" sldId="328"/>
        </pc:sldMkLst>
        <pc:spChg chg="mod">
          <ac:chgData name="Hannah Peplinski" userId="732f42bb-9f3f-4980-bf23-3efc4903f968" providerId="ADAL" clId="{2AE89452-0B97-40B9-A600-317EB70F3717}" dt="2026-09-10T20:12:15.539" v="559" actId="14100"/>
          <ac:spMkLst>
            <pc:docMk/>
            <pc:sldMk cId="4255102334" sldId="328"/>
            <ac:spMk id="9" creationId="{C0F3AFAB-13F4-B7FA-6918-1704A54D1379}"/>
          </ac:spMkLst>
        </pc:spChg>
        <pc:spChg chg="mod">
          <ac:chgData name="Hannah Peplinski" userId="732f42bb-9f3f-4980-bf23-3efc4903f968" providerId="ADAL" clId="{2AE89452-0B97-40B9-A600-317EB70F3717}" dt="2026-09-10T20:12:19.132" v="562" actId="403"/>
          <ac:spMkLst>
            <pc:docMk/>
            <pc:sldMk cId="4255102334" sldId="328"/>
            <ac:spMk id="10" creationId="{4F0AFC3C-E037-6509-9344-6C65BF6034BF}"/>
          </ac:spMkLst>
        </pc:spChg>
        <pc:picChg chg="mod">
          <ac:chgData name="Hannah Peplinski" userId="732f42bb-9f3f-4980-bf23-3efc4903f968" providerId="ADAL" clId="{2AE89452-0B97-40B9-A600-317EB70F3717}" dt="2026-09-10T20:12:24.040" v="563" actId="1076"/>
          <ac:picMkLst>
            <pc:docMk/>
            <pc:sldMk cId="4255102334" sldId="328"/>
            <ac:picMk id="2" creationId="{00647AE0-77CA-273B-F0D9-44E1914239D5}"/>
          </ac:picMkLst>
        </pc:picChg>
      </pc:sldChg>
      <pc:sldChg chg="modSp mod">
        <pc:chgData name="Hannah Peplinski" userId="732f42bb-9f3f-4980-bf23-3efc4903f968" providerId="ADAL" clId="{2AE89452-0B97-40B9-A600-317EB70F3717}" dt="2026-09-10T20:13:09.572" v="575" actId="1076"/>
        <pc:sldMkLst>
          <pc:docMk/>
          <pc:sldMk cId="1976445076" sldId="329"/>
        </pc:sldMkLst>
        <pc:spChg chg="mod">
          <ac:chgData name="Hannah Peplinski" userId="732f42bb-9f3f-4980-bf23-3efc4903f968" providerId="ADAL" clId="{2AE89452-0B97-40B9-A600-317EB70F3717}" dt="2026-09-10T20:13:02.616" v="573" actId="1076"/>
          <ac:spMkLst>
            <pc:docMk/>
            <pc:sldMk cId="1976445076" sldId="329"/>
            <ac:spMk id="4" creationId="{40C95732-2217-40C4-211D-BD8B6F64B6B0}"/>
          </ac:spMkLst>
        </pc:spChg>
        <pc:spChg chg="mod">
          <ac:chgData name="Hannah Peplinski" userId="732f42bb-9f3f-4980-bf23-3efc4903f968" providerId="ADAL" clId="{2AE89452-0B97-40B9-A600-317EB70F3717}" dt="2026-09-10T20:13:09.572" v="575" actId="1076"/>
          <ac:spMkLst>
            <pc:docMk/>
            <pc:sldMk cId="1976445076" sldId="329"/>
            <ac:spMk id="9" creationId="{D6F3F4E6-159A-A51E-2BD6-82500753E4B4}"/>
          </ac:spMkLst>
        </pc:spChg>
        <pc:picChg chg="mod">
          <ac:chgData name="Hannah Peplinski" userId="732f42bb-9f3f-4980-bf23-3efc4903f968" providerId="ADAL" clId="{2AE89452-0B97-40B9-A600-317EB70F3717}" dt="2026-09-10T20:12:46.310" v="565" actId="962"/>
          <ac:picMkLst>
            <pc:docMk/>
            <pc:sldMk cId="1976445076" sldId="329"/>
            <ac:picMk id="8194" creationId="{6FF6A388-EE9C-78BC-48E3-CDEF488A5E72}"/>
          </ac:picMkLst>
        </pc:picChg>
      </pc:sldChg>
      <pc:sldChg chg="modSp mod">
        <pc:chgData name="Hannah Peplinski" userId="732f42bb-9f3f-4980-bf23-3efc4903f968" providerId="ADAL" clId="{2AE89452-0B97-40B9-A600-317EB70F3717}" dt="2026-09-10T20:14:36.054" v="587" actId="1076"/>
        <pc:sldMkLst>
          <pc:docMk/>
          <pc:sldMk cId="970291632" sldId="330"/>
        </pc:sldMkLst>
        <pc:spChg chg="mod">
          <ac:chgData name="Hannah Peplinski" userId="732f42bb-9f3f-4980-bf23-3efc4903f968" providerId="ADAL" clId="{2AE89452-0B97-40B9-A600-317EB70F3717}" dt="2026-09-10T20:14:36.054" v="587" actId="1076"/>
          <ac:spMkLst>
            <pc:docMk/>
            <pc:sldMk cId="970291632" sldId="330"/>
            <ac:spMk id="4" creationId="{3CA662FB-B024-4E10-27AD-1FC183513328}"/>
          </ac:spMkLst>
        </pc:spChg>
        <pc:spChg chg="mod">
          <ac:chgData name="Hannah Peplinski" userId="732f42bb-9f3f-4980-bf23-3efc4903f968" providerId="ADAL" clId="{2AE89452-0B97-40B9-A600-317EB70F3717}" dt="2026-09-10T20:14:34.368" v="586" actId="1076"/>
          <ac:spMkLst>
            <pc:docMk/>
            <pc:sldMk cId="970291632" sldId="330"/>
            <ac:spMk id="9" creationId="{5DD9912E-323E-49BC-785E-D0BDA50AF538}"/>
          </ac:spMkLst>
        </pc:spChg>
      </pc:sldChg>
      <pc:sldChg chg="modSp mod">
        <pc:chgData name="Hannah Peplinski" userId="732f42bb-9f3f-4980-bf23-3efc4903f968" providerId="ADAL" clId="{2AE89452-0B97-40B9-A600-317EB70F3717}" dt="2026-09-10T20:15:34.130" v="600" actId="962"/>
        <pc:sldMkLst>
          <pc:docMk/>
          <pc:sldMk cId="3259075674" sldId="331"/>
        </pc:sldMkLst>
        <pc:spChg chg="mod">
          <ac:chgData name="Hannah Peplinski" userId="732f42bb-9f3f-4980-bf23-3efc4903f968" providerId="ADAL" clId="{2AE89452-0B97-40B9-A600-317EB70F3717}" dt="2026-09-10T20:15:21.740" v="598" actId="404"/>
          <ac:spMkLst>
            <pc:docMk/>
            <pc:sldMk cId="3259075674" sldId="331"/>
            <ac:spMk id="9" creationId="{55338295-7B53-508F-AB19-8B708C2C75C3}"/>
          </ac:spMkLst>
        </pc:spChg>
        <pc:picChg chg="mod modCrop">
          <ac:chgData name="Hannah Peplinski" userId="732f42bb-9f3f-4980-bf23-3efc4903f968" providerId="ADAL" clId="{2AE89452-0B97-40B9-A600-317EB70F3717}" dt="2026-09-10T20:15:34.130" v="600" actId="962"/>
          <ac:picMkLst>
            <pc:docMk/>
            <pc:sldMk cId="3259075674" sldId="331"/>
            <ac:picMk id="4" creationId="{9E578BCF-6DA7-D2AB-3947-8AA835D124A9}"/>
          </ac:picMkLst>
        </pc:picChg>
      </pc:sldChg>
      <pc:sldChg chg="modSp mod">
        <pc:chgData name="Hannah Peplinski" userId="732f42bb-9f3f-4980-bf23-3efc4903f968" providerId="ADAL" clId="{2AE89452-0B97-40B9-A600-317EB70F3717}" dt="2026-09-21T21:08:38.838" v="650" actId="20577"/>
        <pc:sldMkLst>
          <pc:docMk/>
          <pc:sldMk cId="1208867282" sldId="332"/>
        </pc:sldMkLst>
        <pc:spChg chg="mod">
          <ac:chgData name="Hannah Peplinski" userId="732f42bb-9f3f-4980-bf23-3efc4903f968" providerId="ADAL" clId="{2AE89452-0B97-40B9-A600-317EB70F3717}" dt="2026-09-21T21:08:38.838" v="650" actId="20577"/>
          <ac:spMkLst>
            <pc:docMk/>
            <pc:sldMk cId="1208867282" sldId="332"/>
            <ac:spMk id="3" creationId="{01CA0C04-85D1-FEC6-C653-8C49ABE366FB}"/>
          </ac:spMkLst>
        </pc:spChg>
        <pc:graphicFrameChg chg="mod">
          <ac:chgData name="Hannah Peplinski" userId="732f42bb-9f3f-4980-bf23-3efc4903f968" providerId="ADAL" clId="{2AE89452-0B97-40B9-A600-317EB70F3717}" dt="2026-09-21T21:05:24.221" v="644" actId="5736"/>
          <ac:graphicFrameMkLst>
            <pc:docMk/>
            <pc:sldMk cId="1208867282" sldId="332"/>
            <ac:graphicFrameMk id="4" creationId="{2D2BCF69-4F3D-E2B5-CA5F-F86660C06533}"/>
          </ac:graphicFrameMkLst>
        </pc:graphicFrameChg>
      </pc:sldChg>
      <pc:sldChg chg="addSp delSp modSp new mod">
        <pc:chgData name="Hannah Peplinski" userId="732f42bb-9f3f-4980-bf23-3efc4903f968" providerId="ADAL" clId="{2AE89452-0B97-40B9-A600-317EB70F3717}" dt="2026-09-10T20:20:16.889" v="630" actId="14100"/>
        <pc:sldMkLst>
          <pc:docMk/>
          <pc:sldMk cId="1428540785" sldId="333"/>
        </pc:sldMkLst>
        <pc:spChg chg="add mod">
          <ac:chgData name="Hannah Peplinski" userId="732f42bb-9f3f-4980-bf23-3efc4903f968" providerId="ADAL" clId="{2AE89452-0B97-40B9-A600-317EB70F3717}" dt="2026-09-10T20:20:16.889" v="630" actId="14100"/>
          <ac:spMkLst>
            <pc:docMk/>
            <pc:sldMk cId="1428540785" sldId="333"/>
            <ac:spMk id="6" creationId="{FF123F56-6C20-0F3A-9FB8-A9C3B9BB68D1}"/>
          </ac:spMkLst>
        </pc:spChg>
        <pc:spChg chg="add mod">
          <ac:chgData name="Hannah Peplinski" userId="732f42bb-9f3f-4980-bf23-3efc4903f968" providerId="ADAL" clId="{2AE89452-0B97-40B9-A600-317EB70F3717}" dt="2026-09-10T20:17:29.300" v="627" actId="14100"/>
          <ac:spMkLst>
            <pc:docMk/>
            <pc:sldMk cId="1428540785" sldId="333"/>
            <ac:spMk id="8" creationId="{CE6B874E-81A2-CF06-CE88-77477999146A}"/>
          </ac:spMkLst>
        </pc:spChg>
        <pc:picChg chg="add mod">
          <ac:chgData name="Hannah Peplinski" userId="732f42bb-9f3f-4980-bf23-3efc4903f968" providerId="ADAL" clId="{2AE89452-0B97-40B9-A600-317EB70F3717}" dt="2026-09-10T20:17:26.722" v="626" actId="14100"/>
          <ac:picMkLst>
            <pc:docMk/>
            <pc:sldMk cId="1428540785" sldId="333"/>
            <ac:picMk id="4" creationId="{55182C00-FE29-E518-0100-4F70C88D282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R" dirty="0"/>
          </a:p>
        </p:txBody>
      </p:sp>
      <p:sp>
        <p:nvSpPr>
          <p:cNvPr id="4" name="Slide Number Placeholder 3"/>
          <p:cNvSpPr>
            <a:spLocks noGrp="1"/>
          </p:cNvSpPr>
          <p:nvPr>
            <p:ph type="sldNum" sz="quarter" idx="5"/>
          </p:nvPr>
        </p:nvSpPr>
        <p:spPr/>
        <p:txBody>
          <a:bodyPr/>
          <a:lstStyle/>
          <a:p>
            <a:fld id="{DFC1B3BD-97C9-6447-9D2B-E183E22BC502}" type="slidenum">
              <a:rPr lang="en-US" smtClean="0"/>
              <a:t>3</a:t>
            </a:fld>
            <a:endParaRPr lang="en-US"/>
          </a:p>
        </p:txBody>
      </p:sp>
    </p:spTree>
    <p:extLst>
      <p:ext uri="{BB962C8B-B14F-4D97-AF65-F5344CB8AC3E}">
        <p14:creationId xmlns:p14="http://schemas.microsoft.com/office/powerpoint/2010/main" val="1032270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9A2B2-8BE4-9ECE-BED0-01E791244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4B96E8-90C2-4EC1-BA0D-B3F1485D25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7BE5F-23BF-CA2C-4492-2ED30E37EC9B}"/>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97E9682A-CCAF-2738-3E3D-EF4D9F620319}"/>
              </a:ext>
            </a:extLst>
          </p:cNvPr>
          <p:cNvSpPr>
            <a:spLocks noGrp="1"/>
          </p:cNvSpPr>
          <p:nvPr>
            <p:ph type="sldNum" sz="quarter" idx="5"/>
          </p:nvPr>
        </p:nvSpPr>
        <p:spPr/>
        <p:txBody>
          <a:bodyPr/>
          <a:lstStyle/>
          <a:p>
            <a:fld id="{DFC1B3BD-97C9-6447-9D2B-E183E22BC502}" type="slidenum">
              <a:rPr lang="en-US" smtClean="0"/>
              <a:t>4</a:t>
            </a:fld>
            <a:endParaRPr lang="en-US"/>
          </a:p>
        </p:txBody>
      </p:sp>
    </p:spTree>
    <p:extLst>
      <p:ext uri="{BB962C8B-B14F-4D97-AF65-F5344CB8AC3E}">
        <p14:creationId xmlns:p14="http://schemas.microsoft.com/office/powerpoint/2010/main" val="2211855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D647A-185A-F201-06BB-407839E70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2EEA74-3A56-7EDD-E8A2-C5F35F721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EACEA-E1B2-B655-6DC0-12F2A2C09EAC}"/>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059D37D4-AF1C-C30A-56C4-EED1A54810E8}"/>
              </a:ext>
            </a:extLst>
          </p:cNvPr>
          <p:cNvSpPr>
            <a:spLocks noGrp="1"/>
          </p:cNvSpPr>
          <p:nvPr>
            <p:ph type="sldNum" sz="quarter" idx="5"/>
          </p:nvPr>
        </p:nvSpPr>
        <p:spPr/>
        <p:txBody>
          <a:bodyPr/>
          <a:lstStyle/>
          <a:p>
            <a:fld id="{DFC1B3BD-97C9-6447-9D2B-E183E22BC502}" type="slidenum">
              <a:rPr lang="en-US" smtClean="0"/>
              <a:t>6</a:t>
            </a:fld>
            <a:endParaRPr lang="en-US"/>
          </a:p>
        </p:txBody>
      </p:sp>
    </p:spTree>
    <p:extLst>
      <p:ext uri="{BB962C8B-B14F-4D97-AF65-F5344CB8AC3E}">
        <p14:creationId xmlns:p14="http://schemas.microsoft.com/office/powerpoint/2010/main" val="3760140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95453-3D23-F64E-B46F-05E8C343D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F4219A-85CA-F71F-35E3-BA2AF23BCC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606D6-815F-0EE0-9D92-BC4F187AFC83}"/>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AF7B8216-B625-2A68-D9AE-63392B279668}"/>
              </a:ext>
            </a:extLst>
          </p:cNvPr>
          <p:cNvSpPr>
            <a:spLocks noGrp="1"/>
          </p:cNvSpPr>
          <p:nvPr>
            <p:ph type="sldNum" sz="quarter" idx="5"/>
          </p:nvPr>
        </p:nvSpPr>
        <p:spPr/>
        <p:txBody>
          <a:bodyPr/>
          <a:lstStyle/>
          <a:p>
            <a:fld id="{DFC1B3BD-97C9-6447-9D2B-E183E22BC502}" type="slidenum">
              <a:rPr lang="en-US" smtClean="0"/>
              <a:t>7</a:t>
            </a:fld>
            <a:endParaRPr lang="en-US"/>
          </a:p>
        </p:txBody>
      </p:sp>
    </p:spTree>
    <p:extLst>
      <p:ext uri="{BB962C8B-B14F-4D97-AF65-F5344CB8AC3E}">
        <p14:creationId xmlns:p14="http://schemas.microsoft.com/office/powerpoint/2010/main" val="239584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CAB3C-3A55-7C2A-0AC4-CF3C8365DC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6499FD-0E7E-1FCE-4D19-2529EC623C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0EB8FB-CBB4-5668-26ED-3545048D5FA2}"/>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546B192E-5AD4-0621-CB43-FD5E982E812E}"/>
              </a:ext>
            </a:extLst>
          </p:cNvPr>
          <p:cNvSpPr>
            <a:spLocks noGrp="1"/>
          </p:cNvSpPr>
          <p:nvPr>
            <p:ph type="sldNum" sz="quarter" idx="5"/>
          </p:nvPr>
        </p:nvSpPr>
        <p:spPr/>
        <p:txBody>
          <a:bodyPr/>
          <a:lstStyle/>
          <a:p>
            <a:fld id="{DFC1B3BD-97C9-6447-9D2B-E183E22BC502}" type="slidenum">
              <a:rPr lang="en-US" smtClean="0"/>
              <a:t>8</a:t>
            </a:fld>
            <a:endParaRPr lang="en-US"/>
          </a:p>
        </p:txBody>
      </p:sp>
    </p:spTree>
    <p:extLst>
      <p:ext uri="{BB962C8B-B14F-4D97-AF65-F5344CB8AC3E}">
        <p14:creationId xmlns:p14="http://schemas.microsoft.com/office/powerpoint/2010/main" val="2017716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R" dirty="0"/>
          </a:p>
        </p:txBody>
      </p:sp>
      <p:sp>
        <p:nvSpPr>
          <p:cNvPr id="4" name="Slide Number Placeholder 3"/>
          <p:cNvSpPr>
            <a:spLocks noGrp="1"/>
          </p:cNvSpPr>
          <p:nvPr>
            <p:ph type="sldNum" sz="quarter" idx="5"/>
          </p:nvPr>
        </p:nvSpPr>
        <p:spPr/>
        <p:txBody>
          <a:bodyPr/>
          <a:lstStyle/>
          <a:p>
            <a:fld id="{DFC1B3BD-97C9-6447-9D2B-E183E22BC502}" type="slidenum">
              <a:rPr lang="en-US" smtClean="0"/>
              <a:t>12</a:t>
            </a:fld>
            <a:endParaRPr lang="en-US"/>
          </a:p>
        </p:txBody>
      </p:sp>
    </p:spTree>
    <p:extLst>
      <p:ext uri="{BB962C8B-B14F-4D97-AF65-F5344CB8AC3E}">
        <p14:creationId xmlns:p14="http://schemas.microsoft.com/office/powerpoint/2010/main" val="1195214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FC720-A8B5-B8E0-B323-9B4026661B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3A386-499A-AFA5-B6D5-DDF289141E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E875B-EE96-F83A-17C6-477AB7C1FC33}"/>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67C99D8F-1772-727B-407D-BC5102884254}"/>
              </a:ext>
            </a:extLst>
          </p:cNvPr>
          <p:cNvSpPr>
            <a:spLocks noGrp="1"/>
          </p:cNvSpPr>
          <p:nvPr>
            <p:ph type="sldNum" sz="quarter" idx="5"/>
          </p:nvPr>
        </p:nvSpPr>
        <p:spPr/>
        <p:txBody>
          <a:bodyPr/>
          <a:lstStyle/>
          <a:p>
            <a:fld id="{DFC1B3BD-97C9-6447-9D2B-E183E22BC502}" type="slidenum">
              <a:rPr lang="en-US" smtClean="0"/>
              <a:t>13</a:t>
            </a:fld>
            <a:endParaRPr lang="en-US"/>
          </a:p>
        </p:txBody>
      </p:sp>
    </p:spTree>
    <p:extLst>
      <p:ext uri="{BB962C8B-B14F-4D97-AF65-F5344CB8AC3E}">
        <p14:creationId xmlns:p14="http://schemas.microsoft.com/office/powerpoint/2010/main" val="4026311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FF586-B2B5-2991-C223-EE35B90FD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8FA6B-A239-4DFE-8375-1C03A271AF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2052D4-407A-C534-E564-ADC4E87610A2}"/>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97C4F7B7-65BD-BDEB-2F02-98378FDAC80B}"/>
              </a:ext>
            </a:extLst>
          </p:cNvPr>
          <p:cNvSpPr>
            <a:spLocks noGrp="1"/>
          </p:cNvSpPr>
          <p:nvPr>
            <p:ph type="sldNum" sz="quarter" idx="5"/>
          </p:nvPr>
        </p:nvSpPr>
        <p:spPr/>
        <p:txBody>
          <a:bodyPr/>
          <a:lstStyle/>
          <a:p>
            <a:fld id="{DFC1B3BD-97C9-6447-9D2B-E183E22BC502}" type="slidenum">
              <a:rPr lang="en-US" smtClean="0"/>
              <a:t>14</a:t>
            </a:fld>
            <a:endParaRPr lang="en-US"/>
          </a:p>
        </p:txBody>
      </p:sp>
    </p:spTree>
    <p:extLst>
      <p:ext uri="{BB962C8B-B14F-4D97-AF65-F5344CB8AC3E}">
        <p14:creationId xmlns:p14="http://schemas.microsoft.com/office/powerpoint/2010/main" val="3146948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DE5CA-C1DC-1718-1DDC-718B0535F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CCC25-5BE0-0094-32FB-77C380392A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22440F-F076-FC20-BA1C-3D7C5BD84BEF}"/>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8AEB8754-B4D2-0F1E-0255-518B270FE140}"/>
              </a:ext>
            </a:extLst>
          </p:cNvPr>
          <p:cNvSpPr>
            <a:spLocks noGrp="1"/>
          </p:cNvSpPr>
          <p:nvPr>
            <p:ph type="sldNum" sz="quarter" idx="5"/>
          </p:nvPr>
        </p:nvSpPr>
        <p:spPr/>
        <p:txBody>
          <a:bodyPr/>
          <a:lstStyle/>
          <a:p>
            <a:fld id="{DFC1B3BD-97C9-6447-9D2B-E183E22BC502}" type="slidenum">
              <a:rPr lang="en-US" smtClean="0"/>
              <a:t>15</a:t>
            </a:fld>
            <a:endParaRPr lang="en-US"/>
          </a:p>
        </p:txBody>
      </p:sp>
    </p:spTree>
    <p:extLst>
      <p:ext uri="{BB962C8B-B14F-4D97-AF65-F5344CB8AC3E}">
        <p14:creationId xmlns:p14="http://schemas.microsoft.com/office/powerpoint/2010/main" val="3165048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EC705-5C44-4E80-04EA-B339DC8CD3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70F62-0C7E-3630-6E29-958FEFFAE4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4595D-DE6C-1D40-331D-E5C4C47D08E3}"/>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7DAE96F1-905F-40DD-2040-7A5CDF7A32E8}"/>
              </a:ext>
            </a:extLst>
          </p:cNvPr>
          <p:cNvSpPr>
            <a:spLocks noGrp="1"/>
          </p:cNvSpPr>
          <p:nvPr>
            <p:ph type="sldNum" sz="quarter" idx="5"/>
          </p:nvPr>
        </p:nvSpPr>
        <p:spPr/>
        <p:txBody>
          <a:bodyPr/>
          <a:lstStyle/>
          <a:p>
            <a:fld id="{DFC1B3BD-97C9-6447-9D2B-E183E22BC502}" type="slidenum">
              <a:rPr lang="en-US" smtClean="0"/>
              <a:t>16</a:t>
            </a:fld>
            <a:endParaRPr lang="en-US"/>
          </a:p>
        </p:txBody>
      </p:sp>
    </p:spTree>
    <p:extLst>
      <p:ext uri="{BB962C8B-B14F-4D97-AF65-F5344CB8AC3E}">
        <p14:creationId xmlns:p14="http://schemas.microsoft.com/office/powerpoint/2010/main" val="1817796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AFF02-9D91-98E0-CCBE-863E97EC9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B39B2-087A-C554-6B37-948A15C8A9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C84C9-FBB2-82B4-F818-0DE7BC1C0861}"/>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1A30377C-53CA-B6AC-9078-647E7256A4C1}"/>
              </a:ext>
            </a:extLst>
          </p:cNvPr>
          <p:cNvSpPr>
            <a:spLocks noGrp="1"/>
          </p:cNvSpPr>
          <p:nvPr>
            <p:ph type="sldNum" sz="quarter" idx="5"/>
          </p:nvPr>
        </p:nvSpPr>
        <p:spPr/>
        <p:txBody>
          <a:bodyPr/>
          <a:lstStyle/>
          <a:p>
            <a:fld id="{DFC1B3BD-97C9-6447-9D2B-E183E22BC502}" type="slidenum">
              <a:rPr lang="en-US" smtClean="0"/>
              <a:t>18</a:t>
            </a:fld>
            <a:endParaRPr lang="en-US"/>
          </a:p>
        </p:txBody>
      </p:sp>
    </p:spTree>
    <p:extLst>
      <p:ext uri="{BB962C8B-B14F-4D97-AF65-F5344CB8AC3E}">
        <p14:creationId xmlns:p14="http://schemas.microsoft.com/office/powerpoint/2010/main" val="1810686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3A3EB-30BA-548E-294F-A5D5D6ACEA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2796C-FC23-5A66-7F6C-DDA0BA21F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55E7AC-1899-420F-CFA5-0976085551C9}"/>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FAC926BE-16A2-8742-12B8-437E7D91AB8A}"/>
              </a:ext>
            </a:extLst>
          </p:cNvPr>
          <p:cNvSpPr>
            <a:spLocks noGrp="1"/>
          </p:cNvSpPr>
          <p:nvPr>
            <p:ph type="sldNum" sz="quarter" idx="5"/>
          </p:nvPr>
        </p:nvSpPr>
        <p:spPr/>
        <p:txBody>
          <a:bodyPr/>
          <a:lstStyle/>
          <a:p>
            <a:fld id="{DFC1B3BD-97C9-6447-9D2B-E183E22BC502}" type="slidenum">
              <a:rPr lang="en-US" smtClean="0"/>
              <a:t>21</a:t>
            </a:fld>
            <a:endParaRPr lang="en-US"/>
          </a:p>
        </p:txBody>
      </p:sp>
    </p:spTree>
    <p:extLst>
      <p:ext uri="{BB962C8B-B14F-4D97-AF65-F5344CB8AC3E}">
        <p14:creationId xmlns:p14="http://schemas.microsoft.com/office/powerpoint/2010/main" val="2428859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EE084-5E33-7EBF-19C9-F77ECADFC7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B7AFE-03F2-8C54-E6B9-D9675E0CB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2A36E1-981F-F11F-2434-5BD8ACB16C45}"/>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F0F9C218-3B53-CFB1-7C7E-05818C87DE83}"/>
              </a:ext>
            </a:extLst>
          </p:cNvPr>
          <p:cNvSpPr>
            <a:spLocks noGrp="1"/>
          </p:cNvSpPr>
          <p:nvPr>
            <p:ph type="sldNum" sz="quarter" idx="5"/>
          </p:nvPr>
        </p:nvSpPr>
        <p:spPr/>
        <p:txBody>
          <a:bodyPr/>
          <a:lstStyle/>
          <a:p>
            <a:fld id="{DFC1B3BD-97C9-6447-9D2B-E183E22BC502}" type="slidenum">
              <a:rPr lang="en-US" smtClean="0"/>
              <a:t>22</a:t>
            </a:fld>
            <a:endParaRPr lang="en-US"/>
          </a:p>
        </p:txBody>
      </p:sp>
    </p:spTree>
    <p:extLst>
      <p:ext uri="{BB962C8B-B14F-4D97-AF65-F5344CB8AC3E}">
        <p14:creationId xmlns:p14="http://schemas.microsoft.com/office/powerpoint/2010/main" val="3729070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B5631-B9B7-F32B-0777-23F7E3D03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20CB0-72A2-3D91-39A6-30FFA4B079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3E2148-4CFA-6363-23EB-9048CAED1D39}"/>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57DC19C6-8214-FCB2-B1FB-0657224674AE}"/>
              </a:ext>
            </a:extLst>
          </p:cNvPr>
          <p:cNvSpPr>
            <a:spLocks noGrp="1"/>
          </p:cNvSpPr>
          <p:nvPr>
            <p:ph type="sldNum" sz="quarter" idx="5"/>
          </p:nvPr>
        </p:nvSpPr>
        <p:spPr/>
        <p:txBody>
          <a:bodyPr/>
          <a:lstStyle/>
          <a:p>
            <a:fld id="{DFC1B3BD-97C9-6447-9D2B-E183E22BC502}" type="slidenum">
              <a:rPr lang="en-US" smtClean="0"/>
              <a:t>23</a:t>
            </a:fld>
            <a:endParaRPr lang="en-US"/>
          </a:p>
        </p:txBody>
      </p:sp>
    </p:spTree>
    <p:extLst>
      <p:ext uri="{BB962C8B-B14F-4D97-AF65-F5344CB8AC3E}">
        <p14:creationId xmlns:p14="http://schemas.microsoft.com/office/powerpoint/2010/main" val="3745025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8D026-3ABA-919A-320C-E4D6F76ED6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672EA2-89E9-A0AA-D3D6-D361E5E5FB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82E534-AC60-1D62-C081-3F2C57D888AB}"/>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387A13E0-80DC-7C1A-D7C4-84BFCF36D7B3}"/>
              </a:ext>
            </a:extLst>
          </p:cNvPr>
          <p:cNvSpPr>
            <a:spLocks noGrp="1"/>
          </p:cNvSpPr>
          <p:nvPr>
            <p:ph type="sldNum" sz="quarter" idx="5"/>
          </p:nvPr>
        </p:nvSpPr>
        <p:spPr/>
        <p:txBody>
          <a:bodyPr/>
          <a:lstStyle/>
          <a:p>
            <a:fld id="{DFC1B3BD-97C9-6447-9D2B-E183E22BC502}" type="slidenum">
              <a:rPr lang="en-US" smtClean="0"/>
              <a:t>24</a:t>
            </a:fld>
            <a:endParaRPr lang="en-US"/>
          </a:p>
        </p:txBody>
      </p:sp>
    </p:spTree>
    <p:extLst>
      <p:ext uri="{BB962C8B-B14F-4D97-AF65-F5344CB8AC3E}">
        <p14:creationId xmlns:p14="http://schemas.microsoft.com/office/powerpoint/2010/main" val="714350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B35A-298E-C9CC-8C29-5C18DC7E5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A83E7-19E8-5691-A251-A764AE5E9E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B30A4-52C9-C5BA-012E-833A93238F74}"/>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D002AE30-50E6-5EB4-932D-F872EA1755D5}"/>
              </a:ext>
            </a:extLst>
          </p:cNvPr>
          <p:cNvSpPr>
            <a:spLocks noGrp="1"/>
          </p:cNvSpPr>
          <p:nvPr>
            <p:ph type="sldNum" sz="quarter" idx="5"/>
          </p:nvPr>
        </p:nvSpPr>
        <p:spPr/>
        <p:txBody>
          <a:bodyPr/>
          <a:lstStyle/>
          <a:p>
            <a:fld id="{DFC1B3BD-97C9-6447-9D2B-E183E22BC502}" type="slidenum">
              <a:rPr lang="en-US" smtClean="0"/>
              <a:t>25</a:t>
            </a:fld>
            <a:endParaRPr lang="en-US"/>
          </a:p>
        </p:txBody>
      </p:sp>
    </p:spTree>
    <p:extLst>
      <p:ext uri="{BB962C8B-B14F-4D97-AF65-F5344CB8AC3E}">
        <p14:creationId xmlns:p14="http://schemas.microsoft.com/office/powerpoint/2010/main" val="2481331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4C8F0-0D9D-3FB6-3794-62ED5DABD5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A8CD6-7E9E-7E1F-F3D3-6154F2D1A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6691C-8D4A-20A3-A7C7-EA3F3F72EADE}"/>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6DAEC681-7923-1171-22E6-09802F5C4721}"/>
              </a:ext>
            </a:extLst>
          </p:cNvPr>
          <p:cNvSpPr>
            <a:spLocks noGrp="1"/>
          </p:cNvSpPr>
          <p:nvPr>
            <p:ph type="sldNum" sz="quarter" idx="5"/>
          </p:nvPr>
        </p:nvSpPr>
        <p:spPr/>
        <p:txBody>
          <a:bodyPr/>
          <a:lstStyle/>
          <a:p>
            <a:fld id="{DFC1B3BD-97C9-6447-9D2B-E183E22BC502}" type="slidenum">
              <a:rPr lang="en-US" smtClean="0"/>
              <a:t>26</a:t>
            </a:fld>
            <a:endParaRPr lang="en-US"/>
          </a:p>
        </p:txBody>
      </p:sp>
    </p:spTree>
    <p:extLst>
      <p:ext uri="{BB962C8B-B14F-4D97-AF65-F5344CB8AC3E}">
        <p14:creationId xmlns:p14="http://schemas.microsoft.com/office/powerpoint/2010/main" val="1584655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B1E78-0F0E-0D47-AFEE-4C674ECF5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07F818-1CA0-472D-CD13-C6F9E31B43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CD4F68-34A3-77EE-ED85-4D498623D2A4}"/>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B2794486-894D-9818-ECDA-7D2600FF549A}"/>
              </a:ext>
            </a:extLst>
          </p:cNvPr>
          <p:cNvSpPr>
            <a:spLocks noGrp="1"/>
          </p:cNvSpPr>
          <p:nvPr>
            <p:ph type="sldNum" sz="quarter" idx="5"/>
          </p:nvPr>
        </p:nvSpPr>
        <p:spPr/>
        <p:txBody>
          <a:bodyPr/>
          <a:lstStyle/>
          <a:p>
            <a:fld id="{DFC1B3BD-97C9-6447-9D2B-E183E22BC502}" type="slidenum">
              <a:rPr lang="en-US" smtClean="0"/>
              <a:t>28</a:t>
            </a:fld>
            <a:endParaRPr lang="en-US"/>
          </a:p>
        </p:txBody>
      </p:sp>
    </p:spTree>
    <p:extLst>
      <p:ext uri="{BB962C8B-B14F-4D97-AF65-F5344CB8AC3E}">
        <p14:creationId xmlns:p14="http://schemas.microsoft.com/office/powerpoint/2010/main" val="1103167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219AF-5479-298E-10A6-9F24CE644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41019-E093-F808-0B9A-7132B805C7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9E9F5E-D002-1467-C771-C083B34B1BFA}"/>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B68EAFF2-8D4E-4473-5326-A1BC5208F2BF}"/>
              </a:ext>
            </a:extLst>
          </p:cNvPr>
          <p:cNvSpPr>
            <a:spLocks noGrp="1"/>
          </p:cNvSpPr>
          <p:nvPr>
            <p:ph type="sldNum" sz="quarter" idx="5"/>
          </p:nvPr>
        </p:nvSpPr>
        <p:spPr/>
        <p:txBody>
          <a:bodyPr/>
          <a:lstStyle/>
          <a:p>
            <a:fld id="{DFC1B3BD-97C9-6447-9D2B-E183E22BC502}" type="slidenum">
              <a:rPr lang="en-US" smtClean="0"/>
              <a:t>29</a:t>
            </a:fld>
            <a:endParaRPr lang="en-US"/>
          </a:p>
        </p:txBody>
      </p:sp>
    </p:spTree>
    <p:extLst>
      <p:ext uri="{BB962C8B-B14F-4D97-AF65-F5344CB8AC3E}">
        <p14:creationId xmlns:p14="http://schemas.microsoft.com/office/powerpoint/2010/main" val="2707857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2F772-21CF-CDAA-9981-148D32A50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C96EF4-EE04-3F3A-16EC-2D80D36D5A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D34896-AB95-E8A7-74A0-EBFD7D50C15A}"/>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722D3C80-F117-4D31-A510-0D20B2D12327}"/>
              </a:ext>
            </a:extLst>
          </p:cNvPr>
          <p:cNvSpPr>
            <a:spLocks noGrp="1"/>
          </p:cNvSpPr>
          <p:nvPr>
            <p:ph type="sldNum" sz="quarter" idx="5"/>
          </p:nvPr>
        </p:nvSpPr>
        <p:spPr/>
        <p:txBody>
          <a:bodyPr/>
          <a:lstStyle/>
          <a:p>
            <a:fld id="{DFC1B3BD-97C9-6447-9D2B-E183E22BC502}" type="slidenum">
              <a:rPr lang="en-US" smtClean="0"/>
              <a:t>30</a:t>
            </a:fld>
            <a:endParaRPr lang="en-US"/>
          </a:p>
        </p:txBody>
      </p:sp>
    </p:spTree>
    <p:extLst>
      <p:ext uri="{BB962C8B-B14F-4D97-AF65-F5344CB8AC3E}">
        <p14:creationId xmlns:p14="http://schemas.microsoft.com/office/powerpoint/2010/main" val="1510171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4C7D8-4518-89B9-BCE7-1984DAC15A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82B07-4425-C8F6-D792-2EBCDB6F84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42F6B-654D-93D4-C51A-0A4512E4CB0E}"/>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83C85D51-64F2-CDBA-3A12-EC4B0CF95788}"/>
              </a:ext>
            </a:extLst>
          </p:cNvPr>
          <p:cNvSpPr>
            <a:spLocks noGrp="1"/>
          </p:cNvSpPr>
          <p:nvPr>
            <p:ph type="sldNum" sz="quarter" idx="5"/>
          </p:nvPr>
        </p:nvSpPr>
        <p:spPr/>
        <p:txBody>
          <a:bodyPr/>
          <a:lstStyle/>
          <a:p>
            <a:fld id="{DFC1B3BD-97C9-6447-9D2B-E183E22BC502}" type="slidenum">
              <a:rPr lang="en-US" smtClean="0"/>
              <a:t>31</a:t>
            </a:fld>
            <a:endParaRPr lang="en-US"/>
          </a:p>
        </p:txBody>
      </p:sp>
    </p:spTree>
    <p:extLst>
      <p:ext uri="{BB962C8B-B14F-4D97-AF65-F5344CB8AC3E}">
        <p14:creationId xmlns:p14="http://schemas.microsoft.com/office/powerpoint/2010/main" val="1659705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ECF74-85CD-DDE8-598D-A56914A4F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EF1B62-5157-D1F0-1FBF-7A284D171B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B7401-96D2-C303-C133-5C45B8705239}"/>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2B4D111B-BB6C-F57F-C553-8A16217435CE}"/>
              </a:ext>
            </a:extLst>
          </p:cNvPr>
          <p:cNvSpPr>
            <a:spLocks noGrp="1"/>
          </p:cNvSpPr>
          <p:nvPr>
            <p:ph type="sldNum" sz="quarter" idx="5"/>
          </p:nvPr>
        </p:nvSpPr>
        <p:spPr/>
        <p:txBody>
          <a:bodyPr/>
          <a:lstStyle/>
          <a:p>
            <a:fld id="{DFC1B3BD-97C9-6447-9D2B-E183E22BC502}" type="slidenum">
              <a:rPr lang="en-US" smtClean="0"/>
              <a:t>32</a:t>
            </a:fld>
            <a:endParaRPr lang="en-US"/>
          </a:p>
        </p:txBody>
      </p:sp>
    </p:spTree>
    <p:extLst>
      <p:ext uri="{BB962C8B-B14F-4D97-AF65-F5344CB8AC3E}">
        <p14:creationId xmlns:p14="http://schemas.microsoft.com/office/powerpoint/2010/main" val="12626730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E447B-2CB8-1E8A-5E2D-D84B1FB3D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EB434-CF4A-5345-1EC9-3018130C1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6500B-D700-52BB-D600-F2E40D79A691}"/>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C33749F5-567D-07A9-E54E-A7EA7BACF84F}"/>
              </a:ext>
            </a:extLst>
          </p:cNvPr>
          <p:cNvSpPr>
            <a:spLocks noGrp="1"/>
          </p:cNvSpPr>
          <p:nvPr>
            <p:ph type="sldNum" sz="quarter" idx="5"/>
          </p:nvPr>
        </p:nvSpPr>
        <p:spPr/>
        <p:txBody>
          <a:bodyPr/>
          <a:lstStyle/>
          <a:p>
            <a:fld id="{DFC1B3BD-97C9-6447-9D2B-E183E22BC502}" type="slidenum">
              <a:rPr lang="en-US" smtClean="0"/>
              <a:t>33</a:t>
            </a:fld>
            <a:endParaRPr lang="en-US"/>
          </a:p>
        </p:txBody>
      </p:sp>
    </p:spTree>
    <p:extLst>
      <p:ext uri="{BB962C8B-B14F-4D97-AF65-F5344CB8AC3E}">
        <p14:creationId xmlns:p14="http://schemas.microsoft.com/office/powerpoint/2010/main" val="1761737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9AE1C-665D-1049-E154-DA0EDE177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E7833D-1032-565D-1628-4768FB49CC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3A83A1-F6EC-E54A-3756-E07F872B2DC7}"/>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00B653D3-FFEA-8F06-82B8-E83F0291F771}"/>
              </a:ext>
            </a:extLst>
          </p:cNvPr>
          <p:cNvSpPr>
            <a:spLocks noGrp="1"/>
          </p:cNvSpPr>
          <p:nvPr>
            <p:ph type="sldNum" sz="quarter" idx="5"/>
          </p:nvPr>
        </p:nvSpPr>
        <p:spPr/>
        <p:txBody>
          <a:bodyPr/>
          <a:lstStyle/>
          <a:p>
            <a:fld id="{DFC1B3BD-97C9-6447-9D2B-E183E22BC502}" type="slidenum">
              <a:rPr lang="en-US" smtClean="0"/>
              <a:t>34</a:t>
            </a:fld>
            <a:endParaRPr lang="en-US"/>
          </a:p>
        </p:txBody>
      </p:sp>
    </p:spTree>
    <p:extLst>
      <p:ext uri="{BB962C8B-B14F-4D97-AF65-F5344CB8AC3E}">
        <p14:creationId xmlns:p14="http://schemas.microsoft.com/office/powerpoint/2010/main" val="19282728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B04A8-65CE-AFC4-38D0-AAE300F2F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72901-B03D-A00E-0351-6B8D01E2AD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B6CB2-0EE6-A0EF-7100-FB9AED8852BE}"/>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B462272A-6703-56E2-3F22-225B1E906AA1}"/>
              </a:ext>
            </a:extLst>
          </p:cNvPr>
          <p:cNvSpPr>
            <a:spLocks noGrp="1"/>
          </p:cNvSpPr>
          <p:nvPr>
            <p:ph type="sldNum" sz="quarter" idx="5"/>
          </p:nvPr>
        </p:nvSpPr>
        <p:spPr/>
        <p:txBody>
          <a:bodyPr/>
          <a:lstStyle/>
          <a:p>
            <a:fld id="{DFC1B3BD-97C9-6447-9D2B-E183E22BC502}" type="slidenum">
              <a:rPr lang="en-US" smtClean="0"/>
              <a:t>35</a:t>
            </a:fld>
            <a:endParaRPr lang="en-US"/>
          </a:p>
        </p:txBody>
      </p:sp>
    </p:spTree>
    <p:extLst>
      <p:ext uri="{BB962C8B-B14F-4D97-AF65-F5344CB8AC3E}">
        <p14:creationId xmlns:p14="http://schemas.microsoft.com/office/powerpoint/2010/main" val="122423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99370-989B-9CB4-3A54-DCC115139B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D8030-4214-4089-0F92-1F8ADA2D2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E88BCE-96BB-B37F-84AF-581C2E48C02C}"/>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2A15E18C-B734-6536-0643-2F72CC791561}"/>
              </a:ext>
            </a:extLst>
          </p:cNvPr>
          <p:cNvSpPr>
            <a:spLocks noGrp="1"/>
          </p:cNvSpPr>
          <p:nvPr>
            <p:ph type="sldNum" sz="quarter" idx="5"/>
          </p:nvPr>
        </p:nvSpPr>
        <p:spPr/>
        <p:txBody>
          <a:bodyPr/>
          <a:lstStyle/>
          <a:p>
            <a:fld id="{DFC1B3BD-97C9-6447-9D2B-E183E22BC502}" type="slidenum">
              <a:rPr lang="en-US" smtClean="0"/>
              <a:t>36</a:t>
            </a:fld>
            <a:endParaRPr lang="en-US"/>
          </a:p>
        </p:txBody>
      </p:sp>
    </p:spTree>
    <p:extLst>
      <p:ext uri="{BB962C8B-B14F-4D97-AF65-F5344CB8AC3E}">
        <p14:creationId xmlns:p14="http://schemas.microsoft.com/office/powerpoint/2010/main" val="7170954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D327-1689-841D-5E5E-07CC395AD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14AE6-6601-E797-0370-5B9F9757EA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11EDF-B40A-9AD8-4FAE-2F885469E1F2}"/>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96AEF1A9-0F93-09BB-B67D-199249D94E24}"/>
              </a:ext>
            </a:extLst>
          </p:cNvPr>
          <p:cNvSpPr>
            <a:spLocks noGrp="1"/>
          </p:cNvSpPr>
          <p:nvPr>
            <p:ph type="sldNum" sz="quarter" idx="5"/>
          </p:nvPr>
        </p:nvSpPr>
        <p:spPr/>
        <p:txBody>
          <a:bodyPr/>
          <a:lstStyle/>
          <a:p>
            <a:fld id="{DFC1B3BD-97C9-6447-9D2B-E183E22BC502}" type="slidenum">
              <a:rPr lang="en-US" smtClean="0"/>
              <a:t>37</a:t>
            </a:fld>
            <a:endParaRPr lang="en-US"/>
          </a:p>
        </p:txBody>
      </p:sp>
    </p:spTree>
    <p:extLst>
      <p:ext uri="{BB962C8B-B14F-4D97-AF65-F5344CB8AC3E}">
        <p14:creationId xmlns:p14="http://schemas.microsoft.com/office/powerpoint/2010/main" val="10252495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9E119-658E-1AA5-2A31-C8B8D3859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90C73-7982-1A3E-9EE0-1A0A006AD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9BA26-6CB7-5BF5-7800-9773C6DCBEE5}"/>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AC68038F-802F-9CF1-6EC5-D5C3B2E637E2}"/>
              </a:ext>
            </a:extLst>
          </p:cNvPr>
          <p:cNvSpPr>
            <a:spLocks noGrp="1"/>
          </p:cNvSpPr>
          <p:nvPr>
            <p:ph type="sldNum" sz="quarter" idx="5"/>
          </p:nvPr>
        </p:nvSpPr>
        <p:spPr/>
        <p:txBody>
          <a:bodyPr/>
          <a:lstStyle/>
          <a:p>
            <a:fld id="{DFC1B3BD-97C9-6447-9D2B-E183E22BC502}" type="slidenum">
              <a:rPr lang="en-US" smtClean="0"/>
              <a:t>38</a:t>
            </a:fld>
            <a:endParaRPr lang="en-US"/>
          </a:p>
        </p:txBody>
      </p:sp>
    </p:spTree>
    <p:extLst>
      <p:ext uri="{BB962C8B-B14F-4D97-AF65-F5344CB8AC3E}">
        <p14:creationId xmlns:p14="http://schemas.microsoft.com/office/powerpoint/2010/main" val="2284701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56401-95D5-1E58-66E5-EF95F19C25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FC6A0F-261A-C86F-AA64-4F50DFB3ED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248585-5B1C-3E29-F8DC-9FAA9708D5BE}"/>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0B5740A2-F429-76DB-409A-C119AB7AA91A}"/>
              </a:ext>
            </a:extLst>
          </p:cNvPr>
          <p:cNvSpPr>
            <a:spLocks noGrp="1"/>
          </p:cNvSpPr>
          <p:nvPr>
            <p:ph type="sldNum" sz="quarter" idx="5"/>
          </p:nvPr>
        </p:nvSpPr>
        <p:spPr/>
        <p:txBody>
          <a:bodyPr/>
          <a:lstStyle/>
          <a:p>
            <a:fld id="{DFC1B3BD-97C9-6447-9D2B-E183E22BC502}" type="slidenum">
              <a:rPr lang="en-US" smtClean="0"/>
              <a:t>39</a:t>
            </a:fld>
            <a:endParaRPr lang="en-US"/>
          </a:p>
        </p:txBody>
      </p:sp>
    </p:spTree>
    <p:extLst>
      <p:ext uri="{BB962C8B-B14F-4D97-AF65-F5344CB8AC3E}">
        <p14:creationId xmlns:p14="http://schemas.microsoft.com/office/powerpoint/2010/main" val="1383803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D85A7-6765-FAEB-3B0D-DF92A2BF0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98F70-D472-D1E8-7FCC-48DBDA39F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2B4D68-A994-5DF4-F649-E0B6C048612D}"/>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3417120C-BD75-DB78-C86A-E5BB6FB85D9C}"/>
              </a:ext>
            </a:extLst>
          </p:cNvPr>
          <p:cNvSpPr>
            <a:spLocks noGrp="1"/>
          </p:cNvSpPr>
          <p:nvPr>
            <p:ph type="sldNum" sz="quarter" idx="5"/>
          </p:nvPr>
        </p:nvSpPr>
        <p:spPr/>
        <p:txBody>
          <a:bodyPr/>
          <a:lstStyle/>
          <a:p>
            <a:fld id="{DFC1B3BD-97C9-6447-9D2B-E183E22BC502}" type="slidenum">
              <a:rPr lang="en-US" smtClean="0"/>
              <a:t>40</a:t>
            </a:fld>
            <a:endParaRPr lang="en-US"/>
          </a:p>
        </p:txBody>
      </p:sp>
    </p:spTree>
    <p:extLst>
      <p:ext uri="{BB962C8B-B14F-4D97-AF65-F5344CB8AC3E}">
        <p14:creationId xmlns:p14="http://schemas.microsoft.com/office/powerpoint/2010/main" val="21538019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DBE23-2670-4BA2-5771-8356E87651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C8CB4-CB62-A756-9298-76C78749A9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61E190-77D9-DA67-0232-AA488E9F2A78}"/>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6A695279-BC83-6E83-F497-A6E32EAF492B}"/>
              </a:ext>
            </a:extLst>
          </p:cNvPr>
          <p:cNvSpPr>
            <a:spLocks noGrp="1"/>
          </p:cNvSpPr>
          <p:nvPr>
            <p:ph type="sldNum" sz="quarter" idx="5"/>
          </p:nvPr>
        </p:nvSpPr>
        <p:spPr/>
        <p:txBody>
          <a:bodyPr/>
          <a:lstStyle/>
          <a:p>
            <a:fld id="{DFC1B3BD-97C9-6447-9D2B-E183E22BC502}" type="slidenum">
              <a:rPr lang="en-US" smtClean="0"/>
              <a:t>41</a:t>
            </a:fld>
            <a:endParaRPr lang="en-US"/>
          </a:p>
        </p:txBody>
      </p:sp>
    </p:spTree>
    <p:extLst>
      <p:ext uri="{BB962C8B-B14F-4D97-AF65-F5344CB8AC3E}">
        <p14:creationId xmlns:p14="http://schemas.microsoft.com/office/powerpoint/2010/main" val="13785215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45B92-2026-F2D8-2309-6AAAF09C58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ED2209-E27A-FF48-A814-07DB7CEE0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E67F4-DCAD-97E8-0CEB-FB1B83DD91FB}"/>
              </a:ext>
            </a:extLst>
          </p:cNvPr>
          <p:cNvSpPr>
            <a:spLocks noGrp="1"/>
          </p:cNvSpPr>
          <p:nvPr>
            <p:ph type="body" idx="1"/>
          </p:nvPr>
        </p:nvSpPr>
        <p:spPr/>
        <p:txBody>
          <a:bodyPr/>
          <a:lstStyle/>
          <a:p>
            <a:endParaRPr lang="en-BR" dirty="0"/>
          </a:p>
        </p:txBody>
      </p:sp>
      <p:sp>
        <p:nvSpPr>
          <p:cNvPr id="4" name="Slide Number Placeholder 3">
            <a:extLst>
              <a:ext uri="{FF2B5EF4-FFF2-40B4-BE49-F238E27FC236}">
                <a16:creationId xmlns:a16="http://schemas.microsoft.com/office/drawing/2014/main" id="{C58BC6A3-9931-9A2E-A2EE-9243393E8579}"/>
              </a:ext>
            </a:extLst>
          </p:cNvPr>
          <p:cNvSpPr>
            <a:spLocks noGrp="1"/>
          </p:cNvSpPr>
          <p:nvPr>
            <p:ph type="sldNum" sz="quarter" idx="5"/>
          </p:nvPr>
        </p:nvSpPr>
        <p:spPr/>
        <p:txBody>
          <a:bodyPr/>
          <a:lstStyle/>
          <a:p>
            <a:fld id="{DFC1B3BD-97C9-6447-9D2B-E183E22BC502}" type="slidenum">
              <a:rPr lang="en-US" smtClean="0"/>
              <a:t>42</a:t>
            </a:fld>
            <a:endParaRPr lang="en-US"/>
          </a:p>
        </p:txBody>
      </p:sp>
    </p:spTree>
    <p:extLst>
      <p:ext uri="{BB962C8B-B14F-4D97-AF65-F5344CB8AC3E}">
        <p14:creationId xmlns:p14="http://schemas.microsoft.com/office/powerpoint/2010/main" val="2731935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dirty="0"/>
              <a:t>Two-Line</a:t>
            </a:r>
            <a:br>
              <a:rPr lang="en-US" dirty="0"/>
            </a:br>
            <a:r>
              <a:rPr lang="en-US" dirty="0"/>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2" name="Group 1">
            <a:extLst>
              <a:ext uri="{FF2B5EF4-FFF2-40B4-BE49-F238E27FC236}">
                <a16:creationId xmlns:a16="http://schemas.microsoft.com/office/drawing/2014/main" id="{B5F8FDDD-728B-A0EC-C70C-F8814618008B}"/>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A9011306-7BA5-D66C-1993-D1136F04072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6542F47-5E5C-1949-355C-98AC9F755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6ECAB99-8298-F3D5-AEB1-C4A58391D8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4883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dirty="0"/>
              <a:t>Two-Line</a:t>
            </a:r>
            <a:br>
              <a:rPr lang="en-US" dirty="0"/>
            </a:br>
            <a:r>
              <a:rPr lang="en-US" dirty="0"/>
              <a:t>Presentation Title</a:t>
            </a:r>
          </a:p>
        </p:txBody>
      </p:sp>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7" name="Group 6">
            <a:extLst>
              <a:ext uri="{FF2B5EF4-FFF2-40B4-BE49-F238E27FC236}">
                <a16:creationId xmlns:a16="http://schemas.microsoft.com/office/drawing/2014/main" id="{65E8D298-816E-B11E-5D96-CC9F7FBB6C09}"/>
              </a:ext>
            </a:extLst>
          </p:cNvPr>
          <p:cNvGrpSpPr/>
          <p:nvPr userDrawn="1"/>
        </p:nvGrpSpPr>
        <p:grpSpPr>
          <a:xfrm>
            <a:off x="678264" y="6028486"/>
            <a:ext cx="3872578" cy="610221"/>
            <a:chOff x="678264" y="6028486"/>
            <a:chExt cx="3872578" cy="610221"/>
          </a:xfrm>
        </p:grpSpPr>
        <p:sp>
          <p:nvSpPr>
            <p:cNvPr id="8" name="Rectangle 7">
              <a:extLst>
                <a:ext uri="{FF2B5EF4-FFF2-40B4-BE49-F238E27FC236}">
                  <a16:creationId xmlns:a16="http://schemas.microsoft.com/office/drawing/2014/main" id="{66D1B3E4-1874-F862-EE29-CA88B54D8D1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G.png">
              <a:extLst>
                <a:ext uri="{FF2B5EF4-FFF2-40B4-BE49-F238E27FC236}">
                  <a16:creationId xmlns:a16="http://schemas.microsoft.com/office/drawing/2014/main" id="{1EB4EDBE-22CB-9FF7-1FF1-7B2D919E7F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14" name="Picture 13" descr="CMeC_Logo_Horizontal.png">
            <a:extLst>
              <a:ext uri="{FF2B5EF4-FFF2-40B4-BE49-F238E27FC236}">
                <a16:creationId xmlns:a16="http://schemas.microsoft.com/office/drawing/2014/main" id="{F9C51EA9-87E7-3210-C2F3-0133C97582B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59584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dirty="0"/>
              <a:t>Section Header</a:t>
            </a:r>
          </a:p>
        </p:txBody>
      </p:sp>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3" name="Group 2">
            <a:extLst>
              <a:ext uri="{FF2B5EF4-FFF2-40B4-BE49-F238E27FC236}">
                <a16:creationId xmlns:a16="http://schemas.microsoft.com/office/drawing/2014/main" id="{6F0AF24C-7254-9245-7D24-DFE1D9163300}"/>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092A3D33-444B-20FF-C827-40CC0CB5104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67E393A4-CCD6-807D-E7DA-4AFBA61940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8B9D51AE-B8EA-ED0B-B9EF-0F0913D9B6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9088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dirty="0"/>
              <a:t>Section Header</a:t>
            </a:r>
          </a:p>
        </p:txBody>
      </p:sp>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5" name="Group 4">
            <a:extLst>
              <a:ext uri="{FF2B5EF4-FFF2-40B4-BE49-F238E27FC236}">
                <a16:creationId xmlns:a16="http://schemas.microsoft.com/office/drawing/2014/main" id="{AD9C048C-E374-85FB-598C-188D92FC4788}"/>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E9A55AB4-06EB-5E6A-54D4-366265C4272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G.png">
              <a:extLst>
                <a:ext uri="{FF2B5EF4-FFF2-40B4-BE49-F238E27FC236}">
                  <a16:creationId xmlns:a16="http://schemas.microsoft.com/office/drawing/2014/main" id="{5E7514EC-262C-4C41-9B39-323CC9660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384F0E2-B057-A053-8097-B97DF8CBA1C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07350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dirty="0"/>
          </a:p>
        </p:txBody>
      </p:sp>
      <p:sp>
        <p:nvSpPr>
          <p:cNvPr id="13" name="Title 1">
            <a:extLst>
              <a:ext uri="{FF2B5EF4-FFF2-40B4-BE49-F238E27FC236}">
                <a16:creationId xmlns:a16="http://schemas.microsoft.com/office/drawing/2014/main" id="{0F50011E-CB6E-5556-A07A-0B961C21ABB7}"/>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Tree>
    <p:extLst>
      <p:ext uri="{BB962C8B-B14F-4D97-AF65-F5344CB8AC3E}">
        <p14:creationId xmlns:p14="http://schemas.microsoft.com/office/powerpoint/2010/main" val="63021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dirty="0"/>
              <a:t>PAGE </a:t>
            </a:r>
            <a:fld id="{0C066373-3FC5-844D-AB9B-E378AB597340}" type="slidenum">
              <a:rPr lang="en-US" smtClean="0"/>
              <a:pPr/>
              <a:t>‹#›</a:t>
            </a:fld>
            <a:r>
              <a:rPr lang="en-US" dirty="0"/>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Tree>
    <p:extLst>
      <p:ext uri="{BB962C8B-B14F-4D97-AF65-F5344CB8AC3E}">
        <p14:creationId xmlns:p14="http://schemas.microsoft.com/office/powerpoint/2010/main" val="7478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935" y="1"/>
              <a:ext cx="12187065" cy="6857999"/>
            </a:xfrm>
            <a:prstGeom prst="rect">
              <a:avLst/>
            </a:prstGeom>
          </p:spPr>
        </p:pic>
      </p:grpSp>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9" name="Group 8">
            <a:extLst>
              <a:ext uri="{FF2B5EF4-FFF2-40B4-BE49-F238E27FC236}">
                <a16:creationId xmlns:a16="http://schemas.microsoft.com/office/drawing/2014/main" id="{727BEC58-D55C-DC2A-3EDA-E474FEE2499A}"/>
              </a:ext>
            </a:extLst>
          </p:cNvPr>
          <p:cNvGrpSpPr/>
          <p:nvPr userDrawn="1"/>
        </p:nvGrpSpPr>
        <p:grpSpPr>
          <a:xfrm>
            <a:off x="678264" y="6028486"/>
            <a:ext cx="3872578" cy="610221"/>
            <a:chOff x="678264" y="6028486"/>
            <a:chExt cx="3872578" cy="610221"/>
          </a:xfrm>
        </p:grpSpPr>
        <p:sp>
          <p:nvSpPr>
            <p:cNvPr id="10" name="Rectangle 9">
              <a:extLst>
                <a:ext uri="{FF2B5EF4-FFF2-40B4-BE49-F238E27FC236}">
                  <a16:creationId xmlns:a16="http://schemas.microsoft.com/office/drawing/2014/main" id="{530709B7-DDEB-149D-259E-D9CA707FD8C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13B9C3B5-391D-5D77-3358-1D491EEC9F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233A71CA-D738-1BBD-2C34-DAF67ED759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2401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mj-lt"/>
              </a:defRPr>
            </a:lvl1pPr>
          </a:lstStyle>
          <a:p>
            <a:endParaRPr lang="en-US" dirty="0"/>
          </a:p>
        </p:txBody>
      </p:sp>
      <p:grpSp>
        <p:nvGrpSpPr>
          <p:cNvPr id="2" name="Group 1">
            <a:extLst>
              <a:ext uri="{FF2B5EF4-FFF2-40B4-BE49-F238E27FC236}">
                <a16:creationId xmlns:a16="http://schemas.microsoft.com/office/drawing/2014/main" id="{79611FB5-1ACF-4F57-1A59-FCF1275D5563}"/>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BEE62F27-82F8-E8E1-27CC-8DA92A10C1A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7A77863B-F174-E91D-638F-B8204DA96C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C294C2AF-5270-64E5-DF83-808B93AE7D0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32615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grpSp>
        <p:nvGrpSpPr>
          <p:cNvPr id="2" name="Group 1">
            <a:extLst>
              <a:ext uri="{FF2B5EF4-FFF2-40B4-BE49-F238E27FC236}">
                <a16:creationId xmlns:a16="http://schemas.microsoft.com/office/drawing/2014/main" id="{45141719-444E-73CD-4342-560E175F730E}"/>
              </a:ext>
            </a:extLst>
          </p:cNvPr>
          <p:cNvGrpSpPr/>
          <p:nvPr userDrawn="1"/>
        </p:nvGrpSpPr>
        <p:grpSpPr>
          <a:xfrm>
            <a:off x="678264" y="6028486"/>
            <a:ext cx="3872578" cy="610221"/>
            <a:chOff x="678264" y="6028486"/>
            <a:chExt cx="3872578" cy="610221"/>
          </a:xfrm>
        </p:grpSpPr>
        <p:sp>
          <p:nvSpPr>
            <p:cNvPr id="4" name="Rectangle 3">
              <a:extLst>
                <a:ext uri="{FF2B5EF4-FFF2-40B4-BE49-F238E27FC236}">
                  <a16:creationId xmlns:a16="http://schemas.microsoft.com/office/drawing/2014/main" id="{5B4B6885-02C7-F621-037D-7F6F90F21D4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380E4428-1D7B-BDFD-1F1F-736A3909B2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7" name="Picture 6" descr="CMeC_Logo_Horizontal.png">
            <a:extLst>
              <a:ext uri="{FF2B5EF4-FFF2-40B4-BE49-F238E27FC236}">
                <a16:creationId xmlns:a16="http://schemas.microsoft.com/office/drawing/2014/main" id="{DB182270-79F1-C2D2-6818-2ED537170B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88765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dirty="0"/>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2" name="Group 1">
            <a:extLst>
              <a:ext uri="{FF2B5EF4-FFF2-40B4-BE49-F238E27FC236}">
                <a16:creationId xmlns:a16="http://schemas.microsoft.com/office/drawing/2014/main" id="{56E0672D-754B-5ACB-792A-84CEE0BC01CA}"/>
              </a:ext>
            </a:extLst>
          </p:cNvPr>
          <p:cNvGrpSpPr/>
          <p:nvPr userDrawn="1"/>
        </p:nvGrpSpPr>
        <p:grpSpPr>
          <a:xfrm>
            <a:off x="694700" y="6098749"/>
            <a:ext cx="3659586" cy="500224"/>
            <a:chOff x="694700" y="6098749"/>
            <a:chExt cx="3659586" cy="500224"/>
          </a:xfrm>
        </p:grpSpPr>
        <p:sp>
          <p:nvSpPr>
            <p:cNvPr id="7" name="Rectangle: Rounded Corners 6">
              <a:extLst>
                <a:ext uri="{FF2B5EF4-FFF2-40B4-BE49-F238E27FC236}">
                  <a16:creationId xmlns:a16="http://schemas.microsoft.com/office/drawing/2014/main" id="{0945F32E-62B0-95D9-6A24-58210610FD9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W.png">
              <a:extLst>
                <a:ext uri="{FF2B5EF4-FFF2-40B4-BE49-F238E27FC236}">
                  <a16:creationId xmlns:a16="http://schemas.microsoft.com/office/drawing/2014/main" id="{F006429F-498F-8E99-EEF7-E277D8FAC9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10" name="Picture 9" descr="CMeC_Logo_Horizontal_Dark_Background.png">
            <a:extLst>
              <a:ext uri="{FF2B5EF4-FFF2-40B4-BE49-F238E27FC236}">
                <a16:creationId xmlns:a16="http://schemas.microsoft.com/office/drawing/2014/main" id="{701B4E96-4022-35BE-56B9-18F144EC5A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8800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dirty="0"/>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dirty="0"/>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2" name="Group 1">
            <a:extLst>
              <a:ext uri="{FF2B5EF4-FFF2-40B4-BE49-F238E27FC236}">
                <a16:creationId xmlns:a16="http://schemas.microsoft.com/office/drawing/2014/main" id="{AC4D21A4-BC0F-7E60-1E4F-21761B484278}"/>
              </a:ext>
            </a:extLst>
          </p:cNvPr>
          <p:cNvGrpSpPr/>
          <p:nvPr userDrawn="1"/>
        </p:nvGrpSpPr>
        <p:grpSpPr>
          <a:xfrm>
            <a:off x="678264" y="6028486"/>
            <a:ext cx="3872578" cy="610221"/>
            <a:chOff x="678264" y="6028486"/>
            <a:chExt cx="3872578" cy="610221"/>
          </a:xfrm>
        </p:grpSpPr>
        <p:sp>
          <p:nvSpPr>
            <p:cNvPr id="9" name="Rectangle 8">
              <a:extLst>
                <a:ext uri="{FF2B5EF4-FFF2-40B4-BE49-F238E27FC236}">
                  <a16:creationId xmlns:a16="http://schemas.microsoft.com/office/drawing/2014/main" id="{8255000C-C24D-7566-EA02-3AD3133E39F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VM_LCOM_CMCE_Horiz G.png">
              <a:extLst>
                <a:ext uri="{FF2B5EF4-FFF2-40B4-BE49-F238E27FC236}">
                  <a16:creationId xmlns:a16="http://schemas.microsoft.com/office/drawing/2014/main" id="{D5DC3384-D866-5D1B-686E-E1C7D4826B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11" name="Picture 10" descr="CMeC_Logo_Horizontal.png">
            <a:extLst>
              <a:ext uri="{FF2B5EF4-FFF2-40B4-BE49-F238E27FC236}">
                <a16:creationId xmlns:a16="http://schemas.microsoft.com/office/drawing/2014/main" id="{0DDD7196-6E1F-6D61-1647-F45088423E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24763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3" name="Group 2">
            <a:extLst>
              <a:ext uri="{FF2B5EF4-FFF2-40B4-BE49-F238E27FC236}">
                <a16:creationId xmlns:a16="http://schemas.microsoft.com/office/drawing/2014/main" id="{2F10D0D2-6E15-4D69-91FE-90EB67D5DE1D}"/>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4931EC5C-F7AB-8BD1-73FE-BB8A97F44D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900C085-3220-1023-FF23-39053F6160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209D86F7-F566-D1E2-A4D1-80CBAB1DDC0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8651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2" name="Group 1">
            <a:extLst>
              <a:ext uri="{FF2B5EF4-FFF2-40B4-BE49-F238E27FC236}">
                <a16:creationId xmlns:a16="http://schemas.microsoft.com/office/drawing/2014/main" id="{CF80D845-3961-332D-57FC-0A216D9844C8}"/>
              </a:ext>
            </a:extLst>
          </p:cNvPr>
          <p:cNvGrpSpPr/>
          <p:nvPr userDrawn="1"/>
        </p:nvGrpSpPr>
        <p:grpSpPr>
          <a:xfrm>
            <a:off x="678264" y="6028486"/>
            <a:ext cx="3872578" cy="610221"/>
            <a:chOff x="678264" y="6028486"/>
            <a:chExt cx="3872578" cy="610221"/>
          </a:xfrm>
        </p:grpSpPr>
        <p:sp>
          <p:nvSpPr>
            <p:cNvPr id="7" name="Rectangle 6">
              <a:extLst>
                <a:ext uri="{FF2B5EF4-FFF2-40B4-BE49-F238E27FC236}">
                  <a16:creationId xmlns:a16="http://schemas.microsoft.com/office/drawing/2014/main" id="{A955F01A-A0A5-502B-2375-EA3BE10A716A}"/>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G.png">
              <a:extLst>
                <a:ext uri="{FF2B5EF4-FFF2-40B4-BE49-F238E27FC236}">
                  <a16:creationId xmlns:a16="http://schemas.microsoft.com/office/drawing/2014/main" id="{AC6AFC88-FA80-64D9-4972-38AE122938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10" name="Picture 9" descr="CMeC_Logo_Horizontal.png">
            <a:extLst>
              <a:ext uri="{FF2B5EF4-FFF2-40B4-BE49-F238E27FC236}">
                <a16:creationId xmlns:a16="http://schemas.microsoft.com/office/drawing/2014/main" id="{33CD0946-C809-51B9-C0CE-B756E8105E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95145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2" name="Group 1">
            <a:extLst>
              <a:ext uri="{FF2B5EF4-FFF2-40B4-BE49-F238E27FC236}">
                <a16:creationId xmlns:a16="http://schemas.microsoft.com/office/drawing/2014/main" id="{A9178F64-95CA-0081-8954-177CE649C6D1}"/>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C9E34653-E4BE-98B0-51B0-E036A047B7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VM_LCOM_CMCE_Horiz W.png">
              <a:extLst>
                <a:ext uri="{FF2B5EF4-FFF2-40B4-BE49-F238E27FC236}">
                  <a16:creationId xmlns:a16="http://schemas.microsoft.com/office/drawing/2014/main" id="{928EF853-9E47-A929-DC2C-93F9215F35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815B414F-68AB-F765-A06D-D73D712F23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Mauris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44D7A6CD-91E5-4C11-2D02-8B38CDAAE06E}"/>
              </a:ext>
            </a:extLst>
          </p:cNvPr>
          <p:cNvGrpSpPr/>
          <p:nvPr userDrawn="1"/>
        </p:nvGrpSpPr>
        <p:grpSpPr>
          <a:xfrm>
            <a:off x="678264" y="6028486"/>
            <a:ext cx="3872578" cy="610221"/>
            <a:chOff x="678264" y="6028486"/>
            <a:chExt cx="3872578" cy="610221"/>
          </a:xfrm>
        </p:grpSpPr>
        <p:sp>
          <p:nvSpPr>
            <p:cNvPr id="13" name="Rectangle 12">
              <a:extLst>
                <a:ext uri="{FF2B5EF4-FFF2-40B4-BE49-F238E27FC236}">
                  <a16:creationId xmlns:a16="http://schemas.microsoft.com/office/drawing/2014/main" id="{870C9548-41A1-9DE6-1A94-44F5834AB73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FE1E3B50-8E8C-C76B-3DF9-5ACBB9AC84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609E895-1153-AF53-E6E0-3A8231A87B4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3D8CDBA3-11B1-A83E-8C7F-55C9394F2233}"/>
              </a:ext>
            </a:extLst>
          </p:cNvPr>
          <p:cNvGrpSpPr/>
          <p:nvPr userDrawn="1"/>
        </p:nvGrpSpPr>
        <p:grpSpPr>
          <a:xfrm>
            <a:off x="694700" y="6098749"/>
            <a:ext cx="3659586" cy="500224"/>
            <a:chOff x="694700" y="6098749"/>
            <a:chExt cx="3659586" cy="500224"/>
          </a:xfrm>
        </p:grpSpPr>
        <p:sp>
          <p:nvSpPr>
            <p:cNvPr id="9" name="Rectangle: Rounded Corners 8">
              <a:extLst>
                <a:ext uri="{FF2B5EF4-FFF2-40B4-BE49-F238E27FC236}">
                  <a16:creationId xmlns:a16="http://schemas.microsoft.com/office/drawing/2014/main" id="{68DABF1E-EF38-5251-4086-02D294CE909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795001DA-A842-3E4F-A5D9-450A10F6E2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14" name="Picture 13" descr="CMeC_Logo_Horizontal_Dark_Background.png">
            <a:extLst>
              <a:ext uri="{FF2B5EF4-FFF2-40B4-BE49-F238E27FC236}">
                <a16:creationId xmlns:a16="http://schemas.microsoft.com/office/drawing/2014/main" id="{E801E967-D30D-63EF-5292-332E1314273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404080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5A04B5EE-621C-61E0-3AE3-0A3C8AF7DDE2}"/>
              </a:ext>
            </a:extLst>
          </p:cNvPr>
          <p:cNvGrpSpPr/>
          <p:nvPr userDrawn="1"/>
        </p:nvGrpSpPr>
        <p:grpSpPr>
          <a:xfrm>
            <a:off x="678264" y="6028486"/>
            <a:ext cx="3872578" cy="610221"/>
            <a:chOff x="678264" y="6028486"/>
            <a:chExt cx="3872578" cy="610221"/>
          </a:xfrm>
        </p:grpSpPr>
        <p:sp>
          <p:nvSpPr>
            <p:cNvPr id="14" name="Rectangle 13">
              <a:extLst>
                <a:ext uri="{FF2B5EF4-FFF2-40B4-BE49-F238E27FC236}">
                  <a16:creationId xmlns:a16="http://schemas.microsoft.com/office/drawing/2014/main" id="{C325BEB7-7524-38AE-2750-DBE59DB14F5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9B6116FE-5C4C-107D-5852-20348B1C38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C16A92F-0A4B-4DF5-70F3-BACB1B900C0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363602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grpSp>
        <p:nvGrpSpPr>
          <p:cNvPr id="10" name="Group 9">
            <a:extLst>
              <a:ext uri="{FF2B5EF4-FFF2-40B4-BE49-F238E27FC236}">
                <a16:creationId xmlns:a16="http://schemas.microsoft.com/office/drawing/2014/main" id="{6CE9E858-C61B-ED85-38B5-8E39E638F6BA}"/>
              </a:ext>
            </a:extLst>
          </p:cNvPr>
          <p:cNvGrpSpPr/>
          <p:nvPr userDrawn="1"/>
        </p:nvGrpSpPr>
        <p:grpSpPr>
          <a:xfrm>
            <a:off x="694700" y="6098749"/>
            <a:ext cx="3659586" cy="500224"/>
            <a:chOff x="694700" y="6098749"/>
            <a:chExt cx="3659586" cy="500224"/>
          </a:xfrm>
        </p:grpSpPr>
        <p:sp>
          <p:nvSpPr>
            <p:cNvPr id="11" name="Rectangle: Rounded Corners 10">
              <a:extLst>
                <a:ext uri="{FF2B5EF4-FFF2-40B4-BE49-F238E27FC236}">
                  <a16:creationId xmlns:a16="http://schemas.microsoft.com/office/drawing/2014/main" id="{AA96CA11-C59E-9351-1D01-00242360314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DBCDAED6-B051-2CF9-1869-C3F4C0BFDA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8A2A6D24-E19F-B7DF-77C6-3ED960613F3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5726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grpSp>
        <p:nvGrpSpPr>
          <p:cNvPr id="5" name="Group 4">
            <a:extLst>
              <a:ext uri="{FF2B5EF4-FFF2-40B4-BE49-F238E27FC236}">
                <a16:creationId xmlns:a16="http://schemas.microsoft.com/office/drawing/2014/main" id="{EB738CEB-8498-03B3-AE62-8BEEA732D815}"/>
              </a:ext>
            </a:extLst>
          </p:cNvPr>
          <p:cNvGrpSpPr/>
          <p:nvPr userDrawn="1"/>
        </p:nvGrpSpPr>
        <p:grpSpPr>
          <a:xfrm>
            <a:off x="678264" y="6028486"/>
            <a:ext cx="3872578" cy="610221"/>
            <a:chOff x="678264" y="6028486"/>
            <a:chExt cx="3872578" cy="610221"/>
          </a:xfrm>
        </p:grpSpPr>
        <p:sp>
          <p:nvSpPr>
            <p:cNvPr id="20" name="Rectangle 19">
              <a:extLst>
                <a:ext uri="{FF2B5EF4-FFF2-40B4-BE49-F238E27FC236}">
                  <a16:creationId xmlns:a16="http://schemas.microsoft.com/office/drawing/2014/main" id="{042DDF16-4DA8-5CF6-D14C-99C4643E334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UVM_LCOM_CMCE_Horiz G.png">
              <a:extLst>
                <a:ext uri="{FF2B5EF4-FFF2-40B4-BE49-F238E27FC236}">
                  <a16:creationId xmlns:a16="http://schemas.microsoft.com/office/drawing/2014/main" id="{8524DCE4-43A5-1F5F-00B2-2B54E3083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22" name="Picture 21" descr="CMeC_Logo_Horizontal.png">
            <a:extLst>
              <a:ext uri="{FF2B5EF4-FFF2-40B4-BE49-F238E27FC236}">
                <a16:creationId xmlns:a16="http://schemas.microsoft.com/office/drawing/2014/main" id="{47F7A8D5-3E0C-9786-655B-60CC663D74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1825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grpSp>
        <p:nvGrpSpPr>
          <p:cNvPr id="9" name="Group 8">
            <a:extLst>
              <a:ext uri="{FF2B5EF4-FFF2-40B4-BE49-F238E27FC236}">
                <a16:creationId xmlns:a16="http://schemas.microsoft.com/office/drawing/2014/main" id="{87CC3EF0-9053-8C2D-39E3-30B0AC3B2980}"/>
              </a:ext>
            </a:extLst>
          </p:cNvPr>
          <p:cNvGrpSpPr/>
          <p:nvPr userDrawn="1"/>
        </p:nvGrpSpPr>
        <p:grpSpPr>
          <a:xfrm>
            <a:off x="694700" y="6098749"/>
            <a:ext cx="3659586" cy="500224"/>
            <a:chOff x="694700" y="6098749"/>
            <a:chExt cx="3659586" cy="500224"/>
          </a:xfrm>
        </p:grpSpPr>
        <p:sp>
          <p:nvSpPr>
            <p:cNvPr id="13" name="Rectangle: Rounded Corners 12">
              <a:extLst>
                <a:ext uri="{FF2B5EF4-FFF2-40B4-BE49-F238E27FC236}">
                  <a16:creationId xmlns:a16="http://schemas.microsoft.com/office/drawing/2014/main" id="{20AFC4E4-074F-58D0-E92E-1C50B1D7C51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UVM_LCOM_CMCE_Horiz W.png">
              <a:extLst>
                <a:ext uri="{FF2B5EF4-FFF2-40B4-BE49-F238E27FC236}">
                  <a16:creationId xmlns:a16="http://schemas.microsoft.com/office/drawing/2014/main" id="{B7AB646F-E039-25A9-6F4C-D794718975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00B155EA-0658-C4D3-B9DC-EA57976ACD0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7343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endParaRPr lang="en-US" dirty="0"/>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34106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dirty="0"/>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dirty="0"/>
          </a:p>
        </p:txBody>
      </p:sp>
      <p:grpSp>
        <p:nvGrpSpPr>
          <p:cNvPr id="2" name="Group 1">
            <a:extLst>
              <a:ext uri="{FF2B5EF4-FFF2-40B4-BE49-F238E27FC236}">
                <a16:creationId xmlns:a16="http://schemas.microsoft.com/office/drawing/2014/main" id="{0C359379-8FEE-A7E7-DE75-A004B99052A0}"/>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490F4617-DF6D-8A7B-EF41-F6C7ED33EE3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138D755-94EA-67FE-CC81-1980C4A51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9E69FB8A-64EF-82D8-A4E9-08526DBC08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19027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dirty="0"/>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grpSp>
        <p:nvGrpSpPr>
          <p:cNvPr id="5" name="Group 4">
            <a:extLst>
              <a:ext uri="{FF2B5EF4-FFF2-40B4-BE49-F238E27FC236}">
                <a16:creationId xmlns:a16="http://schemas.microsoft.com/office/drawing/2014/main" id="{3BE95476-A72E-D376-5569-8706DF5CF3FE}"/>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C034D7D9-3297-EC39-DDE0-DEACA315AFA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83D4CE23-A4C0-AAB8-D64E-7F93F682EF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5F0972C6-243A-9786-AB0C-FF384BC5C79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700706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sp>
        <p:nvSpPr>
          <p:cNvPr id="16" name="Text Placeholder 19">
            <a:extLst>
              <a:ext uri="{FF2B5EF4-FFF2-40B4-BE49-F238E27FC236}">
                <a16:creationId xmlns:a16="http://schemas.microsoft.com/office/drawing/2014/main" id="{F9DAC85E-3213-8753-78A0-F0B3D173AA36}"/>
              </a:ext>
            </a:extLst>
          </p:cNvPr>
          <p:cNvSpPr>
            <a:spLocks noGrp="1"/>
          </p:cNvSpPr>
          <p:nvPr>
            <p:ph type="body" sz="quarter" idx="20" hasCustomPrompt="1"/>
          </p:nvPr>
        </p:nvSpPr>
        <p:spPr>
          <a:xfrm>
            <a:off x="9933545" y="3866169"/>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17" name="Text Placeholder 19">
            <a:extLst>
              <a:ext uri="{FF2B5EF4-FFF2-40B4-BE49-F238E27FC236}">
                <a16:creationId xmlns:a16="http://schemas.microsoft.com/office/drawing/2014/main" id="{3D543707-3B55-7201-D87B-AD156BA4BB04}"/>
              </a:ext>
            </a:extLst>
          </p:cNvPr>
          <p:cNvSpPr>
            <a:spLocks noGrp="1"/>
          </p:cNvSpPr>
          <p:nvPr>
            <p:ph type="body" sz="quarter" idx="21"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dirty="0"/>
              <a:t>Information about the Date.</a:t>
            </a:r>
          </a:p>
        </p:txBody>
      </p:sp>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7" y="0"/>
            <a:ext cx="12189530" cy="685938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dirty="0"/>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dirty="0"/>
              <a:t>Information about the Date.</a:t>
            </a:r>
          </a:p>
        </p:txBody>
      </p:sp>
      <p:grpSp>
        <p:nvGrpSpPr>
          <p:cNvPr id="6" name="Group 5">
            <a:extLst>
              <a:ext uri="{FF2B5EF4-FFF2-40B4-BE49-F238E27FC236}">
                <a16:creationId xmlns:a16="http://schemas.microsoft.com/office/drawing/2014/main" id="{5CEA7DED-229E-D1A7-08AD-91806C4F7EED}"/>
              </a:ext>
            </a:extLst>
          </p:cNvPr>
          <p:cNvGrpSpPr/>
          <p:nvPr userDrawn="1"/>
        </p:nvGrpSpPr>
        <p:grpSpPr>
          <a:xfrm>
            <a:off x="694700" y="6098749"/>
            <a:ext cx="3659586" cy="500224"/>
            <a:chOff x="694700" y="6098749"/>
            <a:chExt cx="3659586" cy="500224"/>
          </a:xfrm>
        </p:grpSpPr>
        <p:sp>
          <p:nvSpPr>
            <p:cNvPr id="8" name="Rectangle: Rounded Corners 7">
              <a:extLst>
                <a:ext uri="{FF2B5EF4-FFF2-40B4-BE49-F238E27FC236}">
                  <a16:creationId xmlns:a16="http://schemas.microsoft.com/office/drawing/2014/main" id="{E0624423-19CE-2C00-5885-0E5CEA98686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B6AA4E9F-219C-0952-500C-6AA19ED81C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1C14739A-857E-27D8-3A91-4457D4A5463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4" name="Text Placeholder 19">
            <a:extLst>
              <a:ext uri="{FF2B5EF4-FFF2-40B4-BE49-F238E27FC236}">
                <a16:creationId xmlns:a16="http://schemas.microsoft.com/office/drawing/2014/main" id="{7EEF4CE4-8A4B-F302-B73E-CB27C03EE66F}"/>
              </a:ext>
            </a:extLst>
          </p:cNvPr>
          <p:cNvSpPr>
            <a:spLocks noGrp="1"/>
          </p:cNvSpPr>
          <p:nvPr>
            <p:ph type="body" sz="quarter" idx="18" hasCustomPrompt="1"/>
          </p:nvPr>
        </p:nvSpPr>
        <p:spPr>
          <a:xfrm>
            <a:off x="7154215" y="2958346"/>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15" name="Text Placeholder 19">
            <a:extLst>
              <a:ext uri="{FF2B5EF4-FFF2-40B4-BE49-F238E27FC236}">
                <a16:creationId xmlns:a16="http://schemas.microsoft.com/office/drawing/2014/main" id="{F8D42609-9855-C271-197E-B84A911DD0DB}"/>
              </a:ext>
            </a:extLst>
          </p:cNvPr>
          <p:cNvSpPr>
            <a:spLocks noGrp="1"/>
          </p:cNvSpPr>
          <p:nvPr>
            <p:ph type="body" sz="quarter" idx="19" hasCustomPrompt="1"/>
          </p:nvPr>
        </p:nvSpPr>
        <p:spPr>
          <a:xfrm>
            <a:off x="7154215"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dirty="0"/>
              <a:t>Information about the Date.</a:t>
            </a:r>
          </a:p>
        </p:txBody>
      </p:sp>
      <p:sp>
        <p:nvSpPr>
          <p:cNvPr id="18" name="Text Placeholder 19">
            <a:extLst>
              <a:ext uri="{FF2B5EF4-FFF2-40B4-BE49-F238E27FC236}">
                <a16:creationId xmlns:a16="http://schemas.microsoft.com/office/drawing/2014/main" id="{ED7C85FC-FFD5-1CA1-D4E5-8D8A1BC2F9E5}"/>
              </a:ext>
            </a:extLst>
          </p:cNvPr>
          <p:cNvSpPr>
            <a:spLocks noGrp="1"/>
          </p:cNvSpPr>
          <p:nvPr>
            <p:ph type="body" sz="quarter" idx="22" hasCustomPrompt="1"/>
          </p:nvPr>
        </p:nvSpPr>
        <p:spPr>
          <a:xfrm>
            <a:off x="9979595" y="3866169"/>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19" name="Text Placeholder 19">
            <a:extLst>
              <a:ext uri="{FF2B5EF4-FFF2-40B4-BE49-F238E27FC236}">
                <a16:creationId xmlns:a16="http://schemas.microsoft.com/office/drawing/2014/main" id="{3145C005-9A81-523A-BC2B-5EED24317DA7}"/>
              </a:ext>
            </a:extLst>
          </p:cNvPr>
          <p:cNvSpPr>
            <a:spLocks noGrp="1"/>
          </p:cNvSpPr>
          <p:nvPr>
            <p:ph type="body" sz="quarter" idx="23" hasCustomPrompt="1"/>
          </p:nvPr>
        </p:nvSpPr>
        <p:spPr>
          <a:xfrm>
            <a:off x="997959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dirty="0"/>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mj-lt"/>
              </a:defRPr>
            </a:lvl1pPr>
          </a:lstStyle>
          <a:p>
            <a:pPr lvl="0"/>
            <a:r>
              <a:rPr lang="en-US" dirty="0"/>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dirty="0"/>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mj-lt"/>
              </a:defRPr>
            </a:lvl1pPr>
          </a:lstStyle>
          <a:p>
            <a:pPr lvl="0"/>
            <a:r>
              <a:rPr lang="en-US" dirty="0"/>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dirty="0"/>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mj-lt"/>
              </a:defRPr>
            </a:lvl1pPr>
          </a:lstStyle>
          <a:p>
            <a:pPr lvl="0"/>
            <a:r>
              <a:rPr lang="en-US" dirty="0"/>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dirty="0"/>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mj-lt"/>
              </a:defRPr>
            </a:lvl1pPr>
          </a:lstStyle>
          <a:p>
            <a:pPr lvl="0"/>
            <a:r>
              <a:rPr lang="en-US" dirty="0"/>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dirty="0"/>
              <a:t>Information about the Date.</a:t>
            </a:r>
          </a:p>
        </p:txBody>
      </p:sp>
      <p:grpSp>
        <p:nvGrpSpPr>
          <p:cNvPr id="2" name="Group 1">
            <a:extLst>
              <a:ext uri="{FF2B5EF4-FFF2-40B4-BE49-F238E27FC236}">
                <a16:creationId xmlns:a16="http://schemas.microsoft.com/office/drawing/2014/main" id="{A9E46180-D7CC-96D1-DC06-16BAD43E2795}"/>
              </a:ext>
            </a:extLst>
          </p:cNvPr>
          <p:cNvGrpSpPr/>
          <p:nvPr userDrawn="1"/>
        </p:nvGrpSpPr>
        <p:grpSpPr>
          <a:xfrm>
            <a:off x="678264" y="6028486"/>
            <a:ext cx="3872578" cy="610221"/>
            <a:chOff x="678264" y="6028486"/>
            <a:chExt cx="3872578" cy="610221"/>
          </a:xfrm>
        </p:grpSpPr>
        <p:sp>
          <p:nvSpPr>
            <p:cNvPr id="3" name="Rectangle 2">
              <a:extLst>
                <a:ext uri="{FF2B5EF4-FFF2-40B4-BE49-F238E27FC236}">
                  <a16:creationId xmlns:a16="http://schemas.microsoft.com/office/drawing/2014/main" id="{1C78F02C-061B-2E65-B457-B05322D60F7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B279CB54-FA9B-F5AC-9E11-3FF075116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264" y="6028486"/>
              <a:ext cx="3717892" cy="428103"/>
            </a:xfrm>
            <a:prstGeom prst="rect">
              <a:avLst/>
            </a:prstGeom>
          </p:spPr>
        </p:pic>
      </p:grpSp>
      <p:pic>
        <p:nvPicPr>
          <p:cNvPr id="6" name="Picture 5" descr="CMeC_Logo_Horizontal.png">
            <a:extLst>
              <a:ext uri="{FF2B5EF4-FFF2-40B4-BE49-F238E27FC236}">
                <a16:creationId xmlns:a16="http://schemas.microsoft.com/office/drawing/2014/main" id="{491A6B20-1EC3-E8FA-7E59-03027493D6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64842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dirty="0"/>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76C1B2-0DA1-F5D2-6204-9E685D770001}"/>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dirty="0"/>
              <a:t>University of</a:t>
            </a:r>
            <a:br>
              <a:rPr lang="en-US" dirty="0"/>
            </a:br>
            <a:r>
              <a:rPr lang="en-US" dirty="0"/>
              <a:t>Vermont</a:t>
            </a:r>
          </a:p>
        </p:txBody>
      </p:sp>
      <p:sp>
        <p:nvSpPr>
          <p:cNvPr id="5" name="Subtitle 2">
            <a:extLst>
              <a:ext uri="{FF2B5EF4-FFF2-40B4-BE49-F238E27FC236}">
                <a16:creationId xmlns:a16="http://schemas.microsoft.com/office/drawing/2014/main" id="{A816F94E-748B-7D45-D414-4BE2D60D31AF}"/>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2022 </a:t>
            </a:r>
            <a:r>
              <a:rPr lang="en-US" dirty="0" err="1"/>
              <a:t>Powerpoint</a:t>
            </a:r>
            <a:r>
              <a:rPr lang="en-US" dirty="0"/>
              <a:t> Template</a:t>
            </a:r>
          </a:p>
        </p:txBody>
      </p:sp>
      <p:pic>
        <p:nvPicPr>
          <p:cNvPr id="3" name="Picture 2">
            <a:extLst>
              <a:ext uri="{FF2B5EF4-FFF2-40B4-BE49-F238E27FC236}">
                <a16:creationId xmlns:a16="http://schemas.microsoft.com/office/drawing/2014/main" id="{B979A093-937E-26ED-13F7-AEC9DD394A04}"/>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2467" y="0"/>
            <a:ext cx="12187065" cy="6858000"/>
          </a:xfrm>
          <a:prstGeom prst="rect">
            <a:avLst/>
          </a:prstGeom>
        </p:spPr>
      </p:pic>
    </p:spTree>
    <p:extLst>
      <p:ext uri="{BB962C8B-B14F-4D97-AF65-F5344CB8AC3E}">
        <p14:creationId xmlns:p14="http://schemas.microsoft.com/office/powerpoint/2010/main" val="2407056672"/>
      </p:ext>
    </p:extLst>
  </p:cSld>
  <p:clrMap bg1="lt1" tx1="dk1" bg2="lt2" tx2="dk2" accent1="accent1" accent2="accent2" accent3="accent3" accent4="accent4" accent5="accent5" accent6="accent6" hlink="hlink" folHlink="folHlink"/>
  <p:sldLayoutIdLst>
    <p:sldLayoutId id="2147483715" r:id="rId1"/>
    <p:sldLayoutId id="2147483712" r:id="rId2"/>
    <p:sldLayoutId id="2147483684" r:id="rId3"/>
    <p:sldLayoutId id="2147483714" r:id="rId4"/>
    <p:sldLayoutId id="2147483717" r:id="rId5"/>
    <p:sldLayoutId id="2147483649" r:id="rId6"/>
    <p:sldLayoutId id="2147483718" r:id="rId7"/>
    <p:sldLayoutId id="2147483735" r:id="rId8"/>
    <p:sldLayoutId id="2147483700" r:id="rId9"/>
    <p:sldLayoutId id="2147483736" r:id="rId10"/>
    <p:sldLayoutId id="2147483719" r:id="rId11"/>
    <p:sldLayoutId id="2147483737" r:id="rId12"/>
    <p:sldLayoutId id="2147483720" r:id="rId13"/>
    <p:sldLayoutId id="2147483721" r:id="rId14"/>
    <p:sldLayoutId id="2147483733" r:id="rId15"/>
    <p:sldLayoutId id="2147483723" r:id="rId16"/>
    <p:sldLayoutId id="2147483732" r:id="rId17"/>
    <p:sldLayoutId id="2147483722" r:id="rId18"/>
    <p:sldLayoutId id="2147483734" r:id="rId19"/>
    <p:sldLayoutId id="2147483726" r:id="rId20"/>
    <p:sldLayoutId id="2147483731" r:id="rId21"/>
    <p:sldLayoutId id="2147483698" r:id="rId22"/>
    <p:sldLayoutId id="2147483730" r:id="rId23"/>
    <p:sldLayoutId id="2147483728" r:id="rId24"/>
    <p:sldLayoutId id="2147483729" r:id="rId25"/>
    <p:sldLayoutId id="2147483727" r:id="rId26"/>
  </p:sldLayoutIdLst>
  <p:txStyles>
    <p:titleStyle>
      <a:lvl1pPr algn="l" defTabSz="914400" rtl="0" eaLnBrk="1" latinLnBrk="0" hangingPunct="1">
        <a:lnSpc>
          <a:spcPct val="90000"/>
        </a:lnSpc>
        <a:spcBef>
          <a:spcPct val="0"/>
        </a:spcBef>
        <a:buNone/>
        <a:defRPr sz="4400" b="1"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2.xml"/><Relationship Id="rId5" Type="http://schemas.openxmlformats.org/officeDocument/2006/relationships/image" Target="../media/image1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2.xml"/><Relationship Id="rId5" Type="http://schemas.openxmlformats.org/officeDocument/2006/relationships/image" Target="../media/image13.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2.xml"/><Relationship Id="rId5" Type="http://schemas.openxmlformats.org/officeDocument/2006/relationships/image" Target="../media/image18.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19.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20.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2.xml"/><Relationship Id="rId5" Type="http://schemas.openxmlformats.org/officeDocument/2006/relationships/image" Target="../media/image21.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2.xml"/><Relationship Id="rId5" Type="http://schemas.openxmlformats.org/officeDocument/2006/relationships/image" Target="../media/image22.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2.xml"/><Relationship Id="rId5" Type="http://schemas.openxmlformats.org/officeDocument/2006/relationships/image" Target="../media/image23.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image" Target="../media/image2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2.xml"/><Relationship Id="rId5" Type="http://schemas.openxmlformats.org/officeDocument/2006/relationships/image" Target="../media/image25.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2.xml"/><Relationship Id="rId5" Type="http://schemas.openxmlformats.org/officeDocument/2006/relationships/image" Target="../media/image26.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27.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2.xml"/><Relationship Id="rId5" Type="http://schemas.openxmlformats.org/officeDocument/2006/relationships/image" Target="../media/image28.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2.xml"/><Relationship Id="rId5" Type="http://schemas.openxmlformats.org/officeDocument/2006/relationships/image" Target="../media/image29.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2.xml"/><Relationship Id="rId5" Type="http://schemas.openxmlformats.org/officeDocument/2006/relationships/image" Target="../media/image30.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2.xml"/><Relationship Id="rId5" Type="http://schemas.openxmlformats.org/officeDocument/2006/relationships/image" Target="../media/image31.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2.xml"/><Relationship Id="rId5" Type="http://schemas.openxmlformats.org/officeDocument/2006/relationships/image" Target="../media/image32.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2.xml"/><Relationship Id="rId5" Type="http://schemas.openxmlformats.org/officeDocument/2006/relationships/image" Target="../media/image33.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2.xml"/><Relationship Id="rId5" Type="http://schemas.openxmlformats.org/officeDocument/2006/relationships/image" Target="../media/image3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2.xml"/><Relationship Id="rId5" Type="http://schemas.openxmlformats.org/officeDocument/2006/relationships/image" Target="../media/image35.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a:xfrm>
            <a:off x="523874" y="846290"/>
            <a:ext cx="8566890" cy="2387600"/>
          </a:xfrm>
        </p:spPr>
        <p:txBody>
          <a:bodyPr/>
          <a:lstStyle/>
          <a:p>
            <a:r>
              <a:rPr lang="en-US" dirty="0">
                <a:latin typeface="+mj-lt"/>
              </a:rPr>
              <a:t>Community Development</a:t>
            </a:r>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a:xfrm>
            <a:off x="523874" y="3310043"/>
            <a:ext cx="11144252" cy="1655762"/>
          </a:xfrm>
        </p:spPr>
        <p:txBody>
          <a:bodyPr/>
          <a:lstStyle/>
          <a:p>
            <a:r>
              <a:rPr lang="en-US" b="1" dirty="0">
                <a:latin typeface="+mn-lt"/>
              </a:rPr>
              <a:t>Rubaina Anjum</a:t>
            </a:r>
            <a:r>
              <a:rPr lang="en-US" b="1" baseline="30000" dirty="0">
                <a:latin typeface="+mn-lt"/>
              </a:rPr>
              <a:t>1,</a:t>
            </a:r>
            <a:r>
              <a:rPr lang="en-US" baseline="30000" dirty="0"/>
              <a:t>2</a:t>
            </a:r>
            <a:r>
              <a:rPr lang="en-US" b="1" dirty="0">
                <a:latin typeface="+mn-lt"/>
              </a:rPr>
              <a:t>, Benjamin E. K. Ryan</a:t>
            </a:r>
            <a:r>
              <a:rPr lang="en-US" b="1" baseline="30000" dirty="0">
                <a:latin typeface="+mn-lt"/>
              </a:rPr>
              <a:t>1,2</a:t>
            </a:r>
            <a:r>
              <a:rPr lang="en-US" b="1" dirty="0">
                <a:latin typeface="+mn-lt"/>
              </a:rPr>
              <a:t>, Renata A Lucchesi Kadri</a:t>
            </a:r>
            <a:r>
              <a:rPr lang="en-US" baseline="30000" dirty="0"/>
              <a:t>3,5</a:t>
            </a:r>
            <a:r>
              <a:rPr lang="en-US" dirty="0"/>
              <a:t>, Rodrigo Soares</a:t>
            </a:r>
            <a:r>
              <a:rPr lang="en-US" baseline="30000" dirty="0"/>
              <a:t>4</a:t>
            </a:r>
          </a:p>
          <a:p>
            <a:r>
              <a:rPr lang="en-US" sz="1600" b="1" baseline="30000" dirty="0">
                <a:latin typeface="+mn-lt"/>
              </a:rPr>
              <a:t>1</a:t>
            </a:r>
            <a:r>
              <a:rPr lang="en-US" sz="1600" b="1" dirty="0">
                <a:latin typeface="+mn-lt"/>
              </a:rPr>
              <a:t>Gund Institute for Environment, </a:t>
            </a:r>
            <a:r>
              <a:rPr lang="en-US" sz="1600" baseline="30000" dirty="0"/>
              <a:t>2</a:t>
            </a:r>
            <a:r>
              <a:rPr lang="en-US" sz="1600" dirty="0"/>
              <a:t>Community Development and Applied Economics, </a:t>
            </a:r>
            <a:r>
              <a:rPr lang="en-US" sz="1600" baseline="30000" dirty="0"/>
              <a:t>3</a:t>
            </a:r>
            <a:r>
              <a:rPr lang="en-US" sz="1600" dirty="0"/>
              <a:t>Geography and Geosciences Department, </a:t>
            </a:r>
            <a:r>
              <a:rPr lang="en-US" sz="1600" baseline="30000" dirty="0"/>
              <a:t>4</a:t>
            </a:r>
            <a:r>
              <a:rPr lang="en-US" sz="1600" dirty="0"/>
              <a:t>Department of Agriculture, Landscape &amp; Environment, </a:t>
            </a:r>
            <a:r>
              <a:rPr lang="en-US" sz="1600" baseline="30000" dirty="0"/>
              <a:t>5</a:t>
            </a:r>
            <a:r>
              <a:rPr lang="en-US" sz="1600" dirty="0"/>
              <a:t>Environmental Program</a:t>
            </a:r>
          </a:p>
        </p:txBody>
      </p:sp>
      <p:grpSp>
        <p:nvGrpSpPr>
          <p:cNvPr id="9" name="Group 8">
            <a:extLst>
              <a:ext uri="{FF2B5EF4-FFF2-40B4-BE49-F238E27FC236}">
                <a16:creationId xmlns:a16="http://schemas.microsoft.com/office/drawing/2014/main" id="{65DD64C5-F4CB-DA2B-3A1E-19A6E781B93F}"/>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9E29D295-8FDA-A17D-826B-30D38892421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829CAD50-2B5F-D301-57E0-14425BE24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E91C6FC5-5DEE-964F-C8AF-CA0EBDEA29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4" name="Subtitle 2">
            <a:extLst>
              <a:ext uri="{FF2B5EF4-FFF2-40B4-BE49-F238E27FC236}">
                <a16:creationId xmlns:a16="http://schemas.microsoft.com/office/drawing/2014/main" id="{134C9C11-E6B2-5B44-26B8-190736CDD404}"/>
              </a:ext>
            </a:extLst>
          </p:cNvPr>
          <p:cNvSpPr txBox="1">
            <a:spLocks/>
          </p:cNvSpPr>
          <p:nvPr/>
        </p:nvSpPr>
        <p:spPr>
          <a:xfrm>
            <a:off x="523874" y="4366834"/>
            <a:ext cx="11144252" cy="1564327"/>
          </a:xfrm>
          <a:prstGeom prst="rect">
            <a:avLst/>
          </a:prstGeom>
        </p:spPr>
        <p:txBody>
          <a:bodyP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mn-lt"/>
                <a:ea typeface="+mn-ea"/>
                <a:cs typeface="Poppins Medium"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Recommended Citation:</a:t>
            </a:r>
          </a:p>
          <a:p>
            <a:r>
              <a:rPr lang="en-US" b="0" dirty="0"/>
              <a:t>Anjum, R., Ryan, B., Kadri, R., Soares, R., 2026. Chapter 11: Community Development. In Galford, G.L., Balerna, J.A., Turner H.C., </a:t>
            </a:r>
            <a:r>
              <a:rPr lang="en-US" b="0" dirty="0" err="1"/>
              <a:t>Sardonis</a:t>
            </a:r>
            <a:r>
              <a:rPr lang="en-US" b="0" dirty="0"/>
              <a:t>, A., Peplinski, H. (Eds), The Vermont Climate Assessment 2025. Burlington, Vermont: Climate Measurements Center of Excellence, Gund Institute for Environment at the University of Vermont. DOI: 10.5281/zenodo.20272849. Accessed online at </a:t>
            </a:r>
            <a:r>
              <a:rPr lang="en-US" b="0" u="sng" dirty="0"/>
              <a:t>https://vtclimate.org</a:t>
            </a:r>
            <a:r>
              <a:rPr lang="en-US" b="0" dirty="0"/>
              <a:t>.</a:t>
            </a:r>
          </a:p>
        </p:txBody>
      </p:sp>
    </p:spTree>
    <p:extLst>
      <p:ext uri="{BB962C8B-B14F-4D97-AF65-F5344CB8AC3E}">
        <p14:creationId xmlns:p14="http://schemas.microsoft.com/office/powerpoint/2010/main" val="311507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DD52DB-6667-88B4-0765-C9F70796D7BD}"/>
              </a:ext>
            </a:extLst>
          </p:cNvPr>
          <p:cNvSpPr>
            <a:spLocks noGrp="1"/>
          </p:cNvSpPr>
          <p:nvPr>
            <p:ph type="ctrTitle"/>
          </p:nvPr>
        </p:nvSpPr>
        <p:spPr/>
        <p:txBody>
          <a:bodyPr/>
          <a:lstStyle/>
          <a:p>
            <a:r>
              <a:rPr lang="en-US" dirty="0"/>
              <a:t>11.2 Background</a:t>
            </a:r>
          </a:p>
        </p:txBody>
      </p:sp>
      <p:grpSp>
        <p:nvGrpSpPr>
          <p:cNvPr id="7" name="Group 6">
            <a:extLst>
              <a:ext uri="{FF2B5EF4-FFF2-40B4-BE49-F238E27FC236}">
                <a16:creationId xmlns:a16="http://schemas.microsoft.com/office/drawing/2014/main" id="{D6E43799-6D1D-875F-5D52-2019764973FB}"/>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5657E55E-7514-DC56-8F47-DE7A59805FD0}"/>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39E38B8-6DD6-B2C7-925D-3D99F225AF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EBB369CF-7D36-2134-2CF5-E84094ECCE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477357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40678B-DE10-E0B0-C359-E8B4CCB8B448}"/>
              </a:ext>
            </a:extLst>
          </p:cNvPr>
          <p:cNvSpPr>
            <a:spLocks noGrp="1" noRot="1" noMove="1" noResize="1" noEditPoints="1" noAdjustHandles="1" noChangeArrowheads="1" noChangeShapeType="1"/>
          </p:cNvSpPr>
          <p:nvPr>
            <p:ph type="title"/>
          </p:nvPr>
        </p:nvSpPr>
        <p:spPr/>
        <p:txBody>
          <a:bodyPr>
            <a:normAutofit/>
          </a:bodyPr>
          <a:lstStyle/>
          <a:p>
            <a:r>
              <a:rPr lang="en-US" i="1" dirty="0"/>
              <a:t>Figure 11-1 </a:t>
            </a:r>
            <a:endParaRPr lang="en-US" dirty="0"/>
          </a:p>
        </p:txBody>
      </p:sp>
      <p:grpSp>
        <p:nvGrpSpPr>
          <p:cNvPr id="7" name="Group 6">
            <a:extLst>
              <a:ext uri="{FF2B5EF4-FFF2-40B4-BE49-F238E27FC236}">
                <a16:creationId xmlns:a16="http://schemas.microsoft.com/office/drawing/2014/main" id="{9BF45929-21FE-F215-FDF1-3C3F6E47DEB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C0C8BA7B-7E25-0244-4370-EE9BC2D33288}"/>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3F4B638A-1510-41A5-FF0A-8E398A805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CD57A68E-34BF-1C80-2FFF-0C5030AE99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pic>
        <p:nvPicPr>
          <p:cNvPr id="2" name="Picture 1" descr="Two maps display population distribution across Vermont counties and towns using five shades of gray, with darker shades indicating higher populations. The County map highlights Chittenden as most populous, followed by Franklin, Washington, Rutland, and Windsor. Meanwhile, the town map shows population concentration in specific towns, with legends and scale bars included for reference. Most populous towns are concentrated along Lake Champlain, and along the New Hampshire boarder.">
            <a:extLst>
              <a:ext uri="{FF2B5EF4-FFF2-40B4-BE49-F238E27FC236}">
                <a16:creationId xmlns:a16="http://schemas.microsoft.com/office/drawing/2014/main" id="{7EEAFE80-458A-FEB8-E026-2329EF9C88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6740" y="359347"/>
            <a:ext cx="7509485" cy="5632114"/>
          </a:xfrm>
          <a:prstGeom prst="rect">
            <a:avLst/>
          </a:prstGeom>
        </p:spPr>
      </p:pic>
      <p:sp>
        <p:nvSpPr>
          <p:cNvPr id="10" name="TextBox 9">
            <a:extLst>
              <a:ext uri="{FF2B5EF4-FFF2-40B4-BE49-F238E27FC236}">
                <a16:creationId xmlns:a16="http://schemas.microsoft.com/office/drawing/2014/main" id="{61081A86-C4CB-9C46-22F9-BE8168B54AEE}"/>
              </a:ext>
            </a:extLst>
          </p:cNvPr>
          <p:cNvSpPr txBox="1"/>
          <p:nvPr/>
        </p:nvSpPr>
        <p:spPr>
          <a:xfrm>
            <a:off x="694700" y="1557339"/>
            <a:ext cx="3752040" cy="3867725"/>
          </a:xfrm>
          <a:prstGeom prst="rect">
            <a:avLst/>
          </a:prstGeom>
          <a:noFill/>
        </p:spPr>
        <p:txBody>
          <a:bodyPr wrap="square">
            <a:spAutoFit/>
          </a:bodyPr>
          <a:lstStyle/>
          <a:p>
            <a:pPr marL="0" marR="0">
              <a:spcAft>
                <a:spcPts val="1000"/>
              </a:spcAft>
              <a:buNone/>
            </a:pPr>
            <a:r>
              <a:rPr lang="en-US" sz="2400" b="1" i="1" dirty="0">
                <a:solidFill>
                  <a:schemeClr val="bg1"/>
                </a:solidFill>
                <a:effectLst/>
                <a:latin typeface="+mn-lt"/>
                <a:ea typeface="Malgun Gothic" panose="020B0503020000020004" pitchFamily="34" charset="-127"/>
                <a:cs typeface="Tunga" panose="020B0502040204020203" pitchFamily="34" charset="0"/>
              </a:rPr>
              <a:t>Population density by county (left) and population density by town (right) using 2024 American Community Survey (ACS) 5-year estimates </a:t>
            </a:r>
          </a:p>
          <a:p>
            <a:pPr marL="0" marR="0">
              <a:spcBef>
                <a:spcPts val="600"/>
              </a:spcBef>
              <a:spcAft>
                <a:spcPts val="600"/>
              </a:spcAft>
              <a:buNone/>
            </a:pPr>
            <a:r>
              <a:rPr lang="en-US" sz="1800" dirty="0">
                <a:solidFill>
                  <a:schemeClr val="bg1"/>
                </a:solidFill>
                <a:effectLst/>
                <a:latin typeface="+mn-lt"/>
                <a:ea typeface="Malgun Gothic" panose="020B0503020000020004" pitchFamily="34" charset="-127"/>
                <a:cs typeface="Tunga" panose="020B0502040204020203" pitchFamily="34" charset="0"/>
              </a:rPr>
              <a:t>Source: U.S. Census Bureau (2024b) </a:t>
            </a:r>
          </a:p>
          <a:p>
            <a:pPr marL="0" marR="0">
              <a:spcBef>
                <a:spcPts val="600"/>
              </a:spcBef>
              <a:spcAft>
                <a:spcPts val="600"/>
              </a:spcAft>
              <a:buNone/>
            </a:pPr>
            <a:r>
              <a:rPr lang="en-US" sz="1800" dirty="0">
                <a:solidFill>
                  <a:schemeClr val="bg1"/>
                </a:solidFill>
                <a:effectLst/>
                <a:latin typeface="+mn-lt"/>
                <a:ea typeface="Malgun Gothic" panose="020B0503020000020004" pitchFamily="34" charset="-127"/>
                <a:cs typeface="Tunga" panose="020B0502040204020203" pitchFamily="34" charset="0"/>
              </a:rPr>
              <a:t>Note: Visualization by Hannah C. Turner </a:t>
            </a:r>
            <a:endParaRPr lang="en-US" sz="1000"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Tree>
    <p:extLst>
      <p:ext uri="{BB962C8B-B14F-4D97-AF65-F5344CB8AC3E}">
        <p14:creationId xmlns:p14="http://schemas.microsoft.com/office/powerpoint/2010/main" val="2475705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D81A7-2DB4-0EE3-0A48-2272D9DBE9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06118A-A62A-7141-2236-A6B35532FE07}"/>
              </a:ext>
            </a:extLst>
          </p:cNvPr>
          <p:cNvSpPr>
            <a:spLocks noGrp="1" noRot="1" noMove="1" noResize="1" noEditPoints="1" noAdjustHandles="1" noChangeArrowheads="1" noChangeShapeType="1"/>
          </p:cNvSpPr>
          <p:nvPr>
            <p:ph type="title"/>
          </p:nvPr>
        </p:nvSpPr>
        <p:spPr/>
        <p:txBody>
          <a:bodyPr>
            <a:normAutofit/>
          </a:bodyPr>
          <a:lstStyle/>
          <a:p>
            <a:r>
              <a:rPr lang="en-US" i="1"/>
              <a:t>Figure 11-2 </a:t>
            </a:r>
            <a:endParaRPr lang="en-US" dirty="0"/>
          </a:p>
        </p:txBody>
      </p:sp>
      <p:grpSp>
        <p:nvGrpSpPr>
          <p:cNvPr id="7" name="Group 6">
            <a:extLst>
              <a:ext uri="{FF2B5EF4-FFF2-40B4-BE49-F238E27FC236}">
                <a16:creationId xmlns:a16="http://schemas.microsoft.com/office/drawing/2014/main" id="{48BC4F0B-D168-81D4-4F83-64ADDF76DCE2}"/>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B8E51EC-4586-27E9-4F53-0B0CB601A888}"/>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FA168E0E-C5DD-EA4F-43A6-95ACEC6A8A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AD74D5F-498B-FA05-CBDA-BC66622410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pic>
        <p:nvPicPr>
          <p:cNvPr id="10" name="Picture 9" descr="Diagram illustrating vulnerability to flooding through three interconnected components: Exposure, Susceptibility, and Adaptive Capacity. Each component is defined with examples and solutions, using black text in rounded boxes connected by plus and minus signs, highlighting how investing in nature-based solutions, updating flood risk programs, and diversifying post-flood aid can reduce overall vulnerability.">
            <a:extLst>
              <a:ext uri="{FF2B5EF4-FFF2-40B4-BE49-F238E27FC236}">
                <a16:creationId xmlns:a16="http://schemas.microsoft.com/office/drawing/2014/main" id="{B4BE0022-0558-A9E0-7893-4217F099517F}"/>
              </a:ext>
            </a:extLst>
          </p:cNvPr>
          <p:cNvPicPr>
            <a:picLocks noChangeAspect="1"/>
          </p:cNvPicPr>
          <p:nvPr/>
        </p:nvPicPr>
        <p:blipFill>
          <a:blip r:embed="rId5"/>
          <a:stretch>
            <a:fillRect/>
          </a:stretch>
        </p:blipFill>
        <p:spPr>
          <a:xfrm>
            <a:off x="2996504" y="778075"/>
            <a:ext cx="9107814" cy="5123145"/>
          </a:xfrm>
          <a:prstGeom prst="rect">
            <a:avLst/>
          </a:prstGeom>
        </p:spPr>
      </p:pic>
      <p:sp>
        <p:nvSpPr>
          <p:cNvPr id="4" name="TextBox 3">
            <a:extLst>
              <a:ext uri="{FF2B5EF4-FFF2-40B4-BE49-F238E27FC236}">
                <a16:creationId xmlns:a16="http://schemas.microsoft.com/office/drawing/2014/main" id="{49D90D9F-A0F1-0C56-9781-85262F855642}"/>
              </a:ext>
            </a:extLst>
          </p:cNvPr>
          <p:cNvSpPr txBox="1"/>
          <p:nvPr/>
        </p:nvSpPr>
        <p:spPr>
          <a:xfrm>
            <a:off x="694700" y="1754868"/>
            <a:ext cx="2301804" cy="4113947"/>
          </a:xfrm>
          <a:prstGeom prst="rect">
            <a:avLst/>
          </a:prstGeom>
          <a:noFill/>
        </p:spPr>
        <p:txBody>
          <a:bodyPr wrap="square">
            <a:spAutoFit/>
          </a:bodyPr>
          <a:lstStyle/>
          <a:p>
            <a:pPr marL="0" marR="0">
              <a:spcAft>
                <a:spcPts val="1000"/>
              </a:spcAft>
              <a:buNone/>
            </a:pPr>
            <a:r>
              <a:rPr lang="en-US" sz="2800" b="1" i="1" dirty="0">
                <a:solidFill>
                  <a:schemeClr val="bg1"/>
                </a:solidFill>
                <a:effectLst/>
                <a:latin typeface="+mn-lt"/>
                <a:ea typeface="Malgun Gothic" panose="020B0503020000020004" pitchFamily="34" charset="-127"/>
                <a:cs typeface="Tunga" panose="020B0502040204020203" pitchFamily="34" charset="0"/>
              </a:rPr>
              <a:t>Assessing and addressing vulnerability for a flood hazard</a:t>
            </a:r>
          </a:p>
          <a:p>
            <a:pPr marL="0" marR="0">
              <a:spcBef>
                <a:spcPts val="600"/>
              </a:spcBef>
              <a:spcAft>
                <a:spcPts val="600"/>
              </a:spcAft>
              <a:buNone/>
            </a:pPr>
            <a:r>
              <a:rPr lang="en-US" sz="2000" dirty="0">
                <a:solidFill>
                  <a:schemeClr val="bg1"/>
                </a:solidFill>
                <a:effectLst/>
                <a:latin typeface="+mn-lt"/>
                <a:ea typeface="Malgun Gothic" panose="020B0503020000020004" pitchFamily="34" charset="-127"/>
                <a:cs typeface="Tunga" panose="020B0502040204020203" pitchFamily="34" charset="0"/>
              </a:rPr>
              <a:t>Source: Data visualization by authors and Jessica A. </a:t>
            </a:r>
            <a:r>
              <a:rPr lang="en-US" sz="2000" dirty="0" err="1">
                <a:solidFill>
                  <a:schemeClr val="bg1"/>
                </a:solidFill>
                <a:effectLst/>
                <a:latin typeface="+mn-lt"/>
                <a:ea typeface="Malgun Gothic" panose="020B0503020000020004" pitchFamily="34" charset="-127"/>
                <a:cs typeface="Tunga" panose="020B0502040204020203" pitchFamily="34" charset="0"/>
              </a:rPr>
              <a:t>Balerna</a:t>
            </a:r>
            <a:endParaRPr lang="en-US" sz="1050"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Tree>
    <p:extLst>
      <p:ext uri="{BB962C8B-B14F-4D97-AF65-F5344CB8AC3E}">
        <p14:creationId xmlns:p14="http://schemas.microsoft.com/office/powerpoint/2010/main" val="1037465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BFFB3-DEBC-56B4-75AB-CEEAA74775F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CE7A20-F428-89A9-BA08-60031B55C255}"/>
              </a:ext>
            </a:extLst>
          </p:cNvPr>
          <p:cNvSpPr>
            <a:spLocks noGrp="1"/>
          </p:cNvSpPr>
          <p:nvPr>
            <p:ph type="ctrTitle"/>
          </p:nvPr>
        </p:nvSpPr>
        <p:spPr/>
        <p:txBody>
          <a:bodyPr/>
          <a:lstStyle/>
          <a:p>
            <a:r>
              <a:rPr lang="en-US" dirty="0"/>
              <a:t>11.3 Demography</a:t>
            </a:r>
          </a:p>
        </p:txBody>
      </p:sp>
      <p:grpSp>
        <p:nvGrpSpPr>
          <p:cNvPr id="7" name="Group 6">
            <a:extLst>
              <a:ext uri="{FF2B5EF4-FFF2-40B4-BE49-F238E27FC236}">
                <a16:creationId xmlns:a16="http://schemas.microsoft.com/office/drawing/2014/main" id="{A46A246D-B9EA-A8D9-AFEA-CE5EF40CEC46}"/>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36E0EC77-789F-A608-2A86-A5EEA252E50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E41C5680-F531-4024-D53D-4B49E823C2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AF326933-FD6F-58E1-62DF-99C3FE8D98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545823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07D19-D573-56CB-3C3E-9E255B76D48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6C4DBDEF-6C01-B9FE-3CD0-B8795DA19945}"/>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4FAC9A8-B39F-807C-AFE2-381A4D01D83D}"/>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9F1508EF-D240-5D69-3346-1E26078416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A7BC44F7-8208-B771-BD78-026F64E246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3" name="Subtitle 8">
            <a:extLst>
              <a:ext uri="{FF2B5EF4-FFF2-40B4-BE49-F238E27FC236}">
                <a16:creationId xmlns:a16="http://schemas.microsoft.com/office/drawing/2014/main" id="{09D138DA-5AE3-DDB1-91FF-B6E4BE8546B6}"/>
              </a:ext>
            </a:extLst>
          </p:cNvPr>
          <p:cNvSpPr txBox="1">
            <a:spLocks/>
          </p:cNvSpPr>
          <p:nvPr/>
        </p:nvSpPr>
        <p:spPr>
          <a:xfrm>
            <a:off x="550606" y="3602038"/>
            <a:ext cx="8566890"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2" name="Picture 1" descr="Age pyramid of Vermont's population in 2020. The blue half is the distribution of the males and the red of females. We see that most of the population between 29 and 59, with far fewer young people and kids. ">
            <a:extLst>
              <a:ext uri="{FF2B5EF4-FFF2-40B4-BE49-F238E27FC236}">
                <a16:creationId xmlns:a16="http://schemas.microsoft.com/office/drawing/2014/main" id="{D40DB841-616F-D6D3-D1B9-363737D52CE9}"/>
              </a:ext>
            </a:extLst>
          </p:cNvPr>
          <p:cNvPicPr>
            <a:picLocks noChangeAspect="1"/>
          </p:cNvPicPr>
          <p:nvPr/>
        </p:nvPicPr>
        <p:blipFill>
          <a:blip r:embed="rId5"/>
          <a:stretch>
            <a:fillRect/>
          </a:stretch>
        </p:blipFill>
        <p:spPr>
          <a:xfrm>
            <a:off x="1100858" y="971644"/>
            <a:ext cx="5353050" cy="3458210"/>
          </a:xfrm>
          <a:prstGeom prst="rect">
            <a:avLst/>
          </a:prstGeom>
        </p:spPr>
      </p:pic>
      <p:pic>
        <p:nvPicPr>
          <p:cNvPr id="4" name="Picture 3" descr="Age pyramid of Vermont in 2024. It is a similar image to the one in 2020 but we see an increase in the number of people of 67 and 85+ years old.">
            <a:extLst>
              <a:ext uri="{FF2B5EF4-FFF2-40B4-BE49-F238E27FC236}">
                <a16:creationId xmlns:a16="http://schemas.microsoft.com/office/drawing/2014/main" id="{46867DF0-68B6-84B8-3D81-1B3E0A27F62C}"/>
              </a:ext>
            </a:extLst>
          </p:cNvPr>
          <p:cNvPicPr>
            <a:picLocks noChangeAspect="1"/>
          </p:cNvPicPr>
          <p:nvPr/>
        </p:nvPicPr>
        <p:blipFill>
          <a:blip r:embed="rId6"/>
          <a:stretch>
            <a:fillRect/>
          </a:stretch>
        </p:blipFill>
        <p:spPr>
          <a:xfrm>
            <a:off x="6453908" y="958642"/>
            <a:ext cx="5395114" cy="3458210"/>
          </a:xfrm>
          <a:prstGeom prst="rect">
            <a:avLst/>
          </a:prstGeom>
        </p:spPr>
      </p:pic>
      <p:sp>
        <p:nvSpPr>
          <p:cNvPr id="15" name="TextBox 14">
            <a:extLst>
              <a:ext uri="{FF2B5EF4-FFF2-40B4-BE49-F238E27FC236}">
                <a16:creationId xmlns:a16="http://schemas.microsoft.com/office/drawing/2014/main" id="{4B6E2024-7A28-EF13-0A08-36A15ACABE2C}"/>
              </a:ext>
            </a:extLst>
          </p:cNvPr>
          <p:cNvSpPr txBox="1"/>
          <p:nvPr/>
        </p:nvSpPr>
        <p:spPr>
          <a:xfrm>
            <a:off x="357908" y="314315"/>
            <a:ext cx="6096000" cy="646331"/>
          </a:xfrm>
          <a:prstGeom prst="rect">
            <a:avLst/>
          </a:prstGeom>
          <a:noFill/>
        </p:spPr>
        <p:txBody>
          <a:bodyPr wrap="square">
            <a:spAutoFit/>
          </a:bodyPr>
          <a:lstStyle/>
          <a:p>
            <a:r>
              <a:rPr lang="en-US" sz="3600" b="1" i="1" dirty="0">
                <a:solidFill>
                  <a:schemeClr val="bg1"/>
                </a:solidFill>
                <a:effectLst/>
                <a:latin typeface="+mn-lt"/>
                <a:ea typeface="Malgun Gothic" panose="020B0503020000020004" pitchFamily="34" charset="-127"/>
                <a:cs typeface="Tunga" panose="020B0502040204020203" pitchFamily="34" charset="0"/>
              </a:rPr>
              <a:t>Figure 11- 3 </a:t>
            </a:r>
            <a:endParaRPr lang="en-US" sz="3600" b="1" i="1" dirty="0">
              <a:solidFill>
                <a:schemeClr val="bg1"/>
              </a:solidFill>
            </a:endParaRPr>
          </a:p>
        </p:txBody>
      </p:sp>
      <p:sp>
        <p:nvSpPr>
          <p:cNvPr id="17" name="TextBox 16">
            <a:extLst>
              <a:ext uri="{FF2B5EF4-FFF2-40B4-BE49-F238E27FC236}">
                <a16:creationId xmlns:a16="http://schemas.microsoft.com/office/drawing/2014/main" id="{36CA7151-7F69-FB61-64D6-65F1C045CD6B}"/>
              </a:ext>
            </a:extLst>
          </p:cNvPr>
          <p:cNvSpPr txBox="1"/>
          <p:nvPr/>
        </p:nvSpPr>
        <p:spPr>
          <a:xfrm>
            <a:off x="550606" y="4743143"/>
            <a:ext cx="11298416" cy="1036181"/>
          </a:xfrm>
          <a:prstGeom prst="rect">
            <a:avLst/>
          </a:prstGeom>
          <a:noFill/>
        </p:spPr>
        <p:txBody>
          <a:bodyPr wrap="square">
            <a:spAutoFit/>
          </a:bodyPr>
          <a:lstStyle/>
          <a:p>
            <a:pPr marL="0" marR="0">
              <a:spcAft>
                <a:spcPts val="1000"/>
              </a:spcAft>
              <a:buNone/>
            </a:pPr>
            <a:r>
              <a:rPr lang="en-US" sz="2800" b="1" i="1" dirty="0">
                <a:solidFill>
                  <a:schemeClr val="bg1"/>
                </a:solidFill>
                <a:effectLst/>
                <a:latin typeface="+mn-lt"/>
                <a:ea typeface="Malgun Gothic" panose="020B0503020000020004" pitchFamily="34" charset="-127"/>
                <a:cs typeface="Tunga" panose="020B0502040204020203" pitchFamily="34" charset="0"/>
              </a:rPr>
              <a:t>Vermont population pyramids for 2020 (top) and 2024 (bottom)</a:t>
            </a:r>
          </a:p>
          <a:p>
            <a:pPr marL="0" marR="0">
              <a:spcBef>
                <a:spcPts val="600"/>
              </a:spcBef>
              <a:spcAft>
                <a:spcPts val="600"/>
              </a:spcAft>
              <a:buNone/>
            </a:pPr>
            <a:r>
              <a:rPr lang="en-US" sz="2000" dirty="0">
                <a:solidFill>
                  <a:schemeClr val="bg1"/>
                </a:solidFill>
                <a:effectLst/>
                <a:latin typeface="+mn-lt"/>
                <a:ea typeface="Malgun Gothic" panose="020B0503020000020004" pitchFamily="34" charset="-127"/>
                <a:cs typeface="Tunga" panose="020B0502040204020203" pitchFamily="34" charset="0"/>
              </a:rPr>
              <a:t>Source: U.S. Census Bureau (2024b)</a:t>
            </a:r>
            <a:endParaRPr lang="en-US" sz="1050"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Tree>
    <p:extLst>
      <p:ext uri="{BB962C8B-B14F-4D97-AF65-F5344CB8AC3E}">
        <p14:creationId xmlns:p14="http://schemas.microsoft.com/office/powerpoint/2010/main" val="1360489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58C47-5BC0-2F62-95C2-7AB018088E2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F6C8CB-0C09-CF00-DE42-98C213FE1D06}"/>
              </a:ext>
            </a:extLst>
          </p:cNvPr>
          <p:cNvSpPr>
            <a:spLocks noGrp="1" noRot="1" noMove="1" noResize="1" noEditPoints="1" noAdjustHandles="1" noChangeArrowheads="1" noChangeShapeType="1"/>
          </p:cNvSpPr>
          <p:nvPr>
            <p:ph type="title"/>
          </p:nvPr>
        </p:nvSpPr>
        <p:spPr/>
        <p:txBody>
          <a:bodyPr>
            <a:normAutofit/>
          </a:bodyPr>
          <a:lstStyle/>
          <a:p>
            <a:r>
              <a:rPr lang="en-US" i="1" dirty="0"/>
              <a:t>Table 11-1 </a:t>
            </a:r>
            <a:endParaRPr lang="en-US" dirty="0"/>
          </a:p>
        </p:txBody>
      </p:sp>
      <p:grpSp>
        <p:nvGrpSpPr>
          <p:cNvPr id="7" name="Group 6">
            <a:extLst>
              <a:ext uri="{FF2B5EF4-FFF2-40B4-BE49-F238E27FC236}">
                <a16:creationId xmlns:a16="http://schemas.microsoft.com/office/drawing/2014/main" id="{33E90CBE-2F0D-9470-DCAF-E3F1D67BDF64}"/>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CE9A4B4-22CF-052C-CB6D-55A36F7DDB9D}"/>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7509F0D5-5371-6360-4C1D-92ACC99971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DCB01D62-E51D-48C3-11C7-949152EACE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4" name="TextBox 13">
            <a:extLst>
              <a:ext uri="{FF2B5EF4-FFF2-40B4-BE49-F238E27FC236}">
                <a16:creationId xmlns:a16="http://schemas.microsoft.com/office/drawing/2014/main" id="{70B9EA32-AA75-0B94-C94B-6B1721FA42B3}"/>
              </a:ext>
            </a:extLst>
          </p:cNvPr>
          <p:cNvSpPr txBox="1"/>
          <p:nvPr/>
        </p:nvSpPr>
        <p:spPr>
          <a:xfrm>
            <a:off x="2895600" y="909493"/>
            <a:ext cx="8421970" cy="523220"/>
          </a:xfrm>
          <a:prstGeom prst="rect">
            <a:avLst/>
          </a:prstGeom>
          <a:noFill/>
        </p:spPr>
        <p:txBody>
          <a:bodyPr wrap="square" rtlCol="0">
            <a:spAutoFit/>
          </a:bodyPr>
          <a:lstStyle/>
          <a:p>
            <a:r>
              <a:rPr lang="en-US" sz="2800" b="1" i="1" dirty="0">
                <a:solidFill>
                  <a:schemeClr val="bg1"/>
                </a:solidFill>
              </a:rPr>
              <a:t>Vermont population by age group in 2020 and 2024 </a:t>
            </a:r>
            <a:endParaRPr lang="en-BR" sz="2800" b="1" i="1" dirty="0">
              <a:solidFill>
                <a:schemeClr val="bg1"/>
              </a:solidFill>
            </a:endParaRPr>
          </a:p>
        </p:txBody>
      </p:sp>
      <p:graphicFrame>
        <p:nvGraphicFramePr>
          <p:cNvPr id="2" name="Table 1">
            <a:extLst>
              <a:ext uri="{FF2B5EF4-FFF2-40B4-BE49-F238E27FC236}">
                <a16:creationId xmlns:a16="http://schemas.microsoft.com/office/drawing/2014/main" id="{E0FE260B-FB19-B4FE-5FA6-729323C35D00}"/>
              </a:ext>
            </a:extLst>
          </p:cNvPr>
          <p:cNvGraphicFramePr>
            <a:graphicFrameLocks noGrp="1"/>
          </p:cNvGraphicFramePr>
          <p:nvPr>
            <p:extLst>
              <p:ext uri="{D42A27DB-BD31-4B8C-83A1-F6EECF244321}">
                <p14:modId xmlns:p14="http://schemas.microsoft.com/office/powerpoint/2010/main" val="1468068810"/>
              </p:ext>
            </p:extLst>
          </p:nvPr>
        </p:nvGraphicFramePr>
        <p:xfrm>
          <a:off x="694701" y="1787293"/>
          <a:ext cx="10973425" cy="3169920"/>
        </p:xfrm>
        <a:graphic>
          <a:graphicData uri="http://schemas.openxmlformats.org/drawingml/2006/table">
            <a:tbl>
              <a:tblPr/>
              <a:tblGrid>
                <a:gridCol w="2844963">
                  <a:extLst>
                    <a:ext uri="{9D8B030D-6E8A-4147-A177-3AD203B41FA5}">
                      <a16:colId xmlns:a16="http://schemas.microsoft.com/office/drawing/2014/main" val="1156945719"/>
                    </a:ext>
                  </a:extLst>
                </a:gridCol>
                <a:gridCol w="2668256">
                  <a:extLst>
                    <a:ext uri="{9D8B030D-6E8A-4147-A177-3AD203B41FA5}">
                      <a16:colId xmlns:a16="http://schemas.microsoft.com/office/drawing/2014/main" val="3943277750"/>
                    </a:ext>
                  </a:extLst>
                </a:gridCol>
                <a:gridCol w="2668256">
                  <a:extLst>
                    <a:ext uri="{9D8B030D-6E8A-4147-A177-3AD203B41FA5}">
                      <a16:colId xmlns:a16="http://schemas.microsoft.com/office/drawing/2014/main" val="1716240172"/>
                    </a:ext>
                  </a:extLst>
                </a:gridCol>
                <a:gridCol w="2791950">
                  <a:extLst>
                    <a:ext uri="{9D8B030D-6E8A-4147-A177-3AD203B41FA5}">
                      <a16:colId xmlns:a16="http://schemas.microsoft.com/office/drawing/2014/main" val="2063988661"/>
                    </a:ext>
                  </a:extLst>
                </a:gridCol>
              </a:tblGrid>
              <a:tr h="384509">
                <a:tc>
                  <a:txBody>
                    <a:bodyPr/>
                    <a:lstStyle/>
                    <a:p>
                      <a:pPr algn="ctr" rtl="0" fontAlgn="base">
                        <a:lnSpc>
                          <a:spcPct val="100000"/>
                        </a:lnSpc>
                        <a:buNone/>
                      </a:pPr>
                      <a:r>
                        <a:rPr lang="en-US" sz="2000" b="1" i="0" dirty="0">
                          <a:solidFill>
                            <a:srgbClr val="0E2841"/>
                          </a:solidFill>
                          <a:effectLst/>
                          <a:latin typeface="Aptos" panose="020B0004020202020204" pitchFamily="34" charset="0"/>
                        </a:rPr>
                        <a:t>Age group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dirty="0">
                          <a:solidFill>
                            <a:srgbClr val="0E2841"/>
                          </a:solidFill>
                          <a:effectLst/>
                          <a:latin typeface="Aptos" panose="020B0004020202020204" pitchFamily="34" charset="0"/>
                        </a:rPr>
                        <a:t>2020 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dirty="0">
                          <a:solidFill>
                            <a:srgbClr val="0E2841"/>
                          </a:solidFill>
                          <a:effectLst/>
                          <a:latin typeface="Aptos" panose="020B0004020202020204" pitchFamily="34" charset="0"/>
                        </a:rPr>
                        <a:t>2024 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dirty="0">
                          <a:solidFill>
                            <a:srgbClr val="0E2841"/>
                          </a:solidFill>
                          <a:effectLst/>
                          <a:latin typeface="Aptos" panose="020B0004020202020204" pitchFamily="34" charset="0"/>
                        </a:rPr>
                        <a:t>Percentage change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69763989"/>
                  </a:ext>
                </a:extLst>
              </a:tr>
              <a:tr h="384509">
                <a:tc>
                  <a:txBody>
                    <a:bodyPr/>
                    <a:lstStyle/>
                    <a:p>
                      <a:pPr algn="ctr" rtl="0" fontAlgn="base">
                        <a:lnSpc>
                          <a:spcPct val="100000"/>
                        </a:lnSpc>
                        <a:buNone/>
                      </a:pPr>
                      <a:r>
                        <a:rPr lang="en-US" sz="2000" b="0" i="0">
                          <a:solidFill>
                            <a:srgbClr val="000000"/>
                          </a:solidFill>
                          <a:effectLst/>
                          <a:latin typeface="Aptos" panose="020B0004020202020204" pitchFamily="34" charset="0"/>
                        </a:rPr>
                        <a:t>0-17 </a:t>
                      </a:r>
                      <a:endParaRPr lang="en-US" sz="36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115,632 </a:t>
                      </a:r>
                      <a:endParaRPr lang="en-US" sz="36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115,986 </a:t>
                      </a:r>
                      <a:endParaRPr lang="en-US" sz="36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0.3% </a:t>
                      </a:r>
                      <a:endParaRPr lang="en-US" sz="36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3496985321"/>
                  </a:ext>
                </a:extLst>
              </a:tr>
              <a:tr h="384509">
                <a:tc>
                  <a:txBody>
                    <a:bodyPr/>
                    <a:lstStyle/>
                    <a:p>
                      <a:pPr algn="ctr" rtl="0" fontAlgn="base">
                        <a:lnSpc>
                          <a:spcPct val="100000"/>
                        </a:lnSpc>
                        <a:buNone/>
                      </a:pPr>
                      <a:r>
                        <a:rPr lang="en-US" sz="2000" b="0" i="0" dirty="0">
                          <a:solidFill>
                            <a:srgbClr val="000000"/>
                          </a:solidFill>
                          <a:effectLst/>
                          <a:latin typeface="Aptos" panose="020B0004020202020204" pitchFamily="34" charset="0"/>
                        </a:rPr>
                        <a:t>18-24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66,619 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64,692 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-2.9%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1084818624"/>
                  </a:ext>
                </a:extLst>
              </a:tr>
              <a:tr h="384509">
                <a:tc>
                  <a:txBody>
                    <a:bodyPr/>
                    <a:lstStyle/>
                    <a:p>
                      <a:pPr algn="ctr" rtl="0" fontAlgn="base">
                        <a:lnSpc>
                          <a:spcPct val="100000"/>
                        </a:lnSpc>
                        <a:buNone/>
                      </a:pPr>
                      <a:r>
                        <a:rPr lang="en-US" sz="2000" b="0" i="0">
                          <a:solidFill>
                            <a:srgbClr val="000000"/>
                          </a:solidFill>
                          <a:effectLst/>
                          <a:latin typeface="Aptos" panose="020B0004020202020204" pitchFamily="34" charset="0"/>
                        </a:rPr>
                        <a:t>25-39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110,439 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118,031 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6.9% </a:t>
                      </a:r>
                      <a:endParaRPr lang="en-US" sz="36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1714362111"/>
                  </a:ext>
                </a:extLst>
              </a:tr>
              <a:tr h="384509">
                <a:tc>
                  <a:txBody>
                    <a:bodyPr/>
                    <a:lstStyle/>
                    <a:p>
                      <a:pPr algn="ctr" rtl="0" fontAlgn="base">
                        <a:lnSpc>
                          <a:spcPct val="100000"/>
                        </a:lnSpc>
                        <a:buNone/>
                      </a:pPr>
                      <a:r>
                        <a:rPr lang="en-US" sz="2000" b="0" i="0" dirty="0">
                          <a:solidFill>
                            <a:srgbClr val="000000"/>
                          </a:solidFill>
                          <a:effectLst/>
                          <a:latin typeface="Aptos" panose="020B0004020202020204" pitchFamily="34" charset="0"/>
                        </a:rPr>
                        <a:t>40-54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115,180 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115,651 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0.4%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1662330371"/>
                  </a:ext>
                </a:extLst>
              </a:tr>
              <a:tr h="384509">
                <a:tc>
                  <a:txBody>
                    <a:bodyPr/>
                    <a:lstStyle/>
                    <a:p>
                      <a:pPr algn="ctr" rtl="0" fontAlgn="base">
                        <a:lnSpc>
                          <a:spcPct val="100000"/>
                        </a:lnSpc>
                        <a:buNone/>
                      </a:pPr>
                      <a:r>
                        <a:rPr lang="en-US" sz="2000" b="0" i="0">
                          <a:solidFill>
                            <a:srgbClr val="000000"/>
                          </a:solidFill>
                          <a:effectLst/>
                          <a:latin typeface="Aptos" panose="020B0004020202020204" pitchFamily="34" charset="0"/>
                        </a:rPr>
                        <a:t>55-64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95,598 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94,067 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-1.6% </a:t>
                      </a:r>
                      <a:endParaRPr lang="en-US" sz="36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3687656760"/>
                  </a:ext>
                </a:extLst>
              </a:tr>
              <a:tr h="384509">
                <a:tc>
                  <a:txBody>
                    <a:bodyPr/>
                    <a:lstStyle/>
                    <a:p>
                      <a:pPr algn="ctr" rtl="0" fontAlgn="base">
                        <a:lnSpc>
                          <a:spcPct val="100000"/>
                        </a:lnSpc>
                        <a:buNone/>
                      </a:pPr>
                      <a:r>
                        <a:rPr lang="en-US" sz="2000" b="0" i="0" dirty="0">
                          <a:solidFill>
                            <a:srgbClr val="000000"/>
                          </a:solidFill>
                          <a:effectLst/>
                          <a:latin typeface="Aptos" panose="020B0004020202020204" pitchFamily="34" charset="0"/>
                        </a:rPr>
                        <a:t>65-79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94,275 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108,433 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15.0%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2221242300"/>
                  </a:ext>
                </a:extLst>
              </a:tr>
              <a:tr h="384509">
                <a:tc>
                  <a:txBody>
                    <a:bodyPr/>
                    <a:lstStyle/>
                    <a:p>
                      <a:pPr algn="ctr" rtl="0" fontAlgn="base">
                        <a:lnSpc>
                          <a:spcPct val="100000"/>
                        </a:lnSpc>
                        <a:buNone/>
                      </a:pPr>
                      <a:r>
                        <a:rPr lang="en-US" sz="2000" b="0" i="0" dirty="0">
                          <a:solidFill>
                            <a:srgbClr val="000000"/>
                          </a:solidFill>
                          <a:effectLst/>
                          <a:latin typeface="Aptos" panose="020B0004020202020204" pitchFamily="34" charset="0"/>
                        </a:rPr>
                        <a:t>80+ </a:t>
                      </a:r>
                      <a:endParaRPr lang="en-US" sz="3600" b="0" i="0" dirty="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26,597 </a:t>
                      </a:r>
                      <a:endParaRPr lang="en-US" sz="3600" b="0" i="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30,246 </a:t>
                      </a:r>
                      <a:endParaRPr lang="en-US" sz="3600" b="0" i="0" dirty="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13.7% </a:t>
                      </a:r>
                      <a:endParaRPr lang="en-US" sz="3600" b="0" i="0" dirty="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3290958998"/>
                  </a:ext>
                </a:extLst>
              </a:tr>
            </a:tbl>
          </a:graphicData>
        </a:graphic>
      </p:graphicFrame>
      <p:sp>
        <p:nvSpPr>
          <p:cNvPr id="10" name="TextBox 9">
            <a:extLst>
              <a:ext uri="{FF2B5EF4-FFF2-40B4-BE49-F238E27FC236}">
                <a16:creationId xmlns:a16="http://schemas.microsoft.com/office/drawing/2014/main" id="{A86E6BE0-215A-43EF-59B6-17C0B257A888}"/>
              </a:ext>
            </a:extLst>
          </p:cNvPr>
          <p:cNvSpPr txBox="1"/>
          <p:nvPr/>
        </p:nvSpPr>
        <p:spPr>
          <a:xfrm>
            <a:off x="620430" y="5278054"/>
            <a:ext cx="6093912" cy="400110"/>
          </a:xfrm>
          <a:prstGeom prst="rect">
            <a:avLst/>
          </a:prstGeom>
          <a:noFill/>
        </p:spPr>
        <p:txBody>
          <a:bodyPr wrap="square">
            <a:spAutoFit/>
          </a:bodyPr>
          <a:lstStyle/>
          <a:p>
            <a:pPr marL="0" marR="0">
              <a:spcBef>
                <a:spcPts val="600"/>
              </a:spcBef>
              <a:spcAft>
                <a:spcPts val="600"/>
              </a:spcAft>
              <a:buNone/>
            </a:pPr>
            <a:r>
              <a:rPr lang="en-US" sz="20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U.S. Census Bureau (2024b)</a:t>
            </a:r>
          </a:p>
        </p:txBody>
      </p:sp>
    </p:spTree>
    <p:extLst>
      <p:ext uri="{BB962C8B-B14F-4D97-AF65-F5344CB8AC3E}">
        <p14:creationId xmlns:p14="http://schemas.microsoft.com/office/powerpoint/2010/main" val="1247431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B1D98-11BD-3C27-A8DE-5793D1DC5BC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E08DA1-5C3F-B4EE-DB9D-8AD9F8C239C6}"/>
              </a:ext>
            </a:extLst>
          </p:cNvPr>
          <p:cNvSpPr>
            <a:spLocks noGrp="1" noRot="1" noMove="1" noResize="1" noEditPoints="1" noAdjustHandles="1" noChangeArrowheads="1" noChangeShapeType="1"/>
          </p:cNvSpPr>
          <p:nvPr>
            <p:ph type="title"/>
          </p:nvPr>
        </p:nvSpPr>
        <p:spPr/>
        <p:txBody>
          <a:bodyPr>
            <a:normAutofit/>
          </a:bodyPr>
          <a:lstStyle/>
          <a:p>
            <a:r>
              <a:rPr lang="en-US" i="1" dirty="0"/>
              <a:t>Table 11-2</a:t>
            </a:r>
            <a:endParaRPr lang="en-US" dirty="0"/>
          </a:p>
        </p:txBody>
      </p:sp>
      <p:grpSp>
        <p:nvGrpSpPr>
          <p:cNvPr id="7" name="Group 6">
            <a:extLst>
              <a:ext uri="{FF2B5EF4-FFF2-40B4-BE49-F238E27FC236}">
                <a16:creationId xmlns:a16="http://schemas.microsoft.com/office/drawing/2014/main" id="{1C9ABB67-14FB-665B-EA6A-4870B219B4A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308F2D20-BC2B-04F9-2304-484571366E9D}"/>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DF6B05DE-06A7-2026-1783-3F15990C44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9C47199-2593-5CBA-4EB1-64D8A1FE2B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4" name="TextBox 13">
            <a:extLst>
              <a:ext uri="{FF2B5EF4-FFF2-40B4-BE49-F238E27FC236}">
                <a16:creationId xmlns:a16="http://schemas.microsoft.com/office/drawing/2014/main" id="{F4012609-E0A8-FB85-BDAC-CC486494157E}"/>
              </a:ext>
            </a:extLst>
          </p:cNvPr>
          <p:cNvSpPr txBox="1"/>
          <p:nvPr/>
        </p:nvSpPr>
        <p:spPr>
          <a:xfrm>
            <a:off x="3022600" y="295935"/>
            <a:ext cx="8789193" cy="1077218"/>
          </a:xfrm>
          <a:prstGeom prst="rect">
            <a:avLst/>
          </a:prstGeom>
          <a:noFill/>
        </p:spPr>
        <p:txBody>
          <a:bodyPr wrap="square" rtlCol="0">
            <a:spAutoFit/>
          </a:bodyPr>
          <a:lstStyle/>
          <a:p>
            <a:r>
              <a:rPr lang="en-US" sz="3200" b="1" i="1" dirty="0">
                <a:solidFill>
                  <a:schemeClr val="bg1"/>
                </a:solidFill>
              </a:rPr>
              <a:t>Houseless population compared to overall population by race in 2022 </a:t>
            </a:r>
            <a:endParaRPr lang="en-BR" sz="3200" b="1" i="1" dirty="0">
              <a:solidFill>
                <a:schemeClr val="bg1"/>
              </a:solidFill>
            </a:endParaRPr>
          </a:p>
        </p:txBody>
      </p:sp>
      <p:graphicFrame>
        <p:nvGraphicFramePr>
          <p:cNvPr id="2" name="Table 1">
            <a:extLst>
              <a:ext uri="{FF2B5EF4-FFF2-40B4-BE49-F238E27FC236}">
                <a16:creationId xmlns:a16="http://schemas.microsoft.com/office/drawing/2014/main" id="{09BB900A-966D-3D48-23ED-31F4A9629E20}"/>
              </a:ext>
            </a:extLst>
          </p:cNvPr>
          <p:cNvGraphicFramePr>
            <a:graphicFrameLocks noGrp="1"/>
          </p:cNvGraphicFramePr>
          <p:nvPr>
            <p:extLst>
              <p:ext uri="{D42A27DB-BD31-4B8C-83A1-F6EECF244321}">
                <p14:modId xmlns:p14="http://schemas.microsoft.com/office/powerpoint/2010/main" val="4087005691"/>
              </p:ext>
            </p:extLst>
          </p:nvPr>
        </p:nvGraphicFramePr>
        <p:xfrm>
          <a:off x="496069" y="1460192"/>
          <a:ext cx="11315724" cy="4084320"/>
        </p:xfrm>
        <a:graphic>
          <a:graphicData uri="http://schemas.openxmlformats.org/drawingml/2006/table">
            <a:tbl>
              <a:tblPr/>
              <a:tblGrid>
                <a:gridCol w="1988111">
                  <a:extLst>
                    <a:ext uri="{9D8B030D-6E8A-4147-A177-3AD203B41FA5}">
                      <a16:colId xmlns:a16="http://schemas.microsoft.com/office/drawing/2014/main" val="3983282404"/>
                    </a:ext>
                  </a:extLst>
                </a:gridCol>
                <a:gridCol w="1789851">
                  <a:extLst>
                    <a:ext uri="{9D8B030D-6E8A-4147-A177-3AD203B41FA5}">
                      <a16:colId xmlns:a16="http://schemas.microsoft.com/office/drawing/2014/main" val="1855647464"/>
                    </a:ext>
                  </a:extLst>
                </a:gridCol>
                <a:gridCol w="2561023">
                  <a:extLst>
                    <a:ext uri="{9D8B030D-6E8A-4147-A177-3AD203B41FA5}">
                      <a16:colId xmlns:a16="http://schemas.microsoft.com/office/drawing/2014/main" val="2616647054"/>
                    </a:ext>
                  </a:extLst>
                </a:gridCol>
                <a:gridCol w="2143268">
                  <a:extLst>
                    <a:ext uri="{9D8B030D-6E8A-4147-A177-3AD203B41FA5}">
                      <a16:colId xmlns:a16="http://schemas.microsoft.com/office/drawing/2014/main" val="2161783992"/>
                    </a:ext>
                  </a:extLst>
                </a:gridCol>
                <a:gridCol w="2833471">
                  <a:extLst>
                    <a:ext uri="{9D8B030D-6E8A-4147-A177-3AD203B41FA5}">
                      <a16:colId xmlns:a16="http://schemas.microsoft.com/office/drawing/2014/main" val="447627222"/>
                    </a:ext>
                  </a:extLst>
                </a:gridCol>
              </a:tblGrid>
              <a:tr h="658734">
                <a:tc>
                  <a:txBody>
                    <a:bodyPr/>
                    <a:lstStyle/>
                    <a:p>
                      <a:pPr algn="ctr" rtl="0" fontAlgn="base">
                        <a:lnSpc>
                          <a:spcPct val="100000"/>
                        </a:lnSpc>
                        <a:buNone/>
                      </a:pPr>
                      <a:r>
                        <a:rPr lang="en-US" sz="2000" b="1" i="0" dirty="0">
                          <a:solidFill>
                            <a:srgbClr val="0E2841"/>
                          </a:solidFill>
                          <a:effectLst/>
                          <a:latin typeface="Aptos" panose="020B0004020202020204" pitchFamily="34" charset="0"/>
                        </a:rPr>
                        <a:t>Race/ Ethnicity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a:solidFill>
                            <a:srgbClr val="0E2841"/>
                          </a:solidFill>
                          <a:effectLst/>
                          <a:latin typeface="Aptos" panose="020B0004020202020204" pitchFamily="34" charset="0"/>
                        </a:rPr>
                        <a:t>Vermont population </a:t>
                      </a:r>
                      <a:endParaRPr lang="en-US" sz="3600" b="1" i="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dirty="0">
                          <a:solidFill>
                            <a:srgbClr val="0E2841"/>
                          </a:solidFill>
                          <a:effectLst/>
                          <a:latin typeface="Aptos" panose="020B0004020202020204" pitchFamily="34" charset="0"/>
                        </a:rPr>
                        <a:t>Percent of total population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a:solidFill>
                            <a:srgbClr val="0E2841"/>
                          </a:solidFill>
                          <a:effectLst/>
                          <a:latin typeface="Aptos" panose="020B0004020202020204" pitchFamily="34" charset="0"/>
                        </a:rPr>
                        <a:t>Houseless population </a:t>
                      </a:r>
                      <a:endParaRPr lang="en-US" sz="3600" b="1" i="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dirty="0">
                          <a:solidFill>
                            <a:srgbClr val="0E2841"/>
                          </a:solidFill>
                          <a:effectLst/>
                          <a:latin typeface="Aptos" panose="020B0004020202020204" pitchFamily="34" charset="0"/>
                        </a:rPr>
                        <a:t>Percent houseless population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32501080"/>
                  </a:ext>
                </a:extLst>
              </a:tr>
              <a:tr h="372328">
                <a:tc>
                  <a:txBody>
                    <a:bodyPr/>
                    <a:lstStyle/>
                    <a:p>
                      <a:pPr algn="ctr" rtl="0" fontAlgn="base">
                        <a:lnSpc>
                          <a:spcPct val="100000"/>
                        </a:lnSpc>
                        <a:buNone/>
                      </a:pPr>
                      <a:r>
                        <a:rPr lang="en-US" sz="2000" b="0" i="0">
                          <a:solidFill>
                            <a:srgbClr val="000000"/>
                          </a:solidFill>
                          <a:effectLst/>
                          <a:latin typeface="Aptos" panose="020B0004020202020204" pitchFamily="34" charset="0"/>
                        </a:rPr>
                        <a:t>Asian</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10,824 </a:t>
                      </a:r>
                      <a:endParaRPr lang="en-US" sz="36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1.70% </a:t>
                      </a:r>
                      <a:endParaRPr lang="en-US" sz="36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36 </a:t>
                      </a:r>
                      <a:endParaRPr lang="en-US" sz="36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1.00% </a:t>
                      </a:r>
                      <a:endParaRPr lang="en-US" sz="36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954559850"/>
                  </a:ext>
                </a:extLst>
              </a:tr>
              <a:tr h="372328">
                <a:tc>
                  <a:txBody>
                    <a:bodyPr/>
                    <a:lstStyle/>
                    <a:p>
                      <a:pPr algn="ctr" rtl="0" fontAlgn="base">
                        <a:lnSpc>
                          <a:spcPct val="100000"/>
                        </a:lnSpc>
                        <a:buNone/>
                      </a:pPr>
                      <a:r>
                        <a:rPr lang="en-US" sz="2000" b="0" i="0" dirty="0">
                          <a:solidFill>
                            <a:srgbClr val="000000"/>
                          </a:solidFill>
                          <a:effectLst/>
                          <a:latin typeface="Aptos" panose="020B0004020202020204" pitchFamily="34" charset="0"/>
                        </a:rPr>
                        <a:t>Black</a:t>
                      </a:r>
                      <a:r>
                        <a:rPr lang="en-US" sz="2000" b="1" i="0" dirty="0">
                          <a:solidFill>
                            <a:srgbClr val="000000"/>
                          </a:solidFill>
                          <a:effectLst/>
                          <a:latin typeface="Aptos" panose="020B0004020202020204" pitchFamily="34" charset="0"/>
                        </a:rPr>
                        <a:t> </a:t>
                      </a:r>
                      <a:endParaRPr lang="en-US" sz="3600" b="1"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8,000 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1.20%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266 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7.70%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73082334"/>
                  </a:ext>
                </a:extLst>
              </a:tr>
              <a:tr h="372328">
                <a:tc>
                  <a:txBody>
                    <a:bodyPr/>
                    <a:lstStyle/>
                    <a:p>
                      <a:pPr algn="ctr" rtl="0" fontAlgn="base">
                        <a:lnSpc>
                          <a:spcPct val="100000"/>
                        </a:lnSpc>
                        <a:buNone/>
                      </a:pPr>
                      <a:r>
                        <a:rPr lang="en-US" sz="2000" b="0" i="0" u="none" dirty="0">
                          <a:solidFill>
                            <a:schemeClr val="tx1"/>
                          </a:solidFill>
                          <a:effectLst/>
                          <a:latin typeface="Aptos" panose="020B0004020202020204" pitchFamily="34" charset="0"/>
                        </a:rPr>
                        <a:t>Latinx</a:t>
                      </a:r>
                      <a:r>
                        <a:rPr lang="en-US" sz="2000" b="1" i="0" u="none" dirty="0">
                          <a:solidFill>
                            <a:schemeClr val="tx1"/>
                          </a:solidFill>
                          <a:effectLst/>
                          <a:latin typeface="Aptos" panose="020B0004020202020204" pitchFamily="34" charset="0"/>
                        </a:rPr>
                        <a:t> </a:t>
                      </a:r>
                      <a:endParaRPr lang="en-US" sz="3600" b="1" i="0" u="none" dirty="0">
                        <a:solidFill>
                          <a:schemeClr val="tx1"/>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13,793 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2.10%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154 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4.50% </a:t>
                      </a:r>
                      <a:endParaRPr lang="en-US" sz="36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3374547322"/>
                  </a:ext>
                </a:extLst>
              </a:tr>
              <a:tr h="658734">
                <a:tc>
                  <a:txBody>
                    <a:bodyPr/>
                    <a:lstStyle/>
                    <a:p>
                      <a:pPr algn="ctr" rtl="0" fontAlgn="base">
                        <a:lnSpc>
                          <a:spcPct val="100000"/>
                        </a:lnSpc>
                        <a:buNone/>
                      </a:pPr>
                      <a:r>
                        <a:rPr lang="en-US" sz="2000" b="0" i="0" dirty="0">
                          <a:solidFill>
                            <a:srgbClr val="000000"/>
                          </a:solidFill>
                          <a:effectLst/>
                          <a:latin typeface="Aptos" panose="020B0004020202020204" pitchFamily="34" charset="0"/>
                        </a:rPr>
                        <a:t>Native American</a:t>
                      </a:r>
                      <a:r>
                        <a:rPr lang="en-US" sz="2000" b="1" i="0" dirty="0">
                          <a:solidFill>
                            <a:srgbClr val="000000"/>
                          </a:solidFill>
                          <a:effectLst/>
                          <a:latin typeface="Aptos" panose="020B0004020202020204" pitchFamily="34" charset="0"/>
                        </a:rPr>
                        <a:t> </a:t>
                      </a:r>
                      <a:endParaRPr lang="en-US" sz="3600" b="1"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1,336 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0.20%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83 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2.40%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591025245"/>
                  </a:ext>
                </a:extLst>
              </a:tr>
              <a:tr h="658734">
                <a:tc>
                  <a:txBody>
                    <a:bodyPr/>
                    <a:lstStyle/>
                    <a:p>
                      <a:pPr algn="ctr" rtl="0" fontAlgn="base">
                        <a:lnSpc>
                          <a:spcPct val="100000"/>
                        </a:lnSpc>
                        <a:buNone/>
                      </a:pPr>
                      <a:r>
                        <a:rPr lang="en-US" sz="2000" b="0" i="0" dirty="0">
                          <a:solidFill>
                            <a:srgbClr val="000000"/>
                          </a:solidFill>
                          <a:effectLst/>
                          <a:latin typeface="Aptos" panose="020B0004020202020204" pitchFamily="34" charset="0"/>
                        </a:rPr>
                        <a:t>Two or more Races</a:t>
                      </a:r>
                      <a:r>
                        <a:rPr lang="en-US" sz="2000" b="1" i="0" dirty="0">
                          <a:solidFill>
                            <a:srgbClr val="000000"/>
                          </a:solidFill>
                          <a:effectLst/>
                          <a:latin typeface="Aptos" panose="020B0004020202020204" pitchFamily="34" charset="0"/>
                        </a:rPr>
                        <a:t> </a:t>
                      </a:r>
                      <a:endParaRPr lang="en-US" sz="3600" b="1" i="0" dirty="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25,809 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3.90%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69 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2000" b="0" i="0">
                          <a:solidFill>
                            <a:srgbClr val="000000"/>
                          </a:solidFill>
                          <a:effectLst/>
                          <a:latin typeface="Aptos" panose="020B0004020202020204" pitchFamily="34" charset="0"/>
                        </a:rPr>
                        <a:t>2.00% </a:t>
                      </a:r>
                      <a:endParaRPr lang="en-US" sz="36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4153506115"/>
                  </a:ext>
                </a:extLst>
              </a:tr>
              <a:tr h="372328">
                <a:tc>
                  <a:txBody>
                    <a:bodyPr/>
                    <a:lstStyle/>
                    <a:p>
                      <a:pPr algn="ctr" rtl="0" fontAlgn="base">
                        <a:lnSpc>
                          <a:spcPct val="100000"/>
                        </a:lnSpc>
                        <a:buNone/>
                      </a:pPr>
                      <a:r>
                        <a:rPr lang="en-US" sz="2000" b="0" i="0" dirty="0">
                          <a:solidFill>
                            <a:srgbClr val="000000"/>
                          </a:solidFill>
                          <a:effectLst/>
                          <a:latin typeface="Aptos" panose="020B0004020202020204" pitchFamily="34" charset="0"/>
                        </a:rPr>
                        <a:t>White</a:t>
                      </a:r>
                      <a:r>
                        <a:rPr lang="en-US" sz="2000" b="1" i="0" dirty="0">
                          <a:solidFill>
                            <a:srgbClr val="000000"/>
                          </a:solidFill>
                          <a:effectLst/>
                          <a:latin typeface="Aptos" panose="020B0004020202020204" pitchFamily="34" charset="0"/>
                        </a:rPr>
                        <a:t> </a:t>
                      </a:r>
                      <a:endParaRPr lang="en-US" sz="3600" b="1"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594,131 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90.90%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2,835 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82.30%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3512225201"/>
                  </a:ext>
                </a:extLst>
              </a:tr>
              <a:tr h="372328">
                <a:tc>
                  <a:txBody>
                    <a:bodyPr/>
                    <a:lstStyle/>
                    <a:p>
                      <a:pPr algn="ctr" rtl="0" fontAlgn="base">
                        <a:lnSpc>
                          <a:spcPct val="100000"/>
                        </a:lnSpc>
                        <a:buNone/>
                      </a:pPr>
                      <a:r>
                        <a:rPr lang="en-US" sz="2000" b="1" i="0" dirty="0">
                          <a:solidFill>
                            <a:srgbClr val="000000"/>
                          </a:solidFill>
                          <a:effectLst/>
                          <a:latin typeface="Aptos" panose="020B0004020202020204" pitchFamily="34" charset="0"/>
                        </a:rPr>
                        <a:t>Total </a:t>
                      </a:r>
                      <a:endParaRPr lang="en-US" sz="3600" b="1" i="0" dirty="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2000" b="1" i="0">
                          <a:solidFill>
                            <a:srgbClr val="000000"/>
                          </a:solidFill>
                          <a:effectLst/>
                          <a:latin typeface="Aptos" panose="020B0004020202020204" pitchFamily="34" charset="0"/>
                        </a:rPr>
                        <a:t>653,893</a:t>
                      </a:r>
                      <a:r>
                        <a:rPr lang="en-US" sz="2000" b="0" i="0">
                          <a:solidFill>
                            <a:srgbClr val="000000"/>
                          </a:solidFill>
                          <a:effectLst/>
                          <a:latin typeface="Aptos" panose="020B0004020202020204" pitchFamily="34" charset="0"/>
                        </a:rPr>
                        <a:t> </a:t>
                      </a:r>
                      <a:endParaRPr lang="en-US" sz="3600" b="0" i="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2000" b="0" i="0" dirty="0">
                          <a:solidFill>
                            <a:srgbClr val="000000"/>
                          </a:solidFill>
                          <a:effectLst/>
                          <a:latin typeface="Aptos" panose="020B0004020202020204" pitchFamily="34" charset="0"/>
                        </a:rPr>
                        <a:t> </a:t>
                      </a: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2000" b="1" i="0">
                          <a:solidFill>
                            <a:srgbClr val="000000"/>
                          </a:solidFill>
                          <a:effectLst/>
                          <a:latin typeface="Aptos" panose="020B0004020202020204" pitchFamily="34" charset="0"/>
                        </a:rPr>
                        <a:t>3,443</a:t>
                      </a:r>
                      <a:r>
                        <a:rPr lang="en-US" sz="2000" b="0" i="0">
                          <a:solidFill>
                            <a:srgbClr val="000000"/>
                          </a:solidFill>
                          <a:effectLst/>
                          <a:latin typeface="Aptos" panose="020B0004020202020204" pitchFamily="34" charset="0"/>
                        </a:rPr>
                        <a:t> </a:t>
                      </a:r>
                      <a:endParaRPr lang="en-US" sz="3600" b="0" i="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 </a:t>
                      </a: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2691715164"/>
                  </a:ext>
                </a:extLst>
              </a:tr>
            </a:tbl>
          </a:graphicData>
        </a:graphic>
      </p:graphicFrame>
      <p:sp>
        <p:nvSpPr>
          <p:cNvPr id="9" name="TextBox 8">
            <a:extLst>
              <a:ext uri="{FF2B5EF4-FFF2-40B4-BE49-F238E27FC236}">
                <a16:creationId xmlns:a16="http://schemas.microsoft.com/office/drawing/2014/main" id="{0A3411D3-5296-3F3C-5839-9B1A7C94099B}"/>
              </a:ext>
            </a:extLst>
          </p:cNvPr>
          <p:cNvSpPr txBox="1"/>
          <p:nvPr/>
        </p:nvSpPr>
        <p:spPr>
          <a:xfrm>
            <a:off x="496069" y="5667732"/>
            <a:ext cx="6093912" cy="369332"/>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Lantieri et al. (2024)</a:t>
            </a:r>
          </a:p>
        </p:txBody>
      </p:sp>
    </p:spTree>
    <p:extLst>
      <p:ext uri="{BB962C8B-B14F-4D97-AF65-F5344CB8AC3E}">
        <p14:creationId xmlns:p14="http://schemas.microsoft.com/office/powerpoint/2010/main" val="1163367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6ABCA-9E59-45B3-0833-573E33F19C8A}"/>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D2BEAC05-88DC-78C7-053E-F8E257E5B89F}"/>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B97FD3CB-5CC9-49FF-3447-A66D5388A2A1}"/>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6CCDEE1B-0489-B6F7-3C9C-2EB765D3B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76DB2EB3-D7D3-0575-48F8-BEC0225618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pic>
        <p:nvPicPr>
          <p:cNvPr id="2" name="Picture 1" descr="A bar chart that shows the age of primary householders in the household among seven income groups. In the two lowest income groups (between $0 and $50,000/year), the primary householders are most often over 65 years old. Conversely, in the three highest income groups (greater than $100,000/year), the primary householders are often between 25 and 64 years old.">
            <a:extLst>
              <a:ext uri="{FF2B5EF4-FFF2-40B4-BE49-F238E27FC236}">
                <a16:creationId xmlns:a16="http://schemas.microsoft.com/office/drawing/2014/main" id="{D2B94B92-2395-9075-7864-EDAF00EFF6AD}"/>
              </a:ext>
            </a:extLst>
          </p:cNvPr>
          <p:cNvPicPr>
            <a:picLocks noChangeAspect="1"/>
          </p:cNvPicPr>
          <p:nvPr/>
        </p:nvPicPr>
        <p:blipFill>
          <a:blip r:embed="rId4"/>
          <a:srcRect l="1606" r="1668"/>
          <a:stretch>
            <a:fillRect/>
          </a:stretch>
        </p:blipFill>
        <p:spPr>
          <a:xfrm>
            <a:off x="1745293" y="1067835"/>
            <a:ext cx="10138032" cy="4397341"/>
          </a:xfrm>
          <a:prstGeom prst="rect">
            <a:avLst/>
          </a:prstGeom>
        </p:spPr>
      </p:pic>
      <p:sp>
        <p:nvSpPr>
          <p:cNvPr id="10" name="TextBox 9">
            <a:extLst>
              <a:ext uri="{FF2B5EF4-FFF2-40B4-BE49-F238E27FC236}">
                <a16:creationId xmlns:a16="http://schemas.microsoft.com/office/drawing/2014/main" id="{DDFF873B-535C-BC5C-E308-E196BB7FA1DC}"/>
              </a:ext>
            </a:extLst>
          </p:cNvPr>
          <p:cNvSpPr txBox="1"/>
          <p:nvPr/>
        </p:nvSpPr>
        <p:spPr>
          <a:xfrm>
            <a:off x="4354286" y="5537220"/>
            <a:ext cx="5734277" cy="984885"/>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U.S. Census Bureau (2023)</a:t>
            </a:r>
          </a:p>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Households can be of any size from one household member and higher</a:t>
            </a:r>
          </a:p>
        </p:txBody>
      </p:sp>
      <p:sp>
        <p:nvSpPr>
          <p:cNvPr id="13" name="TextBox 12">
            <a:extLst>
              <a:ext uri="{FF2B5EF4-FFF2-40B4-BE49-F238E27FC236}">
                <a16:creationId xmlns:a16="http://schemas.microsoft.com/office/drawing/2014/main" id="{B3299AA4-1A7D-D96B-495C-3A6C27BB1230}"/>
              </a:ext>
            </a:extLst>
          </p:cNvPr>
          <p:cNvSpPr txBox="1"/>
          <p:nvPr/>
        </p:nvSpPr>
        <p:spPr>
          <a:xfrm>
            <a:off x="337309" y="390727"/>
            <a:ext cx="11546016" cy="584775"/>
          </a:xfrm>
          <a:prstGeom prst="rect">
            <a:avLst/>
          </a:prstGeom>
          <a:noFill/>
        </p:spPr>
        <p:txBody>
          <a:bodyPr wrap="square">
            <a:spAutoFit/>
          </a:bodyPr>
          <a:lstStyle/>
          <a:p>
            <a:pPr marL="0" marR="0">
              <a:spcAft>
                <a:spcPts val="1000"/>
              </a:spcAft>
              <a:buNone/>
            </a:pPr>
            <a:r>
              <a:rPr lang="en-US" sz="3200" b="1" i="1" dirty="0">
                <a:solidFill>
                  <a:schemeClr val="bg1"/>
                </a:solidFill>
                <a:effectLst/>
                <a:latin typeface="+mn-lt"/>
                <a:ea typeface="Malgun Gothic" panose="020B0503020000020004" pitchFamily="34" charset="-127"/>
                <a:cs typeface="Tunga" panose="020B0502040204020203" pitchFamily="34" charset="0"/>
              </a:rPr>
              <a:t>Figure 11-4 Household income distribution in Vermont in 2023</a:t>
            </a:r>
            <a:endParaRPr lang="en-US" sz="2000" b="1" i="1"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Tree>
    <p:extLst>
      <p:ext uri="{BB962C8B-B14F-4D97-AF65-F5344CB8AC3E}">
        <p14:creationId xmlns:p14="http://schemas.microsoft.com/office/powerpoint/2010/main" val="1652711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58A4C-A47B-D306-8373-4FF3D1335F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D963D65-D4BB-504C-549E-9EBFD68DAF91}"/>
              </a:ext>
            </a:extLst>
          </p:cNvPr>
          <p:cNvSpPr>
            <a:spLocks noGrp="1" noRot="1" noMove="1" noResize="1" noEditPoints="1" noAdjustHandles="1" noChangeArrowheads="1" noChangeShapeType="1"/>
          </p:cNvSpPr>
          <p:nvPr>
            <p:ph type="title"/>
          </p:nvPr>
        </p:nvSpPr>
        <p:spPr/>
        <p:txBody>
          <a:bodyPr/>
          <a:lstStyle/>
          <a:p>
            <a:r>
              <a:rPr lang="en-US" i="1" dirty="0"/>
              <a:t>Figure 11-5</a:t>
            </a:r>
          </a:p>
        </p:txBody>
      </p:sp>
      <p:grpSp>
        <p:nvGrpSpPr>
          <p:cNvPr id="7" name="Group 6">
            <a:extLst>
              <a:ext uri="{FF2B5EF4-FFF2-40B4-BE49-F238E27FC236}">
                <a16:creationId xmlns:a16="http://schemas.microsoft.com/office/drawing/2014/main" id="{92F426D5-3598-ABB1-9BEB-985EB1BD3519}"/>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74A9374C-57C6-A038-51F0-B45205D0152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CB6EDFA6-FC4F-AF46-8299-DD49F188B7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FEE530B0-B3E4-AF9C-5D71-2CFA1AA6A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4" name="TextBox 3">
            <a:extLst>
              <a:ext uri="{FF2B5EF4-FFF2-40B4-BE49-F238E27FC236}">
                <a16:creationId xmlns:a16="http://schemas.microsoft.com/office/drawing/2014/main" id="{4718A007-5031-D2FC-1F1E-A2F1EBD1C6B4}"/>
              </a:ext>
            </a:extLst>
          </p:cNvPr>
          <p:cNvSpPr txBox="1"/>
          <p:nvPr/>
        </p:nvSpPr>
        <p:spPr>
          <a:xfrm>
            <a:off x="620429" y="1446355"/>
            <a:ext cx="6712489" cy="2051844"/>
          </a:xfrm>
          <a:prstGeom prst="rect">
            <a:avLst/>
          </a:prstGeom>
          <a:noFill/>
        </p:spPr>
        <p:txBody>
          <a:bodyPr wrap="square">
            <a:spAutoFit/>
          </a:bodyPr>
          <a:lstStyle/>
          <a:p>
            <a:pPr marL="0" marR="0">
              <a:spcAft>
                <a:spcPts val="1000"/>
              </a:spcAft>
              <a:buNone/>
            </a:pPr>
            <a:r>
              <a:rPr lang="en-US" sz="3200" b="1" i="1"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Percentage of people living in poverty by Vermont zip code (2024)</a:t>
            </a:r>
          </a:p>
          <a:p>
            <a:pPr marL="0" marR="0">
              <a:spcBef>
                <a:spcPts val="600"/>
              </a:spcBef>
              <a:spcAft>
                <a:spcPts val="600"/>
              </a:spcAft>
              <a:buNone/>
            </a:pPr>
            <a:r>
              <a:rPr lang="en-US" sz="20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U.S. Census Bureau (2024b)</a:t>
            </a:r>
          </a:p>
          <a:p>
            <a:pPr marL="0" marR="0">
              <a:spcBef>
                <a:spcPts val="600"/>
              </a:spcBef>
              <a:spcAft>
                <a:spcPts val="600"/>
              </a:spcAft>
              <a:buNone/>
            </a:pPr>
            <a:r>
              <a:rPr lang="en-US" sz="20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Data visualization by Hannah C. Turner </a:t>
            </a:r>
          </a:p>
        </p:txBody>
      </p:sp>
      <p:pic>
        <p:nvPicPr>
          <p:cNvPr id="2" name="Picture 1" descr="Map of Vermont showing percent poverty levels by region, with areas shaded from light to dark gray representing poverty ranges from 0-6% up to 42-100%. Map includes labeled legend, north arrow, and scale bar indicating distances up to 20 miles, highlighting spatial distribution of poverty across the state. Darker clusters of higher poverty rates are scattered across the middle of the state, towards the southern boarder, and concentrated in the northeast corner of the state.">
            <a:extLst>
              <a:ext uri="{FF2B5EF4-FFF2-40B4-BE49-F238E27FC236}">
                <a16:creationId xmlns:a16="http://schemas.microsoft.com/office/drawing/2014/main" id="{36366EF7-959A-E85B-1949-D6B60BE52D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5400" y="205227"/>
            <a:ext cx="4354513" cy="6531770"/>
          </a:xfrm>
          <a:prstGeom prst="rect">
            <a:avLst/>
          </a:prstGeom>
        </p:spPr>
      </p:pic>
    </p:spTree>
    <p:extLst>
      <p:ext uri="{BB962C8B-B14F-4D97-AF65-F5344CB8AC3E}">
        <p14:creationId xmlns:p14="http://schemas.microsoft.com/office/powerpoint/2010/main" val="3021904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9342A-A24D-6424-0E9B-C6B811CC17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17378B-F566-74D6-EBD3-9E8FFCEC871C}"/>
              </a:ext>
            </a:extLst>
          </p:cNvPr>
          <p:cNvSpPr>
            <a:spLocks noGrp="1" noRot="1" noMove="1" noResize="1" noEditPoints="1" noAdjustHandles="1" noChangeArrowheads="1" noChangeShapeType="1"/>
          </p:cNvSpPr>
          <p:nvPr>
            <p:ph type="title"/>
          </p:nvPr>
        </p:nvSpPr>
        <p:spPr/>
        <p:txBody>
          <a:bodyPr/>
          <a:lstStyle/>
          <a:p>
            <a:r>
              <a:rPr lang="en-US" i="1" dirty="0"/>
              <a:t>Table 11-3</a:t>
            </a:r>
          </a:p>
        </p:txBody>
      </p:sp>
      <p:pic>
        <p:nvPicPr>
          <p:cNvPr id="8" name="Picture 7" descr="CMeC_Logo_Horizontal_Dark_Background.png">
            <a:extLst>
              <a:ext uri="{FF2B5EF4-FFF2-40B4-BE49-F238E27FC236}">
                <a16:creationId xmlns:a16="http://schemas.microsoft.com/office/drawing/2014/main" id="{999728E6-6224-F039-2417-3D569D4C2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graphicFrame>
        <p:nvGraphicFramePr>
          <p:cNvPr id="10" name="Table 9">
            <a:extLst>
              <a:ext uri="{FF2B5EF4-FFF2-40B4-BE49-F238E27FC236}">
                <a16:creationId xmlns:a16="http://schemas.microsoft.com/office/drawing/2014/main" id="{BF4E7B87-B023-13E8-E2C1-17BA029F0B68}"/>
              </a:ext>
            </a:extLst>
          </p:cNvPr>
          <p:cNvGraphicFramePr>
            <a:graphicFrameLocks noGrp="1"/>
          </p:cNvGraphicFramePr>
          <p:nvPr>
            <p:extLst>
              <p:ext uri="{D42A27DB-BD31-4B8C-83A1-F6EECF244321}">
                <p14:modId xmlns:p14="http://schemas.microsoft.com/office/powerpoint/2010/main" val="1427356486"/>
              </p:ext>
            </p:extLst>
          </p:nvPr>
        </p:nvGraphicFramePr>
        <p:xfrm>
          <a:off x="3689940" y="297694"/>
          <a:ext cx="8295551" cy="6210111"/>
        </p:xfrm>
        <a:graphic>
          <a:graphicData uri="http://schemas.openxmlformats.org/drawingml/2006/table">
            <a:tbl>
              <a:tblPr/>
              <a:tblGrid>
                <a:gridCol w="1947187">
                  <a:extLst>
                    <a:ext uri="{9D8B030D-6E8A-4147-A177-3AD203B41FA5}">
                      <a16:colId xmlns:a16="http://schemas.microsoft.com/office/drawing/2014/main" val="830227625"/>
                    </a:ext>
                  </a:extLst>
                </a:gridCol>
                <a:gridCol w="1587091">
                  <a:extLst>
                    <a:ext uri="{9D8B030D-6E8A-4147-A177-3AD203B41FA5}">
                      <a16:colId xmlns:a16="http://schemas.microsoft.com/office/drawing/2014/main" val="2773059177"/>
                    </a:ext>
                  </a:extLst>
                </a:gridCol>
                <a:gridCol w="1587091">
                  <a:extLst>
                    <a:ext uri="{9D8B030D-6E8A-4147-A177-3AD203B41FA5}">
                      <a16:colId xmlns:a16="http://schemas.microsoft.com/office/drawing/2014/main" val="3246156193"/>
                    </a:ext>
                  </a:extLst>
                </a:gridCol>
                <a:gridCol w="1587091">
                  <a:extLst>
                    <a:ext uri="{9D8B030D-6E8A-4147-A177-3AD203B41FA5}">
                      <a16:colId xmlns:a16="http://schemas.microsoft.com/office/drawing/2014/main" val="545685683"/>
                    </a:ext>
                  </a:extLst>
                </a:gridCol>
                <a:gridCol w="1587091">
                  <a:extLst>
                    <a:ext uri="{9D8B030D-6E8A-4147-A177-3AD203B41FA5}">
                      <a16:colId xmlns:a16="http://schemas.microsoft.com/office/drawing/2014/main" val="3523776170"/>
                    </a:ext>
                  </a:extLst>
                </a:gridCol>
              </a:tblGrid>
              <a:tr h="405343">
                <a:tc>
                  <a:txBody>
                    <a:bodyPr/>
                    <a:lstStyle/>
                    <a:p>
                      <a:pPr algn="ctr" rtl="0" fontAlgn="base">
                        <a:lnSpc>
                          <a:spcPts val="2000"/>
                        </a:lnSpc>
                        <a:buNone/>
                      </a:pPr>
                      <a:r>
                        <a:rPr lang="en-US" sz="2400" b="0" i="0" dirty="0">
                          <a:solidFill>
                            <a:srgbClr val="0E2841"/>
                          </a:solidFill>
                          <a:effectLst/>
                          <a:latin typeface="Aptos" panose="020B0004020202020204" pitchFamily="34" charset="0"/>
                        </a:rPr>
                        <a:t> </a:t>
                      </a:r>
                      <a:r>
                        <a:rPr lang="en-US" sz="2400" b="1" i="0" dirty="0">
                          <a:solidFill>
                            <a:srgbClr val="0E2841"/>
                          </a:solidFill>
                          <a:effectLst/>
                          <a:latin typeface="Aptos" panose="020B0004020202020204" pitchFamily="34" charset="0"/>
                        </a:rPr>
                        <a:t> </a:t>
                      </a:r>
                      <a:endParaRPr lang="en-US" sz="3600" b="1" i="0" dirty="0">
                        <a:solidFill>
                          <a:srgbClr val="0E2841"/>
                        </a:solidFill>
                        <a:effectLst/>
                      </a:endParaRPr>
                    </a:p>
                  </a:txBody>
                  <a:tcPr marL="87906" marR="87906" marT="43953" marB="43953"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gridSpan="2">
                  <a:txBody>
                    <a:bodyPr/>
                    <a:lstStyle/>
                    <a:p>
                      <a:pPr algn="ctr" rtl="0" fontAlgn="base">
                        <a:lnSpc>
                          <a:spcPts val="2000"/>
                        </a:lnSpc>
                        <a:buNone/>
                      </a:pPr>
                      <a:r>
                        <a:rPr lang="en-US" sz="2400" b="1" i="0" dirty="0">
                          <a:solidFill>
                            <a:srgbClr val="0E2841"/>
                          </a:solidFill>
                          <a:effectLst/>
                          <a:latin typeface="Aptos" panose="020B0004020202020204" pitchFamily="34" charset="0"/>
                        </a:rPr>
                        <a:t>July 2023 </a:t>
                      </a:r>
                      <a:endParaRPr lang="en-US" sz="3600" b="1" i="0" dirty="0">
                        <a:solidFill>
                          <a:srgbClr val="0E2841"/>
                        </a:solidFill>
                        <a:effectLst/>
                      </a:endParaRPr>
                    </a:p>
                  </a:txBody>
                  <a:tcPr marL="87906" marR="87906" marT="43953" marB="43953"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hMerge="1">
                  <a:txBody>
                    <a:bodyPr/>
                    <a:lstStyle/>
                    <a:p>
                      <a:endParaRPr lang="en-BR"/>
                    </a:p>
                  </a:txBody>
                  <a:tcPr/>
                </a:tc>
                <a:tc gridSpan="2">
                  <a:txBody>
                    <a:bodyPr/>
                    <a:lstStyle/>
                    <a:p>
                      <a:pPr algn="ctr" rtl="0" fontAlgn="base">
                        <a:lnSpc>
                          <a:spcPts val="2000"/>
                        </a:lnSpc>
                        <a:buNone/>
                      </a:pPr>
                      <a:r>
                        <a:rPr lang="en-US" sz="2400" b="1" i="0" dirty="0">
                          <a:solidFill>
                            <a:srgbClr val="0E2841"/>
                          </a:solidFill>
                          <a:effectLst/>
                          <a:latin typeface="Aptos" panose="020B0004020202020204" pitchFamily="34" charset="0"/>
                        </a:rPr>
                        <a:t>July 2024 </a:t>
                      </a:r>
                      <a:endParaRPr lang="en-US" sz="3600" b="1" i="0" dirty="0">
                        <a:solidFill>
                          <a:srgbClr val="0E2841"/>
                        </a:solidFill>
                        <a:effectLst/>
                      </a:endParaRPr>
                    </a:p>
                  </a:txBody>
                  <a:tcPr marL="87906" marR="87906" marT="43953" marB="43953"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hMerge="1">
                  <a:txBody>
                    <a:bodyPr/>
                    <a:lstStyle/>
                    <a:p>
                      <a:endParaRPr lang="en-BR"/>
                    </a:p>
                  </a:txBody>
                  <a:tcPr/>
                </a:tc>
                <a:extLst>
                  <a:ext uri="{0D108BD9-81ED-4DB2-BD59-A6C34878D82A}">
                    <a16:rowId xmlns:a16="http://schemas.microsoft.com/office/drawing/2014/main" val="4118207936"/>
                  </a:ext>
                </a:extLst>
              </a:tr>
              <a:tr h="246625">
                <a:tc>
                  <a:txBody>
                    <a:bodyPr/>
                    <a:lstStyle/>
                    <a:p>
                      <a:pPr algn="ctr" rtl="0" fontAlgn="base">
                        <a:lnSpc>
                          <a:spcPts val="2000"/>
                        </a:lnSpc>
                        <a:buNone/>
                      </a:pPr>
                      <a:r>
                        <a:rPr lang="en-US" sz="2400" b="1" i="0" dirty="0">
                          <a:solidFill>
                            <a:srgbClr val="0E2841"/>
                          </a:solidFill>
                          <a:effectLst/>
                          <a:latin typeface="Aptos" panose="020B0004020202020204" pitchFamily="34" charset="0"/>
                        </a:rPr>
                        <a:t>County </a:t>
                      </a:r>
                      <a:endParaRPr lang="en-US" sz="3600" b="1" i="0" dirty="0">
                        <a:solidFill>
                          <a:srgbClr val="0E2841"/>
                        </a:solidFill>
                        <a:effectLst/>
                      </a:endParaRPr>
                    </a:p>
                  </a:txBody>
                  <a:tcPr marL="87906" marR="87906" marT="43953" marB="43953" anchor="ct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400" b="1" i="0">
                          <a:solidFill>
                            <a:srgbClr val="0E2841"/>
                          </a:solidFill>
                          <a:effectLst/>
                          <a:latin typeface="Aptos" panose="020B0004020202020204" pitchFamily="34" charset="0"/>
                        </a:rPr>
                        <a:t>Own </a:t>
                      </a:r>
                      <a:endParaRPr lang="en-US" sz="3600" b="1" i="0">
                        <a:solidFill>
                          <a:srgbClr val="0E2841"/>
                        </a:solidFill>
                        <a:effectLst/>
                      </a:endParaRPr>
                    </a:p>
                  </a:txBody>
                  <a:tcPr marL="87906" marR="87906" marT="43953" marB="43953" anchor="ct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400" b="1" i="0">
                          <a:solidFill>
                            <a:srgbClr val="0E2841"/>
                          </a:solidFill>
                          <a:effectLst/>
                          <a:latin typeface="Aptos" panose="020B0004020202020204" pitchFamily="34" charset="0"/>
                        </a:rPr>
                        <a:t>Rent </a:t>
                      </a:r>
                      <a:endParaRPr lang="en-US" sz="3600" b="1" i="0">
                        <a:solidFill>
                          <a:srgbClr val="0E2841"/>
                        </a:solidFill>
                        <a:effectLst/>
                      </a:endParaRPr>
                    </a:p>
                  </a:txBody>
                  <a:tcPr marL="87906" marR="87906" marT="43953" marB="43953" anchor="ct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400" b="1" i="0">
                          <a:solidFill>
                            <a:srgbClr val="0E2841"/>
                          </a:solidFill>
                          <a:effectLst/>
                          <a:latin typeface="Aptos" panose="020B0004020202020204" pitchFamily="34" charset="0"/>
                        </a:rPr>
                        <a:t>Own </a:t>
                      </a:r>
                      <a:endParaRPr lang="en-US" sz="3600" b="1" i="0">
                        <a:solidFill>
                          <a:srgbClr val="0E2841"/>
                        </a:solidFill>
                        <a:effectLst/>
                      </a:endParaRPr>
                    </a:p>
                  </a:txBody>
                  <a:tcPr marL="87906" marR="87906" marT="43953" marB="43953" anchor="ct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400" b="1" i="0">
                          <a:solidFill>
                            <a:srgbClr val="0E2841"/>
                          </a:solidFill>
                          <a:effectLst/>
                          <a:latin typeface="Aptos" panose="020B0004020202020204" pitchFamily="34" charset="0"/>
                        </a:rPr>
                        <a:t>Rent </a:t>
                      </a:r>
                      <a:endParaRPr lang="en-US" sz="3600" b="1" i="0">
                        <a:solidFill>
                          <a:srgbClr val="0E2841"/>
                        </a:solidFill>
                        <a:effectLst/>
                      </a:endParaRPr>
                    </a:p>
                  </a:txBody>
                  <a:tcPr marL="87906" marR="87906" marT="43953" marB="43953" anchor="ctr">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317720625"/>
                  </a:ext>
                </a:extLst>
              </a:tr>
              <a:tr h="246625">
                <a:tc>
                  <a:txBody>
                    <a:bodyPr/>
                    <a:lstStyle/>
                    <a:p>
                      <a:pPr algn="ctr" rtl="0" fontAlgn="base">
                        <a:lnSpc>
                          <a:spcPts val="2000"/>
                        </a:lnSpc>
                        <a:buNone/>
                      </a:pPr>
                      <a:r>
                        <a:rPr lang="en-US" sz="2400" b="0" i="0" dirty="0">
                          <a:solidFill>
                            <a:srgbClr val="000000"/>
                          </a:solidFill>
                          <a:effectLst/>
                          <a:latin typeface="Aptos" panose="020B0004020202020204" pitchFamily="34" charset="0"/>
                        </a:rPr>
                        <a:t>Addison</a:t>
                      </a:r>
                      <a:r>
                        <a:rPr lang="en-US" sz="2400" b="1" i="0" dirty="0">
                          <a:solidFill>
                            <a:srgbClr val="000000"/>
                          </a:solidFill>
                          <a:effectLst/>
                          <a:latin typeface="Aptos" panose="020B0004020202020204" pitchFamily="34" charset="0"/>
                        </a:rPr>
                        <a:t> </a:t>
                      </a:r>
                      <a:endParaRPr lang="en-US" sz="3600" b="1"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520 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22 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173 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6 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extLst>
                  <a:ext uri="{0D108BD9-81ED-4DB2-BD59-A6C34878D82A}">
                    <a16:rowId xmlns:a16="http://schemas.microsoft.com/office/drawing/2014/main" val="1239248064"/>
                  </a:ext>
                </a:extLst>
              </a:tr>
              <a:tr h="246625">
                <a:tc>
                  <a:txBody>
                    <a:bodyPr/>
                    <a:lstStyle/>
                    <a:p>
                      <a:pPr algn="ctr" rtl="0" fontAlgn="base">
                        <a:lnSpc>
                          <a:spcPts val="2000"/>
                        </a:lnSpc>
                        <a:buNone/>
                      </a:pPr>
                      <a:r>
                        <a:rPr lang="en-US" sz="2400" b="0" i="0">
                          <a:solidFill>
                            <a:srgbClr val="000000"/>
                          </a:solidFill>
                          <a:effectLst/>
                          <a:latin typeface="Aptos" panose="020B0004020202020204" pitchFamily="34" charset="0"/>
                        </a:rPr>
                        <a:t>Bennington</a:t>
                      </a:r>
                      <a:r>
                        <a:rPr lang="en-US" sz="2400" b="1" i="0">
                          <a:solidFill>
                            <a:srgbClr val="000000"/>
                          </a:solidFill>
                          <a:effectLst/>
                          <a:latin typeface="Aptos" panose="020B0004020202020204" pitchFamily="34" charset="0"/>
                        </a:rPr>
                        <a:t> </a:t>
                      </a:r>
                      <a:endParaRPr lang="en-US" sz="3600" b="1"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94 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6 </a:t>
                      </a:r>
                      <a:endParaRPr lang="en-US" sz="3600" b="0"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1 </a:t>
                      </a:r>
                      <a:endParaRPr lang="en-US" sz="3600" b="0"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0 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extLst>
                  <a:ext uri="{0D108BD9-81ED-4DB2-BD59-A6C34878D82A}">
                    <a16:rowId xmlns:a16="http://schemas.microsoft.com/office/drawing/2014/main" val="4282881472"/>
                  </a:ext>
                </a:extLst>
              </a:tr>
              <a:tr h="246625">
                <a:tc>
                  <a:txBody>
                    <a:bodyPr/>
                    <a:lstStyle/>
                    <a:p>
                      <a:pPr algn="ctr" rtl="0" fontAlgn="base">
                        <a:lnSpc>
                          <a:spcPts val="2000"/>
                        </a:lnSpc>
                        <a:buNone/>
                      </a:pPr>
                      <a:r>
                        <a:rPr lang="en-US" sz="2400" b="0" i="0" dirty="0">
                          <a:solidFill>
                            <a:srgbClr val="000000"/>
                          </a:solidFill>
                          <a:effectLst/>
                          <a:latin typeface="Aptos" panose="020B0004020202020204" pitchFamily="34" charset="0"/>
                        </a:rPr>
                        <a:t>Caledonia</a:t>
                      </a:r>
                      <a:r>
                        <a:rPr lang="en-US" sz="2400" b="1" i="0" dirty="0">
                          <a:solidFill>
                            <a:srgbClr val="000000"/>
                          </a:solidFill>
                          <a:effectLst/>
                          <a:latin typeface="Aptos" panose="020B0004020202020204" pitchFamily="34" charset="0"/>
                        </a:rPr>
                        <a:t> </a:t>
                      </a:r>
                      <a:endParaRPr lang="en-US" sz="3600" b="1"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263 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15 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803 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59 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extLst>
                  <a:ext uri="{0D108BD9-81ED-4DB2-BD59-A6C34878D82A}">
                    <a16:rowId xmlns:a16="http://schemas.microsoft.com/office/drawing/2014/main" val="3471268466"/>
                  </a:ext>
                </a:extLst>
              </a:tr>
              <a:tr h="246625">
                <a:tc>
                  <a:txBody>
                    <a:bodyPr/>
                    <a:lstStyle/>
                    <a:p>
                      <a:pPr algn="ctr" rtl="0" fontAlgn="base">
                        <a:lnSpc>
                          <a:spcPts val="2000"/>
                        </a:lnSpc>
                        <a:buNone/>
                      </a:pPr>
                      <a:r>
                        <a:rPr lang="en-US" sz="2400" b="0" i="0">
                          <a:solidFill>
                            <a:srgbClr val="000000"/>
                          </a:solidFill>
                          <a:effectLst/>
                          <a:latin typeface="Aptos" panose="020B0004020202020204" pitchFamily="34" charset="0"/>
                        </a:rPr>
                        <a:t>Chittenden</a:t>
                      </a:r>
                      <a:r>
                        <a:rPr lang="en-US" sz="2400" b="1" i="0">
                          <a:solidFill>
                            <a:srgbClr val="000000"/>
                          </a:solidFill>
                          <a:effectLst/>
                          <a:latin typeface="Aptos" panose="020B0004020202020204" pitchFamily="34" charset="0"/>
                        </a:rPr>
                        <a:t> </a:t>
                      </a:r>
                      <a:endParaRPr lang="en-US" sz="3600" b="1"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208 </a:t>
                      </a:r>
                      <a:endParaRPr lang="en-US" sz="3600" b="0"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10 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514 </a:t>
                      </a:r>
                      <a:endParaRPr lang="en-US" sz="3600" b="0"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7 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extLst>
                  <a:ext uri="{0D108BD9-81ED-4DB2-BD59-A6C34878D82A}">
                    <a16:rowId xmlns:a16="http://schemas.microsoft.com/office/drawing/2014/main" val="2356600161"/>
                  </a:ext>
                </a:extLst>
              </a:tr>
              <a:tr h="246625">
                <a:tc>
                  <a:txBody>
                    <a:bodyPr/>
                    <a:lstStyle/>
                    <a:p>
                      <a:pPr algn="ctr" rtl="0" fontAlgn="base">
                        <a:lnSpc>
                          <a:spcPts val="2000"/>
                        </a:lnSpc>
                        <a:buNone/>
                      </a:pPr>
                      <a:r>
                        <a:rPr lang="en-US" sz="2400" b="0" i="0" dirty="0">
                          <a:solidFill>
                            <a:srgbClr val="000000"/>
                          </a:solidFill>
                          <a:effectLst/>
                          <a:latin typeface="Aptos" panose="020B0004020202020204" pitchFamily="34" charset="0"/>
                        </a:rPr>
                        <a:t>Essex</a:t>
                      </a:r>
                      <a:r>
                        <a:rPr lang="en-US" sz="2400" b="1" i="0" dirty="0">
                          <a:solidFill>
                            <a:srgbClr val="000000"/>
                          </a:solidFill>
                          <a:effectLst/>
                          <a:latin typeface="Aptos" panose="020B0004020202020204" pitchFamily="34" charset="0"/>
                        </a:rPr>
                        <a:t> </a:t>
                      </a:r>
                      <a:endParaRPr lang="en-US" sz="3600" b="1"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8 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109 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5 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extLst>
                  <a:ext uri="{0D108BD9-81ED-4DB2-BD59-A6C34878D82A}">
                    <a16:rowId xmlns:a16="http://schemas.microsoft.com/office/drawing/2014/main" val="835278038"/>
                  </a:ext>
                </a:extLst>
              </a:tr>
              <a:tr h="246625">
                <a:tc>
                  <a:txBody>
                    <a:bodyPr/>
                    <a:lstStyle/>
                    <a:p>
                      <a:pPr algn="ctr" rtl="0" fontAlgn="base">
                        <a:lnSpc>
                          <a:spcPts val="2000"/>
                        </a:lnSpc>
                        <a:buNone/>
                      </a:pPr>
                      <a:r>
                        <a:rPr lang="en-US" sz="2400" b="0" i="0">
                          <a:solidFill>
                            <a:srgbClr val="000000"/>
                          </a:solidFill>
                          <a:effectLst/>
                          <a:latin typeface="Aptos" panose="020B0004020202020204" pitchFamily="34" charset="0"/>
                        </a:rPr>
                        <a:t>Franklin</a:t>
                      </a:r>
                      <a:r>
                        <a:rPr lang="en-US" sz="2400" b="1" i="0">
                          <a:solidFill>
                            <a:srgbClr val="000000"/>
                          </a:solidFill>
                          <a:effectLst/>
                          <a:latin typeface="Aptos" panose="020B0004020202020204" pitchFamily="34" charset="0"/>
                        </a:rPr>
                        <a:t> </a:t>
                      </a:r>
                      <a:endParaRPr lang="en-US" sz="3600" b="1"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46 </a:t>
                      </a:r>
                      <a:endParaRPr lang="en-US" sz="3600" b="0"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2 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7 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extLst>
                  <a:ext uri="{0D108BD9-81ED-4DB2-BD59-A6C34878D82A}">
                    <a16:rowId xmlns:a16="http://schemas.microsoft.com/office/drawing/2014/main" val="2314563581"/>
                  </a:ext>
                </a:extLst>
              </a:tr>
              <a:tr h="246625">
                <a:tc>
                  <a:txBody>
                    <a:bodyPr/>
                    <a:lstStyle/>
                    <a:p>
                      <a:pPr algn="ctr" rtl="0" fontAlgn="base">
                        <a:lnSpc>
                          <a:spcPts val="2000"/>
                        </a:lnSpc>
                        <a:buNone/>
                      </a:pPr>
                      <a:r>
                        <a:rPr lang="en-US" sz="2400" b="0" i="0" dirty="0">
                          <a:solidFill>
                            <a:srgbClr val="000000"/>
                          </a:solidFill>
                          <a:effectLst/>
                          <a:latin typeface="Aptos" panose="020B0004020202020204" pitchFamily="34" charset="0"/>
                        </a:rPr>
                        <a:t>Grand Isle</a:t>
                      </a:r>
                      <a:r>
                        <a:rPr lang="en-US" sz="2400" b="1" i="0" dirty="0">
                          <a:solidFill>
                            <a:srgbClr val="000000"/>
                          </a:solidFill>
                          <a:effectLst/>
                          <a:latin typeface="Aptos" panose="020B0004020202020204" pitchFamily="34" charset="0"/>
                        </a:rPr>
                        <a:t> </a:t>
                      </a:r>
                      <a:endParaRPr lang="en-US" sz="3600" b="1"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4 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0 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0 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extLst>
                  <a:ext uri="{0D108BD9-81ED-4DB2-BD59-A6C34878D82A}">
                    <a16:rowId xmlns:a16="http://schemas.microsoft.com/office/drawing/2014/main" val="3995352059"/>
                  </a:ext>
                </a:extLst>
              </a:tr>
              <a:tr h="246625">
                <a:tc>
                  <a:txBody>
                    <a:bodyPr/>
                    <a:lstStyle/>
                    <a:p>
                      <a:pPr algn="ctr" rtl="0" fontAlgn="base">
                        <a:lnSpc>
                          <a:spcPts val="2000"/>
                        </a:lnSpc>
                        <a:buNone/>
                      </a:pPr>
                      <a:r>
                        <a:rPr lang="en-US" sz="2400" b="0" i="0">
                          <a:solidFill>
                            <a:srgbClr val="000000"/>
                          </a:solidFill>
                          <a:effectLst/>
                          <a:latin typeface="Aptos" panose="020B0004020202020204" pitchFamily="34" charset="0"/>
                        </a:rPr>
                        <a:t>Lamoille</a:t>
                      </a:r>
                      <a:r>
                        <a:rPr lang="en-US" sz="2400" b="1" i="0">
                          <a:solidFill>
                            <a:srgbClr val="000000"/>
                          </a:solidFill>
                          <a:effectLst/>
                          <a:latin typeface="Aptos" panose="020B0004020202020204" pitchFamily="34" charset="0"/>
                        </a:rPr>
                        <a:t> </a:t>
                      </a:r>
                      <a:endParaRPr lang="en-US" sz="3600" b="1"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268 </a:t>
                      </a:r>
                      <a:endParaRPr lang="en-US" sz="3600" b="0"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135 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97 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3 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extLst>
                  <a:ext uri="{0D108BD9-81ED-4DB2-BD59-A6C34878D82A}">
                    <a16:rowId xmlns:a16="http://schemas.microsoft.com/office/drawing/2014/main" val="2149168598"/>
                  </a:ext>
                </a:extLst>
              </a:tr>
              <a:tr h="246625">
                <a:tc>
                  <a:txBody>
                    <a:bodyPr/>
                    <a:lstStyle/>
                    <a:p>
                      <a:pPr algn="ctr" rtl="0" fontAlgn="base">
                        <a:lnSpc>
                          <a:spcPts val="2000"/>
                        </a:lnSpc>
                        <a:buNone/>
                      </a:pPr>
                      <a:r>
                        <a:rPr lang="en-US" sz="2400" b="0" i="0" dirty="0">
                          <a:solidFill>
                            <a:srgbClr val="000000"/>
                          </a:solidFill>
                          <a:effectLst/>
                          <a:latin typeface="Aptos" panose="020B0004020202020204" pitchFamily="34" charset="0"/>
                        </a:rPr>
                        <a:t>Orange</a:t>
                      </a:r>
                      <a:r>
                        <a:rPr lang="en-US" sz="2400" b="1" i="0" dirty="0">
                          <a:solidFill>
                            <a:srgbClr val="000000"/>
                          </a:solidFill>
                          <a:effectLst/>
                          <a:latin typeface="Aptos" panose="020B0004020202020204" pitchFamily="34" charset="0"/>
                        </a:rPr>
                        <a:t> </a:t>
                      </a:r>
                      <a:endParaRPr lang="en-US" sz="3600" b="1"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366 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30 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26 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3 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extLst>
                  <a:ext uri="{0D108BD9-81ED-4DB2-BD59-A6C34878D82A}">
                    <a16:rowId xmlns:a16="http://schemas.microsoft.com/office/drawing/2014/main" val="1225576224"/>
                  </a:ext>
                </a:extLst>
              </a:tr>
              <a:tr h="246625">
                <a:tc>
                  <a:txBody>
                    <a:bodyPr/>
                    <a:lstStyle/>
                    <a:p>
                      <a:pPr algn="ctr" rtl="0" fontAlgn="base">
                        <a:lnSpc>
                          <a:spcPts val="2000"/>
                        </a:lnSpc>
                        <a:buNone/>
                      </a:pPr>
                      <a:r>
                        <a:rPr lang="en-US" sz="2400" b="0" i="0">
                          <a:solidFill>
                            <a:srgbClr val="000000"/>
                          </a:solidFill>
                          <a:effectLst/>
                          <a:latin typeface="Aptos" panose="020B0004020202020204" pitchFamily="34" charset="0"/>
                        </a:rPr>
                        <a:t>Orleans</a:t>
                      </a:r>
                      <a:r>
                        <a:rPr lang="en-US" sz="2400" b="1" i="0">
                          <a:solidFill>
                            <a:srgbClr val="000000"/>
                          </a:solidFill>
                          <a:effectLst/>
                          <a:latin typeface="Aptos" panose="020B0004020202020204" pitchFamily="34" charset="0"/>
                        </a:rPr>
                        <a:t> </a:t>
                      </a:r>
                      <a:endParaRPr lang="en-US" sz="3600" b="1"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361 </a:t>
                      </a:r>
                      <a:endParaRPr lang="en-US" sz="3600" b="0"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25 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179 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2 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extLst>
                  <a:ext uri="{0D108BD9-81ED-4DB2-BD59-A6C34878D82A}">
                    <a16:rowId xmlns:a16="http://schemas.microsoft.com/office/drawing/2014/main" val="977103284"/>
                  </a:ext>
                </a:extLst>
              </a:tr>
              <a:tr h="246625">
                <a:tc>
                  <a:txBody>
                    <a:bodyPr/>
                    <a:lstStyle/>
                    <a:p>
                      <a:pPr algn="ctr" rtl="0" fontAlgn="base">
                        <a:lnSpc>
                          <a:spcPts val="2000"/>
                        </a:lnSpc>
                        <a:buNone/>
                      </a:pPr>
                      <a:r>
                        <a:rPr lang="en-US" sz="2400" b="0" i="0" dirty="0">
                          <a:solidFill>
                            <a:srgbClr val="000000"/>
                          </a:solidFill>
                          <a:effectLst/>
                          <a:latin typeface="Aptos" panose="020B0004020202020204" pitchFamily="34" charset="0"/>
                        </a:rPr>
                        <a:t>Rutland</a:t>
                      </a:r>
                      <a:r>
                        <a:rPr lang="en-US" sz="2400" b="1" i="0" dirty="0">
                          <a:solidFill>
                            <a:srgbClr val="000000"/>
                          </a:solidFill>
                          <a:effectLst/>
                          <a:latin typeface="Aptos" panose="020B0004020202020204" pitchFamily="34" charset="0"/>
                        </a:rPr>
                        <a:t> </a:t>
                      </a:r>
                      <a:endParaRPr lang="en-US" sz="3600" b="1"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143 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17 </a:t>
                      </a:r>
                      <a:endParaRPr lang="en-US" sz="3600" b="0" i="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4 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0 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extLst>
                  <a:ext uri="{0D108BD9-81ED-4DB2-BD59-A6C34878D82A}">
                    <a16:rowId xmlns:a16="http://schemas.microsoft.com/office/drawing/2014/main" val="2837241949"/>
                  </a:ext>
                </a:extLst>
              </a:tr>
              <a:tr h="246625">
                <a:tc>
                  <a:txBody>
                    <a:bodyPr/>
                    <a:lstStyle/>
                    <a:p>
                      <a:pPr algn="ctr" rtl="0" fontAlgn="base">
                        <a:lnSpc>
                          <a:spcPts val="2000"/>
                        </a:lnSpc>
                        <a:buNone/>
                      </a:pPr>
                      <a:r>
                        <a:rPr lang="en-US" sz="2400" b="0" i="0">
                          <a:solidFill>
                            <a:srgbClr val="000000"/>
                          </a:solidFill>
                          <a:effectLst/>
                          <a:latin typeface="Aptos" panose="020B0004020202020204" pitchFamily="34" charset="0"/>
                        </a:rPr>
                        <a:t>Washington</a:t>
                      </a:r>
                      <a:r>
                        <a:rPr lang="en-US" sz="2400" b="1" i="0">
                          <a:solidFill>
                            <a:srgbClr val="000000"/>
                          </a:solidFill>
                          <a:effectLst/>
                          <a:latin typeface="Aptos" panose="020B0004020202020204" pitchFamily="34" charset="0"/>
                        </a:rPr>
                        <a:t> </a:t>
                      </a:r>
                      <a:endParaRPr lang="en-US" sz="3600" b="1"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1,452 </a:t>
                      </a:r>
                      <a:endParaRPr lang="en-US" sz="3600" b="0"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230 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828 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63 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extLst>
                  <a:ext uri="{0D108BD9-81ED-4DB2-BD59-A6C34878D82A}">
                    <a16:rowId xmlns:a16="http://schemas.microsoft.com/office/drawing/2014/main" val="4029595228"/>
                  </a:ext>
                </a:extLst>
              </a:tr>
              <a:tr h="246625">
                <a:tc>
                  <a:txBody>
                    <a:bodyPr/>
                    <a:lstStyle/>
                    <a:p>
                      <a:pPr algn="ctr" rtl="0" fontAlgn="base">
                        <a:lnSpc>
                          <a:spcPts val="2000"/>
                        </a:lnSpc>
                        <a:buNone/>
                      </a:pPr>
                      <a:r>
                        <a:rPr lang="en-US" sz="2400" b="0" i="0" dirty="0">
                          <a:solidFill>
                            <a:srgbClr val="000000"/>
                          </a:solidFill>
                          <a:effectLst/>
                          <a:latin typeface="Aptos" panose="020B0004020202020204" pitchFamily="34" charset="0"/>
                        </a:rPr>
                        <a:t>Windham</a:t>
                      </a:r>
                      <a:r>
                        <a:rPr lang="en-US" sz="2400" b="1" i="0" dirty="0">
                          <a:solidFill>
                            <a:srgbClr val="000000"/>
                          </a:solidFill>
                          <a:effectLst/>
                          <a:latin typeface="Aptos" panose="020B0004020202020204" pitchFamily="34" charset="0"/>
                        </a:rPr>
                        <a:t> </a:t>
                      </a:r>
                      <a:endParaRPr lang="en-US" sz="3600" b="1"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188 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3 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2 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0 </a:t>
                      </a:r>
                      <a:endParaRPr lang="en-US" sz="3600" b="0" i="0" dirty="0">
                        <a:solidFill>
                          <a:srgbClr val="000000"/>
                        </a:solidFill>
                        <a:effectLst/>
                      </a:endParaRPr>
                    </a:p>
                  </a:txBody>
                  <a:tcPr marL="87906" marR="87906" marT="43953" marB="43953" anchor="ctr">
                    <a:lnL>
                      <a:noFill/>
                    </a:lnL>
                    <a:lnR>
                      <a:noFill/>
                    </a:lnR>
                    <a:lnT>
                      <a:noFill/>
                    </a:lnT>
                    <a:lnB>
                      <a:noFill/>
                    </a:lnB>
                    <a:solidFill>
                      <a:schemeClr val="bg1"/>
                    </a:solidFill>
                  </a:tcPr>
                </a:tc>
                <a:extLst>
                  <a:ext uri="{0D108BD9-81ED-4DB2-BD59-A6C34878D82A}">
                    <a16:rowId xmlns:a16="http://schemas.microsoft.com/office/drawing/2014/main" val="416726022"/>
                  </a:ext>
                </a:extLst>
              </a:tr>
              <a:tr h="246625">
                <a:tc>
                  <a:txBody>
                    <a:bodyPr/>
                    <a:lstStyle/>
                    <a:p>
                      <a:pPr algn="ctr" rtl="0" fontAlgn="base">
                        <a:lnSpc>
                          <a:spcPts val="2000"/>
                        </a:lnSpc>
                        <a:buNone/>
                      </a:pPr>
                      <a:r>
                        <a:rPr lang="en-US" sz="2400" b="0" i="0">
                          <a:solidFill>
                            <a:srgbClr val="000000"/>
                          </a:solidFill>
                          <a:effectLst/>
                          <a:latin typeface="Aptos" panose="020B0004020202020204" pitchFamily="34" charset="0"/>
                        </a:rPr>
                        <a:t>Windsor</a:t>
                      </a:r>
                      <a:r>
                        <a:rPr lang="en-US" sz="2400" b="1" i="0">
                          <a:solidFill>
                            <a:srgbClr val="000000"/>
                          </a:solidFill>
                          <a:effectLst/>
                          <a:latin typeface="Aptos" panose="020B0004020202020204" pitchFamily="34" charset="0"/>
                        </a:rPr>
                        <a:t> </a:t>
                      </a:r>
                      <a:endParaRPr lang="en-US" sz="3600" b="1"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a:solidFill>
                            <a:srgbClr val="000000"/>
                          </a:solidFill>
                          <a:effectLst/>
                          <a:latin typeface="Aptos" panose="020B0004020202020204" pitchFamily="34" charset="0"/>
                        </a:rPr>
                        <a:t>518 </a:t>
                      </a:r>
                      <a:endParaRPr lang="en-US" sz="3600" b="0" i="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22 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4 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tc>
                  <a:txBody>
                    <a:bodyPr/>
                    <a:lstStyle/>
                    <a:p>
                      <a:pPr algn="ctr" rtl="0" fontAlgn="base">
                        <a:lnSpc>
                          <a:spcPts val="2000"/>
                        </a:lnSpc>
                        <a:buNone/>
                      </a:pPr>
                      <a:r>
                        <a:rPr lang="en-US" sz="1800" b="0" i="0" dirty="0">
                          <a:solidFill>
                            <a:srgbClr val="000000"/>
                          </a:solidFill>
                          <a:effectLst/>
                          <a:latin typeface="Aptos" panose="020B0004020202020204" pitchFamily="34" charset="0"/>
                        </a:rPr>
                        <a:t>0 </a:t>
                      </a:r>
                      <a:endParaRPr lang="en-US" sz="3600" b="0" i="0" dirty="0">
                        <a:solidFill>
                          <a:srgbClr val="000000"/>
                        </a:solidFill>
                        <a:effectLst/>
                      </a:endParaRPr>
                    </a:p>
                  </a:txBody>
                  <a:tcPr marL="87906" marR="87906" marT="43953" marB="43953" anchor="ctr">
                    <a:lnL>
                      <a:noFill/>
                    </a:lnL>
                    <a:lnR>
                      <a:noFill/>
                    </a:lnR>
                    <a:lnT>
                      <a:noFill/>
                    </a:lnT>
                    <a:lnB>
                      <a:noFill/>
                    </a:lnB>
                    <a:solidFill>
                      <a:srgbClr val="CCCCCC"/>
                    </a:solidFill>
                  </a:tcPr>
                </a:tc>
                <a:extLst>
                  <a:ext uri="{0D108BD9-81ED-4DB2-BD59-A6C34878D82A}">
                    <a16:rowId xmlns:a16="http://schemas.microsoft.com/office/drawing/2014/main" val="2446480416"/>
                  </a:ext>
                </a:extLst>
              </a:tr>
              <a:tr h="246625">
                <a:tc>
                  <a:txBody>
                    <a:bodyPr/>
                    <a:lstStyle/>
                    <a:p>
                      <a:pPr algn="ctr" rtl="0" fontAlgn="base">
                        <a:lnSpc>
                          <a:spcPts val="2000"/>
                        </a:lnSpc>
                        <a:buNone/>
                      </a:pPr>
                      <a:r>
                        <a:rPr lang="en-US" sz="2400" b="1" i="0" dirty="0">
                          <a:solidFill>
                            <a:srgbClr val="000000"/>
                          </a:solidFill>
                          <a:effectLst/>
                          <a:latin typeface="Aptos" panose="020B0004020202020204" pitchFamily="34" charset="0"/>
                        </a:rPr>
                        <a:t>All counties </a:t>
                      </a:r>
                      <a:endParaRPr lang="en-US" sz="3600" b="1" i="0" dirty="0">
                        <a:solidFill>
                          <a:srgbClr val="000000"/>
                        </a:solidFill>
                        <a:effectLst/>
                      </a:endParaRPr>
                    </a:p>
                  </a:txBody>
                  <a:tcPr marL="87906" marR="87906" marT="43953" marB="43953" anchor="ctr">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400" b="1" i="0" dirty="0">
                          <a:solidFill>
                            <a:srgbClr val="000000"/>
                          </a:solidFill>
                          <a:effectLst/>
                          <a:latin typeface="Aptos" panose="020B0004020202020204" pitchFamily="34" charset="0"/>
                        </a:rPr>
                        <a:t>4,439</a:t>
                      </a:r>
                      <a:r>
                        <a:rPr lang="en-US" sz="2400" b="0" i="0" dirty="0">
                          <a:solidFill>
                            <a:srgbClr val="000000"/>
                          </a:solidFill>
                          <a:effectLst/>
                          <a:latin typeface="Aptos" panose="020B0004020202020204" pitchFamily="34" charset="0"/>
                        </a:rPr>
                        <a:t> </a:t>
                      </a:r>
                      <a:endParaRPr lang="en-US" sz="3600" b="0" i="0" dirty="0">
                        <a:solidFill>
                          <a:srgbClr val="000000"/>
                        </a:solidFill>
                        <a:effectLst/>
                      </a:endParaRPr>
                    </a:p>
                  </a:txBody>
                  <a:tcPr marL="87906" marR="87906" marT="43953" marB="43953" anchor="ctr">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400" b="1" i="0" dirty="0">
                          <a:solidFill>
                            <a:srgbClr val="000000"/>
                          </a:solidFill>
                          <a:effectLst/>
                          <a:latin typeface="Aptos" panose="020B0004020202020204" pitchFamily="34" charset="0"/>
                        </a:rPr>
                        <a:t>518</a:t>
                      </a:r>
                      <a:r>
                        <a:rPr lang="en-US" sz="2400" b="0" i="0" dirty="0">
                          <a:solidFill>
                            <a:srgbClr val="000000"/>
                          </a:solidFill>
                          <a:effectLst/>
                          <a:latin typeface="Aptos" panose="020B0004020202020204" pitchFamily="34" charset="0"/>
                        </a:rPr>
                        <a:t> </a:t>
                      </a:r>
                      <a:endParaRPr lang="en-US" sz="3600" b="0" i="0" dirty="0">
                        <a:solidFill>
                          <a:srgbClr val="000000"/>
                        </a:solidFill>
                        <a:effectLst/>
                      </a:endParaRPr>
                    </a:p>
                  </a:txBody>
                  <a:tcPr marL="87906" marR="87906" marT="43953" marB="43953" anchor="ctr">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400" b="1" i="0" dirty="0">
                          <a:solidFill>
                            <a:srgbClr val="000000"/>
                          </a:solidFill>
                          <a:effectLst/>
                          <a:latin typeface="Aptos" panose="020B0004020202020204" pitchFamily="34" charset="0"/>
                        </a:rPr>
                        <a:t>2,748</a:t>
                      </a:r>
                      <a:r>
                        <a:rPr lang="en-US" sz="2400" b="0" i="0" dirty="0">
                          <a:solidFill>
                            <a:srgbClr val="000000"/>
                          </a:solidFill>
                          <a:effectLst/>
                          <a:latin typeface="Aptos" panose="020B0004020202020204" pitchFamily="34" charset="0"/>
                        </a:rPr>
                        <a:t> </a:t>
                      </a:r>
                      <a:endParaRPr lang="en-US" sz="3600" b="0" i="0" dirty="0">
                        <a:solidFill>
                          <a:srgbClr val="000000"/>
                        </a:solidFill>
                        <a:effectLst/>
                      </a:endParaRPr>
                    </a:p>
                  </a:txBody>
                  <a:tcPr marL="87906" marR="87906" marT="43953" marB="43953" anchor="ctr">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400" b="1" i="0" dirty="0">
                          <a:solidFill>
                            <a:srgbClr val="000000"/>
                          </a:solidFill>
                          <a:effectLst/>
                          <a:latin typeface="Aptos" panose="020B0004020202020204" pitchFamily="34" charset="0"/>
                        </a:rPr>
                        <a:t>149</a:t>
                      </a:r>
                      <a:r>
                        <a:rPr lang="en-US" sz="2400" b="0" i="0" dirty="0">
                          <a:solidFill>
                            <a:srgbClr val="000000"/>
                          </a:solidFill>
                          <a:effectLst/>
                          <a:latin typeface="Aptos" panose="020B0004020202020204" pitchFamily="34" charset="0"/>
                        </a:rPr>
                        <a:t> </a:t>
                      </a:r>
                      <a:endParaRPr lang="en-US" sz="3600" b="0" i="0" dirty="0">
                        <a:solidFill>
                          <a:srgbClr val="000000"/>
                        </a:solidFill>
                        <a:effectLst/>
                      </a:endParaRPr>
                    </a:p>
                  </a:txBody>
                  <a:tcPr marL="87906" marR="87906" marT="43953" marB="43953" anchor="ctr">
                    <a:lnL>
                      <a:noFill/>
                    </a:lnL>
                    <a:lnR>
                      <a:noFill/>
                    </a:lnR>
                    <a:lnT>
                      <a:noFill/>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9095781"/>
                  </a:ext>
                </a:extLst>
              </a:tr>
            </a:tbl>
          </a:graphicData>
        </a:graphic>
      </p:graphicFrame>
      <p:sp>
        <p:nvSpPr>
          <p:cNvPr id="12" name="TextBox 11">
            <a:extLst>
              <a:ext uri="{FF2B5EF4-FFF2-40B4-BE49-F238E27FC236}">
                <a16:creationId xmlns:a16="http://schemas.microsoft.com/office/drawing/2014/main" id="{4D19327F-804E-80F7-DBAD-441CA3D86069}"/>
              </a:ext>
            </a:extLst>
          </p:cNvPr>
          <p:cNvSpPr txBox="1"/>
          <p:nvPr/>
        </p:nvSpPr>
        <p:spPr>
          <a:xfrm>
            <a:off x="620430" y="1424007"/>
            <a:ext cx="2899384" cy="4154984"/>
          </a:xfrm>
          <a:prstGeom prst="rect">
            <a:avLst/>
          </a:prstGeom>
          <a:noFill/>
        </p:spPr>
        <p:txBody>
          <a:bodyPr wrap="square" rtlCol="0">
            <a:spAutoFit/>
          </a:bodyPr>
          <a:lstStyle/>
          <a:p>
            <a:r>
              <a:rPr lang="en-US" sz="2400" b="1" i="1" dirty="0">
                <a:solidFill>
                  <a:schemeClr val="bg1"/>
                </a:solidFill>
              </a:rPr>
              <a:t>Residential properties by county that reported whether they owned or rented their property when reporting damage during the July 2023 and July 2024 flood events</a:t>
            </a:r>
            <a:endParaRPr lang="en-BR" sz="2400" b="1" i="1" dirty="0">
              <a:solidFill>
                <a:schemeClr val="bg1"/>
              </a:solidFill>
            </a:endParaRPr>
          </a:p>
        </p:txBody>
      </p:sp>
      <p:sp>
        <p:nvSpPr>
          <p:cNvPr id="4" name="TextBox 3">
            <a:extLst>
              <a:ext uri="{FF2B5EF4-FFF2-40B4-BE49-F238E27FC236}">
                <a16:creationId xmlns:a16="http://schemas.microsoft.com/office/drawing/2014/main" id="{491CCF6B-D639-17B5-D749-DDFE9B660FB4}"/>
              </a:ext>
            </a:extLst>
          </p:cNvPr>
          <p:cNvSpPr txBox="1"/>
          <p:nvPr/>
        </p:nvSpPr>
        <p:spPr>
          <a:xfrm>
            <a:off x="620430" y="5433993"/>
            <a:ext cx="2899384" cy="523220"/>
          </a:xfrm>
          <a:prstGeom prst="rect">
            <a:avLst/>
          </a:prstGeom>
          <a:noFill/>
        </p:spPr>
        <p:txBody>
          <a:bodyPr wrap="square">
            <a:spAutoFit/>
          </a:bodyPr>
          <a:lstStyle/>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Emergency Management (2023a)</a:t>
            </a:r>
          </a:p>
        </p:txBody>
      </p:sp>
    </p:spTree>
    <p:extLst>
      <p:ext uri="{BB962C8B-B14F-4D97-AF65-F5344CB8AC3E}">
        <p14:creationId xmlns:p14="http://schemas.microsoft.com/office/powerpoint/2010/main" val="1351060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F41B8-BD09-52AD-EF5A-46AFC0C5AFE0}"/>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70377B10-8FB4-9A8F-B031-9194EE313208}"/>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985832D1-9490-CF17-242F-0875673BFD50}"/>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848DF1D-3E3D-836F-FC54-F3F53D3BC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08545637-628D-7A2E-3D51-31618B3A6C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pic>
        <p:nvPicPr>
          <p:cNvPr id="10" name="Picture 9" descr="A time series showing the variation of rental vacancy in Vermont (blue), in the United States (red dotted line) and New Hampshire (green dashed line). The graph shows that Vermont has a lower vacancy rate than the country and the neighboring state of New Hampshire. The rate in Vermont is also in a downward trend.">
            <a:extLst>
              <a:ext uri="{FF2B5EF4-FFF2-40B4-BE49-F238E27FC236}">
                <a16:creationId xmlns:a16="http://schemas.microsoft.com/office/drawing/2014/main" id="{6FF656C6-2F53-B6EC-36A7-7E83422A7DDB}"/>
              </a:ext>
            </a:extLst>
          </p:cNvPr>
          <p:cNvPicPr>
            <a:picLocks noChangeAspect="1"/>
          </p:cNvPicPr>
          <p:nvPr/>
        </p:nvPicPr>
        <p:blipFill>
          <a:blip r:embed="rId5"/>
          <a:srcRect l="3002" t="7684" r="1955" b="12133"/>
          <a:stretch>
            <a:fillRect/>
          </a:stretch>
        </p:blipFill>
        <p:spPr>
          <a:xfrm>
            <a:off x="1476372" y="1809691"/>
            <a:ext cx="9401972" cy="3660959"/>
          </a:xfrm>
          <a:prstGeom prst="rect">
            <a:avLst/>
          </a:prstGeom>
        </p:spPr>
      </p:pic>
      <p:sp>
        <p:nvSpPr>
          <p:cNvPr id="12" name="TextBox 11">
            <a:extLst>
              <a:ext uri="{FF2B5EF4-FFF2-40B4-BE49-F238E27FC236}">
                <a16:creationId xmlns:a16="http://schemas.microsoft.com/office/drawing/2014/main" id="{9D446DEA-8DA9-4C06-9DCC-BDD1CFA406A4}"/>
              </a:ext>
            </a:extLst>
          </p:cNvPr>
          <p:cNvSpPr txBox="1"/>
          <p:nvPr/>
        </p:nvSpPr>
        <p:spPr>
          <a:xfrm>
            <a:off x="620430" y="424696"/>
            <a:ext cx="11047696" cy="1384995"/>
          </a:xfrm>
          <a:prstGeom prst="rect">
            <a:avLst/>
          </a:prstGeom>
          <a:noFill/>
        </p:spPr>
        <p:txBody>
          <a:bodyPr wrap="square">
            <a:spAutoFit/>
          </a:bodyPr>
          <a:lstStyle/>
          <a:p>
            <a:pPr marL="0" marR="0">
              <a:spcAft>
                <a:spcPts val="1000"/>
              </a:spcAft>
              <a:buNone/>
            </a:pPr>
            <a:r>
              <a:rPr lang="en-US" sz="2800" b="1" i="1" dirty="0">
                <a:solidFill>
                  <a:schemeClr val="bg1"/>
                </a:solidFill>
                <a:effectLst/>
                <a:latin typeface="+mn-lt"/>
                <a:ea typeface="Malgun Gothic" panose="020B0503020000020004" pitchFamily="34" charset="-127"/>
                <a:cs typeface="Tunga" panose="020B0502040204020203" pitchFamily="34" charset="0"/>
              </a:rPr>
              <a:t>Figure 11-6 Rental vacancy rates for the U.S. (red dots), Vermont (blue solid), and New Hampshire (green dashes) over time. Shaded areas indicate U.S. recessions.</a:t>
            </a:r>
            <a:endParaRPr lang="en-US" b="1" i="1"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
        <p:nvSpPr>
          <p:cNvPr id="14" name="TextBox 13">
            <a:extLst>
              <a:ext uri="{FF2B5EF4-FFF2-40B4-BE49-F238E27FC236}">
                <a16:creationId xmlns:a16="http://schemas.microsoft.com/office/drawing/2014/main" id="{DAF02B71-EE9F-5A5F-E6FE-62C63C538CCE}"/>
              </a:ext>
            </a:extLst>
          </p:cNvPr>
          <p:cNvSpPr txBox="1"/>
          <p:nvPr/>
        </p:nvSpPr>
        <p:spPr>
          <a:xfrm>
            <a:off x="694700" y="5633512"/>
            <a:ext cx="6096000" cy="369332"/>
          </a:xfrm>
          <a:prstGeom prst="rect">
            <a:avLst/>
          </a:prstGeom>
          <a:noFill/>
        </p:spPr>
        <p:txBody>
          <a:bodyPr wrap="square">
            <a:spAutoFit/>
          </a:bodyPr>
          <a:lstStyle/>
          <a:p>
            <a:pPr marL="0" marR="0">
              <a:spcBef>
                <a:spcPts val="600"/>
              </a:spcBef>
              <a:spcAft>
                <a:spcPts val="600"/>
              </a:spcAft>
              <a:buNone/>
            </a:pPr>
            <a:r>
              <a:rPr lang="en-US" sz="1800" dirty="0">
                <a:solidFill>
                  <a:schemeClr val="bg1"/>
                </a:solidFill>
                <a:effectLst/>
                <a:latin typeface="+mn-lt"/>
                <a:ea typeface="Malgun Gothic" panose="020B0503020000020004" pitchFamily="34" charset="-127"/>
                <a:cs typeface="Tunga" panose="020B0502040204020203" pitchFamily="34" charset="0"/>
              </a:rPr>
              <a:t>Source: Federal Reserve Bank of St. Louis (FRED, 2025)</a:t>
            </a:r>
            <a:endParaRPr lang="en-US" sz="1000"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Tree>
    <p:extLst>
      <p:ext uri="{BB962C8B-B14F-4D97-AF65-F5344CB8AC3E}">
        <p14:creationId xmlns:p14="http://schemas.microsoft.com/office/powerpoint/2010/main" val="1732047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9E133-FE9A-848F-5343-D04890E9C17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BCD2B29-2DD3-9C1F-B619-8285CB0AD72F}"/>
              </a:ext>
            </a:extLst>
          </p:cNvPr>
          <p:cNvSpPr>
            <a:spLocks noGrp="1" noRot="1" noMove="1" noResize="1" noEditPoints="1" noAdjustHandles="1" noChangeArrowheads="1" noChangeShapeType="1"/>
          </p:cNvSpPr>
          <p:nvPr>
            <p:ph type="title"/>
          </p:nvPr>
        </p:nvSpPr>
        <p:spPr/>
        <p:txBody>
          <a:bodyPr/>
          <a:lstStyle/>
          <a:p>
            <a:r>
              <a:rPr lang="en-US" i="1" dirty="0"/>
              <a:t>Figure 11-7</a:t>
            </a:r>
          </a:p>
        </p:txBody>
      </p:sp>
      <p:grpSp>
        <p:nvGrpSpPr>
          <p:cNvPr id="7" name="Group 6">
            <a:extLst>
              <a:ext uri="{FF2B5EF4-FFF2-40B4-BE49-F238E27FC236}">
                <a16:creationId xmlns:a16="http://schemas.microsoft.com/office/drawing/2014/main" id="{78D8BD29-4441-91BF-E95C-2ABAB89C7E36}"/>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4FBA9689-E2EB-EFF8-6731-738C1893B938}"/>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9D3DCC2A-D5B4-0848-724D-B8F81B6241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76D08DCF-6D17-1BDF-ACE6-FBABAB06B6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A6BEE48E-DBE4-0D50-BFCE-588479BEFA2D}"/>
              </a:ext>
            </a:extLst>
          </p:cNvPr>
          <p:cNvSpPr txBox="1"/>
          <p:nvPr/>
        </p:nvSpPr>
        <p:spPr>
          <a:xfrm>
            <a:off x="620431" y="1557339"/>
            <a:ext cx="4092608" cy="2308324"/>
          </a:xfrm>
          <a:prstGeom prst="rect">
            <a:avLst/>
          </a:prstGeom>
          <a:noFill/>
        </p:spPr>
        <p:txBody>
          <a:bodyPr wrap="square" rtlCol="0">
            <a:spAutoFit/>
          </a:bodyPr>
          <a:lstStyle/>
          <a:p>
            <a:r>
              <a:rPr lang="en-US" sz="3600" b="1" i="1" dirty="0">
                <a:solidFill>
                  <a:schemeClr val="bg1"/>
                </a:solidFill>
              </a:rPr>
              <a:t>The interaction between climate vulnerability and migration </a:t>
            </a:r>
            <a:endParaRPr lang="en-BR" sz="3600" b="1" i="1" dirty="0">
              <a:solidFill>
                <a:schemeClr val="bg1"/>
              </a:solidFill>
            </a:endParaRPr>
          </a:p>
        </p:txBody>
      </p:sp>
      <p:pic>
        <p:nvPicPr>
          <p:cNvPr id="2" name="drawing" descr="Diagram with 4 quadrants illustrating how migration interacts with people-place vulnerability. The top left quadrant represents low vulnerability and high migration and says, &quot;Migration as adaptation;&quot; the top right quadrant represents high vulnerability and high migration and says, &quot;Displacement.&quot; The bottom left quadrant represents low vulnerability and low migration and says, &quot;Adaptation in Place;” the bottom right quadrant represents high vulnerability and low migration and says, &quot;Trapped population.&quot;">
            <a:extLst>
              <a:ext uri="{FF2B5EF4-FFF2-40B4-BE49-F238E27FC236}">
                <a16:creationId xmlns:a16="http://schemas.microsoft.com/office/drawing/2014/main" id="{E49418A7-F81D-FAC3-354D-FDECD1C9A17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713038" y="359346"/>
            <a:ext cx="7290708" cy="5596209"/>
          </a:xfrm>
          <a:prstGeom prst="rect">
            <a:avLst/>
          </a:prstGeom>
        </p:spPr>
      </p:pic>
      <p:sp>
        <p:nvSpPr>
          <p:cNvPr id="10" name="TextBox 9">
            <a:extLst>
              <a:ext uri="{FF2B5EF4-FFF2-40B4-BE49-F238E27FC236}">
                <a16:creationId xmlns:a16="http://schemas.microsoft.com/office/drawing/2014/main" id="{4513C47C-A455-2FA0-7689-528A2B8AD101}"/>
              </a:ext>
            </a:extLst>
          </p:cNvPr>
          <p:cNvSpPr txBox="1"/>
          <p:nvPr/>
        </p:nvSpPr>
        <p:spPr>
          <a:xfrm>
            <a:off x="657566" y="3935852"/>
            <a:ext cx="4055471" cy="707886"/>
          </a:xfrm>
          <a:prstGeom prst="rect">
            <a:avLst/>
          </a:prstGeom>
          <a:noFill/>
        </p:spPr>
        <p:txBody>
          <a:bodyPr wrap="square">
            <a:spAutoFit/>
          </a:bodyPr>
          <a:lstStyle/>
          <a:p>
            <a:pPr marL="0" marR="0">
              <a:spcBef>
                <a:spcPts val="600"/>
              </a:spcBef>
              <a:spcAft>
                <a:spcPts val="600"/>
              </a:spcAft>
              <a:buNone/>
            </a:pPr>
            <a:r>
              <a:rPr lang="en-US" sz="20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Adapted from Hunter et al. (2021)</a:t>
            </a:r>
          </a:p>
        </p:txBody>
      </p:sp>
    </p:spTree>
    <p:extLst>
      <p:ext uri="{BB962C8B-B14F-4D97-AF65-F5344CB8AC3E}">
        <p14:creationId xmlns:p14="http://schemas.microsoft.com/office/powerpoint/2010/main" val="2919638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9C07D-34EA-4157-CFB0-2B542B1B45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2244E9-E966-C981-9C3B-4B33BCC39743}"/>
              </a:ext>
            </a:extLst>
          </p:cNvPr>
          <p:cNvSpPr>
            <a:spLocks noGrp="1" noRot="1" noMove="1" noResize="1" noEditPoints="1" noAdjustHandles="1" noChangeArrowheads="1" noChangeShapeType="1"/>
          </p:cNvSpPr>
          <p:nvPr>
            <p:ph type="title"/>
          </p:nvPr>
        </p:nvSpPr>
        <p:spPr/>
        <p:txBody>
          <a:bodyPr/>
          <a:lstStyle/>
          <a:p>
            <a:r>
              <a:rPr lang="en-US" i="1" dirty="0"/>
              <a:t>Figure 11-8</a:t>
            </a:r>
          </a:p>
        </p:txBody>
      </p:sp>
      <p:grpSp>
        <p:nvGrpSpPr>
          <p:cNvPr id="7" name="Group 6">
            <a:extLst>
              <a:ext uri="{FF2B5EF4-FFF2-40B4-BE49-F238E27FC236}">
                <a16:creationId xmlns:a16="http://schemas.microsoft.com/office/drawing/2014/main" id="{AE64ADB7-CDBF-B0BE-26AA-44F8E84BF970}"/>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AEC32D9B-591A-41C5-2287-7E05881C67F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313A876E-472C-723F-6949-125BF0076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A58EB686-D62E-C726-1DB5-8C301CA0A1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7B370D8A-0C60-3280-5461-948E3A56879D}"/>
              </a:ext>
            </a:extLst>
          </p:cNvPr>
          <p:cNvSpPr txBox="1"/>
          <p:nvPr/>
        </p:nvSpPr>
        <p:spPr>
          <a:xfrm>
            <a:off x="620430" y="1780929"/>
            <a:ext cx="4039252" cy="3416320"/>
          </a:xfrm>
          <a:prstGeom prst="rect">
            <a:avLst/>
          </a:prstGeom>
          <a:noFill/>
        </p:spPr>
        <p:txBody>
          <a:bodyPr wrap="square" rtlCol="0">
            <a:spAutoFit/>
          </a:bodyPr>
          <a:lstStyle/>
          <a:p>
            <a:r>
              <a:rPr lang="en-US" sz="2400" b="1" i="1" dirty="0">
                <a:solidFill>
                  <a:schemeClr val="bg1"/>
                </a:solidFill>
              </a:rPr>
              <a:t>Countries in the Americas with the most internal displacements in 2024 (top) and (bottom) internal displacement (millions) in the Americas caused by natural disasters (in blue) and conflict (in orange) between 2015-2024</a:t>
            </a:r>
          </a:p>
        </p:txBody>
      </p:sp>
      <p:pic>
        <p:nvPicPr>
          <p:cNvPr id="2" name="Picture 1" descr="There are two graphs, one on top of the other, that show internal displacement in the Americas. Displacements are due to conflict and violence (orange) or disasters (blue). The top graph shows the top 5 countries with the most internal displacements: the United States is #1 followed by Brazil, Haiti, Cuba, and Colombia. The bottom graph shows internal displacements by year (2015–2024). Each year has more displacements due to disasters than conflict; 2024 has the highest displacements.">
            <a:extLst>
              <a:ext uri="{FF2B5EF4-FFF2-40B4-BE49-F238E27FC236}">
                <a16:creationId xmlns:a16="http://schemas.microsoft.com/office/drawing/2014/main" id="{9589DEED-5589-6048-C85F-E9D92F5268A5}"/>
              </a:ext>
            </a:extLst>
          </p:cNvPr>
          <p:cNvPicPr>
            <a:picLocks noChangeAspect="1"/>
          </p:cNvPicPr>
          <p:nvPr/>
        </p:nvPicPr>
        <p:blipFill>
          <a:blip r:embed="rId5" cstate="print">
            <a:extLst>
              <a:ext uri="{28A0092B-C50C-407E-A947-70E740481C1C}">
                <a14:useLocalDpi xmlns:a14="http://schemas.microsoft.com/office/drawing/2010/main" val="0"/>
              </a:ext>
            </a:extLst>
          </a:blip>
          <a:srcRect b="6242"/>
          <a:stretch>
            <a:fillRect/>
          </a:stretch>
        </p:blipFill>
        <p:spPr>
          <a:xfrm>
            <a:off x="4910203" y="359346"/>
            <a:ext cx="7153005" cy="5061493"/>
          </a:xfrm>
          <a:prstGeom prst="rect">
            <a:avLst/>
          </a:prstGeom>
        </p:spPr>
      </p:pic>
      <p:sp>
        <p:nvSpPr>
          <p:cNvPr id="10" name="TextBox 9">
            <a:extLst>
              <a:ext uri="{FF2B5EF4-FFF2-40B4-BE49-F238E27FC236}">
                <a16:creationId xmlns:a16="http://schemas.microsoft.com/office/drawing/2014/main" id="{F8B34336-CD56-2FE1-734C-EAB99006996E}"/>
              </a:ext>
            </a:extLst>
          </p:cNvPr>
          <p:cNvSpPr txBox="1"/>
          <p:nvPr/>
        </p:nvSpPr>
        <p:spPr>
          <a:xfrm>
            <a:off x="4532683" y="5524738"/>
            <a:ext cx="5428880" cy="1107996"/>
          </a:xfrm>
          <a:prstGeom prst="rect">
            <a:avLst/>
          </a:prstGeom>
          <a:noFill/>
        </p:spPr>
        <p:txBody>
          <a:bodyPr wrap="square">
            <a:spAutoFit/>
          </a:bodyPr>
          <a:lstStyle/>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Global Report on Internal Displacement (GRID, 2025) </a:t>
            </a:r>
          </a:p>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Numbers of IDPs are the total as of the end of 2024. Internal displacements are the total number for all of 2024. All data is for the Americas</a:t>
            </a:r>
          </a:p>
        </p:txBody>
      </p:sp>
    </p:spTree>
    <p:extLst>
      <p:ext uri="{BB962C8B-B14F-4D97-AF65-F5344CB8AC3E}">
        <p14:creationId xmlns:p14="http://schemas.microsoft.com/office/powerpoint/2010/main" val="3345865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D1C2C-3EAD-AD4D-A0EE-497608FD1E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5760B3B-CED4-3DE9-51FE-C69EC512292E}"/>
              </a:ext>
            </a:extLst>
          </p:cNvPr>
          <p:cNvSpPr>
            <a:spLocks noGrp="1" noRot="1" noMove="1" noResize="1" noEditPoints="1" noAdjustHandles="1" noChangeArrowheads="1" noChangeShapeType="1"/>
          </p:cNvSpPr>
          <p:nvPr>
            <p:ph type="title"/>
          </p:nvPr>
        </p:nvSpPr>
        <p:spPr/>
        <p:txBody>
          <a:bodyPr/>
          <a:lstStyle/>
          <a:p>
            <a:r>
              <a:rPr lang="en-US" i="1" dirty="0"/>
              <a:t>Figure 11-9</a:t>
            </a:r>
          </a:p>
        </p:txBody>
      </p:sp>
      <p:grpSp>
        <p:nvGrpSpPr>
          <p:cNvPr id="7" name="Group 6">
            <a:extLst>
              <a:ext uri="{FF2B5EF4-FFF2-40B4-BE49-F238E27FC236}">
                <a16:creationId xmlns:a16="http://schemas.microsoft.com/office/drawing/2014/main" id="{DD6A538F-6EE3-9DAD-6D0F-81B8DED938F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218F5686-AAC3-8AB0-CA58-BBF8A6230CF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442241F1-3EC4-F556-8963-6A6D631C0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394C0137-A68C-A7AD-85F7-171B55C89D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BD543F88-CC7C-E05D-D190-62B9CF76A6A2}"/>
              </a:ext>
            </a:extLst>
          </p:cNvPr>
          <p:cNvSpPr txBox="1"/>
          <p:nvPr/>
        </p:nvSpPr>
        <p:spPr>
          <a:xfrm>
            <a:off x="604983" y="1730459"/>
            <a:ext cx="2539930" cy="2677656"/>
          </a:xfrm>
          <a:prstGeom prst="rect">
            <a:avLst/>
          </a:prstGeom>
          <a:noFill/>
        </p:spPr>
        <p:txBody>
          <a:bodyPr wrap="square" rtlCol="0">
            <a:spAutoFit/>
          </a:bodyPr>
          <a:lstStyle/>
          <a:p>
            <a:r>
              <a:rPr lang="en-US" sz="2400" b="1" i="1" dirty="0">
                <a:solidFill>
                  <a:schemeClr val="bg1"/>
                </a:solidFill>
              </a:rPr>
              <a:t>Number of people taking shelter at FEMA Mass Care between July 11and August 10, 2023 </a:t>
            </a:r>
            <a:endParaRPr lang="en-BR" sz="2400" b="1" i="1" dirty="0">
              <a:solidFill>
                <a:schemeClr val="bg1"/>
              </a:solidFill>
            </a:endParaRPr>
          </a:p>
        </p:txBody>
      </p:sp>
      <p:pic>
        <p:nvPicPr>
          <p:cNvPr id="2" name="drawing" descr="Graph shows the count of people taking shelter in FEMA Mass Care between July 11, 2023, and August 10, 2023. The number peaks at almost 250 on July 12 and then there is a steep decrease until July 15. It grows again until July 20, reaching a little over 50 people. The graph shows a gradual decline after this until reaching zero on August 10.  ">
            <a:extLst>
              <a:ext uri="{FF2B5EF4-FFF2-40B4-BE49-F238E27FC236}">
                <a16:creationId xmlns:a16="http://schemas.microsoft.com/office/drawing/2014/main" id="{EF378763-5F2B-A3EA-73B1-BB870AE7860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70999" y="346066"/>
            <a:ext cx="8799794" cy="5158500"/>
          </a:xfrm>
          <a:prstGeom prst="rect">
            <a:avLst/>
          </a:prstGeom>
        </p:spPr>
      </p:pic>
      <p:sp>
        <p:nvSpPr>
          <p:cNvPr id="10" name="TextBox 9">
            <a:extLst>
              <a:ext uri="{FF2B5EF4-FFF2-40B4-BE49-F238E27FC236}">
                <a16:creationId xmlns:a16="http://schemas.microsoft.com/office/drawing/2014/main" id="{ABB9C1DD-1440-11F1-63F1-D362826EF7CC}"/>
              </a:ext>
            </a:extLst>
          </p:cNvPr>
          <p:cNvSpPr txBox="1"/>
          <p:nvPr/>
        </p:nvSpPr>
        <p:spPr>
          <a:xfrm>
            <a:off x="620430" y="4858235"/>
            <a:ext cx="2539930" cy="646331"/>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Kroll &amp; Blondin (2025)</a:t>
            </a:r>
          </a:p>
        </p:txBody>
      </p:sp>
    </p:spTree>
    <p:extLst>
      <p:ext uri="{BB962C8B-B14F-4D97-AF65-F5344CB8AC3E}">
        <p14:creationId xmlns:p14="http://schemas.microsoft.com/office/powerpoint/2010/main" val="2216813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27971-DB7A-02FF-112F-5CF7271546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EA26FE0-EB42-A9A9-F683-41EAF81A839B}"/>
              </a:ext>
            </a:extLst>
          </p:cNvPr>
          <p:cNvSpPr>
            <a:spLocks noGrp="1" noRot="1" noMove="1" noResize="1" noEditPoints="1" noAdjustHandles="1" noChangeArrowheads="1" noChangeShapeType="1"/>
          </p:cNvSpPr>
          <p:nvPr>
            <p:ph type="title"/>
          </p:nvPr>
        </p:nvSpPr>
        <p:spPr/>
        <p:txBody>
          <a:bodyPr/>
          <a:lstStyle/>
          <a:p>
            <a:r>
              <a:rPr lang="en-US" i="1" dirty="0"/>
              <a:t>Figure 11-10</a:t>
            </a:r>
          </a:p>
        </p:txBody>
      </p:sp>
      <p:grpSp>
        <p:nvGrpSpPr>
          <p:cNvPr id="7" name="Group 6">
            <a:extLst>
              <a:ext uri="{FF2B5EF4-FFF2-40B4-BE49-F238E27FC236}">
                <a16:creationId xmlns:a16="http://schemas.microsoft.com/office/drawing/2014/main" id="{2EFE6F17-8EB8-D087-A2B3-449105AA63C6}"/>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B36E6E84-F1EA-CD7B-594F-5394333315B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942C418D-2358-FD92-9065-1F9E6388FE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EFD88608-717B-D8F9-9FC7-8B6C48D3AC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E4C6CEDC-9ED9-A0F5-9B34-51D2FEFA389A}"/>
              </a:ext>
            </a:extLst>
          </p:cNvPr>
          <p:cNvSpPr txBox="1"/>
          <p:nvPr/>
        </p:nvSpPr>
        <p:spPr>
          <a:xfrm>
            <a:off x="617661" y="1782183"/>
            <a:ext cx="2799175" cy="2246769"/>
          </a:xfrm>
          <a:prstGeom prst="rect">
            <a:avLst/>
          </a:prstGeom>
          <a:noFill/>
        </p:spPr>
        <p:txBody>
          <a:bodyPr wrap="square" rtlCol="0">
            <a:spAutoFit/>
          </a:bodyPr>
          <a:lstStyle/>
          <a:p>
            <a:r>
              <a:rPr lang="en-US" sz="2800" b="1" i="1" dirty="0">
                <a:solidFill>
                  <a:schemeClr val="bg1"/>
                </a:solidFill>
              </a:rPr>
              <a:t>Need for shelter by county based on Vermont 211 reports </a:t>
            </a:r>
            <a:endParaRPr lang="en-BR" sz="2800" b="1" i="1" dirty="0">
              <a:solidFill>
                <a:schemeClr val="bg1"/>
              </a:solidFill>
            </a:endParaRPr>
          </a:p>
        </p:txBody>
      </p:sp>
      <p:pic>
        <p:nvPicPr>
          <p:cNvPr id="2" name="drawing" descr="There are two bar graphs side by side showing the need for shelter by county in July 2023 and then in July 2024. Each bar represents the count for counties. The range in 2023 was from zero to over 150. In 2025, no county had a count over 50. The overall trend is that there was much less need for shelter in 2024 when compared to 2023.">
            <a:extLst>
              <a:ext uri="{FF2B5EF4-FFF2-40B4-BE49-F238E27FC236}">
                <a16:creationId xmlns:a16="http://schemas.microsoft.com/office/drawing/2014/main" id="{83BF3937-7542-14F3-3BC5-873922F4328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707704" y="346066"/>
            <a:ext cx="8407003" cy="5119004"/>
          </a:xfrm>
          <a:prstGeom prst="rect">
            <a:avLst/>
          </a:prstGeom>
        </p:spPr>
      </p:pic>
      <p:sp>
        <p:nvSpPr>
          <p:cNvPr id="10" name="TextBox 9">
            <a:extLst>
              <a:ext uri="{FF2B5EF4-FFF2-40B4-BE49-F238E27FC236}">
                <a16:creationId xmlns:a16="http://schemas.microsoft.com/office/drawing/2014/main" id="{FD3BCDDF-9CFF-22A6-ABEC-D9ACE112CFA0}"/>
              </a:ext>
            </a:extLst>
          </p:cNvPr>
          <p:cNvSpPr txBox="1"/>
          <p:nvPr/>
        </p:nvSpPr>
        <p:spPr>
          <a:xfrm>
            <a:off x="617661" y="4775769"/>
            <a:ext cx="2899384" cy="923330"/>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Emergency Management (2023a)</a:t>
            </a:r>
          </a:p>
        </p:txBody>
      </p:sp>
    </p:spTree>
    <p:extLst>
      <p:ext uri="{BB962C8B-B14F-4D97-AF65-F5344CB8AC3E}">
        <p14:creationId xmlns:p14="http://schemas.microsoft.com/office/powerpoint/2010/main" val="2596088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24131-F706-8E7C-D414-0FC67776CEA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DB0A163-3384-AAA9-19EF-1AB13BF059ED}"/>
              </a:ext>
            </a:extLst>
          </p:cNvPr>
          <p:cNvSpPr>
            <a:spLocks noGrp="1" noRot="1" noMove="1" noResize="1" noEditPoints="1" noAdjustHandles="1" noChangeArrowheads="1" noChangeShapeType="1"/>
          </p:cNvSpPr>
          <p:nvPr>
            <p:ph type="title"/>
          </p:nvPr>
        </p:nvSpPr>
        <p:spPr/>
        <p:txBody>
          <a:bodyPr/>
          <a:lstStyle/>
          <a:p>
            <a:r>
              <a:rPr lang="en-US" i="1" dirty="0"/>
              <a:t>Table 11-4</a:t>
            </a:r>
          </a:p>
        </p:txBody>
      </p:sp>
      <p:grpSp>
        <p:nvGrpSpPr>
          <p:cNvPr id="7" name="Group 6">
            <a:extLst>
              <a:ext uri="{FF2B5EF4-FFF2-40B4-BE49-F238E27FC236}">
                <a16:creationId xmlns:a16="http://schemas.microsoft.com/office/drawing/2014/main" id="{7F12FADE-0E01-0243-5D79-14B3B6898198}"/>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5F78E25C-5A19-AF80-1A5E-EAFA9E329F6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862D931-9F4C-CDB2-B7B8-85DA3FD24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B929807-AE85-4EC0-1D61-965F5F614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2" name="TextBox 11">
            <a:extLst>
              <a:ext uri="{FF2B5EF4-FFF2-40B4-BE49-F238E27FC236}">
                <a16:creationId xmlns:a16="http://schemas.microsoft.com/office/drawing/2014/main" id="{3A952E76-1B6A-E38B-D3AD-8634A85560E9}"/>
              </a:ext>
            </a:extLst>
          </p:cNvPr>
          <p:cNvSpPr txBox="1"/>
          <p:nvPr/>
        </p:nvSpPr>
        <p:spPr>
          <a:xfrm>
            <a:off x="570766" y="1514257"/>
            <a:ext cx="3147251" cy="3046988"/>
          </a:xfrm>
          <a:prstGeom prst="rect">
            <a:avLst/>
          </a:prstGeom>
          <a:noFill/>
        </p:spPr>
        <p:txBody>
          <a:bodyPr wrap="square" rtlCol="0">
            <a:spAutoFit/>
          </a:bodyPr>
          <a:lstStyle/>
          <a:p>
            <a:r>
              <a:rPr lang="en-US" sz="2400" b="1" i="1" dirty="0">
                <a:solidFill>
                  <a:schemeClr val="bg1"/>
                </a:solidFill>
              </a:rPr>
              <a:t>Residential properties by county with Vermont 211 reports of uninhabitable homes after the July 2023 and July 2024 flood events</a:t>
            </a:r>
            <a:endParaRPr lang="en-BR" sz="2400" b="1" i="1" dirty="0">
              <a:solidFill>
                <a:schemeClr val="bg1"/>
              </a:solidFill>
            </a:endParaRPr>
          </a:p>
        </p:txBody>
      </p:sp>
      <p:graphicFrame>
        <p:nvGraphicFramePr>
          <p:cNvPr id="4" name="Table 3">
            <a:extLst>
              <a:ext uri="{FF2B5EF4-FFF2-40B4-BE49-F238E27FC236}">
                <a16:creationId xmlns:a16="http://schemas.microsoft.com/office/drawing/2014/main" id="{4EA61883-48BE-563D-1B7F-257EFC1B66E9}"/>
              </a:ext>
            </a:extLst>
          </p:cNvPr>
          <p:cNvGraphicFramePr>
            <a:graphicFrameLocks noGrp="1"/>
          </p:cNvGraphicFramePr>
          <p:nvPr>
            <p:extLst>
              <p:ext uri="{D42A27DB-BD31-4B8C-83A1-F6EECF244321}">
                <p14:modId xmlns:p14="http://schemas.microsoft.com/office/powerpoint/2010/main" val="1928162848"/>
              </p:ext>
            </p:extLst>
          </p:nvPr>
        </p:nvGraphicFramePr>
        <p:xfrm>
          <a:off x="3841951" y="297937"/>
          <a:ext cx="8241385" cy="6339840"/>
        </p:xfrm>
        <a:graphic>
          <a:graphicData uri="http://schemas.openxmlformats.org/drawingml/2006/table">
            <a:tbl>
              <a:tblPr/>
              <a:tblGrid>
                <a:gridCol w="2063653">
                  <a:extLst>
                    <a:ext uri="{9D8B030D-6E8A-4147-A177-3AD203B41FA5}">
                      <a16:colId xmlns:a16="http://schemas.microsoft.com/office/drawing/2014/main" val="4173892249"/>
                    </a:ext>
                  </a:extLst>
                </a:gridCol>
                <a:gridCol w="2063653">
                  <a:extLst>
                    <a:ext uri="{9D8B030D-6E8A-4147-A177-3AD203B41FA5}">
                      <a16:colId xmlns:a16="http://schemas.microsoft.com/office/drawing/2014/main" val="1496507885"/>
                    </a:ext>
                  </a:extLst>
                </a:gridCol>
                <a:gridCol w="2063653">
                  <a:extLst>
                    <a:ext uri="{9D8B030D-6E8A-4147-A177-3AD203B41FA5}">
                      <a16:colId xmlns:a16="http://schemas.microsoft.com/office/drawing/2014/main" val="2241361333"/>
                    </a:ext>
                  </a:extLst>
                </a:gridCol>
                <a:gridCol w="2050426">
                  <a:extLst>
                    <a:ext uri="{9D8B030D-6E8A-4147-A177-3AD203B41FA5}">
                      <a16:colId xmlns:a16="http://schemas.microsoft.com/office/drawing/2014/main" val="1865761891"/>
                    </a:ext>
                  </a:extLst>
                </a:gridCol>
              </a:tblGrid>
              <a:tr h="308941">
                <a:tc>
                  <a:txBody>
                    <a:bodyPr/>
                    <a:lstStyle/>
                    <a:p>
                      <a:pPr algn="ctr" rtl="0" fontAlgn="base">
                        <a:lnSpc>
                          <a:spcPct val="100000"/>
                        </a:lnSpc>
                        <a:buNone/>
                      </a:pPr>
                      <a:r>
                        <a:rPr lang="en-US" sz="2000" b="1" i="0" dirty="0">
                          <a:solidFill>
                            <a:srgbClr val="0E2841"/>
                          </a:solidFill>
                          <a:effectLst/>
                          <a:latin typeface="Aptos" panose="020B0004020202020204" pitchFamily="34" charset="0"/>
                        </a:rPr>
                        <a:t>County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dirty="0">
                          <a:solidFill>
                            <a:srgbClr val="0E2841"/>
                          </a:solidFill>
                          <a:effectLst/>
                          <a:latin typeface="Aptos" panose="020B0004020202020204" pitchFamily="34" charset="0"/>
                        </a:rPr>
                        <a:t>July 2023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a:solidFill>
                            <a:srgbClr val="0E2841"/>
                          </a:solidFill>
                          <a:effectLst/>
                          <a:latin typeface="Aptos" panose="020B0004020202020204" pitchFamily="34" charset="0"/>
                        </a:rPr>
                        <a:t>July 2024 </a:t>
                      </a:r>
                      <a:endParaRPr lang="en-US" sz="3600" b="1" i="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2000" b="1" i="0" dirty="0">
                          <a:solidFill>
                            <a:srgbClr val="0E2841"/>
                          </a:solidFill>
                          <a:effectLst/>
                          <a:latin typeface="Aptos" panose="020B0004020202020204" pitchFamily="34" charset="0"/>
                        </a:rPr>
                        <a:t>All events </a:t>
                      </a:r>
                      <a:endParaRPr lang="en-US" sz="36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06293145"/>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Addison</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25 </a:t>
                      </a:r>
                      <a:endParaRPr lang="en-US" sz="3600" b="0" i="0" dirty="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11 </a:t>
                      </a:r>
                      <a:endParaRPr lang="en-US" sz="3600" b="0" i="0" dirty="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36 </a:t>
                      </a:r>
                      <a:endParaRPr lang="en-US" sz="3600" b="0" i="0" dirty="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1545824743"/>
                  </a:ext>
                </a:extLst>
              </a:tr>
              <a:tr h="308941">
                <a:tc>
                  <a:txBody>
                    <a:bodyPr/>
                    <a:lstStyle/>
                    <a:p>
                      <a:pPr algn="ctr" rtl="0" fontAlgn="base">
                        <a:lnSpc>
                          <a:spcPct val="100000"/>
                        </a:lnSpc>
                        <a:buNone/>
                      </a:pPr>
                      <a:r>
                        <a:rPr lang="en-US" sz="2000" b="0" i="0" dirty="0">
                          <a:solidFill>
                            <a:srgbClr val="000000"/>
                          </a:solidFill>
                          <a:effectLst/>
                          <a:latin typeface="Aptos" panose="020B0004020202020204" pitchFamily="34" charset="0"/>
                        </a:rPr>
                        <a:t>Bennington</a:t>
                      </a:r>
                      <a:r>
                        <a:rPr lang="en-US" sz="2000" b="1" i="0" dirty="0">
                          <a:solidFill>
                            <a:srgbClr val="000000"/>
                          </a:solidFill>
                          <a:effectLst/>
                          <a:latin typeface="Aptos" panose="020B0004020202020204" pitchFamily="34" charset="0"/>
                        </a:rPr>
                        <a:t> </a:t>
                      </a:r>
                      <a:endParaRPr lang="en-US" sz="3600" b="1"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6 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6 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2460639176"/>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Caledonia</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36 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93 </a:t>
                      </a:r>
                      <a:endParaRPr lang="en-US" sz="3600" b="0" i="0" dirty="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129 </a:t>
                      </a:r>
                      <a:endParaRPr lang="en-US" sz="3600" b="0" i="0" dirty="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2899573601"/>
                  </a:ext>
                </a:extLst>
              </a:tr>
              <a:tr h="308941">
                <a:tc>
                  <a:txBody>
                    <a:bodyPr/>
                    <a:lstStyle/>
                    <a:p>
                      <a:pPr algn="ctr" rtl="0" fontAlgn="base">
                        <a:lnSpc>
                          <a:spcPct val="100000"/>
                        </a:lnSpc>
                        <a:buNone/>
                      </a:pPr>
                      <a:r>
                        <a:rPr lang="en-US" sz="2000" b="0" i="0" dirty="0">
                          <a:solidFill>
                            <a:srgbClr val="000000"/>
                          </a:solidFill>
                          <a:effectLst/>
                          <a:latin typeface="Aptos" panose="020B0004020202020204" pitchFamily="34" charset="0"/>
                        </a:rPr>
                        <a:t>Chittenden</a:t>
                      </a:r>
                      <a:r>
                        <a:rPr lang="en-US" sz="2000" b="1" i="0" dirty="0">
                          <a:solidFill>
                            <a:srgbClr val="000000"/>
                          </a:solidFill>
                          <a:effectLst/>
                          <a:latin typeface="Aptos" panose="020B0004020202020204" pitchFamily="34" charset="0"/>
                        </a:rPr>
                        <a:t> </a:t>
                      </a:r>
                      <a:endParaRPr lang="en-US" sz="3600" b="1"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15 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29 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44 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2630363291"/>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Essex</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2 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8 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10 </a:t>
                      </a:r>
                      <a:endParaRPr lang="en-US" sz="36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236752414"/>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Franklin</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1 </a:t>
                      </a:r>
                      <a:endParaRPr lang="en-US" sz="3600" b="0"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a:t>
                      </a:r>
                      <a:endParaRPr lang="en-US" sz="3600" b="0"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1 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1487869198"/>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Grand Isle</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a:t>
                      </a:r>
                      <a:endParaRPr lang="en-US" sz="3600" b="0" i="0" dirty="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a:t>
                      </a:r>
                      <a:endParaRPr lang="en-US" sz="3600" b="0" i="0" dirty="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1988867943"/>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Lamoille</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183 </a:t>
                      </a:r>
                      <a:endParaRPr lang="en-US" sz="3600" b="0"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8 </a:t>
                      </a:r>
                      <a:endParaRPr lang="en-US" sz="3600" b="0"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191 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2977319779"/>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Orange</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31 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4 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35 </a:t>
                      </a:r>
                      <a:endParaRPr lang="en-US" sz="36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3293571106"/>
                  </a:ext>
                </a:extLst>
              </a:tr>
              <a:tr h="308941">
                <a:tc>
                  <a:txBody>
                    <a:bodyPr/>
                    <a:lstStyle/>
                    <a:p>
                      <a:pPr algn="ctr" rtl="0" fontAlgn="base">
                        <a:lnSpc>
                          <a:spcPct val="100000"/>
                        </a:lnSpc>
                        <a:buNone/>
                      </a:pPr>
                      <a:r>
                        <a:rPr lang="en-US" sz="2000" b="0" i="0" dirty="0">
                          <a:solidFill>
                            <a:srgbClr val="000000"/>
                          </a:solidFill>
                          <a:effectLst/>
                          <a:latin typeface="Aptos" panose="020B0004020202020204" pitchFamily="34" charset="0"/>
                        </a:rPr>
                        <a:t>Orleans</a:t>
                      </a:r>
                      <a:r>
                        <a:rPr lang="en-US" sz="2000" b="1" i="0" dirty="0">
                          <a:solidFill>
                            <a:srgbClr val="000000"/>
                          </a:solidFill>
                          <a:effectLst/>
                          <a:latin typeface="Aptos" panose="020B0004020202020204" pitchFamily="34" charset="0"/>
                        </a:rPr>
                        <a:t> </a:t>
                      </a:r>
                      <a:endParaRPr lang="en-US" sz="3600" b="1"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20 </a:t>
                      </a:r>
                      <a:endParaRPr lang="en-US" sz="3600" b="0"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13 </a:t>
                      </a:r>
                      <a:endParaRPr lang="en-US" sz="3600" b="0"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33 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3556871956"/>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Rutland</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16 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17 </a:t>
                      </a:r>
                      <a:endParaRPr lang="en-US" sz="3600" b="0" i="0" dirty="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2363208914"/>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Washington</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364 </a:t>
                      </a:r>
                      <a:endParaRPr lang="en-US" sz="3600" b="0"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68 </a:t>
                      </a:r>
                      <a:endParaRPr lang="en-US" sz="3600" b="0" i="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432 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2116169033"/>
                  </a:ext>
                </a:extLst>
              </a:tr>
              <a:tr h="308941">
                <a:tc>
                  <a:txBody>
                    <a:bodyPr/>
                    <a:lstStyle/>
                    <a:p>
                      <a:pPr algn="ctr" rtl="0" fontAlgn="base">
                        <a:lnSpc>
                          <a:spcPct val="100000"/>
                        </a:lnSpc>
                        <a:buNone/>
                      </a:pPr>
                      <a:r>
                        <a:rPr lang="en-US" sz="2000" b="0" i="0">
                          <a:solidFill>
                            <a:srgbClr val="000000"/>
                          </a:solidFill>
                          <a:effectLst/>
                          <a:latin typeface="Aptos" panose="020B0004020202020204" pitchFamily="34" charset="0"/>
                        </a:rPr>
                        <a:t>Windham</a:t>
                      </a:r>
                      <a:r>
                        <a:rPr lang="en-US" sz="2000" b="1" i="0">
                          <a:solidFill>
                            <a:srgbClr val="000000"/>
                          </a:solidFill>
                          <a:effectLst/>
                          <a:latin typeface="Aptos" panose="020B0004020202020204" pitchFamily="34" charset="0"/>
                        </a:rPr>
                        <a:t> </a:t>
                      </a:r>
                      <a:endParaRPr lang="en-US" sz="3600" b="1"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17 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a:t>
                      </a:r>
                      <a:endParaRPr lang="en-US" sz="3600" b="0" i="0">
                        <a:solidFill>
                          <a:srgbClr val="000000"/>
                        </a:solidFill>
                        <a:effectLst/>
                      </a:endParaRPr>
                    </a:p>
                  </a:txBody>
                  <a:tcPr>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17 </a:t>
                      </a:r>
                      <a:endParaRPr lang="en-US" sz="36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4195260838"/>
                  </a:ext>
                </a:extLst>
              </a:tr>
              <a:tr h="308941">
                <a:tc>
                  <a:txBody>
                    <a:bodyPr/>
                    <a:lstStyle/>
                    <a:p>
                      <a:pPr algn="ctr" rtl="0" fontAlgn="base">
                        <a:lnSpc>
                          <a:spcPct val="100000"/>
                        </a:lnSpc>
                        <a:buNone/>
                      </a:pPr>
                      <a:r>
                        <a:rPr lang="en-US" sz="2000" b="0" i="0" dirty="0">
                          <a:solidFill>
                            <a:srgbClr val="000000"/>
                          </a:solidFill>
                          <a:effectLst/>
                          <a:latin typeface="Aptos" panose="020B0004020202020204" pitchFamily="34" charset="0"/>
                        </a:rPr>
                        <a:t>Windsor</a:t>
                      </a:r>
                      <a:r>
                        <a:rPr lang="en-US" sz="2000" b="1" i="0" dirty="0">
                          <a:solidFill>
                            <a:srgbClr val="000000"/>
                          </a:solidFill>
                          <a:effectLst/>
                          <a:latin typeface="Aptos" panose="020B0004020202020204" pitchFamily="34" charset="0"/>
                        </a:rPr>
                        <a:t> </a:t>
                      </a:r>
                      <a:endParaRPr lang="en-US" sz="3600" b="1"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75 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a:t>
                      </a:r>
                      <a:endParaRPr lang="en-US" sz="3600" b="0" i="0" dirty="0">
                        <a:solidFill>
                          <a:srgbClr val="000000"/>
                        </a:solidFill>
                        <a:effectLst/>
                      </a:endParaRPr>
                    </a:p>
                  </a:txBody>
                  <a:tcPr>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75 </a:t>
                      </a:r>
                      <a:endParaRPr lang="en-US" sz="3600" b="0" i="0" dirty="0">
                        <a:solidFill>
                          <a:srgbClr val="000000"/>
                        </a:solidFill>
                        <a:effectLst/>
                      </a:endParaRPr>
                    </a:p>
                  </a:txBody>
                  <a:tcPr>
                    <a:lnL>
                      <a:noFill/>
                    </a:lnL>
                    <a:lnR>
                      <a:noFill/>
                    </a:lnR>
                    <a:lnT>
                      <a:noFill/>
                    </a:lnT>
                    <a:lnB>
                      <a:noFill/>
                    </a:lnB>
                    <a:solidFill>
                      <a:schemeClr val="bg1"/>
                    </a:solidFill>
                  </a:tcPr>
                </a:tc>
                <a:extLst>
                  <a:ext uri="{0D108BD9-81ED-4DB2-BD59-A6C34878D82A}">
                    <a16:rowId xmlns:a16="http://schemas.microsoft.com/office/drawing/2014/main" val="2493613801"/>
                  </a:ext>
                </a:extLst>
              </a:tr>
              <a:tr h="308941">
                <a:tc>
                  <a:txBody>
                    <a:bodyPr/>
                    <a:lstStyle/>
                    <a:p>
                      <a:pPr algn="ctr" rtl="0" fontAlgn="base">
                        <a:lnSpc>
                          <a:spcPct val="100000"/>
                        </a:lnSpc>
                        <a:buNone/>
                      </a:pPr>
                      <a:r>
                        <a:rPr lang="en-US" sz="2000" b="1" i="0">
                          <a:solidFill>
                            <a:srgbClr val="000000"/>
                          </a:solidFill>
                          <a:effectLst/>
                          <a:latin typeface="Aptos" panose="020B0004020202020204" pitchFamily="34" charset="0"/>
                        </a:rPr>
                        <a:t>All counties </a:t>
                      </a:r>
                      <a:endParaRPr lang="en-US" sz="3600" b="1" i="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1600" b="1" i="0">
                          <a:solidFill>
                            <a:srgbClr val="000000"/>
                          </a:solidFill>
                          <a:effectLst/>
                          <a:latin typeface="Aptos" panose="020B0004020202020204" pitchFamily="34" charset="0"/>
                        </a:rPr>
                        <a:t>791</a:t>
                      </a:r>
                      <a:r>
                        <a:rPr lang="en-US" sz="1600" b="0" i="0">
                          <a:solidFill>
                            <a:srgbClr val="000000"/>
                          </a:solidFill>
                          <a:effectLst/>
                          <a:latin typeface="Aptos" panose="020B0004020202020204" pitchFamily="34" charset="0"/>
                        </a:rPr>
                        <a:t> </a:t>
                      </a:r>
                      <a:endParaRPr lang="en-US" sz="3600" b="0" i="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1600" b="1" i="0">
                          <a:solidFill>
                            <a:srgbClr val="000000"/>
                          </a:solidFill>
                          <a:effectLst/>
                          <a:latin typeface="Aptos" panose="020B0004020202020204" pitchFamily="34" charset="0"/>
                        </a:rPr>
                        <a:t>235</a:t>
                      </a:r>
                      <a:r>
                        <a:rPr lang="en-US" sz="1600" b="0" i="0">
                          <a:solidFill>
                            <a:srgbClr val="000000"/>
                          </a:solidFill>
                          <a:effectLst/>
                          <a:latin typeface="Aptos" panose="020B0004020202020204" pitchFamily="34" charset="0"/>
                        </a:rPr>
                        <a:t> </a:t>
                      </a:r>
                      <a:endParaRPr lang="en-US" sz="3600" b="0" i="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1600" b="1" i="0" dirty="0">
                          <a:solidFill>
                            <a:srgbClr val="000000"/>
                          </a:solidFill>
                          <a:effectLst/>
                          <a:latin typeface="Aptos" panose="020B0004020202020204" pitchFamily="34" charset="0"/>
                        </a:rPr>
                        <a:t>1,026</a:t>
                      </a:r>
                      <a:r>
                        <a:rPr lang="en-US" sz="1600" b="0" i="0" dirty="0">
                          <a:solidFill>
                            <a:srgbClr val="000000"/>
                          </a:solidFill>
                          <a:effectLst/>
                          <a:latin typeface="Aptos" panose="020B0004020202020204" pitchFamily="34" charset="0"/>
                        </a:rPr>
                        <a:t> </a:t>
                      </a:r>
                      <a:endParaRPr lang="en-US" sz="3600" b="0" i="0" dirty="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2877682325"/>
                  </a:ext>
                </a:extLst>
              </a:tr>
            </a:tbl>
          </a:graphicData>
        </a:graphic>
      </p:graphicFrame>
      <p:sp>
        <p:nvSpPr>
          <p:cNvPr id="9" name="TextBox 8">
            <a:extLst>
              <a:ext uri="{FF2B5EF4-FFF2-40B4-BE49-F238E27FC236}">
                <a16:creationId xmlns:a16="http://schemas.microsoft.com/office/drawing/2014/main" id="{ACD28512-1236-37A9-77E8-643E3ACC8575}"/>
              </a:ext>
            </a:extLst>
          </p:cNvPr>
          <p:cNvSpPr txBox="1"/>
          <p:nvPr/>
        </p:nvSpPr>
        <p:spPr>
          <a:xfrm>
            <a:off x="570766" y="4758968"/>
            <a:ext cx="2899384" cy="584775"/>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Emergency Management (2023a)</a:t>
            </a:r>
          </a:p>
        </p:txBody>
      </p:sp>
    </p:spTree>
    <p:extLst>
      <p:ext uri="{BB962C8B-B14F-4D97-AF65-F5344CB8AC3E}">
        <p14:creationId xmlns:p14="http://schemas.microsoft.com/office/powerpoint/2010/main" val="2379564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7F91-9360-A6F3-42D6-34DBB83213A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E547D9-BE4D-089F-6D8B-9368C5EF19FD}"/>
              </a:ext>
            </a:extLst>
          </p:cNvPr>
          <p:cNvSpPr>
            <a:spLocks noGrp="1" noRot="1" noMove="1" noResize="1" noEditPoints="1" noAdjustHandles="1" noChangeArrowheads="1" noChangeShapeType="1"/>
          </p:cNvSpPr>
          <p:nvPr>
            <p:ph type="title"/>
          </p:nvPr>
        </p:nvSpPr>
        <p:spPr/>
        <p:txBody>
          <a:bodyPr/>
          <a:lstStyle/>
          <a:p>
            <a:r>
              <a:rPr lang="en-US" i="1" dirty="0"/>
              <a:t>Figure 11-11</a:t>
            </a:r>
          </a:p>
        </p:txBody>
      </p:sp>
      <p:grpSp>
        <p:nvGrpSpPr>
          <p:cNvPr id="7" name="Group 6">
            <a:extLst>
              <a:ext uri="{FF2B5EF4-FFF2-40B4-BE49-F238E27FC236}">
                <a16:creationId xmlns:a16="http://schemas.microsoft.com/office/drawing/2014/main" id="{7E677D79-E3DF-C8C4-1A0C-1C7DC17743BB}"/>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1D2A827D-A8CC-1F3C-3719-0F1C89B82B1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E64645B1-AEDF-DE36-6FEE-DAC8F0759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2A1BBC20-8701-E809-9E93-26677D3BBD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41C5AB89-5B8C-9CF5-DF76-39CCA10548B1}"/>
              </a:ext>
            </a:extLst>
          </p:cNvPr>
          <p:cNvSpPr txBox="1"/>
          <p:nvPr/>
        </p:nvSpPr>
        <p:spPr>
          <a:xfrm>
            <a:off x="579326" y="1570176"/>
            <a:ext cx="3890643" cy="1815882"/>
          </a:xfrm>
          <a:prstGeom prst="rect">
            <a:avLst/>
          </a:prstGeom>
          <a:noFill/>
        </p:spPr>
        <p:txBody>
          <a:bodyPr wrap="square" rtlCol="0">
            <a:spAutoFit/>
          </a:bodyPr>
          <a:lstStyle/>
          <a:p>
            <a:r>
              <a:rPr lang="en-US" sz="2800" b="1" i="1" dirty="0">
                <a:solidFill>
                  <a:schemeClr val="bg1"/>
                </a:solidFill>
              </a:rPr>
              <a:t>11-11 FEMA rental assistance average for owners and renters after July 2023 flooding</a:t>
            </a:r>
            <a:endParaRPr lang="en-BR" sz="2800" b="1" i="1" dirty="0">
              <a:solidFill>
                <a:schemeClr val="bg1"/>
              </a:solidFill>
            </a:endParaRPr>
          </a:p>
        </p:txBody>
      </p:sp>
      <p:pic>
        <p:nvPicPr>
          <p:cNvPr id="2" name="drawing" descr="A bar graph with two bars for each Vermont county. One bar in darker blue shows the average value of FEMA Rental Assistance for owners, and the one in lighter blue shows the average value for renters. In most counties there is not a considerable difference. However, in Windson and Winham, renters received more. In Lamoille, Orleans and Washington, owner received more. In most counties the average assistance was between around 2000 and around 3000 dollars. Only Windsor county had a much larger average.  ">
            <a:extLst>
              <a:ext uri="{FF2B5EF4-FFF2-40B4-BE49-F238E27FC236}">
                <a16:creationId xmlns:a16="http://schemas.microsoft.com/office/drawing/2014/main" id="{70185129-990B-AE7A-61DE-ADDC540B74BD}"/>
              </a:ext>
            </a:extLst>
          </p:cNvPr>
          <p:cNvPicPr>
            <a:picLocks noChangeAspect="1"/>
          </p:cNvPicPr>
          <p:nvPr/>
        </p:nvPicPr>
        <p:blipFill>
          <a:blip r:embed="rId5">
            <a:extLst>
              <a:ext uri="{28A0092B-C50C-407E-A947-70E740481C1C}">
                <a14:useLocalDpi xmlns:a14="http://schemas.microsoft.com/office/drawing/2010/main"/>
              </a:ext>
            </a:extLst>
          </a:blip>
          <a:srcRect r="21486"/>
          <a:stretch>
            <a:fillRect/>
          </a:stretch>
        </p:blipFill>
        <p:spPr>
          <a:xfrm>
            <a:off x="4572000" y="234087"/>
            <a:ext cx="7503006" cy="5721469"/>
          </a:xfrm>
          <a:prstGeom prst="rect">
            <a:avLst/>
          </a:prstGeom>
        </p:spPr>
      </p:pic>
      <p:sp>
        <p:nvSpPr>
          <p:cNvPr id="10" name="TextBox 9">
            <a:extLst>
              <a:ext uri="{FF2B5EF4-FFF2-40B4-BE49-F238E27FC236}">
                <a16:creationId xmlns:a16="http://schemas.microsoft.com/office/drawing/2014/main" id="{C1B5F686-08EC-001E-E3E4-419F58807155}"/>
              </a:ext>
            </a:extLst>
          </p:cNvPr>
          <p:cNvSpPr txBox="1"/>
          <p:nvPr/>
        </p:nvSpPr>
        <p:spPr>
          <a:xfrm>
            <a:off x="579326" y="3556392"/>
            <a:ext cx="6093912" cy="400110"/>
          </a:xfrm>
          <a:prstGeom prst="rect">
            <a:avLst/>
          </a:prstGeom>
          <a:noFill/>
        </p:spPr>
        <p:txBody>
          <a:bodyPr wrap="square">
            <a:spAutoFit/>
          </a:bodyPr>
          <a:lstStyle/>
          <a:p>
            <a:pPr marL="0" marR="0">
              <a:spcBef>
                <a:spcPts val="600"/>
              </a:spcBef>
              <a:spcAft>
                <a:spcPts val="600"/>
              </a:spcAft>
              <a:buNone/>
            </a:pPr>
            <a:r>
              <a:rPr lang="en-US" sz="20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Kroll &amp; Blondin (2025)</a:t>
            </a:r>
          </a:p>
        </p:txBody>
      </p:sp>
    </p:spTree>
    <p:extLst>
      <p:ext uri="{BB962C8B-B14F-4D97-AF65-F5344CB8AC3E}">
        <p14:creationId xmlns:p14="http://schemas.microsoft.com/office/powerpoint/2010/main" val="1336982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4570F-7901-A903-BAF4-5FBBAEF1ED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B48594-0B58-8D3E-05B4-610ECFCF4B16}"/>
              </a:ext>
            </a:extLst>
          </p:cNvPr>
          <p:cNvSpPr>
            <a:spLocks noGrp="1" noRot="1" noMove="1" noResize="1" noEditPoints="1" noAdjustHandles="1" noChangeArrowheads="1" noChangeShapeType="1"/>
          </p:cNvSpPr>
          <p:nvPr>
            <p:ph type="title"/>
          </p:nvPr>
        </p:nvSpPr>
        <p:spPr/>
        <p:txBody>
          <a:bodyPr/>
          <a:lstStyle/>
          <a:p>
            <a:r>
              <a:rPr lang="en-US" i="1" dirty="0"/>
              <a:t>Table 11-5</a:t>
            </a:r>
          </a:p>
        </p:txBody>
      </p:sp>
      <p:grpSp>
        <p:nvGrpSpPr>
          <p:cNvPr id="7" name="Group 6">
            <a:extLst>
              <a:ext uri="{FF2B5EF4-FFF2-40B4-BE49-F238E27FC236}">
                <a16:creationId xmlns:a16="http://schemas.microsoft.com/office/drawing/2014/main" id="{912DF227-74A9-FF83-81C0-81C41C45B9B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17F6034E-B1DA-6866-D5F9-B044DF52DA7D}"/>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CE08EA83-1E06-1BE2-3A35-7FB487925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2FB366EE-AF62-2EF8-EF66-E5EC79D05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2" name="TextBox 11">
            <a:extLst>
              <a:ext uri="{FF2B5EF4-FFF2-40B4-BE49-F238E27FC236}">
                <a16:creationId xmlns:a16="http://schemas.microsoft.com/office/drawing/2014/main" id="{A942C7E0-394E-6867-DB65-D9E0ECD306CA}"/>
              </a:ext>
            </a:extLst>
          </p:cNvPr>
          <p:cNvSpPr txBox="1"/>
          <p:nvPr/>
        </p:nvSpPr>
        <p:spPr>
          <a:xfrm>
            <a:off x="676797" y="1428990"/>
            <a:ext cx="3058645" cy="2308324"/>
          </a:xfrm>
          <a:prstGeom prst="rect">
            <a:avLst/>
          </a:prstGeom>
          <a:noFill/>
        </p:spPr>
        <p:txBody>
          <a:bodyPr wrap="square" rtlCol="0">
            <a:spAutoFit/>
          </a:bodyPr>
          <a:lstStyle/>
          <a:p>
            <a:r>
              <a:rPr lang="en-US" sz="2400" b="1" i="1" dirty="0">
                <a:solidFill>
                  <a:schemeClr val="bg1"/>
                </a:solidFill>
              </a:rPr>
              <a:t>Projected changes in population for 2053 and 2100 under climate change induced sea level rise (SSP2-RCP4.5)</a:t>
            </a:r>
            <a:endParaRPr lang="en-BR" sz="2400" b="1" i="1" dirty="0">
              <a:solidFill>
                <a:schemeClr val="bg1"/>
              </a:solidFill>
            </a:endParaRPr>
          </a:p>
        </p:txBody>
      </p:sp>
      <p:graphicFrame>
        <p:nvGraphicFramePr>
          <p:cNvPr id="2" name="Table 1">
            <a:extLst>
              <a:ext uri="{FF2B5EF4-FFF2-40B4-BE49-F238E27FC236}">
                <a16:creationId xmlns:a16="http://schemas.microsoft.com/office/drawing/2014/main" id="{A9BFBFE7-CC12-9F41-581A-5FDAE94FC0A8}"/>
              </a:ext>
            </a:extLst>
          </p:cNvPr>
          <p:cNvGraphicFramePr>
            <a:graphicFrameLocks noGrp="1"/>
          </p:cNvGraphicFramePr>
          <p:nvPr>
            <p:extLst>
              <p:ext uri="{D42A27DB-BD31-4B8C-83A1-F6EECF244321}">
                <p14:modId xmlns:p14="http://schemas.microsoft.com/office/powerpoint/2010/main" val="1692517138"/>
              </p:ext>
            </p:extLst>
          </p:nvPr>
        </p:nvGraphicFramePr>
        <p:xfrm>
          <a:off x="3679075" y="779264"/>
          <a:ext cx="8317282" cy="5712900"/>
        </p:xfrm>
        <a:graphic>
          <a:graphicData uri="http://schemas.openxmlformats.org/drawingml/2006/table">
            <a:tbl>
              <a:tblPr/>
              <a:tblGrid>
                <a:gridCol w="1256952">
                  <a:extLst>
                    <a:ext uri="{9D8B030D-6E8A-4147-A177-3AD203B41FA5}">
                      <a16:colId xmlns:a16="http://schemas.microsoft.com/office/drawing/2014/main" val="3939848158"/>
                    </a:ext>
                  </a:extLst>
                </a:gridCol>
                <a:gridCol w="2406931">
                  <a:extLst>
                    <a:ext uri="{9D8B030D-6E8A-4147-A177-3AD203B41FA5}">
                      <a16:colId xmlns:a16="http://schemas.microsoft.com/office/drawing/2014/main" val="2268022442"/>
                    </a:ext>
                  </a:extLst>
                </a:gridCol>
                <a:gridCol w="2393559">
                  <a:extLst>
                    <a:ext uri="{9D8B030D-6E8A-4147-A177-3AD203B41FA5}">
                      <a16:colId xmlns:a16="http://schemas.microsoft.com/office/drawing/2014/main" val="2144023506"/>
                    </a:ext>
                  </a:extLst>
                </a:gridCol>
                <a:gridCol w="2259840">
                  <a:extLst>
                    <a:ext uri="{9D8B030D-6E8A-4147-A177-3AD203B41FA5}">
                      <a16:colId xmlns:a16="http://schemas.microsoft.com/office/drawing/2014/main" val="3144153113"/>
                    </a:ext>
                  </a:extLst>
                </a:gridCol>
              </a:tblGrid>
              <a:tr h="695613">
                <a:tc>
                  <a:txBody>
                    <a:bodyPr/>
                    <a:lstStyle/>
                    <a:p>
                      <a:pPr algn="ctr" rtl="0" fontAlgn="base">
                        <a:lnSpc>
                          <a:spcPct val="100000"/>
                        </a:lnSpc>
                        <a:buNone/>
                      </a:pPr>
                      <a:r>
                        <a:rPr lang="en-US" sz="1600" b="1" i="0" dirty="0">
                          <a:solidFill>
                            <a:srgbClr val="0E2841"/>
                          </a:solidFill>
                          <a:effectLst/>
                          <a:latin typeface="Aptos" panose="020B0004020202020204" pitchFamily="34" charset="0"/>
                        </a:rPr>
                        <a:t>County </a:t>
                      </a:r>
                      <a:endParaRPr lang="en-US" sz="2400" b="1" i="0" dirty="0">
                        <a:solidFill>
                          <a:srgbClr val="0E2841"/>
                        </a:solidFill>
                        <a:effectLst/>
                      </a:endParaRPr>
                    </a:p>
                  </a:txBody>
                  <a:tcPr marL="88252" marR="88252" marT="44126" marB="44126">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600" b="1" i="0" dirty="0">
                          <a:solidFill>
                            <a:srgbClr val="0E2841"/>
                          </a:solidFill>
                          <a:effectLst/>
                          <a:latin typeface="Aptos" panose="020B0004020202020204" pitchFamily="34" charset="0"/>
                        </a:rPr>
                        <a:t>Amplification due to Population for 2100 under SSP2-RCP4.5 </a:t>
                      </a:r>
                      <a:endParaRPr lang="en-US" sz="2400" b="1" i="0" dirty="0">
                        <a:solidFill>
                          <a:srgbClr val="0E2841"/>
                        </a:solidFill>
                        <a:effectLst/>
                      </a:endParaRPr>
                    </a:p>
                  </a:txBody>
                  <a:tcPr marL="88252" marR="88252" marT="44126" marB="44126">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600" b="1" i="0" dirty="0">
                          <a:solidFill>
                            <a:srgbClr val="0E2841"/>
                          </a:solidFill>
                          <a:effectLst/>
                          <a:latin typeface="Aptos" panose="020B0004020202020204" pitchFamily="34" charset="0"/>
                        </a:rPr>
                        <a:t>Displacement due to Population for 2100 under SSP2-RCP4.5 </a:t>
                      </a:r>
                      <a:endParaRPr lang="en-US" sz="2400" b="1" i="0" dirty="0">
                        <a:solidFill>
                          <a:srgbClr val="0E2841"/>
                        </a:solidFill>
                        <a:effectLst/>
                      </a:endParaRPr>
                    </a:p>
                  </a:txBody>
                  <a:tcPr marL="88252" marR="88252" marT="44126" marB="44126">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600" b="1" i="0" dirty="0">
                          <a:solidFill>
                            <a:srgbClr val="0E2841"/>
                          </a:solidFill>
                          <a:effectLst/>
                          <a:latin typeface="Aptos" panose="020B0004020202020204" pitchFamily="34" charset="0"/>
                        </a:rPr>
                        <a:t>Projected population change under SSP2- RCP4.5 </a:t>
                      </a:r>
                      <a:r>
                        <a:rPr lang="en-US" sz="1200" b="1" i="0" dirty="0">
                          <a:solidFill>
                            <a:srgbClr val="0E2841"/>
                          </a:solidFill>
                          <a:effectLst/>
                          <a:latin typeface="Aptos" panose="020B0004020202020204" pitchFamily="34" charset="0"/>
                        </a:rPr>
                        <a:t>for 2053 </a:t>
                      </a:r>
                      <a:endParaRPr lang="en-US" sz="2400" b="1" i="0" dirty="0">
                        <a:solidFill>
                          <a:srgbClr val="0E2841"/>
                        </a:solidFill>
                        <a:effectLst/>
                      </a:endParaRPr>
                    </a:p>
                  </a:txBody>
                  <a:tcPr marL="88252" marR="88252" marT="44126" marB="44126">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81141266"/>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Addison</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 to 0% </a:t>
                      </a:r>
                      <a:endParaRPr lang="en-US" sz="2400" b="0" i="0">
                        <a:solidFill>
                          <a:srgbClr val="000000"/>
                        </a:solidFill>
                        <a:effectLst/>
                      </a:endParaRPr>
                    </a:p>
                  </a:txBody>
                  <a:tcPr marL="88252" marR="88252" marT="44126" marB="44126">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3088151761"/>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Bennington</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-3% to –1% </a:t>
                      </a:r>
                      <a:endParaRPr lang="en-US" sz="2400" b="0" i="0" dirty="0">
                        <a:solidFill>
                          <a:srgbClr val="000000"/>
                        </a:solidFill>
                        <a:effectLst/>
                      </a:endParaRPr>
                    </a:p>
                  </a:txBody>
                  <a:tcPr marL="88252" marR="88252" marT="44126" marB="44126">
                    <a:lnL>
                      <a:noFill/>
                    </a:lnL>
                    <a:lnR>
                      <a:noFill/>
                    </a:lnR>
                    <a:lnT>
                      <a:noFill/>
                    </a:lnT>
                    <a:lnB>
                      <a:noFill/>
                    </a:lnB>
                    <a:solidFill>
                      <a:schemeClr val="bg1"/>
                    </a:solidFill>
                  </a:tcPr>
                </a:tc>
                <a:extLst>
                  <a:ext uri="{0D108BD9-81ED-4DB2-BD59-A6C34878D82A}">
                    <a16:rowId xmlns:a16="http://schemas.microsoft.com/office/drawing/2014/main" val="2742455496"/>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Caledonia</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 to 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extLst>
                  <a:ext uri="{0D108BD9-81ED-4DB2-BD59-A6C34878D82A}">
                    <a16:rowId xmlns:a16="http://schemas.microsoft.com/office/drawing/2014/main" val="2442005285"/>
                  </a:ext>
                </a:extLst>
              </a:tr>
              <a:tr h="281795">
                <a:tc>
                  <a:txBody>
                    <a:bodyPr/>
                    <a:lstStyle/>
                    <a:p>
                      <a:pPr algn="ctr" rtl="0" fontAlgn="base">
                        <a:lnSpc>
                          <a:spcPct val="100000"/>
                        </a:lnSpc>
                        <a:buNone/>
                      </a:pPr>
                      <a:r>
                        <a:rPr lang="en-US" sz="1600" b="0" i="0" dirty="0">
                          <a:solidFill>
                            <a:srgbClr val="000000"/>
                          </a:solidFill>
                          <a:effectLst/>
                          <a:latin typeface="Aptos" panose="020B0004020202020204" pitchFamily="34" charset="0"/>
                        </a:rPr>
                        <a:t>Chittenden</a:t>
                      </a:r>
                      <a:r>
                        <a:rPr lang="en-US" sz="1600" b="1" i="0" dirty="0">
                          <a:solidFill>
                            <a:srgbClr val="000000"/>
                          </a:solidFill>
                          <a:effectLst/>
                          <a:latin typeface="Aptos" panose="020B0004020202020204" pitchFamily="34" charset="0"/>
                        </a:rPr>
                        <a:t> </a:t>
                      </a:r>
                      <a:endParaRPr lang="en-US" sz="2400" b="1" i="0" dirty="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to 1% </a:t>
                      </a:r>
                      <a:endParaRPr lang="en-US" sz="2400" b="0" i="0" dirty="0">
                        <a:solidFill>
                          <a:srgbClr val="000000"/>
                        </a:solidFill>
                        <a:effectLst/>
                      </a:endParaRPr>
                    </a:p>
                  </a:txBody>
                  <a:tcPr marL="88252" marR="88252" marT="44126" marB="44126">
                    <a:lnL>
                      <a:noFill/>
                    </a:lnL>
                    <a:lnR>
                      <a:noFill/>
                    </a:lnR>
                    <a:lnT>
                      <a:noFill/>
                    </a:lnT>
                    <a:lnB>
                      <a:noFill/>
                    </a:lnB>
                    <a:solidFill>
                      <a:schemeClr val="bg1"/>
                    </a:solidFill>
                  </a:tcPr>
                </a:tc>
                <a:extLst>
                  <a:ext uri="{0D108BD9-81ED-4DB2-BD59-A6C34878D82A}">
                    <a16:rowId xmlns:a16="http://schemas.microsoft.com/office/drawing/2014/main" val="3626777912"/>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Essex</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to –10,000 </a:t>
                      </a:r>
                      <a:endParaRPr lang="en-US" sz="2400" b="0" i="0" dirty="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-3% to –1%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extLst>
                  <a:ext uri="{0D108BD9-81ED-4DB2-BD59-A6C34878D82A}">
                    <a16:rowId xmlns:a16="http://schemas.microsoft.com/office/drawing/2014/main" val="4197758246"/>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Franklin</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-1% to 0% </a:t>
                      </a:r>
                      <a:endParaRPr lang="en-US" sz="2400" b="0" i="0" dirty="0">
                        <a:solidFill>
                          <a:srgbClr val="000000"/>
                        </a:solidFill>
                        <a:effectLst/>
                      </a:endParaRPr>
                    </a:p>
                  </a:txBody>
                  <a:tcPr marL="88252" marR="88252" marT="44126" marB="44126">
                    <a:lnL>
                      <a:noFill/>
                    </a:lnL>
                    <a:lnR>
                      <a:noFill/>
                    </a:lnR>
                    <a:lnT>
                      <a:noFill/>
                    </a:lnT>
                    <a:lnB>
                      <a:noFill/>
                    </a:lnB>
                    <a:solidFill>
                      <a:schemeClr val="bg1"/>
                    </a:solidFill>
                  </a:tcPr>
                </a:tc>
                <a:extLst>
                  <a:ext uri="{0D108BD9-81ED-4DB2-BD59-A6C34878D82A}">
                    <a16:rowId xmlns:a16="http://schemas.microsoft.com/office/drawing/2014/main" val="4246702598"/>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Grand Isle</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 to 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extLst>
                  <a:ext uri="{0D108BD9-81ED-4DB2-BD59-A6C34878D82A}">
                    <a16:rowId xmlns:a16="http://schemas.microsoft.com/office/drawing/2014/main" val="3244252632"/>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Lamoille</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to 1% </a:t>
                      </a:r>
                      <a:endParaRPr lang="en-US" sz="2400" b="0" i="0" dirty="0">
                        <a:solidFill>
                          <a:srgbClr val="000000"/>
                        </a:solidFill>
                        <a:effectLst/>
                      </a:endParaRPr>
                    </a:p>
                  </a:txBody>
                  <a:tcPr marL="88252" marR="88252" marT="44126" marB="44126">
                    <a:lnL>
                      <a:noFill/>
                    </a:lnL>
                    <a:lnR>
                      <a:noFill/>
                    </a:lnR>
                    <a:lnT>
                      <a:noFill/>
                    </a:lnT>
                    <a:lnB>
                      <a:noFill/>
                    </a:lnB>
                    <a:solidFill>
                      <a:schemeClr val="bg1"/>
                    </a:solidFill>
                  </a:tcPr>
                </a:tc>
                <a:extLst>
                  <a:ext uri="{0D108BD9-81ED-4DB2-BD59-A6C34878D82A}">
                    <a16:rowId xmlns:a16="http://schemas.microsoft.com/office/drawing/2014/main" val="324773638"/>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Orange</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to –10,000 </a:t>
                      </a:r>
                      <a:endParaRPr lang="en-US" sz="2400" b="0" i="0" dirty="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to –10,000 </a:t>
                      </a:r>
                      <a:endParaRPr lang="en-US" sz="2400" b="0" i="0" dirty="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 to 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extLst>
                  <a:ext uri="{0D108BD9-81ED-4DB2-BD59-A6C34878D82A}">
                    <a16:rowId xmlns:a16="http://schemas.microsoft.com/office/drawing/2014/main" val="4087356032"/>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Orleans</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-1% to 0% </a:t>
                      </a:r>
                      <a:endParaRPr lang="en-US" sz="2400" b="0" i="0" dirty="0">
                        <a:solidFill>
                          <a:srgbClr val="000000"/>
                        </a:solidFill>
                        <a:effectLst/>
                      </a:endParaRPr>
                    </a:p>
                  </a:txBody>
                  <a:tcPr marL="88252" marR="88252" marT="44126" marB="44126">
                    <a:lnL>
                      <a:noFill/>
                    </a:lnL>
                    <a:lnR>
                      <a:noFill/>
                    </a:lnR>
                    <a:lnT>
                      <a:noFill/>
                    </a:lnT>
                    <a:lnB>
                      <a:noFill/>
                    </a:lnB>
                    <a:solidFill>
                      <a:schemeClr val="bg1"/>
                    </a:solidFill>
                  </a:tcPr>
                </a:tc>
                <a:extLst>
                  <a:ext uri="{0D108BD9-81ED-4DB2-BD59-A6C34878D82A}">
                    <a16:rowId xmlns:a16="http://schemas.microsoft.com/office/drawing/2014/main" val="206135543"/>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Orleans</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to –10,000 </a:t>
                      </a:r>
                      <a:endParaRPr lang="en-US" sz="2400" b="0" i="0" dirty="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 to 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extLst>
                  <a:ext uri="{0D108BD9-81ED-4DB2-BD59-A6C34878D82A}">
                    <a16:rowId xmlns:a16="http://schemas.microsoft.com/office/drawing/2014/main" val="3473783804"/>
                  </a:ext>
                </a:extLst>
              </a:tr>
              <a:tr h="281795">
                <a:tc>
                  <a:txBody>
                    <a:bodyPr/>
                    <a:lstStyle/>
                    <a:p>
                      <a:pPr algn="ctr" rtl="0" fontAlgn="base">
                        <a:lnSpc>
                          <a:spcPct val="100000"/>
                        </a:lnSpc>
                        <a:buNone/>
                      </a:pPr>
                      <a:r>
                        <a:rPr lang="en-US" sz="1600" b="0" i="0">
                          <a:solidFill>
                            <a:srgbClr val="000000"/>
                          </a:solidFill>
                          <a:effectLst/>
                          <a:latin typeface="Aptos" panose="020B0004020202020204" pitchFamily="34" charset="0"/>
                        </a:rPr>
                        <a:t>Rutland</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-3% to –1% </a:t>
                      </a:r>
                      <a:endParaRPr lang="en-US" sz="2400" b="0" i="0" dirty="0">
                        <a:solidFill>
                          <a:srgbClr val="000000"/>
                        </a:solidFill>
                        <a:effectLst/>
                      </a:endParaRPr>
                    </a:p>
                  </a:txBody>
                  <a:tcPr marL="88252" marR="88252" marT="44126" marB="44126">
                    <a:lnL>
                      <a:noFill/>
                    </a:lnL>
                    <a:lnR>
                      <a:noFill/>
                    </a:lnR>
                    <a:lnT>
                      <a:noFill/>
                    </a:lnT>
                    <a:lnB>
                      <a:noFill/>
                    </a:lnB>
                    <a:solidFill>
                      <a:schemeClr val="bg1"/>
                    </a:solidFill>
                  </a:tcPr>
                </a:tc>
                <a:extLst>
                  <a:ext uri="{0D108BD9-81ED-4DB2-BD59-A6C34878D82A}">
                    <a16:rowId xmlns:a16="http://schemas.microsoft.com/office/drawing/2014/main" val="2992308099"/>
                  </a:ext>
                </a:extLst>
              </a:tr>
              <a:tr h="488704">
                <a:tc>
                  <a:txBody>
                    <a:bodyPr/>
                    <a:lstStyle/>
                    <a:p>
                      <a:pPr algn="ctr" rtl="0" fontAlgn="base">
                        <a:lnSpc>
                          <a:spcPct val="100000"/>
                        </a:lnSpc>
                        <a:buNone/>
                      </a:pPr>
                      <a:r>
                        <a:rPr lang="en-US" sz="1600" b="0" i="0">
                          <a:solidFill>
                            <a:srgbClr val="000000"/>
                          </a:solidFill>
                          <a:effectLst/>
                          <a:latin typeface="Aptos" panose="020B0004020202020204" pitchFamily="34" charset="0"/>
                        </a:rPr>
                        <a:t>Washington</a:t>
                      </a:r>
                      <a:r>
                        <a:rPr lang="en-US" sz="1600" b="1" i="0">
                          <a:solidFill>
                            <a:srgbClr val="000000"/>
                          </a:solidFill>
                          <a:effectLst/>
                          <a:latin typeface="Aptos" panose="020B0004020202020204" pitchFamily="34" charset="0"/>
                        </a:rPr>
                        <a:t> </a:t>
                      </a:r>
                      <a:endParaRPr lang="en-US" sz="2400" b="1"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0 to –10,000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tc>
                  <a:txBody>
                    <a:bodyPr/>
                    <a:lstStyle/>
                    <a:p>
                      <a:pPr algn="ctr" rtl="0" fontAlgn="base">
                        <a:lnSpc>
                          <a:spcPct val="100000"/>
                        </a:lnSpc>
                        <a:buNone/>
                      </a:pPr>
                      <a:r>
                        <a:rPr lang="en-US" sz="1600" b="0" i="0">
                          <a:solidFill>
                            <a:srgbClr val="000000"/>
                          </a:solidFill>
                          <a:effectLst/>
                          <a:latin typeface="Aptos" panose="020B0004020202020204" pitchFamily="34" charset="0"/>
                        </a:rPr>
                        <a:t>-1% to 0% </a:t>
                      </a:r>
                      <a:endParaRPr lang="en-US" sz="2400" b="0" i="0">
                        <a:solidFill>
                          <a:srgbClr val="000000"/>
                        </a:solidFill>
                        <a:effectLst/>
                      </a:endParaRPr>
                    </a:p>
                  </a:txBody>
                  <a:tcPr marL="88252" marR="88252" marT="44126" marB="44126">
                    <a:lnL>
                      <a:noFill/>
                    </a:lnL>
                    <a:lnR>
                      <a:noFill/>
                    </a:lnR>
                    <a:lnT>
                      <a:noFill/>
                    </a:lnT>
                    <a:lnB>
                      <a:noFill/>
                    </a:lnB>
                    <a:solidFill>
                      <a:srgbClr val="CCCCCC"/>
                    </a:solidFill>
                  </a:tcPr>
                </a:tc>
                <a:extLst>
                  <a:ext uri="{0D108BD9-81ED-4DB2-BD59-A6C34878D82A}">
                    <a16:rowId xmlns:a16="http://schemas.microsoft.com/office/drawing/2014/main" val="2437693636"/>
                  </a:ext>
                </a:extLst>
              </a:tr>
              <a:tr h="281795">
                <a:tc>
                  <a:txBody>
                    <a:bodyPr/>
                    <a:lstStyle/>
                    <a:p>
                      <a:pPr algn="ctr" rtl="0" fontAlgn="base">
                        <a:lnSpc>
                          <a:spcPct val="100000"/>
                        </a:lnSpc>
                        <a:buNone/>
                      </a:pPr>
                      <a:r>
                        <a:rPr lang="en-US" sz="1600" b="0" i="0" dirty="0">
                          <a:solidFill>
                            <a:srgbClr val="000000"/>
                          </a:solidFill>
                          <a:effectLst/>
                          <a:latin typeface="Aptos" panose="020B0004020202020204" pitchFamily="34" charset="0"/>
                        </a:rPr>
                        <a:t>Windham</a:t>
                      </a:r>
                      <a:r>
                        <a:rPr lang="en-US" sz="1600" b="1" i="0" dirty="0">
                          <a:solidFill>
                            <a:srgbClr val="000000"/>
                          </a:solidFill>
                          <a:effectLst/>
                          <a:latin typeface="Aptos" panose="020B0004020202020204" pitchFamily="34" charset="0"/>
                        </a:rPr>
                        <a:t> </a:t>
                      </a:r>
                      <a:endParaRPr lang="en-US" sz="2400" b="1" i="0" dirty="0">
                        <a:solidFill>
                          <a:srgbClr val="000000"/>
                        </a:solidFill>
                        <a:effectLst/>
                      </a:endParaRPr>
                    </a:p>
                  </a:txBody>
                  <a:tcPr marL="88252" marR="88252" marT="44126" marB="44126">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to –10,000 </a:t>
                      </a:r>
                      <a:endParaRPr lang="en-US" sz="2400" b="0" i="0" dirty="0">
                        <a:solidFill>
                          <a:srgbClr val="000000"/>
                        </a:solidFill>
                        <a:effectLst/>
                      </a:endParaRPr>
                    </a:p>
                  </a:txBody>
                  <a:tcPr marL="88252" marR="88252" marT="44126" marB="44126">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0 to –10,000 </a:t>
                      </a:r>
                      <a:endParaRPr lang="en-US" sz="2400" b="0" i="0" dirty="0">
                        <a:solidFill>
                          <a:srgbClr val="000000"/>
                        </a:solidFill>
                        <a:effectLst/>
                      </a:endParaRPr>
                    </a:p>
                  </a:txBody>
                  <a:tcPr marL="88252" marR="88252" marT="44126" marB="44126">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600" b="0" i="0" dirty="0">
                          <a:solidFill>
                            <a:srgbClr val="000000"/>
                          </a:solidFill>
                          <a:effectLst/>
                          <a:latin typeface="Aptos" panose="020B0004020202020204" pitchFamily="34" charset="0"/>
                        </a:rPr>
                        <a:t>-3% to –1% </a:t>
                      </a:r>
                      <a:endParaRPr lang="en-US" sz="2400" b="0" i="0" dirty="0">
                        <a:solidFill>
                          <a:srgbClr val="000000"/>
                        </a:solidFill>
                        <a:effectLst/>
                      </a:endParaRPr>
                    </a:p>
                  </a:txBody>
                  <a:tcPr marL="88252" marR="88252" marT="44126" marB="44126">
                    <a:lnL>
                      <a:noFill/>
                    </a:lnL>
                    <a:lnR>
                      <a:noFill/>
                    </a:lnR>
                    <a:lnT>
                      <a:noFill/>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92435092"/>
                  </a:ext>
                </a:extLst>
              </a:tr>
            </a:tbl>
          </a:graphicData>
        </a:graphic>
      </p:graphicFrame>
      <p:sp>
        <p:nvSpPr>
          <p:cNvPr id="9" name="TextBox 8">
            <a:extLst>
              <a:ext uri="{FF2B5EF4-FFF2-40B4-BE49-F238E27FC236}">
                <a16:creationId xmlns:a16="http://schemas.microsoft.com/office/drawing/2014/main" id="{F1072F3E-B271-4B9B-BA77-433ECA877D21}"/>
              </a:ext>
            </a:extLst>
          </p:cNvPr>
          <p:cNvSpPr txBox="1"/>
          <p:nvPr/>
        </p:nvSpPr>
        <p:spPr>
          <a:xfrm>
            <a:off x="676797" y="3922663"/>
            <a:ext cx="3002278" cy="2089047"/>
          </a:xfrm>
          <a:prstGeom prst="rect">
            <a:avLst/>
          </a:prstGeom>
          <a:noFill/>
        </p:spPr>
        <p:txBody>
          <a:bodyPr wrap="square">
            <a:spAutoFit/>
          </a:bodyPr>
          <a:lstStyle/>
          <a:p>
            <a:pPr marL="0" marR="0">
              <a:spcBef>
                <a:spcPts val="600"/>
              </a:spcBef>
              <a:spcAft>
                <a:spcPts val="600"/>
              </a:spcAft>
              <a:buNone/>
            </a:pPr>
            <a:r>
              <a:rPr lang="en-US" sz="18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Amplification and displacement for 2100 under SSP2-RCP4.5 (Hauer et al., 2024); project population under SSP2-RCP4.5 for 2053 (Shu et al., 2023)</a:t>
            </a:r>
          </a:p>
        </p:txBody>
      </p:sp>
    </p:spTree>
    <p:extLst>
      <p:ext uri="{BB962C8B-B14F-4D97-AF65-F5344CB8AC3E}">
        <p14:creationId xmlns:p14="http://schemas.microsoft.com/office/powerpoint/2010/main" val="1358277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C0C95-95DB-0988-86D2-E7D49C006F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2254960-5722-DA50-25F4-77ED64F0C52A}"/>
              </a:ext>
            </a:extLst>
          </p:cNvPr>
          <p:cNvSpPr>
            <a:spLocks noGrp="1"/>
          </p:cNvSpPr>
          <p:nvPr>
            <p:ph type="ctrTitle"/>
          </p:nvPr>
        </p:nvSpPr>
        <p:spPr/>
        <p:txBody>
          <a:bodyPr/>
          <a:lstStyle/>
          <a:p>
            <a:r>
              <a:rPr lang="en-US" dirty="0"/>
              <a:t>11.4 Economy</a:t>
            </a:r>
          </a:p>
        </p:txBody>
      </p:sp>
      <p:grpSp>
        <p:nvGrpSpPr>
          <p:cNvPr id="7" name="Group 6">
            <a:extLst>
              <a:ext uri="{FF2B5EF4-FFF2-40B4-BE49-F238E27FC236}">
                <a16:creationId xmlns:a16="http://schemas.microsoft.com/office/drawing/2014/main" id="{D2EACD6A-2980-19DA-2F1C-B78CBB38B092}"/>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B4BEB3A8-B3BC-612C-4720-63E5D5242DF5}"/>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D308108C-B0BD-7652-73C1-B1CEBF76C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E974A66F-4459-52AA-72D6-BA6482A401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28933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DB679-155E-2E10-55AF-09C5DA21F2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4E90A6-5A52-5C67-1C4E-7F5CA6BDE7C9}"/>
              </a:ext>
            </a:extLst>
          </p:cNvPr>
          <p:cNvSpPr>
            <a:spLocks noGrp="1" noRot="1" noMove="1" noResize="1" noEditPoints="1" noAdjustHandles="1" noChangeArrowheads="1" noChangeShapeType="1"/>
          </p:cNvSpPr>
          <p:nvPr>
            <p:ph type="title"/>
          </p:nvPr>
        </p:nvSpPr>
        <p:spPr/>
        <p:txBody>
          <a:bodyPr/>
          <a:lstStyle/>
          <a:p>
            <a:r>
              <a:rPr lang="en-US" i="1" dirty="0"/>
              <a:t>Figure 11-12</a:t>
            </a:r>
          </a:p>
        </p:txBody>
      </p:sp>
      <p:grpSp>
        <p:nvGrpSpPr>
          <p:cNvPr id="7" name="Group 6">
            <a:extLst>
              <a:ext uri="{FF2B5EF4-FFF2-40B4-BE49-F238E27FC236}">
                <a16:creationId xmlns:a16="http://schemas.microsoft.com/office/drawing/2014/main" id="{FB165B43-1996-33D1-4183-8FDD0BB727DB}"/>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91F6D33F-2FF0-A3E7-0179-9BB005DCB68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14D11204-79BF-128F-B444-612F54F92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671EEA89-86A2-161A-6AC0-E3DE98F531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BB5A1CF4-016C-53B9-9017-CB9B3B33CF92}"/>
              </a:ext>
            </a:extLst>
          </p:cNvPr>
          <p:cNvSpPr txBox="1"/>
          <p:nvPr/>
        </p:nvSpPr>
        <p:spPr>
          <a:xfrm>
            <a:off x="620430" y="1471853"/>
            <a:ext cx="3538211" cy="2677656"/>
          </a:xfrm>
          <a:prstGeom prst="rect">
            <a:avLst/>
          </a:prstGeom>
          <a:noFill/>
        </p:spPr>
        <p:txBody>
          <a:bodyPr wrap="square" rtlCol="0">
            <a:spAutoFit/>
          </a:bodyPr>
          <a:lstStyle/>
          <a:p>
            <a:r>
              <a:rPr lang="en-US" sz="2800" b="1" i="1" dirty="0">
                <a:solidFill>
                  <a:schemeClr val="bg1"/>
                </a:solidFill>
              </a:rPr>
              <a:t>Real gross domestic product of Vermont seasonally adjusted and in millions of chained 2017 U.S. dollars</a:t>
            </a:r>
            <a:endParaRPr lang="en-BR" sz="2800" b="1" i="1" dirty="0">
              <a:solidFill>
                <a:schemeClr val="bg1"/>
              </a:solidFill>
            </a:endParaRPr>
          </a:p>
        </p:txBody>
      </p:sp>
      <p:pic>
        <p:nvPicPr>
          <p:cNvPr id="2" name="Picture 1" descr="A graph showing Real GDP of Vermont (seasonally adjusted and in millions of chained 2017 dollars). It shows an overall increase, however there is a significant but temporary drop in 2020.">
            <a:extLst>
              <a:ext uri="{FF2B5EF4-FFF2-40B4-BE49-F238E27FC236}">
                <a16:creationId xmlns:a16="http://schemas.microsoft.com/office/drawing/2014/main" id="{65935EFA-E65E-34E6-A698-984ACE117AD8}"/>
              </a:ext>
            </a:extLst>
          </p:cNvPr>
          <p:cNvPicPr>
            <a:picLocks noChangeAspect="1"/>
          </p:cNvPicPr>
          <p:nvPr/>
        </p:nvPicPr>
        <p:blipFill rotWithShape="1">
          <a:blip r:embed="rId5"/>
          <a:srcRect t="1293"/>
          <a:stretch>
            <a:fillRect/>
          </a:stretch>
        </p:blipFill>
        <p:spPr bwMode="auto">
          <a:xfrm>
            <a:off x="4107948" y="359347"/>
            <a:ext cx="7899053" cy="5465256"/>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A13A2895-2A94-8305-9F4F-49645D47AD65}"/>
              </a:ext>
            </a:extLst>
          </p:cNvPr>
          <p:cNvSpPr txBox="1"/>
          <p:nvPr/>
        </p:nvSpPr>
        <p:spPr>
          <a:xfrm>
            <a:off x="694700" y="4423655"/>
            <a:ext cx="3287691" cy="646331"/>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U.S. Bureau of Economic Analysis (2026a)</a:t>
            </a:r>
          </a:p>
        </p:txBody>
      </p:sp>
    </p:spTree>
    <p:extLst>
      <p:ext uri="{BB962C8B-B14F-4D97-AF65-F5344CB8AC3E}">
        <p14:creationId xmlns:p14="http://schemas.microsoft.com/office/powerpoint/2010/main" val="3698135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5CE41-1F96-32B3-1F53-5AA1D6B3E5D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383D1D9-781F-735F-E02C-E6D828D8AF71}"/>
              </a:ext>
            </a:extLst>
          </p:cNvPr>
          <p:cNvSpPr>
            <a:spLocks noGrp="1" noRot="1" noMove="1" noResize="1" noEditPoints="1" noAdjustHandles="1" noChangeArrowheads="1" noChangeShapeType="1"/>
          </p:cNvSpPr>
          <p:nvPr>
            <p:ph type="title"/>
          </p:nvPr>
        </p:nvSpPr>
        <p:spPr/>
        <p:txBody>
          <a:bodyPr/>
          <a:lstStyle/>
          <a:p>
            <a:r>
              <a:rPr lang="en-US" i="1" dirty="0"/>
              <a:t>Table 11-6 (1/2)</a:t>
            </a:r>
          </a:p>
        </p:txBody>
      </p:sp>
      <p:grpSp>
        <p:nvGrpSpPr>
          <p:cNvPr id="7" name="Group 6">
            <a:extLst>
              <a:ext uri="{FF2B5EF4-FFF2-40B4-BE49-F238E27FC236}">
                <a16:creationId xmlns:a16="http://schemas.microsoft.com/office/drawing/2014/main" id="{FFB7758D-EAEB-1440-5646-0842DC36E669}"/>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DD12ECC7-575E-88EB-84B0-CF558FF8B186}"/>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5129352B-2D4C-B2CE-05EB-A287D05B94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5D0FC28-C337-B80A-923C-AEC1BD525D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628ED0CC-B368-3652-9089-63AC02FCB839}"/>
              </a:ext>
            </a:extLst>
          </p:cNvPr>
          <p:cNvSpPr txBox="1"/>
          <p:nvPr/>
        </p:nvSpPr>
        <p:spPr>
          <a:xfrm>
            <a:off x="627926" y="1634395"/>
            <a:ext cx="3326237" cy="1938992"/>
          </a:xfrm>
          <a:prstGeom prst="rect">
            <a:avLst/>
          </a:prstGeom>
          <a:noFill/>
        </p:spPr>
        <p:txBody>
          <a:bodyPr wrap="square" rtlCol="0">
            <a:spAutoFit/>
          </a:bodyPr>
          <a:lstStyle/>
          <a:p>
            <a:r>
              <a:rPr lang="en-US" sz="2400" b="1" i="1" dirty="0">
                <a:solidFill>
                  <a:schemeClr val="bg1"/>
                </a:solidFill>
              </a:rPr>
              <a:t>Real gross domestic product by sector in Vermont in 2024 in millions of 2017 dollars</a:t>
            </a:r>
            <a:endParaRPr lang="en-BR" sz="2400" b="1" i="1" dirty="0">
              <a:solidFill>
                <a:schemeClr val="bg1"/>
              </a:solidFill>
            </a:endParaRPr>
          </a:p>
        </p:txBody>
      </p:sp>
      <p:sp>
        <p:nvSpPr>
          <p:cNvPr id="10" name="TextBox 9">
            <a:extLst>
              <a:ext uri="{FF2B5EF4-FFF2-40B4-BE49-F238E27FC236}">
                <a16:creationId xmlns:a16="http://schemas.microsoft.com/office/drawing/2014/main" id="{0D562DC0-011F-13DF-C7F7-5D15BF149AAC}"/>
              </a:ext>
            </a:extLst>
          </p:cNvPr>
          <p:cNvSpPr txBox="1"/>
          <p:nvPr/>
        </p:nvSpPr>
        <p:spPr>
          <a:xfrm>
            <a:off x="620430" y="3726644"/>
            <a:ext cx="3326237" cy="584775"/>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U.S. Bureau of Economic Analysis (2026b)</a:t>
            </a:r>
          </a:p>
        </p:txBody>
      </p:sp>
      <p:graphicFrame>
        <p:nvGraphicFramePr>
          <p:cNvPr id="2" name="Table 1">
            <a:extLst>
              <a:ext uri="{FF2B5EF4-FFF2-40B4-BE49-F238E27FC236}">
                <a16:creationId xmlns:a16="http://schemas.microsoft.com/office/drawing/2014/main" id="{FCF4DFA2-B669-DE55-6DCD-A739DAF5DD3D}"/>
              </a:ext>
            </a:extLst>
          </p:cNvPr>
          <p:cNvGraphicFramePr>
            <a:graphicFrameLocks noGrp="1"/>
          </p:cNvGraphicFramePr>
          <p:nvPr>
            <p:extLst>
              <p:ext uri="{D42A27DB-BD31-4B8C-83A1-F6EECF244321}">
                <p14:modId xmlns:p14="http://schemas.microsoft.com/office/powerpoint/2010/main" val="2106998167"/>
              </p:ext>
            </p:extLst>
          </p:nvPr>
        </p:nvGraphicFramePr>
        <p:xfrm>
          <a:off x="4354286" y="779264"/>
          <a:ext cx="7578138" cy="4724400"/>
        </p:xfrm>
        <a:graphic>
          <a:graphicData uri="http://schemas.openxmlformats.org/drawingml/2006/table">
            <a:tbl>
              <a:tblPr firstRow="1" firstCol="1" bandRow="1"/>
              <a:tblGrid>
                <a:gridCol w="6161323">
                  <a:extLst>
                    <a:ext uri="{9D8B030D-6E8A-4147-A177-3AD203B41FA5}">
                      <a16:colId xmlns:a16="http://schemas.microsoft.com/office/drawing/2014/main" val="1517245000"/>
                    </a:ext>
                  </a:extLst>
                </a:gridCol>
                <a:gridCol w="408460">
                  <a:extLst>
                    <a:ext uri="{9D8B030D-6E8A-4147-A177-3AD203B41FA5}">
                      <a16:colId xmlns:a16="http://schemas.microsoft.com/office/drawing/2014/main" val="3457704730"/>
                    </a:ext>
                  </a:extLst>
                </a:gridCol>
                <a:gridCol w="1008355">
                  <a:extLst>
                    <a:ext uri="{9D8B030D-6E8A-4147-A177-3AD203B41FA5}">
                      <a16:colId xmlns:a16="http://schemas.microsoft.com/office/drawing/2014/main" val="2443051434"/>
                    </a:ext>
                  </a:extLst>
                </a:gridCol>
              </a:tblGrid>
              <a:tr h="345606">
                <a:tc>
                  <a:txBody>
                    <a:bodyPr/>
                    <a:lstStyle/>
                    <a:p>
                      <a:pPr marL="0" marR="0">
                        <a:buNone/>
                      </a:pPr>
                      <a:r>
                        <a:rPr lang="en-US" sz="20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Sector</a:t>
                      </a:r>
                    </a:p>
                  </a:txBody>
                  <a:tcPr marL="52239" marR="52239" marT="0" marB="0" anchor="ctr">
                    <a:lnL>
                      <a:noFill/>
                    </a:lnL>
                    <a:lnR>
                      <a:noFill/>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bg1"/>
                    </a:solidFill>
                  </a:tcPr>
                </a:tc>
                <a:tc gridSpan="2">
                  <a:txBody>
                    <a:bodyPr/>
                    <a:lstStyle/>
                    <a:p>
                      <a:pPr marL="0" marR="0">
                        <a:buNone/>
                      </a:pPr>
                      <a:r>
                        <a:rPr lang="en-US" sz="20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GDP ($million)</a:t>
                      </a:r>
                    </a:p>
                  </a:txBody>
                  <a:tcPr marL="52239" marR="52239" marT="0" marB="0" anchor="ctr">
                    <a:lnL>
                      <a:noFill/>
                    </a:lnL>
                    <a:lnR>
                      <a:noFill/>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2874287716"/>
                  </a:ext>
                </a:extLst>
              </a:tr>
              <a:tr h="174003">
                <a:tc gridSpan="2">
                  <a:txBody>
                    <a:bodyPr/>
                    <a:lstStyle/>
                    <a:p>
                      <a:pPr marL="0" marR="0">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Finance, insurance, real estate, rental, and leasing</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w="19050" cap="flat" cmpd="dbl" algn="ctr">
                      <a:solidFill>
                        <a:srgbClr val="000000"/>
                      </a:solidFill>
                      <a:prstDash val="solid"/>
                      <a:round/>
                      <a:headEnd type="none" w="med" len="med"/>
                      <a:tailEnd type="none" w="med" len="med"/>
                    </a:lnT>
                    <a:lnB>
                      <a:noFill/>
                    </a:lnB>
                    <a:solidFill>
                      <a:srgbClr val="E8E8E8"/>
                    </a:solidFill>
                  </a:tcPr>
                </a:tc>
                <a:tc hMerge="1">
                  <a:txBody>
                    <a:bodyPr/>
                    <a:lstStyle/>
                    <a:p>
                      <a:endParaRPr lang="en-US"/>
                    </a:p>
                  </a:txBody>
                  <a:tcPr/>
                </a:tc>
                <a:tc>
                  <a:txBody>
                    <a:bodyPr/>
                    <a:lstStyle/>
                    <a:p>
                      <a:pPr marL="0" marR="0" algn="r">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6,660.20</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w="19050" cap="flat" cmpd="dbl"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937127769"/>
                  </a:ext>
                </a:extLst>
              </a:tr>
              <a:tr h="174003">
                <a:tc gridSpan="2">
                  <a:txBody>
                    <a:bodyPr/>
                    <a:lstStyle/>
                    <a:p>
                      <a:pPr marL="445135" marR="0">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Finance and insurance </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hMerge="1">
                  <a:txBody>
                    <a:bodyPr/>
                    <a:lstStyle/>
                    <a:p>
                      <a:endParaRPr lang="en-US"/>
                    </a:p>
                  </a:txBody>
                  <a:tcPr/>
                </a:tc>
                <a:tc>
                  <a:txBody>
                    <a:bodyPr/>
                    <a:lstStyle/>
                    <a:p>
                      <a:pPr marL="0" marR="0" algn="r">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1,753.70</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3755376836"/>
                  </a:ext>
                </a:extLst>
              </a:tr>
              <a:tr h="174003">
                <a:tc gridSpan="2">
                  <a:txBody>
                    <a:bodyPr/>
                    <a:lstStyle/>
                    <a:p>
                      <a:pPr marL="445135" marR="0">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Real estate and rental and leasing </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hMerge="1">
                  <a:txBody>
                    <a:bodyPr/>
                    <a:lstStyle/>
                    <a:p>
                      <a:endParaRPr lang="en-US"/>
                    </a:p>
                  </a:txBody>
                  <a:tcPr/>
                </a:tc>
                <a:tc>
                  <a:txBody>
                    <a:bodyPr/>
                    <a:lstStyle/>
                    <a:p>
                      <a:pPr marL="0" marR="0" algn="r">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4,908.40</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2163063874"/>
                  </a:ext>
                </a:extLst>
              </a:tr>
              <a:tr h="174003">
                <a:tc gridSpan="2">
                  <a:txBody>
                    <a:bodyPr/>
                    <a:lstStyle/>
                    <a:p>
                      <a:pPr marL="0" marR="0">
                        <a:buNone/>
                      </a:pPr>
                      <a:r>
                        <a:rPr lang="en-US" sz="1800">
                          <a:effectLst/>
                          <a:latin typeface="Aptos" panose="020B0004020202020204" pitchFamily="34" charset="0"/>
                          <a:ea typeface="Malgun Gothic" panose="020B0503020000020004" pitchFamily="34" charset="-127"/>
                          <a:cs typeface="Tunga" panose="020B0502040204020203" pitchFamily="34" charset="0"/>
                        </a:rPr>
                        <a:t>Professional and business services</a:t>
                      </a:r>
                    </a:p>
                  </a:txBody>
                  <a:tcPr marL="52239" marR="52239" marT="0" marB="0">
                    <a:lnL>
                      <a:noFill/>
                    </a:lnL>
                    <a:lnR>
                      <a:noFill/>
                    </a:lnR>
                    <a:lnT>
                      <a:noFill/>
                    </a:lnT>
                    <a:lnB>
                      <a:noFill/>
                    </a:lnB>
                    <a:solidFill>
                      <a:schemeClr val="bg1"/>
                    </a:solidFill>
                  </a:tcPr>
                </a:tc>
                <a:tc hMerge="1">
                  <a:txBody>
                    <a:bodyPr/>
                    <a:lstStyle/>
                    <a:p>
                      <a:endParaRPr lang="en-US"/>
                    </a:p>
                  </a:txBody>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5,121.90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2038212960"/>
                  </a:ext>
                </a:extLst>
              </a:tr>
              <a:tr h="174003">
                <a:tc gridSpan="2">
                  <a:txBody>
                    <a:bodyPr/>
                    <a:lstStyle/>
                    <a:p>
                      <a:pPr marL="0" marR="0">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Educational services, health care, and social assistance</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hMerge="1">
                  <a:txBody>
                    <a:bodyPr/>
                    <a:lstStyle/>
                    <a:p>
                      <a:endParaRPr lang="en-US"/>
                    </a:p>
                  </a:txBody>
                  <a:tcPr/>
                </a:tc>
                <a:tc>
                  <a:txBody>
                    <a:bodyPr/>
                    <a:lstStyle/>
                    <a:p>
                      <a:pPr marL="0" marR="0" algn="r">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4,971.80</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1970088385"/>
                  </a:ext>
                </a:extLst>
              </a:tr>
              <a:tr h="174003">
                <a:tc gridSpan="2">
                  <a:txBody>
                    <a:bodyPr/>
                    <a:lstStyle/>
                    <a:p>
                      <a:pPr marL="445135" marR="0">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Healthcare and social assistance</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hMerge="1">
                  <a:txBody>
                    <a:bodyPr/>
                    <a:lstStyle/>
                    <a:p>
                      <a:endParaRPr lang="en-US"/>
                    </a:p>
                  </a:txBody>
                  <a:tcPr/>
                </a:tc>
                <a:tc>
                  <a:txBody>
                    <a:bodyPr/>
                    <a:lstStyle/>
                    <a:p>
                      <a:pPr marL="0" marR="0" algn="r">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4,150.20</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102190766"/>
                  </a:ext>
                </a:extLst>
              </a:tr>
              <a:tr h="174003">
                <a:tc gridSpan="2">
                  <a:txBody>
                    <a:bodyPr/>
                    <a:lstStyle/>
                    <a:p>
                      <a:pPr marL="445135" marR="0">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Educational services</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hMerge="1">
                  <a:txBody>
                    <a:bodyPr/>
                    <a:lstStyle/>
                    <a:p>
                      <a:endParaRPr lang="en-US"/>
                    </a:p>
                  </a:txBody>
                  <a:tcPr/>
                </a:tc>
                <a:tc>
                  <a:txBody>
                    <a:bodyPr/>
                    <a:lstStyle/>
                    <a:p>
                      <a:pPr marL="0" marR="0" algn="r">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825.10</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3335960053"/>
                  </a:ext>
                </a:extLst>
              </a:tr>
              <a:tr h="174003">
                <a:tc gridSpan="2">
                  <a:txBody>
                    <a:bodyPr/>
                    <a:lstStyle/>
                    <a:p>
                      <a:pPr marL="0" marR="0">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Government and government enterprises</a:t>
                      </a:r>
                    </a:p>
                  </a:txBody>
                  <a:tcPr marL="52239" marR="52239" marT="0" marB="0">
                    <a:lnL>
                      <a:noFill/>
                    </a:lnL>
                    <a:lnR>
                      <a:noFill/>
                    </a:lnR>
                    <a:lnT>
                      <a:noFill/>
                    </a:lnT>
                    <a:lnB>
                      <a:noFill/>
                    </a:lnB>
                    <a:solidFill>
                      <a:schemeClr val="bg1"/>
                    </a:solidFill>
                  </a:tcPr>
                </a:tc>
                <a:tc hMerge="1">
                  <a:txBody>
                    <a:bodyPr/>
                    <a:lstStyle/>
                    <a:p>
                      <a:endParaRPr lang="en-US"/>
                    </a:p>
                  </a:txBody>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4,792.70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3928159176"/>
                  </a:ext>
                </a:extLst>
              </a:tr>
              <a:tr h="174003">
                <a:tc gridSpan="2">
                  <a:txBody>
                    <a:bodyPr/>
                    <a:lstStyle/>
                    <a:p>
                      <a:pPr marL="445135" marR="0">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Federal civilian </a:t>
                      </a:r>
                    </a:p>
                  </a:txBody>
                  <a:tcPr marL="52239" marR="52239" marT="0" marB="0">
                    <a:lnL>
                      <a:noFill/>
                    </a:lnL>
                    <a:lnR>
                      <a:noFill/>
                    </a:lnR>
                    <a:lnT>
                      <a:noFill/>
                    </a:lnT>
                    <a:lnB>
                      <a:noFill/>
                    </a:lnB>
                    <a:solidFill>
                      <a:schemeClr val="bg1"/>
                    </a:solidFill>
                  </a:tcPr>
                </a:tc>
                <a:tc hMerge="1">
                  <a:txBody>
                    <a:bodyPr/>
                    <a:lstStyle/>
                    <a:p>
                      <a:endParaRPr lang="en-US"/>
                    </a:p>
                  </a:txBody>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1,059.30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2165382772"/>
                  </a:ext>
                </a:extLst>
              </a:tr>
              <a:tr h="174003">
                <a:tc gridSpan="2">
                  <a:txBody>
                    <a:bodyPr/>
                    <a:lstStyle/>
                    <a:p>
                      <a:pPr marL="445135" marR="0">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Military </a:t>
                      </a:r>
                    </a:p>
                  </a:txBody>
                  <a:tcPr marL="52239" marR="52239" marT="0" marB="0">
                    <a:lnL>
                      <a:noFill/>
                    </a:lnL>
                    <a:lnR>
                      <a:noFill/>
                    </a:lnR>
                    <a:lnT>
                      <a:noFill/>
                    </a:lnT>
                    <a:lnB>
                      <a:noFill/>
                    </a:lnB>
                    <a:solidFill>
                      <a:schemeClr val="bg1"/>
                    </a:solidFill>
                  </a:tcPr>
                </a:tc>
                <a:tc hMerge="1">
                  <a:txBody>
                    <a:bodyPr/>
                    <a:lstStyle/>
                    <a:p>
                      <a:endParaRPr lang="en-US"/>
                    </a:p>
                  </a:txBody>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174.70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2180760207"/>
                  </a:ext>
                </a:extLst>
              </a:tr>
              <a:tr h="174003">
                <a:tc gridSpan="2">
                  <a:txBody>
                    <a:bodyPr/>
                    <a:lstStyle/>
                    <a:p>
                      <a:pPr marL="445135" marR="0">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State and local </a:t>
                      </a:r>
                    </a:p>
                  </a:txBody>
                  <a:tcPr marL="52239" marR="52239" marT="0" marB="0">
                    <a:lnL>
                      <a:noFill/>
                    </a:lnL>
                    <a:lnR>
                      <a:noFill/>
                    </a:lnR>
                    <a:lnT>
                      <a:noFill/>
                    </a:lnT>
                    <a:lnB>
                      <a:noFill/>
                    </a:lnB>
                    <a:solidFill>
                      <a:schemeClr val="bg1"/>
                    </a:solidFill>
                  </a:tcPr>
                </a:tc>
                <a:tc hMerge="1">
                  <a:txBody>
                    <a:bodyPr/>
                    <a:lstStyle/>
                    <a:p>
                      <a:endParaRPr lang="en-US"/>
                    </a:p>
                  </a:txBody>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3,557.80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4165391271"/>
                  </a:ext>
                </a:extLst>
              </a:tr>
              <a:tr h="174003">
                <a:tc gridSpan="2">
                  <a:txBody>
                    <a:bodyPr/>
                    <a:lstStyle/>
                    <a:p>
                      <a:pPr marL="0" marR="0">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Manufacturing</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hMerge="1">
                  <a:txBody>
                    <a:bodyPr/>
                    <a:lstStyle/>
                    <a:p>
                      <a:endParaRPr lang="en-US"/>
                    </a:p>
                  </a:txBody>
                  <a:tcPr/>
                </a:tc>
                <a:tc>
                  <a:txBody>
                    <a:bodyPr/>
                    <a:lstStyle/>
                    <a:p>
                      <a:pPr marL="0" marR="0" algn="r">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2,638.00</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3844118349"/>
                  </a:ext>
                </a:extLst>
              </a:tr>
              <a:tr h="174003">
                <a:tc gridSpan="2">
                  <a:txBody>
                    <a:bodyPr/>
                    <a:lstStyle/>
                    <a:p>
                      <a:pPr marL="445135" marR="0">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Food and beverage and tobacco product manufacturing</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hMerge="1">
                  <a:txBody>
                    <a:bodyPr/>
                    <a:lstStyle/>
                    <a:p>
                      <a:endParaRPr lang="en-US"/>
                    </a:p>
                  </a:txBody>
                  <a:tcPr/>
                </a:tc>
                <a:tc>
                  <a:txBody>
                    <a:bodyPr/>
                    <a:lstStyle/>
                    <a:p>
                      <a:pPr marL="0" marR="0" algn="r">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700.00</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1831639847"/>
                  </a:ext>
                </a:extLst>
              </a:tr>
              <a:tr h="174003">
                <a:tc gridSpan="2">
                  <a:txBody>
                    <a:bodyPr/>
                    <a:lstStyle/>
                    <a:p>
                      <a:pPr marL="445135" marR="0">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Wood product manufacturing</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hMerge="1">
                  <a:txBody>
                    <a:bodyPr/>
                    <a:lstStyle/>
                    <a:p>
                      <a:endParaRPr lang="en-US"/>
                    </a:p>
                  </a:txBody>
                  <a:tcPr/>
                </a:tc>
                <a:tc>
                  <a:txBody>
                    <a:bodyPr/>
                    <a:lstStyle/>
                    <a:p>
                      <a:pPr marL="0" marR="0" algn="r">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82.20</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2103830877"/>
                  </a:ext>
                </a:extLst>
              </a:tr>
              <a:tr h="174003">
                <a:tc gridSpan="2">
                  <a:txBody>
                    <a:bodyPr/>
                    <a:lstStyle/>
                    <a:p>
                      <a:pPr marL="0" marR="0">
                        <a:buNone/>
                      </a:pPr>
                      <a:r>
                        <a:rPr lang="en-US" sz="1800">
                          <a:effectLst/>
                          <a:latin typeface="Aptos" panose="020B0004020202020204" pitchFamily="34" charset="0"/>
                          <a:ea typeface="Malgun Gothic" panose="020B0503020000020004" pitchFamily="34" charset="-127"/>
                          <a:cs typeface="Tunga" panose="020B0502040204020203" pitchFamily="34" charset="0"/>
                        </a:rPr>
                        <a:t>Retail trade</a:t>
                      </a:r>
                    </a:p>
                  </a:txBody>
                  <a:tcPr marL="52239" marR="52239" marT="0" marB="0">
                    <a:lnL>
                      <a:noFill/>
                    </a:lnL>
                    <a:lnR>
                      <a:noFill/>
                    </a:lnR>
                    <a:lnT>
                      <a:noFill/>
                    </a:lnT>
                    <a:lnB>
                      <a:noFill/>
                    </a:lnB>
                    <a:solidFill>
                      <a:schemeClr val="bg1"/>
                    </a:solidFill>
                  </a:tcPr>
                </a:tc>
                <a:tc hMerge="1">
                  <a:txBody>
                    <a:bodyPr/>
                    <a:lstStyle/>
                    <a:p>
                      <a:endParaRPr lang="en-US"/>
                    </a:p>
                  </a:txBody>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3,125.20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943046815"/>
                  </a:ext>
                </a:extLst>
              </a:tr>
            </a:tbl>
          </a:graphicData>
        </a:graphic>
      </p:graphicFrame>
    </p:spTree>
    <p:extLst>
      <p:ext uri="{BB962C8B-B14F-4D97-AF65-F5344CB8AC3E}">
        <p14:creationId xmlns:p14="http://schemas.microsoft.com/office/powerpoint/2010/main" val="2511224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08A29-C4B4-14F5-535D-2A4B455819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CF61FC-DF40-99DA-89AF-4131FF644A6C}"/>
              </a:ext>
            </a:extLst>
          </p:cNvPr>
          <p:cNvSpPr>
            <a:spLocks noGrp="1" noRot="1" noMove="1" noResize="1" noEditPoints="1" noAdjustHandles="1" noChangeArrowheads="1" noChangeShapeType="1"/>
          </p:cNvSpPr>
          <p:nvPr>
            <p:ph type="title"/>
          </p:nvPr>
        </p:nvSpPr>
        <p:spPr/>
        <p:txBody>
          <a:bodyPr/>
          <a:lstStyle/>
          <a:p>
            <a:r>
              <a:rPr lang="en-US" i="1" dirty="0"/>
              <a:t>Table 11-6 (2/2)</a:t>
            </a:r>
          </a:p>
        </p:txBody>
      </p:sp>
      <p:grpSp>
        <p:nvGrpSpPr>
          <p:cNvPr id="7" name="Group 6">
            <a:extLst>
              <a:ext uri="{FF2B5EF4-FFF2-40B4-BE49-F238E27FC236}">
                <a16:creationId xmlns:a16="http://schemas.microsoft.com/office/drawing/2014/main" id="{A741EAEC-75C3-64C1-6E76-CE4F64DC545B}"/>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718C429C-B742-5AB3-57DA-B8527B84C34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E1D967CD-59FD-9372-E331-DB53092D45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96D5395C-7F30-2644-D98D-EA606C7860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DBFEB7D7-266F-576C-505D-87DF6F00565F}"/>
              </a:ext>
            </a:extLst>
          </p:cNvPr>
          <p:cNvSpPr txBox="1"/>
          <p:nvPr/>
        </p:nvSpPr>
        <p:spPr>
          <a:xfrm>
            <a:off x="620429" y="1648160"/>
            <a:ext cx="3494371" cy="1569660"/>
          </a:xfrm>
          <a:prstGeom prst="rect">
            <a:avLst/>
          </a:prstGeom>
          <a:noFill/>
        </p:spPr>
        <p:txBody>
          <a:bodyPr wrap="square" rtlCol="0">
            <a:spAutoFit/>
          </a:bodyPr>
          <a:lstStyle/>
          <a:p>
            <a:r>
              <a:rPr lang="en-US" sz="2400" b="1" i="1" dirty="0">
                <a:solidFill>
                  <a:schemeClr val="bg1"/>
                </a:solidFill>
              </a:rPr>
              <a:t>Real gross domestic product by sector in Vermont in 2024 in millions of 2017 dollars</a:t>
            </a:r>
            <a:endParaRPr lang="en-BR" sz="2400" b="1" i="1" dirty="0">
              <a:solidFill>
                <a:schemeClr val="bg1"/>
              </a:solidFill>
            </a:endParaRPr>
          </a:p>
        </p:txBody>
      </p:sp>
      <p:sp>
        <p:nvSpPr>
          <p:cNvPr id="10" name="TextBox 9">
            <a:extLst>
              <a:ext uri="{FF2B5EF4-FFF2-40B4-BE49-F238E27FC236}">
                <a16:creationId xmlns:a16="http://schemas.microsoft.com/office/drawing/2014/main" id="{DBE65F4B-95AB-8EE8-30A8-6C2E850412DE}"/>
              </a:ext>
            </a:extLst>
          </p:cNvPr>
          <p:cNvSpPr txBox="1"/>
          <p:nvPr/>
        </p:nvSpPr>
        <p:spPr>
          <a:xfrm>
            <a:off x="620429" y="3217820"/>
            <a:ext cx="3326237" cy="584775"/>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U.S. Bureau of Economic Analysis (2026b)</a:t>
            </a:r>
          </a:p>
        </p:txBody>
      </p:sp>
      <p:graphicFrame>
        <p:nvGraphicFramePr>
          <p:cNvPr id="4" name="Table 3">
            <a:extLst>
              <a:ext uri="{FF2B5EF4-FFF2-40B4-BE49-F238E27FC236}">
                <a16:creationId xmlns:a16="http://schemas.microsoft.com/office/drawing/2014/main" id="{F04AC14A-24CE-82B6-B393-87DDEBE1BE93}"/>
              </a:ext>
            </a:extLst>
          </p:cNvPr>
          <p:cNvGraphicFramePr>
            <a:graphicFrameLocks noGrp="1"/>
          </p:cNvGraphicFramePr>
          <p:nvPr>
            <p:extLst>
              <p:ext uri="{D42A27DB-BD31-4B8C-83A1-F6EECF244321}">
                <p14:modId xmlns:p14="http://schemas.microsoft.com/office/powerpoint/2010/main" val="1882627502"/>
              </p:ext>
            </p:extLst>
          </p:nvPr>
        </p:nvGraphicFramePr>
        <p:xfrm>
          <a:off x="4582118" y="779264"/>
          <a:ext cx="7334250" cy="5145477"/>
        </p:xfrm>
        <a:graphic>
          <a:graphicData uri="http://schemas.openxmlformats.org/drawingml/2006/table">
            <a:tbl>
              <a:tblPr firstRow="1" firstCol="1" bandRow="1"/>
              <a:tblGrid>
                <a:gridCol w="5734050">
                  <a:extLst>
                    <a:ext uri="{9D8B030D-6E8A-4147-A177-3AD203B41FA5}">
                      <a16:colId xmlns:a16="http://schemas.microsoft.com/office/drawing/2014/main" val="2161334386"/>
                    </a:ext>
                  </a:extLst>
                </a:gridCol>
                <a:gridCol w="1600200">
                  <a:extLst>
                    <a:ext uri="{9D8B030D-6E8A-4147-A177-3AD203B41FA5}">
                      <a16:colId xmlns:a16="http://schemas.microsoft.com/office/drawing/2014/main" val="3108771682"/>
                    </a:ext>
                  </a:extLst>
                </a:gridCol>
              </a:tblGrid>
              <a:tr h="644173">
                <a:tc>
                  <a:txBody>
                    <a:bodyPr/>
                    <a:lstStyle/>
                    <a:p>
                      <a:pPr marL="0" marR="0">
                        <a:buNone/>
                      </a:pPr>
                      <a:r>
                        <a:rPr lang="en-US" sz="20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Sector</a:t>
                      </a:r>
                    </a:p>
                  </a:txBody>
                  <a:tcPr marL="52239" marR="52239"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GDP ($million)</a:t>
                      </a:r>
                    </a:p>
                  </a:txBody>
                  <a:tcPr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575257"/>
                  </a:ext>
                </a:extLst>
              </a:tr>
              <a:tr h="386504">
                <a:tc>
                  <a:txBody>
                    <a:bodyPr/>
                    <a:lstStyle/>
                    <a:p>
                      <a:pPr marL="0" marR="0">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Arts, entertainment, recreation, accommodation, and food services</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w="12700" cap="flat" cmpd="sng" algn="ctr">
                      <a:solidFill>
                        <a:schemeClr val="tx1"/>
                      </a:solidFill>
                      <a:prstDash val="solid"/>
                      <a:round/>
                      <a:headEnd type="none" w="med" len="med"/>
                      <a:tailEnd type="none" w="med" len="med"/>
                    </a:lnT>
                    <a:lnB>
                      <a:noFill/>
                    </a:lnB>
                    <a:solidFill>
                      <a:srgbClr val="E8E8E8"/>
                    </a:solidFill>
                  </a:tcPr>
                </a:tc>
                <a:tc>
                  <a:txBody>
                    <a:bodyPr/>
                    <a:lstStyle/>
                    <a:p>
                      <a:pPr marL="0" marR="0" algn="r">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2,537.90</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w="12700" cap="flat" cmpd="sng" algn="ctr">
                      <a:solidFill>
                        <a:schemeClr val="tx1"/>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3179298475"/>
                  </a:ext>
                </a:extLst>
              </a:tr>
              <a:tr h="260267">
                <a:tc>
                  <a:txBody>
                    <a:bodyPr/>
                    <a:lstStyle/>
                    <a:p>
                      <a:pPr marL="445135" marR="0">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Arts, entertainment, and recreation</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a:txBody>
                    <a:bodyPr/>
                    <a:lstStyle/>
                    <a:p>
                      <a:pPr marL="0" marR="0" algn="r">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461.40</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923394225"/>
                  </a:ext>
                </a:extLst>
              </a:tr>
              <a:tr h="260267">
                <a:tc>
                  <a:txBody>
                    <a:bodyPr/>
                    <a:lstStyle/>
                    <a:p>
                      <a:pPr marL="445135" marR="0">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Accommodation and food services</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a:txBody>
                    <a:bodyPr/>
                    <a:lstStyle/>
                    <a:p>
                      <a:pPr marL="0" marR="0" algn="r">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2,077.30</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1549630285"/>
                  </a:ext>
                </a:extLst>
              </a:tr>
              <a:tr h="260267">
                <a:tc>
                  <a:txBody>
                    <a:bodyPr/>
                    <a:lstStyle/>
                    <a:p>
                      <a:pPr marL="0" marR="0">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Wholesale trade</a:t>
                      </a:r>
                    </a:p>
                  </a:txBody>
                  <a:tcPr marL="52239" marR="52239" marT="0" marB="0">
                    <a:lnL>
                      <a:noFill/>
                    </a:lnL>
                    <a:lnR>
                      <a:noFill/>
                    </a:lnR>
                    <a:lnT>
                      <a:noFill/>
                    </a:lnT>
                    <a:lnB>
                      <a:noFill/>
                    </a:lnB>
                    <a:solidFill>
                      <a:schemeClr val="bg1"/>
                    </a:solidFill>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1,465.40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3787467874"/>
                  </a:ext>
                </a:extLst>
              </a:tr>
              <a:tr h="260267">
                <a:tc>
                  <a:txBody>
                    <a:bodyPr/>
                    <a:lstStyle/>
                    <a:p>
                      <a:pPr marL="0" marR="0">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Construction</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a:txBody>
                    <a:bodyPr/>
                    <a:lstStyle/>
                    <a:p>
                      <a:pPr marL="0" marR="0" algn="r">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1,161.00</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1166398724"/>
                  </a:ext>
                </a:extLst>
              </a:tr>
              <a:tr h="260267">
                <a:tc>
                  <a:txBody>
                    <a:bodyPr/>
                    <a:lstStyle/>
                    <a:p>
                      <a:pPr marL="0" marR="0">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Information</a:t>
                      </a:r>
                    </a:p>
                  </a:txBody>
                  <a:tcPr marL="52239" marR="52239" marT="0" marB="0">
                    <a:lnL>
                      <a:noFill/>
                    </a:lnL>
                    <a:lnR>
                      <a:noFill/>
                    </a:lnR>
                    <a:lnT>
                      <a:noFill/>
                    </a:lnT>
                    <a:lnB>
                      <a:noFill/>
                    </a:lnB>
                    <a:solidFill>
                      <a:schemeClr val="bg1"/>
                    </a:solidFill>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1,389.90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3819662183"/>
                  </a:ext>
                </a:extLst>
              </a:tr>
              <a:tr h="260267">
                <a:tc>
                  <a:txBody>
                    <a:bodyPr/>
                    <a:lstStyle/>
                    <a:p>
                      <a:pPr marL="0" marR="0">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Utilities</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a:txBody>
                    <a:bodyPr/>
                    <a:lstStyle/>
                    <a:p>
                      <a:pPr marL="0" marR="0" algn="r">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857.00</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1371172590"/>
                  </a:ext>
                </a:extLst>
              </a:tr>
              <a:tr h="386504">
                <a:tc>
                  <a:txBody>
                    <a:bodyPr/>
                    <a:lstStyle/>
                    <a:p>
                      <a:pPr marL="0" marR="0">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Other services (except government and government enterprises)</a:t>
                      </a:r>
                    </a:p>
                  </a:txBody>
                  <a:tcPr marL="52239" marR="52239" marT="0" marB="0">
                    <a:lnL>
                      <a:noFill/>
                    </a:lnL>
                    <a:lnR>
                      <a:noFill/>
                    </a:lnR>
                    <a:lnT>
                      <a:noFill/>
                    </a:lnT>
                    <a:lnB>
                      <a:noFill/>
                    </a:lnB>
                    <a:solidFill>
                      <a:schemeClr val="bg1"/>
                    </a:solidFill>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723.50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3047814567"/>
                  </a:ext>
                </a:extLst>
              </a:tr>
              <a:tr h="260267">
                <a:tc>
                  <a:txBody>
                    <a:bodyPr/>
                    <a:lstStyle/>
                    <a:p>
                      <a:pPr marL="0" marR="0">
                        <a:buNone/>
                      </a:pPr>
                      <a:r>
                        <a:rPr lang="en-US" sz="1800">
                          <a:solidFill>
                            <a:srgbClr val="000000"/>
                          </a:solidFill>
                          <a:effectLst/>
                          <a:latin typeface="Aptos" panose="020B0004020202020204" pitchFamily="34" charset="0"/>
                          <a:ea typeface="Malgun Gothic" panose="020B0503020000020004" pitchFamily="34" charset="-127"/>
                          <a:cs typeface="Tunga" panose="020B0502040204020203" pitchFamily="34" charset="0"/>
                        </a:rPr>
                        <a:t>Transportation and warehousing</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a:noFill/>
                    </a:lnB>
                    <a:solidFill>
                      <a:srgbClr val="E8E8E8"/>
                    </a:solidFill>
                  </a:tcPr>
                </a:tc>
                <a:tc>
                  <a:txBody>
                    <a:bodyPr/>
                    <a:lstStyle/>
                    <a:p>
                      <a:pPr marL="0" marR="0" algn="r">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560.20</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a:noFill/>
                    </a:lnB>
                    <a:solidFill>
                      <a:srgbClr val="E8E8E8"/>
                    </a:solidFill>
                  </a:tcPr>
                </a:tc>
                <a:extLst>
                  <a:ext uri="{0D108BD9-81ED-4DB2-BD59-A6C34878D82A}">
                    <a16:rowId xmlns:a16="http://schemas.microsoft.com/office/drawing/2014/main" val="3480784870"/>
                  </a:ext>
                </a:extLst>
              </a:tr>
              <a:tr h="260267">
                <a:tc>
                  <a:txBody>
                    <a:bodyPr/>
                    <a:lstStyle/>
                    <a:p>
                      <a:pPr marL="0" marR="0">
                        <a:buNone/>
                      </a:pPr>
                      <a:r>
                        <a:rPr lang="en-US" sz="1800">
                          <a:effectLst/>
                          <a:latin typeface="Aptos" panose="020B0004020202020204" pitchFamily="34" charset="0"/>
                          <a:ea typeface="Malgun Gothic" panose="020B0503020000020004" pitchFamily="34" charset="-127"/>
                          <a:cs typeface="Tunga" panose="020B0502040204020203" pitchFamily="34" charset="0"/>
                        </a:rPr>
                        <a:t>Agriculture, forestry, fishing and hunting</a:t>
                      </a:r>
                    </a:p>
                  </a:txBody>
                  <a:tcPr marL="52239" marR="52239" marT="0" marB="0">
                    <a:lnL>
                      <a:noFill/>
                    </a:lnL>
                    <a:lnR>
                      <a:noFill/>
                    </a:lnR>
                    <a:lnT>
                      <a:noFill/>
                    </a:lnT>
                    <a:lnB>
                      <a:noFill/>
                    </a:lnB>
                    <a:solidFill>
                      <a:schemeClr val="bg1"/>
                    </a:solidFill>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422.70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2806568399"/>
                  </a:ext>
                </a:extLst>
              </a:tr>
              <a:tr h="260267">
                <a:tc>
                  <a:txBody>
                    <a:bodyPr/>
                    <a:lstStyle/>
                    <a:p>
                      <a:pPr marL="445135" marR="0">
                        <a:buNone/>
                      </a:pPr>
                      <a:r>
                        <a:rPr lang="en-US" sz="1800">
                          <a:effectLst/>
                          <a:latin typeface="Aptos" panose="020B0004020202020204" pitchFamily="34" charset="0"/>
                          <a:ea typeface="Malgun Gothic" panose="020B0503020000020004" pitchFamily="34" charset="-127"/>
                          <a:cs typeface="Tunga" panose="020B0502040204020203" pitchFamily="34" charset="0"/>
                        </a:rPr>
                        <a:t>Farms</a:t>
                      </a:r>
                    </a:p>
                  </a:txBody>
                  <a:tcPr marL="52239" marR="52239" marT="0" marB="0">
                    <a:lnL>
                      <a:noFill/>
                    </a:lnL>
                    <a:lnR>
                      <a:noFill/>
                    </a:lnR>
                    <a:lnT>
                      <a:noFill/>
                    </a:lnT>
                    <a:lnB>
                      <a:noFill/>
                    </a:lnB>
                    <a:solidFill>
                      <a:schemeClr val="bg1"/>
                    </a:solidFill>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452.00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1679887452"/>
                  </a:ext>
                </a:extLst>
              </a:tr>
              <a:tr h="260267">
                <a:tc>
                  <a:txBody>
                    <a:bodyPr/>
                    <a:lstStyle/>
                    <a:p>
                      <a:pPr marL="445135" marR="0">
                        <a:buNone/>
                      </a:pPr>
                      <a:r>
                        <a:rPr lang="en-US" sz="1800">
                          <a:effectLst/>
                          <a:latin typeface="Aptos" panose="020B0004020202020204" pitchFamily="34" charset="0"/>
                          <a:ea typeface="Malgun Gothic" panose="020B0503020000020004" pitchFamily="34" charset="-127"/>
                          <a:cs typeface="Tunga" panose="020B0502040204020203" pitchFamily="34" charset="0"/>
                        </a:rPr>
                        <a:t>Forestry, fishing, and related activities</a:t>
                      </a:r>
                    </a:p>
                  </a:txBody>
                  <a:tcPr marL="52239" marR="52239" marT="0" marB="0">
                    <a:lnL>
                      <a:noFill/>
                    </a:lnL>
                    <a:lnR>
                      <a:noFill/>
                    </a:lnR>
                    <a:lnT>
                      <a:noFill/>
                    </a:lnT>
                    <a:lnB>
                      <a:noFill/>
                    </a:lnB>
                    <a:solidFill>
                      <a:schemeClr val="bg1"/>
                    </a:solidFill>
                  </a:tcPr>
                </a:tc>
                <a:tc>
                  <a:txBody>
                    <a:bodyPr/>
                    <a:lstStyle/>
                    <a:p>
                      <a:pPr marL="0" marR="0" algn="r">
                        <a:buNone/>
                      </a:pPr>
                      <a:r>
                        <a:rPr lang="en-US" sz="1800" dirty="0">
                          <a:effectLst/>
                          <a:latin typeface="Aptos" panose="020B0004020202020204" pitchFamily="34" charset="0"/>
                          <a:ea typeface="Malgun Gothic" panose="020B0503020000020004" pitchFamily="34" charset="-127"/>
                          <a:cs typeface="Tunga" panose="020B0502040204020203" pitchFamily="34" charset="0"/>
                        </a:rPr>
                        <a:t>107.90</a:t>
                      </a:r>
                    </a:p>
                  </a:txBody>
                  <a:tcPr marL="52239" marR="52239" marT="0" marB="0" anchor="ctr">
                    <a:lnL>
                      <a:noFill/>
                    </a:lnL>
                    <a:lnR>
                      <a:noFill/>
                    </a:lnR>
                    <a:lnT>
                      <a:noFill/>
                    </a:lnT>
                    <a:lnB>
                      <a:noFill/>
                    </a:lnB>
                    <a:solidFill>
                      <a:schemeClr val="bg1"/>
                    </a:solidFill>
                  </a:tcPr>
                </a:tc>
                <a:extLst>
                  <a:ext uri="{0D108BD9-81ED-4DB2-BD59-A6C34878D82A}">
                    <a16:rowId xmlns:a16="http://schemas.microsoft.com/office/drawing/2014/main" val="2362755696"/>
                  </a:ext>
                </a:extLst>
              </a:tr>
              <a:tr h="386504">
                <a:tc>
                  <a:txBody>
                    <a:bodyPr/>
                    <a:lstStyle/>
                    <a:p>
                      <a:pPr marL="0" marR="0">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Mining, quarrying, and oil and gas extraction</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r">
                        <a:buNone/>
                      </a:pPr>
                      <a:r>
                        <a:rPr lang="en-US" sz="18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186.90</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634136242"/>
                  </a:ext>
                </a:extLst>
              </a:tr>
              <a:tr h="260267">
                <a:tc>
                  <a:txBody>
                    <a:bodyPr/>
                    <a:lstStyle/>
                    <a:p>
                      <a:pPr marL="0" marR="0">
                        <a:buNone/>
                      </a:pPr>
                      <a:r>
                        <a:rPr lang="en-US" sz="1800" b="1">
                          <a:effectLst/>
                          <a:latin typeface="Aptos" panose="020B0004020202020204" pitchFamily="34" charset="0"/>
                          <a:ea typeface="Malgun Gothic" panose="020B0503020000020004" pitchFamily="34" charset="-127"/>
                          <a:cs typeface="Tunga" panose="020B0502040204020203" pitchFamily="34" charset="0"/>
                        </a:rPr>
                        <a:t>All industry total</a:t>
                      </a:r>
                      <a:endParaRPr lang="en-US" sz="180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lnL>
                      <a:noFill/>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marL="0" marR="0" algn="r">
                        <a:buNone/>
                      </a:pPr>
                      <a:r>
                        <a:rPr lang="en-US" sz="1800" b="1" dirty="0">
                          <a:effectLst/>
                          <a:latin typeface="Aptos" panose="020B0004020202020204" pitchFamily="34" charset="0"/>
                          <a:ea typeface="Malgun Gothic" panose="020B0503020000020004" pitchFamily="34" charset="-127"/>
                          <a:cs typeface="Tunga" panose="020B0502040204020203" pitchFamily="34" charset="0"/>
                        </a:rPr>
                        <a:t>36,398.90</a:t>
                      </a:r>
                      <a:endParaRPr lang="en-US" sz="1800" dirty="0">
                        <a:effectLst/>
                        <a:latin typeface="Aptos" panose="020B0004020202020204" pitchFamily="34" charset="0"/>
                        <a:ea typeface="Malgun Gothic" panose="020B0503020000020004" pitchFamily="34" charset="-127"/>
                        <a:cs typeface="Tunga" panose="020B0502040204020203" pitchFamily="34" charset="0"/>
                      </a:endParaRPr>
                    </a:p>
                  </a:txBody>
                  <a:tcPr marL="52239" marR="52239" marT="0" marB="0" anchor="ctr">
                    <a:lnL>
                      <a:noFill/>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63082662"/>
                  </a:ext>
                </a:extLst>
              </a:tr>
            </a:tbl>
          </a:graphicData>
        </a:graphic>
      </p:graphicFrame>
    </p:spTree>
    <p:extLst>
      <p:ext uri="{BB962C8B-B14F-4D97-AF65-F5344CB8AC3E}">
        <p14:creationId xmlns:p14="http://schemas.microsoft.com/office/powerpoint/2010/main" val="2514584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AE3F7-36D1-41CC-2857-203105387D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96CD45F-C860-9257-AC92-C78F5BB80D85}"/>
              </a:ext>
            </a:extLst>
          </p:cNvPr>
          <p:cNvSpPr>
            <a:spLocks noGrp="1" noRot="1" noMove="1" noResize="1" noEditPoints="1" noAdjustHandles="1" noChangeArrowheads="1" noChangeShapeType="1"/>
          </p:cNvSpPr>
          <p:nvPr>
            <p:ph type="title"/>
          </p:nvPr>
        </p:nvSpPr>
        <p:spPr/>
        <p:txBody>
          <a:bodyPr/>
          <a:lstStyle/>
          <a:p>
            <a:r>
              <a:rPr lang="en-US" i="1" dirty="0"/>
              <a:t>Table 11-7 (1/2)</a:t>
            </a:r>
          </a:p>
        </p:txBody>
      </p:sp>
      <p:grpSp>
        <p:nvGrpSpPr>
          <p:cNvPr id="7" name="Group 6">
            <a:extLst>
              <a:ext uri="{FF2B5EF4-FFF2-40B4-BE49-F238E27FC236}">
                <a16:creationId xmlns:a16="http://schemas.microsoft.com/office/drawing/2014/main" id="{F48212A0-7C7D-274C-B565-B54B5E308C01}"/>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E9AC2646-E60E-7165-A4BA-E158BC45D08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E99BEA7B-0FA9-C9B7-5F12-B88E9ECB5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08801CB7-735E-37A4-6E2E-20FDBAE4A7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1A5C9107-94BC-C709-89E7-201266890322}"/>
              </a:ext>
            </a:extLst>
          </p:cNvPr>
          <p:cNvSpPr txBox="1"/>
          <p:nvPr/>
        </p:nvSpPr>
        <p:spPr>
          <a:xfrm>
            <a:off x="620430" y="1695348"/>
            <a:ext cx="3450529" cy="1200329"/>
          </a:xfrm>
          <a:prstGeom prst="rect">
            <a:avLst/>
          </a:prstGeom>
          <a:noFill/>
        </p:spPr>
        <p:txBody>
          <a:bodyPr wrap="square" rtlCol="0">
            <a:spAutoFit/>
          </a:bodyPr>
          <a:lstStyle/>
          <a:p>
            <a:r>
              <a:rPr lang="en-US" sz="2400" b="1" i="1" dirty="0">
                <a:solidFill>
                  <a:schemeClr val="bg1"/>
                </a:solidFill>
              </a:rPr>
              <a:t>Employment in select sectors in Vermont and the U.S. in 2024 </a:t>
            </a:r>
            <a:endParaRPr lang="en-BR" sz="2400" b="1" i="1" dirty="0">
              <a:solidFill>
                <a:schemeClr val="bg1"/>
              </a:solidFill>
            </a:endParaRPr>
          </a:p>
        </p:txBody>
      </p:sp>
      <p:graphicFrame>
        <p:nvGraphicFramePr>
          <p:cNvPr id="4" name="Table 3">
            <a:extLst>
              <a:ext uri="{FF2B5EF4-FFF2-40B4-BE49-F238E27FC236}">
                <a16:creationId xmlns:a16="http://schemas.microsoft.com/office/drawing/2014/main" id="{602116D7-6546-02F6-C086-2C7BBDBE2B7B}"/>
              </a:ext>
            </a:extLst>
          </p:cNvPr>
          <p:cNvGraphicFramePr>
            <a:graphicFrameLocks noGrp="1"/>
          </p:cNvGraphicFramePr>
          <p:nvPr>
            <p:extLst>
              <p:ext uri="{D42A27DB-BD31-4B8C-83A1-F6EECF244321}">
                <p14:modId xmlns:p14="http://schemas.microsoft.com/office/powerpoint/2010/main" val="2463404650"/>
              </p:ext>
            </p:extLst>
          </p:nvPr>
        </p:nvGraphicFramePr>
        <p:xfrm>
          <a:off x="4070959" y="359346"/>
          <a:ext cx="7991606" cy="6205069"/>
        </p:xfrm>
        <a:graphic>
          <a:graphicData uri="http://schemas.openxmlformats.org/drawingml/2006/table">
            <a:tbl>
              <a:tblPr/>
              <a:tblGrid>
                <a:gridCol w="2765453">
                  <a:extLst>
                    <a:ext uri="{9D8B030D-6E8A-4147-A177-3AD203B41FA5}">
                      <a16:colId xmlns:a16="http://schemas.microsoft.com/office/drawing/2014/main" val="2276350797"/>
                    </a:ext>
                  </a:extLst>
                </a:gridCol>
                <a:gridCol w="1325847">
                  <a:extLst>
                    <a:ext uri="{9D8B030D-6E8A-4147-A177-3AD203B41FA5}">
                      <a16:colId xmlns:a16="http://schemas.microsoft.com/office/drawing/2014/main" val="484710255"/>
                    </a:ext>
                  </a:extLst>
                </a:gridCol>
                <a:gridCol w="1338719">
                  <a:extLst>
                    <a:ext uri="{9D8B030D-6E8A-4147-A177-3AD203B41FA5}">
                      <a16:colId xmlns:a16="http://schemas.microsoft.com/office/drawing/2014/main" val="2322983438"/>
                    </a:ext>
                  </a:extLst>
                </a:gridCol>
                <a:gridCol w="1377336">
                  <a:extLst>
                    <a:ext uri="{9D8B030D-6E8A-4147-A177-3AD203B41FA5}">
                      <a16:colId xmlns:a16="http://schemas.microsoft.com/office/drawing/2014/main" val="3082214420"/>
                    </a:ext>
                  </a:extLst>
                </a:gridCol>
                <a:gridCol w="1184251">
                  <a:extLst>
                    <a:ext uri="{9D8B030D-6E8A-4147-A177-3AD203B41FA5}">
                      <a16:colId xmlns:a16="http://schemas.microsoft.com/office/drawing/2014/main" val="2804182674"/>
                    </a:ext>
                  </a:extLst>
                </a:gridCol>
              </a:tblGrid>
              <a:tr h="806581">
                <a:tc>
                  <a:txBody>
                    <a:bodyPr/>
                    <a:lstStyle/>
                    <a:p>
                      <a:pPr algn="l" rtl="0" fontAlgn="base">
                        <a:lnSpc>
                          <a:spcPct val="100000"/>
                        </a:lnSpc>
                        <a:buNone/>
                      </a:pPr>
                      <a:r>
                        <a:rPr lang="en-US" sz="1600" b="1" i="0" dirty="0">
                          <a:solidFill>
                            <a:srgbClr val="0E2841"/>
                          </a:solidFill>
                          <a:effectLst/>
                          <a:latin typeface="Aptos" panose="020B0004020202020204" pitchFamily="34" charset="0"/>
                        </a:rPr>
                        <a:t>Sector </a:t>
                      </a:r>
                      <a:endParaRPr lang="en-US" sz="28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ct val="100000"/>
                        </a:lnSpc>
                        <a:buNone/>
                      </a:pPr>
                      <a:r>
                        <a:rPr lang="en-US" sz="1600" b="1" i="0" dirty="0">
                          <a:solidFill>
                            <a:srgbClr val="0E2841"/>
                          </a:solidFill>
                          <a:effectLst/>
                          <a:latin typeface="Aptos" panose="020B0004020202020204" pitchFamily="34" charset="0"/>
                        </a:rPr>
                        <a:t>Jobs in Vermont </a:t>
                      </a:r>
                      <a:endParaRPr lang="en-US" sz="28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ct val="100000"/>
                        </a:lnSpc>
                        <a:buNone/>
                      </a:pPr>
                      <a:r>
                        <a:rPr lang="en-US" sz="1600" b="1" i="0" dirty="0">
                          <a:solidFill>
                            <a:srgbClr val="0E2841"/>
                          </a:solidFill>
                          <a:effectLst/>
                          <a:latin typeface="Aptos" panose="020B0004020202020204" pitchFamily="34" charset="0"/>
                        </a:rPr>
                        <a:t>% Jobs in Vermont </a:t>
                      </a:r>
                      <a:endParaRPr lang="en-US" sz="28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ct val="100000"/>
                        </a:lnSpc>
                        <a:buNone/>
                      </a:pPr>
                      <a:r>
                        <a:rPr lang="en-US" sz="1600" b="1" i="0" dirty="0">
                          <a:solidFill>
                            <a:srgbClr val="0E2841"/>
                          </a:solidFill>
                          <a:effectLst/>
                          <a:latin typeface="Aptos" panose="020B0004020202020204" pitchFamily="34" charset="0"/>
                        </a:rPr>
                        <a:t>National jobs </a:t>
                      </a:r>
                      <a:endParaRPr lang="en-US" sz="28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ct val="100000"/>
                        </a:lnSpc>
                        <a:buNone/>
                      </a:pPr>
                      <a:r>
                        <a:rPr lang="en-US" sz="1600" b="1" i="0" dirty="0">
                          <a:solidFill>
                            <a:srgbClr val="0E2841"/>
                          </a:solidFill>
                          <a:effectLst/>
                          <a:latin typeface="Aptos" panose="020B0004020202020204" pitchFamily="34" charset="0"/>
                        </a:rPr>
                        <a:t>% National jobs </a:t>
                      </a:r>
                      <a:endParaRPr lang="en-US" sz="2800" b="1" i="0"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42434313"/>
                  </a:ext>
                </a:extLst>
              </a:tr>
              <a:tr h="352661">
                <a:tc>
                  <a:txBody>
                    <a:bodyPr/>
                    <a:lstStyle/>
                    <a:p>
                      <a:pPr algn="l" rtl="0" fontAlgn="base">
                        <a:lnSpc>
                          <a:spcPct val="100000"/>
                        </a:lnSpc>
                        <a:buNone/>
                      </a:pPr>
                      <a:r>
                        <a:rPr lang="en-US" sz="1600" b="0" i="0" dirty="0">
                          <a:solidFill>
                            <a:srgbClr val="000000"/>
                          </a:solidFill>
                          <a:effectLst/>
                          <a:latin typeface="Aptos" panose="020B0004020202020204" pitchFamily="34" charset="0"/>
                        </a:rPr>
                        <a:t>Public administration</a:t>
                      </a:r>
                      <a:r>
                        <a:rPr lang="en-US" sz="1600" b="1" i="0" dirty="0">
                          <a:solidFill>
                            <a:srgbClr val="000000"/>
                          </a:solidFill>
                          <a:effectLst/>
                          <a:latin typeface="Aptos" panose="020B0004020202020204" pitchFamily="34" charset="0"/>
                        </a:rPr>
                        <a:t> </a:t>
                      </a:r>
                      <a:endParaRPr lang="en-US" sz="2800" b="1" i="0" dirty="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53,259 </a:t>
                      </a:r>
                      <a:endParaRPr lang="en-US" sz="28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17.2 </a:t>
                      </a:r>
                      <a:endParaRPr lang="en-US" sz="2800" b="0" i="0" dirty="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22,420,669 </a:t>
                      </a:r>
                      <a:endParaRPr lang="en-US" sz="28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14.5 </a:t>
                      </a:r>
                      <a:endParaRPr lang="en-US" sz="2800" b="0" i="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1404841290"/>
                  </a:ext>
                </a:extLst>
              </a:tr>
              <a:tr h="352661">
                <a:tc>
                  <a:txBody>
                    <a:bodyPr/>
                    <a:lstStyle/>
                    <a:p>
                      <a:pPr algn="l" rtl="0" fontAlgn="base">
                        <a:lnSpc>
                          <a:spcPct val="100000"/>
                        </a:lnSpc>
                        <a:buNone/>
                      </a:pPr>
                      <a:r>
                        <a:rPr lang="en-US" sz="1600" b="0" i="0" dirty="0">
                          <a:solidFill>
                            <a:srgbClr val="000000"/>
                          </a:solidFill>
                          <a:effectLst/>
                          <a:latin typeface="Aptos" panose="020B0004020202020204" pitchFamily="34" charset="0"/>
                        </a:rPr>
                        <a:t>   Federal</a:t>
                      </a:r>
                      <a:r>
                        <a:rPr lang="en-US" sz="1600" b="1" i="0" dirty="0">
                          <a:solidFill>
                            <a:srgbClr val="000000"/>
                          </a:solidFill>
                          <a:effectLst/>
                          <a:latin typeface="Aptos" panose="020B0004020202020204" pitchFamily="34" charset="0"/>
                        </a:rPr>
                        <a:t> </a:t>
                      </a:r>
                      <a:endParaRPr lang="en-US" sz="2800" b="1"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6,859 </a:t>
                      </a:r>
                      <a:endParaRPr lang="en-US" sz="2800" b="0"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2.2 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3,001,207 </a:t>
                      </a:r>
                      <a:endParaRPr lang="en-US" sz="2800" b="0"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1.9 </a:t>
                      </a:r>
                      <a:endParaRPr lang="en-US" sz="28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2144638505"/>
                  </a:ext>
                </a:extLst>
              </a:tr>
              <a:tr h="352661">
                <a:tc>
                  <a:txBody>
                    <a:bodyPr/>
                    <a:lstStyle/>
                    <a:p>
                      <a:pPr algn="l" rtl="0" fontAlgn="base">
                        <a:lnSpc>
                          <a:spcPct val="100000"/>
                        </a:lnSpc>
                        <a:buNone/>
                      </a:pPr>
                      <a:r>
                        <a:rPr lang="en-US" sz="1600" b="0" i="0" dirty="0">
                          <a:solidFill>
                            <a:srgbClr val="000000"/>
                          </a:solidFill>
                          <a:effectLst/>
                          <a:latin typeface="Aptos" panose="020B0004020202020204" pitchFamily="34" charset="0"/>
                        </a:rPr>
                        <a:t>   State</a:t>
                      </a:r>
                      <a:r>
                        <a:rPr lang="en-US" sz="1600" b="1" i="0" dirty="0">
                          <a:solidFill>
                            <a:srgbClr val="000000"/>
                          </a:solidFill>
                          <a:effectLst/>
                          <a:latin typeface="Aptos" panose="020B0004020202020204" pitchFamily="34" charset="0"/>
                        </a:rPr>
                        <a:t> </a:t>
                      </a:r>
                      <a:endParaRPr lang="en-US" sz="2800" b="1"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16,127 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5.2 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4,819,889 </a:t>
                      </a:r>
                      <a:endParaRPr lang="en-US" sz="2800" b="0"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3.1 </a:t>
                      </a:r>
                      <a:endParaRPr lang="en-US" sz="28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506389888"/>
                  </a:ext>
                </a:extLst>
              </a:tr>
              <a:tr h="352661">
                <a:tc>
                  <a:txBody>
                    <a:bodyPr/>
                    <a:lstStyle/>
                    <a:p>
                      <a:pPr algn="l" rtl="0" fontAlgn="base">
                        <a:lnSpc>
                          <a:spcPct val="100000"/>
                        </a:lnSpc>
                        <a:buNone/>
                      </a:pPr>
                      <a:r>
                        <a:rPr lang="en-US" sz="1600" b="0" i="0" dirty="0">
                          <a:solidFill>
                            <a:srgbClr val="000000"/>
                          </a:solidFill>
                          <a:effectLst/>
                          <a:latin typeface="Aptos" panose="020B0004020202020204" pitchFamily="34" charset="0"/>
                        </a:rPr>
                        <a:t>   Local</a:t>
                      </a:r>
                      <a:r>
                        <a:rPr lang="en-US" sz="1600" b="1" i="0" dirty="0">
                          <a:solidFill>
                            <a:srgbClr val="000000"/>
                          </a:solidFill>
                          <a:effectLst/>
                          <a:latin typeface="Aptos" panose="020B0004020202020204" pitchFamily="34" charset="0"/>
                        </a:rPr>
                        <a:t> </a:t>
                      </a:r>
                      <a:endParaRPr lang="en-US" sz="2800" b="1"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30,273 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9.8 </a:t>
                      </a:r>
                      <a:endParaRPr lang="en-US" sz="2800" b="0"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14,599,573 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9.4 </a:t>
                      </a:r>
                      <a:endParaRPr lang="en-US" sz="28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3155666673"/>
                  </a:ext>
                </a:extLst>
              </a:tr>
              <a:tr h="352661">
                <a:tc>
                  <a:txBody>
                    <a:bodyPr/>
                    <a:lstStyle/>
                    <a:p>
                      <a:pPr algn="l" rtl="0" fontAlgn="base">
                        <a:lnSpc>
                          <a:spcPct val="100000"/>
                        </a:lnSpc>
                        <a:buNone/>
                      </a:pPr>
                      <a:r>
                        <a:rPr lang="en-US" sz="1600" b="0" i="0">
                          <a:solidFill>
                            <a:srgbClr val="000000"/>
                          </a:solidFill>
                          <a:effectLst/>
                          <a:latin typeface="Aptos" panose="020B0004020202020204" pitchFamily="34" charset="0"/>
                        </a:rPr>
                        <a:t>Health care and social assistance</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51,343 </a:t>
                      </a:r>
                      <a:endParaRPr lang="en-US" sz="2800" b="0" i="0" dirty="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16.6 </a:t>
                      </a:r>
                      <a:endParaRPr lang="en-US" sz="2800" b="0" i="0" dirty="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22,217,638 </a:t>
                      </a:r>
                      <a:endParaRPr lang="en-US" sz="2800" b="0" i="0" dirty="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14.3 </a:t>
                      </a:r>
                      <a:endParaRPr lang="en-US" sz="2800" b="0" i="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1459920087"/>
                  </a:ext>
                </a:extLst>
              </a:tr>
              <a:tr h="352661">
                <a:tc>
                  <a:txBody>
                    <a:bodyPr/>
                    <a:lstStyle/>
                    <a:p>
                      <a:pPr algn="l" rtl="0" fontAlgn="base">
                        <a:lnSpc>
                          <a:spcPct val="100000"/>
                        </a:lnSpc>
                        <a:buNone/>
                      </a:pPr>
                      <a:r>
                        <a:rPr lang="en-US" sz="1600" b="0" i="0" dirty="0">
                          <a:solidFill>
                            <a:srgbClr val="000000"/>
                          </a:solidFill>
                          <a:effectLst/>
                          <a:latin typeface="Aptos" panose="020B0004020202020204" pitchFamily="34" charset="0"/>
                        </a:rPr>
                        <a:t>Retail trade</a:t>
                      </a:r>
                      <a:r>
                        <a:rPr lang="en-US" sz="1600" b="1" i="0" dirty="0">
                          <a:solidFill>
                            <a:srgbClr val="000000"/>
                          </a:solidFill>
                          <a:effectLst/>
                          <a:latin typeface="Aptos" panose="020B0004020202020204" pitchFamily="34" charset="0"/>
                        </a:rPr>
                        <a:t> </a:t>
                      </a:r>
                      <a:endParaRPr lang="en-US" sz="2800" b="1"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35,820 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11.6 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15,479,194 </a:t>
                      </a:r>
                      <a:endParaRPr lang="en-US" sz="2800" b="0"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10 </a:t>
                      </a:r>
                      <a:endParaRPr lang="en-US" sz="2800" b="0" i="0" dirty="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3329508285"/>
                  </a:ext>
                </a:extLst>
              </a:tr>
              <a:tr h="352661">
                <a:tc>
                  <a:txBody>
                    <a:bodyPr/>
                    <a:lstStyle/>
                    <a:p>
                      <a:pPr algn="l" rtl="0" fontAlgn="base">
                        <a:lnSpc>
                          <a:spcPct val="100000"/>
                        </a:lnSpc>
                        <a:buNone/>
                      </a:pPr>
                      <a:r>
                        <a:rPr lang="en-US" sz="1600" b="0" i="0">
                          <a:solidFill>
                            <a:srgbClr val="000000"/>
                          </a:solidFill>
                          <a:effectLst/>
                          <a:latin typeface="Aptos" panose="020B0004020202020204" pitchFamily="34" charset="0"/>
                        </a:rPr>
                        <a:t>Accommodation and food services</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30,369 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9.8 </a:t>
                      </a:r>
                      <a:endParaRPr lang="en-US" sz="2800" b="0" i="0" dirty="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14,092,895 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9.1 </a:t>
                      </a:r>
                      <a:endParaRPr lang="en-US" sz="2800" b="0" i="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2629815980"/>
                  </a:ext>
                </a:extLst>
              </a:tr>
              <a:tr h="352661">
                <a:tc>
                  <a:txBody>
                    <a:bodyPr/>
                    <a:lstStyle/>
                    <a:p>
                      <a:pPr algn="l" rtl="0" fontAlgn="base">
                        <a:lnSpc>
                          <a:spcPct val="100000"/>
                        </a:lnSpc>
                        <a:buNone/>
                      </a:pPr>
                      <a:r>
                        <a:rPr lang="en-US" sz="1600" b="0" i="0" dirty="0">
                          <a:solidFill>
                            <a:srgbClr val="000000"/>
                          </a:solidFill>
                          <a:effectLst/>
                          <a:latin typeface="Aptos" panose="020B0004020202020204" pitchFamily="34" charset="0"/>
                        </a:rPr>
                        <a:t>Manufacturing</a:t>
                      </a:r>
                      <a:r>
                        <a:rPr lang="en-US" sz="1600" b="1" i="0" dirty="0">
                          <a:solidFill>
                            <a:srgbClr val="000000"/>
                          </a:solidFill>
                          <a:effectLst/>
                          <a:latin typeface="Aptos" panose="020B0004020202020204" pitchFamily="34" charset="0"/>
                        </a:rPr>
                        <a:t> </a:t>
                      </a:r>
                      <a:endParaRPr lang="en-US" sz="2800" b="1"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27,434 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8.9 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12,733,350 </a:t>
                      </a:r>
                      <a:endParaRPr lang="en-US" sz="2800" b="0"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8.2 </a:t>
                      </a:r>
                      <a:endParaRPr lang="en-US" sz="2800" b="0" i="0" dirty="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2252759175"/>
                  </a:ext>
                </a:extLst>
              </a:tr>
              <a:tr h="579621">
                <a:tc>
                  <a:txBody>
                    <a:bodyPr/>
                    <a:lstStyle/>
                    <a:p>
                      <a:pPr algn="l" rtl="0" fontAlgn="base">
                        <a:lnSpc>
                          <a:spcPct val="100000"/>
                        </a:lnSpc>
                        <a:buNone/>
                      </a:pPr>
                      <a:r>
                        <a:rPr lang="en-US" sz="1600" b="0" i="0">
                          <a:solidFill>
                            <a:srgbClr val="000000"/>
                          </a:solidFill>
                          <a:effectLst/>
                          <a:latin typeface="Aptos" panose="020B0004020202020204" pitchFamily="34" charset="0"/>
                        </a:rPr>
                        <a:t>Professional, scientific, and technical services</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17,851 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5.8 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10,781,508 </a:t>
                      </a:r>
                      <a:endParaRPr lang="en-US" sz="2800" b="0" i="0" dirty="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7.0 </a:t>
                      </a:r>
                      <a:endParaRPr lang="en-US" sz="2800" b="0" i="0" dirty="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1703701304"/>
                  </a:ext>
                </a:extLst>
              </a:tr>
              <a:tr h="352661">
                <a:tc>
                  <a:txBody>
                    <a:bodyPr/>
                    <a:lstStyle/>
                    <a:p>
                      <a:pPr algn="l" rtl="0" fontAlgn="base">
                        <a:lnSpc>
                          <a:spcPct val="100000"/>
                        </a:lnSpc>
                        <a:buNone/>
                      </a:pPr>
                      <a:r>
                        <a:rPr lang="en-US" sz="1600" b="0" i="0">
                          <a:solidFill>
                            <a:srgbClr val="000000"/>
                          </a:solidFill>
                          <a:effectLst/>
                          <a:latin typeface="Aptos" panose="020B0004020202020204" pitchFamily="34" charset="0"/>
                        </a:rPr>
                        <a:t>Construction</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16,196 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5.2 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8,135,442 </a:t>
                      </a:r>
                      <a:endParaRPr lang="en-US" sz="2800" b="0"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5.2 </a:t>
                      </a:r>
                      <a:endParaRPr lang="en-US" sz="2800" b="0" i="0" dirty="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1899750723"/>
                  </a:ext>
                </a:extLst>
              </a:tr>
              <a:tr h="806581">
                <a:tc>
                  <a:txBody>
                    <a:bodyPr/>
                    <a:lstStyle/>
                    <a:p>
                      <a:pPr algn="l" rtl="0" fontAlgn="base">
                        <a:lnSpc>
                          <a:spcPct val="100000"/>
                        </a:lnSpc>
                        <a:buNone/>
                      </a:pPr>
                      <a:r>
                        <a:rPr lang="en-US" sz="1600" b="0" i="0">
                          <a:solidFill>
                            <a:srgbClr val="000000"/>
                          </a:solidFill>
                          <a:effectLst/>
                          <a:latin typeface="Aptos" panose="020B0004020202020204" pitchFamily="34" charset="0"/>
                        </a:rPr>
                        <a:t>Administrative and support and waste management and remediation services</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13,370 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4.3 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9,123,838 </a:t>
                      </a:r>
                      <a:endParaRPr lang="en-US" sz="2800" b="0" i="0" dirty="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5.9 </a:t>
                      </a:r>
                      <a:endParaRPr lang="en-US" sz="2800" b="0" i="0" dirty="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3221445054"/>
                  </a:ext>
                </a:extLst>
              </a:tr>
              <a:tr h="352661">
                <a:tc>
                  <a:txBody>
                    <a:bodyPr/>
                    <a:lstStyle/>
                    <a:p>
                      <a:pPr algn="l" rtl="0" fontAlgn="base">
                        <a:lnSpc>
                          <a:spcPct val="100000"/>
                        </a:lnSpc>
                        <a:buNone/>
                      </a:pPr>
                      <a:r>
                        <a:rPr lang="en-US" sz="1600" b="0" i="0">
                          <a:solidFill>
                            <a:srgbClr val="000000"/>
                          </a:solidFill>
                          <a:effectLst/>
                          <a:latin typeface="Aptos" panose="020B0004020202020204" pitchFamily="34" charset="0"/>
                        </a:rPr>
                        <a:t>Educational services</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11,039 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3.6 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3,204,582 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2.1 </a:t>
                      </a:r>
                      <a:endParaRPr lang="en-US" sz="2800" b="0" i="0" dirty="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945817885"/>
                  </a:ext>
                </a:extLst>
              </a:tr>
            </a:tbl>
          </a:graphicData>
        </a:graphic>
      </p:graphicFrame>
      <p:sp>
        <p:nvSpPr>
          <p:cNvPr id="10" name="TextBox 9">
            <a:extLst>
              <a:ext uri="{FF2B5EF4-FFF2-40B4-BE49-F238E27FC236}">
                <a16:creationId xmlns:a16="http://schemas.microsoft.com/office/drawing/2014/main" id="{7E5A98B3-2F3F-649B-2707-FF2294913D51}"/>
              </a:ext>
            </a:extLst>
          </p:cNvPr>
          <p:cNvSpPr txBox="1"/>
          <p:nvPr/>
        </p:nvSpPr>
        <p:spPr>
          <a:xfrm>
            <a:off x="620430" y="3495851"/>
            <a:ext cx="3376259" cy="1969770"/>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U.S. Census Bureau of Labor Statistics (2026)</a:t>
            </a:r>
          </a:p>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This table follows North American Industry Classification System classifications. Sub-industry disaggregation is included for select relevant sectors.</a:t>
            </a:r>
          </a:p>
        </p:txBody>
      </p:sp>
    </p:spTree>
    <p:extLst>
      <p:ext uri="{BB962C8B-B14F-4D97-AF65-F5344CB8AC3E}">
        <p14:creationId xmlns:p14="http://schemas.microsoft.com/office/powerpoint/2010/main" val="3137913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33DBD-965C-FDD1-739E-931373D2E2D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8048EC-E1AA-3E44-E07C-AFD3DDB598FC}"/>
              </a:ext>
            </a:extLst>
          </p:cNvPr>
          <p:cNvSpPr>
            <a:spLocks noGrp="1" noRot="1" noMove="1" noResize="1" noEditPoints="1" noAdjustHandles="1" noChangeArrowheads="1" noChangeShapeType="1"/>
          </p:cNvSpPr>
          <p:nvPr>
            <p:ph type="title"/>
          </p:nvPr>
        </p:nvSpPr>
        <p:spPr/>
        <p:txBody>
          <a:bodyPr/>
          <a:lstStyle/>
          <a:p>
            <a:r>
              <a:rPr lang="en-US" i="1" dirty="0"/>
              <a:t>Table 11-7 (2/2)</a:t>
            </a:r>
          </a:p>
        </p:txBody>
      </p:sp>
      <p:grpSp>
        <p:nvGrpSpPr>
          <p:cNvPr id="7" name="Group 6">
            <a:extLst>
              <a:ext uri="{FF2B5EF4-FFF2-40B4-BE49-F238E27FC236}">
                <a16:creationId xmlns:a16="http://schemas.microsoft.com/office/drawing/2014/main" id="{5211A82B-287D-E4CA-260A-B6BF5C9FCE94}"/>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42A9319A-E2B3-A4C1-BD38-DA4B8AFF06D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21645B4-701C-D32C-80E4-FEAFAA590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449D7C5A-3B58-3772-F99D-46C01F0BC8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graphicFrame>
        <p:nvGraphicFramePr>
          <p:cNvPr id="2" name="Table 1">
            <a:extLst>
              <a:ext uri="{FF2B5EF4-FFF2-40B4-BE49-F238E27FC236}">
                <a16:creationId xmlns:a16="http://schemas.microsoft.com/office/drawing/2014/main" id="{129E3283-5158-B9AD-CEE8-F8F654D85FE2}"/>
              </a:ext>
            </a:extLst>
          </p:cNvPr>
          <p:cNvGraphicFramePr>
            <a:graphicFrameLocks noGrp="1"/>
          </p:cNvGraphicFramePr>
          <p:nvPr>
            <p:extLst>
              <p:ext uri="{D42A27DB-BD31-4B8C-83A1-F6EECF244321}">
                <p14:modId xmlns:p14="http://schemas.microsoft.com/office/powerpoint/2010/main" val="872858389"/>
              </p:ext>
            </p:extLst>
          </p:nvPr>
        </p:nvGraphicFramePr>
        <p:xfrm>
          <a:off x="3945767" y="294603"/>
          <a:ext cx="8154375" cy="6309360"/>
        </p:xfrm>
        <a:graphic>
          <a:graphicData uri="http://schemas.openxmlformats.org/drawingml/2006/table">
            <a:tbl>
              <a:tblPr/>
              <a:tblGrid>
                <a:gridCol w="3068808">
                  <a:extLst>
                    <a:ext uri="{9D8B030D-6E8A-4147-A177-3AD203B41FA5}">
                      <a16:colId xmlns:a16="http://schemas.microsoft.com/office/drawing/2014/main" val="3570856361"/>
                    </a:ext>
                  </a:extLst>
                </a:gridCol>
                <a:gridCol w="1252603">
                  <a:extLst>
                    <a:ext uri="{9D8B030D-6E8A-4147-A177-3AD203B41FA5}">
                      <a16:colId xmlns:a16="http://schemas.microsoft.com/office/drawing/2014/main" val="3612154607"/>
                    </a:ext>
                  </a:extLst>
                </a:gridCol>
                <a:gridCol w="1234883">
                  <a:extLst>
                    <a:ext uri="{9D8B030D-6E8A-4147-A177-3AD203B41FA5}">
                      <a16:colId xmlns:a16="http://schemas.microsoft.com/office/drawing/2014/main" val="824988079"/>
                    </a:ext>
                  </a:extLst>
                </a:gridCol>
                <a:gridCol w="1220218">
                  <a:extLst>
                    <a:ext uri="{9D8B030D-6E8A-4147-A177-3AD203B41FA5}">
                      <a16:colId xmlns:a16="http://schemas.microsoft.com/office/drawing/2014/main" val="637979804"/>
                    </a:ext>
                  </a:extLst>
                </a:gridCol>
                <a:gridCol w="1377863">
                  <a:extLst>
                    <a:ext uri="{9D8B030D-6E8A-4147-A177-3AD203B41FA5}">
                      <a16:colId xmlns:a16="http://schemas.microsoft.com/office/drawing/2014/main" val="4030480428"/>
                    </a:ext>
                  </a:extLst>
                </a:gridCol>
              </a:tblGrid>
              <a:tr h="509615">
                <a:tc>
                  <a:txBody>
                    <a:bodyPr/>
                    <a:lstStyle/>
                    <a:p>
                      <a:pPr algn="l" rtl="0" fontAlgn="base">
                        <a:lnSpc>
                          <a:spcPct val="100000"/>
                        </a:lnSpc>
                        <a:buNone/>
                      </a:pPr>
                      <a:r>
                        <a:rPr lang="en-US" sz="1600" b="1" i="0" dirty="0">
                          <a:solidFill>
                            <a:srgbClr val="0E2841"/>
                          </a:solidFill>
                          <a:effectLst/>
                          <a:latin typeface="Aptos" panose="020B0004020202020204" pitchFamily="34" charset="0"/>
                        </a:rPr>
                        <a:t>Sector </a:t>
                      </a:r>
                      <a:endParaRPr lang="en-US" sz="2800" b="1" i="0" dirty="0">
                        <a:solidFill>
                          <a:srgbClr val="0E2841"/>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1" i="0" dirty="0">
                          <a:solidFill>
                            <a:srgbClr val="0E2841"/>
                          </a:solidFill>
                          <a:effectLst/>
                          <a:latin typeface="Aptos" panose="020B0004020202020204" pitchFamily="34" charset="0"/>
                        </a:rPr>
                        <a:t>Jobs in Vermont </a:t>
                      </a:r>
                      <a:endParaRPr lang="en-US" sz="2800" b="1" i="0" dirty="0">
                        <a:solidFill>
                          <a:srgbClr val="0E2841"/>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1" i="0" dirty="0">
                          <a:solidFill>
                            <a:srgbClr val="0E2841"/>
                          </a:solidFill>
                          <a:effectLst/>
                          <a:latin typeface="Aptos" panose="020B0004020202020204" pitchFamily="34" charset="0"/>
                        </a:rPr>
                        <a:t>% Jobs in Vermont </a:t>
                      </a:r>
                      <a:endParaRPr lang="en-US" sz="2800" b="1" i="0" dirty="0">
                        <a:solidFill>
                          <a:srgbClr val="0E2841"/>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1" i="0" dirty="0">
                          <a:solidFill>
                            <a:srgbClr val="0E2841"/>
                          </a:solidFill>
                          <a:effectLst/>
                          <a:latin typeface="Aptos" panose="020B0004020202020204" pitchFamily="34" charset="0"/>
                        </a:rPr>
                        <a:t>National jobs </a:t>
                      </a:r>
                      <a:endParaRPr lang="en-US" sz="2800" b="1" i="0" dirty="0">
                        <a:solidFill>
                          <a:srgbClr val="0E2841"/>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1" i="0" dirty="0">
                          <a:solidFill>
                            <a:srgbClr val="0E2841"/>
                          </a:solidFill>
                          <a:effectLst/>
                          <a:latin typeface="Aptos" panose="020B0004020202020204" pitchFamily="34" charset="0"/>
                        </a:rPr>
                        <a:t>% National jobs </a:t>
                      </a:r>
                      <a:endParaRPr lang="en-US" sz="2800" b="1" i="0" dirty="0">
                        <a:solidFill>
                          <a:srgbClr val="0E2841"/>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1294198797"/>
                  </a:ext>
                </a:extLst>
              </a:tr>
              <a:tr h="509615">
                <a:tc>
                  <a:txBody>
                    <a:bodyPr/>
                    <a:lstStyle/>
                    <a:p>
                      <a:pPr algn="l" rtl="0" fontAlgn="base">
                        <a:lnSpc>
                          <a:spcPct val="100000"/>
                        </a:lnSpc>
                        <a:buNone/>
                      </a:pPr>
                      <a:r>
                        <a:rPr lang="en-US" sz="1600" b="0" i="0" dirty="0">
                          <a:solidFill>
                            <a:srgbClr val="000000"/>
                          </a:solidFill>
                          <a:effectLst/>
                          <a:latin typeface="Aptos" panose="020B0004020202020204" pitchFamily="34" charset="0"/>
                        </a:rPr>
                        <a:t>Other services (except public administration)</a:t>
                      </a:r>
                      <a:r>
                        <a:rPr lang="en-US" sz="1600" b="1" i="0" dirty="0">
                          <a:solidFill>
                            <a:srgbClr val="000000"/>
                          </a:solidFill>
                          <a:effectLst/>
                          <a:latin typeface="Aptos" panose="020B0004020202020204" pitchFamily="34" charset="0"/>
                        </a:rPr>
                        <a:t> </a:t>
                      </a:r>
                      <a:endParaRPr lang="en-US" sz="2800" b="1" i="0" dirty="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8,830 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2.9 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4,666,503 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3.0 </a:t>
                      </a:r>
                      <a:endParaRPr lang="en-US" sz="2800" b="0" i="0" dirty="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2648027781"/>
                  </a:ext>
                </a:extLst>
              </a:tr>
              <a:tr h="310067">
                <a:tc>
                  <a:txBody>
                    <a:bodyPr/>
                    <a:lstStyle/>
                    <a:p>
                      <a:pPr algn="l" rtl="0" fontAlgn="base">
                        <a:lnSpc>
                          <a:spcPct val="100000"/>
                        </a:lnSpc>
                        <a:buNone/>
                      </a:pPr>
                      <a:r>
                        <a:rPr lang="en-US" sz="1600" b="0" i="0">
                          <a:solidFill>
                            <a:srgbClr val="000000"/>
                          </a:solidFill>
                          <a:effectLst/>
                          <a:latin typeface="Aptos" panose="020B0004020202020204" pitchFamily="34" charset="0"/>
                        </a:rPr>
                        <a:t>Wholesale trade</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8,822 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2.9 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6,106,692 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3.9 </a:t>
                      </a:r>
                      <a:endParaRPr lang="en-US" sz="28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769891575"/>
                  </a:ext>
                </a:extLst>
              </a:tr>
              <a:tr h="310067">
                <a:tc>
                  <a:txBody>
                    <a:bodyPr/>
                    <a:lstStyle/>
                    <a:p>
                      <a:pPr algn="l" rtl="0" fontAlgn="base">
                        <a:lnSpc>
                          <a:spcPct val="100000"/>
                        </a:lnSpc>
                        <a:buNone/>
                      </a:pPr>
                      <a:r>
                        <a:rPr lang="en-US" sz="1600" b="0" i="0">
                          <a:solidFill>
                            <a:srgbClr val="000000"/>
                          </a:solidFill>
                          <a:effectLst/>
                          <a:latin typeface="Aptos" panose="020B0004020202020204" pitchFamily="34" charset="0"/>
                        </a:rPr>
                        <a:t>Finance and insurance</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8,429 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2.7 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6,290,311 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4.1 </a:t>
                      </a:r>
                      <a:endParaRPr lang="en-US" sz="2800" b="0" i="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1259375069"/>
                  </a:ext>
                </a:extLst>
              </a:tr>
              <a:tr h="310067">
                <a:tc>
                  <a:txBody>
                    <a:bodyPr/>
                    <a:lstStyle/>
                    <a:p>
                      <a:pPr algn="l" rtl="0" fontAlgn="base">
                        <a:lnSpc>
                          <a:spcPct val="100000"/>
                        </a:lnSpc>
                        <a:buNone/>
                      </a:pPr>
                      <a:r>
                        <a:rPr lang="en-US" sz="1600" b="0" i="0">
                          <a:solidFill>
                            <a:srgbClr val="000000"/>
                          </a:solidFill>
                          <a:effectLst/>
                          <a:latin typeface="Aptos" panose="020B0004020202020204" pitchFamily="34" charset="0"/>
                        </a:rPr>
                        <a:t>Transportation and warehousing</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6,411 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2.1 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6,562,468 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4.2 </a:t>
                      </a:r>
                      <a:endParaRPr lang="en-US" sz="28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1602203655"/>
                  </a:ext>
                </a:extLst>
              </a:tr>
              <a:tr h="310067">
                <a:tc>
                  <a:txBody>
                    <a:bodyPr/>
                    <a:lstStyle/>
                    <a:p>
                      <a:pPr algn="l" rtl="0" fontAlgn="base">
                        <a:lnSpc>
                          <a:spcPct val="100000"/>
                        </a:lnSpc>
                        <a:buNone/>
                      </a:pPr>
                      <a:r>
                        <a:rPr lang="en-US" sz="1600" b="0" i="0">
                          <a:solidFill>
                            <a:srgbClr val="000000"/>
                          </a:solidFill>
                          <a:effectLst/>
                          <a:latin typeface="Aptos" panose="020B0004020202020204" pitchFamily="34" charset="0"/>
                        </a:rPr>
                        <a:t>Arts, entertainment, and recreation</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4,914 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1.6 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2,605,233 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1.7 </a:t>
                      </a:r>
                      <a:endParaRPr lang="en-US" sz="2800" b="0" i="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2291490411"/>
                  </a:ext>
                </a:extLst>
              </a:tr>
              <a:tr h="509615">
                <a:tc>
                  <a:txBody>
                    <a:bodyPr/>
                    <a:lstStyle/>
                    <a:p>
                      <a:pPr algn="l" rtl="0" fontAlgn="base">
                        <a:lnSpc>
                          <a:spcPct val="100000"/>
                        </a:lnSpc>
                        <a:buNone/>
                      </a:pPr>
                      <a:r>
                        <a:rPr lang="en-US" sz="1600" b="0" i="0">
                          <a:solidFill>
                            <a:srgbClr val="000000"/>
                          </a:solidFill>
                          <a:effectLst/>
                          <a:latin typeface="Aptos" panose="020B0004020202020204" pitchFamily="34" charset="0"/>
                        </a:rPr>
                        <a:t>Agriculture, forestry, fishing and hunting</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dirty="0">
                          <a:solidFill>
                            <a:srgbClr val="000000"/>
                          </a:solidFill>
                          <a:effectLst/>
                          <a:latin typeface="Aptos" panose="020B0004020202020204" pitchFamily="34" charset="0"/>
                        </a:rPr>
                        <a:t>3,601 </a:t>
                      </a:r>
                      <a:endParaRPr lang="en-US" sz="2800" b="0" i="0" dirty="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1.2 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1,254,363 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0.8 </a:t>
                      </a:r>
                      <a:endParaRPr lang="en-US" sz="28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934916290"/>
                  </a:ext>
                </a:extLst>
              </a:tr>
              <a:tr h="310067">
                <a:tc>
                  <a:txBody>
                    <a:bodyPr/>
                    <a:lstStyle/>
                    <a:p>
                      <a:pPr algn="l" rtl="0" fontAlgn="base">
                        <a:lnSpc>
                          <a:spcPct val="100000"/>
                        </a:lnSpc>
                        <a:buNone/>
                      </a:pPr>
                      <a:r>
                        <a:rPr lang="en-US" sz="1600" b="0" i="0" dirty="0">
                          <a:solidFill>
                            <a:srgbClr val="000000"/>
                          </a:solidFill>
                          <a:effectLst/>
                          <a:latin typeface="Aptos" panose="020B0004020202020204" pitchFamily="34" charset="0"/>
                        </a:rPr>
                        <a:t>Real estate and rental and leasing</a:t>
                      </a:r>
                      <a:r>
                        <a:rPr lang="en-US" sz="1600" b="1" i="0" dirty="0">
                          <a:solidFill>
                            <a:srgbClr val="000000"/>
                          </a:solidFill>
                          <a:effectLst/>
                          <a:latin typeface="Aptos" panose="020B0004020202020204" pitchFamily="34" charset="0"/>
                        </a:rPr>
                        <a:t> </a:t>
                      </a:r>
                      <a:endParaRPr lang="en-US" sz="2800" b="1" i="0" dirty="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3,008 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1.0 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2,406,045 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1.6 </a:t>
                      </a:r>
                      <a:endParaRPr lang="en-US" sz="2800" b="0" i="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101739856"/>
                  </a:ext>
                </a:extLst>
              </a:tr>
              <a:tr h="509615">
                <a:tc>
                  <a:txBody>
                    <a:bodyPr/>
                    <a:lstStyle/>
                    <a:p>
                      <a:pPr algn="l" rtl="0" fontAlgn="base">
                        <a:lnSpc>
                          <a:spcPct val="100000"/>
                        </a:lnSpc>
                        <a:buNone/>
                      </a:pPr>
                      <a:r>
                        <a:rPr lang="en-US" sz="1600" b="0" i="0">
                          <a:solidFill>
                            <a:srgbClr val="000000"/>
                          </a:solidFill>
                          <a:effectLst/>
                          <a:latin typeface="Aptos" panose="020B0004020202020204" pitchFamily="34" charset="0"/>
                        </a:rPr>
                        <a:t>Management of companies and enterprises</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2,035 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0.7 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2,613,063 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1.7 </a:t>
                      </a:r>
                      <a:endParaRPr lang="en-US" sz="28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2453934563"/>
                  </a:ext>
                </a:extLst>
              </a:tr>
              <a:tr h="310067">
                <a:tc>
                  <a:txBody>
                    <a:bodyPr/>
                    <a:lstStyle/>
                    <a:p>
                      <a:pPr algn="l" rtl="0" fontAlgn="base">
                        <a:lnSpc>
                          <a:spcPct val="100000"/>
                        </a:lnSpc>
                        <a:buNone/>
                      </a:pPr>
                      <a:r>
                        <a:rPr lang="en-US" sz="1600" b="0" i="0">
                          <a:solidFill>
                            <a:srgbClr val="000000"/>
                          </a:solidFill>
                          <a:effectLst/>
                          <a:latin typeface="Aptos" panose="020B0004020202020204" pitchFamily="34" charset="0"/>
                        </a:rPr>
                        <a:t>Utilities</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1,210 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0.4 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589,311 </a:t>
                      </a:r>
                      <a:endParaRPr lang="en-US" sz="2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0.4 </a:t>
                      </a:r>
                      <a:endParaRPr lang="en-US" sz="2800" b="0" i="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2884040690"/>
                  </a:ext>
                </a:extLst>
              </a:tr>
              <a:tr h="509615">
                <a:tc>
                  <a:txBody>
                    <a:bodyPr/>
                    <a:lstStyle/>
                    <a:p>
                      <a:pPr algn="l" rtl="0" fontAlgn="base">
                        <a:lnSpc>
                          <a:spcPct val="100000"/>
                        </a:lnSpc>
                        <a:buNone/>
                      </a:pPr>
                      <a:r>
                        <a:rPr lang="en-US" sz="1600" b="0" i="0">
                          <a:solidFill>
                            <a:srgbClr val="000000"/>
                          </a:solidFill>
                          <a:effectLst/>
                          <a:latin typeface="Aptos" panose="020B0004020202020204" pitchFamily="34" charset="0"/>
                        </a:rPr>
                        <a:t>Mining, quarrying, and oil and gas extraction</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629 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0.2 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586,238 </a:t>
                      </a:r>
                      <a:endParaRPr lang="en-US" sz="2800" b="0" i="0">
                        <a:solidFill>
                          <a:srgbClr val="000000"/>
                        </a:solidFill>
                        <a:effectLst/>
                      </a:endParaRPr>
                    </a:p>
                  </a:txBody>
                  <a:tcPr>
                    <a:lnL>
                      <a:noFill/>
                    </a:lnL>
                    <a:lnR>
                      <a:noFill/>
                    </a:lnR>
                    <a:lnT>
                      <a:noFill/>
                    </a:lnT>
                    <a:lnB>
                      <a:noFill/>
                    </a:lnB>
                    <a:solidFill>
                      <a:srgbClr val="CCCCCC"/>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0.4 </a:t>
                      </a:r>
                      <a:endParaRPr lang="en-US" sz="2800" b="0" i="0">
                        <a:solidFill>
                          <a:srgbClr val="000000"/>
                        </a:solidFill>
                        <a:effectLst/>
                      </a:endParaRPr>
                    </a:p>
                  </a:txBody>
                  <a:tcPr>
                    <a:lnL>
                      <a:noFill/>
                    </a:lnL>
                    <a:lnR>
                      <a:noFill/>
                    </a:lnR>
                    <a:lnT>
                      <a:noFill/>
                    </a:lnT>
                    <a:lnB>
                      <a:noFill/>
                    </a:lnB>
                    <a:solidFill>
                      <a:srgbClr val="CCCCCC"/>
                    </a:solidFill>
                  </a:tcPr>
                </a:tc>
                <a:extLst>
                  <a:ext uri="{0D108BD9-81ED-4DB2-BD59-A6C34878D82A}">
                    <a16:rowId xmlns:a16="http://schemas.microsoft.com/office/drawing/2014/main" val="2921958371"/>
                  </a:ext>
                </a:extLst>
              </a:tr>
              <a:tr h="310067">
                <a:tc>
                  <a:txBody>
                    <a:bodyPr/>
                    <a:lstStyle/>
                    <a:p>
                      <a:pPr algn="l" rtl="0" fontAlgn="base">
                        <a:lnSpc>
                          <a:spcPct val="100000"/>
                        </a:lnSpc>
                        <a:buNone/>
                      </a:pPr>
                      <a:r>
                        <a:rPr lang="en-US" sz="1600" b="0" i="0">
                          <a:solidFill>
                            <a:srgbClr val="000000"/>
                          </a:solidFill>
                          <a:effectLst/>
                          <a:latin typeface="Aptos" panose="020B0004020202020204" pitchFamily="34" charset="0"/>
                        </a:rPr>
                        <a:t>Information</a:t>
                      </a:r>
                      <a:r>
                        <a:rPr lang="en-US" sz="1600" b="1" i="0">
                          <a:solidFill>
                            <a:srgbClr val="000000"/>
                          </a:solidFill>
                          <a:effectLst/>
                          <a:latin typeface="Aptos" panose="020B0004020202020204" pitchFamily="34" charset="0"/>
                        </a:rPr>
                        <a:t> </a:t>
                      </a:r>
                      <a:endParaRPr lang="en-US" sz="2800" b="1" i="0">
                        <a:solidFill>
                          <a:srgbClr val="000000"/>
                        </a:solidFill>
                        <a:effectLst/>
                      </a:endParaRPr>
                    </a:p>
                  </a:txBody>
                  <a:tcPr>
                    <a:lnL>
                      <a:noFill/>
                    </a:lnL>
                    <a:lnR>
                      <a:noFill/>
                    </a:lnR>
                    <a:lnT>
                      <a:noFill/>
                    </a:lnT>
                    <a:lnB w="9525" cap="flat" cmpd="sng" algn="ctr">
                      <a:solidFill>
                        <a:srgbClr val="C070CC"/>
                      </a:solidFill>
                      <a:prstDash val="solid"/>
                      <a:round/>
                      <a:headEnd type="none" w="med" len="med"/>
                      <a:tailEnd type="none" w="med" len="med"/>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0 </a:t>
                      </a:r>
                      <a:endParaRPr lang="en-US" sz="2800" b="0" i="0">
                        <a:solidFill>
                          <a:srgbClr val="000000"/>
                        </a:solidFill>
                        <a:effectLst/>
                      </a:endParaRPr>
                    </a:p>
                  </a:txBody>
                  <a:tcPr>
                    <a:lnL>
                      <a:noFill/>
                    </a:lnL>
                    <a:lnR>
                      <a:noFill/>
                    </a:lnR>
                    <a:lnT>
                      <a:noFill/>
                    </a:lnT>
                    <a:lnB w="9525" cap="flat" cmpd="sng" algn="ctr">
                      <a:solidFill>
                        <a:srgbClr val="4024CC"/>
                      </a:solidFill>
                      <a:prstDash val="solid"/>
                      <a:round/>
                      <a:headEnd type="none" w="med" len="med"/>
                      <a:tailEnd type="none" w="med" len="med"/>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0.0 </a:t>
                      </a:r>
                      <a:endParaRPr lang="en-US" sz="2800" b="0" i="0">
                        <a:solidFill>
                          <a:srgbClr val="000000"/>
                        </a:solidFill>
                        <a:effectLst/>
                      </a:endParaRPr>
                    </a:p>
                  </a:txBody>
                  <a:tcPr>
                    <a:lnL>
                      <a:noFill/>
                    </a:lnL>
                    <a:lnR>
                      <a:noFill/>
                    </a:lnR>
                    <a:lnT>
                      <a:noFill/>
                    </a:lnT>
                    <a:lnB w="9525" cap="flat" cmpd="sng" algn="ctr">
                      <a:solidFill>
                        <a:srgbClr val="5025CC"/>
                      </a:solidFill>
                      <a:prstDash val="solid"/>
                      <a:round/>
                      <a:headEnd type="none" w="med" len="med"/>
                      <a:tailEnd type="none" w="med" len="med"/>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2,904,986 </a:t>
                      </a:r>
                      <a:endParaRPr lang="en-US" sz="2800" b="0" i="0">
                        <a:solidFill>
                          <a:srgbClr val="000000"/>
                        </a:solidFill>
                        <a:effectLst/>
                      </a:endParaRPr>
                    </a:p>
                  </a:txBody>
                  <a:tcPr>
                    <a:lnL>
                      <a:noFill/>
                    </a:lnL>
                    <a:lnR>
                      <a:noFill/>
                    </a:lnR>
                    <a:lnT>
                      <a:noFill/>
                    </a:lnT>
                    <a:lnB w="9525" cap="flat" cmpd="sng" algn="ctr">
                      <a:solidFill>
                        <a:srgbClr val="B006CC"/>
                      </a:solidFill>
                      <a:prstDash val="solid"/>
                      <a:round/>
                      <a:headEnd type="none" w="med" len="med"/>
                      <a:tailEnd type="none" w="med" len="med"/>
                    </a:lnB>
                    <a:solidFill>
                      <a:srgbClr val="FFFFFF"/>
                    </a:solidFill>
                  </a:tcPr>
                </a:tc>
                <a:tc>
                  <a:txBody>
                    <a:bodyPr/>
                    <a:lstStyle/>
                    <a:p>
                      <a:pPr algn="l" rtl="0" fontAlgn="base">
                        <a:lnSpc>
                          <a:spcPct val="100000"/>
                        </a:lnSpc>
                        <a:buNone/>
                      </a:pPr>
                      <a:r>
                        <a:rPr lang="en-US" sz="1600" b="0" i="0">
                          <a:solidFill>
                            <a:srgbClr val="000000"/>
                          </a:solidFill>
                          <a:effectLst/>
                          <a:latin typeface="Aptos" panose="020B0004020202020204" pitchFamily="34" charset="0"/>
                        </a:rPr>
                        <a:t>1.9 </a:t>
                      </a:r>
                      <a:endParaRPr lang="en-US" sz="2800" b="0" i="0">
                        <a:solidFill>
                          <a:srgbClr val="000000"/>
                        </a:solidFill>
                        <a:effectLst/>
                      </a:endParaRPr>
                    </a:p>
                  </a:txBody>
                  <a:tcPr>
                    <a:lnL>
                      <a:noFill/>
                    </a:lnL>
                    <a:lnR>
                      <a:noFill/>
                    </a:lnR>
                    <a:lnT>
                      <a:noFill/>
                    </a:lnT>
                    <a:lnB w="9525" cap="flat" cmpd="sng" algn="ctr">
                      <a:solidFill>
                        <a:srgbClr val="500ACC"/>
                      </a:solidFill>
                      <a:prstDash val="solid"/>
                      <a:round/>
                      <a:headEnd type="none" w="med" len="med"/>
                      <a:tailEnd type="none" w="med" len="med"/>
                    </a:lnB>
                    <a:solidFill>
                      <a:srgbClr val="FFFFFF"/>
                    </a:solidFill>
                  </a:tcPr>
                </a:tc>
                <a:extLst>
                  <a:ext uri="{0D108BD9-81ED-4DB2-BD59-A6C34878D82A}">
                    <a16:rowId xmlns:a16="http://schemas.microsoft.com/office/drawing/2014/main" val="4147378120"/>
                  </a:ext>
                </a:extLst>
              </a:tr>
              <a:tr h="310067">
                <a:tc>
                  <a:txBody>
                    <a:bodyPr/>
                    <a:lstStyle/>
                    <a:p>
                      <a:pPr algn="just" rtl="0" fontAlgn="base">
                        <a:lnSpc>
                          <a:spcPct val="100000"/>
                        </a:lnSpc>
                        <a:buNone/>
                      </a:pPr>
                      <a:r>
                        <a:rPr lang="en-US" sz="1600" b="1" i="0">
                          <a:solidFill>
                            <a:srgbClr val="000000"/>
                          </a:solidFill>
                          <a:effectLst/>
                          <a:latin typeface="Aptos" panose="020B0004020202020204" pitchFamily="34" charset="0"/>
                        </a:rPr>
                        <a:t>Total employment </a:t>
                      </a:r>
                      <a:endParaRPr lang="en-US" sz="2800" b="1" i="0">
                        <a:solidFill>
                          <a:srgbClr val="000000"/>
                        </a:solidFill>
                        <a:effectLst/>
                      </a:endParaRPr>
                    </a:p>
                  </a:txBody>
                  <a:tcPr>
                    <a:lnL>
                      <a:noFill/>
                    </a:lnL>
                    <a:lnR>
                      <a:noFill/>
                    </a:lnR>
                    <a:lnT w="9525" cap="flat" cmpd="sng" algn="ctr">
                      <a:solidFill>
                        <a:srgbClr val="C070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CCCCC"/>
                    </a:solidFill>
                  </a:tcPr>
                </a:tc>
                <a:tc>
                  <a:txBody>
                    <a:bodyPr/>
                    <a:lstStyle/>
                    <a:p>
                      <a:pPr algn="just" rtl="0" fontAlgn="base">
                        <a:lnSpc>
                          <a:spcPct val="100000"/>
                        </a:lnSpc>
                        <a:buNone/>
                      </a:pPr>
                      <a:r>
                        <a:rPr lang="en-US" sz="1600" b="1" i="0">
                          <a:solidFill>
                            <a:srgbClr val="000000"/>
                          </a:solidFill>
                          <a:effectLst/>
                          <a:latin typeface="Aptos" panose="020B0004020202020204" pitchFamily="34" charset="0"/>
                        </a:rPr>
                        <a:t>309,138</a:t>
                      </a:r>
                      <a:r>
                        <a:rPr lang="en-US" sz="1600" b="0" i="0">
                          <a:solidFill>
                            <a:srgbClr val="000000"/>
                          </a:solidFill>
                          <a:effectLst/>
                          <a:latin typeface="Aptos" panose="020B0004020202020204" pitchFamily="34" charset="0"/>
                        </a:rPr>
                        <a:t> </a:t>
                      </a:r>
                      <a:endParaRPr lang="en-US" sz="2800" b="0" i="0">
                        <a:solidFill>
                          <a:srgbClr val="000000"/>
                        </a:solidFill>
                        <a:effectLst/>
                      </a:endParaRPr>
                    </a:p>
                  </a:txBody>
                  <a:tcPr>
                    <a:lnL>
                      <a:noFill/>
                    </a:lnL>
                    <a:lnR>
                      <a:noFill/>
                    </a:lnR>
                    <a:lnT w="9525" cap="flat" cmpd="sng" algn="ctr">
                      <a:solidFill>
                        <a:srgbClr val="4024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CCCCC"/>
                    </a:solidFill>
                  </a:tcPr>
                </a:tc>
                <a:tc>
                  <a:txBody>
                    <a:bodyPr/>
                    <a:lstStyle/>
                    <a:p>
                      <a:pPr algn="just" rtl="0" fontAlgn="base">
                        <a:lnSpc>
                          <a:spcPct val="100000"/>
                        </a:lnSpc>
                        <a:buNone/>
                      </a:pPr>
                      <a:r>
                        <a:rPr lang="en-US" sz="1600" b="1" i="0">
                          <a:solidFill>
                            <a:srgbClr val="000000"/>
                          </a:solidFill>
                          <a:effectLst/>
                          <a:latin typeface="Aptos" panose="020B0004020202020204" pitchFamily="34" charset="0"/>
                        </a:rPr>
                        <a:t> </a:t>
                      </a:r>
                      <a:r>
                        <a:rPr lang="en-US" sz="1600" b="0" i="0">
                          <a:solidFill>
                            <a:srgbClr val="000000"/>
                          </a:solidFill>
                          <a:effectLst/>
                          <a:latin typeface="Aptos" panose="020B0004020202020204" pitchFamily="34" charset="0"/>
                        </a:rPr>
                        <a:t> </a:t>
                      </a:r>
                      <a:endParaRPr lang="en-US" sz="2800" b="0" i="0">
                        <a:solidFill>
                          <a:srgbClr val="000000"/>
                        </a:solidFill>
                        <a:effectLst/>
                      </a:endParaRPr>
                    </a:p>
                  </a:txBody>
                  <a:tcPr>
                    <a:lnL>
                      <a:noFill/>
                    </a:lnL>
                    <a:lnR>
                      <a:noFill/>
                    </a:lnR>
                    <a:lnT w="9525" cap="flat" cmpd="sng" algn="ctr">
                      <a:solidFill>
                        <a:srgbClr val="5025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CCCCC"/>
                    </a:solidFill>
                  </a:tcPr>
                </a:tc>
                <a:tc>
                  <a:txBody>
                    <a:bodyPr/>
                    <a:lstStyle/>
                    <a:p>
                      <a:pPr algn="just" rtl="0" fontAlgn="base">
                        <a:lnSpc>
                          <a:spcPct val="100000"/>
                        </a:lnSpc>
                        <a:buNone/>
                      </a:pPr>
                      <a:r>
                        <a:rPr lang="en-US" sz="1600" b="1" i="0">
                          <a:solidFill>
                            <a:srgbClr val="000000"/>
                          </a:solidFill>
                          <a:effectLst/>
                          <a:latin typeface="Aptos" panose="020B0004020202020204" pitchFamily="34" charset="0"/>
                        </a:rPr>
                        <a:t>154,990,441</a:t>
                      </a:r>
                      <a:r>
                        <a:rPr lang="en-US" sz="1600" b="0" i="0">
                          <a:solidFill>
                            <a:srgbClr val="000000"/>
                          </a:solidFill>
                          <a:effectLst/>
                          <a:latin typeface="Aptos" panose="020B0004020202020204" pitchFamily="34" charset="0"/>
                        </a:rPr>
                        <a:t> </a:t>
                      </a:r>
                      <a:endParaRPr lang="en-US" sz="2800" b="0" i="0">
                        <a:solidFill>
                          <a:srgbClr val="000000"/>
                        </a:solidFill>
                        <a:effectLst/>
                      </a:endParaRPr>
                    </a:p>
                  </a:txBody>
                  <a:tcPr>
                    <a:lnL>
                      <a:noFill/>
                    </a:lnL>
                    <a:lnR>
                      <a:noFill/>
                    </a:lnR>
                    <a:lnT w="9525" cap="flat" cmpd="sng" algn="ctr">
                      <a:solidFill>
                        <a:srgbClr val="B006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CCCCC"/>
                    </a:solidFill>
                  </a:tcPr>
                </a:tc>
                <a:tc>
                  <a:txBody>
                    <a:bodyPr/>
                    <a:lstStyle/>
                    <a:p>
                      <a:pPr algn="just" rtl="0" fontAlgn="base">
                        <a:lnSpc>
                          <a:spcPct val="100000"/>
                        </a:lnSpc>
                        <a:buNone/>
                      </a:pPr>
                      <a:r>
                        <a:rPr lang="en-US" sz="1600" b="0" i="0" dirty="0">
                          <a:solidFill>
                            <a:srgbClr val="000000"/>
                          </a:solidFill>
                          <a:effectLst/>
                          <a:latin typeface="Aptos" panose="020B0004020202020204" pitchFamily="34" charset="0"/>
                        </a:rPr>
                        <a:t>  </a:t>
                      </a:r>
                      <a:endParaRPr lang="en-US" sz="2800" b="0" i="0" dirty="0">
                        <a:solidFill>
                          <a:srgbClr val="000000"/>
                        </a:solidFill>
                        <a:effectLst/>
                      </a:endParaRPr>
                    </a:p>
                  </a:txBody>
                  <a:tcPr>
                    <a:lnL>
                      <a:noFill/>
                    </a:lnL>
                    <a:lnR>
                      <a:noFill/>
                    </a:lnR>
                    <a:lnT w="9525" cap="flat" cmpd="sng" algn="ctr">
                      <a:solidFill>
                        <a:srgbClr val="500A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3017106326"/>
                  </a:ext>
                </a:extLst>
              </a:tr>
            </a:tbl>
          </a:graphicData>
        </a:graphic>
      </p:graphicFrame>
      <p:sp>
        <p:nvSpPr>
          <p:cNvPr id="10" name="TextBox 9">
            <a:extLst>
              <a:ext uri="{FF2B5EF4-FFF2-40B4-BE49-F238E27FC236}">
                <a16:creationId xmlns:a16="http://schemas.microsoft.com/office/drawing/2014/main" id="{A117C7C8-ACE5-2D19-8192-7D5B22413F57}"/>
              </a:ext>
            </a:extLst>
          </p:cNvPr>
          <p:cNvSpPr txBox="1"/>
          <p:nvPr/>
        </p:nvSpPr>
        <p:spPr>
          <a:xfrm>
            <a:off x="594968" y="1620065"/>
            <a:ext cx="3325337" cy="1200329"/>
          </a:xfrm>
          <a:prstGeom prst="rect">
            <a:avLst/>
          </a:prstGeom>
          <a:noFill/>
        </p:spPr>
        <p:txBody>
          <a:bodyPr wrap="square" rtlCol="0">
            <a:spAutoFit/>
          </a:bodyPr>
          <a:lstStyle/>
          <a:p>
            <a:r>
              <a:rPr lang="en-US" sz="2400" b="1" i="1" dirty="0">
                <a:solidFill>
                  <a:schemeClr val="bg1"/>
                </a:solidFill>
              </a:rPr>
              <a:t>Employment in select sectors in Vermont and the U.S. in 2024 </a:t>
            </a:r>
            <a:endParaRPr lang="en-BR" sz="2400" b="1" i="1" dirty="0">
              <a:solidFill>
                <a:schemeClr val="bg1"/>
              </a:solidFill>
            </a:endParaRPr>
          </a:p>
        </p:txBody>
      </p:sp>
      <p:sp>
        <p:nvSpPr>
          <p:cNvPr id="12" name="TextBox 11">
            <a:extLst>
              <a:ext uri="{FF2B5EF4-FFF2-40B4-BE49-F238E27FC236}">
                <a16:creationId xmlns:a16="http://schemas.microsoft.com/office/drawing/2014/main" id="{9E0A0157-086B-757D-9F1C-34495EA321AA}"/>
              </a:ext>
            </a:extLst>
          </p:cNvPr>
          <p:cNvSpPr txBox="1"/>
          <p:nvPr/>
        </p:nvSpPr>
        <p:spPr>
          <a:xfrm>
            <a:off x="569508" y="3656705"/>
            <a:ext cx="3376259" cy="1969770"/>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U.S. Census Bureau of Labor Statistics (2026)</a:t>
            </a:r>
          </a:p>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This table follows North American Industry Classification System classifications. Sub-industry disaggregation is included for select relevant sectors.</a:t>
            </a:r>
          </a:p>
        </p:txBody>
      </p:sp>
    </p:spTree>
    <p:extLst>
      <p:ext uri="{BB962C8B-B14F-4D97-AF65-F5344CB8AC3E}">
        <p14:creationId xmlns:p14="http://schemas.microsoft.com/office/powerpoint/2010/main" val="545095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C2B67-E3AC-F4E4-2ECD-BA442A61AB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0EFDD0-4C1C-262F-2B41-2F6FBE7AED64}"/>
              </a:ext>
            </a:extLst>
          </p:cNvPr>
          <p:cNvSpPr>
            <a:spLocks noGrp="1" noRot="1" noMove="1" noResize="1" noEditPoints="1" noAdjustHandles="1" noChangeArrowheads="1" noChangeShapeType="1"/>
          </p:cNvSpPr>
          <p:nvPr>
            <p:ph type="title"/>
          </p:nvPr>
        </p:nvSpPr>
        <p:spPr/>
        <p:txBody>
          <a:bodyPr/>
          <a:lstStyle/>
          <a:p>
            <a:r>
              <a:rPr lang="en-US" i="1" dirty="0"/>
              <a:t>Figure 11-13</a:t>
            </a:r>
          </a:p>
        </p:txBody>
      </p:sp>
      <p:grpSp>
        <p:nvGrpSpPr>
          <p:cNvPr id="7" name="Group 6">
            <a:extLst>
              <a:ext uri="{FF2B5EF4-FFF2-40B4-BE49-F238E27FC236}">
                <a16:creationId xmlns:a16="http://schemas.microsoft.com/office/drawing/2014/main" id="{007D5740-0F03-3548-BDD8-42F8A50C267E}"/>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38F076C0-F55D-E31C-F83A-768FCD7FC305}"/>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359BDF8-DD40-DF9E-8A96-DFE73BDC5D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3868DDE6-2E12-2E10-413D-7F19517F44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5EDEAC2B-7468-62A4-0A20-EB8719AE46B2}"/>
              </a:ext>
            </a:extLst>
          </p:cNvPr>
          <p:cNvSpPr txBox="1"/>
          <p:nvPr/>
        </p:nvSpPr>
        <p:spPr>
          <a:xfrm>
            <a:off x="504568" y="1454035"/>
            <a:ext cx="2789777" cy="3170099"/>
          </a:xfrm>
          <a:prstGeom prst="rect">
            <a:avLst/>
          </a:prstGeom>
          <a:noFill/>
        </p:spPr>
        <p:txBody>
          <a:bodyPr wrap="square" rtlCol="0">
            <a:spAutoFit/>
          </a:bodyPr>
          <a:lstStyle/>
          <a:p>
            <a:r>
              <a:rPr lang="en-US" sz="2000" b="1" i="1" dirty="0">
                <a:solidFill>
                  <a:schemeClr val="bg1"/>
                </a:solidFill>
              </a:rPr>
              <a:t>Trends in average monthly premiums for Vermont, New Hampshire, Maine, and the U.S. Vermont premiums are higher than all others and have increased substantially since 2021</a:t>
            </a:r>
            <a:endParaRPr lang="en-BR" sz="2000" b="1" i="1" dirty="0">
              <a:solidFill>
                <a:schemeClr val="bg1"/>
              </a:solidFill>
            </a:endParaRPr>
          </a:p>
        </p:txBody>
      </p:sp>
      <p:pic>
        <p:nvPicPr>
          <p:cNvPr id="4" name="Picture 3" descr="Average monthly premiums for health care in Vermont, New Hampshire, Maine and the United States. The graph shows that Vermont has always been above the average in the country and in neighboring states, and that it had a sharp increase in 2021. As of 2025, it is around $800. ">
            <a:extLst>
              <a:ext uri="{FF2B5EF4-FFF2-40B4-BE49-F238E27FC236}">
                <a16:creationId xmlns:a16="http://schemas.microsoft.com/office/drawing/2014/main" id="{2D81B752-C884-9DD3-D9FA-F33924DDEA2F}"/>
              </a:ext>
            </a:extLst>
          </p:cNvPr>
          <p:cNvPicPr>
            <a:picLocks noChangeAspect="1"/>
          </p:cNvPicPr>
          <p:nvPr/>
        </p:nvPicPr>
        <p:blipFill>
          <a:blip r:embed="rId5"/>
          <a:stretch>
            <a:fillRect/>
          </a:stretch>
        </p:blipFill>
        <p:spPr>
          <a:xfrm>
            <a:off x="3394553" y="359347"/>
            <a:ext cx="8545963" cy="5486881"/>
          </a:xfrm>
          <a:prstGeom prst="rect">
            <a:avLst/>
          </a:prstGeom>
        </p:spPr>
      </p:pic>
      <p:sp>
        <p:nvSpPr>
          <p:cNvPr id="10" name="TextBox 9">
            <a:extLst>
              <a:ext uri="{FF2B5EF4-FFF2-40B4-BE49-F238E27FC236}">
                <a16:creationId xmlns:a16="http://schemas.microsoft.com/office/drawing/2014/main" id="{8670BA35-D26C-ED1D-FFA7-B6B324C5D797}"/>
              </a:ext>
            </a:extLst>
          </p:cNvPr>
          <p:cNvSpPr txBox="1"/>
          <p:nvPr/>
        </p:nvSpPr>
        <p:spPr>
          <a:xfrm>
            <a:off x="504568" y="4775685"/>
            <a:ext cx="2702095" cy="584775"/>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Healthcare 911 (2026)</a:t>
            </a:r>
          </a:p>
        </p:txBody>
      </p:sp>
    </p:spTree>
    <p:extLst>
      <p:ext uri="{BB962C8B-B14F-4D97-AF65-F5344CB8AC3E}">
        <p14:creationId xmlns:p14="http://schemas.microsoft.com/office/powerpoint/2010/main" val="2282229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15FA0-12BF-D5D3-8471-474C2FE103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53B8CC-8DCB-1C9A-ABF6-A9E26DCFD909}"/>
              </a:ext>
            </a:extLst>
          </p:cNvPr>
          <p:cNvSpPr>
            <a:spLocks noGrp="1"/>
          </p:cNvSpPr>
          <p:nvPr>
            <p:ph type="ctrTitle"/>
          </p:nvPr>
        </p:nvSpPr>
        <p:spPr>
          <a:xfrm>
            <a:off x="550605" y="1122363"/>
            <a:ext cx="9169591" cy="2387600"/>
          </a:xfrm>
        </p:spPr>
        <p:txBody>
          <a:bodyPr/>
          <a:lstStyle/>
          <a:p>
            <a:r>
              <a:rPr lang="en-US" dirty="0"/>
              <a:t>11.5 Disaster Management</a:t>
            </a:r>
          </a:p>
        </p:txBody>
      </p:sp>
      <p:grpSp>
        <p:nvGrpSpPr>
          <p:cNvPr id="7" name="Group 6">
            <a:extLst>
              <a:ext uri="{FF2B5EF4-FFF2-40B4-BE49-F238E27FC236}">
                <a16:creationId xmlns:a16="http://schemas.microsoft.com/office/drawing/2014/main" id="{9D0E800D-BE09-5B5B-EBCD-FCBC2B7AC76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921AA66-D8FB-A192-1B1D-60E82D83845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6A416ACA-0818-2DF8-B9DF-0DF81869F9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FBEE09D9-C0A2-82D3-5EC6-8EFCE92949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236166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81800-766E-7BDE-4BF2-7BF7B24FED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3F75018-CE05-4661-C162-F4A86B388A2A}"/>
              </a:ext>
            </a:extLst>
          </p:cNvPr>
          <p:cNvSpPr>
            <a:spLocks noGrp="1" noRot="1" noMove="1" noResize="1" noEditPoints="1" noAdjustHandles="1" noChangeArrowheads="1" noChangeShapeType="1"/>
          </p:cNvSpPr>
          <p:nvPr>
            <p:ph type="title"/>
          </p:nvPr>
        </p:nvSpPr>
        <p:spPr/>
        <p:txBody>
          <a:bodyPr/>
          <a:lstStyle/>
          <a:p>
            <a:r>
              <a:rPr lang="en-US" i="1" dirty="0"/>
              <a:t>Figure 11-14</a:t>
            </a:r>
          </a:p>
        </p:txBody>
      </p:sp>
      <p:grpSp>
        <p:nvGrpSpPr>
          <p:cNvPr id="7" name="Group 6">
            <a:extLst>
              <a:ext uri="{FF2B5EF4-FFF2-40B4-BE49-F238E27FC236}">
                <a16:creationId xmlns:a16="http://schemas.microsoft.com/office/drawing/2014/main" id="{133C06D2-3667-79DC-28E9-382C7506B2E3}"/>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046F2A57-60CB-D5B2-A21C-A034790FA03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F783F0F0-5459-6052-6747-60BA831997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3E1C7528-5176-0E53-EBFC-0367FA2FD0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E97953F2-D03B-1BAC-4F4E-F8BC525582F7}"/>
              </a:ext>
            </a:extLst>
          </p:cNvPr>
          <p:cNvSpPr txBox="1"/>
          <p:nvPr/>
        </p:nvSpPr>
        <p:spPr>
          <a:xfrm>
            <a:off x="620430" y="1660344"/>
            <a:ext cx="3488107" cy="1938992"/>
          </a:xfrm>
          <a:prstGeom prst="rect">
            <a:avLst/>
          </a:prstGeom>
          <a:noFill/>
        </p:spPr>
        <p:txBody>
          <a:bodyPr wrap="square" rtlCol="0">
            <a:spAutoFit/>
          </a:bodyPr>
          <a:lstStyle/>
          <a:p>
            <a:r>
              <a:rPr lang="en-US" sz="2400" b="1" i="1" dirty="0">
                <a:solidFill>
                  <a:schemeClr val="bg1"/>
                </a:solidFill>
              </a:rPr>
              <a:t>Components of the disaster management cycle: preparedness, response, recovery and mitigation. </a:t>
            </a:r>
            <a:endParaRPr lang="en-BR" sz="2400" b="1" i="1" dirty="0">
              <a:solidFill>
                <a:schemeClr val="bg1"/>
              </a:solidFill>
            </a:endParaRPr>
          </a:p>
        </p:txBody>
      </p:sp>
      <p:sp>
        <p:nvSpPr>
          <p:cNvPr id="10" name="TextBox 9">
            <a:extLst>
              <a:ext uri="{FF2B5EF4-FFF2-40B4-BE49-F238E27FC236}">
                <a16:creationId xmlns:a16="http://schemas.microsoft.com/office/drawing/2014/main" id="{C62EA7C8-99DC-283E-67EA-2E6D1E2535F7}"/>
              </a:ext>
            </a:extLst>
          </p:cNvPr>
          <p:cNvSpPr txBox="1"/>
          <p:nvPr/>
        </p:nvSpPr>
        <p:spPr>
          <a:xfrm>
            <a:off x="620430" y="3872086"/>
            <a:ext cx="6093912" cy="369332"/>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Fairfax County (2019)</a:t>
            </a:r>
          </a:p>
        </p:txBody>
      </p:sp>
      <p:pic>
        <p:nvPicPr>
          <p:cNvPr id="11" name="Picture 10" descr="Three arrows form a circle divided into four quadrants representing the disaster management cycle. The three arrows say, “Before,” “During,” and “After.” Before includes two quadrants, &quot;Mitigate: prevent future emergencies or minimize their effects&quot; and &quot;Prepare: take actions ahead of time to be ready for an emergency”. During includes one quadrant, &quot;Respond: protect life and property in an emergency&quot;. After includes the &quot;Recover: rebuild from an emergency,&quot; quadrant and mitigate completing the circle.">
            <a:extLst>
              <a:ext uri="{FF2B5EF4-FFF2-40B4-BE49-F238E27FC236}">
                <a16:creationId xmlns:a16="http://schemas.microsoft.com/office/drawing/2014/main" id="{55D4F86E-EC44-B15D-46A4-F86926ECA9CE}"/>
              </a:ext>
            </a:extLst>
          </p:cNvPr>
          <p:cNvPicPr>
            <a:picLocks noChangeAspect="1"/>
          </p:cNvPicPr>
          <p:nvPr/>
        </p:nvPicPr>
        <p:blipFill>
          <a:blip r:embed="rId5"/>
          <a:srcRect l="21884" r="20171"/>
          <a:stretch>
            <a:fillRect/>
          </a:stretch>
        </p:blipFill>
        <p:spPr>
          <a:xfrm>
            <a:off x="4130946" y="349348"/>
            <a:ext cx="5864824" cy="5693247"/>
          </a:xfrm>
          <a:prstGeom prst="rect">
            <a:avLst/>
          </a:prstGeom>
        </p:spPr>
      </p:pic>
    </p:spTree>
    <p:extLst>
      <p:ext uri="{BB962C8B-B14F-4D97-AF65-F5344CB8AC3E}">
        <p14:creationId xmlns:p14="http://schemas.microsoft.com/office/powerpoint/2010/main" val="21772595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025F0-C1DE-47B2-24E6-ED628C0863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3F6A9C7-293A-879D-61B5-EE9AF9CF8AC6}"/>
              </a:ext>
            </a:extLst>
          </p:cNvPr>
          <p:cNvSpPr>
            <a:spLocks noGrp="1" noRot="1" noMove="1" noResize="1" noEditPoints="1" noAdjustHandles="1" noChangeArrowheads="1" noChangeShapeType="1"/>
          </p:cNvSpPr>
          <p:nvPr>
            <p:ph type="title"/>
          </p:nvPr>
        </p:nvSpPr>
        <p:spPr/>
        <p:txBody>
          <a:bodyPr/>
          <a:lstStyle/>
          <a:p>
            <a:r>
              <a:rPr lang="en-US" i="1" dirty="0"/>
              <a:t>Table 11-8</a:t>
            </a:r>
          </a:p>
        </p:txBody>
      </p:sp>
      <p:grpSp>
        <p:nvGrpSpPr>
          <p:cNvPr id="7" name="Group 6">
            <a:extLst>
              <a:ext uri="{FF2B5EF4-FFF2-40B4-BE49-F238E27FC236}">
                <a16:creationId xmlns:a16="http://schemas.microsoft.com/office/drawing/2014/main" id="{733B29CB-2A61-AFED-DF59-C7C50E8CCABC}"/>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9F4CCB7C-671D-C095-5B42-E3A5A62B43F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FA16F29E-B93B-36CA-AD06-ED5048D28F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754D4F91-B8B5-3EED-211E-15069D1FD9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48D8F1F7-14C7-AC39-7320-8362A6E0C19F}"/>
              </a:ext>
            </a:extLst>
          </p:cNvPr>
          <p:cNvSpPr txBox="1"/>
          <p:nvPr/>
        </p:nvSpPr>
        <p:spPr>
          <a:xfrm>
            <a:off x="620430" y="1531706"/>
            <a:ext cx="2511077" cy="1938992"/>
          </a:xfrm>
          <a:prstGeom prst="rect">
            <a:avLst/>
          </a:prstGeom>
          <a:noFill/>
        </p:spPr>
        <p:txBody>
          <a:bodyPr wrap="square" rtlCol="0">
            <a:spAutoFit/>
          </a:bodyPr>
          <a:lstStyle/>
          <a:p>
            <a:r>
              <a:rPr lang="en-US" sz="2000" b="1" i="1" dirty="0">
                <a:solidFill>
                  <a:schemeClr val="bg1"/>
                </a:solidFill>
              </a:rPr>
              <a:t>Federal Emergency Management Agency disaster declarations for Vermont (2020-2025)</a:t>
            </a:r>
            <a:endParaRPr lang="en-BR" sz="2000" b="1" i="1" dirty="0">
              <a:solidFill>
                <a:schemeClr val="bg1"/>
              </a:solidFill>
            </a:endParaRPr>
          </a:p>
        </p:txBody>
      </p:sp>
      <p:graphicFrame>
        <p:nvGraphicFramePr>
          <p:cNvPr id="10" name="Table 9">
            <a:extLst>
              <a:ext uri="{FF2B5EF4-FFF2-40B4-BE49-F238E27FC236}">
                <a16:creationId xmlns:a16="http://schemas.microsoft.com/office/drawing/2014/main" id="{7AE7AD48-1F07-418E-E1AC-A16BB2F83CEB}"/>
              </a:ext>
            </a:extLst>
          </p:cNvPr>
          <p:cNvGraphicFramePr>
            <a:graphicFrameLocks noGrp="1"/>
          </p:cNvGraphicFramePr>
          <p:nvPr>
            <p:extLst>
              <p:ext uri="{D42A27DB-BD31-4B8C-83A1-F6EECF244321}">
                <p14:modId xmlns:p14="http://schemas.microsoft.com/office/powerpoint/2010/main" val="866281105"/>
              </p:ext>
            </p:extLst>
          </p:nvPr>
        </p:nvGraphicFramePr>
        <p:xfrm>
          <a:off x="3131509" y="346066"/>
          <a:ext cx="8906004" cy="6212040"/>
        </p:xfrm>
        <a:graphic>
          <a:graphicData uri="http://schemas.openxmlformats.org/drawingml/2006/table">
            <a:tbl>
              <a:tblPr/>
              <a:tblGrid>
                <a:gridCol w="2363989">
                  <a:extLst>
                    <a:ext uri="{9D8B030D-6E8A-4147-A177-3AD203B41FA5}">
                      <a16:colId xmlns:a16="http://schemas.microsoft.com/office/drawing/2014/main" val="76077720"/>
                    </a:ext>
                  </a:extLst>
                </a:gridCol>
                <a:gridCol w="1193441">
                  <a:extLst>
                    <a:ext uri="{9D8B030D-6E8A-4147-A177-3AD203B41FA5}">
                      <a16:colId xmlns:a16="http://schemas.microsoft.com/office/drawing/2014/main" val="2795868653"/>
                    </a:ext>
                  </a:extLst>
                </a:gridCol>
                <a:gridCol w="2266357">
                  <a:extLst>
                    <a:ext uri="{9D8B030D-6E8A-4147-A177-3AD203B41FA5}">
                      <a16:colId xmlns:a16="http://schemas.microsoft.com/office/drawing/2014/main" val="3418365897"/>
                    </a:ext>
                  </a:extLst>
                </a:gridCol>
                <a:gridCol w="3082217">
                  <a:extLst>
                    <a:ext uri="{9D8B030D-6E8A-4147-A177-3AD203B41FA5}">
                      <a16:colId xmlns:a16="http://schemas.microsoft.com/office/drawing/2014/main" val="577048135"/>
                    </a:ext>
                  </a:extLst>
                </a:gridCol>
              </a:tblGrid>
              <a:tr h="311060">
                <a:tc>
                  <a:txBody>
                    <a:bodyPr/>
                    <a:lstStyle/>
                    <a:p>
                      <a:pPr algn="ctr" rtl="0" fontAlgn="base">
                        <a:lnSpc>
                          <a:spcPct val="100000"/>
                        </a:lnSpc>
                        <a:buNone/>
                      </a:pPr>
                      <a:r>
                        <a:rPr lang="en-US" sz="1400" b="1" i="0" dirty="0">
                          <a:solidFill>
                            <a:srgbClr val="0E2841"/>
                          </a:solidFill>
                          <a:effectLst/>
                          <a:latin typeface="Aptos" panose="020B0004020202020204" pitchFamily="34" charset="0"/>
                        </a:rPr>
                        <a:t>Hazard/Disaster </a:t>
                      </a:r>
                      <a:endParaRPr lang="en-US" sz="3200" b="1" i="0" dirty="0">
                        <a:solidFill>
                          <a:srgbClr val="0E2841"/>
                        </a:solidFill>
                        <a:effectLst/>
                      </a:endParaRPr>
                    </a:p>
                  </a:txBody>
                  <a:tcPr marL="58494" marR="58494" marT="29247" marB="29247">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400" b="1" i="0" dirty="0">
                          <a:solidFill>
                            <a:srgbClr val="0E2841"/>
                          </a:solidFill>
                          <a:effectLst/>
                          <a:latin typeface="Aptos" panose="020B0004020202020204" pitchFamily="34" charset="0"/>
                        </a:rPr>
                        <a:t>FEMA ID* </a:t>
                      </a:r>
                      <a:endParaRPr lang="en-US" sz="3200" b="1" i="0" dirty="0">
                        <a:solidFill>
                          <a:srgbClr val="0E2841"/>
                        </a:solidFill>
                        <a:effectLst/>
                      </a:endParaRPr>
                    </a:p>
                  </a:txBody>
                  <a:tcPr marL="58494" marR="58494" marT="29247" marB="29247">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400" b="1" i="0" dirty="0">
                          <a:solidFill>
                            <a:srgbClr val="0E2841"/>
                          </a:solidFill>
                          <a:effectLst/>
                          <a:latin typeface="Aptos" panose="020B0004020202020204" pitchFamily="34" charset="0"/>
                        </a:rPr>
                        <a:t>Frequency/Incident Period </a:t>
                      </a:r>
                      <a:endParaRPr lang="en-US" sz="3200" b="1" i="0" dirty="0">
                        <a:solidFill>
                          <a:srgbClr val="0E2841"/>
                        </a:solidFill>
                        <a:effectLst/>
                      </a:endParaRPr>
                    </a:p>
                  </a:txBody>
                  <a:tcPr marL="58494" marR="58494" marT="29247" marB="29247">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400" b="1" i="0" dirty="0">
                          <a:solidFill>
                            <a:srgbClr val="0E2841"/>
                          </a:solidFill>
                          <a:effectLst/>
                          <a:latin typeface="Aptos" panose="020B0004020202020204" pitchFamily="34" charset="0"/>
                        </a:rPr>
                        <a:t>Designated Counties </a:t>
                      </a:r>
                      <a:endParaRPr lang="en-US" sz="3200" b="1" i="0" dirty="0">
                        <a:solidFill>
                          <a:srgbClr val="0E2841"/>
                        </a:solidFill>
                        <a:effectLst/>
                      </a:endParaRPr>
                    </a:p>
                  </a:txBody>
                  <a:tcPr marL="58494" marR="58494" marT="29247" marB="29247">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66908311"/>
                  </a:ext>
                </a:extLst>
              </a:tr>
              <a:tr h="311060">
                <a:tc>
                  <a:txBody>
                    <a:bodyPr/>
                    <a:lstStyle/>
                    <a:p>
                      <a:pPr algn="ctr" rtl="0" fontAlgn="base">
                        <a:lnSpc>
                          <a:spcPct val="100000"/>
                        </a:lnSpc>
                        <a:buNone/>
                      </a:pPr>
                      <a:r>
                        <a:rPr lang="en-US" sz="1400" b="1" i="0">
                          <a:solidFill>
                            <a:srgbClr val="000000"/>
                          </a:solidFill>
                          <a:effectLst/>
                          <a:latin typeface="Aptos" panose="020B0004020202020204" pitchFamily="34" charset="0"/>
                        </a:rPr>
                        <a:t>Severe Storms and Flooding </a:t>
                      </a:r>
                      <a:endParaRPr lang="en-US" sz="3200" b="1" i="0">
                        <a:solidFill>
                          <a:srgbClr val="000000"/>
                        </a:solidFill>
                        <a:effectLst/>
                      </a:endParaRPr>
                    </a:p>
                  </a:txBody>
                  <a:tcPr marL="58494" marR="58494" marT="29247" marB="29247">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DR-4816-VT </a:t>
                      </a:r>
                      <a:endParaRPr lang="en-US" sz="3200" b="0" i="0">
                        <a:solidFill>
                          <a:srgbClr val="000000"/>
                        </a:solidFill>
                        <a:effectLst/>
                      </a:endParaRPr>
                    </a:p>
                  </a:txBody>
                  <a:tcPr marL="58494" marR="58494" marT="29247" marB="29247">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August 22–August 24, 2024 </a:t>
                      </a:r>
                      <a:endParaRPr lang="en-US" sz="3200" b="0" i="0">
                        <a:solidFill>
                          <a:srgbClr val="000000"/>
                        </a:solidFill>
                        <a:effectLst/>
                      </a:endParaRPr>
                    </a:p>
                  </a:txBody>
                  <a:tcPr marL="58494" marR="58494" marT="29247" marB="29247">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Lamoille </a:t>
                      </a:r>
                      <a:endParaRPr lang="en-US" sz="3200" b="0" i="0">
                        <a:solidFill>
                          <a:srgbClr val="000000"/>
                        </a:solidFill>
                        <a:effectLst/>
                      </a:endParaRPr>
                    </a:p>
                  </a:txBody>
                  <a:tcPr marL="58494" marR="58494" marT="29247" marB="29247">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3974044963"/>
                  </a:ext>
                </a:extLst>
              </a:tr>
              <a:tr h="311060">
                <a:tc>
                  <a:txBody>
                    <a:bodyPr/>
                    <a:lstStyle/>
                    <a:p>
                      <a:pPr algn="ctr" rtl="0" fontAlgn="base">
                        <a:lnSpc>
                          <a:spcPct val="100000"/>
                        </a:lnSpc>
                        <a:buNone/>
                      </a:pPr>
                      <a:r>
                        <a:rPr lang="en-US" sz="1400" b="1" i="0" dirty="0">
                          <a:solidFill>
                            <a:srgbClr val="000000"/>
                          </a:solidFill>
                          <a:effectLst/>
                          <a:latin typeface="Aptos" panose="020B0004020202020204" pitchFamily="34" charset="0"/>
                        </a:rPr>
                        <a:t>Tropical Storm Depression Debby </a:t>
                      </a:r>
                      <a:endParaRPr lang="en-US" sz="3200" b="1"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EM-3609-VT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August 8–August 10, 2024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All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extLst>
                  <a:ext uri="{0D108BD9-81ED-4DB2-BD59-A6C34878D82A}">
                    <a16:rowId xmlns:a16="http://schemas.microsoft.com/office/drawing/2014/main" val="329872784"/>
                  </a:ext>
                </a:extLst>
              </a:tr>
              <a:tr h="432861">
                <a:tc>
                  <a:txBody>
                    <a:bodyPr/>
                    <a:lstStyle/>
                    <a:p>
                      <a:pPr algn="ctr" rtl="0" fontAlgn="base">
                        <a:lnSpc>
                          <a:spcPct val="100000"/>
                        </a:lnSpc>
                        <a:buNone/>
                      </a:pPr>
                      <a:r>
                        <a:rPr lang="en-US" sz="1400" b="1" i="0">
                          <a:solidFill>
                            <a:srgbClr val="000000"/>
                          </a:solidFill>
                          <a:effectLst/>
                          <a:latin typeface="Aptos" panose="020B0004020202020204" pitchFamily="34" charset="0"/>
                        </a:rPr>
                        <a:t>Severe Storms, Flooding, Landslides, and Mudslides </a:t>
                      </a:r>
                      <a:endParaRPr lang="en-US" sz="3200" b="1"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DR-4826-VT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July 29–July 31, 2024 </a:t>
                      </a:r>
                      <a:endParaRPr lang="en-US" sz="3200" b="0" i="0" dirty="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Caledonia, Essex and Orleans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extLst>
                  <a:ext uri="{0D108BD9-81ED-4DB2-BD59-A6C34878D82A}">
                    <a16:rowId xmlns:a16="http://schemas.microsoft.com/office/drawing/2014/main" val="4235593364"/>
                  </a:ext>
                </a:extLst>
              </a:tr>
              <a:tr h="619477">
                <a:tc>
                  <a:txBody>
                    <a:bodyPr/>
                    <a:lstStyle/>
                    <a:p>
                      <a:pPr algn="ctr" rtl="0" fontAlgn="base">
                        <a:lnSpc>
                          <a:spcPct val="100000"/>
                        </a:lnSpc>
                        <a:buNone/>
                      </a:pPr>
                      <a:r>
                        <a:rPr lang="en-US" sz="1400" b="1" i="0" dirty="0">
                          <a:solidFill>
                            <a:srgbClr val="000000"/>
                          </a:solidFill>
                          <a:effectLst/>
                          <a:latin typeface="Aptos" panose="020B0004020202020204" pitchFamily="34" charset="0"/>
                        </a:rPr>
                        <a:t>Severe Storms, Flooding, Landslides, and Mudslides </a:t>
                      </a:r>
                      <a:endParaRPr lang="en-US" sz="3200" b="1"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DR-4810-VT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July 9–July 11, 2024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Addison, Caledonia, Chittenden, Essex, Lamoille, Orange , Orleans, Washington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extLst>
                  <a:ext uri="{0D108BD9-81ED-4DB2-BD59-A6C34878D82A}">
                    <a16:rowId xmlns:a16="http://schemas.microsoft.com/office/drawing/2014/main" val="1729127530"/>
                  </a:ext>
                </a:extLst>
              </a:tr>
              <a:tr h="432861">
                <a:tc>
                  <a:txBody>
                    <a:bodyPr/>
                    <a:lstStyle/>
                    <a:p>
                      <a:pPr algn="ctr" rtl="0" fontAlgn="base">
                        <a:lnSpc>
                          <a:spcPct val="100000"/>
                        </a:lnSpc>
                        <a:buNone/>
                      </a:pPr>
                      <a:r>
                        <a:rPr lang="en-US" sz="1400" b="1" i="0">
                          <a:solidFill>
                            <a:srgbClr val="000000"/>
                          </a:solidFill>
                          <a:effectLst/>
                          <a:latin typeface="Aptos" panose="020B0004020202020204" pitchFamily="34" charset="0"/>
                        </a:rPr>
                        <a:t>Severe Winter Storm </a:t>
                      </a:r>
                      <a:endParaRPr lang="en-US" sz="3200" b="1"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DR-4770-VT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January 9–January 13, 2024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Chittenden, Essex, Franklin, Lamoille, and Orleans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extLst>
                  <a:ext uri="{0D108BD9-81ED-4DB2-BD59-A6C34878D82A}">
                    <a16:rowId xmlns:a16="http://schemas.microsoft.com/office/drawing/2014/main" val="3422271107"/>
                  </a:ext>
                </a:extLst>
              </a:tr>
              <a:tr h="432861">
                <a:tc>
                  <a:txBody>
                    <a:bodyPr/>
                    <a:lstStyle/>
                    <a:p>
                      <a:pPr algn="ctr" rtl="0" fontAlgn="base">
                        <a:lnSpc>
                          <a:spcPct val="100000"/>
                        </a:lnSpc>
                        <a:buNone/>
                      </a:pPr>
                      <a:r>
                        <a:rPr lang="en-US" sz="1400" b="1" i="0" dirty="0">
                          <a:solidFill>
                            <a:srgbClr val="000000"/>
                          </a:solidFill>
                          <a:effectLst/>
                          <a:latin typeface="Aptos" panose="020B0004020202020204" pitchFamily="34" charset="0"/>
                        </a:rPr>
                        <a:t>Severe Storms and Flooding </a:t>
                      </a:r>
                      <a:endParaRPr lang="en-US" sz="3200" b="1"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DR-4762-VT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December 18–December 19, 2023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Essex, Lamoille, Orange, Orleans, Rutland, Windham, Windsor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extLst>
                  <a:ext uri="{0D108BD9-81ED-4DB2-BD59-A6C34878D82A}">
                    <a16:rowId xmlns:a16="http://schemas.microsoft.com/office/drawing/2014/main" val="3335097143"/>
                  </a:ext>
                </a:extLst>
              </a:tr>
              <a:tr h="311060">
                <a:tc>
                  <a:txBody>
                    <a:bodyPr/>
                    <a:lstStyle/>
                    <a:p>
                      <a:pPr algn="ctr" rtl="0" fontAlgn="base">
                        <a:lnSpc>
                          <a:spcPct val="100000"/>
                        </a:lnSpc>
                        <a:buNone/>
                      </a:pPr>
                      <a:r>
                        <a:rPr lang="en-US" sz="1400" b="1" i="0">
                          <a:solidFill>
                            <a:srgbClr val="000000"/>
                          </a:solidFill>
                          <a:effectLst/>
                          <a:latin typeface="Aptos" panose="020B0004020202020204" pitchFamily="34" charset="0"/>
                        </a:rPr>
                        <a:t>Severe Storms and Flooding </a:t>
                      </a:r>
                      <a:endParaRPr lang="en-US" sz="3200" b="1"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DR-4744-VT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August 3–August 5, 2023 </a:t>
                      </a:r>
                      <a:endParaRPr lang="en-US" sz="3200" b="0" i="0" dirty="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Addison </a:t>
                      </a:r>
                      <a:endParaRPr lang="en-US" sz="3200" b="0" i="0" dirty="0">
                        <a:solidFill>
                          <a:srgbClr val="000000"/>
                        </a:solidFill>
                        <a:effectLst/>
                      </a:endParaRPr>
                    </a:p>
                  </a:txBody>
                  <a:tcPr marL="58494" marR="58494" marT="29247" marB="29247">
                    <a:lnL>
                      <a:noFill/>
                    </a:lnL>
                    <a:lnR>
                      <a:noFill/>
                    </a:lnR>
                    <a:lnT>
                      <a:noFill/>
                    </a:lnT>
                    <a:lnB>
                      <a:noFill/>
                    </a:lnB>
                    <a:solidFill>
                      <a:srgbClr val="CCCCCC"/>
                    </a:solidFill>
                  </a:tcPr>
                </a:tc>
                <a:extLst>
                  <a:ext uri="{0D108BD9-81ED-4DB2-BD59-A6C34878D82A}">
                    <a16:rowId xmlns:a16="http://schemas.microsoft.com/office/drawing/2014/main" val="3604349260"/>
                  </a:ext>
                </a:extLst>
              </a:tr>
              <a:tr h="432861">
                <a:tc>
                  <a:txBody>
                    <a:bodyPr/>
                    <a:lstStyle/>
                    <a:p>
                      <a:pPr algn="ctr" rtl="0" fontAlgn="base">
                        <a:lnSpc>
                          <a:spcPct val="100000"/>
                        </a:lnSpc>
                        <a:buNone/>
                      </a:pPr>
                      <a:r>
                        <a:rPr lang="en-US" sz="1400" b="1" i="0" dirty="0">
                          <a:solidFill>
                            <a:srgbClr val="000000"/>
                          </a:solidFill>
                          <a:effectLst/>
                          <a:latin typeface="Aptos" panose="020B0004020202020204" pitchFamily="34" charset="0"/>
                        </a:rPr>
                        <a:t>Severe Storms, Flooding, Landslides, and Mudslides </a:t>
                      </a:r>
                      <a:endParaRPr lang="en-US" sz="3200" b="1"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DR-4720-VT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July 7–July 21, 2023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All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extLst>
                  <a:ext uri="{0D108BD9-81ED-4DB2-BD59-A6C34878D82A}">
                    <a16:rowId xmlns:a16="http://schemas.microsoft.com/office/drawing/2014/main" val="284774393"/>
                  </a:ext>
                </a:extLst>
              </a:tr>
              <a:tr h="311060">
                <a:tc>
                  <a:txBody>
                    <a:bodyPr/>
                    <a:lstStyle/>
                    <a:p>
                      <a:pPr algn="ctr" rtl="0" fontAlgn="base">
                        <a:lnSpc>
                          <a:spcPct val="100000"/>
                        </a:lnSpc>
                        <a:buNone/>
                      </a:pPr>
                      <a:r>
                        <a:rPr lang="en-US" sz="1400" b="1" i="0">
                          <a:solidFill>
                            <a:srgbClr val="000000"/>
                          </a:solidFill>
                          <a:effectLst/>
                          <a:latin typeface="Aptos" panose="020B0004020202020204" pitchFamily="34" charset="0"/>
                        </a:rPr>
                        <a:t>Flooding </a:t>
                      </a:r>
                      <a:endParaRPr lang="en-US" sz="3200" b="1"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EM- 3595-VT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July 9–July 17, 2023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All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extLst>
                  <a:ext uri="{0D108BD9-81ED-4DB2-BD59-A6C34878D82A}">
                    <a16:rowId xmlns:a16="http://schemas.microsoft.com/office/drawing/2014/main" val="659449173"/>
                  </a:ext>
                </a:extLst>
              </a:tr>
              <a:tr h="619477">
                <a:tc>
                  <a:txBody>
                    <a:bodyPr/>
                    <a:lstStyle/>
                    <a:p>
                      <a:pPr algn="ctr" rtl="0" fontAlgn="base">
                        <a:lnSpc>
                          <a:spcPct val="100000"/>
                        </a:lnSpc>
                        <a:buNone/>
                      </a:pPr>
                      <a:r>
                        <a:rPr lang="en-US" sz="1400" b="1" i="0" dirty="0">
                          <a:solidFill>
                            <a:srgbClr val="000000"/>
                          </a:solidFill>
                          <a:effectLst/>
                          <a:latin typeface="Aptos" panose="020B0004020202020204" pitchFamily="34" charset="0"/>
                        </a:rPr>
                        <a:t>Severe Storm and Flooding </a:t>
                      </a:r>
                      <a:endParaRPr lang="en-US" sz="3200" b="1"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DR-4695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December 22–December 24, 2022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Chittenden, Essex, Franklin, Grand Isle, Lamoille, Orange, Orleans, Washington </a:t>
                      </a:r>
                      <a:endParaRPr lang="en-US" sz="3200" b="0" i="0" dirty="0">
                        <a:solidFill>
                          <a:srgbClr val="000000"/>
                        </a:solidFill>
                        <a:effectLst/>
                      </a:endParaRPr>
                    </a:p>
                  </a:txBody>
                  <a:tcPr marL="58494" marR="58494" marT="29247" marB="29247">
                    <a:lnL>
                      <a:noFill/>
                    </a:lnL>
                    <a:lnR>
                      <a:noFill/>
                    </a:lnR>
                    <a:lnT>
                      <a:noFill/>
                    </a:lnT>
                    <a:lnB>
                      <a:noFill/>
                    </a:lnB>
                    <a:solidFill>
                      <a:schemeClr val="bg1"/>
                    </a:solidFill>
                  </a:tcPr>
                </a:tc>
                <a:extLst>
                  <a:ext uri="{0D108BD9-81ED-4DB2-BD59-A6C34878D82A}">
                    <a16:rowId xmlns:a16="http://schemas.microsoft.com/office/drawing/2014/main" val="390010733"/>
                  </a:ext>
                </a:extLst>
              </a:tr>
              <a:tr h="311060">
                <a:tc>
                  <a:txBody>
                    <a:bodyPr/>
                    <a:lstStyle/>
                    <a:p>
                      <a:pPr algn="ctr" rtl="0" fontAlgn="base">
                        <a:lnSpc>
                          <a:spcPct val="100000"/>
                        </a:lnSpc>
                        <a:buNone/>
                      </a:pPr>
                      <a:r>
                        <a:rPr lang="en-US" sz="1400" b="1" i="0">
                          <a:solidFill>
                            <a:srgbClr val="000000"/>
                          </a:solidFill>
                          <a:effectLst/>
                          <a:latin typeface="Aptos" panose="020B0004020202020204" pitchFamily="34" charset="0"/>
                        </a:rPr>
                        <a:t>Tropical Storm Henri </a:t>
                      </a:r>
                      <a:endParaRPr lang="en-US" sz="3200" b="1"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EM-3567-VT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August 22–August 29, 2021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All </a:t>
                      </a:r>
                      <a:endParaRPr lang="en-US" sz="3200" b="0" i="0">
                        <a:solidFill>
                          <a:srgbClr val="000000"/>
                        </a:solidFill>
                        <a:effectLst/>
                      </a:endParaRPr>
                    </a:p>
                  </a:txBody>
                  <a:tcPr marL="58494" marR="58494" marT="29247" marB="29247">
                    <a:lnL>
                      <a:noFill/>
                    </a:lnL>
                    <a:lnR>
                      <a:noFill/>
                    </a:lnR>
                    <a:lnT>
                      <a:noFill/>
                    </a:lnT>
                    <a:lnB>
                      <a:noFill/>
                    </a:lnB>
                    <a:solidFill>
                      <a:srgbClr val="CCCCCC"/>
                    </a:solidFill>
                  </a:tcPr>
                </a:tc>
                <a:extLst>
                  <a:ext uri="{0D108BD9-81ED-4DB2-BD59-A6C34878D82A}">
                    <a16:rowId xmlns:a16="http://schemas.microsoft.com/office/drawing/2014/main" val="1199898497"/>
                  </a:ext>
                </a:extLst>
              </a:tr>
              <a:tr h="311060">
                <a:tc>
                  <a:txBody>
                    <a:bodyPr/>
                    <a:lstStyle/>
                    <a:p>
                      <a:pPr algn="ctr" rtl="0" fontAlgn="base">
                        <a:lnSpc>
                          <a:spcPct val="100000"/>
                        </a:lnSpc>
                        <a:buNone/>
                      </a:pPr>
                      <a:r>
                        <a:rPr lang="en-US" sz="1400" b="1" i="0" dirty="0">
                          <a:solidFill>
                            <a:srgbClr val="000000"/>
                          </a:solidFill>
                          <a:effectLst/>
                          <a:latin typeface="Aptos" panose="020B0004020202020204" pitchFamily="34" charset="0"/>
                        </a:rPr>
                        <a:t>Severe Storm and Flooding </a:t>
                      </a:r>
                      <a:endParaRPr lang="en-US" sz="3200" b="1" i="0" dirty="0">
                        <a:solidFill>
                          <a:srgbClr val="000000"/>
                        </a:solidFill>
                        <a:effectLst/>
                      </a:endParaRPr>
                    </a:p>
                  </a:txBody>
                  <a:tcPr marL="58494" marR="58494" marT="29247" marB="29247">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DR-4621-VT </a:t>
                      </a:r>
                      <a:endParaRPr lang="en-US" sz="3200" b="0" i="0" dirty="0">
                        <a:solidFill>
                          <a:srgbClr val="000000"/>
                        </a:solidFill>
                        <a:effectLst/>
                      </a:endParaRPr>
                    </a:p>
                  </a:txBody>
                  <a:tcPr marL="58494" marR="58494" marT="29247" marB="29247">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July 29–July 30, 2021 </a:t>
                      </a:r>
                      <a:endParaRPr lang="en-US" sz="3200" b="0" i="0" dirty="0">
                        <a:solidFill>
                          <a:srgbClr val="000000"/>
                        </a:solidFill>
                        <a:effectLst/>
                      </a:endParaRPr>
                    </a:p>
                  </a:txBody>
                  <a:tcPr marL="58494" marR="58494" marT="29247" marB="29247">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Bennington and Windham </a:t>
                      </a:r>
                      <a:endParaRPr lang="en-US" sz="3200" b="0" i="0" dirty="0">
                        <a:solidFill>
                          <a:srgbClr val="000000"/>
                        </a:solidFill>
                        <a:effectLst/>
                      </a:endParaRPr>
                    </a:p>
                  </a:txBody>
                  <a:tcPr marL="58494" marR="58494" marT="29247" marB="29247">
                    <a:lnL>
                      <a:noFill/>
                    </a:lnL>
                    <a:lnR>
                      <a:noFill/>
                    </a:lnR>
                    <a:lnT>
                      <a:noFill/>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54963190"/>
                  </a:ext>
                </a:extLst>
              </a:tr>
            </a:tbl>
          </a:graphicData>
        </a:graphic>
      </p:graphicFrame>
      <p:sp>
        <p:nvSpPr>
          <p:cNvPr id="4" name="TextBox 3">
            <a:extLst>
              <a:ext uri="{FF2B5EF4-FFF2-40B4-BE49-F238E27FC236}">
                <a16:creationId xmlns:a16="http://schemas.microsoft.com/office/drawing/2014/main" id="{9A8970CA-05D6-F794-55A3-356D8AC0FFD1}"/>
              </a:ext>
            </a:extLst>
          </p:cNvPr>
          <p:cNvSpPr txBox="1"/>
          <p:nvPr/>
        </p:nvSpPr>
        <p:spPr>
          <a:xfrm>
            <a:off x="574205" y="3638266"/>
            <a:ext cx="2603530" cy="1323439"/>
          </a:xfrm>
          <a:prstGeom prst="rect">
            <a:avLst/>
          </a:prstGeom>
          <a:noFill/>
        </p:spPr>
        <p:txBody>
          <a:bodyPr wrap="square">
            <a:spAutoFit/>
          </a:bodyPr>
          <a:lstStyle/>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FEMA  (2026a)</a:t>
            </a:r>
          </a:p>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*DR signifies Major Disaster Declaration. EM signifies Emergency Declaration</a:t>
            </a:r>
          </a:p>
        </p:txBody>
      </p:sp>
    </p:spTree>
    <p:extLst>
      <p:ext uri="{BB962C8B-B14F-4D97-AF65-F5344CB8AC3E}">
        <p14:creationId xmlns:p14="http://schemas.microsoft.com/office/powerpoint/2010/main" val="318033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4156C-F4BD-95C7-C0F0-EE5D299312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A8FDA0-DADB-1121-7E72-4213CDD199A7}"/>
              </a:ext>
            </a:extLst>
          </p:cNvPr>
          <p:cNvSpPr>
            <a:spLocks noGrp="1" noRot="1" noMove="1" noResize="1" noEditPoints="1" noAdjustHandles="1" noChangeArrowheads="1" noChangeShapeType="1"/>
          </p:cNvSpPr>
          <p:nvPr>
            <p:ph type="title"/>
          </p:nvPr>
        </p:nvSpPr>
        <p:spPr/>
        <p:txBody>
          <a:bodyPr/>
          <a:lstStyle/>
          <a:p>
            <a:r>
              <a:rPr lang="en-US" i="1" dirty="0"/>
              <a:t>Table 11-9</a:t>
            </a:r>
          </a:p>
        </p:txBody>
      </p:sp>
      <p:grpSp>
        <p:nvGrpSpPr>
          <p:cNvPr id="7" name="Group 6">
            <a:extLst>
              <a:ext uri="{FF2B5EF4-FFF2-40B4-BE49-F238E27FC236}">
                <a16:creationId xmlns:a16="http://schemas.microsoft.com/office/drawing/2014/main" id="{860FF4DF-AAD8-F156-834C-59A46DA07C1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D2914869-C95A-AA03-89DE-5D64516F959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B7B1AA37-81D1-1CC7-FEF0-484BD35EA8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EA0B91BE-85CB-0656-3EB3-6C1F1D9624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5993F46D-DB61-1B10-7454-61A848195CFC}"/>
              </a:ext>
            </a:extLst>
          </p:cNvPr>
          <p:cNvSpPr txBox="1"/>
          <p:nvPr/>
        </p:nvSpPr>
        <p:spPr>
          <a:xfrm>
            <a:off x="620431" y="1339248"/>
            <a:ext cx="2298134" cy="4524315"/>
          </a:xfrm>
          <a:prstGeom prst="rect">
            <a:avLst/>
          </a:prstGeom>
          <a:noFill/>
        </p:spPr>
        <p:txBody>
          <a:bodyPr wrap="square" rtlCol="0">
            <a:spAutoFit/>
          </a:bodyPr>
          <a:lstStyle/>
          <a:p>
            <a:r>
              <a:rPr lang="en-US" sz="2400" b="1" i="1" dirty="0">
                <a:solidFill>
                  <a:schemeClr val="bg1"/>
                </a:solidFill>
              </a:rPr>
              <a:t>Total amount granted to Vermont under Federal Emergency Management Agency (FEMA) programs from 2021–2025 (status as of December 18, 2025)</a:t>
            </a:r>
          </a:p>
        </p:txBody>
      </p:sp>
      <p:graphicFrame>
        <p:nvGraphicFramePr>
          <p:cNvPr id="2" name="Table 1">
            <a:extLst>
              <a:ext uri="{FF2B5EF4-FFF2-40B4-BE49-F238E27FC236}">
                <a16:creationId xmlns:a16="http://schemas.microsoft.com/office/drawing/2014/main" id="{F3220548-7138-277F-CD80-629288DFD686}"/>
              </a:ext>
            </a:extLst>
          </p:cNvPr>
          <p:cNvGraphicFramePr>
            <a:graphicFrameLocks noGrp="1"/>
          </p:cNvGraphicFramePr>
          <p:nvPr>
            <p:extLst>
              <p:ext uri="{D42A27DB-BD31-4B8C-83A1-F6EECF244321}">
                <p14:modId xmlns:p14="http://schemas.microsoft.com/office/powerpoint/2010/main" val="3308632552"/>
              </p:ext>
            </p:extLst>
          </p:nvPr>
        </p:nvGraphicFramePr>
        <p:xfrm>
          <a:off x="3045272" y="779264"/>
          <a:ext cx="9146728" cy="4910472"/>
        </p:xfrm>
        <a:graphic>
          <a:graphicData uri="http://schemas.openxmlformats.org/drawingml/2006/table">
            <a:tbl>
              <a:tblPr/>
              <a:tblGrid>
                <a:gridCol w="1695170">
                  <a:extLst>
                    <a:ext uri="{9D8B030D-6E8A-4147-A177-3AD203B41FA5}">
                      <a16:colId xmlns:a16="http://schemas.microsoft.com/office/drawing/2014/main" val="2414753782"/>
                    </a:ext>
                  </a:extLst>
                </a:gridCol>
                <a:gridCol w="3946358">
                  <a:extLst>
                    <a:ext uri="{9D8B030D-6E8A-4147-A177-3AD203B41FA5}">
                      <a16:colId xmlns:a16="http://schemas.microsoft.com/office/drawing/2014/main" val="1683433540"/>
                    </a:ext>
                  </a:extLst>
                </a:gridCol>
                <a:gridCol w="1299411">
                  <a:extLst>
                    <a:ext uri="{9D8B030D-6E8A-4147-A177-3AD203B41FA5}">
                      <a16:colId xmlns:a16="http://schemas.microsoft.com/office/drawing/2014/main" val="2072481134"/>
                    </a:ext>
                  </a:extLst>
                </a:gridCol>
                <a:gridCol w="2205789">
                  <a:extLst>
                    <a:ext uri="{9D8B030D-6E8A-4147-A177-3AD203B41FA5}">
                      <a16:colId xmlns:a16="http://schemas.microsoft.com/office/drawing/2014/main" val="1982595151"/>
                    </a:ext>
                  </a:extLst>
                </a:gridCol>
              </a:tblGrid>
              <a:tr h="216404">
                <a:tc>
                  <a:txBody>
                    <a:bodyPr/>
                    <a:lstStyle/>
                    <a:p>
                      <a:pPr algn="ctr" rtl="0" fontAlgn="base">
                        <a:lnSpc>
                          <a:spcPct val="100000"/>
                        </a:lnSpc>
                        <a:buNone/>
                      </a:pPr>
                      <a:r>
                        <a:rPr lang="en-US" sz="1400" b="1" i="0" dirty="0">
                          <a:solidFill>
                            <a:srgbClr val="0E2841"/>
                          </a:solidFill>
                          <a:effectLst/>
                          <a:latin typeface="Aptos" panose="020B0004020202020204" pitchFamily="34" charset="0"/>
                        </a:rPr>
                        <a:t>FEMA Program </a:t>
                      </a:r>
                      <a:endParaRPr lang="en-US" sz="2800" b="1" i="0" dirty="0">
                        <a:solidFill>
                          <a:srgbClr val="0E2841"/>
                        </a:solidFill>
                        <a:effectLst/>
                      </a:endParaRPr>
                    </a:p>
                  </a:txBody>
                  <a:tcPr marL="71652" marR="71652" marT="35826" marB="35826">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400" b="1" i="0" dirty="0">
                          <a:solidFill>
                            <a:srgbClr val="0E2841"/>
                          </a:solidFill>
                          <a:effectLst/>
                          <a:latin typeface="Aptos" panose="020B0004020202020204" pitchFamily="34" charset="0"/>
                        </a:rPr>
                        <a:t>Definition </a:t>
                      </a:r>
                      <a:endParaRPr lang="en-US" sz="2800" b="1" i="0" dirty="0">
                        <a:solidFill>
                          <a:srgbClr val="0E2841"/>
                        </a:solidFill>
                        <a:effectLst/>
                      </a:endParaRPr>
                    </a:p>
                  </a:txBody>
                  <a:tcPr marL="71652" marR="71652" marT="35826" marB="35826">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400" b="1" i="0" dirty="0">
                          <a:solidFill>
                            <a:srgbClr val="0E2841"/>
                          </a:solidFill>
                          <a:effectLst/>
                          <a:latin typeface="Aptos" panose="020B0004020202020204" pitchFamily="34" charset="0"/>
                        </a:rPr>
                        <a:t>Amount </a:t>
                      </a:r>
                      <a:endParaRPr lang="en-US" sz="2800" b="1" i="0" dirty="0">
                        <a:solidFill>
                          <a:srgbClr val="0E2841"/>
                        </a:solidFill>
                        <a:effectLst/>
                      </a:endParaRPr>
                    </a:p>
                  </a:txBody>
                  <a:tcPr marL="71652" marR="71652" marT="35826" marB="35826">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ct val="100000"/>
                        </a:lnSpc>
                        <a:buNone/>
                      </a:pPr>
                      <a:r>
                        <a:rPr lang="en-US" sz="1400" b="1" i="0" dirty="0">
                          <a:solidFill>
                            <a:srgbClr val="0E2841"/>
                          </a:solidFill>
                          <a:effectLst/>
                          <a:latin typeface="Aptos" panose="020B0004020202020204" pitchFamily="34" charset="0"/>
                        </a:rPr>
                        <a:t>Status </a:t>
                      </a:r>
                      <a:endParaRPr lang="en-US" sz="2800" b="1" i="0" dirty="0">
                        <a:solidFill>
                          <a:srgbClr val="0E2841"/>
                        </a:solidFill>
                        <a:effectLst/>
                      </a:endParaRPr>
                    </a:p>
                  </a:txBody>
                  <a:tcPr marL="71652" marR="71652" marT="35826" marB="35826">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89258410"/>
                  </a:ext>
                </a:extLst>
              </a:tr>
              <a:tr h="702406">
                <a:tc>
                  <a:txBody>
                    <a:bodyPr/>
                    <a:lstStyle/>
                    <a:p>
                      <a:pPr algn="ctr" rtl="0" fontAlgn="base">
                        <a:lnSpc>
                          <a:spcPct val="100000"/>
                        </a:lnSpc>
                        <a:buNone/>
                      </a:pPr>
                      <a:r>
                        <a:rPr lang="en-US" sz="1400" b="1" i="0" dirty="0">
                          <a:solidFill>
                            <a:srgbClr val="000000"/>
                          </a:solidFill>
                          <a:effectLst/>
                          <a:latin typeface="Aptos" panose="020B0004020202020204" pitchFamily="34" charset="0"/>
                        </a:rPr>
                        <a:t>Individuals and Households Program (IHP) </a:t>
                      </a:r>
                      <a:endParaRPr lang="en-US" sz="2800" b="1" i="0" dirty="0">
                        <a:solidFill>
                          <a:srgbClr val="000000"/>
                        </a:solidFill>
                        <a:effectLst/>
                      </a:endParaRPr>
                    </a:p>
                  </a:txBody>
                  <a:tcPr marL="71652" marR="71652" marT="35826" marB="35826">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Financial and direct services to eligible individuals and households affected by a disaster who have uninsured or under-insured necessary expenses and serious needs. </a:t>
                      </a:r>
                      <a:endParaRPr lang="en-US" sz="2800" b="0" i="0" dirty="0">
                        <a:solidFill>
                          <a:srgbClr val="000000"/>
                        </a:solidFill>
                        <a:effectLst/>
                      </a:endParaRPr>
                    </a:p>
                  </a:txBody>
                  <a:tcPr marL="71652" marR="71652" marT="35826" marB="35826">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$39,927,573 </a:t>
                      </a:r>
                      <a:endParaRPr lang="en-US" sz="2800" b="0" i="0">
                        <a:solidFill>
                          <a:srgbClr val="000000"/>
                        </a:solidFill>
                        <a:effectLst/>
                      </a:endParaRPr>
                    </a:p>
                  </a:txBody>
                  <a:tcPr marL="71652" marR="71652" marT="35826" marB="35826">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Active </a:t>
                      </a:r>
                      <a:endParaRPr lang="en-US" sz="2800" b="0" i="0">
                        <a:solidFill>
                          <a:srgbClr val="000000"/>
                        </a:solidFill>
                        <a:effectLst/>
                      </a:endParaRPr>
                    </a:p>
                  </a:txBody>
                  <a:tcPr marL="71652" marR="71652" marT="35826" marB="35826">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3767811755"/>
                  </a:ext>
                </a:extLst>
              </a:tr>
              <a:tr h="864406">
                <a:tc>
                  <a:txBody>
                    <a:bodyPr/>
                    <a:lstStyle/>
                    <a:p>
                      <a:pPr algn="ctr" rtl="0" fontAlgn="base">
                        <a:lnSpc>
                          <a:spcPct val="100000"/>
                        </a:lnSpc>
                        <a:buNone/>
                      </a:pPr>
                      <a:r>
                        <a:rPr lang="en-US" sz="1400" b="1" i="0" dirty="0">
                          <a:solidFill>
                            <a:srgbClr val="000000"/>
                          </a:solidFill>
                          <a:effectLst/>
                          <a:latin typeface="Aptos" panose="020B0004020202020204" pitchFamily="34" charset="0"/>
                        </a:rPr>
                        <a:t>Public Assistance (PA) </a:t>
                      </a:r>
                      <a:endParaRPr lang="en-US" sz="2800" b="1" i="0" dirty="0">
                        <a:solidFill>
                          <a:srgbClr val="000000"/>
                        </a:solidFill>
                        <a:effectLst/>
                      </a:endParaRPr>
                    </a:p>
                  </a:txBody>
                  <a:tcPr marL="71652" marR="71652" marT="35826" marB="35826">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Supplemental grants to state, tribal, territorial, and local governments and certain types of private non-profits so communities can quickly respond to and recover from major disasters or emergencies. </a:t>
                      </a:r>
                      <a:endParaRPr lang="en-US" sz="2800" b="0" i="0" dirty="0">
                        <a:solidFill>
                          <a:srgbClr val="000000"/>
                        </a:solidFill>
                        <a:effectLst/>
                      </a:endParaRPr>
                    </a:p>
                  </a:txBody>
                  <a:tcPr marL="71652" marR="71652" marT="35826" marB="35826">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$258,036,974 </a:t>
                      </a:r>
                      <a:endParaRPr lang="en-US" sz="2800" b="0" i="0" dirty="0">
                        <a:solidFill>
                          <a:srgbClr val="000000"/>
                        </a:solidFill>
                        <a:effectLst/>
                      </a:endParaRPr>
                    </a:p>
                  </a:txBody>
                  <a:tcPr marL="71652" marR="71652" marT="35826" marB="35826">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Active </a:t>
                      </a:r>
                      <a:endParaRPr lang="en-US" sz="2800" b="0" i="0" dirty="0">
                        <a:solidFill>
                          <a:srgbClr val="000000"/>
                        </a:solidFill>
                        <a:effectLst/>
                      </a:endParaRPr>
                    </a:p>
                    <a:p>
                      <a:pPr algn="ctr" rtl="0" fontAlgn="base">
                        <a:lnSpc>
                          <a:spcPct val="100000"/>
                        </a:lnSpc>
                        <a:buNone/>
                      </a:pPr>
                      <a:r>
                        <a:rPr lang="en-US" sz="1400" b="0" i="0" dirty="0">
                          <a:solidFill>
                            <a:srgbClr val="000000"/>
                          </a:solidFill>
                          <a:effectLst/>
                          <a:latin typeface="Aptos" panose="020B0004020202020204" pitchFamily="34" charset="0"/>
                        </a:rPr>
                        <a:t> </a:t>
                      </a:r>
                      <a:endParaRPr lang="en-US" sz="2800" b="0" i="0" dirty="0">
                        <a:solidFill>
                          <a:srgbClr val="000000"/>
                        </a:solidFill>
                        <a:effectLst/>
                      </a:endParaRPr>
                    </a:p>
                  </a:txBody>
                  <a:tcPr marL="71652" marR="71652" marT="35826" marB="35826">
                    <a:lnL>
                      <a:noFill/>
                    </a:lnL>
                    <a:lnR>
                      <a:noFill/>
                    </a:lnR>
                    <a:lnT>
                      <a:noFill/>
                    </a:lnT>
                    <a:lnB>
                      <a:noFill/>
                    </a:lnB>
                    <a:solidFill>
                      <a:schemeClr val="bg1"/>
                    </a:solidFill>
                  </a:tcPr>
                </a:tc>
                <a:extLst>
                  <a:ext uri="{0D108BD9-81ED-4DB2-BD59-A6C34878D82A}">
                    <a16:rowId xmlns:a16="http://schemas.microsoft.com/office/drawing/2014/main" val="2158834644"/>
                  </a:ext>
                </a:extLst>
              </a:tr>
              <a:tr h="747924">
                <a:tc>
                  <a:txBody>
                    <a:bodyPr/>
                    <a:lstStyle/>
                    <a:p>
                      <a:pPr algn="ctr" rtl="0" fontAlgn="base">
                        <a:lnSpc>
                          <a:spcPct val="100000"/>
                        </a:lnSpc>
                        <a:buNone/>
                      </a:pPr>
                      <a:r>
                        <a:rPr lang="en-US" sz="1400" b="1" i="0" dirty="0">
                          <a:solidFill>
                            <a:srgbClr val="000000"/>
                          </a:solidFill>
                          <a:effectLst/>
                          <a:latin typeface="Aptos" panose="020B0004020202020204" pitchFamily="34" charset="0"/>
                        </a:rPr>
                        <a:t>Hazard Mitigation Grant Program (HMGP) </a:t>
                      </a:r>
                      <a:endParaRPr lang="en-US" sz="2800" b="1" i="0" dirty="0">
                        <a:solidFill>
                          <a:srgbClr val="000000"/>
                        </a:solidFill>
                        <a:effectLst/>
                      </a:endParaRPr>
                    </a:p>
                  </a:txBody>
                  <a:tcPr marL="71652" marR="71652" marT="35826" marB="35826">
                    <a:lnL>
                      <a:noFill/>
                    </a:lnL>
                    <a:lnR>
                      <a:noFill/>
                    </a:lnR>
                    <a:lnT>
                      <a:noFill/>
                    </a:lnT>
                    <a:lnB>
                      <a:noFill/>
                    </a:lnB>
                    <a:solidFill>
                      <a:srgbClr val="CCCCCC"/>
                    </a:solidFill>
                  </a:tcPr>
                </a:tc>
                <a:tc>
                  <a:txBody>
                    <a:bodyPr/>
                    <a:lstStyle/>
                    <a:p>
                      <a:pPr algn="ctr" rtl="0" fontAlgn="base">
                        <a:lnSpc>
                          <a:spcPct val="100000"/>
                        </a:lnSpc>
                        <a:buNone/>
                      </a:pPr>
                      <a:r>
                        <a:rPr lang="en-US" sz="1400" b="0" i="0" dirty="0">
                          <a:solidFill>
                            <a:srgbClr val="1B1B1B"/>
                          </a:solidFill>
                          <a:effectLst/>
                          <a:latin typeface="Aptos" panose="020B0004020202020204" pitchFamily="34" charset="0"/>
                        </a:rPr>
                        <a:t>Funding to state, local, tribal and territorial governments to develop hazard mitigation plans and rebuild in ways that reduce or mitigate future disaster losses in their communities. </a:t>
                      </a:r>
                      <a:endParaRPr lang="en-US" sz="2800" b="0" i="0" dirty="0">
                        <a:solidFill>
                          <a:srgbClr val="000000"/>
                        </a:solidFill>
                        <a:effectLst/>
                      </a:endParaRPr>
                    </a:p>
                  </a:txBody>
                  <a:tcPr marL="71652" marR="71652" marT="35826" marB="35826">
                    <a:lnL>
                      <a:noFill/>
                    </a:lnL>
                    <a:lnR>
                      <a:noFill/>
                    </a:lnR>
                    <a:lnT>
                      <a:noFill/>
                    </a:lnT>
                    <a:lnB>
                      <a:noFill/>
                    </a:lnB>
                    <a:solidFill>
                      <a:srgbClr val="CCCCCC"/>
                    </a:solidFill>
                  </a:tcPr>
                </a:tc>
                <a:tc>
                  <a:txBody>
                    <a:bodyPr/>
                    <a:lstStyle/>
                    <a:p>
                      <a:pPr algn="ctr" rtl="0" fontAlgn="base">
                        <a:lnSpc>
                          <a:spcPct val="100000"/>
                        </a:lnSpc>
                        <a:buNone/>
                      </a:pPr>
                      <a:r>
                        <a:rPr lang="en-US" sz="1400" b="0" i="0">
                          <a:solidFill>
                            <a:srgbClr val="000000"/>
                          </a:solidFill>
                          <a:effectLst/>
                          <a:latin typeface="Aptos" panose="020B0004020202020204" pitchFamily="34" charset="0"/>
                        </a:rPr>
                        <a:t>N/A </a:t>
                      </a:r>
                      <a:endParaRPr lang="en-US" sz="2800" b="0" i="0">
                        <a:solidFill>
                          <a:srgbClr val="000000"/>
                        </a:solidFill>
                        <a:effectLst/>
                      </a:endParaRPr>
                    </a:p>
                  </a:txBody>
                  <a:tcPr marL="71652" marR="71652" marT="35826" marB="35826">
                    <a:lnL>
                      <a:noFill/>
                    </a:lnL>
                    <a:lnR>
                      <a:noFill/>
                    </a:lnR>
                    <a:lnT>
                      <a:noFill/>
                    </a:lnT>
                    <a:lnB>
                      <a:noFill/>
                    </a:lnB>
                    <a:solidFill>
                      <a:srgbClr val="CCCCCC"/>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No presidential approvals granted as of December 11, 2025 </a:t>
                      </a:r>
                      <a:endParaRPr lang="en-US" sz="2800" b="0" i="0" dirty="0">
                        <a:solidFill>
                          <a:srgbClr val="000000"/>
                        </a:solidFill>
                        <a:effectLst/>
                      </a:endParaRPr>
                    </a:p>
                  </a:txBody>
                  <a:tcPr marL="71652" marR="71652" marT="35826" marB="35826">
                    <a:lnL>
                      <a:noFill/>
                    </a:lnL>
                    <a:lnR>
                      <a:noFill/>
                    </a:lnR>
                    <a:lnT>
                      <a:noFill/>
                    </a:lnT>
                    <a:lnB>
                      <a:noFill/>
                    </a:lnB>
                    <a:solidFill>
                      <a:srgbClr val="CCCCCC"/>
                    </a:solidFill>
                  </a:tcPr>
                </a:tc>
                <a:extLst>
                  <a:ext uri="{0D108BD9-81ED-4DB2-BD59-A6C34878D82A}">
                    <a16:rowId xmlns:a16="http://schemas.microsoft.com/office/drawing/2014/main" val="2315028083"/>
                  </a:ext>
                </a:extLst>
              </a:tr>
              <a:tr h="702406">
                <a:tc>
                  <a:txBody>
                    <a:bodyPr/>
                    <a:lstStyle/>
                    <a:p>
                      <a:pPr algn="ctr" rtl="0" fontAlgn="base">
                        <a:lnSpc>
                          <a:spcPct val="100000"/>
                        </a:lnSpc>
                        <a:buNone/>
                      </a:pPr>
                      <a:r>
                        <a:rPr lang="en-US" sz="1400" b="1" i="0" dirty="0">
                          <a:solidFill>
                            <a:srgbClr val="1B1B1B"/>
                          </a:solidFill>
                          <a:effectLst/>
                          <a:latin typeface="Aptos" panose="020B0004020202020204" pitchFamily="34" charset="0"/>
                        </a:rPr>
                        <a:t>Building Resilient Infrastructure and Communities (BRIC) program </a:t>
                      </a:r>
                      <a:endParaRPr lang="en-US" sz="2800" b="1" i="0" dirty="0">
                        <a:solidFill>
                          <a:srgbClr val="000000"/>
                        </a:solidFill>
                        <a:effectLst/>
                      </a:endParaRPr>
                    </a:p>
                  </a:txBody>
                  <a:tcPr marL="71652" marR="71652" marT="35826" marB="35826">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1B1B1B"/>
                          </a:solidFill>
                          <a:effectLst/>
                          <a:latin typeface="Aptos" panose="020B0004020202020204" pitchFamily="34" charset="0"/>
                        </a:rPr>
                        <a:t>Supports states, local, and territorial governments and Tribal Nations as they work to reduce their hazard risk. </a:t>
                      </a:r>
                      <a:endParaRPr lang="en-US" sz="2800" b="0" i="0" dirty="0">
                        <a:solidFill>
                          <a:srgbClr val="000000"/>
                        </a:solidFill>
                        <a:effectLst/>
                      </a:endParaRPr>
                    </a:p>
                  </a:txBody>
                  <a:tcPr marL="71652" marR="71652" marT="35826" marB="35826">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N/A </a:t>
                      </a:r>
                      <a:endParaRPr lang="en-US" sz="2800" b="0" i="0" dirty="0">
                        <a:solidFill>
                          <a:srgbClr val="000000"/>
                        </a:solidFill>
                        <a:effectLst/>
                      </a:endParaRPr>
                    </a:p>
                  </a:txBody>
                  <a:tcPr marL="71652" marR="71652" marT="35826" marB="35826">
                    <a:lnL>
                      <a:noFill/>
                    </a:lnL>
                    <a:lnR>
                      <a:noFill/>
                    </a:lnR>
                    <a:lnT>
                      <a:noFill/>
                    </a:lnT>
                    <a:lnB>
                      <a:noFill/>
                    </a:lnB>
                    <a:solidFill>
                      <a:schemeClr val="bg1"/>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Cancelled in April 2025, ordered to be reinstated in December 2025 (Raymond, 2025) </a:t>
                      </a:r>
                      <a:endParaRPr lang="en-US" sz="2800" b="0" i="0" dirty="0">
                        <a:solidFill>
                          <a:srgbClr val="000000"/>
                        </a:solidFill>
                        <a:effectLst/>
                      </a:endParaRPr>
                    </a:p>
                  </a:txBody>
                  <a:tcPr marL="71652" marR="71652" marT="35826" marB="35826">
                    <a:lnL>
                      <a:noFill/>
                    </a:lnL>
                    <a:lnR>
                      <a:noFill/>
                    </a:lnR>
                    <a:lnT>
                      <a:noFill/>
                    </a:lnT>
                    <a:lnB>
                      <a:noFill/>
                    </a:lnB>
                    <a:solidFill>
                      <a:schemeClr val="bg1"/>
                    </a:solidFill>
                  </a:tcPr>
                </a:tc>
                <a:extLst>
                  <a:ext uri="{0D108BD9-81ED-4DB2-BD59-A6C34878D82A}">
                    <a16:rowId xmlns:a16="http://schemas.microsoft.com/office/drawing/2014/main" val="1289702977"/>
                  </a:ext>
                </a:extLst>
              </a:tr>
              <a:tr h="540405">
                <a:tc>
                  <a:txBody>
                    <a:bodyPr/>
                    <a:lstStyle/>
                    <a:p>
                      <a:pPr algn="ctr" rtl="0" fontAlgn="base">
                        <a:lnSpc>
                          <a:spcPct val="100000"/>
                        </a:lnSpc>
                        <a:buNone/>
                      </a:pPr>
                      <a:r>
                        <a:rPr lang="en-US" sz="1400" b="1" i="0">
                          <a:solidFill>
                            <a:srgbClr val="000000"/>
                          </a:solidFill>
                          <a:effectLst/>
                          <a:latin typeface="Aptos" panose="020B0004020202020204" pitchFamily="34" charset="0"/>
                        </a:rPr>
                        <a:t>National Flood Insurance Program (NFIP) </a:t>
                      </a:r>
                      <a:endParaRPr lang="en-US" sz="2800" b="1" i="0">
                        <a:solidFill>
                          <a:srgbClr val="000000"/>
                        </a:solidFill>
                        <a:effectLst/>
                      </a:endParaRPr>
                    </a:p>
                  </a:txBody>
                  <a:tcPr marL="71652" marR="71652" marT="35826" marB="35826">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1400" b="0" i="0" dirty="0">
                          <a:solidFill>
                            <a:srgbClr val="1B1B1B"/>
                          </a:solidFill>
                          <a:effectLst/>
                          <a:latin typeface="Aptos" panose="020B0004020202020204" pitchFamily="34" charset="0"/>
                        </a:rPr>
                        <a:t>Flood insurance to property owners, renters, and businesses, to help them recover faster when floodwaters recede. </a:t>
                      </a:r>
                      <a:endParaRPr lang="en-US" sz="2800" b="0" i="0" dirty="0">
                        <a:solidFill>
                          <a:srgbClr val="000000"/>
                        </a:solidFill>
                        <a:effectLst/>
                      </a:endParaRPr>
                    </a:p>
                  </a:txBody>
                  <a:tcPr marL="71652" marR="71652" marT="35826" marB="35826">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$50,620,956 </a:t>
                      </a:r>
                      <a:endParaRPr lang="en-US" sz="2800" b="0" i="0" dirty="0">
                        <a:solidFill>
                          <a:srgbClr val="000000"/>
                        </a:solidFill>
                        <a:effectLst/>
                      </a:endParaRPr>
                    </a:p>
                  </a:txBody>
                  <a:tcPr marL="71652" marR="71652" marT="35826" marB="35826">
                    <a:lnL>
                      <a:noFill/>
                    </a:lnL>
                    <a:lnR>
                      <a:noFill/>
                    </a:lnR>
                    <a:lnT>
                      <a:noFill/>
                    </a:lnT>
                    <a:lnB w="9525" cap="flat" cmpd="sng" algn="ctr">
                      <a:solidFill>
                        <a:srgbClr val="000000"/>
                      </a:solidFill>
                      <a:prstDash val="solid"/>
                      <a:round/>
                      <a:headEnd type="none" w="med" len="med"/>
                      <a:tailEnd type="none" w="med" len="med"/>
                    </a:lnB>
                    <a:solidFill>
                      <a:srgbClr val="CCCCCC"/>
                    </a:solidFill>
                  </a:tcPr>
                </a:tc>
                <a:tc>
                  <a:txBody>
                    <a:bodyPr/>
                    <a:lstStyle/>
                    <a:p>
                      <a:pPr algn="ctr" rtl="0" fontAlgn="base">
                        <a:lnSpc>
                          <a:spcPct val="100000"/>
                        </a:lnSpc>
                        <a:buNone/>
                      </a:pPr>
                      <a:r>
                        <a:rPr lang="en-US" sz="1400" b="0" i="0" dirty="0">
                          <a:solidFill>
                            <a:srgbClr val="000000"/>
                          </a:solidFill>
                          <a:effectLst/>
                          <a:latin typeface="Aptos" panose="020B0004020202020204" pitchFamily="34" charset="0"/>
                        </a:rPr>
                        <a:t>Active </a:t>
                      </a:r>
                      <a:endParaRPr lang="en-US" sz="2800" b="0" i="0" dirty="0">
                        <a:solidFill>
                          <a:srgbClr val="000000"/>
                        </a:solidFill>
                        <a:effectLst/>
                      </a:endParaRPr>
                    </a:p>
                  </a:txBody>
                  <a:tcPr marL="71652" marR="71652" marT="35826" marB="35826">
                    <a:lnL>
                      <a:noFill/>
                    </a:lnL>
                    <a:lnR>
                      <a:noFill/>
                    </a:lnR>
                    <a:lnT>
                      <a:noFill/>
                    </a:lnT>
                    <a:lnB w="9525"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238017219"/>
                  </a:ext>
                </a:extLst>
              </a:tr>
            </a:tbl>
          </a:graphicData>
        </a:graphic>
      </p:graphicFrame>
      <p:sp>
        <p:nvSpPr>
          <p:cNvPr id="10" name="TextBox 9">
            <a:extLst>
              <a:ext uri="{FF2B5EF4-FFF2-40B4-BE49-F238E27FC236}">
                <a16:creationId xmlns:a16="http://schemas.microsoft.com/office/drawing/2014/main" id="{9BE5BC18-4694-7E6D-56B8-46C2706F6123}"/>
              </a:ext>
            </a:extLst>
          </p:cNvPr>
          <p:cNvSpPr txBox="1"/>
          <p:nvPr/>
        </p:nvSpPr>
        <p:spPr>
          <a:xfrm>
            <a:off x="3045272" y="5771033"/>
            <a:ext cx="5205197" cy="307777"/>
          </a:xfrm>
          <a:prstGeom prst="rect">
            <a:avLst/>
          </a:prstGeom>
          <a:noFill/>
        </p:spPr>
        <p:txBody>
          <a:bodyPr wrap="square">
            <a:spAutoFit/>
          </a:bodyPr>
          <a:lstStyle/>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FEMA (2026c); </a:t>
            </a:r>
            <a:r>
              <a:rPr lang="en-US" sz="1400" dirty="0" err="1">
                <a:solidFill>
                  <a:schemeClr val="bg1"/>
                </a:solidFill>
                <a:effectLst/>
                <a:latin typeface="Aptos" panose="020B0004020202020204" pitchFamily="34" charset="0"/>
                <a:ea typeface="Malgun Gothic" panose="020B0503020000020004" pitchFamily="34" charset="-127"/>
                <a:cs typeface="Tunga" panose="020B0502040204020203" pitchFamily="34" charset="0"/>
              </a:rPr>
              <a:t>Labowitz</a:t>
            </a: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 (2025); Raymond (2025)</a:t>
            </a:r>
          </a:p>
        </p:txBody>
      </p:sp>
    </p:spTree>
    <p:extLst>
      <p:ext uri="{BB962C8B-B14F-4D97-AF65-F5344CB8AC3E}">
        <p14:creationId xmlns:p14="http://schemas.microsoft.com/office/powerpoint/2010/main" val="133966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D3060-1CB6-3469-E537-98F6917C011B}"/>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2631223-FE7F-826C-B90B-1A6E559B9F3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4DFD7EEF-8EBB-414C-521D-E063E450021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7DC74EE9-3229-A82F-B5A0-5A77F14CA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BE1B9314-38B5-52DF-EFEF-96789D567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2" name="TextBox 11">
            <a:extLst>
              <a:ext uri="{FF2B5EF4-FFF2-40B4-BE49-F238E27FC236}">
                <a16:creationId xmlns:a16="http://schemas.microsoft.com/office/drawing/2014/main" id="{4D7BE690-1370-F0BA-D360-35285B3A1ADC}"/>
              </a:ext>
            </a:extLst>
          </p:cNvPr>
          <p:cNvSpPr txBox="1"/>
          <p:nvPr/>
        </p:nvSpPr>
        <p:spPr>
          <a:xfrm>
            <a:off x="1592979" y="5673263"/>
            <a:ext cx="6093912" cy="369332"/>
          </a:xfrm>
          <a:prstGeom prst="rect">
            <a:avLst/>
          </a:prstGeom>
          <a:noFill/>
        </p:spPr>
        <p:txBody>
          <a:bodyPr wrap="square">
            <a:spAutoFit/>
          </a:bodyPr>
          <a:lstStyle/>
          <a:p>
            <a:pPr marL="0" marR="0">
              <a:spcBef>
                <a:spcPts val="600"/>
              </a:spcBef>
              <a:spcAft>
                <a:spcPts val="600"/>
              </a:spcAft>
              <a:buNone/>
            </a:pPr>
            <a:r>
              <a:rPr lang="en-US" sz="18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FEMA (2026b)</a:t>
            </a:r>
          </a:p>
        </p:txBody>
      </p:sp>
      <p:pic>
        <p:nvPicPr>
          <p:cNvPr id="10" name="Picture 9" descr="Bar chart comparing funding amounts for Public Assistance and Individual and Households Program from 2021 to 2024. Public Assistance shows a sharp increase to $200 million in 2023, while Individual and Households Program peaks at $26 million in 2023, with both programs declining in 2024.">
            <a:extLst>
              <a:ext uri="{FF2B5EF4-FFF2-40B4-BE49-F238E27FC236}">
                <a16:creationId xmlns:a16="http://schemas.microsoft.com/office/drawing/2014/main" id="{8E1655B1-A271-566A-D098-924919E15381}"/>
              </a:ext>
            </a:extLst>
          </p:cNvPr>
          <p:cNvPicPr>
            <a:picLocks noChangeAspect="1"/>
          </p:cNvPicPr>
          <p:nvPr/>
        </p:nvPicPr>
        <p:blipFill>
          <a:blip r:embed="rId5"/>
          <a:stretch>
            <a:fillRect/>
          </a:stretch>
        </p:blipFill>
        <p:spPr>
          <a:xfrm>
            <a:off x="1592979" y="1297141"/>
            <a:ext cx="9980388" cy="4337209"/>
          </a:xfrm>
          <a:prstGeom prst="rect">
            <a:avLst/>
          </a:prstGeom>
        </p:spPr>
      </p:pic>
      <p:sp>
        <p:nvSpPr>
          <p:cNvPr id="13" name="TextBox 12">
            <a:extLst>
              <a:ext uri="{FF2B5EF4-FFF2-40B4-BE49-F238E27FC236}">
                <a16:creationId xmlns:a16="http://schemas.microsoft.com/office/drawing/2014/main" id="{ACF52B7F-15D4-0C13-5B81-7E896B946B65}"/>
              </a:ext>
            </a:extLst>
          </p:cNvPr>
          <p:cNvSpPr txBox="1"/>
          <p:nvPr/>
        </p:nvSpPr>
        <p:spPr>
          <a:xfrm>
            <a:off x="483163" y="353740"/>
            <a:ext cx="11090204" cy="954107"/>
          </a:xfrm>
          <a:prstGeom prst="rect">
            <a:avLst/>
          </a:prstGeom>
          <a:noFill/>
        </p:spPr>
        <p:txBody>
          <a:bodyPr wrap="square">
            <a:spAutoFit/>
          </a:bodyPr>
          <a:lstStyle/>
          <a:p>
            <a:pPr marL="0" marR="0">
              <a:spcAft>
                <a:spcPts val="1000"/>
              </a:spcAft>
              <a:buNone/>
            </a:pPr>
            <a:r>
              <a:rPr lang="en-US" sz="2800" b="1" i="1" dirty="0">
                <a:solidFill>
                  <a:schemeClr val="bg1"/>
                </a:solidFill>
                <a:effectLst/>
                <a:latin typeface="+mn-lt"/>
                <a:ea typeface="Malgun Gothic" panose="020B0503020000020004" pitchFamily="34" charset="-127"/>
                <a:cs typeface="Tunga" panose="020B0502040204020203" pitchFamily="34" charset="0"/>
              </a:rPr>
              <a:t>Figure 11-15 FEMA Public Assistance and Individuals and Households Program disbursements to Vermont 2021–2024</a:t>
            </a:r>
            <a:endParaRPr lang="en-US" b="1" i="1"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Tree>
    <p:extLst>
      <p:ext uri="{BB962C8B-B14F-4D97-AF65-F5344CB8AC3E}">
        <p14:creationId xmlns:p14="http://schemas.microsoft.com/office/powerpoint/2010/main" val="1980856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0855F-DD1E-E622-EBDC-540544DE5E7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E9535B6-D684-A7B7-C766-2E5C69FF0D86}"/>
              </a:ext>
            </a:extLst>
          </p:cNvPr>
          <p:cNvSpPr>
            <a:spLocks noGrp="1" noRot="1" noMove="1" noResize="1" noEditPoints="1" noAdjustHandles="1" noChangeArrowheads="1" noChangeShapeType="1"/>
          </p:cNvSpPr>
          <p:nvPr>
            <p:ph type="title"/>
          </p:nvPr>
        </p:nvSpPr>
        <p:spPr/>
        <p:txBody>
          <a:bodyPr/>
          <a:lstStyle/>
          <a:p>
            <a:r>
              <a:rPr lang="en-US" i="1" dirty="0"/>
              <a:t>Figure 11-16</a:t>
            </a:r>
          </a:p>
        </p:txBody>
      </p:sp>
      <p:grpSp>
        <p:nvGrpSpPr>
          <p:cNvPr id="7" name="Group 6">
            <a:extLst>
              <a:ext uri="{FF2B5EF4-FFF2-40B4-BE49-F238E27FC236}">
                <a16:creationId xmlns:a16="http://schemas.microsoft.com/office/drawing/2014/main" id="{8FEA3CAE-F517-27BB-30D7-19CEB0F24A7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00DC3CBA-788E-BB8B-6DA4-6058553411C3}"/>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BB2FE82-4092-2ACD-002F-398CC26A5A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39A6E7B-C0C5-EB6F-30AC-253FA9BD4A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pic>
        <p:nvPicPr>
          <p:cNvPr id="2" name="Picture 1" descr="Map of Vermont counties showing FEMA Public Assistance funding from 2022 to 2025, with funding ranges represented by varying shades of gray from light ($200,000-$1,000,000) to dark ($36,000,000-$121,000,000). Washington and Windsor counties receive the highest funding, while Bennington, Franklin, and Essex counties have the lowest.">
            <a:extLst>
              <a:ext uri="{FF2B5EF4-FFF2-40B4-BE49-F238E27FC236}">
                <a16:creationId xmlns:a16="http://schemas.microsoft.com/office/drawing/2014/main" id="{7CDAF4F9-4246-A50B-4E36-B228D9AFA71E}"/>
              </a:ext>
            </a:extLst>
          </p:cNvPr>
          <p:cNvPicPr>
            <a:picLocks noChangeAspect="1"/>
          </p:cNvPicPr>
          <p:nvPr/>
        </p:nvPicPr>
        <p:blipFill>
          <a:blip r:embed="rId5"/>
          <a:stretch>
            <a:fillRect/>
          </a:stretch>
        </p:blipFill>
        <p:spPr>
          <a:xfrm>
            <a:off x="5685606" y="254964"/>
            <a:ext cx="4232047" cy="6348071"/>
          </a:xfrm>
          <a:prstGeom prst="rect">
            <a:avLst/>
          </a:prstGeom>
        </p:spPr>
      </p:pic>
      <p:sp>
        <p:nvSpPr>
          <p:cNvPr id="10" name="TextBox 9">
            <a:extLst>
              <a:ext uri="{FF2B5EF4-FFF2-40B4-BE49-F238E27FC236}">
                <a16:creationId xmlns:a16="http://schemas.microsoft.com/office/drawing/2014/main" id="{AAE6EDEB-E93A-618C-7F39-1620104231CF}"/>
              </a:ext>
            </a:extLst>
          </p:cNvPr>
          <p:cNvSpPr txBox="1"/>
          <p:nvPr/>
        </p:nvSpPr>
        <p:spPr>
          <a:xfrm>
            <a:off x="620430" y="1557339"/>
            <a:ext cx="5065176" cy="2790508"/>
          </a:xfrm>
          <a:prstGeom prst="rect">
            <a:avLst/>
          </a:prstGeom>
          <a:noFill/>
        </p:spPr>
        <p:txBody>
          <a:bodyPr wrap="square">
            <a:spAutoFit/>
          </a:bodyPr>
          <a:lstStyle/>
          <a:p>
            <a:pPr marL="0" marR="0">
              <a:spcAft>
                <a:spcPts val="1000"/>
              </a:spcAft>
              <a:buNone/>
            </a:pPr>
            <a:r>
              <a:rPr lang="en-US" sz="2800" b="1" i="1" dirty="0">
                <a:solidFill>
                  <a:schemeClr val="bg1"/>
                </a:solidFill>
                <a:effectLst/>
                <a:latin typeface="+mn-lt"/>
                <a:ea typeface="Malgun Gothic" panose="020B0503020000020004" pitchFamily="34" charset="-127"/>
                <a:cs typeface="Tunga" panose="020B0502040204020203" pitchFamily="34" charset="0"/>
              </a:rPr>
              <a:t>Federal Emergency Management Agency Public Assistance awards by county 2022–2025</a:t>
            </a:r>
          </a:p>
          <a:p>
            <a:pPr marL="0" marR="0">
              <a:spcBef>
                <a:spcPts val="600"/>
              </a:spcBef>
              <a:spcAft>
                <a:spcPts val="600"/>
              </a:spcAft>
              <a:buNone/>
            </a:pPr>
            <a:r>
              <a:rPr lang="en-US" sz="2000" dirty="0">
                <a:solidFill>
                  <a:schemeClr val="bg1"/>
                </a:solidFill>
                <a:effectLst/>
                <a:latin typeface="+mn-lt"/>
                <a:ea typeface="Malgun Gothic" panose="020B0503020000020004" pitchFamily="34" charset="-127"/>
                <a:cs typeface="Tunga" panose="020B0502040204020203" pitchFamily="34" charset="0"/>
              </a:rPr>
              <a:t>Source: </a:t>
            </a:r>
            <a:r>
              <a:rPr lang="en-US" sz="2000" dirty="0">
                <a:solidFill>
                  <a:schemeClr val="bg1"/>
                </a:solidFill>
                <a:effectLst/>
                <a:latin typeface="+mn-lt"/>
                <a:ea typeface="Malgun Gothic" panose="020B0503020000020004" pitchFamily="34" charset="-127"/>
                <a:cs typeface="Times New Roman" panose="02020603050405020304" pitchFamily="18" charset="0"/>
              </a:rPr>
              <a:t>FEMA (2026c); </a:t>
            </a:r>
            <a:r>
              <a:rPr lang="en-US" sz="2000" dirty="0" err="1">
                <a:solidFill>
                  <a:schemeClr val="bg1"/>
                </a:solidFill>
                <a:effectLst/>
                <a:latin typeface="+mn-lt"/>
                <a:ea typeface="Malgun Gothic" panose="020B0503020000020004" pitchFamily="34" charset="-127"/>
                <a:cs typeface="Times New Roman" panose="02020603050405020304" pitchFamily="18" charset="0"/>
              </a:rPr>
              <a:t>PolicyMap</a:t>
            </a:r>
            <a:r>
              <a:rPr lang="en-US" sz="2000" dirty="0">
                <a:solidFill>
                  <a:schemeClr val="bg1"/>
                </a:solidFill>
                <a:effectLst/>
                <a:latin typeface="+mn-lt"/>
                <a:ea typeface="Malgun Gothic" panose="020B0503020000020004" pitchFamily="34" charset="-127"/>
                <a:cs typeface="Times New Roman" panose="02020603050405020304" pitchFamily="18" charset="0"/>
              </a:rPr>
              <a:t> (2025</a:t>
            </a:r>
            <a:r>
              <a:rPr lang="en-US" sz="2000" dirty="0">
                <a:solidFill>
                  <a:schemeClr val="bg1"/>
                </a:solidFill>
                <a:effectLst/>
                <a:latin typeface="+mn-lt"/>
                <a:ea typeface="Malgun Gothic" panose="020B0503020000020004" pitchFamily="34" charset="-127"/>
                <a:cs typeface="Tunga" panose="020B0502040204020203" pitchFamily="34" charset="0"/>
              </a:rPr>
              <a:t>)</a:t>
            </a:r>
          </a:p>
          <a:p>
            <a:pPr marL="0" marR="0">
              <a:spcBef>
                <a:spcPts val="600"/>
              </a:spcBef>
              <a:spcAft>
                <a:spcPts val="600"/>
              </a:spcAft>
              <a:buNone/>
            </a:pPr>
            <a:r>
              <a:rPr lang="en-US" sz="2000" dirty="0">
                <a:solidFill>
                  <a:schemeClr val="bg1"/>
                </a:solidFill>
                <a:effectLst/>
                <a:latin typeface="+mn-lt"/>
                <a:ea typeface="Malgun Gothic" panose="020B0503020000020004" pitchFamily="34" charset="-127"/>
                <a:cs typeface="Tunga" panose="020B0502040204020203" pitchFamily="34" charset="0"/>
              </a:rPr>
              <a:t>Note: Visualization by Hannah C. Turner</a:t>
            </a:r>
            <a:endParaRPr lang="en-US" sz="1050"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Tree>
    <p:extLst>
      <p:ext uri="{BB962C8B-B14F-4D97-AF65-F5344CB8AC3E}">
        <p14:creationId xmlns:p14="http://schemas.microsoft.com/office/powerpoint/2010/main" val="286390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C19F9-9E72-B237-5958-F23D5A4ABBD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6DB3B20-C762-7EAF-BB7F-6267B9CBCF60}"/>
              </a:ext>
            </a:extLst>
          </p:cNvPr>
          <p:cNvSpPr>
            <a:spLocks noGrp="1" noRot="1" noMove="1" noResize="1" noEditPoints="1" noAdjustHandles="1" noChangeArrowheads="1" noChangeShapeType="1"/>
          </p:cNvSpPr>
          <p:nvPr>
            <p:ph type="title"/>
          </p:nvPr>
        </p:nvSpPr>
        <p:spPr/>
        <p:txBody>
          <a:bodyPr/>
          <a:lstStyle/>
          <a:p>
            <a:r>
              <a:rPr lang="en-US" i="1" dirty="0"/>
              <a:t>Figure 11-17</a:t>
            </a:r>
          </a:p>
        </p:txBody>
      </p:sp>
      <p:grpSp>
        <p:nvGrpSpPr>
          <p:cNvPr id="7" name="Group 6">
            <a:extLst>
              <a:ext uri="{FF2B5EF4-FFF2-40B4-BE49-F238E27FC236}">
                <a16:creationId xmlns:a16="http://schemas.microsoft.com/office/drawing/2014/main" id="{9FFB8360-65C5-AE3B-2899-6EE4237741A8}"/>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621623F-8B42-5C03-B870-B64A3FD5E43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463EA8A8-1149-82BD-DFB6-DABFDA64BD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9B13EC1A-DE8C-3FBF-AA41-D8186467C0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45ED6A8D-E34B-CFBB-179B-D69E52162C64}"/>
              </a:ext>
            </a:extLst>
          </p:cNvPr>
          <p:cNvSpPr txBox="1"/>
          <p:nvPr/>
        </p:nvSpPr>
        <p:spPr>
          <a:xfrm>
            <a:off x="620430" y="1446447"/>
            <a:ext cx="4388683" cy="1938992"/>
          </a:xfrm>
          <a:prstGeom prst="rect">
            <a:avLst/>
          </a:prstGeom>
          <a:noFill/>
        </p:spPr>
        <p:txBody>
          <a:bodyPr wrap="square" rtlCol="0">
            <a:spAutoFit/>
          </a:bodyPr>
          <a:lstStyle/>
          <a:p>
            <a:r>
              <a:rPr lang="en-US" sz="2400" b="1" i="1" dirty="0">
                <a:solidFill>
                  <a:schemeClr val="bg1"/>
                </a:solidFill>
              </a:rPr>
              <a:t>Federal Emergency Management Agency Individuals and Households Program assistance by zip code for 2022–2025</a:t>
            </a:r>
            <a:endParaRPr lang="en-BR" sz="2400" b="1" i="1" dirty="0">
              <a:solidFill>
                <a:schemeClr val="bg1"/>
              </a:solidFill>
            </a:endParaRPr>
          </a:p>
        </p:txBody>
      </p:sp>
      <p:pic>
        <p:nvPicPr>
          <p:cNvPr id="2" name="Picture 1" descr="Map of Vermont showing FEMA Individuals and Households Program funding from 2022 to 2025 by county, with color gradients from light gray ($0-$100,000) to dark gray ($2,000,000-$4,800,000). Map includes labeled legend, county boundaries, and a scale bar indicating distances up to 20 miles, highlighting areas with varying levels of FEMA assistance. Darker, higher, concentrations are clustered as a band across the middle of the state, and in the southeastern region.">
            <a:extLst>
              <a:ext uri="{FF2B5EF4-FFF2-40B4-BE49-F238E27FC236}">
                <a16:creationId xmlns:a16="http://schemas.microsoft.com/office/drawing/2014/main" id="{9D4336E8-9DEE-26C5-F159-0E168E69FFE2}"/>
              </a:ext>
            </a:extLst>
          </p:cNvPr>
          <p:cNvPicPr>
            <a:picLocks noChangeAspect="1"/>
          </p:cNvPicPr>
          <p:nvPr/>
        </p:nvPicPr>
        <p:blipFill>
          <a:blip r:embed="rId5"/>
          <a:stretch>
            <a:fillRect/>
          </a:stretch>
        </p:blipFill>
        <p:spPr>
          <a:xfrm>
            <a:off x="5486401" y="286224"/>
            <a:ext cx="4258848" cy="6388273"/>
          </a:xfrm>
          <a:prstGeom prst="rect">
            <a:avLst/>
          </a:prstGeom>
        </p:spPr>
      </p:pic>
      <p:sp>
        <p:nvSpPr>
          <p:cNvPr id="10" name="TextBox 9">
            <a:extLst>
              <a:ext uri="{FF2B5EF4-FFF2-40B4-BE49-F238E27FC236}">
                <a16:creationId xmlns:a16="http://schemas.microsoft.com/office/drawing/2014/main" id="{40C34198-AAC3-B09A-8043-DFB918191FE7}"/>
              </a:ext>
            </a:extLst>
          </p:cNvPr>
          <p:cNvSpPr txBox="1"/>
          <p:nvPr/>
        </p:nvSpPr>
        <p:spPr>
          <a:xfrm>
            <a:off x="620430" y="3593541"/>
            <a:ext cx="6093912" cy="800219"/>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a:t>
            </a:r>
            <a:r>
              <a:rPr lang="en-US" dirty="0">
                <a:solidFill>
                  <a:schemeClr val="bg1"/>
                </a:solidFill>
                <a:effectLst/>
                <a:latin typeface="Aptos" panose="020B0004020202020204" pitchFamily="34" charset="0"/>
                <a:ea typeface="Malgun Gothic" panose="020B0503020000020004" pitchFamily="34" charset="-127"/>
                <a:cs typeface="Times New Roman" panose="02020603050405020304" pitchFamily="18" charset="0"/>
              </a:rPr>
              <a:t>FEMA (2026c); </a:t>
            </a:r>
            <a:r>
              <a:rPr lang="en-US" dirty="0" err="1">
                <a:solidFill>
                  <a:schemeClr val="bg1"/>
                </a:solidFill>
                <a:effectLst/>
                <a:latin typeface="Aptos" panose="020B0004020202020204" pitchFamily="34" charset="0"/>
                <a:ea typeface="Malgun Gothic" panose="020B0503020000020004" pitchFamily="34" charset="-127"/>
                <a:cs typeface="Times New Roman" panose="02020603050405020304" pitchFamily="18" charset="0"/>
              </a:rPr>
              <a:t>PolicyMap</a:t>
            </a:r>
            <a:r>
              <a:rPr lang="en-US" dirty="0">
                <a:solidFill>
                  <a:schemeClr val="bg1"/>
                </a:solidFill>
                <a:effectLst/>
                <a:latin typeface="Aptos" panose="020B0004020202020204" pitchFamily="34" charset="0"/>
                <a:ea typeface="Malgun Gothic" panose="020B0503020000020004" pitchFamily="34" charset="-127"/>
                <a:cs typeface="Times New Roman" panose="02020603050405020304" pitchFamily="18" charset="0"/>
              </a:rPr>
              <a:t> (2025</a:t>
            </a: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a:t>
            </a:r>
          </a:p>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Visualization by Hannah C. Turner</a:t>
            </a:r>
          </a:p>
        </p:txBody>
      </p:sp>
    </p:spTree>
    <p:extLst>
      <p:ext uri="{BB962C8B-B14F-4D97-AF65-F5344CB8AC3E}">
        <p14:creationId xmlns:p14="http://schemas.microsoft.com/office/powerpoint/2010/main" val="2489759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B363D-786B-58E1-C63D-A3F7203100F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7C45B5-57DE-A926-BF82-E45E1C2CEEC7}"/>
              </a:ext>
            </a:extLst>
          </p:cNvPr>
          <p:cNvSpPr>
            <a:spLocks noGrp="1" noRot="1" noMove="1" noResize="1" noEditPoints="1" noAdjustHandles="1" noChangeArrowheads="1" noChangeShapeType="1"/>
          </p:cNvSpPr>
          <p:nvPr>
            <p:ph type="title"/>
          </p:nvPr>
        </p:nvSpPr>
        <p:spPr/>
        <p:txBody>
          <a:bodyPr/>
          <a:lstStyle/>
          <a:p>
            <a:r>
              <a:rPr lang="en-US" i="1" dirty="0"/>
              <a:t>Figure 11-18</a:t>
            </a:r>
          </a:p>
        </p:txBody>
      </p:sp>
      <p:grpSp>
        <p:nvGrpSpPr>
          <p:cNvPr id="7" name="Group 6">
            <a:extLst>
              <a:ext uri="{FF2B5EF4-FFF2-40B4-BE49-F238E27FC236}">
                <a16:creationId xmlns:a16="http://schemas.microsoft.com/office/drawing/2014/main" id="{55359543-6255-F3C9-2242-058B9C580B3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F8B2886-9961-BBBE-336E-C2E92C17EC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48DA2493-13DD-7513-EEEF-0C03ACA256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9A3923C5-453F-1DFC-7441-2EA055E1BF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DDA67FE6-293C-122F-3048-69852FC463AC}"/>
              </a:ext>
            </a:extLst>
          </p:cNvPr>
          <p:cNvSpPr txBox="1"/>
          <p:nvPr/>
        </p:nvSpPr>
        <p:spPr>
          <a:xfrm>
            <a:off x="541462" y="1630468"/>
            <a:ext cx="4388683" cy="2246769"/>
          </a:xfrm>
          <a:prstGeom prst="rect">
            <a:avLst/>
          </a:prstGeom>
          <a:noFill/>
        </p:spPr>
        <p:txBody>
          <a:bodyPr wrap="square" rtlCol="0">
            <a:spAutoFit/>
          </a:bodyPr>
          <a:lstStyle/>
          <a:p>
            <a:r>
              <a:rPr lang="en-US" sz="2800" b="1" i="1" dirty="0">
                <a:solidFill>
                  <a:schemeClr val="bg1"/>
                </a:solidFill>
              </a:rPr>
              <a:t>Federal Emergency Management Agency records of property damage by zip code for 2022–2025</a:t>
            </a:r>
            <a:endParaRPr lang="en-BR" sz="2800" b="1" i="1" dirty="0">
              <a:solidFill>
                <a:schemeClr val="bg1"/>
              </a:solidFill>
            </a:endParaRPr>
          </a:p>
        </p:txBody>
      </p:sp>
      <p:pic>
        <p:nvPicPr>
          <p:cNvPr id="4" name="Picture 3" descr="Map of Vermont showing FEMA property damage estimates from 2022 to 2025 by county, with color-coded ranges from $0 to $4.3 million and areas marked as no data. Darker shades indicate higher damage amounts, with a legend, north arrow, and scale bar included for reference. Darker, higher values are concentrated in a band extending from the Burlington area to Montpelier.">
            <a:extLst>
              <a:ext uri="{FF2B5EF4-FFF2-40B4-BE49-F238E27FC236}">
                <a16:creationId xmlns:a16="http://schemas.microsoft.com/office/drawing/2014/main" id="{DE34FB31-B71B-4A83-5BBE-EFD46B3CE3DD}"/>
              </a:ext>
            </a:extLst>
          </p:cNvPr>
          <p:cNvPicPr>
            <a:picLocks noChangeAspect="1"/>
          </p:cNvPicPr>
          <p:nvPr/>
        </p:nvPicPr>
        <p:blipFill>
          <a:blip r:embed="rId5"/>
          <a:stretch>
            <a:fillRect/>
          </a:stretch>
        </p:blipFill>
        <p:spPr>
          <a:xfrm>
            <a:off x="5361141" y="250578"/>
            <a:ext cx="4296426" cy="6444640"/>
          </a:xfrm>
          <a:prstGeom prst="rect">
            <a:avLst/>
          </a:prstGeom>
        </p:spPr>
      </p:pic>
      <p:sp>
        <p:nvSpPr>
          <p:cNvPr id="10" name="TextBox 9">
            <a:extLst>
              <a:ext uri="{FF2B5EF4-FFF2-40B4-BE49-F238E27FC236}">
                <a16:creationId xmlns:a16="http://schemas.microsoft.com/office/drawing/2014/main" id="{84ABFA2A-AF4A-1DDD-D606-C7A249A00FF0}"/>
              </a:ext>
            </a:extLst>
          </p:cNvPr>
          <p:cNvSpPr txBox="1"/>
          <p:nvPr/>
        </p:nvSpPr>
        <p:spPr>
          <a:xfrm>
            <a:off x="541462" y="4102016"/>
            <a:ext cx="6093912" cy="800219"/>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a:t>
            </a:r>
            <a:r>
              <a:rPr lang="en-US" dirty="0">
                <a:solidFill>
                  <a:schemeClr val="bg1"/>
                </a:solidFill>
                <a:effectLst/>
                <a:latin typeface="Aptos" panose="020B0004020202020204" pitchFamily="34" charset="0"/>
                <a:ea typeface="Malgun Gothic" panose="020B0503020000020004" pitchFamily="34" charset="-127"/>
                <a:cs typeface="Times New Roman" panose="02020603050405020304" pitchFamily="18" charset="0"/>
              </a:rPr>
              <a:t>FEMA (2026c); </a:t>
            </a:r>
            <a:r>
              <a:rPr lang="en-US" dirty="0" err="1">
                <a:solidFill>
                  <a:schemeClr val="bg1"/>
                </a:solidFill>
                <a:effectLst/>
                <a:latin typeface="Aptos" panose="020B0004020202020204" pitchFamily="34" charset="0"/>
                <a:ea typeface="Malgun Gothic" panose="020B0503020000020004" pitchFamily="34" charset="-127"/>
                <a:cs typeface="Times New Roman" panose="02020603050405020304" pitchFamily="18" charset="0"/>
              </a:rPr>
              <a:t>PolicyMap</a:t>
            </a:r>
            <a:r>
              <a:rPr lang="en-US" dirty="0">
                <a:solidFill>
                  <a:schemeClr val="bg1"/>
                </a:solidFill>
                <a:effectLst/>
                <a:latin typeface="Aptos" panose="020B0004020202020204" pitchFamily="34" charset="0"/>
                <a:ea typeface="Malgun Gothic" panose="020B0503020000020004" pitchFamily="34" charset="-127"/>
                <a:cs typeface="Times New Roman" panose="02020603050405020304" pitchFamily="18" charset="0"/>
              </a:rPr>
              <a:t> (2025</a:t>
            </a: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a:t>
            </a:r>
          </a:p>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Visualization by Hannah C. Turner</a:t>
            </a:r>
          </a:p>
        </p:txBody>
      </p:sp>
    </p:spTree>
    <p:extLst>
      <p:ext uri="{BB962C8B-B14F-4D97-AF65-F5344CB8AC3E}">
        <p14:creationId xmlns:p14="http://schemas.microsoft.com/office/powerpoint/2010/main" val="3915719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8D393-AFB0-295C-5503-4CA3A0E13B8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3D395F-31F4-6090-1243-0E9AC2CC006B}"/>
              </a:ext>
            </a:extLst>
          </p:cNvPr>
          <p:cNvSpPr>
            <a:spLocks noGrp="1" noRot="1" noMove="1" noResize="1" noEditPoints="1" noAdjustHandles="1" noChangeArrowheads="1" noChangeShapeType="1"/>
          </p:cNvSpPr>
          <p:nvPr>
            <p:ph type="title"/>
          </p:nvPr>
        </p:nvSpPr>
        <p:spPr/>
        <p:txBody>
          <a:bodyPr/>
          <a:lstStyle/>
          <a:p>
            <a:r>
              <a:rPr lang="en-US" i="1" dirty="0"/>
              <a:t>Figure 11-19</a:t>
            </a:r>
          </a:p>
        </p:txBody>
      </p:sp>
      <p:grpSp>
        <p:nvGrpSpPr>
          <p:cNvPr id="7" name="Group 6">
            <a:extLst>
              <a:ext uri="{FF2B5EF4-FFF2-40B4-BE49-F238E27FC236}">
                <a16:creationId xmlns:a16="http://schemas.microsoft.com/office/drawing/2014/main" id="{9F4DD3B9-5523-0D12-74B9-53509DF05F85}"/>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C3F487C-46B1-272A-80F5-0193DDAA788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595C67E6-20CB-F441-63F5-932A2A417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2299885F-F548-FD78-EE45-64F61BDDDF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365861F5-D9DF-1D5B-C5DA-D157ACF68BE6}"/>
              </a:ext>
            </a:extLst>
          </p:cNvPr>
          <p:cNvSpPr txBox="1"/>
          <p:nvPr/>
        </p:nvSpPr>
        <p:spPr>
          <a:xfrm>
            <a:off x="620430" y="1541469"/>
            <a:ext cx="3495909" cy="1384995"/>
          </a:xfrm>
          <a:prstGeom prst="rect">
            <a:avLst/>
          </a:prstGeom>
          <a:noFill/>
        </p:spPr>
        <p:txBody>
          <a:bodyPr wrap="square" rtlCol="0">
            <a:spAutoFit/>
          </a:bodyPr>
          <a:lstStyle/>
          <a:p>
            <a:r>
              <a:rPr lang="en-US" sz="2800" b="1" i="1" dirty="0">
                <a:solidFill>
                  <a:schemeClr val="bg1"/>
                </a:solidFill>
              </a:rPr>
              <a:t>Map of long-term recovery groups (LTRGs) in Vermont </a:t>
            </a:r>
            <a:endParaRPr lang="en-BR" sz="2800" b="1" i="1" dirty="0">
              <a:solidFill>
                <a:schemeClr val="bg1"/>
              </a:solidFill>
            </a:endParaRPr>
          </a:p>
        </p:txBody>
      </p:sp>
      <p:pic>
        <p:nvPicPr>
          <p:cNvPr id="10" name="Picture 9" descr="Vermont, each region color-coded and labeled with group names such as Lamoille Area Recovery Network, Community Resilience for Waterbury Area, and Upper Valley Strong. The map highlights geographic distribution and coverage of disaster recovery efforts, with distinct colors representing different LTRG territories and key locations marked for reference.">
            <a:extLst>
              <a:ext uri="{FF2B5EF4-FFF2-40B4-BE49-F238E27FC236}">
                <a16:creationId xmlns:a16="http://schemas.microsoft.com/office/drawing/2014/main" id="{1AB5DC54-4AD7-9110-3210-1F3C193996D7}"/>
              </a:ext>
            </a:extLst>
          </p:cNvPr>
          <p:cNvPicPr>
            <a:picLocks noChangeAspect="1"/>
          </p:cNvPicPr>
          <p:nvPr/>
        </p:nvPicPr>
        <p:blipFill>
          <a:blip r:embed="rId5"/>
          <a:srcRect l="30226" r="20000"/>
          <a:stretch>
            <a:fillRect/>
          </a:stretch>
        </p:blipFill>
        <p:spPr>
          <a:xfrm>
            <a:off x="4449120" y="266214"/>
            <a:ext cx="5639443" cy="6373210"/>
          </a:xfrm>
          <a:prstGeom prst="rect">
            <a:avLst/>
          </a:prstGeom>
        </p:spPr>
      </p:pic>
      <p:sp>
        <p:nvSpPr>
          <p:cNvPr id="4" name="TextBox 3">
            <a:extLst>
              <a:ext uri="{FF2B5EF4-FFF2-40B4-BE49-F238E27FC236}">
                <a16:creationId xmlns:a16="http://schemas.microsoft.com/office/drawing/2014/main" id="{2287045C-7C28-4B78-2CBE-AC167E6DA145}"/>
              </a:ext>
            </a:extLst>
          </p:cNvPr>
          <p:cNvSpPr txBox="1"/>
          <p:nvPr/>
        </p:nvSpPr>
        <p:spPr>
          <a:xfrm>
            <a:off x="620430" y="3104330"/>
            <a:ext cx="3659275" cy="707886"/>
          </a:xfrm>
          <a:prstGeom prst="rect">
            <a:avLst/>
          </a:prstGeom>
          <a:noFill/>
        </p:spPr>
        <p:txBody>
          <a:bodyPr wrap="square">
            <a:spAutoFit/>
          </a:bodyPr>
          <a:lstStyle/>
          <a:p>
            <a:pPr marL="0" marR="0">
              <a:spcBef>
                <a:spcPts val="600"/>
              </a:spcBef>
              <a:spcAft>
                <a:spcPts val="600"/>
              </a:spcAft>
              <a:buNone/>
            </a:pPr>
            <a:r>
              <a:rPr lang="en-US" sz="20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Disaster Recovery (2026)</a:t>
            </a:r>
          </a:p>
        </p:txBody>
      </p:sp>
    </p:spTree>
    <p:extLst>
      <p:ext uri="{BB962C8B-B14F-4D97-AF65-F5344CB8AC3E}">
        <p14:creationId xmlns:p14="http://schemas.microsoft.com/office/powerpoint/2010/main" val="13750723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7387B-D02D-29EE-8929-68E075856A5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02F148-015A-A732-4D18-1A8A337229FD}"/>
              </a:ext>
            </a:extLst>
          </p:cNvPr>
          <p:cNvSpPr>
            <a:spLocks noGrp="1" noRot="1" noMove="1" noResize="1" noEditPoints="1" noAdjustHandles="1" noChangeArrowheads="1" noChangeShapeType="1"/>
          </p:cNvSpPr>
          <p:nvPr>
            <p:ph type="title"/>
          </p:nvPr>
        </p:nvSpPr>
        <p:spPr/>
        <p:txBody>
          <a:bodyPr/>
          <a:lstStyle/>
          <a:p>
            <a:r>
              <a:rPr lang="en-US" i="1" dirty="0"/>
              <a:t>Table 11-10</a:t>
            </a:r>
          </a:p>
        </p:txBody>
      </p:sp>
      <p:grpSp>
        <p:nvGrpSpPr>
          <p:cNvPr id="7" name="Group 6">
            <a:extLst>
              <a:ext uri="{FF2B5EF4-FFF2-40B4-BE49-F238E27FC236}">
                <a16:creationId xmlns:a16="http://schemas.microsoft.com/office/drawing/2014/main" id="{1C7536DF-E4E2-7E59-79B1-8DF29922E172}"/>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0F89765C-83AA-8D99-AD09-89A39198E0E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3689ABBE-8233-329A-144A-BDD9CC17DB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8731003A-ED63-5238-7A2A-A52E057A3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1" name="TextBox 10">
            <a:extLst>
              <a:ext uri="{FF2B5EF4-FFF2-40B4-BE49-F238E27FC236}">
                <a16:creationId xmlns:a16="http://schemas.microsoft.com/office/drawing/2014/main" id="{3161792A-CE1F-8558-E070-D81EE22C9D56}"/>
              </a:ext>
            </a:extLst>
          </p:cNvPr>
          <p:cNvSpPr txBox="1"/>
          <p:nvPr/>
        </p:nvSpPr>
        <p:spPr>
          <a:xfrm>
            <a:off x="694701" y="1419226"/>
            <a:ext cx="2299562" cy="2862322"/>
          </a:xfrm>
          <a:prstGeom prst="rect">
            <a:avLst/>
          </a:prstGeom>
          <a:noFill/>
        </p:spPr>
        <p:txBody>
          <a:bodyPr wrap="square" rtlCol="0">
            <a:spAutoFit/>
          </a:bodyPr>
          <a:lstStyle/>
          <a:p>
            <a:r>
              <a:rPr lang="en-US" sz="2000" b="1" i="1" dirty="0">
                <a:solidFill>
                  <a:schemeClr val="bg1"/>
                </a:solidFill>
              </a:rPr>
              <a:t>Residential properties by county that reported their flood insurance status in Vermont 211 reports for the July 2023 and July 2024 flood events</a:t>
            </a:r>
            <a:endParaRPr lang="en-BR" sz="2000" b="1" i="1" dirty="0">
              <a:solidFill>
                <a:schemeClr val="bg1"/>
              </a:solidFill>
            </a:endParaRPr>
          </a:p>
        </p:txBody>
      </p:sp>
      <p:graphicFrame>
        <p:nvGraphicFramePr>
          <p:cNvPr id="12" name="Table 11">
            <a:extLst>
              <a:ext uri="{FF2B5EF4-FFF2-40B4-BE49-F238E27FC236}">
                <a16:creationId xmlns:a16="http://schemas.microsoft.com/office/drawing/2014/main" id="{0579BC35-23ED-315B-F45A-6DAC2D4D7EC9}"/>
              </a:ext>
            </a:extLst>
          </p:cNvPr>
          <p:cNvGraphicFramePr>
            <a:graphicFrameLocks noGrp="1"/>
          </p:cNvGraphicFramePr>
          <p:nvPr>
            <p:extLst>
              <p:ext uri="{D42A27DB-BD31-4B8C-83A1-F6EECF244321}">
                <p14:modId xmlns:p14="http://schemas.microsoft.com/office/powerpoint/2010/main" val="4067852604"/>
              </p:ext>
            </p:extLst>
          </p:nvPr>
        </p:nvGraphicFramePr>
        <p:xfrm>
          <a:off x="2994262" y="583147"/>
          <a:ext cx="8909745" cy="5959025"/>
        </p:xfrm>
        <a:graphic>
          <a:graphicData uri="http://schemas.openxmlformats.org/drawingml/2006/table">
            <a:tbl>
              <a:tblPr/>
              <a:tblGrid>
                <a:gridCol w="1651695">
                  <a:extLst>
                    <a:ext uri="{9D8B030D-6E8A-4147-A177-3AD203B41FA5}">
                      <a16:colId xmlns:a16="http://schemas.microsoft.com/office/drawing/2014/main" val="1000467421"/>
                    </a:ext>
                  </a:extLst>
                </a:gridCol>
                <a:gridCol w="1209675">
                  <a:extLst>
                    <a:ext uri="{9D8B030D-6E8A-4147-A177-3AD203B41FA5}">
                      <a16:colId xmlns:a16="http://schemas.microsoft.com/office/drawing/2014/main" val="3755687056"/>
                    </a:ext>
                  </a:extLst>
                </a:gridCol>
                <a:gridCol w="1055257">
                  <a:extLst>
                    <a:ext uri="{9D8B030D-6E8A-4147-A177-3AD203B41FA5}">
                      <a16:colId xmlns:a16="http://schemas.microsoft.com/office/drawing/2014/main" val="3212969148"/>
                    </a:ext>
                  </a:extLst>
                </a:gridCol>
                <a:gridCol w="1364093">
                  <a:extLst>
                    <a:ext uri="{9D8B030D-6E8A-4147-A177-3AD203B41FA5}">
                      <a16:colId xmlns:a16="http://schemas.microsoft.com/office/drawing/2014/main" val="828399947"/>
                    </a:ext>
                  </a:extLst>
                </a:gridCol>
                <a:gridCol w="1209675">
                  <a:extLst>
                    <a:ext uri="{9D8B030D-6E8A-4147-A177-3AD203B41FA5}">
                      <a16:colId xmlns:a16="http://schemas.microsoft.com/office/drawing/2014/main" val="3735447369"/>
                    </a:ext>
                  </a:extLst>
                </a:gridCol>
                <a:gridCol w="1007632">
                  <a:extLst>
                    <a:ext uri="{9D8B030D-6E8A-4147-A177-3AD203B41FA5}">
                      <a16:colId xmlns:a16="http://schemas.microsoft.com/office/drawing/2014/main" val="364573140"/>
                    </a:ext>
                  </a:extLst>
                </a:gridCol>
                <a:gridCol w="1411718">
                  <a:extLst>
                    <a:ext uri="{9D8B030D-6E8A-4147-A177-3AD203B41FA5}">
                      <a16:colId xmlns:a16="http://schemas.microsoft.com/office/drawing/2014/main" val="3135120291"/>
                    </a:ext>
                  </a:extLst>
                </a:gridCol>
              </a:tblGrid>
              <a:tr h="310692">
                <a:tc>
                  <a:txBody>
                    <a:bodyPr/>
                    <a:lstStyle/>
                    <a:p>
                      <a:pPr algn="ctr" rtl="0" fontAlgn="base">
                        <a:lnSpc>
                          <a:spcPts val="2000"/>
                        </a:lnSpc>
                        <a:buNone/>
                      </a:pPr>
                      <a:r>
                        <a:rPr lang="en-US" sz="2400" b="1" i="0" dirty="0">
                          <a:solidFill>
                            <a:srgbClr val="000000"/>
                          </a:solidFill>
                          <a:effectLst/>
                          <a:latin typeface="Aptos" panose="020B0004020202020204" pitchFamily="34" charset="0"/>
                        </a:rPr>
                        <a:t> </a:t>
                      </a:r>
                    </a:p>
                  </a:txBody>
                  <a:tcPr marL="87660" marR="87660" marT="43830" marB="43830">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gridSpan="3">
                  <a:txBody>
                    <a:bodyPr/>
                    <a:lstStyle/>
                    <a:p>
                      <a:pPr algn="ctr" rtl="0" fontAlgn="base">
                        <a:lnSpc>
                          <a:spcPts val="2000"/>
                        </a:lnSpc>
                        <a:buNone/>
                      </a:pPr>
                      <a:r>
                        <a:rPr lang="en-US" sz="2400" b="1" i="0" dirty="0">
                          <a:solidFill>
                            <a:srgbClr val="000000"/>
                          </a:solidFill>
                          <a:effectLst/>
                          <a:latin typeface="Aptos" panose="020B0004020202020204" pitchFamily="34" charset="0"/>
                        </a:rPr>
                        <a:t>July 2023 </a:t>
                      </a:r>
                      <a:endParaRPr lang="en-US" sz="3200" b="1" i="0" dirty="0">
                        <a:solidFill>
                          <a:srgbClr val="000000"/>
                        </a:solidFill>
                        <a:effectLst/>
                      </a:endParaRPr>
                    </a:p>
                  </a:txBody>
                  <a:tcPr marL="87660" marR="87660" marT="43830" marB="43830">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hMerge="1">
                  <a:txBody>
                    <a:bodyPr/>
                    <a:lstStyle/>
                    <a:p>
                      <a:endParaRPr lang="en-BR"/>
                    </a:p>
                  </a:txBody>
                  <a:tcPr/>
                </a:tc>
                <a:tc hMerge="1">
                  <a:txBody>
                    <a:bodyPr/>
                    <a:lstStyle/>
                    <a:p>
                      <a:endParaRPr lang="en-BR"/>
                    </a:p>
                  </a:txBody>
                  <a:tcPr/>
                </a:tc>
                <a:tc gridSpan="3">
                  <a:txBody>
                    <a:bodyPr/>
                    <a:lstStyle/>
                    <a:p>
                      <a:pPr algn="ctr" rtl="0" fontAlgn="base">
                        <a:lnSpc>
                          <a:spcPts val="2000"/>
                        </a:lnSpc>
                        <a:buNone/>
                      </a:pPr>
                      <a:r>
                        <a:rPr lang="en-US" sz="2400" b="1" i="0" dirty="0">
                          <a:solidFill>
                            <a:srgbClr val="000000"/>
                          </a:solidFill>
                          <a:effectLst/>
                          <a:latin typeface="Aptos" panose="020B0004020202020204" pitchFamily="34" charset="0"/>
                        </a:rPr>
                        <a:t>July 2024 </a:t>
                      </a:r>
                      <a:endParaRPr lang="en-US" sz="3200" b="1" i="0" dirty="0">
                        <a:solidFill>
                          <a:srgbClr val="000000"/>
                        </a:solidFill>
                        <a:effectLst/>
                      </a:endParaRPr>
                    </a:p>
                  </a:txBody>
                  <a:tcPr marL="87660" marR="87660" marT="43830" marB="43830">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hMerge="1">
                  <a:txBody>
                    <a:bodyPr/>
                    <a:lstStyle/>
                    <a:p>
                      <a:endParaRPr lang="en-BR"/>
                    </a:p>
                  </a:txBody>
                  <a:tcPr/>
                </a:tc>
                <a:tc hMerge="1">
                  <a:txBody>
                    <a:bodyPr/>
                    <a:lstStyle/>
                    <a:p>
                      <a:endParaRPr lang="en-BR"/>
                    </a:p>
                  </a:txBody>
                  <a:tcPr/>
                </a:tc>
                <a:extLst>
                  <a:ext uri="{0D108BD9-81ED-4DB2-BD59-A6C34878D82A}">
                    <a16:rowId xmlns:a16="http://schemas.microsoft.com/office/drawing/2014/main" val="3324061274"/>
                  </a:ext>
                </a:extLst>
              </a:tr>
              <a:tr h="368703">
                <a:tc>
                  <a:txBody>
                    <a:bodyPr/>
                    <a:lstStyle/>
                    <a:p>
                      <a:pPr algn="ctr" rtl="0" fontAlgn="base">
                        <a:lnSpc>
                          <a:spcPts val="2000"/>
                        </a:lnSpc>
                        <a:buNone/>
                      </a:pPr>
                      <a:r>
                        <a:rPr lang="en-US" sz="2000" b="1" i="0">
                          <a:solidFill>
                            <a:srgbClr val="000000"/>
                          </a:solidFill>
                          <a:effectLst/>
                          <a:latin typeface="Aptos" panose="020B0004020202020204" pitchFamily="34" charset="0"/>
                        </a:rPr>
                        <a:t>County </a:t>
                      </a:r>
                      <a:endParaRPr lang="en-US" sz="3200" b="1" i="0">
                        <a:solidFill>
                          <a:srgbClr val="000000"/>
                        </a:solidFill>
                        <a:effectLst/>
                      </a:endParaRPr>
                    </a:p>
                  </a:txBody>
                  <a:tcPr marL="87660" marR="87660" marT="43830" marB="43830">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000" b="1" i="0" dirty="0">
                          <a:solidFill>
                            <a:srgbClr val="000000"/>
                          </a:solidFill>
                          <a:effectLst/>
                          <a:latin typeface="Aptos" panose="020B0004020202020204" pitchFamily="34" charset="0"/>
                        </a:rPr>
                        <a:t>Yes</a:t>
                      </a:r>
                      <a:r>
                        <a:rPr lang="en-US" sz="2000" b="0" i="0" dirty="0">
                          <a:solidFill>
                            <a:srgbClr val="000000"/>
                          </a:solidFill>
                          <a:effectLst/>
                          <a:latin typeface="Aptos" panose="020B0004020202020204" pitchFamily="34" charset="0"/>
                        </a:rPr>
                        <a:t> </a:t>
                      </a:r>
                      <a:endParaRPr lang="en-US" sz="3200" b="0" i="0" dirty="0">
                        <a:solidFill>
                          <a:srgbClr val="000000"/>
                        </a:solidFill>
                        <a:effectLst/>
                      </a:endParaRPr>
                    </a:p>
                  </a:txBody>
                  <a:tcPr marL="87660" marR="87660" marT="43830" marB="43830">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000" b="1" i="0" dirty="0">
                          <a:solidFill>
                            <a:srgbClr val="000000"/>
                          </a:solidFill>
                          <a:effectLst/>
                          <a:latin typeface="Aptos" panose="020B0004020202020204" pitchFamily="34" charset="0"/>
                        </a:rPr>
                        <a:t>No</a:t>
                      </a:r>
                      <a:r>
                        <a:rPr lang="en-US" sz="2000" b="0" i="0" dirty="0">
                          <a:solidFill>
                            <a:srgbClr val="000000"/>
                          </a:solidFill>
                          <a:effectLst/>
                          <a:latin typeface="Aptos" panose="020B0004020202020204" pitchFamily="34" charset="0"/>
                        </a:rPr>
                        <a:t> </a:t>
                      </a:r>
                      <a:endParaRPr lang="en-US" sz="3200" b="0" i="0" dirty="0">
                        <a:solidFill>
                          <a:srgbClr val="000000"/>
                        </a:solidFill>
                        <a:effectLst/>
                      </a:endParaRPr>
                    </a:p>
                  </a:txBody>
                  <a:tcPr marL="87660" marR="87660" marT="43830" marB="43830">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000" b="1" i="0">
                          <a:solidFill>
                            <a:srgbClr val="000000"/>
                          </a:solidFill>
                          <a:effectLst/>
                          <a:latin typeface="Aptos" panose="020B0004020202020204" pitchFamily="34" charset="0"/>
                        </a:rPr>
                        <a:t>Unknown</a:t>
                      </a:r>
                      <a:r>
                        <a:rPr lang="en-US" sz="2000" b="0" i="0">
                          <a:solidFill>
                            <a:srgbClr val="000000"/>
                          </a:solidFill>
                          <a:effectLst/>
                          <a:latin typeface="Aptos" panose="020B0004020202020204" pitchFamily="34" charset="0"/>
                        </a:rPr>
                        <a:t> </a:t>
                      </a:r>
                      <a:endParaRPr lang="en-US" sz="3200" b="0" i="0">
                        <a:solidFill>
                          <a:srgbClr val="000000"/>
                        </a:solidFill>
                        <a:effectLst/>
                      </a:endParaRPr>
                    </a:p>
                  </a:txBody>
                  <a:tcPr marL="87660" marR="87660" marT="43830" marB="43830">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000" b="1" i="0">
                          <a:solidFill>
                            <a:srgbClr val="000000"/>
                          </a:solidFill>
                          <a:effectLst/>
                          <a:latin typeface="Aptos" panose="020B0004020202020204" pitchFamily="34" charset="0"/>
                        </a:rPr>
                        <a:t>Yes</a:t>
                      </a:r>
                      <a:r>
                        <a:rPr lang="en-US" sz="2000" b="0" i="0">
                          <a:solidFill>
                            <a:srgbClr val="000000"/>
                          </a:solidFill>
                          <a:effectLst/>
                          <a:latin typeface="Aptos" panose="020B0004020202020204" pitchFamily="34" charset="0"/>
                        </a:rPr>
                        <a:t> </a:t>
                      </a:r>
                      <a:endParaRPr lang="en-US" sz="3200" b="0" i="0">
                        <a:solidFill>
                          <a:srgbClr val="000000"/>
                        </a:solidFill>
                        <a:effectLst/>
                      </a:endParaRPr>
                    </a:p>
                  </a:txBody>
                  <a:tcPr marL="87660" marR="87660" marT="43830" marB="43830">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000" b="1" i="0">
                          <a:solidFill>
                            <a:srgbClr val="000000"/>
                          </a:solidFill>
                          <a:effectLst/>
                          <a:latin typeface="Aptos" panose="020B0004020202020204" pitchFamily="34" charset="0"/>
                        </a:rPr>
                        <a:t>No</a:t>
                      </a:r>
                      <a:r>
                        <a:rPr lang="en-US" sz="2000" b="0" i="0">
                          <a:solidFill>
                            <a:srgbClr val="000000"/>
                          </a:solidFill>
                          <a:effectLst/>
                          <a:latin typeface="Aptos" panose="020B0004020202020204" pitchFamily="34" charset="0"/>
                        </a:rPr>
                        <a:t> </a:t>
                      </a:r>
                      <a:endParaRPr lang="en-US" sz="3200" b="0" i="0">
                        <a:solidFill>
                          <a:srgbClr val="000000"/>
                        </a:solidFill>
                        <a:effectLst/>
                      </a:endParaRPr>
                    </a:p>
                  </a:txBody>
                  <a:tcPr marL="87660" marR="87660" marT="43830" marB="43830">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2000"/>
                        </a:lnSpc>
                        <a:buNone/>
                      </a:pPr>
                      <a:r>
                        <a:rPr lang="en-US" sz="2000" b="1" i="0" dirty="0">
                          <a:solidFill>
                            <a:srgbClr val="000000"/>
                          </a:solidFill>
                          <a:effectLst/>
                          <a:latin typeface="Aptos" panose="020B0004020202020204" pitchFamily="34" charset="0"/>
                        </a:rPr>
                        <a:t>Unknown</a:t>
                      </a:r>
                      <a:r>
                        <a:rPr lang="en-US" sz="2000" b="0" i="0" dirty="0">
                          <a:solidFill>
                            <a:srgbClr val="000000"/>
                          </a:solidFill>
                          <a:effectLst/>
                          <a:latin typeface="Aptos" panose="020B0004020202020204" pitchFamily="34" charset="0"/>
                        </a:rPr>
                        <a:t> </a:t>
                      </a:r>
                      <a:endParaRPr lang="en-US" sz="3200" b="0" i="0" dirty="0">
                        <a:solidFill>
                          <a:srgbClr val="000000"/>
                        </a:solidFill>
                        <a:effectLst/>
                      </a:endParaRPr>
                    </a:p>
                  </a:txBody>
                  <a:tcPr marL="87660" marR="87660" marT="43830" marB="43830">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2960519466"/>
                  </a:ext>
                </a:extLst>
              </a:tr>
              <a:tr h="298666">
                <a:tc>
                  <a:txBody>
                    <a:bodyPr/>
                    <a:lstStyle/>
                    <a:p>
                      <a:pPr algn="ctr" rtl="0" fontAlgn="base">
                        <a:lnSpc>
                          <a:spcPts val="2000"/>
                        </a:lnSpc>
                        <a:buNone/>
                      </a:pPr>
                      <a:r>
                        <a:rPr lang="en-US" sz="2000" b="0" i="0" dirty="0">
                          <a:solidFill>
                            <a:srgbClr val="000000"/>
                          </a:solidFill>
                          <a:effectLst/>
                          <a:latin typeface="Aptos" panose="020B0004020202020204" pitchFamily="34" charset="0"/>
                        </a:rPr>
                        <a:t>Addison</a:t>
                      </a:r>
                      <a:r>
                        <a:rPr lang="en-US" sz="2000" b="1" i="0" dirty="0">
                          <a:solidFill>
                            <a:srgbClr val="000000"/>
                          </a:solidFill>
                          <a:effectLst/>
                          <a:latin typeface="Aptos" panose="020B0004020202020204" pitchFamily="34" charset="0"/>
                        </a:rPr>
                        <a:t> </a:t>
                      </a:r>
                      <a:endParaRPr lang="en-US" sz="3200" b="1"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35 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501 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15 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11 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168 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extLst>
                  <a:ext uri="{0D108BD9-81ED-4DB2-BD59-A6C34878D82A}">
                    <a16:rowId xmlns:a16="http://schemas.microsoft.com/office/drawing/2014/main" val="805076668"/>
                  </a:ext>
                </a:extLst>
              </a:tr>
              <a:tr h="298666">
                <a:tc>
                  <a:txBody>
                    <a:bodyPr/>
                    <a:lstStyle/>
                    <a:p>
                      <a:pPr algn="ctr" rtl="0" fontAlgn="base">
                        <a:lnSpc>
                          <a:spcPts val="2000"/>
                        </a:lnSpc>
                        <a:buNone/>
                      </a:pPr>
                      <a:r>
                        <a:rPr lang="en-US" sz="2000" b="0" i="0" dirty="0">
                          <a:solidFill>
                            <a:srgbClr val="000000"/>
                          </a:solidFill>
                          <a:effectLst/>
                          <a:latin typeface="Aptos" panose="020B0004020202020204" pitchFamily="34" charset="0"/>
                        </a:rPr>
                        <a:t>Bennington</a:t>
                      </a:r>
                      <a:r>
                        <a:rPr lang="en-US" sz="2000" b="1" i="0" dirty="0">
                          <a:solidFill>
                            <a:srgbClr val="000000"/>
                          </a:solidFill>
                          <a:effectLst/>
                          <a:latin typeface="Aptos" panose="020B0004020202020204" pitchFamily="34" charset="0"/>
                        </a:rPr>
                        <a:t> </a:t>
                      </a:r>
                      <a:endParaRPr lang="en-US" sz="3200" b="1"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10 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90 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2 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0 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0 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extLst>
                  <a:ext uri="{0D108BD9-81ED-4DB2-BD59-A6C34878D82A}">
                    <a16:rowId xmlns:a16="http://schemas.microsoft.com/office/drawing/2014/main" val="766487101"/>
                  </a:ext>
                </a:extLst>
              </a:tr>
              <a:tr h="298666">
                <a:tc>
                  <a:txBody>
                    <a:bodyPr/>
                    <a:lstStyle/>
                    <a:p>
                      <a:pPr algn="ctr" rtl="0" fontAlgn="base">
                        <a:lnSpc>
                          <a:spcPts val="2000"/>
                        </a:lnSpc>
                        <a:buNone/>
                      </a:pPr>
                      <a:r>
                        <a:rPr lang="en-US" sz="2000" b="0" i="0" dirty="0">
                          <a:solidFill>
                            <a:srgbClr val="000000"/>
                          </a:solidFill>
                          <a:effectLst/>
                          <a:latin typeface="Aptos" panose="020B0004020202020204" pitchFamily="34" charset="0"/>
                        </a:rPr>
                        <a:t>Caledonia</a:t>
                      </a:r>
                      <a:r>
                        <a:rPr lang="en-US" sz="2000" b="1" i="0" dirty="0">
                          <a:solidFill>
                            <a:srgbClr val="000000"/>
                          </a:solidFill>
                          <a:effectLst/>
                          <a:latin typeface="Aptos" panose="020B0004020202020204" pitchFamily="34" charset="0"/>
                        </a:rPr>
                        <a:t> </a:t>
                      </a:r>
                      <a:endParaRPr lang="en-US" sz="3200" b="1"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30 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251 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3 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69 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792 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2 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extLst>
                  <a:ext uri="{0D108BD9-81ED-4DB2-BD59-A6C34878D82A}">
                    <a16:rowId xmlns:a16="http://schemas.microsoft.com/office/drawing/2014/main" val="335248060"/>
                  </a:ext>
                </a:extLst>
              </a:tr>
              <a:tr h="298666">
                <a:tc>
                  <a:txBody>
                    <a:bodyPr/>
                    <a:lstStyle/>
                    <a:p>
                      <a:pPr algn="ctr" rtl="0" fontAlgn="base">
                        <a:lnSpc>
                          <a:spcPts val="2000"/>
                        </a:lnSpc>
                        <a:buNone/>
                      </a:pPr>
                      <a:r>
                        <a:rPr lang="en-US" sz="2000" b="0" i="0">
                          <a:solidFill>
                            <a:srgbClr val="000000"/>
                          </a:solidFill>
                          <a:effectLst/>
                          <a:latin typeface="Aptos" panose="020B0004020202020204" pitchFamily="34" charset="0"/>
                        </a:rPr>
                        <a:t>Chittenden</a:t>
                      </a:r>
                      <a:r>
                        <a:rPr lang="en-US" sz="2000" b="1" i="0">
                          <a:solidFill>
                            <a:srgbClr val="000000"/>
                          </a:solidFill>
                          <a:effectLst/>
                          <a:latin typeface="Aptos" panose="020B0004020202020204" pitchFamily="34" charset="0"/>
                        </a:rPr>
                        <a:t> </a:t>
                      </a:r>
                      <a:endParaRPr lang="en-US" sz="3200" b="1"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34 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180 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3 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52 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468 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extLst>
                  <a:ext uri="{0D108BD9-81ED-4DB2-BD59-A6C34878D82A}">
                    <a16:rowId xmlns:a16="http://schemas.microsoft.com/office/drawing/2014/main" val="3538771279"/>
                  </a:ext>
                </a:extLst>
              </a:tr>
              <a:tr h="298666">
                <a:tc>
                  <a:txBody>
                    <a:bodyPr/>
                    <a:lstStyle/>
                    <a:p>
                      <a:pPr algn="ctr" rtl="0" fontAlgn="base">
                        <a:lnSpc>
                          <a:spcPts val="2000"/>
                        </a:lnSpc>
                        <a:buNone/>
                      </a:pPr>
                      <a:r>
                        <a:rPr lang="en-US" sz="2000" b="0" i="0" dirty="0">
                          <a:solidFill>
                            <a:srgbClr val="000000"/>
                          </a:solidFill>
                          <a:effectLst/>
                          <a:latin typeface="Aptos" panose="020B0004020202020204" pitchFamily="34" charset="0"/>
                        </a:rPr>
                        <a:t>Essex</a:t>
                      </a:r>
                      <a:r>
                        <a:rPr lang="en-US" sz="2000" b="1" i="0" dirty="0">
                          <a:solidFill>
                            <a:srgbClr val="000000"/>
                          </a:solidFill>
                          <a:effectLst/>
                          <a:latin typeface="Aptos" panose="020B0004020202020204" pitchFamily="34" charset="0"/>
                        </a:rPr>
                        <a:t> </a:t>
                      </a:r>
                      <a:endParaRPr lang="en-US" sz="3200" b="1"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9 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2 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112 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extLst>
                  <a:ext uri="{0D108BD9-81ED-4DB2-BD59-A6C34878D82A}">
                    <a16:rowId xmlns:a16="http://schemas.microsoft.com/office/drawing/2014/main" val="2925819462"/>
                  </a:ext>
                </a:extLst>
              </a:tr>
              <a:tr h="298666">
                <a:tc>
                  <a:txBody>
                    <a:bodyPr/>
                    <a:lstStyle/>
                    <a:p>
                      <a:pPr algn="ctr" rtl="0" fontAlgn="base">
                        <a:lnSpc>
                          <a:spcPts val="2000"/>
                        </a:lnSpc>
                        <a:buNone/>
                      </a:pPr>
                      <a:r>
                        <a:rPr lang="en-US" sz="2000" b="0" i="0">
                          <a:solidFill>
                            <a:srgbClr val="000000"/>
                          </a:solidFill>
                          <a:effectLst/>
                          <a:latin typeface="Aptos" panose="020B0004020202020204" pitchFamily="34" charset="0"/>
                        </a:rPr>
                        <a:t>Franklin</a:t>
                      </a:r>
                      <a:r>
                        <a:rPr lang="en-US" sz="2000" b="1" i="0">
                          <a:solidFill>
                            <a:srgbClr val="000000"/>
                          </a:solidFill>
                          <a:effectLst/>
                          <a:latin typeface="Aptos" panose="020B0004020202020204" pitchFamily="34" charset="0"/>
                        </a:rPr>
                        <a:t> </a:t>
                      </a:r>
                      <a:endParaRPr lang="en-US" sz="3200" b="1"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2 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49 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8 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extLst>
                  <a:ext uri="{0D108BD9-81ED-4DB2-BD59-A6C34878D82A}">
                    <a16:rowId xmlns:a16="http://schemas.microsoft.com/office/drawing/2014/main" val="1143863582"/>
                  </a:ext>
                </a:extLst>
              </a:tr>
              <a:tr h="298666">
                <a:tc>
                  <a:txBody>
                    <a:bodyPr/>
                    <a:lstStyle/>
                    <a:p>
                      <a:pPr algn="ctr" rtl="0" fontAlgn="base">
                        <a:lnSpc>
                          <a:spcPts val="2000"/>
                        </a:lnSpc>
                        <a:buNone/>
                      </a:pPr>
                      <a:r>
                        <a:rPr lang="en-US" sz="2000" b="0" i="0" dirty="0">
                          <a:solidFill>
                            <a:srgbClr val="000000"/>
                          </a:solidFill>
                          <a:effectLst/>
                          <a:latin typeface="Aptos" panose="020B0004020202020204" pitchFamily="34" charset="0"/>
                        </a:rPr>
                        <a:t>Grand Isle</a:t>
                      </a:r>
                      <a:r>
                        <a:rPr lang="en-US" sz="2000" b="1" i="0" dirty="0">
                          <a:solidFill>
                            <a:srgbClr val="000000"/>
                          </a:solidFill>
                          <a:effectLst/>
                          <a:latin typeface="Aptos" panose="020B0004020202020204" pitchFamily="34" charset="0"/>
                        </a:rPr>
                        <a:t> </a:t>
                      </a:r>
                      <a:endParaRPr lang="en-US" sz="3200" b="1"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5 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extLst>
                  <a:ext uri="{0D108BD9-81ED-4DB2-BD59-A6C34878D82A}">
                    <a16:rowId xmlns:a16="http://schemas.microsoft.com/office/drawing/2014/main" val="3246786971"/>
                  </a:ext>
                </a:extLst>
              </a:tr>
              <a:tr h="298666">
                <a:tc>
                  <a:txBody>
                    <a:bodyPr/>
                    <a:lstStyle/>
                    <a:p>
                      <a:pPr algn="ctr" rtl="0" fontAlgn="base">
                        <a:lnSpc>
                          <a:spcPts val="2000"/>
                        </a:lnSpc>
                        <a:buNone/>
                      </a:pPr>
                      <a:r>
                        <a:rPr lang="en-US" sz="2000" b="0" i="0">
                          <a:solidFill>
                            <a:srgbClr val="000000"/>
                          </a:solidFill>
                          <a:effectLst/>
                          <a:latin typeface="Aptos" panose="020B0004020202020204" pitchFamily="34" charset="0"/>
                        </a:rPr>
                        <a:t>Lamoille</a:t>
                      </a:r>
                      <a:r>
                        <a:rPr lang="en-US" sz="2000" b="1" i="0">
                          <a:solidFill>
                            <a:srgbClr val="000000"/>
                          </a:solidFill>
                          <a:effectLst/>
                          <a:latin typeface="Aptos" panose="020B0004020202020204" pitchFamily="34" charset="0"/>
                        </a:rPr>
                        <a:t> </a:t>
                      </a:r>
                      <a:endParaRPr lang="en-US" sz="3200" b="1"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38 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354 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7 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9 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91 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extLst>
                  <a:ext uri="{0D108BD9-81ED-4DB2-BD59-A6C34878D82A}">
                    <a16:rowId xmlns:a16="http://schemas.microsoft.com/office/drawing/2014/main" val="3963850882"/>
                  </a:ext>
                </a:extLst>
              </a:tr>
              <a:tr h="298666">
                <a:tc>
                  <a:txBody>
                    <a:bodyPr/>
                    <a:lstStyle/>
                    <a:p>
                      <a:pPr algn="ctr" rtl="0" fontAlgn="base">
                        <a:lnSpc>
                          <a:spcPts val="2000"/>
                        </a:lnSpc>
                        <a:buNone/>
                      </a:pPr>
                      <a:r>
                        <a:rPr lang="en-US" sz="2000" b="0" i="0" dirty="0">
                          <a:solidFill>
                            <a:srgbClr val="000000"/>
                          </a:solidFill>
                          <a:effectLst/>
                          <a:latin typeface="Aptos" panose="020B0004020202020204" pitchFamily="34" charset="0"/>
                        </a:rPr>
                        <a:t>Orange</a:t>
                      </a:r>
                      <a:r>
                        <a:rPr lang="en-US" sz="2000" b="1" i="0" dirty="0">
                          <a:solidFill>
                            <a:srgbClr val="000000"/>
                          </a:solidFill>
                          <a:effectLst/>
                          <a:latin typeface="Aptos" panose="020B0004020202020204" pitchFamily="34" charset="0"/>
                        </a:rPr>
                        <a:t> </a:t>
                      </a:r>
                      <a:endParaRPr lang="en-US" sz="3200" b="1"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32 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358 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6 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3 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26 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extLst>
                  <a:ext uri="{0D108BD9-81ED-4DB2-BD59-A6C34878D82A}">
                    <a16:rowId xmlns:a16="http://schemas.microsoft.com/office/drawing/2014/main" val="3746328623"/>
                  </a:ext>
                </a:extLst>
              </a:tr>
              <a:tr h="298666">
                <a:tc>
                  <a:txBody>
                    <a:bodyPr/>
                    <a:lstStyle/>
                    <a:p>
                      <a:pPr algn="ctr" rtl="0" fontAlgn="base">
                        <a:lnSpc>
                          <a:spcPts val="2000"/>
                        </a:lnSpc>
                        <a:buNone/>
                      </a:pPr>
                      <a:r>
                        <a:rPr lang="en-US" sz="2000" b="0" i="0">
                          <a:solidFill>
                            <a:srgbClr val="000000"/>
                          </a:solidFill>
                          <a:effectLst/>
                          <a:latin typeface="Aptos" panose="020B0004020202020204" pitchFamily="34" charset="0"/>
                        </a:rPr>
                        <a:t>Orleans</a:t>
                      </a:r>
                      <a:r>
                        <a:rPr lang="en-US" sz="2000" b="1" i="0">
                          <a:solidFill>
                            <a:srgbClr val="000000"/>
                          </a:solidFill>
                          <a:effectLst/>
                          <a:latin typeface="Aptos" panose="020B0004020202020204" pitchFamily="34" charset="0"/>
                        </a:rPr>
                        <a:t> </a:t>
                      </a:r>
                      <a:endParaRPr lang="en-US" sz="3200" b="1"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34 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344 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9 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12 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168 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extLst>
                  <a:ext uri="{0D108BD9-81ED-4DB2-BD59-A6C34878D82A}">
                    <a16:rowId xmlns:a16="http://schemas.microsoft.com/office/drawing/2014/main" val="703999188"/>
                  </a:ext>
                </a:extLst>
              </a:tr>
              <a:tr h="298666">
                <a:tc>
                  <a:txBody>
                    <a:bodyPr/>
                    <a:lstStyle/>
                    <a:p>
                      <a:pPr algn="ctr" rtl="0" fontAlgn="base">
                        <a:lnSpc>
                          <a:spcPts val="2000"/>
                        </a:lnSpc>
                        <a:buNone/>
                      </a:pPr>
                      <a:r>
                        <a:rPr lang="en-US" sz="2000" b="0" i="0" dirty="0">
                          <a:solidFill>
                            <a:srgbClr val="000000"/>
                          </a:solidFill>
                          <a:effectLst/>
                          <a:latin typeface="Aptos" panose="020B0004020202020204" pitchFamily="34" charset="0"/>
                        </a:rPr>
                        <a:t>Rutland</a:t>
                      </a:r>
                      <a:r>
                        <a:rPr lang="en-US" sz="2000" b="1" i="0" dirty="0">
                          <a:solidFill>
                            <a:srgbClr val="000000"/>
                          </a:solidFill>
                          <a:effectLst/>
                          <a:latin typeface="Aptos" panose="020B0004020202020204" pitchFamily="34" charset="0"/>
                        </a:rPr>
                        <a:t> </a:t>
                      </a:r>
                      <a:endParaRPr lang="en-US" sz="3200" b="1"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34 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125 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3 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extLst>
                  <a:ext uri="{0D108BD9-81ED-4DB2-BD59-A6C34878D82A}">
                    <a16:rowId xmlns:a16="http://schemas.microsoft.com/office/drawing/2014/main" val="711017281"/>
                  </a:ext>
                </a:extLst>
              </a:tr>
              <a:tr h="298666">
                <a:tc>
                  <a:txBody>
                    <a:bodyPr/>
                    <a:lstStyle/>
                    <a:p>
                      <a:pPr algn="ctr" rtl="0" fontAlgn="base">
                        <a:lnSpc>
                          <a:spcPts val="2000"/>
                        </a:lnSpc>
                        <a:buNone/>
                      </a:pPr>
                      <a:r>
                        <a:rPr lang="en-US" sz="2000" b="0" i="0">
                          <a:solidFill>
                            <a:srgbClr val="000000"/>
                          </a:solidFill>
                          <a:effectLst/>
                          <a:latin typeface="Aptos" panose="020B0004020202020204" pitchFamily="34" charset="0"/>
                        </a:rPr>
                        <a:t>Washington</a:t>
                      </a:r>
                      <a:r>
                        <a:rPr lang="en-US" sz="2000" b="1" i="0">
                          <a:solidFill>
                            <a:srgbClr val="000000"/>
                          </a:solidFill>
                          <a:effectLst/>
                          <a:latin typeface="Aptos" panose="020B0004020202020204" pitchFamily="34" charset="0"/>
                        </a:rPr>
                        <a:t> </a:t>
                      </a:r>
                      <a:endParaRPr lang="en-US" sz="3200" b="1"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243 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1417 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11 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116 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774 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extLst>
                  <a:ext uri="{0D108BD9-81ED-4DB2-BD59-A6C34878D82A}">
                    <a16:rowId xmlns:a16="http://schemas.microsoft.com/office/drawing/2014/main" val="1573378538"/>
                  </a:ext>
                </a:extLst>
              </a:tr>
              <a:tr h="298666">
                <a:tc>
                  <a:txBody>
                    <a:bodyPr/>
                    <a:lstStyle/>
                    <a:p>
                      <a:pPr algn="ctr" rtl="0" fontAlgn="base">
                        <a:lnSpc>
                          <a:spcPts val="2000"/>
                        </a:lnSpc>
                        <a:buNone/>
                      </a:pPr>
                      <a:r>
                        <a:rPr lang="en-US" sz="2000" b="0" i="0" dirty="0">
                          <a:solidFill>
                            <a:srgbClr val="000000"/>
                          </a:solidFill>
                          <a:effectLst/>
                          <a:latin typeface="Aptos" panose="020B0004020202020204" pitchFamily="34" charset="0"/>
                        </a:rPr>
                        <a:t>Windham</a:t>
                      </a:r>
                      <a:r>
                        <a:rPr lang="en-US" sz="2000" b="1" i="0" dirty="0">
                          <a:solidFill>
                            <a:srgbClr val="000000"/>
                          </a:solidFill>
                          <a:effectLst/>
                          <a:latin typeface="Aptos" panose="020B0004020202020204" pitchFamily="34" charset="0"/>
                        </a:rPr>
                        <a:t> </a:t>
                      </a:r>
                      <a:endParaRPr lang="en-US" sz="3200" b="1"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27 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167 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2 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2 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chemeClr val="bg1"/>
                    </a:solidFill>
                  </a:tcPr>
                </a:tc>
                <a:extLst>
                  <a:ext uri="{0D108BD9-81ED-4DB2-BD59-A6C34878D82A}">
                    <a16:rowId xmlns:a16="http://schemas.microsoft.com/office/drawing/2014/main" val="1557429022"/>
                  </a:ext>
                </a:extLst>
              </a:tr>
              <a:tr h="298666">
                <a:tc>
                  <a:txBody>
                    <a:bodyPr/>
                    <a:lstStyle/>
                    <a:p>
                      <a:pPr algn="ctr" rtl="0" fontAlgn="base">
                        <a:lnSpc>
                          <a:spcPts val="2000"/>
                        </a:lnSpc>
                        <a:buNone/>
                      </a:pPr>
                      <a:r>
                        <a:rPr lang="en-US" sz="2000" b="0" i="0">
                          <a:solidFill>
                            <a:srgbClr val="000000"/>
                          </a:solidFill>
                          <a:effectLst/>
                          <a:latin typeface="Aptos" panose="020B0004020202020204" pitchFamily="34" charset="0"/>
                        </a:rPr>
                        <a:t>Windsor</a:t>
                      </a:r>
                      <a:r>
                        <a:rPr lang="en-US" sz="2000" b="1" i="0">
                          <a:solidFill>
                            <a:srgbClr val="000000"/>
                          </a:solidFill>
                          <a:effectLst/>
                          <a:latin typeface="Aptos" panose="020B0004020202020204" pitchFamily="34" charset="0"/>
                        </a:rPr>
                        <a:t> </a:t>
                      </a:r>
                      <a:endParaRPr lang="en-US" sz="3200" b="1"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70 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457 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11 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a:solidFill>
                            <a:srgbClr val="000000"/>
                          </a:solidFill>
                          <a:effectLst/>
                          <a:latin typeface="Aptos" panose="020B0004020202020204" pitchFamily="34" charset="0"/>
                        </a:rPr>
                        <a:t>0 </a:t>
                      </a:r>
                      <a:endParaRPr lang="en-US" sz="3200" b="0" i="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4 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tc>
                  <a:txBody>
                    <a:bodyPr/>
                    <a:lstStyle/>
                    <a:p>
                      <a:pPr algn="ctr" rtl="0" fontAlgn="base">
                        <a:lnSpc>
                          <a:spcPts val="2000"/>
                        </a:lnSpc>
                        <a:buNone/>
                      </a:pPr>
                      <a:r>
                        <a:rPr lang="en-US" sz="2000" b="0" i="0" dirty="0">
                          <a:solidFill>
                            <a:srgbClr val="000000"/>
                          </a:solidFill>
                          <a:effectLst/>
                          <a:latin typeface="Aptos" panose="020B0004020202020204" pitchFamily="34" charset="0"/>
                        </a:rPr>
                        <a:t>0 </a:t>
                      </a:r>
                      <a:endParaRPr lang="en-US" sz="3200" b="0" i="0" dirty="0">
                        <a:solidFill>
                          <a:srgbClr val="000000"/>
                        </a:solidFill>
                        <a:effectLst/>
                      </a:endParaRPr>
                    </a:p>
                  </a:txBody>
                  <a:tcPr marL="87660" marR="87660" marT="43830" marB="43830">
                    <a:lnL>
                      <a:noFill/>
                    </a:lnL>
                    <a:lnR>
                      <a:noFill/>
                    </a:lnR>
                    <a:lnT>
                      <a:noFill/>
                    </a:lnT>
                    <a:lnB>
                      <a:noFill/>
                    </a:lnB>
                    <a:solidFill>
                      <a:srgbClr val="CCCCCC"/>
                    </a:solidFill>
                  </a:tcPr>
                </a:tc>
                <a:extLst>
                  <a:ext uri="{0D108BD9-81ED-4DB2-BD59-A6C34878D82A}">
                    <a16:rowId xmlns:a16="http://schemas.microsoft.com/office/drawing/2014/main" val="2967494528"/>
                  </a:ext>
                </a:extLst>
              </a:tr>
              <a:tr h="298666">
                <a:tc>
                  <a:txBody>
                    <a:bodyPr/>
                    <a:lstStyle/>
                    <a:p>
                      <a:pPr algn="ctr" rtl="0" fontAlgn="base">
                        <a:lnSpc>
                          <a:spcPts val="2000"/>
                        </a:lnSpc>
                        <a:buNone/>
                      </a:pPr>
                      <a:r>
                        <a:rPr lang="en-US" sz="2000" b="1" i="0" dirty="0">
                          <a:solidFill>
                            <a:srgbClr val="000000"/>
                          </a:solidFill>
                          <a:effectLst/>
                          <a:latin typeface="Aptos" panose="020B0004020202020204" pitchFamily="34" charset="0"/>
                        </a:rPr>
                        <a:t>All counties </a:t>
                      </a:r>
                      <a:endParaRPr lang="en-US" sz="3200" b="1" i="0" dirty="0">
                        <a:solidFill>
                          <a:srgbClr val="000000"/>
                        </a:solidFill>
                        <a:effectLst/>
                      </a:endParaRPr>
                    </a:p>
                  </a:txBody>
                  <a:tcPr marL="87660" marR="87660" marT="43830" marB="43830">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000" b="1" i="0">
                          <a:solidFill>
                            <a:srgbClr val="000000"/>
                          </a:solidFill>
                          <a:effectLst/>
                          <a:latin typeface="Aptos" panose="020B0004020202020204" pitchFamily="34" charset="0"/>
                        </a:rPr>
                        <a:t>589</a:t>
                      </a:r>
                      <a:r>
                        <a:rPr lang="en-US" sz="2000" b="0" i="0">
                          <a:solidFill>
                            <a:srgbClr val="000000"/>
                          </a:solidFill>
                          <a:effectLst/>
                          <a:latin typeface="Aptos" panose="020B0004020202020204" pitchFamily="34" charset="0"/>
                        </a:rPr>
                        <a:t> </a:t>
                      </a:r>
                      <a:endParaRPr lang="en-US" sz="3200" b="0" i="0">
                        <a:solidFill>
                          <a:srgbClr val="000000"/>
                        </a:solidFill>
                        <a:effectLst/>
                      </a:endParaRPr>
                    </a:p>
                  </a:txBody>
                  <a:tcPr marL="87660" marR="87660" marT="43830" marB="43830">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000" b="1" i="0">
                          <a:solidFill>
                            <a:srgbClr val="000000"/>
                          </a:solidFill>
                          <a:effectLst/>
                          <a:latin typeface="Aptos" panose="020B0004020202020204" pitchFamily="34" charset="0"/>
                        </a:rPr>
                        <a:t>4,307</a:t>
                      </a:r>
                      <a:r>
                        <a:rPr lang="en-US" sz="2000" b="0" i="0">
                          <a:solidFill>
                            <a:srgbClr val="000000"/>
                          </a:solidFill>
                          <a:effectLst/>
                          <a:latin typeface="Aptos" panose="020B0004020202020204" pitchFamily="34" charset="0"/>
                        </a:rPr>
                        <a:t> </a:t>
                      </a:r>
                      <a:endParaRPr lang="en-US" sz="3200" b="0" i="0">
                        <a:solidFill>
                          <a:srgbClr val="000000"/>
                        </a:solidFill>
                        <a:effectLst/>
                      </a:endParaRPr>
                    </a:p>
                  </a:txBody>
                  <a:tcPr marL="87660" marR="87660" marT="43830" marB="43830">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000" b="1" i="0">
                          <a:solidFill>
                            <a:srgbClr val="000000"/>
                          </a:solidFill>
                          <a:effectLst/>
                          <a:latin typeface="Aptos" panose="020B0004020202020204" pitchFamily="34" charset="0"/>
                        </a:rPr>
                        <a:t>71</a:t>
                      </a:r>
                      <a:r>
                        <a:rPr lang="en-US" sz="2000" b="0" i="0">
                          <a:solidFill>
                            <a:srgbClr val="000000"/>
                          </a:solidFill>
                          <a:effectLst/>
                          <a:latin typeface="Aptos" panose="020B0004020202020204" pitchFamily="34" charset="0"/>
                        </a:rPr>
                        <a:t> </a:t>
                      </a:r>
                      <a:endParaRPr lang="en-US" sz="3200" b="0" i="0">
                        <a:solidFill>
                          <a:srgbClr val="000000"/>
                        </a:solidFill>
                        <a:effectLst/>
                      </a:endParaRPr>
                    </a:p>
                  </a:txBody>
                  <a:tcPr marL="87660" marR="87660" marT="43830" marB="43830">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000" b="1" i="0">
                          <a:solidFill>
                            <a:srgbClr val="000000"/>
                          </a:solidFill>
                          <a:effectLst/>
                          <a:latin typeface="Aptos" panose="020B0004020202020204" pitchFamily="34" charset="0"/>
                        </a:rPr>
                        <a:t>275</a:t>
                      </a:r>
                      <a:r>
                        <a:rPr lang="en-US" sz="2000" b="0" i="0">
                          <a:solidFill>
                            <a:srgbClr val="000000"/>
                          </a:solidFill>
                          <a:effectLst/>
                          <a:latin typeface="Aptos" panose="020B0004020202020204" pitchFamily="34" charset="0"/>
                        </a:rPr>
                        <a:t> </a:t>
                      </a:r>
                      <a:endParaRPr lang="en-US" sz="3200" b="0" i="0">
                        <a:solidFill>
                          <a:srgbClr val="000000"/>
                        </a:solidFill>
                        <a:effectLst/>
                      </a:endParaRPr>
                    </a:p>
                  </a:txBody>
                  <a:tcPr marL="87660" marR="87660" marT="43830" marB="43830">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000" b="1" i="0" dirty="0">
                          <a:solidFill>
                            <a:srgbClr val="000000"/>
                          </a:solidFill>
                          <a:effectLst/>
                          <a:latin typeface="Aptos" panose="020B0004020202020204" pitchFamily="34" charset="0"/>
                        </a:rPr>
                        <a:t>2,618</a:t>
                      </a:r>
                      <a:r>
                        <a:rPr lang="en-US" sz="2000" b="0" i="0" dirty="0">
                          <a:solidFill>
                            <a:srgbClr val="000000"/>
                          </a:solidFill>
                          <a:effectLst/>
                          <a:latin typeface="Aptos" panose="020B0004020202020204" pitchFamily="34" charset="0"/>
                        </a:rPr>
                        <a:t> </a:t>
                      </a:r>
                      <a:endParaRPr lang="en-US" sz="3200" b="0" i="0" dirty="0">
                        <a:solidFill>
                          <a:srgbClr val="000000"/>
                        </a:solidFill>
                        <a:effectLst/>
                      </a:endParaRPr>
                    </a:p>
                  </a:txBody>
                  <a:tcPr marL="87660" marR="87660" marT="43830" marB="43830">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2000"/>
                        </a:lnSpc>
                        <a:buNone/>
                      </a:pPr>
                      <a:r>
                        <a:rPr lang="en-US" sz="2000" b="1" i="0" dirty="0">
                          <a:solidFill>
                            <a:srgbClr val="000000"/>
                          </a:solidFill>
                          <a:effectLst/>
                          <a:latin typeface="Aptos" panose="020B0004020202020204" pitchFamily="34" charset="0"/>
                        </a:rPr>
                        <a:t>5</a:t>
                      </a:r>
                      <a:r>
                        <a:rPr lang="en-US" sz="2000" b="0" i="0" dirty="0">
                          <a:solidFill>
                            <a:srgbClr val="000000"/>
                          </a:solidFill>
                          <a:effectLst/>
                          <a:latin typeface="Aptos" panose="020B0004020202020204" pitchFamily="34" charset="0"/>
                        </a:rPr>
                        <a:t> </a:t>
                      </a:r>
                      <a:endParaRPr lang="en-US" sz="3200" b="0" i="0" dirty="0">
                        <a:solidFill>
                          <a:srgbClr val="000000"/>
                        </a:solidFill>
                        <a:effectLst/>
                      </a:endParaRPr>
                    </a:p>
                  </a:txBody>
                  <a:tcPr marL="87660" marR="87660" marT="43830" marB="43830">
                    <a:lnL>
                      <a:noFill/>
                    </a:lnL>
                    <a:lnR>
                      <a:noFill/>
                    </a:lnR>
                    <a:lnT>
                      <a:noFill/>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0712668"/>
                  </a:ext>
                </a:extLst>
              </a:tr>
            </a:tbl>
          </a:graphicData>
        </a:graphic>
      </p:graphicFrame>
      <p:sp>
        <p:nvSpPr>
          <p:cNvPr id="4" name="TextBox 3">
            <a:extLst>
              <a:ext uri="{FF2B5EF4-FFF2-40B4-BE49-F238E27FC236}">
                <a16:creationId xmlns:a16="http://schemas.microsoft.com/office/drawing/2014/main" id="{4DAFFCCE-A36A-7038-6EC4-CCB86AAA7103}"/>
              </a:ext>
            </a:extLst>
          </p:cNvPr>
          <p:cNvSpPr txBox="1"/>
          <p:nvPr/>
        </p:nvSpPr>
        <p:spPr>
          <a:xfrm>
            <a:off x="694700" y="4259790"/>
            <a:ext cx="2299561" cy="1538883"/>
          </a:xfrm>
          <a:prstGeom prst="rect">
            <a:avLst/>
          </a:prstGeom>
          <a:noFill/>
        </p:spPr>
        <p:txBody>
          <a:bodyPr wrap="square">
            <a:spAutoFit/>
          </a:bodyPr>
          <a:lstStyle/>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Emergency Management (2023a)</a:t>
            </a:r>
          </a:p>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Respondents were given the options “Yes”, “No”, and “Unknown”</a:t>
            </a:r>
          </a:p>
        </p:txBody>
      </p:sp>
    </p:spTree>
    <p:extLst>
      <p:ext uri="{BB962C8B-B14F-4D97-AF65-F5344CB8AC3E}">
        <p14:creationId xmlns:p14="http://schemas.microsoft.com/office/powerpoint/2010/main" val="635260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8B72F-9BF2-6D49-FEA3-5AB10E34DD0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9E15F2-34A2-422A-408F-BBA1FD20EEE6}"/>
              </a:ext>
            </a:extLst>
          </p:cNvPr>
          <p:cNvSpPr>
            <a:spLocks noGrp="1" noRot="1" noMove="1" noResize="1" noEditPoints="1" noAdjustHandles="1" noChangeArrowheads="1" noChangeShapeType="1"/>
          </p:cNvSpPr>
          <p:nvPr>
            <p:ph type="title"/>
          </p:nvPr>
        </p:nvSpPr>
        <p:spPr/>
        <p:txBody>
          <a:bodyPr/>
          <a:lstStyle/>
          <a:p>
            <a:r>
              <a:rPr lang="en-US" i="1" dirty="0"/>
              <a:t>Table 11-11</a:t>
            </a:r>
          </a:p>
        </p:txBody>
      </p:sp>
      <p:grpSp>
        <p:nvGrpSpPr>
          <p:cNvPr id="7" name="Group 6">
            <a:extLst>
              <a:ext uri="{FF2B5EF4-FFF2-40B4-BE49-F238E27FC236}">
                <a16:creationId xmlns:a16="http://schemas.microsoft.com/office/drawing/2014/main" id="{2DEF98E1-799A-BCF5-8213-8FD645179835}"/>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53730586-E898-B471-F1CB-1D496364C56D}"/>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EDAA59D5-B37D-46AD-0469-F760DBC7E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86E519B1-6417-8993-8751-E57DA32DF5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1" name="TextBox 10">
            <a:extLst>
              <a:ext uri="{FF2B5EF4-FFF2-40B4-BE49-F238E27FC236}">
                <a16:creationId xmlns:a16="http://schemas.microsoft.com/office/drawing/2014/main" id="{153D956C-C33F-B1A3-3D0A-A96B40EF575E}"/>
              </a:ext>
            </a:extLst>
          </p:cNvPr>
          <p:cNvSpPr txBox="1"/>
          <p:nvPr/>
        </p:nvSpPr>
        <p:spPr>
          <a:xfrm>
            <a:off x="616954" y="1374121"/>
            <a:ext cx="3241940" cy="2677656"/>
          </a:xfrm>
          <a:prstGeom prst="rect">
            <a:avLst/>
          </a:prstGeom>
          <a:noFill/>
        </p:spPr>
        <p:txBody>
          <a:bodyPr wrap="square" rtlCol="0">
            <a:spAutoFit/>
          </a:bodyPr>
          <a:lstStyle/>
          <a:p>
            <a:r>
              <a:rPr lang="en-US" sz="2400" b="1" i="1" dirty="0">
                <a:solidFill>
                  <a:schemeClr val="bg1"/>
                </a:solidFill>
              </a:rPr>
              <a:t>Businesses by county that reported their flood insurance status in Vermont 211 reports for the July 2023 and July 2024 flood events</a:t>
            </a:r>
            <a:endParaRPr lang="en-BR" sz="2400" b="1" i="1" dirty="0">
              <a:solidFill>
                <a:schemeClr val="bg1"/>
              </a:solidFill>
            </a:endParaRPr>
          </a:p>
        </p:txBody>
      </p:sp>
      <p:sp>
        <p:nvSpPr>
          <p:cNvPr id="9" name="TextBox 8">
            <a:extLst>
              <a:ext uri="{FF2B5EF4-FFF2-40B4-BE49-F238E27FC236}">
                <a16:creationId xmlns:a16="http://schemas.microsoft.com/office/drawing/2014/main" id="{55699787-019D-4936-F89E-1B3DD1CBCE5F}"/>
              </a:ext>
            </a:extLst>
          </p:cNvPr>
          <p:cNvSpPr txBox="1"/>
          <p:nvPr/>
        </p:nvSpPr>
        <p:spPr>
          <a:xfrm>
            <a:off x="616954" y="4051777"/>
            <a:ext cx="3241940" cy="1631216"/>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Emergency Management (2023a)</a:t>
            </a:r>
          </a:p>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Respondents were given the options “Yes”, “No”, and “Unknown”</a:t>
            </a:r>
          </a:p>
        </p:txBody>
      </p:sp>
      <p:graphicFrame>
        <p:nvGraphicFramePr>
          <p:cNvPr id="4" name="Table 3">
            <a:extLst>
              <a:ext uri="{FF2B5EF4-FFF2-40B4-BE49-F238E27FC236}">
                <a16:creationId xmlns:a16="http://schemas.microsoft.com/office/drawing/2014/main" id="{D9A47880-CA43-5198-7D8D-998F4AA74313}"/>
              </a:ext>
            </a:extLst>
          </p:cNvPr>
          <p:cNvGraphicFramePr>
            <a:graphicFrameLocks noGrp="1"/>
          </p:cNvGraphicFramePr>
          <p:nvPr>
            <p:extLst>
              <p:ext uri="{D42A27DB-BD31-4B8C-83A1-F6EECF244321}">
                <p14:modId xmlns:p14="http://schemas.microsoft.com/office/powerpoint/2010/main" val="4184339345"/>
              </p:ext>
            </p:extLst>
          </p:nvPr>
        </p:nvGraphicFramePr>
        <p:xfrm>
          <a:off x="3858894" y="534703"/>
          <a:ext cx="8053893" cy="5420853"/>
        </p:xfrm>
        <a:graphic>
          <a:graphicData uri="http://schemas.openxmlformats.org/drawingml/2006/table">
            <a:tbl>
              <a:tblPr firstRow="1" firstCol="1"/>
              <a:tblGrid>
                <a:gridCol w="1603443">
                  <a:extLst>
                    <a:ext uri="{9D8B030D-6E8A-4147-A177-3AD203B41FA5}">
                      <a16:colId xmlns:a16="http://schemas.microsoft.com/office/drawing/2014/main" val="1886666403"/>
                    </a:ext>
                  </a:extLst>
                </a:gridCol>
                <a:gridCol w="1290090">
                  <a:extLst>
                    <a:ext uri="{9D8B030D-6E8A-4147-A177-3AD203B41FA5}">
                      <a16:colId xmlns:a16="http://schemas.microsoft.com/office/drawing/2014/main" val="1692823958"/>
                    </a:ext>
                  </a:extLst>
                </a:gridCol>
                <a:gridCol w="1290090">
                  <a:extLst>
                    <a:ext uri="{9D8B030D-6E8A-4147-A177-3AD203B41FA5}">
                      <a16:colId xmlns:a16="http://schemas.microsoft.com/office/drawing/2014/main" val="2521986966"/>
                    </a:ext>
                  </a:extLst>
                </a:gridCol>
                <a:gridCol w="1290090">
                  <a:extLst>
                    <a:ext uri="{9D8B030D-6E8A-4147-A177-3AD203B41FA5}">
                      <a16:colId xmlns:a16="http://schemas.microsoft.com/office/drawing/2014/main" val="267121523"/>
                    </a:ext>
                  </a:extLst>
                </a:gridCol>
                <a:gridCol w="966424">
                  <a:extLst>
                    <a:ext uri="{9D8B030D-6E8A-4147-A177-3AD203B41FA5}">
                      <a16:colId xmlns:a16="http://schemas.microsoft.com/office/drawing/2014/main" val="3062045929"/>
                    </a:ext>
                  </a:extLst>
                </a:gridCol>
                <a:gridCol w="1613756">
                  <a:extLst>
                    <a:ext uri="{9D8B030D-6E8A-4147-A177-3AD203B41FA5}">
                      <a16:colId xmlns:a16="http://schemas.microsoft.com/office/drawing/2014/main" val="121338513"/>
                    </a:ext>
                  </a:extLst>
                </a:gridCol>
              </a:tblGrid>
              <a:tr h="282595">
                <a:tc>
                  <a:txBody>
                    <a:bodyPr/>
                    <a:lstStyle/>
                    <a:p>
                      <a:pPr marL="0" marR="0">
                        <a:buNone/>
                      </a:pPr>
                      <a:r>
                        <a:rPr lang="en-US" sz="24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gridSpan="2">
                  <a:txBody>
                    <a:bodyPr/>
                    <a:lstStyle/>
                    <a:p>
                      <a:pPr marL="0" marR="0" algn="ctr">
                        <a:buNone/>
                      </a:pPr>
                      <a:r>
                        <a:rPr lang="en-US" sz="24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July 2023</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hMerge="1">
                  <a:txBody>
                    <a:bodyPr/>
                    <a:lstStyle/>
                    <a:p>
                      <a:endParaRPr lang="en-US"/>
                    </a:p>
                  </a:txBody>
                  <a:tcPr/>
                </a:tc>
                <a:tc gridSpan="3">
                  <a:txBody>
                    <a:bodyPr/>
                    <a:lstStyle/>
                    <a:p>
                      <a:pPr marL="0" marR="0" algn="ctr">
                        <a:buNone/>
                      </a:pPr>
                      <a:r>
                        <a:rPr lang="en-US" sz="24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July 2024</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6683023"/>
                  </a:ext>
                </a:extLst>
              </a:tr>
              <a:tr h="483093">
                <a:tc>
                  <a:txBody>
                    <a:bodyPr/>
                    <a:lstStyle/>
                    <a:p>
                      <a:pPr marL="0" marR="0">
                        <a:buNone/>
                      </a:pPr>
                      <a:r>
                        <a:rPr lang="en-US" sz="24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County</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buNone/>
                      </a:pPr>
                      <a:r>
                        <a:rPr lang="en-US" sz="24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Yes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buNone/>
                      </a:pPr>
                      <a:r>
                        <a:rPr lang="en-US" sz="24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No</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buNone/>
                      </a:pPr>
                      <a:r>
                        <a:rPr lang="en-US" sz="24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Yes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buNone/>
                      </a:pPr>
                      <a:r>
                        <a:rPr lang="en-US" sz="24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No</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buNone/>
                      </a:pPr>
                      <a:r>
                        <a:rPr lang="en-US" sz="2400" b="1" dirty="0">
                          <a:solidFill>
                            <a:srgbClr val="0E2841"/>
                          </a:solidFill>
                          <a:effectLst/>
                          <a:latin typeface="Aptos" panose="020B0004020202020204" pitchFamily="34" charset="0"/>
                          <a:ea typeface="Malgun Gothic" panose="020B0503020000020004" pitchFamily="34" charset="-127"/>
                          <a:cs typeface="Tunga" panose="020B0502040204020203" pitchFamily="34" charset="0"/>
                        </a:rPr>
                        <a:t>Unknown</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91557833"/>
                  </a:ext>
                </a:extLst>
              </a:tr>
              <a:tr h="235496">
                <a:tc>
                  <a:txBody>
                    <a:bodyPr/>
                    <a:lstStyle/>
                    <a:p>
                      <a:pPr marL="0" marR="0">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Addison</a:t>
                      </a: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4</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47</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2</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10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4</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3868786709"/>
                  </a:ext>
                </a:extLst>
              </a:tr>
              <a:tr h="235496">
                <a:tc>
                  <a:txBody>
                    <a:bodyPr/>
                    <a:lstStyle/>
                    <a:p>
                      <a:pPr marL="0" marR="0">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Bennington</a:t>
                      </a:r>
                    </a:p>
                  </a:txBody>
                  <a:tcPr marL="68580" marR="68580" marT="0" marB="0">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7</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2</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a:t>
                      </a: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3514704791"/>
                  </a:ext>
                </a:extLst>
              </a:tr>
              <a:tr h="235496">
                <a:tc>
                  <a:txBody>
                    <a:bodyPr/>
                    <a:lstStyle/>
                    <a:p>
                      <a:pPr marL="0" marR="0">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Caledonia</a:t>
                      </a:r>
                    </a:p>
                  </a:txBody>
                  <a:tcPr marL="68580" marR="68580" marT="0" marB="0">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16</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92</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3457897037"/>
                  </a:ext>
                </a:extLst>
              </a:tr>
              <a:tr h="235496">
                <a:tc>
                  <a:txBody>
                    <a:bodyPr/>
                    <a:lstStyle/>
                    <a:p>
                      <a:pPr marL="0" marR="0">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Chittenden</a:t>
                      </a:r>
                    </a:p>
                  </a:txBody>
                  <a:tcPr marL="68580" marR="68580" marT="0" marB="0">
                    <a:lnL>
                      <a:noFill/>
                    </a:lnL>
                    <a:lnR>
                      <a:noFill/>
                    </a:lnR>
                    <a:lnT>
                      <a:noFill/>
                    </a:lnT>
                    <a:lnB>
                      <a:noFill/>
                    </a:lnB>
                    <a:solidFill>
                      <a:schemeClr val="bg1"/>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14</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7</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41</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4239455391"/>
                  </a:ext>
                </a:extLst>
              </a:tr>
              <a:tr h="235496">
                <a:tc>
                  <a:txBody>
                    <a:bodyPr/>
                    <a:lstStyle/>
                    <a:p>
                      <a:pPr marL="0" marR="0">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Essex</a:t>
                      </a:r>
                    </a:p>
                  </a:txBody>
                  <a:tcPr marL="68580" marR="68580" marT="0" marB="0">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11</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1205378210"/>
                  </a:ext>
                </a:extLst>
              </a:tr>
              <a:tr h="235496">
                <a:tc>
                  <a:txBody>
                    <a:bodyPr/>
                    <a:lstStyle/>
                    <a:p>
                      <a:pPr marL="0" marR="0">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Franklin</a:t>
                      </a:r>
                    </a:p>
                  </a:txBody>
                  <a:tcPr marL="68580" marR="68580" marT="0" marB="0">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3</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4</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3</a:t>
                      </a: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3292671218"/>
                  </a:ext>
                </a:extLst>
              </a:tr>
              <a:tr h="235496">
                <a:tc>
                  <a:txBody>
                    <a:bodyPr/>
                    <a:lstStyle/>
                    <a:p>
                      <a:pPr marL="0" marR="0">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Grand Isle</a:t>
                      </a:r>
                    </a:p>
                  </a:txBody>
                  <a:tcPr marL="68580" marR="68580" marT="0" marB="0">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2184478349"/>
                  </a:ext>
                </a:extLst>
              </a:tr>
              <a:tr h="235496">
                <a:tc>
                  <a:txBody>
                    <a:bodyPr/>
                    <a:lstStyle/>
                    <a:p>
                      <a:pPr marL="0" marR="0">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Lamoille</a:t>
                      </a:r>
                    </a:p>
                  </a:txBody>
                  <a:tcPr marL="68580" marR="68580" marT="0" marB="0">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4</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12</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7</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4</a:t>
                      </a: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924509512"/>
                  </a:ext>
                </a:extLst>
              </a:tr>
              <a:tr h="235496">
                <a:tc>
                  <a:txBody>
                    <a:bodyPr/>
                    <a:lstStyle/>
                    <a:p>
                      <a:pPr marL="0" marR="0">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Orange</a:t>
                      </a:r>
                    </a:p>
                  </a:txBody>
                  <a:tcPr marL="68580" marR="68580" marT="0" marB="0">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2</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9</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7</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2</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829920331"/>
                  </a:ext>
                </a:extLst>
              </a:tr>
              <a:tr h="235496">
                <a:tc>
                  <a:txBody>
                    <a:bodyPr/>
                    <a:lstStyle/>
                    <a:p>
                      <a:pPr marL="0" marR="0">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Orleans</a:t>
                      </a:r>
                    </a:p>
                  </a:txBody>
                  <a:tcPr marL="68580" marR="68580" marT="0" marB="0">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5</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23</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2</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13</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5</a:t>
                      </a: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3395006083"/>
                  </a:ext>
                </a:extLst>
              </a:tr>
              <a:tr h="235496">
                <a:tc>
                  <a:txBody>
                    <a:bodyPr/>
                    <a:lstStyle/>
                    <a:p>
                      <a:pPr marL="0" marR="0">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Rutland</a:t>
                      </a:r>
                    </a:p>
                  </a:txBody>
                  <a:tcPr marL="68580" marR="68580" marT="0" marB="0">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3</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2864136338"/>
                  </a:ext>
                </a:extLst>
              </a:tr>
              <a:tr h="235496">
                <a:tc>
                  <a:txBody>
                    <a:bodyPr/>
                    <a:lstStyle/>
                    <a:p>
                      <a:pPr marL="0" marR="0">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Washington</a:t>
                      </a:r>
                    </a:p>
                  </a:txBody>
                  <a:tcPr marL="68580" marR="68580" marT="0" marB="0">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21</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64</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19</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49</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21</a:t>
                      </a: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2449796132"/>
                  </a:ext>
                </a:extLst>
              </a:tr>
              <a:tr h="235496">
                <a:tc>
                  <a:txBody>
                    <a:bodyPr/>
                    <a:lstStyle/>
                    <a:p>
                      <a:pPr marL="0" marR="0">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Windham</a:t>
                      </a:r>
                    </a:p>
                  </a:txBody>
                  <a:tcPr marL="68580" marR="68580" marT="0" marB="0">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5</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14</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rgbClr val="E8E8E8"/>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5</a:t>
                      </a:r>
                    </a:p>
                  </a:txBody>
                  <a:tcPr marL="68580" marR="68580" marT="0" marB="0" anchor="ctr">
                    <a:lnL>
                      <a:noFill/>
                    </a:lnL>
                    <a:lnR>
                      <a:noFill/>
                    </a:lnR>
                    <a:lnT>
                      <a:noFill/>
                    </a:lnT>
                    <a:lnB>
                      <a:noFill/>
                    </a:lnB>
                    <a:solidFill>
                      <a:srgbClr val="E8E8E8"/>
                    </a:solidFill>
                  </a:tcPr>
                </a:tc>
                <a:extLst>
                  <a:ext uri="{0D108BD9-81ED-4DB2-BD59-A6C34878D82A}">
                    <a16:rowId xmlns:a16="http://schemas.microsoft.com/office/drawing/2014/main" val="3756875005"/>
                  </a:ext>
                </a:extLst>
              </a:tr>
              <a:tr h="235496">
                <a:tc>
                  <a:txBody>
                    <a:bodyPr/>
                    <a:lstStyle/>
                    <a:p>
                      <a:pPr marL="0" marR="0">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Windsor</a:t>
                      </a:r>
                    </a:p>
                  </a:txBody>
                  <a:tcPr marL="68580" marR="68580" marT="0" marB="0">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8</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31</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0</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1</a:t>
                      </a:r>
                    </a:p>
                  </a:txBody>
                  <a:tcPr marL="68580" marR="68580" marT="0" marB="0" anchor="ctr">
                    <a:lnL>
                      <a:noFill/>
                    </a:lnL>
                    <a:lnR>
                      <a:noFill/>
                    </a:lnR>
                    <a:lnT>
                      <a:noFill/>
                    </a:lnT>
                    <a:lnB>
                      <a:noFill/>
                    </a:lnB>
                    <a:solidFill>
                      <a:schemeClr val="bg1"/>
                    </a:solidFill>
                  </a:tcPr>
                </a:tc>
                <a:tc>
                  <a:txBody>
                    <a:bodyPr/>
                    <a:lstStyle/>
                    <a:p>
                      <a:pPr marL="0" marR="0" algn="ctr">
                        <a:buNone/>
                      </a:pPr>
                      <a:r>
                        <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8</a:t>
                      </a: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198171685"/>
                  </a:ext>
                </a:extLst>
              </a:tr>
              <a:tr h="235496">
                <a:tc>
                  <a:txBody>
                    <a:bodyPr/>
                    <a:lstStyle/>
                    <a:p>
                      <a:pPr marL="0" marR="0">
                        <a:buNone/>
                      </a:pPr>
                      <a:r>
                        <a:rPr lang="en-US" sz="2000" b="1">
                          <a:solidFill>
                            <a:srgbClr val="000000"/>
                          </a:solidFill>
                          <a:effectLst/>
                          <a:latin typeface="Aptos" panose="020B0004020202020204" pitchFamily="34" charset="0"/>
                          <a:ea typeface="Malgun Gothic" panose="020B0503020000020004" pitchFamily="34" charset="-127"/>
                          <a:cs typeface="Tunga" panose="020B0502040204020203" pitchFamily="34" charset="0"/>
                        </a:rPr>
                        <a:t>All counties</a:t>
                      </a:r>
                      <a:endPar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buNone/>
                      </a:pPr>
                      <a:r>
                        <a:rPr lang="en-US" sz="2000" b="1">
                          <a:solidFill>
                            <a:srgbClr val="000000"/>
                          </a:solidFill>
                          <a:effectLst/>
                          <a:latin typeface="Aptos" panose="020B0004020202020204" pitchFamily="34" charset="0"/>
                          <a:ea typeface="Malgun Gothic" panose="020B0503020000020004" pitchFamily="34" charset="-127"/>
                          <a:cs typeface="Tunga" panose="020B0502040204020203" pitchFamily="34" charset="0"/>
                        </a:rPr>
                        <a:t>53</a:t>
                      </a:r>
                      <a:endPar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buNone/>
                      </a:pPr>
                      <a:r>
                        <a:rPr lang="en-US" sz="2000" b="1">
                          <a:solidFill>
                            <a:srgbClr val="000000"/>
                          </a:solidFill>
                          <a:effectLst/>
                          <a:latin typeface="Aptos" panose="020B0004020202020204" pitchFamily="34" charset="0"/>
                          <a:ea typeface="Malgun Gothic" panose="020B0503020000020004" pitchFamily="34" charset="-127"/>
                          <a:cs typeface="Tunga" panose="020B0502040204020203" pitchFamily="34" charset="0"/>
                        </a:rPr>
                        <a:t>239</a:t>
                      </a:r>
                      <a:endPar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buNone/>
                      </a:pPr>
                      <a:r>
                        <a:rPr lang="en-US" sz="2000" b="1">
                          <a:solidFill>
                            <a:srgbClr val="000000"/>
                          </a:solidFill>
                          <a:effectLst/>
                          <a:latin typeface="Aptos" panose="020B0004020202020204" pitchFamily="34" charset="0"/>
                          <a:ea typeface="Malgun Gothic" panose="020B0503020000020004" pitchFamily="34" charset="-127"/>
                          <a:cs typeface="Tunga" panose="020B0502040204020203" pitchFamily="34" charset="0"/>
                        </a:rPr>
                        <a:t>46</a:t>
                      </a:r>
                      <a:endPar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buNone/>
                      </a:pPr>
                      <a:r>
                        <a:rPr lang="en-US" sz="2000" b="1">
                          <a:solidFill>
                            <a:srgbClr val="000000"/>
                          </a:solidFill>
                          <a:effectLst/>
                          <a:latin typeface="Aptos" panose="020B0004020202020204" pitchFamily="34" charset="0"/>
                          <a:ea typeface="Malgun Gothic" panose="020B0503020000020004" pitchFamily="34" charset="-127"/>
                          <a:cs typeface="Tunga" panose="020B0502040204020203" pitchFamily="34" charset="0"/>
                        </a:rPr>
                        <a:t>235</a:t>
                      </a:r>
                      <a:endParaRPr lang="en-US" sz="2000">
                        <a:solidFill>
                          <a:srgbClr val="000000"/>
                        </a:solidFill>
                        <a:effectLst/>
                        <a:latin typeface="Aptos" panose="020B0004020202020204" pitchFamily="34" charset="0"/>
                        <a:ea typeface="Malgun Gothic" panose="020B0503020000020004" pitchFamily="34" charset="-127"/>
                        <a:cs typeface="Tunga" panose="020B0502040204020203"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buNone/>
                      </a:pPr>
                      <a:r>
                        <a:rPr lang="en-US" sz="2000" b="1" dirty="0">
                          <a:solidFill>
                            <a:srgbClr val="000000"/>
                          </a:solidFill>
                          <a:effectLst/>
                          <a:latin typeface="Aptos" panose="020B0004020202020204" pitchFamily="34" charset="0"/>
                          <a:ea typeface="Malgun Gothic" panose="020B0503020000020004" pitchFamily="34" charset="-127"/>
                          <a:cs typeface="Tunga" panose="020B0502040204020203" pitchFamily="34" charset="0"/>
                        </a:rPr>
                        <a:t>53</a:t>
                      </a:r>
                      <a:endParaRPr lang="en-US" sz="2000" dirty="0">
                        <a:solidFill>
                          <a:srgbClr val="000000"/>
                        </a:solidFill>
                        <a:effectLst/>
                        <a:latin typeface="Aptos" panose="020B0004020202020204" pitchFamily="34" charset="0"/>
                        <a:ea typeface="Malgun Gothic" panose="020B0503020000020004" pitchFamily="34" charset="-127"/>
                        <a:cs typeface="Tunga" panose="020B0502040204020203"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1998171607"/>
                  </a:ext>
                </a:extLst>
              </a:tr>
            </a:tbl>
          </a:graphicData>
        </a:graphic>
      </p:graphicFrame>
    </p:spTree>
    <p:extLst>
      <p:ext uri="{BB962C8B-B14F-4D97-AF65-F5344CB8AC3E}">
        <p14:creationId xmlns:p14="http://schemas.microsoft.com/office/powerpoint/2010/main" val="1148466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9B423-C327-A5C3-0F2A-C7F4DC468D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49C674-15D2-58CF-4CD3-CB3F2307FBCF}"/>
              </a:ext>
            </a:extLst>
          </p:cNvPr>
          <p:cNvSpPr>
            <a:spLocks noGrp="1" noRot="1" noMove="1" noResize="1" noEditPoints="1" noAdjustHandles="1" noChangeArrowheads="1" noChangeShapeType="1"/>
          </p:cNvSpPr>
          <p:nvPr>
            <p:ph type="title"/>
          </p:nvPr>
        </p:nvSpPr>
        <p:spPr/>
        <p:txBody>
          <a:bodyPr/>
          <a:lstStyle/>
          <a:p>
            <a:r>
              <a:rPr lang="en-US" i="1" dirty="0"/>
              <a:t>Figure 11-20</a:t>
            </a:r>
          </a:p>
        </p:txBody>
      </p:sp>
      <p:grpSp>
        <p:nvGrpSpPr>
          <p:cNvPr id="7" name="Group 6">
            <a:extLst>
              <a:ext uri="{FF2B5EF4-FFF2-40B4-BE49-F238E27FC236}">
                <a16:creationId xmlns:a16="http://schemas.microsoft.com/office/drawing/2014/main" id="{56370B54-A27A-E7F4-A7CA-CF0C002FE4A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E01439A6-51CF-F4A7-8B7C-92ADC924D84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FB6FC47E-7AE8-A1F5-EA27-1D090B649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D323009F-0D54-037E-A610-1D90576C09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C0F3AFAB-13F4-B7FA-6918-1704A54D1379}"/>
              </a:ext>
            </a:extLst>
          </p:cNvPr>
          <p:cNvSpPr txBox="1"/>
          <p:nvPr/>
        </p:nvSpPr>
        <p:spPr>
          <a:xfrm>
            <a:off x="593429" y="1544081"/>
            <a:ext cx="4767758" cy="1384995"/>
          </a:xfrm>
          <a:prstGeom prst="rect">
            <a:avLst/>
          </a:prstGeom>
          <a:noFill/>
        </p:spPr>
        <p:txBody>
          <a:bodyPr wrap="square" rtlCol="0">
            <a:spAutoFit/>
          </a:bodyPr>
          <a:lstStyle/>
          <a:p>
            <a:r>
              <a:rPr lang="en-US" sz="2800" b="1" i="1" dirty="0">
                <a:solidFill>
                  <a:schemeClr val="bg1"/>
                </a:solidFill>
              </a:rPr>
              <a:t>Map of National Flood Insurance Program (NFIP) coverage by municipality</a:t>
            </a:r>
            <a:endParaRPr lang="en-BR" sz="2800" b="1" i="1" dirty="0">
              <a:solidFill>
                <a:schemeClr val="bg1"/>
              </a:solidFill>
            </a:endParaRPr>
          </a:p>
        </p:txBody>
      </p:sp>
      <p:pic>
        <p:nvPicPr>
          <p:cNvPr id="2" name="Picture 1" descr="A map of the state of Vermont, showing which communities are eligible for the National Flood Insurance Program. Ninety percent of communities are eligible. non-participating communities concentrated in the northeastern counties">
            <a:extLst>
              <a:ext uri="{FF2B5EF4-FFF2-40B4-BE49-F238E27FC236}">
                <a16:creationId xmlns:a16="http://schemas.microsoft.com/office/drawing/2014/main" id="{00647AE0-77CA-273B-F0D9-44E1914239D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75889" y="263247"/>
            <a:ext cx="4251482" cy="6377223"/>
          </a:xfrm>
          <a:prstGeom prst="rect">
            <a:avLst/>
          </a:prstGeom>
          <a:noFill/>
          <a:ln>
            <a:noFill/>
          </a:ln>
        </p:spPr>
      </p:pic>
      <p:sp>
        <p:nvSpPr>
          <p:cNvPr id="10" name="TextBox 9">
            <a:extLst>
              <a:ext uri="{FF2B5EF4-FFF2-40B4-BE49-F238E27FC236}">
                <a16:creationId xmlns:a16="http://schemas.microsoft.com/office/drawing/2014/main" id="{4F0AFC3C-E037-6509-9344-6C65BF6034BF}"/>
              </a:ext>
            </a:extLst>
          </p:cNvPr>
          <p:cNvSpPr txBox="1"/>
          <p:nvPr/>
        </p:nvSpPr>
        <p:spPr>
          <a:xfrm>
            <a:off x="593429" y="3086270"/>
            <a:ext cx="6093912" cy="800219"/>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Geoportal (2026)</a:t>
            </a:r>
          </a:p>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Visualization by Hanah C. Turner</a:t>
            </a:r>
          </a:p>
        </p:txBody>
      </p:sp>
    </p:spTree>
    <p:extLst>
      <p:ext uri="{BB962C8B-B14F-4D97-AF65-F5344CB8AC3E}">
        <p14:creationId xmlns:p14="http://schemas.microsoft.com/office/powerpoint/2010/main" val="4255102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4536E-11EF-0D8B-92A2-12345688D9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006E8AA-B6A1-42B1-1326-FC79B1B7D46E}"/>
              </a:ext>
            </a:extLst>
          </p:cNvPr>
          <p:cNvSpPr>
            <a:spLocks noGrp="1" noRot="1" noMove="1" noResize="1" noEditPoints="1" noAdjustHandles="1" noChangeArrowheads="1" noChangeShapeType="1"/>
          </p:cNvSpPr>
          <p:nvPr>
            <p:ph type="title"/>
          </p:nvPr>
        </p:nvSpPr>
        <p:spPr/>
        <p:txBody>
          <a:bodyPr/>
          <a:lstStyle/>
          <a:p>
            <a:r>
              <a:rPr lang="en-US" i="1" dirty="0"/>
              <a:t>Figure 11-21</a:t>
            </a:r>
          </a:p>
        </p:txBody>
      </p:sp>
      <p:grpSp>
        <p:nvGrpSpPr>
          <p:cNvPr id="7" name="Group 6">
            <a:extLst>
              <a:ext uri="{FF2B5EF4-FFF2-40B4-BE49-F238E27FC236}">
                <a16:creationId xmlns:a16="http://schemas.microsoft.com/office/drawing/2014/main" id="{EAFCF415-7133-E697-0419-FE9CCB62CF7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E6237C69-913B-2C1F-B416-0B7019D73325}"/>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D5DDC605-F5FD-A9B7-E231-43A10677F2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0AACC235-6A7D-6143-342C-541C74CE2C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D6F3F4E6-159A-A51E-2BD6-82500753E4B4}"/>
              </a:ext>
            </a:extLst>
          </p:cNvPr>
          <p:cNvSpPr txBox="1"/>
          <p:nvPr/>
        </p:nvSpPr>
        <p:spPr>
          <a:xfrm>
            <a:off x="620430" y="1410495"/>
            <a:ext cx="2902701" cy="3539430"/>
          </a:xfrm>
          <a:prstGeom prst="rect">
            <a:avLst/>
          </a:prstGeom>
          <a:noFill/>
        </p:spPr>
        <p:txBody>
          <a:bodyPr wrap="square" rtlCol="0">
            <a:spAutoFit/>
          </a:bodyPr>
          <a:lstStyle/>
          <a:p>
            <a:r>
              <a:rPr lang="en-US" sz="2800" b="1" i="1" dirty="0">
                <a:solidFill>
                  <a:schemeClr val="bg1"/>
                </a:solidFill>
              </a:rPr>
              <a:t>National Flood Insurance Program claims paid in 2023 (left) and 2024 (right) in Vermont counties </a:t>
            </a:r>
            <a:endParaRPr lang="en-BR" sz="2800" b="1" i="1" dirty="0">
              <a:solidFill>
                <a:schemeClr val="bg1"/>
              </a:solidFill>
            </a:endParaRPr>
          </a:p>
        </p:txBody>
      </p:sp>
      <p:pic>
        <p:nvPicPr>
          <p:cNvPr id="8194" name="Picture 2" descr="Two chloropleth maps of the state of Vermont and its county boundaries. Both show the total paid Flood Insurance claims, on the left for 2023 and on the right for 2024. In 2023, Washington and Windsor counties had the highest number of paid claims; in 2024, Washington and Caledonia counties had the highest number of paid claims.  ">
            <a:extLst>
              <a:ext uri="{FF2B5EF4-FFF2-40B4-BE49-F238E27FC236}">
                <a16:creationId xmlns:a16="http://schemas.microsoft.com/office/drawing/2014/main" id="{6FF6A388-EE9C-78BC-48E3-CDEF488A5E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3131" y="236781"/>
            <a:ext cx="7625033" cy="57187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C95732-2217-40C4-211D-BD8B6F64B6B0}"/>
              </a:ext>
            </a:extLst>
          </p:cNvPr>
          <p:cNvSpPr txBox="1"/>
          <p:nvPr/>
        </p:nvSpPr>
        <p:spPr>
          <a:xfrm>
            <a:off x="620429" y="4949935"/>
            <a:ext cx="2902702" cy="1077218"/>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FEMA (2026a)</a:t>
            </a:r>
          </a:p>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Visualization by Hanah C. Turner</a:t>
            </a:r>
          </a:p>
        </p:txBody>
      </p:sp>
    </p:spTree>
    <p:extLst>
      <p:ext uri="{BB962C8B-B14F-4D97-AF65-F5344CB8AC3E}">
        <p14:creationId xmlns:p14="http://schemas.microsoft.com/office/powerpoint/2010/main" val="1976445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783E7-596A-DEF5-E21F-9785C86873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FC9F76-0716-87EA-8031-569F73C73FEC}"/>
              </a:ext>
            </a:extLst>
          </p:cNvPr>
          <p:cNvSpPr>
            <a:spLocks noGrp="1" noRot="1" noMove="1" noResize="1" noEditPoints="1" noAdjustHandles="1" noChangeArrowheads="1" noChangeShapeType="1"/>
          </p:cNvSpPr>
          <p:nvPr>
            <p:ph type="title"/>
          </p:nvPr>
        </p:nvSpPr>
        <p:spPr/>
        <p:txBody>
          <a:bodyPr/>
          <a:lstStyle/>
          <a:p>
            <a:r>
              <a:rPr lang="en-US" i="1" dirty="0"/>
              <a:t>Figure 11-22</a:t>
            </a:r>
          </a:p>
        </p:txBody>
      </p:sp>
      <p:grpSp>
        <p:nvGrpSpPr>
          <p:cNvPr id="7" name="Group 6">
            <a:extLst>
              <a:ext uri="{FF2B5EF4-FFF2-40B4-BE49-F238E27FC236}">
                <a16:creationId xmlns:a16="http://schemas.microsoft.com/office/drawing/2014/main" id="{BA2086F9-1438-FB85-A922-49BA640B574B}"/>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5CE3CD10-0B86-B1A5-A330-4B1835052C88}"/>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8516E0F0-A3D9-E9D5-94C1-75FD73A07B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D81F7274-2752-C10F-DB62-1E41FD603C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5DD9912E-323E-49BC-785E-D0BDA50AF538}"/>
              </a:ext>
            </a:extLst>
          </p:cNvPr>
          <p:cNvSpPr txBox="1"/>
          <p:nvPr/>
        </p:nvSpPr>
        <p:spPr>
          <a:xfrm>
            <a:off x="620430" y="1738735"/>
            <a:ext cx="3115247" cy="2862322"/>
          </a:xfrm>
          <a:prstGeom prst="rect">
            <a:avLst/>
          </a:prstGeom>
          <a:noFill/>
        </p:spPr>
        <p:txBody>
          <a:bodyPr wrap="square" rtlCol="0">
            <a:spAutoFit/>
          </a:bodyPr>
          <a:lstStyle/>
          <a:p>
            <a:r>
              <a:rPr lang="en-US" sz="2000" b="1" i="1" dirty="0">
                <a:solidFill>
                  <a:schemeClr val="bg1"/>
                </a:solidFill>
              </a:rPr>
              <a:t>Community Development Block Grant funding awarded to the Vermont Agency of Commerce and Community Development and amount available fund by category </a:t>
            </a:r>
            <a:endParaRPr lang="en-BR" sz="2000" b="1" i="1" dirty="0">
              <a:solidFill>
                <a:schemeClr val="bg1"/>
              </a:solidFill>
            </a:endParaRPr>
          </a:p>
        </p:txBody>
      </p:sp>
      <p:pic>
        <p:nvPicPr>
          <p:cNvPr id="9218" name="Picture 2" descr="Bar chart of the Community Development Block Grant awarded and available fund by Category. There are two bars per category, the darker blue one for the awarded blue and orange for available funding. All categories but Housing have those bars at around the same value. The available bar is much larger than the awarded bar.  ">
            <a:extLst>
              <a:ext uri="{FF2B5EF4-FFF2-40B4-BE49-F238E27FC236}">
                <a16:creationId xmlns:a16="http://schemas.microsoft.com/office/drawing/2014/main" id="{40AA6A95-AD3D-8780-5D4A-7577F59667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5677" y="302676"/>
            <a:ext cx="8297076" cy="53716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CA662FB-B024-4E10-27AD-1FC183513328}"/>
              </a:ext>
            </a:extLst>
          </p:cNvPr>
          <p:cNvSpPr txBox="1"/>
          <p:nvPr/>
        </p:nvSpPr>
        <p:spPr>
          <a:xfrm>
            <a:off x="620429" y="4794479"/>
            <a:ext cx="3115247" cy="923330"/>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Agency of Commerce and Community Development (2026)</a:t>
            </a:r>
          </a:p>
        </p:txBody>
      </p:sp>
    </p:spTree>
    <p:extLst>
      <p:ext uri="{BB962C8B-B14F-4D97-AF65-F5344CB8AC3E}">
        <p14:creationId xmlns:p14="http://schemas.microsoft.com/office/powerpoint/2010/main" val="970291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1ADF3-EEED-AF58-D71D-DFE7E76924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F6324B-1817-738E-7FE7-D7987C009747}"/>
              </a:ext>
            </a:extLst>
          </p:cNvPr>
          <p:cNvSpPr>
            <a:spLocks noGrp="1" noRot="1" noMove="1" noResize="1" noEditPoints="1" noAdjustHandles="1" noChangeArrowheads="1" noChangeShapeType="1"/>
          </p:cNvSpPr>
          <p:nvPr>
            <p:ph type="title"/>
          </p:nvPr>
        </p:nvSpPr>
        <p:spPr/>
        <p:txBody>
          <a:bodyPr/>
          <a:lstStyle/>
          <a:p>
            <a:r>
              <a:rPr lang="en-US" i="1" dirty="0"/>
              <a:t>Figure 11-23</a:t>
            </a:r>
          </a:p>
        </p:txBody>
      </p:sp>
      <p:grpSp>
        <p:nvGrpSpPr>
          <p:cNvPr id="7" name="Group 6">
            <a:extLst>
              <a:ext uri="{FF2B5EF4-FFF2-40B4-BE49-F238E27FC236}">
                <a16:creationId xmlns:a16="http://schemas.microsoft.com/office/drawing/2014/main" id="{667FC86F-586F-F011-63E3-C806CFDF0206}"/>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0E3C4A1C-308C-7D60-0CA2-E3F4260828A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812A470D-8B93-D737-C05E-9D67617CA9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5DAC0DA-D546-91F2-2198-73CB633B2F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55338295-7B53-508F-AB19-8B708C2C75C3}"/>
              </a:ext>
            </a:extLst>
          </p:cNvPr>
          <p:cNvSpPr txBox="1"/>
          <p:nvPr/>
        </p:nvSpPr>
        <p:spPr>
          <a:xfrm>
            <a:off x="620430" y="1557339"/>
            <a:ext cx="3500633" cy="2677656"/>
          </a:xfrm>
          <a:prstGeom prst="rect">
            <a:avLst/>
          </a:prstGeom>
          <a:noFill/>
        </p:spPr>
        <p:txBody>
          <a:bodyPr wrap="square" rtlCol="0">
            <a:spAutoFit/>
          </a:bodyPr>
          <a:lstStyle/>
          <a:p>
            <a:r>
              <a:rPr lang="en-US" sz="3200" b="1" i="1" dirty="0">
                <a:solidFill>
                  <a:schemeClr val="bg1"/>
                </a:solidFill>
              </a:rPr>
              <a:t>Map of the 11 regional planning commissions in Vermont</a:t>
            </a:r>
          </a:p>
          <a:p>
            <a:r>
              <a:rPr lang="en-US" sz="2000" dirty="0">
                <a:solidFill>
                  <a:schemeClr val="bg1"/>
                </a:solidFill>
              </a:rPr>
              <a:t>Source: The Flood Safety Act (2025)</a:t>
            </a:r>
          </a:p>
        </p:txBody>
      </p:sp>
      <p:pic>
        <p:nvPicPr>
          <p:cNvPr id="4" name="Picture 3" descr="Map of the geographic boundaries of the eleven regional planning commissions (RPC) in Vermont. Different colors correspond to each RPC.">
            <a:extLst>
              <a:ext uri="{FF2B5EF4-FFF2-40B4-BE49-F238E27FC236}">
                <a16:creationId xmlns:a16="http://schemas.microsoft.com/office/drawing/2014/main" id="{9E578BCF-6DA7-D2AB-3947-8AA835D124A9}"/>
              </a:ext>
            </a:extLst>
          </p:cNvPr>
          <p:cNvPicPr>
            <a:picLocks noChangeAspect="1"/>
          </p:cNvPicPr>
          <p:nvPr/>
        </p:nvPicPr>
        <p:blipFill>
          <a:blip r:embed="rId5"/>
          <a:srcRect l="9091" t="4338" r="6086" b="4278"/>
          <a:stretch>
            <a:fillRect/>
          </a:stretch>
        </p:blipFill>
        <p:spPr>
          <a:xfrm>
            <a:off x="5173579" y="315259"/>
            <a:ext cx="4805767" cy="6372287"/>
          </a:xfrm>
          <a:prstGeom prst="rect">
            <a:avLst/>
          </a:prstGeom>
        </p:spPr>
      </p:pic>
    </p:spTree>
    <p:extLst>
      <p:ext uri="{BB962C8B-B14F-4D97-AF65-F5344CB8AC3E}">
        <p14:creationId xmlns:p14="http://schemas.microsoft.com/office/powerpoint/2010/main" val="32590756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868F6-719C-4F7E-6CB7-1565AB10ED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CA0C04-85D1-FEC6-C653-8C49ABE366FB}"/>
              </a:ext>
            </a:extLst>
          </p:cNvPr>
          <p:cNvSpPr>
            <a:spLocks noGrp="1" noRot="1" noMove="1" noResize="1" noEditPoints="1" noAdjustHandles="1" noChangeArrowheads="1" noChangeShapeType="1"/>
          </p:cNvSpPr>
          <p:nvPr>
            <p:ph type="title"/>
          </p:nvPr>
        </p:nvSpPr>
        <p:spPr/>
        <p:txBody>
          <a:bodyPr/>
          <a:lstStyle/>
          <a:p>
            <a:r>
              <a:rPr lang="en-US" i="1" dirty="0"/>
              <a:t>Table 11-12</a:t>
            </a:r>
          </a:p>
        </p:txBody>
      </p:sp>
      <p:grpSp>
        <p:nvGrpSpPr>
          <p:cNvPr id="7" name="Group 6">
            <a:extLst>
              <a:ext uri="{FF2B5EF4-FFF2-40B4-BE49-F238E27FC236}">
                <a16:creationId xmlns:a16="http://schemas.microsoft.com/office/drawing/2014/main" id="{752D12F0-9B12-15E3-6845-E36D55243E2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43E0AF99-A846-A1E8-1174-9D99544982A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6214D375-0019-71C8-C387-F465C379C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DCAB52A7-7E53-50BA-67B3-CA164C5568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8563" y="6042595"/>
            <a:ext cx="1579563" cy="456058"/>
          </a:xfrm>
          <a:prstGeom prst="rect">
            <a:avLst/>
          </a:prstGeom>
        </p:spPr>
      </p:pic>
      <p:sp>
        <p:nvSpPr>
          <p:cNvPr id="11" name="TextBox 10">
            <a:extLst>
              <a:ext uri="{FF2B5EF4-FFF2-40B4-BE49-F238E27FC236}">
                <a16:creationId xmlns:a16="http://schemas.microsoft.com/office/drawing/2014/main" id="{5434E383-4DEB-236C-9D6B-AD52BAF5FE8F}"/>
              </a:ext>
            </a:extLst>
          </p:cNvPr>
          <p:cNvSpPr txBox="1"/>
          <p:nvPr/>
        </p:nvSpPr>
        <p:spPr>
          <a:xfrm>
            <a:off x="641758" y="1432252"/>
            <a:ext cx="2851190" cy="1200329"/>
          </a:xfrm>
          <a:prstGeom prst="rect">
            <a:avLst/>
          </a:prstGeom>
          <a:noFill/>
        </p:spPr>
        <p:txBody>
          <a:bodyPr wrap="square" rtlCol="0">
            <a:spAutoFit/>
          </a:bodyPr>
          <a:lstStyle/>
          <a:p>
            <a:r>
              <a:rPr lang="en-US" b="1" i="1" dirty="0">
                <a:solidFill>
                  <a:schemeClr val="bg1"/>
                </a:solidFill>
              </a:rPr>
              <a:t>Climate-related hazards in approved local hazard mitigation plans as of June 2023 </a:t>
            </a:r>
            <a:endParaRPr lang="en-BR" b="1" i="1" dirty="0">
              <a:solidFill>
                <a:schemeClr val="bg1"/>
              </a:solidFill>
            </a:endParaRPr>
          </a:p>
        </p:txBody>
      </p:sp>
      <p:graphicFrame>
        <p:nvGraphicFramePr>
          <p:cNvPr id="4" name="Table 3">
            <a:extLst>
              <a:ext uri="{FF2B5EF4-FFF2-40B4-BE49-F238E27FC236}">
                <a16:creationId xmlns:a16="http://schemas.microsoft.com/office/drawing/2014/main" id="{2D2BCF69-4F3D-E2B5-CA5F-F86660C06533}"/>
              </a:ext>
            </a:extLst>
          </p:cNvPr>
          <p:cNvGraphicFramePr>
            <a:graphicFrameLocks noGrp="1"/>
          </p:cNvGraphicFramePr>
          <p:nvPr>
            <p:extLst>
              <p:ext uri="{D42A27DB-BD31-4B8C-83A1-F6EECF244321}">
                <p14:modId xmlns:p14="http://schemas.microsoft.com/office/powerpoint/2010/main" val="3965502718"/>
              </p:ext>
            </p:extLst>
          </p:nvPr>
        </p:nvGraphicFramePr>
        <p:xfrm>
          <a:off x="3970750" y="346067"/>
          <a:ext cx="8016657" cy="5609493"/>
        </p:xfrm>
        <a:graphic>
          <a:graphicData uri="http://schemas.openxmlformats.org/drawingml/2006/table">
            <a:tbl>
              <a:tblPr/>
              <a:tblGrid>
                <a:gridCol w="3119021">
                  <a:extLst>
                    <a:ext uri="{9D8B030D-6E8A-4147-A177-3AD203B41FA5}">
                      <a16:colId xmlns:a16="http://schemas.microsoft.com/office/drawing/2014/main" val="2689433639"/>
                    </a:ext>
                  </a:extLst>
                </a:gridCol>
                <a:gridCol w="1881724">
                  <a:extLst>
                    <a:ext uri="{9D8B030D-6E8A-4147-A177-3AD203B41FA5}">
                      <a16:colId xmlns:a16="http://schemas.microsoft.com/office/drawing/2014/main" val="1547198566"/>
                    </a:ext>
                  </a:extLst>
                </a:gridCol>
                <a:gridCol w="3015912">
                  <a:extLst>
                    <a:ext uri="{9D8B030D-6E8A-4147-A177-3AD203B41FA5}">
                      <a16:colId xmlns:a16="http://schemas.microsoft.com/office/drawing/2014/main" val="904127885"/>
                    </a:ext>
                  </a:extLst>
                </a:gridCol>
              </a:tblGrid>
              <a:tr h="243891">
                <a:tc>
                  <a:txBody>
                    <a:bodyPr/>
                    <a:lstStyle/>
                    <a:p>
                      <a:pPr algn="ctr" rtl="0" fontAlgn="base">
                        <a:lnSpc>
                          <a:spcPts val="1275"/>
                        </a:lnSpc>
                        <a:buNone/>
                      </a:pPr>
                      <a:r>
                        <a:rPr lang="en-US" sz="1400" b="1" i="0" dirty="0">
                          <a:solidFill>
                            <a:srgbClr val="0E2841"/>
                          </a:solidFill>
                          <a:effectLst/>
                          <a:latin typeface="Aptos" panose="020B0004020202020204" pitchFamily="34" charset="0"/>
                        </a:rPr>
                        <a:t>Hazard </a:t>
                      </a:r>
                      <a:endParaRPr lang="en-US" sz="2800" b="1" i="0" dirty="0">
                        <a:solidFill>
                          <a:srgbClr val="0E2841"/>
                        </a:solidFill>
                        <a:effectLst/>
                      </a:endParaRPr>
                    </a:p>
                  </a:txBody>
                  <a:tcPr marL="67434" marR="67434" marT="33717" marB="33717">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1275"/>
                        </a:lnSpc>
                        <a:buNone/>
                      </a:pPr>
                      <a:r>
                        <a:rPr lang="en-US" sz="1400" b="1" i="0" dirty="0">
                          <a:solidFill>
                            <a:srgbClr val="0E2841"/>
                          </a:solidFill>
                          <a:effectLst/>
                          <a:latin typeface="Aptos" panose="020B0004020202020204" pitchFamily="34" charset="0"/>
                        </a:rPr>
                        <a:t>Approved Plans </a:t>
                      </a:r>
                      <a:endParaRPr lang="en-US" sz="2800" b="1" i="0" dirty="0">
                        <a:solidFill>
                          <a:srgbClr val="0E2841"/>
                        </a:solidFill>
                        <a:effectLst/>
                      </a:endParaRPr>
                    </a:p>
                  </a:txBody>
                  <a:tcPr marL="67434" marR="67434" marT="33717" marB="33717">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1275"/>
                        </a:lnSpc>
                        <a:buNone/>
                      </a:pPr>
                      <a:r>
                        <a:rPr lang="en-US" sz="1400" b="1" i="0" dirty="0">
                          <a:solidFill>
                            <a:srgbClr val="0E2841"/>
                          </a:solidFill>
                          <a:effectLst/>
                          <a:latin typeface="Aptos" panose="020B0004020202020204" pitchFamily="34" charset="0"/>
                        </a:rPr>
                        <a:t>Percent of Approved Plans </a:t>
                      </a:r>
                      <a:endParaRPr lang="en-US" sz="2800" b="1" i="0" dirty="0">
                        <a:solidFill>
                          <a:srgbClr val="0E2841"/>
                        </a:solidFill>
                        <a:effectLst/>
                      </a:endParaRPr>
                    </a:p>
                  </a:txBody>
                  <a:tcPr marL="67434" marR="67434" marT="33717" marB="33717">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73149841"/>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Flooding</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134* </a:t>
                      </a:r>
                      <a:endParaRPr lang="en-US" sz="2800" b="0" i="0">
                        <a:solidFill>
                          <a:srgbClr val="000000"/>
                        </a:solidFill>
                        <a:effectLst/>
                      </a:endParaRPr>
                    </a:p>
                  </a:txBody>
                  <a:tcPr marL="67434" marR="67434" marT="33717" marB="33717">
                    <a:lnL>
                      <a:noFill/>
                    </a:lnL>
                    <a:lnR>
                      <a:noFill/>
                    </a:lnR>
                    <a:lnT w="9525" cap="flat" cmpd="sng" algn="ctr">
                      <a:solidFill>
                        <a:srgbClr val="000000"/>
                      </a:solidFill>
                      <a:prstDash val="solid"/>
                      <a:round/>
                      <a:headEnd type="none" w="med" len="med"/>
                      <a:tailEnd type="none" w="med" len="med"/>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100.00% </a:t>
                      </a:r>
                      <a:endParaRPr lang="en-US" sz="2800" b="0" i="0">
                        <a:solidFill>
                          <a:srgbClr val="000000"/>
                        </a:solidFill>
                        <a:effectLst/>
                      </a:endParaRPr>
                    </a:p>
                  </a:txBody>
                  <a:tcPr marL="67434" marR="67434" marT="33717" marB="33717">
                    <a:lnL>
                      <a:noFill/>
                    </a:lnL>
                    <a:lnR>
                      <a:noFill/>
                    </a:lnR>
                    <a:lnT w="9525" cap="flat" cmpd="sng" algn="ctr">
                      <a:solidFill>
                        <a:srgbClr val="000000"/>
                      </a:solidFill>
                      <a:prstDash val="solid"/>
                      <a:round/>
                      <a:headEnd type="none" w="med" len="med"/>
                      <a:tailEnd type="none" w="med" len="med"/>
                    </a:lnT>
                    <a:lnB>
                      <a:noFill/>
                    </a:lnB>
                    <a:solidFill>
                      <a:srgbClr val="CCCCCC"/>
                    </a:solidFill>
                  </a:tcPr>
                </a:tc>
                <a:extLst>
                  <a:ext uri="{0D108BD9-81ED-4DB2-BD59-A6C34878D82A}">
                    <a16:rowId xmlns:a16="http://schemas.microsoft.com/office/drawing/2014/main" val="3368988637"/>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Fluvial Erosion</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125 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93.30%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1442384893"/>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Winter Storms</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115 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85.80%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2510938967"/>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Ice Storm</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101 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75.40%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1942743417"/>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High Wind</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87 </a:t>
                      </a:r>
                      <a:endParaRPr lang="en-US" sz="2800" b="0" i="0" dirty="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64.90%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3550823603"/>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Flash Flood</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69 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51.50%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1066894159"/>
                  </a:ext>
                </a:extLst>
              </a:tr>
              <a:tr h="243891">
                <a:tc>
                  <a:txBody>
                    <a:bodyPr/>
                    <a:lstStyle/>
                    <a:p>
                      <a:pPr algn="ctr" rtl="0" fontAlgn="base">
                        <a:lnSpc>
                          <a:spcPts val="1275"/>
                        </a:lnSpc>
                        <a:buNone/>
                      </a:pPr>
                      <a:r>
                        <a:rPr lang="en-US" sz="1400" b="0" i="0">
                          <a:solidFill>
                            <a:srgbClr val="000000"/>
                          </a:solidFill>
                          <a:effectLst/>
                          <a:latin typeface="Aptos" panose="020B0004020202020204" pitchFamily="34" charset="0"/>
                        </a:rPr>
                        <a:t>Extreme Cold</a:t>
                      </a:r>
                      <a:r>
                        <a:rPr lang="en-US" sz="1400" b="1" i="0">
                          <a:solidFill>
                            <a:srgbClr val="000000"/>
                          </a:solidFill>
                          <a:effectLst/>
                          <a:latin typeface="Aptos" panose="020B0004020202020204" pitchFamily="34" charset="0"/>
                        </a:rPr>
                        <a:t> </a:t>
                      </a:r>
                      <a:endParaRPr lang="en-US" sz="2800" b="1"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62 </a:t>
                      </a:r>
                      <a:endParaRPr lang="en-US" sz="2800" b="0" i="0" dirty="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46.30% </a:t>
                      </a:r>
                      <a:endParaRPr lang="en-US" sz="2800" b="0" i="0" dirty="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1816903309"/>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Hail</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48 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35.80%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3554922268"/>
                  </a:ext>
                </a:extLst>
              </a:tr>
              <a:tr h="243891">
                <a:tc>
                  <a:txBody>
                    <a:bodyPr/>
                    <a:lstStyle/>
                    <a:p>
                      <a:pPr algn="ctr" rtl="0" fontAlgn="base">
                        <a:lnSpc>
                          <a:spcPts val="1275"/>
                        </a:lnSpc>
                        <a:buNone/>
                      </a:pPr>
                      <a:r>
                        <a:rPr lang="en-US" sz="1400" b="0" i="0">
                          <a:solidFill>
                            <a:srgbClr val="000000"/>
                          </a:solidFill>
                          <a:effectLst/>
                          <a:latin typeface="Aptos" panose="020B0004020202020204" pitchFamily="34" charset="0"/>
                        </a:rPr>
                        <a:t>Wildfires</a:t>
                      </a:r>
                      <a:r>
                        <a:rPr lang="en-US" sz="1400" b="1" i="0">
                          <a:solidFill>
                            <a:srgbClr val="000000"/>
                          </a:solidFill>
                          <a:effectLst/>
                          <a:latin typeface="Aptos" panose="020B0004020202020204" pitchFamily="34" charset="0"/>
                        </a:rPr>
                        <a:t> </a:t>
                      </a:r>
                      <a:endParaRPr lang="en-US" sz="2800" b="1"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47 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35.10%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3188383723"/>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Drought</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46 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34.30%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2496659498"/>
                  </a:ext>
                </a:extLst>
              </a:tr>
              <a:tr h="243891">
                <a:tc>
                  <a:txBody>
                    <a:bodyPr/>
                    <a:lstStyle/>
                    <a:p>
                      <a:pPr algn="ctr" rtl="0" fontAlgn="base">
                        <a:lnSpc>
                          <a:spcPts val="1275"/>
                        </a:lnSpc>
                        <a:buNone/>
                      </a:pPr>
                      <a:r>
                        <a:rPr lang="en-US" sz="1400" b="0" i="0">
                          <a:solidFill>
                            <a:srgbClr val="000000"/>
                          </a:solidFill>
                          <a:effectLst/>
                          <a:latin typeface="Aptos" panose="020B0004020202020204" pitchFamily="34" charset="0"/>
                        </a:rPr>
                        <a:t>Thunderstorms</a:t>
                      </a:r>
                      <a:r>
                        <a:rPr lang="en-US" sz="1400" b="1" i="0">
                          <a:solidFill>
                            <a:srgbClr val="000000"/>
                          </a:solidFill>
                          <a:effectLst/>
                          <a:latin typeface="Aptos" panose="020B0004020202020204" pitchFamily="34" charset="0"/>
                        </a:rPr>
                        <a:t> </a:t>
                      </a:r>
                      <a:endParaRPr lang="en-US" sz="2800" b="1"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42 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31.30% </a:t>
                      </a:r>
                      <a:endParaRPr lang="en-US" sz="2800" b="0" i="0" dirty="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3423211195"/>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Hurricanes/Tropical Storms</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39 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29.10%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1977435973"/>
                  </a:ext>
                </a:extLst>
              </a:tr>
              <a:tr h="243891">
                <a:tc>
                  <a:txBody>
                    <a:bodyPr/>
                    <a:lstStyle/>
                    <a:p>
                      <a:pPr algn="ctr" rtl="0" fontAlgn="base">
                        <a:lnSpc>
                          <a:spcPts val="1275"/>
                        </a:lnSpc>
                        <a:buNone/>
                      </a:pPr>
                      <a:r>
                        <a:rPr lang="en-US" sz="1400" b="0" i="0">
                          <a:solidFill>
                            <a:srgbClr val="000000"/>
                          </a:solidFill>
                          <a:effectLst/>
                          <a:latin typeface="Aptos" panose="020B0004020202020204" pitchFamily="34" charset="0"/>
                        </a:rPr>
                        <a:t>Landslides</a:t>
                      </a:r>
                      <a:r>
                        <a:rPr lang="en-US" sz="1400" b="1" i="0">
                          <a:solidFill>
                            <a:srgbClr val="000000"/>
                          </a:solidFill>
                          <a:effectLst/>
                          <a:latin typeface="Aptos" panose="020B0004020202020204" pitchFamily="34" charset="0"/>
                        </a:rPr>
                        <a:t> </a:t>
                      </a:r>
                      <a:endParaRPr lang="en-US" sz="2800" b="1"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38 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28.40% </a:t>
                      </a:r>
                      <a:endParaRPr lang="en-US" sz="2800" b="0" i="0" dirty="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2485154688"/>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Earthquakes</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38 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28.40%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1982577012"/>
                  </a:ext>
                </a:extLst>
              </a:tr>
              <a:tr h="243891">
                <a:tc>
                  <a:txBody>
                    <a:bodyPr/>
                    <a:lstStyle/>
                    <a:p>
                      <a:pPr algn="ctr" rtl="0" fontAlgn="base">
                        <a:lnSpc>
                          <a:spcPts val="1275"/>
                        </a:lnSpc>
                        <a:buNone/>
                      </a:pPr>
                      <a:r>
                        <a:rPr lang="en-US" sz="1400" b="0" i="0">
                          <a:solidFill>
                            <a:srgbClr val="000000"/>
                          </a:solidFill>
                          <a:effectLst/>
                          <a:latin typeface="Aptos" panose="020B0004020202020204" pitchFamily="34" charset="0"/>
                        </a:rPr>
                        <a:t>Infectious Disease Outbreak</a:t>
                      </a:r>
                      <a:r>
                        <a:rPr lang="en-US" sz="1400" b="1" i="0">
                          <a:solidFill>
                            <a:srgbClr val="000000"/>
                          </a:solidFill>
                          <a:effectLst/>
                          <a:latin typeface="Aptos" panose="020B0004020202020204" pitchFamily="34" charset="0"/>
                        </a:rPr>
                        <a:t> </a:t>
                      </a:r>
                      <a:endParaRPr lang="en-US" sz="2800" b="1"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37 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27.60%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2667121988"/>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Invasive Species</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36 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26.90%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2916081237"/>
                  </a:ext>
                </a:extLst>
              </a:tr>
              <a:tr h="243891">
                <a:tc>
                  <a:txBody>
                    <a:bodyPr/>
                    <a:lstStyle/>
                    <a:p>
                      <a:pPr algn="ctr" rtl="0" fontAlgn="base">
                        <a:lnSpc>
                          <a:spcPts val="1275"/>
                        </a:lnSpc>
                        <a:buNone/>
                      </a:pPr>
                      <a:r>
                        <a:rPr lang="en-US" sz="1400" b="0" i="0">
                          <a:solidFill>
                            <a:srgbClr val="000000"/>
                          </a:solidFill>
                          <a:effectLst/>
                          <a:latin typeface="Aptos" panose="020B0004020202020204" pitchFamily="34" charset="0"/>
                        </a:rPr>
                        <a:t>Extreme Heat</a:t>
                      </a:r>
                      <a:r>
                        <a:rPr lang="en-US" sz="1400" b="1" i="0">
                          <a:solidFill>
                            <a:srgbClr val="000000"/>
                          </a:solidFill>
                          <a:effectLst/>
                          <a:latin typeface="Aptos" panose="020B0004020202020204" pitchFamily="34" charset="0"/>
                        </a:rPr>
                        <a:t> </a:t>
                      </a:r>
                      <a:endParaRPr lang="en-US" sz="2800" b="1"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36 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26.90% </a:t>
                      </a:r>
                      <a:endParaRPr lang="en-US" sz="2800" b="0" i="0" dirty="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3298188669"/>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Ice Accretion</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33 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24.60%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654800769"/>
                  </a:ext>
                </a:extLst>
              </a:tr>
              <a:tr h="243891">
                <a:tc>
                  <a:txBody>
                    <a:bodyPr/>
                    <a:lstStyle/>
                    <a:p>
                      <a:pPr algn="ctr" rtl="0" fontAlgn="base">
                        <a:lnSpc>
                          <a:spcPts val="1275"/>
                        </a:lnSpc>
                        <a:buNone/>
                      </a:pPr>
                      <a:r>
                        <a:rPr lang="en-US" sz="1400" b="0" i="0">
                          <a:solidFill>
                            <a:srgbClr val="000000"/>
                          </a:solidFill>
                          <a:effectLst/>
                          <a:latin typeface="Aptos" panose="020B0004020202020204" pitchFamily="34" charset="0"/>
                        </a:rPr>
                        <a:t>Dam Failure</a:t>
                      </a:r>
                      <a:r>
                        <a:rPr lang="en-US" sz="1400" b="1" i="0">
                          <a:solidFill>
                            <a:srgbClr val="000000"/>
                          </a:solidFill>
                          <a:effectLst/>
                          <a:latin typeface="Aptos" panose="020B0004020202020204" pitchFamily="34" charset="0"/>
                        </a:rPr>
                        <a:t> </a:t>
                      </a:r>
                      <a:endParaRPr lang="en-US" sz="2800" b="1"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a:solidFill>
                            <a:srgbClr val="000000"/>
                          </a:solidFill>
                          <a:effectLst/>
                          <a:latin typeface="Aptos" panose="020B0004020202020204" pitchFamily="34" charset="0"/>
                        </a:rPr>
                        <a:t>32 </a:t>
                      </a:r>
                      <a:endParaRPr lang="en-US" sz="2800" b="0" i="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23.90% </a:t>
                      </a:r>
                      <a:endParaRPr lang="en-US" sz="2800" b="0" i="0" dirty="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1241341869"/>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Tornadoes</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27 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20.10% </a:t>
                      </a:r>
                      <a:endParaRPr lang="en-US" sz="2800" b="0" i="0" dirty="0">
                        <a:solidFill>
                          <a:srgbClr val="000000"/>
                        </a:solidFill>
                        <a:effectLst/>
                      </a:endParaRPr>
                    </a:p>
                  </a:txBody>
                  <a:tcPr marL="67434" marR="67434" marT="33717" marB="33717">
                    <a:lnL>
                      <a:noFill/>
                    </a:lnL>
                    <a:lnR>
                      <a:noFill/>
                    </a:lnR>
                    <a:lnT>
                      <a:noFill/>
                    </a:lnT>
                    <a:lnB>
                      <a:noFill/>
                    </a:lnB>
                    <a:solidFill>
                      <a:schemeClr val="bg1"/>
                    </a:solidFill>
                  </a:tcPr>
                </a:tc>
                <a:extLst>
                  <a:ext uri="{0D108BD9-81ED-4DB2-BD59-A6C34878D82A}">
                    <a16:rowId xmlns:a16="http://schemas.microsoft.com/office/drawing/2014/main" val="2464373265"/>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Ice Jams</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26 </a:t>
                      </a:r>
                      <a:endParaRPr lang="en-US" sz="2800" b="0" i="0" dirty="0">
                        <a:solidFill>
                          <a:srgbClr val="000000"/>
                        </a:solidFill>
                        <a:effectLst/>
                      </a:endParaRPr>
                    </a:p>
                  </a:txBody>
                  <a:tcPr marL="67434" marR="67434" marT="33717" marB="33717">
                    <a:lnL>
                      <a:noFill/>
                    </a:lnL>
                    <a:lnR>
                      <a:noFill/>
                    </a:lnR>
                    <a:lnT>
                      <a:noFill/>
                    </a:lnT>
                    <a:lnB>
                      <a:noFill/>
                    </a:lnB>
                    <a:solidFill>
                      <a:srgbClr val="CCCCCC"/>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19.40% </a:t>
                      </a:r>
                      <a:endParaRPr lang="en-US" sz="2800" b="0" i="0" dirty="0">
                        <a:solidFill>
                          <a:srgbClr val="000000"/>
                        </a:solidFill>
                        <a:effectLst/>
                      </a:endParaRPr>
                    </a:p>
                  </a:txBody>
                  <a:tcPr marL="67434" marR="67434" marT="33717" marB="33717">
                    <a:lnL>
                      <a:noFill/>
                    </a:lnL>
                    <a:lnR>
                      <a:noFill/>
                    </a:lnR>
                    <a:lnT>
                      <a:noFill/>
                    </a:lnT>
                    <a:lnB>
                      <a:noFill/>
                    </a:lnB>
                    <a:solidFill>
                      <a:srgbClr val="CCCCCC"/>
                    </a:solidFill>
                  </a:tcPr>
                </a:tc>
                <a:extLst>
                  <a:ext uri="{0D108BD9-81ED-4DB2-BD59-A6C34878D82A}">
                    <a16:rowId xmlns:a16="http://schemas.microsoft.com/office/drawing/2014/main" val="1319441748"/>
                  </a:ext>
                </a:extLst>
              </a:tr>
              <a:tr h="243891">
                <a:tc>
                  <a:txBody>
                    <a:bodyPr/>
                    <a:lstStyle/>
                    <a:p>
                      <a:pPr algn="ctr" rtl="0" fontAlgn="base">
                        <a:lnSpc>
                          <a:spcPts val="1275"/>
                        </a:lnSpc>
                        <a:buNone/>
                      </a:pPr>
                      <a:r>
                        <a:rPr lang="en-US" sz="1400" b="0" i="0" dirty="0">
                          <a:solidFill>
                            <a:srgbClr val="000000"/>
                          </a:solidFill>
                          <a:effectLst/>
                          <a:latin typeface="Aptos" panose="020B0004020202020204" pitchFamily="34" charset="0"/>
                        </a:rPr>
                        <a:t>Lightning</a:t>
                      </a:r>
                      <a:r>
                        <a:rPr lang="en-US" sz="1400" b="1" i="0" dirty="0">
                          <a:solidFill>
                            <a:srgbClr val="000000"/>
                          </a:solidFill>
                          <a:effectLst/>
                          <a:latin typeface="Aptos" panose="020B0004020202020204" pitchFamily="34" charset="0"/>
                        </a:rPr>
                        <a:t> </a:t>
                      </a:r>
                      <a:endParaRPr lang="en-US" sz="2800" b="1" i="0" dirty="0">
                        <a:solidFill>
                          <a:srgbClr val="000000"/>
                        </a:solidFill>
                        <a:effectLst/>
                      </a:endParaRPr>
                    </a:p>
                  </a:txBody>
                  <a:tcPr marL="67434" marR="67434" marT="33717" marB="33717">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26 </a:t>
                      </a:r>
                      <a:endParaRPr lang="en-US" sz="2800" b="0" i="0" dirty="0">
                        <a:solidFill>
                          <a:srgbClr val="000000"/>
                        </a:solidFill>
                        <a:effectLst/>
                      </a:endParaRPr>
                    </a:p>
                  </a:txBody>
                  <a:tcPr marL="67434" marR="67434" marT="33717" marB="33717">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ctr" rtl="0" fontAlgn="base">
                        <a:lnSpc>
                          <a:spcPts val="1275"/>
                        </a:lnSpc>
                        <a:buNone/>
                      </a:pPr>
                      <a:r>
                        <a:rPr lang="en-US" sz="1400" b="0" i="0" dirty="0">
                          <a:solidFill>
                            <a:srgbClr val="000000"/>
                          </a:solidFill>
                          <a:effectLst/>
                          <a:latin typeface="Aptos" panose="020B0004020202020204" pitchFamily="34" charset="0"/>
                        </a:rPr>
                        <a:t>19.40% </a:t>
                      </a:r>
                      <a:endParaRPr lang="en-US" sz="2800" b="0" i="0" dirty="0">
                        <a:solidFill>
                          <a:srgbClr val="000000"/>
                        </a:solidFill>
                        <a:effectLst/>
                      </a:endParaRPr>
                    </a:p>
                  </a:txBody>
                  <a:tcPr marL="67434" marR="67434" marT="33717" marB="33717">
                    <a:lnL>
                      <a:noFill/>
                    </a:lnL>
                    <a:lnR>
                      <a:noFill/>
                    </a:lnR>
                    <a:lnT>
                      <a:noFill/>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93592462"/>
                  </a:ext>
                </a:extLst>
              </a:tr>
            </a:tbl>
          </a:graphicData>
        </a:graphic>
      </p:graphicFrame>
      <p:sp>
        <p:nvSpPr>
          <p:cNvPr id="9" name="TextBox 8">
            <a:extLst>
              <a:ext uri="{FF2B5EF4-FFF2-40B4-BE49-F238E27FC236}">
                <a16:creationId xmlns:a16="http://schemas.microsoft.com/office/drawing/2014/main" id="{3476A047-494C-FFC7-15FD-926386747719}"/>
              </a:ext>
            </a:extLst>
          </p:cNvPr>
          <p:cNvSpPr txBox="1"/>
          <p:nvPr/>
        </p:nvSpPr>
        <p:spPr>
          <a:xfrm>
            <a:off x="654283" y="2612204"/>
            <a:ext cx="3166155" cy="1323439"/>
          </a:xfrm>
          <a:prstGeom prst="rect">
            <a:avLst/>
          </a:prstGeom>
          <a:noFill/>
        </p:spPr>
        <p:txBody>
          <a:bodyPr wrap="square">
            <a:spAutoFit/>
          </a:bodyPr>
          <a:lstStyle/>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Source: Vermont Emergency Management (2023b)</a:t>
            </a:r>
          </a:p>
          <a:p>
            <a:pPr marL="0" marR="0">
              <a:spcBef>
                <a:spcPts val="600"/>
              </a:spcBef>
              <a:spcAft>
                <a:spcPts val="600"/>
              </a:spcAft>
              <a:buNone/>
            </a:pPr>
            <a:r>
              <a:rPr lang="en-US" sz="1400" dirty="0">
                <a:solidFill>
                  <a:schemeClr val="bg1"/>
                </a:solidFill>
                <a:effectLst/>
                <a:latin typeface="Aptos" panose="020B0004020202020204" pitchFamily="34" charset="0"/>
                <a:ea typeface="Malgun Gothic" panose="020B0503020000020004" pitchFamily="34" charset="-127"/>
                <a:cs typeface="Tunga" panose="020B0502040204020203" pitchFamily="34" charset="0"/>
              </a:rPr>
              <a:t>Note: *134 plans were approved between 2017 and June 2023; some are multi‑jurisdictional</a:t>
            </a:r>
          </a:p>
        </p:txBody>
      </p:sp>
    </p:spTree>
    <p:extLst>
      <p:ext uri="{BB962C8B-B14F-4D97-AF65-F5344CB8AC3E}">
        <p14:creationId xmlns:p14="http://schemas.microsoft.com/office/powerpoint/2010/main" val="12088672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showing what the Vermont Livability Map materials looks like. It classifies different parcels of lad near a river. The blue is mixed use, the red non-residential and the purple is primarily residential.">
            <a:extLst>
              <a:ext uri="{FF2B5EF4-FFF2-40B4-BE49-F238E27FC236}">
                <a16:creationId xmlns:a16="http://schemas.microsoft.com/office/drawing/2014/main" id="{55182C00-FE29-E518-0100-4F70C88D282E}"/>
              </a:ext>
            </a:extLst>
          </p:cNvPr>
          <p:cNvPicPr>
            <a:picLocks noChangeAspect="1"/>
          </p:cNvPicPr>
          <p:nvPr/>
        </p:nvPicPr>
        <p:blipFill rotWithShape="1">
          <a:blip r:embed="rId2"/>
          <a:srcRect l="949" t="2216" r="949" b="21203"/>
          <a:stretch>
            <a:fillRect/>
          </a:stretch>
        </p:blipFill>
        <p:spPr bwMode="auto">
          <a:xfrm>
            <a:off x="3245683" y="1275347"/>
            <a:ext cx="8711702" cy="4533797"/>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FF123F56-6C20-0F3A-9FB8-A9C3B9BB68D1}"/>
              </a:ext>
            </a:extLst>
          </p:cNvPr>
          <p:cNvSpPr txBox="1"/>
          <p:nvPr/>
        </p:nvSpPr>
        <p:spPr>
          <a:xfrm>
            <a:off x="234616" y="442456"/>
            <a:ext cx="6960268" cy="646331"/>
          </a:xfrm>
          <a:prstGeom prst="rect">
            <a:avLst/>
          </a:prstGeom>
          <a:noFill/>
        </p:spPr>
        <p:txBody>
          <a:bodyPr wrap="square">
            <a:spAutoFit/>
          </a:bodyPr>
          <a:lstStyle/>
          <a:p>
            <a:pPr marL="0" marR="0" algn="just">
              <a:lnSpc>
                <a:spcPct val="100000"/>
              </a:lnSpc>
              <a:spcAft>
                <a:spcPts val="800"/>
              </a:spcAft>
              <a:buNone/>
            </a:pPr>
            <a:r>
              <a:rPr lang="en-US" sz="3600" b="1" i="1" dirty="0">
                <a:solidFill>
                  <a:schemeClr val="bg1"/>
                </a:solidFill>
                <a:effectLst/>
                <a:latin typeface="+mn-lt"/>
                <a:ea typeface="Malgun Gothic" panose="020B0503020000020004" pitchFamily="34" charset="-127"/>
                <a:cs typeface="Tunga" panose="020B0502040204020203" pitchFamily="34" charset="0"/>
              </a:rPr>
              <a:t>Box 11-3 Vermont Livability Map</a:t>
            </a:r>
            <a:endParaRPr lang="en-US" sz="2400" i="1"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
        <p:nvSpPr>
          <p:cNvPr id="8" name="TextBox 7">
            <a:extLst>
              <a:ext uri="{FF2B5EF4-FFF2-40B4-BE49-F238E27FC236}">
                <a16:creationId xmlns:a16="http://schemas.microsoft.com/office/drawing/2014/main" id="{CE6B874E-81A2-CF06-CE88-77477999146A}"/>
              </a:ext>
            </a:extLst>
          </p:cNvPr>
          <p:cNvSpPr txBox="1"/>
          <p:nvPr/>
        </p:nvSpPr>
        <p:spPr>
          <a:xfrm>
            <a:off x="234616" y="1645532"/>
            <a:ext cx="3011067" cy="1323439"/>
          </a:xfrm>
          <a:prstGeom prst="rect">
            <a:avLst/>
          </a:prstGeom>
          <a:noFill/>
        </p:spPr>
        <p:txBody>
          <a:bodyPr wrap="square">
            <a:spAutoFit/>
          </a:bodyPr>
          <a:lstStyle/>
          <a:p>
            <a:pPr marL="0" marR="0">
              <a:spcBef>
                <a:spcPts val="600"/>
              </a:spcBef>
              <a:spcAft>
                <a:spcPts val="600"/>
              </a:spcAft>
              <a:buNone/>
            </a:pPr>
            <a:r>
              <a:rPr lang="en-US" sz="2000" dirty="0">
                <a:solidFill>
                  <a:schemeClr val="bg1"/>
                </a:solidFill>
                <a:effectLst/>
                <a:latin typeface="+mn-lt"/>
                <a:ea typeface="Malgun Gothic" panose="020B0503020000020004" pitchFamily="34" charset="-127"/>
                <a:cs typeface="Tunga" panose="020B0502040204020203" pitchFamily="34" charset="0"/>
              </a:rPr>
              <a:t>Source: Vermont Research Open Source Program Office et al. (2026)</a:t>
            </a:r>
            <a:endParaRPr lang="en-US" sz="1050" dirty="0">
              <a:solidFill>
                <a:schemeClr val="bg1"/>
              </a:solidFill>
              <a:effectLst/>
              <a:latin typeface="Aptos" panose="020B0004020202020204" pitchFamily="34" charset="0"/>
              <a:ea typeface="Malgun Gothic" panose="020B0503020000020004" pitchFamily="34" charset="-127"/>
              <a:cs typeface="Tunga" panose="020B0502040204020203" pitchFamily="34" charset="0"/>
            </a:endParaRPr>
          </a:p>
        </p:txBody>
      </p:sp>
    </p:spTree>
    <p:extLst>
      <p:ext uri="{BB962C8B-B14F-4D97-AF65-F5344CB8AC3E}">
        <p14:creationId xmlns:p14="http://schemas.microsoft.com/office/powerpoint/2010/main" val="1428540785"/>
      </p:ext>
    </p:extLst>
  </p:cSld>
  <p:clrMapOvr>
    <a:masterClrMapping/>
  </p:clrMapOvr>
</p:sld>
</file>

<file path=ppt/theme/theme1.xml><?xml version="1.0" encoding="utf-8"?>
<a:theme xmlns:a="http://schemas.openxmlformats.org/drawingml/2006/main" name="University of Vermont Exec Template 22">
  <a:themeElements>
    <a:clrScheme name="UVM Template">
      <a:dk1>
        <a:srgbClr val="000000"/>
      </a:dk1>
      <a:lt1>
        <a:srgbClr val="FFFFFF"/>
      </a:lt1>
      <a:dk2>
        <a:srgbClr val="154734"/>
      </a:dk2>
      <a:lt2>
        <a:srgbClr val="F7F7F7"/>
      </a:lt2>
      <a:accent1>
        <a:srgbClr val="71B0E0"/>
      </a:accent1>
      <a:accent2>
        <a:srgbClr val="4C9DD6"/>
      </a:accent2>
      <a:accent3>
        <a:srgbClr val="F7F7F7"/>
      </a:accent3>
      <a:accent4>
        <a:srgbClr val="DC582A"/>
      </a:accent4>
      <a:accent5>
        <a:srgbClr val="00303C"/>
      </a:accent5>
      <a:accent6>
        <a:srgbClr val="FFD100"/>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VM22_PPT_Template_SVG" id="{E61C691F-A77F-A148-8FDB-B61DD208C958}" vid="{39546C88-0921-1F4E-A650-D1BE9CBFA2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DDE25949F28F4FBC2286BA8C05411B" ma:contentTypeVersion="11" ma:contentTypeDescription="Create a new document." ma:contentTypeScope="" ma:versionID="82db41b21640e51705b1058c596742d0">
  <xsd:schema xmlns:xsd="http://www.w3.org/2001/XMLSchema" xmlns:xs="http://www.w3.org/2001/XMLSchema" xmlns:p="http://schemas.microsoft.com/office/2006/metadata/properties" xmlns:ns2="9d4f71dd-dfa9-4610-8a13-3f40ac84ca7b" targetNamespace="http://schemas.microsoft.com/office/2006/metadata/properties" ma:root="true" ma:fieldsID="40cff7e34f45380e551a2edcc55fcfd6" ns2:_="">
    <xsd:import namespace="9d4f71dd-dfa9-4610-8a13-3f40ac84ca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roundofcopy_x002d_editing"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f71dd-dfa9-4610-8a13-3f40ac84ca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roundofcopy_x002d_editing" ma:index="11" nillable="true" ma:displayName="Round of copy-editing" ma:format="Dropdown" ma:internalName="roundofcopy_x002d_editing">
      <xsd:simpleType>
        <xsd:restriction base="dms:Choice">
          <xsd:enumeration value="1st round of copy-editing"/>
          <xsd:enumeration value="2nd round of copy-editing"/>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4f71dd-dfa9-4610-8a13-3f40ac84ca7b">
      <Terms xmlns="http://schemas.microsoft.com/office/infopath/2007/PartnerControls"/>
    </lcf76f155ced4ddcb4097134ff3c332f>
    <roundofcopy_x002d_editing xmlns="9d4f71dd-dfa9-4610-8a13-3f40ac84ca7b" xsi:nil="true"/>
  </documentManagement>
</p:properties>
</file>

<file path=customXml/itemProps1.xml><?xml version="1.0" encoding="utf-8"?>
<ds:datastoreItem xmlns:ds="http://schemas.openxmlformats.org/officeDocument/2006/customXml" ds:itemID="{21C2F6B9-92E5-4D47-9C8F-FA26DBFB7C5E}"/>
</file>

<file path=customXml/itemProps2.xml><?xml version="1.0" encoding="utf-8"?>
<ds:datastoreItem xmlns:ds="http://schemas.openxmlformats.org/officeDocument/2006/customXml" ds:itemID="{D988DFDA-B011-4311-854D-E822A5838782}">
  <ds:schemaRefs>
    <ds:schemaRef ds:uri="http://schemas.microsoft.com/sharepoint/v3/contenttype/forms"/>
  </ds:schemaRefs>
</ds:datastoreItem>
</file>

<file path=customXml/itemProps3.xml><?xml version="1.0" encoding="utf-8"?>
<ds:datastoreItem xmlns:ds="http://schemas.openxmlformats.org/officeDocument/2006/customXml" ds:itemID="{E3413AD4-741F-4F1E-8C6B-35B3DB54C670}">
  <ds:schemaRefs>
    <ds:schemaRef ds:uri="http://purl.org/dc/dcmitype/"/>
    <ds:schemaRef ds:uri="http://schemas.openxmlformats.org/package/2006/metadata/core-properties"/>
    <ds:schemaRef ds:uri="http://purl.org/dc/elements/1.1/"/>
    <ds:schemaRef ds:uri="http://schemas.microsoft.com/office/2006/documentManagement/types"/>
    <ds:schemaRef ds:uri="http://purl.org/dc/terms/"/>
    <ds:schemaRef ds:uri="http://schemas.microsoft.com/office/infopath/2007/PartnerControls"/>
    <ds:schemaRef ds:uri="9d4f71dd-dfa9-4610-8a13-3f40ac84ca7b"/>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University of Vermont Exec Template 22</Template>
  <TotalTime>940</TotalTime>
  <Words>3156</Words>
  <Application>Microsoft Office PowerPoint</Application>
  <PresentationFormat>Widescreen</PresentationFormat>
  <Paragraphs>997</Paragraphs>
  <Slides>43</Slides>
  <Notes>32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Aptos</vt:lpstr>
      <vt:lpstr>Aptos Display</vt:lpstr>
      <vt:lpstr>Arial</vt:lpstr>
      <vt:lpstr>Century Gothic</vt:lpstr>
      <vt:lpstr>Lora SemiBold</vt:lpstr>
      <vt:lpstr>Poppins Medium</vt:lpstr>
      <vt:lpstr>Times New Roman</vt:lpstr>
      <vt:lpstr>University of Vermont Exec Template 22</vt:lpstr>
      <vt:lpstr>Community Development</vt:lpstr>
      <vt:lpstr>11.2 Background</vt:lpstr>
      <vt:lpstr>Figure 11-1 </vt:lpstr>
      <vt:lpstr>Figure 11-2 </vt:lpstr>
      <vt:lpstr>11.3 Demography</vt:lpstr>
      <vt:lpstr>PowerPoint Presentation</vt:lpstr>
      <vt:lpstr>Table 11-1 </vt:lpstr>
      <vt:lpstr>Table 11-2</vt:lpstr>
      <vt:lpstr>PowerPoint Presentation</vt:lpstr>
      <vt:lpstr>Figure 11-5</vt:lpstr>
      <vt:lpstr>Table 11-3</vt:lpstr>
      <vt:lpstr>PowerPoint Presentation</vt:lpstr>
      <vt:lpstr>Figure 11-7</vt:lpstr>
      <vt:lpstr>Figure 11-8</vt:lpstr>
      <vt:lpstr>Figure 11-9</vt:lpstr>
      <vt:lpstr>Figure 11-10</vt:lpstr>
      <vt:lpstr>Table 11-4</vt:lpstr>
      <vt:lpstr>Figure 11-11</vt:lpstr>
      <vt:lpstr>Table 11-5</vt:lpstr>
      <vt:lpstr>11.4 Economy</vt:lpstr>
      <vt:lpstr>Figure 11-12</vt:lpstr>
      <vt:lpstr>Table 11-6 (1/2)</vt:lpstr>
      <vt:lpstr>Table 11-6 (2/2)</vt:lpstr>
      <vt:lpstr>Table 11-7 (1/2)</vt:lpstr>
      <vt:lpstr>Table 11-7 (2/2)</vt:lpstr>
      <vt:lpstr>Figure 11-13</vt:lpstr>
      <vt:lpstr>11.5 Disaster Management</vt:lpstr>
      <vt:lpstr>Figure 11-14</vt:lpstr>
      <vt:lpstr>Table 11-8</vt:lpstr>
      <vt:lpstr>Table 11-9</vt:lpstr>
      <vt:lpstr>PowerPoint Presentation</vt:lpstr>
      <vt:lpstr>Figure 11-16</vt:lpstr>
      <vt:lpstr>Figure 11-17</vt:lpstr>
      <vt:lpstr>Figure 11-18</vt:lpstr>
      <vt:lpstr>Figure 11-19</vt:lpstr>
      <vt:lpstr>Table 11-10</vt:lpstr>
      <vt:lpstr>Table 11-11</vt:lpstr>
      <vt:lpstr>Figure 11-20</vt:lpstr>
      <vt:lpstr>Figure 11-21</vt:lpstr>
      <vt:lpstr>Figure 11-22</vt:lpstr>
      <vt:lpstr>Figure 11-23</vt:lpstr>
      <vt:lpstr>Table 11-12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lastModifiedBy>Hannah Peplinski</cp:lastModifiedBy>
  <cp:revision>108</cp:revision>
  <dcterms:created xsi:type="dcterms:W3CDTF">2024-02-13T17:54:54Z</dcterms:created>
  <dcterms:modified xsi:type="dcterms:W3CDTF">2026-09-30T16:26:28Z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0x010100AADDE25949F28F4FBC2286BA8C05411B</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