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5"/>
  </p:notesMasterIdLst>
  <p:sldIdLst>
    <p:sldId id="257" r:id="rId5"/>
    <p:sldId id="334" r:id="rId6"/>
    <p:sldId id="283" r:id="rId7"/>
    <p:sldId id="282" r:id="rId8"/>
    <p:sldId id="264" r:id="rId9"/>
    <p:sldId id="285" r:id="rId10"/>
    <p:sldId id="284" r:id="rId11"/>
    <p:sldId id="286" r:id="rId12"/>
    <p:sldId id="374" r:id="rId13"/>
    <p:sldId id="385" r:id="rId14"/>
    <p:sldId id="289" r:id="rId15"/>
    <p:sldId id="376" r:id="rId16"/>
    <p:sldId id="304" r:id="rId17"/>
    <p:sldId id="290" r:id="rId18"/>
    <p:sldId id="291" r:id="rId19"/>
    <p:sldId id="383" r:id="rId20"/>
    <p:sldId id="293" r:id="rId21"/>
    <p:sldId id="292" r:id="rId22"/>
    <p:sldId id="306" r:id="rId23"/>
    <p:sldId id="338" r:id="rId24"/>
    <p:sldId id="339" r:id="rId25"/>
    <p:sldId id="294" r:id="rId26"/>
    <p:sldId id="342" r:id="rId27"/>
    <p:sldId id="296" r:id="rId28"/>
    <p:sldId id="348" r:id="rId29"/>
    <p:sldId id="344" r:id="rId30"/>
    <p:sldId id="351" r:id="rId31"/>
    <p:sldId id="298" r:id="rId32"/>
    <p:sldId id="299" r:id="rId33"/>
    <p:sldId id="300" r:id="rId34"/>
    <p:sldId id="309" r:id="rId35"/>
    <p:sldId id="354" r:id="rId36"/>
    <p:sldId id="301" r:id="rId37"/>
    <p:sldId id="310" r:id="rId38"/>
    <p:sldId id="311" r:id="rId39"/>
    <p:sldId id="312" r:id="rId40"/>
    <p:sldId id="313" r:id="rId41"/>
    <p:sldId id="314" r:id="rId42"/>
    <p:sldId id="315" r:id="rId43"/>
    <p:sldId id="386" r:id="rId44"/>
    <p:sldId id="363" r:id="rId45"/>
    <p:sldId id="317" r:id="rId46"/>
    <p:sldId id="316" r:id="rId47"/>
    <p:sldId id="330" r:id="rId48"/>
    <p:sldId id="384" r:id="rId49"/>
    <p:sldId id="319" r:id="rId50"/>
    <p:sldId id="370" r:id="rId51"/>
    <p:sldId id="333" r:id="rId52"/>
    <p:sldId id="320" r:id="rId53"/>
    <p:sldId id="321"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54F772B-99C5-145A-EABF-3EDB70B60EFE}" name="Anna Hoppe" initials="AH" userId="S::akhoppe@uvm.edu::bc59f7a4-3ba8-46f6-bfd8-d9d7abbc1ea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B51"/>
    <a:srgbClr val="C2C2C2"/>
    <a:srgbClr val="828282"/>
    <a:srgbClr val="0E2841"/>
    <a:srgbClr val="154734"/>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4D314-FE3B-4084-AFF6-F5D58F13E6FF}" v="11" dt="2026-09-21T20:51:06.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337"/>
    <p:restoredTop sz="94668"/>
  </p:normalViewPr>
  <p:slideViewPr>
    <p:cSldViewPr snapToGrid="0">
      <p:cViewPr varScale="1">
        <p:scale>
          <a:sx n="42" d="100"/>
          <a:sy n="42" d="100"/>
        </p:scale>
        <p:origin x="43" y="835"/>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theme" Target="theme/theme1.xml"/><Relationship Id="rId5" Type="http://schemas.openxmlformats.org/officeDocument/2006/relationships/slide" Target="slides/slide1.xml"/><Relationship Id="rId61"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Peplinski" userId="732f42bb-9f3f-4980-bf23-3efc4903f968" providerId="ADAL" clId="{2AE89452-0B97-40B9-A600-317EB70F3717}"/>
    <pc:docChg chg="undo custSel modSld">
      <pc:chgData name="Hannah Peplinski" userId="732f42bb-9f3f-4980-bf23-3efc4903f968" providerId="ADAL" clId="{2AE89452-0B97-40B9-A600-317EB70F3717}" dt="2026-09-21T20:51:06.238" v="707" actId="5736"/>
      <pc:docMkLst>
        <pc:docMk/>
      </pc:docMkLst>
      <pc:sldChg chg="addSp delSp modSp mod">
        <pc:chgData name="Hannah Peplinski" userId="732f42bb-9f3f-4980-bf23-3efc4903f968" providerId="ADAL" clId="{2AE89452-0B97-40B9-A600-317EB70F3717}" dt="2026-09-21T20:35:20.007" v="700" actId="5736"/>
        <pc:sldMkLst>
          <pc:docMk/>
          <pc:sldMk cId="2475705425" sldId="282"/>
        </pc:sldMkLst>
        <pc:spChg chg="mod">
          <ac:chgData name="Hannah Peplinski" userId="732f42bb-9f3f-4980-bf23-3efc4903f968" providerId="ADAL" clId="{2AE89452-0B97-40B9-A600-317EB70F3717}" dt="2026-09-10T16:48:18.347" v="28" actId="207"/>
          <ac:spMkLst>
            <pc:docMk/>
            <pc:sldMk cId="2475705425" sldId="282"/>
            <ac:spMk id="4" creationId="{AE260FF9-4D2C-AF8D-6E36-0E094E536C66}"/>
          </ac:spMkLst>
        </pc:spChg>
        <pc:spChg chg="add">
          <ac:chgData name="Hannah Peplinski" userId="732f42bb-9f3f-4980-bf23-3efc4903f968" providerId="ADAL" clId="{2AE89452-0B97-40B9-A600-317EB70F3717}" dt="2026-09-10T16:48:51.905" v="33" actId="22"/>
          <ac:spMkLst>
            <pc:docMk/>
            <pc:sldMk cId="2475705425" sldId="282"/>
            <ac:spMk id="11" creationId="{4FC23A11-9898-2EE6-C20C-4F170CDA0E5D}"/>
          </ac:spMkLst>
        </pc:spChg>
        <pc:graphicFrameChg chg="mod modGraphic">
          <ac:chgData name="Hannah Peplinski" userId="732f42bb-9f3f-4980-bf23-3efc4903f968" providerId="ADAL" clId="{2AE89452-0B97-40B9-A600-317EB70F3717}" dt="2026-09-21T20:35:20.007" v="700" actId="5736"/>
          <ac:graphicFrameMkLst>
            <pc:docMk/>
            <pc:sldMk cId="2475705425" sldId="282"/>
            <ac:graphicFrameMk id="10" creationId="{E580657A-D092-25E1-F0C6-627383A2AA2B}"/>
          </ac:graphicFrameMkLst>
        </pc:graphicFrameChg>
      </pc:sldChg>
      <pc:sldChg chg="addSp modSp mod">
        <pc:chgData name="Hannah Peplinski" userId="732f42bb-9f3f-4980-bf23-3efc4903f968" providerId="ADAL" clId="{2AE89452-0B97-40B9-A600-317EB70F3717}" dt="2026-09-21T20:34:57.307" v="699" actId="5736"/>
        <pc:sldMkLst>
          <pc:docMk/>
          <pc:sldMk cId="3626313482" sldId="283"/>
        </pc:sldMkLst>
        <pc:spChg chg="mod">
          <ac:chgData name="Hannah Peplinski" userId="732f42bb-9f3f-4980-bf23-3efc4903f968" providerId="ADAL" clId="{2AE89452-0B97-40B9-A600-317EB70F3717}" dt="2026-09-10T16:45:55.859" v="5" actId="1076"/>
          <ac:spMkLst>
            <pc:docMk/>
            <pc:sldMk cId="3626313482" sldId="283"/>
            <ac:spMk id="2" creationId="{AE911F51-835B-FA38-89E5-618758852F37}"/>
          </ac:spMkLst>
        </pc:spChg>
        <pc:spChg chg="add mod">
          <ac:chgData name="Hannah Peplinski" userId="732f42bb-9f3f-4980-bf23-3efc4903f968" providerId="ADAL" clId="{2AE89452-0B97-40B9-A600-317EB70F3717}" dt="2026-09-10T16:48:46.701" v="32" actId="14100"/>
          <ac:spMkLst>
            <pc:docMk/>
            <pc:sldMk cId="3626313482" sldId="283"/>
            <ac:spMk id="5" creationId="{547A1F4F-4FAF-4A34-4982-0BAA87A0730C}"/>
          </ac:spMkLst>
        </pc:spChg>
        <pc:graphicFrameChg chg="mod modGraphic">
          <ac:chgData name="Hannah Peplinski" userId="732f42bb-9f3f-4980-bf23-3efc4903f968" providerId="ADAL" clId="{2AE89452-0B97-40B9-A600-317EB70F3717}" dt="2026-09-21T20:34:57.307" v="699" actId="5736"/>
          <ac:graphicFrameMkLst>
            <pc:docMk/>
            <pc:sldMk cId="3626313482" sldId="283"/>
            <ac:graphicFrameMk id="9" creationId="{C26FE1D6-AFD7-1880-5C12-1BC125315F4E}"/>
          </ac:graphicFrameMkLst>
        </pc:graphicFrameChg>
      </pc:sldChg>
      <pc:sldChg chg="modSp mod">
        <pc:chgData name="Hannah Peplinski" userId="732f42bb-9f3f-4980-bf23-3efc4903f968" providerId="ADAL" clId="{2AE89452-0B97-40B9-A600-317EB70F3717}" dt="2026-09-21T20:36:17.202" v="701" actId="5736"/>
        <pc:sldMkLst>
          <pc:docMk/>
          <pc:sldMk cId="3230217387" sldId="284"/>
        </pc:sldMkLst>
        <pc:spChg chg="mod">
          <ac:chgData name="Hannah Peplinski" userId="732f42bb-9f3f-4980-bf23-3efc4903f968" providerId="ADAL" clId="{2AE89452-0B97-40B9-A600-317EB70F3717}" dt="2026-09-10T16:51:55.633" v="62" actId="1076"/>
          <ac:spMkLst>
            <pc:docMk/>
            <pc:sldMk cId="3230217387" sldId="284"/>
            <ac:spMk id="11" creationId="{3DD0DC66-C85A-A8DE-B1D0-488836AC1FDD}"/>
          </ac:spMkLst>
        </pc:spChg>
        <pc:spChg chg="mod">
          <ac:chgData name="Hannah Peplinski" userId="732f42bb-9f3f-4980-bf23-3efc4903f968" providerId="ADAL" clId="{2AE89452-0B97-40B9-A600-317EB70F3717}" dt="2026-09-10T16:51:47.779" v="58" actId="1076"/>
          <ac:spMkLst>
            <pc:docMk/>
            <pc:sldMk cId="3230217387" sldId="284"/>
            <ac:spMk id="13" creationId="{5F10465D-6EE9-62FC-DEE7-91FA870CC2F8}"/>
          </ac:spMkLst>
        </pc:spChg>
        <pc:graphicFrameChg chg="mod">
          <ac:chgData name="Hannah Peplinski" userId="732f42bb-9f3f-4980-bf23-3efc4903f968" providerId="ADAL" clId="{2AE89452-0B97-40B9-A600-317EB70F3717}" dt="2026-09-21T20:36:17.202" v="701" actId="5736"/>
          <ac:graphicFrameMkLst>
            <pc:docMk/>
            <pc:sldMk cId="3230217387" sldId="284"/>
            <ac:graphicFrameMk id="4" creationId="{6CA8C77F-48AC-9BE8-5A41-41114C111CEA}"/>
          </ac:graphicFrameMkLst>
        </pc:graphicFrameChg>
      </pc:sldChg>
      <pc:sldChg chg="modSp mod">
        <pc:chgData name="Hannah Peplinski" userId="732f42bb-9f3f-4980-bf23-3efc4903f968" providerId="ADAL" clId="{2AE89452-0B97-40B9-A600-317EB70F3717}" dt="2026-09-10T16:51:00.257" v="51" actId="207"/>
        <pc:sldMkLst>
          <pc:docMk/>
          <pc:sldMk cId="3845004504" sldId="285"/>
        </pc:sldMkLst>
        <pc:spChg chg="mod">
          <ac:chgData name="Hannah Peplinski" userId="732f42bb-9f3f-4980-bf23-3efc4903f968" providerId="ADAL" clId="{2AE89452-0B97-40B9-A600-317EB70F3717}" dt="2026-09-10T16:50:49.741" v="48" actId="207"/>
          <ac:spMkLst>
            <pc:docMk/>
            <pc:sldMk cId="3845004504" sldId="285"/>
            <ac:spMk id="9" creationId="{544A6FBA-F3D1-B441-DE1B-DE95F13A10FF}"/>
          </ac:spMkLst>
        </pc:spChg>
        <pc:spChg chg="mod">
          <ac:chgData name="Hannah Peplinski" userId="732f42bb-9f3f-4980-bf23-3efc4903f968" providerId="ADAL" clId="{2AE89452-0B97-40B9-A600-317EB70F3717}" dt="2026-09-10T16:51:00.257" v="51" actId="207"/>
          <ac:spMkLst>
            <pc:docMk/>
            <pc:sldMk cId="3845004504" sldId="285"/>
            <ac:spMk id="11" creationId="{4E92F732-0FC3-6660-22AC-39DD7C0EAC31}"/>
          </ac:spMkLst>
        </pc:spChg>
      </pc:sldChg>
      <pc:sldChg chg="modSp mod">
        <pc:chgData name="Hannah Peplinski" userId="732f42bb-9f3f-4980-bf23-3efc4903f968" providerId="ADAL" clId="{2AE89452-0B97-40B9-A600-317EB70F3717}" dt="2026-09-10T16:52:54.736" v="75" actId="1076"/>
        <pc:sldMkLst>
          <pc:docMk/>
          <pc:sldMk cId="2373181801" sldId="286"/>
        </pc:sldMkLst>
        <pc:spChg chg="mod">
          <ac:chgData name="Hannah Peplinski" userId="732f42bb-9f3f-4980-bf23-3efc4903f968" providerId="ADAL" clId="{2AE89452-0B97-40B9-A600-317EB70F3717}" dt="2026-09-10T16:52:54.736" v="75" actId="1076"/>
          <ac:spMkLst>
            <pc:docMk/>
            <pc:sldMk cId="2373181801" sldId="286"/>
            <ac:spMk id="9" creationId="{B6F76E4D-C060-E2FB-BDB9-A17FBE8C9358}"/>
          </ac:spMkLst>
        </pc:spChg>
        <pc:spChg chg="mod">
          <ac:chgData name="Hannah Peplinski" userId="732f42bb-9f3f-4980-bf23-3efc4903f968" providerId="ADAL" clId="{2AE89452-0B97-40B9-A600-317EB70F3717}" dt="2026-09-10T16:52:24.963" v="68" actId="403"/>
          <ac:spMkLst>
            <pc:docMk/>
            <pc:sldMk cId="2373181801" sldId="286"/>
            <ac:spMk id="12" creationId="{FF32DE6C-D3D2-23D4-E060-E6CDF2A4D982}"/>
          </ac:spMkLst>
        </pc:spChg>
      </pc:sldChg>
      <pc:sldChg chg="modSp mod">
        <pc:chgData name="Hannah Peplinski" userId="732f42bb-9f3f-4980-bf23-3efc4903f968" providerId="ADAL" clId="{2AE89452-0B97-40B9-A600-317EB70F3717}" dt="2026-09-10T17:01:00.084" v="119" actId="14100"/>
        <pc:sldMkLst>
          <pc:docMk/>
          <pc:sldMk cId="3166165945" sldId="289"/>
        </pc:sldMkLst>
        <pc:spChg chg="mod">
          <ac:chgData name="Hannah Peplinski" userId="732f42bb-9f3f-4980-bf23-3efc4903f968" providerId="ADAL" clId="{2AE89452-0B97-40B9-A600-317EB70F3717}" dt="2026-09-10T17:01:00.084" v="119" actId="14100"/>
          <ac:spMkLst>
            <pc:docMk/>
            <pc:sldMk cId="3166165945" sldId="289"/>
            <ac:spMk id="4" creationId="{9379731F-27CA-F58B-E382-0360E12CD700}"/>
          </ac:spMkLst>
        </pc:spChg>
        <pc:spChg chg="mod">
          <ac:chgData name="Hannah Peplinski" userId="732f42bb-9f3f-4980-bf23-3efc4903f968" providerId="ADAL" clId="{2AE89452-0B97-40B9-A600-317EB70F3717}" dt="2026-09-10T17:00:53.935" v="115" actId="14100"/>
          <ac:spMkLst>
            <pc:docMk/>
            <pc:sldMk cId="3166165945" sldId="289"/>
            <ac:spMk id="10" creationId="{D6F861BB-4B00-0D78-0469-B2F330AAE7F8}"/>
          </ac:spMkLst>
        </pc:spChg>
      </pc:sldChg>
      <pc:sldChg chg="modSp mod">
        <pc:chgData name="Hannah Peplinski" userId="732f42bb-9f3f-4980-bf23-3efc4903f968" providerId="ADAL" clId="{2AE89452-0B97-40B9-A600-317EB70F3717}" dt="2026-09-10T17:02:35.279" v="141" actId="403"/>
        <pc:sldMkLst>
          <pc:docMk/>
          <pc:sldMk cId="440026104" sldId="290"/>
        </pc:sldMkLst>
        <pc:spChg chg="mod">
          <ac:chgData name="Hannah Peplinski" userId="732f42bb-9f3f-4980-bf23-3efc4903f968" providerId="ADAL" clId="{2AE89452-0B97-40B9-A600-317EB70F3717}" dt="2026-09-10T17:02:35.279" v="141" actId="403"/>
          <ac:spMkLst>
            <pc:docMk/>
            <pc:sldMk cId="440026104" sldId="290"/>
            <ac:spMk id="4" creationId="{9802587F-3A86-7B0F-2282-4615EEBD5DAB}"/>
          </ac:spMkLst>
        </pc:spChg>
        <pc:spChg chg="mod">
          <ac:chgData name="Hannah Peplinski" userId="732f42bb-9f3f-4980-bf23-3efc4903f968" providerId="ADAL" clId="{2AE89452-0B97-40B9-A600-317EB70F3717}" dt="2026-09-10T17:02:28.648" v="138" actId="403"/>
          <ac:spMkLst>
            <pc:docMk/>
            <pc:sldMk cId="440026104" sldId="290"/>
            <ac:spMk id="11" creationId="{B3C9C131-C099-A2DE-ECB5-C8DC14308F05}"/>
          </ac:spMkLst>
        </pc:spChg>
      </pc:sldChg>
      <pc:sldChg chg="modSp mod">
        <pc:chgData name="Hannah Peplinski" userId="732f42bb-9f3f-4980-bf23-3efc4903f968" providerId="ADAL" clId="{2AE89452-0B97-40B9-A600-317EB70F3717}" dt="2026-09-10T17:03:10.307" v="150" actId="1076"/>
        <pc:sldMkLst>
          <pc:docMk/>
          <pc:sldMk cId="2365106122" sldId="291"/>
        </pc:sldMkLst>
        <pc:spChg chg="mod">
          <ac:chgData name="Hannah Peplinski" userId="732f42bb-9f3f-4980-bf23-3efc4903f968" providerId="ADAL" clId="{2AE89452-0B97-40B9-A600-317EB70F3717}" dt="2026-09-10T17:03:10.307" v="150" actId="1076"/>
          <ac:spMkLst>
            <pc:docMk/>
            <pc:sldMk cId="2365106122" sldId="291"/>
            <ac:spMk id="2" creationId="{6887E2D4-91DE-507D-07D8-D2C4405BC0AA}"/>
          </ac:spMkLst>
        </pc:spChg>
        <pc:spChg chg="mod">
          <ac:chgData name="Hannah Peplinski" userId="732f42bb-9f3f-4980-bf23-3efc4903f968" providerId="ADAL" clId="{2AE89452-0B97-40B9-A600-317EB70F3717}" dt="2026-09-10T17:03:06.697" v="149" actId="403"/>
          <ac:spMkLst>
            <pc:docMk/>
            <pc:sldMk cId="2365106122" sldId="291"/>
            <ac:spMk id="10" creationId="{47B50F31-DEE3-64EA-D0D8-441BBD7552E9}"/>
          </ac:spMkLst>
        </pc:spChg>
      </pc:sldChg>
      <pc:sldChg chg="modSp mod">
        <pc:chgData name="Hannah Peplinski" userId="732f42bb-9f3f-4980-bf23-3efc4903f968" providerId="ADAL" clId="{2AE89452-0B97-40B9-A600-317EB70F3717}" dt="2026-09-10T17:05:59.018" v="175" actId="1076"/>
        <pc:sldMkLst>
          <pc:docMk/>
          <pc:sldMk cId="3273248027" sldId="292"/>
        </pc:sldMkLst>
        <pc:spChg chg="mod">
          <ac:chgData name="Hannah Peplinski" userId="732f42bb-9f3f-4980-bf23-3efc4903f968" providerId="ADAL" clId="{2AE89452-0B97-40B9-A600-317EB70F3717}" dt="2026-09-10T17:05:56.215" v="174" actId="1076"/>
          <ac:spMkLst>
            <pc:docMk/>
            <pc:sldMk cId="3273248027" sldId="292"/>
            <ac:spMk id="2" creationId="{F011EBE4-BD0C-0B3B-10E0-4C43C1E04DC9}"/>
          </ac:spMkLst>
        </pc:spChg>
        <pc:spChg chg="mod">
          <ac:chgData name="Hannah Peplinski" userId="732f42bb-9f3f-4980-bf23-3efc4903f968" providerId="ADAL" clId="{2AE89452-0B97-40B9-A600-317EB70F3717}" dt="2026-09-10T17:05:59.018" v="175" actId="1076"/>
          <ac:spMkLst>
            <pc:docMk/>
            <pc:sldMk cId="3273248027" sldId="292"/>
            <ac:spMk id="10" creationId="{54E5A7D2-F8AC-2E65-03E7-6798CDFFE1AB}"/>
          </ac:spMkLst>
        </pc:spChg>
      </pc:sldChg>
      <pc:sldChg chg="modSp mod">
        <pc:chgData name="Hannah Peplinski" userId="732f42bb-9f3f-4980-bf23-3efc4903f968" providerId="ADAL" clId="{2AE89452-0B97-40B9-A600-317EB70F3717}" dt="2026-09-10T17:04:25.973" v="163" actId="1076"/>
        <pc:sldMkLst>
          <pc:docMk/>
          <pc:sldMk cId="4075416093" sldId="293"/>
        </pc:sldMkLst>
        <pc:spChg chg="mod">
          <ac:chgData name="Hannah Peplinski" userId="732f42bb-9f3f-4980-bf23-3efc4903f968" providerId="ADAL" clId="{2AE89452-0B97-40B9-A600-317EB70F3717}" dt="2026-09-10T17:04:25.973" v="163" actId="1076"/>
          <ac:spMkLst>
            <pc:docMk/>
            <pc:sldMk cId="4075416093" sldId="293"/>
            <ac:spMk id="4" creationId="{B5B641DD-F385-927F-DFF5-4EF05944B7E4}"/>
          </ac:spMkLst>
        </pc:spChg>
        <pc:spChg chg="mod">
          <ac:chgData name="Hannah Peplinski" userId="732f42bb-9f3f-4980-bf23-3efc4903f968" providerId="ADAL" clId="{2AE89452-0B97-40B9-A600-317EB70F3717}" dt="2026-09-10T17:04:19.584" v="160" actId="403"/>
          <ac:spMkLst>
            <pc:docMk/>
            <pc:sldMk cId="4075416093" sldId="293"/>
            <ac:spMk id="10" creationId="{39B15E7D-4B71-3B20-0A02-3E339D11B6AE}"/>
          </ac:spMkLst>
        </pc:spChg>
        <pc:picChg chg="mod">
          <ac:chgData name="Hannah Peplinski" userId="732f42bb-9f3f-4980-bf23-3efc4903f968" providerId="ADAL" clId="{2AE89452-0B97-40B9-A600-317EB70F3717}" dt="2026-09-10T17:04:06.051" v="152" actId="962"/>
          <ac:picMkLst>
            <pc:docMk/>
            <pc:sldMk cId="4075416093" sldId="293"/>
            <ac:picMk id="11266" creationId="{C039BBA9-EC88-9173-3BBA-833B9BFF063D}"/>
          </ac:picMkLst>
        </pc:picChg>
      </pc:sldChg>
      <pc:sldChg chg="modSp mod">
        <pc:chgData name="Hannah Peplinski" userId="732f42bb-9f3f-4980-bf23-3efc4903f968" providerId="ADAL" clId="{2AE89452-0B97-40B9-A600-317EB70F3717}" dt="2026-09-10T17:08:31.726" v="214" actId="403"/>
        <pc:sldMkLst>
          <pc:docMk/>
          <pc:sldMk cId="3419055611" sldId="294"/>
        </pc:sldMkLst>
        <pc:spChg chg="mod">
          <ac:chgData name="Hannah Peplinski" userId="732f42bb-9f3f-4980-bf23-3efc4903f968" providerId="ADAL" clId="{2AE89452-0B97-40B9-A600-317EB70F3717}" dt="2026-09-10T17:08:26.708" v="208" actId="403"/>
          <ac:spMkLst>
            <pc:docMk/>
            <pc:sldMk cId="3419055611" sldId="294"/>
            <ac:spMk id="4" creationId="{ACFC28FD-56B0-CB9E-265F-2A964DF7FCAC}"/>
          </ac:spMkLst>
        </pc:spChg>
        <pc:spChg chg="mod">
          <ac:chgData name="Hannah Peplinski" userId="732f42bb-9f3f-4980-bf23-3efc4903f968" providerId="ADAL" clId="{2AE89452-0B97-40B9-A600-317EB70F3717}" dt="2026-09-10T17:08:31.726" v="214" actId="403"/>
          <ac:spMkLst>
            <pc:docMk/>
            <pc:sldMk cId="3419055611" sldId="294"/>
            <ac:spMk id="10" creationId="{AEB2C097-CEBC-C9BB-FF33-ADECBB52832B}"/>
          </ac:spMkLst>
        </pc:spChg>
        <pc:picChg chg="mod">
          <ac:chgData name="Hannah Peplinski" userId="732f42bb-9f3f-4980-bf23-3efc4903f968" providerId="ADAL" clId="{2AE89452-0B97-40B9-A600-317EB70F3717}" dt="2026-09-10T17:08:18.125" v="204" actId="962"/>
          <ac:picMkLst>
            <pc:docMk/>
            <pc:sldMk cId="3419055611" sldId="294"/>
            <ac:picMk id="15362" creationId="{73272D66-A2D1-BD84-CC1A-640D3591BF0C}"/>
          </ac:picMkLst>
        </pc:picChg>
      </pc:sldChg>
      <pc:sldChg chg="modSp mod">
        <pc:chgData name="Hannah Peplinski" userId="732f42bb-9f3f-4980-bf23-3efc4903f968" providerId="ADAL" clId="{2AE89452-0B97-40B9-A600-317EB70F3717}" dt="2026-09-10T17:09:31.850" v="235" actId="1076"/>
        <pc:sldMkLst>
          <pc:docMk/>
          <pc:sldMk cId="3383300253" sldId="296"/>
        </pc:sldMkLst>
        <pc:spChg chg="mod">
          <ac:chgData name="Hannah Peplinski" userId="732f42bb-9f3f-4980-bf23-3efc4903f968" providerId="ADAL" clId="{2AE89452-0B97-40B9-A600-317EB70F3717}" dt="2026-09-10T17:09:31.850" v="235" actId="1076"/>
          <ac:spMkLst>
            <pc:docMk/>
            <pc:sldMk cId="3383300253" sldId="296"/>
            <ac:spMk id="4" creationId="{135B25F5-ADD7-2563-CE36-8E46B33D5A53}"/>
          </ac:spMkLst>
        </pc:spChg>
        <pc:spChg chg="mod">
          <ac:chgData name="Hannah Peplinski" userId="732f42bb-9f3f-4980-bf23-3efc4903f968" providerId="ADAL" clId="{2AE89452-0B97-40B9-A600-317EB70F3717}" dt="2026-09-10T17:09:28.183" v="234" actId="403"/>
          <ac:spMkLst>
            <pc:docMk/>
            <pc:sldMk cId="3383300253" sldId="296"/>
            <ac:spMk id="10" creationId="{C2795F8E-3311-6B81-37F8-2B5A6F214844}"/>
          </ac:spMkLst>
        </pc:spChg>
      </pc:sldChg>
      <pc:sldChg chg="modSp mod">
        <pc:chgData name="Hannah Peplinski" userId="732f42bb-9f3f-4980-bf23-3efc4903f968" providerId="ADAL" clId="{2AE89452-0B97-40B9-A600-317EB70F3717}" dt="2026-09-10T17:12:19.824" v="282" actId="404"/>
        <pc:sldMkLst>
          <pc:docMk/>
          <pc:sldMk cId="3864755101" sldId="298"/>
        </pc:sldMkLst>
        <pc:spChg chg="mod">
          <ac:chgData name="Hannah Peplinski" userId="732f42bb-9f3f-4980-bf23-3efc4903f968" providerId="ADAL" clId="{2AE89452-0B97-40B9-A600-317EB70F3717}" dt="2026-09-10T17:12:19.824" v="282" actId="404"/>
          <ac:spMkLst>
            <pc:docMk/>
            <pc:sldMk cId="3864755101" sldId="298"/>
            <ac:spMk id="4" creationId="{4F9BE846-5018-31DE-D34B-EA9C7F550545}"/>
          </ac:spMkLst>
        </pc:spChg>
        <pc:spChg chg="mod">
          <ac:chgData name="Hannah Peplinski" userId="732f42bb-9f3f-4980-bf23-3efc4903f968" providerId="ADAL" clId="{2AE89452-0B97-40B9-A600-317EB70F3717}" dt="2026-09-10T17:12:00.632" v="278" actId="404"/>
          <ac:spMkLst>
            <pc:docMk/>
            <pc:sldMk cId="3864755101" sldId="298"/>
            <ac:spMk id="10" creationId="{89804382-4919-F536-578A-2071D62C2F64}"/>
          </ac:spMkLst>
        </pc:spChg>
      </pc:sldChg>
      <pc:sldChg chg="modSp mod">
        <pc:chgData name="Hannah Peplinski" userId="732f42bb-9f3f-4980-bf23-3efc4903f968" providerId="ADAL" clId="{2AE89452-0B97-40B9-A600-317EB70F3717}" dt="2026-09-10T17:22:56.453" v="294" actId="1076"/>
        <pc:sldMkLst>
          <pc:docMk/>
          <pc:sldMk cId="401194983" sldId="299"/>
        </pc:sldMkLst>
        <pc:spChg chg="mod">
          <ac:chgData name="Hannah Peplinski" userId="732f42bb-9f3f-4980-bf23-3efc4903f968" providerId="ADAL" clId="{2AE89452-0B97-40B9-A600-317EB70F3717}" dt="2026-09-10T17:22:34.839" v="289" actId="404"/>
          <ac:spMkLst>
            <pc:docMk/>
            <pc:sldMk cId="401194983" sldId="299"/>
            <ac:spMk id="4" creationId="{ED63B695-7CBA-CBAD-B73A-98D940291E82}"/>
          </ac:spMkLst>
        </pc:spChg>
        <pc:spChg chg="mod">
          <ac:chgData name="Hannah Peplinski" userId="732f42bb-9f3f-4980-bf23-3efc4903f968" providerId="ADAL" clId="{2AE89452-0B97-40B9-A600-317EB70F3717}" dt="2026-09-10T17:22:43.290" v="292" actId="114"/>
          <ac:spMkLst>
            <pc:docMk/>
            <pc:sldMk cId="401194983" sldId="299"/>
            <ac:spMk id="10" creationId="{3415F132-3EE9-11E3-69B7-089168F44626}"/>
          </ac:spMkLst>
        </pc:spChg>
        <pc:picChg chg="mod">
          <ac:chgData name="Hannah Peplinski" userId="732f42bb-9f3f-4980-bf23-3efc4903f968" providerId="ADAL" clId="{2AE89452-0B97-40B9-A600-317EB70F3717}" dt="2026-09-10T17:22:56.453" v="294" actId="1076"/>
          <ac:picMkLst>
            <pc:docMk/>
            <pc:sldMk cId="401194983" sldId="299"/>
            <ac:picMk id="20482" creationId="{D0157FA2-DBD2-3D51-86FD-B7492B2F5CC7}"/>
          </ac:picMkLst>
        </pc:picChg>
      </pc:sldChg>
      <pc:sldChg chg="addSp delSp modSp mod">
        <pc:chgData name="Hannah Peplinski" userId="732f42bb-9f3f-4980-bf23-3efc4903f968" providerId="ADAL" clId="{2AE89452-0B97-40B9-A600-317EB70F3717}" dt="2026-09-10T17:24:14.589" v="313" actId="20577"/>
        <pc:sldMkLst>
          <pc:docMk/>
          <pc:sldMk cId="81602539" sldId="300"/>
        </pc:sldMkLst>
        <pc:spChg chg="mod">
          <ac:chgData name="Hannah Peplinski" userId="732f42bb-9f3f-4980-bf23-3efc4903f968" providerId="ADAL" clId="{2AE89452-0B97-40B9-A600-317EB70F3717}" dt="2026-09-10T17:24:14.589" v="313" actId="20577"/>
          <ac:spMkLst>
            <pc:docMk/>
            <pc:sldMk cId="81602539" sldId="300"/>
            <ac:spMk id="4" creationId="{FD6EAE20-5803-2D9D-5BF5-070752A51CD7}"/>
          </ac:spMkLst>
        </pc:spChg>
        <pc:spChg chg="mod">
          <ac:chgData name="Hannah Peplinski" userId="732f42bb-9f3f-4980-bf23-3efc4903f968" providerId="ADAL" clId="{2AE89452-0B97-40B9-A600-317EB70F3717}" dt="2026-09-10T17:23:46.946" v="305" actId="14100"/>
          <ac:spMkLst>
            <pc:docMk/>
            <pc:sldMk cId="81602539" sldId="300"/>
            <ac:spMk id="10" creationId="{AD36FF55-5D4B-FA65-1537-36CC94FF3B05}"/>
          </ac:spMkLst>
        </pc:spChg>
        <pc:picChg chg="add mod">
          <ac:chgData name="Hannah Peplinski" userId="732f42bb-9f3f-4980-bf23-3efc4903f968" providerId="ADAL" clId="{2AE89452-0B97-40B9-A600-317EB70F3717}" dt="2026-09-10T17:23:36.361" v="299" actId="1076"/>
          <ac:picMkLst>
            <pc:docMk/>
            <pc:sldMk cId="81602539" sldId="300"/>
            <ac:picMk id="2" creationId="{48F90F75-CFF3-9872-AA1A-8A5D39EAD0C8}"/>
          </ac:picMkLst>
        </pc:picChg>
      </pc:sldChg>
      <pc:sldChg chg="modSp mod">
        <pc:chgData name="Hannah Peplinski" userId="732f42bb-9f3f-4980-bf23-3efc4903f968" providerId="ADAL" clId="{2AE89452-0B97-40B9-A600-317EB70F3717}" dt="2026-09-10T17:27:18.848" v="350" actId="403"/>
        <pc:sldMkLst>
          <pc:docMk/>
          <pc:sldMk cId="1399549182" sldId="301"/>
        </pc:sldMkLst>
        <pc:spChg chg="mod">
          <ac:chgData name="Hannah Peplinski" userId="732f42bb-9f3f-4980-bf23-3efc4903f968" providerId="ADAL" clId="{2AE89452-0B97-40B9-A600-317EB70F3717}" dt="2026-09-10T17:27:18.848" v="350" actId="403"/>
          <ac:spMkLst>
            <pc:docMk/>
            <pc:sldMk cId="1399549182" sldId="301"/>
            <ac:spMk id="4" creationId="{55ABA68D-E990-A653-9922-CD518B81BB52}"/>
          </ac:spMkLst>
        </pc:spChg>
        <pc:spChg chg="mod">
          <ac:chgData name="Hannah Peplinski" userId="732f42bb-9f3f-4980-bf23-3efc4903f968" providerId="ADAL" clId="{2AE89452-0B97-40B9-A600-317EB70F3717}" dt="2026-09-10T17:26:34.716" v="345" actId="1076"/>
          <ac:spMkLst>
            <pc:docMk/>
            <pc:sldMk cId="1399549182" sldId="301"/>
            <ac:spMk id="12" creationId="{39A7458C-0DAE-5DC9-E9CD-18FED9E0BED0}"/>
          </ac:spMkLst>
        </pc:spChg>
        <pc:picChg chg="mod">
          <ac:chgData name="Hannah Peplinski" userId="732f42bb-9f3f-4980-bf23-3efc4903f968" providerId="ADAL" clId="{2AE89452-0B97-40B9-A600-317EB70F3717}" dt="2026-09-10T17:26:15.760" v="336" actId="14100"/>
          <ac:picMkLst>
            <pc:docMk/>
            <pc:sldMk cId="1399549182" sldId="301"/>
            <ac:picMk id="23554" creationId="{FCA94ED9-CF9B-AE64-43D7-33C6D50F336E}"/>
          </ac:picMkLst>
        </pc:picChg>
      </pc:sldChg>
      <pc:sldChg chg="modSp mod">
        <pc:chgData name="Hannah Peplinski" userId="732f42bb-9f3f-4980-bf23-3efc4903f968" providerId="ADAL" clId="{2AE89452-0B97-40B9-A600-317EB70F3717}" dt="2026-09-10T17:01:46.198" v="132" actId="403"/>
        <pc:sldMkLst>
          <pc:docMk/>
          <pc:sldMk cId="4176816883" sldId="304"/>
        </pc:sldMkLst>
        <pc:spChg chg="mod">
          <ac:chgData name="Hannah Peplinski" userId="732f42bb-9f3f-4980-bf23-3efc4903f968" providerId="ADAL" clId="{2AE89452-0B97-40B9-A600-317EB70F3717}" dt="2026-09-10T17:01:46.198" v="132" actId="403"/>
          <ac:spMkLst>
            <pc:docMk/>
            <pc:sldMk cId="4176816883" sldId="304"/>
            <ac:spMk id="5" creationId="{6494FF10-F4AF-7C7D-7C43-D102B5481A93}"/>
          </ac:spMkLst>
        </pc:spChg>
        <pc:spChg chg="mod">
          <ac:chgData name="Hannah Peplinski" userId="732f42bb-9f3f-4980-bf23-3efc4903f968" providerId="ADAL" clId="{2AE89452-0B97-40B9-A600-317EB70F3717}" dt="2026-09-10T17:01:39.651" v="127" actId="403"/>
          <ac:spMkLst>
            <pc:docMk/>
            <pc:sldMk cId="4176816883" sldId="304"/>
            <ac:spMk id="7" creationId="{A7707BEA-4561-87DD-C619-B10FF7DC30FA}"/>
          </ac:spMkLst>
        </pc:spChg>
        <pc:picChg chg="mod">
          <ac:chgData name="Hannah Peplinski" userId="732f42bb-9f3f-4980-bf23-3efc4903f968" providerId="ADAL" clId="{2AE89452-0B97-40B9-A600-317EB70F3717}" dt="2026-09-10T17:01:30.462" v="121" actId="962"/>
          <ac:picMkLst>
            <pc:docMk/>
            <pc:sldMk cId="4176816883" sldId="304"/>
            <ac:picMk id="8194" creationId="{2599B15F-C8B5-F150-25E6-9D1F168248C5}"/>
          </ac:picMkLst>
        </pc:picChg>
      </pc:sldChg>
      <pc:sldChg chg="modSp mod">
        <pc:chgData name="Hannah Peplinski" userId="732f42bb-9f3f-4980-bf23-3efc4903f968" providerId="ADAL" clId="{2AE89452-0B97-40B9-A600-317EB70F3717}" dt="2026-09-10T17:07:10.054" v="189" actId="1076"/>
        <pc:sldMkLst>
          <pc:docMk/>
          <pc:sldMk cId="2674411422" sldId="306"/>
        </pc:sldMkLst>
        <pc:spChg chg="mod">
          <ac:chgData name="Hannah Peplinski" userId="732f42bb-9f3f-4980-bf23-3efc4903f968" providerId="ADAL" clId="{2AE89452-0B97-40B9-A600-317EB70F3717}" dt="2026-09-10T17:07:07.175" v="188" actId="1076"/>
          <ac:spMkLst>
            <pc:docMk/>
            <pc:sldMk cId="2674411422" sldId="306"/>
            <ac:spMk id="4" creationId="{966F4419-68A8-97F9-F0F3-CC6C354F6B3E}"/>
          </ac:spMkLst>
        </pc:spChg>
        <pc:spChg chg="mod">
          <ac:chgData name="Hannah Peplinski" userId="732f42bb-9f3f-4980-bf23-3efc4903f968" providerId="ADAL" clId="{2AE89452-0B97-40B9-A600-317EB70F3717}" dt="2026-09-10T17:07:10.054" v="189" actId="1076"/>
          <ac:spMkLst>
            <pc:docMk/>
            <pc:sldMk cId="2674411422" sldId="306"/>
            <ac:spMk id="10" creationId="{CAEFEE6E-517D-4591-1E0F-8E349EF7906C}"/>
          </ac:spMkLst>
        </pc:spChg>
        <pc:picChg chg="mod">
          <ac:chgData name="Hannah Peplinski" userId="732f42bb-9f3f-4980-bf23-3efc4903f968" providerId="ADAL" clId="{2AE89452-0B97-40B9-A600-317EB70F3717}" dt="2026-09-10T17:06:48.050" v="177" actId="962"/>
          <ac:picMkLst>
            <pc:docMk/>
            <pc:sldMk cId="2674411422" sldId="306"/>
            <ac:picMk id="13314" creationId="{5FC261B3-722C-89F2-9148-5DDACD09FEDA}"/>
          </ac:picMkLst>
        </pc:picChg>
      </pc:sldChg>
      <pc:sldChg chg="modSp mod">
        <pc:chgData name="Hannah Peplinski" userId="732f42bb-9f3f-4980-bf23-3efc4903f968" providerId="ADAL" clId="{2AE89452-0B97-40B9-A600-317EB70F3717}" dt="2026-09-21T20:47:52.425" v="702" actId="5736"/>
        <pc:sldMkLst>
          <pc:docMk/>
          <pc:sldMk cId="1237367617" sldId="310"/>
        </pc:sldMkLst>
        <pc:spChg chg="mod">
          <ac:chgData name="Hannah Peplinski" userId="732f42bb-9f3f-4980-bf23-3efc4903f968" providerId="ADAL" clId="{2AE89452-0B97-40B9-A600-317EB70F3717}" dt="2026-09-10T17:29:14.614" v="372" actId="14100"/>
          <ac:spMkLst>
            <pc:docMk/>
            <pc:sldMk cId="1237367617" sldId="310"/>
            <ac:spMk id="9" creationId="{6D8A81E2-846E-10AC-FE1E-FA29F34F119B}"/>
          </ac:spMkLst>
        </pc:spChg>
        <pc:spChg chg="mod">
          <ac:chgData name="Hannah Peplinski" userId="732f42bb-9f3f-4980-bf23-3efc4903f968" providerId="ADAL" clId="{2AE89452-0B97-40B9-A600-317EB70F3717}" dt="2026-09-10T17:29:03.466" v="367" actId="14100"/>
          <ac:spMkLst>
            <pc:docMk/>
            <pc:sldMk cId="1237367617" sldId="310"/>
            <ac:spMk id="11" creationId="{8897B81D-D9DE-CFBF-8C5B-97C07DA4B75E}"/>
          </ac:spMkLst>
        </pc:spChg>
        <pc:graphicFrameChg chg="mod modGraphic">
          <ac:chgData name="Hannah Peplinski" userId="732f42bb-9f3f-4980-bf23-3efc4903f968" providerId="ADAL" clId="{2AE89452-0B97-40B9-A600-317EB70F3717}" dt="2026-09-21T20:47:52.425" v="702" actId="5736"/>
          <ac:graphicFrameMkLst>
            <pc:docMk/>
            <pc:sldMk cId="1237367617" sldId="310"/>
            <ac:graphicFrameMk id="2" creationId="{444B29F2-D778-6554-D8EC-CC8F0A2B45F4}"/>
          </ac:graphicFrameMkLst>
        </pc:graphicFrameChg>
      </pc:sldChg>
      <pc:sldChg chg="modSp mod">
        <pc:chgData name="Hannah Peplinski" userId="732f42bb-9f3f-4980-bf23-3efc4903f968" providerId="ADAL" clId="{2AE89452-0B97-40B9-A600-317EB70F3717}" dt="2026-09-21T20:48:12.230" v="703" actId="5736"/>
        <pc:sldMkLst>
          <pc:docMk/>
          <pc:sldMk cId="945219123" sldId="311"/>
        </pc:sldMkLst>
        <pc:spChg chg="mod">
          <ac:chgData name="Hannah Peplinski" userId="732f42bb-9f3f-4980-bf23-3efc4903f968" providerId="ADAL" clId="{2AE89452-0B97-40B9-A600-317EB70F3717}" dt="2026-09-10T17:30:22.234" v="384" actId="1076"/>
          <ac:spMkLst>
            <pc:docMk/>
            <pc:sldMk cId="945219123" sldId="311"/>
            <ac:spMk id="9" creationId="{8C48F3D5-03A4-28C9-12D0-99D017BB1690}"/>
          </ac:spMkLst>
        </pc:spChg>
        <pc:spChg chg="mod">
          <ac:chgData name="Hannah Peplinski" userId="732f42bb-9f3f-4980-bf23-3efc4903f968" providerId="ADAL" clId="{2AE89452-0B97-40B9-A600-317EB70F3717}" dt="2026-09-10T17:30:25.078" v="385" actId="14100"/>
          <ac:spMkLst>
            <pc:docMk/>
            <pc:sldMk cId="945219123" sldId="311"/>
            <ac:spMk id="13" creationId="{4564661A-C73B-D983-E8CB-0F532D27DBFC}"/>
          </ac:spMkLst>
        </pc:spChg>
        <pc:graphicFrameChg chg="mod modGraphic">
          <ac:chgData name="Hannah Peplinski" userId="732f42bb-9f3f-4980-bf23-3efc4903f968" providerId="ADAL" clId="{2AE89452-0B97-40B9-A600-317EB70F3717}" dt="2026-09-21T20:48:12.230" v="703" actId="5736"/>
          <ac:graphicFrameMkLst>
            <pc:docMk/>
            <pc:sldMk cId="945219123" sldId="311"/>
            <ac:graphicFrameMk id="10" creationId="{9DE60932-6171-8A46-64D4-8034329AEF28}"/>
          </ac:graphicFrameMkLst>
        </pc:graphicFrameChg>
      </pc:sldChg>
      <pc:sldChg chg="modSp mod">
        <pc:chgData name="Hannah Peplinski" userId="732f42bb-9f3f-4980-bf23-3efc4903f968" providerId="ADAL" clId="{2AE89452-0B97-40B9-A600-317EB70F3717}" dt="2026-09-10T17:31:31.440" v="397" actId="20577"/>
        <pc:sldMkLst>
          <pc:docMk/>
          <pc:sldMk cId="2754982048" sldId="312"/>
        </pc:sldMkLst>
        <pc:spChg chg="mod">
          <ac:chgData name="Hannah Peplinski" userId="732f42bb-9f3f-4980-bf23-3efc4903f968" providerId="ADAL" clId="{2AE89452-0B97-40B9-A600-317EB70F3717}" dt="2026-09-10T17:31:31.440" v="397" actId="20577"/>
          <ac:spMkLst>
            <pc:docMk/>
            <pc:sldMk cId="2754982048" sldId="312"/>
            <ac:spMk id="4" creationId="{BDAF9205-0176-FFEE-B2DA-E4B1F5E5F88D}"/>
          </ac:spMkLst>
        </pc:spChg>
        <pc:spChg chg="mod">
          <ac:chgData name="Hannah Peplinski" userId="732f42bb-9f3f-4980-bf23-3efc4903f968" providerId="ADAL" clId="{2AE89452-0B97-40B9-A600-317EB70F3717}" dt="2026-09-10T17:31:26.511" v="395" actId="14100"/>
          <ac:spMkLst>
            <pc:docMk/>
            <pc:sldMk cId="2754982048" sldId="312"/>
            <ac:spMk id="10" creationId="{EB06BC28-353C-5E09-5677-B5C16D2A6730}"/>
          </ac:spMkLst>
        </pc:spChg>
      </pc:sldChg>
      <pc:sldChg chg="modSp mod">
        <pc:chgData name="Hannah Peplinski" userId="732f42bb-9f3f-4980-bf23-3efc4903f968" providerId="ADAL" clId="{2AE89452-0B97-40B9-A600-317EB70F3717}" dt="2026-09-21T20:49:14.357" v="704" actId="5736"/>
        <pc:sldMkLst>
          <pc:docMk/>
          <pc:sldMk cId="2399559765" sldId="313"/>
        </pc:sldMkLst>
        <pc:spChg chg="mod">
          <ac:chgData name="Hannah Peplinski" userId="732f42bb-9f3f-4980-bf23-3efc4903f968" providerId="ADAL" clId="{2AE89452-0B97-40B9-A600-317EB70F3717}" dt="2026-09-10T17:34:54.320" v="446" actId="403"/>
          <ac:spMkLst>
            <pc:docMk/>
            <pc:sldMk cId="2399559765" sldId="313"/>
            <ac:spMk id="9" creationId="{BF06397D-7387-EBCC-9802-6543588C6B20}"/>
          </ac:spMkLst>
        </pc:spChg>
        <pc:spChg chg="mod">
          <ac:chgData name="Hannah Peplinski" userId="732f42bb-9f3f-4980-bf23-3efc4903f968" providerId="ADAL" clId="{2AE89452-0B97-40B9-A600-317EB70F3717}" dt="2026-09-10T17:34:59.193" v="449" actId="403"/>
          <ac:spMkLst>
            <pc:docMk/>
            <pc:sldMk cId="2399559765" sldId="313"/>
            <ac:spMk id="11" creationId="{4307C805-1722-1F9D-F52D-4E8BFBC8BCF1}"/>
          </ac:spMkLst>
        </pc:spChg>
        <pc:graphicFrameChg chg="mod modGraphic">
          <ac:chgData name="Hannah Peplinski" userId="732f42bb-9f3f-4980-bf23-3efc4903f968" providerId="ADAL" clId="{2AE89452-0B97-40B9-A600-317EB70F3717}" dt="2026-09-21T20:49:14.357" v="704" actId="5736"/>
          <ac:graphicFrameMkLst>
            <pc:docMk/>
            <pc:sldMk cId="2399559765" sldId="313"/>
            <ac:graphicFrameMk id="2" creationId="{8FE3C584-F28C-4927-8FE5-AABFBB03AB80}"/>
          </ac:graphicFrameMkLst>
        </pc:graphicFrameChg>
      </pc:sldChg>
      <pc:sldChg chg="addSp delSp modSp mod">
        <pc:chgData name="Hannah Peplinski" userId="732f42bb-9f3f-4980-bf23-3efc4903f968" providerId="ADAL" clId="{2AE89452-0B97-40B9-A600-317EB70F3717}" dt="2026-09-10T17:36:33.428" v="473" actId="14100"/>
        <pc:sldMkLst>
          <pc:docMk/>
          <pc:sldMk cId="1953598320" sldId="314"/>
        </pc:sldMkLst>
        <pc:spChg chg="mod">
          <ac:chgData name="Hannah Peplinski" userId="732f42bb-9f3f-4980-bf23-3efc4903f968" providerId="ADAL" clId="{2AE89452-0B97-40B9-A600-317EB70F3717}" dt="2026-09-10T17:36:33.428" v="473" actId="14100"/>
          <ac:spMkLst>
            <pc:docMk/>
            <pc:sldMk cId="1953598320" sldId="314"/>
            <ac:spMk id="4" creationId="{DD99E056-EDFD-A067-A210-E7E4B7EBD8AD}"/>
          </ac:spMkLst>
        </pc:spChg>
        <pc:spChg chg="mod">
          <ac:chgData name="Hannah Peplinski" userId="732f42bb-9f3f-4980-bf23-3efc4903f968" providerId="ADAL" clId="{2AE89452-0B97-40B9-A600-317EB70F3717}" dt="2026-09-10T17:36:05.956" v="464" actId="14100"/>
          <ac:spMkLst>
            <pc:docMk/>
            <pc:sldMk cId="1953598320" sldId="314"/>
            <ac:spMk id="10" creationId="{1C38EB18-8EDA-40FC-7F87-1E1AA6CF01B0}"/>
          </ac:spMkLst>
        </pc:spChg>
        <pc:picChg chg="add mod">
          <ac:chgData name="Hannah Peplinski" userId="732f42bb-9f3f-4980-bf23-3efc4903f968" providerId="ADAL" clId="{2AE89452-0B97-40B9-A600-317EB70F3717}" dt="2026-09-10T17:35:53.544" v="457" actId="14100"/>
          <ac:picMkLst>
            <pc:docMk/>
            <pc:sldMk cId="1953598320" sldId="314"/>
            <ac:picMk id="2" creationId="{BC2CBB3E-C5E9-2571-6F3E-38F17268DA15}"/>
          </ac:picMkLst>
        </pc:picChg>
      </pc:sldChg>
      <pc:sldChg chg="modSp mod">
        <pc:chgData name="Hannah Peplinski" userId="732f42bb-9f3f-4980-bf23-3efc4903f968" providerId="ADAL" clId="{2AE89452-0B97-40B9-A600-317EB70F3717}" dt="2026-09-21T20:50:02.207" v="705" actId="5736"/>
        <pc:sldMkLst>
          <pc:docMk/>
          <pc:sldMk cId="2809533550" sldId="315"/>
        </pc:sldMkLst>
        <pc:spChg chg="mod">
          <ac:chgData name="Hannah Peplinski" userId="732f42bb-9f3f-4980-bf23-3efc4903f968" providerId="ADAL" clId="{2AE89452-0B97-40B9-A600-317EB70F3717}" dt="2026-09-10T17:38:23.936" v="506" actId="1076"/>
          <ac:spMkLst>
            <pc:docMk/>
            <pc:sldMk cId="2809533550" sldId="315"/>
            <ac:spMk id="9" creationId="{F218AC9A-18F9-BC8F-F542-D900C40B3947}"/>
          </ac:spMkLst>
        </pc:spChg>
        <pc:spChg chg="mod">
          <ac:chgData name="Hannah Peplinski" userId="732f42bb-9f3f-4980-bf23-3efc4903f968" providerId="ADAL" clId="{2AE89452-0B97-40B9-A600-317EB70F3717}" dt="2026-09-10T17:38:20.014" v="505" actId="14100"/>
          <ac:spMkLst>
            <pc:docMk/>
            <pc:sldMk cId="2809533550" sldId="315"/>
            <ac:spMk id="11" creationId="{8B63F808-8212-9B1E-B199-9D8D93427391}"/>
          </ac:spMkLst>
        </pc:spChg>
        <pc:graphicFrameChg chg="mod modGraphic">
          <ac:chgData name="Hannah Peplinski" userId="732f42bb-9f3f-4980-bf23-3efc4903f968" providerId="ADAL" clId="{2AE89452-0B97-40B9-A600-317EB70F3717}" dt="2026-09-21T20:50:02.207" v="705" actId="5736"/>
          <ac:graphicFrameMkLst>
            <pc:docMk/>
            <pc:sldMk cId="2809533550" sldId="315"/>
            <ac:graphicFrameMk id="2" creationId="{0EABBC80-9B28-E2E6-E3A8-315A6D09958F}"/>
          </ac:graphicFrameMkLst>
        </pc:graphicFrameChg>
      </pc:sldChg>
      <pc:sldChg chg="addSp delSp modSp mod">
        <pc:chgData name="Hannah Peplinski" userId="732f42bb-9f3f-4980-bf23-3efc4903f968" providerId="ADAL" clId="{2AE89452-0B97-40B9-A600-317EB70F3717}" dt="2026-09-10T17:42:52.522" v="579" actId="403"/>
        <pc:sldMkLst>
          <pc:docMk/>
          <pc:sldMk cId="1745475997" sldId="316"/>
        </pc:sldMkLst>
        <pc:spChg chg="mod">
          <ac:chgData name="Hannah Peplinski" userId="732f42bb-9f3f-4980-bf23-3efc4903f968" providerId="ADAL" clId="{2AE89452-0B97-40B9-A600-317EB70F3717}" dt="2026-09-10T17:42:34.637" v="573" actId="403"/>
          <ac:spMkLst>
            <pc:docMk/>
            <pc:sldMk cId="1745475997" sldId="316"/>
            <ac:spMk id="11" creationId="{0C1FF00E-D9D3-4837-7DD0-347BDE1C6FEA}"/>
          </ac:spMkLst>
        </pc:spChg>
        <pc:spChg chg="mod">
          <ac:chgData name="Hannah Peplinski" userId="732f42bb-9f3f-4980-bf23-3efc4903f968" providerId="ADAL" clId="{2AE89452-0B97-40B9-A600-317EB70F3717}" dt="2026-09-10T17:42:52.522" v="579" actId="403"/>
          <ac:spMkLst>
            <pc:docMk/>
            <pc:sldMk cId="1745475997" sldId="316"/>
            <ac:spMk id="13" creationId="{E40217EA-BB49-B16D-322C-6A0C8129BC04}"/>
          </ac:spMkLst>
        </pc:spChg>
        <pc:picChg chg="add mod modCrop">
          <ac:chgData name="Hannah Peplinski" userId="732f42bb-9f3f-4980-bf23-3efc4903f968" providerId="ADAL" clId="{2AE89452-0B97-40B9-A600-317EB70F3717}" dt="2026-09-10T17:42:26.875" v="569" actId="14100"/>
          <ac:picMkLst>
            <pc:docMk/>
            <pc:sldMk cId="1745475997" sldId="316"/>
            <ac:picMk id="4" creationId="{D046962F-0798-3412-E085-F0E37530AFF8}"/>
          </ac:picMkLst>
        </pc:picChg>
      </pc:sldChg>
      <pc:sldChg chg="modSp mod">
        <pc:chgData name="Hannah Peplinski" userId="732f42bb-9f3f-4980-bf23-3efc4903f968" providerId="ADAL" clId="{2AE89452-0B97-40B9-A600-317EB70F3717}" dt="2026-09-10T17:41:13.741" v="559" actId="403"/>
        <pc:sldMkLst>
          <pc:docMk/>
          <pc:sldMk cId="2491762844" sldId="317"/>
        </pc:sldMkLst>
        <pc:spChg chg="mod">
          <ac:chgData name="Hannah Peplinski" userId="732f42bb-9f3f-4980-bf23-3efc4903f968" providerId="ADAL" clId="{2AE89452-0B97-40B9-A600-317EB70F3717}" dt="2026-09-10T17:41:08.729" v="553" actId="14100"/>
          <ac:spMkLst>
            <pc:docMk/>
            <pc:sldMk cId="2491762844" sldId="317"/>
            <ac:spMk id="10" creationId="{1DB84C62-BBC7-D97F-0587-B37E2AB9D275}"/>
          </ac:spMkLst>
        </pc:spChg>
        <pc:spChg chg="mod">
          <ac:chgData name="Hannah Peplinski" userId="732f42bb-9f3f-4980-bf23-3efc4903f968" providerId="ADAL" clId="{2AE89452-0B97-40B9-A600-317EB70F3717}" dt="2026-09-10T17:41:13.741" v="559" actId="403"/>
          <ac:spMkLst>
            <pc:docMk/>
            <pc:sldMk cId="2491762844" sldId="317"/>
            <ac:spMk id="11" creationId="{DD6DDB60-02D7-625B-2BFF-D7E499EACB64}"/>
          </ac:spMkLst>
        </pc:spChg>
      </pc:sldChg>
      <pc:sldChg chg="addSp delSp modSp mod">
        <pc:chgData name="Hannah Peplinski" userId="732f42bb-9f3f-4980-bf23-3efc4903f968" providerId="ADAL" clId="{2AE89452-0B97-40B9-A600-317EB70F3717}" dt="2026-09-10T17:47:23.089" v="648" actId="1076"/>
        <pc:sldMkLst>
          <pc:docMk/>
          <pc:sldMk cId="832367394" sldId="319"/>
        </pc:sldMkLst>
        <pc:spChg chg="mod">
          <ac:chgData name="Hannah Peplinski" userId="732f42bb-9f3f-4980-bf23-3efc4903f968" providerId="ADAL" clId="{2AE89452-0B97-40B9-A600-317EB70F3717}" dt="2026-09-10T17:46:51.811" v="638" actId="403"/>
          <ac:spMkLst>
            <pc:docMk/>
            <pc:sldMk cId="832367394" sldId="319"/>
            <ac:spMk id="2" creationId="{62DE8DC5-F646-D442-79D9-581A4DAC3923}"/>
          </ac:spMkLst>
        </pc:spChg>
        <pc:spChg chg="mod">
          <ac:chgData name="Hannah Peplinski" userId="732f42bb-9f3f-4980-bf23-3efc4903f968" providerId="ADAL" clId="{2AE89452-0B97-40B9-A600-317EB70F3717}" dt="2026-09-10T17:46:42.491" v="633" actId="114"/>
          <ac:spMkLst>
            <pc:docMk/>
            <pc:sldMk cId="832367394" sldId="319"/>
            <ac:spMk id="4" creationId="{0E318B09-252D-6B89-6641-D117F76D18E6}"/>
          </ac:spMkLst>
        </pc:spChg>
        <pc:picChg chg="add mod">
          <ac:chgData name="Hannah Peplinski" userId="732f42bb-9f3f-4980-bf23-3efc4903f968" providerId="ADAL" clId="{2AE89452-0B97-40B9-A600-317EB70F3717}" dt="2026-09-10T17:47:23.089" v="648" actId="1076"/>
          <ac:picMkLst>
            <pc:docMk/>
            <pc:sldMk cId="832367394" sldId="319"/>
            <ac:picMk id="10" creationId="{C7C080C5-80AB-91DC-925A-0A008FAA769A}"/>
          </ac:picMkLst>
        </pc:picChg>
      </pc:sldChg>
      <pc:sldChg chg="modSp mod">
        <pc:chgData name="Hannah Peplinski" userId="732f42bb-9f3f-4980-bf23-3efc4903f968" providerId="ADAL" clId="{2AE89452-0B97-40B9-A600-317EB70F3717}" dt="2026-09-10T17:51:44.798" v="679" actId="1076"/>
        <pc:sldMkLst>
          <pc:docMk/>
          <pc:sldMk cId="2149707830" sldId="320"/>
        </pc:sldMkLst>
        <pc:spChg chg="mod">
          <ac:chgData name="Hannah Peplinski" userId="732f42bb-9f3f-4980-bf23-3efc4903f968" providerId="ADAL" clId="{2AE89452-0B97-40B9-A600-317EB70F3717}" dt="2026-09-10T17:51:38.311" v="677" actId="403"/>
          <ac:spMkLst>
            <pc:docMk/>
            <pc:sldMk cId="2149707830" sldId="320"/>
            <ac:spMk id="10" creationId="{4BFF87F5-78A8-4013-DE60-26FDD4234028}"/>
          </ac:spMkLst>
        </pc:spChg>
        <pc:spChg chg="mod">
          <ac:chgData name="Hannah Peplinski" userId="732f42bb-9f3f-4980-bf23-3efc4903f968" providerId="ADAL" clId="{2AE89452-0B97-40B9-A600-317EB70F3717}" dt="2026-09-10T17:51:33.054" v="671" actId="404"/>
          <ac:spMkLst>
            <pc:docMk/>
            <pc:sldMk cId="2149707830" sldId="320"/>
            <ac:spMk id="12" creationId="{8F4021AD-2679-2459-2ABD-F395BA296941}"/>
          </ac:spMkLst>
        </pc:spChg>
        <pc:picChg chg="mod">
          <ac:chgData name="Hannah Peplinski" userId="732f42bb-9f3f-4980-bf23-3efc4903f968" providerId="ADAL" clId="{2AE89452-0B97-40B9-A600-317EB70F3717}" dt="2026-09-10T17:51:44.798" v="679" actId="1076"/>
          <ac:picMkLst>
            <pc:docMk/>
            <pc:sldMk cId="2149707830" sldId="320"/>
            <ac:picMk id="36866" creationId="{28D08060-C6F9-7F56-C049-8D76C4B524CA}"/>
          </ac:picMkLst>
        </pc:picChg>
      </pc:sldChg>
      <pc:sldChg chg="modSp mod">
        <pc:chgData name="Hannah Peplinski" userId="732f42bb-9f3f-4980-bf23-3efc4903f968" providerId="ADAL" clId="{2AE89452-0B97-40B9-A600-317EB70F3717}" dt="2026-09-21T20:51:06.238" v="707" actId="5736"/>
        <pc:sldMkLst>
          <pc:docMk/>
          <pc:sldMk cId="617199338" sldId="321"/>
        </pc:sldMkLst>
        <pc:spChg chg="mod">
          <ac:chgData name="Hannah Peplinski" userId="732f42bb-9f3f-4980-bf23-3efc4903f968" providerId="ADAL" clId="{2AE89452-0B97-40B9-A600-317EB70F3717}" dt="2026-09-10T17:52:47.125" v="697" actId="403"/>
          <ac:spMkLst>
            <pc:docMk/>
            <pc:sldMk cId="617199338" sldId="321"/>
            <ac:spMk id="9" creationId="{FA8F165F-B72E-11E3-2133-C5C00167B9E1}"/>
          </ac:spMkLst>
        </pc:spChg>
        <pc:spChg chg="mod">
          <ac:chgData name="Hannah Peplinski" userId="732f42bb-9f3f-4980-bf23-3efc4903f968" providerId="ADAL" clId="{2AE89452-0B97-40B9-A600-317EB70F3717}" dt="2026-09-10T17:52:53.217" v="698" actId="1076"/>
          <ac:spMkLst>
            <pc:docMk/>
            <pc:sldMk cId="617199338" sldId="321"/>
            <ac:spMk id="11" creationId="{E9EE53C8-3553-993B-7D54-C183D6AFF37E}"/>
          </ac:spMkLst>
        </pc:spChg>
        <pc:graphicFrameChg chg="mod modGraphic">
          <ac:chgData name="Hannah Peplinski" userId="732f42bb-9f3f-4980-bf23-3efc4903f968" providerId="ADAL" clId="{2AE89452-0B97-40B9-A600-317EB70F3717}" dt="2026-09-21T20:51:06.238" v="707" actId="5736"/>
          <ac:graphicFrameMkLst>
            <pc:docMk/>
            <pc:sldMk cId="617199338" sldId="321"/>
            <ac:graphicFrameMk id="2" creationId="{86F078AC-5589-C4AB-B333-352D975D38A0}"/>
          </ac:graphicFrameMkLst>
        </pc:graphicFrameChg>
      </pc:sldChg>
      <pc:sldChg chg="addSp delSp modSp mod">
        <pc:chgData name="Hannah Peplinski" userId="732f42bb-9f3f-4980-bf23-3efc4903f968" providerId="ADAL" clId="{2AE89452-0B97-40B9-A600-317EB70F3717}" dt="2026-09-10T17:45:42.464" v="624" actId="1036"/>
        <pc:sldMkLst>
          <pc:docMk/>
          <pc:sldMk cId="1305930423" sldId="330"/>
        </pc:sldMkLst>
        <pc:spChg chg="mod">
          <ac:chgData name="Hannah Peplinski" userId="732f42bb-9f3f-4980-bf23-3efc4903f968" providerId="ADAL" clId="{2AE89452-0B97-40B9-A600-317EB70F3717}" dt="2026-09-10T17:45:18.929" v="608" actId="403"/>
          <ac:spMkLst>
            <pc:docMk/>
            <pc:sldMk cId="1305930423" sldId="330"/>
            <ac:spMk id="9" creationId="{31092C61-F65A-52C8-E1F9-0F06631940D9}"/>
          </ac:spMkLst>
        </pc:spChg>
        <pc:spChg chg="mod">
          <ac:chgData name="Hannah Peplinski" userId="732f42bb-9f3f-4980-bf23-3efc4903f968" providerId="ADAL" clId="{2AE89452-0B97-40B9-A600-317EB70F3717}" dt="2026-09-10T17:45:24.925" v="614" actId="404"/>
          <ac:spMkLst>
            <pc:docMk/>
            <pc:sldMk cId="1305930423" sldId="330"/>
            <ac:spMk id="11" creationId="{87538631-24C7-3D05-BB7C-FF9DB51CB1F0}"/>
          </ac:spMkLst>
        </pc:spChg>
        <pc:grpChg chg="add mod">
          <ac:chgData name="Hannah Peplinski" userId="732f42bb-9f3f-4980-bf23-3efc4903f968" providerId="ADAL" clId="{2AE89452-0B97-40B9-A600-317EB70F3717}" dt="2026-09-10T17:45:42.464" v="624" actId="1036"/>
          <ac:grpSpMkLst>
            <pc:docMk/>
            <pc:sldMk cId="1305930423" sldId="330"/>
            <ac:grpSpMk id="15" creationId="{A105C458-14F2-C5C8-4FC5-79D709ABC235}"/>
          </ac:grpSpMkLst>
        </pc:grpChg>
        <pc:picChg chg="add mod modCrop">
          <ac:chgData name="Hannah Peplinski" userId="732f42bb-9f3f-4980-bf23-3efc4903f968" providerId="ADAL" clId="{2AE89452-0B97-40B9-A600-317EB70F3717}" dt="2026-09-10T17:45:38.030" v="615" actId="164"/>
          <ac:picMkLst>
            <pc:docMk/>
            <pc:sldMk cId="1305930423" sldId="330"/>
            <ac:picMk id="2" creationId="{708AEE03-21F9-0531-DACB-1ECDEE453A5B}"/>
          </ac:picMkLst>
        </pc:picChg>
        <pc:picChg chg="add mod modCrop">
          <ac:chgData name="Hannah Peplinski" userId="732f42bb-9f3f-4980-bf23-3efc4903f968" providerId="ADAL" clId="{2AE89452-0B97-40B9-A600-317EB70F3717}" dt="2026-09-10T17:45:38.030" v="615" actId="164"/>
          <ac:picMkLst>
            <pc:docMk/>
            <pc:sldMk cId="1305930423" sldId="330"/>
            <ac:picMk id="12" creationId="{AB6303AF-CBAB-2111-0A7E-06EC90114D95}"/>
          </ac:picMkLst>
        </pc:picChg>
        <pc:picChg chg="add mod modCrop">
          <ac:chgData name="Hannah Peplinski" userId="732f42bb-9f3f-4980-bf23-3efc4903f968" providerId="ADAL" clId="{2AE89452-0B97-40B9-A600-317EB70F3717}" dt="2026-09-10T17:45:38.030" v="615" actId="164"/>
          <ac:picMkLst>
            <pc:docMk/>
            <pc:sldMk cId="1305930423" sldId="330"/>
            <ac:picMk id="14" creationId="{5FA1A319-DE2E-E04A-44DF-698835250395}"/>
          </ac:picMkLst>
        </pc:picChg>
      </pc:sldChg>
      <pc:sldChg chg="addSp delSp modSp mod">
        <pc:chgData name="Hannah Peplinski" userId="732f42bb-9f3f-4980-bf23-3efc4903f968" providerId="ADAL" clId="{2AE89452-0B97-40B9-A600-317EB70F3717}" dt="2026-09-10T17:51:06.689" v="665" actId="403"/>
        <pc:sldMkLst>
          <pc:docMk/>
          <pc:sldMk cId="1602884186" sldId="333"/>
        </pc:sldMkLst>
        <pc:spChg chg="mod">
          <ac:chgData name="Hannah Peplinski" userId="732f42bb-9f3f-4980-bf23-3efc4903f968" providerId="ADAL" clId="{2AE89452-0B97-40B9-A600-317EB70F3717}" dt="2026-09-10T17:51:06.689" v="665" actId="403"/>
          <ac:spMkLst>
            <pc:docMk/>
            <pc:sldMk cId="1602884186" sldId="333"/>
            <ac:spMk id="4" creationId="{180BC396-0ADF-60A0-F673-6E132FE6DFC2}"/>
          </ac:spMkLst>
        </pc:spChg>
        <pc:spChg chg="mod">
          <ac:chgData name="Hannah Peplinski" userId="732f42bb-9f3f-4980-bf23-3efc4903f968" providerId="ADAL" clId="{2AE89452-0B97-40B9-A600-317EB70F3717}" dt="2026-09-10T17:48:37.688" v="660" actId="403"/>
          <ac:spMkLst>
            <pc:docMk/>
            <pc:sldMk cId="1602884186" sldId="333"/>
            <ac:spMk id="10" creationId="{4837E5C3-886F-B286-480D-AEC73C4117A7}"/>
          </ac:spMkLst>
        </pc:spChg>
        <pc:picChg chg="add mod">
          <ac:chgData name="Hannah Peplinski" userId="732f42bb-9f3f-4980-bf23-3efc4903f968" providerId="ADAL" clId="{2AE89452-0B97-40B9-A600-317EB70F3717}" dt="2026-09-10T17:48:03.972" v="652" actId="14100"/>
          <ac:picMkLst>
            <pc:docMk/>
            <pc:sldMk cId="1602884186" sldId="333"/>
            <ac:picMk id="2" creationId="{69F381A6-A767-3AC1-D090-38538191AFBA}"/>
          </ac:picMkLst>
        </pc:picChg>
      </pc:sldChg>
      <pc:sldChg chg="modSp mod">
        <pc:chgData name="Hannah Peplinski" userId="732f42bb-9f3f-4980-bf23-3efc4903f968" providerId="ADAL" clId="{2AE89452-0B97-40B9-A600-317EB70F3717}" dt="2026-09-10T17:07:51.515" v="202" actId="14100"/>
        <pc:sldMkLst>
          <pc:docMk/>
          <pc:sldMk cId="2463381758" sldId="339"/>
        </pc:sldMkLst>
        <pc:spChg chg="mod">
          <ac:chgData name="Hannah Peplinski" userId="732f42bb-9f3f-4980-bf23-3efc4903f968" providerId="ADAL" clId="{2AE89452-0B97-40B9-A600-317EB70F3717}" dt="2026-09-10T17:07:51.515" v="202" actId="14100"/>
          <ac:spMkLst>
            <pc:docMk/>
            <pc:sldMk cId="2463381758" sldId="339"/>
            <ac:spMk id="4" creationId="{7C529A1F-F7EB-BA14-A2B0-E0C5FF34108F}"/>
          </ac:spMkLst>
        </pc:spChg>
        <pc:spChg chg="mod">
          <ac:chgData name="Hannah Peplinski" userId="732f42bb-9f3f-4980-bf23-3efc4903f968" providerId="ADAL" clId="{2AE89452-0B97-40B9-A600-317EB70F3717}" dt="2026-09-10T17:07:44.254" v="200" actId="14100"/>
          <ac:spMkLst>
            <pc:docMk/>
            <pc:sldMk cId="2463381758" sldId="339"/>
            <ac:spMk id="10" creationId="{D8EC4024-BE62-7A28-BDE3-FF3DADADF735}"/>
          </ac:spMkLst>
        </pc:spChg>
      </pc:sldChg>
      <pc:sldChg chg="modSp mod">
        <pc:chgData name="Hannah Peplinski" userId="732f42bb-9f3f-4980-bf23-3efc4903f968" providerId="ADAL" clId="{2AE89452-0B97-40B9-A600-317EB70F3717}" dt="2026-09-10T17:08:59.645" v="228" actId="403"/>
        <pc:sldMkLst>
          <pc:docMk/>
          <pc:sldMk cId="836961194" sldId="342"/>
        </pc:sldMkLst>
        <pc:spChg chg="mod">
          <ac:chgData name="Hannah Peplinski" userId="732f42bb-9f3f-4980-bf23-3efc4903f968" providerId="ADAL" clId="{2AE89452-0B97-40B9-A600-317EB70F3717}" dt="2026-09-10T17:08:55.113" v="222" actId="404"/>
          <ac:spMkLst>
            <pc:docMk/>
            <pc:sldMk cId="836961194" sldId="342"/>
            <ac:spMk id="4" creationId="{1B5B9A41-A859-F588-F3F7-7C335750A757}"/>
          </ac:spMkLst>
        </pc:spChg>
        <pc:spChg chg="mod">
          <ac:chgData name="Hannah Peplinski" userId="732f42bb-9f3f-4980-bf23-3efc4903f968" providerId="ADAL" clId="{2AE89452-0B97-40B9-A600-317EB70F3717}" dt="2026-09-10T17:08:59.645" v="228" actId="403"/>
          <ac:spMkLst>
            <pc:docMk/>
            <pc:sldMk cId="836961194" sldId="342"/>
            <ac:spMk id="10" creationId="{4FB2209A-E21F-5A1D-69B6-0D77067D31A7}"/>
          </ac:spMkLst>
        </pc:spChg>
        <pc:picChg chg="mod">
          <ac:chgData name="Hannah Peplinski" userId="732f42bb-9f3f-4980-bf23-3efc4903f968" providerId="ADAL" clId="{2AE89452-0B97-40B9-A600-317EB70F3717}" dt="2026-09-10T17:08:43.172" v="216" actId="14100"/>
          <ac:picMkLst>
            <pc:docMk/>
            <pc:sldMk cId="836961194" sldId="342"/>
            <ac:picMk id="16386" creationId="{8CE159E7-F3F7-89B4-64D7-94F10138DA16}"/>
          </ac:picMkLst>
        </pc:picChg>
      </pc:sldChg>
      <pc:sldChg chg="modSp mod">
        <pc:chgData name="Hannah Peplinski" userId="732f42bb-9f3f-4980-bf23-3efc4903f968" providerId="ADAL" clId="{2AE89452-0B97-40B9-A600-317EB70F3717}" dt="2026-09-10T17:10:25.149" v="261" actId="403"/>
        <pc:sldMkLst>
          <pc:docMk/>
          <pc:sldMk cId="518329055" sldId="344"/>
        </pc:sldMkLst>
        <pc:spChg chg="mod">
          <ac:chgData name="Hannah Peplinski" userId="732f42bb-9f3f-4980-bf23-3efc4903f968" providerId="ADAL" clId="{2AE89452-0B97-40B9-A600-317EB70F3717}" dt="2026-09-10T17:10:25.149" v="261" actId="403"/>
          <ac:spMkLst>
            <pc:docMk/>
            <pc:sldMk cId="518329055" sldId="344"/>
            <ac:spMk id="2" creationId="{F29F30B1-5A63-3D06-0346-EAF94490F808}"/>
          </ac:spMkLst>
        </pc:spChg>
        <pc:spChg chg="mod">
          <ac:chgData name="Hannah Peplinski" userId="732f42bb-9f3f-4980-bf23-3efc4903f968" providerId="ADAL" clId="{2AE89452-0B97-40B9-A600-317EB70F3717}" dt="2026-09-10T17:10:20.039" v="257" actId="403"/>
          <ac:spMkLst>
            <pc:docMk/>
            <pc:sldMk cId="518329055" sldId="344"/>
            <ac:spMk id="9" creationId="{6136BD74-947F-47AF-B7FA-75FE0FC46AD8}"/>
          </ac:spMkLst>
        </pc:spChg>
      </pc:sldChg>
      <pc:sldChg chg="modSp mod">
        <pc:chgData name="Hannah Peplinski" userId="732f42bb-9f3f-4980-bf23-3efc4903f968" providerId="ADAL" clId="{2AE89452-0B97-40B9-A600-317EB70F3717}" dt="2026-09-10T17:10:07.406" v="252" actId="403"/>
        <pc:sldMkLst>
          <pc:docMk/>
          <pc:sldMk cId="1120464248" sldId="348"/>
        </pc:sldMkLst>
        <pc:spChg chg="mod">
          <ac:chgData name="Hannah Peplinski" userId="732f42bb-9f3f-4980-bf23-3efc4903f968" providerId="ADAL" clId="{2AE89452-0B97-40B9-A600-317EB70F3717}" dt="2026-09-10T17:10:03.001" v="247" actId="1076"/>
          <ac:spMkLst>
            <pc:docMk/>
            <pc:sldMk cId="1120464248" sldId="348"/>
            <ac:spMk id="5" creationId="{3CE3AF27-734F-92B6-8753-A0CFC15D3BA3}"/>
          </ac:spMkLst>
        </pc:spChg>
        <pc:spChg chg="mod">
          <ac:chgData name="Hannah Peplinski" userId="732f42bb-9f3f-4980-bf23-3efc4903f968" providerId="ADAL" clId="{2AE89452-0B97-40B9-A600-317EB70F3717}" dt="2026-09-10T17:10:07.406" v="252" actId="403"/>
          <ac:spMkLst>
            <pc:docMk/>
            <pc:sldMk cId="1120464248" sldId="348"/>
            <ac:spMk id="6" creationId="{380DF78E-44B9-A6AD-5E0F-979D701F1112}"/>
          </ac:spMkLst>
        </pc:spChg>
        <pc:picChg chg="mod">
          <ac:chgData name="Hannah Peplinski" userId="732f42bb-9f3f-4980-bf23-3efc4903f968" providerId="ADAL" clId="{2AE89452-0B97-40B9-A600-317EB70F3717}" dt="2026-09-10T17:09:49.550" v="238" actId="1076"/>
          <ac:picMkLst>
            <pc:docMk/>
            <pc:sldMk cId="1120464248" sldId="348"/>
            <ac:picMk id="4" creationId="{6182ABE0-0C1C-5207-B05B-CBF0FFE63DAA}"/>
          </ac:picMkLst>
        </pc:picChg>
      </pc:sldChg>
      <pc:sldChg chg="modSp mod">
        <pc:chgData name="Hannah Peplinski" userId="732f42bb-9f3f-4980-bf23-3efc4903f968" providerId="ADAL" clId="{2AE89452-0B97-40B9-A600-317EB70F3717}" dt="2026-09-10T17:10:41.313" v="271" actId="403"/>
        <pc:sldMkLst>
          <pc:docMk/>
          <pc:sldMk cId="1914007028" sldId="351"/>
        </pc:sldMkLst>
        <pc:spChg chg="mod">
          <ac:chgData name="Hannah Peplinski" userId="732f42bb-9f3f-4980-bf23-3efc4903f968" providerId="ADAL" clId="{2AE89452-0B97-40B9-A600-317EB70F3717}" dt="2026-09-10T17:10:34.898" v="267" actId="403"/>
          <ac:spMkLst>
            <pc:docMk/>
            <pc:sldMk cId="1914007028" sldId="351"/>
            <ac:spMk id="5" creationId="{C204096C-F1E7-23D0-35CF-5671FBA22EE8}"/>
          </ac:spMkLst>
        </pc:spChg>
        <pc:spChg chg="mod">
          <ac:chgData name="Hannah Peplinski" userId="732f42bb-9f3f-4980-bf23-3efc4903f968" providerId="ADAL" clId="{2AE89452-0B97-40B9-A600-317EB70F3717}" dt="2026-09-10T17:10:41.313" v="271" actId="403"/>
          <ac:spMkLst>
            <pc:docMk/>
            <pc:sldMk cId="1914007028" sldId="351"/>
            <ac:spMk id="6" creationId="{D6ACA6DE-EB6A-822F-547D-A61043320630}"/>
          </ac:spMkLst>
        </pc:spChg>
      </pc:sldChg>
      <pc:sldChg chg="addSp delSp modSp mod">
        <pc:chgData name="Hannah Peplinski" userId="732f42bb-9f3f-4980-bf23-3efc4903f968" providerId="ADAL" clId="{2AE89452-0B97-40B9-A600-317EB70F3717}" dt="2026-09-10T17:25:44.813" v="334" actId="20577"/>
        <pc:sldMkLst>
          <pc:docMk/>
          <pc:sldMk cId="3208528805" sldId="354"/>
        </pc:sldMkLst>
        <pc:spChg chg="mod">
          <ac:chgData name="Hannah Peplinski" userId="732f42bb-9f3f-4980-bf23-3efc4903f968" providerId="ADAL" clId="{2AE89452-0B97-40B9-A600-317EB70F3717}" dt="2026-09-10T17:25:44.813" v="334" actId="20577"/>
          <ac:spMkLst>
            <pc:docMk/>
            <pc:sldMk cId="3208528805" sldId="354"/>
            <ac:spMk id="4" creationId="{A7ED6690-6049-532F-1AE3-826823AA4B5D}"/>
          </ac:spMkLst>
        </pc:spChg>
        <pc:spChg chg="mod">
          <ac:chgData name="Hannah Peplinski" userId="732f42bb-9f3f-4980-bf23-3efc4903f968" providerId="ADAL" clId="{2AE89452-0B97-40B9-A600-317EB70F3717}" dt="2026-09-10T17:25:22.372" v="327" actId="14100"/>
          <ac:spMkLst>
            <pc:docMk/>
            <pc:sldMk cId="3208528805" sldId="354"/>
            <ac:spMk id="10" creationId="{47C6C8B2-9DF2-F1AF-987D-495A30B3CBC0}"/>
          </ac:spMkLst>
        </pc:spChg>
        <pc:picChg chg="add mod">
          <ac:chgData name="Hannah Peplinski" userId="732f42bb-9f3f-4980-bf23-3efc4903f968" providerId="ADAL" clId="{2AE89452-0B97-40B9-A600-317EB70F3717}" dt="2026-09-10T17:25:11.180" v="320" actId="1076"/>
          <ac:picMkLst>
            <pc:docMk/>
            <pc:sldMk cId="3208528805" sldId="354"/>
            <ac:picMk id="2" creationId="{F9DB5D72-4E36-7DA9-18AE-FBA0C32CD204}"/>
          </ac:picMkLst>
        </pc:picChg>
      </pc:sldChg>
      <pc:sldChg chg="delSp mod">
        <pc:chgData name="Hannah Peplinski" userId="732f42bb-9f3f-4980-bf23-3efc4903f968" providerId="ADAL" clId="{2AE89452-0B97-40B9-A600-317EB70F3717}" dt="2026-09-10T17:45:56.792" v="626" actId="478"/>
        <pc:sldMkLst>
          <pc:docMk/>
          <pc:sldMk cId="452087426" sldId="363"/>
        </pc:sldMkLst>
      </pc:sldChg>
      <pc:sldChg chg="addSp delSp modSp mod">
        <pc:chgData name="Hannah Peplinski" userId="732f42bb-9f3f-4980-bf23-3efc4903f968" providerId="ADAL" clId="{2AE89452-0B97-40B9-A600-317EB70F3717}" dt="2026-09-10T16:54:40.205" v="95" actId="207"/>
        <pc:sldMkLst>
          <pc:docMk/>
          <pc:sldMk cId="1191172116" sldId="374"/>
        </pc:sldMkLst>
        <pc:spChg chg="add mod">
          <ac:chgData name="Hannah Peplinski" userId="732f42bb-9f3f-4980-bf23-3efc4903f968" providerId="ADAL" clId="{2AE89452-0B97-40B9-A600-317EB70F3717}" dt="2026-09-10T16:54:18.558" v="91" actId="404"/>
          <ac:spMkLst>
            <pc:docMk/>
            <pc:sldMk cId="1191172116" sldId="374"/>
            <ac:spMk id="7" creationId="{403623FA-F53B-0BCB-7FDD-EF408E403C87}"/>
          </ac:spMkLst>
        </pc:spChg>
        <pc:spChg chg="mod">
          <ac:chgData name="Hannah Peplinski" userId="732f42bb-9f3f-4980-bf23-3efc4903f968" providerId="ADAL" clId="{2AE89452-0B97-40B9-A600-317EB70F3717}" dt="2026-09-10T16:54:40.205" v="95" actId="207"/>
          <ac:spMkLst>
            <pc:docMk/>
            <pc:sldMk cId="1191172116" sldId="374"/>
            <ac:spMk id="9" creationId="{4329EE5A-0B60-A8F1-087F-363F6399066A}"/>
          </ac:spMkLst>
        </pc:spChg>
      </pc:sldChg>
      <pc:sldChg chg="delSp mod">
        <pc:chgData name="Hannah Peplinski" userId="732f42bb-9f3f-4980-bf23-3efc4903f968" providerId="ADAL" clId="{2AE89452-0B97-40B9-A600-317EB70F3717}" dt="2026-09-10T17:45:52.917" v="625" actId="478"/>
        <pc:sldMkLst>
          <pc:docMk/>
          <pc:sldMk cId="4223769805" sldId="384"/>
        </pc:sldMkLst>
      </pc:sldChg>
      <pc:sldChg chg="modSp mod">
        <pc:chgData name="Hannah Peplinski" userId="732f42bb-9f3f-4980-bf23-3efc4903f968" providerId="ADAL" clId="{2AE89452-0B97-40B9-A600-317EB70F3717}" dt="2026-09-10T17:00:20.432" v="106" actId="1076"/>
        <pc:sldMkLst>
          <pc:docMk/>
          <pc:sldMk cId="3205244745" sldId="385"/>
        </pc:sldMkLst>
        <pc:spChg chg="mod">
          <ac:chgData name="Hannah Peplinski" userId="732f42bb-9f3f-4980-bf23-3efc4903f968" providerId="ADAL" clId="{2AE89452-0B97-40B9-A600-317EB70F3717}" dt="2026-09-10T17:00:04.214" v="100" actId="403"/>
          <ac:spMkLst>
            <pc:docMk/>
            <pc:sldMk cId="3205244745" sldId="385"/>
            <ac:spMk id="9" creationId="{1DE6778D-B51C-80B7-DBA6-0529930EF5AD}"/>
          </ac:spMkLst>
        </pc:spChg>
        <pc:spChg chg="mod">
          <ac:chgData name="Hannah Peplinski" userId="732f42bb-9f3f-4980-bf23-3efc4903f968" providerId="ADAL" clId="{2AE89452-0B97-40B9-A600-317EB70F3717}" dt="2026-09-10T17:00:09.945" v="103" actId="403"/>
          <ac:spMkLst>
            <pc:docMk/>
            <pc:sldMk cId="3205244745" sldId="385"/>
            <ac:spMk id="11" creationId="{1DA390C2-3FAA-1672-DCFC-918A77967A2B}"/>
          </ac:spMkLst>
        </pc:spChg>
        <pc:picChg chg="mod">
          <ac:chgData name="Hannah Peplinski" userId="732f42bb-9f3f-4980-bf23-3efc4903f968" providerId="ADAL" clId="{2AE89452-0B97-40B9-A600-317EB70F3717}" dt="2026-09-10T17:00:20.432" v="106" actId="1076"/>
          <ac:picMkLst>
            <pc:docMk/>
            <pc:sldMk cId="3205244745" sldId="385"/>
            <ac:picMk id="2" creationId="{38E56EB8-B5B4-FB7B-897C-4D1D6ECFDCB4}"/>
          </ac:picMkLst>
        </pc:picChg>
      </pc:sldChg>
      <pc:sldChg chg="addSp delSp modSp mod">
        <pc:chgData name="Hannah Peplinski" userId="732f42bb-9f3f-4980-bf23-3efc4903f968" providerId="ADAL" clId="{2AE89452-0B97-40B9-A600-317EB70F3717}" dt="2026-09-10T17:40:48.259" v="548" actId="1076"/>
        <pc:sldMkLst>
          <pc:docMk/>
          <pc:sldMk cId="80309208" sldId="386"/>
        </pc:sldMkLst>
        <pc:spChg chg="add mod">
          <ac:chgData name="Hannah Peplinski" userId="732f42bb-9f3f-4980-bf23-3efc4903f968" providerId="ADAL" clId="{2AE89452-0B97-40B9-A600-317EB70F3717}" dt="2026-09-10T17:40:02.412" v="537" actId="114"/>
          <ac:spMkLst>
            <pc:docMk/>
            <pc:sldMk cId="80309208" sldId="386"/>
            <ac:spMk id="16" creationId="{2988B211-DC0D-E84C-21F7-2D56E4986B80}"/>
          </ac:spMkLst>
        </pc:spChg>
        <pc:spChg chg="add mod">
          <ac:chgData name="Hannah Peplinski" userId="732f42bb-9f3f-4980-bf23-3efc4903f968" providerId="ADAL" clId="{2AE89452-0B97-40B9-A600-317EB70F3717}" dt="2026-09-10T17:40:07.116" v="539" actId="404"/>
          <ac:spMkLst>
            <pc:docMk/>
            <pc:sldMk cId="80309208" sldId="386"/>
            <ac:spMk id="18" creationId="{B45728E5-AA52-DD93-514E-114EA66A1EC2}"/>
          </ac:spMkLst>
        </pc:spChg>
        <pc:spChg chg="add mod">
          <ac:chgData name="Hannah Peplinski" userId="732f42bb-9f3f-4980-bf23-3efc4903f968" providerId="ADAL" clId="{2AE89452-0B97-40B9-A600-317EB70F3717}" dt="2026-09-10T17:40:48.259" v="548" actId="1076"/>
          <ac:spMkLst>
            <pc:docMk/>
            <pc:sldMk cId="80309208" sldId="386"/>
            <ac:spMk id="20" creationId="{D9FE3F9C-992A-063A-BDB1-8CA2748BC2A4}"/>
          </ac:spMkLst>
        </pc:spChg>
        <pc:picChg chg="mod">
          <ac:chgData name="Hannah Peplinski" userId="732f42bb-9f3f-4980-bf23-3efc4903f968" providerId="ADAL" clId="{2AE89452-0B97-40B9-A600-317EB70F3717}" dt="2026-09-10T17:40:45.287" v="547" actId="14100"/>
          <ac:picMkLst>
            <pc:docMk/>
            <pc:sldMk cId="80309208" sldId="386"/>
            <ac:picMk id="4" creationId="{3FAFF84E-308B-2400-604E-ED4149D65645}"/>
          </ac:picMkLst>
        </pc:picChg>
      </pc:sldChg>
    </pc:docChg>
  </pc:docChgLst>
  <pc:docChgLst>
    <pc:chgData name="Jessica Balerna" userId="94a7b9a5-950a-44ae-ba3e-a86a4022d7bf" providerId="ADAL" clId="{DE953DB3-4013-4E7D-9281-5DB21F2F2412}"/>
    <pc:docChg chg="undo custSel addSld delSld modSld">
      <pc:chgData name="Jessica Balerna" userId="94a7b9a5-950a-44ae-ba3e-a86a4022d7bf" providerId="ADAL" clId="{DE953DB3-4013-4E7D-9281-5DB21F2F2412}" dt="2026-08-27T18:20:43.645" v="521" actId="2696"/>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vmoffice.sharepoint.com/sites/VCA3.0/Shared%20Documents/&#129658;%20Human%20Health/Data%20and%20Analyses/Heat/Heat_ED_V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lgn="ctr">
              <a:defRPr sz="1100" b="1" i="0" u="none" strike="noStrike" kern="1200" spc="0" baseline="0">
                <a:solidFill>
                  <a:sysClr val="windowText" lastClr="000000"/>
                </a:solidFill>
                <a:latin typeface="+mn-lt"/>
                <a:ea typeface="+mn-ea"/>
                <a:cs typeface="+mn-cs"/>
              </a:defRPr>
            </a:pPr>
            <a:r>
              <a:rPr lang="en-US" sz="1100" b="1">
                <a:solidFill>
                  <a:sysClr val="windowText" lastClr="000000"/>
                </a:solidFill>
              </a:rPr>
              <a:t>Heat-related emergency</a:t>
            </a:r>
            <a:r>
              <a:rPr lang="en-US" sz="1100" b="1" baseline="0">
                <a:solidFill>
                  <a:sysClr val="windowText" lastClr="000000"/>
                </a:solidFill>
              </a:rPr>
              <a:t> department</a:t>
            </a:r>
            <a:r>
              <a:rPr lang="en-US" sz="1100" b="1">
                <a:solidFill>
                  <a:sysClr val="windowText" lastClr="000000"/>
                </a:solidFill>
              </a:rPr>
              <a:t> (ED) visits and excessive </a:t>
            </a:r>
            <a:br>
              <a:rPr lang="en-US" sz="1100" b="1">
                <a:solidFill>
                  <a:sysClr val="windowText" lastClr="000000"/>
                </a:solidFill>
              </a:rPr>
            </a:br>
            <a:r>
              <a:rPr lang="en-US" sz="1100" b="1">
                <a:solidFill>
                  <a:sysClr val="windowText" lastClr="000000"/>
                </a:solidFill>
              </a:rPr>
              <a:t>heat days</a:t>
            </a:r>
            <a:r>
              <a:rPr lang="en-US" sz="1100" b="1" baseline="0">
                <a:solidFill>
                  <a:sysClr val="windowText" lastClr="000000"/>
                </a:solidFill>
              </a:rPr>
              <a:t> </a:t>
            </a:r>
            <a:r>
              <a:rPr lang="en-US" sz="1100" b="1">
                <a:solidFill>
                  <a:sysClr val="windowText" lastClr="000000"/>
                </a:solidFill>
              </a:rPr>
              <a:t>have increased together</a:t>
            </a:r>
          </a:p>
        </c:rich>
      </c:tx>
      <c:layout>
        <c:manualLayout>
          <c:xMode val="edge"/>
          <c:yMode val="edge"/>
          <c:x val="8.9230769230769225E-2"/>
          <c:y val="4.9589929429715809E-2"/>
        </c:manualLayout>
      </c:layout>
      <c:overlay val="0"/>
      <c:spPr>
        <a:noFill/>
        <a:ln>
          <a:noFill/>
        </a:ln>
        <a:effectLst/>
      </c:spPr>
      <c:txPr>
        <a:bodyPr rot="0" spcFirstLastPara="1" vertOverflow="ellipsis" vert="horz" wrap="square" anchor="ctr" anchorCtr="1"/>
        <a:lstStyle/>
        <a:p>
          <a:pPr algn="ctr">
            <a:defRPr sz="11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9.5904809608627906E-2"/>
          <c:y val="0.18229950717636664"/>
          <c:w val="0.60155254019491045"/>
          <c:h val="0.60856227131370044"/>
        </c:manualLayout>
      </c:layout>
      <c:lineChart>
        <c:grouping val="standard"/>
        <c:varyColors val="0"/>
        <c:ser>
          <c:idx val="0"/>
          <c:order val="0"/>
          <c:tx>
            <c:v>ED Visits</c:v>
          </c:tx>
          <c:spPr>
            <a:ln w="28575" cap="rnd">
              <a:solidFill>
                <a:srgbClr val="0000A2"/>
              </a:solidFill>
              <a:prstDash val="sysDash"/>
              <a:round/>
            </a:ln>
            <a:effectLst/>
          </c:spPr>
          <c:marker>
            <c:symbol val="triangle"/>
            <c:size val="7"/>
            <c:spPr>
              <a:solidFill>
                <a:srgbClr val="0000A2"/>
              </a:solidFill>
              <a:ln w="22225">
                <a:noFill/>
                <a:prstDash val="solid"/>
              </a:ln>
              <a:effectLst/>
            </c:spPr>
          </c:marker>
          <c:trendline>
            <c:name>Trendline (ED Visits)</c:name>
            <c:spPr>
              <a:ln w="12700" cap="rnd">
                <a:solidFill>
                  <a:srgbClr val="0000A2">
                    <a:alpha val="35000"/>
                  </a:srgbClr>
                </a:solidFill>
                <a:prstDash val="solid"/>
              </a:ln>
              <a:effectLst/>
            </c:spPr>
            <c:trendlineType val="linear"/>
            <c:dispRSqr val="0"/>
            <c:dispEq val="0"/>
          </c:trendline>
          <c:cat>
            <c:numRef>
              <c:f>Sheet1!$A$2:$A$21</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Sheet1!$B$2:$B$21</c:f>
              <c:numCache>
                <c:formatCode>General</c:formatCode>
                <c:ptCount val="20"/>
                <c:pt idx="0">
                  <c:v>10.9</c:v>
                </c:pt>
                <c:pt idx="1">
                  <c:v>6.1</c:v>
                </c:pt>
                <c:pt idx="2">
                  <c:v>16.7</c:v>
                </c:pt>
                <c:pt idx="3">
                  <c:v>14.3</c:v>
                </c:pt>
                <c:pt idx="4">
                  <c:v>9.8000000000000007</c:v>
                </c:pt>
                <c:pt idx="5">
                  <c:v>12.6</c:v>
                </c:pt>
                <c:pt idx="6">
                  <c:v>9.3000000000000007</c:v>
                </c:pt>
                <c:pt idx="7">
                  <c:v>17.3</c:v>
                </c:pt>
                <c:pt idx="8">
                  <c:v>17.399999999999999</c:v>
                </c:pt>
                <c:pt idx="9">
                  <c:v>15.9</c:v>
                </c:pt>
                <c:pt idx="10">
                  <c:v>12.4</c:v>
                </c:pt>
                <c:pt idx="11">
                  <c:v>8.6999999999999993</c:v>
                </c:pt>
                <c:pt idx="12">
                  <c:v>12.7</c:v>
                </c:pt>
                <c:pt idx="13">
                  <c:v>18.899999999999999</c:v>
                </c:pt>
                <c:pt idx="14">
                  <c:v>12.6</c:v>
                </c:pt>
                <c:pt idx="15">
                  <c:v>22.5</c:v>
                </c:pt>
                <c:pt idx="16">
                  <c:v>10.6</c:v>
                </c:pt>
                <c:pt idx="17">
                  <c:v>10.1</c:v>
                </c:pt>
                <c:pt idx="18">
                  <c:v>11.5</c:v>
                </c:pt>
                <c:pt idx="19">
                  <c:v>10.199999999999999</c:v>
                </c:pt>
              </c:numCache>
            </c:numRef>
          </c:val>
          <c:smooth val="0"/>
          <c:extLst>
            <c:ext xmlns:c16="http://schemas.microsoft.com/office/drawing/2014/chart" uri="{C3380CC4-5D6E-409C-BE32-E72D297353CC}">
              <c16:uniqueId val="{00000001-B9CB-B94C-86CA-F8B75D2B0FF2}"/>
            </c:ext>
          </c:extLst>
        </c:ser>
        <c:dLbls>
          <c:showLegendKey val="0"/>
          <c:showVal val="0"/>
          <c:showCatName val="0"/>
          <c:showSerName val="0"/>
          <c:showPercent val="0"/>
          <c:showBubbleSize val="0"/>
        </c:dLbls>
        <c:marker val="1"/>
        <c:smooth val="0"/>
        <c:axId val="1199366991"/>
        <c:axId val="924046527"/>
      </c:lineChart>
      <c:lineChart>
        <c:grouping val="standard"/>
        <c:varyColors val="0"/>
        <c:ser>
          <c:idx val="1"/>
          <c:order val="1"/>
          <c:tx>
            <c:v>Heat Days</c:v>
          </c:tx>
          <c:spPr>
            <a:ln w="28575" cap="rnd">
              <a:solidFill>
                <a:srgbClr val="BC272D"/>
              </a:solidFill>
              <a:round/>
            </a:ln>
            <a:effectLst/>
          </c:spPr>
          <c:marker>
            <c:symbol val="circle"/>
            <c:size val="6"/>
            <c:spPr>
              <a:solidFill>
                <a:srgbClr val="BC272D"/>
              </a:solidFill>
              <a:ln w="9525">
                <a:noFill/>
              </a:ln>
              <a:effectLst/>
            </c:spPr>
          </c:marker>
          <c:trendline>
            <c:name>Trendline (Heat Days)</c:name>
            <c:spPr>
              <a:ln w="12700" cap="rnd" cmpd="sng">
                <a:solidFill>
                  <a:srgbClr val="BC272D">
                    <a:alpha val="35000"/>
                  </a:srgbClr>
                </a:solidFill>
                <a:prstDash val="solid"/>
              </a:ln>
              <a:effectLst/>
            </c:spPr>
            <c:trendlineType val="linear"/>
            <c:dispRSqr val="0"/>
            <c:dispEq val="0"/>
          </c:trendline>
          <c:cat>
            <c:numRef>
              <c:f>Sheet1!$A$2:$A$21</c:f>
              <c:numCache>
                <c:formatCode>General</c:formatCode>
                <c:ptCount val="20"/>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pt idx="14">
                  <c:v>2017</c:v>
                </c:pt>
                <c:pt idx="15">
                  <c:v>2018</c:v>
                </c:pt>
                <c:pt idx="16">
                  <c:v>2019</c:v>
                </c:pt>
                <c:pt idx="17">
                  <c:v>2020</c:v>
                </c:pt>
                <c:pt idx="18">
                  <c:v>2021</c:v>
                </c:pt>
                <c:pt idx="19">
                  <c:v>2022</c:v>
                </c:pt>
              </c:numCache>
            </c:numRef>
          </c:cat>
          <c:val>
            <c:numRef>
              <c:f>Sheet1!$C$2:$C$21</c:f>
              <c:numCache>
                <c:formatCode>General</c:formatCode>
                <c:ptCount val="20"/>
                <c:pt idx="0">
                  <c:v>6</c:v>
                </c:pt>
                <c:pt idx="1">
                  <c:v>1</c:v>
                </c:pt>
                <c:pt idx="2">
                  <c:v>12</c:v>
                </c:pt>
                <c:pt idx="3">
                  <c:v>9</c:v>
                </c:pt>
                <c:pt idx="4">
                  <c:v>10</c:v>
                </c:pt>
                <c:pt idx="5">
                  <c:v>5</c:v>
                </c:pt>
                <c:pt idx="6">
                  <c:v>5</c:v>
                </c:pt>
                <c:pt idx="7">
                  <c:v>13</c:v>
                </c:pt>
                <c:pt idx="8">
                  <c:v>8</c:v>
                </c:pt>
                <c:pt idx="9">
                  <c:v>8</c:v>
                </c:pt>
                <c:pt idx="10">
                  <c:v>14</c:v>
                </c:pt>
                <c:pt idx="11">
                  <c:v>4</c:v>
                </c:pt>
                <c:pt idx="12">
                  <c:v>8</c:v>
                </c:pt>
                <c:pt idx="13">
                  <c:v>9</c:v>
                </c:pt>
                <c:pt idx="14">
                  <c:v>6</c:v>
                </c:pt>
                <c:pt idx="15">
                  <c:v>17</c:v>
                </c:pt>
                <c:pt idx="16">
                  <c:v>6</c:v>
                </c:pt>
                <c:pt idx="17">
                  <c:v>14</c:v>
                </c:pt>
                <c:pt idx="18">
                  <c:v>15</c:v>
                </c:pt>
                <c:pt idx="19">
                  <c:v>10</c:v>
                </c:pt>
              </c:numCache>
            </c:numRef>
          </c:val>
          <c:smooth val="0"/>
          <c:extLst>
            <c:ext xmlns:c16="http://schemas.microsoft.com/office/drawing/2014/chart" uri="{C3380CC4-5D6E-409C-BE32-E72D297353CC}">
              <c16:uniqueId val="{00000003-B9CB-B94C-86CA-F8B75D2B0FF2}"/>
            </c:ext>
          </c:extLst>
        </c:ser>
        <c:dLbls>
          <c:showLegendKey val="0"/>
          <c:showVal val="0"/>
          <c:showCatName val="0"/>
          <c:showSerName val="0"/>
          <c:showPercent val="0"/>
          <c:showBubbleSize val="0"/>
        </c:dLbls>
        <c:marker val="1"/>
        <c:smooth val="0"/>
        <c:axId val="1039210975"/>
        <c:axId val="1039210015"/>
      </c:lineChart>
      <c:catAx>
        <c:axId val="1199366991"/>
        <c:scaling>
          <c:orientation val="minMax"/>
        </c:scaling>
        <c:delete val="0"/>
        <c:axPos val="b"/>
        <c:title>
          <c:tx>
            <c:rich>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US" sz="1400">
                    <a:solidFill>
                      <a:sysClr val="windowText" lastClr="000000"/>
                    </a:solidFill>
                  </a:rPr>
                  <a:t>Year</a:t>
                </a:r>
              </a:p>
            </c:rich>
          </c:tx>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924046527"/>
        <c:crosses val="autoZero"/>
        <c:auto val="1"/>
        <c:lblAlgn val="ctr"/>
        <c:lblOffset val="100"/>
        <c:noMultiLvlLbl val="0"/>
      </c:catAx>
      <c:valAx>
        <c:axId val="924046527"/>
        <c:scaling>
          <c:orientation val="minMax"/>
        </c:scaling>
        <c:delete val="0"/>
        <c:axPos val="l"/>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solidFill>
                      <a:sysClr val="windowText" lastClr="000000"/>
                    </a:solidFill>
                  </a:rPr>
                  <a:t>Rate of ED vistis per 100,000 people</a:t>
                </a:r>
              </a:p>
            </c:rich>
          </c:tx>
          <c:layout>
            <c:manualLayout>
              <c:xMode val="edge"/>
              <c:yMode val="edge"/>
              <c:x val="8.1733292953765392E-3"/>
              <c:y val="0.1098220199110625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199366991"/>
        <c:crosses val="autoZero"/>
        <c:crossBetween val="between"/>
      </c:valAx>
      <c:valAx>
        <c:axId val="1039210015"/>
        <c:scaling>
          <c:orientation val="minMax"/>
          <c:max val="25"/>
        </c:scaling>
        <c:delete val="0"/>
        <c:axPos val="r"/>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US" sz="1200">
                    <a:solidFill>
                      <a:sysClr val="windowText" lastClr="000000"/>
                    </a:solidFill>
                  </a:rPr>
                  <a:t>Number of excessive heat days</a:t>
                </a:r>
              </a:p>
            </c:rich>
          </c:tx>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mn-lt"/>
                <a:ea typeface="+mn-ea"/>
                <a:cs typeface="+mn-cs"/>
              </a:defRPr>
            </a:pPr>
            <a:endParaRPr lang="en-US"/>
          </a:p>
        </c:txPr>
        <c:crossAx val="1039210975"/>
        <c:crosses val="max"/>
        <c:crossBetween val="between"/>
      </c:valAx>
      <c:catAx>
        <c:axId val="1039210975"/>
        <c:scaling>
          <c:orientation val="minMax"/>
        </c:scaling>
        <c:delete val="1"/>
        <c:axPos val="b"/>
        <c:numFmt formatCode="General" sourceLinked="1"/>
        <c:majorTickMark val="out"/>
        <c:minorTickMark val="none"/>
        <c:tickLblPos val="nextTo"/>
        <c:crossAx val="1039210015"/>
        <c:crosses val="autoZero"/>
        <c:auto val="1"/>
        <c:lblAlgn val="ctr"/>
        <c:lblOffset val="100"/>
        <c:noMultiLvlLbl val="0"/>
      </c:catAx>
      <c:spPr>
        <a:noFill/>
        <a:ln>
          <a:noFill/>
        </a:ln>
        <a:effectLst/>
      </c:spPr>
    </c:plotArea>
    <c:legend>
      <c:legendPos val="r"/>
      <c:layout>
        <c:manualLayout>
          <c:xMode val="edge"/>
          <c:yMode val="edge"/>
          <c:x val="0.78551241430245289"/>
          <c:y val="0.34929423024038259"/>
          <c:w val="0.20036421549407063"/>
          <c:h val="0.30611509934287656"/>
        </c:manualLayout>
      </c:layout>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bg1"/>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Need to add the Hannah Turner acknowledgement in actual chapter version</a:t>
            </a:r>
          </a:p>
        </p:txBody>
      </p:sp>
      <p:sp>
        <p:nvSpPr>
          <p:cNvPr id="4" name="Slide Number Placeholder 3"/>
          <p:cNvSpPr>
            <a:spLocks noGrp="1"/>
          </p:cNvSpPr>
          <p:nvPr>
            <p:ph type="sldNum" sz="quarter" idx="5"/>
          </p:nvPr>
        </p:nvSpPr>
        <p:spPr/>
        <p:txBody>
          <a:bodyPr/>
          <a:lstStyle/>
          <a:p>
            <a:fld id="{DFC1B3BD-97C9-6447-9D2B-E183E22BC502}" type="slidenum">
              <a:rPr lang="en-US" smtClean="0"/>
              <a:t>14</a:t>
            </a:fld>
            <a:endParaRPr lang="en-US"/>
          </a:p>
        </p:txBody>
      </p:sp>
    </p:spTree>
    <p:extLst>
      <p:ext uri="{BB962C8B-B14F-4D97-AF65-F5344CB8AC3E}">
        <p14:creationId xmlns:p14="http://schemas.microsoft.com/office/powerpoint/2010/main" val="2578831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Need to add the Hannah Turner acknowledgement in actual chapter version</a:t>
            </a:r>
          </a:p>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15</a:t>
            </a:fld>
            <a:endParaRPr lang="en-US"/>
          </a:p>
        </p:txBody>
      </p:sp>
    </p:spTree>
    <p:extLst>
      <p:ext uri="{BB962C8B-B14F-4D97-AF65-F5344CB8AC3E}">
        <p14:creationId xmlns:p14="http://schemas.microsoft.com/office/powerpoint/2010/main" val="2201734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18</a:t>
            </a:fld>
            <a:endParaRPr lang="en-US"/>
          </a:p>
        </p:txBody>
      </p:sp>
    </p:spTree>
    <p:extLst>
      <p:ext uri="{BB962C8B-B14F-4D97-AF65-F5344CB8AC3E}">
        <p14:creationId xmlns:p14="http://schemas.microsoft.com/office/powerpoint/2010/main" val="1778052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Image quality is not so great, see if I can get better</a:t>
            </a:r>
          </a:p>
        </p:txBody>
      </p:sp>
      <p:sp>
        <p:nvSpPr>
          <p:cNvPr id="4" name="Slide Number Placeholder 3"/>
          <p:cNvSpPr>
            <a:spLocks noGrp="1"/>
          </p:cNvSpPr>
          <p:nvPr>
            <p:ph type="sldNum" sz="quarter" idx="5"/>
          </p:nvPr>
        </p:nvSpPr>
        <p:spPr/>
        <p:txBody>
          <a:bodyPr/>
          <a:lstStyle/>
          <a:p>
            <a:fld id="{DFC1B3BD-97C9-6447-9D2B-E183E22BC502}" type="slidenum">
              <a:rPr lang="en-US" smtClean="0"/>
              <a:t>30</a:t>
            </a:fld>
            <a:endParaRPr lang="en-US"/>
          </a:p>
        </p:txBody>
      </p:sp>
    </p:spTree>
    <p:extLst>
      <p:ext uri="{BB962C8B-B14F-4D97-AF65-F5344CB8AC3E}">
        <p14:creationId xmlns:p14="http://schemas.microsoft.com/office/powerpoint/2010/main" val="281324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34</a:t>
            </a:fld>
            <a:endParaRPr lang="en-US"/>
          </a:p>
        </p:txBody>
      </p:sp>
    </p:spTree>
    <p:extLst>
      <p:ext uri="{BB962C8B-B14F-4D97-AF65-F5344CB8AC3E}">
        <p14:creationId xmlns:p14="http://schemas.microsoft.com/office/powerpoint/2010/main" val="283959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Need to fix micrograms per L</a:t>
            </a:r>
          </a:p>
        </p:txBody>
      </p:sp>
      <p:sp>
        <p:nvSpPr>
          <p:cNvPr id="4" name="Slide Number Placeholder 3"/>
          <p:cNvSpPr>
            <a:spLocks noGrp="1"/>
          </p:cNvSpPr>
          <p:nvPr>
            <p:ph type="sldNum" sz="quarter" idx="5"/>
          </p:nvPr>
        </p:nvSpPr>
        <p:spPr/>
        <p:txBody>
          <a:bodyPr/>
          <a:lstStyle/>
          <a:p>
            <a:fld id="{DFC1B3BD-97C9-6447-9D2B-E183E22BC502}" type="slidenum">
              <a:rPr lang="en-US" smtClean="0"/>
              <a:t>37</a:t>
            </a:fld>
            <a:endParaRPr lang="en-US"/>
          </a:p>
        </p:txBody>
      </p:sp>
    </p:spTree>
    <p:extLst>
      <p:ext uri="{BB962C8B-B14F-4D97-AF65-F5344CB8AC3E}">
        <p14:creationId xmlns:p14="http://schemas.microsoft.com/office/powerpoint/2010/main" val="2393586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Ripple effects shape looks weird</a:t>
            </a:r>
          </a:p>
        </p:txBody>
      </p:sp>
      <p:sp>
        <p:nvSpPr>
          <p:cNvPr id="4" name="Slide Number Placeholder 3"/>
          <p:cNvSpPr>
            <a:spLocks noGrp="1"/>
          </p:cNvSpPr>
          <p:nvPr>
            <p:ph type="sldNum" sz="quarter" idx="5"/>
          </p:nvPr>
        </p:nvSpPr>
        <p:spPr/>
        <p:txBody>
          <a:bodyPr/>
          <a:lstStyle/>
          <a:p>
            <a:fld id="{DFC1B3BD-97C9-6447-9D2B-E183E22BC502}" type="slidenum">
              <a:rPr lang="en-US" smtClean="0"/>
              <a:t>46</a:t>
            </a:fld>
            <a:endParaRPr lang="en-US"/>
          </a:p>
        </p:txBody>
      </p:sp>
    </p:spTree>
    <p:extLst>
      <p:ext uri="{BB962C8B-B14F-4D97-AF65-F5344CB8AC3E}">
        <p14:creationId xmlns:p14="http://schemas.microsoft.com/office/powerpoint/2010/main" val="8124502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2.xml"/><Relationship Id="rId5" Type="http://schemas.openxmlformats.org/officeDocument/2006/relationships/image" Target="../media/image18.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2.xml"/><Relationship Id="rId5" Type="http://schemas.openxmlformats.org/officeDocument/2006/relationships/image" Target="../media/image21.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2.xml"/><Relationship Id="rId5" Type="http://schemas.openxmlformats.org/officeDocument/2006/relationships/image" Target="../media/image32.png"/><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3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38.jpg"/></Relationships>
</file>

<file path=ppt/slides/_rels/slide4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40.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2.xml"/><Relationship Id="rId5" Type="http://schemas.openxmlformats.org/officeDocument/2006/relationships/image" Target="../media/image41.png"/><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p:txBody>
          <a:bodyPr lIns="91440" tIns="45720" rIns="91440" bIns="45720" anchor="b"/>
          <a:lstStyle/>
          <a:p>
            <a:r>
              <a:rPr lang="en-US">
                <a:cs typeface="Frank Ruhl Libre"/>
              </a:rPr>
              <a:t>Human Health</a:t>
            </a:r>
            <a:endParaRPr lang="en-US"/>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6" y="3602038"/>
            <a:ext cx="8566890" cy="1339832"/>
          </a:xfrm>
        </p:spPr>
        <p:txBody>
          <a:bodyPr lIns="91440" tIns="45720" rIns="91440" bIns="45720" anchor="t">
            <a:normAutofit fontScale="92500"/>
          </a:bodyPr>
          <a:lstStyle/>
          <a:p>
            <a:r>
              <a:rPr lang="en-US">
                <a:cs typeface="Poppins Medium"/>
              </a:rPr>
              <a:t>Anna Maassel</a:t>
            </a:r>
            <a:r>
              <a:rPr lang="en-US" baseline="30000">
                <a:cs typeface="Poppins Medium"/>
              </a:rPr>
              <a:t>1,2</a:t>
            </a:r>
            <a:r>
              <a:rPr lang="en-US">
                <a:cs typeface="Poppins Medium"/>
              </a:rPr>
              <a:t>,</a:t>
            </a:r>
            <a:r>
              <a:rPr lang="en-US" b="1">
                <a:latin typeface="+mn-lt"/>
                <a:cs typeface="Poppins Medium"/>
              </a:rPr>
              <a:t> </a:t>
            </a:r>
            <a:r>
              <a:rPr lang="en-US">
                <a:cs typeface="Poppins Medium"/>
              </a:rPr>
              <a:t>Anna Hoppe</a:t>
            </a:r>
            <a:r>
              <a:rPr lang="en-US" baseline="30000">
                <a:cs typeface="Poppins Medium"/>
              </a:rPr>
              <a:t>2</a:t>
            </a:r>
            <a:r>
              <a:rPr lang="en-US" b="1">
                <a:latin typeface="+mn-lt"/>
                <a:cs typeface="Poppins Medium"/>
              </a:rPr>
              <a:t>, </a:t>
            </a:r>
            <a:r>
              <a:rPr lang="en-US">
                <a:cs typeface="Poppins Medium"/>
              </a:rPr>
              <a:t>Keith Robinson</a:t>
            </a:r>
            <a:r>
              <a:rPr lang="en-US" baseline="30000">
                <a:cs typeface="Poppins Medium"/>
              </a:rPr>
              <a:t>3,4</a:t>
            </a:r>
            <a:r>
              <a:rPr lang="en-US">
                <a:cs typeface="Poppins Medium"/>
              </a:rPr>
              <a:t>, Christine Vatovec</a:t>
            </a:r>
            <a:r>
              <a:rPr lang="en-US" baseline="30000">
                <a:cs typeface="Poppins Medium"/>
              </a:rPr>
              <a:t>1,2,4,5,6</a:t>
            </a:r>
          </a:p>
          <a:p>
            <a:endParaRPr lang="en-US" sz="100" b="1" baseline="30000">
              <a:latin typeface="+mn-lt"/>
              <a:cs typeface="Poppins Medium"/>
            </a:endParaRPr>
          </a:p>
          <a:p>
            <a:r>
              <a:rPr lang="en-US" sz="1700" baseline="30000">
                <a:cs typeface="Poppins Medium"/>
              </a:rPr>
              <a:t>1</a:t>
            </a:r>
            <a:r>
              <a:rPr lang="en-US" sz="1700">
                <a:cs typeface="Poppins Medium"/>
              </a:rPr>
              <a:t>Rubenstein School of Environment and Natural Resources</a:t>
            </a:r>
            <a:r>
              <a:rPr lang="en-US" sz="1700" b="1">
                <a:latin typeface="+mn-lt"/>
                <a:cs typeface="Poppins Medium"/>
              </a:rPr>
              <a:t>, </a:t>
            </a:r>
            <a:r>
              <a:rPr lang="en-US" sz="1700" baseline="30000">
                <a:cs typeface="Poppins Medium"/>
              </a:rPr>
              <a:t>2</a:t>
            </a:r>
            <a:r>
              <a:rPr lang="en-US" sz="1700">
                <a:cs typeface="Poppins Medium"/>
              </a:rPr>
              <a:t>Gund Institute for Environment , </a:t>
            </a:r>
            <a:r>
              <a:rPr lang="en-US" sz="1700" baseline="30000">
                <a:cs typeface="Poppins Medium"/>
              </a:rPr>
              <a:t>3</a:t>
            </a:r>
            <a:r>
              <a:rPr lang="en-US" sz="1700">
                <a:cs typeface="Poppins Medium"/>
              </a:rPr>
              <a:t>UVM Medical Center and Children's Hospital, </a:t>
            </a:r>
            <a:r>
              <a:rPr lang="en-US" sz="1700" baseline="30000">
                <a:cs typeface="Poppins Medium"/>
              </a:rPr>
              <a:t>4</a:t>
            </a:r>
            <a:r>
              <a:rPr lang="en-US" sz="1700">
                <a:cs typeface="Poppins Medium"/>
              </a:rPr>
              <a:t>Larner College of Medicine, </a:t>
            </a:r>
            <a:r>
              <a:rPr lang="en-US" sz="1700" baseline="30000">
                <a:cs typeface="Poppins Medium"/>
              </a:rPr>
              <a:t>5</a:t>
            </a:r>
            <a:r>
              <a:rPr lang="en-US" sz="1700">
                <a:cs typeface="Poppins Medium"/>
              </a:rPr>
              <a:t>College of Nursing and Health Sciences, </a:t>
            </a:r>
            <a:r>
              <a:rPr lang="en-US" sz="1700" baseline="30000">
                <a:cs typeface="Poppins Medium"/>
              </a:rPr>
              <a:t>6</a:t>
            </a:r>
            <a:r>
              <a:rPr lang="en-US" sz="1700">
                <a:cs typeface="Poppins Medium"/>
              </a:rPr>
              <a:t>Osher Center for Integrative Health</a:t>
            </a:r>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50606" y="4990773"/>
            <a:ext cx="8566890" cy="769859"/>
          </a:xfrm>
          <a:prstGeom prst="rect">
            <a:avLst/>
          </a:prstGeom>
        </p:spPr>
        <p:txBody>
          <a:bodyPr lIns="91440" tIns="45720" rIns="91440" bIns="45720" anchor="t">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cs typeface="Poppins Medium"/>
              </a:rPr>
              <a:t>Recommended citation: </a:t>
            </a:r>
            <a:r>
              <a:rPr lang="en-US" sz="1200" b="0" dirty="0" err="1">
                <a:ea typeface="+mn-lt"/>
                <a:cs typeface="+mn-lt"/>
              </a:rPr>
              <a:t>Maassel</a:t>
            </a:r>
            <a:r>
              <a:rPr lang="en-US" sz="1200" b="0" dirty="0">
                <a:ea typeface="+mn-lt"/>
                <a:cs typeface="+mn-lt"/>
              </a:rPr>
              <a:t>, A.K., Hoppe, A.K., Robinson, K.J., Vatovec, C.M., 2026, Human Health. In Galford, G.L., </a:t>
            </a:r>
            <a:r>
              <a:rPr lang="en-US" sz="1200" b="0" dirty="0" err="1">
                <a:ea typeface="+mn-lt"/>
                <a:cs typeface="+mn-lt"/>
              </a:rPr>
              <a:t>Balerna</a:t>
            </a:r>
            <a:r>
              <a:rPr lang="en-US" sz="1200" b="0" dirty="0">
                <a:ea typeface="+mn-lt"/>
                <a:cs typeface="+mn-lt"/>
              </a:rPr>
              <a:t>, J.A.,. et al.(Eds), The Vermont Climate Assessment 2025. Burlington, Vermont: Climate Measurements Center of Excellence, Gund Institute for Environment at the University of Vermont. DOI:</a:t>
            </a:r>
            <a:r>
              <a:rPr lang="en-US" sz="1200" b="0" dirty="0">
                <a:highlight>
                  <a:srgbClr val="FFFF00"/>
                </a:highlight>
                <a:ea typeface="+mn-lt"/>
                <a:cs typeface="+mn-lt"/>
              </a:rPr>
              <a:t> </a:t>
            </a:r>
            <a:r>
              <a:rPr lang="en-US" sz="1200" b="0" dirty="0" err="1">
                <a:highlight>
                  <a:srgbClr val="FFFF00"/>
                </a:highlight>
                <a:ea typeface="+mn-lt"/>
                <a:cs typeface="+mn-lt"/>
              </a:rPr>
              <a:t>xxxxx</a:t>
            </a:r>
            <a:endParaRPr lang="en-US" baseline="30000" dirty="0">
              <a:highlight>
                <a:srgbClr val="FFFF00"/>
              </a:highlight>
            </a:endParaRPr>
          </a:p>
          <a:p>
            <a:r>
              <a:rPr lang="en-US" sz="1200" b="0" dirty="0">
                <a:ea typeface="+mn-lt"/>
                <a:cs typeface="+mn-lt"/>
              </a:rPr>
              <a:t>Accessed online at </a:t>
            </a:r>
            <a:r>
              <a:rPr lang="en-US" sz="1200" b="0" dirty="0">
                <a:ea typeface="+mn-lt"/>
                <a:cs typeface="+mn-lt"/>
                <a:hlinkClick r:id="rId4"/>
              </a:rPr>
              <a:t>https://vtclimate.org</a:t>
            </a:r>
            <a:r>
              <a:rPr lang="en-US" sz="1200" b="0" dirty="0">
                <a:ea typeface="+mn-lt"/>
                <a:cs typeface="+mn-lt"/>
              </a:rPr>
              <a:t>.</a:t>
            </a:r>
            <a:endParaRPr lang="en-US" dirty="0"/>
          </a:p>
          <a:p>
            <a:endParaRPr lang="en-US" dirty="0"/>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470B1-2D23-6943-F251-CA5D236051E1}"/>
              </a:ext>
            </a:extLst>
          </p:cNvPr>
          <p:cNvSpPr>
            <a:spLocks noGrp="1"/>
          </p:cNvSpPr>
          <p:nvPr>
            <p:ph type="ctrTitle"/>
          </p:nvPr>
        </p:nvSpPr>
        <p:spPr/>
        <p:txBody>
          <a:bodyPr lIns="91440" tIns="45720" rIns="91440" bIns="45720" anchor="b"/>
          <a:lstStyle/>
          <a:p>
            <a:r>
              <a:rPr lang="en-US">
                <a:cs typeface="Frank Ruhl Libre"/>
              </a:rPr>
              <a:t>10.2 Background</a:t>
            </a:r>
            <a:endParaRPr lang="en-US" b="0">
              <a:cs typeface="Frank Ruhl Libre"/>
            </a:endParaRPr>
          </a:p>
        </p:txBody>
      </p:sp>
    </p:spTree>
    <p:extLst>
      <p:ext uri="{BB962C8B-B14F-4D97-AF65-F5344CB8AC3E}">
        <p14:creationId xmlns:p14="http://schemas.microsoft.com/office/powerpoint/2010/main" val="3340259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71BD11B-73BE-66B9-C098-FCDA233A86C2}"/>
              </a:ext>
            </a:extLst>
          </p:cNvPr>
          <p:cNvSpPr/>
          <p:nvPr/>
        </p:nvSpPr>
        <p:spPr>
          <a:xfrm>
            <a:off x="3945193" y="399435"/>
            <a:ext cx="7742903" cy="5334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4EE05D0-442C-0A8C-E098-ECF77E6D34B1}"/>
              </a:ext>
            </a:extLst>
          </p:cNvPr>
          <p:cNvSpPr>
            <a:spLocks noGrp="1" noRot="1" noMove="1" noResize="1" noEditPoints="1" noAdjustHandles="1" noChangeArrowheads="1" noChangeShapeType="1"/>
          </p:cNvSpPr>
          <p:nvPr>
            <p:ph type="title"/>
          </p:nvPr>
        </p:nvSpPr>
        <p:spPr/>
        <p:txBody>
          <a:bodyPr/>
          <a:lstStyle/>
          <a:p>
            <a:r>
              <a:rPr lang="en-US"/>
              <a:t>Table 10-1, 1/2</a:t>
            </a:r>
          </a:p>
        </p:txBody>
      </p:sp>
      <p:graphicFrame>
        <p:nvGraphicFramePr>
          <p:cNvPr id="9" name="Table 8">
            <a:extLst>
              <a:ext uri="{FF2B5EF4-FFF2-40B4-BE49-F238E27FC236}">
                <a16:creationId xmlns:a16="http://schemas.microsoft.com/office/drawing/2014/main" id="{C26FE1D6-AFD7-1880-5C12-1BC125315F4E}"/>
              </a:ext>
            </a:extLst>
          </p:cNvPr>
          <p:cNvGraphicFramePr>
            <a:graphicFrameLocks noGrp="1"/>
          </p:cNvGraphicFramePr>
          <p:nvPr>
            <p:extLst>
              <p:ext uri="{D42A27DB-BD31-4B8C-83A1-F6EECF244321}">
                <p14:modId xmlns:p14="http://schemas.microsoft.com/office/powerpoint/2010/main" val="3898491165"/>
              </p:ext>
            </p:extLst>
          </p:nvPr>
        </p:nvGraphicFramePr>
        <p:xfrm>
          <a:off x="3941672" y="401411"/>
          <a:ext cx="7745755" cy="5580581"/>
        </p:xfrm>
        <a:graphic>
          <a:graphicData uri="http://schemas.openxmlformats.org/drawingml/2006/table">
            <a:tbl>
              <a:tblPr bandRow="1">
                <a:tableStyleId>{5C22544A-7EE6-4342-B048-85BDC9FD1C3A}</a:tableStyleId>
              </a:tblPr>
              <a:tblGrid>
                <a:gridCol w="1915213">
                  <a:extLst>
                    <a:ext uri="{9D8B030D-6E8A-4147-A177-3AD203B41FA5}">
                      <a16:colId xmlns:a16="http://schemas.microsoft.com/office/drawing/2014/main" val="796764475"/>
                    </a:ext>
                  </a:extLst>
                </a:gridCol>
                <a:gridCol w="3219677">
                  <a:extLst>
                    <a:ext uri="{9D8B030D-6E8A-4147-A177-3AD203B41FA5}">
                      <a16:colId xmlns:a16="http://schemas.microsoft.com/office/drawing/2014/main" val="342523256"/>
                    </a:ext>
                  </a:extLst>
                </a:gridCol>
                <a:gridCol w="2610865">
                  <a:extLst>
                    <a:ext uri="{9D8B030D-6E8A-4147-A177-3AD203B41FA5}">
                      <a16:colId xmlns:a16="http://schemas.microsoft.com/office/drawing/2014/main" val="3141594407"/>
                    </a:ext>
                  </a:extLst>
                </a:gridCol>
              </a:tblGrid>
              <a:tr h="409141">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Hazard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Vulnerable Populations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What You Can Do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70638677"/>
                  </a:ext>
                </a:extLst>
              </a:tr>
              <a:tr h="190500">
                <a:tc>
                  <a:txBody>
                    <a:bodyPr/>
                    <a:lstStyle/>
                    <a:p>
                      <a:pPr rtl="0" fontAlgn="base">
                        <a:lnSpc>
                          <a:spcPts val="1275"/>
                        </a:lnSpc>
                        <a:buNone/>
                      </a:pPr>
                      <a:r>
                        <a:rPr lang="en-US" sz="1100" b="0" dirty="0">
                          <a:effectLst/>
                          <a:latin typeface="Aptos" panose="020B0004020202020204" pitchFamily="34" charset="0"/>
                        </a:rPr>
                        <a:t>Extreme heat</a:t>
                      </a:r>
                      <a:r>
                        <a:rPr lang="en-US" sz="1100" b="1" dirty="0">
                          <a:effectLst/>
                          <a:latin typeface="Aptos" panose="020B0004020202020204" pitchFamily="34" charset="0"/>
                        </a:rPr>
                        <a:t> </a:t>
                      </a:r>
                      <a:endParaRPr lang="en-US" b="1"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dirty="0">
                          <a:effectLst/>
                          <a:latin typeface="Aptos" panose="020B0004020202020204" pitchFamily="34" charset="0"/>
                        </a:rPr>
                        <a:t>Outdoor workers and recreators, outdoor summer athletes, children, elderly, people without air conditioning or access to cool indoor air, especially unhoused.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Check on neighbors, especially those with limited mobility. Limit activity to cooler parts of the day. Stay hydrated.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51389584"/>
                  </a:ext>
                </a:extLst>
              </a:tr>
              <a:tr h="190500">
                <a:tc>
                  <a:txBody>
                    <a:bodyPr/>
                    <a:lstStyle/>
                    <a:p>
                      <a:pPr rtl="0" fontAlgn="base">
                        <a:lnSpc>
                          <a:spcPts val="1275"/>
                        </a:lnSpc>
                        <a:buNone/>
                      </a:pPr>
                      <a:r>
                        <a:rPr lang="en-US" sz="1100" b="0">
                          <a:effectLst/>
                          <a:latin typeface="Aptos" panose="020B0004020202020204" pitchFamily="34" charset="0"/>
                        </a:rPr>
                        <a:t>Warmer winters</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100">
                          <a:effectLst/>
                          <a:latin typeface="Aptos" panose="020B0004020202020204" pitchFamily="34" charset="0"/>
                        </a:rPr>
                        <a:t>Those exposed to ice either on sidewalks/driveways, especially elderly, or recreational users of frozen ponds and lakes.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100">
                          <a:effectLst/>
                          <a:latin typeface="Aptos" panose="020B0004020202020204" pitchFamily="34" charset="0"/>
                        </a:rPr>
                        <a:t>Shovel walkways and driveways and use salt or sand to melt ice or provide traction. On frozen lakes, test ice before use, and let friends or family know of your plans.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2817027"/>
                  </a:ext>
                </a:extLst>
              </a:tr>
              <a:tr h="190500">
                <a:tc>
                  <a:txBody>
                    <a:bodyPr/>
                    <a:lstStyle/>
                    <a:p>
                      <a:pPr rtl="0" fontAlgn="base">
                        <a:lnSpc>
                          <a:spcPts val="1275"/>
                        </a:lnSpc>
                        <a:buNone/>
                      </a:pPr>
                      <a:r>
                        <a:rPr lang="en-US" sz="1100" b="0">
                          <a:effectLst/>
                          <a:latin typeface="Aptos" panose="020B0004020202020204" pitchFamily="34" charset="0"/>
                        </a:rPr>
                        <a:t>Flooding</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People living in flood zones, especially in mobile homes, unhoused populations, those with limited mobility.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Create a flood action plan and check-in on neighbors, consult Vermont Department of Health (VDH) guidelines for safely returning to homes after flooding.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910025948"/>
                  </a:ext>
                </a:extLst>
              </a:tr>
              <a:tr h="190500">
                <a:tc>
                  <a:txBody>
                    <a:bodyPr/>
                    <a:lstStyle/>
                    <a:p>
                      <a:pPr rtl="0" fontAlgn="base">
                        <a:lnSpc>
                          <a:spcPts val="1275"/>
                        </a:lnSpc>
                        <a:buNone/>
                      </a:pPr>
                      <a:r>
                        <a:rPr lang="en-US" sz="1100" b="0">
                          <a:effectLst/>
                          <a:latin typeface="Aptos" panose="020B0004020202020204" pitchFamily="34" charset="0"/>
                        </a:rPr>
                        <a:t>Wildfire smoke</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100" dirty="0">
                          <a:effectLst/>
                          <a:latin typeface="Aptos" panose="020B0004020202020204" pitchFamily="34" charset="0"/>
                        </a:rPr>
                        <a:t>Outdoor workers and recreators, children, elderly, people with chronic respiratory diseases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base">
                        <a:lnSpc>
                          <a:spcPts val="1275"/>
                        </a:lnSpc>
                        <a:buNone/>
                      </a:pPr>
                      <a:r>
                        <a:rPr lang="en-US" sz="1100">
                          <a:effectLst/>
                          <a:latin typeface="Aptos" panose="020B0004020202020204" pitchFamily="34" charset="0"/>
                        </a:rPr>
                        <a:t>Monitor air quality (</a:t>
                      </a:r>
                      <a:r>
                        <a:rPr lang="en-US" sz="1100" err="1">
                          <a:effectLst/>
                          <a:latin typeface="Aptos" panose="020B0004020202020204" pitchFamily="34" charset="0"/>
                        </a:rPr>
                        <a:t>AirNow.gov</a:t>
                      </a:r>
                      <a:r>
                        <a:rPr lang="en-US" sz="1100">
                          <a:effectLst/>
                          <a:latin typeface="Aptos" panose="020B0004020202020204" pitchFamily="34" charset="0"/>
                        </a:rPr>
                        <a:t> is a good source), decrease activity levels, stay inside with windows closed if weather allows, utilize air filters indoors.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4476351"/>
                  </a:ext>
                </a:extLst>
              </a:tr>
              <a:tr h="190500">
                <a:tc>
                  <a:txBody>
                    <a:bodyPr/>
                    <a:lstStyle/>
                    <a:p>
                      <a:pPr rtl="0" fontAlgn="base">
                        <a:lnSpc>
                          <a:spcPts val="1275"/>
                        </a:lnSpc>
                        <a:buNone/>
                      </a:pPr>
                      <a:r>
                        <a:rPr lang="en-US" sz="1100" b="0">
                          <a:effectLst/>
                          <a:latin typeface="Aptos" panose="020B0004020202020204" pitchFamily="34" charset="0"/>
                        </a:rPr>
                        <a:t>Pollen</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People allergic to pollen, especially those that cannot minimize exposure by staying inside (outdoor workers, recreators).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Work with medical professionals to proactively create a pollen care plan; minimize exposure by staying indoors; protect airways by wearing a mask when outside.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51383837"/>
                  </a:ext>
                </a:extLst>
              </a:tr>
              <a:tr h="190500">
                <a:tc>
                  <a:txBody>
                    <a:bodyPr/>
                    <a:lstStyle/>
                    <a:p>
                      <a:pPr rtl="0" fontAlgn="base">
                        <a:lnSpc>
                          <a:spcPts val="1275"/>
                        </a:lnSpc>
                        <a:buNone/>
                      </a:pPr>
                      <a:r>
                        <a:rPr lang="en-US" sz="1100" b="0" dirty="0">
                          <a:effectLst/>
                          <a:latin typeface="Aptos" panose="020B0004020202020204" pitchFamily="34" charset="0"/>
                        </a:rPr>
                        <a:t>Mold</a:t>
                      </a:r>
                      <a:r>
                        <a:rPr lang="en-US" sz="1100" b="1" dirty="0">
                          <a:effectLst/>
                          <a:latin typeface="Aptos" panose="020B0004020202020204" pitchFamily="34" charset="0"/>
                        </a:rPr>
                        <a:t> </a:t>
                      </a:r>
                      <a:endParaRPr lang="en-US" b="1"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dirty="0">
                          <a:effectLst/>
                          <a:latin typeface="Aptos" panose="020B0004020202020204" pitchFamily="34" charset="0"/>
                        </a:rPr>
                        <a:t>Flood damaged homes, especially when remediation is complicated by extreme outdoor heat or poor air quality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dirty="0">
                          <a:effectLst/>
                          <a:latin typeface="Aptos" panose="020B0004020202020204" pitchFamily="34" charset="0"/>
                        </a:rPr>
                        <a:t>Prevent mold growth by fixing leaks in homes, improving drainage, and using dehumidifiers. After a flood, clean and dry items and rooms within 48 hours. Consult VHD for more guidelines.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98815441"/>
                  </a:ext>
                </a:extLst>
              </a:tr>
            </a:tbl>
          </a:graphicData>
        </a:graphic>
      </p:graphicFrame>
      <p:sp>
        <p:nvSpPr>
          <p:cNvPr id="2" name="TextBox 1">
            <a:extLst>
              <a:ext uri="{FF2B5EF4-FFF2-40B4-BE49-F238E27FC236}">
                <a16:creationId xmlns:a16="http://schemas.microsoft.com/office/drawing/2014/main" id="{AE911F51-835B-FA38-89E5-618758852F37}"/>
              </a:ext>
            </a:extLst>
          </p:cNvPr>
          <p:cNvSpPr txBox="1"/>
          <p:nvPr/>
        </p:nvSpPr>
        <p:spPr>
          <a:xfrm>
            <a:off x="619765" y="1557339"/>
            <a:ext cx="313403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 Summary of climate change–related health hazards, key vulnerable populations, and examples of actionable items for protecting Vermonters</a:t>
            </a:r>
          </a:p>
        </p:txBody>
      </p:sp>
      <p:sp>
        <p:nvSpPr>
          <p:cNvPr id="5" name="TextBox 4">
            <a:extLst>
              <a:ext uri="{FF2B5EF4-FFF2-40B4-BE49-F238E27FC236}">
                <a16:creationId xmlns:a16="http://schemas.microsoft.com/office/drawing/2014/main" id="{547A1F4F-4FAF-4A34-4982-0BAA87A0730C}"/>
              </a:ext>
            </a:extLst>
          </p:cNvPr>
          <p:cNvSpPr txBox="1"/>
          <p:nvPr/>
        </p:nvSpPr>
        <p:spPr>
          <a:xfrm>
            <a:off x="619765" y="4094327"/>
            <a:ext cx="2813900" cy="369332"/>
          </a:xfrm>
          <a:prstGeom prst="rect">
            <a:avLst/>
          </a:prstGeom>
          <a:noFill/>
        </p:spPr>
        <p:txBody>
          <a:bodyPr wrap="square">
            <a:spAutoFit/>
          </a:bodyPr>
          <a:lstStyle/>
          <a:p>
            <a:pPr marL="0" marR="0" algn="just">
              <a:spcBef>
                <a:spcPts val="600"/>
              </a:spcBef>
              <a:spcAft>
                <a:spcPts val="600"/>
              </a:spcAft>
              <a:buNone/>
            </a:pPr>
            <a:r>
              <a:rPr lang="en-US" sz="1800" dirty="0">
                <a:solidFill>
                  <a:schemeClr val="bg1"/>
                </a:solidFill>
                <a:effectLst/>
                <a:latin typeface="+mn-lt"/>
                <a:ea typeface="MS Mincho" panose="02020609040205080304" pitchFamily="49" charset="-128"/>
                <a:cs typeface="Arial" panose="020B0604020202020204" pitchFamily="34" charset="0"/>
              </a:rPr>
              <a:t>Source: This chapter</a:t>
            </a:r>
            <a:endParaRPr lang="en-US" sz="1000"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3626313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0678B-DE10-E0B0-C359-E8B4CCB8B448}"/>
              </a:ext>
            </a:extLst>
          </p:cNvPr>
          <p:cNvSpPr>
            <a:spLocks noGrp="1" noRot="1" noMove="1" noResize="1" noEditPoints="1" noAdjustHandles="1" noChangeArrowheads="1" noChangeShapeType="1"/>
          </p:cNvSpPr>
          <p:nvPr>
            <p:ph type="title"/>
          </p:nvPr>
        </p:nvSpPr>
        <p:spPr/>
        <p:txBody>
          <a:bodyPr/>
          <a:lstStyle/>
          <a:p>
            <a:r>
              <a:rPr lang="en-US"/>
              <a:t>Table 10-1, 2/2</a:t>
            </a:r>
          </a:p>
        </p:txBody>
      </p:sp>
      <p:grpSp>
        <p:nvGrpSpPr>
          <p:cNvPr id="7" name="Group 6">
            <a:extLst>
              <a:ext uri="{FF2B5EF4-FFF2-40B4-BE49-F238E27FC236}">
                <a16:creationId xmlns:a16="http://schemas.microsoft.com/office/drawing/2014/main" id="{9BF45929-21FE-F215-FDF1-3C3F6E47DEB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0C8BA7B-7E25-0244-4370-EE9BC2D332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F4B638A-1510-41A5-FF0A-8E398A805C5B}"/>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D57A68E-34BF-1C80-2FFF-0C5030AE99CC}"/>
              </a:ext>
            </a:extLst>
          </p:cNvPr>
          <p:cNvPicPr>
            <a:picLocks noChangeAspect="1"/>
          </p:cNvPicPr>
          <p:nvPr/>
        </p:nvPicPr>
        <p:blipFill>
          <a:blip r:embed="rId3"/>
          <a:stretch>
            <a:fillRect/>
          </a:stretch>
        </p:blipFill>
        <p:spPr>
          <a:xfrm>
            <a:off x="10088563" y="6042595"/>
            <a:ext cx="1579563" cy="456058"/>
          </a:xfrm>
          <a:prstGeom prst="rect">
            <a:avLst/>
          </a:prstGeom>
        </p:spPr>
      </p:pic>
      <p:graphicFrame>
        <p:nvGraphicFramePr>
          <p:cNvPr id="10" name="Table 9">
            <a:extLst>
              <a:ext uri="{FF2B5EF4-FFF2-40B4-BE49-F238E27FC236}">
                <a16:creationId xmlns:a16="http://schemas.microsoft.com/office/drawing/2014/main" id="{E580657A-D092-25E1-F0C6-627383A2AA2B}"/>
              </a:ext>
            </a:extLst>
          </p:cNvPr>
          <p:cNvGraphicFramePr>
            <a:graphicFrameLocks noGrp="1"/>
          </p:cNvGraphicFramePr>
          <p:nvPr>
            <p:extLst>
              <p:ext uri="{D42A27DB-BD31-4B8C-83A1-F6EECF244321}">
                <p14:modId xmlns:p14="http://schemas.microsoft.com/office/powerpoint/2010/main" val="1045716236"/>
              </p:ext>
            </p:extLst>
          </p:nvPr>
        </p:nvGraphicFramePr>
        <p:xfrm>
          <a:off x="3941674" y="359347"/>
          <a:ext cx="7745758" cy="5751680"/>
        </p:xfrm>
        <a:graphic>
          <a:graphicData uri="http://schemas.openxmlformats.org/drawingml/2006/table">
            <a:tbl>
              <a:tblPr bandRow="1">
                <a:tableStyleId>{5C22544A-7EE6-4342-B048-85BDC9FD1C3A}</a:tableStyleId>
              </a:tblPr>
              <a:tblGrid>
                <a:gridCol w="1915214">
                  <a:extLst>
                    <a:ext uri="{9D8B030D-6E8A-4147-A177-3AD203B41FA5}">
                      <a16:colId xmlns:a16="http://schemas.microsoft.com/office/drawing/2014/main" val="3252080036"/>
                    </a:ext>
                  </a:extLst>
                </a:gridCol>
                <a:gridCol w="3219678">
                  <a:extLst>
                    <a:ext uri="{9D8B030D-6E8A-4147-A177-3AD203B41FA5}">
                      <a16:colId xmlns:a16="http://schemas.microsoft.com/office/drawing/2014/main" val="2774205807"/>
                    </a:ext>
                  </a:extLst>
                </a:gridCol>
                <a:gridCol w="2610866">
                  <a:extLst>
                    <a:ext uri="{9D8B030D-6E8A-4147-A177-3AD203B41FA5}">
                      <a16:colId xmlns:a16="http://schemas.microsoft.com/office/drawing/2014/main" val="1685247393"/>
                    </a:ext>
                  </a:extLst>
                </a:gridCol>
              </a:tblGrid>
              <a:tr h="397360">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Hazard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Vulnerable Populations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400" b="1" i="1" dirty="0">
                          <a:solidFill>
                            <a:schemeClr val="accent2">
                              <a:lumMod val="50000"/>
                            </a:schemeClr>
                          </a:solidFill>
                          <a:effectLst/>
                          <a:latin typeface="Aptos" panose="020B0004020202020204" pitchFamily="34" charset="0"/>
                        </a:rPr>
                        <a:t>What You Can Do </a:t>
                      </a:r>
                      <a:endParaRPr lang="en-US" sz="2400" b="1" i="1" dirty="0">
                        <a:solidFill>
                          <a:schemeClr val="accent2">
                            <a:lumMod val="50000"/>
                          </a:schemeClr>
                        </a:solidFill>
                        <a:effectLst/>
                      </a:endParaRPr>
                    </a:p>
                  </a:txBody>
                  <a:tcPr marL="66675" marR="66675"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713082151"/>
                  </a:ext>
                </a:extLst>
              </a:tr>
              <a:tr h="190500">
                <a:tc>
                  <a:txBody>
                    <a:bodyPr/>
                    <a:lstStyle/>
                    <a:p>
                      <a:pPr rtl="0" fontAlgn="base">
                        <a:lnSpc>
                          <a:spcPts val="1275"/>
                        </a:lnSpc>
                        <a:buNone/>
                      </a:pPr>
                      <a:r>
                        <a:rPr lang="en-US" sz="1100" b="0" dirty="0">
                          <a:effectLst/>
                          <a:latin typeface="Aptos" panose="020B0004020202020204" pitchFamily="34" charset="0"/>
                        </a:rPr>
                        <a:t>Tick-borne diseases</a:t>
                      </a:r>
                      <a:r>
                        <a:rPr lang="en-US" sz="1100" b="1" dirty="0">
                          <a:effectLst/>
                          <a:latin typeface="Aptos" panose="020B0004020202020204" pitchFamily="34" charset="0"/>
                        </a:rPr>
                        <a:t> </a:t>
                      </a:r>
                      <a:endParaRPr lang="en-US" b="1"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dirty="0">
                          <a:effectLst/>
                          <a:latin typeface="Aptos" panose="020B0004020202020204" pitchFamily="34" charset="0"/>
                        </a:rPr>
                        <a:t>Outdoor workers and recreators, age (various effects by disease), males, location (some counties in Vermont, especially southern Vermont, have higher disease prevalences), people with reduced immune function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Wear long sleeves and pants; use tick repellant; check for ticks after recreating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880791453"/>
                  </a:ext>
                </a:extLst>
              </a:tr>
              <a:tr h="190500">
                <a:tc>
                  <a:txBody>
                    <a:bodyPr/>
                    <a:lstStyle/>
                    <a:p>
                      <a:pPr rtl="0" fontAlgn="base">
                        <a:lnSpc>
                          <a:spcPts val="1275"/>
                        </a:lnSpc>
                        <a:buNone/>
                      </a:pPr>
                      <a:r>
                        <a:rPr lang="en-US" sz="1100" b="0">
                          <a:effectLst/>
                          <a:latin typeface="Aptos" panose="020B0004020202020204" pitchFamily="34" charset="0"/>
                        </a:rPr>
                        <a:t>Mosquito-borne diseases</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Outdoor workers and recreators, people with reduced immune function, males, people with diabetes or hypertension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Wear long sleeves and pants; use insect repellant; reduce standing water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788608961"/>
                  </a:ext>
                </a:extLst>
              </a:tr>
              <a:tr h="190500">
                <a:tc>
                  <a:txBody>
                    <a:bodyPr/>
                    <a:lstStyle/>
                    <a:p>
                      <a:pPr rtl="0" fontAlgn="base">
                        <a:lnSpc>
                          <a:spcPts val="1275"/>
                        </a:lnSpc>
                        <a:buNone/>
                      </a:pPr>
                      <a:r>
                        <a:rPr lang="en-US" sz="1100" b="0">
                          <a:effectLst/>
                          <a:latin typeface="Aptos" panose="020B0004020202020204" pitchFamily="34" charset="0"/>
                        </a:rPr>
                        <a:t>Nitrates/nitrites</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Infants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dirty="0">
                          <a:effectLst/>
                          <a:latin typeface="Aptos" panose="020B0004020202020204" pitchFamily="34" charset="0"/>
                        </a:rPr>
                        <a:t>Test private wells; support farmers in water quality conservation practices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21096054"/>
                  </a:ext>
                </a:extLst>
              </a:tr>
              <a:tr h="190500">
                <a:tc>
                  <a:txBody>
                    <a:bodyPr/>
                    <a:lstStyle/>
                    <a:p>
                      <a:pPr rtl="0" fontAlgn="base">
                        <a:lnSpc>
                          <a:spcPts val="1275"/>
                        </a:lnSpc>
                        <a:buNone/>
                      </a:pPr>
                      <a:r>
                        <a:rPr lang="en-US" sz="1100" b="0">
                          <a:effectLst/>
                          <a:latin typeface="Aptos" panose="020B0004020202020204" pitchFamily="34" charset="0"/>
                        </a:rPr>
                        <a:t>Increased mercury bioavailability</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Children, pregnant/nursing people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Follow VDH’s safe fish consumption guidelines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73115000"/>
                  </a:ext>
                </a:extLst>
              </a:tr>
              <a:tr h="190500">
                <a:tc>
                  <a:txBody>
                    <a:bodyPr/>
                    <a:lstStyle/>
                    <a:p>
                      <a:pPr rtl="0" fontAlgn="base">
                        <a:lnSpc>
                          <a:spcPts val="1275"/>
                        </a:lnSpc>
                        <a:buNone/>
                      </a:pPr>
                      <a:r>
                        <a:rPr lang="en-US" sz="1100" b="0">
                          <a:effectLst/>
                          <a:latin typeface="Aptos" panose="020B0004020202020204" pitchFamily="34" charset="0"/>
                        </a:rPr>
                        <a:t>Cyanobacteria</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dirty="0">
                          <a:effectLst/>
                          <a:latin typeface="Aptos" panose="020B0004020202020204" pitchFamily="34" charset="0"/>
                        </a:rPr>
                        <a:t>Children and infants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Check for beach closures before recreating and know how to identify a bloom; participate in cyanobacteria monitoring efforts; reduce runoff through green stormwater infrastructure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8975167"/>
                  </a:ext>
                </a:extLst>
              </a:tr>
              <a:tr h="190500">
                <a:tc>
                  <a:txBody>
                    <a:bodyPr/>
                    <a:lstStyle/>
                    <a:p>
                      <a:pPr rtl="0" fontAlgn="base">
                        <a:lnSpc>
                          <a:spcPts val="1275"/>
                        </a:lnSpc>
                        <a:buNone/>
                      </a:pPr>
                      <a:r>
                        <a:rPr lang="en-US" sz="1100" b="0">
                          <a:effectLst/>
                          <a:latin typeface="Aptos" panose="020B0004020202020204" pitchFamily="34" charset="0"/>
                        </a:rPr>
                        <a:t>Waterborne pathogens</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dirty="0">
                          <a:effectLst/>
                          <a:latin typeface="Aptos" panose="020B0004020202020204" pitchFamily="34" charset="0"/>
                        </a:rPr>
                        <a:t>People with reduced immune function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Check for beach closures before recreating; reduce runoff through green stormwater infrastructure; test private wells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74762265"/>
                  </a:ext>
                </a:extLst>
              </a:tr>
              <a:tr h="190500">
                <a:tc>
                  <a:txBody>
                    <a:bodyPr/>
                    <a:lstStyle/>
                    <a:p>
                      <a:pPr rtl="0" fontAlgn="base">
                        <a:lnSpc>
                          <a:spcPts val="1275"/>
                        </a:lnSpc>
                        <a:buNone/>
                      </a:pPr>
                      <a:r>
                        <a:rPr lang="en-US" sz="1100" b="0">
                          <a:effectLst/>
                          <a:latin typeface="Aptos" panose="020B0004020202020204" pitchFamily="34" charset="0"/>
                        </a:rPr>
                        <a:t>Food security</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People currently experiencing food insecurity, low-income, rural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rtl="0" fontAlgn="base">
                        <a:lnSpc>
                          <a:spcPts val="1275"/>
                        </a:lnSpc>
                        <a:buNone/>
                      </a:pPr>
                      <a:r>
                        <a:rPr lang="en-US" sz="1100">
                          <a:effectLst/>
                          <a:latin typeface="Aptos" panose="020B0004020202020204" pitchFamily="34" charset="0"/>
                        </a:rPr>
                        <a:t>Advocate for food security screenings by physicians; support food access programming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018172251"/>
                  </a:ext>
                </a:extLst>
              </a:tr>
              <a:tr h="190500">
                <a:tc>
                  <a:txBody>
                    <a:bodyPr/>
                    <a:lstStyle/>
                    <a:p>
                      <a:pPr rtl="0" fontAlgn="base">
                        <a:lnSpc>
                          <a:spcPts val="1275"/>
                        </a:lnSpc>
                        <a:buNone/>
                      </a:pPr>
                      <a:r>
                        <a:rPr lang="en-US" sz="1100" b="0">
                          <a:effectLst/>
                          <a:latin typeface="Aptos" panose="020B0004020202020204" pitchFamily="34" charset="0"/>
                        </a:rPr>
                        <a:t>Foodborne pathogens</a:t>
                      </a:r>
                      <a:r>
                        <a:rPr lang="en-US" sz="1100" b="1">
                          <a:effectLst/>
                          <a:latin typeface="Aptos" panose="020B0004020202020204" pitchFamily="34" charset="0"/>
                        </a:rPr>
                        <a:t> </a:t>
                      </a:r>
                      <a:endParaRPr lang="en-US" b="1">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a:effectLst/>
                          <a:latin typeface="Aptos" panose="020B0004020202020204" pitchFamily="34" charset="0"/>
                        </a:rPr>
                        <a:t>Pregnant people, people with reduced immune function. Different drivers of foodborne disease affect different demographics  </a:t>
                      </a:r>
                      <a:endParaRPr lang="en-US">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rtl="0" fontAlgn="base">
                        <a:lnSpc>
                          <a:spcPts val="1275"/>
                        </a:lnSpc>
                        <a:buNone/>
                      </a:pPr>
                      <a:r>
                        <a:rPr lang="en-US" sz="1100" dirty="0">
                          <a:effectLst/>
                          <a:latin typeface="Aptos" panose="020B0004020202020204" pitchFamily="34" charset="0"/>
                        </a:rPr>
                        <a:t>Learn proper food safety practices </a:t>
                      </a:r>
                      <a:endParaRPr lang="en-US" dirty="0">
                        <a:effectLst/>
                      </a:endParaRPr>
                    </a:p>
                  </a:txBody>
                  <a:tcPr marL="66675" marR="66675">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15802961"/>
                  </a:ext>
                </a:extLst>
              </a:tr>
            </a:tbl>
          </a:graphicData>
        </a:graphic>
      </p:graphicFrame>
      <p:sp>
        <p:nvSpPr>
          <p:cNvPr id="4" name="TextBox 3">
            <a:extLst>
              <a:ext uri="{FF2B5EF4-FFF2-40B4-BE49-F238E27FC236}">
                <a16:creationId xmlns:a16="http://schemas.microsoft.com/office/drawing/2014/main" id="{AE260FF9-4D2C-AF8D-6E36-0E094E536C66}"/>
              </a:ext>
            </a:extLst>
          </p:cNvPr>
          <p:cNvSpPr txBox="1"/>
          <p:nvPr/>
        </p:nvSpPr>
        <p:spPr>
          <a:xfrm>
            <a:off x="651387" y="1714500"/>
            <a:ext cx="3134032"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i="1" dirty="0">
                <a:solidFill>
                  <a:schemeClr val="bg1"/>
                </a:solidFill>
              </a:rPr>
              <a:t>Summary of climate change–related health hazards, key vulnerable populations, and examples of actionable items for protecting Vermonters (continued)</a:t>
            </a:r>
          </a:p>
        </p:txBody>
      </p:sp>
      <p:sp>
        <p:nvSpPr>
          <p:cNvPr id="11" name="TextBox 10">
            <a:extLst>
              <a:ext uri="{FF2B5EF4-FFF2-40B4-BE49-F238E27FC236}">
                <a16:creationId xmlns:a16="http://schemas.microsoft.com/office/drawing/2014/main" id="{4FC23A11-9898-2EE6-C20C-4F170CDA0E5D}"/>
              </a:ext>
            </a:extLst>
          </p:cNvPr>
          <p:cNvSpPr txBox="1"/>
          <p:nvPr/>
        </p:nvSpPr>
        <p:spPr>
          <a:xfrm>
            <a:off x="619765" y="4094327"/>
            <a:ext cx="2813900" cy="369332"/>
          </a:xfrm>
          <a:prstGeom prst="rect">
            <a:avLst/>
          </a:prstGeom>
          <a:noFill/>
        </p:spPr>
        <p:txBody>
          <a:bodyPr wrap="square">
            <a:spAutoFit/>
          </a:bodyPr>
          <a:lstStyle/>
          <a:p>
            <a:pPr marL="0" marR="0" algn="just">
              <a:spcBef>
                <a:spcPts val="600"/>
              </a:spcBef>
              <a:spcAft>
                <a:spcPts val="600"/>
              </a:spcAft>
              <a:buNone/>
            </a:pPr>
            <a:r>
              <a:rPr lang="en-US" sz="1800" dirty="0">
                <a:solidFill>
                  <a:schemeClr val="bg1"/>
                </a:solidFill>
                <a:effectLst/>
                <a:latin typeface="+mn-lt"/>
                <a:ea typeface="MS Mincho" panose="02020609040205080304" pitchFamily="49" charset="-128"/>
                <a:cs typeface="Arial" panose="020B0604020202020204" pitchFamily="34" charset="0"/>
              </a:rPr>
              <a:t>Source: This chapter</a:t>
            </a:r>
            <a:endParaRPr lang="en-US" sz="1000"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247570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C75B5-B95B-B291-DB27-EC74D0C62D15}"/>
              </a:ext>
            </a:extLst>
          </p:cNvPr>
          <p:cNvSpPr>
            <a:spLocks noGrp="1"/>
          </p:cNvSpPr>
          <p:nvPr>
            <p:ph type="ctrTitle"/>
          </p:nvPr>
        </p:nvSpPr>
        <p:spPr/>
        <p:txBody>
          <a:bodyPr/>
          <a:lstStyle/>
          <a:p>
            <a:r>
              <a:rPr lang="en-US" dirty="0"/>
              <a:t>10.3 Temperature</a:t>
            </a:r>
          </a:p>
        </p:txBody>
      </p:sp>
      <p:grpSp>
        <p:nvGrpSpPr>
          <p:cNvPr id="7" name="Group 6">
            <a:extLst>
              <a:ext uri="{FF2B5EF4-FFF2-40B4-BE49-F238E27FC236}">
                <a16:creationId xmlns:a16="http://schemas.microsoft.com/office/drawing/2014/main" id="{FA49485E-CC8D-DA9E-0573-836C419AD08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290CB225-5562-CCE4-FE75-A9735C3BD7BB}"/>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6B7D2193-D017-4675-0016-338CD3153887}"/>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D2A45BD0-8686-9661-F5EE-C8D3BB171824}"/>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95151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A4D5A-D967-998F-A23D-1C3BBFA73E2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C1595E5-C412-CC07-3492-AF7651C948B0}"/>
              </a:ext>
            </a:extLst>
          </p:cNvPr>
          <p:cNvSpPr/>
          <p:nvPr/>
        </p:nvSpPr>
        <p:spPr>
          <a:xfrm>
            <a:off x="4164014" y="561186"/>
            <a:ext cx="7778172" cy="469346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7F34FE89-B0DE-4BB7-68D6-935EDF5419BA}"/>
              </a:ext>
            </a:extLst>
          </p:cNvPr>
          <p:cNvSpPr>
            <a:spLocks noGrp="1" noRot="1" noMove="1" noResize="1" noEditPoints="1" noAdjustHandles="1" noChangeArrowheads="1" noChangeShapeType="1"/>
          </p:cNvSpPr>
          <p:nvPr>
            <p:ph type="title"/>
          </p:nvPr>
        </p:nvSpPr>
        <p:spPr/>
        <p:txBody>
          <a:bodyPr/>
          <a:lstStyle/>
          <a:p>
            <a:r>
              <a:rPr lang="en-US" dirty="0"/>
              <a:t>Figure 10-1</a:t>
            </a:r>
          </a:p>
        </p:txBody>
      </p:sp>
      <p:grpSp>
        <p:nvGrpSpPr>
          <p:cNvPr id="7" name="Group 6">
            <a:extLst>
              <a:ext uri="{FF2B5EF4-FFF2-40B4-BE49-F238E27FC236}">
                <a16:creationId xmlns:a16="http://schemas.microsoft.com/office/drawing/2014/main" id="{8386E4A0-78FE-7CBB-B9C0-7C5FA556D79F}"/>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A286DFD-0AD3-C6FF-7BB3-D8BA804817E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BA8D8A0-52C2-2147-231F-4F1999DE669B}"/>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1CD6AF5-7E11-0DA1-7DE1-E4FD19862C81}"/>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2050" name="Picture 2" descr="A table showing how temperature and relative humidity values are combined to create a heat index. Heat index values are colored based on categories of likelihood of heat disorders with prolonged exposure or strenuous activity, ranging from “caution” to “extreme danger.”&#10;">
            <a:extLst>
              <a:ext uri="{FF2B5EF4-FFF2-40B4-BE49-F238E27FC236}">
                <a16:creationId xmlns:a16="http://schemas.microsoft.com/office/drawing/2014/main" id="{69829835-42E2-ECBA-706D-C7EDAB11DD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39993" y="541020"/>
            <a:ext cx="7924800" cy="47244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44A6FBA-F3D1-B441-DE1B-DE95F13A10FF}"/>
              </a:ext>
            </a:extLst>
          </p:cNvPr>
          <p:cNvSpPr txBox="1"/>
          <p:nvPr/>
        </p:nvSpPr>
        <p:spPr>
          <a:xfrm>
            <a:off x="620430" y="1557339"/>
            <a:ext cx="2871460" cy="2677656"/>
          </a:xfrm>
          <a:prstGeom prst="rect">
            <a:avLst/>
          </a:prstGeom>
          <a:noFill/>
        </p:spPr>
        <p:txBody>
          <a:bodyPr wrap="square">
            <a:spAutoFit/>
          </a:bodyPr>
          <a:lstStyle/>
          <a:p>
            <a:pPr fontAlgn="base">
              <a:spcAft>
                <a:spcPts val="1000"/>
              </a:spcAft>
            </a:pPr>
            <a:r>
              <a:rPr lang="en-US" sz="2400" b="1" i="1" dirty="0">
                <a:solidFill>
                  <a:schemeClr val="bg1"/>
                </a:solidFill>
              </a:rPr>
              <a:t>Heat index showing how temperature and humidity combine to create elevated likelihood of heat-related health risks</a:t>
            </a:r>
            <a:endParaRPr lang="en-US" sz="2400" b="1" i="1" dirty="0">
              <a:solidFill>
                <a:schemeClr val="bg1"/>
              </a:solidFill>
              <a:effectLst/>
              <a:latin typeface="Aptos" panose="020B0004020202020204" pitchFamily="34" charset="0"/>
            </a:endParaRPr>
          </a:p>
        </p:txBody>
      </p:sp>
      <p:sp>
        <p:nvSpPr>
          <p:cNvPr id="11" name="TextBox 10">
            <a:extLst>
              <a:ext uri="{FF2B5EF4-FFF2-40B4-BE49-F238E27FC236}">
                <a16:creationId xmlns:a16="http://schemas.microsoft.com/office/drawing/2014/main" id="{4E92F732-0FC3-6660-22AC-39DD7C0EAC31}"/>
              </a:ext>
            </a:extLst>
          </p:cNvPr>
          <p:cNvSpPr txBox="1"/>
          <p:nvPr/>
        </p:nvSpPr>
        <p:spPr>
          <a:xfrm>
            <a:off x="620430" y="4234995"/>
            <a:ext cx="3519563" cy="646331"/>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National Weather Service (2025c) </a:t>
            </a:r>
            <a:endParaRPr lang="en-US" b="0" i="0" dirty="0">
              <a:solidFill>
                <a:schemeClr val="bg1"/>
              </a:solidFill>
              <a:effectLst/>
              <a:latin typeface="Aptos"/>
              <a:cs typeface="Segoe UI"/>
            </a:endParaRPr>
          </a:p>
        </p:txBody>
      </p:sp>
    </p:spTree>
    <p:extLst>
      <p:ext uri="{BB962C8B-B14F-4D97-AF65-F5344CB8AC3E}">
        <p14:creationId xmlns:p14="http://schemas.microsoft.com/office/powerpoint/2010/main" val="3845004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EDAC5-9298-2A0D-0193-7161C77AA5C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80A79B4-3723-782A-DB73-C8DA76A83A9C}"/>
              </a:ext>
            </a:extLst>
          </p:cNvPr>
          <p:cNvSpPr>
            <a:spLocks noGrp="1" noRot="1" noMove="1" noResize="1" noEditPoints="1" noAdjustHandles="1" noChangeArrowheads="1" noChangeShapeType="1"/>
          </p:cNvSpPr>
          <p:nvPr>
            <p:ph type="title"/>
          </p:nvPr>
        </p:nvSpPr>
        <p:spPr/>
        <p:txBody>
          <a:bodyPr/>
          <a:lstStyle/>
          <a:p>
            <a:r>
              <a:rPr lang="en-US"/>
              <a:t>Figure 10-2</a:t>
            </a:r>
          </a:p>
        </p:txBody>
      </p:sp>
      <p:sp>
        <p:nvSpPr>
          <p:cNvPr id="11" name="TextBox 10">
            <a:extLst>
              <a:ext uri="{FF2B5EF4-FFF2-40B4-BE49-F238E27FC236}">
                <a16:creationId xmlns:a16="http://schemas.microsoft.com/office/drawing/2014/main" id="{3DD0DC66-C85A-A8DE-B1D0-488836AC1FDD}"/>
              </a:ext>
            </a:extLst>
          </p:cNvPr>
          <p:cNvSpPr txBox="1"/>
          <p:nvPr/>
        </p:nvSpPr>
        <p:spPr>
          <a:xfrm>
            <a:off x="620429" y="3215545"/>
            <a:ext cx="3280410" cy="646331"/>
          </a:xfrm>
          <a:prstGeom prst="rect">
            <a:avLst/>
          </a:prstGeom>
          <a:noFill/>
        </p:spPr>
        <p:txBody>
          <a:bodyPr wrap="square">
            <a:spAutoFit/>
          </a:bodyPr>
          <a:lstStyle/>
          <a:p>
            <a:pPr rtl="0" fontAlgn="base">
              <a:spcBef>
                <a:spcPts val="600"/>
              </a:spcBef>
              <a:spcAft>
                <a:spcPts val="600"/>
              </a:spcAft>
              <a:buNone/>
            </a:pPr>
            <a:r>
              <a:rPr lang="en-US" b="0" i="0" dirty="0">
                <a:solidFill>
                  <a:schemeClr val="bg1"/>
                </a:solidFill>
                <a:effectLst/>
                <a:latin typeface="Aptos" panose="020B0004020202020204" pitchFamily="34" charset="0"/>
              </a:rPr>
              <a:t>Source: Vermont Department of Health, (2026f)</a:t>
            </a:r>
            <a:endParaRPr lang="en-US" b="0" i="0" dirty="0">
              <a:solidFill>
                <a:schemeClr val="bg1"/>
              </a:solidFill>
              <a:effectLst/>
              <a:latin typeface="Segoe UI" panose="020B0502040204020203" pitchFamily="34" charset="0"/>
            </a:endParaRPr>
          </a:p>
        </p:txBody>
      </p:sp>
      <p:sp>
        <p:nvSpPr>
          <p:cNvPr id="13" name="TextBox 12">
            <a:extLst>
              <a:ext uri="{FF2B5EF4-FFF2-40B4-BE49-F238E27FC236}">
                <a16:creationId xmlns:a16="http://schemas.microsoft.com/office/drawing/2014/main" id="{5F10465D-6EE9-62FC-DEE7-91FA870CC2F8}"/>
              </a:ext>
            </a:extLst>
          </p:cNvPr>
          <p:cNvSpPr txBox="1"/>
          <p:nvPr/>
        </p:nvSpPr>
        <p:spPr>
          <a:xfrm>
            <a:off x="620429" y="1535740"/>
            <a:ext cx="3280410" cy="1569660"/>
          </a:xfrm>
          <a:prstGeom prst="rect">
            <a:avLst/>
          </a:prstGeom>
          <a:noFill/>
        </p:spPr>
        <p:txBody>
          <a:bodyPr wrap="square">
            <a:spAutoFit/>
          </a:bodyPr>
          <a:lstStyle/>
          <a:p>
            <a:r>
              <a:rPr lang="en-US" sz="2400" b="1" i="1" dirty="0">
                <a:solidFill>
                  <a:schemeClr val="bg1"/>
                </a:solidFill>
              </a:rPr>
              <a:t>2 Heat-related ED visits and excessive heat days in Vermont from 2003-2022</a:t>
            </a:r>
          </a:p>
        </p:txBody>
      </p:sp>
      <p:graphicFrame>
        <p:nvGraphicFramePr>
          <p:cNvPr id="4" name="Chart 3" descr="Line chart., whose title says &quot;Heat-related ED visits and excessive heat days have increased together.&quot; The primary y-axis (left) shows Rate of ED visits per 100,000 people; the secondary y-axis (right) shows the number of excessive heat days, and the x-axis is year, from 2003-2022. ED visits and heat days generally peak and dip in a similar pattern year to year, with both slightly increasing over time.">
            <a:extLst>
              <a:ext uri="{FF2B5EF4-FFF2-40B4-BE49-F238E27FC236}">
                <a16:creationId xmlns:a16="http://schemas.microsoft.com/office/drawing/2014/main" id="{6CA8C77F-48AC-9BE8-5A41-41114C111CEA}"/>
              </a:ext>
            </a:extLst>
          </p:cNvPr>
          <p:cNvGraphicFramePr/>
          <p:nvPr>
            <p:extLst>
              <p:ext uri="{D42A27DB-BD31-4B8C-83A1-F6EECF244321}">
                <p14:modId xmlns:p14="http://schemas.microsoft.com/office/powerpoint/2010/main" val="2409426838"/>
              </p:ext>
            </p:extLst>
          </p:nvPr>
        </p:nvGraphicFramePr>
        <p:xfrm>
          <a:off x="4144963" y="779264"/>
          <a:ext cx="7426608" cy="465227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30217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EF3F9-A73B-5852-E36A-1C8519D404D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4C7DD9-8CC3-75AE-AA0E-B2B15C04E755}"/>
              </a:ext>
            </a:extLst>
          </p:cNvPr>
          <p:cNvSpPr>
            <a:spLocks noGrp="1" noRot="1" noMove="1" noResize="1" noEditPoints="1" noAdjustHandles="1" noChangeArrowheads="1" noChangeShapeType="1"/>
          </p:cNvSpPr>
          <p:nvPr>
            <p:ph type="title"/>
          </p:nvPr>
        </p:nvSpPr>
        <p:spPr/>
        <p:txBody>
          <a:bodyPr/>
          <a:lstStyle/>
          <a:p>
            <a:r>
              <a:rPr lang="en-US" dirty="0"/>
              <a:t>Figure 10-3</a:t>
            </a:r>
          </a:p>
        </p:txBody>
      </p:sp>
      <p:grpSp>
        <p:nvGrpSpPr>
          <p:cNvPr id="7" name="Group 6">
            <a:extLst>
              <a:ext uri="{FF2B5EF4-FFF2-40B4-BE49-F238E27FC236}">
                <a16:creationId xmlns:a16="http://schemas.microsoft.com/office/drawing/2014/main" id="{AB065DCC-6CF1-81F5-8127-507B7E6A2164}"/>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9BA8D49-F3C6-BB3D-E5B3-8597D8291336}"/>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8A9A2FB-FCD4-E921-43C1-4D16095B6210}"/>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445185B-942F-8F71-60CA-12F36A238A64}"/>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B6F76E4D-C060-E2FB-BDB9-A17FBE8C9358}"/>
              </a:ext>
            </a:extLst>
          </p:cNvPr>
          <p:cNvSpPr txBox="1"/>
          <p:nvPr/>
        </p:nvSpPr>
        <p:spPr>
          <a:xfrm>
            <a:off x="615883" y="2718501"/>
            <a:ext cx="3738403" cy="3293209"/>
          </a:xfrm>
          <a:prstGeom prst="rect">
            <a:avLst/>
          </a:prstGeom>
          <a:noFill/>
        </p:spPr>
        <p:txBody>
          <a:bodyPr wrap="square">
            <a:spAutoFit/>
          </a:bodyPr>
          <a:lstStyle/>
          <a:p>
            <a:r>
              <a:rPr lang="en-US" sz="1600" dirty="0">
                <a:solidFill>
                  <a:schemeClr val="bg1"/>
                </a:solidFill>
              </a:rPr>
              <a:t>Source: Vermont Department of Health (2023)</a:t>
            </a:r>
          </a:p>
          <a:p>
            <a:r>
              <a:rPr lang="en-US" sz="1600" dirty="0">
                <a:solidFill>
                  <a:schemeClr val="bg1"/>
                </a:solidFill>
              </a:rPr>
              <a:t>Note: Factors such as overnight temperature, time of year, and heat index of the prior day contribute to increased risk of all-cause emergency room visits in Vermont. Comparison groups: overnight low greater than 73°F compared to less than 73°F; before June 15 compared to after June 15; all prior day heat index categories compared to heat index less than 80°F. Data collected 2009-2019. </a:t>
            </a:r>
          </a:p>
        </p:txBody>
      </p:sp>
      <p:sp>
        <p:nvSpPr>
          <p:cNvPr id="12" name="TextBox 11">
            <a:extLst>
              <a:ext uri="{FF2B5EF4-FFF2-40B4-BE49-F238E27FC236}">
                <a16:creationId xmlns:a16="http://schemas.microsoft.com/office/drawing/2014/main" id="{FF32DE6C-D3D2-23D4-E060-E6CDF2A4D982}"/>
              </a:ext>
            </a:extLst>
          </p:cNvPr>
          <p:cNvSpPr txBox="1"/>
          <p:nvPr/>
        </p:nvSpPr>
        <p:spPr>
          <a:xfrm>
            <a:off x="615883" y="1557339"/>
            <a:ext cx="3420100" cy="1200329"/>
          </a:xfrm>
          <a:prstGeom prst="rect">
            <a:avLst/>
          </a:prstGeom>
          <a:noFill/>
        </p:spPr>
        <p:txBody>
          <a:bodyPr wrap="square">
            <a:spAutoFit/>
          </a:bodyPr>
          <a:lstStyle/>
          <a:p>
            <a:pPr fontAlgn="base">
              <a:spcAft>
                <a:spcPts val="1000"/>
              </a:spcAft>
            </a:pPr>
            <a:r>
              <a:rPr lang="en-US" sz="2400" b="1" i="1" dirty="0">
                <a:solidFill>
                  <a:schemeClr val="bg1"/>
                </a:solidFill>
              </a:rPr>
              <a:t>Factors outside of daily temperature with impacts on ED visits</a:t>
            </a:r>
            <a:endParaRPr lang="en-US" sz="2400" b="1" i="1" dirty="0">
              <a:solidFill>
                <a:schemeClr val="bg1"/>
              </a:solidFill>
              <a:latin typeface="Aptos" panose="020B0004020202020204" pitchFamily="34" charset="0"/>
            </a:endParaRPr>
          </a:p>
        </p:txBody>
      </p:sp>
      <p:pic>
        <p:nvPicPr>
          <p:cNvPr id="2" name="Picture 1" descr="Diagram showing multiple factors beyond daily temperature that shape emergency department visit risk in Vermont. Factors are overnight low &gt;73 degrees Farenheit, which corresponds to a 1.4x risk, before June 15, which corresponds to a 1.7x risk, yesterday’s heat index 80-89 degrees Farenheit, which corresponds to 1.6x risk, yesterday’s heat index 90-94 degrees Farenheit, which corresponds to 2.4x risk, and yesterday’s heat index 95+ degrees Farenheit, which corresponds to 4x risk">
            <a:extLst>
              <a:ext uri="{FF2B5EF4-FFF2-40B4-BE49-F238E27FC236}">
                <a16:creationId xmlns:a16="http://schemas.microsoft.com/office/drawing/2014/main" id="{5F95C1AB-687B-94E6-D96F-2185035EB317}"/>
              </a:ext>
            </a:extLst>
          </p:cNvPr>
          <p:cNvPicPr>
            <a:picLocks noChangeAspect="1"/>
          </p:cNvPicPr>
          <p:nvPr/>
        </p:nvPicPr>
        <p:blipFill>
          <a:blip r:embed="rId4"/>
          <a:stretch>
            <a:fillRect/>
          </a:stretch>
        </p:blipFill>
        <p:spPr>
          <a:xfrm>
            <a:off x="4354286" y="1557339"/>
            <a:ext cx="7641790" cy="3664957"/>
          </a:xfrm>
          <a:prstGeom prst="rect">
            <a:avLst/>
          </a:prstGeom>
          <a:solidFill>
            <a:schemeClr val="bg1"/>
          </a:solidFill>
        </p:spPr>
      </p:pic>
    </p:spTree>
    <p:extLst>
      <p:ext uri="{BB962C8B-B14F-4D97-AF65-F5344CB8AC3E}">
        <p14:creationId xmlns:p14="http://schemas.microsoft.com/office/powerpoint/2010/main" val="2373181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2BAC2-9E55-985B-9CCD-E29AA04C7547}"/>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4329EE5A-0B60-A8F1-087F-363F6399066A}"/>
              </a:ext>
            </a:extLst>
          </p:cNvPr>
          <p:cNvSpPr txBox="1"/>
          <p:nvPr/>
        </p:nvSpPr>
        <p:spPr>
          <a:xfrm>
            <a:off x="614279" y="4601408"/>
            <a:ext cx="11361625" cy="1200329"/>
          </a:xfrm>
          <a:prstGeom prst="rect">
            <a:avLst/>
          </a:prstGeom>
          <a:noFill/>
        </p:spPr>
        <p:txBody>
          <a:bodyPr wrap="square">
            <a:spAutoFit/>
          </a:bodyPr>
          <a:lstStyle/>
          <a:p>
            <a:r>
              <a:rPr lang="en-US" b="1" i="1" dirty="0">
                <a:solidFill>
                  <a:schemeClr val="bg1"/>
                </a:solidFill>
              </a:rPr>
              <a:t>Lifetime heat exposure of 1960 and 2020 birth cohorts across three warming scenarios. LEFT: Percent of global land area annually exposed to heat waves. Lines are multimodal means of a heat wave index from four global climate models, with uncertainty bands of one standard deviation; RIGHT: Multiplication factors relative to the 1960 birth cohort for lifetime heat wave exposure</a:t>
            </a:r>
          </a:p>
        </p:txBody>
      </p:sp>
      <p:sp>
        <p:nvSpPr>
          <p:cNvPr id="11" name="TextBox 10">
            <a:extLst>
              <a:ext uri="{FF2B5EF4-FFF2-40B4-BE49-F238E27FC236}">
                <a16:creationId xmlns:a16="http://schemas.microsoft.com/office/drawing/2014/main" id="{68D92C52-A02C-F52A-37D3-90EEF77514D6}"/>
              </a:ext>
            </a:extLst>
          </p:cNvPr>
          <p:cNvSpPr txBox="1"/>
          <p:nvPr/>
        </p:nvSpPr>
        <p:spPr>
          <a:xfrm>
            <a:off x="614280" y="5770959"/>
            <a:ext cx="5751151" cy="307777"/>
          </a:xfrm>
          <a:prstGeom prst="rect">
            <a:avLst/>
          </a:prstGeom>
          <a:noFill/>
        </p:spPr>
        <p:txBody>
          <a:bodyPr wrap="square">
            <a:spAutoFit/>
          </a:bodyPr>
          <a:lstStyle/>
          <a:p>
            <a:pPr marL="0" marR="0" algn="just">
              <a:spcBef>
                <a:spcPts val="600"/>
              </a:spcBef>
              <a:spcAft>
                <a:spcPts val="600"/>
              </a:spcAft>
              <a:buNone/>
            </a:pPr>
            <a:r>
              <a:rPr lang="en-US" sz="1400" dirty="0">
                <a:solidFill>
                  <a:srgbClr val="C2C2C2"/>
                </a:solidFill>
                <a:effectLst/>
                <a:latin typeface="Aptos" panose="020B0004020202020204" pitchFamily="34" charset="0"/>
                <a:ea typeface="MS Mincho" panose="02020609040205080304" pitchFamily="49" charset="-128"/>
                <a:cs typeface="Arial" panose="020B0604020202020204" pitchFamily="34" charset="0"/>
              </a:rPr>
              <a:t>Source: Thiery et al. (2021)</a:t>
            </a:r>
          </a:p>
        </p:txBody>
      </p:sp>
      <p:pic>
        <p:nvPicPr>
          <p:cNvPr id="4" name="Picture 3" descr="Two charts - 1. A line chart showing projected lifetime heat exposure (1960-2100) for three warming scenarios for two birth cohorts (1960 and 2020) globally, current pledges result in almost 20% higher area exposed to heat waves. 2. A bar chart showing life time exposure to heat waves for the same cohorts with large increases (four to seven times) in exposure for the 2020 cohort">
            <a:extLst>
              <a:ext uri="{FF2B5EF4-FFF2-40B4-BE49-F238E27FC236}">
                <a16:creationId xmlns:a16="http://schemas.microsoft.com/office/drawing/2014/main" id="{1E7BE984-D7D8-B187-07CE-542611DC2440}"/>
              </a:ext>
            </a:extLst>
          </p:cNvPr>
          <p:cNvPicPr>
            <a:picLocks noChangeAspect="1"/>
          </p:cNvPicPr>
          <p:nvPr/>
        </p:nvPicPr>
        <p:blipFill>
          <a:blip r:embed="rId2"/>
          <a:srcRect t="30217" r="40192"/>
          <a:stretch>
            <a:fillRect/>
          </a:stretch>
        </p:blipFill>
        <p:spPr>
          <a:xfrm>
            <a:off x="2819400" y="325720"/>
            <a:ext cx="9156505" cy="4194992"/>
          </a:xfrm>
          <a:prstGeom prst="rect">
            <a:avLst/>
          </a:prstGeom>
        </p:spPr>
      </p:pic>
      <p:sp>
        <p:nvSpPr>
          <p:cNvPr id="7" name="TextBox 6">
            <a:extLst>
              <a:ext uri="{FF2B5EF4-FFF2-40B4-BE49-F238E27FC236}">
                <a16:creationId xmlns:a16="http://schemas.microsoft.com/office/drawing/2014/main" id="{403623FA-F53B-0BCB-7FDD-EF408E403C87}"/>
              </a:ext>
            </a:extLst>
          </p:cNvPr>
          <p:cNvSpPr txBox="1"/>
          <p:nvPr/>
        </p:nvSpPr>
        <p:spPr>
          <a:xfrm>
            <a:off x="441855" y="325720"/>
            <a:ext cx="2377545" cy="3046988"/>
          </a:xfrm>
          <a:prstGeom prst="rect">
            <a:avLst/>
          </a:prstGeom>
          <a:noFill/>
        </p:spPr>
        <p:txBody>
          <a:bodyPr wrap="square">
            <a:spAutoFit/>
          </a:bodyPr>
          <a:lstStyle/>
          <a:p>
            <a:pPr marL="0" marR="0">
              <a:lnSpc>
                <a:spcPct val="100000"/>
              </a:lnSpc>
              <a:spcAft>
                <a:spcPts val="800"/>
              </a:spcAft>
              <a:buNone/>
            </a:pPr>
            <a:r>
              <a:rPr lang="en-US" sz="3200" b="1" i="1" dirty="0">
                <a:solidFill>
                  <a:schemeClr val="bg1"/>
                </a:solidFill>
                <a:effectLst/>
                <a:latin typeface="+mn-lt"/>
                <a:ea typeface="MS Mincho" panose="02020609040205080304" pitchFamily="49" charset="-128"/>
                <a:cs typeface="Arial" panose="020B0604020202020204" pitchFamily="34" charset="0"/>
              </a:rPr>
              <a:t>Box 10-2: Children and health impacts of climate change</a:t>
            </a:r>
            <a:endParaRPr lang="en-US" sz="2000" i="1"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11911721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87F78-E2A5-473B-2F02-C606AB74D3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2664239-302E-9C06-F542-D3AFB6D4CF20}"/>
              </a:ext>
            </a:extLst>
          </p:cNvPr>
          <p:cNvSpPr>
            <a:spLocks noGrp="1" noRot="1" noMove="1" noResize="1" noEditPoints="1" noAdjustHandles="1" noChangeArrowheads="1" noChangeShapeType="1"/>
          </p:cNvSpPr>
          <p:nvPr>
            <p:ph type="title"/>
          </p:nvPr>
        </p:nvSpPr>
        <p:spPr/>
        <p:txBody>
          <a:bodyPr/>
          <a:lstStyle/>
          <a:p>
            <a:r>
              <a:rPr lang="en-US"/>
              <a:t>Figure 10-4</a:t>
            </a:r>
          </a:p>
        </p:txBody>
      </p:sp>
      <p:pic>
        <p:nvPicPr>
          <p:cNvPr id="2" name="Picture 1" descr="A map showing the Department of Health's heat illness vulnerability index across Vermont by town and county. Areas with the highest vulnerability are in the northeast area of Vermont, and the areas of lowest vulnerability are Chittenden county and Southeastern Vermont. The figure also notes that &quot;This index indicates the overall vulnerability of each town to heat related illness.&quot; The index is a composite of the following indices: Acclimatization Index, Population Index, Socioeconomic Index, Health Index, Environmental Index, and Heat Emergency Index.">
            <a:extLst>
              <a:ext uri="{FF2B5EF4-FFF2-40B4-BE49-F238E27FC236}">
                <a16:creationId xmlns:a16="http://schemas.microsoft.com/office/drawing/2014/main" id="{38E56EB8-B5B4-FB7B-897C-4D1D6ECFDCB4}"/>
              </a:ext>
            </a:extLst>
          </p:cNvPr>
          <p:cNvPicPr>
            <a:picLocks noChangeAspect="1"/>
          </p:cNvPicPr>
          <p:nvPr/>
        </p:nvPicPr>
        <p:blipFill>
          <a:blip r:embed="rId2"/>
          <a:stretch>
            <a:fillRect/>
          </a:stretch>
        </p:blipFill>
        <p:spPr>
          <a:xfrm>
            <a:off x="6905830" y="158668"/>
            <a:ext cx="5108370" cy="6561456"/>
          </a:xfrm>
          <a:prstGeom prst="rect">
            <a:avLst/>
          </a:prstGeom>
        </p:spPr>
      </p:pic>
      <p:sp>
        <p:nvSpPr>
          <p:cNvPr id="9" name="TextBox 8">
            <a:extLst>
              <a:ext uri="{FF2B5EF4-FFF2-40B4-BE49-F238E27FC236}">
                <a16:creationId xmlns:a16="http://schemas.microsoft.com/office/drawing/2014/main" id="{1DE6778D-B51C-80B7-DBA6-0529930EF5AD}"/>
              </a:ext>
            </a:extLst>
          </p:cNvPr>
          <p:cNvSpPr txBox="1"/>
          <p:nvPr/>
        </p:nvSpPr>
        <p:spPr>
          <a:xfrm>
            <a:off x="614280" y="1557339"/>
            <a:ext cx="5377898" cy="954107"/>
          </a:xfrm>
          <a:prstGeom prst="rect">
            <a:avLst/>
          </a:prstGeom>
          <a:noFill/>
        </p:spPr>
        <p:txBody>
          <a:bodyPr wrap="square">
            <a:spAutoFit/>
          </a:bodyPr>
          <a:lstStyle/>
          <a:p>
            <a:r>
              <a:rPr lang="en-US" sz="2800" b="1" i="1" dirty="0">
                <a:solidFill>
                  <a:schemeClr val="bg1"/>
                </a:solidFill>
                <a:effectLst/>
                <a:latin typeface="Aptos" panose="020B0004020202020204" pitchFamily="34" charset="0"/>
                <a:ea typeface="MS Mincho" panose="02020609040205080304" pitchFamily="49" charset="-128"/>
                <a:cs typeface="Arial" panose="020B0604020202020204" pitchFamily="34" charset="0"/>
              </a:rPr>
              <a:t>Heat illness vulnerability index by town in Vermont</a:t>
            </a:r>
            <a:r>
              <a:rPr lang="en-US" sz="2800" b="1" i="1" dirty="0">
                <a:solidFill>
                  <a:schemeClr val="bg1"/>
                </a:solidFill>
                <a:effectLst/>
              </a:rPr>
              <a:t> </a:t>
            </a:r>
            <a:endParaRPr lang="en-US" sz="2800" b="1" i="1" dirty="0">
              <a:solidFill>
                <a:schemeClr val="bg1"/>
              </a:solidFill>
            </a:endParaRPr>
          </a:p>
        </p:txBody>
      </p:sp>
      <p:sp>
        <p:nvSpPr>
          <p:cNvPr id="11" name="TextBox 10">
            <a:extLst>
              <a:ext uri="{FF2B5EF4-FFF2-40B4-BE49-F238E27FC236}">
                <a16:creationId xmlns:a16="http://schemas.microsoft.com/office/drawing/2014/main" id="{1DA390C2-3FAA-1672-DCFC-918A77967A2B}"/>
              </a:ext>
            </a:extLst>
          </p:cNvPr>
          <p:cNvSpPr txBox="1"/>
          <p:nvPr/>
        </p:nvSpPr>
        <p:spPr>
          <a:xfrm>
            <a:off x="614280" y="2690314"/>
            <a:ext cx="6104964" cy="338554"/>
          </a:xfrm>
          <a:prstGeom prst="rect">
            <a:avLst/>
          </a:prstGeom>
          <a:noFill/>
        </p:spPr>
        <p:txBody>
          <a:bodyPr wrap="square">
            <a:spAutoFit/>
          </a:bodyPr>
          <a:lstStyle/>
          <a:p>
            <a:pPr marL="0" marR="0" algn="just">
              <a:spcBef>
                <a:spcPts val="600"/>
              </a:spcBef>
              <a:spcAft>
                <a:spcPts val="600"/>
              </a:spcAft>
              <a:buNone/>
            </a:pP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Source: Vermont Department of Healt</a:t>
            </a:r>
            <a:r>
              <a:rPr lang="en-US" sz="1600" dirty="0">
                <a:solidFill>
                  <a:schemeClr val="bg1"/>
                </a:solidFill>
                <a:latin typeface="Aptos" panose="020B0004020202020204" pitchFamily="34" charset="0"/>
                <a:ea typeface="MS Mincho" panose="02020609040205080304" pitchFamily="49" charset="-128"/>
                <a:cs typeface="Arial" panose="020B0604020202020204" pitchFamily="34" charset="0"/>
              </a:rPr>
              <a:t>h (2</a:t>
            </a:r>
            <a:r>
              <a:rPr lang="en-US" sz="1600" dirty="0">
                <a:solidFill>
                  <a:schemeClr val="bg1"/>
                </a:solidFill>
                <a:effectLst/>
                <a:latin typeface="Aptos" panose="020B0004020202020204" pitchFamily="34" charset="0"/>
                <a:ea typeface="MS Mincho" panose="02020609040205080304" pitchFamily="49" charset="-128"/>
                <a:cs typeface="Arial" panose="020B0604020202020204" pitchFamily="34" charset="0"/>
              </a:rPr>
              <a:t>016)</a:t>
            </a:r>
          </a:p>
        </p:txBody>
      </p:sp>
    </p:spTree>
    <p:extLst>
      <p:ext uri="{BB962C8B-B14F-4D97-AF65-F5344CB8AC3E}">
        <p14:creationId xmlns:p14="http://schemas.microsoft.com/office/powerpoint/2010/main" val="32052447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5863D-DB3E-817D-B9A9-B379DB2BD3F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F99776-C5B8-2992-E234-72D97CC11A06}"/>
              </a:ext>
            </a:extLst>
          </p:cNvPr>
          <p:cNvSpPr>
            <a:spLocks noGrp="1" noRot="1" noMove="1" noResize="1" noEditPoints="1" noAdjustHandles="1" noChangeArrowheads="1" noChangeShapeType="1"/>
          </p:cNvSpPr>
          <p:nvPr>
            <p:ph type="title"/>
          </p:nvPr>
        </p:nvSpPr>
        <p:spPr/>
        <p:txBody>
          <a:bodyPr/>
          <a:lstStyle/>
          <a:p>
            <a:r>
              <a:rPr lang="en-US" dirty="0"/>
              <a:t>Figure 10-5</a:t>
            </a:r>
          </a:p>
        </p:txBody>
      </p:sp>
      <p:sp>
        <p:nvSpPr>
          <p:cNvPr id="4" name="TextBox 3">
            <a:extLst>
              <a:ext uri="{FF2B5EF4-FFF2-40B4-BE49-F238E27FC236}">
                <a16:creationId xmlns:a16="http://schemas.microsoft.com/office/drawing/2014/main" id="{9379731F-27CA-F58B-E382-0360E12CD700}"/>
              </a:ext>
            </a:extLst>
          </p:cNvPr>
          <p:cNvSpPr txBox="1"/>
          <p:nvPr/>
        </p:nvSpPr>
        <p:spPr>
          <a:xfrm>
            <a:off x="620430" y="3048749"/>
            <a:ext cx="3011770" cy="92333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Vermont Department of Health</a:t>
            </a:r>
            <a:r>
              <a:rPr lang="en-US" dirty="0">
                <a:solidFill>
                  <a:schemeClr val="bg1"/>
                </a:solidFill>
                <a:latin typeface="Aptos"/>
              </a:rPr>
              <a:t> (</a:t>
            </a:r>
            <a:r>
              <a:rPr lang="en-US" b="0" i="0" dirty="0">
                <a:solidFill>
                  <a:schemeClr val="bg1"/>
                </a:solidFill>
                <a:effectLst/>
                <a:latin typeface="Aptos"/>
              </a:rPr>
              <a:t>2026f)</a:t>
            </a:r>
            <a:endParaRPr lang="en-US" b="0" i="0" dirty="0">
              <a:solidFill>
                <a:schemeClr val="bg1"/>
              </a:solidFill>
              <a:effectLst/>
              <a:latin typeface="Segoe UI"/>
              <a:cs typeface="Segoe UI"/>
            </a:endParaRPr>
          </a:p>
        </p:txBody>
      </p:sp>
      <p:sp>
        <p:nvSpPr>
          <p:cNvPr id="10" name="TextBox 9">
            <a:extLst>
              <a:ext uri="{FF2B5EF4-FFF2-40B4-BE49-F238E27FC236}">
                <a16:creationId xmlns:a16="http://schemas.microsoft.com/office/drawing/2014/main" id="{D6F861BB-4B00-0D78-0469-B2F330AAE7F8}"/>
              </a:ext>
            </a:extLst>
          </p:cNvPr>
          <p:cNvSpPr txBox="1"/>
          <p:nvPr/>
        </p:nvSpPr>
        <p:spPr>
          <a:xfrm>
            <a:off x="620429" y="1494477"/>
            <a:ext cx="3190317" cy="1384995"/>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Cold-related ED visits in Vermont from 2003-2022 </a:t>
            </a:r>
            <a:endParaRPr lang="en-US" sz="2800" b="1" i="1" dirty="0">
              <a:solidFill>
                <a:schemeClr val="bg1"/>
              </a:solidFill>
              <a:effectLst/>
              <a:latin typeface="Segoe UI" panose="020B0502040204020203" pitchFamily="34" charset="0"/>
            </a:endParaRPr>
          </a:p>
        </p:txBody>
      </p:sp>
      <p:pic>
        <p:nvPicPr>
          <p:cNvPr id="11" name="Picture 10" descr="Line chart titled &quot;Cold-related emergency department visits in Vermont.&quot; The y-axis shows Rate of ED visits per 100,000 people, and the x-axis shows year, from 2003-2022. The rate of ED visits is jagged but slightly increasing, with a value of 15.9 ED visits in 2003, and 24.7 in 2022.">
            <a:extLst>
              <a:ext uri="{FF2B5EF4-FFF2-40B4-BE49-F238E27FC236}">
                <a16:creationId xmlns:a16="http://schemas.microsoft.com/office/drawing/2014/main" id="{EE5BA157-CE57-59C0-5237-18650926AAF2}"/>
              </a:ext>
            </a:extLst>
          </p:cNvPr>
          <p:cNvPicPr>
            <a:picLocks noChangeAspect="1"/>
          </p:cNvPicPr>
          <p:nvPr/>
        </p:nvPicPr>
        <p:blipFill>
          <a:blip r:embed="rId2"/>
          <a:stretch>
            <a:fillRect/>
          </a:stretch>
        </p:blipFill>
        <p:spPr>
          <a:xfrm>
            <a:off x="3810747" y="779264"/>
            <a:ext cx="7511676" cy="4538970"/>
          </a:xfrm>
          <a:prstGeom prst="rect">
            <a:avLst/>
          </a:prstGeom>
        </p:spPr>
      </p:pic>
    </p:spTree>
    <p:extLst>
      <p:ext uri="{BB962C8B-B14F-4D97-AF65-F5344CB8AC3E}">
        <p14:creationId xmlns:p14="http://schemas.microsoft.com/office/powerpoint/2010/main" val="3166165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0A030-30F6-7987-4D86-C1E2C20BBB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871ECDD-E67A-A75E-77E6-86DA5F9E9DA5}"/>
              </a:ext>
            </a:extLst>
          </p:cNvPr>
          <p:cNvSpPr>
            <a:spLocks noGrp="1"/>
          </p:cNvSpPr>
          <p:nvPr>
            <p:ph type="ctrTitle"/>
          </p:nvPr>
        </p:nvSpPr>
        <p:spPr/>
        <p:txBody>
          <a:bodyPr lIns="91440" tIns="45720" rIns="91440" bIns="45720" anchor="b"/>
          <a:lstStyle/>
          <a:p>
            <a:r>
              <a:rPr lang="en-US">
                <a:cs typeface="Frank Ruhl Libre"/>
              </a:rPr>
              <a:t>10.4 Extreme Weather</a:t>
            </a:r>
            <a:endParaRPr lang="en-US"/>
          </a:p>
        </p:txBody>
      </p:sp>
    </p:spTree>
    <p:extLst>
      <p:ext uri="{BB962C8B-B14F-4D97-AF65-F5344CB8AC3E}">
        <p14:creationId xmlns:p14="http://schemas.microsoft.com/office/powerpoint/2010/main" val="2201882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42DB872-C76C-63FB-1938-3B795D32B20B}"/>
              </a:ext>
            </a:extLst>
          </p:cNvPr>
          <p:cNvSpPr>
            <a:spLocks noGrp="1"/>
          </p:cNvSpPr>
          <p:nvPr>
            <p:ph type="title"/>
          </p:nvPr>
        </p:nvSpPr>
        <p:spPr/>
        <p:txBody>
          <a:bodyPr/>
          <a:lstStyle/>
          <a:p>
            <a:r>
              <a:rPr lang="en-US" dirty="0"/>
              <a:t>Figure 10-6</a:t>
            </a:r>
          </a:p>
        </p:txBody>
      </p:sp>
      <p:pic>
        <p:nvPicPr>
          <p:cNvPr id="8194" name="Picture 2" descr="Conceptual figure using boxes to show how drought causes indirect health effects, which can lead to increased morbidity and mortality. An example pathway: drought causes decreased local food production which causes nutrition-related effects which can lead to increased morbidity and mortality. Both baseline public health and its capacity for resilience and infrastructure (including health, sanitation, and available resources) influence the pathway.">
            <a:extLst>
              <a:ext uri="{FF2B5EF4-FFF2-40B4-BE49-F238E27FC236}">
                <a16:creationId xmlns:a16="http://schemas.microsoft.com/office/drawing/2014/main" id="{2599B15F-C8B5-F150-25E6-9D1F168248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3952" y="939800"/>
            <a:ext cx="7797800" cy="4521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494FF10-F4AF-7C7D-7C43-D102B5481A93}"/>
              </a:ext>
            </a:extLst>
          </p:cNvPr>
          <p:cNvSpPr txBox="1"/>
          <p:nvPr/>
        </p:nvSpPr>
        <p:spPr>
          <a:xfrm>
            <a:off x="620429" y="3484780"/>
            <a:ext cx="3326130" cy="400110"/>
          </a:xfrm>
          <a:prstGeom prst="rect">
            <a:avLst/>
          </a:prstGeom>
          <a:noFill/>
        </p:spPr>
        <p:txBody>
          <a:bodyPr wrap="square">
            <a:spAutoFit/>
          </a:bodyPr>
          <a:lstStyle/>
          <a:p>
            <a:pPr rtl="0" fontAlgn="base">
              <a:spcBef>
                <a:spcPts val="600"/>
              </a:spcBef>
              <a:spcAft>
                <a:spcPts val="600"/>
              </a:spcAft>
              <a:buNone/>
            </a:pPr>
            <a:r>
              <a:rPr lang="en-US" sz="2000" b="0" i="0" dirty="0">
                <a:solidFill>
                  <a:schemeClr val="bg1"/>
                </a:solidFill>
                <a:effectLst/>
                <a:latin typeface="Aptos" panose="020B0004020202020204" pitchFamily="34" charset="0"/>
              </a:rPr>
              <a:t>Source: Stanke et al. (2013)</a:t>
            </a:r>
            <a:endParaRPr lang="en-US" sz="2000" b="0" i="0" dirty="0">
              <a:solidFill>
                <a:schemeClr val="bg1"/>
              </a:solidFill>
              <a:effectLst/>
              <a:latin typeface="Segoe UI" panose="020B0502040204020203" pitchFamily="34" charset="0"/>
            </a:endParaRPr>
          </a:p>
        </p:txBody>
      </p:sp>
      <p:sp>
        <p:nvSpPr>
          <p:cNvPr id="7" name="TextBox 6">
            <a:extLst>
              <a:ext uri="{FF2B5EF4-FFF2-40B4-BE49-F238E27FC236}">
                <a16:creationId xmlns:a16="http://schemas.microsoft.com/office/drawing/2014/main" id="{A7707BEA-4561-87DD-C619-B10FF7DC30FA}"/>
              </a:ext>
            </a:extLst>
          </p:cNvPr>
          <p:cNvSpPr txBox="1"/>
          <p:nvPr/>
        </p:nvSpPr>
        <p:spPr>
          <a:xfrm>
            <a:off x="620430" y="1557339"/>
            <a:ext cx="3326130" cy="1815882"/>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Health impacts of drough</a:t>
            </a:r>
            <a:r>
              <a:rPr lang="en-US" sz="2800" b="1" i="1" dirty="0">
                <a:solidFill>
                  <a:schemeClr val="bg1"/>
                </a:solidFill>
                <a:latin typeface="Aptos" panose="020B0004020202020204" pitchFamily="34" charset="0"/>
              </a:rPr>
              <a:t>t and related influencing factors</a:t>
            </a:r>
            <a:endParaRPr lang="en-US" sz="2800" b="1"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4176816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4D469-CB1A-D8BF-AC59-D48B0F63C57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87125D3-214E-494B-8A16-C5A6F07FF55D}"/>
              </a:ext>
            </a:extLst>
          </p:cNvPr>
          <p:cNvSpPr>
            <a:spLocks noGrp="1" noRot="1" noMove="1" noResize="1" noEditPoints="1" noAdjustHandles="1" noChangeArrowheads="1" noChangeShapeType="1"/>
          </p:cNvSpPr>
          <p:nvPr>
            <p:ph type="title"/>
          </p:nvPr>
        </p:nvSpPr>
        <p:spPr/>
        <p:txBody>
          <a:bodyPr/>
          <a:lstStyle/>
          <a:p>
            <a:r>
              <a:rPr lang="en-US" dirty="0"/>
              <a:t>Figure 10-7</a:t>
            </a:r>
          </a:p>
        </p:txBody>
      </p:sp>
      <p:grpSp>
        <p:nvGrpSpPr>
          <p:cNvPr id="7" name="Group 6">
            <a:extLst>
              <a:ext uri="{FF2B5EF4-FFF2-40B4-BE49-F238E27FC236}">
                <a16:creationId xmlns:a16="http://schemas.microsoft.com/office/drawing/2014/main" id="{0F3F729D-40FE-5623-14E6-41EE9728C20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08334CE-A3D3-ABC8-24E2-558EDDD92EC6}"/>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4F6BB86-A5BC-9A43-0A7D-E70691CA393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40E7CC4D-5F8F-82C4-7B97-9CBA46C60D10}"/>
              </a:ext>
            </a:extLst>
          </p:cNvPr>
          <p:cNvPicPr>
            <a:picLocks noChangeAspect="1"/>
          </p:cNvPicPr>
          <p:nvPr/>
        </p:nvPicPr>
        <p:blipFill>
          <a:blip r:embed="rId4"/>
          <a:stretch>
            <a:fillRect/>
          </a:stretch>
        </p:blipFill>
        <p:spPr>
          <a:xfrm>
            <a:off x="10088563" y="6042595"/>
            <a:ext cx="1579563" cy="456058"/>
          </a:xfrm>
          <a:prstGeom prst="rect">
            <a:avLst/>
          </a:prstGeom>
        </p:spPr>
      </p:pic>
      <p:pic>
        <p:nvPicPr>
          <p:cNvPr id="9218" name="Picture 2" descr="Two maps of Vermont. Both show counties color-coded by the number of homes reported uninhabitable during the flooding in the summer of 2023 (the map on the left) and 2024 (the map on the right). Counts range from 0-364 homes for the 2023 map, with Washington and Lamoille counties having the most reports of uninhabitable homes. Counts range from 0-93 homes for the 2024 map, with Washington, Caledonia, and Chittendon counties having the most reports.">
            <a:extLst>
              <a:ext uri="{FF2B5EF4-FFF2-40B4-BE49-F238E27FC236}">
                <a16:creationId xmlns:a16="http://schemas.microsoft.com/office/drawing/2014/main" id="{9510C106-5FCD-4141-4F3B-E67F7B6AA61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53100" y="731941"/>
            <a:ext cx="6248400" cy="4686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802587F-3A86-7B0F-2282-4615EEBD5DAB}"/>
              </a:ext>
            </a:extLst>
          </p:cNvPr>
          <p:cNvSpPr txBox="1"/>
          <p:nvPr/>
        </p:nvSpPr>
        <p:spPr>
          <a:xfrm>
            <a:off x="620430" y="3907287"/>
            <a:ext cx="4818602" cy="984885"/>
          </a:xfrm>
          <a:prstGeom prst="rect">
            <a:avLst/>
          </a:prstGeom>
          <a:noFill/>
        </p:spPr>
        <p:txBody>
          <a:bodyPr wrap="square">
            <a:spAutoFit/>
          </a:bodyPr>
          <a:lstStyle/>
          <a:p>
            <a:pPr rtl="0" fontAlgn="base">
              <a:spcBef>
                <a:spcPts val="600"/>
              </a:spcBef>
              <a:spcAft>
                <a:spcPts val="600"/>
              </a:spcAft>
              <a:buNone/>
            </a:pPr>
            <a:r>
              <a:rPr lang="en-US" sz="1600" b="0" i="0" dirty="0">
                <a:solidFill>
                  <a:schemeClr val="bg1"/>
                </a:solidFill>
                <a:effectLst/>
                <a:latin typeface="Aptos" panose="020B0004020202020204" pitchFamily="34" charset="0"/>
              </a:rPr>
              <a:t>Source: Vermont Emergency Management (2023) </a:t>
            </a:r>
          </a:p>
          <a:p>
            <a:pPr rtl="0" fontAlgn="base">
              <a:spcBef>
                <a:spcPts val="600"/>
              </a:spcBef>
              <a:spcAft>
                <a:spcPts val="600"/>
              </a:spcAft>
              <a:buNone/>
            </a:pPr>
            <a:r>
              <a:rPr lang="en-US" sz="1600" dirty="0">
                <a:solidFill>
                  <a:schemeClr val="bg1"/>
                </a:solidFill>
                <a:latin typeface="Aptos" panose="020B0004020202020204" pitchFamily="34" charset="0"/>
              </a:rPr>
              <a:t>Note: Data compiled by Jessica A. Balerna and visualized by Hannah C. Turner </a:t>
            </a:r>
          </a:p>
        </p:txBody>
      </p:sp>
      <p:sp>
        <p:nvSpPr>
          <p:cNvPr id="11" name="TextBox 10">
            <a:extLst>
              <a:ext uri="{FF2B5EF4-FFF2-40B4-BE49-F238E27FC236}">
                <a16:creationId xmlns:a16="http://schemas.microsoft.com/office/drawing/2014/main" id="{B3C9C131-C099-A2DE-ECB5-C8DC14308F05}"/>
              </a:ext>
            </a:extLst>
          </p:cNvPr>
          <p:cNvSpPr txBox="1"/>
          <p:nvPr/>
        </p:nvSpPr>
        <p:spPr>
          <a:xfrm>
            <a:off x="620430" y="1443029"/>
            <a:ext cx="4818602" cy="2246769"/>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Maps of residential properties, by county, that were reported uninhabitable after the July 2023 (left) and July 2024 (right) flood events </a:t>
            </a:r>
            <a:endParaRPr lang="en-US" sz="2800" b="1"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4400261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6FB4C-22B9-8883-8145-EF6AA6C2AE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1E718D6-23AC-9016-057E-57648FDF194B}"/>
              </a:ext>
            </a:extLst>
          </p:cNvPr>
          <p:cNvSpPr>
            <a:spLocks noGrp="1" noRot="1" noMove="1" noResize="1" noEditPoints="1" noAdjustHandles="1" noChangeArrowheads="1" noChangeShapeType="1"/>
          </p:cNvSpPr>
          <p:nvPr>
            <p:ph type="title"/>
          </p:nvPr>
        </p:nvSpPr>
        <p:spPr/>
        <p:txBody>
          <a:bodyPr/>
          <a:lstStyle/>
          <a:p>
            <a:r>
              <a:rPr lang="en-US" dirty="0"/>
              <a:t>Figure 10-8</a:t>
            </a:r>
          </a:p>
        </p:txBody>
      </p:sp>
      <p:pic>
        <p:nvPicPr>
          <p:cNvPr id="10242" name="Picture 2" descr="Two maps of Vermont. Both show counties color-coded by the number of businesses reported inoperable during the flooding in the summer of 2023 (the map on the left) and 2024 (the map on the right). Counts range from 0-249 businesses for the 2023 map, with Washington, Lamoille, and Windsor counties having the most reports of inoperable businesses. Counts range from 0-47 businesses for the 2024 map, with Caledonia and Washington counties having the most reports.">
            <a:extLst>
              <a:ext uri="{FF2B5EF4-FFF2-40B4-BE49-F238E27FC236}">
                <a16:creationId xmlns:a16="http://schemas.microsoft.com/office/drawing/2014/main" id="{7EF0E9A3-A6A1-552F-FEE4-2D99F51F23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4920" y="367286"/>
            <a:ext cx="6819900" cy="511492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7B50F31-DEE3-64EA-D0D8-441BBD7552E9}"/>
              </a:ext>
            </a:extLst>
          </p:cNvPr>
          <p:cNvSpPr txBox="1"/>
          <p:nvPr/>
        </p:nvSpPr>
        <p:spPr>
          <a:xfrm>
            <a:off x="620430" y="1557339"/>
            <a:ext cx="4247102" cy="2677656"/>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Maps of business properties by county that reported their business was inoperable after the July 2023 and July 2024 flood events</a:t>
            </a:r>
            <a:endParaRPr lang="en-US" sz="2800" b="1" i="1" dirty="0">
              <a:solidFill>
                <a:schemeClr val="bg1"/>
              </a:solidFill>
              <a:effectLst/>
              <a:latin typeface="Segoe UI" panose="020B0502040204020203" pitchFamily="34" charset="0"/>
            </a:endParaRPr>
          </a:p>
        </p:txBody>
      </p:sp>
      <p:sp>
        <p:nvSpPr>
          <p:cNvPr id="2" name="TextBox 1">
            <a:extLst>
              <a:ext uri="{FF2B5EF4-FFF2-40B4-BE49-F238E27FC236}">
                <a16:creationId xmlns:a16="http://schemas.microsoft.com/office/drawing/2014/main" id="{6887E2D4-91DE-507D-07D8-D2C4405BC0AA}"/>
              </a:ext>
            </a:extLst>
          </p:cNvPr>
          <p:cNvSpPr txBox="1"/>
          <p:nvPr/>
        </p:nvSpPr>
        <p:spPr>
          <a:xfrm>
            <a:off x="620429" y="4397517"/>
            <a:ext cx="4247102" cy="1231106"/>
          </a:xfrm>
          <a:prstGeom prst="rect">
            <a:avLst/>
          </a:prstGeom>
          <a:noFill/>
        </p:spPr>
        <p:txBody>
          <a:bodyPr wrap="square">
            <a:spAutoFit/>
          </a:bodyPr>
          <a:lstStyle/>
          <a:p>
            <a:pPr fontAlgn="base">
              <a:spcBef>
                <a:spcPts val="600"/>
              </a:spcBef>
              <a:spcAft>
                <a:spcPts val="600"/>
              </a:spcAft>
            </a:pPr>
            <a:r>
              <a:rPr lang="en-US" sz="1600" dirty="0">
                <a:solidFill>
                  <a:schemeClr val="bg1"/>
                </a:solidFill>
                <a:latin typeface="Aptos" panose="020B0004020202020204" pitchFamily="34" charset="0"/>
              </a:rPr>
              <a:t>Source: Vermont Emergency Management (2023) </a:t>
            </a:r>
          </a:p>
          <a:p>
            <a:pPr fontAlgn="base">
              <a:spcBef>
                <a:spcPts val="600"/>
              </a:spcBef>
              <a:spcAft>
                <a:spcPts val="600"/>
              </a:spcAft>
            </a:pPr>
            <a:r>
              <a:rPr lang="en-US" sz="1600" dirty="0">
                <a:solidFill>
                  <a:schemeClr val="bg1"/>
                </a:solidFill>
                <a:latin typeface="Aptos" panose="020B0004020202020204" pitchFamily="34" charset="0"/>
              </a:rPr>
              <a:t>Note: Data compiled by Jessica A. Balerna and visualized by Hannah C. Turner </a:t>
            </a:r>
          </a:p>
        </p:txBody>
      </p:sp>
    </p:spTree>
    <p:extLst>
      <p:ext uri="{BB962C8B-B14F-4D97-AF65-F5344CB8AC3E}">
        <p14:creationId xmlns:p14="http://schemas.microsoft.com/office/powerpoint/2010/main" val="23651061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885EE-6DDC-498C-AF22-AA337C460D6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111470-5B7F-6617-B71A-C48F38F30CC1}"/>
              </a:ext>
            </a:extLst>
          </p:cNvPr>
          <p:cNvSpPr>
            <a:spLocks noGrp="1"/>
          </p:cNvSpPr>
          <p:nvPr>
            <p:ph type="ctrTitle"/>
          </p:nvPr>
        </p:nvSpPr>
        <p:spPr/>
        <p:txBody>
          <a:bodyPr lIns="91440" tIns="45720" rIns="91440" bIns="45720" anchor="b"/>
          <a:lstStyle/>
          <a:p>
            <a:r>
              <a:rPr lang="en-US">
                <a:cs typeface="Frank Ruhl Libre"/>
              </a:rPr>
              <a:t>10.5 Air Quality</a:t>
            </a:r>
            <a:endParaRPr lang="en-US"/>
          </a:p>
        </p:txBody>
      </p:sp>
    </p:spTree>
    <p:extLst>
      <p:ext uri="{BB962C8B-B14F-4D97-AF65-F5344CB8AC3E}">
        <p14:creationId xmlns:p14="http://schemas.microsoft.com/office/powerpoint/2010/main" val="37830265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2F4CE-E8AB-289F-C35D-008FDAC2ED7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6F73DD-12D6-271E-197B-9A47B6414830}"/>
              </a:ext>
            </a:extLst>
          </p:cNvPr>
          <p:cNvSpPr>
            <a:spLocks noGrp="1" noRot="1" noMove="1" noResize="1" noEditPoints="1" noAdjustHandles="1" noChangeArrowheads="1" noChangeShapeType="1"/>
          </p:cNvSpPr>
          <p:nvPr>
            <p:ph type="title"/>
          </p:nvPr>
        </p:nvSpPr>
        <p:spPr/>
        <p:txBody>
          <a:bodyPr/>
          <a:lstStyle/>
          <a:p>
            <a:r>
              <a:rPr lang="en-US" dirty="0"/>
              <a:t>Figure 10-9</a:t>
            </a:r>
          </a:p>
        </p:txBody>
      </p:sp>
      <p:pic>
        <p:nvPicPr>
          <p:cNvPr id="11266" name="Picture 2" descr="Line chart titled &quot;Average daily pollen counts by season, 2009-2024.&quot; The y-axis is average daily pollen count, ranging from 0 to 160. The x-axis is year, from 2009-2024. Three lines are shown, one for tree pollen, one for grass pollen, and one for weed pollen. Grass and weed pollen remain between about 4-20, with no obvious trend over time, while tree pollen is more variable year to year, ranging from about 50 to about 140, with a slight overall upward trend.">
            <a:extLst>
              <a:ext uri="{FF2B5EF4-FFF2-40B4-BE49-F238E27FC236}">
                <a16:creationId xmlns:a16="http://schemas.microsoft.com/office/drawing/2014/main" id="{C039BBA9-EC88-9173-3BBA-833B9BFF06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3383" y="367286"/>
            <a:ext cx="7917322" cy="528066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B641DD-F385-927F-DFF5-4EF05944B7E4}"/>
              </a:ext>
            </a:extLst>
          </p:cNvPr>
          <p:cNvSpPr txBox="1"/>
          <p:nvPr/>
        </p:nvSpPr>
        <p:spPr>
          <a:xfrm>
            <a:off x="620429" y="4366739"/>
            <a:ext cx="3346263" cy="646331"/>
          </a:xfrm>
          <a:prstGeom prst="rect">
            <a:avLst/>
          </a:prstGeom>
          <a:noFill/>
        </p:spPr>
        <p:txBody>
          <a:bodyPr wrap="square">
            <a:spAutoFit/>
          </a:bodyPr>
          <a:lstStyle/>
          <a:p>
            <a:pPr rtl="0" fontAlgn="base">
              <a:spcBef>
                <a:spcPts val="600"/>
              </a:spcBef>
              <a:spcAft>
                <a:spcPts val="600"/>
              </a:spcAft>
              <a:buNone/>
            </a:pPr>
            <a:r>
              <a:rPr lang="en-US" b="0" i="0" dirty="0">
                <a:solidFill>
                  <a:schemeClr val="bg1"/>
                </a:solidFill>
                <a:effectLst/>
                <a:latin typeface="Aptos" panose="020B0004020202020204" pitchFamily="34" charset="0"/>
              </a:rPr>
              <a:t>Source: Vermont Department of Health (2025f)</a:t>
            </a:r>
            <a:endParaRPr lang="en-US" b="0" i="0" dirty="0">
              <a:solidFill>
                <a:schemeClr val="bg1"/>
              </a:solidFill>
              <a:effectLst/>
              <a:latin typeface="Segoe UI" panose="020B0502040204020203" pitchFamily="34" charset="0"/>
            </a:endParaRPr>
          </a:p>
        </p:txBody>
      </p:sp>
      <p:sp>
        <p:nvSpPr>
          <p:cNvPr id="10" name="TextBox 9">
            <a:extLst>
              <a:ext uri="{FF2B5EF4-FFF2-40B4-BE49-F238E27FC236}">
                <a16:creationId xmlns:a16="http://schemas.microsoft.com/office/drawing/2014/main" id="{39B15E7D-4B71-3B20-0A02-3E339D11B6AE}"/>
              </a:ext>
            </a:extLst>
          </p:cNvPr>
          <p:cNvSpPr txBox="1"/>
          <p:nvPr/>
        </p:nvSpPr>
        <p:spPr>
          <a:xfrm>
            <a:off x="620430" y="1557339"/>
            <a:ext cx="3346263" cy="2677656"/>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Average daily pollen counts for trees, grasses, and weeds over time in Vermont from 2009-2024</a:t>
            </a:r>
            <a:endParaRPr lang="en-US" sz="2800" b="1"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4075416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F4619-2D37-AAC8-6536-7EAFD7EFD48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E4B79ED-E661-DFAE-2356-6F99AABAB0C7}"/>
              </a:ext>
            </a:extLst>
          </p:cNvPr>
          <p:cNvSpPr>
            <a:spLocks noGrp="1" noRot="1" noMove="1" noResize="1" noEditPoints="1" noAdjustHandles="1" noChangeArrowheads="1" noChangeShapeType="1"/>
          </p:cNvSpPr>
          <p:nvPr>
            <p:ph type="title"/>
          </p:nvPr>
        </p:nvSpPr>
        <p:spPr/>
        <p:txBody>
          <a:bodyPr/>
          <a:lstStyle/>
          <a:p>
            <a:r>
              <a:rPr lang="en-US" dirty="0"/>
              <a:t>Figure 10-10</a:t>
            </a:r>
          </a:p>
        </p:txBody>
      </p:sp>
      <p:grpSp>
        <p:nvGrpSpPr>
          <p:cNvPr id="7" name="Group 6">
            <a:extLst>
              <a:ext uri="{FF2B5EF4-FFF2-40B4-BE49-F238E27FC236}">
                <a16:creationId xmlns:a16="http://schemas.microsoft.com/office/drawing/2014/main" id="{6EEFA005-79E6-2348-C98E-8DE49153C03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AC1D2C9-4876-BC23-3AF8-5636E7B358D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4D1A8C25-11EF-11D4-05DF-7578CA7FA6E1}"/>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08F9BB77-721F-4F89-1FD4-BEF41507DA16}"/>
              </a:ext>
            </a:extLst>
          </p:cNvPr>
          <p:cNvPicPr>
            <a:picLocks noChangeAspect="1"/>
          </p:cNvPicPr>
          <p:nvPr/>
        </p:nvPicPr>
        <p:blipFill>
          <a:blip r:embed="rId4"/>
          <a:stretch>
            <a:fillRect/>
          </a:stretch>
        </p:blipFill>
        <p:spPr>
          <a:xfrm>
            <a:off x="10088563" y="6042595"/>
            <a:ext cx="1579563" cy="456058"/>
          </a:xfrm>
          <a:prstGeom prst="rect">
            <a:avLst/>
          </a:prstGeom>
        </p:spPr>
      </p:pic>
      <p:pic>
        <p:nvPicPr>
          <p:cNvPr id="12290" name="Picture 2" descr="Two maps of Vermont. Both show counties color-coded by the number of homes that had mold reported during the flooding in the summer of 2023 (the map on the left) and 2024 (the map on the right). Counts range from 1-393 homes for the 2023 map, with Washington County having the most reports of uninhabitable homes. Counts range from 0-78 homes for the 2024 map, with Washington and Caledonia counties having the most reports.">
            <a:extLst>
              <a:ext uri="{FF2B5EF4-FFF2-40B4-BE49-F238E27FC236}">
                <a16:creationId xmlns:a16="http://schemas.microsoft.com/office/drawing/2014/main" id="{2F123AC3-50FE-F79F-E8EB-7653BF1FBE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54286" y="314007"/>
            <a:ext cx="7522065" cy="56415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54E5A7D2-F8AC-2E65-03E7-6798CDFFE1AB}"/>
              </a:ext>
            </a:extLst>
          </p:cNvPr>
          <p:cNvSpPr txBox="1"/>
          <p:nvPr/>
        </p:nvSpPr>
        <p:spPr>
          <a:xfrm>
            <a:off x="620430" y="1456671"/>
            <a:ext cx="3397778" cy="3046988"/>
          </a:xfrm>
          <a:prstGeom prst="rect">
            <a:avLst/>
          </a:prstGeom>
          <a:noFill/>
        </p:spPr>
        <p:txBody>
          <a:bodyPr wrap="square">
            <a:spAutoFit/>
          </a:bodyPr>
          <a:lstStyle/>
          <a:p>
            <a:pPr rtl="0" fontAlgn="base">
              <a:spcAft>
                <a:spcPts val="1000"/>
              </a:spcAft>
              <a:buNone/>
            </a:pPr>
            <a:r>
              <a:rPr lang="en-US" sz="2400" b="1" i="1" dirty="0">
                <a:solidFill>
                  <a:schemeClr val="bg1"/>
                </a:solidFill>
                <a:effectLst/>
                <a:latin typeface="Aptos" panose="020B0004020202020204" pitchFamily="34" charset="0"/>
              </a:rPr>
              <a:t>Maps of residential properties by county that reported the presence of mold in their home following either the July 2023 (left) or July 2024 (right) flood events </a:t>
            </a:r>
            <a:endParaRPr lang="en-US" sz="2400" b="1" i="1" dirty="0">
              <a:solidFill>
                <a:schemeClr val="bg1"/>
              </a:solidFill>
              <a:effectLst/>
              <a:latin typeface="Segoe UI" panose="020B0502040204020203" pitchFamily="34" charset="0"/>
            </a:endParaRPr>
          </a:p>
        </p:txBody>
      </p:sp>
      <p:sp>
        <p:nvSpPr>
          <p:cNvPr id="2" name="TextBox 1">
            <a:extLst>
              <a:ext uri="{FF2B5EF4-FFF2-40B4-BE49-F238E27FC236}">
                <a16:creationId xmlns:a16="http://schemas.microsoft.com/office/drawing/2014/main" id="{F011EBE4-BD0C-0B3B-10E0-4C43C1E04DC9}"/>
              </a:ext>
            </a:extLst>
          </p:cNvPr>
          <p:cNvSpPr txBox="1"/>
          <p:nvPr/>
        </p:nvSpPr>
        <p:spPr>
          <a:xfrm>
            <a:off x="620430" y="4601408"/>
            <a:ext cx="3659275" cy="1477328"/>
          </a:xfrm>
          <a:prstGeom prst="rect">
            <a:avLst/>
          </a:prstGeom>
          <a:noFill/>
        </p:spPr>
        <p:txBody>
          <a:bodyPr wrap="square">
            <a:spAutoFit/>
          </a:bodyPr>
          <a:lstStyle/>
          <a:p>
            <a:pPr fontAlgn="base">
              <a:spcBef>
                <a:spcPts val="600"/>
              </a:spcBef>
              <a:spcAft>
                <a:spcPts val="600"/>
              </a:spcAft>
            </a:pPr>
            <a:r>
              <a:rPr lang="en-US" sz="1600" dirty="0">
                <a:solidFill>
                  <a:schemeClr val="bg1"/>
                </a:solidFill>
                <a:latin typeface="Aptos" panose="020B0004020202020204" pitchFamily="34" charset="0"/>
              </a:rPr>
              <a:t>Source: Vermont Emergency Management (2023) </a:t>
            </a:r>
          </a:p>
          <a:p>
            <a:pPr fontAlgn="base">
              <a:spcBef>
                <a:spcPts val="600"/>
              </a:spcBef>
              <a:spcAft>
                <a:spcPts val="600"/>
              </a:spcAft>
            </a:pPr>
            <a:r>
              <a:rPr lang="en-US" sz="1600" dirty="0">
                <a:solidFill>
                  <a:schemeClr val="bg1"/>
                </a:solidFill>
                <a:latin typeface="Aptos" panose="020B0004020202020204" pitchFamily="34" charset="0"/>
              </a:rPr>
              <a:t>Note: Data compiled by Jessica A. Balerna and visualized by Hannah C. Turner </a:t>
            </a:r>
          </a:p>
        </p:txBody>
      </p:sp>
    </p:spTree>
    <p:extLst>
      <p:ext uri="{BB962C8B-B14F-4D97-AF65-F5344CB8AC3E}">
        <p14:creationId xmlns:p14="http://schemas.microsoft.com/office/powerpoint/2010/main" val="3273248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B7EBE-ADD3-5915-D321-6322C839205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41FED17-785B-A046-DFDB-FD26F4158D55}"/>
              </a:ext>
            </a:extLst>
          </p:cNvPr>
          <p:cNvSpPr>
            <a:spLocks noGrp="1" noRot="1" noMove="1" noResize="1" noEditPoints="1" noAdjustHandles="1" noChangeArrowheads="1" noChangeShapeType="1"/>
          </p:cNvSpPr>
          <p:nvPr>
            <p:ph type="title"/>
          </p:nvPr>
        </p:nvSpPr>
        <p:spPr/>
        <p:txBody>
          <a:bodyPr/>
          <a:lstStyle/>
          <a:p>
            <a:r>
              <a:rPr lang="en-US" dirty="0"/>
              <a:t>Figure 10-11</a:t>
            </a:r>
          </a:p>
        </p:txBody>
      </p:sp>
      <p:pic>
        <p:nvPicPr>
          <p:cNvPr id="13314" name="Picture 2" descr="How-to figure titled &quot;DIY Air Cleaner to Reduce Wildfire Smoke Indoors: Basic Design.&quot; The left side of the figure shows the needed materials: air filter, box fan, and either clamps, duct tape, or bungee cords to secure the fan to the filter. The right of the figure lists the instructions for assembly: 1. Attach the air filter to the back of the box fan; 2. Check the filter for the direction of the air flow moving from the filter through the fan; 3. Replace filters when dirty.">
            <a:extLst>
              <a:ext uri="{FF2B5EF4-FFF2-40B4-BE49-F238E27FC236}">
                <a16:creationId xmlns:a16="http://schemas.microsoft.com/office/drawing/2014/main" id="{5FC261B3-722C-89F2-9148-5DDACD09FE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42032" y="607060"/>
            <a:ext cx="7645400" cy="431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966F4419-68A8-97F9-F0F3-CC6C354F6B3E}"/>
              </a:ext>
            </a:extLst>
          </p:cNvPr>
          <p:cNvSpPr txBox="1"/>
          <p:nvPr/>
        </p:nvSpPr>
        <p:spPr>
          <a:xfrm>
            <a:off x="620430" y="5189240"/>
            <a:ext cx="3211156" cy="646331"/>
          </a:xfrm>
          <a:prstGeom prst="rect">
            <a:avLst/>
          </a:prstGeom>
          <a:noFill/>
        </p:spPr>
        <p:txBody>
          <a:bodyPr wrap="square">
            <a:spAutoFit/>
          </a:bodyPr>
          <a:lstStyle/>
          <a:p>
            <a:pPr rtl="0" fontAlgn="base">
              <a:spcBef>
                <a:spcPts val="600"/>
              </a:spcBef>
              <a:spcAft>
                <a:spcPts val="600"/>
              </a:spcAft>
              <a:buNone/>
            </a:pPr>
            <a:r>
              <a:rPr lang="en-US" b="0" i="0" dirty="0">
                <a:solidFill>
                  <a:schemeClr val="bg1"/>
                </a:solidFill>
                <a:effectLst/>
                <a:latin typeface="Aptos" panose="020B0004020202020204" pitchFamily="34" charset="0"/>
              </a:rPr>
              <a:t>Source: U.S. Environmental Protection Agency</a:t>
            </a:r>
            <a:r>
              <a:rPr lang="en-US" dirty="0">
                <a:solidFill>
                  <a:schemeClr val="bg1"/>
                </a:solidFill>
                <a:latin typeface="Aptos" panose="020B0004020202020204" pitchFamily="34" charset="0"/>
              </a:rPr>
              <a:t> (</a:t>
            </a:r>
            <a:r>
              <a:rPr lang="en-US" b="0" i="0" dirty="0">
                <a:solidFill>
                  <a:schemeClr val="bg1"/>
                </a:solidFill>
                <a:effectLst/>
                <a:latin typeface="Aptos" panose="020B0004020202020204" pitchFamily="34" charset="0"/>
              </a:rPr>
              <a:t>2021)</a:t>
            </a:r>
            <a:endParaRPr lang="en-US" b="0" i="0" dirty="0">
              <a:solidFill>
                <a:schemeClr val="bg1"/>
              </a:solidFill>
              <a:effectLst/>
              <a:latin typeface="Segoe UI" panose="020B0502040204020203" pitchFamily="34" charset="0"/>
            </a:endParaRPr>
          </a:p>
        </p:txBody>
      </p:sp>
      <p:sp>
        <p:nvSpPr>
          <p:cNvPr id="10" name="TextBox 9">
            <a:extLst>
              <a:ext uri="{FF2B5EF4-FFF2-40B4-BE49-F238E27FC236}">
                <a16:creationId xmlns:a16="http://schemas.microsoft.com/office/drawing/2014/main" id="{CAEFEE6E-517D-4591-1E0F-8E349EF7906C}"/>
              </a:ext>
            </a:extLst>
          </p:cNvPr>
          <p:cNvSpPr txBox="1"/>
          <p:nvPr/>
        </p:nvSpPr>
        <p:spPr>
          <a:xfrm>
            <a:off x="620430" y="1471485"/>
            <a:ext cx="3211156" cy="3539430"/>
          </a:xfrm>
          <a:prstGeom prst="rect">
            <a:avLst/>
          </a:prstGeom>
          <a:noFill/>
        </p:spPr>
        <p:txBody>
          <a:bodyPr wrap="square">
            <a:spAutoFit/>
          </a:bodyPr>
          <a:lstStyle/>
          <a:p>
            <a:pPr rtl="0" fontAlgn="base">
              <a:spcAft>
                <a:spcPts val="1000"/>
              </a:spcAft>
              <a:buNone/>
            </a:pPr>
            <a:r>
              <a:rPr lang="en-US" sz="2800" b="1" i="1" dirty="0">
                <a:solidFill>
                  <a:schemeClr val="bg1"/>
                </a:solidFill>
                <a:effectLst/>
                <a:latin typeface="Aptos" panose="020B0004020202020204" pitchFamily="34" charset="0"/>
              </a:rPr>
              <a:t>An affordable portable air cleaner for filtering particulate matter from indoor air during wildfire smoke  </a:t>
            </a:r>
            <a:endParaRPr lang="en-US" sz="2800" b="1"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2674411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7A0B4-F369-4D89-E63E-8675E53561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109782B-74BB-9A41-C2B7-322715B12B03}"/>
              </a:ext>
            </a:extLst>
          </p:cNvPr>
          <p:cNvSpPr>
            <a:spLocks noGrp="1"/>
          </p:cNvSpPr>
          <p:nvPr>
            <p:ph type="ctrTitle"/>
          </p:nvPr>
        </p:nvSpPr>
        <p:spPr/>
        <p:txBody>
          <a:bodyPr lIns="91440" tIns="45720" rIns="91440" bIns="45720" anchor="b"/>
          <a:lstStyle/>
          <a:p>
            <a:r>
              <a:rPr lang="en-US">
                <a:cs typeface="Frank Ruhl Libre"/>
              </a:rPr>
              <a:t>10.6 Tick and Mosquito-Borne Diseases</a:t>
            </a:r>
            <a:endParaRPr lang="en-US"/>
          </a:p>
        </p:txBody>
      </p:sp>
      <p:sp>
        <p:nvSpPr>
          <p:cNvPr id="9" name="Subtitle 8">
            <a:extLst>
              <a:ext uri="{FF2B5EF4-FFF2-40B4-BE49-F238E27FC236}">
                <a16:creationId xmlns:a16="http://schemas.microsoft.com/office/drawing/2014/main" id="{6B154E11-6441-0C74-5C39-26894EEE873B}"/>
              </a:ext>
            </a:extLst>
          </p:cNvPr>
          <p:cNvSpPr>
            <a:spLocks noGrp="1"/>
          </p:cNvSpPr>
          <p:nvPr>
            <p:ph type="subTitle" idx="1"/>
          </p:nvPr>
        </p:nvSpPr>
        <p:spPr/>
        <p:txBody>
          <a:bodyPr/>
          <a:lstStyle/>
          <a:p>
            <a:endParaRPr lang="en-US"/>
          </a:p>
        </p:txBody>
      </p:sp>
      <p:pic>
        <p:nvPicPr>
          <p:cNvPr id="8" name="Picture 7" descr="CMeC_Logo_Horizontal_Dark_Background.png">
            <a:extLst>
              <a:ext uri="{FF2B5EF4-FFF2-40B4-BE49-F238E27FC236}">
                <a16:creationId xmlns:a16="http://schemas.microsoft.com/office/drawing/2014/main" id="{B5FABE00-B0EE-8DC5-71FE-F68E4C8B7629}"/>
              </a:ext>
            </a:extLst>
          </p:cNvPr>
          <p:cNvPicPr>
            <a:picLocks noChangeAspect="1"/>
          </p:cNvPicPr>
          <p:nvPr/>
        </p:nvPicPr>
        <p:blipFill>
          <a:blip r:embed="rId2"/>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706642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ED693-5E11-28A5-3A5C-8AD8D7307D7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8EC4024-BE62-7A28-BDE3-FF3DADADF735}"/>
              </a:ext>
            </a:extLst>
          </p:cNvPr>
          <p:cNvSpPr txBox="1"/>
          <p:nvPr/>
        </p:nvSpPr>
        <p:spPr>
          <a:xfrm>
            <a:off x="616480" y="1554480"/>
            <a:ext cx="3019228" cy="3539430"/>
          </a:xfrm>
          <a:prstGeom prst="rect">
            <a:avLst/>
          </a:prstGeom>
          <a:noFill/>
        </p:spPr>
        <p:txBody>
          <a:bodyPr wrap="square" lIns="91440" tIns="45720" rIns="91440" bIns="45720" anchor="t">
            <a:spAutoFit/>
          </a:bodyPr>
          <a:lstStyle/>
          <a:p>
            <a:pPr fontAlgn="base">
              <a:spcAft>
                <a:spcPts val="1000"/>
              </a:spcAft>
            </a:pPr>
            <a:r>
              <a:rPr lang="en-US" sz="3200" b="1" i="1" dirty="0">
                <a:solidFill>
                  <a:schemeClr val="bg1"/>
                </a:solidFill>
                <a:effectLst/>
                <a:latin typeface="Aptos"/>
              </a:rPr>
              <a:t>Lyme disease incidence in Vermont</a:t>
            </a:r>
            <a:r>
              <a:rPr lang="en-US" sz="3200" b="1" i="1" dirty="0">
                <a:solidFill>
                  <a:schemeClr val="bg1"/>
                </a:solidFill>
                <a:latin typeface="Aptos"/>
              </a:rPr>
              <a:t> (cases per 100,000 people),</a:t>
            </a:r>
            <a:r>
              <a:rPr lang="en-US" sz="3200" b="1" i="1" dirty="0">
                <a:solidFill>
                  <a:schemeClr val="bg1"/>
                </a:solidFill>
                <a:effectLst/>
                <a:latin typeface="Aptos"/>
              </a:rPr>
              <a:t> 2008–2024 </a:t>
            </a:r>
            <a:endParaRPr lang="en-US" sz="3200" b="1" i="1" dirty="0">
              <a:solidFill>
                <a:schemeClr val="bg1"/>
              </a:solidFill>
              <a:effectLst/>
              <a:latin typeface="Aptos"/>
              <a:cs typeface="Segoe UI"/>
            </a:endParaRPr>
          </a:p>
        </p:txBody>
      </p:sp>
      <p:sp>
        <p:nvSpPr>
          <p:cNvPr id="3" name="Title 2">
            <a:extLst>
              <a:ext uri="{FF2B5EF4-FFF2-40B4-BE49-F238E27FC236}">
                <a16:creationId xmlns:a16="http://schemas.microsoft.com/office/drawing/2014/main" id="{6738B109-2852-F522-91EE-70FB817DA5D4}"/>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10-12</a:t>
            </a:r>
            <a:endParaRPr lang="en-US"/>
          </a:p>
        </p:txBody>
      </p:sp>
      <p:pic>
        <p:nvPicPr>
          <p:cNvPr id="14338" name="Picture 2" descr="Bar graph showing incidence (cases per 100,000 people) in Vermont between 2008 and 2024. A linear increase in cases is shown. However, in 2020 and 2021, incidence rates were very low, with 9.5 cases in 2020 and 17.8 cases in 2021 per 100,000 people. ">
            <a:extLst>
              <a:ext uri="{FF2B5EF4-FFF2-40B4-BE49-F238E27FC236}">
                <a16:creationId xmlns:a16="http://schemas.microsoft.com/office/drawing/2014/main" id="{E00003B8-B440-13DF-7CE0-A9CCF77E47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1" r="-16"/>
          <a:stretch>
            <a:fillRect/>
          </a:stretch>
        </p:blipFill>
        <p:spPr bwMode="auto">
          <a:xfrm>
            <a:off x="3635708" y="585053"/>
            <a:ext cx="8286587" cy="47184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C529A1F-F7EB-BA14-A2B0-E0C5FF34108F}"/>
              </a:ext>
            </a:extLst>
          </p:cNvPr>
          <p:cNvSpPr txBox="1"/>
          <p:nvPr/>
        </p:nvSpPr>
        <p:spPr>
          <a:xfrm>
            <a:off x="616480" y="5093910"/>
            <a:ext cx="3019228" cy="92333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Data source: Vermont Department of Health</a:t>
            </a:r>
            <a:r>
              <a:rPr lang="en-US" dirty="0">
                <a:solidFill>
                  <a:schemeClr val="bg1"/>
                </a:solidFill>
                <a:latin typeface="Aptos"/>
              </a:rPr>
              <a:t> (</a:t>
            </a:r>
            <a:r>
              <a:rPr lang="en-US" b="0" i="0" dirty="0">
                <a:solidFill>
                  <a:schemeClr val="bg1"/>
                </a:solidFill>
                <a:effectLst/>
                <a:latin typeface="Aptos"/>
              </a:rPr>
              <a:t>2025m)</a:t>
            </a:r>
            <a:endParaRPr lang="en-US" b="0" i="0" dirty="0">
              <a:solidFill>
                <a:schemeClr val="bg1"/>
              </a:solidFill>
              <a:effectLst/>
              <a:latin typeface="Aptos"/>
              <a:cs typeface="Segoe UI"/>
            </a:endParaRPr>
          </a:p>
        </p:txBody>
      </p:sp>
    </p:spTree>
    <p:extLst>
      <p:ext uri="{BB962C8B-B14F-4D97-AF65-F5344CB8AC3E}">
        <p14:creationId xmlns:p14="http://schemas.microsoft.com/office/powerpoint/2010/main" val="2463381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93D36-B0EC-DCC1-2C75-48748A23F9A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8D67042-5E1F-560A-B8D8-998DE6E58E08}"/>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10-13</a:t>
            </a:r>
            <a:endParaRPr lang="en-US"/>
          </a:p>
        </p:txBody>
      </p:sp>
      <p:grpSp>
        <p:nvGrpSpPr>
          <p:cNvPr id="7" name="Group 6">
            <a:extLst>
              <a:ext uri="{FF2B5EF4-FFF2-40B4-BE49-F238E27FC236}">
                <a16:creationId xmlns:a16="http://schemas.microsoft.com/office/drawing/2014/main" id="{8D3136B6-9A35-FA1B-AAB6-4F4723657F6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26EAC4E-E350-83B6-51E5-C9B5F5392DA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DF01F27A-EC33-2E2F-8157-47F2189B39F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37F00AE-C040-00A4-EC7E-32BFA17E116B}"/>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15362" name="Picture 2" descr="Bar graph showing the percentage of cases in which different Lyme disease symptoms are reported in Vermont. Erythema migrans (EM) rash is reported in 68% of cases. Joint pain is reported in 64%. Fatigue is reported in 63%. Fever, sweat, or chills is reported in 51%. Muscle aches are reported in 48%. Arthritis is reported in 47%. Headache is reported in 46%. Neck pain is reported in 23%. Other rash is reported in 17%. And Bell’s palsy or other nerve damage is reported in 11%.  ">
            <a:extLst>
              <a:ext uri="{FF2B5EF4-FFF2-40B4-BE49-F238E27FC236}">
                <a16:creationId xmlns:a16="http://schemas.microsoft.com/office/drawing/2014/main" id="{73272D66-A2D1-BD84-CC1A-640D3591BF0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26610" y="1002030"/>
            <a:ext cx="7327900" cy="38481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CFC28FD-56B0-CB9E-265F-2A964DF7FCAC}"/>
              </a:ext>
            </a:extLst>
          </p:cNvPr>
          <p:cNvSpPr txBox="1"/>
          <p:nvPr/>
        </p:nvSpPr>
        <p:spPr>
          <a:xfrm>
            <a:off x="620429" y="4588520"/>
            <a:ext cx="3659275" cy="646331"/>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Vermont Department of Health (2025i )</a:t>
            </a:r>
            <a:endParaRPr lang="en-US" b="0" i="0" dirty="0">
              <a:solidFill>
                <a:schemeClr val="bg1"/>
              </a:solidFill>
              <a:effectLst/>
              <a:latin typeface="Aptos"/>
              <a:cs typeface="Segoe UI"/>
            </a:endParaRPr>
          </a:p>
        </p:txBody>
      </p:sp>
      <p:sp>
        <p:nvSpPr>
          <p:cNvPr id="10" name="TextBox 9">
            <a:extLst>
              <a:ext uri="{FF2B5EF4-FFF2-40B4-BE49-F238E27FC236}">
                <a16:creationId xmlns:a16="http://schemas.microsoft.com/office/drawing/2014/main" id="{AEB2C097-CEBC-C9BB-FF33-ADECBB52832B}"/>
              </a:ext>
            </a:extLst>
          </p:cNvPr>
          <p:cNvSpPr txBox="1"/>
          <p:nvPr/>
        </p:nvSpPr>
        <p:spPr>
          <a:xfrm>
            <a:off x="620430" y="1551194"/>
            <a:ext cx="3659275" cy="1569660"/>
          </a:xfrm>
          <a:prstGeom prst="rect">
            <a:avLst/>
          </a:prstGeom>
          <a:noFill/>
        </p:spPr>
        <p:txBody>
          <a:bodyPr wrap="square">
            <a:spAutoFit/>
          </a:bodyPr>
          <a:lstStyle/>
          <a:p>
            <a:pPr rtl="0" fontAlgn="base">
              <a:spcAft>
                <a:spcPts val="1000"/>
              </a:spcAft>
              <a:buNone/>
            </a:pPr>
            <a:r>
              <a:rPr lang="en-US" sz="3200" b="1" i="1" dirty="0">
                <a:solidFill>
                  <a:schemeClr val="bg1"/>
                </a:solidFill>
                <a:effectLst/>
                <a:latin typeface="Aptos" panose="020B0004020202020204" pitchFamily="34" charset="0"/>
              </a:rPr>
              <a:t>Reported signs and symptoms of Lyme disease  </a:t>
            </a:r>
            <a:endParaRPr lang="en-US" sz="3200" b="1" i="1" dirty="0">
              <a:solidFill>
                <a:schemeClr val="bg1"/>
              </a:solidFill>
              <a:effectLst/>
              <a:latin typeface="Segoe UI" panose="020B0502040204020203" pitchFamily="34" charset="0"/>
            </a:endParaRPr>
          </a:p>
        </p:txBody>
      </p:sp>
    </p:spTree>
    <p:extLst>
      <p:ext uri="{BB962C8B-B14F-4D97-AF65-F5344CB8AC3E}">
        <p14:creationId xmlns:p14="http://schemas.microsoft.com/office/powerpoint/2010/main" val="3419055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49EE1-0ECC-0000-2F27-323D69AEEDF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20635D-1EF8-09CF-A6B8-EC6CA2807CE9}"/>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10-14</a:t>
            </a:r>
            <a:endParaRPr lang="en-US"/>
          </a:p>
        </p:txBody>
      </p:sp>
      <p:pic>
        <p:nvPicPr>
          <p:cNvPr id="16386" name="Picture 2" descr="Map of lyme disease incidence (in cases per 100,000 people) per county in Vermont in 2022. Counties are color coded by incidence rate. Rates are generally higher in southern Vermont, with Windsor County having the highest rate at 363 per 100,000 people, and Bennington County having the second-highest, 332 per 100,000 people">
            <a:extLst>
              <a:ext uri="{FF2B5EF4-FFF2-40B4-BE49-F238E27FC236}">
                <a16:creationId xmlns:a16="http://schemas.microsoft.com/office/drawing/2014/main" id="{8CE159E7-F3F7-89B4-64D7-94F10138DA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5400" y="339664"/>
            <a:ext cx="4281770" cy="618803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B5B9A41-A859-F588-F3F7-7C335750A757}"/>
              </a:ext>
            </a:extLst>
          </p:cNvPr>
          <p:cNvSpPr txBox="1"/>
          <p:nvPr/>
        </p:nvSpPr>
        <p:spPr>
          <a:xfrm>
            <a:off x="620429" y="3275111"/>
            <a:ext cx="6103620" cy="369332"/>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Vermont Department of Health</a:t>
            </a:r>
            <a:r>
              <a:rPr lang="en-US" dirty="0">
                <a:solidFill>
                  <a:schemeClr val="bg1"/>
                </a:solidFill>
                <a:latin typeface="Aptos"/>
              </a:rPr>
              <a:t> (2</a:t>
            </a:r>
            <a:r>
              <a:rPr lang="en-US" b="0" i="0" dirty="0">
                <a:solidFill>
                  <a:schemeClr val="bg1"/>
                </a:solidFill>
                <a:effectLst/>
                <a:latin typeface="Aptos"/>
              </a:rPr>
              <a:t>025i )</a:t>
            </a:r>
            <a:endParaRPr lang="en-US" b="0" i="0" dirty="0">
              <a:solidFill>
                <a:schemeClr val="bg1"/>
              </a:solidFill>
              <a:effectLst/>
              <a:latin typeface="Aptos"/>
              <a:cs typeface="Segoe UI"/>
            </a:endParaRPr>
          </a:p>
        </p:txBody>
      </p:sp>
      <p:sp>
        <p:nvSpPr>
          <p:cNvPr id="10" name="TextBox 9">
            <a:extLst>
              <a:ext uri="{FF2B5EF4-FFF2-40B4-BE49-F238E27FC236}">
                <a16:creationId xmlns:a16="http://schemas.microsoft.com/office/drawing/2014/main" id="{4FB2209A-E21F-5A1D-69B6-0D77067D31A7}"/>
              </a:ext>
            </a:extLst>
          </p:cNvPr>
          <p:cNvSpPr txBox="1"/>
          <p:nvPr/>
        </p:nvSpPr>
        <p:spPr>
          <a:xfrm>
            <a:off x="620430" y="1557339"/>
            <a:ext cx="6104586" cy="1077218"/>
          </a:xfrm>
          <a:prstGeom prst="rect">
            <a:avLst/>
          </a:prstGeom>
          <a:noFill/>
        </p:spPr>
        <p:txBody>
          <a:bodyPr wrap="square" lIns="91440" tIns="45720" rIns="91440" bIns="45720" anchor="t">
            <a:spAutoFit/>
          </a:bodyPr>
          <a:lstStyle/>
          <a:p>
            <a:pPr fontAlgn="base">
              <a:spcAft>
                <a:spcPts val="1000"/>
              </a:spcAft>
            </a:pPr>
            <a:r>
              <a:rPr lang="en-US" sz="3200" b="1" i="1">
                <a:solidFill>
                  <a:schemeClr val="bg1"/>
                </a:solidFill>
                <a:effectLst/>
                <a:latin typeface="Aptos"/>
              </a:rPr>
              <a:t>Lyme disease incidence (cases per 100,000 people</a:t>
            </a:r>
            <a:r>
              <a:rPr lang="en-US" sz="3200" b="1" i="1">
                <a:solidFill>
                  <a:schemeClr val="bg1"/>
                </a:solidFill>
                <a:latin typeface="Aptos"/>
              </a:rPr>
              <a:t>), </a:t>
            </a:r>
            <a:r>
              <a:rPr lang="en-US" sz="3200" b="1" i="1">
                <a:solidFill>
                  <a:schemeClr val="bg1"/>
                </a:solidFill>
                <a:effectLst/>
                <a:latin typeface="Aptos"/>
              </a:rPr>
              <a:t>2022  </a:t>
            </a:r>
            <a:endParaRPr lang="en-US" sz="3200" b="1" i="1">
              <a:solidFill>
                <a:schemeClr val="bg1"/>
              </a:solidFill>
              <a:effectLst/>
              <a:latin typeface="Aptos"/>
              <a:cs typeface="Segoe UI"/>
            </a:endParaRPr>
          </a:p>
        </p:txBody>
      </p:sp>
    </p:spTree>
    <p:extLst>
      <p:ext uri="{BB962C8B-B14F-4D97-AF65-F5344CB8AC3E}">
        <p14:creationId xmlns:p14="http://schemas.microsoft.com/office/powerpoint/2010/main" val="836961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77F05-E34C-E573-7E92-C080F34DAD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D899C61-15EB-E381-7A76-5003687CF476}"/>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10-15</a:t>
            </a:r>
            <a:endParaRPr lang="en-US"/>
          </a:p>
        </p:txBody>
      </p:sp>
      <p:grpSp>
        <p:nvGrpSpPr>
          <p:cNvPr id="7" name="Group 6">
            <a:extLst>
              <a:ext uri="{FF2B5EF4-FFF2-40B4-BE49-F238E27FC236}">
                <a16:creationId xmlns:a16="http://schemas.microsoft.com/office/drawing/2014/main" id="{6297B371-06E5-EBC2-03FC-5F3A4C9DC5B1}"/>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DBA1FC7-CA8F-AFBA-BB6B-40D2D34012B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8C1E884-5672-DA73-5F13-1ABAB1C128D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3F2B719F-45EB-B0A7-4278-79D11995E4A2}"/>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17410" name="Picture 2" descr="Bar graph of statewide anaplasmosis incidence, the cases per 100,00 people, in Vermont from 2008 to 2024. Cases increase from less than one per 100,000 from 2008 through 2010 to in the range of 70 to 90 cases per 100,000 people in 2019, 2022, 2023, and 2024. Rates were low in 2020 and 2021.">
            <a:extLst>
              <a:ext uri="{FF2B5EF4-FFF2-40B4-BE49-F238E27FC236}">
                <a16:creationId xmlns:a16="http://schemas.microsoft.com/office/drawing/2014/main" id="{EE5D065C-6A78-FC76-4D99-EF4F2A6D9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6379" y="413185"/>
            <a:ext cx="8020039" cy="464058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35B25F5-ADD7-2563-CE36-8E46B33D5A53}"/>
              </a:ext>
            </a:extLst>
          </p:cNvPr>
          <p:cNvSpPr txBox="1"/>
          <p:nvPr/>
        </p:nvSpPr>
        <p:spPr>
          <a:xfrm>
            <a:off x="694700" y="4811484"/>
            <a:ext cx="2972693" cy="52322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1400" b="0" i="0" dirty="0">
                <a:solidFill>
                  <a:schemeClr val="bg1">
                    <a:lumMod val="76000"/>
                  </a:schemeClr>
                </a:solidFill>
                <a:effectLst/>
                <a:latin typeface="Aptos"/>
              </a:rPr>
              <a:t>Source: Vermont Department of Health (2025m)</a:t>
            </a:r>
            <a:endParaRPr lang="en-US" sz="1400" b="0" i="0" dirty="0">
              <a:solidFill>
                <a:schemeClr val="bg1">
                  <a:lumMod val="76000"/>
                </a:schemeClr>
              </a:solidFill>
              <a:effectLst/>
              <a:latin typeface="Aptos"/>
              <a:cs typeface="Segoe UI"/>
            </a:endParaRPr>
          </a:p>
        </p:txBody>
      </p:sp>
      <p:sp>
        <p:nvSpPr>
          <p:cNvPr id="10" name="TextBox 9">
            <a:extLst>
              <a:ext uri="{FF2B5EF4-FFF2-40B4-BE49-F238E27FC236}">
                <a16:creationId xmlns:a16="http://schemas.microsoft.com/office/drawing/2014/main" id="{C2795F8E-3311-6B81-37F8-2B5A6F214844}"/>
              </a:ext>
            </a:extLst>
          </p:cNvPr>
          <p:cNvSpPr txBox="1"/>
          <p:nvPr/>
        </p:nvSpPr>
        <p:spPr>
          <a:xfrm>
            <a:off x="620958" y="1553930"/>
            <a:ext cx="2972693" cy="3108543"/>
          </a:xfrm>
          <a:prstGeom prst="rect">
            <a:avLst/>
          </a:prstGeom>
          <a:noFill/>
        </p:spPr>
        <p:txBody>
          <a:bodyPr wrap="square" lIns="91440" tIns="45720" rIns="91440" bIns="45720" anchor="t">
            <a:spAutoFit/>
          </a:bodyPr>
          <a:lstStyle/>
          <a:p>
            <a:pPr fontAlgn="base">
              <a:spcAft>
                <a:spcPts val="1000"/>
              </a:spcAft>
            </a:pPr>
            <a:r>
              <a:rPr lang="en-US" sz="2800" b="1" i="1" dirty="0">
                <a:solidFill>
                  <a:schemeClr val="bg1"/>
                </a:solidFill>
                <a:effectLst/>
                <a:latin typeface="Aptos"/>
              </a:rPr>
              <a:t>Statewide incidence of anaplasmosis in Vermont</a:t>
            </a:r>
            <a:r>
              <a:rPr lang="en-US" sz="2800" b="1" i="1" dirty="0">
                <a:solidFill>
                  <a:schemeClr val="bg1"/>
                </a:solidFill>
                <a:latin typeface="Aptos"/>
              </a:rPr>
              <a:t> (cases per 100,000 people), 2008–2024</a:t>
            </a:r>
            <a:r>
              <a:rPr lang="en-US" sz="2800" b="1" i="1" dirty="0">
                <a:solidFill>
                  <a:schemeClr val="bg1"/>
                </a:solidFill>
                <a:effectLst/>
                <a:latin typeface="Aptos"/>
              </a:rPr>
              <a:t> </a:t>
            </a:r>
          </a:p>
        </p:txBody>
      </p:sp>
    </p:spTree>
    <p:extLst>
      <p:ext uri="{BB962C8B-B14F-4D97-AF65-F5344CB8AC3E}">
        <p14:creationId xmlns:p14="http://schemas.microsoft.com/office/powerpoint/2010/main" val="33833002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F3CC48-BC50-3938-4D61-EF531FFD078F}"/>
              </a:ext>
            </a:extLst>
          </p:cNvPr>
          <p:cNvSpPr>
            <a:spLocks noGrp="1"/>
          </p:cNvSpPr>
          <p:nvPr>
            <p:ph type="title"/>
          </p:nvPr>
        </p:nvSpPr>
        <p:spPr/>
        <p:txBody>
          <a:bodyPr lIns="91440" tIns="45720" rIns="91440" bIns="45720" anchor="ctr">
            <a:normAutofit/>
          </a:bodyPr>
          <a:lstStyle/>
          <a:p>
            <a:r>
              <a:rPr lang="en-US">
                <a:cs typeface="Times New Roman"/>
              </a:rPr>
              <a:t>Figure 10-16</a:t>
            </a:r>
            <a:endParaRPr lang="en-US"/>
          </a:p>
        </p:txBody>
      </p:sp>
      <p:pic>
        <p:nvPicPr>
          <p:cNvPr id="4" name="Picture 3" descr="Map of Vermont counties with color-coded incidence rates of anaplasmosis per county in 2022. Windsor has the highest rate: 194 per 100,00 people. Bennington had the seond highest: 182 per 100,000 people. Generally, rates were higher in southern counties&#10;">
            <a:extLst>
              <a:ext uri="{FF2B5EF4-FFF2-40B4-BE49-F238E27FC236}">
                <a16:creationId xmlns:a16="http://schemas.microsoft.com/office/drawing/2014/main" id="{6182ABE0-0C1C-5207-B05B-CBF0FFE63DAA}"/>
              </a:ext>
            </a:extLst>
          </p:cNvPr>
          <p:cNvPicPr>
            <a:picLocks noChangeAspect="1"/>
          </p:cNvPicPr>
          <p:nvPr/>
        </p:nvPicPr>
        <p:blipFill>
          <a:blip r:embed="rId2"/>
          <a:stretch>
            <a:fillRect/>
          </a:stretch>
        </p:blipFill>
        <p:spPr>
          <a:xfrm>
            <a:off x="7866217" y="238938"/>
            <a:ext cx="3821215" cy="6380123"/>
          </a:xfrm>
          <a:prstGeom prst="rect">
            <a:avLst/>
          </a:prstGeom>
        </p:spPr>
      </p:pic>
      <p:sp>
        <p:nvSpPr>
          <p:cNvPr id="5" name="TextBox 4">
            <a:extLst>
              <a:ext uri="{FF2B5EF4-FFF2-40B4-BE49-F238E27FC236}">
                <a16:creationId xmlns:a16="http://schemas.microsoft.com/office/drawing/2014/main" id="{3CE3AF27-734F-92B6-8753-A0CFC15D3BA3}"/>
              </a:ext>
            </a:extLst>
          </p:cNvPr>
          <p:cNvSpPr txBox="1"/>
          <p:nvPr/>
        </p:nvSpPr>
        <p:spPr>
          <a:xfrm>
            <a:off x="620429" y="1662172"/>
            <a:ext cx="6771966"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dirty="0">
                <a:solidFill>
                  <a:schemeClr val="bg1"/>
                </a:solidFill>
                <a:latin typeface="Aptos"/>
                <a:ea typeface="Aptos"/>
                <a:cs typeface="Aptos"/>
              </a:rPr>
              <a:t>Anaplasmosis disease incidence (cases per 100,000 people), 2022</a:t>
            </a:r>
            <a:endParaRPr lang="en-US" sz="3200" b="1" i="1" dirty="0">
              <a:solidFill>
                <a:schemeClr val="bg1"/>
              </a:solidFill>
            </a:endParaRPr>
          </a:p>
        </p:txBody>
      </p:sp>
      <p:sp>
        <p:nvSpPr>
          <p:cNvPr id="6" name="TextBox 5">
            <a:extLst>
              <a:ext uri="{FF2B5EF4-FFF2-40B4-BE49-F238E27FC236}">
                <a16:creationId xmlns:a16="http://schemas.microsoft.com/office/drawing/2014/main" id="{380DF78E-44B9-A6AD-5E0F-979D701F1112}"/>
              </a:ext>
            </a:extLst>
          </p:cNvPr>
          <p:cNvSpPr txBox="1"/>
          <p:nvPr/>
        </p:nvSpPr>
        <p:spPr>
          <a:xfrm>
            <a:off x="620429" y="3134836"/>
            <a:ext cx="609600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chemeClr val="bg1"/>
                </a:solidFill>
              </a:rPr>
              <a:t>Source: Vermont Department of Health (2025k)</a:t>
            </a:r>
          </a:p>
          <a:p>
            <a:pPr algn="ctr"/>
            <a:endParaRPr lang="en-US" sz="2800" dirty="0">
              <a:solidFill>
                <a:schemeClr val="bg1"/>
              </a:solidFill>
            </a:endParaRPr>
          </a:p>
        </p:txBody>
      </p:sp>
    </p:spTree>
    <p:extLst>
      <p:ext uri="{BB962C8B-B14F-4D97-AF65-F5344CB8AC3E}">
        <p14:creationId xmlns:p14="http://schemas.microsoft.com/office/powerpoint/2010/main" val="11204642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9DC61-2BA1-7199-39DC-3C8F5A3B6812}"/>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6136BD74-947F-47AF-B7FA-75FE0FC46AD8}"/>
              </a:ext>
            </a:extLst>
          </p:cNvPr>
          <p:cNvSpPr txBox="1"/>
          <p:nvPr/>
        </p:nvSpPr>
        <p:spPr>
          <a:xfrm>
            <a:off x="620430" y="1551194"/>
            <a:ext cx="2820806" cy="2677656"/>
          </a:xfrm>
          <a:prstGeom prst="rect">
            <a:avLst/>
          </a:prstGeom>
          <a:noFill/>
        </p:spPr>
        <p:txBody>
          <a:bodyPr wrap="square" lIns="91440" tIns="45720" rIns="91440" bIns="45720" anchor="t">
            <a:spAutoFit/>
          </a:bodyPr>
          <a:lstStyle/>
          <a:p>
            <a:pPr fontAlgn="base"/>
            <a:r>
              <a:rPr lang="en-US" sz="2800" b="1" i="1" dirty="0">
                <a:solidFill>
                  <a:schemeClr val="bg1"/>
                </a:solidFill>
              </a:rPr>
              <a:t>Incidence of babesiosis in Vermont (cases per 100,000 people), 2008 to 2024  </a:t>
            </a:r>
          </a:p>
        </p:txBody>
      </p:sp>
      <p:sp>
        <p:nvSpPr>
          <p:cNvPr id="3" name="Title 2">
            <a:extLst>
              <a:ext uri="{FF2B5EF4-FFF2-40B4-BE49-F238E27FC236}">
                <a16:creationId xmlns:a16="http://schemas.microsoft.com/office/drawing/2014/main" id="{4CAFF770-AB79-F531-8B68-65CAB5DDC422}"/>
              </a:ext>
            </a:extLst>
          </p:cNvPr>
          <p:cNvSpPr>
            <a:spLocks noGrp="1" noRot="1" noMove="1" noResize="1" noEditPoints="1" noAdjustHandles="1" noChangeArrowheads="1" noChangeShapeType="1"/>
          </p:cNvSpPr>
          <p:nvPr>
            <p:ph type="title"/>
          </p:nvPr>
        </p:nvSpPr>
        <p:spPr/>
        <p:txBody>
          <a:bodyPr/>
          <a:lstStyle/>
          <a:p>
            <a:r>
              <a:rPr lang="en-US"/>
              <a:t>Figure 10-17</a:t>
            </a:r>
          </a:p>
        </p:txBody>
      </p:sp>
      <p:pic>
        <p:nvPicPr>
          <p:cNvPr id="18434" name="Picture 2" descr="Bar graph showing statewide incidence of babesiosis, cases per 100,000 people, in Vermont between 2008 and 2024.  Incidence increases at a relatively linear rate when excluding low rates during 2020 and 2021. In 2008, there were 0.6 cases per 100,000 people, and in 2024, there were 10.3 cases per 100,000 people.&#10;">
            <a:extLst>
              <a:ext uri="{FF2B5EF4-FFF2-40B4-BE49-F238E27FC236}">
                <a16:creationId xmlns:a16="http://schemas.microsoft.com/office/drawing/2014/main" id="{06EF779A-FA97-DB5B-4AB9-D2559317E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2327" y="542848"/>
            <a:ext cx="8469673" cy="53035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29F30B1-5A63-3D06-0346-EAF94490F808}"/>
              </a:ext>
            </a:extLst>
          </p:cNvPr>
          <p:cNvSpPr txBox="1"/>
          <p:nvPr/>
        </p:nvSpPr>
        <p:spPr>
          <a:xfrm>
            <a:off x="620429" y="4506587"/>
            <a:ext cx="2820805" cy="1292662"/>
          </a:xfrm>
          <a:prstGeom prst="rect">
            <a:avLst/>
          </a:prstGeom>
          <a:noFill/>
        </p:spPr>
        <p:txBody>
          <a:bodyPr wrap="square" lIns="91440" tIns="45720" rIns="91440" bIns="45720" rtlCol="0" anchor="t">
            <a:spAutoFit/>
          </a:bodyPr>
          <a:lstStyle/>
          <a:p>
            <a:pPr fontAlgn="base"/>
            <a:r>
              <a:rPr lang="en-US" dirty="0">
                <a:solidFill>
                  <a:schemeClr val="bg1"/>
                </a:solidFill>
              </a:rPr>
              <a:t>Source: Vermont Department of Health (2025m)</a:t>
            </a:r>
          </a:p>
          <a:p>
            <a:endParaRPr lang="en-US" sz="2400" dirty="0">
              <a:solidFill>
                <a:schemeClr val="bg1"/>
              </a:solidFill>
            </a:endParaRPr>
          </a:p>
        </p:txBody>
      </p:sp>
    </p:spTree>
    <p:extLst>
      <p:ext uri="{BB962C8B-B14F-4D97-AF65-F5344CB8AC3E}">
        <p14:creationId xmlns:p14="http://schemas.microsoft.com/office/powerpoint/2010/main" val="518329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F67BA7-A17B-DB1C-4022-EE1FCA3301F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BFA93C4-0C7F-E681-5483-D4CA76E52388}"/>
              </a:ext>
            </a:extLst>
          </p:cNvPr>
          <p:cNvSpPr>
            <a:spLocks noGrp="1"/>
          </p:cNvSpPr>
          <p:nvPr>
            <p:ph type="title"/>
          </p:nvPr>
        </p:nvSpPr>
        <p:spPr/>
        <p:txBody>
          <a:bodyPr lIns="91440" tIns="45720" rIns="91440" bIns="45720" anchor="ctr">
            <a:normAutofit/>
          </a:bodyPr>
          <a:lstStyle/>
          <a:p>
            <a:r>
              <a:rPr lang="en-US">
                <a:cs typeface="Times New Roman"/>
              </a:rPr>
              <a:t>Figure 10-18</a:t>
            </a:r>
            <a:endParaRPr lang="en-US"/>
          </a:p>
        </p:txBody>
      </p:sp>
      <p:pic>
        <p:nvPicPr>
          <p:cNvPr id="4" name="Picture 3" descr="A map of Vermont with counties color coded by level of babesiosis incidence in 2022. Windsor county had the highest: 31 cases per 100,000 people. Bennington county had the second highest: 24 per 100,000. Generally, incidence rates were higher in the southern counties">
            <a:extLst>
              <a:ext uri="{FF2B5EF4-FFF2-40B4-BE49-F238E27FC236}">
                <a16:creationId xmlns:a16="http://schemas.microsoft.com/office/drawing/2014/main" id="{DF4D50CB-6481-5C80-6EA8-2805ED47BED0}"/>
              </a:ext>
            </a:extLst>
          </p:cNvPr>
          <p:cNvPicPr>
            <a:picLocks noChangeAspect="1"/>
          </p:cNvPicPr>
          <p:nvPr/>
        </p:nvPicPr>
        <p:blipFill>
          <a:blip r:embed="rId2"/>
          <a:stretch>
            <a:fillRect/>
          </a:stretch>
        </p:blipFill>
        <p:spPr>
          <a:xfrm>
            <a:off x="7152353" y="456892"/>
            <a:ext cx="3190568" cy="5317409"/>
          </a:xfrm>
          <a:prstGeom prst="rect">
            <a:avLst/>
          </a:prstGeom>
        </p:spPr>
      </p:pic>
      <p:sp>
        <p:nvSpPr>
          <p:cNvPr id="5" name="TextBox 4">
            <a:extLst>
              <a:ext uri="{FF2B5EF4-FFF2-40B4-BE49-F238E27FC236}">
                <a16:creationId xmlns:a16="http://schemas.microsoft.com/office/drawing/2014/main" id="{C204096C-F1E7-23D0-35CF-5671FBA22EE8}"/>
              </a:ext>
            </a:extLst>
          </p:cNvPr>
          <p:cNvSpPr txBox="1"/>
          <p:nvPr/>
        </p:nvSpPr>
        <p:spPr>
          <a:xfrm>
            <a:off x="620661" y="1554726"/>
            <a:ext cx="607756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i="1" dirty="0">
                <a:solidFill>
                  <a:schemeClr val="bg1"/>
                </a:solidFill>
                <a:latin typeface="Aptos"/>
                <a:ea typeface="Aptos"/>
                <a:cs typeface="Aptos"/>
              </a:rPr>
              <a:t>Babesiosis disease incidence (cases per 100,000 people), 2022 </a:t>
            </a:r>
            <a:endParaRPr lang="en-US" sz="3200" b="1" i="1" dirty="0">
              <a:solidFill>
                <a:schemeClr val="bg1"/>
              </a:solidFill>
            </a:endParaRPr>
          </a:p>
        </p:txBody>
      </p:sp>
      <p:sp>
        <p:nvSpPr>
          <p:cNvPr id="6" name="TextBox 5">
            <a:extLst>
              <a:ext uri="{FF2B5EF4-FFF2-40B4-BE49-F238E27FC236}">
                <a16:creationId xmlns:a16="http://schemas.microsoft.com/office/drawing/2014/main" id="{D6ACA6DE-EB6A-822F-547D-A61043320630}"/>
              </a:ext>
            </a:extLst>
          </p:cNvPr>
          <p:cNvSpPr txBox="1"/>
          <p:nvPr/>
        </p:nvSpPr>
        <p:spPr>
          <a:xfrm>
            <a:off x="620429" y="3204154"/>
            <a:ext cx="6096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chemeClr val="bg1"/>
                </a:solidFill>
              </a:rPr>
              <a:t>Source: Vermont Department of Health (2025l)</a:t>
            </a:r>
          </a:p>
        </p:txBody>
      </p:sp>
    </p:spTree>
    <p:extLst>
      <p:ext uri="{BB962C8B-B14F-4D97-AF65-F5344CB8AC3E}">
        <p14:creationId xmlns:p14="http://schemas.microsoft.com/office/powerpoint/2010/main" val="19140070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60976-6815-0B27-A777-7C960ADA11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F9A052-CBAD-D25E-65BE-6420A731167A}"/>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dirty="0">
                <a:cs typeface="Times New Roman"/>
              </a:rPr>
              <a:t>Figure 10-19</a:t>
            </a:r>
            <a:endParaRPr lang="en-US" dirty="0"/>
          </a:p>
        </p:txBody>
      </p:sp>
      <p:grpSp>
        <p:nvGrpSpPr>
          <p:cNvPr id="7" name="Group 6">
            <a:extLst>
              <a:ext uri="{FF2B5EF4-FFF2-40B4-BE49-F238E27FC236}">
                <a16:creationId xmlns:a16="http://schemas.microsoft.com/office/drawing/2014/main" id="{2EFED058-8911-D743-3279-0406BA26876E}"/>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3D830812-F74D-6B7F-5698-1564B4EB84A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A7F5A0FB-A80B-9870-FE75-085F149BD54C}"/>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AB1B22F-E6FC-1645-B99C-1C4A78F018AD}"/>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19458" name="Picture 2" descr="Graph shows bar graph of symptomatic human cases of west nile virus and a line graph of the percent of mosquito pools that tested postive for west nile virus per year in Vermont, from 2003-2025. There are no clear trends over time, but increases in the percent of positive pools seems to correspond with cases.">
            <a:extLst>
              <a:ext uri="{FF2B5EF4-FFF2-40B4-BE49-F238E27FC236}">
                <a16:creationId xmlns:a16="http://schemas.microsoft.com/office/drawing/2014/main" id="{8A6E107A-03C0-D0D3-6566-9BA1423A1F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47855" y="1472952"/>
            <a:ext cx="6544633" cy="39120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F9BE846-5018-31DE-D34B-EA9C7F550545}"/>
              </a:ext>
            </a:extLst>
          </p:cNvPr>
          <p:cNvSpPr txBox="1"/>
          <p:nvPr/>
        </p:nvSpPr>
        <p:spPr>
          <a:xfrm>
            <a:off x="620430" y="3172028"/>
            <a:ext cx="4727425" cy="2677656"/>
          </a:xfrm>
          <a:prstGeom prst="rect">
            <a:avLst/>
          </a:prstGeom>
          <a:noFill/>
        </p:spPr>
        <p:txBody>
          <a:bodyPr wrap="square" lIns="91440" tIns="45720" rIns="91440" bIns="45720" anchor="t">
            <a:spAutoFit/>
          </a:bodyPr>
          <a:lstStyle/>
          <a:p>
            <a:r>
              <a:rPr lang="en-US" sz="1400" dirty="0">
                <a:solidFill>
                  <a:schemeClr val="bg1"/>
                </a:solidFill>
              </a:rPr>
              <a:t>Source: Agency of Agriculture Food and Markets (2026); Vermont Agency of Agriculture, Food &amp; Markets &amp; Vermont Department of Health (2024); Vermont Department of Health (2025h, t)</a:t>
            </a:r>
          </a:p>
          <a:p>
            <a:r>
              <a:rPr lang="en-US" sz="1400" dirty="0">
                <a:solidFill>
                  <a:schemeClr val="bg1"/>
                </a:solidFill>
              </a:rPr>
              <a:t>Note: Human cases were counted from VDH-related sources. Cases from 2003–2023 were found in the Arbovirus Surveillance and Response Plan. Cases from 2024 were found in the 2024 Mosquito-Borne Virus Surveillance Report. Cases from 2025 were from the VDH website. The percent of pools that tested positive for WNV was taken from VAAFM’s annual Mosquito Surveillance Reports from 2023–2025.</a:t>
            </a:r>
          </a:p>
        </p:txBody>
      </p:sp>
      <p:sp>
        <p:nvSpPr>
          <p:cNvPr id="10" name="TextBox 9">
            <a:extLst>
              <a:ext uri="{FF2B5EF4-FFF2-40B4-BE49-F238E27FC236}">
                <a16:creationId xmlns:a16="http://schemas.microsoft.com/office/drawing/2014/main" id="{89804382-4919-F536-578A-2071D62C2F64}"/>
              </a:ext>
            </a:extLst>
          </p:cNvPr>
          <p:cNvSpPr txBox="1"/>
          <p:nvPr/>
        </p:nvSpPr>
        <p:spPr>
          <a:xfrm>
            <a:off x="620430" y="1471962"/>
            <a:ext cx="4727425" cy="1631216"/>
          </a:xfrm>
          <a:prstGeom prst="rect">
            <a:avLst/>
          </a:prstGeom>
          <a:noFill/>
        </p:spPr>
        <p:txBody>
          <a:bodyPr wrap="square" lIns="91440" tIns="45720" rIns="91440" bIns="45720" anchor="t">
            <a:spAutoFit/>
          </a:bodyPr>
          <a:lstStyle/>
          <a:p>
            <a:r>
              <a:rPr lang="en-US" sz="2000" b="1" i="1" dirty="0">
                <a:solidFill>
                  <a:schemeClr val="bg1"/>
                </a:solidFill>
              </a:rPr>
              <a:t>Figure 10‑19 Symptomatic human cases of West Nile virus (WNV), 2003–2024 (y-axis, left) and percent of mosquito pools positive for WNV, 2003–2025 (y-axis, right) </a:t>
            </a:r>
          </a:p>
        </p:txBody>
      </p:sp>
    </p:spTree>
    <p:extLst>
      <p:ext uri="{BB962C8B-B14F-4D97-AF65-F5344CB8AC3E}">
        <p14:creationId xmlns:p14="http://schemas.microsoft.com/office/powerpoint/2010/main" val="3864755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ADC6B-A12F-D5DD-555B-B771ADCD5B2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BEEEB2-5009-4158-E51E-19A756586195}"/>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10-20</a:t>
            </a:r>
            <a:endParaRPr lang="en-US"/>
          </a:p>
        </p:txBody>
      </p:sp>
      <p:pic>
        <p:nvPicPr>
          <p:cNvPr id="20482" name="Picture 2" descr="Graph showing bars of symptomatic human cases of EEE and a line graph of the percent of mosquito pools that tested positive for EEE per year in Vermont from 2012 to 2025. Cases only occur in 2012 and 2024, which is also when the percent of positive pools spikes.">
            <a:extLst>
              <a:ext uri="{FF2B5EF4-FFF2-40B4-BE49-F238E27FC236}">
                <a16:creationId xmlns:a16="http://schemas.microsoft.com/office/drawing/2014/main" id="{D0157FA2-DBD2-3D51-86FD-B7492B2F5C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50169" y="1168301"/>
            <a:ext cx="6515789" cy="458013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D63B695-7CBA-CBAD-B73A-98D940291E82}"/>
              </a:ext>
            </a:extLst>
          </p:cNvPr>
          <p:cNvSpPr txBox="1"/>
          <p:nvPr/>
        </p:nvSpPr>
        <p:spPr>
          <a:xfrm>
            <a:off x="626575" y="2759372"/>
            <a:ext cx="4591561" cy="3585597"/>
          </a:xfrm>
          <a:prstGeom prst="rect">
            <a:avLst/>
          </a:prstGeom>
          <a:noFill/>
        </p:spPr>
        <p:txBody>
          <a:bodyPr wrap="square" lIns="91440" tIns="45720" rIns="91440" bIns="45720" anchor="t">
            <a:spAutoFit/>
          </a:bodyPr>
          <a:lstStyle/>
          <a:p>
            <a:r>
              <a:rPr lang="en-US" sz="1600" dirty="0">
                <a:solidFill>
                  <a:schemeClr val="bg1"/>
                </a:solidFill>
              </a:rPr>
              <a:t>Source: Agency of Agriculture Food and Markets (2026); Vermont Agency of Agriculture, Food &amp; Markets &amp; Vermont Department of Health (2024); Vermont Department of Health (2025h, t)</a:t>
            </a:r>
          </a:p>
          <a:p>
            <a:r>
              <a:rPr lang="en-US" sz="1600" dirty="0">
                <a:solidFill>
                  <a:schemeClr val="bg1"/>
                </a:solidFill>
              </a:rPr>
              <a:t>Note: Human cases were counted from VDH-related sources. Cases from 2003–2023 were found in the Arbovirus Surveillance and Response Plan. Cases from 2024 were found in the 2024 Mosquito-Borne Virus Surveillance Report. Cases from 2025 were from the VDH website. The percent of pools that tested positive for EEE was taken from VAAFM’s annual Mosquito Surveillance Reports from 2023–2025. </a:t>
            </a:r>
          </a:p>
          <a:p>
            <a:pPr algn="just" rtl="0" fontAlgn="base">
              <a:spcBef>
                <a:spcPts val="600"/>
              </a:spcBef>
              <a:spcAft>
                <a:spcPts val="600"/>
              </a:spcAft>
              <a:buNone/>
            </a:pPr>
            <a:endParaRPr lang="en-US" sz="1200" b="0" i="0" dirty="0">
              <a:solidFill>
                <a:schemeClr val="bg1"/>
              </a:solidFill>
              <a:effectLst/>
            </a:endParaRPr>
          </a:p>
        </p:txBody>
      </p:sp>
      <p:sp>
        <p:nvSpPr>
          <p:cNvPr id="10" name="TextBox 9">
            <a:extLst>
              <a:ext uri="{FF2B5EF4-FFF2-40B4-BE49-F238E27FC236}">
                <a16:creationId xmlns:a16="http://schemas.microsoft.com/office/drawing/2014/main" id="{3415F132-3EE9-11E3-69B7-089168F44626}"/>
              </a:ext>
            </a:extLst>
          </p:cNvPr>
          <p:cNvSpPr txBox="1"/>
          <p:nvPr/>
        </p:nvSpPr>
        <p:spPr>
          <a:xfrm>
            <a:off x="623502" y="1501408"/>
            <a:ext cx="4597706" cy="1200329"/>
          </a:xfrm>
          <a:prstGeom prst="rect">
            <a:avLst/>
          </a:prstGeom>
          <a:noFill/>
        </p:spPr>
        <p:txBody>
          <a:bodyPr wrap="square" lIns="91440" tIns="45720" rIns="91440" bIns="45720" anchor="t">
            <a:spAutoFit/>
          </a:bodyPr>
          <a:lstStyle/>
          <a:p>
            <a:pPr algn="just" fontAlgn="base">
              <a:spcAft>
                <a:spcPts val="1000"/>
              </a:spcAft>
            </a:pPr>
            <a:r>
              <a:rPr lang="en-US" b="1" i="1" dirty="0">
                <a:solidFill>
                  <a:schemeClr val="bg1"/>
                </a:solidFill>
                <a:latin typeface="Aptos"/>
              </a:rPr>
              <a:t>Symptomatic human cases of Eastern Equine Encephalitis (EEE) (y-axis, left) and percent of </a:t>
            </a:r>
            <a:r>
              <a:rPr lang="en-US" b="1" i="1" dirty="0">
                <a:solidFill>
                  <a:schemeClr val="bg1"/>
                </a:solidFill>
                <a:effectLst/>
                <a:latin typeface="Aptos"/>
              </a:rPr>
              <a:t>mosquito</a:t>
            </a:r>
            <a:r>
              <a:rPr lang="en-US" b="1" i="1" dirty="0">
                <a:solidFill>
                  <a:schemeClr val="bg1"/>
                </a:solidFill>
                <a:latin typeface="Aptos"/>
              </a:rPr>
              <a:t> pools testing positive for EEE, 2012-2025 (y-axis, right)</a:t>
            </a:r>
            <a:endParaRPr lang="en-US" b="1" i="1" dirty="0">
              <a:solidFill>
                <a:schemeClr val="bg1"/>
              </a:solidFill>
              <a:effectLst/>
              <a:latin typeface="Aptos"/>
              <a:cs typeface="Segoe UI"/>
            </a:endParaRPr>
          </a:p>
        </p:txBody>
      </p:sp>
    </p:spTree>
    <p:extLst>
      <p:ext uri="{BB962C8B-B14F-4D97-AF65-F5344CB8AC3E}">
        <p14:creationId xmlns:p14="http://schemas.microsoft.com/office/powerpoint/2010/main" val="401194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DE89D-02E5-FBF8-F7F3-FC1956E702E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0952CF-FEDE-8426-90B8-D00CC5327F0C}"/>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10-21</a:t>
            </a:r>
            <a:endParaRPr lang="en-US"/>
          </a:p>
        </p:txBody>
      </p:sp>
      <p:grpSp>
        <p:nvGrpSpPr>
          <p:cNvPr id="7" name="Group 6">
            <a:extLst>
              <a:ext uri="{FF2B5EF4-FFF2-40B4-BE49-F238E27FC236}">
                <a16:creationId xmlns:a16="http://schemas.microsoft.com/office/drawing/2014/main" id="{CC4A7B9D-735F-C740-9D91-9CEB0772B90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041AEFA-4915-3781-5F4B-D29A8816239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67575DD-FA44-4390-68EC-BB8391C5A4C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17611A0-761E-B71A-8D05-208DF525AD5A}"/>
              </a:ext>
            </a:extLst>
          </p:cNvPr>
          <p:cNvPicPr>
            <a:picLocks noChangeAspect="1"/>
          </p:cNvPicPr>
          <p:nvPr/>
        </p:nvPicPr>
        <p:blipFill>
          <a:blip r:embed="rId4"/>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FD6EAE20-5803-2D9D-5BF5-070752A51CD7}"/>
              </a:ext>
            </a:extLst>
          </p:cNvPr>
          <p:cNvSpPr txBox="1"/>
          <p:nvPr/>
        </p:nvSpPr>
        <p:spPr>
          <a:xfrm>
            <a:off x="579583" y="2800177"/>
            <a:ext cx="6219602" cy="1754326"/>
          </a:xfrm>
          <a:prstGeom prst="rect">
            <a:avLst/>
          </a:prstGeom>
          <a:noFill/>
        </p:spPr>
        <p:txBody>
          <a:bodyPr wrap="square" lIns="91440" tIns="45720" rIns="91440" bIns="45720" anchor="t">
            <a:spAutoFit/>
          </a:bodyPr>
          <a:lstStyle/>
          <a:p>
            <a:r>
              <a:rPr lang="en-US" dirty="0">
                <a:solidFill>
                  <a:schemeClr val="bg1"/>
                </a:solidFill>
              </a:rPr>
              <a:t>Source: Lemon Fair Insect Control District (2026); Otter Creek Watershed Insect Control District (2011); Vermont Agency of Agriculture, Food &amp; Markets &amp; Vermont Department of Health (2024)</a:t>
            </a:r>
          </a:p>
          <a:p>
            <a:endParaRPr lang="en-US" dirty="0">
              <a:solidFill>
                <a:schemeClr val="bg1"/>
              </a:solidFill>
            </a:endParaRPr>
          </a:p>
          <a:p>
            <a:r>
              <a:rPr lang="en-US" dirty="0">
                <a:solidFill>
                  <a:schemeClr val="bg1"/>
                </a:solidFill>
              </a:rPr>
              <a:t>Note: Data visualization by Hannah C. Turner</a:t>
            </a:r>
          </a:p>
        </p:txBody>
      </p:sp>
      <p:sp>
        <p:nvSpPr>
          <p:cNvPr id="10" name="TextBox 9">
            <a:extLst>
              <a:ext uri="{FF2B5EF4-FFF2-40B4-BE49-F238E27FC236}">
                <a16:creationId xmlns:a16="http://schemas.microsoft.com/office/drawing/2014/main" id="{AD36FF55-5D4B-FA65-1537-36CC94FF3B05}"/>
              </a:ext>
            </a:extLst>
          </p:cNvPr>
          <p:cNvSpPr txBox="1"/>
          <p:nvPr/>
        </p:nvSpPr>
        <p:spPr>
          <a:xfrm>
            <a:off x="626575" y="1551194"/>
            <a:ext cx="6172610" cy="954107"/>
          </a:xfrm>
          <a:prstGeom prst="rect">
            <a:avLst/>
          </a:prstGeom>
          <a:noFill/>
        </p:spPr>
        <p:txBody>
          <a:bodyPr wrap="square" lIns="91440" tIns="45720" rIns="91440" bIns="45720" anchor="t">
            <a:spAutoFit/>
          </a:bodyPr>
          <a:lstStyle/>
          <a:p>
            <a:pPr fontAlgn="base">
              <a:spcAft>
                <a:spcPts val="1000"/>
              </a:spcAft>
            </a:pPr>
            <a:r>
              <a:rPr lang="en-US" sz="2800" b="1" i="1">
                <a:solidFill>
                  <a:schemeClr val="bg1"/>
                </a:solidFill>
                <a:effectLst/>
                <a:latin typeface="Aptos"/>
              </a:rPr>
              <a:t>Towns </a:t>
            </a:r>
            <a:r>
              <a:rPr lang="en-US" sz="2800" b="1" i="1">
                <a:solidFill>
                  <a:schemeClr val="bg1"/>
                </a:solidFill>
                <a:latin typeface="Aptos"/>
              </a:rPr>
              <a:t>that are part of Vermont's two Mosquito</a:t>
            </a:r>
            <a:r>
              <a:rPr lang="en-US" sz="2800" b="1" i="1">
                <a:solidFill>
                  <a:schemeClr val="bg1"/>
                </a:solidFill>
                <a:effectLst/>
                <a:latin typeface="Aptos"/>
              </a:rPr>
              <a:t> Control Districts </a:t>
            </a:r>
          </a:p>
        </p:txBody>
      </p:sp>
      <p:pic>
        <p:nvPicPr>
          <p:cNvPr id="2" name="Picture 1" descr="A map of Vermont with two different colored areas. Colors show the different areas that are in Vermont’s two mosquito control districts. They are both located in central Vermont on the western side.">
            <a:extLst>
              <a:ext uri="{FF2B5EF4-FFF2-40B4-BE49-F238E27FC236}">
                <a16:creationId xmlns:a16="http://schemas.microsoft.com/office/drawing/2014/main" id="{48F90F75-CFF3-9872-AA1A-8A5D39EAD0C8}"/>
              </a:ext>
            </a:extLst>
          </p:cNvPr>
          <p:cNvPicPr>
            <a:picLocks noChangeAspect="1"/>
          </p:cNvPicPr>
          <p:nvPr/>
        </p:nvPicPr>
        <p:blipFill>
          <a:blip r:embed="rId5"/>
          <a:stretch>
            <a:fillRect/>
          </a:stretch>
        </p:blipFill>
        <p:spPr>
          <a:xfrm>
            <a:off x="7484611" y="359347"/>
            <a:ext cx="4215111" cy="6322319"/>
          </a:xfrm>
          <a:prstGeom prst="rect">
            <a:avLst/>
          </a:prstGeom>
        </p:spPr>
      </p:pic>
    </p:spTree>
    <p:extLst>
      <p:ext uri="{BB962C8B-B14F-4D97-AF65-F5344CB8AC3E}">
        <p14:creationId xmlns:p14="http://schemas.microsoft.com/office/powerpoint/2010/main" val="81602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5A885-419A-72DD-48D3-6676A25E20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12C4A0-6B6F-806F-7690-7922C977E524}"/>
              </a:ext>
            </a:extLst>
          </p:cNvPr>
          <p:cNvSpPr>
            <a:spLocks noGrp="1"/>
          </p:cNvSpPr>
          <p:nvPr>
            <p:ph type="ctrTitle"/>
          </p:nvPr>
        </p:nvSpPr>
        <p:spPr/>
        <p:txBody>
          <a:bodyPr/>
          <a:lstStyle/>
          <a:p>
            <a:r>
              <a:rPr lang="en-US"/>
              <a:t>10.7 Water Quality</a:t>
            </a:r>
          </a:p>
        </p:txBody>
      </p:sp>
      <p:sp>
        <p:nvSpPr>
          <p:cNvPr id="9" name="Subtitle 8">
            <a:extLst>
              <a:ext uri="{FF2B5EF4-FFF2-40B4-BE49-F238E27FC236}">
                <a16:creationId xmlns:a16="http://schemas.microsoft.com/office/drawing/2014/main" id="{AB1FB6BE-BB1A-B0AC-8D31-F705BFCDB727}"/>
              </a:ext>
            </a:extLst>
          </p:cNvPr>
          <p:cNvSpPr>
            <a:spLocks noGrp="1"/>
          </p:cNvSpPr>
          <p:nvPr>
            <p:ph type="subTitle" idx="1"/>
          </p:nvPr>
        </p:nvSpPr>
        <p:spPr/>
        <p:txBody>
          <a:bodyPr/>
          <a:lstStyle/>
          <a:p>
            <a:endParaRPr lang="en-US"/>
          </a:p>
        </p:txBody>
      </p:sp>
      <p:grpSp>
        <p:nvGrpSpPr>
          <p:cNvPr id="7" name="Group 6">
            <a:extLst>
              <a:ext uri="{FF2B5EF4-FFF2-40B4-BE49-F238E27FC236}">
                <a16:creationId xmlns:a16="http://schemas.microsoft.com/office/drawing/2014/main" id="{216EA74D-DE20-81C0-6D4C-BFC873FCD73F}"/>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D158C731-4A95-A83E-32C4-86F465267D5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7C18413-65FB-ACA5-0EA4-DEE0169F5D22}"/>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57812D7-D261-5763-D1A1-6E1DEC4A69F6}"/>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483845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DA53C-F804-0DFE-59AB-C26F1C0E5CF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7C6B9F9-CC50-8097-0040-1B0E6ADBF5A1}"/>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dirty="0">
                <a:cs typeface="Times New Roman"/>
              </a:rPr>
              <a:t>Figure 10-22</a:t>
            </a:r>
            <a:endParaRPr lang="en-US" dirty="0"/>
          </a:p>
        </p:txBody>
      </p:sp>
      <p:sp>
        <p:nvSpPr>
          <p:cNvPr id="4" name="TextBox 3">
            <a:extLst>
              <a:ext uri="{FF2B5EF4-FFF2-40B4-BE49-F238E27FC236}">
                <a16:creationId xmlns:a16="http://schemas.microsoft.com/office/drawing/2014/main" id="{A7ED6690-6049-532F-1AE3-826823AA4B5D}"/>
              </a:ext>
            </a:extLst>
          </p:cNvPr>
          <p:cNvSpPr txBox="1"/>
          <p:nvPr/>
        </p:nvSpPr>
        <p:spPr>
          <a:xfrm>
            <a:off x="620428" y="2690967"/>
            <a:ext cx="4942170" cy="1477328"/>
          </a:xfrm>
          <a:prstGeom prst="rect">
            <a:avLst/>
          </a:prstGeom>
          <a:noFill/>
        </p:spPr>
        <p:txBody>
          <a:bodyPr wrap="square" lIns="91440" tIns="45720" rIns="91440" bIns="45720" anchor="t">
            <a:spAutoFit/>
          </a:bodyPr>
          <a:lstStyle/>
          <a:p>
            <a:r>
              <a:rPr lang="en-US" dirty="0">
                <a:solidFill>
                  <a:schemeClr val="bg1"/>
                </a:solidFill>
              </a:rPr>
              <a:t>Source: Vermont Department of Environmental Conservation (2025); Vermont Department of Health (2025g)</a:t>
            </a:r>
          </a:p>
          <a:p>
            <a:endParaRPr lang="en-US" dirty="0">
              <a:solidFill>
                <a:schemeClr val="bg1"/>
              </a:solidFill>
            </a:endParaRPr>
          </a:p>
          <a:p>
            <a:r>
              <a:rPr lang="en-US" dirty="0">
                <a:solidFill>
                  <a:schemeClr val="bg1"/>
                </a:solidFill>
              </a:rPr>
              <a:t>Note: Data visualization by Hannah C. Turner</a:t>
            </a:r>
          </a:p>
        </p:txBody>
      </p:sp>
      <p:sp>
        <p:nvSpPr>
          <p:cNvPr id="10" name="TextBox 9">
            <a:extLst>
              <a:ext uri="{FF2B5EF4-FFF2-40B4-BE49-F238E27FC236}">
                <a16:creationId xmlns:a16="http://schemas.microsoft.com/office/drawing/2014/main" id="{47C6C8B2-9DF2-F1AF-987D-495A30B3CBC0}"/>
              </a:ext>
            </a:extLst>
          </p:cNvPr>
          <p:cNvSpPr txBox="1"/>
          <p:nvPr/>
        </p:nvSpPr>
        <p:spPr>
          <a:xfrm>
            <a:off x="620428" y="1551194"/>
            <a:ext cx="4942171" cy="954107"/>
          </a:xfrm>
          <a:prstGeom prst="rect">
            <a:avLst/>
          </a:prstGeom>
          <a:noFill/>
        </p:spPr>
        <p:txBody>
          <a:bodyPr wrap="square" lIns="91440" tIns="45720" rIns="91440" bIns="45720" anchor="t">
            <a:spAutoFit/>
          </a:bodyPr>
          <a:lstStyle/>
          <a:p>
            <a:pPr rtl="0" fontAlgn="base">
              <a:spcAft>
                <a:spcPts val="1000"/>
              </a:spcAft>
              <a:buNone/>
            </a:pPr>
            <a:r>
              <a:rPr lang="en-US" sz="2800" b="1" i="1" dirty="0">
                <a:solidFill>
                  <a:schemeClr val="bg1"/>
                </a:solidFill>
                <a:effectLst/>
                <a:latin typeface="Aptos"/>
              </a:rPr>
              <a:t>Mercury-impaired waterbodies in Vermont  </a:t>
            </a:r>
            <a:endParaRPr lang="en-US" sz="2800" b="1" i="1" dirty="0">
              <a:solidFill>
                <a:schemeClr val="bg1"/>
              </a:solidFill>
              <a:effectLst/>
              <a:latin typeface="Aptos"/>
              <a:cs typeface="Segoe UI"/>
            </a:endParaRPr>
          </a:p>
        </p:txBody>
      </p:sp>
      <p:pic>
        <p:nvPicPr>
          <p:cNvPr id="2" name="Picture 1" descr="A map of the state of Vermont with the tactical planning basins indicated. Rivers impaired by mercury are indicated.">
            <a:extLst>
              <a:ext uri="{FF2B5EF4-FFF2-40B4-BE49-F238E27FC236}">
                <a16:creationId xmlns:a16="http://schemas.microsoft.com/office/drawing/2014/main" id="{F9DB5D72-4E36-7DA9-18AE-FBA0C32CD204}"/>
              </a:ext>
            </a:extLst>
          </p:cNvPr>
          <p:cNvPicPr>
            <a:picLocks noChangeAspect="1"/>
          </p:cNvPicPr>
          <p:nvPr/>
        </p:nvPicPr>
        <p:blipFill>
          <a:blip r:embed="rId2"/>
          <a:stretch>
            <a:fillRect/>
          </a:stretch>
        </p:blipFill>
        <p:spPr>
          <a:xfrm>
            <a:off x="7617177" y="173514"/>
            <a:ext cx="4340647" cy="6510972"/>
          </a:xfrm>
          <a:prstGeom prst="rect">
            <a:avLst/>
          </a:prstGeom>
        </p:spPr>
      </p:pic>
    </p:spTree>
    <p:extLst>
      <p:ext uri="{BB962C8B-B14F-4D97-AF65-F5344CB8AC3E}">
        <p14:creationId xmlns:p14="http://schemas.microsoft.com/office/powerpoint/2010/main" val="3208528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DE7EA9-7565-89E5-4B03-9AA65D38305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D64155-5023-CADD-87F9-238ECFBB6DE8}"/>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10-23</a:t>
            </a:r>
            <a:endParaRPr lang="en-US"/>
          </a:p>
        </p:txBody>
      </p:sp>
      <p:grpSp>
        <p:nvGrpSpPr>
          <p:cNvPr id="7" name="Group 6">
            <a:extLst>
              <a:ext uri="{FF2B5EF4-FFF2-40B4-BE49-F238E27FC236}">
                <a16:creationId xmlns:a16="http://schemas.microsoft.com/office/drawing/2014/main" id="{92507BA1-F367-C35F-E409-6E95874CF54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EFB704A-6897-D05A-A358-3A4484CC5CA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B6DB217-3080-2457-E777-BB0081BA355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923745B-CF93-8246-66BC-95C3EE2AFF4A}"/>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23554" name="Picture 2" descr="Diagram shows how increased water temperatures and preciptation can interact with human drivers of water pollution, like agricultural and urban runoff, to worsen water quality issues.">
            <a:extLst>
              <a:ext uri="{FF2B5EF4-FFF2-40B4-BE49-F238E27FC236}">
                <a16:creationId xmlns:a16="http://schemas.microsoft.com/office/drawing/2014/main" id="{FCA94ED9-CF9B-AE64-43D7-33C6D50F33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350"/>
          <a:stretch>
            <a:fillRect/>
          </a:stretch>
        </p:blipFill>
        <p:spPr bwMode="auto">
          <a:xfrm>
            <a:off x="4973782" y="346349"/>
            <a:ext cx="6800707" cy="616558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5ABA68D-E990-A653-9922-CD518B81BB52}"/>
              </a:ext>
            </a:extLst>
          </p:cNvPr>
          <p:cNvSpPr txBox="1"/>
          <p:nvPr/>
        </p:nvSpPr>
        <p:spPr>
          <a:xfrm>
            <a:off x="565416" y="3880748"/>
            <a:ext cx="6103620" cy="40011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2000" b="0" i="0" dirty="0">
                <a:solidFill>
                  <a:schemeClr val="bg1"/>
                </a:solidFill>
                <a:effectLst/>
                <a:latin typeface="Aptos"/>
              </a:rPr>
              <a:t> Source: Crimmins et al. (2016)</a:t>
            </a:r>
            <a:endParaRPr lang="en-US" sz="2000" b="0" i="0" dirty="0">
              <a:solidFill>
                <a:schemeClr val="bg1"/>
              </a:solidFill>
              <a:effectLst/>
              <a:latin typeface="Aptos"/>
              <a:cs typeface="Segoe UI"/>
            </a:endParaRPr>
          </a:p>
        </p:txBody>
      </p:sp>
      <p:sp>
        <p:nvSpPr>
          <p:cNvPr id="12" name="TextBox 11">
            <a:extLst>
              <a:ext uri="{FF2B5EF4-FFF2-40B4-BE49-F238E27FC236}">
                <a16:creationId xmlns:a16="http://schemas.microsoft.com/office/drawing/2014/main" id="{39A7458C-0DAE-5DC9-E9CD-18FED9E0BED0}"/>
              </a:ext>
            </a:extLst>
          </p:cNvPr>
          <p:cNvSpPr txBox="1"/>
          <p:nvPr/>
        </p:nvSpPr>
        <p:spPr>
          <a:xfrm>
            <a:off x="565416" y="1557339"/>
            <a:ext cx="4353352" cy="2246769"/>
          </a:xfrm>
          <a:prstGeom prst="rect">
            <a:avLst/>
          </a:prstGeom>
          <a:noFill/>
        </p:spPr>
        <p:txBody>
          <a:bodyPr wrap="square" lIns="91440" tIns="45720" rIns="91440" bIns="45720" anchor="t">
            <a:spAutoFit/>
          </a:bodyPr>
          <a:lstStyle/>
          <a:p>
            <a:pPr rtl="0" fontAlgn="base">
              <a:spcAft>
                <a:spcPts val="1000"/>
              </a:spcAft>
              <a:buNone/>
            </a:pPr>
            <a:r>
              <a:rPr lang="en-US" sz="2800" b="1" i="1" dirty="0">
                <a:solidFill>
                  <a:schemeClr val="bg1"/>
                </a:solidFill>
                <a:effectLst/>
                <a:latin typeface="Aptos"/>
              </a:rPr>
              <a:t>Links between climate change, water quantity and quality, and human exposure to water-related illness </a:t>
            </a:r>
          </a:p>
        </p:txBody>
      </p:sp>
    </p:spTree>
    <p:extLst>
      <p:ext uri="{BB962C8B-B14F-4D97-AF65-F5344CB8AC3E}">
        <p14:creationId xmlns:p14="http://schemas.microsoft.com/office/powerpoint/2010/main" val="13995491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8AED6-DBF7-8625-95EC-78528BFFC1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19AA834-1781-D2F2-48EF-314941709AAA}"/>
              </a:ext>
            </a:extLst>
          </p:cNvPr>
          <p:cNvSpPr>
            <a:spLocks noGrp="1" noRot="1" noMove="1" noResize="1" noEditPoints="1" noAdjustHandles="1" noChangeArrowheads="1" noChangeShapeType="1"/>
          </p:cNvSpPr>
          <p:nvPr>
            <p:ph type="title"/>
          </p:nvPr>
        </p:nvSpPr>
        <p:spPr/>
        <p:txBody>
          <a:bodyPr/>
          <a:lstStyle/>
          <a:p>
            <a:r>
              <a:rPr lang="en-US"/>
              <a:t>Table 10-2</a:t>
            </a:r>
          </a:p>
        </p:txBody>
      </p:sp>
      <p:graphicFrame>
        <p:nvGraphicFramePr>
          <p:cNvPr id="2" name="Table 1">
            <a:extLst>
              <a:ext uri="{FF2B5EF4-FFF2-40B4-BE49-F238E27FC236}">
                <a16:creationId xmlns:a16="http://schemas.microsoft.com/office/drawing/2014/main" id="{444B29F2-D778-6554-D8EC-CC8F0A2B45F4}"/>
              </a:ext>
            </a:extLst>
          </p:cNvPr>
          <p:cNvGraphicFramePr>
            <a:graphicFrameLocks noGrp="1"/>
          </p:cNvGraphicFramePr>
          <p:nvPr>
            <p:extLst>
              <p:ext uri="{D42A27DB-BD31-4B8C-83A1-F6EECF244321}">
                <p14:modId xmlns:p14="http://schemas.microsoft.com/office/powerpoint/2010/main" val="1718237034"/>
              </p:ext>
            </p:extLst>
          </p:nvPr>
        </p:nvGraphicFramePr>
        <p:xfrm>
          <a:off x="3280633" y="381000"/>
          <a:ext cx="8527377" cy="6207949"/>
        </p:xfrm>
        <a:graphic>
          <a:graphicData uri="http://schemas.openxmlformats.org/drawingml/2006/table">
            <a:tbl>
              <a:tblPr/>
              <a:tblGrid>
                <a:gridCol w="1565513">
                  <a:extLst>
                    <a:ext uri="{9D8B030D-6E8A-4147-A177-3AD203B41FA5}">
                      <a16:colId xmlns:a16="http://schemas.microsoft.com/office/drawing/2014/main" val="3705825290"/>
                    </a:ext>
                  </a:extLst>
                </a:gridCol>
                <a:gridCol w="3716532">
                  <a:extLst>
                    <a:ext uri="{9D8B030D-6E8A-4147-A177-3AD203B41FA5}">
                      <a16:colId xmlns:a16="http://schemas.microsoft.com/office/drawing/2014/main" val="220823702"/>
                    </a:ext>
                  </a:extLst>
                </a:gridCol>
                <a:gridCol w="3245332">
                  <a:extLst>
                    <a:ext uri="{9D8B030D-6E8A-4147-A177-3AD203B41FA5}">
                      <a16:colId xmlns:a16="http://schemas.microsoft.com/office/drawing/2014/main" val="2758515145"/>
                    </a:ext>
                  </a:extLst>
                </a:gridCol>
              </a:tblGrid>
              <a:tr h="640460">
                <a:tc>
                  <a:txBody>
                    <a:bodyPr/>
                    <a:lstStyle/>
                    <a:p>
                      <a:pPr algn="l" rtl="0" fontAlgn="base">
                        <a:lnSpc>
                          <a:spcPts val="1275"/>
                        </a:lnSpc>
                        <a:buNone/>
                      </a:pPr>
                      <a:r>
                        <a:rPr lang="en-US" sz="1800" b="1" i="0" dirty="0">
                          <a:solidFill>
                            <a:srgbClr val="0E2841"/>
                          </a:solidFill>
                          <a:effectLst/>
                          <a:latin typeface="Aptos" panose="020B0004020202020204" pitchFamily="34" charset="0"/>
                        </a:rPr>
                        <a:t>Toxin </a:t>
                      </a:r>
                      <a:endParaRPr lang="en-US" sz="1800" b="1" i="0" dirty="0">
                        <a:solidFill>
                          <a:srgbClr val="0E2841"/>
                        </a:solidFill>
                        <a:effectLst/>
                      </a:endParaRPr>
                    </a:p>
                  </a:txBody>
                  <a:tcPr marL="55353" marR="55353" marT="27676" marB="2767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275"/>
                        </a:lnSpc>
                        <a:buNone/>
                      </a:pPr>
                      <a:r>
                        <a:rPr lang="en-US" sz="1800" b="1" i="0" dirty="0">
                          <a:solidFill>
                            <a:srgbClr val="0E2841"/>
                          </a:solidFill>
                          <a:effectLst/>
                          <a:latin typeface="Aptos"/>
                        </a:rPr>
                        <a:t>Health effects </a:t>
                      </a:r>
                      <a:endParaRPr lang="en-US" sz="1800" b="1" i="0" dirty="0">
                        <a:solidFill>
                          <a:srgbClr val="0E2841"/>
                        </a:solidFill>
                        <a:effectLst/>
                      </a:endParaRPr>
                    </a:p>
                  </a:txBody>
                  <a:tcPr marL="55353" marR="55353" marT="27676" marB="2767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275"/>
                        </a:lnSpc>
                        <a:buNone/>
                      </a:pPr>
                      <a:r>
                        <a:rPr lang="en-US" sz="1800" b="1" i="0" dirty="0">
                          <a:solidFill>
                            <a:srgbClr val="0E2841"/>
                          </a:solidFill>
                          <a:effectLst/>
                          <a:latin typeface="Aptos"/>
                        </a:rPr>
                        <a:t>WHO Guideline value for recreation (</a:t>
                      </a:r>
                      <a:r>
                        <a:rPr lang="en-US" sz="1800" b="1" i="1" u="none" strike="noStrike" noProof="0" dirty="0">
                          <a:solidFill>
                            <a:srgbClr val="0E2841"/>
                          </a:solidFill>
                          <a:effectLst/>
                          <a:latin typeface="Aptos"/>
                        </a:rPr>
                        <a:t>µg/L)</a:t>
                      </a:r>
                    </a:p>
                  </a:txBody>
                  <a:tcPr marL="55353" marR="55353" marT="27676" marB="2767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8033764"/>
                  </a:ext>
                </a:extLst>
              </a:tr>
              <a:tr h="957318">
                <a:tc>
                  <a:txBody>
                    <a:bodyPr/>
                    <a:lstStyle/>
                    <a:p>
                      <a:pPr algn="l" rtl="0" fontAlgn="base">
                        <a:lnSpc>
                          <a:spcPts val="1275"/>
                        </a:lnSpc>
                        <a:buNone/>
                      </a:pPr>
                      <a:r>
                        <a:rPr lang="en-US" sz="1600" b="1" i="0">
                          <a:solidFill>
                            <a:srgbClr val="000000"/>
                          </a:solidFill>
                          <a:effectLst/>
                          <a:latin typeface="Aptos"/>
                        </a:rPr>
                        <a:t>Microcystins  </a:t>
                      </a:r>
                    </a:p>
                    <a:p>
                      <a:pPr algn="l" rtl="0" fontAlgn="base">
                        <a:lnSpc>
                          <a:spcPts val="1275"/>
                        </a:lnSpc>
                        <a:buNone/>
                      </a:pPr>
                      <a:r>
                        <a:rPr lang="en-US" sz="1600" b="1" i="0">
                          <a:solidFill>
                            <a:srgbClr val="000000"/>
                          </a:solidFill>
                          <a:effectLst/>
                          <a:latin typeface="Aptos" panose="020B0004020202020204" pitchFamily="34" charset="0"/>
                        </a:rPr>
                        <a:t>(&gt;250 variants) </a:t>
                      </a:r>
                      <a:endParaRPr lang="en-US" sz="1600" b="1" i="0">
                        <a:solidFill>
                          <a:srgbClr val="000000"/>
                        </a:solidFill>
                        <a:effectLst/>
                      </a:endParaRPr>
                    </a:p>
                  </a:txBody>
                  <a:tcPr marL="55353" marR="55353" marT="27676" marB="27676">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ts val="1275"/>
                        </a:lnSpc>
                        <a:buNone/>
                      </a:pPr>
                      <a:r>
                        <a:rPr lang="en-US" sz="1600" b="1" i="0">
                          <a:solidFill>
                            <a:srgbClr val="000000"/>
                          </a:solidFill>
                          <a:effectLst/>
                          <a:latin typeface="Aptos" panose="020B0004020202020204" pitchFamily="34" charset="0"/>
                        </a:rPr>
                        <a:t>Acute</a:t>
                      </a:r>
                      <a:r>
                        <a:rPr lang="en-US" sz="1600" b="0" i="0">
                          <a:solidFill>
                            <a:srgbClr val="000000"/>
                          </a:solidFill>
                          <a:effectLst/>
                          <a:latin typeface="Aptos" panose="020B0004020202020204" pitchFamily="34" charset="0"/>
                        </a:rPr>
                        <a:t>: Liver damage  </a:t>
                      </a:r>
                      <a:endParaRPr lang="en-US" sz="1600" b="0" i="0">
                        <a:solidFill>
                          <a:srgbClr val="000000"/>
                        </a:solidFill>
                        <a:effectLst/>
                      </a:endParaRPr>
                    </a:p>
                    <a:p>
                      <a:pPr algn="l" rtl="0" fontAlgn="base">
                        <a:lnSpc>
                          <a:spcPts val="1275"/>
                        </a:lnSpc>
                        <a:buNone/>
                      </a:pPr>
                      <a:r>
                        <a:rPr lang="en-US" sz="1600" b="1" i="0">
                          <a:solidFill>
                            <a:srgbClr val="000000"/>
                          </a:solidFill>
                          <a:effectLst/>
                          <a:latin typeface="Aptos" panose="020B0004020202020204" pitchFamily="34" charset="0"/>
                        </a:rPr>
                        <a:t>Chronic</a:t>
                      </a:r>
                      <a:r>
                        <a:rPr lang="en-US" sz="1600" b="0" i="0">
                          <a:solidFill>
                            <a:srgbClr val="000000"/>
                          </a:solidFill>
                          <a:effectLst/>
                          <a:latin typeface="Aptos" panose="020B0004020202020204" pitchFamily="34" charset="0"/>
                        </a:rPr>
                        <a:t>: hepatic hypertrophy (liver enlargement); tumor promotion via phosphatase inhibition (IARC describes as “possibly carcinogenic to humans”)  </a:t>
                      </a:r>
                      <a:endParaRPr lang="en-US" sz="1600" b="0" i="0">
                        <a:solidFill>
                          <a:srgbClr val="000000"/>
                        </a:solidFill>
                        <a:effectLst/>
                      </a:endParaRPr>
                    </a:p>
                  </a:txBody>
                  <a:tcPr marL="55353" marR="55353" marT="27676" marB="27676">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ts val="1275"/>
                        </a:lnSpc>
                        <a:buNone/>
                      </a:pPr>
                      <a:r>
                        <a:rPr lang="en-US" sz="1600" b="0" i="0" dirty="0">
                          <a:solidFill>
                            <a:srgbClr val="000000"/>
                          </a:solidFill>
                          <a:effectLst/>
                          <a:latin typeface="Aptos" panose="020B0004020202020204" pitchFamily="34" charset="0"/>
                        </a:rPr>
                        <a:t>24 </a:t>
                      </a:r>
                      <a:endParaRPr lang="en-US" sz="1600" b="0" i="0" dirty="0">
                        <a:solidFill>
                          <a:srgbClr val="000000"/>
                        </a:solidFill>
                        <a:effectLst/>
                      </a:endParaRPr>
                    </a:p>
                    <a:p>
                      <a:pPr algn="l" rtl="0" fontAlgn="base">
                        <a:lnSpc>
                          <a:spcPts val="1275"/>
                        </a:lnSpc>
                        <a:buNone/>
                      </a:pPr>
                      <a:endParaRPr lang="en-US" sz="1600" b="0" i="0" dirty="0">
                        <a:solidFill>
                          <a:srgbClr val="000000"/>
                        </a:solidFill>
                        <a:effectLst/>
                        <a:latin typeface="Aptos"/>
                      </a:endParaRPr>
                    </a:p>
                    <a:p>
                      <a:pPr algn="l" rtl="0" fontAlgn="base">
                        <a:lnSpc>
                          <a:spcPts val="1275"/>
                        </a:lnSpc>
                        <a:buNone/>
                      </a:pPr>
                      <a:endParaRPr lang="en-US" sz="1600" b="0" i="0" dirty="0">
                        <a:solidFill>
                          <a:srgbClr val="000000"/>
                        </a:solidFill>
                        <a:effectLst/>
                        <a:latin typeface="Aptos"/>
                      </a:endParaRPr>
                    </a:p>
                  </a:txBody>
                  <a:tcPr marL="55353" marR="55353" marT="27676" marB="27676">
                    <a:lnL>
                      <a:noFill/>
                    </a:lnL>
                    <a:lnR>
                      <a:noFill/>
                    </a:lnR>
                    <a:lnT w="9525"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278825402"/>
                  </a:ext>
                </a:extLst>
              </a:tr>
              <a:tr h="780900">
                <a:tc>
                  <a:txBody>
                    <a:bodyPr/>
                    <a:lstStyle/>
                    <a:p>
                      <a:pPr algn="l" rtl="0" fontAlgn="base">
                        <a:lnSpc>
                          <a:spcPts val="1275"/>
                        </a:lnSpc>
                        <a:buNone/>
                      </a:pPr>
                      <a:r>
                        <a:rPr lang="en-US" sz="1600" b="1" i="0">
                          <a:solidFill>
                            <a:srgbClr val="000000"/>
                          </a:solidFill>
                          <a:effectLst/>
                          <a:latin typeface="Aptos"/>
                        </a:rPr>
                        <a:t>Cylindrospermopsins </a:t>
                      </a:r>
                    </a:p>
                  </a:txBody>
                  <a:tcPr marL="55353" marR="55353" marT="27676" marB="27676">
                    <a:lnL>
                      <a:noFill/>
                    </a:lnL>
                    <a:lnR>
                      <a:noFill/>
                    </a:lnR>
                    <a:lnT>
                      <a:noFill/>
                    </a:lnT>
                    <a:lnB>
                      <a:noFill/>
                    </a:lnB>
                    <a:solidFill>
                      <a:schemeClr val="bg1"/>
                    </a:solidFill>
                  </a:tcPr>
                </a:tc>
                <a:tc>
                  <a:txBody>
                    <a:bodyPr/>
                    <a:lstStyle/>
                    <a:p>
                      <a:pPr algn="l" rtl="0" fontAlgn="base">
                        <a:lnSpc>
                          <a:spcPts val="1275"/>
                        </a:lnSpc>
                        <a:buNone/>
                      </a:pPr>
                      <a:r>
                        <a:rPr lang="en-US" sz="1600" b="1" i="0" dirty="0">
                          <a:solidFill>
                            <a:srgbClr val="000000"/>
                          </a:solidFill>
                          <a:effectLst/>
                          <a:latin typeface="Aptos" panose="020B0004020202020204" pitchFamily="34" charset="0"/>
                        </a:rPr>
                        <a:t>Acute</a:t>
                      </a:r>
                      <a:r>
                        <a:rPr lang="en-US" sz="1600" b="0" i="0" dirty="0">
                          <a:solidFill>
                            <a:srgbClr val="000000"/>
                          </a:solidFill>
                          <a:effectLst/>
                          <a:latin typeface="Aptos" panose="020B0004020202020204" pitchFamily="34" charset="0"/>
                        </a:rPr>
                        <a:t>: mild skin irritation, liver, kidney, and erythrocyte (red blood cell) toxicity </a:t>
                      </a:r>
                      <a:endParaRPr lang="en-US" sz="1600" b="0" i="0" dirty="0">
                        <a:solidFill>
                          <a:srgbClr val="000000"/>
                        </a:solidFill>
                        <a:effectLst/>
                      </a:endParaRPr>
                    </a:p>
                    <a:p>
                      <a:pPr algn="l" rtl="0" fontAlgn="base">
                        <a:lnSpc>
                          <a:spcPts val="1275"/>
                        </a:lnSpc>
                        <a:buNone/>
                      </a:pPr>
                      <a:r>
                        <a:rPr lang="en-US" sz="1600" b="1" i="0" dirty="0">
                          <a:solidFill>
                            <a:srgbClr val="000000"/>
                          </a:solidFill>
                          <a:effectLst/>
                          <a:latin typeface="Aptos" panose="020B0004020202020204" pitchFamily="34" charset="0"/>
                        </a:rPr>
                        <a:t>Chronic</a:t>
                      </a:r>
                      <a:r>
                        <a:rPr lang="en-US" sz="1600" b="0" i="0" dirty="0">
                          <a:solidFill>
                            <a:srgbClr val="000000"/>
                          </a:solidFill>
                          <a:effectLst/>
                          <a:latin typeface="Aptos" panose="020B0004020202020204" pitchFamily="34" charset="0"/>
                        </a:rPr>
                        <a:t>: genotoxic (limited animal and tissue studies) </a:t>
                      </a:r>
                      <a:endParaRPr lang="en-US" sz="1600" b="0" i="0" dirty="0">
                        <a:solidFill>
                          <a:srgbClr val="000000"/>
                        </a:solidFill>
                        <a:effectLst/>
                      </a:endParaRPr>
                    </a:p>
                  </a:txBody>
                  <a:tcPr marL="55353" marR="55353" marT="27676" marB="27676">
                    <a:lnL>
                      <a:noFill/>
                    </a:lnL>
                    <a:lnR>
                      <a:noFill/>
                    </a:lnR>
                    <a:lnT>
                      <a:noFill/>
                    </a:lnT>
                    <a:lnB>
                      <a:noFill/>
                    </a:lnB>
                    <a:solidFill>
                      <a:schemeClr val="bg1"/>
                    </a:solidFill>
                  </a:tcPr>
                </a:tc>
                <a:tc>
                  <a:txBody>
                    <a:bodyPr/>
                    <a:lstStyle/>
                    <a:p>
                      <a:pPr algn="l" rtl="0" fontAlgn="base">
                        <a:lnSpc>
                          <a:spcPts val="1275"/>
                        </a:lnSpc>
                        <a:buNone/>
                      </a:pPr>
                      <a:r>
                        <a:rPr lang="en-US" sz="1600" b="0" i="0">
                          <a:solidFill>
                            <a:srgbClr val="000000"/>
                          </a:solidFill>
                          <a:effectLst/>
                          <a:latin typeface="Aptos" panose="020B0004020202020204" pitchFamily="34" charset="0"/>
                        </a:rPr>
                        <a:t>6  </a:t>
                      </a:r>
                      <a:endParaRPr lang="en-US" sz="1600" b="0" i="0">
                        <a:solidFill>
                          <a:srgbClr val="000000"/>
                        </a:solidFill>
                        <a:effectLst/>
                      </a:endParaRPr>
                    </a:p>
                  </a:txBody>
                  <a:tcPr marL="55353" marR="55353" marT="27676" marB="27676">
                    <a:lnL>
                      <a:noFill/>
                    </a:lnL>
                    <a:lnR>
                      <a:noFill/>
                    </a:lnR>
                    <a:lnT>
                      <a:noFill/>
                    </a:lnT>
                    <a:lnB>
                      <a:noFill/>
                    </a:lnB>
                    <a:solidFill>
                      <a:schemeClr val="bg1"/>
                    </a:solidFill>
                  </a:tcPr>
                </a:tc>
                <a:extLst>
                  <a:ext uri="{0D108BD9-81ED-4DB2-BD59-A6C34878D82A}">
                    <a16:rowId xmlns:a16="http://schemas.microsoft.com/office/drawing/2014/main" val="531573888"/>
                  </a:ext>
                </a:extLst>
              </a:tr>
              <a:tr h="957318">
                <a:tc>
                  <a:txBody>
                    <a:bodyPr/>
                    <a:lstStyle/>
                    <a:p>
                      <a:pPr algn="l" rtl="0" fontAlgn="base">
                        <a:lnSpc>
                          <a:spcPts val="1275"/>
                        </a:lnSpc>
                        <a:buNone/>
                      </a:pPr>
                      <a:r>
                        <a:rPr lang="en-US" sz="1600" b="1" i="0">
                          <a:solidFill>
                            <a:srgbClr val="000000"/>
                          </a:solidFill>
                          <a:effectLst/>
                          <a:latin typeface="Aptos" panose="020B0004020202020204" pitchFamily="34" charset="0"/>
                        </a:rPr>
                        <a:t>Anatoxins </a:t>
                      </a:r>
                      <a:endParaRPr lang="en-US" sz="1600" b="1" i="0">
                        <a:solidFill>
                          <a:srgbClr val="000000"/>
                        </a:solidFill>
                        <a:effectLst/>
                      </a:endParaRPr>
                    </a:p>
                  </a:txBody>
                  <a:tcPr marL="55353" marR="55353" marT="27676" marB="27676">
                    <a:lnL>
                      <a:noFill/>
                    </a:lnL>
                    <a:lnR>
                      <a:noFill/>
                    </a:lnR>
                    <a:lnT>
                      <a:noFill/>
                    </a:lnT>
                    <a:lnB>
                      <a:noFill/>
                    </a:lnB>
                    <a:solidFill>
                      <a:srgbClr val="E8E8E8"/>
                    </a:solidFill>
                  </a:tcPr>
                </a:tc>
                <a:tc>
                  <a:txBody>
                    <a:bodyPr/>
                    <a:lstStyle/>
                    <a:p>
                      <a:pPr algn="l" rtl="0" fontAlgn="base">
                        <a:lnSpc>
                          <a:spcPts val="1275"/>
                        </a:lnSpc>
                        <a:buNone/>
                      </a:pPr>
                      <a:r>
                        <a:rPr lang="en-US" sz="1600" b="1" i="0">
                          <a:solidFill>
                            <a:srgbClr val="000000"/>
                          </a:solidFill>
                          <a:effectLst/>
                          <a:latin typeface="Aptos" panose="020B0004020202020204" pitchFamily="34" charset="0"/>
                        </a:rPr>
                        <a:t>Acute:</a:t>
                      </a:r>
                      <a:r>
                        <a:rPr lang="en-US" sz="1600" b="0" i="0">
                          <a:solidFill>
                            <a:srgbClr val="000000"/>
                          </a:solidFill>
                          <a:effectLst/>
                          <a:latin typeface="Aptos" panose="020B0004020202020204" pitchFamily="34" charset="0"/>
                        </a:rPr>
                        <a:t> neurotoxic effects as nicotinic receptor agonist (in humans, headache, confusion, and vision changes have been experienced, can be lethal to dogs) </a:t>
                      </a:r>
                      <a:endParaRPr lang="en-US" sz="1600" b="0" i="0">
                        <a:solidFill>
                          <a:srgbClr val="000000"/>
                        </a:solidFill>
                        <a:effectLst/>
                      </a:endParaRPr>
                    </a:p>
                    <a:p>
                      <a:pPr algn="l" rtl="0" fontAlgn="base">
                        <a:lnSpc>
                          <a:spcPts val="1275"/>
                        </a:lnSpc>
                        <a:buNone/>
                      </a:pPr>
                      <a:r>
                        <a:rPr lang="en-US" sz="1600" b="1" i="0">
                          <a:solidFill>
                            <a:srgbClr val="000000"/>
                          </a:solidFill>
                          <a:effectLst/>
                          <a:latin typeface="Aptos" panose="020B0004020202020204" pitchFamily="34" charset="0"/>
                        </a:rPr>
                        <a:t>Chronic</a:t>
                      </a:r>
                      <a:r>
                        <a:rPr lang="en-US" sz="1600" b="0" i="0">
                          <a:solidFill>
                            <a:srgbClr val="000000"/>
                          </a:solidFill>
                          <a:effectLst/>
                          <a:latin typeface="Aptos" panose="020B0004020202020204" pitchFamily="34" charset="0"/>
                        </a:rPr>
                        <a:t>: no information </a:t>
                      </a:r>
                      <a:endParaRPr lang="en-US" sz="1600" b="0" i="0">
                        <a:solidFill>
                          <a:srgbClr val="000000"/>
                        </a:solidFill>
                        <a:effectLst/>
                      </a:endParaRPr>
                    </a:p>
                  </a:txBody>
                  <a:tcPr marL="55353" marR="55353" marT="27676" marB="27676">
                    <a:lnL>
                      <a:noFill/>
                    </a:lnL>
                    <a:lnR>
                      <a:noFill/>
                    </a:lnR>
                    <a:lnT>
                      <a:noFill/>
                    </a:lnT>
                    <a:lnB>
                      <a:noFill/>
                    </a:lnB>
                    <a:solidFill>
                      <a:srgbClr val="E8E8E8"/>
                    </a:solidFill>
                  </a:tcPr>
                </a:tc>
                <a:tc>
                  <a:txBody>
                    <a:bodyPr/>
                    <a:lstStyle/>
                    <a:p>
                      <a:pPr algn="l" rtl="0" fontAlgn="base">
                        <a:lnSpc>
                          <a:spcPts val="1275"/>
                        </a:lnSpc>
                        <a:buNone/>
                      </a:pPr>
                      <a:r>
                        <a:rPr lang="en-US" sz="1600" b="0" i="0">
                          <a:solidFill>
                            <a:srgbClr val="000000"/>
                          </a:solidFill>
                          <a:effectLst/>
                          <a:latin typeface="Aptos" panose="020B0004020202020204" pitchFamily="34" charset="0"/>
                        </a:rPr>
                        <a:t>*provisional health-based reference value, NOT a guideline value* </a:t>
                      </a:r>
                      <a:endParaRPr lang="en-US" sz="1600" b="0" i="0">
                        <a:solidFill>
                          <a:srgbClr val="000000"/>
                        </a:solidFill>
                        <a:effectLst/>
                      </a:endParaRPr>
                    </a:p>
                    <a:p>
                      <a:pPr algn="l" rtl="0" fontAlgn="base">
                        <a:lnSpc>
                          <a:spcPts val="1275"/>
                        </a:lnSpc>
                        <a:buNone/>
                      </a:pPr>
                      <a:endParaRPr lang="en-US" sz="1600" b="0" i="0">
                        <a:solidFill>
                          <a:srgbClr val="000000"/>
                        </a:solidFill>
                        <a:effectLst/>
                        <a:latin typeface="Aptos"/>
                      </a:endParaRPr>
                    </a:p>
                    <a:p>
                      <a:pPr algn="l" rtl="0" fontAlgn="base">
                        <a:lnSpc>
                          <a:spcPts val="1275"/>
                        </a:lnSpc>
                        <a:buNone/>
                      </a:pPr>
                      <a:r>
                        <a:rPr lang="en-US" sz="1600" b="0" i="0">
                          <a:solidFill>
                            <a:srgbClr val="000000"/>
                          </a:solidFill>
                          <a:effectLst/>
                          <a:latin typeface="Aptos" panose="020B0004020202020204" pitchFamily="34" charset="0"/>
                        </a:rPr>
                        <a:t>58.8  </a:t>
                      </a:r>
                      <a:endParaRPr lang="en-US" sz="1600" b="0" i="0">
                        <a:solidFill>
                          <a:srgbClr val="000000"/>
                        </a:solidFill>
                        <a:effectLst/>
                      </a:endParaRPr>
                    </a:p>
                  </a:txBody>
                  <a:tcPr marL="55353" marR="55353" marT="27676" marB="27676">
                    <a:lnL>
                      <a:noFill/>
                    </a:lnL>
                    <a:lnR>
                      <a:noFill/>
                    </a:lnR>
                    <a:lnT>
                      <a:noFill/>
                    </a:lnT>
                    <a:lnB>
                      <a:noFill/>
                    </a:lnB>
                    <a:solidFill>
                      <a:srgbClr val="E8E8E8"/>
                    </a:solidFill>
                  </a:tcPr>
                </a:tc>
                <a:extLst>
                  <a:ext uri="{0D108BD9-81ED-4DB2-BD59-A6C34878D82A}">
                    <a16:rowId xmlns:a16="http://schemas.microsoft.com/office/drawing/2014/main" val="1050804252"/>
                  </a:ext>
                </a:extLst>
              </a:tr>
              <a:tr h="1310153">
                <a:tc>
                  <a:txBody>
                    <a:bodyPr/>
                    <a:lstStyle/>
                    <a:p>
                      <a:pPr algn="l" rtl="0" fontAlgn="base">
                        <a:lnSpc>
                          <a:spcPts val="1275"/>
                        </a:lnSpc>
                        <a:buNone/>
                      </a:pPr>
                      <a:r>
                        <a:rPr lang="en-US" sz="1600" b="1" i="0">
                          <a:solidFill>
                            <a:srgbClr val="000000"/>
                          </a:solidFill>
                          <a:effectLst/>
                          <a:latin typeface="Aptos" panose="020B0004020202020204" pitchFamily="34" charset="0"/>
                        </a:rPr>
                        <a:t>Saxitoxins </a:t>
                      </a:r>
                      <a:endParaRPr lang="en-US" sz="1600" b="1" i="0">
                        <a:solidFill>
                          <a:srgbClr val="000000"/>
                        </a:solidFill>
                        <a:effectLst/>
                      </a:endParaRPr>
                    </a:p>
                  </a:txBody>
                  <a:tcPr marL="55353" marR="55353" marT="27676" marB="27676">
                    <a:lnL>
                      <a:noFill/>
                    </a:lnL>
                    <a:lnR>
                      <a:noFill/>
                    </a:lnR>
                    <a:lnT>
                      <a:noFill/>
                    </a:lnT>
                    <a:lnB>
                      <a:noFill/>
                    </a:lnB>
                    <a:solidFill>
                      <a:schemeClr val="bg1"/>
                    </a:solidFill>
                  </a:tcPr>
                </a:tc>
                <a:tc>
                  <a:txBody>
                    <a:bodyPr/>
                    <a:lstStyle/>
                    <a:p>
                      <a:pPr algn="l" rtl="0" fontAlgn="base">
                        <a:lnSpc>
                          <a:spcPts val="1275"/>
                        </a:lnSpc>
                        <a:buNone/>
                      </a:pPr>
                      <a:r>
                        <a:rPr lang="en-US" sz="1600" b="1" i="0">
                          <a:solidFill>
                            <a:srgbClr val="000000"/>
                          </a:solidFill>
                          <a:effectLst/>
                          <a:latin typeface="Aptos" panose="020B0004020202020204" pitchFamily="34" charset="0"/>
                        </a:rPr>
                        <a:t>Acute</a:t>
                      </a:r>
                      <a:r>
                        <a:rPr lang="en-US" sz="1600" b="0" i="0">
                          <a:solidFill>
                            <a:srgbClr val="000000"/>
                          </a:solidFill>
                          <a:effectLst/>
                          <a:latin typeface="Aptos" panose="020B0004020202020204" pitchFamily="34" charset="0"/>
                        </a:rPr>
                        <a:t>: neurotoxic effects via ion channel blocking in neuronal and cardiac cells (twitching, convulsions, paralysis, impaired coordination, tingling, numbness, dizziness, vomiting, nausea, muscle weakness, diarrhea) </a:t>
                      </a:r>
                      <a:endParaRPr lang="en-US" sz="1600" b="0" i="0">
                        <a:solidFill>
                          <a:srgbClr val="000000"/>
                        </a:solidFill>
                        <a:effectLst/>
                      </a:endParaRPr>
                    </a:p>
                    <a:p>
                      <a:pPr algn="l" rtl="0" fontAlgn="base">
                        <a:lnSpc>
                          <a:spcPts val="1275"/>
                        </a:lnSpc>
                        <a:buNone/>
                      </a:pPr>
                      <a:r>
                        <a:rPr lang="en-US" sz="1600" b="1" i="0">
                          <a:solidFill>
                            <a:srgbClr val="000000"/>
                          </a:solidFill>
                          <a:effectLst/>
                          <a:latin typeface="Aptos" panose="020B0004020202020204" pitchFamily="34" charset="0"/>
                        </a:rPr>
                        <a:t>Chronic</a:t>
                      </a:r>
                      <a:r>
                        <a:rPr lang="en-US" sz="1600" b="0" i="0">
                          <a:solidFill>
                            <a:srgbClr val="000000"/>
                          </a:solidFill>
                          <a:effectLst/>
                          <a:latin typeface="Aptos" panose="020B0004020202020204" pitchFamily="34" charset="0"/>
                        </a:rPr>
                        <a:t>: no sufficient information </a:t>
                      </a:r>
                      <a:endParaRPr lang="en-US" sz="1600" b="0" i="0">
                        <a:solidFill>
                          <a:srgbClr val="000000"/>
                        </a:solidFill>
                        <a:effectLst/>
                      </a:endParaRPr>
                    </a:p>
                  </a:txBody>
                  <a:tcPr marL="55353" marR="55353" marT="27676" marB="27676">
                    <a:lnL>
                      <a:noFill/>
                    </a:lnL>
                    <a:lnR>
                      <a:noFill/>
                    </a:lnR>
                    <a:lnT>
                      <a:noFill/>
                    </a:lnT>
                    <a:lnB>
                      <a:noFill/>
                    </a:lnB>
                    <a:solidFill>
                      <a:schemeClr val="bg1"/>
                    </a:solidFill>
                  </a:tcPr>
                </a:tc>
                <a:tc>
                  <a:txBody>
                    <a:bodyPr/>
                    <a:lstStyle/>
                    <a:p>
                      <a:pPr algn="l" rtl="0" fontAlgn="base">
                        <a:lnSpc>
                          <a:spcPts val="1275"/>
                        </a:lnSpc>
                        <a:buNone/>
                      </a:pPr>
                      <a:r>
                        <a:rPr lang="en-US" sz="1600" b="0" i="0">
                          <a:solidFill>
                            <a:srgbClr val="000000"/>
                          </a:solidFill>
                          <a:effectLst/>
                          <a:latin typeface="Aptos" panose="020B0004020202020204" pitchFamily="34" charset="0"/>
                        </a:rPr>
                        <a:t>30 </a:t>
                      </a:r>
                      <a:endParaRPr lang="en-US" sz="1600" b="0" i="0">
                        <a:solidFill>
                          <a:srgbClr val="000000"/>
                        </a:solidFill>
                        <a:effectLst/>
                      </a:endParaRPr>
                    </a:p>
                  </a:txBody>
                  <a:tcPr marL="55353" marR="55353" marT="27676" marB="27676">
                    <a:lnL>
                      <a:noFill/>
                    </a:lnL>
                    <a:lnR>
                      <a:noFill/>
                    </a:lnR>
                    <a:lnT>
                      <a:noFill/>
                    </a:lnT>
                    <a:lnB>
                      <a:noFill/>
                    </a:lnB>
                    <a:solidFill>
                      <a:schemeClr val="bg1"/>
                    </a:solidFill>
                  </a:tcPr>
                </a:tc>
                <a:extLst>
                  <a:ext uri="{0D108BD9-81ED-4DB2-BD59-A6C34878D82A}">
                    <a16:rowId xmlns:a16="http://schemas.microsoft.com/office/drawing/2014/main" val="2101098239"/>
                  </a:ext>
                </a:extLst>
              </a:tr>
              <a:tr h="957318">
                <a:tc>
                  <a:txBody>
                    <a:bodyPr/>
                    <a:lstStyle/>
                    <a:p>
                      <a:pPr algn="l" rtl="0" fontAlgn="base">
                        <a:lnSpc>
                          <a:spcPts val="1275"/>
                        </a:lnSpc>
                        <a:buNone/>
                      </a:pPr>
                      <a:r>
                        <a:rPr lang="en-US" sz="1600" b="1" i="0">
                          <a:solidFill>
                            <a:srgbClr val="000000"/>
                          </a:solidFill>
                          <a:effectLst/>
                          <a:latin typeface="Aptos" panose="020B0004020202020204" pitchFamily="34" charset="0"/>
                        </a:rPr>
                        <a:t>Anatoxin-a(S) (type of anatoxin) </a:t>
                      </a:r>
                      <a:endParaRPr lang="en-US" sz="1600" b="1" i="0">
                        <a:solidFill>
                          <a:srgbClr val="000000"/>
                        </a:solidFill>
                        <a:effectLst/>
                      </a:endParaRPr>
                    </a:p>
                  </a:txBody>
                  <a:tcPr marL="55353" marR="55353" marT="27676" marB="27676">
                    <a:lnL>
                      <a:noFill/>
                    </a:lnL>
                    <a:lnR>
                      <a:noFill/>
                    </a:lnR>
                    <a:lnT>
                      <a:noFill/>
                    </a:lnT>
                    <a:lnB>
                      <a:noFill/>
                    </a:lnB>
                    <a:solidFill>
                      <a:srgbClr val="E8E8E8"/>
                    </a:solidFill>
                  </a:tcPr>
                </a:tc>
                <a:tc>
                  <a:txBody>
                    <a:bodyPr/>
                    <a:lstStyle/>
                    <a:p>
                      <a:pPr algn="l" rtl="0" fontAlgn="base">
                        <a:lnSpc>
                          <a:spcPts val="1275"/>
                        </a:lnSpc>
                        <a:buNone/>
                      </a:pPr>
                      <a:r>
                        <a:rPr lang="en-US" sz="1600" b="1" i="0">
                          <a:solidFill>
                            <a:srgbClr val="000000"/>
                          </a:solidFill>
                          <a:effectLst/>
                          <a:latin typeface="Aptos" panose="020B0004020202020204" pitchFamily="34" charset="0"/>
                        </a:rPr>
                        <a:t>Acute</a:t>
                      </a:r>
                      <a:r>
                        <a:rPr lang="en-US" sz="1600" b="0" i="0">
                          <a:solidFill>
                            <a:srgbClr val="000000"/>
                          </a:solidFill>
                          <a:effectLst/>
                          <a:latin typeface="Aptos" panose="020B0004020202020204" pitchFamily="34" charset="0"/>
                        </a:rPr>
                        <a:t>: neurotoxic effects through acetylcholinesterase inhibition (muscle weakness, convulsions, and respiratory distress that can lead to death) </a:t>
                      </a:r>
                      <a:endParaRPr lang="en-US" sz="1600" b="0" i="0">
                        <a:solidFill>
                          <a:srgbClr val="000000"/>
                        </a:solidFill>
                        <a:effectLst/>
                      </a:endParaRPr>
                    </a:p>
                    <a:p>
                      <a:pPr algn="l" rtl="0" fontAlgn="base">
                        <a:lnSpc>
                          <a:spcPts val="1275"/>
                        </a:lnSpc>
                        <a:buNone/>
                      </a:pPr>
                      <a:r>
                        <a:rPr lang="en-US" sz="1600" b="1" i="0">
                          <a:solidFill>
                            <a:srgbClr val="000000"/>
                          </a:solidFill>
                          <a:effectLst/>
                          <a:latin typeface="Aptos" panose="020B0004020202020204" pitchFamily="34" charset="0"/>
                        </a:rPr>
                        <a:t>Chronic</a:t>
                      </a:r>
                      <a:r>
                        <a:rPr lang="en-US" sz="1600" b="0" i="0">
                          <a:solidFill>
                            <a:srgbClr val="000000"/>
                          </a:solidFill>
                          <a:effectLst/>
                          <a:latin typeface="Aptos" panose="020B0004020202020204" pitchFamily="34" charset="0"/>
                        </a:rPr>
                        <a:t>: no sufficient information </a:t>
                      </a:r>
                      <a:endParaRPr lang="en-US" sz="1600" b="0" i="0">
                        <a:solidFill>
                          <a:srgbClr val="000000"/>
                        </a:solidFill>
                        <a:effectLst/>
                      </a:endParaRPr>
                    </a:p>
                  </a:txBody>
                  <a:tcPr marL="55353" marR="55353" marT="27676" marB="27676">
                    <a:lnL>
                      <a:noFill/>
                    </a:lnL>
                    <a:lnR>
                      <a:noFill/>
                    </a:lnR>
                    <a:lnT>
                      <a:noFill/>
                    </a:lnT>
                    <a:lnB>
                      <a:noFill/>
                    </a:lnB>
                    <a:solidFill>
                      <a:srgbClr val="E8E8E8"/>
                    </a:solidFill>
                  </a:tcPr>
                </a:tc>
                <a:tc>
                  <a:txBody>
                    <a:bodyPr/>
                    <a:lstStyle/>
                    <a:p>
                      <a:pPr algn="l" rtl="0" fontAlgn="base">
                        <a:lnSpc>
                          <a:spcPts val="1275"/>
                        </a:lnSpc>
                        <a:buNone/>
                      </a:pPr>
                      <a:r>
                        <a:rPr lang="en-US" sz="1600" b="0" i="0">
                          <a:solidFill>
                            <a:srgbClr val="000000"/>
                          </a:solidFill>
                          <a:effectLst/>
                          <a:latin typeface="Aptos" panose="020B0004020202020204" pitchFamily="34" charset="0"/>
                        </a:rPr>
                        <a:t>Not sufficient information to develop a guideline value </a:t>
                      </a:r>
                      <a:endParaRPr lang="en-US" sz="1600" b="0" i="0">
                        <a:solidFill>
                          <a:srgbClr val="000000"/>
                        </a:solidFill>
                        <a:effectLst/>
                      </a:endParaRPr>
                    </a:p>
                    <a:p>
                      <a:pPr algn="l" rtl="0" fontAlgn="base">
                        <a:lnSpc>
                          <a:spcPts val="1275"/>
                        </a:lnSpc>
                        <a:buNone/>
                      </a:pPr>
                      <a:endParaRPr lang="en-US" sz="1600" b="0" i="0">
                        <a:solidFill>
                          <a:srgbClr val="000000"/>
                        </a:solidFill>
                        <a:effectLst/>
                        <a:latin typeface="Aptos"/>
                      </a:endParaRPr>
                    </a:p>
                    <a:p>
                      <a:pPr algn="l" rtl="0" fontAlgn="base">
                        <a:lnSpc>
                          <a:spcPts val="1275"/>
                        </a:lnSpc>
                        <a:buNone/>
                      </a:pPr>
                      <a:r>
                        <a:rPr lang="en-US" sz="1600" b="0" i="0">
                          <a:solidFill>
                            <a:srgbClr val="000000"/>
                          </a:solidFill>
                          <a:effectLst/>
                          <a:latin typeface="Aptos" panose="020B0004020202020204" pitchFamily="34" charset="0"/>
                        </a:rPr>
                        <a:t>New Zealand’s maximum level for drinking water is 1 microgram/L </a:t>
                      </a:r>
                      <a:endParaRPr lang="en-US" sz="1600" b="0" i="0">
                        <a:solidFill>
                          <a:srgbClr val="000000"/>
                        </a:solidFill>
                        <a:effectLst/>
                      </a:endParaRPr>
                    </a:p>
                  </a:txBody>
                  <a:tcPr marL="55353" marR="55353" marT="27676" marB="27676">
                    <a:lnL>
                      <a:noFill/>
                    </a:lnL>
                    <a:lnR>
                      <a:noFill/>
                    </a:lnR>
                    <a:lnT>
                      <a:noFill/>
                    </a:lnT>
                    <a:lnB>
                      <a:noFill/>
                    </a:lnB>
                    <a:solidFill>
                      <a:srgbClr val="E8E8E8"/>
                    </a:solidFill>
                  </a:tcPr>
                </a:tc>
                <a:extLst>
                  <a:ext uri="{0D108BD9-81ED-4DB2-BD59-A6C34878D82A}">
                    <a16:rowId xmlns:a16="http://schemas.microsoft.com/office/drawing/2014/main" val="2123181087"/>
                  </a:ext>
                </a:extLst>
              </a:tr>
              <a:tr h="604482">
                <a:tc>
                  <a:txBody>
                    <a:bodyPr/>
                    <a:lstStyle/>
                    <a:p>
                      <a:pPr algn="l" rtl="0" fontAlgn="base">
                        <a:lnSpc>
                          <a:spcPts val="1275"/>
                        </a:lnSpc>
                        <a:buNone/>
                      </a:pPr>
                      <a:r>
                        <a:rPr lang="en-US" sz="1600" b="1" i="0" dirty="0">
                          <a:solidFill>
                            <a:srgbClr val="000000"/>
                          </a:solidFill>
                          <a:effectLst/>
                          <a:latin typeface="Aptos" panose="020B0004020202020204" pitchFamily="34" charset="0"/>
                        </a:rPr>
                        <a:t>Dermatoxins </a:t>
                      </a:r>
                      <a:endParaRPr lang="en-US" sz="1600" b="1" i="0" dirty="0">
                        <a:solidFill>
                          <a:srgbClr val="000000"/>
                        </a:solidFill>
                        <a:effectLst/>
                      </a:endParaRPr>
                    </a:p>
                  </a:txBody>
                  <a:tcPr marL="55353" marR="55353" marT="27676" marB="27676">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275"/>
                        </a:lnSpc>
                        <a:buNone/>
                      </a:pPr>
                      <a:r>
                        <a:rPr lang="en-US" sz="1600" b="0" i="0">
                          <a:solidFill>
                            <a:srgbClr val="000000"/>
                          </a:solidFill>
                          <a:effectLst/>
                          <a:latin typeface="Aptos" panose="020B0004020202020204" pitchFamily="34" charset="0"/>
                        </a:rPr>
                        <a:t>Little information on dermatoxins produced by temperate cyanobacteria species.  </a:t>
                      </a:r>
                      <a:endParaRPr lang="en-US" sz="1600" b="0" i="0">
                        <a:solidFill>
                          <a:srgbClr val="000000"/>
                        </a:solidFill>
                        <a:effectLst/>
                      </a:endParaRPr>
                    </a:p>
                  </a:txBody>
                  <a:tcPr marL="55353" marR="55353" marT="27676" marB="27676">
                    <a:lnL>
                      <a:noFill/>
                    </a:lnL>
                    <a:lnR>
                      <a:noFill/>
                    </a:lnR>
                    <a:lnT>
                      <a:noFill/>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275"/>
                        </a:lnSpc>
                        <a:buNone/>
                      </a:pPr>
                      <a:r>
                        <a:rPr lang="en-US" sz="1600" b="0" i="0" dirty="0">
                          <a:solidFill>
                            <a:srgbClr val="000000"/>
                          </a:solidFill>
                          <a:effectLst/>
                          <a:latin typeface="Aptos" panose="020B0004020202020204" pitchFamily="34" charset="0"/>
                        </a:rPr>
                        <a:t>No guideline value because exposure is through contact and not ingestion </a:t>
                      </a:r>
                      <a:endParaRPr lang="en-US" sz="1600" b="0" i="0" dirty="0">
                        <a:solidFill>
                          <a:srgbClr val="000000"/>
                        </a:solidFill>
                        <a:effectLst/>
                      </a:endParaRPr>
                    </a:p>
                  </a:txBody>
                  <a:tcPr marL="55353" marR="55353" marT="27676" marB="27676">
                    <a:lnL>
                      <a:noFill/>
                    </a:lnL>
                    <a:lnR>
                      <a:noFill/>
                    </a:lnR>
                    <a:lnT>
                      <a:noFill/>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14986583"/>
                  </a:ext>
                </a:extLst>
              </a:tr>
            </a:tbl>
          </a:graphicData>
        </a:graphic>
      </p:graphicFrame>
      <p:sp>
        <p:nvSpPr>
          <p:cNvPr id="9" name="TextBox 8">
            <a:extLst>
              <a:ext uri="{FF2B5EF4-FFF2-40B4-BE49-F238E27FC236}">
                <a16:creationId xmlns:a16="http://schemas.microsoft.com/office/drawing/2014/main" id="{6D8A81E2-846E-10AC-FE1E-FA29F34F119B}"/>
              </a:ext>
            </a:extLst>
          </p:cNvPr>
          <p:cNvSpPr txBox="1"/>
          <p:nvPr/>
        </p:nvSpPr>
        <p:spPr>
          <a:xfrm>
            <a:off x="620430" y="1551194"/>
            <a:ext cx="2659238" cy="2677656"/>
          </a:xfrm>
          <a:prstGeom prst="rect">
            <a:avLst/>
          </a:prstGeom>
          <a:noFill/>
        </p:spPr>
        <p:txBody>
          <a:bodyPr wrap="square" lIns="91440" tIns="45720" rIns="91440" bIns="45720" anchor="t">
            <a:spAutoFit/>
          </a:bodyPr>
          <a:lstStyle/>
          <a:p>
            <a:pPr fontAlgn="base">
              <a:spcBef>
                <a:spcPts val="600"/>
              </a:spcBef>
              <a:spcAft>
                <a:spcPts val="600"/>
              </a:spcAft>
            </a:pPr>
            <a:r>
              <a:rPr lang="en-US" sz="2400" b="1" i="1" dirty="0">
                <a:solidFill>
                  <a:schemeClr val="bg1"/>
                </a:solidFill>
              </a:rPr>
              <a:t>Cyanotoxins, their health effects, and World Health Organization (WHO) exposure levels </a:t>
            </a:r>
            <a:endParaRPr lang="en-US" sz="2400" b="1" i="1" dirty="0">
              <a:solidFill>
                <a:schemeClr val="bg1"/>
              </a:solidFill>
              <a:effectLst/>
              <a:latin typeface="Segoe UI" panose="020B0502040204020203" pitchFamily="34" charset="0"/>
              <a:cs typeface="Segoe UI"/>
            </a:endParaRPr>
          </a:p>
        </p:txBody>
      </p:sp>
      <p:sp>
        <p:nvSpPr>
          <p:cNvPr id="11" name="TextBox 10">
            <a:extLst>
              <a:ext uri="{FF2B5EF4-FFF2-40B4-BE49-F238E27FC236}">
                <a16:creationId xmlns:a16="http://schemas.microsoft.com/office/drawing/2014/main" id="{8897B81D-D9DE-CFBF-8C5B-97C07DA4B75E}"/>
              </a:ext>
            </a:extLst>
          </p:cNvPr>
          <p:cNvSpPr txBox="1"/>
          <p:nvPr/>
        </p:nvSpPr>
        <p:spPr>
          <a:xfrm>
            <a:off x="621395" y="4372958"/>
            <a:ext cx="2659238" cy="2215991"/>
          </a:xfrm>
          <a:prstGeom prst="rect">
            <a:avLst/>
          </a:prstGeom>
          <a:solidFill>
            <a:schemeClr val="tx2"/>
          </a:solidFill>
        </p:spPr>
        <p:txBody>
          <a:bodyPr wrap="square" lIns="91440" tIns="45720" rIns="91440" bIns="45720" anchor="t">
            <a:spAutoFit/>
          </a:bodyPr>
          <a:lstStyle/>
          <a:p>
            <a:pPr rtl="0" fontAlgn="base">
              <a:spcBef>
                <a:spcPts val="600"/>
              </a:spcBef>
              <a:spcAft>
                <a:spcPts val="600"/>
              </a:spcAft>
              <a:buNone/>
            </a:pPr>
            <a:r>
              <a:rPr lang="en-US" sz="1600" b="0" i="0" dirty="0">
                <a:solidFill>
                  <a:schemeClr val="bg1"/>
                </a:solidFill>
                <a:effectLst/>
              </a:rPr>
              <a:t>Source: Water, Sanitation, Hygiene, and Health WHO Team (2021)</a:t>
            </a:r>
          </a:p>
          <a:p>
            <a:pPr rtl="0" fontAlgn="base">
              <a:spcBef>
                <a:spcPts val="600"/>
              </a:spcBef>
              <a:spcAft>
                <a:spcPts val="600"/>
              </a:spcAft>
              <a:buNone/>
            </a:pPr>
            <a:r>
              <a:rPr lang="en-US" sz="1600" b="0" i="0" dirty="0">
                <a:solidFill>
                  <a:schemeClr val="bg1"/>
                </a:solidFill>
                <a:effectLst/>
              </a:rPr>
              <a:t>Note: The WHO Guideline Value for Recreation is based on a 15kg child swallowing ≤250 mL of water</a:t>
            </a:r>
          </a:p>
        </p:txBody>
      </p:sp>
    </p:spTree>
    <p:extLst>
      <p:ext uri="{BB962C8B-B14F-4D97-AF65-F5344CB8AC3E}">
        <p14:creationId xmlns:p14="http://schemas.microsoft.com/office/powerpoint/2010/main" val="1237367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952BA-6D03-EB9A-2114-AA5CDE6024E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088ED86-EB5A-7D6F-E5D0-8E55E36C66C2}"/>
              </a:ext>
            </a:extLst>
          </p:cNvPr>
          <p:cNvSpPr>
            <a:spLocks noGrp="1" noRot="1" noMove="1" noResize="1" noEditPoints="1" noAdjustHandles="1" noChangeArrowheads="1" noChangeShapeType="1"/>
          </p:cNvSpPr>
          <p:nvPr>
            <p:ph type="title"/>
          </p:nvPr>
        </p:nvSpPr>
        <p:spPr/>
        <p:txBody>
          <a:bodyPr/>
          <a:lstStyle/>
          <a:p>
            <a:r>
              <a:rPr lang="en-US"/>
              <a:t>Table 10-3</a:t>
            </a:r>
          </a:p>
        </p:txBody>
      </p:sp>
      <p:grpSp>
        <p:nvGrpSpPr>
          <p:cNvPr id="7" name="Group 6">
            <a:extLst>
              <a:ext uri="{FF2B5EF4-FFF2-40B4-BE49-F238E27FC236}">
                <a16:creationId xmlns:a16="http://schemas.microsoft.com/office/drawing/2014/main" id="{9953EB47-6D09-6329-CBCB-C2478235F0D8}"/>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8FD6524-55E2-D81E-AF87-4DB7D648BAC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9887ED4A-589C-267E-6A8B-8DEF12D5BBDA}"/>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A2502729-F09B-940E-0B6B-B4A9BC154918}"/>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8C48F3D5-03A4-28C9-12D0-99D017BB1690}"/>
              </a:ext>
            </a:extLst>
          </p:cNvPr>
          <p:cNvSpPr txBox="1"/>
          <p:nvPr/>
        </p:nvSpPr>
        <p:spPr>
          <a:xfrm>
            <a:off x="620430" y="3751186"/>
            <a:ext cx="3659275" cy="646331"/>
          </a:xfrm>
          <a:prstGeom prst="rect">
            <a:avLst/>
          </a:prstGeom>
          <a:noFill/>
        </p:spPr>
        <p:txBody>
          <a:bodyPr wrap="square" lIns="91440" tIns="45720" rIns="91440" bIns="45720" anchor="t">
            <a:spAutoFit/>
          </a:bodyPr>
          <a:lstStyle/>
          <a:p>
            <a:r>
              <a:rPr lang="en-US" dirty="0">
                <a:solidFill>
                  <a:schemeClr val="bg1"/>
                </a:solidFill>
              </a:rPr>
              <a:t>Source: Vermont Department of Health (2015)</a:t>
            </a:r>
          </a:p>
        </p:txBody>
      </p:sp>
      <p:sp>
        <p:nvSpPr>
          <p:cNvPr id="13" name="TextBox 12">
            <a:extLst>
              <a:ext uri="{FF2B5EF4-FFF2-40B4-BE49-F238E27FC236}">
                <a16:creationId xmlns:a16="http://schemas.microsoft.com/office/drawing/2014/main" id="{4564661A-C73B-D983-E8CB-0F532D27DBFC}"/>
              </a:ext>
            </a:extLst>
          </p:cNvPr>
          <p:cNvSpPr txBox="1"/>
          <p:nvPr/>
        </p:nvSpPr>
        <p:spPr>
          <a:xfrm>
            <a:off x="620430" y="1557339"/>
            <a:ext cx="3733856" cy="2062103"/>
          </a:xfrm>
          <a:prstGeom prst="rect">
            <a:avLst/>
          </a:prstGeom>
          <a:noFill/>
        </p:spPr>
        <p:txBody>
          <a:bodyPr wrap="square">
            <a:spAutoFit/>
          </a:bodyPr>
          <a:lstStyle/>
          <a:p>
            <a:r>
              <a:rPr lang="en-US" sz="3200" b="1" i="1" dirty="0">
                <a:solidFill>
                  <a:schemeClr val="bg1"/>
                </a:solidFill>
                <a:effectLst/>
                <a:latin typeface="Aptos" panose="020B0004020202020204" pitchFamily="34" charset="0"/>
              </a:rPr>
              <a:t>Recreation activities and cyanobacteria exposure risk </a:t>
            </a:r>
            <a:endParaRPr lang="en-US" sz="3200" b="1" i="1" dirty="0">
              <a:solidFill>
                <a:schemeClr val="bg1"/>
              </a:solidFill>
            </a:endParaRPr>
          </a:p>
        </p:txBody>
      </p:sp>
      <p:graphicFrame>
        <p:nvGraphicFramePr>
          <p:cNvPr id="10" name="Table 9">
            <a:extLst>
              <a:ext uri="{FF2B5EF4-FFF2-40B4-BE49-F238E27FC236}">
                <a16:creationId xmlns:a16="http://schemas.microsoft.com/office/drawing/2014/main" id="{9DE60932-6171-8A46-64D4-8034329AEF28}"/>
              </a:ext>
            </a:extLst>
          </p:cNvPr>
          <p:cNvGraphicFramePr>
            <a:graphicFrameLocks noGrp="1"/>
          </p:cNvGraphicFramePr>
          <p:nvPr>
            <p:extLst>
              <p:ext uri="{D42A27DB-BD31-4B8C-83A1-F6EECF244321}">
                <p14:modId xmlns:p14="http://schemas.microsoft.com/office/powerpoint/2010/main" val="2915809910"/>
              </p:ext>
            </p:extLst>
          </p:nvPr>
        </p:nvGraphicFramePr>
        <p:xfrm>
          <a:off x="4356918" y="359348"/>
          <a:ext cx="7530282" cy="6152586"/>
        </p:xfrm>
        <a:graphic>
          <a:graphicData uri="http://schemas.openxmlformats.org/drawingml/2006/table">
            <a:tbl>
              <a:tblPr firstRow="1" firstCol="1" bandRow="1">
                <a:tableStyleId>{5C22544A-7EE6-4342-B048-85BDC9FD1C3A}</a:tableStyleId>
              </a:tblPr>
              <a:tblGrid>
                <a:gridCol w="2098009">
                  <a:extLst>
                    <a:ext uri="{9D8B030D-6E8A-4147-A177-3AD203B41FA5}">
                      <a16:colId xmlns:a16="http://schemas.microsoft.com/office/drawing/2014/main" val="4065084510"/>
                    </a:ext>
                  </a:extLst>
                </a:gridCol>
                <a:gridCol w="3116812">
                  <a:extLst>
                    <a:ext uri="{9D8B030D-6E8A-4147-A177-3AD203B41FA5}">
                      <a16:colId xmlns:a16="http://schemas.microsoft.com/office/drawing/2014/main" val="785791747"/>
                    </a:ext>
                  </a:extLst>
                </a:gridCol>
                <a:gridCol w="2315461">
                  <a:extLst>
                    <a:ext uri="{9D8B030D-6E8A-4147-A177-3AD203B41FA5}">
                      <a16:colId xmlns:a16="http://schemas.microsoft.com/office/drawing/2014/main" val="4093292751"/>
                    </a:ext>
                  </a:extLst>
                </a:gridCol>
              </a:tblGrid>
              <a:tr h="683620">
                <a:tc>
                  <a:txBody>
                    <a:bodyPr/>
                    <a:lstStyle/>
                    <a:p>
                      <a:pPr algn="l">
                        <a:buNone/>
                      </a:pPr>
                      <a:r>
                        <a:rPr lang="en-US" dirty="0">
                          <a:solidFill>
                            <a:srgbClr val="0E2841"/>
                          </a:solidFill>
                          <a:effectLst/>
                        </a:rPr>
                        <a:t>Level of potential exposure</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buNone/>
                      </a:pPr>
                      <a:r>
                        <a:rPr lang="en-US" dirty="0">
                          <a:solidFill>
                            <a:srgbClr val="0E2841"/>
                          </a:solidFill>
                          <a:effectLst/>
                        </a:rPr>
                        <a:t>Recreational activity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a:buNone/>
                      </a:pPr>
                      <a:r>
                        <a:rPr lang="en-US" dirty="0">
                          <a:solidFill>
                            <a:srgbClr val="0E2841"/>
                          </a:solidFill>
                          <a:effectLst/>
                        </a:rPr>
                        <a:t>Primary exposure pathway of concern</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111907852"/>
                  </a:ext>
                </a:extLst>
              </a:tr>
              <a:tr h="1709052">
                <a:tc>
                  <a:txBody>
                    <a:bodyPr/>
                    <a:lstStyle/>
                    <a:p>
                      <a:pPr>
                        <a:buNone/>
                      </a:pPr>
                      <a:r>
                        <a:rPr lang="en-US" b="1">
                          <a:solidFill>
                            <a:srgbClr val="000000"/>
                          </a:solidFill>
                          <a:effectLst/>
                        </a:rPr>
                        <a:t>High</a:t>
                      </a:r>
                      <a:endParaRPr lang="en-US">
                        <a:effectLst/>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a:buNone/>
                      </a:pPr>
                      <a:r>
                        <a:rPr lang="en-US">
                          <a:solidFill>
                            <a:srgbClr val="000000"/>
                          </a:solidFill>
                          <a:effectLst/>
                        </a:rPr>
                        <a:t>Swimming/wading</a:t>
                      </a:r>
                      <a:endParaRPr lang="en-US">
                        <a:effectLst/>
                      </a:endParaRPr>
                    </a:p>
                    <a:p>
                      <a:pPr>
                        <a:buNone/>
                      </a:pPr>
                      <a:r>
                        <a:rPr lang="en-US">
                          <a:solidFill>
                            <a:srgbClr val="000000"/>
                          </a:solidFill>
                          <a:effectLst/>
                        </a:rPr>
                        <a:t>Diving</a:t>
                      </a:r>
                      <a:endParaRPr lang="en-US">
                        <a:effectLst/>
                      </a:endParaRPr>
                    </a:p>
                    <a:p>
                      <a:pPr>
                        <a:buNone/>
                      </a:pPr>
                      <a:r>
                        <a:rPr lang="en-US">
                          <a:solidFill>
                            <a:srgbClr val="000000"/>
                          </a:solidFill>
                          <a:effectLst/>
                        </a:rPr>
                        <a:t>Water skiing/wake boarding</a:t>
                      </a:r>
                      <a:endParaRPr lang="en-US">
                        <a:effectLst/>
                      </a:endParaRPr>
                    </a:p>
                    <a:p>
                      <a:pPr>
                        <a:buNone/>
                      </a:pPr>
                      <a:r>
                        <a:rPr lang="en-US">
                          <a:solidFill>
                            <a:srgbClr val="000000"/>
                          </a:solidFill>
                          <a:effectLst/>
                        </a:rPr>
                        <a:t>Wind surfing</a:t>
                      </a:r>
                      <a:endParaRPr lang="en-US">
                        <a:effectLst/>
                      </a:endParaRPr>
                    </a:p>
                    <a:p>
                      <a:pPr>
                        <a:buNone/>
                      </a:pPr>
                      <a:r>
                        <a:rPr lang="en-US">
                          <a:solidFill>
                            <a:srgbClr val="000000"/>
                          </a:solidFill>
                          <a:effectLst/>
                        </a:rPr>
                        <a:t>Jet skiing </a:t>
                      </a:r>
                      <a:endParaRPr lang="en-US">
                        <a:effectLst/>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a:buNone/>
                      </a:pPr>
                      <a:r>
                        <a:rPr lang="en-US">
                          <a:solidFill>
                            <a:srgbClr val="000000"/>
                          </a:solidFill>
                          <a:effectLst/>
                        </a:rPr>
                        <a:t>Ingestion</a:t>
                      </a:r>
                      <a:endParaRPr lang="en-US">
                        <a:effectLst/>
                      </a:endParaRPr>
                    </a:p>
                    <a:p>
                      <a:pPr>
                        <a:buNone/>
                      </a:pPr>
                      <a:r>
                        <a:rPr lang="en-US">
                          <a:solidFill>
                            <a:srgbClr val="000000"/>
                          </a:solidFill>
                          <a:effectLst/>
                        </a:rPr>
                        <a:t>Ingestion</a:t>
                      </a:r>
                      <a:endParaRPr lang="en-US">
                        <a:effectLst/>
                      </a:endParaRPr>
                    </a:p>
                    <a:p>
                      <a:pPr>
                        <a:buNone/>
                      </a:pPr>
                      <a:r>
                        <a:rPr lang="en-US">
                          <a:solidFill>
                            <a:srgbClr val="000000"/>
                          </a:solidFill>
                          <a:effectLst/>
                        </a:rPr>
                        <a:t>Ingestion/inhalation</a:t>
                      </a:r>
                      <a:endParaRPr lang="en-US">
                        <a:effectLst/>
                      </a:endParaRPr>
                    </a:p>
                    <a:p>
                      <a:pPr>
                        <a:buNone/>
                      </a:pPr>
                      <a:r>
                        <a:rPr lang="en-US">
                          <a:solidFill>
                            <a:srgbClr val="000000"/>
                          </a:solidFill>
                          <a:effectLst/>
                        </a:rPr>
                        <a:t>Ingestion/inhalation</a:t>
                      </a:r>
                      <a:endParaRPr lang="en-US">
                        <a:effectLst/>
                      </a:endParaRPr>
                    </a:p>
                    <a:p>
                      <a:pPr>
                        <a:buNone/>
                      </a:pPr>
                      <a:r>
                        <a:rPr lang="en-US">
                          <a:solidFill>
                            <a:srgbClr val="000000"/>
                          </a:solidFill>
                          <a:effectLst/>
                        </a:rPr>
                        <a:t>Ingestion/inhalation </a:t>
                      </a:r>
                      <a:endParaRPr lang="en-US">
                        <a:effectLst/>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001994170"/>
                  </a:ext>
                </a:extLst>
              </a:tr>
              <a:tr h="2392672">
                <a:tc>
                  <a:txBody>
                    <a:bodyPr/>
                    <a:lstStyle/>
                    <a:p>
                      <a:pPr>
                        <a:buNone/>
                      </a:pPr>
                      <a:r>
                        <a:rPr lang="en-US" b="1">
                          <a:solidFill>
                            <a:srgbClr val="000000"/>
                          </a:solidFill>
                          <a:effectLst/>
                        </a:rPr>
                        <a:t>Moderate</a:t>
                      </a:r>
                      <a:endParaRPr lang="en-US">
                        <a:effectLst/>
                      </a:endParaRPr>
                    </a:p>
                  </a:txBody>
                  <a:tcPr marL="68580" marR="68580" marT="0" marB="0">
                    <a:lnL>
                      <a:noFill/>
                    </a:lnL>
                    <a:lnR>
                      <a:noFill/>
                    </a:lnR>
                    <a:lnT>
                      <a:noFill/>
                    </a:lnT>
                    <a:lnB>
                      <a:noFill/>
                    </a:lnB>
                    <a:solidFill>
                      <a:schemeClr val="bg1"/>
                    </a:solidFill>
                  </a:tcPr>
                </a:tc>
                <a:tc>
                  <a:txBody>
                    <a:bodyPr/>
                    <a:lstStyle/>
                    <a:p>
                      <a:pPr>
                        <a:buNone/>
                      </a:pPr>
                      <a:r>
                        <a:rPr lang="en-US">
                          <a:solidFill>
                            <a:srgbClr val="000000"/>
                          </a:solidFill>
                          <a:effectLst/>
                        </a:rPr>
                        <a:t>Fish consumption</a:t>
                      </a:r>
                      <a:endParaRPr lang="en-US">
                        <a:effectLst/>
                      </a:endParaRPr>
                    </a:p>
                    <a:p>
                      <a:pPr>
                        <a:buNone/>
                      </a:pPr>
                      <a:r>
                        <a:rPr lang="en-US">
                          <a:solidFill>
                            <a:srgbClr val="000000"/>
                          </a:solidFill>
                          <a:effectLst/>
                        </a:rPr>
                        <a:t>Canoeing</a:t>
                      </a:r>
                      <a:endParaRPr lang="en-US">
                        <a:effectLst/>
                      </a:endParaRPr>
                    </a:p>
                    <a:p>
                      <a:pPr>
                        <a:buNone/>
                      </a:pPr>
                      <a:r>
                        <a:rPr lang="en-US">
                          <a:solidFill>
                            <a:srgbClr val="000000"/>
                          </a:solidFill>
                          <a:effectLst/>
                        </a:rPr>
                        <a:t>Paddle boarding</a:t>
                      </a:r>
                      <a:endParaRPr lang="en-US">
                        <a:effectLst/>
                      </a:endParaRPr>
                    </a:p>
                    <a:p>
                      <a:pPr>
                        <a:buNone/>
                      </a:pPr>
                      <a:r>
                        <a:rPr lang="en-US">
                          <a:solidFill>
                            <a:srgbClr val="000000"/>
                          </a:solidFill>
                          <a:effectLst/>
                        </a:rPr>
                        <a:t>Rowing</a:t>
                      </a:r>
                      <a:endParaRPr lang="en-US">
                        <a:effectLst/>
                      </a:endParaRPr>
                    </a:p>
                    <a:p>
                      <a:pPr>
                        <a:buNone/>
                      </a:pPr>
                      <a:r>
                        <a:rPr lang="en-US">
                          <a:solidFill>
                            <a:srgbClr val="000000"/>
                          </a:solidFill>
                          <a:effectLst/>
                        </a:rPr>
                        <a:t>Sailing </a:t>
                      </a:r>
                      <a:endParaRPr lang="en-US">
                        <a:effectLst/>
                      </a:endParaRPr>
                    </a:p>
                    <a:p>
                      <a:pPr>
                        <a:buNone/>
                      </a:pPr>
                      <a:r>
                        <a:rPr lang="en-US">
                          <a:solidFill>
                            <a:srgbClr val="000000"/>
                          </a:solidFill>
                          <a:effectLst/>
                        </a:rPr>
                        <a:t>Kayaking</a:t>
                      </a:r>
                      <a:endParaRPr lang="en-US">
                        <a:effectLst/>
                      </a:endParaRPr>
                    </a:p>
                    <a:p>
                      <a:pPr>
                        <a:buNone/>
                      </a:pPr>
                      <a:r>
                        <a:rPr lang="en-US">
                          <a:solidFill>
                            <a:srgbClr val="000000"/>
                          </a:solidFill>
                          <a:effectLst/>
                        </a:rPr>
                        <a:t>Motor boating</a:t>
                      </a:r>
                      <a:endParaRPr lang="en-US">
                        <a:effectLst/>
                      </a:endParaRPr>
                    </a:p>
                  </a:txBody>
                  <a:tcPr marL="68580" marR="68580" marT="0" marB="0">
                    <a:lnL>
                      <a:noFill/>
                    </a:lnL>
                    <a:lnR>
                      <a:noFill/>
                    </a:lnR>
                    <a:lnT>
                      <a:noFill/>
                    </a:lnT>
                    <a:lnB>
                      <a:noFill/>
                    </a:lnB>
                    <a:solidFill>
                      <a:schemeClr val="bg1"/>
                    </a:solidFill>
                  </a:tcPr>
                </a:tc>
                <a:tc>
                  <a:txBody>
                    <a:bodyPr/>
                    <a:lstStyle/>
                    <a:p>
                      <a:pPr>
                        <a:buNone/>
                      </a:pPr>
                      <a:r>
                        <a:rPr lang="en-US">
                          <a:solidFill>
                            <a:srgbClr val="000000"/>
                          </a:solidFill>
                          <a:effectLst/>
                        </a:rPr>
                        <a:t>Ingestion</a:t>
                      </a:r>
                      <a:endParaRPr lang="en-US">
                        <a:effectLst/>
                      </a:endParaRPr>
                    </a:p>
                    <a:p>
                      <a:pPr>
                        <a:buNone/>
                      </a:pPr>
                      <a:r>
                        <a:rPr lang="en-US">
                          <a:solidFill>
                            <a:srgbClr val="000000"/>
                          </a:solidFill>
                          <a:effectLst/>
                        </a:rPr>
                        <a:t>Inhalation/skin</a:t>
                      </a:r>
                      <a:endParaRPr lang="en-US">
                        <a:effectLst/>
                      </a:endParaRPr>
                    </a:p>
                    <a:p>
                      <a:pPr>
                        <a:buNone/>
                      </a:pPr>
                      <a:r>
                        <a:rPr lang="en-US">
                          <a:solidFill>
                            <a:srgbClr val="000000"/>
                          </a:solidFill>
                          <a:effectLst/>
                        </a:rPr>
                        <a:t>Inhalation/skin</a:t>
                      </a:r>
                      <a:endParaRPr lang="en-US">
                        <a:effectLst/>
                      </a:endParaRPr>
                    </a:p>
                    <a:p>
                      <a:pPr>
                        <a:buNone/>
                      </a:pPr>
                      <a:r>
                        <a:rPr lang="en-US">
                          <a:solidFill>
                            <a:srgbClr val="000000"/>
                          </a:solidFill>
                          <a:effectLst/>
                        </a:rPr>
                        <a:t>Inhalation/skin</a:t>
                      </a:r>
                      <a:endParaRPr lang="en-US">
                        <a:effectLst/>
                      </a:endParaRPr>
                    </a:p>
                    <a:p>
                      <a:pPr>
                        <a:buNone/>
                      </a:pPr>
                      <a:r>
                        <a:rPr lang="en-US">
                          <a:solidFill>
                            <a:srgbClr val="000000"/>
                          </a:solidFill>
                          <a:effectLst/>
                        </a:rPr>
                        <a:t>Inhalation/skin</a:t>
                      </a:r>
                      <a:endParaRPr lang="en-US">
                        <a:effectLst/>
                      </a:endParaRPr>
                    </a:p>
                    <a:p>
                      <a:pPr>
                        <a:buNone/>
                      </a:pPr>
                      <a:r>
                        <a:rPr lang="en-US">
                          <a:solidFill>
                            <a:srgbClr val="000000"/>
                          </a:solidFill>
                          <a:effectLst/>
                        </a:rPr>
                        <a:t>Inhalation/skin</a:t>
                      </a:r>
                      <a:endParaRPr lang="en-US">
                        <a:effectLst/>
                      </a:endParaRPr>
                    </a:p>
                    <a:p>
                      <a:pPr>
                        <a:buNone/>
                      </a:pPr>
                      <a:r>
                        <a:rPr lang="en-US">
                          <a:solidFill>
                            <a:srgbClr val="000000"/>
                          </a:solidFill>
                          <a:effectLst/>
                        </a:rPr>
                        <a:t>Inhalation</a:t>
                      </a:r>
                      <a:endParaRPr lang="en-US">
                        <a:effectLst/>
                      </a:endParaRPr>
                    </a:p>
                  </a:txBody>
                  <a:tcPr marL="68580" marR="68580" marT="0" marB="0">
                    <a:lnL>
                      <a:noFill/>
                    </a:lnL>
                    <a:lnR>
                      <a:noFill/>
                    </a:lnR>
                    <a:lnT>
                      <a:noFill/>
                    </a:lnT>
                    <a:lnB>
                      <a:noFill/>
                    </a:lnB>
                    <a:solidFill>
                      <a:schemeClr val="bg1"/>
                    </a:solidFill>
                  </a:tcPr>
                </a:tc>
                <a:extLst>
                  <a:ext uri="{0D108BD9-81ED-4DB2-BD59-A6C34878D82A}">
                    <a16:rowId xmlns:a16="http://schemas.microsoft.com/office/drawing/2014/main" val="3867174281"/>
                  </a:ext>
                </a:extLst>
              </a:tr>
              <a:tr h="1367242">
                <a:tc>
                  <a:txBody>
                    <a:bodyPr/>
                    <a:lstStyle/>
                    <a:p>
                      <a:pPr>
                        <a:buNone/>
                      </a:pPr>
                      <a:r>
                        <a:rPr lang="en-US" b="1">
                          <a:solidFill>
                            <a:srgbClr val="000000"/>
                          </a:solidFill>
                          <a:effectLst/>
                        </a:rPr>
                        <a:t>Low/none</a:t>
                      </a:r>
                      <a:endParaRPr lang="en-US">
                        <a:effectLst/>
                      </a:endParaRPr>
                    </a:p>
                    <a:p>
                      <a:pPr>
                        <a:buNone/>
                      </a:pPr>
                      <a:endParaRPr lang="en-US">
                        <a:effectLst/>
                      </a:endParaRPr>
                    </a:p>
                    <a:p>
                      <a:pPr>
                        <a:buNone/>
                      </a:pPr>
                      <a:endParaRPr lang="en-US">
                        <a:effectLst/>
                      </a:endParaRPr>
                    </a:p>
                    <a:p>
                      <a:pPr algn="r">
                        <a:buNone/>
                      </a:pPr>
                      <a:endParaRPr lang="en-US">
                        <a:effectLst/>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a:buNone/>
                      </a:pPr>
                      <a:r>
                        <a:rPr lang="en-US">
                          <a:solidFill>
                            <a:srgbClr val="000000"/>
                          </a:solidFill>
                          <a:effectLst/>
                        </a:rPr>
                        <a:t>Catch and release fishing</a:t>
                      </a:r>
                      <a:endParaRPr lang="en-US">
                        <a:effectLst/>
                      </a:endParaRPr>
                    </a:p>
                    <a:p>
                      <a:pPr>
                        <a:buNone/>
                      </a:pPr>
                      <a:r>
                        <a:rPr lang="en-US">
                          <a:solidFill>
                            <a:srgbClr val="000000"/>
                          </a:solidFill>
                          <a:effectLst/>
                        </a:rPr>
                        <a:t>Hiking</a:t>
                      </a:r>
                      <a:endParaRPr lang="en-US">
                        <a:effectLst/>
                      </a:endParaRPr>
                    </a:p>
                    <a:p>
                      <a:pPr>
                        <a:buNone/>
                      </a:pPr>
                      <a:r>
                        <a:rPr lang="en-US">
                          <a:solidFill>
                            <a:srgbClr val="000000"/>
                          </a:solidFill>
                          <a:effectLst/>
                        </a:rPr>
                        <a:t>Picnicking</a:t>
                      </a:r>
                      <a:endParaRPr lang="en-US">
                        <a:effectLst/>
                      </a:endParaRPr>
                    </a:p>
                    <a:p>
                      <a:pPr>
                        <a:buNone/>
                      </a:pPr>
                      <a:r>
                        <a:rPr lang="en-US">
                          <a:solidFill>
                            <a:srgbClr val="000000"/>
                          </a:solidFill>
                          <a:effectLst/>
                        </a:rPr>
                        <a:t>Sightseeing</a:t>
                      </a:r>
                      <a:endParaRPr lang="en-US">
                        <a:effectLst/>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a:buNone/>
                      </a:pPr>
                      <a:r>
                        <a:rPr lang="en-US" dirty="0">
                          <a:solidFill>
                            <a:srgbClr val="000000"/>
                          </a:solidFill>
                          <a:effectLst/>
                        </a:rPr>
                        <a:t>Skin</a:t>
                      </a:r>
                      <a:endParaRPr lang="en-US" dirty="0">
                        <a:effectLst/>
                      </a:endParaRPr>
                    </a:p>
                    <a:p>
                      <a:pPr>
                        <a:buNone/>
                      </a:pPr>
                      <a:r>
                        <a:rPr lang="en-US" dirty="0">
                          <a:solidFill>
                            <a:srgbClr val="000000"/>
                          </a:solidFill>
                          <a:effectLst/>
                        </a:rPr>
                        <a:t>Not applicable</a:t>
                      </a:r>
                      <a:endParaRPr lang="en-US" dirty="0">
                        <a:effectLst/>
                      </a:endParaRPr>
                    </a:p>
                    <a:p>
                      <a:pPr>
                        <a:buNone/>
                      </a:pPr>
                      <a:r>
                        <a:rPr lang="en-US" dirty="0">
                          <a:solidFill>
                            <a:srgbClr val="000000"/>
                          </a:solidFill>
                          <a:effectLst/>
                        </a:rPr>
                        <a:t>Not applicable</a:t>
                      </a:r>
                      <a:endParaRPr lang="en-US" dirty="0">
                        <a:effectLst/>
                      </a:endParaRPr>
                    </a:p>
                    <a:p>
                      <a:pPr>
                        <a:buNone/>
                      </a:pPr>
                      <a:r>
                        <a:rPr lang="en-US" dirty="0">
                          <a:solidFill>
                            <a:srgbClr val="000000"/>
                          </a:solidFill>
                          <a:effectLst/>
                        </a:rPr>
                        <a:t>Not applicable</a:t>
                      </a:r>
                      <a:endParaRPr lang="en-US" dirty="0">
                        <a:effectLst/>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251810934"/>
                  </a:ext>
                </a:extLst>
              </a:tr>
            </a:tbl>
          </a:graphicData>
        </a:graphic>
      </p:graphicFrame>
    </p:spTree>
    <p:extLst>
      <p:ext uri="{BB962C8B-B14F-4D97-AF65-F5344CB8AC3E}">
        <p14:creationId xmlns:p14="http://schemas.microsoft.com/office/powerpoint/2010/main" val="9452191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3FF17-D0E5-99EB-9E93-9A603CF1C4D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A7892EA-BBFE-4AA5-F6BC-AAFA82CDAEA3}"/>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10-24</a:t>
            </a:r>
            <a:endParaRPr lang="en-US"/>
          </a:p>
        </p:txBody>
      </p:sp>
      <p:sp>
        <p:nvSpPr>
          <p:cNvPr id="4" name="TextBox 3">
            <a:extLst>
              <a:ext uri="{FF2B5EF4-FFF2-40B4-BE49-F238E27FC236}">
                <a16:creationId xmlns:a16="http://schemas.microsoft.com/office/drawing/2014/main" id="{BDAF9205-0176-FFEE-B2DA-E4B1F5E5F88D}"/>
              </a:ext>
            </a:extLst>
          </p:cNvPr>
          <p:cNvSpPr txBox="1"/>
          <p:nvPr/>
        </p:nvSpPr>
        <p:spPr>
          <a:xfrm>
            <a:off x="563216" y="3990121"/>
            <a:ext cx="4327841" cy="1477328"/>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1600" b="0" i="0" dirty="0">
                <a:solidFill>
                  <a:schemeClr val="bg1"/>
                </a:solidFill>
                <a:effectLst/>
              </a:rPr>
              <a:t>Source: Vermont Department of Health (2026a)</a:t>
            </a:r>
          </a:p>
          <a:p>
            <a:pPr rtl="0" fontAlgn="base">
              <a:spcBef>
                <a:spcPts val="600"/>
              </a:spcBef>
              <a:spcAft>
                <a:spcPts val="600"/>
              </a:spcAft>
              <a:buNone/>
            </a:pPr>
            <a:r>
              <a:rPr lang="en-US" sz="1600" b="0" i="0" dirty="0">
                <a:solidFill>
                  <a:schemeClr val="bg1"/>
                </a:solidFill>
                <a:effectLst/>
              </a:rPr>
              <a:t>Note: Data from the VDH Cyanobacteria Tracker Season Summaries, 2012–2022; 2019 is excluded because the alert level data for reports is not available.</a:t>
            </a:r>
          </a:p>
        </p:txBody>
      </p:sp>
      <p:sp>
        <p:nvSpPr>
          <p:cNvPr id="10" name="TextBox 9">
            <a:extLst>
              <a:ext uri="{FF2B5EF4-FFF2-40B4-BE49-F238E27FC236}">
                <a16:creationId xmlns:a16="http://schemas.microsoft.com/office/drawing/2014/main" id="{EB06BC28-353C-5E09-5677-B5C16D2A6730}"/>
              </a:ext>
            </a:extLst>
          </p:cNvPr>
          <p:cNvSpPr txBox="1"/>
          <p:nvPr/>
        </p:nvSpPr>
        <p:spPr>
          <a:xfrm>
            <a:off x="620430" y="1551194"/>
            <a:ext cx="4270627" cy="2246769"/>
          </a:xfrm>
          <a:prstGeom prst="rect">
            <a:avLst/>
          </a:prstGeom>
          <a:noFill/>
        </p:spPr>
        <p:txBody>
          <a:bodyPr wrap="square" lIns="91440" tIns="45720" rIns="91440" bIns="45720" anchor="t">
            <a:spAutoFit/>
          </a:bodyPr>
          <a:lstStyle/>
          <a:p>
            <a:pPr>
              <a:spcAft>
                <a:spcPts val="1000"/>
              </a:spcAft>
            </a:pPr>
            <a:r>
              <a:rPr lang="en-US" sz="2800" b="1" i="1" dirty="0">
                <a:solidFill>
                  <a:schemeClr val="bg1"/>
                </a:solidFill>
                <a:effectLst/>
                <a:latin typeface="Aptos"/>
              </a:rPr>
              <a:t>Cyanobacteria reports per year, percent per alert category</a:t>
            </a:r>
            <a:r>
              <a:rPr lang="en-US" sz="2800" b="1" i="1" dirty="0">
                <a:solidFill>
                  <a:schemeClr val="bg1"/>
                </a:solidFill>
                <a:latin typeface="Aptos"/>
              </a:rPr>
              <a:t> (y-axis, left) and total counts (y-axis, right), 2012-2022</a:t>
            </a:r>
            <a:endParaRPr lang="en-US" sz="2800" b="1" i="1" dirty="0">
              <a:solidFill>
                <a:schemeClr val="bg1"/>
              </a:solidFill>
            </a:endParaRPr>
          </a:p>
        </p:txBody>
      </p:sp>
      <p:pic>
        <p:nvPicPr>
          <p:cNvPr id="2" name="Picture 1" descr="Bar and line graph of cyanobacteria reports per year and the percent per category. Bars represent the percentage of reports in each of the following categories: generally safe, low alert, and high alert. The line graph shows total reports. Total reports have increased over the data period, 2012-2022 (with missing data for 2019). The percentage of “low alert” and “high alert” categories both visually appear to have increased over the study period as well.">
            <a:extLst>
              <a:ext uri="{FF2B5EF4-FFF2-40B4-BE49-F238E27FC236}">
                <a16:creationId xmlns:a16="http://schemas.microsoft.com/office/drawing/2014/main" id="{17100D52-DA43-A086-7027-E7D750AE25A1}"/>
              </a:ext>
            </a:extLst>
          </p:cNvPr>
          <p:cNvPicPr>
            <a:picLocks noChangeAspect="1"/>
          </p:cNvPicPr>
          <p:nvPr/>
        </p:nvPicPr>
        <p:blipFill>
          <a:blip r:embed="rId2"/>
          <a:stretch>
            <a:fillRect/>
          </a:stretch>
        </p:blipFill>
        <p:spPr>
          <a:xfrm>
            <a:off x="4891057" y="344129"/>
            <a:ext cx="7024900" cy="5684275"/>
          </a:xfrm>
          <a:prstGeom prst="rect">
            <a:avLst/>
          </a:prstGeom>
        </p:spPr>
      </p:pic>
    </p:spTree>
    <p:extLst>
      <p:ext uri="{BB962C8B-B14F-4D97-AF65-F5344CB8AC3E}">
        <p14:creationId xmlns:p14="http://schemas.microsoft.com/office/powerpoint/2010/main" val="27549820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4EA2E7-1B33-C614-9D8E-5128A60BA5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A6BC9EA-9535-7A5C-DCB1-4C78265446EA}"/>
              </a:ext>
            </a:extLst>
          </p:cNvPr>
          <p:cNvSpPr>
            <a:spLocks noGrp="1" noRot="1" noMove="1" noResize="1" noEditPoints="1" noAdjustHandles="1" noChangeArrowheads="1" noChangeShapeType="1"/>
          </p:cNvSpPr>
          <p:nvPr>
            <p:ph type="title"/>
          </p:nvPr>
        </p:nvSpPr>
        <p:spPr/>
        <p:txBody>
          <a:bodyPr/>
          <a:lstStyle/>
          <a:p>
            <a:r>
              <a:rPr lang="en-US"/>
              <a:t>Table 10-4</a:t>
            </a:r>
          </a:p>
        </p:txBody>
      </p:sp>
      <p:grpSp>
        <p:nvGrpSpPr>
          <p:cNvPr id="7" name="Group 6">
            <a:extLst>
              <a:ext uri="{FF2B5EF4-FFF2-40B4-BE49-F238E27FC236}">
                <a16:creationId xmlns:a16="http://schemas.microsoft.com/office/drawing/2014/main" id="{0E2E2807-7D15-25F9-251E-D7D19A94D50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AB0ED8DF-6816-2CDC-B3EB-731F1198B54D}"/>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26CBFBE2-BA7E-3B90-1937-29238ADBA8D2}"/>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70565F84-2924-755F-989C-B87C48CEE34A}"/>
              </a:ext>
            </a:extLst>
          </p:cNvPr>
          <p:cNvPicPr>
            <a:picLocks noChangeAspect="1"/>
          </p:cNvPicPr>
          <p:nvPr/>
        </p:nvPicPr>
        <p:blipFill>
          <a:blip r:embed="rId4"/>
          <a:stretch>
            <a:fillRect/>
          </a:stretch>
        </p:blipFill>
        <p:spPr>
          <a:xfrm>
            <a:off x="10088563" y="6042595"/>
            <a:ext cx="1579563" cy="456058"/>
          </a:xfrm>
          <a:prstGeom prst="rect">
            <a:avLst/>
          </a:prstGeom>
        </p:spPr>
      </p:pic>
      <p:graphicFrame>
        <p:nvGraphicFramePr>
          <p:cNvPr id="2" name="Table 1">
            <a:extLst>
              <a:ext uri="{FF2B5EF4-FFF2-40B4-BE49-F238E27FC236}">
                <a16:creationId xmlns:a16="http://schemas.microsoft.com/office/drawing/2014/main" id="{8FE3C584-F28C-4927-8FE5-AABFBB03AB80}"/>
              </a:ext>
            </a:extLst>
          </p:cNvPr>
          <p:cNvGraphicFramePr>
            <a:graphicFrameLocks noGrp="1"/>
          </p:cNvGraphicFramePr>
          <p:nvPr>
            <p:extLst>
              <p:ext uri="{D42A27DB-BD31-4B8C-83A1-F6EECF244321}">
                <p14:modId xmlns:p14="http://schemas.microsoft.com/office/powerpoint/2010/main" val="1749736085"/>
              </p:ext>
            </p:extLst>
          </p:nvPr>
        </p:nvGraphicFramePr>
        <p:xfrm>
          <a:off x="4630092" y="870885"/>
          <a:ext cx="7210631" cy="4622337"/>
        </p:xfrm>
        <a:graphic>
          <a:graphicData uri="http://schemas.openxmlformats.org/drawingml/2006/table">
            <a:tbl>
              <a:tblPr/>
              <a:tblGrid>
                <a:gridCol w="736600">
                  <a:extLst>
                    <a:ext uri="{9D8B030D-6E8A-4147-A177-3AD203B41FA5}">
                      <a16:colId xmlns:a16="http://schemas.microsoft.com/office/drawing/2014/main" val="3756607709"/>
                    </a:ext>
                  </a:extLst>
                </a:gridCol>
                <a:gridCol w="3279448">
                  <a:extLst>
                    <a:ext uri="{9D8B030D-6E8A-4147-A177-3AD203B41FA5}">
                      <a16:colId xmlns:a16="http://schemas.microsoft.com/office/drawing/2014/main" val="681682695"/>
                    </a:ext>
                  </a:extLst>
                </a:gridCol>
                <a:gridCol w="1861095">
                  <a:extLst>
                    <a:ext uri="{9D8B030D-6E8A-4147-A177-3AD203B41FA5}">
                      <a16:colId xmlns:a16="http://schemas.microsoft.com/office/drawing/2014/main" val="792035312"/>
                    </a:ext>
                  </a:extLst>
                </a:gridCol>
                <a:gridCol w="1333488">
                  <a:extLst>
                    <a:ext uri="{9D8B030D-6E8A-4147-A177-3AD203B41FA5}">
                      <a16:colId xmlns:a16="http://schemas.microsoft.com/office/drawing/2014/main" val="1591487852"/>
                    </a:ext>
                  </a:extLst>
                </a:gridCol>
              </a:tblGrid>
              <a:tr h="321805">
                <a:tc>
                  <a:txBody>
                    <a:bodyPr/>
                    <a:lstStyle/>
                    <a:p>
                      <a:pPr algn="l" rtl="0" fontAlgn="base">
                        <a:lnSpc>
                          <a:spcPts val="1400"/>
                        </a:lnSpc>
                        <a:buNone/>
                      </a:pPr>
                      <a:r>
                        <a:rPr lang="en-US" sz="1800" b="1" i="0" dirty="0">
                          <a:solidFill>
                            <a:srgbClr val="0E2841"/>
                          </a:solidFill>
                          <a:effectLst/>
                          <a:latin typeface="Aptos" panose="020B0004020202020204" pitchFamily="34" charset="0"/>
                        </a:rPr>
                        <a:t>Year </a:t>
                      </a:r>
                      <a:endParaRPr lang="en-US" sz="3600" b="1" i="0" dirty="0">
                        <a:solidFill>
                          <a:srgbClr val="0E2841"/>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400"/>
                        </a:lnSpc>
                        <a:buNone/>
                      </a:pPr>
                      <a:r>
                        <a:rPr lang="en-US" sz="1800" b="1" i="0" dirty="0">
                          <a:solidFill>
                            <a:srgbClr val="0E2841"/>
                          </a:solidFill>
                          <a:effectLst/>
                          <a:latin typeface="Aptos" panose="020B0004020202020204" pitchFamily="34" charset="0"/>
                        </a:rPr>
                        <a:t>Location </a:t>
                      </a:r>
                      <a:endParaRPr lang="en-US" sz="3600" b="1" i="0" dirty="0">
                        <a:solidFill>
                          <a:srgbClr val="0E2841"/>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400"/>
                        </a:lnSpc>
                        <a:buNone/>
                      </a:pPr>
                      <a:r>
                        <a:rPr lang="en-US" sz="1800" b="1" i="0" dirty="0">
                          <a:solidFill>
                            <a:srgbClr val="0E2841"/>
                          </a:solidFill>
                          <a:effectLst/>
                          <a:latin typeface="Aptos"/>
                        </a:rPr>
                        <a:t>Sample collection date </a:t>
                      </a:r>
                      <a:endParaRPr lang="en-US" sz="3600" b="1" i="0" dirty="0">
                        <a:solidFill>
                          <a:srgbClr val="0E2841"/>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ts val="1400"/>
                        </a:lnSpc>
                        <a:buNone/>
                      </a:pPr>
                      <a:r>
                        <a:rPr lang="en-US" sz="1800" b="1" i="0">
                          <a:solidFill>
                            <a:srgbClr val="0E2841"/>
                          </a:solidFill>
                          <a:effectLst/>
                          <a:latin typeface="Aptos"/>
                        </a:rPr>
                        <a:t>Level (</a:t>
                      </a:r>
                      <a:r>
                        <a:rPr lang="en-US" sz="1800" b="1" i="0" u="none" strike="noStrike" noProof="0">
                          <a:solidFill>
                            <a:srgbClr val="0E2841"/>
                          </a:solidFill>
                          <a:effectLst/>
                          <a:latin typeface="Aptos"/>
                        </a:rPr>
                        <a:t>µg/L)</a:t>
                      </a:r>
                      <a:endParaRPr lang="en-US" sz="1800" b="1" i="0">
                        <a:solidFill>
                          <a:srgbClr val="0E2841"/>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99968137"/>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2025 </a:t>
                      </a:r>
                      <a:endParaRPr lang="en-US" sz="3600" b="1" i="0" dirty="0">
                        <a:solidFill>
                          <a:srgbClr val="000000"/>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ts val="1400"/>
                        </a:lnSpc>
                        <a:buNone/>
                      </a:pPr>
                      <a:r>
                        <a:rPr lang="en-US" sz="1800" b="0" i="0" dirty="0">
                          <a:solidFill>
                            <a:srgbClr val="000000"/>
                          </a:solidFill>
                          <a:effectLst/>
                          <a:latin typeface="Aptos" panose="020B0004020202020204" pitchFamily="34" charset="0"/>
                        </a:rPr>
                        <a:t>Derby Center Water System </a:t>
                      </a:r>
                      <a:endParaRPr lang="en-US" sz="3600" b="0" i="0" dirty="0">
                        <a:solidFill>
                          <a:srgbClr val="000000"/>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9/8/25 </a:t>
                      </a:r>
                      <a:endParaRPr lang="en-US" sz="3600" b="0" i="0">
                        <a:solidFill>
                          <a:srgbClr val="000000"/>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0.31 </a:t>
                      </a:r>
                      <a:endParaRPr lang="en-US" sz="3600" b="0" i="0">
                        <a:solidFill>
                          <a:srgbClr val="000000"/>
                        </a:solidFill>
                        <a:effectLst/>
                      </a:endParaRPr>
                    </a:p>
                  </a:txBody>
                  <a:tcPr marL="64411" marR="64411" marT="32206" marB="32206"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2725191912"/>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2025 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dirty="0">
                          <a:solidFill>
                            <a:srgbClr val="000000"/>
                          </a:solidFill>
                          <a:effectLst/>
                          <a:latin typeface="Aptos"/>
                        </a:rPr>
                        <a:t>Grand Isle Fire Dist 4 </a:t>
                      </a:r>
                      <a:endParaRPr lang="en-US" sz="3600" b="0" i="0" dirty="0">
                        <a:solidFill>
                          <a:srgbClr val="000000"/>
                        </a:solidFill>
                        <a:effectLst/>
                        <a:latin typeface="Aptos"/>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8/19/25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0.76 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1446086490"/>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2024 </a:t>
                      </a:r>
                      <a:endParaRPr lang="en-US" sz="3600" b="1" i="0" dirty="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10/22/24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0.41 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extLst>
                  <a:ext uri="{0D108BD9-81ED-4DB2-BD59-A6C34878D82A}">
                    <a16:rowId xmlns:a16="http://schemas.microsoft.com/office/drawing/2014/main" val="491254010"/>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2024 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dirty="0">
                          <a:solidFill>
                            <a:srgbClr val="000000"/>
                          </a:solidFill>
                          <a:effectLst/>
                          <a:latin typeface="Aptos" panose="020B0004020202020204" pitchFamily="34" charset="0"/>
                        </a:rPr>
                        <a:t>Alburgh Village Water System </a:t>
                      </a:r>
                      <a:endParaRPr lang="en-US" sz="3600" b="0"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10/15/24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0.57 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1825366889"/>
                  </a:ext>
                </a:extLst>
              </a:tr>
              <a:tr h="321805">
                <a:tc>
                  <a:txBody>
                    <a:bodyPr/>
                    <a:lstStyle/>
                    <a:p>
                      <a:pPr algn="l" rtl="0" fontAlgn="base">
                        <a:lnSpc>
                          <a:spcPts val="1400"/>
                        </a:lnSpc>
                        <a:buNone/>
                      </a:pPr>
                      <a:r>
                        <a:rPr lang="en-US" sz="1800" b="1" i="0">
                          <a:solidFill>
                            <a:srgbClr val="000000"/>
                          </a:solidFill>
                          <a:effectLst/>
                          <a:latin typeface="Aptos" panose="020B0004020202020204" pitchFamily="34" charset="0"/>
                        </a:rPr>
                        <a:t>2024 </a:t>
                      </a:r>
                      <a:endParaRPr lang="en-US" sz="3600" b="1"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dirty="0">
                          <a:solidFill>
                            <a:srgbClr val="000000"/>
                          </a:solidFill>
                          <a:effectLst/>
                          <a:latin typeface="Aptos"/>
                        </a:rPr>
                        <a:t>Grand Isle Fire Dist 4 </a:t>
                      </a:r>
                      <a:endParaRPr lang="en-US" sz="3600" b="0" i="0" dirty="0">
                        <a:solidFill>
                          <a:srgbClr val="000000"/>
                        </a:solidFill>
                        <a:effectLst/>
                        <a:latin typeface="Aptos"/>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10/8/24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1.9 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extLst>
                  <a:ext uri="{0D108BD9-81ED-4DB2-BD59-A6C34878D82A}">
                    <a16:rowId xmlns:a16="http://schemas.microsoft.com/office/drawing/2014/main" val="3364121386"/>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2024 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10/1/24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0.4 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2244116093"/>
                  </a:ext>
                </a:extLst>
              </a:tr>
              <a:tr h="321805">
                <a:tc>
                  <a:txBody>
                    <a:bodyPr/>
                    <a:lstStyle/>
                    <a:p>
                      <a:pPr algn="l" rtl="0" fontAlgn="base">
                        <a:lnSpc>
                          <a:spcPts val="1400"/>
                        </a:lnSpc>
                        <a:buNone/>
                      </a:pPr>
                      <a:r>
                        <a:rPr lang="en-US" sz="1800" b="1" i="0">
                          <a:solidFill>
                            <a:srgbClr val="000000"/>
                          </a:solidFill>
                          <a:effectLst/>
                          <a:latin typeface="Aptos" panose="020B0004020202020204" pitchFamily="34" charset="0"/>
                        </a:rPr>
                        <a:t>2024 </a:t>
                      </a:r>
                      <a:endParaRPr lang="en-US" sz="3600" b="1"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9/17/24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0.32 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extLst>
                  <a:ext uri="{0D108BD9-81ED-4DB2-BD59-A6C34878D82A}">
                    <a16:rowId xmlns:a16="http://schemas.microsoft.com/office/drawing/2014/main" val="813193849"/>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2024 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9/10/24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0.5 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2579387188"/>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2024 </a:t>
                      </a:r>
                      <a:endParaRPr lang="en-US" sz="3600" b="1" i="0" dirty="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dirty="0">
                          <a:solidFill>
                            <a:srgbClr val="000000"/>
                          </a:solidFill>
                          <a:effectLst/>
                          <a:latin typeface="Aptos"/>
                        </a:rPr>
                        <a:t>Websterville Fire District 3 </a:t>
                      </a:r>
                      <a:endParaRPr lang="en-US" sz="3600" b="0" i="0" dirty="0">
                        <a:solidFill>
                          <a:srgbClr val="000000"/>
                        </a:solidFill>
                        <a:effectLst/>
                        <a:latin typeface="Aptos"/>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dirty="0">
                          <a:solidFill>
                            <a:srgbClr val="000000"/>
                          </a:solidFill>
                          <a:effectLst/>
                          <a:latin typeface="Aptos" panose="020B0004020202020204" pitchFamily="34" charset="0"/>
                        </a:rPr>
                        <a:t>7/8/24 </a:t>
                      </a:r>
                      <a:endParaRPr lang="en-US" sz="3600" b="0" i="0" dirty="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0.42 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extLst>
                  <a:ext uri="{0D108BD9-81ED-4DB2-BD59-A6C34878D82A}">
                    <a16:rowId xmlns:a16="http://schemas.microsoft.com/office/drawing/2014/main" val="1161138158"/>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2021 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10/1/21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0.33 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3200206081"/>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2021 </a:t>
                      </a:r>
                      <a:endParaRPr lang="en-US" sz="3600" b="1" i="0" dirty="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Alburgh Village Water System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dirty="0">
                          <a:solidFill>
                            <a:srgbClr val="000000"/>
                          </a:solidFill>
                          <a:effectLst/>
                          <a:latin typeface="Aptos" panose="020B0004020202020204" pitchFamily="34" charset="0"/>
                        </a:rPr>
                        <a:t>9/23/21 </a:t>
                      </a:r>
                      <a:endParaRPr lang="en-US" sz="3600" b="0" i="0" dirty="0">
                        <a:solidFill>
                          <a:srgbClr val="000000"/>
                        </a:solidFill>
                        <a:effectLst/>
                      </a:endParaRPr>
                    </a:p>
                  </a:txBody>
                  <a:tcPr marL="64411" marR="64411" marT="32206" marB="32206" anchor="ctr">
                    <a:lnL>
                      <a:noFill/>
                    </a:lnL>
                    <a:lnR>
                      <a:noFill/>
                    </a:lnR>
                    <a:lnT>
                      <a:noFill/>
                    </a:lnT>
                    <a:lnB>
                      <a:noFill/>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0.5 </a:t>
                      </a:r>
                      <a:endParaRPr lang="en-US" sz="3600" b="0" i="0">
                        <a:solidFill>
                          <a:srgbClr val="000000"/>
                        </a:solidFill>
                        <a:effectLst/>
                      </a:endParaRPr>
                    </a:p>
                  </a:txBody>
                  <a:tcPr marL="64411" marR="64411" marT="32206" marB="32206" anchor="ctr">
                    <a:lnL>
                      <a:noFill/>
                    </a:lnL>
                    <a:lnR>
                      <a:noFill/>
                    </a:lnR>
                    <a:lnT>
                      <a:noFill/>
                    </a:lnT>
                    <a:lnB>
                      <a:noFill/>
                    </a:lnB>
                    <a:solidFill>
                      <a:srgbClr val="E8E8E8"/>
                    </a:solidFill>
                  </a:tcPr>
                </a:tc>
                <a:extLst>
                  <a:ext uri="{0D108BD9-81ED-4DB2-BD59-A6C34878D82A}">
                    <a16:rowId xmlns:a16="http://schemas.microsoft.com/office/drawing/2014/main" val="977838273"/>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2021 </a:t>
                      </a:r>
                      <a:endParaRPr lang="en-US" sz="3600" b="1" i="0" dirty="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Thompson Pt Assoc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8/10/21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0.74 </a:t>
                      </a:r>
                      <a:endParaRPr lang="en-US" sz="3600" b="0" i="0">
                        <a:solidFill>
                          <a:srgbClr val="000000"/>
                        </a:solidFill>
                        <a:effectLst/>
                      </a:endParaRPr>
                    </a:p>
                  </a:txBody>
                  <a:tcPr marL="64411" marR="64411" marT="32206" marB="32206" anchor="ctr">
                    <a:lnL>
                      <a:noFill/>
                    </a:lnL>
                    <a:lnR>
                      <a:noFill/>
                    </a:lnR>
                    <a:lnT>
                      <a:noFill/>
                    </a:lnT>
                    <a:lnB>
                      <a:noFill/>
                    </a:lnB>
                    <a:solidFill>
                      <a:schemeClr val="bg1"/>
                    </a:solidFill>
                  </a:tcPr>
                </a:tc>
                <a:extLst>
                  <a:ext uri="{0D108BD9-81ED-4DB2-BD59-A6C34878D82A}">
                    <a16:rowId xmlns:a16="http://schemas.microsoft.com/office/drawing/2014/main" val="2118882477"/>
                  </a:ext>
                </a:extLst>
              </a:tr>
              <a:tr h="321805">
                <a:tc>
                  <a:txBody>
                    <a:bodyPr/>
                    <a:lstStyle/>
                    <a:p>
                      <a:pPr algn="l" rtl="0" fontAlgn="base">
                        <a:lnSpc>
                          <a:spcPts val="1400"/>
                        </a:lnSpc>
                        <a:buNone/>
                      </a:pPr>
                      <a:r>
                        <a:rPr lang="en-US" sz="1800" b="1" i="0" dirty="0">
                          <a:solidFill>
                            <a:srgbClr val="000000"/>
                          </a:solidFill>
                          <a:effectLst/>
                          <a:latin typeface="Aptos" panose="020B0004020202020204" pitchFamily="34" charset="0"/>
                        </a:rPr>
                        <a:t>2020 </a:t>
                      </a:r>
                      <a:endParaRPr lang="en-US" sz="3600" b="1" i="0" dirty="0">
                        <a:solidFill>
                          <a:srgbClr val="000000"/>
                        </a:solidFill>
                        <a:effectLst/>
                      </a:endParaRPr>
                    </a:p>
                  </a:txBody>
                  <a:tcPr marL="64411" marR="64411" marT="32206" marB="32206"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ts val="1400"/>
                        </a:lnSpc>
                        <a:buNone/>
                      </a:pPr>
                      <a:r>
                        <a:rPr lang="en-US" sz="1800" b="0" i="0" dirty="0">
                          <a:solidFill>
                            <a:srgbClr val="000000"/>
                          </a:solidFill>
                          <a:effectLst/>
                          <a:latin typeface="Aptos"/>
                        </a:rPr>
                        <a:t>Grand Isle Fire Dist 4 </a:t>
                      </a:r>
                      <a:endParaRPr lang="en-US" sz="3600" b="0" i="0" dirty="0">
                        <a:solidFill>
                          <a:srgbClr val="000000"/>
                        </a:solidFill>
                        <a:effectLst/>
                        <a:latin typeface="Aptos"/>
                      </a:endParaRPr>
                    </a:p>
                  </a:txBody>
                  <a:tcPr marL="64411" marR="64411" marT="32206" marB="32206"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ts val="1400"/>
                        </a:lnSpc>
                        <a:buNone/>
                      </a:pPr>
                      <a:r>
                        <a:rPr lang="en-US" sz="1800" b="0" i="0">
                          <a:solidFill>
                            <a:srgbClr val="000000"/>
                          </a:solidFill>
                          <a:effectLst/>
                          <a:latin typeface="Aptos" panose="020B0004020202020204" pitchFamily="34" charset="0"/>
                        </a:rPr>
                        <a:t>9/15/20 </a:t>
                      </a:r>
                      <a:endParaRPr lang="en-US" sz="3600" b="0" i="0">
                        <a:solidFill>
                          <a:srgbClr val="000000"/>
                        </a:solidFill>
                        <a:effectLst/>
                      </a:endParaRPr>
                    </a:p>
                  </a:txBody>
                  <a:tcPr marL="64411" marR="64411" marT="32206" marB="32206"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ts val="1400"/>
                        </a:lnSpc>
                        <a:buNone/>
                      </a:pPr>
                      <a:r>
                        <a:rPr lang="en-US" sz="1800" b="0" i="0" dirty="0">
                          <a:solidFill>
                            <a:srgbClr val="000000"/>
                          </a:solidFill>
                          <a:effectLst/>
                          <a:latin typeface="Aptos" panose="020B0004020202020204" pitchFamily="34" charset="0"/>
                        </a:rPr>
                        <a:t>0.45 </a:t>
                      </a:r>
                      <a:endParaRPr lang="en-US" sz="3600" b="0" i="0" dirty="0">
                        <a:solidFill>
                          <a:srgbClr val="000000"/>
                        </a:solidFill>
                        <a:effectLst/>
                      </a:endParaRPr>
                    </a:p>
                  </a:txBody>
                  <a:tcPr marL="64411" marR="64411" marT="32206" marB="32206"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272040744"/>
                  </a:ext>
                </a:extLst>
              </a:tr>
            </a:tbl>
          </a:graphicData>
        </a:graphic>
      </p:graphicFrame>
      <p:sp>
        <p:nvSpPr>
          <p:cNvPr id="9" name="TextBox 8">
            <a:extLst>
              <a:ext uri="{FF2B5EF4-FFF2-40B4-BE49-F238E27FC236}">
                <a16:creationId xmlns:a16="http://schemas.microsoft.com/office/drawing/2014/main" id="{BF06397D-7387-EBCC-9802-6543588C6B20}"/>
              </a:ext>
            </a:extLst>
          </p:cNvPr>
          <p:cNvSpPr txBox="1"/>
          <p:nvPr/>
        </p:nvSpPr>
        <p:spPr>
          <a:xfrm>
            <a:off x="620430" y="1551194"/>
            <a:ext cx="3549788" cy="3108543"/>
          </a:xfrm>
          <a:prstGeom prst="rect">
            <a:avLst/>
          </a:prstGeom>
          <a:noFill/>
        </p:spPr>
        <p:txBody>
          <a:bodyPr wrap="square" lIns="91440" tIns="45720" rIns="91440" bIns="45720" anchor="t">
            <a:spAutoFit/>
          </a:bodyPr>
          <a:lstStyle/>
          <a:p>
            <a:r>
              <a:rPr lang="en-US" sz="2800" b="1" i="1" dirty="0">
                <a:solidFill>
                  <a:schemeClr val="bg1"/>
                </a:solidFill>
              </a:rPr>
              <a:t>Raw water samples from public drinking water systems with microcystin levels &gt;0.30 micrograms/liter (</a:t>
            </a:r>
            <a:r>
              <a:rPr lang="en-US" sz="2800" b="1" i="1" dirty="0" err="1">
                <a:solidFill>
                  <a:schemeClr val="bg1"/>
                </a:solidFill>
              </a:rPr>
              <a:t>μg</a:t>
            </a:r>
            <a:r>
              <a:rPr lang="en-US" sz="2800" b="1" i="1" dirty="0">
                <a:solidFill>
                  <a:schemeClr val="bg1"/>
                </a:solidFill>
              </a:rPr>
              <a:t>/L), 2020-2025 </a:t>
            </a:r>
          </a:p>
        </p:txBody>
      </p:sp>
      <p:sp>
        <p:nvSpPr>
          <p:cNvPr id="11" name="TextBox 10">
            <a:extLst>
              <a:ext uri="{FF2B5EF4-FFF2-40B4-BE49-F238E27FC236}">
                <a16:creationId xmlns:a16="http://schemas.microsoft.com/office/drawing/2014/main" id="{4307C805-1722-1F9D-F52D-4E8BFBC8BCF1}"/>
              </a:ext>
            </a:extLst>
          </p:cNvPr>
          <p:cNvSpPr txBox="1"/>
          <p:nvPr/>
        </p:nvSpPr>
        <p:spPr>
          <a:xfrm>
            <a:off x="620430" y="4908447"/>
            <a:ext cx="3549788" cy="584775"/>
          </a:xfrm>
          <a:prstGeom prst="rect">
            <a:avLst/>
          </a:prstGeom>
          <a:noFill/>
        </p:spPr>
        <p:txBody>
          <a:bodyPr wrap="square" lIns="91440" tIns="45720" rIns="91440" bIns="45720" anchor="t">
            <a:spAutoFit/>
          </a:bodyPr>
          <a:lstStyle/>
          <a:p>
            <a:r>
              <a:rPr lang="en-US" sz="1600" b="0" i="0" dirty="0">
                <a:solidFill>
                  <a:schemeClr val="bg1"/>
                </a:solidFill>
                <a:effectLst/>
                <a:latin typeface="Aptos"/>
              </a:rPr>
              <a:t>Source: Vermont Department of Environmental Conservation</a:t>
            </a:r>
            <a:r>
              <a:rPr lang="en-US" sz="1600" dirty="0">
                <a:solidFill>
                  <a:schemeClr val="bg1"/>
                </a:solidFill>
                <a:latin typeface="Aptos"/>
              </a:rPr>
              <a:t> (</a:t>
            </a:r>
            <a:r>
              <a:rPr lang="en-US" sz="1600" b="0" i="0" dirty="0">
                <a:solidFill>
                  <a:schemeClr val="bg1"/>
                </a:solidFill>
                <a:effectLst/>
                <a:latin typeface="Aptos"/>
              </a:rPr>
              <a:t>2026c)</a:t>
            </a:r>
            <a:endParaRPr lang="en-US" sz="1600" dirty="0">
              <a:solidFill>
                <a:schemeClr val="bg1"/>
              </a:solidFill>
              <a:latin typeface="Aptos"/>
            </a:endParaRPr>
          </a:p>
        </p:txBody>
      </p:sp>
    </p:spTree>
    <p:extLst>
      <p:ext uri="{BB962C8B-B14F-4D97-AF65-F5344CB8AC3E}">
        <p14:creationId xmlns:p14="http://schemas.microsoft.com/office/powerpoint/2010/main" val="239955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F647C-5128-1A24-8DC1-0B4C83574D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07D117-C64C-2C97-17EA-552588C4B8B2}"/>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10-25</a:t>
            </a:r>
            <a:endParaRPr lang="en-US"/>
          </a:p>
        </p:txBody>
      </p:sp>
      <p:sp>
        <p:nvSpPr>
          <p:cNvPr id="4" name="TextBox 3">
            <a:extLst>
              <a:ext uri="{FF2B5EF4-FFF2-40B4-BE49-F238E27FC236}">
                <a16:creationId xmlns:a16="http://schemas.microsoft.com/office/drawing/2014/main" id="{DD99E056-EDFD-A067-A210-E7E4B7EBD8AD}"/>
              </a:ext>
            </a:extLst>
          </p:cNvPr>
          <p:cNvSpPr txBox="1"/>
          <p:nvPr/>
        </p:nvSpPr>
        <p:spPr>
          <a:xfrm>
            <a:off x="620430" y="3953222"/>
            <a:ext cx="6643970" cy="1323439"/>
          </a:xfrm>
          <a:prstGeom prst="rect">
            <a:avLst/>
          </a:prstGeom>
          <a:noFill/>
        </p:spPr>
        <p:txBody>
          <a:bodyPr wrap="square" lIns="91440" tIns="45720" rIns="91440" bIns="45720" anchor="t">
            <a:spAutoFit/>
          </a:bodyPr>
          <a:lstStyle/>
          <a:p>
            <a:r>
              <a:rPr lang="en-US" sz="2000" dirty="0">
                <a:solidFill>
                  <a:schemeClr val="bg1"/>
                </a:solidFill>
              </a:rPr>
              <a:t>Source: Vermont Department of Environmental Conservation (2025)</a:t>
            </a:r>
          </a:p>
          <a:p>
            <a:endParaRPr lang="en-US" sz="2000" dirty="0">
              <a:solidFill>
                <a:schemeClr val="bg1"/>
              </a:solidFill>
            </a:endParaRPr>
          </a:p>
          <a:p>
            <a:r>
              <a:rPr lang="en-US" sz="2000" dirty="0">
                <a:solidFill>
                  <a:schemeClr val="bg1"/>
                </a:solidFill>
              </a:rPr>
              <a:t>Note: Data visualization by Hannah C. Turner</a:t>
            </a:r>
          </a:p>
        </p:txBody>
      </p:sp>
      <p:sp>
        <p:nvSpPr>
          <p:cNvPr id="10" name="TextBox 9">
            <a:extLst>
              <a:ext uri="{FF2B5EF4-FFF2-40B4-BE49-F238E27FC236}">
                <a16:creationId xmlns:a16="http://schemas.microsoft.com/office/drawing/2014/main" id="{1C38EB18-8EDA-40FC-7F87-1E1AA6CF01B0}"/>
              </a:ext>
            </a:extLst>
          </p:cNvPr>
          <p:cNvSpPr txBox="1"/>
          <p:nvPr/>
        </p:nvSpPr>
        <p:spPr>
          <a:xfrm>
            <a:off x="620430" y="1550861"/>
            <a:ext cx="6643970" cy="2246769"/>
          </a:xfrm>
          <a:prstGeom prst="rect">
            <a:avLst/>
          </a:prstGeom>
          <a:noFill/>
        </p:spPr>
        <p:txBody>
          <a:bodyPr wrap="square" lIns="91440" tIns="45720" rIns="91440" bIns="45720" anchor="t">
            <a:spAutoFit/>
          </a:bodyPr>
          <a:lstStyle/>
          <a:p>
            <a:pPr>
              <a:spcAft>
                <a:spcPts val="1000"/>
              </a:spcAft>
            </a:pPr>
            <a:r>
              <a:rPr lang="en-US" sz="2800" b="1" i="1" dirty="0">
                <a:solidFill>
                  <a:schemeClr val="bg1"/>
                </a:solidFill>
                <a:latin typeface="Aptos"/>
              </a:rPr>
              <a:t>River segments </a:t>
            </a:r>
            <a:r>
              <a:rPr lang="en-US" sz="2800" b="1" i="1" dirty="0">
                <a:solidFill>
                  <a:schemeClr val="bg1"/>
                </a:solidFill>
                <a:effectLst/>
                <a:latin typeface="Aptos"/>
              </a:rPr>
              <a:t>impaired by </a:t>
            </a:r>
            <a:r>
              <a:rPr lang="en-US" sz="2800" b="1" i="1" dirty="0">
                <a:solidFill>
                  <a:schemeClr val="bg1"/>
                </a:solidFill>
                <a:latin typeface="Aptos"/>
              </a:rPr>
              <a:t>Escherichia coli (</a:t>
            </a:r>
            <a:r>
              <a:rPr lang="en-US" sz="2800" b="1" i="1" dirty="0">
                <a:solidFill>
                  <a:schemeClr val="bg1"/>
                </a:solidFill>
                <a:effectLst/>
                <a:latin typeface="Aptos"/>
              </a:rPr>
              <a:t>E. coli</a:t>
            </a:r>
            <a:r>
              <a:rPr lang="en-US" sz="2800" b="1" i="1" dirty="0">
                <a:solidFill>
                  <a:schemeClr val="bg1"/>
                </a:solidFill>
                <a:latin typeface="Aptos"/>
              </a:rPr>
              <a:t>) from the Vermont Department of Environmental Conservation’s (VTDEC) List of Impaired Waters, 2024</a:t>
            </a:r>
            <a:endParaRPr lang="en-US" sz="2800" b="1" i="1" dirty="0">
              <a:solidFill>
                <a:schemeClr val="bg1"/>
              </a:solidFill>
            </a:endParaRPr>
          </a:p>
        </p:txBody>
      </p:sp>
      <p:pic>
        <p:nvPicPr>
          <p:cNvPr id="2" name="Picture 1" descr="Map of Vermont by tactical planning basin. Rivers impaired by E. coli are highlighted and are located throughout Vermont but especially in the Northwest corner and central eastern side.">
            <a:extLst>
              <a:ext uri="{FF2B5EF4-FFF2-40B4-BE49-F238E27FC236}">
                <a16:creationId xmlns:a16="http://schemas.microsoft.com/office/drawing/2014/main" id="{BC2CBB3E-C5E9-2571-6F3E-38F17268DA15}"/>
              </a:ext>
            </a:extLst>
          </p:cNvPr>
          <p:cNvPicPr>
            <a:picLocks noChangeAspect="1"/>
          </p:cNvPicPr>
          <p:nvPr/>
        </p:nvPicPr>
        <p:blipFill>
          <a:blip r:embed="rId2"/>
          <a:stretch>
            <a:fillRect/>
          </a:stretch>
        </p:blipFill>
        <p:spPr>
          <a:xfrm>
            <a:off x="7747000" y="368201"/>
            <a:ext cx="4191000" cy="6286500"/>
          </a:xfrm>
          <a:prstGeom prst="rect">
            <a:avLst/>
          </a:prstGeom>
        </p:spPr>
      </p:pic>
    </p:spTree>
    <p:extLst>
      <p:ext uri="{BB962C8B-B14F-4D97-AF65-F5344CB8AC3E}">
        <p14:creationId xmlns:p14="http://schemas.microsoft.com/office/powerpoint/2010/main" val="19535983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85FA3-8790-5B95-6168-02645CDADEB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36DE777-0EA8-74A6-01CF-64246445A43C}"/>
              </a:ext>
            </a:extLst>
          </p:cNvPr>
          <p:cNvSpPr>
            <a:spLocks noGrp="1" noRot="1" noMove="1" noResize="1" noEditPoints="1" noAdjustHandles="1" noChangeArrowheads="1" noChangeShapeType="1"/>
          </p:cNvSpPr>
          <p:nvPr>
            <p:ph type="title"/>
          </p:nvPr>
        </p:nvSpPr>
        <p:spPr/>
        <p:txBody>
          <a:bodyPr/>
          <a:lstStyle/>
          <a:p>
            <a:r>
              <a:rPr lang="en-US"/>
              <a:t>Table 10-5</a:t>
            </a:r>
          </a:p>
        </p:txBody>
      </p:sp>
      <p:grpSp>
        <p:nvGrpSpPr>
          <p:cNvPr id="7" name="Group 6">
            <a:extLst>
              <a:ext uri="{FF2B5EF4-FFF2-40B4-BE49-F238E27FC236}">
                <a16:creationId xmlns:a16="http://schemas.microsoft.com/office/drawing/2014/main" id="{1192ABB2-A9E7-3D28-A982-66D5C61E7EE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46540B39-1022-9C25-4A5C-EF416EC23E95}"/>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262B476F-4E9E-787F-1659-B436C55EB151}"/>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7CE5659-727A-7C16-D707-CDAAD7EBF1F3}"/>
              </a:ext>
            </a:extLst>
          </p:cNvPr>
          <p:cNvPicPr>
            <a:picLocks noChangeAspect="1"/>
          </p:cNvPicPr>
          <p:nvPr/>
        </p:nvPicPr>
        <p:blipFill>
          <a:blip r:embed="rId3"/>
          <a:stretch>
            <a:fillRect/>
          </a:stretch>
        </p:blipFill>
        <p:spPr>
          <a:xfrm>
            <a:off x="10088563" y="6042595"/>
            <a:ext cx="1579563" cy="456058"/>
          </a:xfrm>
          <a:prstGeom prst="rect">
            <a:avLst/>
          </a:prstGeom>
        </p:spPr>
      </p:pic>
      <p:graphicFrame>
        <p:nvGraphicFramePr>
          <p:cNvPr id="2" name="Table 1">
            <a:extLst>
              <a:ext uri="{FF2B5EF4-FFF2-40B4-BE49-F238E27FC236}">
                <a16:creationId xmlns:a16="http://schemas.microsoft.com/office/drawing/2014/main" id="{0EABBC80-9B28-E2E6-E3A8-315A6D09958F}"/>
              </a:ext>
            </a:extLst>
          </p:cNvPr>
          <p:cNvGraphicFramePr>
            <a:graphicFrameLocks noGrp="1"/>
          </p:cNvGraphicFramePr>
          <p:nvPr>
            <p:extLst>
              <p:ext uri="{D42A27DB-BD31-4B8C-83A1-F6EECF244321}">
                <p14:modId xmlns:p14="http://schemas.microsoft.com/office/powerpoint/2010/main" val="3959099623"/>
              </p:ext>
            </p:extLst>
          </p:nvPr>
        </p:nvGraphicFramePr>
        <p:xfrm>
          <a:off x="4717635" y="534926"/>
          <a:ext cx="7213600" cy="6064047"/>
        </p:xfrm>
        <a:graphic>
          <a:graphicData uri="http://schemas.openxmlformats.org/drawingml/2006/table">
            <a:tbl>
              <a:tblPr/>
              <a:tblGrid>
                <a:gridCol w="2387600">
                  <a:extLst>
                    <a:ext uri="{9D8B030D-6E8A-4147-A177-3AD203B41FA5}">
                      <a16:colId xmlns:a16="http://schemas.microsoft.com/office/drawing/2014/main" val="3079233165"/>
                    </a:ext>
                  </a:extLst>
                </a:gridCol>
                <a:gridCol w="2514600">
                  <a:extLst>
                    <a:ext uri="{9D8B030D-6E8A-4147-A177-3AD203B41FA5}">
                      <a16:colId xmlns:a16="http://schemas.microsoft.com/office/drawing/2014/main" val="418466300"/>
                    </a:ext>
                  </a:extLst>
                </a:gridCol>
                <a:gridCol w="2311400">
                  <a:extLst>
                    <a:ext uri="{9D8B030D-6E8A-4147-A177-3AD203B41FA5}">
                      <a16:colId xmlns:a16="http://schemas.microsoft.com/office/drawing/2014/main" val="3365219477"/>
                    </a:ext>
                  </a:extLst>
                </a:gridCol>
              </a:tblGrid>
              <a:tr h="653753">
                <a:tc>
                  <a:txBody>
                    <a:bodyPr/>
                    <a:lstStyle/>
                    <a:p>
                      <a:pPr algn="l" rtl="0" fontAlgn="base">
                        <a:lnSpc>
                          <a:spcPct val="100000"/>
                        </a:lnSpc>
                        <a:buNone/>
                      </a:pPr>
                      <a:r>
                        <a:rPr lang="en-US" sz="2000" b="1" i="1" dirty="0">
                          <a:solidFill>
                            <a:srgbClr val="0E2841"/>
                          </a:solidFill>
                          <a:effectLst/>
                          <a:latin typeface="Aptos" panose="020B0004020202020204" pitchFamily="34" charset="0"/>
                        </a:rPr>
                        <a:t>Pathogen </a:t>
                      </a:r>
                      <a:endParaRPr lang="en-US" sz="2000" b="1" i="1"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2000" b="1" i="1" dirty="0">
                          <a:solidFill>
                            <a:srgbClr val="0E2841"/>
                          </a:solidFill>
                          <a:effectLst/>
                          <a:latin typeface="Aptos" panose="020B0004020202020204" pitchFamily="34" charset="0"/>
                        </a:rPr>
                        <a:t>Climate change-related driver </a:t>
                      </a:r>
                      <a:endParaRPr lang="en-US" sz="2000" b="1" i="1"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2000" b="1" i="1" dirty="0">
                          <a:solidFill>
                            <a:srgbClr val="0E2841"/>
                          </a:solidFill>
                          <a:effectLst/>
                          <a:latin typeface="Aptos" panose="020B0004020202020204" pitchFamily="34" charset="0"/>
                        </a:rPr>
                        <a:t>Effect on pathogen </a:t>
                      </a:r>
                      <a:endParaRPr lang="en-US" sz="2000" b="1" i="1" dirty="0">
                        <a:solidFill>
                          <a:srgbClr val="0E2841"/>
                        </a:solidFill>
                        <a:effectLst/>
                      </a:endParaRPr>
                    </a:p>
                  </a:txBody>
                  <a:tcP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032448091"/>
                  </a:ext>
                </a:extLst>
              </a:tr>
              <a:tr h="653753">
                <a:tc rowSpan="2">
                  <a:txBody>
                    <a:bodyPr/>
                    <a:lstStyle/>
                    <a:p>
                      <a:pPr algn="l" rtl="0" fontAlgn="base">
                        <a:lnSpc>
                          <a:spcPct val="100000"/>
                        </a:lnSpc>
                        <a:buNone/>
                      </a:pPr>
                      <a:r>
                        <a:rPr lang="en-US" sz="1800" b="1" i="0" dirty="0">
                          <a:solidFill>
                            <a:srgbClr val="000000"/>
                          </a:solidFill>
                          <a:effectLst/>
                          <a:latin typeface="Aptos" panose="020B0004020202020204" pitchFamily="34" charset="0"/>
                        </a:rPr>
                        <a:t>Norovirus </a:t>
                      </a:r>
                      <a:endParaRPr lang="en-US" sz="1800" b="1"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 Increased temperatures </a:t>
                      </a:r>
                      <a:endParaRPr lang="en-US" sz="18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ct val="100000"/>
                        </a:lnSpc>
                        <a:buNone/>
                      </a:pPr>
                      <a:r>
                        <a:rPr lang="en-US" sz="1800" b="1" i="0" dirty="0">
                          <a:solidFill>
                            <a:srgbClr val="000000"/>
                          </a:solidFill>
                          <a:effectLst/>
                          <a:latin typeface="Aptos" panose="020B0004020202020204" pitchFamily="34" charset="0"/>
                        </a:rPr>
                        <a:t> </a:t>
                      </a:r>
                    </a:p>
                    <a:p>
                      <a:pPr algn="l" rtl="0" fontAlgn="base">
                        <a:lnSpc>
                          <a:spcPct val="100000"/>
                        </a:lnSpc>
                        <a:buNone/>
                      </a:pPr>
                      <a:r>
                        <a:rPr lang="en-US" sz="1800" b="0" i="0" dirty="0">
                          <a:solidFill>
                            <a:srgbClr val="000000"/>
                          </a:solidFill>
                          <a:effectLst/>
                          <a:latin typeface="Aptos" panose="020B0004020202020204" pitchFamily="34" charset="0"/>
                        </a:rPr>
                        <a:t>Lower viral load </a:t>
                      </a:r>
                      <a:endParaRPr lang="en-US" sz="1800" b="0" i="0" dirty="0">
                        <a:solidFill>
                          <a:srgbClr val="000000"/>
                        </a:solidFill>
                        <a:effectLst/>
                      </a:endParaRPr>
                    </a:p>
                  </a:txBody>
                  <a:tcPr>
                    <a:lnL>
                      <a:noFill/>
                    </a:lnL>
                    <a:lnR>
                      <a:noFill/>
                    </a:lnR>
                    <a:lnT w="9525"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521693049"/>
                  </a:ext>
                </a:extLst>
              </a:tr>
              <a:tr h="482390">
                <a:tc vMerge="1">
                  <a:txBody>
                    <a:bodyPr/>
                    <a:lstStyle/>
                    <a:p>
                      <a:endParaRPr lang="en-US"/>
                    </a:p>
                  </a:txBody>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Heavy precipitation </a:t>
                      </a:r>
                      <a:endParaRPr lang="en-US" sz="1800" b="0" i="0" dirty="0">
                        <a:solidFill>
                          <a:srgbClr val="000000"/>
                        </a:solidFill>
                        <a:effectLst/>
                      </a:endParaRPr>
                    </a:p>
                  </a:txBody>
                  <a:tcPr>
                    <a:lnL>
                      <a:noFill/>
                    </a:lnL>
                    <a:lnR>
                      <a:noFill/>
                    </a:lnR>
                    <a:lnT>
                      <a:noFill/>
                    </a:lnT>
                    <a:lnB>
                      <a:noFill/>
                    </a:lnB>
                    <a:solidFill>
                      <a:srgbClr val="E8E8E8"/>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Increased levels </a:t>
                      </a:r>
                      <a:endParaRPr lang="en-US" sz="1800" b="0" i="0">
                        <a:solidFill>
                          <a:srgbClr val="000000"/>
                        </a:solidFill>
                        <a:effectLst/>
                      </a:endParaRPr>
                    </a:p>
                  </a:txBody>
                  <a:tcPr>
                    <a:lnL>
                      <a:noFill/>
                    </a:lnL>
                    <a:lnR>
                      <a:noFill/>
                    </a:lnR>
                    <a:lnT>
                      <a:noFill/>
                    </a:lnT>
                    <a:lnB>
                      <a:noFill/>
                    </a:lnB>
                    <a:solidFill>
                      <a:srgbClr val="E8E8E8"/>
                    </a:solidFill>
                  </a:tcPr>
                </a:tc>
                <a:extLst>
                  <a:ext uri="{0D108BD9-81ED-4DB2-BD59-A6C34878D82A}">
                    <a16:rowId xmlns:a16="http://schemas.microsoft.com/office/drawing/2014/main" val="2571970048"/>
                  </a:ext>
                </a:extLst>
              </a:tr>
              <a:tr h="653753">
                <a:tc rowSpan="2">
                  <a:txBody>
                    <a:bodyPr/>
                    <a:lstStyle/>
                    <a:p>
                      <a:pPr algn="l" rtl="0" fontAlgn="base">
                        <a:lnSpc>
                          <a:spcPct val="100000"/>
                        </a:lnSpc>
                        <a:buNone/>
                      </a:pPr>
                      <a:r>
                        <a:rPr lang="en-US" sz="1800" b="1" i="0">
                          <a:solidFill>
                            <a:srgbClr val="000000"/>
                          </a:solidFill>
                          <a:effectLst/>
                          <a:latin typeface="Aptos" panose="020B0004020202020204" pitchFamily="34" charset="0"/>
                        </a:rPr>
                        <a:t>Giardia </a:t>
                      </a:r>
                      <a:endParaRPr lang="en-US" sz="1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Increased temperatures </a:t>
                      </a:r>
                      <a:endParaRPr lang="en-US" sz="1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Reduced growth/die-off </a:t>
                      </a:r>
                      <a:endParaRPr lang="en-US" sz="1800" b="0" i="0" dirty="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2177637856"/>
                  </a:ext>
                </a:extLst>
              </a:tr>
              <a:tr h="482390">
                <a:tc vMerge="1">
                  <a:txBody>
                    <a:bodyPr/>
                    <a:lstStyle/>
                    <a:p>
                      <a:endParaRPr lang="en-US"/>
                    </a:p>
                  </a:txBody>
                  <a:tcPr/>
                </a:tc>
                <a:tc>
                  <a:txBody>
                    <a:bodyPr/>
                    <a:lstStyle/>
                    <a:p>
                      <a:pPr algn="l" rtl="0" fontAlgn="base">
                        <a:lnSpc>
                          <a:spcPct val="100000"/>
                        </a:lnSpc>
                        <a:buNone/>
                      </a:pPr>
                      <a:r>
                        <a:rPr lang="en-US" sz="1800" b="0" i="0">
                          <a:solidFill>
                            <a:srgbClr val="000000"/>
                          </a:solidFill>
                          <a:effectLst/>
                          <a:latin typeface="Aptos" panose="020B0004020202020204" pitchFamily="34" charset="0"/>
                        </a:rPr>
                        <a:t>Flooding </a:t>
                      </a:r>
                      <a:endParaRPr lang="en-US" sz="1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Pathogen spread </a:t>
                      </a:r>
                      <a:endParaRPr lang="en-US" sz="1800" b="0" i="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88890232"/>
                  </a:ext>
                </a:extLst>
              </a:tr>
              <a:tr h="653753">
                <a:tc rowSpan="2">
                  <a:txBody>
                    <a:bodyPr/>
                    <a:lstStyle/>
                    <a:p>
                      <a:pPr algn="l" rtl="0" fontAlgn="base">
                        <a:lnSpc>
                          <a:spcPct val="100000"/>
                        </a:lnSpc>
                        <a:buNone/>
                      </a:pPr>
                      <a:r>
                        <a:rPr lang="en-US" sz="1800" b="1" i="0">
                          <a:solidFill>
                            <a:srgbClr val="000000"/>
                          </a:solidFill>
                          <a:effectLst/>
                          <a:latin typeface="Aptos" panose="020B0004020202020204" pitchFamily="34" charset="0"/>
                        </a:rPr>
                        <a:t>Cryptosporidium </a:t>
                      </a:r>
                      <a:endParaRPr lang="en-US" sz="1800" b="1" i="0">
                        <a:solidFill>
                          <a:srgbClr val="000000"/>
                        </a:solidFill>
                        <a:effectLst/>
                      </a:endParaRPr>
                    </a:p>
                  </a:txBody>
                  <a:tcPr>
                    <a:lnL>
                      <a:noFill/>
                    </a:lnL>
                    <a:lnR>
                      <a:noFill/>
                    </a:lnR>
                    <a:lnT>
                      <a:noFill/>
                    </a:lnT>
                    <a:lnB>
                      <a:noFill/>
                    </a:lnB>
                    <a:solidFill>
                      <a:srgbClr val="E8E8E8"/>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Increased temperatures </a:t>
                      </a:r>
                      <a:endParaRPr lang="en-US" sz="1800" b="0" i="0">
                        <a:solidFill>
                          <a:srgbClr val="000000"/>
                        </a:solidFill>
                        <a:effectLst/>
                      </a:endParaRPr>
                    </a:p>
                  </a:txBody>
                  <a:tcPr>
                    <a:lnL>
                      <a:noFill/>
                    </a:lnL>
                    <a:lnR>
                      <a:noFill/>
                    </a:lnR>
                    <a:lnT>
                      <a:noFill/>
                    </a:lnT>
                    <a:lnB>
                      <a:noFill/>
                    </a:lnB>
                    <a:solidFill>
                      <a:srgbClr val="E8E8E8"/>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Reduced growth/die-off  </a:t>
                      </a:r>
                      <a:endParaRPr lang="en-US" sz="1800" b="0" i="0">
                        <a:solidFill>
                          <a:srgbClr val="000000"/>
                        </a:solidFill>
                        <a:effectLst/>
                      </a:endParaRPr>
                    </a:p>
                  </a:txBody>
                  <a:tcPr>
                    <a:lnL>
                      <a:noFill/>
                    </a:lnL>
                    <a:lnR>
                      <a:noFill/>
                    </a:lnR>
                    <a:lnT>
                      <a:noFill/>
                    </a:lnT>
                    <a:lnB>
                      <a:noFill/>
                    </a:lnB>
                    <a:solidFill>
                      <a:srgbClr val="E8E8E8"/>
                    </a:solidFill>
                  </a:tcPr>
                </a:tc>
                <a:extLst>
                  <a:ext uri="{0D108BD9-81ED-4DB2-BD59-A6C34878D82A}">
                    <a16:rowId xmlns:a16="http://schemas.microsoft.com/office/drawing/2014/main" val="856958223"/>
                  </a:ext>
                </a:extLst>
              </a:tr>
              <a:tr h="608168">
                <a:tc vMerge="1">
                  <a:txBody>
                    <a:bodyPr/>
                    <a:lstStyle/>
                    <a:p>
                      <a:endParaRPr lang="en-US"/>
                    </a:p>
                  </a:txBody>
                  <a:tcPr/>
                </a:tc>
                <a:tc>
                  <a:txBody>
                    <a:bodyPr/>
                    <a:lstStyle/>
                    <a:p>
                      <a:pPr algn="l" rtl="0" fontAlgn="base">
                        <a:lnSpc>
                          <a:spcPct val="100000"/>
                        </a:lnSpc>
                        <a:buNone/>
                      </a:pPr>
                      <a:r>
                        <a:rPr lang="en-US" sz="1800" b="0" i="0">
                          <a:solidFill>
                            <a:srgbClr val="000000"/>
                          </a:solidFill>
                          <a:effectLst/>
                          <a:latin typeface="Aptos" panose="020B0004020202020204" pitchFamily="34" charset="0"/>
                        </a:rPr>
                        <a:t>Flooding </a:t>
                      </a:r>
                      <a:endParaRPr lang="en-US" sz="1800" b="0" i="0">
                        <a:solidFill>
                          <a:srgbClr val="000000"/>
                        </a:solidFill>
                        <a:effectLst/>
                      </a:endParaRPr>
                    </a:p>
                  </a:txBody>
                  <a:tcPr>
                    <a:lnL>
                      <a:noFill/>
                    </a:lnL>
                    <a:lnR>
                      <a:noFill/>
                    </a:lnR>
                    <a:lnT>
                      <a:noFill/>
                    </a:lnT>
                    <a:lnB>
                      <a:noFill/>
                    </a:lnB>
                    <a:solidFill>
                      <a:srgbClr val="E8E8E8"/>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Pathogen spread </a:t>
                      </a:r>
                      <a:endParaRPr lang="en-US" sz="1800" b="0" i="0" dirty="0">
                        <a:solidFill>
                          <a:srgbClr val="000000"/>
                        </a:solidFill>
                        <a:effectLst/>
                      </a:endParaRPr>
                    </a:p>
                  </a:txBody>
                  <a:tcPr>
                    <a:lnL>
                      <a:noFill/>
                    </a:lnL>
                    <a:lnR>
                      <a:noFill/>
                    </a:lnR>
                    <a:lnT>
                      <a:noFill/>
                    </a:lnT>
                    <a:lnB>
                      <a:noFill/>
                    </a:lnB>
                    <a:solidFill>
                      <a:srgbClr val="E8E8E8"/>
                    </a:solidFill>
                  </a:tcPr>
                </a:tc>
                <a:extLst>
                  <a:ext uri="{0D108BD9-81ED-4DB2-BD59-A6C34878D82A}">
                    <a16:rowId xmlns:a16="http://schemas.microsoft.com/office/drawing/2014/main" val="2700639000"/>
                  </a:ext>
                </a:extLst>
              </a:tr>
              <a:tr h="591359">
                <a:tc>
                  <a:txBody>
                    <a:bodyPr/>
                    <a:lstStyle/>
                    <a:p>
                      <a:pPr algn="l" rtl="0" fontAlgn="base">
                        <a:lnSpc>
                          <a:spcPct val="100000"/>
                        </a:lnSpc>
                        <a:buNone/>
                      </a:pPr>
                      <a:r>
                        <a:rPr lang="en-US" sz="1800" b="1" i="0">
                          <a:solidFill>
                            <a:srgbClr val="000000"/>
                          </a:solidFill>
                          <a:effectLst/>
                          <a:latin typeface="Aptos" panose="020B0004020202020204" pitchFamily="34" charset="0"/>
                        </a:rPr>
                        <a:t>Legionella species </a:t>
                      </a:r>
                      <a:endParaRPr lang="en-US" sz="1800" b="1"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800" b="0" i="0">
                          <a:solidFill>
                            <a:srgbClr val="000000"/>
                          </a:solidFill>
                          <a:effectLst/>
                          <a:latin typeface="Aptos" panose="020B0004020202020204" pitchFamily="34" charset="0"/>
                        </a:rPr>
                        <a:t>Increased temperatures </a:t>
                      </a:r>
                      <a:endParaRPr lang="en-US" sz="1800" b="0" i="0">
                        <a:solidFill>
                          <a:srgbClr val="000000"/>
                        </a:solidFill>
                        <a:effectLst/>
                      </a:endParaRPr>
                    </a:p>
                  </a:txBody>
                  <a:tcPr>
                    <a:lnL>
                      <a:noFill/>
                    </a:lnL>
                    <a:lnR>
                      <a:noFill/>
                    </a:lnR>
                    <a:lnT>
                      <a:noFill/>
                    </a:lnT>
                    <a:lnB>
                      <a:noFill/>
                    </a:lnB>
                    <a:solidFill>
                      <a:srgbClr val="FFFFFF"/>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Increased growth </a:t>
                      </a:r>
                      <a:endParaRPr lang="en-US" sz="1800" b="0" i="0" dirty="0">
                        <a:solidFill>
                          <a:srgbClr val="000000"/>
                        </a:solidFill>
                        <a:effectLst/>
                      </a:endParaRPr>
                    </a:p>
                  </a:txBody>
                  <a:tcPr>
                    <a:lnL>
                      <a:noFill/>
                    </a:lnL>
                    <a:lnR>
                      <a:noFill/>
                    </a:lnR>
                    <a:lnT>
                      <a:noFill/>
                    </a:lnT>
                    <a:lnB>
                      <a:noFill/>
                    </a:lnB>
                    <a:solidFill>
                      <a:srgbClr val="FFFFFF"/>
                    </a:solidFill>
                  </a:tcPr>
                </a:tc>
                <a:extLst>
                  <a:ext uri="{0D108BD9-81ED-4DB2-BD59-A6C34878D82A}">
                    <a16:rowId xmlns:a16="http://schemas.microsoft.com/office/drawing/2014/main" val="577563454"/>
                  </a:ext>
                </a:extLst>
              </a:tr>
              <a:tr h="1098238">
                <a:tc>
                  <a:txBody>
                    <a:bodyPr/>
                    <a:lstStyle/>
                    <a:p>
                      <a:pPr algn="l" rtl="0" fontAlgn="base">
                        <a:lnSpc>
                          <a:spcPct val="100000"/>
                        </a:lnSpc>
                        <a:buNone/>
                      </a:pPr>
                      <a:r>
                        <a:rPr lang="en-US" sz="1800" b="1" i="0">
                          <a:solidFill>
                            <a:srgbClr val="000000"/>
                          </a:solidFill>
                          <a:effectLst/>
                          <a:latin typeface="Aptos" panose="020B0004020202020204" pitchFamily="34" charset="0"/>
                        </a:rPr>
                        <a:t>Staphylococcus aureus (common cause of otitis externa) </a:t>
                      </a:r>
                      <a:endParaRPr lang="en-US" sz="1800" b="1" i="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Flooding </a:t>
                      </a:r>
                      <a:endParaRPr lang="en-US" sz="18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ct val="100000"/>
                        </a:lnSpc>
                        <a:buNone/>
                      </a:pPr>
                      <a:r>
                        <a:rPr lang="en-US" sz="1800" b="0" i="0" dirty="0">
                          <a:solidFill>
                            <a:srgbClr val="000000"/>
                          </a:solidFill>
                          <a:effectLst/>
                          <a:latin typeface="Aptos" panose="020B0004020202020204" pitchFamily="34" charset="0"/>
                        </a:rPr>
                        <a:t>Pathogen spread </a:t>
                      </a:r>
                      <a:endParaRPr lang="en-US" sz="1800" b="0" i="0" dirty="0">
                        <a:solidFill>
                          <a:srgbClr val="000000"/>
                        </a:solidFill>
                        <a:effectLst/>
                      </a:endParaRPr>
                    </a:p>
                  </a:txBody>
                  <a:tcPr>
                    <a:lnL>
                      <a:noFill/>
                    </a:lnL>
                    <a:lnR>
                      <a:noFill/>
                    </a:lnR>
                    <a:lnT>
                      <a:noFill/>
                    </a:lnT>
                    <a:lnB w="9525"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575201088"/>
                  </a:ext>
                </a:extLst>
              </a:tr>
            </a:tbl>
          </a:graphicData>
        </a:graphic>
      </p:graphicFrame>
      <p:sp>
        <p:nvSpPr>
          <p:cNvPr id="9" name="TextBox 8">
            <a:extLst>
              <a:ext uri="{FF2B5EF4-FFF2-40B4-BE49-F238E27FC236}">
                <a16:creationId xmlns:a16="http://schemas.microsoft.com/office/drawing/2014/main" id="{F218AC9A-18F9-BC8F-F542-D900C40B3947}"/>
              </a:ext>
            </a:extLst>
          </p:cNvPr>
          <p:cNvSpPr txBox="1"/>
          <p:nvPr/>
        </p:nvSpPr>
        <p:spPr>
          <a:xfrm>
            <a:off x="620430" y="1645696"/>
            <a:ext cx="4097205" cy="2246769"/>
          </a:xfrm>
          <a:prstGeom prst="rect">
            <a:avLst/>
          </a:prstGeom>
          <a:noFill/>
        </p:spPr>
        <p:txBody>
          <a:bodyPr wrap="square">
            <a:spAutoFit/>
          </a:bodyPr>
          <a:lstStyle/>
          <a:p>
            <a:r>
              <a:rPr lang="en-US" sz="2800" b="1" i="1" dirty="0">
                <a:solidFill>
                  <a:schemeClr val="bg1"/>
                </a:solidFill>
              </a:rPr>
              <a:t>Top domestically acquired waterborne diseases in the U.S. and climate change-related effects on pathogens</a:t>
            </a:r>
          </a:p>
        </p:txBody>
      </p:sp>
      <p:sp>
        <p:nvSpPr>
          <p:cNvPr id="11" name="TextBox 10">
            <a:extLst>
              <a:ext uri="{FF2B5EF4-FFF2-40B4-BE49-F238E27FC236}">
                <a16:creationId xmlns:a16="http://schemas.microsoft.com/office/drawing/2014/main" id="{8B63F808-8212-9B1E-B199-9D8D93427391}"/>
              </a:ext>
            </a:extLst>
          </p:cNvPr>
          <p:cNvSpPr txBox="1"/>
          <p:nvPr/>
        </p:nvSpPr>
        <p:spPr>
          <a:xfrm>
            <a:off x="620430" y="4264444"/>
            <a:ext cx="4097205" cy="707886"/>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2000" b="0" i="0" dirty="0">
                <a:solidFill>
                  <a:schemeClr val="bg1"/>
                </a:solidFill>
                <a:effectLst/>
              </a:rPr>
              <a:t>Source: </a:t>
            </a:r>
            <a:r>
              <a:rPr lang="fr-FR" sz="2000" b="0" i="0" dirty="0" err="1">
                <a:solidFill>
                  <a:schemeClr val="bg1"/>
                </a:solidFill>
                <a:effectLst/>
              </a:rPr>
              <a:t>Salubi</a:t>
            </a:r>
            <a:r>
              <a:rPr lang="fr-FR" sz="2000" b="0" i="0" dirty="0">
                <a:solidFill>
                  <a:schemeClr val="bg1"/>
                </a:solidFill>
                <a:effectLst/>
              </a:rPr>
              <a:t> et al. (2024); Semenza &amp; Ko (2023)</a:t>
            </a:r>
            <a:endParaRPr lang="en-US" sz="2000" b="0" i="0" dirty="0">
              <a:solidFill>
                <a:schemeClr val="bg1"/>
              </a:solidFill>
              <a:effectLst/>
            </a:endParaRPr>
          </a:p>
        </p:txBody>
      </p:sp>
    </p:spTree>
    <p:extLst>
      <p:ext uri="{BB962C8B-B14F-4D97-AF65-F5344CB8AC3E}">
        <p14:creationId xmlns:p14="http://schemas.microsoft.com/office/powerpoint/2010/main" val="28095335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56FD8-5205-F8D4-DFF6-9BE19795F9F1}"/>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F37ADA8C-E108-504F-337C-F72DD525EFCF}"/>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FF800C9-1B43-384A-7F25-5A95FDC6AAD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58A6D9D9-0FEC-2353-5C16-AAF5BD6D5D6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45D5057E-7895-5353-CCD6-03B9D8AB28D0}"/>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Graph shows an increase in estimated total phosphorus reductions per year from 2016 to 2024. Reductions are categorized per sector, with agriculture contributing the most reductions each year. Reductions range from 12.5 metric tons in 2016 to 57.3 metric tons in 2023.">
            <a:extLst>
              <a:ext uri="{FF2B5EF4-FFF2-40B4-BE49-F238E27FC236}">
                <a16:creationId xmlns:a16="http://schemas.microsoft.com/office/drawing/2014/main" id="{3FAFF84E-308B-2400-604E-ED4149D65645}"/>
              </a:ext>
            </a:extLst>
          </p:cNvPr>
          <p:cNvPicPr>
            <a:picLocks noChangeAspect="1"/>
          </p:cNvPicPr>
          <p:nvPr/>
        </p:nvPicPr>
        <p:blipFill rotWithShape="1">
          <a:blip r:embed="rId4">
            <a:extLst>
              <a:ext uri="{28A0092B-C50C-407E-A947-70E740481C1C}">
                <a14:useLocalDpi xmlns:a14="http://schemas.microsoft.com/office/drawing/2010/main" val="0"/>
              </a:ext>
            </a:extLst>
          </a:blip>
          <a:srcRect t="4049"/>
          <a:stretch>
            <a:fillRect/>
          </a:stretch>
        </p:blipFill>
        <p:spPr bwMode="auto">
          <a:xfrm>
            <a:off x="2950567" y="359346"/>
            <a:ext cx="9032374" cy="4508769"/>
          </a:xfrm>
          <a:prstGeom prst="rect">
            <a:avLst/>
          </a:prstGeom>
          <a:ln>
            <a:noFill/>
          </a:ln>
          <a:extLst>
            <a:ext uri="{53640926-AAD7-44D8-BBD7-CCE9431645EC}">
              <a14:shadowObscured xmlns:a14="http://schemas.microsoft.com/office/drawing/2010/main"/>
            </a:ext>
          </a:extLst>
        </p:spPr>
      </p:pic>
      <p:sp>
        <p:nvSpPr>
          <p:cNvPr id="16" name="TextBox 15">
            <a:extLst>
              <a:ext uri="{FF2B5EF4-FFF2-40B4-BE49-F238E27FC236}">
                <a16:creationId xmlns:a16="http://schemas.microsoft.com/office/drawing/2014/main" id="{2988B211-DC0D-E84C-21F7-2D56E4986B80}"/>
              </a:ext>
            </a:extLst>
          </p:cNvPr>
          <p:cNvSpPr txBox="1"/>
          <p:nvPr/>
        </p:nvSpPr>
        <p:spPr>
          <a:xfrm>
            <a:off x="268781" y="359347"/>
            <a:ext cx="2681786" cy="1815882"/>
          </a:xfrm>
          <a:prstGeom prst="rect">
            <a:avLst/>
          </a:prstGeom>
          <a:noFill/>
        </p:spPr>
        <p:txBody>
          <a:bodyPr wrap="square">
            <a:spAutoFit/>
          </a:bodyPr>
          <a:lstStyle/>
          <a:p>
            <a:pPr marL="0" marR="0">
              <a:lnSpc>
                <a:spcPct val="100000"/>
              </a:lnSpc>
              <a:spcAft>
                <a:spcPts val="800"/>
              </a:spcAft>
              <a:buNone/>
            </a:pPr>
            <a:r>
              <a:rPr lang="en-US" sz="2800" b="1" dirty="0">
                <a:solidFill>
                  <a:schemeClr val="bg1"/>
                </a:solidFill>
                <a:effectLst/>
                <a:latin typeface="+mn-lt"/>
                <a:ea typeface="MS Mincho" panose="02020609040205080304" pitchFamily="49" charset="-128"/>
                <a:cs typeface="Arial" panose="020B0604020202020204" pitchFamily="34" charset="0"/>
              </a:rPr>
              <a:t>Box 10-3: 10 years of the Vermont Clean Water Act</a:t>
            </a:r>
            <a:endParaRPr lang="en-US"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
        <p:nvSpPr>
          <p:cNvPr id="18" name="TextBox 17">
            <a:extLst>
              <a:ext uri="{FF2B5EF4-FFF2-40B4-BE49-F238E27FC236}">
                <a16:creationId xmlns:a16="http://schemas.microsoft.com/office/drawing/2014/main" id="{B45728E5-AA52-DD93-514E-114EA66A1EC2}"/>
              </a:ext>
            </a:extLst>
          </p:cNvPr>
          <p:cNvSpPr txBox="1"/>
          <p:nvPr/>
        </p:nvSpPr>
        <p:spPr>
          <a:xfrm>
            <a:off x="317500" y="2361075"/>
            <a:ext cx="2681786" cy="2308324"/>
          </a:xfrm>
          <a:prstGeom prst="rect">
            <a:avLst/>
          </a:prstGeom>
          <a:noFill/>
        </p:spPr>
        <p:txBody>
          <a:bodyPr wrap="square">
            <a:spAutoFit/>
          </a:bodyPr>
          <a:lstStyle/>
          <a:p>
            <a:pPr marL="0" marR="0">
              <a:lnSpc>
                <a:spcPct val="100000"/>
              </a:lnSpc>
              <a:spcAft>
                <a:spcPts val="800"/>
              </a:spcAft>
              <a:buNone/>
            </a:pPr>
            <a:r>
              <a:rPr lang="en-US" sz="2400" b="1" i="1" dirty="0">
                <a:solidFill>
                  <a:schemeClr val="bg1"/>
                </a:solidFill>
                <a:effectLst/>
                <a:latin typeface="+mn-lt"/>
                <a:ea typeface="MS Mincho" panose="02020609040205080304" pitchFamily="49" charset="-128"/>
                <a:cs typeface="Arial" panose="020B0604020202020204" pitchFamily="34" charset="0"/>
              </a:rPr>
              <a:t>Annual phosphorus reductions in metric tons in the Lake Champlain basin, 2016-2024 </a:t>
            </a:r>
            <a:endParaRPr lang="en-US" sz="1600" i="1"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
        <p:nvSpPr>
          <p:cNvPr id="20" name="TextBox 19">
            <a:extLst>
              <a:ext uri="{FF2B5EF4-FFF2-40B4-BE49-F238E27FC236}">
                <a16:creationId xmlns:a16="http://schemas.microsoft.com/office/drawing/2014/main" id="{D9FE3F9C-992A-063A-BDB1-8CA2748BC2A4}"/>
              </a:ext>
            </a:extLst>
          </p:cNvPr>
          <p:cNvSpPr txBox="1"/>
          <p:nvPr/>
        </p:nvSpPr>
        <p:spPr>
          <a:xfrm>
            <a:off x="317500" y="5053961"/>
            <a:ext cx="6096000" cy="707886"/>
          </a:xfrm>
          <a:prstGeom prst="rect">
            <a:avLst/>
          </a:prstGeom>
          <a:noFill/>
        </p:spPr>
        <p:txBody>
          <a:bodyPr wrap="square">
            <a:spAutoFit/>
          </a:bodyPr>
          <a:lstStyle/>
          <a:p>
            <a:pPr marL="0" marR="0">
              <a:spcBef>
                <a:spcPts val="600"/>
              </a:spcBef>
              <a:spcAft>
                <a:spcPts val="600"/>
              </a:spcAft>
              <a:buNone/>
            </a:pPr>
            <a:r>
              <a:rPr lang="en-US" sz="2000" dirty="0">
                <a:solidFill>
                  <a:schemeClr val="bg1"/>
                </a:solidFill>
                <a:effectLst/>
                <a:latin typeface="+mn-lt"/>
                <a:ea typeface="MS Mincho" panose="02020609040205080304" pitchFamily="49" charset="-128"/>
                <a:cs typeface="Arial" panose="020B0604020202020204" pitchFamily="34" charset="0"/>
              </a:rPr>
              <a:t>Source: Vermont Department of Environmental Conservation (2026b)</a:t>
            </a:r>
            <a:endParaRPr lang="en-US" sz="1050" dirty="0">
              <a:solidFill>
                <a:schemeClr val="bg1"/>
              </a:solidFill>
              <a:effectLst/>
              <a:latin typeface="Aptos" panose="020B0004020202020204" pitchFamily="34" charset="0"/>
              <a:ea typeface="MS Mincho" panose="02020609040205080304" pitchFamily="49" charset="-128"/>
              <a:cs typeface="Arial" panose="020B0604020202020204" pitchFamily="34" charset="0"/>
            </a:endParaRPr>
          </a:p>
        </p:txBody>
      </p:sp>
    </p:spTree>
    <p:extLst>
      <p:ext uri="{BB962C8B-B14F-4D97-AF65-F5344CB8AC3E}">
        <p14:creationId xmlns:p14="http://schemas.microsoft.com/office/powerpoint/2010/main" val="80309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C629A-B005-2124-73AC-ECFE501087E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35271E7-CD06-FC57-B206-CA66E602919C}"/>
              </a:ext>
            </a:extLst>
          </p:cNvPr>
          <p:cNvSpPr>
            <a:spLocks noGrp="1"/>
          </p:cNvSpPr>
          <p:nvPr>
            <p:ph type="ctrTitle"/>
          </p:nvPr>
        </p:nvSpPr>
        <p:spPr/>
        <p:txBody>
          <a:bodyPr/>
          <a:lstStyle/>
          <a:p>
            <a:r>
              <a:rPr lang="en-US"/>
              <a:t>10.8 Food Security</a:t>
            </a:r>
          </a:p>
        </p:txBody>
      </p:sp>
      <p:grpSp>
        <p:nvGrpSpPr>
          <p:cNvPr id="7" name="Group 6">
            <a:extLst>
              <a:ext uri="{FF2B5EF4-FFF2-40B4-BE49-F238E27FC236}">
                <a16:creationId xmlns:a16="http://schemas.microsoft.com/office/drawing/2014/main" id="{B2E36CCC-E82A-ABDA-F06E-440901EEE430}"/>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1C456F2C-7E3D-56BE-56B7-18179586D293}"/>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21AF17C-47D2-ADEB-FF26-341A05DC609B}"/>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F71FAD1-CA4F-8B12-E911-1902E2DC8E42}"/>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520874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60E69-65E2-040C-3C39-0B831889CF7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6BEA6AF-F295-B535-0FD3-7D4EF67D6223}"/>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10-26</a:t>
            </a:r>
            <a:endParaRPr lang="en-US"/>
          </a:p>
        </p:txBody>
      </p:sp>
      <p:grpSp>
        <p:nvGrpSpPr>
          <p:cNvPr id="7" name="Group 6">
            <a:extLst>
              <a:ext uri="{FF2B5EF4-FFF2-40B4-BE49-F238E27FC236}">
                <a16:creationId xmlns:a16="http://schemas.microsoft.com/office/drawing/2014/main" id="{1D0CBD47-320C-C3AC-F795-C775C80EE23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258E256-3397-4A6A-C8D5-46C1750C1D6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0F7344F-2AFC-3331-A342-8A7B23045CE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0FAACE9-795C-6BD4-AF6A-BBFA26900E94}"/>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1" name="TextBox 10">
            <a:extLst>
              <a:ext uri="{FF2B5EF4-FFF2-40B4-BE49-F238E27FC236}">
                <a16:creationId xmlns:a16="http://schemas.microsoft.com/office/drawing/2014/main" id="{DD6DDB60-02D7-625B-2BFF-D7E499EACB64}"/>
              </a:ext>
            </a:extLst>
          </p:cNvPr>
          <p:cNvSpPr txBox="1"/>
          <p:nvPr/>
        </p:nvSpPr>
        <p:spPr>
          <a:xfrm>
            <a:off x="620430" y="1556178"/>
            <a:ext cx="2995606" cy="2062103"/>
          </a:xfrm>
          <a:prstGeom prst="rect">
            <a:avLst/>
          </a:prstGeom>
          <a:noFill/>
        </p:spPr>
        <p:txBody>
          <a:bodyPr wrap="square">
            <a:spAutoFit/>
          </a:bodyPr>
          <a:lstStyle/>
          <a:p>
            <a:r>
              <a:rPr lang="en-US" sz="3200" b="1" i="1" dirty="0">
                <a:solidFill>
                  <a:schemeClr val="bg1"/>
                </a:solidFill>
                <a:effectLst/>
                <a:latin typeface="Aptos" panose="020B0004020202020204" pitchFamily="34" charset="0"/>
              </a:rPr>
              <a:t>Climate change-driven disruptions to food security </a:t>
            </a:r>
            <a:endParaRPr lang="en-US" sz="3200" b="1" i="1" dirty="0">
              <a:solidFill>
                <a:schemeClr val="bg1"/>
              </a:solidFill>
            </a:endParaRPr>
          </a:p>
        </p:txBody>
      </p:sp>
      <p:pic>
        <p:nvPicPr>
          <p:cNvPr id="2" name="Picture 1" descr="This digram shows how climate-related changes (drought, heat, flooding, and increased atmospheric carbon dioxide) can impact the four primary components of food  security: availability of safe food, economic access, physical access, and nutritional utilization.">
            <a:extLst>
              <a:ext uri="{FF2B5EF4-FFF2-40B4-BE49-F238E27FC236}">
                <a16:creationId xmlns:a16="http://schemas.microsoft.com/office/drawing/2014/main" id="{13A0962C-6F32-83ED-3F69-C5A7EB6C52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62632" y="768624"/>
            <a:ext cx="8124568" cy="4570070"/>
          </a:xfrm>
          <a:prstGeom prst="rect">
            <a:avLst/>
          </a:prstGeom>
        </p:spPr>
      </p:pic>
      <p:sp>
        <p:nvSpPr>
          <p:cNvPr id="10" name="TextBox 9">
            <a:extLst>
              <a:ext uri="{FF2B5EF4-FFF2-40B4-BE49-F238E27FC236}">
                <a16:creationId xmlns:a16="http://schemas.microsoft.com/office/drawing/2014/main" id="{1DB84C62-BBC7-D97F-0587-B37E2AB9D275}"/>
              </a:ext>
            </a:extLst>
          </p:cNvPr>
          <p:cNvSpPr txBox="1"/>
          <p:nvPr/>
        </p:nvSpPr>
        <p:spPr>
          <a:xfrm>
            <a:off x="620430" y="3952878"/>
            <a:ext cx="3142202" cy="646331"/>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Created by Anna Hoppe</a:t>
            </a:r>
            <a:endParaRPr lang="en-US" b="0" i="0" dirty="0">
              <a:solidFill>
                <a:schemeClr val="bg1"/>
              </a:solidFill>
              <a:effectLst/>
              <a:latin typeface="Aptos"/>
              <a:cs typeface="Segoe UI"/>
            </a:endParaRPr>
          </a:p>
        </p:txBody>
      </p:sp>
    </p:spTree>
    <p:extLst>
      <p:ext uri="{BB962C8B-B14F-4D97-AF65-F5344CB8AC3E}">
        <p14:creationId xmlns:p14="http://schemas.microsoft.com/office/powerpoint/2010/main" val="2491762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3B1C0-A34D-30EF-FCEA-A962C43BAC41}"/>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E40217EA-BB49-B16D-322C-6A0C8129BC04}"/>
              </a:ext>
            </a:extLst>
          </p:cNvPr>
          <p:cNvSpPr txBox="1"/>
          <p:nvPr/>
        </p:nvSpPr>
        <p:spPr>
          <a:xfrm>
            <a:off x="620430" y="1557339"/>
            <a:ext cx="3930412" cy="1569660"/>
          </a:xfrm>
          <a:prstGeom prst="rect">
            <a:avLst/>
          </a:prstGeom>
          <a:noFill/>
        </p:spPr>
        <p:txBody>
          <a:bodyPr wrap="square" lIns="91440" tIns="45720" rIns="91440" bIns="45720" anchor="t">
            <a:spAutoFit/>
          </a:bodyPr>
          <a:lstStyle/>
          <a:p>
            <a:r>
              <a:rPr lang="en-US" sz="3200" b="1" i="1" dirty="0">
                <a:solidFill>
                  <a:schemeClr val="bg1"/>
                </a:solidFill>
              </a:rPr>
              <a:t>Food insecurity rates per county in Vermont, 2023</a:t>
            </a:r>
          </a:p>
        </p:txBody>
      </p:sp>
      <p:sp>
        <p:nvSpPr>
          <p:cNvPr id="3" name="Title 2">
            <a:extLst>
              <a:ext uri="{FF2B5EF4-FFF2-40B4-BE49-F238E27FC236}">
                <a16:creationId xmlns:a16="http://schemas.microsoft.com/office/drawing/2014/main" id="{1B1A550E-57DE-998F-F566-742C55FEB193}"/>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10-27</a:t>
            </a:r>
            <a:endParaRPr lang="en-US"/>
          </a:p>
        </p:txBody>
      </p:sp>
      <p:sp>
        <p:nvSpPr>
          <p:cNvPr id="11" name="TextBox 10">
            <a:extLst>
              <a:ext uri="{FF2B5EF4-FFF2-40B4-BE49-F238E27FC236}">
                <a16:creationId xmlns:a16="http://schemas.microsoft.com/office/drawing/2014/main" id="{0C1FF00E-D9D3-4837-7DD0-347BDE1C6FEA}"/>
              </a:ext>
            </a:extLst>
          </p:cNvPr>
          <p:cNvSpPr txBox="1"/>
          <p:nvPr/>
        </p:nvSpPr>
        <p:spPr>
          <a:xfrm>
            <a:off x="620429" y="3550374"/>
            <a:ext cx="3867575" cy="369332"/>
          </a:xfrm>
          <a:prstGeom prst="rect">
            <a:avLst/>
          </a:prstGeom>
          <a:noFill/>
        </p:spPr>
        <p:txBody>
          <a:bodyPr wrap="square" lIns="91440" tIns="45720" rIns="91440" bIns="45720" anchor="t">
            <a:spAutoFit/>
          </a:bodyPr>
          <a:lstStyle/>
          <a:p>
            <a:pPr fontAlgn="base">
              <a:spcBef>
                <a:spcPts val="600"/>
              </a:spcBef>
              <a:spcAft>
                <a:spcPts val="600"/>
              </a:spcAft>
            </a:pPr>
            <a:r>
              <a:rPr lang="en-US" b="0" i="0" dirty="0">
                <a:solidFill>
                  <a:schemeClr val="bg1"/>
                </a:solidFill>
                <a:effectLst/>
                <a:latin typeface="Aptos"/>
              </a:rPr>
              <a:t>Source:</a:t>
            </a:r>
            <a:r>
              <a:rPr lang="en-US" dirty="0">
                <a:solidFill>
                  <a:schemeClr val="bg1"/>
                </a:solidFill>
                <a:latin typeface="Aptos"/>
              </a:rPr>
              <a:t> </a:t>
            </a:r>
            <a:r>
              <a:rPr lang="en-US" b="0" i="0" dirty="0">
                <a:solidFill>
                  <a:schemeClr val="bg1"/>
                </a:solidFill>
                <a:effectLst/>
                <a:latin typeface="Aptos"/>
              </a:rPr>
              <a:t>Feeding America</a:t>
            </a:r>
            <a:r>
              <a:rPr lang="en-US" dirty="0">
                <a:solidFill>
                  <a:schemeClr val="bg1"/>
                </a:solidFill>
                <a:latin typeface="Aptos"/>
              </a:rPr>
              <a:t> (</a:t>
            </a:r>
            <a:r>
              <a:rPr lang="en-US" b="0" i="0" dirty="0">
                <a:solidFill>
                  <a:schemeClr val="bg1"/>
                </a:solidFill>
                <a:effectLst/>
                <a:latin typeface="Aptos"/>
              </a:rPr>
              <a:t>2026)</a:t>
            </a:r>
          </a:p>
        </p:txBody>
      </p:sp>
      <p:pic>
        <p:nvPicPr>
          <p:cNvPr id="4" name="Picture 3" descr="A map of the state of the Vermont with counties color coded in a gradient by food insecurity rate. The Northeast Kingdom and southern Vermont have higher rates than northwest and central Vermont. Essex county has the highest food insecurity rate, between 15-15.99">
            <a:extLst>
              <a:ext uri="{FF2B5EF4-FFF2-40B4-BE49-F238E27FC236}">
                <a16:creationId xmlns:a16="http://schemas.microsoft.com/office/drawing/2014/main" id="{D046962F-0798-3412-E085-F0E37530AFF8}"/>
              </a:ext>
            </a:extLst>
          </p:cNvPr>
          <p:cNvPicPr>
            <a:picLocks noChangeAspect="1"/>
          </p:cNvPicPr>
          <p:nvPr/>
        </p:nvPicPr>
        <p:blipFill rotWithShape="1">
          <a:blip r:embed="rId2"/>
          <a:srcRect l="5693" t="1763" r="19997" b="3312"/>
          <a:stretch>
            <a:fillRect/>
          </a:stretch>
        </p:blipFill>
        <p:spPr bwMode="auto">
          <a:xfrm>
            <a:off x="4581020" y="511970"/>
            <a:ext cx="7136590" cy="595477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454759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AD422-5778-C1A0-789D-486239AE1D3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C1D272A-5EB4-60FD-C9C9-88BD90E693C7}"/>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10-28</a:t>
            </a:r>
            <a:endParaRPr lang="en-US"/>
          </a:p>
        </p:txBody>
      </p:sp>
      <p:grpSp>
        <p:nvGrpSpPr>
          <p:cNvPr id="7" name="Group 6">
            <a:extLst>
              <a:ext uri="{FF2B5EF4-FFF2-40B4-BE49-F238E27FC236}">
                <a16:creationId xmlns:a16="http://schemas.microsoft.com/office/drawing/2014/main" id="{983764A6-A31E-AB37-66E9-7D236CA58B6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B31B291-C765-6057-6BB3-DDBB02924D1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2881FA07-2CD7-D78B-DD79-73C4634280AF}"/>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31FCDA7B-C556-FF88-ABAA-D391FDFA5434}"/>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31092C61-F65A-52C8-E1F9-0F06631940D9}"/>
              </a:ext>
            </a:extLst>
          </p:cNvPr>
          <p:cNvSpPr txBox="1"/>
          <p:nvPr/>
        </p:nvSpPr>
        <p:spPr>
          <a:xfrm>
            <a:off x="620430" y="4365956"/>
            <a:ext cx="2954043" cy="646331"/>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Feeding America</a:t>
            </a:r>
            <a:r>
              <a:rPr lang="en-US" dirty="0">
                <a:solidFill>
                  <a:schemeClr val="bg1"/>
                </a:solidFill>
                <a:latin typeface="Aptos"/>
              </a:rPr>
              <a:t> (</a:t>
            </a:r>
            <a:r>
              <a:rPr lang="en-US" b="0" i="0" dirty="0">
                <a:solidFill>
                  <a:schemeClr val="bg1"/>
                </a:solidFill>
                <a:effectLst/>
                <a:latin typeface="Aptos"/>
              </a:rPr>
              <a:t>2026); Meddaugh</a:t>
            </a:r>
            <a:r>
              <a:rPr lang="en-US" dirty="0">
                <a:solidFill>
                  <a:schemeClr val="bg1"/>
                </a:solidFill>
                <a:latin typeface="Aptos"/>
              </a:rPr>
              <a:t> (</a:t>
            </a:r>
            <a:r>
              <a:rPr lang="en-US" b="0" i="0" dirty="0">
                <a:solidFill>
                  <a:schemeClr val="bg1"/>
                </a:solidFill>
                <a:effectLst/>
                <a:latin typeface="Aptos"/>
              </a:rPr>
              <a:t>2023a)</a:t>
            </a:r>
            <a:endParaRPr lang="en-US" b="0" i="0" dirty="0">
              <a:solidFill>
                <a:schemeClr val="bg1"/>
              </a:solidFill>
              <a:effectLst/>
              <a:latin typeface="Aptos"/>
              <a:cs typeface="Segoe UI"/>
            </a:endParaRPr>
          </a:p>
        </p:txBody>
      </p:sp>
      <p:sp>
        <p:nvSpPr>
          <p:cNvPr id="11" name="TextBox 10">
            <a:extLst>
              <a:ext uri="{FF2B5EF4-FFF2-40B4-BE49-F238E27FC236}">
                <a16:creationId xmlns:a16="http://schemas.microsoft.com/office/drawing/2014/main" id="{87538631-24C7-3D05-BB7C-FF9DB51CB1F0}"/>
              </a:ext>
            </a:extLst>
          </p:cNvPr>
          <p:cNvSpPr txBox="1"/>
          <p:nvPr/>
        </p:nvSpPr>
        <p:spPr>
          <a:xfrm>
            <a:off x="620430" y="1551194"/>
            <a:ext cx="2954043" cy="2677656"/>
          </a:xfrm>
          <a:prstGeom prst="rect">
            <a:avLst/>
          </a:prstGeom>
          <a:noFill/>
        </p:spPr>
        <p:txBody>
          <a:bodyPr wrap="square" lIns="91440" tIns="45720" rIns="91440" bIns="45720" anchor="t">
            <a:spAutoFit/>
          </a:bodyPr>
          <a:lstStyle/>
          <a:p>
            <a:pPr>
              <a:spcAft>
                <a:spcPts val="1000"/>
              </a:spcAft>
            </a:pPr>
            <a:r>
              <a:rPr lang="en-US" sz="2400" b="1" i="1" dirty="0">
                <a:solidFill>
                  <a:schemeClr val="bg1"/>
                </a:solidFill>
                <a:effectLst/>
                <a:latin typeface="Aptos"/>
              </a:rPr>
              <a:t>Food insecurity rate by county</a:t>
            </a:r>
            <a:r>
              <a:rPr lang="en-US" sz="2400" b="1" i="1" dirty="0">
                <a:solidFill>
                  <a:schemeClr val="bg1"/>
                </a:solidFill>
                <a:latin typeface="Aptos"/>
              </a:rPr>
              <a:t>, 2023,</a:t>
            </a:r>
            <a:r>
              <a:rPr lang="en-US" sz="2400" b="1" i="1" dirty="0">
                <a:solidFill>
                  <a:schemeClr val="bg1"/>
                </a:solidFill>
                <a:effectLst/>
                <a:latin typeface="Aptos"/>
              </a:rPr>
              <a:t> and number of priority populations at risk of</a:t>
            </a:r>
            <a:r>
              <a:rPr lang="en-US" sz="2400" b="1" i="1" dirty="0">
                <a:solidFill>
                  <a:schemeClr val="bg1"/>
                </a:solidFill>
                <a:latin typeface="Aptos"/>
              </a:rPr>
              <a:t> </a:t>
            </a:r>
            <a:r>
              <a:rPr lang="en-US" sz="2400" b="1" i="1" dirty="0">
                <a:solidFill>
                  <a:schemeClr val="bg1"/>
                </a:solidFill>
                <a:effectLst/>
                <a:latin typeface="Aptos"/>
              </a:rPr>
              <a:t>cardiovascular disease</a:t>
            </a:r>
            <a:r>
              <a:rPr lang="en-US" sz="2400" b="1" i="1" dirty="0">
                <a:solidFill>
                  <a:schemeClr val="bg1"/>
                </a:solidFill>
                <a:latin typeface="Aptos"/>
              </a:rPr>
              <a:t> (CVD)</a:t>
            </a:r>
            <a:endParaRPr lang="en-US" sz="2400" b="1" i="1" dirty="0">
              <a:solidFill>
                <a:schemeClr val="bg1"/>
              </a:solidFill>
            </a:endParaRPr>
          </a:p>
        </p:txBody>
      </p:sp>
      <p:grpSp>
        <p:nvGrpSpPr>
          <p:cNvPr id="15" name="Group 14">
            <a:extLst>
              <a:ext uri="{FF2B5EF4-FFF2-40B4-BE49-F238E27FC236}">
                <a16:creationId xmlns:a16="http://schemas.microsoft.com/office/drawing/2014/main" id="{A105C458-14F2-C5C8-4FC5-79D709ABC235}"/>
              </a:ext>
            </a:extLst>
          </p:cNvPr>
          <p:cNvGrpSpPr/>
          <p:nvPr/>
        </p:nvGrpSpPr>
        <p:grpSpPr>
          <a:xfrm>
            <a:off x="4009110" y="651002"/>
            <a:ext cx="7823201" cy="5107716"/>
            <a:chOff x="4021394" y="779264"/>
            <a:chExt cx="7823201" cy="5107716"/>
          </a:xfrm>
        </p:grpSpPr>
        <p:pic>
          <p:nvPicPr>
            <p:cNvPr id="2" name="Picture 1" descr="A map of the state of the Vermont with counties color coded in a gradient by food insecurity rate. The Northeast Kingdom and southern Vermont have higher rates than northwest and central Vermont. Different patterns are overlaid over the counties representing different numbers of CVD risk priority populations. Essex County has the highest food insecurity rate, between 15 and 15.99 percent, and has the highest number of priority populations (5)">
              <a:extLst>
                <a:ext uri="{FF2B5EF4-FFF2-40B4-BE49-F238E27FC236}">
                  <a16:creationId xmlns:a16="http://schemas.microsoft.com/office/drawing/2014/main" id="{708AEE03-21F9-0531-DACB-1ECDEE453A5B}"/>
                </a:ext>
              </a:extLst>
            </p:cNvPr>
            <p:cNvPicPr>
              <a:picLocks noChangeAspect="1"/>
            </p:cNvPicPr>
            <p:nvPr/>
          </p:nvPicPr>
          <p:blipFill rotWithShape="1">
            <a:blip r:embed="rId4"/>
            <a:srcRect l="4246" t="2052" r="61730" b="8247"/>
            <a:stretch>
              <a:fillRect/>
            </a:stretch>
          </p:blipFill>
          <p:spPr bwMode="auto">
            <a:xfrm>
              <a:off x="4021394" y="779264"/>
              <a:ext cx="3175001" cy="5107716"/>
            </a:xfrm>
            <a:prstGeom prst="rect">
              <a:avLst/>
            </a:prstGeom>
            <a:ln>
              <a:noFill/>
            </a:ln>
            <a:extLst>
              <a:ext uri="{53640926-AAD7-44D8-BBD7-CCE9431645EC}">
                <a14:shadowObscured xmlns:a14="http://schemas.microsoft.com/office/drawing/2010/main"/>
              </a:ext>
            </a:extLst>
          </p:spPr>
        </p:pic>
        <p:pic>
          <p:nvPicPr>
            <p:cNvPr id="12" name="Picture 11" descr="A map of the state of the Vermont with counties color coded in a gradient by food insecurity rate. The Northeast Kingdom and southern Vermont have higher rates than northwest and central Vermont. Different patterns are overlaid over the counties representing different numbers of CVD risk priority populations. Essex County has the highest food insecurity rate, between 15 and 15.99 percent, and has the highest number of priority populations (5)">
              <a:extLst>
                <a:ext uri="{FF2B5EF4-FFF2-40B4-BE49-F238E27FC236}">
                  <a16:creationId xmlns:a16="http://schemas.microsoft.com/office/drawing/2014/main" id="{AB6303AF-CBAB-2111-0A7E-06EC90114D95}"/>
                </a:ext>
              </a:extLst>
            </p:cNvPr>
            <p:cNvPicPr>
              <a:picLocks noChangeAspect="1"/>
            </p:cNvPicPr>
            <p:nvPr/>
          </p:nvPicPr>
          <p:blipFill rotWithShape="1">
            <a:blip r:embed="rId4"/>
            <a:srcRect l="42122" t="2172" r="30856" b="8126"/>
            <a:stretch>
              <a:fillRect/>
            </a:stretch>
          </p:blipFill>
          <p:spPr bwMode="auto">
            <a:xfrm>
              <a:off x="7196395" y="779264"/>
              <a:ext cx="2521529" cy="5107716"/>
            </a:xfrm>
            <a:prstGeom prst="rect">
              <a:avLst/>
            </a:prstGeom>
            <a:ln>
              <a:noFill/>
            </a:ln>
            <a:extLst>
              <a:ext uri="{53640926-AAD7-44D8-BBD7-CCE9431645EC}">
                <a14:shadowObscured xmlns:a14="http://schemas.microsoft.com/office/drawing/2010/main"/>
              </a:ext>
            </a:extLst>
          </p:spPr>
        </p:pic>
        <p:pic>
          <p:nvPicPr>
            <p:cNvPr id="14" name="Picture 13" descr="A map of the state of the Vermont with counties color coded in a gradient by food insecurity rate. The Northeast Kingdom and southern Vermont have higher rates than northwest and central Vermont. Different patterns are overlaid over the counties representing different numbers of CVD risk priority populations. Essex County has the highest food insecurity rate, between 15 and 15.99 percent, and has the highest number of priority populations (5)">
              <a:extLst>
                <a:ext uri="{FF2B5EF4-FFF2-40B4-BE49-F238E27FC236}">
                  <a16:creationId xmlns:a16="http://schemas.microsoft.com/office/drawing/2014/main" id="{5FA1A319-DE2E-E04A-44DF-698835250395}"/>
                </a:ext>
              </a:extLst>
            </p:cNvPr>
            <p:cNvPicPr>
              <a:picLocks noChangeAspect="1"/>
            </p:cNvPicPr>
            <p:nvPr/>
          </p:nvPicPr>
          <p:blipFill rotWithShape="1">
            <a:blip r:embed="rId4"/>
            <a:srcRect l="73486" t="3559" r="3723" b="6738"/>
            <a:stretch>
              <a:fillRect/>
            </a:stretch>
          </p:blipFill>
          <p:spPr bwMode="auto">
            <a:xfrm>
              <a:off x="9717922" y="779264"/>
              <a:ext cx="2126673" cy="5107716"/>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3059304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FD824-865A-5E2F-BE03-1326AFD65C9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3368735-42FA-C514-6860-D182AF268D88}"/>
              </a:ext>
            </a:extLst>
          </p:cNvPr>
          <p:cNvSpPr>
            <a:spLocks noGrp="1"/>
          </p:cNvSpPr>
          <p:nvPr>
            <p:ph type="ctrTitle"/>
          </p:nvPr>
        </p:nvSpPr>
        <p:spPr/>
        <p:txBody>
          <a:bodyPr/>
          <a:lstStyle/>
          <a:p>
            <a:r>
              <a:rPr lang="en-US"/>
              <a:t>10.10 Cascading Impacts</a:t>
            </a:r>
          </a:p>
        </p:txBody>
      </p:sp>
      <p:grpSp>
        <p:nvGrpSpPr>
          <p:cNvPr id="7" name="Group 6">
            <a:extLst>
              <a:ext uri="{FF2B5EF4-FFF2-40B4-BE49-F238E27FC236}">
                <a16:creationId xmlns:a16="http://schemas.microsoft.com/office/drawing/2014/main" id="{398C95FB-B525-6757-EAE8-B1A82370A18E}"/>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DFC97747-78E5-158A-D94C-5546494D1654}"/>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4D6D6D64-3CB9-43A0-3303-EECD09CD8F20}"/>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710324F4-5B43-D780-D707-374D538556AF}"/>
              </a:ext>
            </a:extLst>
          </p:cNvPr>
          <p:cNvPicPr>
            <a:picLocks noChangeAspect="1"/>
          </p:cNvPicPr>
          <p:nvPr/>
        </p:nvPicPr>
        <p:blipFill>
          <a:blip r:embed="rId3"/>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2237698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AFBE-704B-5BAF-81A8-56A8D7C8955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EC7A5D8-01C1-5975-F3DD-C2BA67B2D66E}"/>
              </a:ext>
            </a:extLst>
          </p:cNvPr>
          <p:cNvSpPr>
            <a:spLocks noGrp="1" noRot="1" noMove="1" noResize="1" noEditPoints="1" noAdjustHandles="1" noChangeArrowheads="1" noChangeShapeType="1"/>
          </p:cNvSpPr>
          <p:nvPr>
            <p:ph type="title"/>
          </p:nvPr>
        </p:nvSpPr>
        <p:spPr/>
        <p:txBody>
          <a:bodyPr/>
          <a:lstStyle/>
          <a:p>
            <a:r>
              <a:rPr lang="en-US" dirty="0"/>
              <a:t>Figure 10-29</a:t>
            </a:r>
          </a:p>
        </p:txBody>
      </p:sp>
      <p:grpSp>
        <p:nvGrpSpPr>
          <p:cNvPr id="7" name="Group 6">
            <a:extLst>
              <a:ext uri="{FF2B5EF4-FFF2-40B4-BE49-F238E27FC236}">
                <a16:creationId xmlns:a16="http://schemas.microsoft.com/office/drawing/2014/main" id="{E0DE8F53-0F74-82D8-E88A-B139C9DD150C}"/>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3FCC70E-4AC0-D99F-2F35-8386A1706FA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B312BADE-D34C-16DB-7412-B68F3DD6F4AC}"/>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CCB8B75-C295-D4DC-2729-B1E31FB942E5}"/>
              </a:ext>
            </a:extLst>
          </p:cNvPr>
          <p:cNvPicPr>
            <a:picLocks noChangeAspect="1"/>
          </p:cNvPicPr>
          <p:nvPr/>
        </p:nvPicPr>
        <p:blipFill>
          <a:blip r:embed="rId4"/>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0E318B09-252D-6B89-6641-D117F76D18E6}"/>
              </a:ext>
            </a:extLst>
          </p:cNvPr>
          <p:cNvSpPr txBox="1"/>
          <p:nvPr/>
        </p:nvSpPr>
        <p:spPr>
          <a:xfrm>
            <a:off x="711997" y="4292665"/>
            <a:ext cx="10768005" cy="954107"/>
          </a:xfrm>
          <a:prstGeom prst="rect">
            <a:avLst/>
          </a:prstGeom>
          <a:noFill/>
        </p:spPr>
        <p:txBody>
          <a:bodyPr wrap="square">
            <a:spAutoFit/>
          </a:bodyPr>
          <a:lstStyle/>
          <a:p>
            <a:r>
              <a:rPr lang="en-US" sz="2800" b="1" i="1" dirty="0">
                <a:solidFill>
                  <a:schemeClr val="bg1"/>
                </a:solidFill>
              </a:rPr>
              <a:t>Framework for the factors surrounding the impacts of climate change on human health: modifiers and ripple effects.</a:t>
            </a:r>
          </a:p>
        </p:txBody>
      </p:sp>
      <p:sp>
        <p:nvSpPr>
          <p:cNvPr id="2" name="TextBox 1">
            <a:extLst>
              <a:ext uri="{FF2B5EF4-FFF2-40B4-BE49-F238E27FC236}">
                <a16:creationId xmlns:a16="http://schemas.microsoft.com/office/drawing/2014/main" id="{62DE8DC5-F646-D442-79D9-581A4DAC3923}"/>
              </a:ext>
            </a:extLst>
          </p:cNvPr>
          <p:cNvSpPr txBox="1"/>
          <p:nvPr/>
        </p:nvSpPr>
        <p:spPr>
          <a:xfrm>
            <a:off x="711997" y="5364983"/>
            <a:ext cx="7873203" cy="40011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2000" b="0" i="0" dirty="0">
                <a:solidFill>
                  <a:schemeClr val="bg1"/>
                </a:solidFill>
                <a:effectLst/>
                <a:latin typeface="Aptos"/>
              </a:rPr>
              <a:t>Source: Created by chapter authors</a:t>
            </a:r>
            <a:endParaRPr lang="en-US" sz="2000" b="0" i="0" dirty="0">
              <a:solidFill>
                <a:schemeClr val="bg1"/>
              </a:solidFill>
              <a:effectLst/>
              <a:latin typeface="Aptos"/>
              <a:cs typeface="Segoe UI"/>
            </a:endParaRPr>
          </a:p>
        </p:txBody>
      </p:sp>
      <p:pic>
        <p:nvPicPr>
          <p:cNvPr id="10" name="Picture 9" descr="A flow diagram showing that climate change, through modifiers (section 10.10.1), leads to health impacts, which lead to ripple effects (section 10.10.2.">
            <a:extLst>
              <a:ext uri="{FF2B5EF4-FFF2-40B4-BE49-F238E27FC236}">
                <a16:creationId xmlns:a16="http://schemas.microsoft.com/office/drawing/2014/main" id="{C7C080C5-80AB-91DC-925A-0A008FAA769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0120" y="1675550"/>
            <a:ext cx="10768006" cy="2068795"/>
          </a:xfrm>
          <a:prstGeom prst="rect">
            <a:avLst/>
          </a:prstGeom>
          <a:noFill/>
        </p:spPr>
      </p:pic>
    </p:spTree>
    <p:extLst>
      <p:ext uri="{BB962C8B-B14F-4D97-AF65-F5344CB8AC3E}">
        <p14:creationId xmlns:p14="http://schemas.microsoft.com/office/powerpoint/2010/main" val="8323673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CD2D89-0E3D-BF8E-2228-599555E3D46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FB1C3F-BA71-3244-0F28-9D4BE2A63982}"/>
              </a:ext>
            </a:extLst>
          </p:cNvPr>
          <p:cNvSpPr>
            <a:spLocks noGrp="1"/>
          </p:cNvSpPr>
          <p:nvPr>
            <p:ph type="ctrTitle"/>
          </p:nvPr>
        </p:nvSpPr>
        <p:spPr/>
        <p:txBody>
          <a:bodyPr/>
          <a:lstStyle/>
          <a:p>
            <a:r>
              <a:rPr lang="en-US"/>
              <a:t>10.11 Climate &amp; Health </a:t>
            </a:r>
            <a:r>
              <a:rPr lang="en-US" err="1"/>
              <a:t>Multisolving</a:t>
            </a:r>
            <a:endParaRPr lang="en-US"/>
          </a:p>
        </p:txBody>
      </p:sp>
      <p:grpSp>
        <p:nvGrpSpPr>
          <p:cNvPr id="7" name="Group 6">
            <a:extLst>
              <a:ext uri="{FF2B5EF4-FFF2-40B4-BE49-F238E27FC236}">
                <a16:creationId xmlns:a16="http://schemas.microsoft.com/office/drawing/2014/main" id="{4EED404D-8563-7D5E-A9CA-16B294DB2AD5}"/>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74EB15D2-4F79-5F44-ED04-175F9B6894D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7A4F8BFC-10DD-E1DD-B58B-6939F120F6F2}"/>
                </a:ext>
              </a:extLst>
            </p:cNvPr>
            <p:cNvPicPr>
              <a:picLocks noChangeAspect="1"/>
            </p:cNvPicPr>
            <p:nvPr/>
          </p:nvPicPr>
          <p:blipFill>
            <a:blip r:embed="rId2"/>
            <a:stretch>
              <a:fillRect/>
            </a:stretch>
          </p:blipFill>
          <p:spPr>
            <a:xfrm>
              <a:off x="678264" y="6028486"/>
              <a:ext cx="3717892" cy="428103"/>
            </a:xfrm>
            <a:prstGeom prst="rect">
              <a:avLst/>
            </a:prstGeom>
          </p:spPr>
        </p:pic>
      </p:grpSp>
    </p:spTree>
    <p:extLst>
      <p:ext uri="{BB962C8B-B14F-4D97-AF65-F5344CB8AC3E}">
        <p14:creationId xmlns:p14="http://schemas.microsoft.com/office/powerpoint/2010/main" val="18524900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01163-DA1B-2CB1-6108-4C296BBC067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1D4BCB6-724F-EBAA-1412-ABABC26A9C04}"/>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10-30</a:t>
            </a:r>
            <a:endParaRPr lang="en-US"/>
          </a:p>
        </p:txBody>
      </p:sp>
      <p:grpSp>
        <p:nvGrpSpPr>
          <p:cNvPr id="7" name="Group 6">
            <a:extLst>
              <a:ext uri="{FF2B5EF4-FFF2-40B4-BE49-F238E27FC236}">
                <a16:creationId xmlns:a16="http://schemas.microsoft.com/office/drawing/2014/main" id="{8F250844-2F11-0F55-14F1-574EB9D32F45}"/>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27A7AE6-FB59-0AC2-3421-C4C91DFCB40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A23E305E-DC01-8CC2-08B8-A0834F746DA2}"/>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688ADD50-1D5A-4C59-267C-EBE49062A7BC}"/>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TextBox 3">
            <a:extLst>
              <a:ext uri="{FF2B5EF4-FFF2-40B4-BE49-F238E27FC236}">
                <a16:creationId xmlns:a16="http://schemas.microsoft.com/office/drawing/2014/main" id="{180BC396-0ADF-60A0-F673-6E132FE6DFC2}"/>
              </a:ext>
            </a:extLst>
          </p:cNvPr>
          <p:cNvSpPr txBox="1"/>
          <p:nvPr/>
        </p:nvSpPr>
        <p:spPr>
          <a:xfrm>
            <a:off x="609546" y="2920102"/>
            <a:ext cx="6106884" cy="400110"/>
          </a:xfrm>
          <a:prstGeom prst="rect">
            <a:avLst/>
          </a:prstGeom>
          <a:noFill/>
        </p:spPr>
        <p:txBody>
          <a:bodyPr wrap="square" lIns="91440" tIns="45720" rIns="91440" bIns="45720" anchor="t">
            <a:spAutoFit/>
          </a:bodyPr>
          <a:lstStyle/>
          <a:p>
            <a:pPr rtl="0" fontAlgn="base">
              <a:spcBef>
                <a:spcPts val="600"/>
              </a:spcBef>
              <a:spcAft>
                <a:spcPts val="600"/>
              </a:spcAft>
              <a:buNone/>
            </a:pPr>
            <a:r>
              <a:rPr lang="en-US" sz="2000" b="0" i="0" dirty="0">
                <a:solidFill>
                  <a:schemeClr val="bg1"/>
                </a:solidFill>
                <a:effectLst/>
                <a:latin typeface="Aptos"/>
              </a:rPr>
              <a:t>Source: Go! Vermont</a:t>
            </a:r>
            <a:r>
              <a:rPr lang="en-US" sz="2000" dirty="0">
                <a:solidFill>
                  <a:schemeClr val="bg1"/>
                </a:solidFill>
                <a:latin typeface="Aptos"/>
              </a:rPr>
              <a:t> (</a:t>
            </a:r>
            <a:r>
              <a:rPr lang="en-US" sz="2000" b="0" i="0" dirty="0">
                <a:solidFill>
                  <a:schemeClr val="bg1"/>
                </a:solidFill>
                <a:effectLst/>
                <a:latin typeface="Aptos"/>
              </a:rPr>
              <a:t>2026)</a:t>
            </a:r>
            <a:endParaRPr lang="en-US" sz="2000" b="0" i="0" dirty="0">
              <a:solidFill>
                <a:schemeClr val="bg1"/>
              </a:solidFill>
              <a:effectLst/>
              <a:latin typeface="Aptos"/>
              <a:cs typeface="Segoe UI"/>
            </a:endParaRPr>
          </a:p>
        </p:txBody>
      </p:sp>
      <p:sp>
        <p:nvSpPr>
          <p:cNvPr id="10" name="TextBox 9">
            <a:extLst>
              <a:ext uri="{FF2B5EF4-FFF2-40B4-BE49-F238E27FC236}">
                <a16:creationId xmlns:a16="http://schemas.microsoft.com/office/drawing/2014/main" id="{4837E5C3-886F-B286-480D-AEC73C4117A7}"/>
              </a:ext>
            </a:extLst>
          </p:cNvPr>
          <p:cNvSpPr txBox="1"/>
          <p:nvPr/>
        </p:nvSpPr>
        <p:spPr>
          <a:xfrm>
            <a:off x="620430" y="1557339"/>
            <a:ext cx="6096000" cy="1200329"/>
          </a:xfrm>
          <a:prstGeom prst="rect">
            <a:avLst/>
          </a:prstGeom>
          <a:noFill/>
        </p:spPr>
        <p:txBody>
          <a:bodyPr wrap="square">
            <a:spAutoFit/>
          </a:bodyPr>
          <a:lstStyle/>
          <a:p>
            <a:pPr rtl="0" fontAlgn="base">
              <a:spcAft>
                <a:spcPts val="1000"/>
              </a:spcAft>
              <a:buNone/>
            </a:pPr>
            <a:r>
              <a:rPr lang="en-US" sz="3600" b="1" i="1" dirty="0">
                <a:solidFill>
                  <a:schemeClr val="bg1"/>
                </a:solidFill>
                <a:effectLst/>
                <a:latin typeface="Aptos" panose="020B0004020202020204" pitchFamily="34" charset="0"/>
              </a:rPr>
              <a:t>Major public transportation provider by county </a:t>
            </a:r>
            <a:endParaRPr lang="en-US" sz="3600" b="1" i="1" dirty="0">
              <a:solidFill>
                <a:schemeClr val="bg1"/>
              </a:solidFill>
              <a:effectLst/>
              <a:latin typeface="Segoe UI" panose="020B0502040204020203" pitchFamily="34" charset="0"/>
            </a:endParaRPr>
          </a:p>
        </p:txBody>
      </p:sp>
      <p:pic>
        <p:nvPicPr>
          <p:cNvPr id="2" name="Picture 1" descr="Map of Vermont shows the major transportation provider for each county.">
            <a:extLst>
              <a:ext uri="{FF2B5EF4-FFF2-40B4-BE49-F238E27FC236}">
                <a16:creationId xmlns:a16="http://schemas.microsoft.com/office/drawing/2014/main" id="{69F381A6-A767-3AC1-D090-38538191AFBA}"/>
              </a:ext>
            </a:extLst>
          </p:cNvPr>
          <p:cNvPicPr>
            <a:picLocks noChangeAspect="1"/>
          </p:cNvPicPr>
          <p:nvPr/>
        </p:nvPicPr>
        <p:blipFill>
          <a:blip r:embed="rId4"/>
          <a:stretch>
            <a:fillRect/>
          </a:stretch>
        </p:blipFill>
        <p:spPr>
          <a:xfrm>
            <a:off x="7837717" y="222278"/>
            <a:ext cx="4201884" cy="6483322"/>
          </a:xfrm>
          <a:prstGeom prst="rect">
            <a:avLst/>
          </a:prstGeom>
        </p:spPr>
      </p:pic>
    </p:spTree>
    <p:extLst>
      <p:ext uri="{BB962C8B-B14F-4D97-AF65-F5344CB8AC3E}">
        <p14:creationId xmlns:p14="http://schemas.microsoft.com/office/powerpoint/2010/main" val="1602884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C2B62-C2C5-9C9E-812D-5EE092AF11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BDC93A9-E6B7-B2DC-E52D-3B48382A0E29}"/>
              </a:ext>
            </a:extLst>
          </p:cNvPr>
          <p:cNvSpPr>
            <a:spLocks noGrp="1" noRot="1" noMove="1" noResize="1" noEditPoints="1" noAdjustHandles="1" noChangeArrowheads="1" noChangeShapeType="1"/>
          </p:cNvSpPr>
          <p:nvPr>
            <p:ph type="title"/>
          </p:nvPr>
        </p:nvSpPr>
        <p:spPr/>
        <p:txBody>
          <a:bodyPr lIns="91440" tIns="45720" rIns="91440" bIns="45720" anchor="ctr">
            <a:normAutofit/>
          </a:bodyPr>
          <a:lstStyle/>
          <a:p>
            <a:r>
              <a:rPr lang="en-US">
                <a:cs typeface="Times New Roman"/>
              </a:rPr>
              <a:t>Figure 10-31</a:t>
            </a:r>
            <a:endParaRPr lang="en-US"/>
          </a:p>
        </p:txBody>
      </p:sp>
      <p:pic>
        <p:nvPicPr>
          <p:cNvPr id="36866" name="Picture 2" descr="A map of Vermont showing the proportion of Vermont adults in each county with no physical activity during their leisure time, proportion is indicated in gray scale. ">
            <a:extLst>
              <a:ext uri="{FF2B5EF4-FFF2-40B4-BE49-F238E27FC236}">
                <a16:creationId xmlns:a16="http://schemas.microsoft.com/office/drawing/2014/main" id="{28D08060-C6F9-7F56-C049-8D76C4B524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4511" y="345804"/>
            <a:ext cx="4142921" cy="620740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BFF87F5-78A8-4013-DE60-26FDD4234028}"/>
              </a:ext>
            </a:extLst>
          </p:cNvPr>
          <p:cNvSpPr txBox="1"/>
          <p:nvPr/>
        </p:nvSpPr>
        <p:spPr>
          <a:xfrm>
            <a:off x="620429" y="1551194"/>
            <a:ext cx="5752661" cy="1569660"/>
          </a:xfrm>
          <a:prstGeom prst="rect">
            <a:avLst/>
          </a:prstGeom>
          <a:noFill/>
        </p:spPr>
        <p:txBody>
          <a:bodyPr wrap="square" lIns="91440" tIns="45720" rIns="91440" bIns="45720" anchor="t">
            <a:spAutoFit/>
          </a:bodyPr>
          <a:lstStyle/>
          <a:p>
            <a:pPr rtl="0" fontAlgn="base">
              <a:spcAft>
                <a:spcPts val="1000"/>
              </a:spcAft>
              <a:buNone/>
            </a:pPr>
            <a:r>
              <a:rPr lang="en-US" sz="3200" b="1" i="1" dirty="0">
                <a:solidFill>
                  <a:schemeClr val="bg1"/>
                </a:solidFill>
                <a:effectLst/>
                <a:latin typeface="Aptos"/>
              </a:rPr>
              <a:t>Vermont adults with no leisure time physical activity by county, 2022–2023  </a:t>
            </a:r>
            <a:endParaRPr lang="en-US" sz="3200" b="1" i="1" dirty="0">
              <a:solidFill>
                <a:schemeClr val="bg1"/>
              </a:solidFill>
              <a:effectLst/>
              <a:latin typeface="Aptos"/>
              <a:cs typeface="Segoe UI"/>
            </a:endParaRPr>
          </a:p>
        </p:txBody>
      </p:sp>
      <p:sp>
        <p:nvSpPr>
          <p:cNvPr id="12" name="TextBox 11">
            <a:extLst>
              <a:ext uri="{FF2B5EF4-FFF2-40B4-BE49-F238E27FC236}">
                <a16:creationId xmlns:a16="http://schemas.microsoft.com/office/drawing/2014/main" id="{8F4021AD-2679-2459-2ABD-F395BA296941}"/>
              </a:ext>
            </a:extLst>
          </p:cNvPr>
          <p:cNvSpPr txBox="1"/>
          <p:nvPr/>
        </p:nvSpPr>
        <p:spPr>
          <a:xfrm>
            <a:off x="620428" y="3449508"/>
            <a:ext cx="5752661" cy="800219"/>
          </a:xfrm>
          <a:prstGeom prst="rect">
            <a:avLst/>
          </a:prstGeom>
          <a:noFill/>
        </p:spPr>
        <p:txBody>
          <a:bodyPr wrap="square" lIns="91440" tIns="45720" rIns="91440" bIns="45720" anchor="t">
            <a:spAutoFit/>
          </a:bodyPr>
          <a:lstStyle/>
          <a:p>
            <a:pPr rtl="0" fontAlgn="base">
              <a:spcBef>
                <a:spcPts val="600"/>
              </a:spcBef>
              <a:spcAft>
                <a:spcPts val="600"/>
              </a:spcAft>
              <a:buNone/>
            </a:pPr>
            <a:r>
              <a:rPr lang="en-US" b="0" i="0" dirty="0">
                <a:solidFill>
                  <a:schemeClr val="bg1"/>
                </a:solidFill>
                <a:effectLst/>
                <a:latin typeface="Aptos"/>
              </a:rPr>
              <a:t>Source: Vermont Department of Health</a:t>
            </a:r>
            <a:r>
              <a:rPr lang="en-US" dirty="0">
                <a:solidFill>
                  <a:schemeClr val="bg1"/>
                </a:solidFill>
                <a:latin typeface="Aptos"/>
              </a:rPr>
              <a:t> (</a:t>
            </a:r>
            <a:r>
              <a:rPr lang="en-US" b="0" i="0" dirty="0">
                <a:solidFill>
                  <a:schemeClr val="bg1"/>
                </a:solidFill>
                <a:effectLst/>
                <a:latin typeface="Aptos"/>
              </a:rPr>
              <a:t>2025b)</a:t>
            </a:r>
            <a:endParaRPr lang="en-US" dirty="0">
              <a:solidFill>
                <a:schemeClr val="bg1"/>
              </a:solidFill>
              <a:latin typeface="Aptos"/>
            </a:endParaRPr>
          </a:p>
          <a:p>
            <a:pPr rtl="0" fontAlgn="base">
              <a:spcBef>
                <a:spcPts val="600"/>
              </a:spcBef>
              <a:spcAft>
                <a:spcPts val="600"/>
              </a:spcAft>
              <a:buNone/>
            </a:pPr>
            <a:r>
              <a:rPr lang="en-US" b="0" i="0" dirty="0">
                <a:solidFill>
                  <a:schemeClr val="bg1"/>
                </a:solidFill>
                <a:effectLst/>
                <a:latin typeface="Aptos"/>
              </a:rPr>
              <a:t>Note: Visualization by Hannah C. Turner </a:t>
            </a:r>
            <a:endParaRPr lang="en-US" b="0" i="0" dirty="0">
              <a:solidFill>
                <a:schemeClr val="bg1"/>
              </a:solidFill>
              <a:effectLst/>
              <a:latin typeface="Aptos"/>
              <a:cs typeface="Segoe UI"/>
            </a:endParaRPr>
          </a:p>
        </p:txBody>
      </p:sp>
    </p:spTree>
    <p:extLst>
      <p:ext uri="{BB962C8B-B14F-4D97-AF65-F5344CB8AC3E}">
        <p14:creationId xmlns:p14="http://schemas.microsoft.com/office/powerpoint/2010/main" val="21497078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154F5-C191-64BD-B94B-DFBC98B6360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1EFB07B-E7ED-8F5C-F246-AC729E465115}"/>
              </a:ext>
            </a:extLst>
          </p:cNvPr>
          <p:cNvSpPr>
            <a:spLocks noGrp="1" noRot="1" noMove="1" noResize="1" noEditPoints="1" noAdjustHandles="1" noChangeArrowheads="1" noChangeShapeType="1"/>
          </p:cNvSpPr>
          <p:nvPr>
            <p:ph type="title"/>
          </p:nvPr>
        </p:nvSpPr>
        <p:spPr/>
        <p:txBody>
          <a:bodyPr/>
          <a:lstStyle/>
          <a:p>
            <a:r>
              <a:rPr lang="en-US"/>
              <a:t>Table 10-6</a:t>
            </a:r>
          </a:p>
        </p:txBody>
      </p:sp>
      <p:grpSp>
        <p:nvGrpSpPr>
          <p:cNvPr id="7" name="Group 6">
            <a:extLst>
              <a:ext uri="{FF2B5EF4-FFF2-40B4-BE49-F238E27FC236}">
                <a16:creationId xmlns:a16="http://schemas.microsoft.com/office/drawing/2014/main" id="{3024A15D-E872-1892-5051-FDA02923707A}"/>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607D9931-21BE-C3BF-4C77-1A64EE0A6533}"/>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F059076A-C0A8-1964-E627-3DB51D707F0C}"/>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50E401D-84C4-A3AF-0B18-B5DC9B687575}"/>
              </a:ext>
            </a:extLst>
          </p:cNvPr>
          <p:cNvPicPr>
            <a:picLocks noChangeAspect="1"/>
          </p:cNvPicPr>
          <p:nvPr/>
        </p:nvPicPr>
        <p:blipFill>
          <a:blip r:embed="rId3"/>
          <a:stretch>
            <a:fillRect/>
          </a:stretch>
        </p:blipFill>
        <p:spPr>
          <a:xfrm>
            <a:off x="10088563" y="6042595"/>
            <a:ext cx="1579563" cy="456058"/>
          </a:xfrm>
          <a:prstGeom prst="rect">
            <a:avLst/>
          </a:prstGeom>
        </p:spPr>
      </p:pic>
      <p:graphicFrame>
        <p:nvGraphicFramePr>
          <p:cNvPr id="2" name="Table 1">
            <a:extLst>
              <a:ext uri="{FF2B5EF4-FFF2-40B4-BE49-F238E27FC236}">
                <a16:creationId xmlns:a16="http://schemas.microsoft.com/office/drawing/2014/main" id="{86F078AC-5589-C4AB-B333-352D975D38A0}"/>
              </a:ext>
            </a:extLst>
          </p:cNvPr>
          <p:cNvGraphicFramePr>
            <a:graphicFrameLocks noGrp="1"/>
          </p:cNvGraphicFramePr>
          <p:nvPr>
            <p:extLst>
              <p:ext uri="{D42A27DB-BD31-4B8C-83A1-F6EECF244321}">
                <p14:modId xmlns:p14="http://schemas.microsoft.com/office/powerpoint/2010/main" val="3353177438"/>
              </p:ext>
            </p:extLst>
          </p:nvPr>
        </p:nvGraphicFramePr>
        <p:xfrm>
          <a:off x="4831035" y="1255558"/>
          <a:ext cx="6943726" cy="3840480"/>
        </p:xfrm>
        <a:graphic>
          <a:graphicData uri="http://schemas.openxmlformats.org/drawingml/2006/table">
            <a:tbl>
              <a:tblPr/>
              <a:tblGrid>
                <a:gridCol w="3471863">
                  <a:extLst>
                    <a:ext uri="{9D8B030D-6E8A-4147-A177-3AD203B41FA5}">
                      <a16:colId xmlns:a16="http://schemas.microsoft.com/office/drawing/2014/main" val="2279694062"/>
                    </a:ext>
                  </a:extLst>
                </a:gridCol>
                <a:gridCol w="3471863">
                  <a:extLst>
                    <a:ext uri="{9D8B030D-6E8A-4147-A177-3AD203B41FA5}">
                      <a16:colId xmlns:a16="http://schemas.microsoft.com/office/drawing/2014/main" val="3244902875"/>
                    </a:ext>
                  </a:extLst>
                </a:gridCol>
              </a:tblGrid>
              <a:tr h="940044">
                <a:tc>
                  <a:txBody>
                    <a:bodyPr/>
                    <a:lstStyle/>
                    <a:p>
                      <a:pPr algn="l" rtl="0" fontAlgn="base">
                        <a:lnSpc>
                          <a:spcPct val="100000"/>
                        </a:lnSpc>
                        <a:buNone/>
                      </a:pPr>
                      <a:r>
                        <a:rPr lang="en-US" sz="2400" b="1" i="0">
                          <a:solidFill>
                            <a:srgbClr val="0E2841"/>
                          </a:solidFill>
                          <a:effectLst/>
                          <a:latin typeface="Aptos" panose="020B0004020202020204" pitchFamily="34" charset="0"/>
                        </a:rPr>
                        <a:t>Nutrition-related disease </a:t>
                      </a:r>
                      <a:endParaRPr lang="en-US" sz="2400" b="1" i="0">
                        <a:solidFill>
                          <a:srgbClr val="0E2841"/>
                        </a:solidFill>
                        <a:effectLst/>
                      </a:endParaRP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tc>
                  <a:txBody>
                    <a:bodyPr/>
                    <a:lstStyle/>
                    <a:p>
                      <a:pPr algn="l" rtl="0" fontAlgn="base">
                        <a:lnSpc>
                          <a:spcPct val="100000"/>
                        </a:lnSpc>
                        <a:buNone/>
                      </a:pPr>
                      <a:r>
                        <a:rPr lang="en-US" sz="2400" b="1" i="0">
                          <a:solidFill>
                            <a:srgbClr val="0E2841"/>
                          </a:solidFill>
                          <a:effectLst/>
                          <a:latin typeface="Aptos" panose="020B0004020202020204" pitchFamily="34" charset="0"/>
                        </a:rPr>
                        <a:t>% of Vermont adults reporting lifetime impact in 2023 </a:t>
                      </a:r>
                      <a:endParaRPr lang="en-US" sz="2400" b="1" i="0">
                        <a:solidFill>
                          <a:srgbClr val="0E2841"/>
                        </a:solidFill>
                        <a:effectLst/>
                      </a:endParaRPr>
                    </a:p>
                  </a:txBody>
                  <a:tcPr anchor="ctr">
                    <a:lnL>
                      <a:noFill/>
                    </a:lnL>
                    <a:lnR>
                      <a:noFill/>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885189231"/>
                  </a:ext>
                </a:extLst>
              </a:tr>
              <a:tr h="430163">
                <a:tc>
                  <a:txBody>
                    <a:bodyPr/>
                    <a:lstStyle/>
                    <a:p>
                      <a:pPr algn="l" rtl="0" fontAlgn="base">
                        <a:lnSpc>
                          <a:spcPct val="100000"/>
                        </a:lnSpc>
                        <a:buNone/>
                      </a:pPr>
                      <a:r>
                        <a:rPr lang="en-US" sz="2400" b="1" i="0" dirty="0">
                          <a:solidFill>
                            <a:srgbClr val="000000"/>
                          </a:solidFill>
                          <a:effectLst/>
                          <a:latin typeface="Aptos" panose="020B0004020202020204" pitchFamily="34" charset="0"/>
                        </a:rPr>
                        <a:t>Obesity </a:t>
                      </a:r>
                      <a:endParaRPr lang="en-US" sz="2400" b="1" i="0" dirty="0">
                        <a:solidFill>
                          <a:srgbClr val="000000"/>
                        </a:solidFill>
                        <a:effectLst/>
                      </a:endParaRPr>
                    </a:p>
                  </a:txBody>
                  <a:tcPr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tc>
                  <a:txBody>
                    <a:bodyPr/>
                    <a:lstStyle/>
                    <a:p>
                      <a:pPr algn="l" rtl="0" fontAlgn="base">
                        <a:lnSpc>
                          <a:spcPct val="100000"/>
                        </a:lnSpc>
                        <a:buNone/>
                      </a:pPr>
                      <a:r>
                        <a:rPr lang="en-US" sz="2400" b="0" i="0">
                          <a:solidFill>
                            <a:srgbClr val="000000"/>
                          </a:solidFill>
                          <a:effectLst/>
                          <a:latin typeface="Aptos" panose="020B0004020202020204" pitchFamily="34" charset="0"/>
                        </a:rPr>
                        <a:t>30% (aged 20 or older) </a:t>
                      </a:r>
                      <a:endParaRPr lang="en-US" sz="2400" b="0" i="0">
                        <a:solidFill>
                          <a:srgbClr val="000000"/>
                        </a:solidFill>
                        <a:effectLst/>
                      </a:endParaRPr>
                    </a:p>
                  </a:txBody>
                  <a:tcPr anchor="ctr">
                    <a:lnL>
                      <a:noFill/>
                    </a:lnL>
                    <a:lnR>
                      <a:noFill/>
                    </a:lnR>
                    <a:lnT w="9525"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575231986"/>
                  </a:ext>
                </a:extLst>
              </a:tr>
              <a:tr h="430163">
                <a:tc>
                  <a:txBody>
                    <a:bodyPr/>
                    <a:lstStyle/>
                    <a:p>
                      <a:pPr algn="l" rtl="0" fontAlgn="base">
                        <a:lnSpc>
                          <a:spcPct val="100000"/>
                        </a:lnSpc>
                        <a:buNone/>
                      </a:pPr>
                      <a:r>
                        <a:rPr lang="en-US" sz="2400" b="1" i="0">
                          <a:solidFill>
                            <a:srgbClr val="000000"/>
                          </a:solidFill>
                          <a:effectLst/>
                          <a:latin typeface="Aptos" panose="020B0004020202020204" pitchFamily="34" charset="0"/>
                        </a:rPr>
                        <a:t>Cardiovascular disease </a:t>
                      </a:r>
                      <a:endParaRPr lang="en-US" sz="2400" b="1" i="0">
                        <a:solidFill>
                          <a:srgbClr val="000000"/>
                        </a:solidFill>
                        <a:effectLst/>
                      </a:endParaRPr>
                    </a:p>
                  </a:txBody>
                  <a:tcPr anchor="ctr">
                    <a:lnL>
                      <a:noFill/>
                    </a:lnL>
                    <a:lnR>
                      <a:noFill/>
                    </a:lnR>
                    <a:lnT>
                      <a:noFill/>
                    </a:lnT>
                    <a:lnB>
                      <a:noFill/>
                    </a:lnB>
                    <a:solidFill>
                      <a:schemeClr val="bg1"/>
                    </a:solidFill>
                  </a:tcPr>
                </a:tc>
                <a:tc>
                  <a:txBody>
                    <a:bodyPr/>
                    <a:lstStyle/>
                    <a:p>
                      <a:pPr algn="l" rtl="0" fontAlgn="base">
                        <a:lnSpc>
                          <a:spcPct val="100000"/>
                        </a:lnSpc>
                        <a:buNone/>
                      </a:pPr>
                      <a:r>
                        <a:rPr lang="en-US" sz="2400" b="0" i="0">
                          <a:solidFill>
                            <a:srgbClr val="000000"/>
                          </a:solidFill>
                          <a:effectLst/>
                          <a:latin typeface="Aptos" panose="020B0004020202020204" pitchFamily="34" charset="0"/>
                        </a:rPr>
                        <a:t>8% </a:t>
                      </a:r>
                      <a:endParaRPr lang="en-US" sz="2400" b="0" i="0">
                        <a:solidFill>
                          <a:srgbClr val="000000"/>
                        </a:solidFill>
                        <a:effectLst/>
                      </a:endParaRPr>
                    </a:p>
                  </a:txBody>
                  <a:tcPr anchor="ctr">
                    <a:lnL>
                      <a:noFill/>
                    </a:lnL>
                    <a:lnR>
                      <a:noFill/>
                    </a:lnR>
                    <a:lnT>
                      <a:noFill/>
                    </a:lnT>
                    <a:lnB>
                      <a:noFill/>
                    </a:lnB>
                    <a:solidFill>
                      <a:schemeClr val="bg1"/>
                    </a:solidFill>
                  </a:tcPr>
                </a:tc>
                <a:extLst>
                  <a:ext uri="{0D108BD9-81ED-4DB2-BD59-A6C34878D82A}">
                    <a16:rowId xmlns:a16="http://schemas.microsoft.com/office/drawing/2014/main" val="69116313"/>
                  </a:ext>
                </a:extLst>
              </a:tr>
              <a:tr h="430163">
                <a:tc>
                  <a:txBody>
                    <a:bodyPr/>
                    <a:lstStyle/>
                    <a:p>
                      <a:pPr algn="l" rtl="0" fontAlgn="base">
                        <a:lnSpc>
                          <a:spcPct val="100000"/>
                        </a:lnSpc>
                        <a:buNone/>
                      </a:pPr>
                      <a:r>
                        <a:rPr lang="en-US" sz="2400" b="1" i="0">
                          <a:solidFill>
                            <a:srgbClr val="000000"/>
                          </a:solidFill>
                          <a:effectLst/>
                          <a:latin typeface="Aptos" panose="020B0004020202020204" pitchFamily="34" charset="0"/>
                        </a:rPr>
                        <a:t>Hypertension </a:t>
                      </a:r>
                      <a:endParaRPr lang="en-US" sz="2400" b="1" i="0">
                        <a:solidFill>
                          <a:srgbClr val="000000"/>
                        </a:solidFill>
                        <a:effectLst/>
                      </a:endParaRPr>
                    </a:p>
                  </a:txBody>
                  <a:tcPr anchor="ctr">
                    <a:lnL>
                      <a:noFill/>
                    </a:lnL>
                    <a:lnR>
                      <a:noFill/>
                    </a:lnR>
                    <a:lnT>
                      <a:noFill/>
                    </a:lnT>
                    <a:lnB>
                      <a:noFill/>
                    </a:lnB>
                    <a:solidFill>
                      <a:srgbClr val="E8E8E8"/>
                    </a:solidFill>
                  </a:tcPr>
                </a:tc>
                <a:tc>
                  <a:txBody>
                    <a:bodyPr/>
                    <a:lstStyle/>
                    <a:p>
                      <a:pPr algn="l" rtl="0" fontAlgn="base">
                        <a:lnSpc>
                          <a:spcPct val="100000"/>
                        </a:lnSpc>
                        <a:buNone/>
                      </a:pPr>
                      <a:r>
                        <a:rPr lang="en-US" sz="2400" b="0" i="0">
                          <a:solidFill>
                            <a:srgbClr val="000000"/>
                          </a:solidFill>
                          <a:effectLst/>
                          <a:latin typeface="Aptos" panose="020B0004020202020204" pitchFamily="34" charset="0"/>
                        </a:rPr>
                        <a:t>33% </a:t>
                      </a:r>
                      <a:endParaRPr lang="en-US" sz="2400" b="0" i="0">
                        <a:solidFill>
                          <a:srgbClr val="000000"/>
                        </a:solidFill>
                        <a:effectLst/>
                      </a:endParaRPr>
                    </a:p>
                  </a:txBody>
                  <a:tcPr anchor="ctr">
                    <a:lnL>
                      <a:noFill/>
                    </a:lnL>
                    <a:lnR>
                      <a:noFill/>
                    </a:lnR>
                    <a:lnT>
                      <a:noFill/>
                    </a:lnT>
                    <a:lnB>
                      <a:noFill/>
                    </a:lnB>
                    <a:solidFill>
                      <a:srgbClr val="E8E8E8"/>
                    </a:solidFill>
                  </a:tcPr>
                </a:tc>
                <a:extLst>
                  <a:ext uri="{0D108BD9-81ED-4DB2-BD59-A6C34878D82A}">
                    <a16:rowId xmlns:a16="http://schemas.microsoft.com/office/drawing/2014/main" val="2248663686"/>
                  </a:ext>
                </a:extLst>
              </a:tr>
              <a:tr h="430163">
                <a:tc>
                  <a:txBody>
                    <a:bodyPr/>
                    <a:lstStyle/>
                    <a:p>
                      <a:pPr algn="l" rtl="0" fontAlgn="base">
                        <a:lnSpc>
                          <a:spcPct val="100000"/>
                        </a:lnSpc>
                        <a:buNone/>
                      </a:pPr>
                      <a:r>
                        <a:rPr lang="en-US" sz="2400" b="1" i="0">
                          <a:solidFill>
                            <a:srgbClr val="000000"/>
                          </a:solidFill>
                          <a:effectLst/>
                          <a:latin typeface="Aptos" panose="020B0004020202020204" pitchFamily="34" charset="0"/>
                        </a:rPr>
                        <a:t>Diabetes </a:t>
                      </a:r>
                      <a:endParaRPr lang="en-US" sz="2400" b="1" i="0">
                        <a:solidFill>
                          <a:srgbClr val="000000"/>
                        </a:solidFill>
                        <a:effectLst/>
                      </a:endParaRPr>
                    </a:p>
                  </a:txBody>
                  <a:tcPr anchor="ctr">
                    <a:lnL>
                      <a:noFill/>
                    </a:lnL>
                    <a:lnR>
                      <a:noFill/>
                    </a:lnR>
                    <a:lnT>
                      <a:noFill/>
                    </a:lnT>
                    <a:lnB>
                      <a:noFill/>
                    </a:lnB>
                    <a:solidFill>
                      <a:schemeClr val="bg1"/>
                    </a:solidFill>
                  </a:tcPr>
                </a:tc>
                <a:tc>
                  <a:txBody>
                    <a:bodyPr/>
                    <a:lstStyle/>
                    <a:p>
                      <a:pPr algn="l" rtl="0" fontAlgn="base">
                        <a:lnSpc>
                          <a:spcPct val="100000"/>
                        </a:lnSpc>
                        <a:buNone/>
                      </a:pPr>
                      <a:r>
                        <a:rPr lang="en-US" sz="2400" b="0" i="0">
                          <a:solidFill>
                            <a:srgbClr val="000000"/>
                          </a:solidFill>
                          <a:effectLst/>
                          <a:latin typeface="Aptos" panose="020B0004020202020204" pitchFamily="34" charset="0"/>
                        </a:rPr>
                        <a:t>9%  </a:t>
                      </a:r>
                      <a:endParaRPr lang="en-US" sz="2400" b="0" i="0">
                        <a:solidFill>
                          <a:srgbClr val="000000"/>
                        </a:solidFill>
                        <a:effectLst/>
                      </a:endParaRPr>
                    </a:p>
                  </a:txBody>
                  <a:tcPr anchor="ctr">
                    <a:lnL>
                      <a:noFill/>
                    </a:lnL>
                    <a:lnR>
                      <a:noFill/>
                    </a:lnR>
                    <a:lnT>
                      <a:noFill/>
                    </a:lnT>
                    <a:lnB>
                      <a:noFill/>
                    </a:lnB>
                    <a:solidFill>
                      <a:schemeClr val="bg1"/>
                    </a:solidFill>
                  </a:tcPr>
                </a:tc>
                <a:extLst>
                  <a:ext uri="{0D108BD9-81ED-4DB2-BD59-A6C34878D82A}">
                    <a16:rowId xmlns:a16="http://schemas.microsoft.com/office/drawing/2014/main" val="3468707167"/>
                  </a:ext>
                </a:extLst>
              </a:tr>
              <a:tr h="430163">
                <a:tc>
                  <a:txBody>
                    <a:bodyPr/>
                    <a:lstStyle/>
                    <a:p>
                      <a:pPr algn="l" rtl="0" fontAlgn="base">
                        <a:lnSpc>
                          <a:spcPct val="100000"/>
                        </a:lnSpc>
                        <a:buNone/>
                      </a:pPr>
                      <a:r>
                        <a:rPr lang="en-US" sz="2400" b="1" i="0">
                          <a:solidFill>
                            <a:srgbClr val="000000"/>
                          </a:solidFill>
                          <a:effectLst/>
                          <a:latin typeface="Aptos" panose="020B0004020202020204" pitchFamily="34" charset="0"/>
                        </a:rPr>
                        <a:t>High cholesterol </a:t>
                      </a:r>
                      <a:endParaRPr lang="en-US" sz="2400" b="1" i="0">
                        <a:solidFill>
                          <a:srgbClr val="000000"/>
                        </a:solidFill>
                        <a:effectLst/>
                      </a:endParaRPr>
                    </a:p>
                  </a:txBody>
                  <a:tcPr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tc>
                  <a:txBody>
                    <a:bodyPr/>
                    <a:lstStyle/>
                    <a:p>
                      <a:pPr algn="l" rtl="0" fontAlgn="base">
                        <a:lnSpc>
                          <a:spcPct val="100000"/>
                        </a:lnSpc>
                        <a:buNone/>
                      </a:pPr>
                      <a:r>
                        <a:rPr lang="en-US" sz="2400" b="0" i="0" dirty="0">
                          <a:solidFill>
                            <a:srgbClr val="000000"/>
                          </a:solidFill>
                          <a:effectLst/>
                          <a:latin typeface="Aptos" panose="020B0004020202020204" pitchFamily="34" charset="0"/>
                        </a:rPr>
                        <a:t>34% </a:t>
                      </a:r>
                      <a:endParaRPr lang="en-US" sz="2400" b="0" i="0" dirty="0">
                        <a:solidFill>
                          <a:srgbClr val="000000"/>
                        </a:solidFill>
                        <a:effectLst/>
                      </a:endParaRPr>
                    </a:p>
                  </a:txBody>
                  <a:tcPr anchor="ctr">
                    <a:lnL>
                      <a:noFill/>
                    </a:lnL>
                    <a:lnR>
                      <a:noFill/>
                    </a:lnR>
                    <a:lnT>
                      <a:noFill/>
                    </a:lnT>
                    <a:lnB w="9525"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4119666494"/>
                  </a:ext>
                </a:extLst>
              </a:tr>
            </a:tbl>
          </a:graphicData>
        </a:graphic>
      </p:graphicFrame>
      <p:sp>
        <p:nvSpPr>
          <p:cNvPr id="9" name="TextBox 8">
            <a:extLst>
              <a:ext uri="{FF2B5EF4-FFF2-40B4-BE49-F238E27FC236}">
                <a16:creationId xmlns:a16="http://schemas.microsoft.com/office/drawing/2014/main" id="{FA8F165F-B72E-11E3-2133-C5C00167B9E1}"/>
              </a:ext>
            </a:extLst>
          </p:cNvPr>
          <p:cNvSpPr txBox="1"/>
          <p:nvPr/>
        </p:nvSpPr>
        <p:spPr>
          <a:xfrm>
            <a:off x="620430" y="1551330"/>
            <a:ext cx="4297934" cy="1815882"/>
          </a:xfrm>
          <a:prstGeom prst="rect">
            <a:avLst/>
          </a:prstGeom>
          <a:noFill/>
        </p:spPr>
        <p:txBody>
          <a:bodyPr wrap="square" lIns="91440" tIns="45720" rIns="91440" bIns="45720" anchor="t">
            <a:spAutoFit/>
          </a:bodyPr>
          <a:lstStyle/>
          <a:p>
            <a:r>
              <a:rPr lang="en-US" sz="2800" b="1" i="1" dirty="0">
                <a:solidFill>
                  <a:schemeClr val="bg1"/>
                </a:solidFill>
                <a:effectLst/>
                <a:latin typeface="Aptos"/>
              </a:rPr>
              <a:t>Lifetime impacts of nutrition-related diseases on Vermont </a:t>
            </a:r>
            <a:r>
              <a:rPr lang="en-US" sz="2800" b="1" i="1" dirty="0">
                <a:solidFill>
                  <a:schemeClr val="bg1"/>
                </a:solidFill>
                <a:latin typeface="Aptos"/>
              </a:rPr>
              <a:t>adults</a:t>
            </a:r>
          </a:p>
        </p:txBody>
      </p:sp>
      <p:sp>
        <p:nvSpPr>
          <p:cNvPr id="11" name="TextBox 10">
            <a:extLst>
              <a:ext uri="{FF2B5EF4-FFF2-40B4-BE49-F238E27FC236}">
                <a16:creationId xmlns:a16="http://schemas.microsoft.com/office/drawing/2014/main" id="{E9EE53C8-3553-993B-7D54-C183D6AFF37E}"/>
              </a:ext>
            </a:extLst>
          </p:cNvPr>
          <p:cNvSpPr txBox="1"/>
          <p:nvPr/>
        </p:nvSpPr>
        <p:spPr>
          <a:xfrm>
            <a:off x="655783" y="3585293"/>
            <a:ext cx="3825399" cy="646331"/>
          </a:xfrm>
          <a:prstGeom prst="rect">
            <a:avLst/>
          </a:prstGeom>
          <a:noFill/>
        </p:spPr>
        <p:txBody>
          <a:bodyPr wrap="square" lIns="91440" tIns="45720" rIns="91440" bIns="45720" anchor="t">
            <a:spAutoFit/>
          </a:bodyPr>
          <a:lstStyle/>
          <a:p>
            <a:r>
              <a:rPr lang="en-US" b="0" i="0" dirty="0">
                <a:solidFill>
                  <a:schemeClr val="bg1"/>
                </a:solidFill>
                <a:effectLst/>
                <a:latin typeface="Aptos"/>
              </a:rPr>
              <a:t>Source: Vermont Department of Health</a:t>
            </a:r>
            <a:r>
              <a:rPr lang="en-US" dirty="0">
                <a:solidFill>
                  <a:schemeClr val="bg1"/>
                </a:solidFill>
                <a:latin typeface="Aptos"/>
              </a:rPr>
              <a:t> (</a:t>
            </a:r>
            <a:r>
              <a:rPr lang="en-US" b="0" i="0" dirty="0">
                <a:solidFill>
                  <a:schemeClr val="bg1"/>
                </a:solidFill>
                <a:effectLst/>
                <a:latin typeface="Aptos"/>
              </a:rPr>
              <a:t>2025b)</a:t>
            </a:r>
            <a:endParaRPr lang="en-US" dirty="0">
              <a:solidFill>
                <a:schemeClr val="bg1"/>
              </a:solidFill>
              <a:latin typeface="Aptos"/>
            </a:endParaRPr>
          </a:p>
        </p:txBody>
      </p:sp>
    </p:spTree>
    <p:extLst>
      <p:ext uri="{BB962C8B-B14F-4D97-AF65-F5344CB8AC3E}">
        <p14:creationId xmlns:p14="http://schemas.microsoft.com/office/powerpoint/2010/main" val="617199338"/>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1" ma:contentTypeDescription="Create a new document." ma:contentTypeScope="" ma:versionID="82db41b21640e51705b1058c596742d0">
  <xsd:schema xmlns:xsd="http://www.w3.org/2001/XMLSchema" xmlns:xs="http://www.w3.org/2001/XMLSchema" xmlns:p="http://schemas.microsoft.com/office/2006/metadata/properties" xmlns:ns2="9d4f71dd-dfa9-4610-8a13-3f40ac84ca7b" targetNamespace="http://schemas.microsoft.com/office/2006/metadata/properties" ma:root="true" ma:fieldsID="40cff7e34f45380e551a2edcc55fcfd6"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3413AD4-741F-4F1E-8C6B-35B3DB54C670}">
  <ds:schemaRefs>
    <ds:schemaRef ds:uri="http://schemas.microsoft.com/office/infopath/2007/PartnerControls"/>
    <ds:schemaRef ds:uri="http://schemas.microsoft.com/office/2006/metadata/properties"/>
    <ds:schemaRef ds:uri="http://purl.org/dc/elements/1.1/"/>
    <ds:schemaRef ds:uri="http://schemas.openxmlformats.org/package/2006/metadata/core-properties"/>
    <ds:schemaRef ds:uri="9d4f71dd-dfa9-4610-8a13-3f40ac84ca7b"/>
    <ds:schemaRef ds:uri="http://schemas.microsoft.com/office/2006/documentManagement/types"/>
    <ds:schemaRef ds:uri="http://purl.org/dc/terms/"/>
    <ds:schemaRef ds:uri="http://www.w3.org/XML/1998/namespace"/>
    <ds:schemaRef ds:uri="http://purl.org/dc/dcmitype/"/>
  </ds:schemaRefs>
</ds:datastoreItem>
</file>

<file path=customXml/itemProps2.xml><?xml version="1.0" encoding="utf-8"?>
<ds:datastoreItem xmlns:ds="http://schemas.openxmlformats.org/officeDocument/2006/customXml" ds:itemID="{9A8C21C9-69D4-47E9-AD03-3CDE77567CF4}"/>
</file>

<file path=customXml/itemProps3.xml><?xml version="1.0" encoding="utf-8"?>
<ds:datastoreItem xmlns:ds="http://schemas.openxmlformats.org/officeDocument/2006/customXml" ds:itemID="{D988DFDA-B011-4311-854D-E822A583878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TotalTime>104</TotalTime>
  <Words>2848</Words>
  <Application>Microsoft Office PowerPoint</Application>
  <PresentationFormat>Widescreen</PresentationFormat>
  <Paragraphs>377</Paragraphs>
  <Slides>50</Slides>
  <Notes>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50</vt:i4>
      </vt:variant>
    </vt:vector>
  </HeadingPairs>
  <TitlesOfParts>
    <vt:vector size="59" baseType="lpstr">
      <vt:lpstr>Aptos</vt:lpstr>
      <vt:lpstr>Arial</vt:lpstr>
      <vt:lpstr>Century Gothic</vt:lpstr>
      <vt:lpstr>Frank Ruhl Libre</vt:lpstr>
      <vt:lpstr>Lora SemiBold</vt:lpstr>
      <vt:lpstr>Poppins Medium</vt:lpstr>
      <vt:lpstr>Segoe UI</vt:lpstr>
      <vt:lpstr>Times New Roman</vt:lpstr>
      <vt:lpstr>University of Vermont Exec Template 22</vt:lpstr>
      <vt:lpstr>Human Health</vt:lpstr>
      <vt:lpstr>10.2 Background</vt:lpstr>
      <vt:lpstr>Table 10-1, 1/2</vt:lpstr>
      <vt:lpstr>Table 10-1, 2/2</vt:lpstr>
      <vt:lpstr>10.3 Temperature</vt:lpstr>
      <vt:lpstr>Figure 10-1</vt:lpstr>
      <vt:lpstr>Figure 10-2</vt:lpstr>
      <vt:lpstr>Figure 10-3</vt:lpstr>
      <vt:lpstr>PowerPoint Presentation</vt:lpstr>
      <vt:lpstr>Figure 10-4</vt:lpstr>
      <vt:lpstr>Figure 10-5</vt:lpstr>
      <vt:lpstr>10.4 Extreme Weather</vt:lpstr>
      <vt:lpstr>Figure 10-6</vt:lpstr>
      <vt:lpstr>Figure 10-7</vt:lpstr>
      <vt:lpstr>Figure 10-8</vt:lpstr>
      <vt:lpstr>10.5 Air Quality</vt:lpstr>
      <vt:lpstr>Figure 10-9</vt:lpstr>
      <vt:lpstr>Figure 10-10</vt:lpstr>
      <vt:lpstr>Figure 10-11</vt:lpstr>
      <vt:lpstr>10.6 Tick and Mosquito-Borne Diseases</vt:lpstr>
      <vt:lpstr>Figure 10-12</vt:lpstr>
      <vt:lpstr>Figure 10-13</vt:lpstr>
      <vt:lpstr>Figure 10-14</vt:lpstr>
      <vt:lpstr>Figure 10-15</vt:lpstr>
      <vt:lpstr>Figure 10-16</vt:lpstr>
      <vt:lpstr>Figure 10-17</vt:lpstr>
      <vt:lpstr>Figure 10-18</vt:lpstr>
      <vt:lpstr>Figure 10-19</vt:lpstr>
      <vt:lpstr>Figure 10-20</vt:lpstr>
      <vt:lpstr>Figure 10-21</vt:lpstr>
      <vt:lpstr>10.7 Water Quality</vt:lpstr>
      <vt:lpstr>Figure 10-22</vt:lpstr>
      <vt:lpstr>Figure 10-23</vt:lpstr>
      <vt:lpstr>Table 10-2</vt:lpstr>
      <vt:lpstr>Table 10-3</vt:lpstr>
      <vt:lpstr>Figure 10-24</vt:lpstr>
      <vt:lpstr>Table 10-4</vt:lpstr>
      <vt:lpstr>Figure 10-25</vt:lpstr>
      <vt:lpstr>Table 10-5</vt:lpstr>
      <vt:lpstr>PowerPoint Presentation</vt:lpstr>
      <vt:lpstr>10.8 Food Security</vt:lpstr>
      <vt:lpstr>Figure 10-26</vt:lpstr>
      <vt:lpstr>Figure 10-27</vt:lpstr>
      <vt:lpstr>Figure 10-28</vt:lpstr>
      <vt:lpstr>10.10 Cascading Impacts</vt:lpstr>
      <vt:lpstr>Figure 10-29</vt:lpstr>
      <vt:lpstr>10.11 Climate &amp; Health Multisolving</vt:lpstr>
      <vt:lpstr>Figure 10-30</vt:lpstr>
      <vt:lpstr>Figure 10-31</vt:lpstr>
      <vt:lpstr>Table 10-6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lastModifiedBy>Hannah Peplinski</cp:lastModifiedBy>
  <cp:revision>1</cp:revision>
  <dcterms:created xsi:type="dcterms:W3CDTF">2024-02-13T17:54:54Z</dcterms:created>
  <dcterms:modified xsi:type="dcterms:W3CDTF">2026-09-21T20:51:06Z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