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57" r:id="rId5"/>
    <p:sldId id="296" r:id="rId6"/>
    <p:sldId id="282" r:id="rId7"/>
    <p:sldId id="283" r:id="rId8"/>
    <p:sldId id="293" r:id="rId9"/>
    <p:sldId id="292" r:id="rId10"/>
    <p:sldId id="290" r:id="rId11"/>
    <p:sldId id="291" r:id="rId12"/>
    <p:sldId id="288" r:id="rId13"/>
    <p:sldId id="289" r:id="rId14"/>
    <p:sldId id="294" r:id="rId15"/>
    <p:sldId id="295" r:id="rId16"/>
    <p:sldId id="299" r:id="rId17"/>
    <p:sldId id="297" r:id="rId18"/>
    <p:sldId id="300" r:id="rId19"/>
    <p:sldId id="29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6E6"/>
    <a:srgbClr val="FFC400"/>
    <a:srgbClr val="006B51"/>
    <a:srgbClr val="154734"/>
    <a:srgbClr val="4195D1"/>
    <a:srgbClr val="FFD100"/>
    <a:srgbClr val="72B0E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8809E-C999-46C3-8DBC-A98ADF1288B9}" v="2" dt="2026-09-10T20:45:00.2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45" d="100"/>
          <a:sy n="45" d="100"/>
        </p:scale>
        <p:origin x="54" y="13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Sardonis" userId="fc13ac33-aaaa-4ace-9c48-b148a631bdb7" providerId="ADAL" clId="{9CF3E762-D072-54E9-81B0-7C1FFC00455C}"/>
    <pc:docChg chg="modSld">
      <pc:chgData name="Amanda Sardonis" userId="fc13ac33-aaaa-4ace-9c48-b148a631bdb7" providerId="ADAL" clId="{9CF3E762-D072-54E9-81B0-7C1FFC00455C}" dt="2026-08-15T22:58:11.264" v="2" actId="20577"/>
      <pc:docMkLst>
        <pc:docMk/>
      </pc:docMkLst>
      <pc:sldChg chg="modSp mod">
        <pc:chgData name="Amanda Sardonis" userId="fc13ac33-aaaa-4ace-9c48-b148a631bdb7" providerId="ADAL" clId="{9CF3E762-D072-54E9-81B0-7C1FFC00455C}" dt="2026-08-15T22:58:11.264" v="2" actId="20577"/>
        <pc:sldMkLst>
          <pc:docMk/>
          <pc:sldMk cId="3626313482" sldId="283"/>
        </pc:sldMkLst>
        <pc:spChg chg="mod">
          <ac:chgData name="Amanda Sardonis" userId="fc13ac33-aaaa-4ace-9c48-b148a631bdb7" providerId="ADAL" clId="{9CF3E762-D072-54E9-81B0-7C1FFC00455C}" dt="2026-08-15T22:58:11.264" v="2" actId="20577"/>
          <ac:spMkLst>
            <pc:docMk/>
            <pc:sldMk cId="3626313482" sldId="283"/>
            <ac:spMk id="10" creationId="{130F0F59-A424-BCE6-28D3-4D1A03FF7ADA}"/>
          </ac:spMkLst>
        </pc:spChg>
      </pc:sldChg>
    </pc:docChg>
  </pc:docChgLst>
  <pc:docChgLst>
    <pc:chgData name="Hannah Peplinski" userId="732f42bb-9f3f-4980-bf23-3efc4903f968" providerId="ADAL" clId="{2AE89452-0B97-40B9-A600-317EB70F3717}"/>
    <pc:docChg chg="custSel modSld">
      <pc:chgData name="Hannah Peplinski" userId="732f42bb-9f3f-4980-bf23-3efc4903f968" providerId="ADAL" clId="{2AE89452-0B97-40B9-A600-317EB70F3717}" dt="2026-09-10T20:48:43.613" v="177" actId="962"/>
      <pc:docMkLst>
        <pc:docMk/>
      </pc:docMkLst>
      <pc:sldChg chg="modSp mod">
        <pc:chgData name="Hannah Peplinski" userId="732f42bb-9f3f-4980-bf23-3efc4903f968" providerId="ADAL" clId="{2AE89452-0B97-40B9-A600-317EB70F3717}" dt="2026-09-10T20:30:23.386" v="6" actId="14100"/>
        <pc:sldMkLst>
          <pc:docMk/>
          <pc:sldMk cId="2475705425" sldId="282"/>
        </pc:sldMkLst>
        <pc:spChg chg="mod ord">
          <ac:chgData name="Hannah Peplinski" userId="732f42bb-9f3f-4980-bf23-3efc4903f968" providerId="ADAL" clId="{2AE89452-0B97-40B9-A600-317EB70F3717}" dt="2026-09-10T20:30:07.895" v="3" actId="166"/>
          <ac:spMkLst>
            <pc:docMk/>
            <pc:sldMk cId="2475705425" sldId="282"/>
            <ac:spMk id="2" creationId="{426C8B73-CEFB-778F-1CC8-BDDC8DBF1C56}"/>
          </ac:spMkLst>
        </pc:spChg>
        <pc:picChg chg="mod ord">
          <ac:chgData name="Hannah Peplinski" userId="732f42bb-9f3f-4980-bf23-3efc4903f968" providerId="ADAL" clId="{2AE89452-0B97-40B9-A600-317EB70F3717}" dt="2026-09-10T20:30:23.386" v="6" actId="14100"/>
          <ac:picMkLst>
            <pc:docMk/>
            <pc:sldMk cId="2475705425" sldId="282"/>
            <ac:picMk id="13" creationId="{95730EBB-E76E-6E07-679B-15D8BBB395A4}"/>
          </ac:picMkLst>
        </pc:picChg>
      </pc:sldChg>
      <pc:sldChg chg="modSp mod">
        <pc:chgData name="Hannah Peplinski" userId="732f42bb-9f3f-4980-bf23-3efc4903f968" providerId="ADAL" clId="{2AE89452-0B97-40B9-A600-317EB70F3717}" dt="2026-09-10T20:33:53.581" v="24" actId="14100"/>
        <pc:sldMkLst>
          <pc:docMk/>
          <pc:sldMk cId="3626313482" sldId="283"/>
        </pc:sldMkLst>
        <pc:spChg chg="mod ord">
          <ac:chgData name="Hannah Peplinski" userId="732f42bb-9f3f-4980-bf23-3efc4903f968" providerId="ADAL" clId="{2AE89452-0B97-40B9-A600-317EB70F3717}" dt="2026-09-10T20:31:04.832" v="14" actId="167"/>
          <ac:spMkLst>
            <pc:docMk/>
            <pc:sldMk cId="3626313482" sldId="283"/>
            <ac:spMk id="10" creationId="{130F0F59-A424-BCE6-28D3-4D1A03FF7ADA}"/>
          </ac:spMkLst>
        </pc:spChg>
        <pc:spChg chg="mod">
          <ac:chgData name="Hannah Peplinski" userId="732f42bb-9f3f-4980-bf23-3efc4903f968" providerId="ADAL" clId="{2AE89452-0B97-40B9-A600-317EB70F3717}" dt="2026-09-10T20:33:53.581" v="24" actId="14100"/>
          <ac:spMkLst>
            <pc:docMk/>
            <pc:sldMk cId="3626313482" sldId="283"/>
            <ac:spMk id="12" creationId="{B8FE3FAE-20F1-B722-0A4A-08687F769848}"/>
          </ac:spMkLst>
        </pc:spChg>
        <pc:picChg chg="mod">
          <ac:chgData name="Hannah Peplinski" userId="732f42bb-9f3f-4980-bf23-3efc4903f968" providerId="ADAL" clId="{2AE89452-0B97-40B9-A600-317EB70F3717}" dt="2026-09-10T20:31:16.353" v="18" actId="1076"/>
          <ac:picMkLst>
            <pc:docMk/>
            <pc:sldMk cId="3626313482" sldId="283"/>
            <ac:picMk id="11" creationId="{C5BBF6A9-6285-7520-DFDF-CA4F8C962471}"/>
          </ac:picMkLst>
        </pc:picChg>
      </pc:sldChg>
      <pc:sldChg chg="modSp mod">
        <pc:chgData name="Hannah Peplinski" userId="732f42bb-9f3f-4980-bf23-3efc4903f968" providerId="ADAL" clId="{2AE89452-0B97-40B9-A600-317EB70F3717}" dt="2026-09-10T20:42:14.335" v="126" actId="962"/>
        <pc:sldMkLst>
          <pc:docMk/>
          <pc:sldMk cId="1085475613" sldId="289"/>
        </pc:sldMkLst>
        <pc:spChg chg="mod">
          <ac:chgData name="Hannah Peplinski" userId="732f42bb-9f3f-4980-bf23-3efc4903f968" providerId="ADAL" clId="{2AE89452-0B97-40B9-A600-317EB70F3717}" dt="2026-09-10T20:41:51.011" v="122" actId="1076"/>
          <ac:spMkLst>
            <pc:docMk/>
            <pc:sldMk cId="1085475613" sldId="289"/>
            <ac:spMk id="3" creationId="{7ABFA76E-F63E-25DC-7E27-49C49BEB648E}"/>
          </ac:spMkLst>
        </pc:spChg>
        <pc:spChg chg="mod">
          <ac:chgData name="Hannah Peplinski" userId="732f42bb-9f3f-4980-bf23-3efc4903f968" providerId="ADAL" clId="{2AE89452-0B97-40B9-A600-317EB70F3717}" dt="2026-09-10T20:42:01.303" v="124" actId="1076"/>
          <ac:spMkLst>
            <pc:docMk/>
            <pc:sldMk cId="1085475613" sldId="289"/>
            <ac:spMk id="4" creationId="{68B037CA-0911-7D37-C037-49660BBC363C}"/>
          </ac:spMkLst>
        </pc:spChg>
        <pc:picChg chg="mod ord">
          <ac:chgData name="Hannah Peplinski" userId="732f42bb-9f3f-4980-bf23-3efc4903f968" providerId="ADAL" clId="{2AE89452-0B97-40B9-A600-317EB70F3717}" dt="2026-09-10T20:42:14.335" v="126" actId="962"/>
          <ac:picMkLst>
            <pc:docMk/>
            <pc:sldMk cId="1085475613" sldId="289"/>
            <ac:picMk id="9" creationId="{2EB4B019-CD24-64A4-CDCC-D4E52EEC7AEA}"/>
          </ac:picMkLst>
        </pc:picChg>
      </pc:sldChg>
      <pc:sldChg chg="modSp mod">
        <pc:chgData name="Hannah Peplinski" userId="732f42bb-9f3f-4980-bf23-3efc4903f968" providerId="ADAL" clId="{2AE89452-0B97-40B9-A600-317EB70F3717}" dt="2026-09-10T20:39:13.285" v="100" actId="20577"/>
        <pc:sldMkLst>
          <pc:docMk/>
          <pc:sldMk cId="650628135" sldId="290"/>
        </pc:sldMkLst>
        <pc:spChg chg="mod">
          <ac:chgData name="Hannah Peplinski" userId="732f42bb-9f3f-4980-bf23-3efc4903f968" providerId="ADAL" clId="{2AE89452-0B97-40B9-A600-317EB70F3717}" dt="2026-09-10T20:39:13.285" v="100" actId="20577"/>
          <ac:spMkLst>
            <pc:docMk/>
            <pc:sldMk cId="650628135" sldId="290"/>
            <ac:spMk id="4" creationId="{F108D582-BE1E-DFEF-5C5A-621F41EFAF2C}"/>
          </ac:spMkLst>
        </pc:spChg>
        <pc:spChg chg="mod">
          <ac:chgData name="Hannah Peplinski" userId="732f42bb-9f3f-4980-bf23-3efc4903f968" providerId="ADAL" clId="{2AE89452-0B97-40B9-A600-317EB70F3717}" dt="2026-09-10T20:36:20.747" v="49" actId="404"/>
          <ac:spMkLst>
            <pc:docMk/>
            <pc:sldMk cId="650628135" sldId="290"/>
            <ac:spMk id="6" creationId="{0EA7F249-4DF1-21EC-D311-F944DD2E34AD}"/>
          </ac:spMkLst>
        </pc:spChg>
        <pc:picChg chg="mod ord">
          <ac:chgData name="Hannah Peplinski" userId="732f42bb-9f3f-4980-bf23-3efc4903f968" providerId="ADAL" clId="{2AE89452-0B97-40B9-A600-317EB70F3717}" dt="2026-09-10T20:37:13.640" v="68" actId="1035"/>
          <ac:picMkLst>
            <pc:docMk/>
            <pc:sldMk cId="650628135" sldId="290"/>
            <ac:picMk id="8" creationId="{47153C80-A803-8D8A-479F-1438366DCD23}"/>
          </ac:picMkLst>
        </pc:picChg>
      </pc:sldChg>
      <pc:sldChg chg="addSp modSp mod">
        <pc:chgData name="Hannah Peplinski" userId="732f42bb-9f3f-4980-bf23-3efc4903f968" providerId="ADAL" clId="{2AE89452-0B97-40B9-A600-317EB70F3717}" dt="2026-09-10T20:39:01.281" v="97" actId="403"/>
        <pc:sldMkLst>
          <pc:docMk/>
          <pc:sldMk cId="1419479863" sldId="291"/>
        </pc:sldMkLst>
        <pc:spChg chg="mod">
          <ac:chgData name="Hannah Peplinski" userId="732f42bb-9f3f-4980-bf23-3efc4903f968" providerId="ADAL" clId="{2AE89452-0B97-40B9-A600-317EB70F3717}" dt="2026-09-10T20:39:01.281" v="97" actId="403"/>
          <ac:spMkLst>
            <pc:docMk/>
            <pc:sldMk cId="1419479863" sldId="291"/>
            <ac:spMk id="5" creationId="{FDCB6C4F-6C37-3448-4980-6BF0A389225D}"/>
          </ac:spMkLst>
        </pc:spChg>
        <pc:spChg chg="mod">
          <ac:chgData name="Hannah Peplinski" userId="732f42bb-9f3f-4980-bf23-3efc4903f968" providerId="ADAL" clId="{2AE89452-0B97-40B9-A600-317EB70F3717}" dt="2026-09-10T20:38:54.823" v="94" actId="1076"/>
          <ac:spMkLst>
            <pc:docMk/>
            <pc:sldMk cId="1419479863" sldId="291"/>
            <ac:spMk id="10" creationId="{25CE6410-9FD3-E35B-8E40-37BB096E3F0A}"/>
          </ac:spMkLst>
        </pc:spChg>
        <pc:grpChg chg="add mod">
          <ac:chgData name="Hannah Peplinski" userId="732f42bb-9f3f-4980-bf23-3efc4903f968" providerId="ADAL" clId="{2AE89452-0B97-40B9-A600-317EB70F3717}" dt="2026-09-10T20:38:44.459" v="90" actId="164"/>
          <ac:grpSpMkLst>
            <pc:docMk/>
            <pc:sldMk cId="1419479863" sldId="291"/>
            <ac:grpSpMk id="6" creationId="{219FC934-3FB7-F527-D171-2C1AF857CC08}"/>
          </ac:grpSpMkLst>
        </pc:grpChg>
        <pc:picChg chg="add mod modCrop">
          <ac:chgData name="Hannah Peplinski" userId="732f42bb-9f3f-4980-bf23-3efc4903f968" providerId="ADAL" clId="{2AE89452-0B97-40B9-A600-317EB70F3717}" dt="2026-09-10T20:38:44.459" v="90" actId="164"/>
          <ac:picMkLst>
            <pc:docMk/>
            <pc:sldMk cId="1419479863" sldId="291"/>
            <ac:picMk id="4" creationId="{13763A3C-9556-3BC5-21D0-55F8C4ACE90D}"/>
          </ac:picMkLst>
        </pc:picChg>
        <pc:picChg chg="mod modCrop">
          <ac:chgData name="Hannah Peplinski" userId="732f42bb-9f3f-4980-bf23-3efc4903f968" providerId="ADAL" clId="{2AE89452-0B97-40B9-A600-317EB70F3717}" dt="2026-09-10T20:38:44.459" v="90" actId="164"/>
          <ac:picMkLst>
            <pc:docMk/>
            <pc:sldMk cId="1419479863" sldId="291"/>
            <ac:picMk id="9" creationId="{59393DA0-8343-E682-FC05-867FBE4F6D77}"/>
          </ac:picMkLst>
        </pc:picChg>
      </pc:sldChg>
      <pc:sldChg chg="modSp mod">
        <pc:chgData name="Hannah Peplinski" userId="732f42bb-9f3f-4980-bf23-3efc4903f968" providerId="ADAL" clId="{2AE89452-0B97-40B9-A600-317EB70F3717}" dt="2026-09-10T20:40:25.312" v="107" actId="403"/>
        <pc:sldMkLst>
          <pc:docMk/>
          <pc:sldMk cId="1254751121" sldId="292"/>
        </pc:sldMkLst>
        <pc:spChg chg="mod">
          <ac:chgData name="Hannah Peplinski" userId="732f42bb-9f3f-4980-bf23-3efc4903f968" providerId="ADAL" clId="{2AE89452-0B97-40B9-A600-317EB70F3717}" dt="2026-09-10T20:39:30.485" v="103" actId="403"/>
          <ac:spMkLst>
            <pc:docMk/>
            <pc:sldMk cId="1254751121" sldId="292"/>
            <ac:spMk id="3" creationId="{188CE7CD-8DBB-41C9-BB2B-70F2FA979ADE}"/>
          </ac:spMkLst>
        </pc:spChg>
        <pc:spChg chg="mod">
          <ac:chgData name="Hannah Peplinski" userId="732f42bb-9f3f-4980-bf23-3efc4903f968" providerId="ADAL" clId="{2AE89452-0B97-40B9-A600-317EB70F3717}" dt="2026-09-10T20:40:25.312" v="107" actId="403"/>
          <ac:spMkLst>
            <pc:docMk/>
            <pc:sldMk cId="1254751121" sldId="292"/>
            <ac:spMk id="4" creationId="{A1EB3CAF-199F-8BDD-B6E1-835A887F2BB7}"/>
          </ac:spMkLst>
        </pc:spChg>
        <pc:picChg chg="mod ord">
          <ac:chgData name="Hannah Peplinski" userId="732f42bb-9f3f-4980-bf23-3efc4903f968" providerId="ADAL" clId="{2AE89452-0B97-40B9-A600-317EB70F3717}" dt="2026-09-10T20:40:19.010" v="105" actId="14100"/>
          <ac:picMkLst>
            <pc:docMk/>
            <pc:sldMk cId="1254751121" sldId="292"/>
            <ac:picMk id="10" creationId="{617843E2-AF98-C4EE-A698-818773269098}"/>
          </ac:picMkLst>
        </pc:picChg>
      </pc:sldChg>
      <pc:sldChg chg="modSp mod">
        <pc:chgData name="Hannah Peplinski" userId="732f42bb-9f3f-4980-bf23-3efc4903f968" providerId="ADAL" clId="{2AE89452-0B97-40B9-A600-317EB70F3717}" dt="2026-09-10T20:35:02.721" v="35" actId="1076"/>
        <pc:sldMkLst>
          <pc:docMk/>
          <pc:sldMk cId="3988728730" sldId="293"/>
        </pc:sldMkLst>
        <pc:spChg chg="mod">
          <ac:chgData name="Hannah Peplinski" userId="732f42bb-9f3f-4980-bf23-3efc4903f968" providerId="ADAL" clId="{2AE89452-0B97-40B9-A600-317EB70F3717}" dt="2026-09-10T20:34:57.451" v="34" actId="1076"/>
          <ac:spMkLst>
            <pc:docMk/>
            <pc:sldMk cId="3988728730" sldId="293"/>
            <ac:spMk id="2" creationId="{79872A21-5594-A4F2-C2D9-293CBE6EDF8F}"/>
          </ac:spMkLst>
        </pc:spChg>
        <pc:spChg chg="mod">
          <ac:chgData name="Hannah Peplinski" userId="732f42bb-9f3f-4980-bf23-3efc4903f968" providerId="ADAL" clId="{2AE89452-0B97-40B9-A600-317EB70F3717}" dt="2026-09-10T20:34:57.451" v="34" actId="1076"/>
          <ac:spMkLst>
            <pc:docMk/>
            <pc:sldMk cId="3988728730" sldId="293"/>
            <ac:spMk id="3" creationId="{410E4A9C-FA85-AD43-CF61-F9A084125C24}"/>
          </ac:spMkLst>
        </pc:spChg>
        <pc:picChg chg="mod ord">
          <ac:chgData name="Hannah Peplinski" userId="732f42bb-9f3f-4980-bf23-3efc4903f968" providerId="ADAL" clId="{2AE89452-0B97-40B9-A600-317EB70F3717}" dt="2026-09-10T20:35:02.721" v="35" actId="1076"/>
          <ac:picMkLst>
            <pc:docMk/>
            <pc:sldMk cId="3988728730" sldId="293"/>
            <ac:picMk id="5" creationId="{3B3B8805-2021-68F8-0BA7-84719296141F}"/>
          </ac:picMkLst>
        </pc:picChg>
      </pc:sldChg>
      <pc:sldChg chg="delSp modSp mod">
        <pc:chgData name="Hannah Peplinski" userId="732f42bb-9f3f-4980-bf23-3efc4903f968" providerId="ADAL" clId="{2AE89452-0B97-40B9-A600-317EB70F3717}" dt="2026-09-10T20:43:38.508" v="135" actId="478"/>
        <pc:sldMkLst>
          <pc:docMk/>
          <pc:sldMk cId="1426151773" sldId="294"/>
        </pc:sldMkLst>
        <pc:spChg chg="del">
          <ac:chgData name="Hannah Peplinski" userId="732f42bb-9f3f-4980-bf23-3efc4903f968" providerId="ADAL" clId="{2AE89452-0B97-40B9-A600-317EB70F3717}" dt="2026-09-10T20:43:38.508" v="135" actId="478"/>
          <ac:spMkLst>
            <pc:docMk/>
            <pc:sldMk cId="1426151773" sldId="294"/>
            <ac:spMk id="2" creationId="{15C2B8DD-842E-7CC4-D214-55CD51CAB543}"/>
          </ac:spMkLst>
        </pc:spChg>
        <pc:spChg chg="mod">
          <ac:chgData name="Hannah Peplinski" userId="732f42bb-9f3f-4980-bf23-3efc4903f968" providerId="ADAL" clId="{2AE89452-0B97-40B9-A600-317EB70F3717}" dt="2026-09-10T20:42:51.405" v="130" actId="114"/>
          <ac:spMkLst>
            <pc:docMk/>
            <pc:sldMk cId="1426151773" sldId="294"/>
            <ac:spMk id="3" creationId="{9019D244-99B3-6FA9-3D45-A85B9E160689}"/>
          </ac:spMkLst>
        </pc:spChg>
        <pc:spChg chg="mod">
          <ac:chgData name="Hannah Peplinski" userId="732f42bb-9f3f-4980-bf23-3efc4903f968" providerId="ADAL" clId="{2AE89452-0B97-40B9-A600-317EB70F3717}" dt="2026-09-10T20:43:11.958" v="134" actId="14100"/>
          <ac:spMkLst>
            <pc:docMk/>
            <pc:sldMk cId="1426151773" sldId="294"/>
            <ac:spMk id="6" creationId="{462CA8F2-8E3A-E24F-421B-9E0373345D7B}"/>
          </ac:spMkLst>
        </pc:spChg>
        <pc:picChg chg="mod">
          <ac:chgData name="Hannah Peplinski" userId="732f42bb-9f3f-4980-bf23-3efc4903f968" providerId="ADAL" clId="{2AE89452-0B97-40B9-A600-317EB70F3717}" dt="2026-09-10T20:42:46.951" v="128" actId="962"/>
          <ac:picMkLst>
            <pc:docMk/>
            <pc:sldMk cId="1426151773" sldId="294"/>
            <ac:picMk id="7" creationId="{02C6CF4C-418B-8B99-E0AB-7A695E6BD918}"/>
          </ac:picMkLst>
        </pc:picChg>
      </pc:sldChg>
      <pc:sldChg chg="modSp mod">
        <pc:chgData name="Hannah Peplinski" userId="732f42bb-9f3f-4980-bf23-3efc4903f968" providerId="ADAL" clId="{2AE89452-0B97-40B9-A600-317EB70F3717}" dt="2026-09-10T20:46:11.390" v="159" actId="962"/>
        <pc:sldMkLst>
          <pc:docMk/>
          <pc:sldMk cId="4184934329" sldId="295"/>
        </pc:sldMkLst>
        <pc:spChg chg="mod">
          <ac:chgData name="Hannah Peplinski" userId="732f42bb-9f3f-4980-bf23-3efc4903f968" providerId="ADAL" clId="{2AE89452-0B97-40B9-A600-317EB70F3717}" dt="2026-09-10T20:45:37.929" v="156" actId="1076"/>
          <ac:spMkLst>
            <pc:docMk/>
            <pc:sldMk cId="4184934329" sldId="295"/>
            <ac:spMk id="4" creationId="{6EEB9268-FB0E-F1A0-6513-4A9F57CB34AC}"/>
          </ac:spMkLst>
        </pc:spChg>
        <pc:spChg chg="mod ord">
          <ac:chgData name="Hannah Peplinski" userId="732f42bb-9f3f-4980-bf23-3efc4903f968" providerId="ADAL" clId="{2AE89452-0B97-40B9-A600-317EB70F3717}" dt="2026-09-10T20:45:44.145" v="157" actId="1076"/>
          <ac:spMkLst>
            <pc:docMk/>
            <pc:sldMk cId="4184934329" sldId="295"/>
            <ac:spMk id="10" creationId="{362D6805-C4AB-5352-F7A7-0BBF39236DE5}"/>
          </ac:spMkLst>
        </pc:spChg>
        <pc:grpChg chg="mod">
          <ac:chgData name="Hannah Peplinski" userId="732f42bb-9f3f-4980-bf23-3efc4903f968" providerId="ADAL" clId="{2AE89452-0B97-40B9-A600-317EB70F3717}" dt="2026-09-10T20:46:11.390" v="159" actId="962"/>
          <ac:grpSpMkLst>
            <pc:docMk/>
            <pc:sldMk cId="4184934329" sldId="295"/>
            <ac:grpSpMk id="9" creationId="{C734ECE5-BEEC-2779-F3EB-DD02E304C5BB}"/>
          </ac:grpSpMkLst>
        </pc:grpChg>
      </pc:sldChg>
      <pc:sldChg chg="modSp mod">
        <pc:chgData name="Hannah Peplinski" userId="732f42bb-9f3f-4980-bf23-3efc4903f968" providerId="ADAL" clId="{2AE89452-0B97-40B9-A600-317EB70F3717}" dt="2026-09-10T20:48:20.973" v="175" actId="14100"/>
        <pc:sldMkLst>
          <pc:docMk/>
          <pc:sldMk cId="2608930848" sldId="297"/>
        </pc:sldMkLst>
        <pc:spChg chg="mod">
          <ac:chgData name="Hannah Peplinski" userId="732f42bb-9f3f-4980-bf23-3efc4903f968" providerId="ADAL" clId="{2AE89452-0B97-40B9-A600-317EB70F3717}" dt="2026-09-10T20:48:16.013" v="173" actId="403"/>
          <ac:spMkLst>
            <pc:docMk/>
            <pc:sldMk cId="2608930848" sldId="297"/>
            <ac:spMk id="3" creationId="{EF4C5FC9-4C77-47E0-046F-275CA7ED6F3A}"/>
          </ac:spMkLst>
        </pc:spChg>
        <pc:spChg chg="mod">
          <ac:chgData name="Hannah Peplinski" userId="732f42bb-9f3f-4980-bf23-3efc4903f968" providerId="ADAL" clId="{2AE89452-0B97-40B9-A600-317EB70F3717}" dt="2026-09-10T20:48:10.217" v="170" actId="403"/>
          <ac:spMkLst>
            <pc:docMk/>
            <pc:sldMk cId="2608930848" sldId="297"/>
            <ac:spMk id="4" creationId="{EE28BC6B-0BBF-1715-D570-2C1C1DE926B3}"/>
          </ac:spMkLst>
        </pc:spChg>
        <pc:picChg chg="mod">
          <ac:chgData name="Hannah Peplinski" userId="732f42bb-9f3f-4980-bf23-3efc4903f968" providerId="ADAL" clId="{2AE89452-0B97-40B9-A600-317EB70F3717}" dt="2026-09-10T20:48:20.973" v="175" actId="14100"/>
          <ac:picMkLst>
            <pc:docMk/>
            <pc:sldMk cId="2608930848" sldId="297"/>
            <ac:picMk id="6" creationId="{2A1FF873-EEE3-9676-6774-33C79AB80C79}"/>
          </ac:picMkLst>
        </pc:picChg>
      </pc:sldChg>
      <pc:sldChg chg="modSp mod">
        <pc:chgData name="Hannah Peplinski" userId="732f42bb-9f3f-4980-bf23-3efc4903f968" providerId="ADAL" clId="{2AE89452-0B97-40B9-A600-317EB70F3717}" dt="2026-09-10T20:48:43.613" v="177" actId="962"/>
        <pc:sldMkLst>
          <pc:docMk/>
          <pc:sldMk cId="2607871259" sldId="298"/>
        </pc:sldMkLst>
        <pc:spChg chg="mod">
          <ac:chgData name="Hannah Peplinski" userId="732f42bb-9f3f-4980-bf23-3efc4903f968" providerId="ADAL" clId="{2AE89452-0B97-40B9-A600-317EB70F3717}" dt="2026-09-10T20:47:56.588" v="166" actId="1076"/>
          <ac:spMkLst>
            <pc:docMk/>
            <pc:sldMk cId="2607871259" sldId="298"/>
            <ac:spMk id="3" creationId="{F7F4D373-243A-661C-1156-317ED6716E04}"/>
          </ac:spMkLst>
        </pc:spChg>
        <pc:spChg chg="mod">
          <ac:chgData name="Hannah Peplinski" userId="732f42bb-9f3f-4980-bf23-3efc4903f968" providerId="ADAL" clId="{2AE89452-0B97-40B9-A600-317EB70F3717}" dt="2026-09-10T20:48:03.363" v="168" actId="403"/>
          <ac:spMkLst>
            <pc:docMk/>
            <pc:sldMk cId="2607871259" sldId="298"/>
            <ac:spMk id="4" creationId="{3A86A398-010B-556E-245E-906964001019}"/>
          </ac:spMkLst>
        </pc:spChg>
        <pc:picChg chg="mod">
          <ac:chgData name="Hannah Peplinski" userId="732f42bb-9f3f-4980-bf23-3efc4903f968" providerId="ADAL" clId="{2AE89452-0B97-40B9-A600-317EB70F3717}" dt="2026-09-10T20:48:43.613" v="177" actId="962"/>
          <ac:picMkLst>
            <pc:docMk/>
            <pc:sldMk cId="2607871259" sldId="298"/>
            <ac:picMk id="2" creationId="{5DCB80A6-BD50-8AFD-1E18-78F26A20974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10</a:t>
            </a:fld>
            <a:endParaRPr lang="en-US"/>
          </a:p>
        </p:txBody>
      </p:sp>
    </p:spTree>
    <p:extLst>
      <p:ext uri="{BB962C8B-B14F-4D97-AF65-F5344CB8AC3E}">
        <p14:creationId xmlns:p14="http://schemas.microsoft.com/office/powerpoint/2010/main" val="3941733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69F22-BB38-413B-562B-B3D6215BA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0388E-5E3F-8771-2E15-295F54E4B6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AA87C-B82E-DA0F-AC84-3B7654484C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586FE8-1755-77EB-5E7A-94C1E9C3EAE1}"/>
              </a:ext>
            </a:extLst>
          </p:cNvPr>
          <p:cNvSpPr>
            <a:spLocks noGrp="1"/>
          </p:cNvSpPr>
          <p:nvPr>
            <p:ph type="sldNum" sz="quarter" idx="5"/>
          </p:nvPr>
        </p:nvSpPr>
        <p:spPr/>
        <p:txBody>
          <a:bodyPr/>
          <a:lstStyle/>
          <a:p>
            <a:fld id="{DFC1B3BD-97C9-6447-9D2B-E183E22BC502}" type="slidenum">
              <a:rPr lang="en-US" smtClean="0"/>
              <a:t>12</a:t>
            </a:fld>
            <a:endParaRPr lang="en-US"/>
          </a:p>
        </p:txBody>
      </p:sp>
    </p:spTree>
    <p:extLst>
      <p:ext uri="{BB962C8B-B14F-4D97-AF65-F5344CB8AC3E}">
        <p14:creationId xmlns:p14="http://schemas.microsoft.com/office/powerpoint/2010/main" val="3470624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756B4-A2DA-898D-E5B0-B0C639600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CA974-76E5-E071-08A5-8CF7C18DC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FDF0C6-E28F-0C27-7037-89D2E435B2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671E3F-5B13-B931-2CF2-ECCBF94D63CE}"/>
              </a:ext>
            </a:extLst>
          </p:cNvPr>
          <p:cNvSpPr>
            <a:spLocks noGrp="1"/>
          </p:cNvSpPr>
          <p:nvPr>
            <p:ph type="sldNum" sz="quarter" idx="5"/>
          </p:nvPr>
        </p:nvSpPr>
        <p:spPr/>
        <p:txBody>
          <a:bodyPr/>
          <a:lstStyle/>
          <a:p>
            <a:fld id="{DFC1B3BD-97C9-6447-9D2B-E183E22BC502}" type="slidenum">
              <a:rPr lang="en-US" smtClean="0"/>
              <a:t>14</a:t>
            </a:fld>
            <a:endParaRPr lang="en-US"/>
          </a:p>
        </p:txBody>
      </p:sp>
    </p:spTree>
    <p:extLst>
      <p:ext uri="{BB962C8B-B14F-4D97-AF65-F5344CB8AC3E}">
        <p14:creationId xmlns:p14="http://schemas.microsoft.com/office/powerpoint/2010/main" val="3619098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5EB8B-F4CA-4466-E7D6-CF8D09143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2E2B2-F25D-BA99-37AA-D438D1B9B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8E8A6E-3616-EAE4-EB0A-E8789F43EE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FC3BA3-C5C4-E32C-3362-863F71F587C0}"/>
              </a:ext>
            </a:extLst>
          </p:cNvPr>
          <p:cNvSpPr>
            <a:spLocks noGrp="1"/>
          </p:cNvSpPr>
          <p:nvPr>
            <p:ph type="sldNum" sz="quarter" idx="5"/>
          </p:nvPr>
        </p:nvSpPr>
        <p:spPr/>
        <p:txBody>
          <a:bodyPr/>
          <a:lstStyle/>
          <a:p>
            <a:fld id="{DFC1B3BD-97C9-6447-9D2B-E183E22BC502}" type="slidenum">
              <a:rPr lang="en-US" smtClean="0"/>
              <a:t>16</a:t>
            </a:fld>
            <a:endParaRPr lang="en-US"/>
          </a:p>
        </p:txBody>
      </p:sp>
    </p:spTree>
    <p:extLst>
      <p:ext uri="{BB962C8B-B14F-4D97-AF65-F5344CB8AC3E}">
        <p14:creationId xmlns:p14="http://schemas.microsoft.com/office/powerpoint/2010/main" val="3649528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Mauris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vtclimat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a:xfrm>
            <a:off x="550605" y="697029"/>
            <a:ext cx="6650294" cy="2651008"/>
          </a:xfrm>
        </p:spPr>
        <p:txBody>
          <a:bodyPr lIns="91440" tIns="45720" rIns="91440" bIns="45720" anchor="b"/>
          <a:lstStyle/>
          <a:p>
            <a:r>
              <a:rPr lang="en-US" dirty="0">
                <a:cs typeface="Frank Ruhl Libre"/>
              </a:rPr>
              <a:t>9 Outdoor Recreation and Tourism</a:t>
            </a:r>
            <a:endParaRPr lang="en-US" dirty="0">
              <a:latin typeface="+mj-lt"/>
            </a:endParaRP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5" y="3509963"/>
            <a:ext cx="11090789" cy="1655762"/>
          </a:xfrm>
        </p:spPr>
        <p:txBody>
          <a:bodyPr lIns="91440" tIns="45720" rIns="91440" bIns="45720" anchor="t">
            <a:normAutofit/>
          </a:bodyPr>
          <a:lstStyle/>
          <a:p>
            <a:pPr>
              <a:spcAft>
                <a:spcPts val="1000"/>
              </a:spcAft>
            </a:pPr>
            <a:r>
              <a:rPr lang="en-US" dirty="0">
                <a:cs typeface="Poppins Medium"/>
              </a:rPr>
              <a:t>Maura Muldoon</a:t>
            </a:r>
            <a:r>
              <a:rPr lang="en-US" baseline="30000" dirty="0">
                <a:cs typeface="Poppins Medium"/>
              </a:rPr>
              <a:t>1,2</a:t>
            </a:r>
            <a:r>
              <a:rPr lang="en-US" b="1" dirty="0">
                <a:latin typeface="+mn-lt"/>
                <a:cs typeface="Poppins Medium"/>
              </a:rPr>
              <a:t>, </a:t>
            </a:r>
            <a:r>
              <a:rPr lang="en-US" dirty="0">
                <a:cs typeface="Poppins Medium"/>
              </a:rPr>
              <a:t>Kathryn Wrigley</a:t>
            </a:r>
            <a:r>
              <a:rPr lang="en-US" baseline="30000" dirty="0">
                <a:cs typeface="Poppins Medium"/>
              </a:rPr>
              <a:t>1,3</a:t>
            </a:r>
            <a:r>
              <a:rPr lang="en-US" b="1" dirty="0">
                <a:latin typeface="+mn-lt"/>
                <a:cs typeface="Poppins Medium"/>
              </a:rPr>
              <a:t>, </a:t>
            </a:r>
            <a:r>
              <a:rPr lang="en-US" dirty="0">
                <a:cs typeface="Poppins Medium"/>
              </a:rPr>
              <a:t>Dorothy Chesshire</a:t>
            </a:r>
            <a:r>
              <a:rPr lang="en-US" baseline="30000" dirty="0">
                <a:cs typeface="Poppins Medium"/>
              </a:rPr>
              <a:t>1</a:t>
            </a:r>
            <a:r>
              <a:rPr lang="en-US" dirty="0">
                <a:cs typeface="Poppins Medium"/>
              </a:rPr>
              <a:t>, Monika Derrien</a:t>
            </a:r>
            <a:r>
              <a:rPr lang="en-US" baseline="30000" dirty="0">
                <a:cs typeface="Poppins Medium"/>
              </a:rPr>
              <a:t>1</a:t>
            </a:r>
            <a:endParaRPr lang="en-US" baseline="30000" dirty="0"/>
          </a:p>
          <a:p>
            <a:pPr>
              <a:lnSpc>
                <a:spcPct val="100000"/>
              </a:lnSpc>
              <a:spcBef>
                <a:spcPts val="0"/>
              </a:spcBef>
            </a:pPr>
            <a:r>
              <a:rPr lang="en-US" sz="1400" b="0" baseline="30000" dirty="0">
                <a:cs typeface="Poppins Medium"/>
              </a:rPr>
              <a:t>1</a:t>
            </a:r>
            <a:r>
              <a:rPr lang="en-US" sz="1400" b="0" dirty="0">
                <a:cs typeface="Poppins Medium"/>
              </a:rPr>
              <a:t>Rubenstein School of Environment &amp; Natural Resources, University of Vermont, Burlington, VT</a:t>
            </a:r>
          </a:p>
          <a:p>
            <a:pPr>
              <a:lnSpc>
                <a:spcPct val="100000"/>
              </a:lnSpc>
              <a:spcBef>
                <a:spcPts val="0"/>
              </a:spcBef>
            </a:pPr>
            <a:r>
              <a:rPr lang="en-US" sz="1400" b="0" baseline="30000" dirty="0">
                <a:cs typeface="Poppins Medium"/>
              </a:rPr>
              <a:t>2</a:t>
            </a:r>
            <a:r>
              <a:rPr lang="en-US" sz="1400" b="0" dirty="0">
                <a:cs typeface="Poppins Medium"/>
              </a:rPr>
              <a:t>Gund Institute for Environment, University of Vermont, Burlington, VT</a:t>
            </a:r>
          </a:p>
          <a:p>
            <a:pPr>
              <a:lnSpc>
                <a:spcPct val="100000"/>
              </a:lnSpc>
              <a:spcBef>
                <a:spcPts val="0"/>
              </a:spcBef>
            </a:pPr>
            <a:r>
              <a:rPr lang="en-US" sz="1400" b="0" baseline="30000" dirty="0">
                <a:cs typeface="Poppins Medium"/>
              </a:rPr>
              <a:t>3</a:t>
            </a:r>
            <a:r>
              <a:rPr lang="en-US" sz="1400" b="0" dirty="0">
                <a:cs typeface="Poppins Medium"/>
              </a:rPr>
              <a:t>Dept. of Forests, Parks &amp; Recreation, Agency of Natural Resources, Essex Junction District Office, VT</a:t>
            </a:r>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Subtitle 2">
            <a:extLst>
              <a:ext uri="{FF2B5EF4-FFF2-40B4-BE49-F238E27FC236}">
                <a16:creationId xmlns:a16="http://schemas.microsoft.com/office/drawing/2014/main" id="{134C9C11-E6B2-5B44-26B8-190736CDD404}"/>
              </a:ext>
            </a:extLst>
          </p:cNvPr>
          <p:cNvSpPr txBox="1">
            <a:spLocks/>
          </p:cNvSpPr>
          <p:nvPr/>
        </p:nvSpPr>
        <p:spPr>
          <a:xfrm>
            <a:off x="550605" y="4698726"/>
            <a:ext cx="10946383" cy="1343869"/>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Recommended citation:</a:t>
            </a:r>
          </a:p>
          <a:p>
            <a:r>
              <a:rPr lang="en-US" sz="1500" b="0" dirty="0">
                <a:cs typeface="Poppins Medium"/>
              </a:rPr>
              <a:t>Muldoon, M., Wrigley, K., Chesshire, D., &amp; Derrien, M. 2026. Chapter 9: Recreation and Tourism. In Galford, G.L., Balerna, J.A., Turner H.C., </a:t>
            </a:r>
            <a:r>
              <a:rPr lang="en-US" sz="1500" b="0" dirty="0" err="1">
                <a:cs typeface="Poppins Medium"/>
              </a:rPr>
              <a:t>Sardonis</a:t>
            </a:r>
            <a:r>
              <a:rPr lang="en-US" sz="1500" b="0" dirty="0">
                <a:cs typeface="Poppins Medium"/>
              </a:rPr>
              <a:t>, A., Peplinski, H. (Eds), The Vermont Climate Assessment 2025. Burlington, Vermont: Climate Measurements Center of Excellence, Gund Institute for Environment at the University of Vermont. DOI: 10.5281/zenodo.20272849. Accessed online at </a:t>
            </a:r>
            <a:r>
              <a:rPr lang="en-US" sz="1500" b="0" dirty="0">
                <a:cs typeface="Poppins Medium"/>
                <a:hlinkClick r:id="rId4"/>
              </a:rPr>
              <a:t>https://vtclimate.org</a:t>
            </a:r>
            <a:r>
              <a:rPr lang="en-US" sz="1500" b="0" dirty="0">
                <a:cs typeface="Poppins Medium"/>
              </a:rPr>
              <a:t>.</a:t>
            </a:r>
            <a:endParaRPr lang="en-US" sz="2600" dirty="0">
              <a:cs typeface="Poppins Medium"/>
            </a:endParaRPr>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65B22-837E-4A73-BA83-2E6647E80B54}"/>
              </a:ext>
            </a:extLst>
          </p:cNvPr>
          <p:cNvSpPr>
            <a:spLocks noGrp="1"/>
          </p:cNvSpPr>
          <p:nvPr>
            <p:ph type="ctrTitle"/>
          </p:nvPr>
        </p:nvSpPr>
        <p:spPr/>
        <p:txBody>
          <a:bodyPr/>
          <a:lstStyle/>
          <a:p>
            <a:r>
              <a:rPr lang="en-US"/>
              <a:t>9.2 Background</a:t>
            </a:r>
          </a:p>
        </p:txBody>
      </p:sp>
    </p:spTree>
    <p:extLst>
      <p:ext uri="{BB962C8B-B14F-4D97-AF65-F5344CB8AC3E}">
        <p14:creationId xmlns:p14="http://schemas.microsoft.com/office/powerpoint/2010/main" val="2924998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ar graph showing the top ten recreation activities by participation according to a representative survey of Vermonters. They are (in order of prevalence): Walking (87%), swimming or wading outdoors/natural area (54), hiking (54), private gardening (40), playground activities (38), yard games (34), swimming or wading outdoors/pool (34), picnicking (34),  night sky viewing (32), and outdoor concerts or events (29). ">
            <a:extLst>
              <a:ext uri="{FF2B5EF4-FFF2-40B4-BE49-F238E27FC236}">
                <a16:creationId xmlns:a16="http://schemas.microsoft.com/office/drawing/2014/main" id="{95730EBB-E76E-6E07-679B-15D8BBB395A4}"/>
              </a:ext>
            </a:extLst>
          </p:cNvPr>
          <p:cNvPicPr>
            <a:picLocks noChangeAspect="1"/>
          </p:cNvPicPr>
          <p:nvPr/>
        </p:nvPicPr>
        <p:blipFill>
          <a:blip r:embed="rId2"/>
          <a:stretch>
            <a:fillRect/>
          </a:stretch>
        </p:blipFill>
        <p:spPr>
          <a:xfrm>
            <a:off x="280096" y="1190847"/>
            <a:ext cx="11661220" cy="4851748"/>
          </a:xfrm>
          <a:prstGeom prst="rect">
            <a:avLst/>
          </a:prstGeom>
        </p:spPr>
      </p:pic>
      <p:pic>
        <p:nvPicPr>
          <p:cNvPr id="8" name="Picture 7" descr="CMeC_Logo_Horizontal_Dark_Background.png">
            <a:extLst>
              <a:ext uri="{FF2B5EF4-FFF2-40B4-BE49-F238E27FC236}">
                <a16:creationId xmlns:a16="http://schemas.microsoft.com/office/drawing/2014/main" id="{CD57A68E-34BF-1C80-2FFF-0C5030AE99CC}"/>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3" name="Title 2">
            <a:extLst>
              <a:ext uri="{FF2B5EF4-FFF2-40B4-BE49-F238E27FC236}">
                <a16:creationId xmlns:a16="http://schemas.microsoft.com/office/drawing/2014/main" id="{5640678B-DE10-E0B0-C359-E8B4CCB8B448}"/>
              </a:ext>
            </a:extLst>
          </p:cNvPr>
          <p:cNvSpPr>
            <a:spLocks noGrp="1" noRot="1" noMove="1" noResize="1" noEditPoints="1" noAdjustHandles="1" noChangeArrowheads="1" noChangeShapeType="1"/>
          </p:cNvSpPr>
          <p:nvPr>
            <p:ph type="title"/>
          </p:nvPr>
        </p:nvSpPr>
        <p:spPr/>
        <p:txBody>
          <a:bodyPr>
            <a:noAutofit/>
          </a:bodyPr>
          <a:lstStyle/>
          <a:p>
            <a:r>
              <a:rPr lang="en-US" sz="2800" dirty="0"/>
              <a:t>Figure 9-1 Top ten  activities by participation according to a representative survey of Vermonters</a:t>
            </a:r>
          </a:p>
        </p:txBody>
      </p:sp>
      <p:sp>
        <p:nvSpPr>
          <p:cNvPr id="2" name="Title 2">
            <a:extLst>
              <a:ext uri="{FF2B5EF4-FFF2-40B4-BE49-F238E27FC236}">
                <a16:creationId xmlns:a16="http://schemas.microsoft.com/office/drawing/2014/main" id="{426C8B73-CEFB-778F-1CC8-BDDC8DBF1C56}"/>
              </a:ext>
            </a:extLst>
          </p:cNvPr>
          <p:cNvSpPr txBox="1">
            <a:spLocks/>
          </p:cNvSpPr>
          <p:nvPr/>
        </p:nvSpPr>
        <p:spPr>
          <a:xfrm>
            <a:off x="620430" y="5393067"/>
            <a:ext cx="6418177" cy="500204"/>
          </a:xfrm>
          <a:prstGeom prst="rect">
            <a:avLst/>
          </a:prstGeom>
        </p:spPr>
        <p:txBody>
          <a:bodyPr anchor="ctr">
            <a:noAutofit/>
          </a:bodyPr>
          <a:lstStyle>
            <a:lvl1pPr algn="l" defTabSz="914400" rtl="0" eaLnBrk="1" latinLnBrk="0" hangingPunct="1">
              <a:lnSpc>
                <a:spcPct val="90000"/>
              </a:lnSpc>
              <a:spcBef>
                <a:spcPct val="0"/>
              </a:spcBef>
              <a:buNone/>
              <a:defRPr sz="3600" b="1" i="0" kern="1200">
                <a:solidFill>
                  <a:schemeClr val="bg1"/>
                </a:solidFill>
                <a:latin typeface="+mj-lt"/>
                <a:ea typeface="+mj-ea"/>
                <a:cs typeface="Times New Roman" panose="02020603050405020304" pitchFamily="18" charset="0"/>
              </a:defRPr>
            </a:lvl1pPr>
          </a:lstStyle>
          <a:p>
            <a:r>
              <a:rPr lang="en-US" sz="1400" dirty="0">
                <a:solidFill>
                  <a:schemeClr val="tx2"/>
                </a:solidFill>
                <a:latin typeface="+mn-lt"/>
              </a:rPr>
              <a:t>Source: SCORP (2024) </a:t>
            </a:r>
          </a:p>
        </p:txBody>
      </p:sp>
    </p:spTree>
    <p:extLst>
      <p:ext uri="{BB962C8B-B14F-4D97-AF65-F5344CB8AC3E}">
        <p14:creationId xmlns:p14="http://schemas.microsoft.com/office/powerpoint/2010/main" val="2475705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30F0F59-A424-BCE6-28D3-4D1A03FF7ADA}"/>
              </a:ext>
            </a:extLst>
          </p:cNvPr>
          <p:cNvSpPr txBox="1"/>
          <p:nvPr/>
        </p:nvSpPr>
        <p:spPr>
          <a:xfrm>
            <a:off x="361950" y="610759"/>
            <a:ext cx="3872578" cy="3970318"/>
          </a:xfrm>
          <a:prstGeom prst="rect">
            <a:avLst/>
          </a:prstGeom>
          <a:solidFill>
            <a:schemeClr val="bg1"/>
          </a:solidFill>
        </p:spPr>
        <p:txBody>
          <a:bodyPr wrap="square">
            <a:spAutoFit/>
          </a:bodyPr>
          <a:lstStyle/>
          <a:p>
            <a:r>
              <a:rPr lang="en-US" sz="2800" b="1" i="1" dirty="0">
                <a:solidFill>
                  <a:schemeClr val="tx2"/>
                </a:solidFill>
              </a:rPr>
              <a:t>Figure 9-2 Map of VT protected lands, trails, and recreation sites. This geographic representation is intended to highlight how diffuse recreation opportunities are in Vermont</a:t>
            </a:r>
          </a:p>
        </p:txBody>
      </p:sp>
      <p:grpSp>
        <p:nvGrpSpPr>
          <p:cNvPr id="7" name="Group 6">
            <a:extLst>
              <a:ext uri="{FF2B5EF4-FFF2-40B4-BE49-F238E27FC236}">
                <a16:creationId xmlns:a16="http://schemas.microsoft.com/office/drawing/2014/main" id="{375F872E-8E44-D082-A090-C8439D2BF6D9}"/>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89CD5DAB-098F-2D11-0A8B-59DB88A88976}"/>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59143178-73B3-763B-E178-3B3C6C6A31CC}"/>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FC779473-B9CD-60A4-3A11-98E52344BDCA}"/>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11" name="Picture 10" descr="Two side-by-side maps of Vermont. The leftmost map shown public recreation trails and protected land with public access including privately and publicly owned land. Public access land is dense in the green mountains and NEK. The rightmost map shows the number of outdoor recreation sites by town ranging from 0-57 with the towns with lower numbers shaded in light grey and the towns with higher numbers shaded in dark grey. Overall, recreation sites are diffuse across the state (no pattern). ">
            <a:extLst>
              <a:ext uri="{FF2B5EF4-FFF2-40B4-BE49-F238E27FC236}">
                <a16:creationId xmlns:a16="http://schemas.microsoft.com/office/drawing/2014/main" id="{C5BBF6A9-6285-7520-DFDF-CA4F8C962471}"/>
              </a:ext>
            </a:extLst>
          </p:cNvPr>
          <p:cNvPicPr>
            <a:picLocks noChangeAspect="1"/>
          </p:cNvPicPr>
          <p:nvPr/>
        </p:nvPicPr>
        <p:blipFill>
          <a:blip r:embed="rId4"/>
          <a:stretch>
            <a:fillRect/>
          </a:stretch>
        </p:blipFill>
        <p:spPr>
          <a:xfrm>
            <a:off x="4550842" y="371000"/>
            <a:ext cx="7279208" cy="5474960"/>
          </a:xfrm>
          <a:prstGeom prst="rect">
            <a:avLst/>
          </a:prstGeom>
        </p:spPr>
      </p:pic>
      <p:sp>
        <p:nvSpPr>
          <p:cNvPr id="12" name="Title 2">
            <a:extLst>
              <a:ext uri="{FF2B5EF4-FFF2-40B4-BE49-F238E27FC236}">
                <a16:creationId xmlns:a16="http://schemas.microsoft.com/office/drawing/2014/main" id="{B8FE3FAE-20F1-B722-0A4A-08687F769848}"/>
              </a:ext>
            </a:extLst>
          </p:cNvPr>
          <p:cNvSpPr txBox="1">
            <a:spLocks/>
          </p:cNvSpPr>
          <p:nvPr/>
        </p:nvSpPr>
        <p:spPr>
          <a:xfrm>
            <a:off x="361950" y="4700472"/>
            <a:ext cx="4188892" cy="1063358"/>
          </a:xfrm>
          <a:prstGeom prst="rect">
            <a:avLst/>
          </a:prstGeom>
        </p:spPr>
        <p:txBody>
          <a:bodyPr anchor="ctr">
            <a:normAutofit fontScale="90000"/>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r>
              <a:rPr lang="en-US" sz="1600" dirty="0">
                <a:latin typeface="+mn-lt"/>
              </a:rPr>
              <a:t>Source: Vermont Agency of Natural Resources (2022); Vermont Center for Geographic Information (2022, 2025)</a:t>
            </a:r>
          </a:p>
          <a:p>
            <a:endParaRPr lang="en-US" sz="1600" dirty="0">
              <a:latin typeface="+mn-lt"/>
            </a:endParaRPr>
          </a:p>
          <a:p>
            <a:r>
              <a:rPr lang="en-US" sz="1600" dirty="0">
                <a:latin typeface="+mn-lt"/>
              </a:rPr>
              <a:t>Note: Visualization by Hannah C. Turner</a:t>
            </a:r>
          </a:p>
        </p:txBody>
      </p:sp>
    </p:spTree>
    <p:extLst>
      <p:ext uri="{BB962C8B-B14F-4D97-AF65-F5344CB8AC3E}">
        <p14:creationId xmlns:p14="http://schemas.microsoft.com/office/powerpoint/2010/main" val="3626313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45788-376C-795C-F779-47F0BE1FF552}"/>
            </a:ext>
          </a:extLst>
        </p:cNvPr>
        <p:cNvGrpSpPr/>
        <p:nvPr/>
      </p:nvGrpSpPr>
      <p:grpSpPr>
        <a:xfrm>
          <a:off x="0" y="0"/>
          <a:ext cx="0" cy="0"/>
          <a:chOff x="0" y="0"/>
          <a:chExt cx="0" cy="0"/>
        </a:xfrm>
      </p:grpSpPr>
      <p:pic>
        <p:nvPicPr>
          <p:cNvPr id="5" name="Picture 4" descr="Line graph showing the nominal values of Vermont taxable receipts for meals, rooms, and alcohol from 2020–2024 by season. All seasons are increasing over time but begin to taper after 2023. Total taxable receipts are lowest in the Spring season and highest in Summer and Winter. ">
            <a:extLst>
              <a:ext uri="{FF2B5EF4-FFF2-40B4-BE49-F238E27FC236}">
                <a16:creationId xmlns:a16="http://schemas.microsoft.com/office/drawing/2014/main" id="{3B3B8805-2021-68F8-0BA7-84719296141F}"/>
              </a:ext>
            </a:extLst>
          </p:cNvPr>
          <p:cNvPicPr>
            <a:picLocks noChangeAspect="1"/>
          </p:cNvPicPr>
          <p:nvPr/>
        </p:nvPicPr>
        <p:blipFill>
          <a:blip r:embed="rId2"/>
          <a:stretch>
            <a:fillRect/>
          </a:stretch>
        </p:blipFill>
        <p:spPr>
          <a:xfrm>
            <a:off x="1340586" y="2014427"/>
            <a:ext cx="9510828" cy="4028168"/>
          </a:xfrm>
          <a:prstGeom prst="rect">
            <a:avLst/>
          </a:prstGeom>
        </p:spPr>
      </p:pic>
      <p:sp>
        <p:nvSpPr>
          <p:cNvPr id="3" name="Title 2">
            <a:extLst>
              <a:ext uri="{FF2B5EF4-FFF2-40B4-BE49-F238E27FC236}">
                <a16:creationId xmlns:a16="http://schemas.microsoft.com/office/drawing/2014/main" id="{410E4A9C-FA85-AD43-CF61-F9A084125C24}"/>
              </a:ext>
            </a:extLst>
          </p:cNvPr>
          <p:cNvSpPr>
            <a:spLocks noGrp="1"/>
          </p:cNvSpPr>
          <p:nvPr>
            <p:ph type="title"/>
          </p:nvPr>
        </p:nvSpPr>
        <p:spPr>
          <a:xfrm>
            <a:off x="601123" y="620878"/>
            <a:ext cx="11067003" cy="778075"/>
          </a:xfrm>
        </p:spPr>
        <p:txBody>
          <a:bodyPr>
            <a:noAutofit/>
          </a:bodyPr>
          <a:lstStyle/>
          <a:p>
            <a:r>
              <a:rPr lang="en-US" sz="2800" dirty="0"/>
              <a:t>Figure 9-3  Nominal values of Vermont taxable receipts for meals, rooms, and alcohol from 2020-2025 by season</a:t>
            </a:r>
            <a:br>
              <a:rPr lang="en-US" sz="2800" dirty="0"/>
            </a:br>
            <a:endParaRPr lang="en-US" sz="2800" dirty="0"/>
          </a:p>
        </p:txBody>
      </p:sp>
      <p:pic>
        <p:nvPicPr>
          <p:cNvPr id="8" name="Picture 7" descr="CMeC_Logo_Horizontal_Dark_Background.png">
            <a:extLst>
              <a:ext uri="{FF2B5EF4-FFF2-40B4-BE49-F238E27FC236}">
                <a16:creationId xmlns:a16="http://schemas.microsoft.com/office/drawing/2014/main" id="{A79E075E-5BB0-E83F-F648-3D6F23243B84}"/>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2" name="Title 2">
            <a:extLst>
              <a:ext uri="{FF2B5EF4-FFF2-40B4-BE49-F238E27FC236}">
                <a16:creationId xmlns:a16="http://schemas.microsoft.com/office/drawing/2014/main" id="{79872A21-5594-A4F2-C2D9-293CBE6EDF8F}"/>
              </a:ext>
            </a:extLst>
          </p:cNvPr>
          <p:cNvSpPr txBox="1">
            <a:spLocks/>
          </p:cNvSpPr>
          <p:nvPr/>
        </p:nvSpPr>
        <p:spPr>
          <a:xfrm>
            <a:off x="601122" y="1248497"/>
            <a:ext cx="4865971" cy="528927"/>
          </a:xfrm>
          <a:prstGeom prst="rect">
            <a:avLst/>
          </a:prstGeom>
        </p:spPr>
        <p:txBody>
          <a:bodyPr anchor="ctr">
            <a:noAutofit/>
          </a:bodyPr>
          <a:lstStyle>
            <a:lvl1pPr algn="l" defTabSz="914400" rtl="0" eaLnBrk="1" latinLnBrk="0" hangingPunct="1">
              <a:lnSpc>
                <a:spcPct val="90000"/>
              </a:lnSpc>
              <a:spcBef>
                <a:spcPct val="0"/>
              </a:spcBef>
              <a:buNone/>
              <a:defRPr sz="3600" b="1" i="0" kern="1200">
                <a:solidFill>
                  <a:schemeClr val="bg1"/>
                </a:solidFill>
                <a:latin typeface="+mj-lt"/>
                <a:ea typeface="+mj-ea"/>
                <a:cs typeface="Times New Roman" panose="02020603050405020304" pitchFamily="18" charset="0"/>
              </a:defRPr>
            </a:lvl1pPr>
          </a:lstStyle>
          <a:p>
            <a:r>
              <a:rPr lang="en-US" sz="1800" dirty="0">
                <a:solidFill>
                  <a:schemeClr val="tx2"/>
                </a:solidFill>
                <a:latin typeface="+mn-lt"/>
              </a:rPr>
              <a:t>Source: Vermont Department of Taxes (2024)</a:t>
            </a:r>
            <a:endParaRPr lang="en-US" sz="1400" dirty="0">
              <a:solidFill>
                <a:schemeClr val="tx2"/>
              </a:solidFill>
              <a:latin typeface="+mn-lt"/>
            </a:endParaRPr>
          </a:p>
        </p:txBody>
      </p:sp>
    </p:spTree>
    <p:extLst>
      <p:ext uri="{BB962C8B-B14F-4D97-AF65-F5344CB8AC3E}">
        <p14:creationId xmlns:p14="http://schemas.microsoft.com/office/powerpoint/2010/main" val="39887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0AB39-9D86-87C7-3EC0-03393E647A95}"/>
            </a:ext>
          </a:extLst>
        </p:cNvPr>
        <p:cNvGrpSpPr/>
        <p:nvPr/>
      </p:nvGrpSpPr>
      <p:grpSpPr>
        <a:xfrm>
          <a:off x="0" y="0"/>
          <a:ext cx="0" cy="0"/>
          <a:chOff x="0" y="0"/>
          <a:chExt cx="0" cy="0"/>
        </a:xfrm>
      </p:grpSpPr>
      <p:pic>
        <p:nvPicPr>
          <p:cNvPr id="10" name="Picture 9" descr="Pie chart illustrating distribution of three categories of value-added composition of outdoor sports: Supporting at 58% in yellow, Conventional at 31% in dark blue, and Other at 11% in teal. Chart highlights Supporting as the largest segment, followed by Conventional and Other as the smallest.">
            <a:extLst>
              <a:ext uri="{FF2B5EF4-FFF2-40B4-BE49-F238E27FC236}">
                <a16:creationId xmlns:a16="http://schemas.microsoft.com/office/drawing/2014/main" id="{617843E2-AF98-C4EE-A698-818773269098}"/>
              </a:ext>
            </a:extLst>
          </p:cNvPr>
          <p:cNvPicPr>
            <a:picLocks noChangeAspect="1"/>
          </p:cNvPicPr>
          <p:nvPr/>
        </p:nvPicPr>
        <p:blipFill>
          <a:blip r:embed="rId2"/>
          <a:srcRect l="1053" t="2103" r="2011" b="6330"/>
          <a:stretch>
            <a:fillRect/>
          </a:stretch>
        </p:blipFill>
        <p:spPr>
          <a:xfrm>
            <a:off x="2573903" y="1278419"/>
            <a:ext cx="9555658" cy="5360287"/>
          </a:xfrm>
          <a:prstGeom prst="rect">
            <a:avLst/>
          </a:prstGeom>
          <a:ln>
            <a:noFill/>
          </a:ln>
        </p:spPr>
      </p:pic>
      <p:sp>
        <p:nvSpPr>
          <p:cNvPr id="3" name="Title 2">
            <a:extLst>
              <a:ext uri="{FF2B5EF4-FFF2-40B4-BE49-F238E27FC236}">
                <a16:creationId xmlns:a16="http://schemas.microsoft.com/office/drawing/2014/main" id="{188CE7CD-8DBB-41C9-BB2B-70F2FA979ADE}"/>
              </a:ext>
            </a:extLst>
          </p:cNvPr>
          <p:cNvSpPr>
            <a:spLocks noGrp="1" noRot="1" noMove="1" noResize="1" noEditPoints="1" noAdjustHandles="1" noChangeArrowheads="1" noChangeShapeType="1"/>
          </p:cNvSpPr>
          <p:nvPr>
            <p:ph type="title"/>
          </p:nvPr>
        </p:nvSpPr>
        <p:spPr/>
        <p:txBody>
          <a:bodyPr>
            <a:noAutofit/>
          </a:bodyPr>
          <a:lstStyle/>
          <a:p>
            <a:r>
              <a:rPr lang="en-US" sz="3200" i="1" dirty="0"/>
              <a:t>Figure 9-4 </a:t>
            </a:r>
            <a:br>
              <a:rPr lang="en-US" sz="2800" i="1" dirty="0"/>
            </a:br>
            <a:r>
              <a:rPr lang="en-US" sz="2800" i="1" dirty="0"/>
              <a:t>Value-Added Composition of Outdoor Recreation Activities in Vermont</a:t>
            </a:r>
          </a:p>
        </p:txBody>
      </p:sp>
      <p:grpSp>
        <p:nvGrpSpPr>
          <p:cNvPr id="7" name="Group 6">
            <a:extLst>
              <a:ext uri="{FF2B5EF4-FFF2-40B4-BE49-F238E27FC236}">
                <a16:creationId xmlns:a16="http://schemas.microsoft.com/office/drawing/2014/main" id="{5D2BA695-3DB1-25D9-1C1B-F9E341EEEF77}"/>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BD60EDC4-B47A-6180-FB5D-D0492E50B407}"/>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2B5D6A9C-12EC-0211-554B-32A37411CFC6}"/>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869F6ADA-A640-74F8-5943-6CE8358B9E1B}"/>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4" name="TextBox 3">
            <a:extLst>
              <a:ext uri="{FF2B5EF4-FFF2-40B4-BE49-F238E27FC236}">
                <a16:creationId xmlns:a16="http://schemas.microsoft.com/office/drawing/2014/main" id="{A1EB3CAF-199F-8BDD-B6E1-835A887F2BB7}"/>
              </a:ext>
            </a:extLst>
          </p:cNvPr>
          <p:cNvSpPr txBox="1"/>
          <p:nvPr/>
        </p:nvSpPr>
        <p:spPr>
          <a:xfrm>
            <a:off x="678264" y="2056494"/>
            <a:ext cx="6107906" cy="338554"/>
          </a:xfrm>
          <a:prstGeom prst="rect">
            <a:avLst/>
          </a:prstGeom>
          <a:noFill/>
        </p:spPr>
        <p:txBody>
          <a:bodyPr wrap="square">
            <a:spAutoFit/>
          </a:bodyPr>
          <a:lstStyle/>
          <a:p>
            <a:r>
              <a:rPr lang="en-US" sz="1600" b="1" dirty="0"/>
              <a:t>Source: Adapted from BEA (2024)</a:t>
            </a:r>
          </a:p>
        </p:txBody>
      </p:sp>
    </p:spTree>
    <p:extLst>
      <p:ext uri="{BB962C8B-B14F-4D97-AF65-F5344CB8AC3E}">
        <p14:creationId xmlns:p14="http://schemas.microsoft.com/office/powerpoint/2010/main" val="1254751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ircular infographic diagram summarizing common recreation activities in each season (winter, spring, summer, fall), the changing climate conditions, and the subsequent recreation impacts. Some examples: longer warm season, which decreases the winter sports season and increases demand for water-based activities; more extreme heat, which increases health risks to outdoor recreators and workers; and, more variable weather in shoulder seasons, which makes the fall foliage season less predictable.">
            <a:extLst>
              <a:ext uri="{FF2B5EF4-FFF2-40B4-BE49-F238E27FC236}">
                <a16:creationId xmlns:a16="http://schemas.microsoft.com/office/drawing/2014/main" id="{47153C80-A803-8D8A-479F-1438366DCD23}"/>
              </a:ext>
            </a:extLst>
          </p:cNvPr>
          <p:cNvPicPr>
            <a:picLocks noChangeAspect="1"/>
          </p:cNvPicPr>
          <p:nvPr/>
        </p:nvPicPr>
        <p:blipFill>
          <a:blip r:embed="rId2"/>
          <a:stretch>
            <a:fillRect/>
          </a:stretch>
        </p:blipFill>
        <p:spPr>
          <a:xfrm>
            <a:off x="4125433" y="177401"/>
            <a:ext cx="7395308" cy="5888636"/>
          </a:xfrm>
          <a:prstGeom prst="rect">
            <a:avLst/>
          </a:prstGeom>
        </p:spPr>
      </p:pic>
      <p:sp>
        <p:nvSpPr>
          <p:cNvPr id="4" name="TextBox 3">
            <a:extLst>
              <a:ext uri="{FF2B5EF4-FFF2-40B4-BE49-F238E27FC236}">
                <a16:creationId xmlns:a16="http://schemas.microsoft.com/office/drawing/2014/main" id="{F108D582-BE1E-DFEF-5C5A-621F41EFAF2C}"/>
              </a:ext>
            </a:extLst>
          </p:cNvPr>
          <p:cNvSpPr txBox="1"/>
          <p:nvPr/>
        </p:nvSpPr>
        <p:spPr>
          <a:xfrm>
            <a:off x="352283" y="718735"/>
            <a:ext cx="3773150" cy="4647426"/>
          </a:xfrm>
          <a:prstGeom prst="rect">
            <a:avLst/>
          </a:prstGeom>
          <a:noFill/>
        </p:spPr>
        <p:txBody>
          <a:bodyPr wrap="square">
            <a:spAutoFit/>
          </a:bodyPr>
          <a:lstStyle/>
          <a:p>
            <a:r>
              <a:rPr lang="en-US" sz="3200" b="1" i="1" dirty="0">
                <a:solidFill>
                  <a:schemeClr val="tx2"/>
                </a:solidFill>
              </a:rPr>
              <a:t>Figure 9-5 </a:t>
            </a:r>
          </a:p>
          <a:p>
            <a:r>
              <a:rPr lang="en-US" sz="2400" b="1" i="1" dirty="0">
                <a:solidFill>
                  <a:schemeClr val="tx2"/>
                </a:solidFill>
              </a:rPr>
              <a:t>Key climate conditions and recreation impacts per season. Blue or orange recreation activity symbols represent season specificity, while all other symbols represent activities that typically take place throughout the year or between spring-fall. </a:t>
            </a:r>
          </a:p>
        </p:txBody>
      </p:sp>
      <p:sp>
        <p:nvSpPr>
          <p:cNvPr id="6" name="TextBox 5">
            <a:extLst>
              <a:ext uri="{FF2B5EF4-FFF2-40B4-BE49-F238E27FC236}">
                <a16:creationId xmlns:a16="http://schemas.microsoft.com/office/drawing/2014/main" id="{0EA7F249-4DF1-21EC-D311-F944DD2E34AD}"/>
              </a:ext>
            </a:extLst>
          </p:cNvPr>
          <p:cNvSpPr txBox="1"/>
          <p:nvPr/>
        </p:nvSpPr>
        <p:spPr>
          <a:xfrm>
            <a:off x="352283" y="5597872"/>
            <a:ext cx="6097904" cy="338554"/>
          </a:xfrm>
          <a:prstGeom prst="rect">
            <a:avLst/>
          </a:prstGeom>
          <a:noFill/>
        </p:spPr>
        <p:txBody>
          <a:bodyPr wrap="square">
            <a:spAutoFit/>
          </a:bodyPr>
          <a:lstStyle/>
          <a:p>
            <a:pPr marL="0" marR="0" algn="just">
              <a:spcBef>
                <a:spcPts val="600"/>
              </a:spcBef>
              <a:spcAft>
                <a:spcPts val="600"/>
              </a:spcAft>
              <a:buNone/>
            </a:pPr>
            <a:r>
              <a:rPr lang="en-US" sz="1600" b="1" dirty="0">
                <a:effectLst/>
                <a:latin typeface="Aptos" panose="020B0004020202020204" pitchFamily="34" charset="0"/>
                <a:ea typeface="MS Mincho" panose="02020609040205080304" pitchFamily="49" charset="-128"/>
                <a:cs typeface="Arial" panose="020B0604020202020204" pitchFamily="34" charset="0"/>
              </a:rPr>
              <a:t>Source: Chapter co-authors</a:t>
            </a:r>
          </a:p>
        </p:txBody>
      </p:sp>
    </p:spTree>
    <p:extLst>
      <p:ext uri="{BB962C8B-B14F-4D97-AF65-F5344CB8AC3E}">
        <p14:creationId xmlns:p14="http://schemas.microsoft.com/office/powerpoint/2010/main" val="650628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55B30-EE13-989B-ED9C-32CB7F7736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DCB6C4F-6C37-3448-4980-6BF0A389225D}"/>
              </a:ext>
            </a:extLst>
          </p:cNvPr>
          <p:cNvSpPr txBox="1"/>
          <p:nvPr/>
        </p:nvSpPr>
        <p:spPr>
          <a:xfrm>
            <a:off x="694700" y="605163"/>
            <a:ext cx="4898026" cy="3600986"/>
          </a:xfrm>
          <a:prstGeom prst="rect">
            <a:avLst/>
          </a:prstGeom>
          <a:noFill/>
        </p:spPr>
        <p:txBody>
          <a:bodyPr wrap="square">
            <a:spAutoFit/>
          </a:bodyPr>
          <a:lstStyle/>
          <a:p>
            <a:r>
              <a:rPr lang="en-US" sz="2800" b="1" i="1" dirty="0">
                <a:solidFill>
                  <a:schemeClr val="tx2"/>
                </a:solidFill>
              </a:rPr>
              <a:t>Figure 9-6 </a:t>
            </a:r>
          </a:p>
          <a:p>
            <a:r>
              <a:rPr lang="en-US" sz="2000" b="1" i="1" dirty="0">
                <a:solidFill>
                  <a:schemeClr val="tx2"/>
                </a:solidFill>
              </a:rPr>
              <a:t>Drivers of displaced trail use, or changed plans to utilize a trail, reasons given by users were classified as climate, recreational management and community drivers. The top three most recent drivers of displacement, extreme precipitation, extreme temperature, and wind events, are climate-related, as well as poor air quality, the sixth-most reported reason for displacement</a:t>
            </a:r>
            <a:endParaRPr lang="en-US" sz="2000" b="1" i="1" dirty="0">
              <a:solidFill>
                <a:schemeClr val="tx2"/>
              </a:solidFill>
              <a:cs typeface="Poppins Medium"/>
            </a:endParaRPr>
          </a:p>
        </p:txBody>
      </p:sp>
      <p:pic>
        <p:nvPicPr>
          <p:cNvPr id="8" name="Picture 7" descr="CMeC_Logo_Horizontal_Dark_Background.png">
            <a:extLst>
              <a:ext uri="{FF2B5EF4-FFF2-40B4-BE49-F238E27FC236}">
                <a16:creationId xmlns:a16="http://schemas.microsoft.com/office/drawing/2014/main" id="{D4DB40C7-AF27-7C1C-E2A0-C4971C53967B}"/>
              </a:ext>
            </a:extLst>
          </p:cNvPr>
          <p:cNvPicPr>
            <a:picLocks noChangeAspect="1"/>
          </p:cNvPicPr>
          <p:nvPr/>
        </p:nvPicPr>
        <p:blipFill>
          <a:blip r:embed="rId2"/>
          <a:stretch>
            <a:fillRect/>
          </a:stretch>
        </p:blipFill>
        <p:spPr>
          <a:xfrm>
            <a:off x="10088563" y="6042595"/>
            <a:ext cx="1579563" cy="456058"/>
          </a:xfrm>
          <a:prstGeom prst="rect">
            <a:avLst/>
          </a:prstGeom>
        </p:spPr>
      </p:pic>
      <p:sp>
        <p:nvSpPr>
          <p:cNvPr id="2" name="Title 2">
            <a:extLst>
              <a:ext uri="{FF2B5EF4-FFF2-40B4-BE49-F238E27FC236}">
                <a16:creationId xmlns:a16="http://schemas.microsoft.com/office/drawing/2014/main" id="{42FE899F-A38B-A41A-C53D-21870293E2F3}"/>
              </a:ext>
            </a:extLst>
          </p:cNvPr>
          <p:cNvSpPr txBox="1">
            <a:spLocks/>
          </p:cNvSpPr>
          <p:nvPr/>
        </p:nvSpPr>
        <p:spPr>
          <a:xfrm>
            <a:off x="694700" y="5473255"/>
            <a:ext cx="7410707" cy="625484"/>
          </a:xfrm>
          <a:prstGeom prst="rect">
            <a:avLst/>
          </a:prstGeom>
        </p:spPr>
        <p:txBody>
          <a:bodyPr anchor="ctr">
            <a:noAutofit/>
          </a:bodyPr>
          <a:lstStyle>
            <a:lvl1pPr algn="l" defTabSz="914400" rtl="0" eaLnBrk="1" latinLnBrk="0" hangingPunct="1">
              <a:lnSpc>
                <a:spcPct val="90000"/>
              </a:lnSpc>
              <a:spcBef>
                <a:spcPct val="0"/>
              </a:spcBef>
              <a:buNone/>
              <a:defRPr sz="3600" b="1" i="0" kern="1200">
                <a:solidFill>
                  <a:schemeClr val="bg1"/>
                </a:solidFill>
                <a:latin typeface="+mj-lt"/>
                <a:ea typeface="+mj-ea"/>
                <a:cs typeface="Times New Roman" panose="02020603050405020304" pitchFamily="18" charset="0"/>
              </a:defRPr>
            </a:lvl1pPr>
          </a:lstStyle>
          <a:p>
            <a:r>
              <a:rPr lang="en-US" sz="1400" b="0"/>
              <a:t>Source: (Wrigley &amp; Coleman, 2025).</a:t>
            </a:r>
            <a:endParaRPr lang="en-US" sz="1100" b="0"/>
          </a:p>
        </p:txBody>
      </p:sp>
      <p:sp>
        <p:nvSpPr>
          <p:cNvPr id="10" name="TextBox 9">
            <a:extLst>
              <a:ext uri="{FF2B5EF4-FFF2-40B4-BE49-F238E27FC236}">
                <a16:creationId xmlns:a16="http://schemas.microsoft.com/office/drawing/2014/main" id="{25CE6410-9FD3-E35B-8E40-37BB096E3F0A}"/>
              </a:ext>
            </a:extLst>
          </p:cNvPr>
          <p:cNvSpPr txBox="1"/>
          <p:nvPr/>
        </p:nvSpPr>
        <p:spPr>
          <a:xfrm>
            <a:off x="694700" y="4439592"/>
            <a:ext cx="4084470" cy="338554"/>
          </a:xfrm>
          <a:prstGeom prst="rect">
            <a:avLst/>
          </a:prstGeom>
          <a:noFill/>
        </p:spPr>
        <p:txBody>
          <a:bodyPr wrap="square" rtlCol="0">
            <a:spAutoFit/>
          </a:bodyPr>
          <a:lstStyle/>
          <a:p>
            <a:r>
              <a:rPr lang="en-US" sz="1600" b="1" dirty="0"/>
              <a:t>Source: Wrigley &amp; Coleman (2025)</a:t>
            </a:r>
          </a:p>
        </p:txBody>
      </p:sp>
      <p:grpSp>
        <p:nvGrpSpPr>
          <p:cNvPr id="6" name="Group 5">
            <a:extLst>
              <a:ext uri="{FF2B5EF4-FFF2-40B4-BE49-F238E27FC236}">
                <a16:creationId xmlns:a16="http://schemas.microsoft.com/office/drawing/2014/main" id="{219FC934-3FB7-F527-D171-2C1AF857CC08}"/>
              </a:ext>
            </a:extLst>
          </p:cNvPr>
          <p:cNvGrpSpPr/>
          <p:nvPr/>
        </p:nvGrpSpPr>
        <p:grpSpPr>
          <a:xfrm>
            <a:off x="5846436" y="423911"/>
            <a:ext cx="6135254" cy="5582092"/>
            <a:chOff x="5846436" y="423911"/>
            <a:chExt cx="6135254" cy="5582092"/>
          </a:xfrm>
        </p:grpSpPr>
        <p:pic>
          <p:nvPicPr>
            <p:cNvPr id="9" name="Picture 8" descr="A pie chart showing the most recently experienced driver of displacement with the most common being climate driver (62%) followed by recreation management driver (34%) and community driver (4%). ">
              <a:extLst>
                <a:ext uri="{FF2B5EF4-FFF2-40B4-BE49-F238E27FC236}">
                  <a16:creationId xmlns:a16="http://schemas.microsoft.com/office/drawing/2014/main" id="{59393DA0-8343-E682-FC05-867FBE4F6D77}"/>
                </a:ext>
              </a:extLst>
            </p:cNvPr>
            <p:cNvPicPr>
              <a:picLocks noChangeAspect="1"/>
            </p:cNvPicPr>
            <p:nvPr/>
          </p:nvPicPr>
          <p:blipFill>
            <a:blip r:embed="rId3"/>
            <a:srcRect l="10342" t="9613" r="30902" b="7758"/>
            <a:stretch>
              <a:fillRect/>
            </a:stretch>
          </p:blipFill>
          <p:spPr>
            <a:xfrm>
              <a:off x="5846436" y="759261"/>
              <a:ext cx="5188690" cy="5246742"/>
            </a:xfrm>
            <a:prstGeom prst="rect">
              <a:avLst/>
            </a:prstGeom>
          </p:spPr>
        </p:pic>
        <p:pic>
          <p:nvPicPr>
            <p:cNvPr id="4" name="Picture 3" descr="A pie chart showing the most recently experienced driver of displacement with the most common being climate driver (62%) followed by recreation management driver (34%) and community driver (4%). ">
              <a:extLst>
                <a:ext uri="{FF2B5EF4-FFF2-40B4-BE49-F238E27FC236}">
                  <a16:creationId xmlns:a16="http://schemas.microsoft.com/office/drawing/2014/main" id="{13763A3C-9556-3BC5-21D0-55F8C4ACE90D}"/>
                </a:ext>
              </a:extLst>
            </p:cNvPr>
            <p:cNvPicPr>
              <a:picLocks noChangeAspect="1"/>
            </p:cNvPicPr>
            <p:nvPr/>
          </p:nvPicPr>
          <p:blipFill>
            <a:blip r:embed="rId3"/>
            <a:srcRect l="78563" t="12039" b="73226"/>
            <a:stretch>
              <a:fillRect/>
            </a:stretch>
          </p:blipFill>
          <p:spPr>
            <a:xfrm>
              <a:off x="10088563" y="423911"/>
              <a:ext cx="1893127" cy="935665"/>
            </a:xfrm>
            <a:prstGeom prst="rect">
              <a:avLst/>
            </a:prstGeom>
          </p:spPr>
        </p:pic>
      </p:grpSp>
    </p:spTree>
    <p:extLst>
      <p:ext uri="{BB962C8B-B14F-4D97-AF65-F5344CB8AC3E}">
        <p14:creationId xmlns:p14="http://schemas.microsoft.com/office/powerpoint/2010/main" val="1419479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7AF69-4CCE-6B1B-7F59-70E1896AD1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F3F8D62-CB27-824C-A6B8-1790A5BBF51E}"/>
              </a:ext>
            </a:extLst>
          </p:cNvPr>
          <p:cNvSpPr>
            <a:spLocks noGrp="1"/>
          </p:cNvSpPr>
          <p:nvPr>
            <p:ph type="ctrTitle"/>
          </p:nvPr>
        </p:nvSpPr>
        <p:spPr/>
        <p:txBody>
          <a:bodyPr lIns="91440" tIns="45720" rIns="91440" bIns="45720" anchor="b"/>
          <a:lstStyle/>
          <a:p>
            <a:r>
              <a:rPr lang="en-US"/>
              <a:t>9.2 Winter</a:t>
            </a:r>
          </a:p>
        </p:txBody>
      </p:sp>
      <p:sp>
        <p:nvSpPr>
          <p:cNvPr id="9" name="Subtitle 8">
            <a:extLst>
              <a:ext uri="{FF2B5EF4-FFF2-40B4-BE49-F238E27FC236}">
                <a16:creationId xmlns:a16="http://schemas.microsoft.com/office/drawing/2014/main" id="{5EB95E82-F6DD-7238-F7D0-301526F13808}"/>
              </a:ext>
            </a:extLst>
          </p:cNvPr>
          <p:cNvSpPr>
            <a:spLocks noGrp="1"/>
          </p:cNvSpPr>
          <p:nvPr>
            <p:ph type="subTitle" idx="1"/>
          </p:nvPr>
        </p:nvSpPr>
        <p:spPr/>
        <p:txBody>
          <a:bodyPr/>
          <a:lstStyle/>
          <a:p>
            <a:endParaRPr lang="en-US"/>
          </a:p>
        </p:txBody>
      </p:sp>
      <p:grpSp>
        <p:nvGrpSpPr>
          <p:cNvPr id="7" name="Group 6">
            <a:extLst>
              <a:ext uri="{FF2B5EF4-FFF2-40B4-BE49-F238E27FC236}">
                <a16:creationId xmlns:a16="http://schemas.microsoft.com/office/drawing/2014/main" id="{D9C1F005-1DEB-3D14-A0E2-5507193FEC0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C71E76D-42AE-B951-77D0-25F27AEF4FB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846A1E2C-A176-303C-67D8-C2B7932D0510}"/>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6FB9116E-08A5-21F8-90D9-636C21391B10}"/>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954059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38001-EE8F-A082-BAC0-82A509B50ED4}"/>
            </a:ext>
          </a:extLst>
        </p:cNvPr>
        <p:cNvGrpSpPr/>
        <p:nvPr/>
      </p:nvGrpSpPr>
      <p:grpSpPr>
        <a:xfrm>
          <a:off x="0" y="0"/>
          <a:ext cx="0" cy="0"/>
          <a:chOff x="0" y="0"/>
          <a:chExt cx="0" cy="0"/>
        </a:xfrm>
      </p:grpSpPr>
      <p:pic>
        <p:nvPicPr>
          <p:cNvPr id="9" name="Picture 8" descr="Bar graph showing respondent participation in winter recreation for the top 15 activities in the following order: sledding/tubing (20.3%), snowshoeing (12.1%), ice skating (11.7%), downhill skiing (11.2%), ice fishing (9.0%), cross-country skiing (7.5%), snowboarding (7.3%), snowmobiling (6.8%), alpine touring/splitboarding/telemarking (2.6%), winter/fat biking (2.4%), pond hockey (2.2%), ice climbing (2.0%), backcountry nordic skiing (1.5%), dog sledding (0.9%), and nordic skating (0.5%). ">
            <a:extLst>
              <a:ext uri="{FF2B5EF4-FFF2-40B4-BE49-F238E27FC236}">
                <a16:creationId xmlns:a16="http://schemas.microsoft.com/office/drawing/2014/main" id="{2EB4B019-CD24-64A4-CDCC-D4E52EEC7AEA}"/>
              </a:ext>
            </a:extLst>
          </p:cNvPr>
          <p:cNvPicPr>
            <a:picLocks noChangeAspect="1"/>
          </p:cNvPicPr>
          <p:nvPr/>
        </p:nvPicPr>
        <p:blipFill>
          <a:blip r:embed="rId3"/>
          <a:stretch>
            <a:fillRect/>
          </a:stretch>
        </p:blipFill>
        <p:spPr>
          <a:xfrm>
            <a:off x="1037830" y="1199342"/>
            <a:ext cx="8815059" cy="4742115"/>
          </a:xfrm>
          <a:prstGeom prst="rect">
            <a:avLst/>
          </a:prstGeom>
        </p:spPr>
      </p:pic>
      <p:sp>
        <p:nvSpPr>
          <p:cNvPr id="3" name="Title 2">
            <a:extLst>
              <a:ext uri="{FF2B5EF4-FFF2-40B4-BE49-F238E27FC236}">
                <a16:creationId xmlns:a16="http://schemas.microsoft.com/office/drawing/2014/main" id="{7ABFA76E-F63E-25DC-7E27-49C49BEB648E}"/>
              </a:ext>
            </a:extLst>
          </p:cNvPr>
          <p:cNvSpPr>
            <a:spLocks noGrp="1"/>
          </p:cNvSpPr>
          <p:nvPr>
            <p:ph type="title"/>
          </p:nvPr>
        </p:nvSpPr>
        <p:spPr>
          <a:xfrm>
            <a:off x="601239" y="367286"/>
            <a:ext cx="11067002" cy="778075"/>
          </a:xfrm>
        </p:spPr>
        <p:txBody>
          <a:bodyPr>
            <a:noAutofit/>
          </a:bodyPr>
          <a:lstStyle/>
          <a:p>
            <a:r>
              <a:rPr lang="en-US" sz="2800" i="1" dirty="0"/>
              <a:t>Figure 9-7. Participation by Vermonters in common winter recreation activities, as a percent of respondents </a:t>
            </a:r>
          </a:p>
        </p:txBody>
      </p:sp>
      <p:pic>
        <p:nvPicPr>
          <p:cNvPr id="8" name="Picture 7" descr="CMeC_Logo_Horizontal.png">
            <a:extLst>
              <a:ext uri="{FF2B5EF4-FFF2-40B4-BE49-F238E27FC236}">
                <a16:creationId xmlns:a16="http://schemas.microsoft.com/office/drawing/2014/main" id="{8D5F9DD5-3766-C181-2E0F-65A9AE8CB950}"/>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4" name="Title 2">
            <a:extLst>
              <a:ext uri="{FF2B5EF4-FFF2-40B4-BE49-F238E27FC236}">
                <a16:creationId xmlns:a16="http://schemas.microsoft.com/office/drawing/2014/main" id="{68B037CA-0911-7D37-C037-49660BBC363C}"/>
              </a:ext>
            </a:extLst>
          </p:cNvPr>
          <p:cNvSpPr txBox="1">
            <a:spLocks/>
          </p:cNvSpPr>
          <p:nvPr/>
        </p:nvSpPr>
        <p:spPr>
          <a:xfrm>
            <a:off x="6393712" y="4794050"/>
            <a:ext cx="5274529" cy="778075"/>
          </a:xfrm>
          <a:prstGeom prst="rect">
            <a:avLst/>
          </a:prstGeom>
        </p:spPr>
        <p:txBody>
          <a:bodyPr anchor="ctr">
            <a:no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a:lnSpc>
                <a:spcPct val="115000"/>
              </a:lnSpc>
            </a:pPr>
            <a:r>
              <a:rPr lang="en-US" sz="1600" dirty="0">
                <a:solidFill>
                  <a:schemeClr val="tx1"/>
                </a:solidFill>
              </a:rPr>
              <a:t>Source: SCORP (2024). Surveys conducted for the Move Forward Together Vermont (MFTV) planning process conducted by the Vermont Department of Forests, Parks, and Recreation, Vermont Outdoor Recreation Economic Collaborative (VOREC), and CRO Planning and Design in support of the Statewide Comprehensive Outdoor Recreation Plan (SCORP)</a:t>
            </a:r>
          </a:p>
        </p:txBody>
      </p:sp>
      <p:sp>
        <p:nvSpPr>
          <p:cNvPr id="5" name="TextBox 4">
            <a:extLst>
              <a:ext uri="{FF2B5EF4-FFF2-40B4-BE49-F238E27FC236}">
                <a16:creationId xmlns:a16="http://schemas.microsoft.com/office/drawing/2014/main" id="{3A128621-3E5F-684B-4485-D402E98E5761}"/>
              </a:ext>
            </a:extLst>
          </p:cNvPr>
          <p:cNvSpPr txBox="1"/>
          <p:nvPr/>
        </p:nvSpPr>
        <p:spPr>
          <a:xfrm>
            <a:off x="1857375" y="557212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085475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C3308-797E-947C-2B38-5E31D0786E9C}"/>
            </a:ext>
          </a:extLst>
        </p:cNvPr>
        <p:cNvGrpSpPr/>
        <p:nvPr/>
      </p:nvGrpSpPr>
      <p:grpSpPr>
        <a:xfrm>
          <a:off x="0" y="0"/>
          <a:ext cx="0" cy="0"/>
          <a:chOff x="0" y="0"/>
          <a:chExt cx="0" cy="0"/>
        </a:xfrm>
      </p:grpSpPr>
      <p:pic>
        <p:nvPicPr>
          <p:cNvPr id="7" name="Picture 6" descr="Line graph of the days of the year (1-365) when the ice at Joe's pond melts between the years 1985-2025. Although the graph shows fluctuating dates annually, a linear regression trend line shows a gradual decline, indicating that the ice is melting earlier in the year.  ">
            <a:extLst>
              <a:ext uri="{FF2B5EF4-FFF2-40B4-BE49-F238E27FC236}">
                <a16:creationId xmlns:a16="http://schemas.microsoft.com/office/drawing/2014/main" id="{02C6CF4C-418B-8B99-E0AB-7A695E6BD918}"/>
              </a:ext>
            </a:extLst>
          </p:cNvPr>
          <p:cNvPicPr>
            <a:picLocks noChangeAspect="1"/>
          </p:cNvPicPr>
          <p:nvPr/>
        </p:nvPicPr>
        <p:blipFill>
          <a:blip r:embed="rId2"/>
          <a:stretch>
            <a:fillRect/>
          </a:stretch>
        </p:blipFill>
        <p:spPr>
          <a:xfrm>
            <a:off x="1956578" y="1703305"/>
            <a:ext cx="8293149" cy="4375431"/>
          </a:xfrm>
          <a:prstGeom prst="rect">
            <a:avLst/>
          </a:prstGeom>
        </p:spPr>
      </p:pic>
      <p:sp>
        <p:nvSpPr>
          <p:cNvPr id="3" name="Title 2">
            <a:extLst>
              <a:ext uri="{FF2B5EF4-FFF2-40B4-BE49-F238E27FC236}">
                <a16:creationId xmlns:a16="http://schemas.microsoft.com/office/drawing/2014/main" id="{9019D244-99B3-6FA9-3D45-A85B9E160689}"/>
              </a:ext>
            </a:extLst>
          </p:cNvPr>
          <p:cNvSpPr>
            <a:spLocks noGrp="1"/>
          </p:cNvSpPr>
          <p:nvPr>
            <p:ph type="title"/>
          </p:nvPr>
        </p:nvSpPr>
        <p:spPr>
          <a:xfrm>
            <a:off x="601124" y="505313"/>
            <a:ext cx="11067002" cy="778075"/>
          </a:xfrm>
        </p:spPr>
        <p:txBody>
          <a:bodyPr>
            <a:noAutofit/>
          </a:bodyPr>
          <a:lstStyle/>
          <a:p>
            <a:r>
              <a:rPr lang="en-US" sz="2800" i="1" dirty="0"/>
              <a:t>Figure 9-8 Day of the year when the ice at Joe’s Pond melts, as recorded by a citizen-led monitoring system in place since 1988; dotted line shows the linear trend</a:t>
            </a:r>
          </a:p>
        </p:txBody>
      </p:sp>
      <p:pic>
        <p:nvPicPr>
          <p:cNvPr id="8" name="Picture 7" descr="CMeC_Logo_Horizontal_Dark_Background.png">
            <a:extLst>
              <a:ext uri="{FF2B5EF4-FFF2-40B4-BE49-F238E27FC236}">
                <a16:creationId xmlns:a16="http://schemas.microsoft.com/office/drawing/2014/main" id="{66242600-E439-9315-E164-DD338369AE2E}"/>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6" name="TextBox 5">
            <a:extLst>
              <a:ext uri="{FF2B5EF4-FFF2-40B4-BE49-F238E27FC236}">
                <a16:creationId xmlns:a16="http://schemas.microsoft.com/office/drawing/2014/main" id="{462CA8F2-8E3A-E24F-421B-9E0373345D7B}"/>
              </a:ext>
            </a:extLst>
          </p:cNvPr>
          <p:cNvSpPr txBox="1"/>
          <p:nvPr/>
        </p:nvSpPr>
        <p:spPr>
          <a:xfrm>
            <a:off x="7783033" y="1283388"/>
            <a:ext cx="3790057" cy="338554"/>
          </a:xfrm>
          <a:prstGeom prst="rect">
            <a:avLst/>
          </a:prstGeom>
          <a:noFill/>
        </p:spPr>
        <p:txBody>
          <a:bodyPr wrap="square">
            <a:spAutoFit/>
          </a:bodyPr>
          <a:lstStyle/>
          <a:p>
            <a:pPr marL="0" marR="0">
              <a:spcBef>
                <a:spcPts val="600"/>
              </a:spcBef>
              <a:spcAft>
                <a:spcPts val="600"/>
              </a:spcAft>
              <a:buNone/>
            </a:pPr>
            <a:r>
              <a:rPr lang="en-US" sz="1600" b="1" dirty="0">
                <a:effectLst/>
                <a:latin typeface="Aptos" panose="020B0004020202020204" pitchFamily="34" charset="0"/>
                <a:ea typeface="MS Mincho" panose="02020609040205080304" pitchFamily="49" charset="-128"/>
                <a:cs typeface="Arial" panose="020B0604020202020204" pitchFamily="34" charset="0"/>
              </a:rPr>
              <a:t>Source: </a:t>
            </a:r>
            <a:r>
              <a:rPr lang="en-US" sz="1600" b="1" dirty="0">
                <a:effectLst/>
                <a:latin typeface="Aptos" panose="020B0004020202020204" pitchFamily="34" charset="0"/>
                <a:ea typeface="MS Mincho" panose="02020609040205080304" pitchFamily="49" charset="-128"/>
                <a:cs typeface="Times New Roman" panose="02020603050405020304" pitchFamily="18" charset="0"/>
              </a:rPr>
              <a:t>Joe’s Pond Association (2025)</a:t>
            </a:r>
            <a:r>
              <a:rPr lang="en-US" sz="1600" b="1" dirty="0">
                <a:effectLst/>
                <a:latin typeface="Aptos" panose="020B0004020202020204" pitchFamily="34" charset="0"/>
                <a:ea typeface="MS Mincho" panose="02020609040205080304" pitchFamily="49" charset="-128"/>
                <a:cs typeface="Arial" panose="020B0604020202020204" pitchFamily="34" charset="0"/>
              </a:rPr>
              <a:t> </a:t>
            </a:r>
          </a:p>
        </p:txBody>
      </p:sp>
    </p:spTree>
    <p:extLst>
      <p:ext uri="{BB962C8B-B14F-4D97-AF65-F5344CB8AC3E}">
        <p14:creationId xmlns:p14="http://schemas.microsoft.com/office/powerpoint/2010/main" val="1426151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10848-9B64-7BF7-A710-55F656DCC34F}"/>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6EEB9268-FB0E-F1A0-6513-4A9F57CB34AC}"/>
              </a:ext>
            </a:extLst>
          </p:cNvPr>
          <p:cNvSpPr txBox="1">
            <a:spLocks/>
          </p:cNvSpPr>
          <p:nvPr/>
        </p:nvSpPr>
        <p:spPr>
          <a:xfrm>
            <a:off x="5022112" y="182620"/>
            <a:ext cx="4242619" cy="369332"/>
          </a:xfrm>
          <a:prstGeom prst="rect">
            <a:avLst/>
          </a:prstGeom>
        </p:spPr>
        <p:txBody>
          <a:bodyPr anchor="ctr">
            <a:no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pPr>
              <a:lnSpc>
                <a:spcPct val="115000"/>
              </a:lnSpc>
            </a:pPr>
            <a:r>
              <a:rPr lang="en-US" sz="1600" b="0" dirty="0">
                <a:solidFill>
                  <a:schemeClr val="tx1"/>
                </a:solidFill>
                <a:latin typeface="+mn-lt"/>
              </a:rPr>
              <a:t>Source: USGS (2026)</a:t>
            </a:r>
          </a:p>
        </p:txBody>
      </p:sp>
      <p:sp>
        <p:nvSpPr>
          <p:cNvPr id="5" name="TextBox 4">
            <a:extLst>
              <a:ext uri="{FF2B5EF4-FFF2-40B4-BE49-F238E27FC236}">
                <a16:creationId xmlns:a16="http://schemas.microsoft.com/office/drawing/2014/main" id="{73F2628C-C3BF-75D4-F2CB-B120086CCEF8}"/>
              </a:ext>
            </a:extLst>
          </p:cNvPr>
          <p:cNvSpPr txBox="1"/>
          <p:nvPr/>
        </p:nvSpPr>
        <p:spPr>
          <a:xfrm>
            <a:off x="1857375" y="5572125"/>
            <a:ext cx="184731" cy="369332"/>
          </a:xfrm>
          <a:prstGeom prst="rect">
            <a:avLst/>
          </a:prstGeom>
          <a:noFill/>
        </p:spPr>
        <p:txBody>
          <a:bodyPr wrap="none" rtlCol="0">
            <a:spAutoFit/>
          </a:bodyPr>
          <a:lstStyle/>
          <a:p>
            <a:endParaRPr lang="en-US"/>
          </a:p>
        </p:txBody>
      </p:sp>
      <p:grpSp>
        <p:nvGrpSpPr>
          <p:cNvPr id="9" name="Group 8" descr="A collection of 12 line graphs showing February median flow rates (cubic feet per second per square mile) for various rivers from 1960 to 2025, with individual river names labeled above each graph. Each graph features a black flow line, a red trend line, and highlights significant flow spikes and overall trends, while the bottom right graph shows the average flow trend across all rivers in blue.">
            <a:extLst>
              <a:ext uri="{FF2B5EF4-FFF2-40B4-BE49-F238E27FC236}">
                <a16:creationId xmlns:a16="http://schemas.microsoft.com/office/drawing/2014/main" id="{C734ECE5-BEEC-2779-F3EB-DD02E304C5BB}"/>
              </a:ext>
            </a:extLst>
          </p:cNvPr>
          <p:cNvGrpSpPr/>
          <p:nvPr/>
        </p:nvGrpSpPr>
        <p:grpSpPr>
          <a:xfrm>
            <a:off x="4395019" y="569461"/>
            <a:ext cx="7430144" cy="5921253"/>
            <a:chOff x="4395019" y="569461"/>
            <a:chExt cx="7430144" cy="5921253"/>
          </a:xfrm>
        </p:grpSpPr>
        <p:pic>
          <p:nvPicPr>
            <p:cNvPr id="8" name="Picture 7" descr="CMeC_Logo_Horizontal.png">
              <a:extLst>
                <a:ext uri="{FF2B5EF4-FFF2-40B4-BE49-F238E27FC236}">
                  <a16:creationId xmlns:a16="http://schemas.microsoft.com/office/drawing/2014/main" id="{84A1FDEA-F44C-9AB2-FE34-38CE70BAC481}"/>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6" name="Picture 5">
              <a:extLst>
                <a:ext uri="{FF2B5EF4-FFF2-40B4-BE49-F238E27FC236}">
                  <a16:creationId xmlns:a16="http://schemas.microsoft.com/office/drawing/2014/main" id="{B830D289-9206-E515-6449-9991F9925DEE}"/>
                </a:ext>
              </a:extLst>
            </p:cNvPr>
            <p:cNvPicPr>
              <a:picLocks noChangeAspect="1"/>
            </p:cNvPicPr>
            <p:nvPr/>
          </p:nvPicPr>
          <p:blipFill>
            <a:blip r:embed="rId4"/>
            <a:stretch>
              <a:fillRect/>
            </a:stretch>
          </p:blipFill>
          <p:spPr>
            <a:xfrm>
              <a:off x="4395019" y="569461"/>
              <a:ext cx="7430144" cy="5921253"/>
            </a:xfrm>
            <a:prstGeom prst="rect">
              <a:avLst/>
            </a:prstGeom>
          </p:spPr>
        </p:pic>
        <p:sp>
          <p:nvSpPr>
            <p:cNvPr id="2" name="TextBox 1">
              <a:extLst>
                <a:ext uri="{FF2B5EF4-FFF2-40B4-BE49-F238E27FC236}">
                  <a16:creationId xmlns:a16="http://schemas.microsoft.com/office/drawing/2014/main" id="{B1FD950B-1CB8-FA29-7A43-7EE08D9D681E}"/>
                </a:ext>
              </a:extLst>
            </p:cNvPr>
            <p:cNvSpPr txBox="1"/>
            <p:nvPr/>
          </p:nvSpPr>
          <p:spPr>
            <a:xfrm>
              <a:off x="5641848" y="5010912"/>
              <a:ext cx="1307592" cy="276999"/>
            </a:xfrm>
            <a:prstGeom prst="rect">
              <a:avLst/>
            </a:prstGeom>
            <a:solidFill>
              <a:schemeClr val="bg1"/>
            </a:solidFill>
          </p:spPr>
          <p:txBody>
            <a:bodyPr wrap="square" rtlCol="0">
              <a:spAutoFit/>
            </a:bodyPr>
            <a:lstStyle/>
            <a:p>
              <a:pPr algn="ctr"/>
              <a:r>
                <a:rPr lang="en-US" sz="1200" b="1" dirty="0">
                  <a:latin typeface="Aptos Narrow" panose="020B0004020202020204" pitchFamily="34" charset="0"/>
                </a:rPr>
                <a:t>Missisquoi East</a:t>
              </a:r>
            </a:p>
          </p:txBody>
        </p:sp>
        <p:sp>
          <p:nvSpPr>
            <p:cNvPr id="7" name="Rectangle 6">
              <a:extLst>
                <a:ext uri="{FF2B5EF4-FFF2-40B4-BE49-F238E27FC236}">
                  <a16:creationId xmlns:a16="http://schemas.microsoft.com/office/drawing/2014/main" id="{F38AA588-8837-E4F3-CDE4-B11F77750532}"/>
                </a:ext>
              </a:extLst>
            </p:cNvPr>
            <p:cNvSpPr/>
            <p:nvPr/>
          </p:nvSpPr>
          <p:spPr>
            <a:xfrm>
              <a:off x="10296144" y="3530087"/>
              <a:ext cx="905256" cy="173233"/>
            </a:xfrm>
            <a:prstGeom prst="rect">
              <a:avLst/>
            </a:prstGeom>
            <a:solidFill>
              <a:srgbClr val="E7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F83F17F-B6EF-EEBD-F42F-7D1452B21EE3}"/>
                </a:ext>
              </a:extLst>
            </p:cNvPr>
            <p:cNvSpPr txBox="1"/>
            <p:nvPr/>
          </p:nvSpPr>
          <p:spPr>
            <a:xfrm>
              <a:off x="10224606" y="3478203"/>
              <a:ext cx="1307592" cy="276999"/>
            </a:xfrm>
            <a:prstGeom prst="rect">
              <a:avLst/>
            </a:prstGeom>
            <a:noFill/>
          </p:spPr>
          <p:txBody>
            <a:bodyPr wrap="square" rtlCol="0">
              <a:spAutoFit/>
            </a:bodyPr>
            <a:lstStyle/>
            <a:p>
              <a:pPr algn="ctr"/>
              <a:r>
                <a:rPr lang="en-US" sz="1200" b="1" dirty="0">
                  <a:latin typeface="Aptos Narrow" panose="020B0004020202020204" pitchFamily="34" charset="0"/>
                </a:rPr>
                <a:t>Missisquoi NT</a:t>
              </a:r>
            </a:p>
          </p:txBody>
        </p:sp>
      </p:grpSp>
      <p:sp>
        <p:nvSpPr>
          <p:cNvPr id="10" name="TextBox 9">
            <a:extLst>
              <a:ext uri="{FF2B5EF4-FFF2-40B4-BE49-F238E27FC236}">
                <a16:creationId xmlns:a16="http://schemas.microsoft.com/office/drawing/2014/main" id="{362D6805-C4AB-5352-F7A7-0BBF39236DE5}"/>
              </a:ext>
            </a:extLst>
          </p:cNvPr>
          <p:cNvSpPr txBox="1"/>
          <p:nvPr/>
        </p:nvSpPr>
        <p:spPr>
          <a:xfrm>
            <a:off x="229184" y="367286"/>
            <a:ext cx="4462130" cy="5570756"/>
          </a:xfrm>
          <a:prstGeom prst="rect">
            <a:avLst/>
          </a:prstGeom>
          <a:noFill/>
        </p:spPr>
        <p:txBody>
          <a:bodyPr wrap="square">
            <a:spAutoFit/>
          </a:bodyPr>
          <a:lstStyle/>
          <a:p>
            <a:r>
              <a:rPr lang="en-US" sz="3600" b="1" i="1" dirty="0">
                <a:solidFill>
                  <a:schemeClr val="tx2"/>
                </a:solidFill>
                <a:effectLst/>
                <a:latin typeface="+mj-lt"/>
                <a:ea typeface="MS Mincho" panose="02020609040205080304" pitchFamily="49" charset="-128"/>
                <a:cs typeface="Arial" panose="020B0604020202020204" pitchFamily="34" charset="0"/>
              </a:rPr>
              <a:t>Figure 9-9 </a:t>
            </a:r>
          </a:p>
          <a:p>
            <a:r>
              <a:rPr lang="en-US" sz="2000" b="1" i="1" dirty="0">
                <a:solidFill>
                  <a:schemeClr val="tx2"/>
                </a:solidFill>
              </a:rPr>
              <a:t>February median flow (cubic feet per second) in gauged rivers across Vermont (n=11) from 1960–2025. The bottom right panel averaged and normalized February median flow by drainage basin area (square miles) to allow for comparability across all streams. Sen slope calculations with annual data used to determine rate of change, with Mann-Kendall p-value to determine the significance of such trends. Significant trends (p&lt;0.05) were found in the Moose River, Ayers Brook, White River, and the East Orange Branch, as indicated by a red asterisk.</a:t>
            </a:r>
          </a:p>
        </p:txBody>
      </p:sp>
    </p:spTree>
    <p:extLst>
      <p:ext uri="{BB962C8B-B14F-4D97-AF65-F5344CB8AC3E}">
        <p14:creationId xmlns:p14="http://schemas.microsoft.com/office/powerpoint/2010/main" val="4184934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DAA62-8C96-A662-5686-E53A7F8043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FAB479-A363-7D5F-03E1-738220142BB9}"/>
              </a:ext>
            </a:extLst>
          </p:cNvPr>
          <p:cNvSpPr>
            <a:spLocks noGrp="1"/>
          </p:cNvSpPr>
          <p:nvPr>
            <p:ph type="ctrTitle"/>
          </p:nvPr>
        </p:nvSpPr>
        <p:spPr/>
        <p:txBody>
          <a:bodyPr lIns="91440" tIns="45720" rIns="91440" bIns="45720" anchor="b"/>
          <a:lstStyle/>
          <a:p>
            <a:r>
              <a:rPr lang="en-US" dirty="0"/>
              <a:t>9.4 Summer</a:t>
            </a:r>
          </a:p>
        </p:txBody>
      </p:sp>
      <p:sp>
        <p:nvSpPr>
          <p:cNvPr id="9" name="Subtitle 8">
            <a:extLst>
              <a:ext uri="{FF2B5EF4-FFF2-40B4-BE49-F238E27FC236}">
                <a16:creationId xmlns:a16="http://schemas.microsoft.com/office/drawing/2014/main" id="{240D7E57-478D-8BF9-3B37-3F4B28B15100}"/>
              </a:ext>
            </a:extLst>
          </p:cNvPr>
          <p:cNvSpPr>
            <a:spLocks noGrp="1"/>
          </p:cNvSpPr>
          <p:nvPr>
            <p:ph type="subTitle" idx="1"/>
          </p:nvPr>
        </p:nvSpPr>
        <p:spPr/>
        <p:txBody>
          <a:bodyPr/>
          <a:lstStyle/>
          <a:p>
            <a:endParaRPr lang="en-US"/>
          </a:p>
        </p:txBody>
      </p:sp>
      <p:grpSp>
        <p:nvGrpSpPr>
          <p:cNvPr id="7" name="Group 6">
            <a:extLst>
              <a:ext uri="{FF2B5EF4-FFF2-40B4-BE49-F238E27FC236}">
                <a16:creationId xmlns:a16="http://schemas.microsoft.com/office/drawing/2014/main" id="{B6E4C6E7-8D58-0F7C-28AA-82EA77ABD33F}"/>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163EA191-76E8-77D6-CB2D-C6C5ED297305}"/>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433CC385-BA30-766A-EF61-555E061B9159}"/>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87B37EF6-0AE6-F60E-4387-ED53C50155C5}"/>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271875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B5CEF-DB36-1ACA-BF26-980144480A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4C5FC9-4C77-47E0-046F-275CA7ED6F3A}"/>
              </a:ext>
            </a:extLst>
          </p:cNvPr>
          <p:cNvSpPr>
            <a:spLocks noGrp="1"/>
          </p:cNvSpPr>
          <p:nvPr>
            <p:ph type="title"/>
          </p:nvPr>
        </p:nvSpPr>
        <p:spPr>
          <a:xfrm>
            <a:off x="601239" y="564950"/>
            <a:ext cx="11067002" cy="778075"/>
          </a:xfrm>
        </p:spPr>
        <p:txBody>
          <a:bodyPr>
            <a:noAutofit/>
          </a:bodyPr>
          <a:lstStyle/>
          <a:p>
            <a:r>
              <a:rPr lang="en-US" dirty="0"/>
              <a:t>Figure 9-10 </a:t>
            </a:r>
            <a:br>
              <a:rPr lang="en-US" sz="2800" dirty="0"/>
            </a:br>
            <a:r>
              <a:rPr lang="en-US" sz="2800" dirty="0"/>
              <a:t>A sign communicating that a swimming area is closed due to cyanobacteria </a:t>
            </a:r>
            <a:endParaRPr lang="en-US" sz="2000" dirty="0"/>
          </a:p>
        </p:txBody>
      </p:sp>
      <p:pic>
        <p:nvPicPr>
          <p:cNvPr id="8" name="Picture 7" descr="CMeC_Logo_Horizontal.png">
            <a:extLst>
              <a:ext uri="{FF2B5EF4-FFF2-40B4-BE49-F238E27FC236}">
                <a16:creationId xmlns:a16="http://schemas.microsoft.com/office/drawing/2014/main" id="{D3BEBEDC-518C-64B3-D4FB-1B8751A9090F}"/>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4" name="Title 2">
            <a:extLst>
              <a:ext uri="{FF2B5EF4-FFF2-40B4-BE49-F238E27FC236}">
                <a16:creationId xmlns:a16="http://schemas.microsoft.com/office/drawing/2014/main" id="{EE28BC6B-0BBF-1715-D570-2C1C1DE926B3}"/>
              </a:ext>
            </a:extLst>
          </p:cNvPr>
          <p:cNvSpPr txBox="1">
            <a:spLocks/>
          </p:cNvSpPr>
          <p:nvPr/>
        </p:nvSpPr>
        <p:spPr>
          <a:xfrm>
            <a:off x="601239" y="5367753"/>
            <a:ext cx="11067002" cy="778075"/>
          </a:xfrm>
          <a:prstGeom prst="rect">
            <a:avLst/>
          </a:prstGeom>
        </p:spPr>
        <p:txBody>
          <a:bodyPr anchor="ctr">
            <a:no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r>
              <a:rPr lang="en-US" sz="1800" dirty="0">
                <a:latin typeface="+mn-lt"/>
              </a:rPr>
              <a:t>Source: Glenn Russell via </a:t>
            </a:r>
            <a:r>
              <a:rPr lang="en-US" sz="1800" dirty="0" err="1">
                <a:latin typeface="+mn-lt"/>
              </a:rPr>
              <a:t>VTDigger</a:t>
            </a:r>
            <a:r>
              <a:rPr lang="en-US" sz="1800" dirty="0">
                <a:latin typeface="+mn-lt"/>
              </a:rPr>
              <a:t> (2025)</a:t>
            </a:r>
          </a:p>
        </p:txBody>
      </p:sp>
      <p:sp>
        <p:nvSpPr>
          <p:cNvPr id="5" name="TextBox 4">
            <a:extLst>
              <a:ext uri="{FF2B5EF4-FFF2-40B4-BE49-F238E27FC236}">
                <a16:creationId xmlns:a16="http://schemas.microsoft.com/office/drawing/2014/main" id="{FE3FA109-5E7C-FC16-A807-0B40857B6C88}"/>
              </a:ext>
            </a:extLst>
          </p:cNvPr>
          <p:cNvSpPr txBox="1"/>
          <p:nvPr/>
        </p:nvSpPr>
        <p:spPr>
          <a:xfrm>
            <a:off x="1857375" y="5572125"/>
            <a:ext cx="184731" cy="369332"/>
          </a:xfrm>
          <a:prstGeom prst="rect">
            <a:avLst/>
          </a:prstGeom>
          <a:noFill/>
        </p:spPr>
        <p:txBody>
          <a:bodyPr wrap="none" rtlCol="0">
            <a:spAutoFit/>
          </a:bodyPr>
          <a:lstStyle/>
          <a:p>
            <a:endParaRPr lang="en-US"/>
          </a:p>
        </p:txBody>
      </p:sp>
      <p:pic>
        <p:nvPicPr>
          <p:cNvPr id="6" name="Picture 5" descr="A sign by a lakeshore reads &quot;Attention: Swimming Area Closed&quot; due to cyanobacteria, warning people and pets to stay out of the water.">
            <a:extLst>
              <a:ext uri="{FF2B5EF4-FFF2-40B4-BE49-F238E27FC236}">
                <a16:creationId xmlns:a16="http://schemas.microsoft.com/office/drawing/2014/main" id="{2A1FF873-EEE3-9676-6774-33C79AB80C7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1052" y="1343024"/>
            <a:ext cx="6353311" cy="4223709"/>
          </a:xfrm>
          <a:prstGeom prst="rect">
            <a:avLst/>
          </a:prstGeom>
          <a:noFill/>
          <a:ln>
            <a:noFill/>
          </a:ln>
        </p:spPr>
      </p:pic>
    </p:spTree>
    <p:extLst>
      <p:ext uri="{BB962C8B-B14F-4D97-AF65-F5344CB8AC3E}">
        <p14:creationId xmlns:p14="http://schemas.microsoft.com/office/powerpoint/2010/main" val="2608930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7CFEB-77F2-C8F2-2520-86135E1482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2F3997-9234-F1FB-F1A6-4A17A439D64B}"/>
              </a:ext>
            </a:extLst>
          </p:cNvPr>
          <p:cNvSpPr>
            <a:spLocks noGrp="1"/>
          </p:cNvSpPr>
          <p:nvPr>
            <p:ph type="ctrTitle"/>
          </p:nvPr>
        </p:nvSpPr>
        <p:spPr/>
        <p:txBody>
          <a:bodyPr lIns="91440" tIns="45720" rIns="91440" bIns="45720" anchor="b"/>
          <a:lstStyle/>
          <a:p>
            <a:r>
              <a:rPr lang="en-US"/>
              <a:t>9.5 Fall</a:t>
            </a:r>
            <a:endParaRPr lang="en-US" dirty="0"/>
          </a:p>
        </p:txBody>
      </p:sp>
      <p:sp>
        <p:nvSpPr>
          <p:cNvPr id="9" name="Subtitle 8">
            <a:extLst>
              <a:ext uri="{FF2B5EF4-FFF2-40B4-BE49-F238E27FC236}">
                <a16:creationId xmlns:a16="http://schemas.microsoft.com/office/drawing/2014/main" id="{B672C9E7-CFDA-EFBD-47F6-D8F2E32E8FE4}"/>
              </a:ext>
            </a:extLst>
          </p:cNvPr>
          <p:cNvSpPr>
            <a:spLocks noGrp="1"/>
          </p:cNvSpPr>
          <p:nvPr>
            <p:ph type="subTitle" idx="1"/>
          </p:nvPr>
        </p:nvSpPr>
        <p:spPr/>
        <p:txBody>
          <a:bodyPr/>
          <a:lstStyle/>
          <a:p>
            <a:endParaRPr lang="en-US"/>
          </a:p>
        </p:txBody>
      </p:sp>
      <p:grpSp>
        <p:nvGrpSpPr>
          <p:cNvPr id="7" name="Group 6">
            <a:extLst>
              <a:ext uri="{FF2B5EF4-FFF2-40B4-BE49-F238E27FC236}">
                <a16:creationId xmlns:a16="http://schemas.microsoft.com/office/drawing/2014/main" id="{72278EF1-F72D-4ED9-5A02-F5841F25544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DB2B6292-1D4B-8A53-0755-43368FBC520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568D4F0B-D61C-F2CD-1C45-45F965C377C0}"/>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00A523B3-7237-4C90-4830-4122F56643C7}"/>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115776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F33B3-B199-FBE9-B511-0AE9840751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F4D373-243A-661C-1156-317ED6716E04}"/>
              </a:ext>
            </a:extLst>
          </p:cNvPr>
          <p:cNvSpPr>
            <a:spLocks noGrp="1"/>
          </p:cNvSpPr>
          <p:nvPr>
            <p:ph type="title"/>
          </p:nvPr>
        </p:nvSpPr>
        <p:spPr>
          <a:xfrm>
            <a:off x="601239" y="500272"/>
            <a:ext cx="11067002" cy="778075"/>
          </a:xfrm>
        </p:spPr>
        <p:txBody>
          <a:bodyPr>
            <a:noAutofit/>
          </a:bodyPr>
          <a:lstStyle/>
          <a:p>
            <a:r>
              <a:rPr lang="en-US" i="1" dirty="0"/>
              <a:t>Figure 9-11 </a:t>
            </a:r>
            <a:br>
              <a:rPr lang="en-US" i="1" dirty="0"/>
            </a:br>
            <a:r>
              <a:rPr lang="en-US" sz="2800" i="1" dirty="0"/>
              <a:t>Fall foliage in Vermont draws visitors to the state</a:t>
            </a:r>
            <a:endParaRPr lang="en-US" sz="2000" i="1" dirty="0"/>
          </a:p>
        </p:txBody>
      </p:sp>
      <p:pic>
        <p:nvPicPr>
          <p:cNvPr id="8" name="Picture 7" descr="CMeC_Logo_Horizontal.png">
            <a:extLst>
              <a:ext uri="{FF2B5EF4-FFF2-40B4-BE49-F238E27FC236}">
                <a16:creationId xmlns:a16="http://schemas.microsoft.com/office/drawing/2014/main" id="{CDF76358-8912-5C03-74FB-8F8E91AF8550}"/>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4" name="Title 2">
            <a:extLst>
              <a:ext uri="{FF2B5EF4-FFF2-40B4-BE49-F238E27FC236}">
                <a16:creationId xmlns:a16="http://schemas.microsoft.com/office/drawing/2014/main" id="{3A86A398-010B-556E-245E-906964001019}"/>
              </a:ext>
            </a:extLst>
          </p:cNvPr>
          <p:cNvSpPr txBox="1">
            <a:spLocks/>
          </p:cNvSpPr>
          <p:nvPr/>
        </p:nvSpPr>
        <p:spPr>
          <a:xfrm>
            <a:off x="601239" y="5367753"/>
            <a:ext cx="11067002" cy="778075"/>
          </a:xfrm>
          <a:prstGeom prst="rect">
            <a:avLst/>
          </a:prstGeom>
        </p:spPr>
        <p:txBody>
          <a:bodyPr anchor="ctr">
            <a:noAutofit/>
          </a:bodyPr>
          <a:lstStyle>
            <a:lvl1pPr algn="l" defTabSz="914400" rtl="0" eaLnBrk="1" latinLnBrk="0" hangingPunct="1">
              <a:lnSpc>
                <a:spcPct val="90000"/>
              </a:lnSpc>
              <a:spcBef>
                <a:spcPct val="0"/>
              </a:spcBef>
              <a:buNone/>
              <a:defRPr sz="3600" b="1" i="0" kern="1200">
                <a:solidFill>
                  <a:srgbClr val="154734"/>
                </a:solidFill>
                <a:latin typeface="+mj-lt"/>
                <a:ea typeface="+mj-ea"/>
                <a:cs typeface="Times New Roman" panose="02020603050405020304" pitchFamily="18" charset="0"/>
              </a:defRPr>
            </a:lvl1pPr>
          </a:lstStyle>
          <a:p>
            <a:r>
              <a:rPr lang="en-US" sz="1800" dirty="0">
                <a:latin typeface="+mn-lt"/>
              </a:rPr>
              <a:t>Source: UVM Spatial Analysis Lab (2023)</a:t>
            </a:r>
          </a:p>
        </p:txBody>
      </p:sp>
      <p:sp>
        <p:nvSpPr>
          <p:cNvPr id="5" name="TextBox 4">
            <a:extLst>
              <a:ext uri="{FF2B5EF4-FFF2-40B4-BE49-F238E27FC236}">
                <a16:creationId xmlns:a16="http://schemas.microsoft.com/office/drawing/2014/main" id="{CF283A3D-D7CB-EBBD-3254-A2120D221E22}"/>
              </a:ext>
            </a:extLst>
          </p:cNvPr>
          <p:cNvSpPr txBox="1"/>
          <p:nvPr/>
        </p:nvSpPr>
        <p:spPr>
          <a:xfrm>
            <a:off x="1857375" y="5572125"/>
            <a:ext cx="184731" cy="369332"/>
          </a:xfrm>
          <a:prstGeom prst="rect">
            <a:avLst/>
          </a:prstGeom>
          <a:noFill/>
        </p:spPr>
        <p:txBody>
          <a:bodyPr wrap="none" rtlCol="0">
            <a:spAutoFit/>
          </a:bodyPr>
          <a:lstStyle/>
          <a:p>
            <a:endParaRPr lang="en-US"/>
          </a:p>
        </p:txBody>
      </p:sp>
      <p:pic>
        <p:nvPicPr>
          <p:cNvPr id="2" name="Picture 1" descr="Photograph of a mountainous landscape in Vermont during autumn showcasing vibrant fall foliage in shades of orange, red, and green across rolling hills. Distant mountain ranges under a partly cloudy sky create depth and highlight seasonal transition.">
            <a:extLst>
              <a:ext uri="{FF2B5EF4-FFF2-40B4-BE49-F238E27FC236}">
                <a16:creationId xmlns:a16="http://schemas.microsoft.com/office/drawing/2014/main" id="{5DCB80A6-BD50-8AFD-1E18-78F26A2097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9740" y="1482718"/>
            <a:ext cx="8051801" cy="3892564"/>
          </a:xfrm>
          <a:prstGeom prst="rect">
            <a:avLst/>
          </a:prstGeom>
        </p:spPr>
      </p:pic>
    </p:spTree>
    <p:extLst>
      <p:ext uri="{BB962C8B-B14F-4D97-AF65-F5344CB8AC3E}">
        <p14:creationId xmlns:p14="http://schemas.microsoft.com/office/powerpoint/2010/main" val="2607871259"/>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0" ma:contentTypeDescription="Create a new document." ma:contentTypeScope="" ma:versionID="c4a3fa25aba021b96e3b5a0897bd01e0">
  <xsd:schema xmlns:xsd="http://www.w3.org/2001/XMLSchema" xmlns:xs="http://www.w3.org/2001/XMLSchema" xmlns:p="http://schemas.microsoft.com/office/2006/metadata/properties" xmlns:ns2="9d4f71dd-dfa9-4610-8a13-3f40ac84ca7b" targetNamespace="http://schemas.microsoft.com/office/2006/metadata/properties" ma:root="true" ma:fieldsID="17f8dc640796715562e4de86491a91db"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413AD4-741F-4F1E-8C6B-35B3DB54C670}">
  <ds:schemaRefs>
    <ds:schemaRef ds:uri="http://purl.org/dc/elements/1.1/"/>
    <ds:schemaRef ds:uri="http://www.w3.org/XML/1998/namespace"/>
    <ds:schemaRef ds:uri="http://schemas.microsoft.com/office/2006/metadata/properties"/>
    <ds:schemaRef ds:uri="http://schemas.microsoft.com/office/2006/documentManagement/types"/>
    <ds:schemaRef ds:uri="6f8842df-ab26-4876-969b-d2399cad8d59"/>
    <ds:schemaRef ds:uri="http://schemas.microsoft.com/office/infopath/2007/PartnerControls"/>
    <ds:schemaRef ds:uri="5104b7e5-f5c7-4deb-b6b1-492b71c5d56d"/>
    <ds:schemaRef ds:uri="http://purl.org/dc/dcmitype/"/>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3.xml><?xml version="1.0" encoding="utf-8"?>
<ds:datastoreItem xmlns:ds="http://schemas.openxmlformats.org/officeDocument/2006/customXml" ds:itemID="{50723549-8387-4A24-9D64-8E17DD92C7A5}"/>
</file>

<file path=docProps/app.xml><?xml version="1.0" encoding="utf-8"?>
<Properties xmlns="http://schemas.openxmlformats.org/officeDocument/2006/extended-properties" xmlns:vt="http://schemas.openxmlformats.org/officeDocument/2006/docPropsVTypes">
  <Template>University of Vermont Exec Template 22</Template>
  <TotalTime>44</TotalTime>
  <Words>701</Words>
  <Application>Microsoft Office PowerPoint</Application>
  <PresentationFormat>Widescreen</PresentationFormat>
  <Paragraphs>45</Paragraphs>
  <Slides>16</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Aptos</vt:lpstr>
      <vt:lpstr>Aptos Display</vt:lpstr>
      <vt:lpstr>Aptos Narrow</vt:lpstr>
      <vt:lpstr>Arial</vt:lpstr>
      <vt:lpstr>Century Gothic</vt:lpstr>
      <vt:lpstr>Frank Ruhl Libre</vt:lpstr>
      <vt:lpstr>Lora SemiBold</vt:lpstr>
      <vt:lpstr>Poppins Medium</vt:lpstr>
      <vt:lpstr>Times New Roman</vt:lpstr>
      <vt:lpstr>University of Vermont Exec Template 22</vt:lpstr>
      <vt:lpstr>9 Outdoor Recreation and Tourism</vt:lpstr>
      <vt:lpstr>9.2 Background</vt:lpstr>
      <vt:lpstr>Figure 9-1 Top ten  activities by participation according to a representative survey of Vermonters</vt:lpstr>
      <vt:lpstr>PowerPoint Presentation</vt:lpstr>
      <vt:lpstr>Figure 9-3  Nominal values of Vermont taxable receipts for meals, rooms, and alcohol from 2020-2025 by season </vt:lpstr>
      <vt:lpstr>Figure 9-4  Value-Added Composition of Outdoor Recreation Activities in Vermont</vt:lpstr>
      <vt:lpstr>PowerPoint Presentation</vt:lpstr>
      <vt:lpstr>PowerPoint Presentation</vt:lpstr>
      <vt:lpstr>9.2 Winter</vt:lpstr>
      <vt:lpstr>Figure 9-7. Participation by Vermonters in common winter recreation activities, as a percent of respondents </vt:lpstr>
      <vt:lpstr>Figure 9-8 Day of the year when the ice at Joe’s Pond melts, as recorded by a citizen-led monitoring system in place since 1988; dotted line shows the linear trend</vt:lpstr>
      <vt:lpstr>PowerPoint Presentation</vt:lpstr>
      <vt:lpstr>9.4 Summer</vt:lpstr>
      <vt:lpstr>Figure 9-10  A sign communicating that a swimming area is closed due to cyanobacteria </vt:lpstr>
      <vt:lpstr>9.5 Fall</vt:lpstr>
      <vt:lpstr>Figure 9-11  Fall foliage in Vermont draws visitors to the state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1</cp:revision>
  <dcterms:created xsi:type="dcterms:W3CDTF">2024-02-13T17:54:54Z</dcterms:created>
  <dcterms:modified xsi:type="dcterms:W3CDTF">2026-09-10T20:48:50Z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ies>
</file>