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57" r:id="rId5"/>
    <p:sldId id="264" r:id="rId6"/>
    <p:sldId id="302" r:id="rId7"/>
    <p:sldId id="291" r:id="rId8"/>
    <p:sldId id="290" r:id="rId9"/>
    <p:sldId id="283" r:id="rId10"/>
    <p:sldId id="284" r:id="rId11"/>
    <p:sldId id="292" r:id="rId12"/>
    <p:sldId id="286" r:id="rId13"/>
    <p:sldId id="288" r:id="rId14"/>
    <p:sldId id="294" r:id="rId15"/>
    <p:sldId id="293" r:id="rId16"/>
    <p:sldId id="301" r:id="rId17"/>
    <p:sldId id="298" r:id="rId18"/>
    <p:sldId id="300" r:id="rId19"/>
    <p:sldId id="263" r:id="rId20"/>
    <p:sldId id="295" r:id="rId21"/>
    <p:sldId id="296" r:id="rId22"/>
    <p:sldId id="297" r:id="rId23"/>
    <p:sldId id="28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B0E0"/>
    <a:srgbClr val="154734"/>
    <a:srgbClr val="E8E8E8"/>
    <a:srgbClr val="FFFFFF"/>
    <a:srgbClr val="006B51"/>
    <a:srgbClr val="4195D1"/>
    <a:srgbClr val="FFD100"/>
    <a:srgbClr val="72B0E0"/>
    <a:srgbClr val="FFC400"/>
    <a:srgbClr val="367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5D963-E294-4ED9-942B-ED4FF4B23A96}" v="3" dt="2026-09-10T21:13:48.6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56"/>
  </p:normalViewPr>
  <p:slideViewPr>
    <p:cSldViewPr snapToGrid="0">
      <p:cViewPr varScale="1">
        <p:scale>
          <a:sx n="45" d="100"/>
          <a:sy n="45" d="100"/>
        </p:scale>
        <p:origin x="54" y="13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Peplinski" userId="732f42bb-9f3f-4980-bf23-3efc4903f968" providerId="ADAL" clId="{2AE89452-0B97-40B9-A600-317EB70F3717}"/>
    <pc:docChg chg="undo redo custSel addSld delSld modSld sldOrd">
      <pc:chgData name="Hannah Peplinski" userId="732f42bb-9f3f-4980-bf23-3efc4903f968" providerId="ADAL" clId="{2AE89452-0B97-40B9-A600-317EB70F3717}" dt="2026-09-10T21:16:33.421" v="1746" actId="207"/>
      <pc:docMkLst>
        <pc:docMk/>
      </pc:docMkLst>
      <pc:sldChg chg="addSp delSp modSp mod">
        <pc:chgData name="Hannah Peplinski" userId="732f42bb-9f3f-4980-bf23-3efc4903f968" providerId="ADAL" clId="{2AE89452-0B97-40B9-A600-317EB70F3717}" dt="2026-09-10T21:05:09.784" v="1564" actId="1076"/>
        <pc:sldMkLst>
          <pc:docMk/>
          <pc:sldMk cId="3428002693" sldId="284"/>
        </pc:sldMkLst>
        <pc:spChg chg="del">
          <ac:chgData name="Hannah Peplinski" userId="732f42bb-9f3f-4980-bf23-3efc4903f968" providerId="ADAL" clId="{2AE89452-0B97-40B9-A600-317EB70F3717}" dt="2026-09-10T21:03:41.800" v="1544" actId="478"/>
          <ac:spMkLst>
            <pc:docMk/>
            <pc:sldMk cId="3428002693" sldId="284"/>
            <ac:spMk id="3" creationId="{AF68E671-88CC-EF5B-B8E5-B4772E80D278}"/>
          </ac:spMkLst>
        </pc:spChg>
        <pc:spChg chg="add del mod">
          <ac:chgData name="Hannah Peplinski" userId="732f42bb-9f3f-4980-bf23-3efc4903f968" providerId="ADAL" clId="{2AE89452-0B97-40B9-A600-317EB70F3717}" dt="2026-09-10T21:03:43.838" v="1545" actId="478"/>
          <ac:spMkLst>
            <pc:docMk/>
            <pc:sldMk cId="3428002693" sldId="284"/>
            <ac:spMk id="9" creationId="{140A1CA1-9386-61B4-15AC-D7621656C9E2}"/>
          </ac:spMkLst>
        </pc:spChg>
        <pc:spChg chg="add mod">
          <ac:chgData name="Hannah Peplinski" userId="732f42bb-9f3f-4980-bf23-3efc4903f968" providerId="ADAL" clId="{2AE89452-0B97-40B9-A600-317EB70F3717}" dt="2026-09-10T21:04:57.214" v="1560" actId="1076"/>
          <ac:spMkLst>
            <pc:docMk/>
            <pc:sldMk cId="3428002693" sldId="284"/>
            <ac:spMk id="11" creationId="{008A6DFF-2E03-47B3-91D1-7224174B27F5}"/>
          </ac:spMkLst>
        </pc:spChg>
        <pc:picChg chg="mod">
          <ac:chgData name="Hannah Peplinski" userId="732f42bb-9f3f-4980-bf23-3efc4903f968" providerId="ADAL" clId="{2AE89452-0B97-40B9-A600-317EB70F3717}" dt="2026-09-10T21:05:09.784" v="1564" actId="1076"/>
          <ac:picMkLst>
            <pc:docMk/>
            <pc:sldMk cId="3428002693" sldId="284"/>
            <ac:picMk id="4" creationId="{4861CDA3-FAC9-CFE2-5EBC-DA621230454A}"/>
          </ac:picMkLst>
        </pc:picChg>
      </pc:sldChg>
      <pc:sldChg chg="addSp delSp modSp mod">
        <pc:chgData name="Hannah Peplinski" userId="732f42bb-9f3f-4980-bf23-3efc4903f968" providerId="ADAL" clId="{2AE89452-0B97-40B9-A600-317EB70F3717}" dt="2026-09-10T21:16:33.421" v="1746" actId="207"/>
        <pc:sldMkLst>
          <pc:docMk/>
          <pc:sldMk cId="3137066684" sldId="285"/>
        </pc:sldMkLst>
        <pc:spChg chg="del">
          <ac:chgData name="Hannah Peplinski" userId="732f42bb-9f3f-4980-bf23-3efc4903f968" providerId="ADAL" clId="{2AE89452-0B97-40B9-A600-317EB70F3717}" dt="2026-09-10T21:15:48.686" v="1733" actId="478"/>
          <ac:spMkLst>
            <pc:docMk/>
            <pc:sldMk cId="3137066684" sldId="285"/>
            <ac:spMk id="3" creationId="{532F68B6-4F83-73B6-813B-CC14E96228B0}"/>
          </ac:spMkLst>
        </pc:spChg>
        <pc:spChg chg="add del mod">
          <ac:chgData name="Hannah Peplinski" userId="732f42bb-9f3f-4980-bf23-3efc4903f968" providerId="ADAL" clId="{2AE89452-0B97-40B9-A600-317EB70F3717}" dt="2026-09-10T21:15:49.913" v="1734" actId="478"/>
          <ac:spMkLst>
            <pc:docMk/>
            <pc:sldMk cId="3137066684" sldId="285"/>
            <ac:spMk id="9" creationId="{01683E25-7320-5F5B-E8F3-C0A9E2260042}"/>
          </ac:spMkLst>
        </pc:spChg>
        <pc:spChg chg="add mod">
          <ac:chgData name="Hannah Peplinski" userId="732f42bb-9f3f-4980-bf23-3efc4903f968" providerId="ADAL" clId="{2AE89452-0B97-40B9-A600-317EB70F3717}" dt="2026-09-10T21:16:11.124" v="1742" actId="403"/>
          <ac:spMkLst>
            <pc:docMk/>
            <pc:sldMk cId="3137066684" sldId="285"/>
            <ac:spMk id="11" creationId="{0EBF719D-4DFB-6FE2-756C-07BE6121B6A5}"/>
          </ac:spMkLst>
        </pc:spChg>
        <pc:spChg chg="add mod">
          <ac:chgData name="Hannah Peplinski" userId="732f42bb-9f3f-4980-bf23-3efc4903f968" providerId="ADAL" clId="{2AE89452-0B97-40B9-A600-317EB70F3717}" dt="2026-09-10T21:16:33.421" v="1746" actId="207"/>
          <ac:spMkLst>
            <pc:docMk/>
            <pc:sldMk cId="3137066684" sldId="285"/>
            <ac:spMk id="13" creationId="{B84F055D-768A-3529-2200-E2A8F54D444E}"/>
          </ac:spMkLst>
        </pc:spChg>
      </pc:sldChg>
      <pc:sldChg chg="addSp delSp modSp mod">
        <pc:chgData name="Hannah Peplinski" userId="732f42bb-9f3f-4980-bf23-3efc4903f968" providerId="ADAL" clId="{2AE89452-0B97-40B9-A600-317EB70F3717}" dt="2026-09-10T21:06:08.828" v="1575" actId="1076"/>
        <pc:sldMkLst>
          <pc:docMk/>
          <pc:sldMk cId="3761411086" sldId="286"/>
        </pc:sldMkLst>
        <pc:spChg chg="del">
          <ac:chgData name="Hannah Peplinski" userId="732f42bb-9f3f-4980-bf23-3efc4903f968" providerId="ADAL" clId="{2AE89452-0B97-40B9-A600-317EB70F3717}" dt="2026-09-10T21:05:40.973" v="1567" actId="478"/>
          <ac:spMkLst>
            <pc:docMk/>
            <pc:sldMk cId="3761411086" sldId="286"/>
            <ac:spMk id="3" creationId="{1D0C3760-FAB9-9FC5-044F-E62FC3159CBC}"/>
          </ac:spMkLst>
        </pc:spChg>
        <pc:spChg chg="add del mod">
          <ac:chgData name="Hannah Peplinski" userId="732f42bb-9f3f-4980-bf23-3efc4903f968" providerId="ADAL" clId="{2AE89452-0B97-40B9-A600-317EB70F3717}" dt="2026-09-10T21:05:44.603" v="1568" actId="478"/>
          <ac:spMkLst>
            <pc:docMk/>
            <pc:sldMk cId="3761411086" sldId="286"/>
            <ac:spMk id="9" creationId="{4B846FFD-7744-51D5-FBEE-23380C6DBBA0}"/>
          </ac:spMkLst>
        </pc:spChg>
        <pc:spChg chg="add mod">
          <ac:chgData name="Hannah Peplinski" userId="732f42bb-9f3f-4980-bf23-3efc4903f968" providerId="ADAL" clId="{2AE89452-0B97-40B9-A600-317EB70F3717}" dt="2026-09-10T21:06:08.828" v="1575" actId="1076"/>
          <ac:spMkLst>
            <pc:docMk/>
            <pc:sldMk cId="3761411086" sldId="286"/>
            <ac:spMk id="11" creationId="{138665F2-7E0D-989A-DDB7-93A4412A085E}"/>
          </ac:spMkLst>
        </pc:spChg>
      </pc:sldChg>
      <pc:sldChg chg="addSp delSp modSp mod">
        <pc:chgData name="Hannah Peplinski" userId="732f42bb-9f3f-4980-bf23-3efc4903f968" providerId="ADAL" clId="{2AE89452-0B97-40B9-A600-317EB70F3717}" dt="2026-09-10T21:03:07.970" v="1543" actId="403"/>
        <pc:sldMkLst>
          <pc:docMk/>
          <pc:sldMk cId="565626918" sldId="290"/>
        </pc:sldMkLst>
        <pc:spChg chg="mod">
          <ac:chgData name="Hannah Peplinski" userId="732f42bb-9f3f-4980-bf23-3efc4903f968" providerId="ADAL" clId="{2AE89452-0B97-40B9-A600-317EB70F3717}" dt="2026-09-10T21:03:07.970" v="1543" actId="403"/>
          <ac:spMkLst>
            <pc:docMk/>
            <pc:sldMk cId="565626918" sldId="290"/>
            <ac:spMk id="9" creationId="{08B0DD3E-BB62-38E7-23E8-3010321F77EC}"/>
          </ac:spMkLst>
        </pc:spChg>
        <pc:spChg chg="mod">
          <ac:chgData name="Hannah Peplinski" userId="732f42bb-9f3f-4980-bf23-3efc4903f968" providerId="ADAL" clId="{2AE89452-0B97-40B9-A600-317EB70F3717}" dt="2026-09-10T21:02:59.865" v="1542" actId="1076"/>
          <ac:spMkLst>
            <pc:docMk/>
            <pc:sldMk cId="565626918" sldId="290"/>
            <ac:spMk id="11" creationId="{651760D2-3CAE-8971-8846-832402D3DE54}"/>
          </ac:spMkLst>
        </pc:spChg>
        <pc:grpChg chg="del">
          <ac:chgData name="Hannah Peplinski" userId="732f42bb-9f3f-4980-bf23-3efc4903f968" providerId="ADAL" clId="{2AE89452-0B97-40B9-A600-317EB70F3717}" dt="2026-09-10T21:02:33.976" v="1538" actId="478"/>
          <ac:grpSpMkLst>
            <pc:docMk/>
            <pc:sldMk cId="565626918" sldId="290"/>
            <ac:grpSpMk id="14" creationId="{AEA34EEF-C3EA-5F16-232D-A31EE091318A}"/>
          </ac:grpSpMkLst>
        </pc:grpChg>
        <pc:picChg chg="add mod">
          <ac:chgData name="Hannah Peplinski" userId="732f42bb-9f3f-4980-bf23-3efc4903f968" providerId="ADAL" clId="{2AE89452-0B97-40B9-A600-317EB70F3717}" dt="2026-09-10T21:02:41.168" v="1541" actId="1076"/>
          <ac:picMkLst>
            <pc:docMk/>
            <pc:sldMk cId="565626918" sldId="290"/>
            <ac:picMk id="2" creationId="{F6EC4CB3-27E4-34BD-ECB1-29DC5C48AF98}"/>
          </ac:picMkLst>
        </pc:picChg>
      </pc:sldChg>
      <pc:sldChg chg="modSp mod">
        <pc:chgData name="Hannah Peplinski" userId="732f42bb-9f3f-4980-bf23-3efc4903f968" providerId="ADAL" clId="{2AE89452-0B97-40B9-A600-317EB70F3717}" dt="2026-09-10T21:01:41.147" v="1537" actId="114"/>
        <pc:sldMkLst>
          <pc:docMk/>
          <pc:sldMk cId="3626313482" sldId="291"/>
        </pc:sldMkLst>
        <pc:spChg chg="mod">
          <ac:chgData name="Hannah Peplinski" userId="732f42bb-9f3f-4980-bf23-3efc4903f968" providerId="ADAL" clId="{2AE89452-0B97-40B9-A600-317EB70F3717}" dt="2026-09-10T21:01:24.517" v="1534" actId="27636"/>
          <ac:spMkLst>
            <pc:docMk/>
            <pc:sldMk cId="3626313482" sldId="291"/>
            <ac:spMk id="3" creationId="{D4EE05D0-442C-0A8C-E098-ECF77E6D34B1}"/>
          </ac:spMkLst>
        </pc:spChg>
        <pc:graphicFrameChg chg="mod modGraphic">
          <ac:chgData name="Hannah Peplinski" userId="732f42bb-9f3f-4980-bf23-3efc4903f968" providerId="ADAL" clId="{2AE89452-0B97-40B9-A600-317EB70F3717}" dt="2026-09-10T21:01:41.147" v="1537" actId="114"/>
          <ac:graphicFrameMkLst>
            <pc:docMk/>
            <pc:sldMk cId="3626313482" sldId="291"/>
            <ac:graphicFrameMk id="4" creationId="{49627D19-6690-9C3B-521A-706AFAEA8BF4}"/>
          </ac:graphicFrameMkLst>
        </pc:graphicFrameChg>
      </pc:sldChg>
      <pc:sldChg chg="modSp mod">
        <pc:chgData name="Hannah Peplinski" userId="732f42bb-9f3f-4980-bf23-3efc4903f968" providerId="ADAL" clId="{2AE89452-0B97-40B9-A600-317EB70F3717}" dt="2026-09-10T21:05:25.094" v="1566" actId="962"/>
        <pc:sldMkLst>
          <pc:docMk/>
          <pc:sldMk cId="1113027214" sldId="292"/>
        </pc:sldMkLst>
        <pc:picChg chg="mod">
          <ac:chgData name="Hannah Peplinski" userId="732f42bb-9f3f-4980-bf23-3efc4903f968" providerId="ADAL" clId="{2AE89452-0B97-40B9-A600-317EB70F3717}" dt="2026-09-10T21:05:25.094" v="1566" actId="962"/>
          <ac:picMkLst>
            <pc:docMk/>
            <pc:sldMk cId="1113027214" sldId="292"/>
            <ac:picMk id="10" creationId="{0C9F90FE-0BDF-ABA1-123E-A11ACCAA7435}"/>
          </ac:picMkLst>
        </pc:picChg>
      </pc:sldChg>
      <pc:sldChg chg="modSp mod">
        <pc:chgData name="Hannah Peplinski" userId="732f42bb-9f3f-4980-bf23-3efc4903f968" providerId="ADAL" clId="{2AE89452-0B97-40B9-A600-317EB70F3717}" dt="2026-09-10T21:08:31.699" v="1611" actId="403"/>
        <pc:sldMkLst>
          <pc:docMk/>
          <pc:sldMk cId="182372943" sldId="293"/>
        </pc:sldMkLst>
        <pc:spChg chg="mod">
          <ac:chgData name="Hannah Peplinski" userId="732f42bb-9f3f-4980-bf23-3efc4903f968" providerId="ADAL" clId="{2AE89452-0B97-40B9-A600-317EB70F3717}" dt="2026-09-10T21:08:31.699" v="1611" actId="403"/>
          <ac:spMkLst>
            <pc:docMk/>
            <pc:sldMk cId="182372943" sldId="293"/>
            <ac:spMk id="3" creationId="{E2BCFF46-5E13-AF61-19DC-DDC25B7DE9A4}"/>
          </ac:spMkLst>
        </pc:spChg>
      </pc:sldChg>
      <pc:sldChg chg="addSp delSp modSp mod">
        <pc:chgData name="Hannah Peplinski" userId="732f42bb-9f3f-4980-bf23-3efc4903f968" providerId="ADAL" clId="{2AE89452-0B97-40B9-A600-317EB70F3717}" dt="2026-09-10T21:07:59.528" v="1602" actId="1076"/>
        <pc:sldMkLst>
          <pc:docMk/>
          <pc:sldMk cId="3575096193" sldId="294"/>
        </pc:sldMkLst>
        <pc:spChg chg="del">
          <ac:chgData name="Hannah Peplinski" userId="732f42bb-9f3f-4980-bf23-3efc4903f968" providerId="ADAL" clId="{2AE89452-0B97-40B9-A600-317EB70F3717}" dt="2026-09-10T21:06:45.469" v="1581" actId="478"/>
          <ac:spMkLst>
            <pc:docMk/>
            <pc:sldMk cId="3575096193" sldId="294"/>
            <ac:spMk id="3" creationId="{68366AD7-2B8F-F08B-BF41-5E9F2809CC74}"/>
          </ac:spMkLst>
        </pc:spChg>
        <pc:spChg chg="add del mod">
          <ac:chgData name="Hannah Peplinski" userId="732f42bb-9f3f-4980-bf23-3efc4903f968" providerId="ADAL" clId="{2AE89452-0B97-40B9-A600-317EB70F3717}" dt="2026-09-10T21:06:32.536" v="1577" actId="478"/>
          <ac:spMkLst>
            <pc:docMk/>
            <pc:sldMk cId="3575096193" sldId="294"/>
            <ac:spMk id="9" creationId="{829F0B3F-AF57-B503-E56A-E13B0BB03535}"/>
          </ac:spMkLst>
        </pc:spChg>
        <pc:spChg chg="add del mod">
          <ac:chgData name="Hannah Peplinski" userId="732f42bb-9f3f-4980-bf23-3efc4903f968" providerId="ADAL" clId="{2AE89452-0B97-40B9-A600-317EB70F3717}" dt="2026-09-10T21:06:47.439" v="1582" actId="478"/>
          <ac:spMkLst>
            <pc:docMk/>
            <pc:sldMk cId="3575096193" sldId="294"/>
            <ac:spMk id="12" creationId="{B0B4D45D-A7E2-AC47-292A-AE1217CDBFC3}"/>
          </ac:spMkLst>
        </pc:spChg>
        <pc:spChg chg="add mod">
          <ac:chgData name="Hannah Peplinski" userId="732f42bb-9f3f-4980-bf23-3efc4903f968" providerId="ADAL" clId="{2AE89452-0B97-40B9-A600-317EB70F3717}" dt="2026-09-10T21:07:05.912" v="1590" actId="120"/>
          <ac:spMkLst>
            <pc:docMk/>
            <pc:sldMk cId="3575096193" sldId="294"/>
            <ac:spMk id="14" creationId="{2A6E6C35-6658-B2D0-067A-1FA50DD60088}"/>
          </ac:spMkLst>
        </pc:spChg>
        <pc:spChg chg="add mod">
          <ac:chgData name="Hannah Peplinski" userId="732f42bb-9f3f-4980-bf23-3efc4903f968" providerId="ADAL" clId="{2AE89452-0B97-40B9-A600-317EB70F3717}" dt="2026-09-10T21:07:59.528" v="1602" actId="1076"/>
          <ac:spMkLst>
            <pc:docMk/>
            <pc:sldMk cId="3575096193" sldId="294"/>
            <ac:spMk id="16" creationId="{FAEFF5E4-65A5-066E-BA73-F9DC6656A87D}"/>
          </ac:spMkLst>
        </pc:spChg>
        <pc:picChg chg="del">
          <ac:chgData name="Hannah Peplinski" userId="732f42bb-9f3f-4980-bf23-3efc4903f968" providerId="ADAL" clId="{2AE89452-0B97-40B9-A600-317EB70F3717}" dt="2026-09-10T21:06:30.521" v="1576" actId="478"/>
          <ac:picMkLst>
            <pc:docMk/>
            <pc:sldMk cId="3575096193" sldId="294"/>
            <ac:picMk id="4" creationId="{782284ED-59A6-286B-84E8-792CE863C5BE}"/>
          </ac:picMkLst>
        </pc:picChg>
        <pc:picChg chg="add mod">
          <ac:chgData name="Hannah Peplinski" userId="732f42bb-9f3f-4980-bf23-3efc4903f968" providerId="ADAL" clId="{2AE89452-0B97-40B9-A600-317EB70F3717}" dt="2026-09-10T21:06:41.490" v="1580" actId="1076"/>
          <ac:picMkLst>
            <pc:docMk/>
            <pc:sldMk cId="3575096193" sldId="294"/>
            <ac:picMk id="10" creationId="{BEE05BBC-D28D-91A1-E0D0-B15E174CA2B4}"/>
          </ac:picMkLst>
        </pc:picChg>
      </pc:sldChg>
      <pc:sldChg chg="addSp delSp modSp mod">
        <pc:chgData name="Hannah Peplinski" userId="732f42bb-9f3f-4980-bf23-3efc4903f968" providerId="ADAL" clId="{2AE89452-0B97-40B9-A600-317EB70F3717}" dt="2026-09-10T21:13:20.462" v="1699" actId="404"/>
        <pc:sldMkLst>
          <pc:docMk/>
          <pc:sldMk cId="3761873194" sldId="295"/>
        </pc:sldMkLst>
        <pc:spChg chg="del">
          <ac:chgData name="Hannah Peplinski" userId="732f42bb-9f3f-4980-bf23-3efc4903f968" providerId="ADAL" clId="{2AE89452-0B97-40B9-A600-317EB70F3717}" dt="2026-09-10T21:12:37.805" v="1683" actId="478"/>
          <ac:spMkLst>
            <pc:docMk/>
            <pc:sldMk cId="3761873194" sldId="295"/>
            <ac:spMk id="3" creationId="{F094848D-EABA-1BE3-9256-BC0F287ACB8A}"/>
          </ac:spMkLst>
        </pc:spChg>
        <pc:spChg chg="add del mod">
          <ac:chgData name="Hannah Peplinski" userId="732f42bb-9f3f-4980-bf23-3efc4903f968" providerId="ADAL" clId="{2AE89452-0B97-40B9-A600-317EB70F3717}" dt="2026-09-10T21:12:38.655" v="1684" actId="478"/>
          <ac:spMkLst>
            <pc:docMk/>
            <pc:sldMk cId="3761873194" sldId="295"/>
            <ac:spMk id="9" creationId="{A7D7CF05-F9D7-0902-79A4-625233FF7374}"/>
          </ac:spMkLst>
        </pc:spChg>
        <pc:spChg chg="add mod">
          <ac:chgData name="Hannah Peplinski" userId="732f42bb-9f3f-4980-bf23-3efc4903f968" providerId="ADAL" clId="{2AE89452-0B97-40B9-A600-317EB70F3717}" dt="2026-09-10T21:13:20.462" v="1699" actId="404"/>
          <ac:spMkLst>
            <pc:docMk/>
            <pc:sldMk cId="3761873194" sldId="295"/>
            <ac:spMk id="11" creationId="{61695ECF-0E35-81BD-00E6-08F2B90B7F69}"/>
          </ac:spMkLst>
        </pc:spChg>
        <pc:picChg chg="mod ord">
          <ac:chgData name="Hannah Peplinski" userId="732f42bb-9f3f-4980-bf23-3efc4903f968" providerId="ADAL" clId="{2AE89452-0B97-40B9-A600-317EB70F3717}" dt="2026-09-10T21:13:16.174" v="1697" actId="1076"/>
          <ac:picMkLst>
            <pc:docMk/>
            <pc:sldMk cId="3761873194" sldId="295"/>
            <ac:picMk id="4" creationId="{6FE2646C-121E-03AA-0607-87D593B76C62}"/>
          </ac:picMkLst>
        </pc:picChg>
      </pc:sldChg>
      <pc:sldChg chg="modSp mod">
        <pc:chgData name="Hannah Peplinski" userId="732f42bb-9f3f-4980-bf23-3efc4903f968" providerId="ADAL" clId="{2AE89452-0B97-40B9-A600-317EB70F3717}" dt="2026-09-10T21:14:24.336" v="1715" actId="14100"/>
        <pc:sldMkLst>
          <pc:docMk/>
          <pc:sldMk cId="3038277578" sldId="296"/>
        </pc:sldMkLst>
        <pc:spChg chg="mod">
          <ac:chgData name="Hannah Peplinski" userId="732f42bb-9f3f-4980-bf23-3efc4903f968" providerId="ADAL" clId="{2AE89452-0B97-40B9-A600-317EB70F3717}" dt="2026-09-10T21:14:24.336" v="1715" actId="14100"/>
          <ac:spMkLst>
            <pc:docMk/>
            <pc:sldMk cId="3038277578" sldId="296"/>
            <ac:spMk id="11" creationId="{2C98C061-B0AA-58AA-9483-A21D31495651}"/>
          </ac:spMkLst>
        </pc:spChg>
      </pc:sldChg>
      <pc:sldChg chg="addSp delSp modSp mod">
        <pc:chgData name="Hannah Peplinski" userId="732f42bb-9f3f-4980-bf23-3efc4903f968" providerId="ADAL" clId="{2AE89452-0B97-40B9-A600-317EB70F3717}" dt="2026-09-10T21:15:24.434" v="1732" actId="120"/>
        <pc:sldMkLst>
          <pc:docMk/>
          <pc:sldMk cId="13407185" sldId="297"/>
        </pc:sldMkLst>
        <pc:spChg chg="del">
          <ac:chgData name="Hannah Peplinski" userId="732f42bb-9f3f-4980-bf23-3efc4903f968" providerId="ADAL" clId="{2AE89452-0B97-40B9-A600-317EB70F3717}" dt="2026-09-10T21:14:36.482" v="1717" actId="478"/>
          <ac:spMkLst>
            <pc:docMk/>
            <pc:sldMk cId="13407185" sldId="297"/>
            <ac:spMk id="3" creationId="{D59EA3F0-2477-34CA-3DF3-91B4FCF74E80}"/>
          </ac:spMkLst>
        </pc:spChg>
        <pc:spChg chg="add del mod">
          <ac:chgData name="Hannah Peplinski" userId="732f42bb-9f3f-4980-bf23-3efc4903f968" providerId="ADAL" clId="{2AE89452-0B97-40B9-A600-317EB70F3717}" dt="2026-09-10T21:14:37.258" v="1718" actId="478"/>
          <ac:spMkLst>
            <pc:docMk/>
            <pc:sldMk cId="13407185" sldId="297"/>
            <ac:spMk id="9" creationId="{082DBB27-7E49-6255-BE0A-E034C24E89EB}"/>
          </ac:spMkLst>
        </pc:spChg>
        <pc:spChg chg="add mod">
          <ac:chgData name="Hannah Peplinski" userId="732f42bb-9f3f-4980-bf23-3efc4903f968" providerId="ADAL" clId="{2AE89452-0B97-40B9-A600-317EB70F3717}" dt="2026-09-10T21:15:24.434" v="1732" actId="120"/>
          <ac:spMkLst>
            <pc:docMk/>
            <pc:sldMk cId="13407185" sldId="297"/>
            <ac:spMk id="11" creationId="{CA3FEDC6-8F09-F0DE-EE44-A50ABEC9AA7C}"/>
          </ac:spMkLst>
        </pc:spChg>
        <pc:picChg chg="mod">
          <ac:chgData name="Hannah Peplinski" userId="732f42bb-9f3f-4980-bf23-3efc4903f968" providerId="ADAL" clId="{2AE89452-0B97-40B9-A600-317EB70F3717}" dt="2026-09-10T21:15:12.846" v="1730" actId="14100"/>
          <ac:picMkLst>
            <pc:docMk/>
            <pc:sldMk cId="13407185" sldId="297"/>
            <ac:picMk id="4" creationId="{A6D697CB-EE9A-ADF3-E5EC-8CAA8735BBB4}"/>
          </ac:picMkLst>
        </pc:picChg>
      </pc:sldChg>
      <pc:sldChg chg="addSp delSp modSp mod">
        <pc:chgData name="Hannah Peplinski" userId="732f42bb-9f3f-4980-bf23-3efc4903f968" providerId="ADAL" clId="{2AE89452-0B97-40B9-A600-317EB70F3717}" dt="2026-09-10T21:10:25.833" v="1645" actId="1035"/>
        <pc:sldMkLst>
          <pc:docMk/>
          <pc:sldMk cId="2018982711" sldId="298"/>
        </pc:sldMkLst>
        <pc:spChg chg="del mod">
          <ac:chgData name="Hannah Peplinski" userId="732f42bb-9f3f-4980-bf23-3efc4903f968" providerId="ADAL" clId="{2AE89452-0B97-40B9-A600-317EB70F3717}" dt="2026-09-10T21:09:49.463" v="1626" actId="478"/>
          <ac:spMkLst>
            <pc:docMk/>
            <pc:sldMk cId="2018982711" sldId="298"/>
            <ac:spMk id="3" creationId="{4DC6A1A4-51CD-5E44-A32A-C2FBC17C31AD}"/>
          </ac:spMkLst>
        </pc:spChg>
        <pc:spChg chg="add del mod">
          <ac:chgData name="Hannah Peplinski" userId="732f42bb-9f3f-4980-bf23-3efc4903f968" providerId="ADAL" clId="{2AE89452-0B97-40B9-A600-317EB70F3717}" dt="2026-09-10T21:09:52.328" v="1627" actId="478"/>
          <ac:spMkLst>
            <pc:docMk/>
            <pc:sldMk cId="2018982711" sldId="298"/>
            <ac:spMk id="9" creationId="{14650108-6C15-DD04-B4A1-5078DC38D15B}"/>
          </ac:spMkLst>
        </pc:spChg>
        <pc:spChg chg="add mod">
          <ac:chgData name="Hannah Peplinski" userId="732f42bb-9f3f-4980-bf23-3efc4903f968" providerId="ADAL" clId="{2AE89452-0B97-40B9-A600-317EB70F3717}" dt="2026-09-10T21:10:18.534" v="1635" actId="207"/>
          <ac:spMkLst>
            <pc:docMk/>
            <pc:sldMk cId="2018982711" sldId="298"/>
            <ac:spMk id="11" creationId="{BBCF0758-86F6-4F99-B515-8F9BE5E5055E}"/>
          </ac:spMkLst>
        </pc:spChg>
        <pc:picChg chg="mod ord">
          <ac:chgData name="Hannah Peplinski" userId="732f42bb-9f3f-4980-bf23-3efc4903f968" providerId="ADAL" clId="{2AE89452-0B97-40B9-A600-317EB70F3717}" dt="2026-09-10T21:10:25.833" v="1645" actId="1035"/>
          <ac:picMkLst>
            <pc:docMk/>
            <pc:sldMk cId="2018982711" sldId="298"/>
            <ac:picMk id="4" creationId="{3A1D7FFB-1CA1-B96D-605D-2F51404DED0F}"/>
          </ac:picMkLst>
        </pc:picChg>
      </pc:sldChg>
      <pc:sldChg chg="addSp delSp modSp mod">
        <pc:chgData name="Hannah Peplinski" userId="732f42bb-9f3f-4980-bf23-3efc4903f968" providerId="ADAL" clId="{2AE89452-0B97-40B9-A600-317EB70F3717}" dt="2026-09-10T21:12:13.482" v="1680" actId="962"/>
        <pc:sldMkLst>
          <pc:docMk/>
          <pc:sldMk cId="741367322" sldId="300"/>
        </pc:sldMkLst>
        <pc:spChg chg="del mod">
          <ac:chgData name="Hannah Peplinski" userId="732f42bb-9f3f-4980-bf23-3efc4903f968" providerId="ADAL" clId="{2AE89452-0B97-40B9-A600-317EB70F3717}" dt="2026-09-10T21:10:58.286" v="1654" actId="478"/>
          <ac:spMkLst>
            <pc:docMk/>
            <pc:sldMk cId="741367322" sldId="300"/>
            <ac:spMk id="3" creationId="{2B4BE0C4-5334-C80C-2986-753BB6EB5A03}"/>
          </ac:spMkLst>
        </pc:spChg>
        <pc:spChg chg="add del mod">
          <ac:chgData name="Hannah Peplinski" userId="732f42bb-9f3f-4980-bf23-3efc4903f968" providerId="ADAL" clId="{2AE89452-0B97-40B9-A600-317EB70F3717}" dt="2026-09-10T21:10:59.015" v="1655" actId="478"/>
          <ac:spMkLst>
            <pc:docMk/>
            <pc:sldMk cId="741367322" sldId="300"/>
            <ac:spMk id="10" creationId="{4FCB3080-89C9-1ED6-7BB1-A85C60663C10}"/>
          </ac:spMkLst>
        </pc:spChg>
        <pc:spChg chg="add mod">
          <ac:chgData name="Hannah Peplinski" userId="732f42bb-9f3f-4980-bf23-3efc4903f968" providerId="ADAL" clId="{2AE89452-0B97-40B9-A600-317EB70F3717}" dt="2026-09-10T21:11:22.473" v="1663" actId="1076"/>
          <ac:spMkLst>
            <pc:docMk/>
            <pc:sldMk cId="741367322" sldId="300"/>
            <ac:spMk id="12" creationId="{46CA8A8D-B1CF-8137-B5BF-4BEDF6305DA5}"/>
          </ac:spMkLst>
        </pc:spChg>
        <pc:picChg chg="mod">
          <ac:chgData name="Hannah Peplinski" userId="732f42bb-9f3f-4980-bf23-3efc4903f968" providerId="ADAL" clId="{2AE89452-0B97-40B9-A600-317EB70F3717}" dt="2026-09-10T21:12:06.057" v="1676" actId="962"/>
          <ac:picMkLst>
            <pc:docMk/>
            <pc:sldMk cId="741367322" sldId="300"/>
            <ac:picMk id="4" creationId="{6694908C-DA15-A197-F7A0-C4A066373DE0}"/>
          </ac:picMkLst>
        </pc:picChg>
        <pc:picChg chg="mod">
          <ac:chgData name="Hannah Peplinski" userId="732f42bb-9f3f-4980-bf23-3efc4903f968" providerId="ADAL" clId="{2AE89452-0B97-40B9-A600-317EB70F3717}" dt="2026-09-10T21:12:13.482" v="1680" actId="962"/>
          <ac:picMkLst>
            <pc:docMk/>
            <pc:sldMk cId="741367322" sldId="300"/>
            <ac:picMk id="9" creationId="{A564819D-AF22-08D9-EA1A-28F693FF8DBF}"/>
          </ac:picMkLst>
        </pc:picChg>
      </pc:sldChg>
      <pc:sldChg chg="modSp mod">
        <pc:chgData name="Hannah Peplinski" userId="732f42bb-9f3f-4980-bf23-3efc4903f968" providerId="ADAL" clId="{2AE89452-0B97-40B9-A600-317EB70F3717}" dt="2026-09-10T21:09:06.924" v="1618" actId="207"/>
        <pc:sldMkLst>
          <pc:docMk/>
          <pc:sldMk cId="1883261603" sldId="301"/>
        </pc:sldMkLst>
        <pc:spChg chg="mod">
          <ac:chgData name="Hannah Peplinski" userId="732f42bb-9f3f-4980-bf23-3efc4903f968" providerId="ADAL" clId="{2AE89452-0B97-40B9-A600-317EB70F3717}" dt="2026-09-10T21:08:54.647" v="1615" actId="1076"/>
          <ac:spMkLst>
            <pc:docMk/>
            <pc:sldMk cId="1883261603" sldId="301"/>
            <ac:spMk id="3" creationId="{6B63C138-25FF-C10B-3971-8223E4BECD6A}"/>
          </ac:spMkLst>
        </pc:spChg>
        <pc:spChg chg="mod">
          <ac:chgData name="Hannah Peplinski" userId="732f42bb-9f3f-4980-bf23-3efc4903f968" providerId="ADAL" clId="{2AE89452-0B97-40B9-A600-317EB70F3717}" dt="2026-09-10T21:09:06.924" v="1618" actId="207"/>
          <ac:spMkLst>
            <pc:docMk/>
            <pc:sldMk cId="1883261603" sldId="301"/>
            <ac:spMk id="4" creationId="{412E4CA1-1774-AA85-3CA5-C8340A7D651F}"/>
          </ac:spMkLst>
        </pc:spChg>
        <pc:graphicFrameChg chg="mod">
          <ac:chgData name="Hannah Peplinski" userId="732f42bb-9f3f-4980-bf23-3efc4903f968" providerId="ADAL" clId="{2AE89452-0B97-40B9-A600-317EB70F3717}" dt="2026-09-10T21:08:59.357" v="1616" actId="1076"/>
          <ac:graphicFrameMkLst>
            <pc:docMk/>
            <pc:sldMk cId="1883261603" sldId="301"/>
            <ac:graphicFrameMk id="5" creationId="{FD4DE708-5683-3102-7253-152AB0631A09}"/>
          </ac:graphicFrameMkLst>
        </pc:graphicFrameChg>
      </pc:sldChg>
      <pc:sldChg chg="addSp delSp modSp new mod">
        <pc:chgData name="Hannah Peplinski" userId="732f42bb-9f3f-4980-bf23-3efc4903f968" providerId="ADAL" clId="{2AE89452-0B97-40B9-A600-317EB70F3717}" dt="2026-09-10T21:00:51.535" v="1528" actId="1076"/>
        <pc:sldMkLst>
          <pc:docMk/>
          <pc:sldMk cId="3539835951" sldId="302"/>
        </pc:sldMkLst>
        <pc:spChg chg="add mod">
          <ac:chgData name="Hannah Peplinski" userId="732f42bb-9f3f-4980-bf23-3efc4903f968" providerId="ADAL" clId="{2AE89452-0B97-40B9-A600-317EB70F3717}" dt="2026-09-10T21:00:51.535" v="1528" actId="1076"/>
          <ac:spMkLst>
            <pc:docMk/>
            <pc:sldMk cId="3539835951" sldId="302"/>
            <ac:spMk id="3" creationId="{50770099-F26C-A1B6-C6DE-FEA750CB47BC}"/>
          </ac:spMkLst>
        </pc:spChg>
        <pc:spChg chg="mod">
          <ac:chgData name="Hannah Peplinski" userId="732f42bb-9f3f-4980-bf23-3efc4903f968" providerId="ADAL" clId="{2AE89452-0B97-40B9-A600-317EB70F3717}" dt="2026-09-10T21:00:33.436" v="1519" actId="14100"/>
          <ac:spMkLst>
            <pc:docMk/>
            <pc:sldMk cId="3539835951" sldId="302"/>
            <ac:spMk id="27" creationId="{5F7674FE-3D1A-09B0-F0B4-1928E4318C48}"/>
          </ac:spMkLst>
        </pc:spChg>
        <pc:grpChg chg="add mod">
          <ac:chgData name="Hannah Peplinski" userId="732f42bb-9f3f-4980-bf23-3efc4903f968" providerId="ADAL" clId="{2AE89452-0B97-40B9-A600-317EB70F3717}" dt="2026-09-10T20:59:58.857" v="1512" actId="962"/>
          <ac:grpSpMkLst>
            <pc:docMk/>
            <pc:sldMk cId="3539835951" sldId="302"/>
            <ac:grpSpMk id="26" creationId="{6224BBA8-37E8-D534-F625-C8E874E56816}"/>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FEC3F-CA95-774B-A084-8513D32CF312}"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1B3BD-97C9-6447-9D2B-E183E22BC502}" type="slidenum">
              <a:rPr lang="en-US" smtClean="0"/>
              <a:t>‹#›</a:t>
            </a:fld>
            <a:endParaRPr lang="en-US"/>
          </a:p>
        </p:txBody>
      </p:sp>
    </p:spTree>
    <p:extLst>
      <p:ext uri="{BB962C8B-B14F-4D97-AF65-F5344CB8AC3E}">
        <p14:creationId xmlns:p14="http://schemas.microsoft.com/office/powerpoint/2010/main" val="3926404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95A18F0-FC8F-95A3-9A8D-90030BA79E3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10" name="Subtitle 2">
            <a:extLst>
              <a:ext uri="{FF2B5EF4-FFF2-40B4-BE49-F238E27FC236}">
                <a16:creationId xmlns:a16="http://schemas.microsoft.com/office/drawing/2014/main" id="{E3060F00-57CF-9E7F-120E-C2581F73AE50}"/>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B5F8FDDD-728B-A0EC-C70C-F8814618008B}"/>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A9011306-7BA5-D66C-1993-D1136F04072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6542F47-5E5C-1949-355C-98AC9F755FE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86ECAB99-8298-F3D5-AEB1-C4A58391D898}"/>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4883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F0F341-E203-2453-86F4-AA75ACDBD101}"/>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E3FF0E-8BD7-B152-9E7A-09DAD3497E92}"/>
              </a:ext>
            </a:extLst>
          </p:cNvPr>
          <p:cNvPicPr>
            <a:picLocks noChangeAspect="1"/>
          </p:cNvPicPr>
          <p:nvPr userDrawn="1"/>
        </p:nvPicPr>
        <p:blipFill>
          <a:blip r:embed="rId2"/>
          <a:srcRect/>
          <a:stretch/>
        </p:blipFill>
        <p:spPr>
          <a:xfrm>
            <a:off x="4935" y="1"/>
            <a:ext cx="12187065" cy="6857999"/>
          </a:xfrm>
          <a:prstGeom prst="rect">
            <a:avLst/>
          </a:prstGeom>
        </p:spPr>
      </p:pic>
      <p:sp>
        <p:nvSpPr>
          <p:cNvPr id="11" name="Title 1">
            <a:extLst>
              <a:ext uri="{FF2B5EF4-FFF2-40B4-BE49-F238E27FC236}">
                <a16:creationId xmlns:a16="http://schemas.microsoft.com/office/drawing/2014/main" id="{290E2E53-F98C-94D4-8878-D4A38289367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2" name="Subtitle 2">
            <a:extLst>
              <a:ext uri="{FF2B5EF4-FFF2-40B4-BE49-F238E27FC236}">
                <a16:creationId xmlns:a16="http://schemas.microsoft.com/office/drawing/2014/main" id="{AB2C0948-CB90-B0DC-F06D-B444CA538A52}"/>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oup 6">
            <a:extLst>
              <a:ext uri="{FF2B5EF4-FFF2-40B4-BE49-F238E27FC236}">
                <a16:creationId xmlns:a16="http://schemas.microsoft.com/office/drawing/2014/main" id="{65E8D298-816E-B11E-5D96-CC9F7FBB6C09}"/>
              </a:ext>
            </a:extLst>
          </p:cNvPr>
          <p:cNvGrpSpPr/>
          <p:nvPr userDrawn="1"/>
        </p:nvGrpSpPr>
        <p:grpSpPr>
          <a:xfrm>
            <a:off x="678264" y="6028486"/>
            <a:ext cx="3872578" cy="610221"/>
            <a:chOff x="678264" y="6028486"/>
            <a:chExt cx="3872578" cy="610221"/>
          </a:xfrm>
        </p:grpSpPr>
        <p:sp>
          <p:nvSpPr>
            <p:cNvPr id="8" name="Rectangle 7">
              <a:extLst>
                <a:ext uri="{FF2B5EF4-FFF2-40B4-BE49-F238E27FC236}">
                  <a16:creationId xmlns:a16="http://schemas.microsoft.com/office/drawing/2014/main" id="{66D1B3E4-1874-F862-EE29-CA88B54D8D1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G.png">
              <a:extLst>
                <a:ext uri="{FF2B5EF4-FFF2-40B4-BE49-F238E27FC236}">
                  <a16:creationId xmlns:a16="http://schemas.microsoft.com/office/drawing/2014/main" id="{1EB4EDBE-22CB-9FF7-1FF1-7B2D919E7F19}"/>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4" name="Picture 13" descr="CMeC_Logo_Horizontal.png">
            <a:extLst>
              <a:ext uri="{FF2B5EF4-FFF2-40B4-BE49-F238E27FC236}">
                <a16:creationId xmlns:a16="http://schemas.microsoft.com/office/drawing/2014/main" id="{F9C51EA9-87E7-3210-C2F3-0133C97582B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59584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Gree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54CA6A-FAB6-8BEC-3B15-E63C27885899}"/>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Section Header</a:t>
            </a:r>
          </a:p>
        </p:txBody>
      </p:sp>
      <p:sp>
        <p:nvSpPr>
          <p:cNvPr id="2" name="Subtitle 2">
            <a:extLst>
              <a:ext uri="{FF2B5EF4-FFF2-40B4-BE49-F238E27FC236}">
                <a16:creationId xmlns:a16="http://schemas.microsoft.com/office/drawing/2014/main" id="{1DAB7374-13BC-0937-2362-154AA628BACB}"/>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3" name="Group 2">
            <a:extLst>
              <a:ext uri="{FF2B5EF4-FFF2-40B4-BE49-F238E27FC236}">
                <a16:creationId xmlns:a16="http://schemas.microsoft.com/office/drawing/2014/main" id="{6F0AF24C-7254-9245-7D24-DFE1D9163300}"/>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092A3D33-444B-20FF-C827-40CC0CB5104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67E393A4-CCD6-807D-E7DA-4AFBA6194064}"/>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8B9D51AE-B8EA-ED0B-B9EF-0F0913D9B6A7}"/>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908823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42A7-53B2-5F91-3643-A00826167592}"/>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2C4BC6-33AC-4C1B-BE79-B4B658E9EF7B}"/>
              </a:ext>
            </a:extLst>
          </p:cNvPr>
          <p:cNvPicPr>
            <a:picLocks noChangeAspect="1"/>
          </p:cNvPicPr>
          <p:nvPr userDrawn="1"/>
        </p:nvPicPr>
        <p:blipFill>
          <a:blip r:embed="rId2"/>
          <a:srcRect/>
          <a:stretch/>
        </p:blipFill>
        <p:spPr>
          <a:xfrm>
            <a:off x="-3883" y="1"/>
            <a:ext cx="12187065" cy="6857999"/>
          </a:xfrm>
          <a:prstGeom prst="rect">
            <a:avLst/>
          </a:prstGeom>
        </p:spPr>
      </p:pic>
      <p:sp>
        <p:nvSpPr>
          <p:cNvPr id="9" name="Title 1">
            <a:extLst>
              <a:ext uri="{FF2B5EF4-FFF2-40B4-BE49-F238E27FC236}">
                <a16:creationId xmlns:a16="http://schemas.microsoft.com/office/drawing/2014/main" id="{C1DD8DB1-55C6-5968-DF8A-421B03F59241}"/>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Section Header</a:t>
            </a:r>
          </a:p>
        </p:txBody>
      </p:sp>
      <p:sp>
        <p:nvSpPr>
          <p:cNvPr id="4" name="Subtitle 2">
            <a:extLst>
              <a:ext uri="{FF2B5EF4-FFF2-40B4-BE49-F238E27FC236}">
                <a16:creationId xmlns:a16="http://schemas.microsoft.com/office/drawing/2014/main" id="{E3748863-D2A7-E7F6-D3D6-854414498C1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5" name="Group 4">
            <a:extLst>
              <a:ext uri="{FF2B5EF4-FFF2-40B4-BE49-F238E27FC236}">
                <a16:creationId xmlns:a16="http://schemas.microsoft.com/office/drawing/2014/main" id="{AD9C048C-E374-85FB-598C-188D92FC4788}"/>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E9A55AB4-06EB-5E6A-54D4-366265C4272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G.png">
              <a:extLst>
                <a:ext uri="{FF2B5EF4-FFF2-40B4-BE49-F238E27FC236}">
                  <a16:creationId xmlns:a16="http://schemas.microsoft.com/office/drawing/2014/main" id="{5E7514EC-262C-4C41-9B39-323CC96602D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6384F0E2-B057-A053-8097-B97DF8CBA1C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07350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34BAA4-5309-5B83-E0D9-66E735B3847C}"/>
              </a:ext>
            </a:extLst>
          </p:cNvPr>
          <p:cNvGrpSpPr/>
          <p:nvPr userDrawn="1"/>
        </p:nvGrpSpPr>
        <p:grpSpPr>
          <a:xfrm>
            <a:off x="-5477" y="-108155"/>
            <a:ext cx="12202951" cy="2424318"/>
            <a:chOff x="-300625" y="-108155"/>
            <a:chExt cx="12703214" cy="2424318"/>
          </a:xfrm>
        </p:grpSpPr>
        <p:sp>
          <p:nvSpPr>
            <p:cNvPr id="5" name="Rectangle 4">
              <a:extLst>
                <a:ext uri="{FF2B5EF4-FFF2-40B4-BE49-F238E27FC236}">
                  <a16:creationId xmlns:a16="http://schemas.microsoft.com/office/drawing/2014/main" id="{EFCE9288-77EA-4A16-EB6C-62FA4464A11B}"/>
                </a:ext>
              </a:extLst>
            </p:cNvPr>
            <p:cNvSpPr/>
            <p:nvPr userDrawn="1"/>
          </p:nvSpPr>
          <p:spPr>
            <a:xfrm>
              <a:off x="-300625" y="-108155"/>
              <a:ext cx="12703214" cy="2287334"/>
            </a:xfrm>
            <a:prstGeom prst="rect">
              <a:avLst/>
            </a:prstGeom>
            <a:solidFill>
              <a:srgbClr val="154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438170-238B-A0FF-E49B-A59F1281371C}"/>
                </a:ext>
              </a:extLst>
            </p:cNvPr>
            <p:cNvSpPr/>
            <p:nvPr userDrawn="1"/>
          </p:nvSpPr>
          <p:spPr>
            <a:xfrm flipV="1">
              <a:off x="-300625" y="2179179"/>
              <a:ext cx="12703214" cy="13698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ubtitle 2">
            <a:extLst>
              <a:ext uri="{FF2B5EF4-FFF2-40B4-BE49-F238E27FC236}">
                <a16:creationId xmlns:a16="http://schemas.microsoft.com/office/drawing/2014/main" id="{80AED746-76AB-01EF-A1B4-D421586CD4E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0" i="0">
                <a:solidFill>
                  <a:schemeClr val="bg1"/>
                </a:solidFill>
                <a:latin typeface="Poppins Medium" pitchFamily="2" charset="77"/>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icture Placeholder 7">
            <a:extLst>
              <a:ext uri="{FF2B5EF4-FFF2-40B4-BE49-F238E27FC236}">
                <a16:creationId xmlns:a16="http://schemas.microsoft.com/office/drawing/2014/main" id="{2331BA53-B0E3-1E4D-37DC-C82AF7B04169}"/>
              </a:ext>
            </a:extLst>
          </p:cNvPr>
          <p:cNvSpPr>
            <a:spLocks noGrp="1"/>
          </p:cNvSpPr>
          <p:nvPr>
            <p:ph type="pic" sz="quarter" idx="14"/>
          </p:nvPr>
        </p:nvSpPr>
        <p:spPr>
          <a:xfrm>
            <a:off x="0" y="2316163"/>
            <a:ext cx="12192000" cy="454183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13" name="Title 1">
            <a:extLst>
              <a:ext uri="{FF2B5EF4-FFF2-40B4-BE49-F238E27FC236}">
                <a16:creationId xmlns:a16="http://schemas.microsoft.com/office/drawing/2014/main" id="{0F50011E-CB6E-5556-A07A-0B961C21ABB7}"/>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Tree>
    <p:extLst>
      <p:ext uri="{BB962C8B-B14F-4D97-AF65-F5344CB8AC3E}">
        <p14:creationId xmlns:p14="http://schemas.microsoft.com/office/powerpoint/2010/main" val="63021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Green)">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2" name="Picture 1" descr="University of Vermont logo: A dark green letter V outlined by a white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14" name="Title 1">
            <a:extLst>
              <a:ext uri="{FF2B5EF4-FFF2-40B4-BE49-F238E27FC236}">
                <a16:creationId xmlns:a16="http://schemas.microsoft.com/office/drawing/2014/main" id="{F07E0E46-4BEA-9194-149E-7C8D1E907B00}"/>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5" name="Text Placeholder 2">
            <a:extLst>
              <a:ext uri="{FF2B5EF4-FFF2-40B4-BE49-F238E27FC236}">
                <a16:creationId xmlns:a16="http://schemas.microsoft.com/office/drawing/2014/main" id="{89E56A5E-931A-0745-86BD-0CB49BB458B9}"/>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7478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Whit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C176074-C3BE-4A6E-B535-D9D93A5EB941}"/>
              </a:ext>
            </a:extLst>
          </p:cNvPr>
          <p:cNvGrpSpPr/>
          <p:nvPr userDrawn="1"/>
        </p:nvGrpSpPr>
        <p:grpSpPr>
          <a:xfrm>
            <a:off x="0" y="-7"/>
            <a:ext cx="12192000" cy="6858007"/>
            <a:chOff x="0" y="-7"/>
            <a:chExt cx="12192000" cy="6858007"/>
          </a:xfrm>
        </p:grpSpPr>
        <p:sp>
          <p:nvSpPr>
            <p:cNvPr id="4" name="Rectangle 3">
              <a:extLst>
                <a:ext uri="{FF2B5EF4-FFF2-40B4-BE49-F238E27FC236}">
                  <a16:creationId xmlns:a16="http://schemas.microsoft.com/office/drawing/2014/main" id="{A3AEDD0F-D865-DC86-D255-30A0C7FDDC14}"/>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E8E13F-416A-95D0-9286-49ACD2BFBDAC}"/>
                </a:ext>
              </a:extLst>
            </p:cNvPr>
            <p:cNvPicPr>
              <a:picLocks noChangeAspect="1"/>
            </p:cNvPicPr>
            <p:nvPr userDrawn="1"/>
          </p:nvPicPr>
          <p:blipFill>
            <a:blip r:embed="rId2"/>
            <a:srcRect/>
            <a:stretch/>
          </p:blipFill>
          <p:spPr>
            <a:xfrm>
              <a:off x="4935" y="1"/>
              <a:ext cx="12187065" cy="6857999"/>
            </a:xfrm>
            <a:prstGeom prst="rect">
              <a:avLst/>
            </a:prstGeom>
          </p:spPr>
        </p:pic>
      </p:grpSp>
      <p:sp>
        <p:nvSpPr>
          <p:cNvPr id="5" name="Title 1">
            <a:extLst>
              <a:ext uri="{FF2B5EF4-FFF2-40B4-BE49-F238E27FC236}">
                <a16:creationId xmlns:a16="http://schemas.microsoft.com/office/drawing/2014/main" id="{BBC22E84-98C9-2268-3258-804D58610F4A}"/>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7" name="Text Placeholder 2">
            <a:extLst>
              <a:ext uri="{FF2B5EF4-FFF2-40B4-BE49-F238E27FC236}">
                <a16:creationId xmlns:a16="http://schemas.microsoft.com/office/drawing/2014/main" id="{DC22D6FC-18A3-95A5-DA37-A9E8F8584823}"/>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9" name="Group 8">
            <a:extLst>
              <a:ext uri="{FF2B5EF4-FFF2-40B4-BE49-F238E27FC236}">
                <a16:creationId xmlns:a16="http://schemas.microsoft.com/office/drawing/2014/main" id="{727BEC58-D55C-DC2A-3EDA-E474FEE2499A}"/>
              </a:ext>
            </a:extLst>
          </p:cNvPr>
          <p:cNvGrpSpPr/>
          <p:nvPr userDrawn="1"/>
        </p:nvGrpSpPr>
        <p:grpSpPr>
          <a:xfrm>
            <a:off x="678264" y="6028486"/>
            <a:ext cx="3872578" cy="610221"/>
            <a:chOff x="678264" y="6028486"/>
            <a:chExt cx="3872578" cy="610221"/>
          </a:xfrm>
        </p:grpSpPr>
        <p:sp>
          <p:nvSpPr>
            <p:cNvPr id="10" name="Rectangle 9">
              <a:extLst>
                <a:ext uri="{FF2B5EF4-FFF2-40B4-BE49-F238E27FC236}">
                  <a16:creationId xmlns:a16="http://schemas.microsoft.com/office/drawing/2014/main" id="{530709B7-DDEB-149D-259E-D9CA707FD8C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13B9C3B5-391D-5D77-3358-1D491EEC9F0B}"/>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233A71CA-D738-1BBD-2C34-DAF67ED759D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2401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Text 2-Col (Gree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79611FB5-1ACF-4F57-1A59-FCF1275D5563}"/>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BEE62F27-82F8-E8E1-27CC-8DA92A10C1A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7A77863B-F174-E91D-638F-B8204DA96CA7}"/>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C294C2AF-5270-64E5-DF83-808B93AE7D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32615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Text 2-Col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2" name="Group 1">
            <a:extLst>
              <a:ext uri="{FF2B5EF4-FFF2-40B4-BE49-F238E27FC236}">
                <a16:creationId xmlns:a16="http://schemas.microsoft.com/office/drawing/2014/main" id="{45141719-444E-73CD-4342-560E175F730E}"/>
              </a:ext>
            </a:extLst>
          </p:cNvPr>
          <p:cNvGrpSpPr/>
          <p:nvPr userDrawn="1"/>
        </p:nvGrpSpPr>
        <p:grpSpPr>
          <a:xfrm>
            <a:off x="678264" y="6028486"/>
            <a:ext cx="3872578" cy="610221"/>
            <a:chOff x="678264" y="6028486"/>
            <a:chExt cx="3872578" cy="610221"/>
          </a:xfrm>
        </p:grpSpPr>
        <p:sp>
          <p:nvSpPr>
            <p:cNvPr id="4" name="Rectangle 3">
              <a:extLst>
                <a:ext uri="{FF2B5EF4-FFF2-40B4-BE49-F238E27FC236}">
                  <a16:creationId xmlns:a16="http://schemas.microsoft.com/office/drawing/2014/main" id="{5B4B6885-02C7-F621-037D-7F6F90F21D4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380E4428-1D7B-BDFD-1F1F-736A3909B281}"/>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7" name="Picture 6" descr="CMeC_Logo_Horizontal.png">
            <a:extLst>
              <a:ext uri="{FF2B5EF4-FFF2-40B4-BE49-F238E27FC236}">
                <a16:creationId xmlns:a16="http://schemas.microsoft.com/office/drawing/2014/main" id="{DB182270-79F1-C2D2-6818-2ED537170B5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88765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Image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4" name="Text Placeholder 2">
            <a:extLst>
              <a:ext uri="{FF2B5EF4-FFF2-40B4-BE49-F238E27FC236}">
                <a16:creationId xmlns:a16="http://schemas.microsoft.com/office/drawing/2014/main" id="{8648CB17-E783-66E0-780D-59D5D39A5A93}"/>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56E0672D-754B-5ACB-792A-84CEE0BC01CA}"/>
              </a:ext>
            </a:extLst>
          </p:cNvPr>
          <p:cNvGrpSpPr/>
          <p:nvPr userDrawn="1"/>
        </p:nvGrpSpPr>
        <p:grpSpPr>
          <a:xfrm>
            <a:off x="694700" y="6098749"/>
            <a:ext cx="3659586" cy="500224"/>
            <a:chOff x="694700" y="6098749"/>
            <a:chExt cx="3659586" cy="500224"/>
          </a:xfrm>
        </p:grpSpPr>
        <p:sp>
          <p:nvSpPr>
            <p:cNvPr id="7" name="Rectangle: Rounded Corners 6">
              <a:extLst>
                <a:ext uri="{FF2B5EF4-FFF2-40B4-BE49-F238E27FC236}">
                  <a16:creationId xmlns:a16="http://schemas.microsoft.com/office/drawing/2014/main" id="{0945F32E-62B0-95D9-6A24-58210610FD9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W.png">
              <a:extLst>
                <a:ext uri="{FF2B5EF4-FFF2-40B4-BE49-F238E27FC236}">
                  <a16:creationId xmlns:a16="http://schemas.microsoft.com/office/drawing/2014/main" id="{F006429F-498F-8E99-EEF7-E277D8FAC9F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0" name="Picture 9" descr="CMeC_Logo_Horizontal_Dark_Background.png">
            <a:extLst>
              <a:ext uri="{FF2B5EF4-FFF2-40B4-BE49-F238E27FC236}">
                <a16:creationId xmlns:a16="http://schemas.microsoft.com/office/drawing/2014/main" id="{701B4E96-4022-35BE-56B9-18F144EC5AC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88007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7" name="Text Placeholder 2">
            <a:extLst>
              <a:ext uri="{FF2B5EF4-FFF2-40B4-BE49-F238E27FC236}">
                <a16:creationId xmlns:a16="http://schemas.microsoft.com/office/drawing/2014/main" id="{54C8F0D7-5E83-909E-4402-925EBD5FFE9A}"/>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AC4D21A4-BC0F-7E60-1E4F-21761B484278}"/>
              </a:ext>
            </a:extLst>
          </p:cNvPr>
          <p:cNvGrpSpPr/>
          <p:nvPr userDrawn="1"/>
        </p:nvGrpSpPr>
        <p:grpSpPr>
          <a:xfrm>
            <a:off x="678264" y="6028486"/>
            <a:ext cx="3872578" cy="610221"/>
            <a:chOff x="678264" y="6028486"/>
            <a:chExt cx="3872578" cy="610221"/>
          </a:xfrm>
        </p:grpSpPr>
        <p:sp>
          <p:nvSpPr>
            <p:cNvPr id="9" name="Rectangle 8">
              <a:extLst>
                <a:ext uri="{FF2B5EF4-FFF2-40B4-BE49-F238E27FC236}">
                  <a16:creationId xmlns:a16="http://schemas.microsoft.com/office/drawing/2014/main" id="{8255000C-C24D-7566-EA02-3AD3133E39F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VM_LCOM_CMCE_Horiz G.png">
              <a:extLst>
                <a:ext uri="{FF2B5EF4-FFF2-40B4-BE49-F238E27FC236}">
                  <a16:creationId xmlns:a16="http://schemas.microsoft.com/office/drawing/2014/main" id="{D5DC3384-D866-5D1B-686E-E1C7D4826BB6}"/>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1" name="Picture 10" descr="CMeC_Logo_Horizontal.png">
            <a:extLst>
              <a:ext uri="{FF2B5EF4-FFF2-40B4-BE49-F238E27FC236}">
                <a16:creationId xmlns:a16="http://schemas.microsoft.com/office/drawing/2014/main" id="{0DDD7196-6E1F-6D61-1647-F45088423E1A}"/>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24763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Multi-Imag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D2CFC7-F21C-E068-FACC-F3E8C2AC6F56}"/>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9630D3A8-E7DF-29AB-7626-150B9E893D35}"/>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3" name="Group 2">
            <a:extLst>
              <a:ext uri="{FF2B5EF4-FFF2-40B4-BE49-F238E27FC236}">
                <a16:creationId xmlns:a16="http://schemas.microsoft.com/office/drawing/2014/main" id="{2F10D0D2-6E15-4D69-91FE-90EB67D5DE1D}"/>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4931EC5C-F7AB-8BD1-73FE-BB8A97F44D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900C085-3220-1023-FF23-39053F61605E}"/>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209D86F7-F566-D1E2-A4D1-80CBAB1DDC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86512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Multi-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8819"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66C9D6F0-A494-7697-828F-653B8AD3284F}"/>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CF80D845-3961-332D-57FC-0A216D9844C8}"/>
              </a:ext>
            </a:extLst>
          </p:cNvPr>
          <p:cNvGrpSpPr/>
          <p:nvPr userDrawn="1"/>
        </p:nvGrpSpPr>
        <p:grpSpPr>
          <a:xfrm>
            <a:off x="678264" y="6028486"/>
            <a:ext cx="3872578" cy="610221"/>
            <a:chOff x="678264" y="6028486"/>
            <a:chExt cx="3872578" cy="610221"/>
          </a:xfrm>
        </p:grpSpPr>
        <p:sp>
          <p:nvSpPr>
            <p:cNvPr id="7" name="Rectangle 6">
              <a:extLst>
                <a:ext uri="{FF2B5EF4-FFF2-40B4-BE49-F238E27FC236}">
                  <a16:creationId xmlns:a16="http://schemas.microsoft.com/office/drawing/2014/main" id="{A955F01A-A0A5-502B-2375-EA3BE10A716A}"/>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G.png">
              <a:extLst>
                <a:ext uri="{FF2B5EF4-FFF2-40B4-BE49-F238E27FC236}">
                  <a16:creationId xmlns:a16="http://schemas.microsoft.com/office/drawing/2014/main" id="{AC6AFC88-FA80-64D9-4972-38AE12293824}"/>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0" name="Picture 9" descr="CMeC_Logo_Horizontal.png">
            <a:extLst>
              <a:ext uri="{FF2B5EF4-FFF2-40B4-BE49-F238E27FC236}">
                <a16:creationId xmlns:a16="http://schemas.microsoft.com/office/drawing/2014/main" id="{33CD0946-C809-51B9-C0CE-B756E8105E9B}"/>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95145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2" name="Group 1">
            <a:extLst>
              <a:ext uri="{FF2B5EF4-FFF2-40B4-BE49-F238E27FC236}">
                <a16:creationId xmlns:a16="http://schemas.microsoft.com/office/drawing/2014/main" id="{A9178F64-95CA-0081-8954-177CE649C6D1}"/>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C9E34653-E4BE-98B0-51B0-E036A047B7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VM_LCOM_CMCE_Horiz W.png">
              <a:extLst>
                <a:ext uri="{FF2B5EF4-FFF2-40B4-BE49-F238E27FC236}">
                  <a16:creationId xmlns:a16="http://schemas.microsoft.com/office/drawing/2014/main" id="{928EF853-9E47-A929-DC2C-93F9215F35FB}"/>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815B414F-68AB-F765-A06D-D73D712F235B}"/>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6259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 Text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58E088-937D-DB10-8677-BDC43DBB2E50}"/>
              </a:ext>
            </a:extLst>
          </p:cNvPr>
          <p:cNvGrpSpPr/>
          <p:nvPr userDrawn="1"/>
        </p:nvGrpSpPr>
        <p:grpSpPr>
          <a:xfrm>
            <a:off x="-3882" y="-1"/>
            <a:ext cx="12187063" cy="6858001"/>
            <a:chOff x="-3882" y="-1"/>
            <a:chExt cx="12187063" cy="6858001"/>
          </a:xfrm>
        </p:grpSpPr>
        <p:sp>
          <p:nvSpPr>
            <p:cNvPr id="4" name="Rectangle 3">
              <a:extLst>
                <a:ext uri="{FF2B5EF4-FFF2-40B4-BE49-F238E27FC236}">
                  <a16:creationId xmlns:a16="http://schemas.microsoft.com/office/drawing/2014/main" id="{965D2242-DC62-B263-BECE-3ED661FB98E4}"/>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73F951-8E3E-6E66-C5D1-3372B6EF7B07}"/>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Mauris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44D7A6CD-91E5-4C11-2D02-8B38CDAAE06E}"/>
              </a:ext>
            </a:extLst>
          </p:cNvPr>
          <p:cNvGrpSpPr/>
          <p:nvPr userDrawn="1"/>
        </p:nvGrpSpPr>
        <p:grpSpPr>
          <a:xfrm>
            <a:off x="678264" y="6028486"/>
            <a:ext cx="3872578" cy="610221"/>
            <a:chOff x="678264" y="6028486"/>
            <a:chExt cx="3872578" cy="610221"/>
          </a:xfrm>
        </p:grpSpPr>
        <p:sp>
          <p:nvSpPr>
            <p:cNvPr id="13" name="Rectangle 12">
              <a:extLst>
                <a:ext uri="{FF2B5EF4-FFF2-40B4-BE49-F238E27FC236}">
                  <a16:creationId xmlns:a16="http://schemas.microsoft.com/office/drawing/2014/main" id="{870C9548-41A1-9DE6-1A94-44F5834AB73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FE1E3B50-8E8C-C76B-3DF9-5ACBB9AC841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609E895-1153-AF53-E6E0-3A8231A87B4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32935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3D8CDBA3-11B1-A83E-8C7F-55C9394F2233}"/>
              </a:ext>
            </a:extLst>
          </p:cNvPr>
          <p:cNvGrpSpPr/>
          <p:nvPr userDrawn="1"/>
        </p:nvGrpSpPr>
        <p:grpSpPr>
          <a:xfrm>
            <a:off x="694700" y="6098749"/>
            <a:ext cx="3659586" cy="500224"/>
            <a:chOff x="694700" y="6098749"/>
            <a:chExt cx="3659586" cy="500224"/>
          </a:xfrm>
        </p:grpSpPr>
        <p:sp>
          <p:nvSpPr>
            <p:cNvPr id="9" name="Rectangle: Rounded Corners 8">
              <a:extLst>
                <a:ext uri="{FF2B5EF4-FFF2-40B4-BE49-F238E27FC236}">
                  <a16:creationId xmlns:a16="http://schemas.microsoft.com/office/drawing/2014/main" id="{68DABF1E-EF38-5251-4086-02D294CE909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795001DA-A842-3E4F-A5D9-450A10F6E2E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4" name="Picture 13" descr="CMeC_Logo_Horizontal_Dark_Background.png">
            <a:extLst>
              <a:ext uri="{FF2B5EF4-FFF2-40B4-BE49-F238E27FC236}">
                <a16:creationId xmlns:a16="http://schemas.microsoft.com/office/drawing/2014/main" id="{E801E967-D30D-63EF-5292-332E13142736}"/>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404080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 IMG + Text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27DC0B-667A-7C2A-A251-70BA5DB4E1C1}"/>
              </a:ext>
            </a:extLst>
          </p:cNvPr>
          <p:cNvGrpSpPr/>
          <p:nvPr userDrawn="1"/>
        </p:nvGrpSpPr>
        <p:grpSpPr>
          <a:xfrm>
            <a:off x="-3882" y="-1"/>
            <a:ext cx="12187063" cy="6858001"/>
            <a:chOff x="-3882" y="-1"/>
            <a:chExt cx="12187063" cy="6858001"/>
          </a:xfrm>
        </p:grpSpPr>
        <p:sp>
          <p:nvSpPr>
            <p:cNvPr id="9" name="Rectangle 8">
              <a:extLst>
                <a:ext uri="{FF2B5EF4-FFF2-40B4-BE49-F238E27FC236}">
                  <a16:creationId xmlns:a16="http://schemas.microsoft.com/office/drawing/2014/main" id="{7E5CE99F-5379-46BE-69C4-261A964D565C}"/>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26AABD-C0A5-40CB-D6B9-D61E51C9A8E8}"/>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5A04B5EE-621C-61E0-3AE3-0A3C8AF7DDE2}"/>
              </a:ext>
            </a:extLst>
          </p:cNvPr>
          <p:cNvGrpSpPr/>
          <p:nvPr userDrawn="1"/>
        </p:nvGrpSpPr>
        <p:grpSpPr>
          <a:xfrm>
            <a:off x="678264" y="6028486"/>
            <a:ext cx="3872578" cy="610221"/>
            <a:chOff x="678264" y="6028486"/>
            <a:chExt cx="3872578" cy="610221"/>
          </a:xfrm>
        </p:grpSpPr>
        <p:sp>
          <p:nvSpPr>
            <p:cNvPr id="14" name="Rectangle 13">
              <a:extLst>
                <a:ext uri="{FF2B5EF4-FFF2-40B4-BE49-F238E27FC236}">
                  <a16:creationId xmlns:a16="http://schemas.microsoft.com/office/drawing/2014/main" id="{C325BEB7-7524-38AE-2750-DBE59DB14F5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9B6116FE-5C4C-107D-5852-20348B1C38E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C16A92F-0A4B-4DF5-70F3-BACB1B900C00}"/>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363602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10" name="Group 9">
            <a:extLst>
              <a:ext uri="{FF2B5EF4-FFF2-40B4-BE49-F238E27FC236}">
                <a16:creationId xmlns:a16="http://schemas.microsoft.com/office/drawing/2014/main" id="{6CE9E858-C61B-ED85-38B5-8E39E638F6BA}"/>
              </a:ext>
            </a:extLst>
          </p:cNvPr>
          <p:cNvGrpSpPr/>
          <p:nvPr userDrawn="1"/>
        </p:nvGrpSpPr>
        <p:grpSpPr>
          <a:xfrm>
            <a:off x="694700" y="6098749"/>
            <a:ext cx="3659586" cy="500224"/>
            <a:chOff x="694700" y="6098749"/>
            <a:chExt cx="3659586" cy="500224"/>
          </a:xfrm>
        </p:grpSpPr>
        <p:sp>
          <p:nvSpPr>
            <p:cNvPr id="11" name="Rectangle: Rounded Corners 10">
              <a:extLst>
                <a:ext uri="{FF2B5EF4-FFF2-40B4-BE49-F238E27FC236}">
                  <a16:creationId xmlns:a16="http://schemas.microsoft.com/office/drawing/2014/main" id="{AA96CA11-C59E-9351-1D01-00242360314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DBCDAED6-B051-2CF9-1869-C3F4C0BFDA5D}"/>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8A2A6D24-E19F-B7DF-77C6-3ED960613F3C}"/>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5726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 Text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5BC352-C1F2-5223-79A3-D1951D40320D}"/>
              </a:ext>
            </a:extLst>
          </p:cNvPr>
          <p:cNvGrpSpPr/>
          <p:nvPr userDrawn="1"/>
        </p:nvGrpSpPr>
        <p:grpSpPr>
          <a:xfrm>
            <a:off x="-3882" y="-1"/>
            <a:ext cx="12187063" cy="6858001"/>
            <a:chOff x="-3882" y="-1"/>
            <a:chExt cx="12187063" cy="6858001"/>
          </a:xfrm>
        </p:grpSpPr>
        <p:sp>
          <p:nvSpPr>
            <p:cNvPr id="11" name="Rectangle 10">
              <a:extLst>
                <a:ext uri="{FF2B5EF4-FFF2-40B4-BE49-F238E27FC236}">
                  <a16:creationId xmlns:a16="http://schemas.microsoft.com/office/drawing/2014/main" id="{28B49361-80AE-3695-3B7E-B660F898A78A}"/>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86AFD-E447-F877-521E-A273D2C0037D}"/>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5" name="Group 4">
            <a:extLst>
              <a:ext uri="{FF2B5EF4-FFF2-40B4-BE49-F238E27FC236}">
                <a16:creationId xmlns:a16="http://schemas.microsoft.com/office/drawing/2014/main" id="{EB738CEB-8498-03B3-AE62-8BEEA732D815}"/>
              </a:ext>
            </a:extLst>
          </p:cNvPr>
          <p:cNvGrpSpPr/>
          <p:nvPr userDrawn="1"/>
        </p:nvGrpSpPr>
        <p:grpSpPr>
          <a:xfrm>
            <a:off x="678264" y="6028486"/>
            <a:ext cx="3872578" cy="610221"/>
            <a:chOff x="678264" y="6028486"/>
            <a:chExt cx="3872578" cy="610221"/>
          </a:xfrm>
        </p:grpSpPr>
        <p:sp>
          <p:nvSpPr>
            <p:cNvPr id="20" name="Rectangle 19">
              <a:extLst>
                <a:ext uri="{FF2B5EF4-FFF2-40B4-BE49-F238E27FC236}">
                  <a16:creationId xmlns:a16="http://schemas.microsoft.com/office/drawing/2014/main" id="{042DDF16-4DA8-5CF6-D14C-99C4643E334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UVM_LCOM_CMCE_Horiz G.png">
              <a:extLst>
                <a:ext uri="{FF2B5EF4-FFF2-40B4-BE49-F238E27FC236}">
                  <a16:creationId xmlns:a16="http://schemas.microsoft.com/office/drawing/2014/main" id="{8524DCE4-43A5-1F5F-00B2-2B54E30835D8}"/>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22" name="Picture 21" descr="CMeC_Logo_Horizontal.png">
            <a:extLst>
              <a:ext uri="{FF2B5EF4-FFF2-40B4-BE49-F238E27FC236}">
                <a16:creationId xmlns:a16="http://schemas.microsoft.com/office/drawing/2014/main" id="{47F7A8D5-3E0C-9786-655B-60CC663D740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18259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grpSp>
        <p:nvGrpSpPr>
          <p:cNvPr id="9" name="Group 8">
            <a:extLst>
              <a:ext uri="{FF2B5EF4-FFF2-40B4-BE49-F238E27FC236}">
                <a16:creationId xmlns:a16="http://schemas.microsoft.com/office/drawing/2014/main" id="{87CC3EF0-9053-8C2D-39E3-30B0AC3B2980}"/>
              </a:ext>
            </a:extLst>
          </p:cNvPr>
          <p:cNvGrpSpPr/>
          <p:nvPr userDrawn="1"/>
        </p:nvGrpSpPr>
        <p:grpSpPr>
          <a:xfrm>
            <a:off x="694700" y="6098749"/>
            <a:ext cx="3659586" cy="500224"/>
            <a:chOff x="694700" y="6098749"/>
            <a:chExt cx="3659586" cy="500224"/>
          </a:xfrm>
        </p:grpSpPr>
        <p:sp>
          <p:nvSpPr>
            <p:cNvPr id="13" name="Rectangle: Rounded Corners 12">
              <a:extLst>
                <a:ext uri="{FF2B5EF4-FFF2-40B4-BE49-F238E27FC236}">
                  <a16:creationId xmlns:a16="http://schemas.microsoft.com/office/drawing/2014/main" id="{20AFC4E4-074F-58D0-E92E-1C50B1D7C51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UVM_LCOM_CMCE_Horiz W.png">
              <a:extLst>
                <a:ext uri="{FF2B5EF4-FFF2-40B4-BE49-F238E27FC236}">
                  <a16:creationId xmlns:a16="http://schemas.microsoft.com/office/drawing/2014/main" id="{B7AB646F-E039-25A9-6F4C-D79471897524}"/>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00B155EA-0658-C4D3-B9DC-EA57976ACD0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7343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 IMG + Text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3B932D-6ED8-EDE4-15F5-E32C52054725}"/>
              </a:ext>
            </a:extLst>
          </p:cNvPr>
          <p:cNvGrpSpPr/>
          <p:nvPr userDrawn="1"/>
        </p:nvGrpSpPr>
        <p:grpSpPr>
          <a:xfrm>
            <a:off x="-3882" y="-1"/>
            <a:ext cx="12187063" cy="6858001"/>
            <a:chOff x="-3882" y="-1"/>
            <a:chExt cx="12187063" cy="6858001"/>
          </a:xfrm>
        </p:grpSpPr>
        <p:sp>
          <p:nvSpPr>
            <p:cNvPr id="13" name="Rectangle 12">
              <a:extLst>
                <a:ext uri="{FF2B5EF4-FFF2-40B4-BE49-F238E27FC236}">
                  <a16:creationId xmlns:a16="http://schemas.microsoft.com/office/drawing/2014/main" id="{1ADE8DC6-AF10-3D74-7FCE-3F42609401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906D59B-69B8-F059-A18C-88A2D486F7F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Tree>
    <p:extLst>
      <p:ext uri="{BB962C8B-B14F-4D97-AF65-F5344CB8AC3E}">
        <p14:creationId xmlns:p14="http://schemas.microsoft.com/office/powerpoint/2010/main" val="341066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Imag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6" y="0"/>
            <a:ext cx="12189532" cy="6859387"/>
          </a:xfrm>
          <a:prstGeom prst="rect">
            <a:avLst/>
          </a:prstGeom>
        </p:spPr>
      </p:pic>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0C359379-8FEE-A7E7-DE75-A004B99052A0}"/>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490F4617-DF6D-8A7B-EF41-F6C7ED33EE3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138D755-94EA-67FE-CC81-1980C4A51225}"/>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9E69FB8A-64EF-82D8-A4E9-08526DBC089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19027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Image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1F406A-2269-3B0E-CBD1-4D9F348F5421}"/>
              </a:ext>
            </a:extLst>
          </p:cNvPr>
          <p:cNvGrpSpPr/>
          <p:nvPr userDrawn="1"/>
        </p:nvGrpSpPr>
        <p:grpSpPr>
          <a:xfrm>
            <a:off x="-3882" y="-1"/>
            <a:ext cx="12187063" cy="6858001"/>
            <a:chOff x="-3882" y="-1"/>
            <a:chExt cx="12187063" cy="6858001"/>
          </a:xfrm>
        </p:grpSpPr>
        <p:sp>
          <p:nvSpPr>
            <p:cNvPr id="3" name="Rectangle 2">
              <a:extLst>
                <a:ext uri="{FF2B5EF4-FFF2-40B4-BE49-F238E27FC236}">
                  <a16:creationId xmlns:a16="http://schemas.microsoft.com/office/drawing/2014/main" id="{8BCF1C66-3CE3-3AE1-4CA2-27394ECD6C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E27EF-C8DA-FA1B-7DBF-0AEEEBFC495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5" name="Group 4">
            <a:extLst>
              <a:ext uri="{FF2B5EF4-FFF2-40B4-BE49-F238E27FC236}">
                <a16:creationId xmlns:a16="http://schemas.microsoft.com/office/drawing/2014/main" id="{3BE95476-A72E-D376-5569-8706DF5CF3FE}"/>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C034D7D9-3297-EC39-DDE0-DEACA315AFA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83D4CE23-A4C0-AAB8-D64E-7F93F682EFEE}"/>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5F0972C6-243A-9786-AB0C-FF384BC5C79C}"/>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700706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meline (Green)">
    <p:spTree>
      <p:nvGrpSpPr>
        <p:cNvPr id="1" name=""/>
        <p:cNvGrpSpPr/>
        <p:nvPr/>
      </p:nvGrpSpPr>
      <p:grpSpPr>
        <a:xfrm>
          <a:off x="0" y="0"/>
          <a:ext cx="0" cy="0"/>
          <a:chOff x="0" y="0"/>
          <a:chExt cx="0" cy="0"/>
        </a:xfrm>
      </p:grpSpPr>
      <p:sp>
        <p:nvSpPr>
          <p:cNvPr id="16" name="Text Placeholder 19">
            <a:extLst>
              <a:ext uri="{FF2B5EF4-FFF2-40B4-BE49-F238E27FC236}">
                <a16:creationId xmlns:a16="http://schemas.microsoft.com/office/drawing/2014/main" id="{F9DAC85E-3213-8753-78A0-F0B3D173AA36}"/>
              </a:ext>
            </a:extLst>
          </p:cNvPr>
          <p:cNvSpPr>
            <a:spLocks noGrp="1"/>
          </p:cNvSpPr>
          <p:nvPr>
            <p:ph type="body" sz="quarter" idx="20" hasCustomPrompt="1"/>
          </p:nvPr>
        </p:nvSpPr>
        <p:spPr>
          <a:xfrm>
            <a:off x="993354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7" name="Text Placeholder 19">
            <a:extLst>
              <a:ext uri="{FF2B5EF4-FFF2-40B4-BE49-F238E27FC236}">
                <a16:creationId xmlns:a16="http://schemas.microsoft.com/office/drawing/2014/main" id="{3D543707-3B55-7201-D87B-AD156BA4BB04}"/>
              </a:ext>
            </a:extLst>
          </p:cNvPr>
          <p:cNvSpPr>
            <a:spLocks noGrp="1"/>
          </p:cNvSpPr>
          <p:nvPr>
            <p:ph type="body" sz="quarter" idx="21" hasCustomPrompt="1"/>
          </p:nvPr>
        </p:nvSpPr>
        <p:spPr>
          <a:xfrm>
            <a:off x="993354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7" y="0"/>
            <a:ext cx="12189530" cy="6859387"/>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grpSp>
        <p:nvGrpSpPr>
          <p:cNvPr id="6" name="Group 5">
            <a:extLst>
              <a:ext uri="{FF2B5EF4-FFF2-40B4-BE49-F238E27FC236}">
                <a16:creationId xmlns:a16="http://schemas.microsoft.com/office/drawing/2014/main" id="{5CEA7DED-229E-D1A7-08AD-91806C4F7EED}"/>
              </a:ext>
            </a:extLst>
          </p:cNvPr>
          <p:cNvGrpSpPr/>
          <p:nvPr userDrawn="1"/>
        </p:nvGrpSpPr>
        <p:grpSpPr>
          <a:xfrm>
            <a:off x="694700" y="6098749"/>
            <a:ext cx="3659586" cy="500224"/>
            <a:chOff x="694700" y="6098749"/>
            <a:chExt cx="3659586" cy="500224"/>
          </a:xfrm>
        </p:grpSpPr>
        <p:sp>
          <p:nvSpPr>
            <p:cNvPr id="8" name="Rectangle: Rounded Corners 7">
              <a:extLst>
                <a:ext uri="{FF2B5EF4-FFF2-40B4-BE49-F238E27FC236}">
                  <a16:creationId xmlns:a16="http://schemas.microsoft.com/office/drawing/2014/main" id="{E0624423-19CE-2C00-5885-0E5CEA98686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B6AA4E9F-219C-0952-500C-6AA19ED81C13}"/>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1C14739A-857E-27D8-3A91-4457D4A5463C}"/>
              </a:ext>
            </a:extLst>
          </p:cNvPr>
          <p:cNvPicPr>
            <a:picLocks noChangeAspect="1"/>
          </p:cNvPicPr>
          <p:nvPr userDrawn="1"/>
        </p:nvPicPr>
        <p:blipFill>
          <a:blip r:embed="rId4"/>
          <a:stretch>
            <a:fillRect/>
          </a:stretch>
        </p:blipFill>
        <p:spPr>
          <a:xfrm>
            <a:off x="10088563" y="6042595"/>
            <a:ext cx="1579563" cy="456058"/>
          </a:xfrm>
          <a:prstGeom prst="rect">
            <a:avLst/>
          </a:prstGeom>
        </p:spPr>
      </p:pic>
      <p:sp>
        <p:nvSpPr>
          <p:cNvPr id="14" name="Text Placeholder 19">
            <a:extLst>
              <a:ext uri="{FF2B5EF4-FFF2-40B4-BE49-F238E27FC236}">
                <a16:creationId xmlns:a16="http://schemas.microsoft.com/office/drawing/2014/main" id="{7EEF4CE4-8A4B-F302-B73E-CB27C03EE66F}"/>
              </a:ext>
            </a:extLst>
          </p:cNvPr>
          <p:cNvSpPr>
            <a:spLocks noGrp="1"/>
          </p:cNvSpPr>
          <p:nvPr>
            <p:ph type="body" sz="quarter" idx="18" hasCustomPrompt="1"/>
          </p:nvPr>
        </p:nvSpPr>
        <p:spPr>
          <a:xfrm>
            <a:off x="7154215"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5" name="Text Placeholder 19">
            <a:extLst>
              <a:ext uri="{FF2B5EF4-FFF2-40B4-BE49-F238E27FC236}">
                <a16:creationId xmlns:a16="http://schemas.microsoft.com/office/drawing/2014/main" id="{F8D42609-9855-C271-197E-B84A911DD0DB}"/>
              </a:ext>
            </a:extLst>
          </p:cNvPr>
          <p:cNvSpPr>
            <a:spLocks noGrp="1"/>
          </p:cNvSpPr>
          <p:nvPr>
            <p:ph type="body" sz="quarter" idx="19" hasCustomPrompt="1"/>
          </p:nvPr>
        </p:nvSpPr>
        <p:spPr>
          <a:xfrm>
            <a:off x="7154215"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18" name="Text Placeholder 19">
            <a:extLst>
              <a:ext uri="{FF2B5EF4-FFF2-40B4-BE49-F238E27FC236}">
                <a16:creationId xmlns:a16="http://schemas.microsoft.com/office/drawing/2014/main" id="{ED7C85FC-FFD5-1CA1-D4E5-8D8A1BC2F9E5}"/>
              </a:ext>
            </a:extLst>
          </p:cNvPr>
          <p:cNvSpPr>
            <a:spLocks noGrp="1"/>
          </p:cNvSpPr>
          <p:nvPr>
            <p:ph type="body" sz="quarter" idx="22" hasCustomPrompt="1"/>
          </p:nvPr>
        </p:nvSpPr>
        <p:spPr>
          <a:xfrm>
            <a:off x="997959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9" name="Text Placeholder 19">
            <a:extLst>
              <a:ext uri="{FF2B5EF4-FFF2-40B4-BE49-F238E27FC236}">
                <a16:creationId xmlns:a16="http://schemas.microsoft.com/office/drawing/2014/main" id="{3145C005-9A81-523A-BC2B-5EED24317DA7}"/>
              </a:ext>
            </a:extLst>
          </p:cNvPr>
          <p:cNvSpPr>
            <a:spLocks noGrp="1"/>
          </p:cNvSpPr>
          <p:nvPr>
            <p:ph type="body" sz="quarter" idx="23" hasCustomPrompt="1"/>
          </p:nvPr>
        </p:nvSpPr>
        <p:spPr>
          <a:xfrm>
            <a:off x="997959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spTree>
    <p:extLst>
      <p:ext uri="{BB962C8B-B14F-4D97-AF65-F5344CB8AC3E}">
        <p14:creationId xmlns:p14="http://schemas.microsoft.com/office/powerpoint/2010/main" val="3465326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meline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27A3E4-7694-DEBF-0D4B-FB8F62BD8F61}"/>
              </a:ext>
            </a:extLst>
          </p:cNvPr>
          <p:cNvGrpSpPr/>
          <p:nvPr userDrawn="1"/>
        </p:nvGrpSpPr>
        <p:grpSpPr>
          <a:xfrm>
            <a:off x="-3882" y="-1"/>
            <a:ext cx="12187063" cy="6858001"/>
            <a:chOff x="-3882" y="-1"/>
            <a:chExt cx="12187063" cy="6858001"/>
          </a:xfrm>
        </p:grpSpPr>
        <p:sp>
          <p:nvSpPr>
            <p:cNvPr id="15" name="Rectangle 14">
              <a:extLst>
                <a:ext uri="{FF2B5EF4-FFF2-40B4-BE49-F238E27FC236}">
                  <a16:creationId xmlns:a16="http://schemas.microsoft.com/office/drawing/2014/main" id="{2472325D-BBD1-30D3-D1D5-71D197775A83}"/>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827CCA8-8DED-635E-1C7E-426E5D64B8A0}"/>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grpSp>
        <p:nvGrpSpPr>
          <p:cNvPr id="2" name="Group 1">
            <a:extLst>
              <a:ext uri="{FF2B5EF4-FFF2-40B4-BE49-F238E27FC236}">
                <a16:creationId xmlns:a16="http://schemas.microsoft.com/office/drawing/2014/main" id="{A9E46180-D7CC-96D1-DC06-16BAD43E2795}"/>
              </a:ext>
            </a:extLst>
          </p:cNvPr>
          <p:cNvGrpSpPr/>
          <p:nvPr userDrawn="1"/>
        </p:nvGrpSpPr>
        <p:grpSpPr>
          <a:xfrm>
            <a:off x="678264" y="6028486"/>
            <a:ext cx="3872578" cy="610221"/>
            <a:chOff x="678264" y="6028486"/>
            <a:chExt cx="3872578" cy="610221"/>
          </a:xfrm>
        </p:grpSpPr>
        <p:sp>
          <p:nvSpPr>
            <p:cNvPr id="3" name="Rectangle 2">
              <a:extLst>
                <a:ext uri="{FF2B5EF4-FFF2-40B4-BE49-F238E27FC236}">
                  <a16:creationId xmlns:a16="http://schemas.microsoft.com/office/drawing/2014/main" id="{1C78F02C-061B-2E65-B457-B05322D60F7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B279CB54-FA9B-F5AC-9E11-3FF075116D0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6" name="Picture 5" descr="CMeC_Logo_Horizontal.png">
            <a:extLst>
              <a:ext uri="{FF2B5EF4-FFF2-40B4-BE49-F238E27FC236}">
                <a16:creationId xmlns:a16="http://schemas.microsoft.com/office/drawing/2014/main" id="{491A6B20-1EC3-E8FA-7E59-03027493D627}"/>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64842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11786384-4B8B-AE93-F7AC-32BBFD45C5B4}"/>
              </a:ext>
            </a:extLst>
          </p:cNvPr>
          <p:cNvSpPr>
            <a:spLocks noGrp="1"/>
          </p:cNvSpPr>
          <p:nvPr>
            <p:ph type="pic" sz="quarter" idx="14" hasCustomPrompt="1"/>
          </p:nvPr>
        </p:nvSpPr>
        <p:spPr>
          <a:xfrm>
            <a:off x="1" y="171450"/>
            <a:ext cx="12192000" cy="6686550"/>
          </a:xfrm>
          <a:prstGeom prst="rect">
            <a:avLst/>
          </a:prstGeom>
          <a:solidFill>
            <a:schemeClr val="bg2">
              <a:lumMod val="90000"/>
            </a:schemeClr>
          </a:solidFill>
        </p:spPr>
        <p:txBody>
          <a:bodyPr anchor="ctr"/>
          <a:lstStyle>
            <a:lvl1pPr marL="0" indent="0" algn="ctr">
              <a:buNone/>
              <a:defRPr/>
            </a:lvl1pPr>
          </a:lstStyle>
          <a:p>
            <a:r>
              <a:rPr lang="en-US"/>
              <a:t>Insert Picture</a:t>
            </a:r>
          </a:p>
        </p:txBody>
      </p:sp>
      <p:sp>
        <p:nvSpPr>
          <p:cNvPr id="6" name="Rectangle 5">
            <a:extLst>
              <a:ext uri="{FF2B5EF4-FFF2-40B4-BE49-F238E27FC236}">
                <a16:creationId xmlns:a16="http://schemas.microsoft.com/office/drawing/2014/main" id="{2BB4F7FB-4DAB-FCA4-A1CD-8C932883575E}"/>
              </a:ext>
            </a:extLst>
          </p:cNvPr>
          <p:cNvSpPr/>
          <p:nvPr userDrawn="1"/>
        </p:nvSpPr>
        <p:spPr>
          <a:xfrm>
            <a:off x="0" y="5440681"/>
            <a:ext cx="12192000" cy="1417319"/>
          </a:xfrm>
          <a:prstGeom prst="rect">
            <a:avLst/>
          </a:prstGeom>
          <a:gradFill flip="none" rotWithShape="1">
            <a:gsLst>
              <a:gs pos="100000">
                <a:schemeClr val="tx1">
                  <a:lumMod val="66285"/>
                  <a:lumOff val="33715"/>
                </a:schemeClr>
              </a:gs>
              <a:gs pos="0">
                <a:schemeClr val="tx1">
                  <a:alpha val="0"/>
                  <a:lumMod val="36495"/>
                  <a:lumOff val="63505"/>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979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76C1B2-0DA1-F5D2-6204-9E685D770001}"/>
              </a:ext>
            </a:extLst>
          </p:cNvPr>
          <p:cNvSpPr txBox="1">
            <a:spLocks/>
          </p:cNvSpPr>
          <p:nvPr userDrawn="1"/>
        </p:nvSpPr>
        <p:spPr>
          <a:xfrm>
            <a:off x="502592" y="1122363"/>
            <a:ext cx="8614904" cy="2387600"/>
          </a:xfrm>
          <a:prstGeom prst="rect">
            <a:avLst/>
          </a:prstGeom>
        </p:spPr>
        <p:txBody>
          <a:bodyPr anchor="b"/>
          <a:lstStyle>
            <a:lvl1pPr algn="l" defTabSz="914400" rtl="0" eaLnBrk="1" latinLnBrk="0" hangingPunct="1">
              <a:lnSpc>
                <a:spcPct val="90000"/>
              </a:lnSpc>
              <a:spcBef>
                <a:spcPct val="0"/>
              </a:spcBef>
              <a:buNone/>
              <a:defRPr sz="6000" b="1" kern="1200">
                <a:solidFill>
                  <a:schemeClr val="bg1"/>
                </a:solidFill>
                <a:latin typeface="Times New Roman" panose="02020603050405020304" pitchFamily="18" charset="0"/>
                <a:ea typeface="+mj-ea"/>
                <a:cs typeface="Times New Roman" panose="02020603050405020304" pitchFamily="18" charset="0"/>
              </a:defRPr>
            </a:lvl1pPr>
          </a:lstStyle>
          <a:p>
            <a:r>
              <a:rPr lang="en-US"/>
              <a:t>University of</a:t>
            </a:r>
            <a:br>
              <a:rPr lang="en-US"/>
            </a:br>
            <a:r>
              <a:rPr lang="en-US"/>
              <a:t>Vermont</a:t>
            </a:r>
          </a:p>
        </p:txBody>
      </p:sp>
      <p:sp>
        <p:nvSpPr>
          <p:cNvPr id="5" name="Subtitle 2">
            <a:extLst>
              <a:ext uri="{FF2B5EF4-FFF2-40B4-BE49-F238E27FC236}">
                <a16:creationId xmlns:a16="http://schemas.microsoft.com/office/drawing/2014/main" id="{A816F94E-748B-7D45-D414-4BE2D60D31AF}"/>
              </a:ext>
            </a:extLst>
          </p:cNvPr>
          <p:cNvSpPr txBox="1">
            <a:spLocks/>
          </p:cNvSpPr>
          <p:nvPr userDrawn="1"/>
        </p:nvSpPr>
        <p:spPr>
          <a:xfrm>
            <a:off x="502592" y="3602038"/>
            <a:ext cx="8614904" cy="165576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2022 </a:t>
            </a:r>
            <a:r>
              <a:rPr lang="en-US" err="1"/>
              <a:t>Powerpoint</a:t>
            </a:r>
            <a:r>
              <a:rPr lang="en-US"/>
              <a:t> Template</a:t>
            </a:r>
          </a:p>
        </p:txBody>
      </p:sp>
      <p:pic>
        <p:nvPicPr>
          <p:cNvPr id="3" name="Picture 2">
            <a:extLst>
              <a:ext uri="{FF2B5EF4-FFF2-40B4-BE49-F238E27FC236}">
                <a16:creationId xmlns:a16="http://schemas.microsoft.com/office/drawing/2014/main" id="{B979A093-937E-26ED-13F7-AEC9DD394A04}"/>
              </a:ext>
            </a:extLst>
          </p:cNvPr>
          <p:cNvPicPr>
            <a:picLocks noChangeAspect="1"/>
          </p:cNvPicPr>
          <p:nvPr userDrawn="1"/>
        </p:nvPicPr>
        <p:blipFill>
          <a:blip r:embed="rId28"/>
          <a:srcRect/>
          <a:stretch/>
        </p:blipFill>
        <p:spPr>
          <a:xfrm>
            <a:off x="2467" y="0"/>
            <a:ext cx="12187065" cy="6858000"/>
          </a:xfrm>
          <a:prstGeom prst="rect">
            <a:avLst/>
          </a:prstGeom>
        </p:spPr>
      </p:pic>
    </p:spTree>
    <p:extLst>
      <p:ext uri="{BB962C8B-B14F-4D97-AF65-F5344CB8AC3E}">
        <p14:creationId xmlns:p14="http://schemas.microsoft.com/office/powerpoint/2010/main" val="2407056672"/>
      </p:ext>
    </p:extLst>
  </p:cSld>
  <p:clrMap bg1="lt1" tx1="dk1" bg2="lt2" tx2="dk2" accent1="accent1" accent2="accent2" accent3="accent3" accent4="accent4" accent5="accent5" accent6="accent6" hlink="hlink" folHlink="folHlink"/>
  <p:sldLayoutIdLst>
    <p:sldLayoutId id="2147483715" r:id="rId1"/>
    <p:sldLayoutId id="2147483712" r:id="rId2"/>
    <p:sldLayoutId id="2147483684" r:id="rId3"/>
    <p:sldLayoutId id="2147483714" r:id="rId4"/>
    <p:sldLayoutId id="2147483717" r:id="rId5"/>
    <p:sldLayoutId id="2147483649" r:id="rId6"/>
    <p:sldLayoutId id="2147483718" r:id="rId7"/>
    <p:sldLayoutId id="2147483735" r:id="rId8"/>
    <p:sldLayoutId id="2147483700" r:id="rId9"/>
    <p:sldLayoutId id="2147483736" r:id="rId10"/>
    <p:sldLayoutId id="2147483719" r:id="rId11"/>
    <p:sldLayoutId id="2147483737" r:id="rId12"/>
    <p:sldLayoutId id="2147483720" r:id="rId13"/>
    <p:sldLayoutId id="2147483721" r:id="rId14"/>
    <p:sldLayoutId id="2147483733" r:id="rId15"/>
    <p:sldLayoutId id="2147483723" r:id="rId16"/>
    <p:sldLayoutId id="2147483732" r:id="rId17"/>
    <p:sldLayoutId id="2147483722" r:id="rId18"/>
    <p:sldLayoutId id="2147483734" r:id="rId19"/>
    <p:sldLayoutId id="2147483726" r:id="rId20"/>
    <p:sldLayoutId id="2147483731" r:id="rId21"/>
    <p:sldLayoutId id="2147483698" r:id="rId22"/>
    <p:sldLayoutId id="2147483730" r:id="rId23"/>
    <p:sldLayoutId id="2147483728" r:id="rId24"/>
    <p:sldLayoutId id="2147483729" r:id="rId25"/>
    <p:sldLayoutId id="2147483727" r:id="rId26"/>
  </p:sldLayoutIdLst>
  <p:txStyles>
    <p:titleStyle>
      <a:lvl1pPr algn="l" defTabSz="914400" rtl="0" eaLnBrk="1" latinLnBrk="0" hangingPunct="1">
        <a:lnSpc>
          <a:spcPct val="90000"/>
        </a:lnSpc>
        <a:spcBef>
          <a:spcPct val="0"/>
        </a:spcBef>
        <a:buNone/>
        <a:defRPr sz="4400" b="1" kern="120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vtclimat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2.xml"/><Relationship Id="rId5" Type="http://schemas.openxmlformats.org/officeDocument/2006/relationships/image" Target="../media/image19.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2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CB78-58A7-C663-471C-56F096780401}"/>
              </a:ext>
            </a:extLst>
          </p:cNvPr>
          <p:cNvSpPr>
            <a:spLocks noGrp="1"/>
          </p:cNvSpPr>
          <p:nvPr>
            <p:ph type="ctrTitle"/>
          </p:nvPr>
        </p:nvSpPr>
        <p:spPr>
          <a:xfrm>
            <a:off x="550606" y="732219"/>
            <a:ext cx="8566890" cy="1883212"/>
          </a:xfrm>
        </p:spPr>
        <p:txBody>
          <a:bodyPr lIns="91440" tIns="45720" rIns="91440" bIns="45720" anchor="b"/>
          <a:lstStyle/>
          <a:p>
            <a:r>
              <a:rPr lang="en-US" dirty="0">
                <a:cs typeface="Frank Ruhl Libre"/>
              </a:rPr>
              <a:t>Energy</a:t>
            </a:r>
            <a:endParaRPr lang="en-US" dirty="0">
              <a:latin typeface="+mj-lt"/>
            </a:endParaRPr>
          </a:p>
        </p:txBody>
      </p:sp>
      <p:sp>
        <p:nvSpPr>
          <p:cNvPr id="3" name="Subtitle 2">
            <a:extLst>
              <a:ext uri="{FF2B5EF4-FFF2-40B4-BE49-F238E27FC236}">
                <a16:creationId xmlns:a16="http://schemas.microsoft.com/office/drawing/2014/main" id="{39509F87-5DB0-F2FA-A4EB-071DDF88D0EF}"/>
              </a:ext>
            </a:extLst>
          </p:cNvPr>
          <p:cNvSpPr>
            <a:spLocks noGrp="1"/>
          </p:cNvSpPr>
          <p:nvPr>
            <p:ph type="subTitle" idx="1"/>
          </p:nvPr>
        </p:nvSpPr>
        <p:spPr>
          <a:xfrm>
            <a:off x="550606" y="2615431"/>
            <a:ext cx="9537957" cy="2066169"/>
          </a:xfrm>
        </p:spPr>
        <p:txBody>
          <a:bodyPr lIns="91440" tIns="45720" rIns="91440" bIns="45720" anchor="t">
            <a:normAutofit/>
          </a:bodyPr>
          <a:lstStyle/>
          <a:p>
            <a:pPr>
              <a:spcBef>
                <a:spcPts val="0"/>
              </a:spcBef>
            </a:pPr>
            <a:r>
              <a:rPr lang="en-US" sz="2600" dirty="0">
                <a:cs typeface="Poppins Medium"/>
              </a:rPr>
              <a:t>Shashank Poudel</a:t>
            </a:r>
            <a:r>
              <a:rPr lang="en-US" sz="2600" baseline="30000" dirty="0">
                <a:cs typeface="Poppins Medium"/>
              </a:rPr>
              <a:t>1,2</a:t>
            </a:r>
            <a:r>
              <a:rPr lang="en-US" sz="2600" dirty="0">
                <a:cs typeface="Poppins Medium"/>
              </a:rPr>
              <a:t>, Peter Fisher</a:t>
            </a:r>
            <a:r>
              <a:rPr lang="en-US" sz="2600" baseline="30000" dirty="0">
                <a:cs typeface="Poppins Medium"/>
              </a:rPr>
              <a:t>3</a:t>
            </a:r>
            <a:r>
              <a:rPr lang="en-US" sz="2600" b="1" dirty="0">
                <a:latin typeface="+mn-lt"/>
                <a:cs typeface="Poppins Medium"/>
              </a:rPr>
              <a:t>, </a:t>
            </a:r>
            <a:r>
              <a:rPr lang="en-US" sz="2600" dirty="0">
                <a:cs typeface="Poppins Medium"/>
              </a:rPr>
              <a:t>Emily Narberes</a:t>
            </a:r>
            <a:r>
              <a:rPr lang="en-US" sz="2600" baseline="30000" dirty="0">
                <a:cs typeface="Poppins Medium"/>
              </a:rPr>
              <a:t>1,4</a:t>
            </a:r>
          </a:p>
          <a:p>
            <a:pPr>
              <a:spcBef>
                <a:spcPts val="0"/>
              </a:spcBef>
            </a:pPr>
            <a:endParaRPr lang="en-US" baseline="30000" dirty="0"/>
          </a:p>
          <a:p>
            <a:pPr>
              <a:lnSpc>
                <a:spcPct val="120000"/>
              </a:lnSpc>
              <a:spcBef>
                <a:spcPts val="0"/>
              </a:spcBef>
            </a:pPr>
            <a:r>
              <a:rPr lang="en-US" sz="1400" baseline="30000" dirty="0">
                <a:cs typeface="Poppins Medium"/>
              </a:rPr>
              <a:t>1</a:t>
            </a:r>
            <a:r>
              <a:rPr lang="en-US" sz="1400" dirty="0">
                <a:cs typeface="Poppins Medium"/>
              </a:rPr>
              <a:t>College of Agriculture and Life Sciences, University of Vermont, Burlington, VT</a:t>
            </a:r>
          </a:p>
          <a:p>
            <a:pPr>
              <a:lnSpc>
                <a:spcPct val="120000"/>
              </a:lnSpc>
              <a:spcBef>
                <a:spcPts val="0"/>
              </a:spcBef>
            </a:pPr>
            <a:r>
              <a:rPr lang="en-US" sz="1400" baseline="30000" dirty="0">
                <a:cs typeface="Poppins Medium"/>
              </a:rPr>
              <a:t>2</a:t>
            </a:r>
            <a:r>
              <a:rPr lang="en-US" sz="1400" dirty="0">
                <a:cs typeface="Poppins Medium"/>
              </a:rPr>
              <a:t>Gund Institute for the Environment, University of Vermont, Burlington, VT</a:t>
            </a:r>
          </a:p>
          <a:p>
            <a:pPr>
              <a:lnSpc>
                <a:spcPct val="120000"/>
              </a:lnSpc>
              <a:spcBef>
                <a:spcPts val="0"/>
              </a:spcBef>
            </a:pPr>
            <a:r>
              <a:rPr lang="en-US" sz="1400" baseline="30000" dirty="0">
                <a:cs typeface="Poppins Medium"/>
              </a:rPr>
              <a:t>3</a:t>
            </a:r>
            <a:r>
              <a:rPr lang="en-US" sz="1400" dirty="0">
                <a:cs typeface="Poppins Medium"/>
              </a:rPr>
              <a:t>College of Engineering and Mathematical Sciences, University of Vermont, Burlington, VT</a:t>
            </a:r>
          </a:p>
          <a:p>
            <a:pPr>
              <a:lnSpc>
                <a:spcPct val="120000"/>
              </a:lnSpc>
              <a:spcBef>
                <a:spcPts val="0"/>
              </a:spcBef>
            </a:pPr>
            <a:r>
              <a:rPr lang="en-US" sz="1400" baseline="30000" dirty="0">
                <a:cs typeface="Poppins Medium"/>
              </a:rPr>
              <a:t>4</a:t>
            </a:r>
            <a:r>
              <a:rPr lang="en-US" sz="1400" dirty="0">
                <a:cs typeface="Poppins Medium"/>
              </a:rPr>
              <a:t>College of Arts and Sciences, University of Vermont, Burlington, VT</a:t>
            </a:r>
          </a:p>
        </p:txBody>
      </p:sp>
      <p:grpSp>
        <p:nvGrpSpPr>
          <p:cNvPr id="9" name="Group 8">
            <a:extLst>
              <a:ext uri="{FF2B5EF4-FFF2-40B4-BE49-F238E27FC236}">
                <a16:creationId xmlns:a16="http://schemas.microsoft.com/office/drawing/2014/main" id="{65DD64C5-F4CB-DA2B-3A1E-19A6E781B93F}"/>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9E29D295-8FDA-A17D-826B-30D38892421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829CAD50-2B5F-D301-57E0-14425BE24FD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E91C6FC5-5DEE-964F-C8AF-CA0EBDEA2992}"/>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4" name="Subtitle 2">
            <a:extLst>
              <a:ext uri="{FF2B5EF4-FFF2-40B4-BE49-F238E27FC236}">
                <a16:creationId xmlns:a16="http://schemas.microsoft.com/office/drawing/2014/main" id="{134C9C11-E6B2-5B44-26B8-190736CDD404}"/>
              </a:ext>
            </a:extLst>
          </p:cNvPr>
          <p:cNvSpPr txBox="1">
            <a:spLocks/>
          </p:cNvSpPr>
          <p:nvPr/>
        </p:nvSpPr>
        <p:spPr>
          <a:xfrm>
            <a:off x="550606" y="4309110"/>
            <a:ext cx="10879394" cy="1816671"/>
          </a:xfrm>
          <a:prstGeom prst="rect">
            <a:avLst/>
          </a:prstGeom>
        </p:spPr>
        <p:txBody>
          <a:bodyPr lIns="91440" tIns="45720" rIns="91440" bIns="45720" anchor="t">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bg1"/>
                </a:solidFill>
                <a:latin typeface="+mn-lt"/>
                <a:ea typeface="+mn-ea"/>
                <a:cs typeface="Poppins Medium"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2500" dirty="0"/>
              <a:t>Recommended citation for chapter</a:t>
            </a:r>
          </a:p>
          <a:p>
            <a:pPr>
              <a:lnSpc>
                <a:spcPct val="120000"/>
              </a:lnSpc>
            </a:pPr>
            <a:r>
              <a:rPr lang="en-US" b="0" dirty="0"/>
              <a:t>Poudel, S., Fisher, P.,  </a:t>
            </a:r>
            <a:r>
              <a:rPr lang="en-US" b="0" dirty="0" err="1"/>
              <a:t>Narberes</a:t>
            </a:r>
            <a:r>
              <a:rPr lang="en-US" b="0" dirty="0"/>
              <a:t>, E. 2026. Chapter 8: Energy. In Galford, G.L., </a:t>
            </a:r>
            <a:r>
              <a:rPr lang="en-US" b="0" dirty="0" err="1"/>
              <a:t>Balerna</a:t>
            </a:r>
            <a:r>
              <a:rPr lang="en-US" b="0" dirty="0"/>
              <a:t>, J.A., Turner H.C., </a:t>
            </a:r>
            <a:r>
              <a:rPr lang="en-US" b="0" dirty="0" err="1"/>
              <a:t>Sardonis</a:t>
            </a:r>
            <a:r>
              <a:rPr lang="en-US" b="0" dirty="0"/>
              <a:t>, A., Peplinski, H. (Eds), The Vermont Climate Assessment 2025. Burlington, Vermont: Climate Measurements Center of Excellence, Gund Institute for Environment at the University of Vermont. DOI: 10.5281/zenodo.20272849. Accessed online at </a:t>
            </a:r>
            <a:r>
              <a:rPr lang="en-US" b="0" u="sng" dirty="0">
                <a:hlinkClick r:id="rId4"/>
              </a:rPr>
              <a:t>https://vtclimate.org</a:t>
            </a:r>
            <a:r>
              <a:rPr lang="en-US" b="0" dirty="0"/>
              <a:t>.</a:t>
            </a:r>
          </a:p>
        </p:txBody>
      </p:sp>
    </p:spTree>
    <p:extLst>
      <p:ext uri="{BB962C8B-B14F-4D97-AF65-F5344CB8AC3E}">
        <p14:creationId xmlns:p14="http://schemas.microsoft.com/office/powerpoint/2010/main" val="3115076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C75B5-B95B-B291-DB27-EC74D0C62D15}"/>
              </a:ext>
            </a:extLst>
          </p:cNvPr>
          <p:cNvSpPr>
            <a:spLocks noGrp="1"/>
          </p:cNvSpPr>
          <p:nvPr>
            <p:ph type="ctrTitle"/>
          </p:nvPr>
        </p:nvSpPr>
        <p:spPr/>
        <p:txBody>
          <a:bodyPr lIns="91440" tIns="45720" rIns="91440" bIns="45720" anchor="b"/>
          <a:lstStyle/>
          <a:p>
            <a:r>
              <a:rPr lang="en-US">
                <a:cs typeface="Frank Ruhl Libre"/>
              </a:rPr>
              <a:t>8.2 Background </a:t>
            </a:r>
            <a:endParaRPr lang="en-US"/>
          </a:p>
        </p:txBody>
      </p:sp>
      <p:grpSp>
        <p:nvGrpSpPr>
          <p:cNvPr id="7" name="Group 6">
            <a:extLst>
              <a:ext uri="{FF2B5EF4-FFF2-40B4-BE49-F238E27FC236}">
                <a16:creationId xmlns:a16="http://schemas.microsoft.com/office/drawing/2014/main" id="{FA49485E-CC8D-DA9E-0573-836C419AD082}"/>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290CB225-5562-CCE4-FE75-A9735C3BD7BB}"/>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6B7D2193-D017-4675-0016-338CD3153887}"/>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D2A45BD0-8686-9661-F5EE-C8D3BB171824}"/>
              </a:ext>
            </a:extLst>
          </p:cNvPr>
          <p:cNvPicPr>
            <a:picLocks noChangeAspect="1"/>
          </p:cNvPicPr>
          <p:nvPr/>
        </p:nvPicPr>
        <p:blipFill>
          <a:blip r:embed="rId3"/>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951517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357F2C4-4E3B-EB0C-3730-4B4BD5B77103}"/>
              </a:ext>
            </a:extLst>
          </p:cNvPr>
          <p:cNvSpPr/>
          <p:nvPr/>
        </p:nvSpPr>
        <p:spPr>
          <a:xfrm>
            <a:off x="254000" y="1193800"/>
            <a:ext cx="11709400" cy="54737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descr="Venn diagram with three circles that compares Vermont's Climate Action Plan (CAP) and Vermont’s Comprehensive Energy Plan (CEP). The CAP includes climate adaptation, non-energy GHG emissions like waste and agriculture, sequestration, and GHG inventory review. The CEP includes renewable energy development, electric plan including reliability, energy system planning, and standards for local planning. Overlaps include energy sector analysis, just energy transitions, and avenues for policy changes.">
            <a:extLst>
              <a:ext uri="{FF2B5EF4-FFF2-40B4-BE49-F238E27FC236}">
                <a16:creationId xmlns:a16="http://schemas.microsoft.com/office/drawing/2014/main" id="{6224BBA8-37E8-D534-F625-C8E874E56816}"/>
              </a:ext>
            </a:extLst>
          </p:cNvPr>
          <p:cNvGrpSpPr/>
          <p:nvPr/>
        </p:nvGrpSpPr>
        <p:grpSpPr>
          <a:xfrm>
            <a:off x="1631925" y="1329115"/>
            <a:ext cx="9061474" cy="5177863"/>
            <a:chOff x="1631925" y="1125915"/>
            <a:chExt cx="9061474" cy="5177863"/>
          </a:xfrm>
        </p:grpSpPr>
        <p:sp>
          <p:nvSpPr>
            <p:cNvPr id="10" name="Oval 9">
              <a:extLst>
                <a:ext uri="{FF2B5EF4-FFF2-40B4-BE49-F238E27FC236}">
                  <a16:creationId xmlns:a16="http://schemas.microsoft.com/office/drawing/2014/main" id="{FE6B6BA5-68FF-8A50-25EA-1EA7C7696C5F}"/>
                </a:ext>
              </a:extLst>
            </p:cNvPr>
            <p:cNvSpPr/>
            <p:nvPr/>
          </p:nvSpPr>
          <p:spPr>
            <a:xfrm>
              <a:off x="1631925" y="1125916"/>
              <a:ext cx="6043331" cy="5177862"/>
            </a:xfrm>
            <a:prstGeom prst="ellipse">
              <a:avLst/>
            </a:prstGeom>
            <a:solidFill>
              <a:schemeClr val="accent1">
                <a:lumMod val="60000"/>
                <a:lumOff val="40000"/>
                <a:alpha val="34902"/>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3691601-A77B-46A9-045F-78BAAE2FB3DA}"/>
                </a:ext>
              </a:extLst>
            </p:cNvPr>
            <p:cNvSpPr/>
            <p:nvPr/>
          </p:nvSpPr>
          <p:spPr>
            <a:xfrm>
              <a:off x="4650068" y="1125915"/>
              <a:ext cx="6043331" cy="5177862"/>
            </a:xfrm>
            <a:prstGeom prst="ellipse">
              <a:avLst/>
            </a:prstGeom>
            <a:solidFill>
              <a:schemeClr val="tx2">
                <a:lumMod val="25000"/>
                <a:lumOff val="75000"/>
                <a:alpha val="50196"/>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CC7EF71-0754-DC51-9A13-34B035DBFF75}"/>
                </a:ext>
              </a:extLst>
            </p:cNvPr>
            <p:cNvSpPr txBox="1"/>
            <p:nvPr/>
          </p:nvSpPr>
          <p:spPr>
            <a:xfrm>
              <a:off x="4889366" y="2422184"/>
              <a:ext cx="2747118" cy="2585323"/>
            </a:xfrm>
            <a:prstGeom prst="rect">
              <a:avLst/>
            </a:prstGeom>
            <a:noFill/>
          </p:spPr>
          <p:txBody>
            <a:bodyPr wrap="square" rtlCol="0">
              <a:spAutoFit/>
            </a:bodyPr>
            <a:lstStyle/>
            <a:p>
              <a:pPr marL="285750" indent="-285750">
                <a:buFont typeface="Arial" panose="020B0604020202020204" pitchFamily="34" charset="0"/>
                <a:buChar char="•"/>
              </a:pPr>
              <a:r>
                <a:rPr lang="en-US" dirty="0"/>
                <a:t>Cost effective GHG reduction targets</a:t>
              </a:r>
            </a:p>
            <a:p>
              <a:pPr marL="285750" indent="-285750">
                <a:buFont typeface="Arial" panose="020B0604020202020204" pitchFamily="34" charset="0"/>
                <a:buChar char="•"/>
              </a:pPr>
              <a:r>
                <a:rPr lang="en-US" dirty="0"/>
                <a:t>Energy sector analysis: policy and technology scenarios and pathways</a:t>
              </a:r>
            </a:p>
            <a:p>
              <a:pPr marL="285750" indent="-285750">
                <a:buFont typeface="Arial" panose="020B0604020202020204" pitchFamily="34" charset="0"/>
                <a:buChar char="•"/>
              </a:pPr>
              <a:r>
                <a:rPr lang="en-US" dirty="0"/>
                <a:t>Public engagement and modelling efforts</a:t>
              </a:r>
            </a:p>
            <a:p>
              <a:pPr marL="285750" indent="-285750">
                <a:buFont typeface="Arial" panose="020B0604020202020204" pitchFamily="34" charset="0"/>
                <a:buChar char="•"/>
              </a:pPr>
              <a:r>
                <a:rPr lang="en-US" dirty="0"/>
                <a:t>Equitable transitions</a:t>
              </a:r>
            </a:p>
          </p:txBody>
        </p:sp>
        <p:sp>
          <p:nvSpPr>
            <p:cNvPr id="7" name="TextBox 6">
              <a:extLst>
                <a:ext uri="{FF2B5EF4-FFF2-40B4-BE49-F238E27FC236}">
                  <a16:creationId xmlns:a16="http://schemas.microsoft.com/office/drawing/2014/main" id="{5A16DDA8-42B0-4BF9-9557-AAEA099561FE}"/>
                </a:ext>
              </a:extLst>
            </p:cNvPr>
            <p:cNvSpPr txBox="1"/>
            <p:nvPr/>
          </p:nvSpPr>
          <p:spPr>
            <a:xfrm>
              <a:off x="1996320" y="2422184"/>
              <a:ext cx="2747118" cy="2862322"/>
            </a:xfrm>
            <a:prstGeom prst="rect">
              <a:avLst/>
            </a:prstGeom>
            <a:noFill/>
          </p:spPr>
          <p:txBody>
            <a:bodyPr wrap="square" rtlCol="0">
              <a:spAutoFit/>
            </a:bodyPr>
            <a:lstStyle/>
            <a:p>
              <a:pPr marL="285750" indent="-285750">
                <a:buFont typeface="Arial" panose="020B0604020202020204" pitchFamily="34" charset="0"/>
                <a:buChar char="•"/>
              </a:pPr>
              <a:r>
                <a:rPr lang="en-US" dirty="0"/>
                <a:t>Climate adaptation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Non-energy GHG emissions: agriculture, waste, etc.,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Sequestration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GHG Inventory Review</a:t>
              </a:r>
            </a:p>
            <a:p>
              <a:pPr marL="285750" indent="-285750">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2DBFBEC4-31D9-BB9A-769B-0F376DCE5DC7}"/>
                </a:ext>
              </a:extLst>
            </p:cNvPr>
            <p:cNvSpPr txBox="1"/>
            <p:nvPr/>
          </p:nvSpPr>
          <p:spPr>
            <a:xfrm>
              <a:off x="7658023" y="2422184"/>
              <a:ext cx="2723416" cy="3139321"/>
            </a:xfrm>
            <a:prstGeom prst="rect">
              <a:avLst/>
            </a:prstGeom>
            <a:noFill/>
          </p:spPr>
          <p:txBody>
            <a:bodyPr wrap="square" rtlCol="0">
              <a:spAutoFit/>
            </a:bodyPr>
            <a:lstStyle/>
            <a:p>
              <a:pPr marL="285750" indent="-285750">
                <a:buFont typeface="Arial" panose="020B0604020202020204" pitchFamily="34" charset="0"/>
                <a:buChar char="•"/>
              </a:pPr>
              <a:r>
                <a:rPr lang="en-US" dirty="0"/>
                <a:t>Renewable energy development</a:t>
              </a:r>
            </a:p>
            <a:p>
              <a:pPr marL="285750" indent="-285750">
                <a:buFont typeface="Arial" panose="020B0604020202020204" pitchFamily="34" charset="0"/>
                <a:buChar char="•"/>
              </a:pPr>
              <a:r>
                <a:rPr lang="en-US" dirty="0"/>
                <a:t>Electric plan including reliability</a:t>
              </a:r>
            </a:p>
            <a:p>
              <a:pPr marL="285750" indent="-285750">
                <a:buFont typeface="Arial" panose="020B0604020202020204" pitchFamily="34" charset="0"/>
                <a:buChar char="•"/>
              </a:pPr>
              <a:r>
                <a:rPr lang="en-US" dirty="0"/>
                <a:t>Energy system planning: adequacy, security, sustainability, affordability, economic viability</a:t>
              </a:r>
            </a:p>
            <a:p>
              <a:pPr marL="285750" indent="-285750">
                <a:buFont typeface="Arial" panose="020B0604020202020204" pitchFamily="34" charset="0"/>
                <a:buChar char="•"/>
              </a:pPr>
              <a:r>
                <a:rPr lang="en-US" dirty="0"/>
                <a:t>Standards for local planning (Act 174)</a:t>
              </a:r>
            </a:p>
          </p:txBody>
        </p:sp>
        <p:sp>
          <p:nvSpPr>
            <p:cNvPr id="20" name="TextBox 19">
              <a:extLst>
                <a:ext uri="{FF2B5EF4-FFF2-40B4-BE49-F238E27FC236}">
                  <a16:creationId xmlns:a16="http://schemas.microsoft.com/office/drawing/2014/main" id="{A28CB448-13AD-13EC-828D-8394ABD2CEC6}"/>
                </a:ext>
              </a:extLst>
            </p:cNvPr>
            <p:cNvSpPr txBox="1"/>
            <p:nvPr/>
          </p:nvSpPr>
          <p:spPr>
            <a:xfrm>
              <a:off x="2969268" y="1452685"/>
              <a:ext cx="2784148" cy="830997"/>
            </a:xfrm>
            <a:prstGeom prst="rect">
              <a:avLst/>
            </a:prstGeom>
            <a:noFill/>
          </p:spPr>
          <p:txBody>
            <a:bodyPr wrap="square" rtlCol="0">
              <a:spAutoFit/>
            </a:bodyPr>
            <a:lstStyle/>
            <a:p>
              <a:pPr algn="ctr"/>
              <a:r>
                <a:rPr lang="en-US" sz="2400" b="1" dirty="0"/>
                <a:t>Climate Action Plan</a:t>
              </a:r>
            </a:p>
          </p:txBody>
        </p:sp>
        <p:sp>
          <p:nvSpPr>
            <p:cNvPr id="22" name="TextBox 21">
              <a:extLst>
                <a:ext uri="{FF2B5EF4-FFF2-40B4-BE49-F238E27FC236}">
                  <a16:creationId xmlns:a16="http://schemas.microsoft.com/office/drawing/2014/main" id="{C5EF6B36-F1C0-DB9D-186F-B59BABFD748B}"/>
                </a:ext>
              </a:extLst>
            </p:cNvPr>
            <p:cNvSpPr txBox="1"/>
            <p:nvPr/>
          </p:nvSpPr>
          <p:spPr>
            <a:xfrm>
              <a:off x="6516033" y="1452685"/>
              <a:ext cx="2997200" cy="830997"/>
            </a:xfrm>
            <a:prstGeom prst="rect">
              <a:avLst/>
            </a:prstGeom>
            <a:noFill/>
          </p:spPr>
          <p:txBody>
            <a:bodyPr wrap="square" rtlCol="0">
              <a:spAutoFit/>
            </a:bodyPr>
            <a:lstStyle/>
            <a:p>
              <a:pPr algn="ctr"/>
              <a:r>
                <a:rPr lang="en-US" sz="2400" b="1" dirty="0"/>
                <a:t>Comprehensive Energy Plan</a:t>
              </a:r>
            </a:p>
          </p:txBody>
        </p:sp>
      </p:grpSp>
      <p:sp>
        <p:nvSpPr>
          <p:cNvPr id="27" name="Title 2">
            <a:extLst>
              <a:ext uri="{FF2B5EF4-FFF2-40B4-BE49-F238E27FC236}">
                <a16:creationId xmlns:a16="http://schemas.microsoft.com/office/drawing/2014/main" id="{5F7674FE-3D1A-09B0-F0B4-1928E4318C48}"/>
              </a:ext>
            </a:extLst>
          </p:cNvPr>
          <p:cNvSpPr>
            <a:spLocks noGrp="1"/>
          </p:cNvSpPr>
          <p:nvPr>
            <p:ph type="title"/>
          </p:nvPr>
        </p:nvSpPr>
        <p:spPr>
          <a:xfrm>
            <a:off x="254000" y="291943"/>
            <a:ext cx="11709400" cy="778075"/>
          </a:xfrm>
        </p:spPr>
        <p:txBody>
          <a:bodyPr lIns="91440" tIns="45720" rIns="91440" bIns="45720" anchor="ctr">
            <a:noAutofit/>
          </a:bodyPr>
          <a:lstStyle/>
          <a:p>
            <a:r>
              <a:rPr lang="en-US" sz="2400" i="1" dirty="0">
                <a:cs typeface="Times New Roman"/>
              </a:rPr>
              <a:t>Figure 8-1 </a:t>
            </a:r>
            <a:r>
              <a:rPr lang="en-US" sz="2400" i="1" dirty="0">
                <a:latin typeface="Aptos"/>
                <a:cs typeface="Times New Roman"/>
              </a:rPr>
              <a:t>A diagram outlining commonalities and differences between Vermont’s Climate Action Plan (CAP) and Comprehensive Energy Plan (CEP)</a:t>
            </a:r>
          </a:p>
        </p:txBody>
      </p:sp>
      <p:sp>
        <p:nvSpPr>
          <p:cNvPr id="3" name="TextBox 2">
            <a:extLst>
              <a:ext uri="{FF2B5EF4-FFF2-40B4-BE49-F238E27FC236}">
                <a16:creationId xmlns:a16="http://schemas.microsoft.com/office/drawing/2014/main" id="{50770099-F26C-A1B6-C6DE-FEA750CB47BC}"/>
              </a:ext>
            </a:extLst>
          </p:cNvPr>
          <p:cNvSpPr txBox="1"/>
          <p:nvPr/>
        </p:nvSpPr>
        <p:spPr>
          <a:xfrm>
            <a:off x="501645" y="5675980"/>
            <a:ext cx="2310446" cy="830997"/>
          </a:xfrm>
          <a:prstGeom prst="rect">
            <a:avLst/>
          </a:prstGeom>
          <a:noFill/>
        </p:spPr>
        <p:txBody>
          <a:bodyPr wrap="square">
            <a:spAutoFit/>
          </a:bodyPr>
          <a:lstStyle/>
          <a:p>
            <a:r>
              <a:rPr lang="en-US" sz="1600" b="0" dirty="0">
                <a:latin typeface="Aptos"/>
                <a:cs typeface="Times New Roman"/>
              </a:rPr>
              <a:t>Source: Vermont Department of Public Service (2022)</a:t>
            </a:r>
            <a:endParaRPr lang="en-US" sz="3600" dirty="0"/>
          </a:p>
        </p:txBody>
      </p:sp>
    </p:spTree>
    <p:extLst>
      <p:ext uri="{BB962C8B-B14F-4D97-AF65-F5344CB8AC3E}">
        <p14:creationId xmlns:p14="http://schemas.microsoft.com/office/powerpoint/2010/main" val="3539835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EE05D0-442C-0A8C-E098-ECF77E6D34B1}"/>
              </a:ext>
            </a:extLst>
          </p:cNvPr>
          <p:cNvSpPr>
            <a:spLocks noGrp="1" noRot="1" noMove="1" noResize="1" noEditPoints="1" noAdjustHandles="1" noChangeArrowheads="1" noChangeShapeType="1"/>
          </p:cNvSpPr>
          <p:nvPr>
            <p:ph type="title"/>
          </p:nvPr>
        </p:nvSpPr>
        <p:spPr/>
        <p:txBody>
          <a:bodyPr lIns="91440" tIns="45720" rIns="91440" bIns="45720" anchor="ctr">
            <a:normAutofit fontScale="90000"/>
          </a:bodyPr>
          <a:lstStyle/>
          <a:p>
            <a:r>
              <a:rPr lang="en-US" sz="3200" i="1" dirty="0">
                <a:cs typeface="Times New Roman"/>
              </a:rPr>
              <a:t>Table 8-1 Goals of the 2022 Comprehensive Energy Plan (CEP)</a:t>
            </a:r>
            <a:br>
              <a:rPr lang="en-US" sz="3200" dirty="0">
                <a:cs typeface="Times New Roman"/>
              </a:rPr>
            </a:br>
            <a:br>
              <a:rPr lang="en-US" sz="3200" dirty="0">
                <a:cs typeface="Times New Roman"/>
              </a:rPr>
            </a:br>
            <a:r>
              <a:rPr lang="en-US" sz="1600" b="0" dirty="0">
                <a:solidFill>
                  <a:schemeClr val="tx1"/>
                </a:solidFill>
                <a:latin typeface="Aptos"/>
                <a:ea typeface="Calibri"/>
                <a:cs typeface="Calibri"/>
              </a:rPr>
              <a:t>Source: Vermont Department of Public Service (2022)</a:t>
            </a:r>
            <a:endParaRPr lang="en-US" sz="1200" b="0" dirty="0">
              <a:solidFill>
                <a:schemeClr val="tx1"/>
              </a:solidFill>
              <a:latin typeface="Aptos"/>
              <a:ea typeface="Calibri"/>
              <a:cs typeface="Calibri"/>
            </a:endParaRPr>
          </a:p>
        </p:txBody>
      </p:sp>
      <p:grpSp>
        <p:nvGrpSpPr>
          <p:cNvPr id="7" name="Group 6">
            <a:extLst>
              <a:ext uri="{FF2B5EF4-FFF2-40B4-BE49-F238E27FC236}">
                <a16:creationId xmlns:a16="http://schemas.microsoft.com/office/drawing/2014/main" id="{375F872E-8E44-D082-A090-C8439D2BF6D9}"/>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89CD5DAB-098F-2D11-0A8B-59DB88A88976}"/>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59143178-73B3-763B-E178-3B3C6C6A31CC}"/>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FC779473-B9CD-60A4-3A11-98E52344BDCA}"/>
              </a:ext>
            </a:extLst>
          </p:cNvPr>
          <p:cNvPicPr>
            <a:picLocks noChangeAspect="1"/>
          </p:cNvPicPr>
          <p:nvPr/>
        </p:nvPicPr>
        <p:blipFill>
          <a:blip r:embed="rId3"/>
          <a:stretch>
            <a:fillRect/>
          </a:stretch>
        </p:blipFill>
        <p:spPr>
          <a:xfrm>
            <a:off x="10088563" y="6058472"/>
            <a:ext cx="1579678" cy="432242"/>
          </a:xfrm>
          <a:prstGeom prst="rect">
            <a:avLst/>
          </a:prstGeom>
        </p:spPr>
      </p:pic>
      <p:graphicFrame>
        <p:nvGraphicFramePr>
          <p:cNvPr id="4" name="Table 3">
            <a:extLst>
              <a:ext uri="{FF2B5EF4-FFF2-40B4-BE49-F238E27FC236}">
                <a16:creationId xmlns:a16="http://schemas.microsoft.com/office/drawing/2014/main" id="{49627D19-6690-9C3B-521A-706AFAEA8BF4}"/>
              </a:ext>
            </a:extLst>
          </p:cNvPr>
          <p:cNvGraphicFramePr>
            <a:graphicFrameLocks noGrp="1"/>
          </p:cNvGraphicFramePr>
          <p:nvPr>
            <p:extLst>
              <p:ext uri="{D42A27DB-BD31-4B8C-83A1-F6EECF244321}">
                <p14:modId xmlns:p14="http://schemas.microsoft.com/office/powerpoint/2010/main" val="3200000080"/>
              </p:ext>
            </p:extLst>
          </p:nvPr>
        </p:nvGraphicFramePr>
        <p:xfrm>
          <a:off x="620430" y="2133183"/>
          <a:ext cx="11047811" cy="3200065"/>
        </p:xfrm>
        <a:graphic>
          <a:graphicData uri="http://schemas.openxmlformats.org/drawingml/2006/table">
            <a:tbl>
              <a:tblPr firstRow="1" firstCol="1" bandRow="1"/>
              <a:tblGrid>
                <a:gridCol w="3615648">
                  <a:extLst>
                    <a:ext uri="{9D8B030D-6E8A-4147-A177-3AD203B41FA5}">
                      <a16:colId xmlns:a16="http://schemas.microsoft.com/office/drawing/2014/main" val="2644596525"/>
                    </a:ext>
                  </a:extLst>
                </a:gridCol>
                <a:gridCol w="7432163">
                  <a:extLst>
                    <a:ext uri="{9D8B030D-6E8A-4147-A177-3AD203B41FA5}">
                      <a16:colId xmlns:a16="http://schemas.microsoft.com/office/drawing/2014/main" val="2082483716"/>
                    </a:ext>
                  </a:extLst>
                </a:gridCol>
              </a:tblGrid>
              <a:tr h="392165">
                <a:tc>
                  <a:txBody>
                    <a:bodyPr/>
                    <a:lstStyle/>
                    <a:p>
                      <a:pPr marL="0" marR="0">
                        <a:buNone/>
                      </a:pPr>
                      <a:r>
                        <a:rPr lang="en-US" sz="2400" b="1" i="1" dirty="0">
                          <a:solidFill>
                            <a:srgbClr val="0E2841"/>
                          </a:solidFill>
                          <a:effectLst/>
                          <a:latin typeface="Aptos" panose="020B0004020202020204" pitchFamily="34" charset="0"/>
                          <a:ea typeface="SimSun" panose="02010600030101010101" pitchFamily="2" charset="-122"/>
                          <a:cs typeface="Arial" panose="020B0604020202020204" pitchFamily="34" charset="0"/>
                        </a:rPr>
                        <a:t>Sector</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2400" b="1" i="1" dirty="0">
                          <a:solidFill>
                            <a:srgbClr val="0E2841"/>
                          </a:solidFill>
                          <a:effectLst/>
                          <a:latin typeface="Aptos" panose="020B0004020202020204" pitchFamily="34" charset="0"/>
                          <a:ea typeface="SimSun" panose="02010600030101010101" pitchFamily="2" charset="-122"/>
                          <a:cs typeface="Arial" panose="020B0604020202020204" pitchFamily="34" charset="0"/>
                        </a:rPr>
                        <a:t>2022 CEP goals</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3900754"/>
                  </a:ext>
                </a:extLst>
              </a:tr>
              <a:tr h="392165">
                <a:tc>
                  <a:txBody>
                    <a:bodyPr/>
                    <a:lstStyle/>
                    <a:p>
                      <a:pPr marL="0" marR="0">
                        <a:buNone/>
                      </a:pPr>
                      <a:r>
                        <a:rPr lang="en-US" sz="2000" b="1">
                          <a:solidFill>
                            <a:srgbClr val="0E2841"/>
                          </a:solidFill>
                          <a:effectLst/>
                          <a:latin typeface="Aptos" panose="020B0004020202020204" pitchFamily="34" charset="0"/>
                          <a:ea typeface="SimSun" panose="02010600030101010101" pitchFamily="2" charset="-122"/>
                          <a:cs typeface="Arial" panose="020B0604020202020204" pitchFamily="34" charset="0"/>
                        </a:rPr>
                        <a:t>Electricity</a:t>
                      </a:r>
                      <a:endParaRPr lang="en-US" sz="200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273050" marR="0" indent="-228600">
                        <a:buNone/>
                      </a:pPr>
                      <a:r>
                        <a:rPr lang="en-US" sz="2000" dirty="0">
                          <a:solidFill>
                            <a:srgbClr val="000000"/>
                          </a:solidFill>
                          <a:effectLst/>
                          <a:latin typeface="Aptos" panose="020B0004020202020204" pitchFamily="34" charset="0"/>
                          <a:ea typeface="SimSun" panose="02010600030101010101" pitchFamily="2" charset="-122"/>
                          <a:cs typeface="Arial" panose="020B0604020202020204" pitchFamily="34" charset="0"/>
                        </a:rPr>
                        <a:t>- Fully decarbonized and at least 75% renewable by 2032</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2864749957"/>
                  </a:ext>
                </a:extLst>
              </a:tr>
              <a:tr h="690210">
                <a:tc>
                  <a:txBody>
                    <a:bodyPr/>
                    <a:lstStyle/>
                    <a:p>
                      <a:pPr marL="0" marR="0">
                        <a:buNone/>
                      </a:pPr>
                      <a:r>
                        <a:rPr lang="en-US" sz="2000" b="1">
                          <a:solidFill>
                            <a:srgbClr val="0E2841"/>
                          </a:solidFill>
                          <a:effectLst/>
                          <a:latin typeface="Aptos" panose="020B0004020202020204" pitchFamily="34" charset="0"/>
                          <a:ea typeface="SimSun" panose="02010600030101010101" pitchFamily="2" charset="-122"/>
                          <a:cs typeface="Arial" panose="020B0604020202020204" pitchFamily="34" charset="0"/>
                        </a:rPr>
                        <a:t>Transportation</a:t>
                      </a:r>
                      <a:endParaRPr lang="en-US" sz="200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noFill/>
                  </a:tcPr>
                </a:tc>
                <a:tc>
                  <a:txBody>
                    <a:bodyPr/>
                    <a:lstStyle/>
                    <a:p>
                      <a:pPr marL="273050" marR="0" indent="-228600">
                        <a:buNone/>
                      </a:pPr>
                      <a:r>
                        <a:rPr lang="en-US" sz="2000">
                          <a:solidFill>
                            <a:srgbClr val="000000"/>
                          </a:solidFill>
                          <a:effectLst/>
                          <a:latin typeface="Aptos" panose="020B0004020202020204" pitchFamily="34" charset="0"/>
                          <a:ea typeface="SimSun" panose="02010600030101010101" pitchFamily="2" charset="-122"/>
                          <a:cs typeface="Arial" panose="020B0604020202020204" pitchFamily="34" charset="0"/>
                        </a:rPr>
                        <a:t>- Zero-emission vehicles account for 100% of light-duty vehicle sales in Vermont by 2035</a:t>
                      </a:r>
                    </a:p>
                  </a:txBody>
                  <a:tcPr marL="68580" marR="68580" marT="0" marB="0" anchor="ctr">
                    <a:lnL>
                      <a:noFill/>
                    </a:lnL>
                    <a:lnR>
                      <a:noFill/>
                    </a:lnR>
                    <a:lnT>
                      <a:noFill/>
                    </a:lnT>
                    <a:lnB>
                      <a:noFill/>
                    </a:lnB>
                    <a:noFill/>
                  </a:tcPr>
                </a:tc>
                <a:extLst>
                  <a:ext uri="{0D108BD9-81ED-4DB2-BD59-A6C34878D82A}">
                    <a16:rowId xmlns:a16="http://schemas.microsoft.com/office/drawing/2014/main" val="3771943913"/>
                  </a:ext>
                </a:extLst>
              </a:tr>
              <a:tr h="1725525">
                <a:tc>
                  <a:txBody>
                    <a:bodyPr/>
                    <a:lstStyle/>
                    <a:p>
                      <a:pPr marL="0" marR="0">
                        <a:buNone/>
                      </a:pPr>
                      <a:r>
                        <a:rPr lang="en-US" sz="20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Thermal and Process Energy</a:t>
                      </a:r>
                      <a:endParaRPr lang="en-US" sz="2000" dirty="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273050" marR="0" indent="-228600">
                        <a:buNone/>
                      </a:pPr>
                      <a:r>
                        <a:rPr lang="en-US" sz="2000" dirty="0">
                          <a:solidFill>
                            <a:srgbClr val="000000"/>
                          </a:solidFill>
                          <a:effectLst/>
                          <a:latin typeface="Aptos" panose="020B0004020202020204" pitchFamily="34" charset="0"/>
                          <a:ea typeface="SimSun" panose="02010600030101010101" pitchFamily="2" charset="-122"/>
                          <a:cs typeface="Arial" panose="020B0604020202020204" pitchFamily="34" charset="0"/>
                        </a:rPr>
                        <a:t>- Increasing renewable thermal and process supply to 30% by 2025, increasing to 45% by 2032 and 70% by 2042</a:t>
                      </a:r>
                    </a:p>
                    <a:p>
                      <a:pPr marL="273050" marR="0" indent="-228600">
                        <a:buNone/>
                      </a:pPr>
                      <a:r>
                        <a:rPr lang="en-US" sz="2000" dirty="0">
                          <a:solidFill>
                            <a:srgbClr val="000000"/>
                          </a:solidFill>
                          <a:effectLst/>
                          <a:latin typeface="Aptos" panose="020B0004020202020204" pitchFamily="34" charset="0"/>
                          <a:ea typeface="SimSun" panose="02010600030101010101" pitchFamily="2" charset="-122"/>
                          <a:cs typeface="Arial" panose="020B0604020202020204" pitchFamily="34" charset="0"/>
                        </a:rPr>
                        <a:t>- Weatherizing 120,000 households by 2030, relative to a 2008 baseline</a:t>
                      </a:r>
                    </a:p>
                    <a:p>
                      <a:pPr marL="273050" marR="0" indent="-228600">
                        <a:buNone/>
                      </a:pPr>
                      <a:r>
                        <a:rPr lang="en-US" sz="2000" dirty="0">
                          <a:solidFill>
                            <a:srgbClr val="000000"/>
                          </a:solidFill>
                          <a:effectLst/>
                          <a:latin typeface="Aptos" panose="020B0004020202020204" pitchFamily="34" charset="0"/>
                          <a:ea typeface="SimSun" panose="02010600030101010101" pitchFamily="2" charset="-122"/>
                          <a:cs typeface="Arial" panose="020B0604020202020204" pitchFamily="34" charset="0"/>
                        </a:rPr>
                        <a:t>- Calls for the formal consideration of a Clean Heat Standard</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197379817"/>
                  </a:ext>
                </a:extLst>
              </a:tr>
            </a:tbl>
          </a:graphicData>
        </a:graphic>
      </p:graphicFrame>
    </p:spTree>
    <p:extLst>
      <p:ext uri="{BB962C8B-B14F-4D97-AF65-F5344CB8AC3E}">
        <p14:creationId xmlns:p14="http://schemas.microsoft.com/office/powerpoint/2010/main" val="3626313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4B493-8977-26B5-AF64-369C6A358331}"/>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2C303150-90B5-CA0C-164E-EE95A7BB14D3}"/>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124E1BA4-6277-0D6F-E807-42512A4CA4F1}"/>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D0DC9A6C-2A08-EDAA-4EF6-AA6D48695615}"/>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BE225749-C6E9-ED79-2145-5A175DD96FFC}"/>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08B0DD3E-BB62-38E7-23E8-3010321F77EC}"/>
              </a:ext>
            </a:extLst>
          </p:cNvPr>
          <p:cNvSpPr txBox="1"/>
          <p:nvPr/>
        </p:nvSpPr>
        <p:spPr>
          <a:xfrm>
            <a:off x="321734" y="305825"/>
            <a:ext cx="11346392" cy="1200329"/>
          </a:xfrm>
          <a:prstGeom prst="rect">
            <a:avLst/>
          </a:prstGeom>
          <a:noFill/>
        </p:spPr>
        <p:txBody>
          <a:bodyPr wrap="square">
            <a:spAutoFit/>
          </a:bodyPr>
          <a:lstStyle/>
          <a:p>
            <a:pPr marL="0" marR="0" algn="just">
              <a:spcAft>
                <a:spcPts val="1000"/>
              </a:spcAft>
              <a:buNone/>
            </a:pPr>
            <a:r>
              <a:rPr lang="en-US" sz="2400" b="1" i="1" dirty="0">
                <a:solidFill>
                  <a:schemeClr val="bg1"/>
                </a:solidFill>
                <a:effectLst/>
                <a:latin typeface="Aptos" panose="020B0004020202020204" pitchFamily="34" charset="0"/>
                <a:ea typeface="SimSun" panose="02010600030101010101" pitchFamily="2" charset="-122"/>
                <a:cs typeface="Arial" panose="020B0604020202020204" pitchFamily="34" charset="0"/>
              </a:rPr>
              <a:t>Figure 8-2 Proportion of annual energy usage by sector (electricity, thermal, and transportation), and source (fossil fuel, renewable, and nuclear) in Vermont, 2023.</a:t>
            </a:r>
          </a:p>
        </p:txBody>
      </p:sp>
      <p:sp>
        <p:nvSpPr>
          <p:cNvPr id="11" name="TextBox 10">
            <a:extLst>
              <a:ext uri="{FF2B5EF4-FFF2-40B4-BE49-F238E27FC236}">
                <a16:creationId xmlns:a16="http://schemas.microsoft.com/office/drawing/2014/main" id="{651760D2-3CAE-8971-8846-832402D3DE54}"/>
              </a:ext>
            </a:extLst>
          </p:cNvPr>
          <p:cNvSpPr txBox="1"/>
          <p:nvPr/>
        </p:nvSpPr>
        <p:spPr>
          <a:xfrm>
            <a:off x="4604774" y="6120675"/>
            <a:ext cx="6096000" cy="369332"/>
          </a:xfrm>
          <a:prstGeom prst="rect">
            <a:avLst/>
          </a:prstGeom>
          <a:noFill/>
        </p:spPr>
        <p:txBody>
          <a:bodyPr wrap="square">
            <a:spAutoFit/>
          </a:bodyPr>
          <a:lstStyle/>
          <a:p>
            <a:pPr marL="0" marR="0" algn="just">
              <a:spcBef>
                <a:spcPts val="600"/>
              </a:spcBef>
              <a:spcAft>
                <a:spcPts val="600"/>
              </a:spcAft>
              <a:buNone/>
            </a:pPr>
            <a:r>
              <a:rPr lang="en-US" sz="1800" dirty="0">
                <a:solidFill>
                  <a:schemeClr val="bg1"/>
                </a:solidFill>
                <a:effectLst/>
                <a:latin typeface="Aptos" panose="020B0004020202020204" pitchFamily="34" charset="0"/>
                <a:ea typeface="SimSun" panose="02010600030101010101" pitchFamily="2" charset="-122"/>
                <a:cs typeface="Arial" panose="020B0604020202020204" pitchFamily="34" charset="0"/>
              </a:rPr>
              <a:t>Source: Adapted from Energy Action Network (2025)</a:t>
            </a:r>
          </a:p>
        </p:txBody>
      </p:sp>
      <p:pic>
        <p:nvPicPr>
          <p:cNvPr id="2" name="Picture 1" descr="This figure is a pie chart that shows which sectors use the most energy in Vermont as well the source of that energy. Transportation uses the most, then thermal, then electricity, then thermal renewable, then transportation renewable. the electricity sector is broken down further into a majority renewable proportion, followed by small non-renewable and nuclear sectors.">
            <a:extLst>
              <a:ext uri="{FF2B5EF4-FFF2-40B4-BE49-F238E27FC236}">
                <a16:creationId xmlns:a16="http://schemas.microsoft.com/office/drawing/2014/main" id="{F6EC4CB3-27E4-34BD-ECB1-29DC5C48AF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1030" y="1186095"/>
            <a:ext cx="9067800" cy="4740251"/>
          </a:xfrm>
          <a:prstGeom prst="rect">
            <a:avLst/>
          </a:prstGeom>
        </p:spPr>
      </p:pic>
    </p:spTree>
    <p:extLst>
      <p:ext uri="{BB962C8B-B14F-4D97-AF65-F5344CB8AC3E}">
        <p14:creationId xmlns:p14="http://schemas.microsoft.com/office/powerpoint/2010/main" val="565626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44CE6-C6F6-65EA-673D-A1CF5C53F8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5A08BB-5C3C-8E0A-F2E7-6731BC97BF6E}"/>
              </a:ext>
            </a:extLst>
          </p:cNvPr>
          <p:cNvSpPr>
            <a:spLocks noGrp="1"/>
          </p:cNvSpPr>
          <p:nvPr>
            <p:ph type="ctrTitle"/>
          </p:nvPr>
        </p:nvSpPr>
        <p:spPr/>
        <p:txBody>
          <a:bodyPr lIns="91440" tIns="45720" rIns="91440" bIns="45720" anchor="b"/>
          <a:lstStyle/>
          <a:p>
            <a:r>
              <a:rPr lang="en-US">
                <a:cs typeface="Frank Ruhl Libre"/>
              </a:rPr>
              <a:t>8.3 Energy Use</a:t>
            </a:r>
            <a:endParaRPr lang="en-US"/>
          </a:p>
        </p:txBody>
      </p:sp>
      <p:grpSp>
        <p:nvGrpSpPr>
          <p:cNvPr id="7" name="Group 6">
            <a:extLst>
              <a:ext uri="{FF2B5EF4-FFF2-40B4-BE49-F238E27FC236}">
                <a16:creationId xmlns:a16="http://schemas.microsoft.com/office/drawing/2014/main" id="{87ABDD6B-41B6-D885-E3FA-42832C8AF24B}"/>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10E5E1BC-FA8C-5E35-2851-2DC999B68FC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0681A0E2-6382-D2CF-C74A-488F017AB9F1}"/>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21C2562C-AF12-D67A-EBE5-98981328DBC3}"/>
              </a:ext>
            </a:extLst>
          </p:cNvPr>
          <p:cNvPicPr>
            <a:picLocks noChangeAspect="1"/>
          </p:cNvPicPr>
          <p:nvPr/>
        </p:nvPicPr>
        <p:blipFill>
          <a:blip r:embed="rId3"/>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751275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C7DFB-A764-1551-752B-05CC1C690C0B}"/>
            </a:ext>
          </a:extLst>
        </p:cNvPr>
        <p:cNvGrpSpPr/>
        <p:nvPr/>
      </p:nvGrpSpPr>
      <p:grpSpPr>
        <a:xfrm>
          <a:off x="0" y="0"/>
          <a:ext cx="0" cy="0"/>
          <a:chOff x="0" y="0"/>
          <a:chExt cx="0" cy="0"/>
        </a:xfrm>
      </p:grpSpPr>
      <p:pic>
        <p:nvPicPr>
          <p:cNvPr id="4" name="Picture Placeholder 3" descr="The four ways of measuring energy as it relates to energy sources. There is primary energy (coal, wood, oil), secondary energy (electricity from power plants, charcoal from a charcoal kiln, gasoline from an oil refinery), final energy (electricity delivered to the home, charcoal sold at a market, gasoline at a fuel pump), and useful energy (light from a lightbulb, heat from burning charcoal, movement of a car). ">
            <a:extLst>
              <a:ext uri="{FF2B5EF4-FFF2-40B4-BE49-F238E27FC236}">
                <a16:creationId xmlns:a16="http://schemas.microsoft.com/office/drawing/2014/main" id="{4861CDA3-FAC9-CFE2-5EBC-DA621230454A}"/>
              </a:ext>
            </a:extLst>
          </p:cNvPr>
          <p:cNvPicPr>
            <a:picLocks noGrp="1" noChangeAspect="1"/>
          </p:cNvPicPr>
          <p:nvPr>
            <p:ph type="pic" sz="quarter" idx="14"/>
          </p:nvPr>
        </p:nvPicPr>
        <p:blipFill>
          <a:blip r:embed="rId2"/>
          <a:srcRect l="-77" t="126" r="-86" b="354"/>
          <a:stretch>
            <a:fillRect/>
          </a:stretch>
        </p:blipFill>
        <p:spPr>
          <a:xfrm>
            <a:off x="2920255" y="1048987"/>
            <a:ext cx="8967831" cy="4760026"/>
          </a:xfrm>
          <a:prstGeom prst="rect">
            <a:avLst/>
          </a:prstGeom>
          <a:solidFill>
            <a:srgbClr val="F7F7F7">
              <a:lumMod val="90000"/>
            </a:srgbClr>
          </a:solidFill>
          <a:ln>
            <a:solidFill>
              <a:srgbClr val="F7F7F7">
                <a:lumMod val="50000"/>
              </a:srgbClr>
            </a:solidFill>
          </a:ln>
        </p:spPr>
      </p:pic>
      <p:grpSp>
        <p:nvGrpSpPr>
          <p:cNvPr id="7" name="Group 6">
            <a:extLst>
              <a:ext uri="{FF2B5EF4-FFF2-40B4-BE49-F238E27FC236}">
                <a16:creationId xmlns:a16="http://schemas.microsoft.com/office/drawing/2014/main" id="{2A73B1D8-A24D-6A0F-0F97-2342832E1033}"/>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FB63A3BA-7F1C-AC08-3973-FD218EA9F2D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7E8B6EB8-5580-F189-7D9F-B1FE06B1AE47}"/>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1CDD20FF-D14A-4A8D-5475-1BE067DDD931}"/>
              </a:ext>
            </a:extLst>
          </p:cNvPr>
          <p:cNvPicPr>
            <a:picLocks noChangeAspect="1"/>
          </p:cNvPicPr>
          <p:nvPr/>
        </p:nvPicPr>
        <p:blipFill>
          <a:blip r:embed="rId4"/>
          <a:stretch>
            <a:fillRect/>
          </a:stretch>
        </p:blipFill>
        <p:spPr>
          <a:xfrm>
            <a:off x="10088563" y="6042595"/>
            <a:ext cx="1579563" cy="456058"/>
          </a:xfrm>
          <a:prstGeom prst="rect">
            <a:avLst/>
          </a:prstGeom>
        </p:spPr>
      </p:pic>
      <p:sp>
        <p:nvSpPr>
          <p:cNvPr id="11" name="TextBox 10">
            <a:extLst>
              <a:ext uri="{FF2B5EF4-FFF2-40B4-BE49-F238E27FC236}">
                <a16:creationId xmlns:a16="http://schemas.microsoft.com/office/drawing/2014/main" id="{008A6DFF-2E03-47B3-91D1-7224174B27F5}"/>
              </a:ext>
            </a:extLst>
          </p:cNvPr>
          <p:cNvSpPr txBox="1"/>
          <p:nvPr/>
        </p:nvSpPr>
        <p:spPr>
          <a:xfrm>
            <a:off x="303914" y="346066"/>
            <a:ext cx="11584172" cy="1384225"/>
          </a:xfrm>
          <a:prstGeom prst="rect">
            <a:avLst/>
          </a:prstGeom>
          <a:noFill/>
        </p:spPr>
        <p:txBody>
          <a:bodyPr wrap="square">
            <a:spAutoFit/>
          </a:bodyPr>
          <a:lstStyle/>
          <a:p>
            <a:pPr marL="0" marR="0">
              <a:spcAft>
                <a:spcPts val="1000"/>
              </a:spcAft>
              <a:buNone/>
            </a:pPr>
            <a:r>
              <a:rPr lang="en-US" sz="2800" b="1" i="1" dirty="0">
                <a:solidFill>
                  <a:schemeClr val="bg1"/>
                </a:solidFill>
                <a:effectLst/>
                <a:latin typeface="+mn-lt"/>
                <a:ea typeface="SimSun" panose="02010600030101010101" pitchFamily="2" charset="-122"/>
                <a:cs typeface="Arial" panose="020B0604020202020204" pitchFamily="34" charset="0"/>
              </a:rPr>
              <a:t>Figure 8-3 Categories of energy sources, conversion, and measurement</a:t>
            </a:r>
          </a:p>
          <a:p>
            <a:pPr marL="0" marR="0" algn="just">
              <a:lnSpc>
                <a:spcPts val="1600"/>
              </a:lnSpc>
              <a:spcBef>
                <a:spcPts val="600"/>
              </a:spcBef>
              <a:spcAft>
                <a:spcPts val="600"/>
              </a:spcAft>
              <a:buNone/>
            </a:pPr>
            <a:r>
              <a:rPr lang="en-US" sz="2000" dirty="0">
                <a:solidFill>
                  <a:schemeClr val="bg1"/>
                </a:solidFill>
                <a:effectLst/>
                <a:latin typeface="+mn-lt"/>
                <a:ea typeface="SimSun" panose="02010600030101010101" pitchFamily="2" charset="-122"/>
                <a:cs typeface="Arial" panose="020B0604020202020204" pitchFamily="34" charset="0"/>
              </a:rPr>
              <a:t>Source: Ritchie (2022)</a:t>
            </a:r>
            <a:endParaRPr lang="en-US" sz="1050" dirty="0">
              <a:solidFill>
                <a:schemeClr val="bg1"/>
              </a:solidFill>
              <a:effectLst/>
              <a:latin typeface="Aptos" panose="020B00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428002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6A863-352D-B412-DC59-2216A6726ACF}"/>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B781292D-54CA-6F0E-6B8D-69DC6FA7A422}"/>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33485AAC-B8AF-9DB6-7FD1-E6ACE3B0C39A}"/>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03A8D846-B403-FD49-ABDC-5392044A5756}"/>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E7E392EE-B38C-8300-D078-597D673676EB}"/>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10" name="Picture 9" descr="Two choropleth maps of Vermont divided into counties. The first map displays total EVs per 10,000 people per county and Addison (382), Washington (393), and Chittenden (446) counties have the highest numbers. The second map displays total EV charging stations per county with Chittenden County having the most (139). In both maps, the Northeast Kingdom has the lowest values.">
            <a:extLst>
              <a:ext uri="{FF2B5EF4-FFF2-40B4-BE49-F238E27FC236}">
                <a16:creationId xmlns:a16="http://schemas.microsoft.com/office/drawing/2014/main" id="{0C9F90FE-0BDF-ABA1-123E-A11ACCAA743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29100" y="367286"/>
            <a:ext cx="7810500" cy="5663447"/>
          </a:xfrm>
          <a:prstGeom prst="rect">
            <a:avLst/>
          </a:prstGeom>
          <a:noFill/>
          <a:ln>
            <a:noFill/>
          </a:ln>
        </p:spPr>
      </p:pic>
      <p:sp>
        <p:nvSpPr>
          <p:cNvPr id="14" name="TextBox 13">
            <a:extLst>
              <a:ext uri="{FF2B5EF4-FFF2-40B4-BE49-F238E27FC236}">
                <a16:creationId xmlns:a16="http://schemas.microsoft.com/office/drawing/2014/main" id="{344DFAD2-4894-88E3-F9D1-6ED31BAB6E12}"/>
              </a:ext>
            </a:extLst>
          </p:cNvPr>
          <p:cNvSpPr txBox="1"/>
          <p:nvPr/>
        </p:nvSpPr>
        <p:spPr>
          <a:xfrm>
            <a:off x="152400" y="401410"/>
            <a:ext cx="3870142" cy="4791055"/>
          </a:xfrm>
          <a:prstGeom prst="rect">
            <a:avLst/>
          </a:prstGeom>
          <a:noFill/>
        </p:spPr>
        <p:txBody>
          <a:bodyPr wrap="square">
            <a:spAutoFit/>
          </a:bodyPr>
          <a:lstStyle/>
          <a:p>
            <a:pPr marL="0" marR="0">
              <a:spcAft>
                <a:spcPts val="1000"/>
              </a:spcAft>
              <a:buNone/>
            </a:pPr>
            <a:r>
              <a:rPr lang="en-US" sz="2400" b="1" i="1" dirty="0">
                <a:solidFill>
                  <a:srgbClr val="154734"/>
                </a:solidFill>
                <a:effectLst/>
                <a:latin typeface="Aptos" panose="020B0004020202020204" pitchFamily="34" charset="0"/>
                <a:ea typeface="SimSun" panose="02010600030101010101" pitchFamily="2" charset="-122"/>
                <a:cs typeface="Arial" panose="020B0604020202020204" pitchFamily="34" charset="0"/>
              </a:rPr>
              <a:t>Figure 8-4 Electric vehicles per 10,000 people as of April 2026 (left panel) and total number of electric vehicle charging stations as of January 2022 (right panel) in Vermont</a:t>
            </a:r>
          </a:p>
          <a:p>
            <a:pPr marL="0" marR="0">
              <a:spcBef>
                <a:spcPts val="600"/>
              </a:spcBef>
              <a:spcAft>
                <a:spcPts val="600"/>
              </a:spcAft>
              <a:buNone/>
            </a:pPr>
            <a:r>
              <a:rPr lang="en-US" dirty="0">
                <a:solidFill>
                  <a:srgbClr val="595959"/>
                </a:solidFill>
                <a:effectLst/>
                <a:latin typeface="Aptos" panose="020B0004020202020204" pitchFamily="34" charset="0"/>
                <a:ea typeface="SimSun" panose="02010600030101010101" pitchFamily="2" charset="-122"/>
                <a:cs typeface="Arial" panose="020B0604020202020204" pitchFamily="34" charset="0"/>
              </a:rPr>
              <a:t>Source: Drive Electric Vermont (2026); VT Agency of Commerce and Community Development (2022)</a:t>
            </a:r>
          </a:p>
          <a:p>
            <a:pPr marL="0" marR="0">
              <a:spcBef>
                <a:spcPts val="600"/>
              </a:spcBef>
              <a:spcAft>
                <a:spcPts val="600"/>
              </a:spcAft>
              <a:buNone/>
            </a:pPr>
            <a:r>
              <a:rPr lang="en-US" dirty="0">
                <a:solidFill>
                  <a:srgbClr val="595959"/>
                </a:solidFill>
                <a:effectLst/>
                <a:latin typeface="Aptos" panose="020B0004020202020204" pitchFamily="34" charset="0"/>
                <a:ea typeface="SimSun" panose="02010600030101010101" pitchFamily="2" charset="-122"/>
                <a:cs typeface="Arial" panose="020B0604020202020204" pitchFamily="34" charset="0"/>
              </a:rPr>
              <a:t>Note: Visualization by Hannah C. Turner</a:t>
            </a:r>
          </a:p>
        </p:txBody>
      </p:sp>
    </p:spTree>
    <p:extLst>
      <p:ext uri="{BB962C8B-B14F-4D97-AF65-F5344CB8AC3E}">
        <p14:creationId xmlns:p14="http://schemas.microsoft.com/office/powerpoint/2010/main" val="1113027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3E8DA-CA85-D89E-71A1-DE940B527A81}"/>
            </a:ext>
          </a:extLst>
        </p:cNvPr>
        <p:cNvGrpSpPr/>
        <p:nvPr/>
      </p:nvGrpSpPr>
      <p:grpSpPr>
        <a:xfrm>
          <a:off x="0" y="0"/>
          <a:ext cx="0" cy="0"/>
          <a:chOff x="0" y="0"/>
          <a:chExt cx="0" cy="0"/>
        </a:xfrm>
      </p:grpSpPr>
      <p:pic>
        <p:nvPicPr>
          <p:cNvPr id="4" name="Picture Placeholder 3" descr="stacked area chart shows GHG emissions from the transportation sector in the past and future goals from 1990 to 2050. There was a peak between 2000 and 2005 at over four million metric tons of CO2, and the goal by 2050 is to be at .71 million metric tons. The majority of these emissions are coming from the transportation sector. ">
            <a:extLst>
              <a:ext uri="{FF2B5EF4-FFF2-40B4-BE49-F238E27FC236}">
                <a16:creationId xmlns:a16="http://schemas.microsoft.com/office/drawing/2014/main" id="{35E95D76-7EEA-3BCB-BBA6-86E43EA674B3}"/>
              </a:ext>
            </a:extLst>
          </p:cNvPr>
          <p:cNvPicPr>
            <a:picLocks noGrp="1" noChangeAspect="1"/>
          </p:cNvPicPr>
          <p:nvPr>
            <p:ph type="pic" sz="quarter" idx="14"/>
          </p:nvPr>
        </p:nvPicPr>
        <p:blipFill>
          <a:blip r:embed="rId2"/>
          <a:srcRect l="-601" t="-146" r="439" b="1065"/>
          <a:stretch>
            <a:fillRect/>
          </a:stretch>
        </p:blipFill>
        <p:spPr>
          <a:xfrm>
            <a:off x="899245" y="1550274"/>
            <a:ext cx="10380664" cy="4457400"/>
          </a:xfrm>
          <a:prstGeom prst="rect">
            <a:avLst/>
          </a:prstGeom>
          <a:solidFill>
            <a:srgbClr val="F7F7F7">
              <a:lumMod val="90000"/>
            </a:srgbClr>
          </a:solidFill>
          <a:ln>
            <a:solidFill>
              <a:srgbClr val="F7F7F7">
                <a:lumMod val="50000"/>
              </a:srgbClr>
            </a:solidFill>
          </a:ln>
        </p:spPr>
      </p:pic>
      <p:grpSp>
        <p:nvGrpSpPr>
          <p:cNvPr id="7" name="Group 6">
            <a:extLst>
              <a:ext uri="{FF2B5EF4-FFF2-40B4-BE49-F238E27FC236}">
                <a16:creationId xmlns:a16="http://schemas.microsoft.com/office/drawing/2014/main" id="{A68D5AC6-4ECF-1347-C164-11A39232818D}"/>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2F6E5F49-508D-927A-C416-B099C62984B1}"/>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61D11067-4964-16AB-FC08-73CFCC31FB07}"/>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FBEA99BA-B1E1-D52B-FE2B-CF0D5966ADC5}"/>
              </a:ext>
            </a:extLst>
          </p:cNvPr>
          <p:cNvPicPr>
            <a:picLocks noChangeAspect="1"/>
          </p:cNvPicPr>
          <p:nvPr/>
        </p:nvPicPr>
        <p:blipFill>
          <a:blip r:embed="rId4"/>
          <a:stretch>
            <a:fillRect/>
          </a:stretch>
        </p:blipFill>
        <p:spPr>
          <a:xfrm>
            <a:off x="10088563" y="6042595"/>
            <a:ext cx="1579563" cy="456058"/>
          </a:xfrm>
          <a:prstGeom prst="rect">
            <a:avLst/>
          </a:prstGeom>
        </p:spPr>
      </p:pic>
      <p:sp>
        <p:nvSpPr>
          <p:cNvPr id="11" name="TextBox 10">
            <a:extLst>
              <a:ext uri="{FF2B5EF4-FFF2-40B4-BE49-F238E27FC236}">
                <a16:creationId xmlns:a16="http://schemas.microsoft.com/office/drawing/2014/main" id="{138665F2-7E0D-989A-DDB7-93A4412A085E}"/>
              </a:ext>
            </a:extLst>
          </p:cNvPr>
          <p:cNvSpPr txBox="1"/>
          <p:nvPr/>
        </p:nvSpPr>
        <p:spPr>
          <a:xfrm>
            <a:off x="899243" y="259027"/>
            <a:ext cx="10380663" cy="1313180"/>
          </a:xfrm>
          <a:prstGeom prst="rect">
            <a:avLst/>
          </a:prstGeom>
          <a:noFill/>
        </p:spPr>
        <p:txBody>
          <a:bodyPr wrap="square">
            <a:spAutoFit/>
          </a:bodyPr>
          <a:lstStyle/>
          <a:p>
            <a:pPr marL="0" marR="0" algn="just">
              <a:spcAft>
                <a:spcPts val="1000"/>
              </a:spcAft>
              <a:buNone/>
            </a:pPr>
            <a:r>
              <a:rPr lang="en-US" sz="2400" b="1" i="1" dirty="0">
                <a:solidFill>
                  <a:schemeClr val="bg1"/>
                </a:solidFill>
                <a:effectLst/>
                <a:latin typeface="+mn-lt"/>
                <a:ea typeface="SimSun" panose="02010600030101010101" pitchFamily="2" charset="-122"/>
                <a:cs typeface="Arial" panose="020B0604020202020204" pitchFamily="34" charset="0"/>
              </a:rPr>
              <a:t>Figure 8-5 Vermont transportation emissions (MMTCO</a:t>
            </a:r>
            <a:r>
              <a:rPr lang="en-US" sz="2400" b="1" i="1" baseline="-25000" dirty="0">
                <a:solidFill>
                  <a:schemeClr val="bg1"/>
                </a:solidFill>
                <a:effectLst/>
                <a:latin typeface="+mn-lt"/>
                <a:ea typeface="SimSun" panose="02010600030101010101" pitchFamily="2" charset="-122"/>
                <a:cs typeface="Arial" panose="020B0604020202020204" pitchFamily="34" charset="0"/>
              </a:rPr>
              <a:t>2</a:t>
            </a:r>
            <a:r>
              <a:rPr lang="en-US" sz="2400" b="1" i="1" dirty="0">
                <a:solidFill>
                  <a:schemeClr val="bg1"/>
                </a:solidFill>
                <a:effectLst/>
                <a:latin typeface="+mn-lt"/>
                <a:ea typeface="SimSun" panose="02010600030101010101" pitchFamily="2" charset="-122"/>
                <a:cs typeface="Arial" panose="020B0604020202020204" pitchFamily="34" charset="0"/>
              </a:rPr>
              <a:t>e) by type and key future sector targets, 1990-2050</a:t>
            </a:r>
          </a:p>
          <a:p>
            <a:pPr marL="0" marR="0" algn="just">
              <a:spcBef>
                <a:spcPts val="600"/>
              </a:spcBef>
              <a:spcAft>
                <a:spcPts val="600"/>
              </a:spcAft>
              <a:buNone/>
            </a:pPr>
            <a:r>
              <a:rPr lang="en-US" sz="1800" dirty="0">
                <a:solidFill>
                  <a:schemeClr val="bg1"/>
                </a:solidFill>
                <a:effectLst/>
                <a:latin typeface="+mn-lt"/>
                <a:ea typeface="SimSun" panose="02010600030101010101" pitchFamily="2" charset="-122"/>
                <a:cs typeface="Arial" panose="020B0604020202020204" pitchFamily="34" charset="0"/>
              </a:rPr>
              <a:t> Source: Energy Action Network (2025)</a:t>
            </a:r>
            <a:endParaRPr lang="en-US" sz="1000" dirty="0">
              <a:solidFill>
                <a:schemeClr val="bg1"/>
              </a:solidFill>
              <a:effectLst/>
              <a:latin typeface="Aptos" panose="020B00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761411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E6925-56E6-0D90-1AFC-AD981996F8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66BE09-A1F0-B15F-A0B6-D36B4775531B}"/>
              </a:ext>
            </a:extLst>
          </p:cNvPr>
          <p:cNvSpPr>
            <a:spLocks noGrp="1"/>
          </p:cNvSpPr>
          <p:nvPr>
            <p:ph type="ctrTitle"/>
          </p:nvPr>
        </p:nvSpPr>
        <p:spPr/>
        <p:txBody>
          <a:bodyPr lIns="91440" tIns="45720" rIns="91440" bIns="45720" anchor="b"/>
          <a:lstStyle/>
          <a:p>
            <a:r>
              <a:rPr lang="en-US" sz="5400" dirty="0">
                <a:cs typeface="Frank Ruhl Libre"/>
              </a:rPr>
              <a:t>8.4 Energy Infrastructure</a:t>
            </a:r>
            <a:endParaRPr lang="en-US" sz="5400" dirty="0"/>
          </a:p>
        </p:txBody>
      </p:sp>
      <p:grpSp>
        <p:nvGrpSpPr>
          <p:cNvPr id="7" name="Group 6">
            <a:extLst>
              <a:ext uri="{FF2B5EF4-FFF2-40B4-BE49-F238E27FC236}">
                <a16:creationId xmlns:a16="http://schemas.microsoft.com/office/drawing/2014/main" id="{EA4CE0E8-2570-4293-C77A-32AA396DF940}"/>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C1167C81-D634-093C-73BF-EE9A8535484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2803C782-008F-D569-923D-8539A4C55E46}"/>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1898C29E-BE4A-1CAB-3D75-CABA5C817A91}"/>
              </a:ext>
            </a:extLst>
          </p:cNvPr>
          <p:cNvPicPr>
            <a:picLocks noChangeAspect="1"/>
          </p:cNvPicPr>
          <p:nvPr/>
        </p:nvPicPr>
        <p:blipFill>
          <a:blip r:embed="rId3"/>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863743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1FA21-EEEE-2D1A-12EB-FADDB65480C5}"/>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17ADFCC-D8B2-482C-EDA7-C45D71348796}"/>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269C1CD5-85F7-D726-0648-FE844071238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4673BBCB-4C20-C9C0-74D3-DD5D18A24F8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0ECCAB3F-4CB0-2406-4830-EB0C2BE2170D}"/>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10" name="drawing" descr="This figure is a bar chart that shows annual power outages, with a trend of increases in power outages affecting at least 50,000 customers in the state since 2000. 2014 marks the beginning of the increase, and since then the average has been around 4-5 per year, with a spike in 2020 of 10. ">
            <a:extLst>
              <a:ext uri="{FF2B5EF4-FFF2-40B4-BE49-F238E27FC236}">
                <a16:creationId xmlns:a16="http://schemas.microsoft.com/office/drawing/2014/main" id="{BEE05BBC-D28D-91A1-E0D0-B15E174CA2B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287" b="9935"/>
          <a:stretch>
            <a:fillRect/>
          </a:stretch>
        </p:blipFill>
        <p:spPr bwMode="auto">
          <a:xfrm>
            <a:off x="2524648" y="1334925"/>
            <a:ext cx="9421273" cy="4620631"/>
          </a:xfrm>
          <a:prstGeom prst="rect">
            <a:avLst/>
          </a:prstGeom>
          <a:ln>
            <a:noFill/>
          </a:ln>
          <a:extLst>
            <a:ext uri="{53640926-AAD7-44D8-BBD7-CCE9431645EC}">
              <a14:shadowObscured xmlns:a14="http://schemas.microsoft.com/office/drawing/2010/main"/>
            </a:ext>
          </a:extLst>
        </p:spPr>
      </p:pic>
      <p:sp>
        <p:nvSpPr>
          <p:cNvPr id="14" name="TextBox 13">
            <a:extLst>
              <a:ext uri="{FF2B5EF4-FFF2-40B4-BE49-F238E27FC236}">
                <a16:creationId xmlns:a16="http://schemas.microsoft.com/office/drawing/2014/main" id="{2A6E6C35-6658-B2D0-067A-1FA50DD60088}"/>
              </a:ext>
            </a:extLst>
          </p:cNvPr>
          <p:cNvSpPr txBox="1"/>
          <p:nvPr/>
        </p:nvSpPr>
        <p:spPr>
          <a:xfrm>
            <a:off x="324293" y="346066"/>
            <a:ext cx="11621628" cy="954107"/>
          </a:xfrm>
          <a:prstGeom prst="rect">
            <a:avLst/>
          </a:prstGeom>
          <a:noFill/>
        </p:spPr>
        <p:txBody>
          <a:bodyPr wrap="square">
            <a:spAutoFit/>
          </a:bodyPr>
          <a:lstStyle/>
          <a:p>
            <a:pPr marL="0" marR="0">
              <a:spcAft>
                <a:spcPts val="1000"/>
              </a:spcAft>
              <a:buNone/>
            </a:pPr>
            <a:r>
              <a:rPr lang="en-US" sz="2800" b="1" i="1" dirty="0">
                <a:solidFill>
                  <a:schemeClr val="bg1"/>
                </a:solidFill>
                <a:effectLst/>
                <a:latin typeface="+mn-lt"/>
                <a:ea typeface="SimSun" panose="02010600030101010101" pitchFamily="2" charset="-122"/>
                <a:cs typeface="Arial" panose="020B0604020202020204" pitchFamily="34" charset="0"/>
              </a:rPr>
              <a:t>Figure 8-6 Major power outages (effecting at least 50,000 customers) annually in Vermont</a:t>
            </a:r>
            <a:r>
              <a:rPr lang="en-US" sz="2800" b="1" i="1" dirty="0">
                <a:solidFill>
                  <a:schemeClr val="bg1"/>
                </a:solidFill>
                <a:effectLst/>
                <a:latin typeface="+mn-lt"/>
                <a:ea typeface="Calibri" panose="020F0502020204030204" pitchFamily="34" charset="0"/>
                <a:cs typeface="Calibri" panose="020F0502020204030204" pitchFamily="34" charset="0"/>
              </a:rPr>
              <a:t>, 2000-2023</a:t>
            </a:r>
            <a:endParaRPr lang="en-US" sz="1600" b="1" i="1" dirty="0">
              <a:solidFill>
                <a:schemeClr val="bg1"/>
              </a:solidFill>
              <a:effectLst/>
              <a:latin typeface="Aptos" panose="020B0004020202020204" pitchFamily="34" charset="0"/>
              <a:ea typeface="SimSun" panose="02010600030101010101" pitchFamily="2" charset="-122"/>
              <a:cs typeface="Arial" panose="020B0604020202020204" pitchFamily="34" charset="0"/>
            </a:endParaRPr>
          </a:p>
        </p:txBody>
      </p:sp>
      <p:sp>
        <p:nvSpPr>
          <p:cNvPr id="16" name="TextBox 15">
            <a:extLst>
              <a:ext uri="{FF2B5EF4-FFF2-40B4-BE49-F238E27FC236}">
                <a16:creationId xmlns:a16="http://schemas.microsoft.com/office/drawing/2014/main" id="{FAEFF5E4-65A5-066E-BA73-F9DC6656A87D}"/>
              </a:ext>
            </a:extLst>
          </p:cNvPr>
          <p:cNvSpPr txBox="1"/>
          <p:nvPr/>
        </p:nvSpPr>
        <p:spPr>
          <a:xfrm>
            <a:off x="5793893" y="878554"/>
            <a:ext cx="4668544" cy="369332"/>
          </a:xfrm>
          <a:prstGeom prst="rect">
            <a:avLst/>
          </a:prstGeom>
          <a:noFill/>
        </p:spPr>
        <p:txBody>
          <a:bodyPr wrap="square">
            <a:spAutoFit/>
          </a:bodyPr>
          <a:lstStyle/>
          <a:p>
            <a:pPr marL="0" marR="0" algn="just">
              <a:spcBef>
                <a:spcPts val="600"/>
              </a:spcBef>
              <a:spcAft>
                <a:spcPts val="600"/>
              </a:spcAft>
              <a:buNone/>
            </a:pPr>
            <a:r>
              <a:rPr lang="en-US" sz="1800" dirty="0">
                <a:solidFill>
                  <a:schemeClr val="bg1"/>
                </a:solidFill>
                <a:effectLst/>
                <a:latin typeface="+mn-lt"/>
                <a:ea typeface="SimSun" panose="02010600030101010101" pitchFamily="2" charset="-122"/>
                <a:cs typeface="Arial" panose="020B0604020202020204" pitchFamily="34" charset="0"/>
              </a:rPr>
              <a:t>Source: </a:t>
            </a:r>
            <a:r>
              <a:rPr lang="en-US" sz="1800" dirty="0" err="1">
                <a:solidFill>
                  <a:schemeClr val="bg1"/>
                </a:solidFill>
                <a:effectLst/>
                <a:latin typeface="+mn-lt"/>
                <a:ea typeface="SimSun" panose="02010600030101010101" pitchFamily="2" charset="-122"/>
                <a:cs typeface="Arial" panose="020B0604020202020204" pitchFamily="34" charset="0"/>
              </a:rPr>
              <a:t>PowerOutage.report</a:t>
            </a:r>
            <a:r>
              <a:rPr lang="en-US" sz="1800" dirty="0">
                <a:solidFill>
                  <a:schemeClr val="bg1"/>
                </a:solidFill>
                <a:effectLst/>
                <a:latin typeface="+mn-lt"/>
                <a:ea typeface="SimSun" panose="02010600030101010101" pitchFamily="2" charset="-122"/>
                <a:cs typeface="Arial" panose="020B0604020202020204" pitchFamily="34" charset="0"/>
              </a:rPr>
              <a:t> (2026)</a:t>
            </a:r>
            <a:endParaRPr lang="en-US" sz="1000" dirty="0">
              <a:solidFill>
                <a:schemeClr val="bg1"/>
              </a:solidFill>
              <a:effectLst/>
              <a:latin typeface="Aptos" panose="020B00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575096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46B22-685F-B92C-D9A3-2FBF5BBF620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BCFF46-5E13-AF61-19DC-DDC25B7DE9A4}"/>
              </a:ext>
            </a:extLst>
          </p:cNvPr>
          <p:cNvSpPr>
            <a:spLocks noGrp="1" noRot="1" noMove="1" noResize="1" noEditPoints="1" noAdjustHandles="1" noChangeArrowheads="1" noChangeShapeType="1"/>
          </p:cNvSpPr>
          <p:nvPr>
            <p:ph type="title"/>
          </p:nvPr>
        </p:nvSpPr>
        <p:spPr/>
        <p:txBody>
          <a:bodyPr lIns="91440" tIns="45720" rIns="91440" bIns="45720" anchor="ctr">
            <a:normAutofit fontScale="90000"/>
          </a:bodyPr>
          <a:lstStyle/>
          <a:p>
            <a:r>
              <a:rPr lang="en-US" sz="2800" i="1" dirty="0">
                <a:cs typeface="Times New Roman"/>
              </a:rPr>
              <a:t>Table 8-2 A summary of infrastructural risks due to specific weather events</a:t>
            </a:r>
            <a:br>
              <a:rPr lang="en-US" sz="2000" dirty="0">
                <a:cs typeface="Times New Roman"/>
              </a:rPr>
            </a:br>
            <a:r>
              <a:rPr lang="en-US" sz="1800" b="0" dirty="0">
                <a:latin typeface="Aptos"/>
                <a:cs typeface="Times New Roman"/>
              </a:rPr>
              <a:t>Source: This chapter</a:t>
            </a:r>
            <a:endParaRPr lang="en-US" sz="1800" b="0" dirty="0">
              <a:latin typeface="Aptos"/>
            </a:endParaRPr>
          </a:p>
        </p:txBody>
      </p:sp>
      <p:grpSp>
        <p:nvGrpSpPr>
          <p:cNvPr id="7" name="Group 6">
            <a:extLst>
              <a:ext uri="{FF2B5EF4-FFF2-40B4-BE49-F238E27FC236}">
                <a16:creationId xmlns:a16="http://schemas.microsoft.com/office/drawing/2014/main" id="{9313B584-44D7-73E7-0EAD-D683A133A849}"/>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955C47EE-736D-1C02-410B-09AA2E57088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8CA92CFB-EAA2-9B74-0B03-39FCD3F7B718}"/>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33103004-A3A4-2742-A316-4F89B2DEB9F5}"/>
              </a:ext>
            </a:extLst>
          </p:cNvPr>
          <p:cNvPicPr>
            <a:picLocks noChangeAspect="1"/>
          </p:cNvPicPr>
          <p:nvPr/>
        </p:nvPicPr>
        <p:blipFill>
          <a:blip r:embed="rId3"/>
          <a:stretch>
            <a:fillRect/>
          </a:stretch>
        </p:blipFill>
        <p:spPr>
          <a:xfrm>
            <a:off x="10088563" y="6058472"/>
            <a:ext cx="1579678" cy="432242"/>
          </a:xfrm>
          <a:prstGeom prst="rect">
            <a:avLst/>
          </a:prstGeom>
        </p:spPr>
      </p:pic>
      <p:graphicFrame>
        <p:nvGraphicFramePr>
          <p:cNvPr id="2" name="Table 1">
            <a:extLst>
              <a:ext uri="{FF2B5EF4-FFF2-40B4-BE49-F238E27FC236}">
                <a16:creationId xmlns:a16="http://schemas.microsoft.com/office/drawing/2014/main" id="{737D7004-D722-7F47-FE5B-4B648DCF6827}"/>
              </a:ext>
            </a:extLst>
          </p:cNvPr>
          <p:cNvGraphicFramePr>
            <a:graphicFrameLocks noGrp="1"/>
          </p:cNvGraphicFramePr>
          <p:nvPr>
            <p:extLst>
              <p:ext uri="{D42A27DB-BD31-4B8C-83A1-F6EECF244321}">
                <p14:modId xmlns:p14="http://schemas.microsoft.com/office/powerpoint/2010/main" val="3968287215"/>
              </p:ext>
            </p:extLst>
          </p:nvPr>
        </p:nvGraphicFramePr>
        <p:xfrm>
          <a:off x="678264" y="1676734"/>
          <a:ext cx="10989977" cy="3834276"/>
        </p:xfrm>
        <a:graphic>
          <a:graphicData uri="http://schemas.openxmlformats.org/drawingml/2006/table">
            <a:tbl>
              <a:tblPr firstRow="1" bandRow="1"/>
              <a:tblGrid>
                <a:gridCol w="2019566">
                  <a:extLst>
                    <a:ext uri="{9D8B030D-6E8A-4147-A177-3AD203B41FA5}">
                      <a16:colId xmlns:a16="http://schemas.microsoft.com/office/drawing/2014/main" val="1033811398"/>
                    </a:ext>
                  </a:extLst>
                </a:gridCol>
                <a:gridCol w="3275097">
                  <a:extLst>
                    <a:ext uri="{9D8B030D-6E8A-4147-A177-3AD203B41FA5}">
                      <a16:colId xmlns:a16="http://schemas.microsoft.com/office/drawing/2014/main" val="2162323992"/>
                    </a:ext>
                  </a:extLst>
                </a:gridCol>
                <a:gridCol w="2847657">
                  <a:extLst>
                    <a:ext uri="{9D8B030D-6E8A-4147-A177-3AD203B41FA5}">
                      <a16:colId xmlns:a16="http://schemas.microsoft.com/office/drawing/2014/main" val="22142546"/>
                    </a:ext>
                  </a:extLst>
                </a:gridCol>
                <a:gridCol w="2847657">
                  <a:extLst>
                    <a:ext uri="{9D8B030D-6E8A-4147-A177-3AD203B41FA5}">
                      <a16:colId xmlns:a16="http://schemas.microsoft.com/office/drawing/2014/main" val="498647162"/>
                    </a:ext>
                  </a:extLst>
                </a:gridCol>
              </a:tblGrid>
              <a:tr h="641061">
                <a:tc>
                  <a:txBody>
                    <a:bodyPr/>
                    <a:lstStyle/>
                    <a:p>
                      <a:pPr marL="0" marR="0">
                        <a:buNone/>
                      </a:pPr>
                      <a:r>
                        <a:rPr lang="en-US" sz="1600" b="1">
                          <a:solidFill>
                            <a:srgbClr val="0E2841"/>
                          </a:solidFill>
                          <a:effectLst/>
                          <a:latin typeface="Aptos" panose="020B0004020202020204" pitchFamily="34" charset="0"/>
                          <a:ea typeface="SimSun" panose="02010600030101010101" pitchFamily="2" charset="-122"/>
                          <a:cs typeface="Arial" panose="020B0604020202020204" pitchFamily="34" charset="0"/>
                        </a:rPr>
                        <a:t>Extreme weather</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600" b="1">
                          <a:solidFill>
                            <a:srgbClr val="0E2841"/>
                          </a:solidFill>
                          <a:effectLst/>
                          <a:latin typeface="Aptos" panose="020B0004020202020204" pitchFamily="34" charset="0"/>
                          <a:ea typeface="SimSun" panose="02010600030101010101" pitchFamily="2" charset="-122"/>
                          <a:cs typeface="Arial" panose="020B0604020202020204" pitchFamily="34" charset="0"/>
                        </a:rPr>
                        <a:t>Infrastructure/energy type impact/risks</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600" b="1">
                          <a:solidFill>
                            <a:srgbClr val="0E2841"/>
                          </a:solidFill>
                          <a:effectLst/>
                          <a:latin typeface="Aptos" panose="020B0004020202020204" pitchFamily="34" charset="0"/>
                          <a:ea typeface="SimSun" panose="02010600030101010101" pitchFamily="2" charset="-122"/>
                          <a:cs typeface="Arial" panose="020B0604020202020204" pitchFamily="34" charset="0"/>
                        </a:rPr>
                        <a:t>Demand impact/risks</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600" b="1">
                          <a:solidFill>
                            <a:srgbClr val="0E2841"/>
                          </a:solidFill>
                          <a:effectLst/>
                          <a:latin typeface="Aptos" panose="020B0004020202020204" pitchFamily="34" charset="0"/>
                          <a:ea typeface="SimSun" panose="02010600030101010101" pitchFamily="2" charset="-122"/>
                          <a:cs typeface="Arial" panose="020B0604020202020204" pitchFamily="34" charset="0"/>
                        </a:rPr>
                        <a:t>Possible mitigation/adaptation</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2089468"/>
                  </a:ext>
                </a:extLst>
              </a:tr>
              <a:tr h="638643">
                <a:tc>
                  <a:txBody>
                    <a:bodyPr/>
                    <a:lstStyle/>
                    <a:p>
                      <a:pPr marL="0" marR="0">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Severe storms</a:t>
                      </a:r>
                      <a:endPar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Falling trees on power lines leading to localized outages</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Outages are more likely, transportation is more difficult</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Underground powerlines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1064758216"/>
                  </a:ext>
                </a:extLst>
              </a:tr>
              <a:tr h="638643">
                <a:tc>
                  <a:txBody>
                    <a:bodyPr/>
                    <a:lstStyle/>
                    <a:p>
                      <a:pPr marL="0" marR="0">
                        <a:buNone/>
                      </a:pPr>
                      <a:r>
                        <a:rPr lang="en-US" sz="1600" b="1">
                          <a:solidFill>
                            <a:srgbClr val="0E2841"/>
                          </a:solidFill>
                          <a:effectLst/>
                          <a:latin typeface="Aptos" panose="020B0004020202020204" pitchFamily="34" charset="0"/>
                          <a:ea typeface="SimSun" panose="02010600030101010101" pitchFamily="2" charset="-122"/>
                          <a:cs typeface="Arial" panose="020B0604020202020204" pitchFamily="34" charset="0"/>
                        </a:rPr>
                        <a:t>Drought</a:t>
                      </a:r>
                      <a:endPar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Lower hydropower, cooling requirement risks</a:t>
                      </a:r>
                    </a:p>
                  </a:txBody>
                  <a:tcPr marL="68580" marR="68580" marT="0" marB="0" anchor="ctr">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Increased demand for irrigation, water pumping, etc.</a:t>
                      </a:r>
                    </a:p>
                  </a:txBody>
                  <a:tcPr marL="68580" marR="68580" marT="0" marB="0" anchor="ctr">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Demand management</a:t>
                      </a:r>
                    </a:p>
                  </a:txBody>
                  <a:tcPr marL="68580" marR="68580" marT="0" marB="0" anchor="ctr">
                    <a:lnL>
                      <a:noFill/>
                    </a:lnL>
                    <a:lnR>
                      <a:noFill/>
                    </a:lnR>
                    <a:lnT>
                      <a:noFill/>
                    </a:lnT>
                    <a:lnB>
                      <a:noFill/>
                    </a:lnB>
                    <a:noFill/>
                  </a:tcPr>
                </a:tc>
                <a:extLst>
                  <a:ext uri="{0D108BD9-81ED-4DB2-BD59-A6C34878D82A}">
                    <a16:rowId xmlns:a16="http://schemas.microsoft.com/office/drawing/2014/main" val="2707556724"/>
                  </a:ext>
                </a:extLst>
              </a:tr>
              <a:tr h="638643">
                <a:tc>
                  <a:txBody>
                    <a:bodyPr/>
                    <a:lstStyle/>
                    <a:p>
                      <a:pPr marL="0" marR="0">
                        <a:buNone/>
                      </a:pPr>
                      <a:r>
                        <a:rPr lang="en-US" sz="1600" b="1">
                          <a:solidFill>
                            <a:srgbClr val="0E2841"/>
                          </a:solidFill>
                          <a:effectLst/>
                          <a:latin typeface="Aptos" panose="020B0004020202020204" pitchFamily="34" charset="0"/>
                          <a:ea typeface="SimSun" panose="02010600030101010101" pitchFamily="2" charset="-122"/>
                          <a:cs typeface="Arial" panose="020B0604020202020204" pitchFamily="34" charset="0"/>
                        </a:rPr>
                        <a:t>Ice storms and blizzards</a:t>
                      </a:r>
                      <a:endPar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Ice accretion, line overloading, icing flashover </a:t>
                      </a:r>
                    </a:p>
                  </a:txBody>
                  <a:tcPr marL="68580" marR="68580" marT="0" marB="0" anchor="ctr">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Outages are more likely, transportation is more difficult</a:t>
                      </a:r>
                    </a:p>
                  </a:txBody>
                  <a:tcPr marL="68580" marR="68580" marT="0" marB="0" anchor="ctr">
                    <a:lnL>
                      <a:noFill/>
                    </a:lnL>
                    <a:lnR>
                      <a:noFill/>
                    </a:lnR>
                    <a:lnT>
                      <a:noFill/>
                    </a:lnT>
                    <a:lnB>
                      <a:noFill/>
                    </a:lnB>
                    <a:solidFill>
                      <a:srgbClr val="E8E8E8"/>
                    </a:solid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Grid hardening</a:t>
                      </a:r>
                    </a:p>
                  </a:txBody>
                  <a:tcPr marL="68580" marR="68580" marT="0" marB="0" anchor="ctr">
                    <a:lnL>
                      <a:noFill/>
                    </a:lnL>
                    <a:lnR>
                      <a:noFill/>
                    </a:lnR>
                    <a:lnT>
                      <a:noFill/>
                    </a:lnT>
                    <a:lnB>
                      <a:noFill/>
                    </a:lnB>
                    <a:solidFill>
                      <a:srgbClr val="E8E8E8"/>
                    </a:solidFill>
                  </a:tcPr>
                </a:tc>
                <a:extLst>
                  <a:ext uri="{0D108BD9-81ED-4DB2-BD59-A6C34878D82A}">
                    <a16:rowId xmlns:a16="http://schemas.microsoft.com/office/drawing/2014/main" val="3333408868"/>
                  </a:ext>
                </a:extLst>
              </a:tr>
              <a:tr h="638643">
                <a:tc>
                  <a:txBody>
                    <a:bodyPr/>
                    <a:lstStyle/>
                    <a:p>
                      <a:pPr marL="0" marR="0">
                        <a:buNone/>
                      </a:pPr>
                      <a:r>
                        <a:rPr lang="en-US" sz="1600" b="1">
                          <a:solidFill>
                            <a:srgbClr val="0E2841"/>
                          </a:solidFill>
                          <a:effectLst/>
                          <a:latin typeface="Aptos" panose="020B0004020202020204" pitchFamily="34" charset="0"/>
                          <a:ea typeface="SimSun" panose="02010600030101010101" pitchFamily="2" charset="-122"/>
                          <a:cs typeface="Arial" panose="020B0604020202020204" pitchFamily="34" charset="0"/>
                        </a:rPr>
                        <a:t>Floods</a:t>
                      </a:r>
                      <a:endPar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Flash floods, road closures, landslides</a:t>
                      </a:r>
                    </a:p>
                  </a:txBody>
                  <a:tcPr marL="68580" marR="68580" marT="0" marB="0" anchor="ctr">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Outages are more likely, transportation is more difficult</a:t>
                      </a:r>
                    </a:p>
                  </a:txBody>
                  <a:tcPr marL="68580" marR="68580" marT="0" marB="0" anchor="ctr">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Grid hardening</a:t>
                      </a:r>
                    </a:p>
                  </a:txBody>
                  <a:tcPr marL="68580" marR="68580" marT="0" marB="0" anchor="ctr">
                    <a:lnL>
                      <a:noFill/>
                    </a:lnL>
                    <a:lnR>
                      <a:noFill/>
                    </a:lnR>
                    <a:lnT>
                      <a:noFill/>
                    </a:lnT>
                    <a:lnB>
                      <a:noFill/>
                    </a:lnB>
                    <a:noFill/>
                  </a:tcPr>
                </a:tc>
                <a:extLst>
                  <a:ext uri="{0D108BD9-81ED-4DB2-BD59-A6C34878D82A}">
                    <a16:rowId xmlns:a16="http://schemas.microsoft.com/office/drawing/2014/main" val="1083539404"/>
                  </a:ext>
                </a:extLst>
              </a:tr>
              <a:tr h="638643">
                <a:tc>
                  <a:txBody>
                    <a:bodyPr/>
                    <a:lstStyle/>
                    <a:p>
                      <a:pPr marL="0" marR="0">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Heat waves</a:t>
                      </a:r>
                      <a:endPar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Temperature strain on transmission lines and transformers</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Cooling related demand increases</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Demand management, flexible mix of energy sources</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442573691"/>
                  </a:ext>
                </a:extLst>
              </a:tr>
            </a:tbl>
          </a:graphicData>
        </a:graphic>
      </p:graphicFrame>
    </p:spTree>
    <p:extLst>
      <p:ext uri="{BB962C8B-B14F-4D97-AF65-F5344CB8AC3E}">
        <p14:creationId xmlns:p14="http://schemas.microsoft.com/office/powerpoint/2010/main" val="182372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63C138-25FF-C10B-3971-8223E4BECD6A}"/>
              </a:ext>
            </a:extLst>
          </p:cNvPr>
          <p:cNvSpPr>
            <a:spLocks noGrp="1"/>
          </p:cNvSpPr>
          <p:nvPr>
            <p:ph type="title"/>
          </p:nvPr>
        </p:nvSpPr>
        <p:spPr>
          <a:xfrm>
            <a:off x="620429" y="339427"/>
            <a:ext cx="11067002" cy="778075"/>
          </a:xfrm>
        </p:spPr>
        <p:txBody>
          <a:bodyPr>
            <a:normAutofit fontScale="90000"/>
          </a:bodyPr>
          <a:lstStyle/>
          <a:p>
            <a:r>
              <a:rPr lang="en-US" sz="2800" i="1" dirty="0">
                <a:latin typeface="+mn-lt"/>
                <a:ea typeface="+mn-ea"/>
                <a:cs typeface="+mn-cs"/>
              </a:rPr>
              <a:t>Table 8-3 Dates of peak load for both the ISO New England system and Vermont </a:t>
            </a:r>
          </a:p>
        </p:txBody>
      </p:sp>
      <p:graphicFrame>
        <p:nvGraphicFramePr>
          <p:cNvPr id="5" name="Table 4">
            <a:extLst>
              <a:ext uri="{FF2B5EF4-FFF2-40B4-BE49-F238E27FC236}">
                <a16:creationId xmlns:a16="http://schemas.microsoft.com/office/drawing/2014/main" id="{FD4DE708-5683-3102-7253-152AB0631A09}"/>
              </a:ext>
            </a:extLst>
          </p:cNvPr>
          <p:cNvGraphicFramePr>
            <a:graphicFrameLocks noGrp="1"/>
          </p:cNvGraphicFramePr>
          <p:nvPr>
            <p:extLst>
              <p:ext uri="{D42A27DB-BD31-4B8C-83A1-F6EECF244321}">
                <p14:modId xmlns:p14="http://schemas.microsoft.com/office/powerpoint/2010/main" val="247922771"/>
              </p:ext>
            </p:extLst>
          </p:nvPr>
        </p:nvGraphicFramePr>
        <p:xfrm>
          <a:off x="620430" y="1291050"/>
          <a:ext cx="11067001" cy="4275900"/>
        </p:xfrm>
        <a:graphic>
          <a:graphicData uri="http://schemas.openxmlformats.org/drawingml/2006/table">
            <a:tbl>
              <a:tblPr firstRow="1" firstCol="1" bandRow="1"/>
              <a:tblGrid>
                <a:gridCol w="3415975">
                  <a:extLst>
                    <a:ext uri="{9D8B030D-6E8A-4147-A177-3AD203B41FA5}">
                      <a16:colId xmlns:a16="http://schemas.microsoft.com/office/drawing/2014/main" val="4196507055"/>
                    </a:ext>
                  </a:extLst>
                </a:gridCol>
                <a:gridCol w="3812493">
                  <a:extLst>
                    <a:ext uri="{9D8B030D-6E8A-4147-A177-3AD203B41FA5}">
                      <a16:colId xmlns:a16="http://schemas.microsoft.com/office/drawing/2014/main" val="4066541684"/>
                    </a:ext>
                  </a:extLst>
                </a:gridCol>
                <a:gridCol w="3838533">
                  <a:extLst>
                    <a:ext uri="{9D8B030D-6E8A-4147-A177-3AD203B41FA5}">
                      <a16:colId xmlns:a16="http://schemas.microsoft.com/office/drawing/2014/main" val="581578317"/>
                    </a:ext>
                  </a:extLst>
                </a:gridCol>
              </a:tblGrid>
              <a:tr h="475100">
                <a:tc>
                  <a:txBody>
                    <a:bodyPr/>
                    <a:lstStyle/>
                    <a:p>
                      <a:pPr marL="0" marR="0">
                        <a:buNone/>
                      </a:pPr>
                      <a:r>
                        <a:rPr lang="en-US" sz="2400" b="1">
                          <a:solidFill>
                            <a:srgbClr val="0E2841"/>
                          </a:solidFill>
                          <a:effectLst/>
                          <a:latin typeface="Aptos" panose="020B0004020202020204" pitchFamily="34" charset="0"/>
                          <a:ea typeface="SimSun" panose="02010600030101010101" pitchFamily="2" charset="-122"/>
                          <a:cs typeface="Arial" panose="020B0604020202020204" pitchFamily="34" charset="0"/>
                        </a:rPr>
                        <a:t>Year</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24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ISO New England System</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2400" b="1">
                          <a:solidFill>
                            <a:srgbClr val="0E2841"/>
                          </a:solidFill>
                          <a:effectLst/>
                          <a:latin typeface="Aptos" panose="020B0004020202020204" pitchFamily="34" charset="0"/>
                          <a:ea typeface="SimSun" panose="02010600030101010101" pitchFamily="2" charset="-122"/>
                          <a:cs typeface="Arial" panose="020B0604020202020204" pitchFamily="34" charset="0"/>
                        </a:rPr>
                        <a:t>Vermont</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4629360"/>
                  </a:ext>
                </a:extLst>
              </a:tr>
              <a:tr h="475100">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2018</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August 29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July 2</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2739723732"/>
                  </a:ext>
                </a:extLst>
              </a:tr>
              <a:tr h="475100">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2019</a:t>
                      </a:r>
                    </a:p>
                  </a:txBody>
                  <a:tcPr marL="68580" marR="68580" marT="0" marB="0" anchor="ctr">
                    <a:lnL>
                      <a:noFill/>
                    </a:lnL>
                    <a:lnR>
                      <a:noFill/>
                    </a:lnR>
                    <a:lnT>
                      <a:noFill/>
                    </a:lnT>
                    <a:lnB>
                      <a:noFill/>
                    </a:lnB>
                    <a:no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July 30</a:t>
                      </a:r>
                    </a:p>
                  </a:txBody>
                  <a:tcPr marL="68580" marR="68580" marT="0" marB="0" anchor="ctr">
                    <a:lnL>
                      <a:noFill/>
                    </a:lnL>
                    <a:lnR>
                      <a:noFill/>
                    </a:lnR>
                    <a:lnT>
                      <a:noFill/>
                    </a:lnT>
                    <a:lnB>
                      <a:noFill/>
                    </a:lnB>
                    <a:no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January 21</a:t>
                      </a:r>
                    </a:p>
                  </a:txBody>
                  <a:tcPr marL="68580" marR="68580" marT="0" marB="0" anchor="ctr">
                    <a:lnL>
                      <a:noFill/>
                    </a:lnL>
                    <a:lnR>
                      <a:noFill/>
                    </a:lnR>
                    <a:lnT>
                      <a:noFill/>
                    </a:lnT>
                    <a:lnB>
                      <a:noFill/>
                    </a:lnB>
                    <a:noFill/>
                  </a:tcPr>
                </a:tc>
                <a:extLst>
                  <a:ext uri="{0D108BD9-81ED-4DB2-BD59-A6C34878D82A}">
                    <a16:rowId xmlns:a16="http://schemas.microsoft.com/office/drawing/2014/main" val="2019196308"/>
                  </a:ext>
                </a:extLst>
              </a:tr>
              <a:tr h="475100">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2020</a:t>
                      </a:r>
                    </a:p>
                  </a:txBody>
                  <a:tcPr marL="68580" marR="68580" marT="0" marB="0" anchor="ctr">
                    <a:lnL>
                      <a:noFill/>
                    </a:lnL>
                    <a:lnR>
                      <a:noFill/>
                    </a:lnR>
                    <a:lnT>
                      <a:noFill/>
                    </a:lnT>
                    <a:lnB>
                      <a:noFill/>
                    </a:lnB>
                    <a:solidFill>
                      <a:srgbClr val="E8E8E8"/>
                    </a:solid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July 27</a:t>
                      </a:r>
                    </a:p>
                  </a:txBody>
                  <a:tcPr marL="68580" marR="68580" marT="0" marB="0" anchor="ctr">
                    <a:lnL>
                      <a:noFill/>
                    </a:lnL>
                    <a:lnR>
                      <a:noFill/>
                    </a:lnR>
                    <a:lnT>
                      <a:noFill/>
                    </a:lnT>
                    <a:lnB>
                      <a:noFill/>
                    </a:lnB>
                    <a:solidFill>
                      <a:srgbClr val="E8E8E8"/>
                    </a:solid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July 27</a:t>
                      </a:r>
                    </a:p>
                  </a:txBody>
                  <a:tcPr marL="68580" marR="68580" marT="0" marB="0" anchor="ctr">
                    <a:lnL>
                      <a:noFill/>
                    </a:lnL>
                    <a:lnR>
                      <a:noFill/>
                    </a:lnR>
                    <a:lnT>
                      <a:noFill/>
                    </a:lnT>
                    <a:lnB>
                      <a:noFill/>
                    </a:lnB>
                    <a:solidFill>
                      <a:srgbClr val="E8E8E8"/>
                    </a:solidFill>
                  </a:tcPr>
                </a:tc>
                <a:extLst>
                  <a:ext uri="{0D108BD9-81ED-4DB2-BD59-A6C34878D82A}">
                    <a16:rowId xmlns:a16="http://schemas.microsoft.com/office/drawing/2014/main" val="2830078570"/>
                  </a:ext>
                </a:extLst>
              </a:tr>
              <a:tr h="475100">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2021</a:t>
                      </a:r>
                    </a:p>
                  </a:txBody>
                  <a:tcPr marL="68580" marR="68580" marT="0" marB="0" anchor="ctr">
                    <a:lnL>
                      <a:noFill/>
                    </a:lnL>
                    <a:lnR>
                      <a:noFill/>
                    </a:lnR>
                    <a:lnT>
                      <a:noFill/>
                    </a:lnT>
                    <a:lnB>
                      <a:noFill/>
                    </a:lnB>
                    <a:no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June 29</a:t>
                      </a:r>
                    </a:p>
                  </a:txBody>
                  <a:tcPr marL="68580" marR="68580" marT="0" marB="0" anchor="ctr">
                    <a:lnL>
                      <a:noFill/>
                    </a:lnL>
                    <a:lnR>
                      <a:noFill/>
                    </a:lnR>
                    <a:lnT>
                      <a:noFill/>
                    </a:lnT>
                    <a:lnB>
                      <a:noFill/>
                    </a:lnB>
                    <a:no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August 26</a:t>
                      </a:r>
                    </a:p>
                  </a:txBody>
                  <a:tcPr marL="68580" marR="68580" marT="0" marB="0" anchor="ctr">
                    <a:lnL>
                      <a:noFill/>
                    </a:lnL>
                    <a:lnR>
                      <a:noFill/>
                    </a:lnR>
                    <a:lnT>
                      <a:noFill/>
                    </a:lnT>
                    <a:lnB>
                      <a:noFill/>
                    </a:lnB>
                    <a:noFill/>
                  </a:tcPr>
                </a:tc>
                <a:extLst>
                  <a:ext uri="{0D108BD9-81ED-4DB2-BD59-A6C34878D82A}">
                    <a16:rowId xmlns:a16="http://schemas.microsoft.com/office/drawing/2014/main" val="23025738"/>
                  </a:ext>
                </a:extLst>
              </a:tr>
              <a:tr h="475100">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2022</a:t>
                      </a:r>
                    </a:p>
                  </a:txBody>
                  <a:tcPr marL="68580" marR="68580" marT="0" marB="0" anchor="ctr">
                    <a:lnL>
                      <a:noFill/>
                    </a:lnL>
                    <a:lnR>
                      <a:noFill/>
                    </a:lnR>
                    <a:lnT>
                      <a:noFill/>
                    </a:lnT>
                    <a:lnB>
                      <a:noFill/>
                    </a:lnB>
                    <a:solidFill>
                      <a:srgbClr val="E8E8E8"/>
                    </a:solid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August 8</a:t>
                      </a:r>
                    </a:p>
                  </a:txBody>
                  <a:tcPr marL="68580" marR="68580" marT="0" marB="0" anchor="ctr">
                    <a:lnL>
                      <a:noFill/>
                    </a:lnL>
                    <a:lnR>
                      <a:noFill/>
                    </a:lnR>
                    <a:lnT>
                      <a:noFill/>
                    </a:lnT>
                    <a:lnB>
                      <a:noFill/>
                    </a:lnB>
                    <a:solidFill>
                      <a:srgbClr val="E8E8E8"/>
                    </a:solid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January 29</a:t>
                      </a:r>
                    </a:p>
                  </a:txBody>
                  <a:tcPr marL="68580" marR="68580" marT="0" marB="0" anchor="ctr">
                    <a:lnL>
                      <a:noFill/>
                    </a:lnL>
                    <a:lnR>
                      <a:noFill/>
                    </a:lnR>
                    <a:lnT>
                      <a:noFill/>
                    </a:lnT>
                    <a:lnB>
                      <a:noFill/>
                    </a:lnB>
                    <a:solidFill>
                      <a:srgbClr val="E8E8E8"/>
                    </a:solidFill>
                  </a:tcPr>
                </a:tc>
                <a:extLst>
                  <a:ext uri="{0D108BD9-81ED-4DB2-BD59-A6C34878D82A}">
                    <a16:rowId xmlns:a16="http://schemas.microsoft.com/office/drawing/2014/main" val="3863027351"/>
                  </a:ext>
                </a:extLst>
              </a:tr>
              <a:tr h="475100">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2023</a:t>
                      </a:r>
                    </a:p>
                  </a:txBody>
                  <a:tcPr marL="68580" marR="68580" marT="0" marB="0" anchor="ctr">
                    <a:lnL>
                      <a:noFill/>
                    </a:lnL>
                    <a:lnR>
                      <a:noFill/>
                    </a:lnR>
                    <a:lnT>
                      <a:noFill/>
                    </a:lnT>
                    <a:lnB>
                      <a:noFill/>
                    </a:lnB>
                    <a:no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September 7</a:t>
                      </a:r>
                    </a:p>
                  </a:txBody>
                  <a:tcPr marL="68580" marR="68580" marT="0" marB="0" anchor="ctr">
                    <a:lnL>
                      <a:noFill/>
                    </a:lnL>
                    <a:lnR>
                      <a:noFill/>
                    </a:lnR>
                    <a:lnT>
                      <a:noFill/>
                    </a:lnT>
                    <a:lnB>
                      <a:noFill/>
                    </a:lnB>
                    <a:no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February 3</a:t>
                      </a:r>
                    </a:p>
                  </a:txBody>
                  <a:tcPr marL="68580" marR="68580" marT="0" marB="0" anchor="ctr">
                    <a:lnL>
                      <a:noFill/>
                    </a:lnL>
                    <a:lnR>
                      <a:noFill/>
                    </a:lnR>
                    <a:lnT>
                      <a:noFill/>
                    </a:lnT>
                    <a:lnB>
                      <a:noFill/>
                    </a:lnB>
                    <a:noFill/>
                  </a:tcPr>
                </a:tc>
                <a:extLst>
                  <a:ext uri="{0D108BD9-81ED-4DB2-BD59-A6C34878D82A}">
                    <a16:rowId xmlns:a16="http://schemas.microsoft.com/office/drawing/2014/main" val="1271601044"/>
                  </a:ext>
                </a:extLst>
              </a:tr>
              <a:tr h="475100">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2024</a:t>
                      </a:r>
                    </a:p>
                  </a:txBody>
                  <a:tcPr marL="68580" marR="68580" marT="0" marB="0" anchor="ctr">
                    <a:lnL>
                      <a:noFill/>
                    </a:lnL>
                    <a:lnR>
                      <a:noFill/>
                    </a:lnR>
                    <a:lnT>
                      <a:noFill/>
                    </a:lnT>
                    <a:lnB>
                      <a:noFill/>
                    </a:lnB>
                    <a:solidFill>
                      <a:srgbClr val="E8E8E8"/>
                    </a:solid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July 16</a:t>
                      </a:r>
                    </a:p>
                  </a:txBody>
                  <a:tcPr marL="68580" marR="68580" marT="0" marB="0" anchor="ctr">
                    <a:lnL>
                      <a:noFill/>
                    </a:lnL>
                    <a:lnR>
                      <a:noFill/>
                    </a:lnR>
                    <a:lnT>
                      <a:noFill/>
                    </a:lnT>
                    <a:lnB>
                      <a:noFill/>
                    </a:lnB>
                    <a:solidFill>
                      <a:srgbClr val="E8E8E8"/>
                    </a:solid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June 19</a:t>
                      </a:r>
                    </a:p>
                  </a:txBody>
                  <a:tcPr marL="68580" marR="68580" marT="0" marB="0" anchor="ctr">
                    <a:lnL>
                      <a:noFill/>
                    </a:lnL>
                    <a:lnR>
                      <a:noFill/>
                    </a:lnR>
                    <a:lnT>
                      <a:noFill/>
                    </a:lnT>
                    <a:lnB>
                      <a:noFill/>
                    </a:lnB>
                    <a:solidFill>
                      <a:srgbClr val="E8E8E8"/>
                    </a:solidFill>
                  </a:tcPr>
                </a:tc>
                <a:extLst>
                  <a:ext uri="{0D108BD9-81ED-4DB2-BD59-A6C34878D82A}">
                    <a16:rowId xmlns:a16="http://schemas.microsoft.com/office/drawing/2014/main" val="2401916315"/>
                  </a:ext>
                </a:extLst>
              </a:tr>
              <a:tr h="475100">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2025*</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buNone/>
                      </a:pPr>
                      <a:r>
                        <a:rPr lang="en-US" sz="2400">
                          <a:solidFill>
                            <a:srgbClr val="000000"/>
                          </a:solidFill>
                          <a:effectLst/>
                          <a:latin typeface="Aptos" panose="020B0004020202020204" pitchFamily="34" charset="0"/>
                          <a:ea typeface="SimSun" panose="02010600030101010101" pitchFamily="2" charset="-122"/>
                          <a:cs typeface="Arial" panose="020B0604020202020204" pitchFamily="34" charset="0"/>
                        </a:rPr>
                        <a:t>June 24</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buNone/>
                      </a:pPr>
                      <a:r>
                        <a:rPr lang="en-US" sz="2400" dirty="0">
                          <a:solidFill>
                            <a:srgbClr val="000000"/>
                          </a:solidFill>
                          <a:effectLst/>
                          <a:latin typeface="Aptos" panose="020B0004020202020204" pitchFamily="34" charset="0"/>
                          <a:ea typeface="SimSun" panose="02010600030101010101" pitchFamily="2" charset="-122"/>
                          <a:cs typeface="Arial" panose="020B0604020202020204" pitchFamily="34" charset="0"/>
                        </a:rPr>
                        <a:t>June 23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6085480"/>
                  </a:ext>
                </a:extLst>
              </a:tr>
            </a:tbl>
          </a:graphicData>
        </a:graphic>
      </p:graphicFrame>
      <p:sp>
        <p:nvSpPr>
          <p:cNvPr id="4" name="TextBox 3">
            <a:extLst>
              <a:ext uri="{FF2B5EF4-FFF2-40B4-BE49-F238E27FC236}">
                <a16:creationId xmlns:a16="http://schemas.microsoft.com/office/drawing/2014/main" id="{412E4CA1-1774-AA85-3CA5-C8340A7D651F}"/>
              </a:ext>
            </a:extLst>
          </p:cNvPr>
          <p:cNvSpPr txBox="1"/>
          <p:nvPr/>
        </p:nvSpPr>
        <p:spPr>
          <a:xfrm>
            <a:off x="4588541" y="5779909"/>
            <a:ext cx="6096000" cy="738664"/>
          </a:xfrm>
          <a:prstGeom prst="rect">
            <a:avLst/>
          </a:prstGeom>
          <a:noFill/>
        </p:spPr>
        <p:txBody>
          <a:bodyPr wrap="square">
            <a:spAutoFit/>
          </a:bodyPr>
          <a:lstStyle/>
          <a:p>
            <a:pPr marL="0" marR="0" algn="just">
              <a:spcBef>
                <a:spcPts val="600"/>
              </a:spcBef>
              <a:spcAft>
                <a:spcPts val="600"/>
              </a:spcAft>
              <a:buNone/>
            </a:pPr>
            <a:r>
              <a:rPr lang="en-US" sz="1600" dirty="0">
                <a:effectLst/>
                <a:latin typeface="Aptos" panose="020B0004020202020204" pitchFamily="34" charset="0"/>
                <a:ea typeface="SimSun" panose="02010600030101010101" pitchFamily="2" charset="-122"/>
                <a:cs typeface="Arial" panose="020B0604020202020204" pitchFamily="34" charset="0"/>
              </a:rPr>
              <a:t>Source: Vermont Department of Public Service (2026)</a:t>
            </a:r>
          </a:p>
          <a:p>
            <a:pPr marL="0" marR="0" algn="just">
              <a:spcBef>
                <a:spcPts val="600"/>
              </a:spcBef>
              <a:spcAft>
                <a:spcPts val="600"/>
              </a:spcAft>
              <a:buNone/>
            </a:pPr>
            <a:r>
              <a:rPr lang="en-US" sz="1600" dirty="0">
                <a:effectLst/>
                <a:latin typeface="Aptos" panose="020B0004020202020204" pitchFamily="34" charset="0"/>
                <a:ea typeface="SimSun" panose="02010600030101010101" pitchFamily="2" charset="-122"/>
                <a:cs typeface="Arial" panose="020B0604020202020204" pitchFamily="34" charset="0"/>
              </a:rPr>
              <a:t>Note: *2025 data is preliminary (as of January 16, 2026)</a:t>
            </a:r>
          </a:p>
        </p:txBody>
      </p:sp>
    </p:spTree>
    <p:extLst>
      <p:ext uri="{BB962C8B-B14F-4D97-AF65-F5344CB8AC3E}">
        <p14:creationId xmlns:p14="http://schemas.microsoft.com/office/powerpoint/2010/main" val="1883261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71C0D-F840-C39C-B8B3-44266E5769EB}"/>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788DCD45-746D-3182-40CE-0EFF2EEF22D2}"/>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86617F5C-1C2B-0869-0E7E-A033A314BCF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E4C07109-FA84-29EF-2906-DF944350AC86}"/>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A9B7323C-D9BE-E156-B2B5-C1013D4D4C49}"/>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Picture Placeholder 3" descr="The duck curve model of energy load, which is constituted by several annual line graphs. the curve is exacerbated by the electrification of energy such as more EVs in use because more people are using more electricity when they get home form work to now charge their cars, not just use electricity like normal. ">
            <a:extLst>
              <a:ext uri="{FF2B5EF4-FFF2-40B4-BE49-F238E27FC236}">
                <a16:creationId xmlns:a16="http://schemas.microsoft.com/office/drawing/2014/main" id="{3A1D7FFB-1CA1-B96D-605D-2F51404DED0F}"/>
              </a:ext>
            </a:extLst>
          </p:cNvPr>
          <p:cNvPicPr>
            <a:picLocks noGrp="1" noChangeAspect="1"/>
          </p:cNvPicPr>
          <p:nvPr>
            <p:ph type="pic" sz="quarter" idx="14"/>
          </p:nvPr>
        </p:nvPicPr>
        <p:blipFill>
          <a:blip r:embed="rId4"/>
          <a:srcRect l="146" t="-86" r="-363" b="389"/>
          <a:stretch>
            <a:fillRect/>
          </a:stretch>
        </p:blipFill>
        <p:spPr>
          <a:xfrm>
            <a:off x="4557593" y="1743739"/>
            <a:ext cx="7236164" cy="4756897"/>
          </a:xfrm>
          <a:prstGeom prst="rect">
            <a:avLst/>
          </a:prstGeom>
          <a:solidFill>
            <a:srgbClr val="F7F7F7">
              <a:lumMod val="90000"/>
            </a:srgbClr>
          </a:solidFill>
          <a:ln>
            <a:solidFill>
              <a:srgbClr val="F7F7F7">
                <a:lumMod val="50000"/>
              </a:srgbClr>
            </a:solidFill>
          </a:ln>
        </p:spPr>
      </p:pic>
      <p:sp>
        <p:nvSpPr>
          <p:cNvPr id="11" name="TextBox 10">
            <a:extLst>
              <a:ext uri="{FF2B5EF4-FFF2-40B4-BE49-F238E27FC236}">
                <a16:creationId xmlns:a16="http://schemas.microsoft.com/office/drawing/2014/main" id="{BBCF0758-86F6-4F99-B515-8F9BE5E5055E}"/>
              </a:ext>
            </a:extLst>
          </p:cNvPr>
          <p:cNvSpPr txBox="1"/>
          <p:nvPr/>
        </p:nvSpPr>
        <p:spPr>
          <a:xfrm>
            <a:off x="547902" y="367286"/>
            <a:ext cx="11096195" cy="2667397"/>
          </a:xfrm>
          <a:prstGeom prst="rect">
            <a:avLst/>
          </a:prstGeom>
          <a:noFill/>
        </p:spPr>
        <p:txBody>
          <a:bodyPr wrap="square">
            <a:spAutoFit/>
          </a:bodyPr>
          <a:lstStyle/>
          <a:p>
            <a:pPr marL="0" marR="0" algn="just">
              <a:spcAft>
                <a:spcPts val="1000"/>
              </a:spcAft>
              <a:buNone/>
            </a:pPr>
            <a:r>
              <a:rPr lang="en-US" sz="2400" b="1" i="1" dirty="0">
                <a:solidFill>
                  <a:schemeClr val="tx2"/>
                </a:solidFill>
                <a:effectLst/>
                <a:latin typeface="+mn-lt"/>
                <a:ea typeface="SimSun" panose="02010600030101010101" pitchFamily="2" charset="-122"/>
                <a:cs typeface="Arial" panose="020B0604020202020204" pitchFamily="34" charset="0"/>
              </a:rPr>
              <a:t>Figure 8-7 Variability in the energy load over a 24-hour daily period (from 2012–2020) showing lowest use periods when energy overgeneration may occur followed by peaks in energy use, labeled “increased ramp.” This mismatch is known as the “duck curve” </a:t>
            </a:r>
          </a:p>
          <a:p>
            <a:pPr marL="0" marR="0" algn="just">
              <a:spcBef>
                <a:spcPts val="600"/>
              </a:spcBef>
              <a:spcAft>
                <a:spcPts val="600"/>
              </a:spcAft>
              <a:buNone/>
            </a:pPr>
            <a:r>
              <a:rPr lang="en-US" sz="2400" dirty="0">
                <a:solidFill>
                  <a:schemeClr val="tx1"/>
                </a:solidFill>
                <a:effectLst/>
                <a:latin typeface="+mn-lt"/>
                <a:ea typeface="SimSun" panose="02010600030101010101" pitchFamily="2" charset="-122"/>
                <a:cs typeface="Arial" panose="020B0604020202020204" pitchFamily="34" charset="0"/>
              </a:rPr>
              <a:t>Source: Jones-Albertus </a:t>
            </a:r>
          </a:p>
          <a:p>
            <a:pPr marL="0" marR="0" algn="just">
              <a:spcBef>
                <a:spcPts val="600"/>
              </a:spcBef>
              <a:spcAft>
                <a:spcPts val="600"/>
              </a:spcAft>
              <a:buNone/>
            </a:pPr>
            <a:r>
              <a:rPr lang="en-US" sz="2400" dirty="0">
                <a:solidFill>
                  <a:schemeClr val="tx1"/>
                </a:solidFill>
                <a:effectLst/>
                <a:latin typeface="+mn-lt"/>
                <a:ea typeface="SimSun" panose="02010600030101010101" pitchFamily="2" charset="-122"/>
                <a:cs typeface="Arial" panose="020B0604020202020204" pitchFamily="34" charset="0"/>
              </a:rPr>
              <a:t>(2017)</a:t>
            </a:r>
            <a:endParaRPr lang="en-US" sz="1100" dirty="0">
              <a:solidFill>
                <a:srgbClr val="595959"/>
              </a:solidFill>
              <a:effectLst/>
              <a:latin typeface="Aptos" panose="020B00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018982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0B554-2DA5-F725-1CD0-69C2E484AF1C}"/>
            </a:ext>
          </a:extLst>
        </p:cNvPr>
        <p:cNvGrpSpPr/>
        <p:nvPr/>
      </p:nvGrpSpPr>
      <p:grpSpPr>
        <a:xfrm>
          <a:off x="0" y="0"/>
          <a:ext cx="0" cy="0"/>
          <a:chOff x="0" y="0"/>
          <a:chExt cx="0" cy="0"/>
        </a:xfrm>
      </p:grpSpPr>
      <p:pic>
        <p:nvPicPr>
          <p:cNvPr id="4" name="Picture Placeholder 3" descr="Two-panel figure. The top panel shows lower demand on the electricity grid due to solar especially during the afternoon. The bottom panel shows how grid demand is impacted on cloudy vs sunny days. On sunny days, grid demand is lower; on cloudy days, grid demand is higher. Both curves illustrate drastic changes in demand (higher) during dawn and dusk when the sun is not shining and people are home from work using electricity.">
            <a:extLst>
              <a:ext uri="{FF2B5EF4-FFF2-40B4-BE49-F238E27FC236}">
                <a16:creationId xmlns:a16="http://schemas.microsoft.com/office/drawing/2014/main" id="{6694908C-DA15-A197-F7A0-C4A066373DE0}"/>
              </a:ext>
            </a:extLst>
          </p:cNvPr>
          <p:cNvPicPr>
            <a:picLocks noGrp="1" noChangeAspect="1"/>
          </p:cNvPicPr>
          <p:nvPr>
            <p:ph type="pic" sz="quarter" idx="14"/>
          </p:nvPr>
        </p:nvPicPr>
        <p:blipFill>
          <a:blip r:embed="rId2"/>
          <a:srcRect l="-80" t="-341" r="-24" b="703"/>
          <a:stretch>
            <a:fillRect/>
          </a:stretch>
        </p:blipFill>
        <p:spPr>
          <a:xfrm>
            <a:off x="335207" y="2178631"/>
            <a:ext cx="5760675" cy="3508707"/>
          </a:xfrm>
          <a:prstGeom prst="rect">
            <a:avLst/>
          </a:prstGeom>
          <a:solidFill>
            <a:srgbClr val="F7F7F7">
              <a:lumMod val="90000"/>
            </a:srgbClr>
          </a:solidFill>
          <a:ln>
            <a:solidFill>
              <a:srgbClr val="F7F7F7">
                <a:lumMod val="50000"/>
              </a:srgbClr>
            </a:solidFill>
          </a:ln>
        </p:spPr>
      </p:pic>
      <p:grpSp>
        <p:nvGrpSpPr>
          <p:cNvPr id="7" name="Group 6">
            <a:extLst>
              <a:ext uri="{FF2B5EF4-FFF2-40B4-BE49-F238E27FC236}">
                <a16:creationId xmlns:a16="http://schemas.microsoft.com/office/drawing/2014/main" id="{AB5E1FC4-3F52-3CFE-CFF4-E336CEEEDF9E}"/>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C8162079-1E84-0175-5A07-6CEE35A4A8F5}"/>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9E0D378F-49BA-0B2F-8AF1-A4CB609D5526}"/>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25997345-4CF3-5918-65DE-9215C880298F}"/>
              </a:ext>
            </a:extLst>
          </p:cNvPr>
          <p:cNvPicPr>
            <a:picLocks noChangeAspect="1"/>
          </p:cNvPicPr>
          <p:nvPr/>
        </p:nvPicPr>
        <p:blipFill>
          <a:blip r:embed="rId4"/>
          <a:stretch>
            <a:fillRect/>
          </a:stretch>
        </p:blipFill>
        <p:spPr>
          <a:xfrm>
            <a:off x="10088563" y="6042595"/>
            <a:ext cx="1579563" cy="456058"/>
          </a:xfrm>
          <a:prstGeom prst="rect">
            <a:avLst/>
          </a:prstGeom>
        </p:spPr>
      </p:pic>
      <p:pic>
        <p:nvPicPr>
          <p:cNvPr id="9" name="Picture 8" descr="Two-panel figure. The top panel shows lower demand on the electricity grid due to solar especially during the afternoon. The bottom panel shows how grid demand is impacted on cloudy vs sunny days. On sunny days, grid demand is lower; on cloudy days, grid demand is higher. Both curves illustrate drastic changes in demand (higher) during dawn and dusk when the sun is not shining and people are home from work using electricity.">
            <a:extLst>
              <a:ext uri="{FF2B5EF4-FFF2-40B4-BE49-F238E27FC236}">
                <a16:creationId xmlns:a16="http://schemas.microsoft.com/office/drawing/2014/main" id="{A564819D-AF22-08D9-EA1A-28F693FF8DBF}"/>
              </a:ext>
            </a:extLst>
          </p:cNvPr>
          <p:cNvPicPr>
            <a:picLocks noChangeAspect="1"/>
          </p:cNvPicPr>
          <p:nvPr/>
        </p:nvPicPr>
        <p:blipFill>
          <a:blip r:embed="rId5"/>
          <a:stretch>
            <a:fillRect/>
          </a:stretch>
        </p:blipFill>
        <p:spPr>
          <a:xfrm>
            <a:off x="5984192" y="2161743"/>
            <a:ext cx="5886450" cy="3543300"/>
          </a:xfrm>
          <a:prstGeom prst="rect">
            <a:avLst/>
          </a:prstGeom>
        </p:spPr>
      </p:pic>
      <p:sp>
        <p:nvSpPr>
          <p:cNvPr id="12" name="TextBox 11">
            <a:extLst>
              <a:ext uri="{FF2B5EF4-FFF2-40B4-BE49-F238E27FC236}">
                <a16:creationId xmlns:a16="http://schemas.microsoft.com/office/drawing/2014/main" id="{46CA8A8D-B1CF-8137-B5BF-4BEDF6305DA5}"/>
              </a:ext>
            </a:extLst>
          </p:cNvPr>
          <p:cNvSpPr txBox="1"/>
          <p:nvPr/>
        </p:nvSpPr>
        <p:spPr>
          <a:xfrm>
            <a:off x="335207" y="444073"/>
            <a:ext cx="11705555" cy="1436291"/>
          </a:xfrm>
          <a:prstGeom prst="rect">
            <a:avLst/>
          </a:prstGeom>
          <a:noFill/>
        </p:spPr>
        <p:txBody>
          <a:bodyPr wrap="square">
            <a:spAutoFit/>
          </a:bodyPr>
          <a:lstStyle/>
          <a:p>
            <a:pPr marL="0" marR="0" algn="just">
              <a:spcAft>
                <a:spcPts val="1000"/>
              </a:spcAft>
              <a:buNone/>
            </a:pPr>
            <a:r>
              <a:rPr lang="en-US" sz="2800" b="1" i="1" dirty="0">
                <a:solidFill>
                  <a:schemeClr val="bg1"/>
                </a:solidFill>
                <a:effectLst/>
                <a:latin typeface="+mn-lt"/>
                <a:ea typeface="SimSun" panose="02010600030101010101" pitchFamily="2" charset="-122"/>
                <a:cs typeface="Arial" panose="020B0604020202020204" pitchFamily="34" charset="0"/>
              </a:rPr>
              <a:t>Figure 8-8 Examples of solar irregularity and variable impacts on the grid for behind the meter (BTM) solar</a:t>
            </a:r>
          </a:p>
          <a:p>
            <a:pPr marL="0" marR="0" algn="just">
              <a:spcBef>
                <a:spcPts val="600"/>
              </a:spcBef>
              <a:spcAft>
                <a:spcPts val="600"/>
              </a:spcAft>
              <a:buNone/>
            </a:pPr>
            <a:r>
              <a:rPr lang="en-US" sz="1800" dirty="0">
                <a:solidFill>
                  <a:schemeClr val="bg1"/>
                </a:solidFill>
                <a:effectLst/>
                <a:latin typeface="+mn-lt"/>
                <a:ea typeface="SimSun" panose="02010600030101010101" pitchFamily="2" charset="-122"/>
                <a:cs typeface="Arial" panose="020B0604020202020204" pitchFamily="34" charset="0"/>
              </a:rPr>
              <a:t>Source: ISO New England (2025)</a:t>
            </a:r>
            <a:endParaRPr lang="en-US" sz="1000" dirty="0">
              <a:solidFill>
                <a:schemeClr val="bg1"/>
              </a:solidFill>
              <a:effectLst/>
              <a:latin typeface="Aptos" panose="020B00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741367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DD52DB-6667-88B4-0765-C9F70796D7BD}"/>
              </a:ext>
            </a:extLst>
          </p:cNvPr>
          <p:cNvSpPr>
            <a:spLocks noGrp="1"/>
          </p:cNvSpPr>
          <p:nvPr>
            <p:ph type="ctrTitle"/>
          </p:nvPr>
        </p:nvSpPr>
        <p:spPr/>
        <p:txBody>
          <a:bodyPr lIns="91440" tIns="45720" rIns="91440" bIns="45720" anchor="b"/>
          <a:lstStyle/>
          <a:p>
            <a:r>
              <a:rPr lang="en-US">
                <a:cs typeface="Frank Ruhl Libre"/>
              </a:rPr>
              <a:t>8.5 Energy Planning and Equity</a:t>
            </a:r>
            <a:endParaRPr lang="en-US"/>
          </a:p>
        </p:txBody>
      </p:sp>
      <p:grpSp>
        <p:nvGrpSpPr>
          <p:cNvPr id="7" name="Group 6">
            <a:extLst>
              <a:ext uri="{FF2B5EF4-FFF2-40B4-BE49-F238E27FC236}">
                <a16:creationId xmlns:a16="http://schemas.microsoft.com/office/drawing/2014/main" id="{D6E43799-6D1D-875F-5D52-2019764973FB}"/>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5657E55E-7514-DC56-8F47-DE7A59805FD0}"/>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39E38B8-6DD6-B2C7-925D-3D99F225AF3C}"/>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EBB369CF-7D36-2134-2CF5-E84094ECCECC}"/>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477357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C716D-71CB-BCC1-A264-B9D74A4ECAEF}"/>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62BCE94-4CF2-B558-D2EB-4E8D214402A4}"/>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63AA2AC3-2506-B34C-CA39-518639889F88}"/>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09C9C76D-E4CF-8B0F-8715-48066C5A9FD8}"/>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CAD3526B-6FD8-2EF3-344E-ACF82073B9B4}"/>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Picture Placeholder 3" descr="Different growth scenarios and their expected GHG emissions. dispersed growth, in both low and high population scenarios contributes the most to GHG emissions, concentrated growth with dispersed jobs contributes the next most to GHG emissions, and concentrated growth with balanced land use contributes the least. this last scenario actually contributes less GHG emissions than the baseline. ">
            <a:extLst>
              <a:ext uri="{FF2B5EF4-FFF2-40B4-BE49-F238E27FC236}">
                <a16:creationId xmlns:a16="http://schemas.microsoft.com/office/drawing/2014/main" id="{6FE2646C-121E-03AA-0607-87D593B76C62}"/>
              </a:ext>
            </a:extLst>
          </p:cNvPr>
          <p:cNvPicPr>
            <a:picLocks noGrp="1" noChangeAspect="1"/>
          </p:cNvPicPr>
          <p:nvPr>
            <p:ph type="pic" sz="quarter" idx="14"/>
          </p:nvPr>
        </p:nvPicPr>
        <p:blipFill>
          <a:blip r:embed="rId4"/>
          <a:srcRect l="-60" t="-720" r="1185" b="720"/>
          <a:stretch>
            <a:fillRect/>
          </a:stretch>
        </p:blipFill>
        <p:spPr>
          <a:xfrm>
            <a:off x="4550842" y="546160"/>
            <a:ext cx="7402049" cy="5299005"/>
          </a:xfrm>
          <a:prstGeom prst="rect">
            <a:avLst/>
          </a:prstGeom>
          <a:solidFill>
            <a:srgbClr val="F7F7F7">
              <a:lumMod val="90000"/>
            </a:srgbClr>
          </a:solidFill>
          <a:ln>
            <a:solidFill>
              <a:srgbClr val="F7F7F7">
                <a:lumMod val="50000"/>
              </a:srgbClr>
            </a:solidFill>
          </a:ln>
        </p:spPr>
      </p:pic>
      <p:sp>
        <p:nvSpPr>
          <p:cNvPr id="11" name="TextBox 10">
            <a:extLst>
              <a:ext uri="{FF2B5EF4-FFF2-40B4-BE49-F238E27FC236}">
                <a16:creationId xmlns:a16="http://schemas.microsoft.com/office/drawing/2014/main" id="{61695ECF-0E35-81BD-00E6-08F2B90B7F69}"/>
              </a:ext>
            </a:extLst>
          </p:cNvPr>
          <p:cNvSpPr txBox="1"/>
          <p:nvPr/>
        </p:nvSpPr>
        <p:spPr>
          <a:xfrm>
            <a:off x="274368" y="546160"/>
            <a:ext cx="4121788" cy="4360168"/>
          </a:xfrm>
          <a:prstGeom prst="rect">
            <a:avLst/>
          </a:prstGeom>
          <a:noFill/>
        </p:spPr>
        <p:txBody>
          <a:bodyPr wrap="square">
            <a:spAutoFit/>
          </a:bodyPr>
          <a:lstStyle/>
          <a:p>
            <a:pPr marL="0" marR="0">
              <a:spcAft>
                <a:spcPts val="1000"/>
              </a:spcAft>
              <a:buNone/>
            </a:pPr>
            <a:r>
              <a:rPr lang="en-US" sz="2800" b="1" i="1" dirty="0">
                <a:solidFill>
                  <a:schemeClr val="tx2"/>
                </a:solidFill>
                <a:effectLst/>
                <a:latin typeface="+mn-lt"/>
                <a:ea typeface="SimSun" panose="02010600030101010101" pitchFamily="2" charset="-122"/>
                <a:cs typeface="Arial" panose="020B0604020202020204" pitchFamily="34" charset="0"/>
              </a:rPr>
              <a:t>Figure 8-9 Estimated GHG emissions (metric tons CO</a:t>
            </a:r>
            <a:r>
              <a:rPr lang="en-US" sz="2800" b="1" i="1" baseline="-25000" dirty="0">
                <a:solidFill>
                  <a:schemeClr val="tx2"/>
                </a:solidFill>
                <a:effectLst/>
                <a:latin typeface="+mn-lt"/>
                <a:ea typeface="SimSun" panose="02010600030101010101" pitchFamily="2" charset="-122"/>
                <a:cs typeface="Arial" panose="020B0604020202020204" pitchFamily="34" charset="0"/>
              </a:rPr>
              <a:t>2</a:t>
            </a:r>
            <a:r>
              <a:rPr lang="en-US" sz="2800" b="1" i="1" dirty="0">
                <a:solidFill>
                  <a:schemeClr val="tx2"/>
                </a:solidFill>
                <a:effectLst/>
                <a:latin typeface="+mn-lt"/>
                <a:ea typeface="SimSun" panose="02010600030101010101" pitchFamily="2" charset="-122"/>
                <a:cs typeface="Arial" panose="020B0604020202020204" pitchFamily="34" charset="0"/>
              </a:rPr>
              <a:t>e) in various growth scenarios (low/high population, concentrated/dispersed growth, and balanced land use) by 2050</a:t>
            </a:r>
          </a:p>
          <a:p>
            <a:pPr marL="0" marR="0">
              <a:spcBef>
                <a:spcPts val="600"/>
              </a:spcBef>
              <a:spcAft>
                <a:spcPts val="600"/>
              </a:spcAft>
              <a:buNone/>
            </a:pPr>
            <a:r>
              <a:rPr lang="en-US" sz="2000" dirty="0">
                <a:effectLst/>
                <a:latin typeface="+mn-lt"/>
                <a:ea typeface="SimSun" panose="02010600030101010101" pitchFamily="2" charset="-122"/>
                <a:cs typeface="Arial" panose="020B0604020202020204" pitchFamily="34" charset="0"/>
              </a:rPr>
              <a:t>Source: Energy Action Network (2024)</a:t>
            </a:r>
            <a:endParaRPr lang="en-US" sz="1050" dirty="0">
              <a:effectLst/>
              <a:latin typeface="Aptos" panose="020B00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761873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D25B1-1693-8392-A774-5F4A9D3B6728}"/>
            </a:ext>
          </a:extLst>
        </p:cNvPr>
        <p:cNvGrpSpPr/>
        <p:nvPr/>
      </p:nvGrpSpPr>
      <p:grpSpPr>
        <a:xfrm>
          <a:off x="0" y="0"/>
          <a:ext cx="0" cy="0"/>
          <a:chOff x="0" y="0"/>
          <a:chExt cx="0" cy="0"/>
        </a:xfrm>
      </p:grpSpPr>
      <p:pic>
        <p:nvPicPr>
          <p:cNvPr id="4" name="Picture Placeholder 3" descr="Map of Vermont that uses a gray scale to show the energy burden by township of Vermont residents. Residents of more rural and historically poor counties have higher energy burdens compared to richer, more urban counties. ">
            <a:extLst>
              <a:ext uri="{FF2B5EF4-FFF2-40B4-BE49-F238E27FC236}">
                <a16:creationId xmlns:a16="http://schemas.microsoft.com/office/drawing/2014/main" id="{8B797455-6E29-85CA-BAA9-34FE446F8978}"/>
              </a:ext>
            </a:extLst>
          </p:cNvPr>
          <p:cNvPicPr>
            <a:picLocks noGrp="1" noChangeAspect="1"/>
          </p:cNvPicPr>
          <p:nvPr>
            <p:ph type="pic" sz="quarter" idx="14"/>
          </p:nvPr>
        </p:nvPicPr>
        <p:blipFill>
          <a:blip r:embed="rId2"/>
          <a:srcRect l="-1227" t="-1121" b="1427"/>
          <a:stretch>
            <a:fillRect/>
          </a:stretch>
        </p:blipFill>
        <p:spPr>
          <a:xfrm>
            <a:off x="5624488" y="332656"/>
            <a:ext cx="4354284" cy="6387350"/>
          </a:xfrm>
          <a:prstGeom prst="rect">
            <a:avLst/>
          </a:prstGeom>
          <a:solidFill>
            <a:srgbClr val="F7F7F7">
              <a:lumMod val="90000"/>
            </a:srgbClr>
          </a:solidFill>
          <a:ln>
            <a:solidFill>
              <a:srgbClr val="F7F7F7">
                <a:lumMod val="50000"/>
              </a:srgbClr>
            </a:solidFill>
          </a:ln>
        </p:spPr>
      </p:pic>
      <p:grpSp>
        <p:nvGrpSpPr>
          <p:cNvPr id="7" name="Group 6">
            <a:extLst>
              <a:ext uri="{FF2B5EF4-FFF2-40B4-BE49-F238E27FC236}">
                <a16:creationId xmlns:a16="http://schemas.microsoft.com/office/drawing/2014/main" id="{D4644E1F-6ADB-3815-085B-0C976D1B6A10}"/>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868E3E2-EC07-37EF-5A07-51454F9B8530}"/>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28D3931-8BBE-A705-13CF-94138847E9FD}"/>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28360CDD-CEC8-D07F-2D5F-43C104F36A1C}"/>
              </a:ext>
            </a:extLst>
          </p:cNvPr>
          <p:cNvPicPr>
            <a:picLocks noChangeAspect="1"/>
          </p:cNvPicPr>
          <p:nvPr/>
        </p:nvPicPr>
        <p:blipFill>
          <a:blip r:embed="rId4"/>
          <a:stretch>
            <a:fillRect/>
          </a:stretch>
        </p:blipFill>
        <p:spPr>
          <a:xfrm>
            <a:off x="10088563" y="6042595"/>
            <a:ext cx="1579563" cy="456058"/>
          </a:xfrm>
          <a:prstGeom prst="rect">
            <a:avLst/>
          </a:prstGeom>
        </p:spPr>
      </p:pic>
      <p:sp>
        <p:nvSpPr>
          <p:cNvPr id="11" name="TextBox 10">
            <a:extLst>
              <a:ext uri="{FF2B5EF4-FFF2-40B4-BE49-F238E27FC236}">
                <a16:creationId xmlns:a16="http://schemas.microsoft.com/office/drawing/2014/main" id="{2C98C061-B0AA-58AA-9483-A21D31495651}"/>
              </a:ext>
            </a:extLst>
          </p:cNvPr>
          <p:cNvSpPr txBox="1"/>
          <p:nvPr/>
        </p:nvSpPr>
        <p:spPr>
          <a:xfrm>
            <a:off x="347506" y="359745"/>
            <a:ext cx="5276982" cy="4216539"/>
          </a:xfrm>
          <a:prstGeom prst="rect">
            <a:avLst/>
          </a:prstGeom>
          <a:noFill/>
        </p:spPr>
        <p:txBody>
          <a:bodyPr wrap="square">
            <a:spAutoFit/>
          </a:bodyPr>
          <a:lstStyle/>
          <a:p>
            <a:r>
              <a:rPr lang="en-US" sz="3200" b="1" i="1" dirty="0">
                <a:solidFill>
                  <a:schemeClr val="bg1"/>
                </a:solidFill>
                <a:cs typeface="Times New Roman"/>
              </a:rPr>
              <a:t>Figure 8-10 </a:t>
            </a:r>
            <a:r>
              <a:rPr lang="en-US" sz="3200" b="1" i="1" dirty="0">
                <a:solidFill>
                  <a:schemeClr val="bg1"/>
                </a:solidFill>
              </a:rPr>
              <a:t>Energy burden, or the percentage of annual household income spent on energy (%), by township in Vermont</a:t>
            </a:r>
            <a:endParaRPr lang="en-US" sz="3200" b="1" i="1" dirty="0">
              <a:solidFill>
                <a:schemeClr val="bg1"/>
              </a:solidFill>
              <a:cs typeface="Times New Roman"/>
            </a:endParaRPr>
          </a:p>
          <a:p>
            <a:endParaRPr lang="en-US" sz="2800" b="1" i="1" dirty="0">
              <a:solidFill>
                <a:schemeClr val="bg1"/>
              </a:solidFill>
              <a:latin typeface="Aptos"/>
              <a:cs typeface="Times New Roman"/>
            </a:endParaRPr>
          </a:p>
          <a:p>
            <a:r>
              <a:rPr lang="en-US" sz="2000" dirty="0">
                <a:solidFill>
                  <a:schemeClr val="bg1"/>
                </a:solidFill>
                <a:latin typeface="Aptos"/>
                <a:cs typeface="Times New Roman"/>
              </a:rPr>
              <a:t>Source: Adapted from Efficiency Vermont (2023)</a:t>
            </a:r>
            <a:br>
              <a:rPr lang="en-US" sz="2000" dirty="0">
                <a:solidFill>
                  <a:schemeClr val="bg1"/>
                </a:solidFill>
                <a:latin typeface="Aptos"/>
                <a:cs typeface="Times New Roman"/>
              </a:rPr>
            </a:br>
            <a:endParaRPr lang="en-US" sz="2000" dirty="0">
              <a:solidFill>
                <a:schemeClr val="bg1"/>
              </a:solidFill>
              <a:latin typeface="Aptos"/>
              <a:cs typeface="Times New Roman"/>
            </a:endParaRPr>
          </a:p>
          <a:p>
            <a:r>
              <a:rPr lang="en-US" sz="2000" dirty="0">
                <a:solidFill>
                  <a:schemeClr val="bg1"/>
                </a:solidFill>
                <a:latin typeface="Aptos"/>
                <a:cs typeface="Times New Roman"/>
              </a:rPr>
              <a:t>Note: Visualization by Hannah C. Turner</a:t>
            </a:r>
            <a:endParaRPr lang="en-US" sz="2000" dirty="0">
              <a:solidFill>
                <a:schemeClr val="bg1"/>
              </a:solidFill>
            </a:endParaRPr>
          </a:p>
        </p:txBody>
      </p:sp>
    </p:spTree>
    <p:extLst>
      <p:ext uri="{BB962C8B-B14F-4D97-AF65-F5344CB8AC3E}">
        <p14:creationId xmlns:p14="http://schemas.microsoft.com/office/powerpoint/2010/main" val="3038277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99168-E3A0-27F4-D7ED-75B4FFE27B11}"/>
            </a:ext>
          </a:extLst>
        </p:cNvPr>
        <p:cNvGrpSpPr/>
        <p:nvPr/>
      </p:nvGrpSpPr>
      <p:grpSpPr>
        <a:xfrm>
          <a:off x="0" y="0"/>
          <a:ext cx="0" cy="0"/>
          <a:chOff x="0" y="0"/>
          <a:chExt cx="0" cy="0"/>
        </a:xfrm>
      </p:grpSpPr>
      <p:pic>
        <p:nvPicPr>
          <p:cNvPr id="4" name="Picture Placeholder 3" descr="the difference in energy (household heating and electricity) use by income level. Those with lower income levels have the highest energy burden, meaning they use the least amount of energy, but pay the highest proportion of their income on energy costs. ">
            <a:extLst>
              <a:ext uri="{FF2B5EF4-FFF2-40B4-BE49-F238E27FC236}">
                <a16:creationId xmlns:a16="http://schemas.microsoft.com/office/drawing/2014/main" id="{A6D697CB-EE9A-ADF3-E5EC-8CAA8735BBB4}"/>
              </a:ext>
            </a:extLst>
          </p:cNvPr>
          <p:cNvPicPr>
            <a:picLocks noGrp="1" noChangeAspect="1"/>
          </p:cNvPicPr>
          <p:nvPr>
            <p:ph type="pic" sz="quarter" idx="14"/>
          </p:nvPr>
        </p:nvPicPr>
        <p:blipFill>
          <a:blip r:embed="rId2"/>
          <a:srcRect l="316" r="149"/>
          <a:stretch>
            <a:fillRect/>
          </a:stretch>
        </p:blipFill>
        <p:spPr>
          <a:xfrm>
            <a:off x="4664707" y="676078"/>
            <a:ext cx="7003534" cy="5047374"/>
          </a:xfrm>
          <a:prstGeom prst="rect">
            <a:avLst/>
          </a:prstGeom>
          <a:solidFill>
            <a:srgbClr val="F7F7F7">
              <a:lumMod val="90000"/>
            </a:srgbClr>
          </a:solidFill>
          <a:ln>
            <a:solidFill>
              <a:srgbClr val="F7F7F7">
                <a:lumMod val="50000"/>
              </a:srgbClr>
            </a:solidFill>
          </a:ln>
        </p:spPr>
      </p:pic>
      <p:grpSp>
        <p:nvGrpSpPr>
          <p:cNvPr id="7" name="Group 6">
            <a:extLst>
              <a:ext uri="{FF2B5EF4-FFF2-40B4-BE49-F238E27FC236}">
                <a16:creationId xmlns:a16="http://schemas.microsoft.com/office/drawing/2014/main" id="{BD2A03DF-B86A-27BF-A4B7-C49AE739689E}"/>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D68E6E78-5AA8-2D75-656D-25911450D289}"/>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0CD43ADA-BB74-5323-9564-9369189C4340}"/>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B9EA5375-5539-EE1E-7265-663B18288BA2}"/>
              </a:ext>
            </a:extLst>
          </p:cNvPr>
          <p:cNvPicPr>
            <a:picLocks noChangeAspect="1"/>
          </p:cNvPicPr>
          <p:nvPr/>
        </p:nvPicPr>
        <p:blipFill>
          <a:blip r:embed="rId4"/>
          <a:stretch>
            <a:fillRect/>
          </a:stretch>
        </p:blipFill>
        <p:spPr>
          <a:xfrm>
            <a:off x="10088563" y="6058472"/>
            <a:ext cx="1579678" cy="432242"/>
          </a:xfrm>
          <a:prstGeom prst="rect">
            <a:avLst/>
          </a:prstGeom>
        </p:spPr>
      </p:pic>
      <p:sp>
        <p:nvSpPr>
          <p:cNvPr id="11" name="TextBox 10">
            <a:extLst>
              <a:ext uri="{FF2B5EF4-FFF2-40B4-BE49-F238E27FC236}">
                <a16:creationId xmlns:a16="http://schemas.microsoft.com/office/drawing/2014/main" id="{CA3FEDC6-8F09-F0DE-EE44-A50ABEC9AA7C}"/>
              </a:ext>
            </a:extLst>
          </p:cNvPr>
          <p:cNvSpPr txBox="1"/>
          <p:nvPr/>
        </p:nvSpPr>
        <p:spPr>
          <a:xfrm>
            <a:off x="444455" y="676078"/>
            <a:ext cx="4106387" cy="3498394"/>
          </a:xfrm>
          <a:prstGeom prst="rect">
            <a:avLst/>
          </a:prstGeom>
          <a:noFill/>
        </p:spPr>
        <p:txBody>
          <a:bodyPr wrap="square">
            <a:spAutoFit/>
          </a:bodyPr>
          <a:lstStyle/>
          <a:p>
            <a:pPr marL="0" marR="0">
              <a:spcAft>
                <a:spcPts val="1000"/>
              </a:spcAft>
              <a:buNone/>
            </a:pPr>
            <a:r>
              <a:rPr lang="en-US" sz="2800" b="1" i="1" dirty="0">
                <a:solidFill>
                  <a:schemeClr val="tx2"/>
                </a:solidFill>
                <a:effectLst/>
                <a:latin typeface="+mn-lt"/>
                <a:ea typeface="SimSun" panose="02010600030101010101" pitchFamily="2" charset="-122"/>
                <a:cs typeface="Arial" panose="020B0604020202020204" pitchFamily="34" charset="0"/>
              </a:rPr>
              <a:t>Figure 8-11 Average household heating and fuel costs ($) and energy burden (%) by income level in Vermont, 2019-2023</a:t>
            </a:r>
          </a:p>
          <a:p>
            <a:pPr marL="0" marR="0">
              <a:spcBef>
                <a:spcPts val="600"/>
              </a:spcBef>
              <a:spcAft>
                <a:spcPts val="600"/>
              </a:spcAft>
              <a:buNone/>
            </a:pPr>
            <a:r>
              <a:rPr lang="en-US" sz="2000" dirty="0">
                <a:solidFill>
                  <a:schemeClr val="tx1"/>
                </a:solidFill>
                <a:effectLst/>
                <a:latin typeface="+mn-lt"/>
                <a:ea typeface="SimSun" panose="02010600030101010101" pitchFamily="2" charset="-122"/>
                <a:cs typeface="Arial" panose="020B0604020202020204" pitchFamily="34" charset="0"/>
              </a:rPr>
              <a:t>Source: Energy Action Network (2025)</a:t>
            </a:r>
            <a:endParaRPr lang="en-US" sz="1050" dirty="0">
              <a:solidFill>
                <a:srgbClr val="595959"/>
              </a:solidFill>
              <a:effectLst/>
              <a:latin typeface="Aptos" panose="020B00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3407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67FF4-3690-AF61-F263-AC20D6E45D1A}"/>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D7F44C0A-2E89-01D2-0AEE-31EE8C8DFF70}"/>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DCBB1361-72C4-B3F4-0ACE-6E58B888EFA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2AD474D5-EF78-FEBC-C341-DBC3B83A2006}"/>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40875AD5-FF0C-A87F-5381-4E3699C20854}"/>
              </a:ext>
            </a:extLst>
          </p:cNvPr>
          <p:cNvPicPr>
            <a:picLocks noChangeAspect="1"/>
          </p:cNvPicPr>
          <p:nvPr/>
        </p:nvPicPr>
        <p:blipFill>
          <a:blip r:embed="rId3"/>
          <a:stretch>
            <a:fillRect/>
          </a:stretch>
        </p:blipFill>
        <p:spPr>
          <a:xfrm>
            <a:off x="10088563" y="6042595"/>
            <a:ext cx="1579563" cy="456058"/>
          </a:xfrm>
          <a:prstGeom prst="rect">
            <a:avLst/>
          </a:prstGeom>
        </p:spPr>
      </p:pic>
      <p:graphicFrame>
        <p:nvGraphicFramePr>
          <p:cNvPr id="4" name="Table 3">
            <a:extLst>
              <a:ext uri="{FF2B5EF4-FFF2-40B4-BE49-F238E27FC236}">
                <a16:creationId xmlns:a16="http://schemas.microsoft.com/office/drawing/2014/main" id="{4BD9EC05-D605-EDD0-52F7-49A8FBBAC78E}"/>
              </a:ext>
            </a:extLst>
          </p:cNvPr>
          <p:cNvGraphicFramePr>
            <a:graphicFrameLocks noGrp="1"/>
          </p:cNvGraphicFramePr>
          <p:nvPr>
            <p:extLst>
              <p:ext uri="{D42A27DB-BD31-4B8C-83A1-F6EECF244321}">
                <p14:modId xmlns:p14="http://schemas.microsoft.com/office/powerpoint/2010/main" val="2888105008"/>
              </p:ext>
            </p:extLst>
          </p:nvPr>
        </p:nvGraphicFramePr>
        <p:xfrm>
          <a:off x="657720" y="1671146"/>
          <a:ext cx="11067002" cy="4927827"/>
        </p:xfrm>
        <a:graphic>
          <a:graphicData uri="http://schemas.openxmlformats.org/drawingml/2006/table">
            <a:tbl>
              <a:tblPr firstRow="1" firstCol="1" bandRow="1"/>
              <a:tblGrid>
                <a:gridCol w="1817306">
                  <a:extLst>
                    <a:ext uri="{9D8B030D-6E8A-4147-A177-3AD203B41FA5}">
                      <a16:colId xmlns:a16="http://schemas.microsoft.com/office/drawing/2014/main" val="154403176"/>
                    </a:ext>
                  </a:extLst>
                </a:gridCol>
                <a:gridCol w="2389573">
                  <a:extLst>
                    <a:ext uri="{9D8B030D-6E8A-4147-A177-3AD203B41FA5}">
                      <a16:colId xmlns:a16="http://schemas.microsoft.com/office/drawing/2014/main" val="3392731675"/>
                    </a:ext>
                  </a:extLst>
                </a:gridCol>
                <a:gridCol w="2666248">
                  <a:extLst>
                    <a:ext uri="{9D8B030D-6E8A-4147-A177-3AD203B41FA5}">
                      <a16:colId xmlns:a16="http://schemas.microsoft.com/office/drawing/2014/main" val="2283120685"/>
                    </a:ext>
                  </a:extLst>
                </a:gridCol>
                <a:gridCol w="4193875">
                  <a:extLst>
                    <a:ext uri="{9D8B030D-6E8A-4147-A177-3AD203B41FA5}">
                      <a16:colId xmlns:a16="http://schemas.microsoft.com/office/drawing/2014/main" val="4031496472"/>
                    </a:ext>
                  </a:extLst>
                </a:gridCol>
              </a:tblGrid>
              <a:tr h="576734">
                <a:tc>
                  <a:txBody>
                    <a:bodyPr/>
                    <a:lstStyle/>
                    <a:p>
                      <a:pPr marL="0" marR="0">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Heating source</a:t>
                      </a:r>
                    </a:p>
                  </a:txBody>
                  <a:tcPr marL="66780" marR="667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Typical fuel/ energy cost</a:t>
                      </a:r>
                    </a:p>
                  </a:txBody>
                  <a:tcPr marL="66780" marR="667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Approx. cost per delivered MMBtu</a:t>
                      </a:r>
                    </a:p>
                  </a:txBody>
                  <a:tcPr marL="66780" marR="667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Notes</a:t>
                      </a:r>
                    </a:p>
                  </a:txBody>
                  <a:tcPr marL="66780" marR="667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40940229"/>
                  </a:ext>
                </a:extLst>
              </a:tr>
              <a:tr h="580058">
                <a:tc>
                  <a:txBody>
                    <a:bodyPr/>
                    <a:lstStyle/>
                    <a:p>
                      <a:pPr marL="0" marR="0">
                        <a:lnSpc>
                          <a:spcPct val="115000"/>
                        </a:lnSpc>
                        <a:spcAft>
                          <a:spcPts val="800"/>
                        </a:spcAft>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Natural Gas</a:t>
                      </a:r>
                      <a:endPar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6780" marR="667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~$1.40 per hundred cubic feet</a:t>
                      </a:r>
                    </a:p>
                  </a:txBody>
                  <a:tcPr marL="66780" marR="667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~$15/MMBtu</a:t>
                      </a:r>
                    </a:p>
                  </a:txBody>
                  <a:tcPr marL="66780" marR="667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Lowest-cost fossil fuel option where available; limited VT access</a:t>
                      </a:r>
                    </a:p>
                  </a:txBody>
                  <a:tcPr marL="66780" marR="667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3079416017"/>
                  </a:ext>
                </a:extLst>
              </a:tr>
              <a:tr h="580058">
                <a:tc>
                  <a:txBody>
                    <a:bodyPr/>
                    <a:lstStyle/>
                    <a:p>
                      <a:pPr marL="0" marR="0">
                        <a:lnSpc>
                          <a:spcPct val="115000"/>
                        </a:lnSpc>
                        <a:spcAft>
                          <a:spcPts val="800"/>
                        </a:spcAft>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Electric Heat Pump</a:t>
                      </a:r>
                      <a:endPar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6780" marR="66780" marT="0" marB="0" anchor="ctr">
                    <a:lnL>
                      <a:noFill/>
                    </a:lnL>
                    <a:lnR>
                      <a:noFill/>
                    </a:lnR>
                    <a:lnT>
                      <a:noFill/>
                    </a:lnT>
                    <a:lnB>
                      <a:noFill/>
                    </a:lnB>
                    <a:solidFill>
                      <a:schemeClr val="bg1"/>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~$0.18–$0.22 per kWh </a:t>
                      </a:r>
                    </a:p>
                  </a:txBody>
                  <a:tcPr marL="66780" marR="66780" marT="0" marB="0" anchor="ctr">
                    <a:lnL>
                      <a:noFill/>
                    </a:lnL>
                    <a:lnR>
                      <a:noFill/>
                    </a:lnR>
                    <a:lnT>
                      <a:noFill/>
                    </a:lnT>
                    <a:lnB>
                      <a:noFill/>
                    </a:lnB>
                    <a:solidFill>
                      <a:schemeClr val="bg1"/>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~$18–$22</a:t>
                      </a:r>
                    </a:p>
                  </a:txBody>
                  <a:tcPr marL="66780" marR="66780" marT="0" marB="0" anchor="ctr">
                    <a:lnL>
                      <a:noFill/>
                    </a:lnL>
                    <a:lnR>
                      <a:noFill/>
                    </a:lnR>
                    <a:lnT>
                      <a:noFill/>
                    </a:lnT>
                    <a:lnB>
                      <a:noFill/>
                    </a:lnB>
                    <a:solidFill>
                      <a:schemeClr val="bg1"/>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Highly efficient; cost rises during very cold weather</a:t>
                      </a:r>
                    </a:p>
                  </a:txBody>
                  <a:tcPr marL="66780" marR="66780" marT="0" marB="0" anchor="ctr">
                    <a:lnL>
                      <a:noFill/>
                    </a:lnL>
                    <a:lnR>
                      <a:noFill/>
                    </a:lnR>
                    <a:lnT>
                      <a:noFill/>
                    </a:lnT>
                    <a:lnB>
                      <a:noFill/>
                    </a:lnB>
                    <a:solidFill>
                      <a:schemeClr val="bg1"/>
                    </a:solidFill>
                  </a:tcPr>
                </a:tc>
                <a:extLst>
                  <a:ext uri="{0D108BD9-81ED-4DB2-BD59-A6C34878D82A}">
                    <a16:rowId xmlns:a16="http://schemas.microsoft.com/office/drawing/2014/main" val="200841127"/>
                  </a:ext>
                </a:extLst>
              </a:tr>
              <a:tr h="580058">
                <a:tc>
                  <a:txBody>
                    <a:bodyPr/>
                    <a:lstStyle/>
                    <a:p>
                      <a:pPr marL="0" marR="0">
                        <a:lnSpc>
                          <a:spcPct val="115000"/>
                        </a:lnSpc>
                        <a:spcAft>
                          <a:spcPts val="800"/>
                        </a:spcAft>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Cordwood / Firewood</a:t>
                      </a:r>
                      <a:endPar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6780" marR="66780" marT="0" marB="0" anchor="ctr">
                    <a:lnL>
                      <a:noFill/>
                    </a:lnL>
                    <a:lnR>
                      <a:noFill/>
                    </a:lnR>
                    <a:lnT>
                      <a:noFill/>
                    </a:lnT>
                    <a:lnB>
                      <a:noFill/>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~$225 per cord</a:t>
                      </a:r>
                    </a:p>
                  </a:txBody>
                  <a:tcPr marL="66780" marR="66780" marT="0" marB="0" anchor="ctr">
                    <a:lnL>
                      <a:noFill/>
                    </a:lnL>
                    <a:lnR>
                      <a:noFill/>
                    </a:lnR>
                    <a:lnT>
                      <a:noFill/>
                    </a:lnT>
                    <a:lnB>
                      <a:noFill/>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~$17–$20</a:t>
                      </a:r>
                    </a:p>
                  </a:txBody>
                  <a:tcPr marL="66780" marR="66780" marT="0" marB="0" anchor="ctr">
                    <a:lnL>
                      <a:noFill/>
                    </a:lnL>
                    <a:lnR>
                      <a:noFill/>
                    </a:lnR>
                    <a:lnT>
                      <a:noFill/>
                    </a:lnT>
                    <a:lnB>
                      <a:noFill/>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Cheapest if self-harvested; labor-intensive</a:t>
                      </a:r>
                    </a:p>
                  </a:txBody>
                  <a:tcPr marL="66780" marR="66780" marT="0" marB="0" anchor="ctr">
                    <a:lnL>
                      <a:noFill/>
                    </a:lnL>
                    <a:lnR>
                      <a:noFill/>
                    </a:lnR>
                    <a:lnT>
                      <a:noFill/>
                    </a:lnT>
                    <a:lnB>
                      <a:noFill/>
                    </a:lnB>
                    <a:solidFill>
                      <a:srgbClr val="E8E8E8"/>
                    </a:solidFill>
                  </a:tcPr>
                </a:tc>
                <a:extLst>
                  <a:ext uri="{0D108BD9-81ED-4DB2-BD59-A6C34878D82A}">
                    <a16:rowId xmlns:a16="http://schemas.microsoft.com/office/drawing/2014/main" val="57086910"/>
                  </a:ext>
                </a:extLst>
              </a:tr>
              <a:tr h="576734">
                <a:tc>
                  <a:txBody>
                    <a:bodyPr/>
                    <a:lstStyle/>
                    <a:p>
                      <a:pPr marL="0" marR="0">
                        <a:lnSpc>
                          <a:spcPct val="115000"/>
                        </a:lnSpc>
                        <a:spcAft>
                          <a:spcPts val="800"/>
                        </a:spcAft>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Fuel Oil</a:t>
                      </a:r>
                      <a:endPar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6780" marR="66780" marT="0" marB="0" anchor="ctr">
                    <a:lnL>
                      <a:noFill/>
                    </a:lnL>
                    <a:lnR>
                      <a:noFill/>
                    </a:lnR>
                    <a:lnT>
                      <a:noFill/>
                    </a:lnT>
                    <a:lnB>
                      <a:noFill/>
                    </a:lnB>
                    <a:solidFill>
                      <a:schemeClr val="bg1"/>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~$3.70 per gallon</a:t>
                      </a:r>
                    </a:p>
                  </a:txBody>
                  <a:tcPr marL="66780" marR="66780" marT="0" marB="0" anchor="ctr">
                    <a:lnL>
                      <a:noFill/>
                    </a:lnL>
                    <a:lnR>
                      <a:noFill/>
                    </a:lnR>
                    <a:lnT>
                      <a:noFill/>
                    </a:lnT>
                    <a:lnB>
                      <a:noFill/>
                    </a:lnB>
                    <a:solidFill>
                      <a:schemeClr val="bg1"/>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~$35–$38</a:t>
                      </a:r>
                    </a:p>
                  </a:txBody>
                  <a:tcPr marL="66780" marR="66780" marT="0" marB="0" anchor="ctr">
                    <a:lnL>
                      <a:noFill/>
                    </a:lnL>
                    <a:lnR>
                      <a:noFill/>
                    </a:lnR>
                    <a:lnT>
                      <a:noFill/>
                    </a:lnT>
                    <a:lnB>
                      <a:noFill/>
                    </a:lnB>
                    <a:solidFill>
                      <a:schemeClr val="bg1"/>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High price volatility; common in older homes</a:t>
                      </a:r>
                    </a:p>
                  </a:txBody>
                  <a:tcPr marL="66780" marR="66780" marT="0" marB="0" anchor="ctr">
                    <a:lnL>
                      <a:noFill/>
                    </a:lnL>
                    <a:lnR>
                      <a:noFill/>
                    </a:lnR>
                    <a:lnT>
                      <a:noFill/>
                    </a:lnT>
                    <a:lnB>
                      <a:noFill/>
                    </a:lnB>
                    <a:solidFill>
                      <a:schemeClr val="bg1"/>
                    </a:solidFill>
                  </a:tcPr>
                </a:tc>
                <a:extLst>
                  <a:ext uri="{0D108BD9-81ED-4DB2-BD59-A6C34878D82A}">
                    <a16:rowId xmlns:a16="http://schemas.microsoft.com/office/drawing/2014/main" val="594818294"/>
                  </a:ext>
                </a:extLst>
              </a:tr>
              <a:tr h="580058">
                <a:tc>
                  <a:txBody>
                    <a:bodyPr/>
                    <a:lstStyle/>
                    <a:p>
                      <a:pPr marL="0" marR="0">
                        <a:lnSpc>
                          <a:spcPct val="115000"/>
                        </a:lnSpc>
                        <a:spcAft>
                          <a:spcPts val="800"/>
                        </a:spcAft>
                        <a:buNone/>
                      </a:pPr>
                      <a:r>
                        <a:rPr lang="en-US" sz="1600" b="1">
                          <a:solidFill>
                            <a:srgbClr val="0E2841"/>
                          </a:solidFill>
                          <a:effectLst/>
                          <a:latin typeface="Aptos" panose="020B0004020202020204" pitchFamily="34" charset="0"/>
                          <a:ea typeface="SimSun" panose="02010600030101010101" pitchFamily="2" charset="-122"/>
                          <a:cs typeface="Arial" panose="020B0604020202020204" pitchFamily="34" charset="0"/>
                        </a:rPr>
                        <a:t>Wood Pellets</a:t>
                      </a:r>
                      <a:endPar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6780" marR="66780" marT="0" marB="0" anchor="ctr">
                    <a:lnL>
                      <a:noFill/>
                    </a:lnL>
                    <a:lnR>
                      <a:noFill/>
                    </a:lnR>
                    <a:lnT>
                      <a:noFill/>
                    </a:lnT>
                    <a:lnB>
                      <a:noFill/>
                    </a:lnB>
                    <a:solidFill>
                      <a:srgbClr val="E8E8E8"/>
                    </a:solidFill>
                  </a:tcPr>
                </a:tc>
                <a:tc>
                  <a:txBody>
                    <a:bodyPr/>
                    <a:lstStyle/>
                    <a:p>
                      <a:pPr marL="0" marR="0">
                        <a:lnSpc>
                          <a:spcPct val="115000"/>
                        </a:lnSpc>
                        <a:spcAft>
                          <a:spcPts val="800"/>
                        </a:spcAft>
                        <a:buNone/>
                      </a:pPr>
                      <a:r>
                        <a:rPr lang="en-US" sz="1600">
                          <a:solidFill>
                            <a:srgbClr val="000000"/>
                          </a:solidFill>
                          <a:effectLst/>
                          <a:latin typeface="Aptos" panose="020B0004020202020204" pitchFamily="34" charset="0"/>
                          <a:ea typeface="SimSun" panose="02010600030101010101" pitchFamily="2" charset="-122"/>
                          <a:cs typeface="Arial" panose="020B0604020202020204" pitchFamily="34" charset="0"/>
                        </a:rPr>
                        <a:t>~$300 per ton</a:t>
                      </a:r>
                    </a:p>
                  </a:txBody>
                  <a:tcPr marL="66780" marR="66780" marT="0" marB="0" anchor="ctr">
                    <a:lnL>
                      <a:noFill/>
                    </a:lnL>
                    <a:lnR>
                      <a:noFill/>
                    </a:lnR>
                    <a:lnT>
                      <a:noFill/>
                    </a:lnT>
                    <a:lnB>
                      <a:noFill/>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~$34–$38</a:t>
                      </a:r>
                    </a:p>
                  </a:txBody>
                  <a:tcPr marL="66780" marR="66780" marT="0" marB="0" anchor="ctr">
                    <a:lnL>
                      <a:noFill/>
                    </a:lnL>
                    <a:lnR>
                      <a:noFill/>
                    </a:lnR>
                    <a:lnT>
                      <a:noFill/>
                    </a:lnT>
                    <a:lnB>
                      <a:noFill/>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More convenient than cordwood; requires electricity</a:t>
                      </a:r>
                    </a:p>
                  </a:txBody>
                  <a:tcPr marL="66780" marR="66780" marT="0" marB="0" anchor="ctr">
                    <a:lnL>
                      <a:noFill/>
                    </a:lnL>
                    <a:lnR>
                      <a:noFill/>
                    </a:lnR>
                    <a:lnT>
                      <a:noFill/>
                    </a:lnT>
                    <a:lnB>
                      <a:noFill/>
                    </a:lnB>
                    <a:solidFill>
                      <a:srgbClr val="E8E8E8"/>
                    </a:solidFill>
                  </a:tcPr>
                </a:tc>
                <a:extLst>
                  <a:ext uri="{0D108BD9-81ED-4DB2-BD59-A6C34878D82A}">
                    <a16:rowId xmlns:a16="http://schemas.microsoft.com/office/drawing/2014/main" val="336734158"/>
                  </a:ext>
                </a:extLst>
              </a:tr>
              <a:tr h="576734">
                <a:tc>
                  <a:txBody>
                    <a:bodyPr/>
                    <a:lstStyle/>
                    <a:p>
                      <a:pPr marL="0" marR="0">
                        <a:lnSpc>
                          <a:spcPct val="115000"/>
                        </a:lnSpc>
                        <a:spcAft>
                          <a:spcPts val="800"/>
                        </a:spcAft>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Propane</a:t>
                      </a:r>
                      <a:endPar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6780" marR="66780" marT="0" marB="0" anchor="ctr">
                    <a:lnL>
                      <a:noFill/>
                    </a:lnL>
                    <a:lnR>
                      <a:noFill/>
                    </a:lnR>
                    <a:lnT>
                      <a:noFill/>
                    </a:lnT>
                    <a:lnB>
                      <a:noFill/>
                    </a:lnB>
                    <a:solidFill>
                      <a:schemeClr val="bg1"/>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~$3.00 per gallon</a:t>
                      </a:r>
                    </a:p>
                  </a:txBody>
                  <a:tcPr marL="66780" marR="66780" marT="0" marB="0" anchor="ctr">
                    <a:lnL>
                      <a:noFill/>
                    </a:lnL>
                    <a:lnR>
                      <a:noFill/>
                    </a:lnR>
                    <a:lnT>
                      <a:noFill/>
                    </a:lnT>
                    <a:lnB>
                      <a:noFill/>
                    </a:lnB>
                    <a:solidFill>
                      <a:schemeClr val="bg1"/>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~$30–$33</a:t>
                      </a:r>
                    </a:p>
                  </a:txBody>
                  <a:tcPr marL="66780" marR="66780" marT="0" marB="0" anchor="ctr">
                    <a:lnL>
                      <a:noFill/>
                    </a:lnL>
                    <a:lnR>
                      <a:noFill/>
                    </a:lnR>
                    <a:lnT>
                      <a:noFill/>
                    </a:lnT>
                    <a:lnB>
                      <a:noFill/>
                    </a:lnB>
                    <a:solidFill>
                      <a:schemeClr val="bg1"/>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Common in rural VT; winter price spikes</a:t>
                      </a:r>
                    </a:p>
                  </a:txBody>
                  <a:tcPr marL="66780" marR="66780" marT="0" marB="0" anchor="ctr">
                    <a:lnL>
                      <a:noFill/>
                    </a:lnL>
                    <a:lnR>
                      <a:noFill/>
                    </a:lnR>
                    <a:lnT>
                      <a:noFill/>
                    </a:lnT>
                    <a:lnB>
                      <a:noFill/>
                    </a:lnB>
                    <a:solidFill>
                      <a:schemeClr val="bg1"/>
                    </a:solidFill>
                  </a:tcPr>
                </a:tc>
                <a:extLst>
                  <a:ext uri="{0D108BD9-81ED-4DB2-BD59-A6C34878D82A}">
                    <a16:rowId xmlns:a16="http://schemas.microsoft.com/office/drawing/2014/main" val="3264223459"/>
                  </a:ext>
                </a:extLst>
              </a:tr>
              <a:tr h="877393">
                <a:tc>
                  <a:txBody>
                    <a:bodyPr/>
                    <a:lstStyle/>
                    <a:p>
                      <a:pPr marL="457200" marR="0" indent="-457200">
                        <a:lnSpc>
                          <a:spcPct val="115000"/>
                        </a:lnSpc>
                        <a:spcAft>
                          <a:spcPts val="0"/>
                        </a:spcAft>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Solar</a:t>
                      </a:r>
                    </a:p>
                    <a:p>
                      <a:pPr marL="457200" marR="0" indent="-457200">
                        <a:lnSpc>
                          <a:spcPct val="115000"/>
                        </a:lnSpc>
                        <a:spcAft>
                          <a:spcPts val="0"/>
                        </a:spcAft>
                        <a:buNone/>
                      </a:pPr>
                      <a:r>
                        <a:rPr lang="en-US" sz="1600" b="1" dirty="0">
                          <a:solidFill>
                            <a:srgbClr val="0E2841"/>
                          </a:solidFill>
                          <a:effectLst/>
                          <a:latin typeface="Aptos" panose="020B0004020202020204" pitchFamily="34" charset="0"/>
                          <a:ea typeface="SimSun" panose="02010600030101010101" pitchFamily="2" charset="-122"/>
                          <a:cs typeface="Arial" panose="020B0604020202020204" pitchFamily="34" charset="0"/>
                        </a:rPr>
                        <a:t>(photovoltaic) + Heat Pump</a:t>
                      </a:r>
                      <a:endPar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endParaRPr>
                    </a:p>
                  </a:txBody>
                  <a:tcPr marL="66780" marR="667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~$0.06–$0.10 per kWh (levelized)</a:t>
                      </a:r>
                    </a:p>
                  </a:txBody>
                  <a:tcPr marL="66780" marR="667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~$6–$10</a:t>
                      </a:r>
                    </a:p>
                  </a:txBody>
                  <a:tcPr marL="66780" marR="667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spcAft>
                          <a:spcPts val="800"/>
                        </a:spcAft>
                        <a:buNone/>
                      </a:pPr>
                      <a:r>
                        <a:rPr lang="en-US" sz="1600" dirty="0">
                          <a:solidFill>
                            <a:srgbClr val="000000"/>
                          </a:solidFill>
                          <a:effectLst/>
                          <a:latin typeface="Aptos" panose="020B0004020202020204" pitchFamily="34" charset="0"/>
                          <a:ea typeface="SimSun" panose="02010600030101010101" pitchFamily="2" charset="-122"/>
                          <a:cs typeface="Arial" panose="020B0604020202020204" pitchFamily="34" charset="0"/>
                        </a:rPr>
                        <a:t>Lowest long-term cost; high upfront investment</a:t>
                      </a:r>
                    </a:p>
                  </a:txBody>
                  <a:tcPr marL="66780" marR="667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1965993859"/>
                  </a:ext>
                </a:extLst>
              </a:tr>
            </a:tbl>
          </a:graphicData>
        </a:graphic>
      </p:graphicFrame>
      <p:sp>
        <p:nvSpPr>
          <p:cNvPr id="11" name="TextBox 10">
            <a:extLst>
              <a:ext uri="{FF2B5EF4-FFF2-40B4-BE49-F238E27FC236}">
                <a16:creationId xmlns:a16="http://schemas.microsoft.com/office/drawing/2014/main" id="{0EBF719D-4DFB-6FE2-756C-07BE6121B6A5}"/>
              </a:ext>
            </a:extLst>
          </p:cNvPr>
          <p:cNvSpPr txBox="1"/>
          <p:nvPr/>
        </p:nvSpPr>
        <p:spPr>
          <a:xfrm>
            <a:off x="657720" y="346066"/>
            <a:ext cx="11067002" cy="1384995"/>
          </a:xfrm>
          <a:prstGeom prst="rect">
            <a:avLst/>
          </a:prstGeom>
          <a:noFill/>
        </p:spPr>
        <p:txBody>
          <a:bodyPr wrap="square">
            <a:spAutoFit/>
          </a:bodyPr>
          <a:lstStyle/>
          <a:p>
            <a:pPr marL="0" marR="0">
              <a:spcAft>
                <a:spcPts val="1000"/>
              </a:spcAft>
              <a:buNone/>
            </a:pPr>
            <a:r>
              <a:rPr lang="en-US" sz="2800" b="1" i="1" dirty="0">
                <a:solidFill>
                  <a:schemeClr val="bg1"/>
                </a:solidFill>
                <a:effectLst/>
                <a:latin typeface="+mn-lt"/>
                <a:ea typeface="SimSun" panose="02010600030101010101" pitchFamily="2" charset="-122"/>
                <a:cs typeface="Arial" panose="020B0604020202020204" pitchFamily="34" charset="0"/>
              </a:rPr>
              <a:t>Table 8‑4 Summary of Vermont home heating sources and their costs per one million British thermal units (MMBtu) of heat delivered</a:t>
            </a:r>
            <a:endParaRPr lang="en-US" sz="1600" b="1" i="1" dirty="0">
              <a:solidFill>
                <a:schemeClr val="bg1"/>
              </a:solidFill>
              <a:effectLst/>
              <a:latin typeface="Aptos" panose="020B0004020202020204" pitchFamily="34" charset="0"/>
              <a:ea typeface="SimSun" panose="02010600030101010101" pitchFamily="2" charset="-122"/>
              <a:cs typeface="Arial" panose="020B0604020202020204" pitchFamily="34" charset="0"/>
            </a:endParaRPr>
          </a:p>
        </p:txBody>
      </p:sp>
      <p:sp>
        <p:nvSpPr>
          <p:cNvPr id="13" name="TextBox 12">
            <a:extLst>
              <a:ext uri="{FF2B5EF4-FFF2-40B4-BE49-F238E27FC236}">
                <a16:creationId xmlns:a16="http://schemas.microsoft.com/office/drawing/2014/main" id="{B84F055D-768A-3529-2200-E2A8F54D444E}"/>
              </a:ext>
            </a:extLst>
          </p:cNvPr>
          <p:cNvSpPr txBox="1"/>
          <p:nvPr/>
        </p:nvSpPr>
        <p:spPr>
          <a:xfrm>
            <a:off x="2524648" y="1269397"/>
            <a:ext cx="9200074" cy="369332"/>
          </a:xfrm>
          <a:prstGeom prst="rect">
            <a:avLst/>
          </a:prstGeom>
          <a:noFill/>
        </p:spPr>
        <p:txBody>
          <a:bodyPr wrap="square">
            <a:spAutoFit/>
          </a:bodyPr>
          <a:lstStyle/>
          <a:p>
            <a:r>
              <a:rPr lang="en-US" sz="1800" dirty="0">
                <a:solidFill>
                  <a:schemeClr val="bg1"/>
                </a:solidFill>
                <a:effectLst/>
                <a:latin typeface="+mn-lt"/>
                <a:ea typeface="SimSun" panose="02010600030101010101" pitchFamily="2" charset="-122"/>
                <a:cs typeface="Arial" panose="020B0604020202020204" pitchFamily="34" charset="0"/>
              </a:rPr>
              <a:t>Sources: Energy Action Network (2024), Vermont Department of Public Service (2025, 2026)</a:t>
            </a:r>
            <a:endParaRPr lang="en-US" dirty="0">
              <a:solidFill>
                <a:schemeClr val="bg1"/>
              </a:solidFill>
            </a:endParaRPr>
          </a:p>
        </p:txBody>
      </p:sp>
    </p:spTree>
    <p:extLst>
      <p:ext uri="{BB962C8B-B14F-4D97-AF65-F5344CB8AC3E}">
        <p14:creationId xmlns:p14="http://schemas.microsoft.com/office/powerpoint/2010/main" val="3137066684"/>
      </p:ext>
    </p:extLst>
  </p:cSld>
  <p:clrMapOvr>
    <a:masterClrMapping/>
  </p:clrMapOvr>
</p:sld>
</file>

<file path=ppt/theme/theme1.xml><?xml version="1.0" encoding="utf-8"?>
<a:theme xmlns:a="http://schemas.openxmlformats.org/drawingml/2006/main" name="University of Vermont Exec Template 22">
  <a:themeElements>
    <a:clrScheme name="UVM Template">
      <a:dk1>
        <a:srgbClr val="000000"/>
      </a:dk1>
      <a:lt1>
        <a:srgbClr val="FFFFFF"/>
      </a:lt1>
      <a:dk2>
        <a:srgbClr val="154734"/>
      </a:dk2>
      <a:lt2>
        <a:srgbClr val="F7F7F7"/>
      </a:lt2>
      <a:accent1>
        <a:srgbClr val="71B0E0"/>
      </a:accent1>
      <a:accent2>
        <a:srgbClr val="4C9DD6"/>
      </a:accent2>
      <a:accent3>
        <a:srgbClr val="F7F7F7"/>
      </a:accent3>
      <a:accent4>
        <a:srgbClr val="DC582A"/>
      </a:accent4>
      <a:accent5>
        <a:srgbClr val="00303C"/>
      </a:accent5>
      <a:accent6>
        <a:srgbClr val="FFD100"/>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VM22_PPT_Template_SVG" id="{E61C691F-A77F-A148-8FDB-B61DD208C958}" vid="{39546C88-0921-1F4E-A650-D1BE9CBFA2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DDE25949F28F4FBC2286BA8C05411B" ma:contentTypeVersion="10" ma:contentTypeDescription="Create a new document." ma:contentTypeScope="" ma:versionID="c4a3fa25aba021b96e3b5a0897bd01e0">
  <xsd:schema xmlns:xsd="http://www.w3.org/2001/XMLSchema" xmlns:xs="http://www.w3.org/2001/XMLSchema" xmlns:p="http://schemas.microsoft.com/office/2006/metadata/properties" xmlns:ns2="9d4f71dd-dfa9-4610-8a13-3f40ac84ca7b" targetNamespace="http://schemas.microsoft.com/office/2006/metadata/properties" ma:root="true" ma:fieldsID="17f8dc640796715562e4de86491a91db" ns2:_="">
    <xsd:import namespace="9d4f71dd-dfa9-4610-8a13-3f40ac84ca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roundofcopy_x002d_editing" minOccurs="0"/>
                <xsd:element ref="ns2:MediaServiceDateTaken" minOccurs="0"/>
                <xsd:element ref="ns2:lcf76f155ced4ddcb4097134ff3c332f"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f71dd-dfa9-4610-8a13-3f40ac84ca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roundofcopy_x002d_editing" ma:index="11" nillable="true" ma:displayName="Round of copy-editing" ma:format="Dropdown" ma:internalName="roundofcopy_x002d_editing">
      <xsd:simpleType>
        <xsd:restriction base="dms:Choice">
          <xsd:enumeration value="1st round of copy-editing"/>
          <xsd:enumeration value="2nd round of copy-editing"/>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e77d114-7286-4773-b3f3-9b1cc7669c5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4f71dd-dfa9-4610-8a13-3f40ac84ca7b">
      <Terms xmlns="http://schemas.microsoft.com/office/infopath/2007/PartnerControls"/>
    </lcf76f155ced4ddcb4097134ff3c332f>
    <roundofcopy_x002d_editing xmlns="9d4f71dd-dfa9-4610-8a13-3f40ac84ca7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B5CF92-DAFD-4219-81C7-2BEEF614BD33}"/>
</file>

<file path=customXml/itemProps2.xml><?xml version="1.0" encoding="utf-8"?>
<ds:datastoreItem xmlns:ds="http://schemas.openxmlformats.org/officeDocument/2006/customXml" ds:itemID="{E3413AD4-741F-4F1E-8C6B-35B3DB54C670}">
  <ds:schemaRefs>
    <ds:schemaRef ds:uri="http://purl.org/dc/elements/1.1/"/>
    <ds:schemaRef ds:uri="http://www.w3.org/XML/1998/namespace"/>
    <ds:schemaRef ds:uri="http://schemas.microsoft.com/office/2006/documentManagement/types"/>
    <ds:schemaRef ds:uri="6f8842df-ab26-4876-969b-d2399cad8d59"/>
    <ds:schemaRef ds:uri="5104b7e5-f5c7-4deb-b6b1-492b71c5d56d"/>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D988DFDA-B011-4311-854D-E822A58387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University of Vermont Exec Template 22</Template>
  <TotalTime>7155</TotalTime>
  <Words>1160</Words>
  <Application>Microsoft Office PowerPoint</Application>
  <PresentationFormat>Widescreen</PresentationFormat>
  <Paragraphs>157</Paragraphs>
  <Slides>20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Aptos</vt:lpstr>
      <vt:lpstr>Aptos Display</vt:lpstr>
      <vt:lpstr>Arial</vt:lpstr>
      <vt:lpstr>Century Gothic</vt:lpstr>
      <vt:lpstr>Frank Ruhl Libre</vt:lpstr>
      <vt:lpstr>Lora SemiBold</vt:lpstr>
      <vt:lpstr>Poppins Medium</vt:lpstr>
      <vt:lpstr>Times New Roman</vt:lpstr>
      <vt:lpstr>University of Vermont Exec Template 22</vt:lpstr>
      <vt:lpstr>Energy</vt:lpstr>
      <vt:lpstr>8.2 Background </vt:lpstr>
      <vt:lpstr>Figure 8-1 A diagram outlining commonalities and differences between Vermont’s Climate Action Plan (CAP) and Comprehensive Energy Plan (CEP)</vt:lpstr>
      <vt:lpstr>Table 8-1 Goals of the 2022 Comprehensive Energy Plan (CEP)  Source: Vermont Department of Public Service (2022)</vt:lpstr>
      <vt:lpstr>PowerPoint Presentation</vt:lpstr>
      <vt:lpstr>8.3 Energy Use</vt:lpstr>
      <vt:lpstr>PowerPoint Presentation</vt:lpstr>
      <vt:lpstr>PowerPoint Presentation</vt:lpstr>
      <vt:lpstr>PowerPoint Presentation</vt:lpstr>
      <vt:lpstr>8.4 Energy Infrastructure</vt:lpstr>
      <vt:lpstr>PowerPoint Presentation</vt:lpstr>
      <vt:lpstr>Table 8-2 A summary of infrastructural risks due to specific weather events Source: This chapter</vt:lpstr>
      <vt:lpstr>Table 8-3 Dates of peak load for both the ISO New England system and Vermont </vt:lpstr>
      <vt:lpstr>PowerPoint Presentation</vt:lpstr>
      <vt:lpstr>PowerPoint Presentation</vt:lpstr>
      <vt:lpstr>8.5 Energy Planning and Equity</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Silfies (he/him)</dc:creator>
  <cp:lastModifiedBy>Hannah Peplinski</cp:lastModifiedBy>
  <cp:revision>11</cp:revision>
  <dcterms:created xsi:type="dcterms:W3CDTF">2024-02-13T17:54:54Z</dcterms:created>
  <dcterms:modified xsi:type="dcterms:W3CDTF">2026-09-10T21:16:40Z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0x010100AADDE25949F28F4FBC2286BA8C05411B</vt:lpwstr>
  </property>
  <property fmtid="{D5CDD505-2E9C-101B-9397-08002B2CF9AE}" pid="3" name="MediaServiceImageTags">
    <vt:lpwstr/>
  </property>
  <property fmtid="{D5CDD505-2E9C-101B-9397-08002B2CF9AE}" pid="4" name="Order">
    <vt:r8>226100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SourceUrl">
    <vt:lpwstr/>
  </property>
  <property fmtid="{D5CDD505-2E9C-101B-9397-08002B2CF9AE}" pid="12" name="_SharedFileIndex">
    <vt:lpwstr/>
  </property>
</Properties>
</file>