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sldIdLst>
    <p:sldId id="257" r:id="rId5"/>
    <p:sldId id="286" r:id="rId6"/>
    <p:sldId id="269" r:id="rId7"/>
    <p:sldId id="293" r:id="rId8"/>
    <p:sldId id="288" r:id="rId9"/>
    <p:sldId id="316" r:id="rId10"/>
    <p:sldId id="321" r:id="rId11"/>
    <p:sldId id="322" r:id="rId12"/>
    <p:sldId id="323" r:id="rId13"/>
    <p:sldId id="300" r:id="rId14"/>
    <p:sldId id="287" r:id="rId15"/>
    <p:sldId id="315" r:id="rId16"/>
    <p:sldId id="318" r:id="rId17"/>
    <p:sldId id="317" r:id="rId18"/>
    <p:sldId id="320" r:id="rId19"/>
    <p:sldId id="295" r:id="rId20"/>
    <p:sldId id="298" r:id="rId21"/>
    <p:sldId id="301" r:id="rId22"/>
    <p:sldId id="303" r:id="rId23"/>
    <p:sldId id="304" r:id="rId24"/>
    <p:sldId id="306" r:id="rId25"/>
    <p:sldId id="289" r:id="rId26"/>
    <p:sldId id="308" r:id="rId27"/>
    <p:sldId id="309" r:id="rId28"/>
    <p:sldId id="290" r:id="rId29"/>
    <p:sldId id="310" r:id="rId30"/>
    <p:sldId id="291" r:id="rId31"/>
    <p:sldId id="311" r:id="rId32"/>
    <p:sldId id="312"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4734"/>
    <a:srgbClr val="006B51"/>
    <a:srgbClr val="4195D1"/>
    <a:srgbClr val="FFD100"/>
    <a:srgbClr val="72B0E0"/>
    <a:srgbClr val="FFC400"/>
    <a:srgbClr val="367F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F87961-CBCA-4C5C-B872-AD987F69E4EE}" v="3" dt="2026-09-29T20:40:10.3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714" autoAdjust="0"/>
  </p:normalViewPr>
  <p:slideViewPr>
    <p:cSldViewPr snapToGrid="0">
      <p:cViewPr varScale="1">
        <p:scale>
          <a:sx n="64" d="100"/>
          <a:sy n="64" d="100"/>
        </p:scale>
        <p:origin x="72" y="8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Peplinski" userId="732f42bb-9f3f-4980-bf23-3efc4903f968" providerId="ADAL" clId="{2AE89452-0B97-40B9-A600-317EB70F3717}"/>
    <pc:docChg chg="undo custSel delSld modSld">
      <pc:chgData name="Hannah Peplinski" userId="732f42bb-9f3f-4980-bf23-3efc4903f968" providerId="ADAL" clId="{2AE89452-0B97-40B9-A600-317EB70F3717}" dt="2026-09-29T20:41:19.513" v="313" actId="20577"/>
      <pc:docMkLst>
        <pc:docMk/>
      </pc:docMkLst>
      <pc:sldChg chg="modSp mod">
        <pc:chgData name="Hannah Peplinski" userId="732f42bb-9f3f-4980-bf23-3efc4903f968" providerId="ADAL" clId="{2AE89452-0B97-40B9-A600-317EB70F3717}" dt="2026-09-10T17:58:50.273" v="41" actId="207"/>
        <pc:sldMkLst>
          <pc:docMk/>
          <pc:sldMk cId="2229482324" sldId="269"/>
        </pc:sldMkLst>
        <pc:spChg chg="mod">
          <ac:chgData name="Hannah Peplinski" userId="732f42bb-9f3f-4980-bf23-3efc4903f968" providerId="ADAL" clId="{2AE89452-0B97-40B9-A600-317EB70F3717}" dt="2026-09-10T17:58:50.273" v="41" actId="207"/>
          <ac:spMkLst>
            <pc:docMk/>
            <pc:sldMk cId="2229482324" sldId="269"/>
            <ac:spMk id="11" creationId="{B3E14C33-34F1-3559-DDE7-01151CCBCA6C}"/>
          </ac:spMkLst>
        </pc:spChg>
        <pc:picChg chg="mod">
          <ac:chgData name="Hannah Peplinski" userId="732f42bb-9f3f-4980-bf23-3efc4903f968" providerId="ADAL" clId="{2AE89452-0B97-40B9-A600-317EB70F3717}" dt="2026-09-10T17:56:27.131" v="1" actId="962"/>
          <ac:picMkLst>
            <pc:docMk/>
            <pc:sldMk cId="2229482324" sldId="269"/>
            <ac:picMk id="10" creationId="{DC2ADC21-6986-64FB-00FD-543133EEEC61}"/>
          </ac:picMkLst>
        </pc:picChg>
      </pc:sldChg>
      <pc:sldChg chg="addSp delSp modSp mod">
        <pc:chgData name="Hannah Peplinski" userId="732f42bb-9f3f-4980-bf23-3efc4903f968" providerId="ADAL" clId="{2AE89452-0B97-40B9-A600-317EB70F3717}" dt="2026-09-10T17:59:01.447" v="45" actId="403"/>
        <pc:sldMkLst>
          <pc:docMk/>
          <pc:sldMk cId="543712333" sldId="293"/>
        </pc:sldMkLst>
        <pc:spChg chg="mod">
          <ac:chgData name="Hannah Peplinski" userId="732f42bb-9f3f-4980-bf23-3efc4903f968" providerId="ADAL" clId="{2AE89452-0B97-40B9-A600-317EB70F3717}" dt="2026-09-10T17:59:01.447" v="45" actId="403"/>
          <ac:spMkLst>
            <pc:docMk/>
            <pc:sldMk cId="543712333" sldId="293"/>
            <ac:spMk id="11" creationId="{382F3520-D8E8-678A-E992-F0E1CB5676F3}"/>
          </ac:spMkLst>
        </pc:spChg>
        <pc:picChg chg="add mod">
          <ac:chgData name="Hannah Peplinski" userId="732f42bb-9f3f-4980-bf23-3efc4903f968" providerId="ADAL" clId="{2AE89452-0B97-40B9-A600-317EB70F3717}" dt="2026-09-10T17:58:06.397" v="30" actId="962"/>
          <ac:picMkLst>
            <pc:docMk/>
            <pc:sldMk cId="543712333" sldId="293"/>
            <ac:picMk id="13" creationId="{7ACB0288-B9C9-4CC5-2705-D1C87BA5B371}"/>
          </ac:picMkLst>
        </pc:picChg>
      </pc:sldChg>
      <pc:sldChg chg="modSp mod">
        <pc:chgData name="Hannah Peplinski" userId="732f42bb-9f3f-4980-bf23-3efc4903f968" providerId="ADAL" clId="{2AE89452-0B97-40B9-A600-317EB70F3717}" dt="2026-09-10T18:18:06.202" v="119" actId="207"/>
        <pc:sldMkLst>
          <pc:docMk/>
          <pc:sldMk cId="349586626" sldId="295"/>
        </pc:sldMkLst>
        <pc:spChg chg="mod">
          <ac:chgData name="Hannah Peplinski" userId="732f42bb-9f3f-4980-bf23-3efc4903f968" providerId="ADAL" clId="{2AE89452-0B97-40B9-A600-317EB70F3717}" dt="2026-09-10T18:18:06.202" v="119" actId="207"/>
          <ac:spMkLst>
            <pc:docMk/>
            <pc:sldMk cId="349586626" sldId="295"/>
            <ac:spMk id="2" creationId="{C5525164-05F3-3195-75DA-4010741BF97D}"/>
          </ac:spMkLst>
        </pc:spChg>
        <pc:spChg chg="mod">
          <ac:chgData name="Hannah Peplinski" userId="732f42bb-9f3f-4980-bf23-3efc4903f968" providerId="ADAL" clId="{2AE89452-0B97-40B9-A600-317EB70F3717}" dt="2026-09-10T18:17:59.306" v="117" actId="1076"/>
          <ac:spMkLst>
            <pc:docMk/>
            <pc:sldMk cId="349586626" sldId="295"/>
            <ac:spMk id="3" creationId="{41F3EDDC-F6EC-9995-E338-4FFD55471C41}"/>
          </ac:spMkLst>
        </pc:spChg>
      </pc:sldChg>
      <pc:sldChg chg="modSp mod">
        <pc:chgData name="Hannah Peplinski" userId="732f42bb-9f3f-4980-bf23-3efc4903f968" providerId="ADAL" clId="{2AE89452-0B97-40B9-A600-317EB70F3717}" dt="2026-09-10T18:19:28.060" v="136" actId="207"/>
        <pc:sldMkLst>
          <pc:docMk/>
          <pc:sldMk cId="3289705204" sldId="298"/>
        </pc:sldMkLst>
        <pc:spChg chg="mod">
          <ac:chgData name="Hannah Peplinski" userId="732f42bb-9f3f-4980-bf23-3efc4903f968" providerId="ADAL" clId="{2AE89452-0B97-40B9-A600-317EB70F3717}" dt="2026-09-10T18:19:28.060" v="136" actId="207"/>
          <ac:spMkLst>
            <pc:docMk/>
            <pc:sldMk cId="3289705204" sldId="298"/>
            <ac:spMk id="9" creationId="{3DFC76B5-E921-B5AA-5EA6-5F3659411FC7}"/>
          </ac:spMkLst>
        </pc:spChg>
        <pc:picChg chg="mod">
          <ac:chgData name="Hannah Peplinski" userId="732f42bb-9f3f-4980-bf23-3efc4903f968" providerId="ADAL" clId="{2AE89452-0B97-40B9-A600-317EB70F3717}" dt="2026-09-10T18:18:29.928" v="121" actId="962"/>
          <ac:picMkLst>
            <pc:docMk/>
            <pc:sldMk cId="3289705204" sldId="298"/>
            <ac:picMk id="4" creationId="{20933757-A558-0B88-D631-5CBF5DB1245A}"/>
          </ac:picMkLst>
        </pc:picChg>
      </pc:sldChg>
      <pc:sldChg chg="modSp mod">
        <pc:chgData name="Hannah Peplinski" userId="732f42bb-9f3f-4980-bf23-3efc4903f968" providerId="ADAL" clId="{2AE89452-0B97-40B9-A600-317EB70F3717}" dt="2026-09-10T18:13:08.648" v="96" actId="1076"/>
        <pc:sldMkLst>
          <pc:docMk/>
          <pc:sldMk cId="3609757521" sldId="300"/>
        </pc:sldMkLst>
        <pc:spChg chg="mod">
          <ac:chgData name="Hannah Peplinski" userId="732f42bb-9f3f-4980-bf23-3efc4903f968" providerId="ADAL" clId="{2AE89452-0B97-40B9-A600-317EB70F3717}" dt="2026-09-10T18:13:05.735" v="95" actId="1076"/>
          <ac:spMkLst>
            <pc:docMk/>
            <pc:sldMk cId="3609757521" sldId="300"/>
            <ac:spMk id="2" creationId="{1AC4EDD1-B2CB-4C9D-B3E5-100D39F27C0D}"/>
          </ac:spMkLst>
        </pc:spChg>
        <pc:spChg chg="mod">
          <ac:chgData name="Hannah Peplinski" userId="732f42bb-9f3f-4980-bf23-3efc4903f968" providerId="ADAL" clId="{2AE89452-0B97-40B9-A600-317EB70F3717}" dt="2026-09-10T18:13:08.648" v="96" actId="1076"/>
          <ac:spMkLst>
            <pc:docMk/>
            <pc:sldMk cId="3609757521" sldId="300"/>
            <ac:spMk id="3" creationId="{37D0B9B2-51D2-8D19-F07E-D93A4454EBD4}"/>
          </ac:spMkLst>
        </pc:spChg>
      </pc:sldChg>
      <pc:sldChg chg="modSp mod modNotesTx">
        <pc:chgData name="Hannah Peplinski" userId="732f42bb-9f3f-4980-bf23-3efc4903f968" providerId="ADAL" clId="{2AE89452-0B97-40B9-A600-317EB70F3717}" dt="2026-09-29T20:41:19.513" v="313" actId="20577"/>
        <pc:sldMkLst>
          <pc:docMk/>
          <pc:sldMk cId="3682333596" sldId="301"/>
        </pc:sldMkLst>
        <pc:spChg chg="mod">
          <ac:chgData name="Hannah Peplinski" userId="732f42bb-9f3f-4980-bf23-3efc4903f968" providerId="ADAL" clId="{2AE89452-0B97-40B9-A600-317EB70F3717}" dt="2026-09-29T20:40:27.536" v="312" actId="20577"/>
          <ac:spMkLst>
            <pc:docMk/>
            <pc:sldMk cId="3682333596" sldId="301"/>
            <ac:spMk id="9" creationId="{5F548AED-72E3-9BFA-74C4-581AC6F98379}"/>
          </ac:spMkLst>
        </pc:spChg>
        <pc:picChg chg="mod">
          <ac:chgData name="Hannah Peplinski" userId="732f42bb-9f3f-4980-bf23-3efc4903f968" providerId="ADAL" clId="{2AE89452-0B97-40B9-A600-317EB70F3717}" dt="2026-09-10T18:20:29.678" v="146" actId="962"/>
          <ac:picMkLst>
            <pc:docMk/>
            <pc:sldMk cId="3682333596" sldId="301"/>
            <ac:picMk id="2" creationId="{D24E2F8F-F418-9504-BCE7-F265BEBEDC8F}"/>
          </ac:picMkLst>
        </pc:picChg>
      </pc:sldChg>
      <pc:sldChg chg="modSp mod">
        <pc:chgData name="Hannah Peplinski" userId="732f42bb-9f3f-4980-bf23-3efc4903f968" providerId="ADAL" clId="{2AE89452-0B97-40B9-A600-317EB70F3717}" dt="2026-09-10T18:21:26.905" v="150" actId="20577"/>
        <pc:sldMkLst>
          <pc:docMk/>
          <pc:sldMk cId="2981328492" sldId="303"/>
        </pc:sldMkLst>
        <pc:spChg chg="mod">
          <ac:chgData name="Hannah Peplinski" userId="732f42bb-9f3f-4980-bf23-3efc4903f968" providerId="ADAL" clId="{2AE89452-0B97-40B9-A600-317EB70F3717}" dt="2026-09-10T18:21:02.626" v="147" actId="114"/>
          <ac:spMkLst>
            <pc:docMk/>
            <pc:sldMk cId="2981328492" sldId="303"/>
            <ac:spMk id="3" creationId="{D30ACFA5-5989-89F2-F69B-A250E204C1C5}"/>
          </ac:spMkLst>
        </pc:spChg>
        <pc:graphicFrameChg chg="mod modGraphic">
          <ac:chgData name="Hannah Peplinski" userId="732f42bb-9f3f-4980-bf23-3efc4903f968" providerId="ADAL" clId="{2AE89452-0B97-40B9-A600-317EB70F3717}" dt="2026-09-10T18:21:26.905" v="150" actId="20577"/>
          <ac:graphicFrameMkLst>
            <pc:docMk/>
            <pc:sldMk cId="2981328492" sldId="303"/>
            <ac:graphicFrameMk id="9" creationId="{65E6C521-7349-2F1E-6BDE-2567E71AF455}"/>
          </ac:graphicFrameMkLst>
        </pc:graphicFrameChg>
      </pc:sldChg>
      <pc:sldChg chg="addSp delSp modSp mod">
        <pc:chgData name="Hannah Peplinski" userId="732f42bb-9f3f-4980-bf23-3efc4903f968" providerId="ADAL" clId="{2AE89452-0B97-40B9-A600-317EB70F3717}" dt="2026-09-10T18:24:15.664" v="197" actId="207"/>
        <pc:sldMkLst>
          <pc:docMk/>
          <pc:sldMk cId="2833488979" sldId="304"/>
        </pc:sldMkLst>
        <pc:spChg chg="mod">
          <ac:chgData name="Hannah Peplinski" userId="732f42bb-9f3f-4980-bf23-3efc4903f968" providerId="ADAL" clId="{2AE89452-0B97-40B9-A600-317EB70F3717}" dt="2026-09-10T18:23:51.648" v="194" actId="403"/>
          <ac:spMkLst>
            <pc:docMk/>
            <pc:sldMk cId="2833488979" sldId="304"/>
            <ac:spMk id="3" creationId="{5C9F7E40-7D68-56AB-53DE-84AB4E68F038}"/>
          </ac:spMkLst>
        </pc:spChg>
        <pc:spChg chg="add mod">
          <ac:chgData name="Hannah Peplinski" userId="732f42bb-9f3f-4980-bf23-3efc4903f968" providerId="ADAL" clId="{2AE89452-0B97-40B9-A600-317EB70F3717}" dt="2026-09-10T18:24:15.664" v="197" actId="207"/>
          <ac:spMkLst>
            <pc:docMk/>
            <pc:sldMk cId="2833488979" sldId="304"/>
            <ac:spMk id="4" creationId="{BF14944F-672A-626D-B818-B51F015C87AD}"/>
          </ac:spMkLst>
        </pc:spChg>
        <pc:picChg chg="mod ord">
          <ac:chgData name="Hannah Peplinski" userId="732f42bb-9f3f-4980-bf23-3efc4903f968" providerId="ADAL" clId="{2AE89452-0B97-40B9-A600-317EB70F3717}" dt="2026-09-10T18:23:55.556" v="195" actId="14100"/>
          <ac:picMkLst>
            <pc:docMk/>
            <pc:sldMk cId="2833488979" sldId="304"/>
            <ac:picMk id="15" creationId="{E0C17958-1307-F623-8C8F-93B86A897A3D}"/>
          </ac:picMkLst>
        </pc:picChg>
      </pc:sldChg>
      <pc:sldChg chg="addSp modSp mod">
        <pc:chgData name="Hannah Peplinski" userId="732f42bb-9f3f-4980-bf23-3efc4903f968" providerId="ADAL" clId="{2AE89452-0B97-40B9-A600-317EB70F3717}" dt="2026-09-10T18:26:39.542" v="232" actId="207"/>
        <pc:sldMkLst>
          <pc:docMk/>
          <pc:sldMk cId="418929211" sldId="306"/>
        </pc:sldMkLst>
        <pc:spChg chg="mod">
          <ac:chgData name="Hannah Peplinski" userId="732f42bb-9f3f-4980-bf23-3efc4903f968" providerId="ADAL" clId="{2AE89452-0B97-40B9-A600-317EB70F3717}" dt="2026-09-10T18:26:18.045" v="226" actId="1076"/>
          <ac:spMkLst>
            <pc:docMk/>
            <pc:sldMk cId="418929211" sldId="306"/>
            <ac:spMk id="3" creationId="{3AB04B84-29CE-CCB8-49EC-5EF23F5660C3}"/>
          </ac:spMkLst>
        </pc:spChg>
        <pc:spChg chg="add mod">
          <ac:chgData name="Hannah Peplinski" userId="732f42bb-9f3f-4980-bf23-3efc4903f968" providerId="ADAL" clId="{2AE89452-0B97-40B9-A600-317EB70F3717}" dt="2026-09-10T18:26:39.542" v="232" actId="207"/>
          <ac:spMkLst>
            <pc:docMk/>
            <pc:sldMk cId="418929211" sldId="306"/>
            <ac:spMk id="4" creationId="{CE376BC0-1FC0-DA14-E302-7157439380F1}"/>
          </ac:spMkLst>
        </pc:spChg>
        <pc:grpChg chg="ord">
          <ac:chgData name="Hannah Peplinski" userId="732f42bb-9f3f-4980-bf23-3efc4903f968" providerId="ADAL" clId="{2AE89452-0B97-40B9-A600-317EB70F3717}" dt="2026-09-10T18:25:14.031" v="205" actId="166"/>
          <ac:grpSpMkLst>
            <pc:docMk/>
            <pc:sldMk cId="418929211" sldId="306"/>
            <ac:grpSpMk id="7" creationId="{5FDCB7B9-20D1-940D-0364-E64A339B5215}"/>
          </ac:grpSpMkLst>
        </pc:grpChg>
        <pc:picChg chg="mod ord">
          <ac:chgData name="Hannah Peplinski" userId="732f42bb-9f3f-4980-bf23-3efc4903f968" providerId="ADAL" clId="{2AE89452-0B97-40B9-A600-317EB70F3717}" dt="2026-09-10T18:26:32.665" v="230" actId="14100"/>
          <ac:picMkLst>
            <pc:docMk/>
            <pc:sldMk cId="418929211" sldId="306"/>
            <ac:picMk id="9" creationId="{A8B660E8-449A-3596-A5E8-62C7B8AF295E}"/>
          </ac:picMkLst>
        </pc:picChg>
      </pc:sldChg>
      <pc:sldChg chg="modSp mod">
        <pc:chgData name="Hannah Peplinski" userId="732f42bb-9f3f-4980-bf23-3efc4903f968" providerId="ADAL" clId="{2AE89452-0B97-40B9-A600-317EB70F3717}" dt="2026-09-10T18:27:46.317" v="249" actId="403"/>
        <pc:sldMkLst>
          <pc:docMk/>
          <pc:sldMk cId="2219906143" sldId="308"/>
        </pc:sldMkLst>
        <pc:spChg chg="mod">
          <ac:chgData name="Hannah Peplinski" userId="732f42bb-9f3f-4980-bf23-3efc4903f968" providerId="ADAL" clId="{2AE89452-0B97-40B9-A600-317EB70F3717}" dt="2026-09-10T18:27:46.317" v="249" actId="403"/>
          <ac:spMkLst>
            <pc:docMk/>
            <pc:sldMk cId="2219906143" sldId="308"/>
            <ac:spMk id="4" creationId="{CCAB1981-A909-1FDC-E6AF-DDC92F409F03}"/>
          </ac:spMkLst>
        </pc:spChg>
        <pc:picChg chg="mod">
          <ac:chgData name="Hannah Peplinski" userId="732f42bb-9f3f-4980-bf23-3efc4903f968" providerId="ADAL" clId="{2AE89452-0B97-40B9-A600-317EB70F3717}" dt="2026-09-10T18:27:15.574" v="235" actId="962"/>
          <ac:picMkLst>
            <pc:docMk/>
            <pc:sldMk cId="2219906143" sldId="308"/>
            <ac:picMk id="2" creationId="{13D3056B-BEEB-0BE4-D132-5435D70E6E85}"/>
          </ac:picMkLst>
        </pc:picChg>
      </pc:sldChg>
      <pc:sldChg chg="addSp modSp mod">
        <pc:chgData name="Hannah Peplinski" userId="732f42bb-9f3f-4980-bf23-3efc4903f968" providerId="ADAL" clId="{2AE89452-0B97-40B9-A600-317EB70F3717}" dt="2026-09-10T18:30:02.517" v="273" actId="207"/>
        <pc:sldMkLst>
          <pc:docMk/>
          <pc:sldMk cId="1321879869" sldId="309"/>
        </pc:sldMkLst>
        <pc:spChg chg="mod">
          <ac:chgData name="Hannah Peplinski" userId="732f42bb-9f3f-4980-bf23-3efc4903f968" providerId="ADAL" clId="{2AE89452-0B97-40B9-A600-317EB70F3717}" dt="2026-09-10T18:28:30.829" v="258" actId="403"/>
          <ac:spMkLst>
            <pc:docMk/>
            <pc:sldMk cId="1321879869" sldId="309"/>
            <ac:spMk id="3" creationId="{DCFD51AF-86E3-E136-1293-C8657B82C840}"/>
          </ac:spMkLst>
        </pc:spChg>
        <pc:spChg chg="add mod">
          <ac:chgData name="Hannah Peplinski" userId="732f42bb-9f3f-4980-bf23-3efc4903f968" providerId="ADAL" clId="{2AE89452-0B97-40B9-A600-317EB70F3717}" dt="2026-09-10T18:30:02.517" v="273" actId="207"/>
          <ac:spMkLst>
            <pc:docMk/>
            <pc:sldMk cId="1321879869" sldId="309"/>
            <ac:spMk id="4" creationId="{DE16B8D1-2454-E3CC-DCA1-FF11DF123E99}"/>
          </ac:spMkLst>
        </pc:spChg>
        <pc:picChg chg="mod">
          <ac:chgData name="Hannah Peplinski" userId="732f42bb-9f3f-4980-bf23-3efc4903f968" providerId="ADAL" clId="{2AE89452-0B97-40B9-A600-317EB70F3717}" dt="2026-09-10T18:28:12.082" v="252" actId="14100"/>
          <ac:picMkLst>
            <pc:docMk/>
            <pc:sldMk cId="1321879869" sldId="309"/>
            <ac:picMk id="7172" creationId="{895D6014-B565-288B-63CC-98D4878A76B6}"/>
          </ac:picMkLst>
        </pc:picChg>
      </pc:sldChg>
      <pc:sldChg chg="modSp mod">
        <pc:chgData name="Hannah Peplinski" userId="732f42bb-9f3f-4980-bf23-3efc4903f968" providerId="ADAL" clId="{2AE89452-0B97-40B9-A600-317EB70F3717}" dt="2026-09-10T18:31:37.502" v="285" actId="114"/>
        <pc:sldMkLst>
          <pc:docMk/>
          <pc:sldMk cId="2500793975" sldId="310"/>
        </pc:sldMkLst>
        <pc:spChg chg="mod">
          <ac:chgData name="Hannah Peplinski" userId="732f42bb-9f3f-4980-bf23-3efc4903f968" providerId="ADAL" clId="{2AE89452-0B97-40B9-A600-317EB70F3717}" dt="2026-09-10T18:31:37.502" v="285" actId="114"/>
          <ac:spMkLst>
            <pc:docMk/>
            <pc:sldMk cId="2500793975" sldId="310"/>
            <ac:spMk id="4" creationId="{F9B090F5-038C-A872-0225-BA652D9C5D59}"/>
          </ac:spMkLst>
        </pc:spChg>
        <pc:picChg chg="mod">
          <ac:chgData name="Hannah Peplinski" userId="732f42bb-9f3f-4980-bf23-3efc4903f968" providerId="ADAL" clId="{2AE89452-0B97-40B9-A600-317EB70F3717}" dt="2026-09-10T18:30:56.496" v="275" actId="962"/>
          <ac:picMkLst>
            <pc:docMk/>
            <pc:sldMk cId="2500793975" sldId="310"/>
            <ac:picMk id="10" creationId="{5CF1F417-F90C-E738-F7DC-4516C2CF66DA}"/>
          </ac:picMkLst>
        </pc:picChg>
      </pc:sldChg>
      <pc:sldChg chg="modSp mod">
        <pc:chgData name="Hannah Peplinski" userId="732f42bb-9f3f-4980-bf23-3efc4903f968" providerId="ADAL" clId="{2AE89452-0B97-40B9-A600-317EB70F3717}" dt="2026-09-10T18:37:12.952" v="299" actId="403"/>
        <pc:sldMkLst>
          <pc:docMk/>
          <pc:sldMk cId="3244529954" sldId="311"/>
        </pc:sldMkLst>
        <pc:spChg chg="mod ord">
          <ac:chgData name="Hannah Peplinski" userId="732f42bb-9f3f-4980-bf23-3efc4903f968" providerId="ADAL" clId="{2AE89452-0B97-40B9-A600-317EB70F3717}" dt="2026-09-10T18:37:12.952" v="299" actId="403"/>
          <ac:spMkLst>
            <pc:docMk/>
            <pc:sldMk cId="3244529954" sldId="311"/>
            <ac:spMk id="4" creationId="{510E910F-DF4E-2966-BE8D-9D901A5DBF17}"/>
          </ac:spMkLst>
        </pc:spChg>
        <pc:picChg chg="mod modCrop">
          <ac:chgData name="Hannah Peplinski" userId="732f42bb-9f3f-4980-bf23-3efc4903f968" providerId="ADAL" clId="{2AE89452-0B97-40B9-A600-317EB70F3717}" dt="2026-09-10T18:36:19.643" v="288" actId="732"/>
          <ac:picMkLst>
            <pc:docMk/>
            <pc:sldMk cId="3244529954" sldId="311"/>
            <ac:picMk id="10" creationId="{E288CC99-7E50-8873-D052-FC0DEC3A6485}"/>
          </ac:picMkLst>
        </pc:picChg>
      </pc:sldChg>
      <pc:sldChg chg="modSp mod">
        <pc:chgData name="Hannah Peplinski" userId="732f42bb-9f3f-4980-bf23-3efc4903f968" providerId="ADAL" clId="{2AE89452-0B97-40B9-A600-317EB70F3717}" dt="2026-09-10T18:40:47.632" v="305" actId="962"/>
        <pc:sldMkLst>
          <pc:docMk/>
          <pc:sldMk cId="138923007" sldId="312"/>
        </pc:sldMkLst>
        <pc:spChg chg="mod">
          <ac:chgData name="Hannah Peplinski" userId="732f42bb-9f3f-4980-bf23-3efc4903f968" providerId="ADAL" clId="{2AE89452-0B97-40B9-A600-317EB70F3717}" dt="2026-09-10T18:37:46.395" v="303" actId="207"/>
          <ac:spMkLst>
            <pc:docMk/>
            <pc:sldMk cId="138923007" sldId="312"/>
            <ac:spMk id="4" creationId="{1EB7D61C-8F28-C79B-3714-553F4D82E1A3}"/>
          </ac:spMkLst>
        </pc:spChg>
        <pc:picChg chg="mod">
          <ac:chgData name="Hannah Peplinski" userId="732f42bb-9f3f-4980-bf23-3efc4903f968" providerId="ADAL" clId="{2AE89452-0B97-40B9-A600-317EB70F3717}" dt="2026-09-10T18:40:47.632" v="305" actId="962"/>
          <ac:picMkLst>
            <pc:docMk/>
            <pc:sldMk cId="138923007" sldId="312"/>
            <ac:picMk id="10" creationId="{0BA3BB0C-11A5-D9D3-B87D-E9F8B5338CE7}"/>
          </ac:picMkLst>
        </pc:picChg>
      </pc:sldChg>
      <pc:sldChg chg="modSp mod">
        <pc:chgData name="Hannah Peplinski" userId="732f42bb-9f3f-4980-bf23-3efc4903f968" providerId="ADAL" clId="{2AE89452-0B97-40B9-A600-317EB70F3717}" dt="2026-09-10T18:16:41.499" v="99" actId="962"/>
        <pc:sldMkLst>
          <pc:docMk/>
          <pc:sldMk cId="461436756" sldId="315"/>
        </pc:sldMkLst>
        <pc:picChg chg="mod">
          <ac:chgData name="Hannah Peplinski" userId="732f42bb-9f3f-4980-bf23-3efc4903f968" providerId="ADAL" clId="{2AE89452-0B97-40B9-A600-317EB70F3717}" dt="2026-09-10T18:16:41.499" v="99" actId="962"/>
          <ac:picMkLst>
            <pc:docMk/>
            <pc:sldMk cId="461436756" sldId="315"/>
            <ac:picMk id="30" creationId="{AF0C8BE5-F9B5-B576-00B0-C9720FE57C46}"/>
          </ac:picMkLst>
        </pc:picChg>
      </pc:sldChg>
      <pc:sldChg chg="addSp delSp modSp mod">
        <pc:chgData name="Hannah Peplinski" userId="732f42bb-9f3f-4980-bf23-3efc4903f968" providerId="ADAL" clId="{2AE89452-0B97-40B9-A600-317EB70F3717}" dt="2026-09-10T18:09:51.258" v="75" actId="1076"/>
        <pc:sldMkLst>
          <pc:docMk/>
          <pc:sldMk cId="2441441995" sldId="316"/>
        </pc:sldMkLst>
        <pc:spChg chg="mod">
          <ac:chgData name="Hannah Peplinski" userId="732f42bb-9f3f-4980-bf23-3efc4903f968" providerId="ADAL" clId="{2AE89452-0B97-40B9-A600-317EB70F3717}" dt="2026-09-10T18:08:52.307" v="65" actId="20577"/>
          <ac:spMkLst>
            <pc:docMk/>
            <pc:sldMk cId="2441441995" sldId="316"/>
            <ac:spMk id="4" creationId="{AB54EEE2-20CF-9D1D-87B5-BFF3A94F232A}"/>
          </ac:spMkLst>
        </pc:spChg>
        <pc:picChg chg="add mod">
          <ac:chgData name="Hannah Peplinski" userId="732f42bb-9f3f-4980-bf23-3efc4903f968" providerId="ADAL" clId="{2AE89452-0B97-40B9-A600-317EB70F3717}" dt="2026-09-10T18:09:51.258" v="75" actId="1076"/>
          <ac:picMkLst>
            <pc:docMk/>
            <pc:sldMk cId="2441441995" sldId="316"/>
            <ac:picMk id="2" creationId="{A6322FC0-2803-56DE-B55E-6B3CDC96D8E2}"/>
          </ac:picMkLst>
        </pc:picChg>
      </pc:sldChg>
      <pc:sldChg chg="modSp mod">
        <pc:chgData name="Hannah Peplinski" userId="732f42bb-9f3f-4980-bf23-3efc4903f968" providerId="ADAL" clId="{2AE89452-0B97-40B9-A600-317EB70F3717}" dt="2026-09-10T18:16:49.395" v="103" actId="962"/>
        <pc:sldMkLst>
          <pc:docMk/>
          <pc:sldMk cId="2582504758" sldId="317"/>
        </pc:sldMkLst>
        <pc:picChg chg="mod">
          <ac:chgData name="Hannah Peplinski" userId="732f42bb-9f3f-4980-bf23-3efc4903f968" providerId="ADAL" clId="{2AE89452-0B97-40B9-A600-317EB70F3717}" dt="2026-09-10T18:16:49.395" v="103" actId="962"/>
          <ac:picMkLst>
            <pc:docMk/>
            <pc:sldMk cId="2582504758" sldId="317"/>
            <ac:picMk id="49" creationId="{C0DAFAD1-134E-2418-C964-06443EBCFD8D}"/>
          </ac:picMkLst>
        </pc:picChg>
      </pc:sldChg>
      <pc:sldChg chg="modSp mod">
        <pc:chgData name="Hannah Peplinski" userId="732f42bb-9f3f-4980-bf23-3efc4903f968" providerId="ADAL" clId="{2AE89452-0B97-40B9-A600-317EB70F3717}" dt="2026-09-10T18:16:46.214" v="101" actId="962"/>
        <pc:sldMkLst>
          <pc:docMk/>
          <pc:sldMk cId="1521429084" sldId="318"/>
        </pc:sldMkLst>
        <pc:picChg chg="mod">
          <ac:chgData name="Hannah Peplinski" userId="732f42bb-9f3f-4980-bf23-3efc4903f968" providerId="ADAL" clId="{2AE89452-0B97-40B9-A600-317EB70F3717}" dt="2026-09-10T18:16:46.214" v="101" actId="962"/>
          <ac:picMkLst>
            <pc:docMk/>
            <pc:sldMk cId="1521429084" sldId="318"/>
            <ac:picMk id="45" creationId="{6DA85B89-095A-EF68-15E6-776A97E6FD23}"/>
          </ac:picMkLst>
        </pc:picChg>
      </pc:sldChg>
      <pc:sldChg chg="modSp mod">
        <pc:chgData name="Hannah Peplinski" userId="732f42bb-9f3f-4980-bf23-3efc4903f968" providerId="ADAL" clId="{2AE89452-0B97-40B9-A600-317EB70F3717}" dt="2026-09-10T18:16:52.798" v="105" actId="962"/>
        <pc:sldMkLst>
          <pc:docMk/>
          <pc:sldMk cId="799065503" sldId="320"/>
        </pc:sldMkLst>
        <pc:picChg chg="mod">
          <ac:chgData name="Hannah Peplinski" userId="732f42bb-9f3f-4980-bf23-3efc4903f968" providerId="ADAL" clId="{2AE89452-0B97-40B9-A600-317EB70F3717}" dt="2026-09-10T18:16:52.798" v="105" actId="962"/>
          <ac:picMkLst>
            <pc:docMk/>
            <pc:sldMk cId="799065503" sldId="320"/>
            <ac:picMk id="47" creationId="{003B51FC-BA66-7B8F-32EF-9B13FAC0025B}"/>
          </ac:picMkLst>
        </pc:picChg>
      </pc:sldChg>
      <pc:sldChg chg="modSp mod">
        <pc:chgData name="Hannah Peplinski" userId="732f42bb-9f3f-4980-bf23-3efc4903f968" providerId="ADAL" clId="{2AE89452-0B97-40B9-A600-317EB70F3717}" dt="2026-09-10T18:10:34.306" v="81" actId="962"/>
        <pc:sldMkLst>
          <pc:docMk/>
          <pc:sldMk cId="2058701126" sldId="321"/>
        </pc:sldMkLst>
        <pc:picChg chg="mod">
          <ac:chgData name="Hannah Peplinski" userId="732f42bb-9f3f-4980-bf23-3efc4903f968" providerId="ADAL" clId="{2AE89452-0B97-40B9-A600-317EB70F3717}" dt="2026-09-10T18:10:34.306" v="81" actId="962"/>
          <ac:picMkLst>
            <pc:docMk/>
            <pc:sldMk cId="2058701126" sldId="321"/>
            <ac:picMk id="21" creationId="{09148367-4C35-C598-FD80-B942A84D8DE1}"/>
          </ac:picMkLst>
        </pc:picChg>
        <pc:cxnChg chg="mod">
          <ac:chgData name="Hannah Peplinski" userId="732f42bb-9f3f-4980-bf23-3efc4903f968" providerId="ADAL" clId="{2AE89452-0B97-40B9-A600-317EB70F3717}" dt="2026-09-10T18:10:05.338" v="77" actId="1076"/>
          <ac:cxnSpMkLst>
            <pc:docMk/>
            <pc:sldMk cId="2058701126" sldId="321"/>
            <ac:cxnSpMk id="19" creationId="{8AA3A19F-863F-5EC1-671F-063706AA1113}"/>
          </ac:cxnSpMkLst>
        </pc:cxnChg>
      </pc:sldChg>
      <pc:sldChg chg="modSp mod">
        <pc:chgData name="Hannah Peplinski" userId="732f42bb-9f3f-4980-bf23-3efc4903f968" providerId="ADAL" clId="{2AE89452-0B97-40B9-A600-317EB70F3717}" dt="2026-09-10T18:12:01.404" v="83" actId="962"/>
        <pc:sldMkLst>
          <pc:docMk/>
          <pc:sldMk cId="133565302" sldId="322"/>
        </pc:sldMkLst>
        <pc:picChg chg="mod">
          <ac:chgData name="Hannah Peplinski" userId="732f42bb-9f3f-4980-bf23-3efc4903f968" providerId="ADAL" clId="{2AE89452-0B97-40B9-A600-317EB70F3717}" dt="2026-09-10T18:12:01.404" v="83" actId="962"/>
          <ac:picMkLst>
            <pc:docMk/>
            <pc:sldMk cId="133565302" sldId="322"/>
            <ac:picMk id="2" creationId="{CBD1FAC0-59DD-2DC0-4CFB-BDEA7534BB2A}"/>
          </ac:picMkLst>
        </pc:picChg>
      </pc:sldChg>
      <pc:sldChg chg="modSp mod">
        <pc:chgData name="Hannah Peplinski" userId="732f42bb-9f3f-4980-bf23-3efc4903f968" providerId="ADAL" clId="{2AE89452-0B97-40B9-A600-317EB70F3717}" dt="2026-09-10T18:12:05.367" v="85" actId="962"/>
        <pc:sldMkLst>
          <pc:docMk/>
          <pc:sldMk cId="979894118" sldId="323"/>
        </pc:sldMkLst>
        <pc:picChg chg="mod">
          <ac:chgData name="Hannah Peplinski" userId="732f42bb-9f3f-4980-bf23-3efc4903f968" providerId="ADAL" clId="{2AE89452-0B97-40B9-A600-317EB70F3717}" dt="2026-09-10T18:12:05.367" v="85" actId="962"/>
          <ac:picMkLst>
            <pc:docMk/>
            <pc:sldMk cId="979894118" sldId="323"/>
            <ac:picMk id="3" creationId="{A013771B-C213-B409-5154-4C5B389FA4C3}"/>
          </ac:picMkLst>
        </pc:picChg>
      </pc:sldChg>
    </pc:docChg>
  </pc:docChgLst>
  <pc:docChgLst>
    <pc:chgData name="Jessica Balerna" userId="94a7b9a5-950a-44ae-ba3e-a86a4022d7bf" providerId="ADAL" clId="{DE953DB3-4013-4E7D-9281-5DB21F2F2412}"/>
    <pc:docChg chg="undo custSel delSld modSld">
      <pc:chgData name="Jessica Balerna" userId="94a7b9a5-950a-44ae-ba3e-a86a4022d7bf" providerId="ADAL" clId="{DE953DB3-4013-4E7D-9281-5DB21F2F2412}" dt="2026-09-04T00:33:27.377" v="150"/>
      <pc:docMkLst>
        <pc:docMk/>
      </pc:docMkLst>
      <pc:sldChg chg="modSp mod">
        <pc:chgData name="Jessica Balerna" userId="94a7b9a5-950a-44ae-ba3e-a86a4022d7bf" providerId="ADAL" clId="{DE953DB3-4013-4E7D-9281-5DB21F2F2412}" dt="2026-09-04T00:33:27.377" v="150"/>
        <pc:sldMkLst>
          <pc:docMk/>
          <pc:sldMk cId="2833488979" sldId="304"/>
        </pc:sldMkLst>
        <pc:spChg chg="mod">
          <ac:chgData name="Jessica Balerna" userId="94a7b9a5-950a-44ae-ba3e-a86a4022d7bf" providerId="ADAL" clId="{DE953DB3-4013-4E7D-9281-5DB21F2F2412}" dt="2026-09-04T00:33:27.377" v="150"/>
          <ac:spMkLst>
            <pc:docMk/>
            <pc:sldMk cId="2833488979" sldId="304"/>
            <ac:spMk id="3" creationId="{5C9F7E40-7D68-56AB-53DE-84AB4E68F038}"/>
          </ac:spMkLst>
        </pc:spChg>
      </pc:sldChg>
      <pc:sldChg chg="modSp mod">
        <pc:chgData name="Jessica Balerna" userId="94a7b9a5-950a-44ae-ba3e-a86a4022d7bf" providerId="ADAL" clId="{DE953DB3-4013-4E7D-9281-5DB21F2F2412}" dt="2026-09-04T00:33:10.988" v="124" actId="1076"/>
        <pc:sldMkLst>
          <pc:docMk/>
          <pc:sldMk cId="418929211" sldId="306"/>
        </pc:sldMkLst>
        <pc:spChg chg="mod">
          <ac:chgData name="Jessica Balerna" userId="94a7b9a5-950a-44ae-ba3e-a86a4022d7bf" providerId="ADAL" clId="{DE953DB3-4013-4E7D-9281-5DB21F2F2412}" dt="2026-09-04T00:33:08.268" v="123" actId="20577"/>
          <ac:spMkLst>
            <pc:docMk/>
            <pc:sldMk cId="418929211" sldId="306"/>
            <ac:spMk id="3" creationId="{3AB04B84-29CE-CCB8-49EC-5EF23F5660C3}"/>
          </ac:spMkLst>
        </pc:spChg>
        <pc:picChg chg="mod">
          <ac:chgData name="Jessica Balerna" userId="94a7b9a5-950a-44ae-ba3e-a86a4022d7bf" providerId="ADAL" clId="{DE953DB3-4013-4E7D-9281-5DB21F2F2412}" dt="2026-09-04T00:33:10.988" v="124" actId="1076"/>
          <ac:picMkLst>
            <pc:docMk/>
            <pc:sldMk cId="418929211" sldId="306"/>
            <ac:picMk id="9" creationId="{A8B660E8-449A-3596-A5E8-62C7B8AF295E}"/>
          </ac:picMkLst>
        </pc:picChg>
      </pc:sldChg>
      <pc:sldChg chg="modSp mod">
        <pc:chgData name="Jessica Balerna" userId="94a7b9a5-950a-44ae-ba3e-a86a4022d7bf" providerId="ADAL" clId="{DE953DB3-4013-4E7D-9281-5DB21F2F2412}" dt="2026-09-04T00:32:57.471" v="121" actId="20577"/>
        <pc:sldMkLst>
          <pc:docMk/>
          <pc:sldMk cId="1321879869" sldId="309"/>
        </pc:sldMkLst>
        <pc:spChg chg="mod">
          <ac:chgData name="Jessica Balerna" userId="94a7b9a5-950a-44ae-ba3e-a86a4022d7bf" providerId="ADAL" clId="{DE953DB3-4013-4E7D-9281-5DB21F2F2412}" dt="2026-09-04T00:32:57.471" v="121" actId="20577"/>
          <ac:spMkLst>
            <pc:docMk/>
            <pc:sldMk cId="1321879869" sldId="309"/>
            <ac:spMk id="3" creationId="{DCFD51AF-86E3-E136-1293-C8657B82C840}"/>
          </ac:spMkLst>
        </pc:spChg>
      </pc:sldChg>
      <pc:sldChg chg="addSp delSp modSp mod">
        <pc:chgData name="Jessica Balerna" userId="94a7b9a5-950a-44ae-ba3e-a86a4022d7bf" providerId="ADAL" clId="{DE953DB3-4013-4E7D-9281-5DB21F2F2412}" dt="2026-09-04T00:30:30.565" v="10" actId="1035"/>
        <pc:sldMkLst>
          <pc:docMk/>
          <pc:sldMk cId="2500793975" sldId="310"/>
        </pc:sldMkLst>
        <pc:picChg chg="add mod ord">
          <ac:chgData name="Jessica Balerna" userId="94a7b9a5-950a-44ae-ba3e-a86a4022d7bf" providerId="ADAL" clId="{DE953DB3-4013-4E7D-9281-5DB21F2F2412}" dt="2026-09-04T00:30:30.565" v="10" actId="1035"/>
          <ac:picMkLst>
            <pc:docMk/>
            <pc:sldMk cId="2500793975" sldId="310"/>
            <ac:picMk id="10" creationId="{5CF1F417-F90C-E738-F7DC-4516C2CF66DA}"/>
          </ac:picMkLst>
        </pc:picChg>
      </pc:sldChg>
      <pc:sldChg chg="addSp delSp modSp mod">
        <pc:chgData name="Jessica Balerna" userId="94a7b9a5-950a-44ae-ba3e-a86a4022d7bf" providerId="ADAL" clId="{DE953DB3-4013-4E7D-9281-5DB21F2F2412}" dt="2026-09-04T00:31:07.030" v="20" actId="947"/>
        <pc:sldMkLst>
          <pc:docMk/>
          <pc:sldMk cId="3244529954" sldId="311"/>
        </pc:sldMkLst>
        <pc:spChg chg="mod">
          <ac:chgData name="Jessica Balerna" userId="94a7b9a5-950a-44ae-ba3e-a86a4022d7bf" providerId="ADAL" clId="{DE953DB3-4013-4E7D-9281-5DB21F2F2412}" dt="2026-09-04T00:31:07.030" v="20" actId="947"/>
          <ac:spMkLst>
            <pc:docMk/>
            <pc:sldMk cId="3244529954" sldId="311"/>
            <ac:spMk id="4" creationId="{510E910F-DF4E-2966-BE8D-9D901A5DBF17}"/>
          </ac:spMkLst>
        </pc:spChg>
        <pc:picChg chg="add mod">
          <ac:chgData name="Jessica Balerna" userId="94a7b9a5-950a-44ae-ba3e-a86a4022d7bf" providerId="ADAL" clId="{DE953DB3-4013-4E7D-9281-5DB21F2F2412}" dt="2026-09-04T00:30:52.266" v="17" actId="1076"/>
          <ac:picMkLst>
            <pc:docMk/>
            <pc:sldMk cId="3244529954" sldId="311"/>
            <ac:picMk id="10" creationId="{E288CC99-7E50-8873-D052-FC0DEC3A6485}"/>
          </ac:picMkLst>
        </pc:picChg>
      </pc:sldChg>
      <pc:sldChg chg="addSp delSp modSp mod">
        <pc:chgData name="Jessica Balerna" userId="94a7b9a5-950a-44ae-ba3e-a86a4022d7bf" providerId="ADAL" clId="{DE953DB3-4013-4E7D-9281-5DB21F2F2412}" dt="2026-09-04T00:32:00.906" v="31" actId="1076"/>
        <pc:sldMkLst>
          <pc:docMk/>
          <pc:sldMk cId="138923007" sldId="312"/>
        </pc:sldMkLst>
        <pc:spChg chg="mod">
          <ac:chgData name="Jessica Balerna" userId="94a7b9a5-950a-44ae-ba3e-a86a4022d7bf" providerId="ADAL" clId="{DE953DB3-4013-4E7D-9281-5DB21F2F2412}" dt="2026-09-04T00:32:00.906" v="31" actId="1076"/>
          <ac:spMkLst>
            <pc:docMk/>
            <pc:sldMk cId="138923007" sldId="312"/>
            <ac:spMk id="4" creationId="{1EB7D61C-8F28-C79B-3714-553F4D82E1A3}"/>
          </ac:spMkLst>
        </pc:spChg>
        <pc:picChg chg="add mod">
          <ac:chgData name="Jessica Balerna" userId="94a7b9a5-950a-44ae-ba3e-a86a4022d7bf" providerId="ADAL" clId="{DE953DB3-4013-4E7D-9281-5DB21F2F2412}" dt="2026-09-04T00:31:56.758" v="30" actId="1076"/>
          <ac:picMkLst>
            <pc:docMk/>
            <pc:sldMk cId="138923007" sldId="312"/>
            <ac:picMk id="10" creationId="{0BA3BB0C-11A5-D9D3-B87D-E9F8B5338CE7}"/>
          </ac:picMkLst>
        </pc:picChg>
      </pc:sldChg>
    </pc:docChg>
  </pc:docChgLst>
  <pc:docChgLst>
    <pc:chgData name="Gillian Galford" userId="S::ggalford@uvm.edu::7b9fc8dd-21d8-4e3d-8c4a-b706e027639e" providerId="AD" clId="Web-{7EE77279-79DC-ED9F-F571-DB3BFC049FD0}"/>
    <pc:docChg chg="modSld">
      <pc:chgData name="Gillian Galford" userId="S::ggalford@uvm.edu::7b9fc8dd-21d8-4e3d-8c4a-b706e027639e" providerId="AD" clId="Web-{7EE77279-79DC-ED9F-F571-DB3BFC049FD0}" dt="2026-09-15T18:52:09.077" v="9" actId="20577"/>
      <pc:docMkLst>
        <pc:docMk/>
      </pc:docMkLst>
      <pc:sldChg chg="modSp">
        <pc:chgData name="Gillian Galford" userId="S::ggalford@uvm.edu::7b9fc8dd-21d8-4e3d-8c4a-b706e027639e" providerId="AD" clId="Web-{7EE77279-79DC-ED9F-F571-DB3BFC049FD0}" dt="2026-09-15T18:52:09.077" v="9" actId="20577"/>
        <pc:sldMkLst>
          <pc:docMk/>
          <pc:sldMk cId="3609757521" sldId="300"/>
        </pc:sldMkLst>
        <pc:spChg chg="mod">
          <ac:chgData name="Gillian Galford" userId="S::ggalford@uvm.edu::7b9fc8dd-21d8-4e3d-8c4a-b706e027639e" providerId="AD" clId="Web-{7EE77279-79DC-ED9F-F571-DB3BFC049FD0}" dt="2026-09-15T18:52:09.077" v="9" actId="20577"/>
          <ac:spMkLst>
            <pc:docMk/>
            <pc:sldMk cId="3609757521" sldId="300"/>
            <ac:spMk id="2" creationId="{1AC4EDD1-B2CB-4C9D-B3E5-100D39F27C0D}"/>
          </ac:spMkLst>
        </pc:spChg>
      </pc:sldChg>
      <pc:sldChg chg="modSp">
        <pc:chgData name="Gillian Galford" userId="S::ggalford@uvm.edu::7b9fc8dd-21d8-4e3d-8c4a-b706e027639e" providerId="AD" clId="Web-{7EE77279-79DC-ED9F-F571-DB3BFC049FD0}" dt="2026-09-15T18:51:52.358" v="8" actId="20577"/>
        <pc:sldMkLst>
          <pc:docMk/>
          <pc:sldMk cId="2441441995" sldId="316"/>
        </pc:sldMkLst>
        <pc:spChg chg="mod">
          <ac:chgData name="Gillian Galford" userId="S::ggalford@uvm.edu::7b9fc8dd-21d8-4e3d-8c4a-b706e027639e" providerId="AD" clId="Web-{7EE77279-79DC-ED9F-F571-DB3BFC049FD0}" dt="2026-09-15T18:51:52.358" v="8" actId="20577"/>
          <ac:spMkLst>
            <pc:docMk/>
            <pc:sldMk cId="2441441995" sldId="316"/>
            <ac:spMk id="4" creationId="{AB54EEE2-20CF-9D1D-87B5-BFF3A94F232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DFEC3F-CA95-774B-A084-8513D32CF312}"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1B3BD-97C9-6447-9D2B-E183E22BC502}" type="slidenum">
              <a:rPr lang="en-US" smtClean="0"/>
              <a:t>‹#›</a:t>
            </a:fld>
            <a:endParaRPr lang="en-US"/>
          </a:p>
        </p:txBody>
      </p:sp>
    </p:spTree>
    <p:extLst>
      <p:ext uri="{BB962C8B-B14F-4D97-AF65-F5344CB8AC3E}">
        <p14:creationId xmlns:p14="http://schemas.microsoft.com/office/powerpoint/2010/main" val="3926404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C1B3BD-97C9-6447-9D2B-E183E22BC502}" type="slidenum">
              <a:rPr lang="en-US" smtClean="0"/>
              <a:t>6</a:t>
            </a:fld>
            <a:endParaRPr lang="en-US"/>
          </a:p>
        </p:txBody>
      </p:sp>
    </p:spTree>
    <p:extLst>
      <p:ext uri="{BB962C8B-B14F-4D97-AF65-F5344CB8AC3E}">
        <p14:creationId xmlns:p14="http://schemas.microsoft.com/office/powerpoint/2010/main" val="1242531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C1B3BD-97C9-6447-9D2B-E183E22BC502}" type="slidenum">
              <a:rPr lang="en-US" smtClean="0"/>
              <a:t>13</a:t>
            </a:fld>
            <a:endParaRPr lang="en-US"/>
          </a:p>
        </p:txBody>
      </p:sp>
    </p:spTree>
    <p:extLst>
      <p:ext uri="{BB962C8B-B14F-4D97-AF65-F5344CB8AC3E}">
        <p14:creationId xmlns:p14="http://schemas.microsoft.com/office/powerpoint/2010/main" val="1584604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C1B3BD-97C9-6447-9D2B-E183E22BC502}" type="slidenum">
              <a:rPr lang="en-US" smtClean="0"/>
              <a:t>14</a:t>
            </a:fld>
            <a:endParaRPr lang="en-US"/>
          </a:p>
        </p:txBody>
      </p:sp>
    </p:spTree>
    <p:extLst>
      <p:ext uri="{BB962C8B-B14F-4D97-AF65-F5344CB8AC3E}">
        <p14:creationId xmlns:p14="http://schemas.microsoft.com/office/powerpoint/2010/main" val="1073923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C1B3BD-97C9-6447-9D2B-E183E22BC502}" type="slidenum">
              <a:rPr lang="en-US" smtClean="0"/>
              <a:t>18</a:t>
            </a:fld>
            <a:endParaRPr lang="en-US"/>
          </a:p>
        </p:txBody>
      </p:sp>
    </p:spTree>
    <p:extLst>
      <p:ext uri="{BB962C8B-B14F-4D97-AF65-F5344CB8AC3E}">
        <p14:creationId xmlns:p14="http://schemas.microsoft.com/office/powerpoint/2010/main" val="27996124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Green)">
    <p:spTree>
      <p:nvGrpSpPr>
        <p:cNvPr id="1" name=""/>
        <p:cNvGrpSpPr/>
        <p:nvPr/>
      </p:nvGrpSpPr>
      <p:grpSpPr>
        <a:xfrm>
          <a:off x="0" y="0"/>
          <a:ext cx="0" cy="0"/>
          <a:chOff x="0" y="0"/>
          <a:chExt cx="0" cy="0"/>
        </a:xfrm>
      </p:grpSpPr>
      <p:pic>
        <p:nvPicPr>
          <p:cNvPr id="8" name="Picture 7" descr="University of Vermont logo: A dark green letter V outlined by a white shield and the text University of Vermont">
            <a:extLst>
              <a:ext uri="{FF2B5EF4-FFF2-40B4-BE49-F238E27FC236}">
                <a16:creationId xmlns:a16="http://schemas.microsoft.com/office/drawing/2014/main" id="{1708A8B4-B8CB-E276-4D3B-3C043C31F07A}"/>
              </a:ext>
            </a:extLst>
          </p:cNvPr>
          <p:cNvPicPr>
            <a:picLocks noChangeAspect="1"/>
          </p:cNvPicPr>
          <p:nvPr userDrawn="1"/>
        </p:nvPicPr>
        <p:blipFill>
          <a:blip r:embed="rId2"/>
          <a:stretch>
            <a:fillRect/>
          </a:stretch>
        </p:blipFill>
        <p:spPr>
          <a:xfrm>
            <a:off x="706388" y="6152528"/>
            <a:ext cx="1274769" cy="410198"/>
          </a:xfrm>
          <a:prstGeom prst="rect">
            <a:avLst/>
          </a:prstGeom>
        </p:spPr>
      </p:pic>
      <p:sp>
        <p:nvSpPr>
          <p:cNvPr id="9" name="Title 1">
            <a:extLst>
              <a:ext uri="{FF2B5EF4-FFF2-40B4-BE49-F238E27FC236}">
                <a16:creationId xmlns:a16="http://schemas.microsoft.com/office/drawing/2014/main" id="{395A18F0-FC8F-95A3-9A8D-90030BA79E3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Lora SemiBold" pitchFamily="2" charset="77"/>
                <a:ea typeface="Frank Ruhl Libre" pitchFamily="2" charset="-79"/>
                <a:cs typeface="Frank Ruhl Libre" pitchFamily="2" charset="-79"/>
              </a:defRPr>
            </a:lvl1pPr>
          </a:lstStyle>
          <a:p>
            <a:r>
              <a:rPr lang="en-US"/>
              <a:t>Two-Line</a:t>
            </a:r>
            <a:br>
              <a:rPr lang="en-US"/>
            </a:br>
            <a:r>
              <a:rPr lang="en-US"/>
              <a:t>Presentation Title</a:t>
            </a:r>
          </a:p>
        </p:txBody>
      </p:sp>
      <p:sp>
        <p:nvSpPr>
          <p:cNvPr id="10" name="Subtitle 2">
            <a:extLst>
              <a:ext uri="{FF2B5EF4-FFF2-40B4-BE49-F238E27FC236}">
                <a16:creationId xmlns:a16="http://schemas.microsoft.com/office/drawing/2014/main" id="{E3060F00-57CF-9E7F-120E-C2581F73AE50}"/>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Century Gothic" panose="020B0502020202020204" pitchFamily="34" charset="0"/>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8837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hit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5F0F341-E203-2453-86F4-AA75ACDBD101}"/>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3E3FF0E-8BD7-B152-9E7A-09DAD3497E92}"/>
              </a:ext>
            </a:extLst>
          </p:cNvPr>
          <p:cNvPicPr>
            <a:picLocks noChangeAspect="1"/>
          </p:cNvPicPr>
          <p:nvPr userDrawn="1"/>
        </p:nvPicPr>
        <p:blipFill>
          <a:blip r:embed="rId2"/>
          <a:srcRect/>
          <a:stretch/>
        </p:blipFill>
        <p:spPr>
          <a:xfrm>
            <a:off x="4935" y="1"/>
            <a:ext cx="12187065" cy="6857999"/>
          </a:xfrm>
          <a:prstGeom prst="rect">
            <a:avLst/>
          </a:prstGeom>
        </p:spPr>
      </p:pic>
      <p:sp>
        <p:nvSpPr>
          <p:cNvPr id="11" name="Title 1">
            <a:extLst>
              <a:ext uri="{FF2B5EF4-FFF2-40B4-BE49-F238E27FC236}">
                <a16:creationId xmlns:a16="http://schemas.microsoft.com/office/drawing/2014/main" id="{290E2E53-F98C-94D4-8878-D4A38289367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Lora SemiBold" pitchFamily="2" charset="77"/>
                <a:ea typeface="Frank Ruhl Libre" pitchFamily="2" charset="-79"/>
                <a:cs typeface="Frank Ruhl Libre" pitchFamily="2" charset="-79"/>
              </a:defRPr>
            </a:lvl1pPr>
          </a:lstStyle>
          <a:p>
            <a:r>
              <a:rPr lang="en-US"/>
              <a:t>Two-Line</a:t>
            </a:r>
            <a:br>
              <a:rPr lang="en-US"/>
            </a:br>
            <a:r>
              <a:rPr lang="en-US"/>
              <a:t>Presentation Title</a:t>
            </a:r>
          </a:p>
        </p:txBody>
      </p:sp>
      <p:pic>
        <p:nvPicPr>
          <p:cNvPr id="13" name="Picture 12" descr="University of Vermont logo: A white letter V outlined by a dark green shield and the text University of Vermont">
            <a:extLst>
              <a:ext uri="{FF2B5EF4-FFF2-40B4-BE49-F238E27FC236}">
                <a16:creationId xmlns:a16="http://schemas.microsoft.com/office/drawing/2014/main" id="{1119646F-3453-874F-B0E4-6B92EE096207}"/>
              </a:ext>
            </a:extLst>
          </p:cNvPr>
          <p:cNvPicPr>
            <a:picLocks noChangeAspect="1"/>
          </p:cNvPicPr>
          <p:nvPr userDrawn="1"/>
        </p:nvPicPr>
        <p:blipFill>
          <a:blip r:embed="rId3"/>
          <a:srcRect/>
          <a:stretch/>
        </p:blipFill>
        <p:spPr>
          <a:xfrm>
            <a:off x="706388" y="6152528"/>
            <a:ext cx="1274769" cy="410197"/>
          </a:xfrm>
          <a:prstGeom prst="rect">
            <a:avLst/>
          </a:prstGeom>
        </p:spPr>
      </p:pic>
      <p:sp>
        <p:nvSpPr>
          <p:cNvPr id="2" name="Subtitle 2">
            <a:extLst>
              <a:ext uri="{FF2B5EF4-FFF2-40B4-BE49-F238E27FC236}">
                <a16:creationId xmlns:a16="http://schemas.microsoft.com/office/drawing/2014/main" id="{AB2C0948-CB90-B0DC-F06D-B444CA538A52}"/>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Century Gothic" panose="020B0502020202020204" pitchFamily="34" charset="0"/>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595849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Green)">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D54CA6A-FAB6-8BEC-3B15-E63C27885899}"/>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Lora SemiBold" pitchFamily="2" charset="77"/>
                <a:ea typeface="Frank Ruhl Libre" pitchFamily="2" charset="-79"/>
                <a:cs typeface="Frank Ruhl Libre" pitchFamily="2" charset="-79"/>
              </a:defRPr>
            </a:lvl1pPr>
          </a:lstStyle>
          <a:p>
            <a:r>
              <a:rPr lang="en-US"/>
              <a:t>Section Header</a:t>
            </a:r>
          </a:p>
        </p:txBody>
      </p:sp>
      <p:pic>
        <p:nvPicPr>
          <p:cNvPr id="8" name="Picture 7" descr="University of Vermont logo: A dark green letter V outlined by a white shield and the text University of Vermont">
            <a:extLst>
              <a:ext uri="{FF2B5EF4-FFF2-40B4-BE49-F238E27FC236}">
                <a16:creationId xmlns:a16="http://schemas.microsoft.com/office/drawing/2014/main" id="{31C91D99-D4A2-16B9-0F04-C6B9E89D0690}"/>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706389" y="6152528"/>
            <a:ext cx="1274766" cy="410197"/>
          </a:xfrm>
          <a:prstGeom prst="rect">
            <a:avLst/>
          </a:prstGeom>
        </p:spPr>
      </p:pic>
      <p:sp>
        <p:nvSpPr>
          <p:cNvPr id="2" name="Subtitle 2">
            <a:extLst>
              <a:ext uri="{FF2B5EF4-FFF2-40B4-BE49-F238E27FC236}">
                <a16:creationId xmlns:a16="http://schemas.microsoft.com/office/drawing/2014/main" id="{1DAB7374-13BC-0937-2362-154AA628BACB}"/>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Century Gothic" panose="020B0502020202020204" pitchFamily="34" charset="0"/>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08823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Break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F942A7-53B2-5F91-3643-A00826167592}"/>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02C4BC6-33AC-4C1B-BE79-B4B658E9EF7B}"/>
              </a:ext>
            </a:extLst>
          </p:cNvPr>
          <p:cNvPicPr>
            <a:picLocks noChangeAspect="1"/>
          </p:cNvPicPr>
          <p:nvPr userDrawn="1"/>
        </p:nvPicPr>
        <p:blipFill>
          <a:blip r:embed="rId2"/>
          <a:srcRect/>
          <a:stretch/>
        </p:blipFill>
        <p:spPr>
          <a:xfrm>
            <a:off x="-3883" y="1"/>
            <a:ext cx="12187065" cy="6857999"/>
          </a:xfrm>
          <a:prstGeom prst="rect">
            <a:avLst/>
          </a:prstGeom>
        </p:spPr>
      </p:pic>
      <p:sp>
        <p:nvSpPr>
          <p:cNvPr id="9" name="Title 1">
            <a:extLst>
              <a:ext uri="{FF2B5EF4-FFF2-40B4-BE49-F238E27FC236}">
                <a16:creationId xmlns:a16="http://schemas.microsoft.com/office/drawing/2014/main" id="{C1DD8DB1-55C6-5968-DF8A-421B03F59241}"/>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Lora SemiBold" pitchFamily="2" charset="77"/>
                <a:ea typeface="Frank Ruhl Libre" pitchFamily="2" charset="-79"/>
                <a:cs typeface="Frank Ruhl Libre" pitchFamily="2" charset="-79"/>
              </a:defRPr>
            </a:lvl1pPr>
          </a:lstStyle>
          <a:p>
            <a:r>
              <a:rPr lang="en-US"/>
              <a:t>Section Header</a:t>
            </a:r>
          </a:p>
        </p:txBody>
      </p:sp>
      <p:pic>
        <p:nvPicPr>
          <p:cNvPr id="11" name="Picture 10" descr="University of Vermont logo: A white letter V outlined by a dark green shield and the text University of Vermont">
            <a:extLst>
              <a:ext uri="{FF2B5EF4-FFF2-40B4-BE49-F238E27FC236}">
                <a16:creationId xmlns:a16="http://schemas.microsoft.com/office/drawing/2014/main" id="{88E39C40-3A42-C612-AB1B-DD8211B4E377}"/>
              </a:ext>
            </a:extLst>
          </p:cNvPr>
          <p:cNvPicPr>
            <a:picLocks noChangeAspect="1"/>
          </p:cNvPicPr>
          <p:nvPr userDrawn="1"/>
        </p:nvPicPr>
        <p:blipFill>
          <a:blip r:embed="rId3"/>
          <a:srcRect/>
          <a:stretch/>
        </p:blipFill>
        <p:spPr>
          <a:xfrm>
            <a:off x="706388" y="6152528"/>
            <a:ext cx="1274769" cy="410197"/>
          </a:xfrm>
          <a:prstGeom prst="rect">
            <a:avLst/>
          </a:prstGeom>
        </p:spPr>
      </p:pic>
      <p:sp>
        <p:nvSpPr>
          <p:cNvPr id="4" name="Subtitle 2">
            <a:extLst>
              <a:ext uri="{FF2B5EF4-FFF2-40B4-BE49-F238E27FC236}">
                <a16:creationId xmlns:a16="http://schemas.microsoft.com/office/drawing/2014/main" id="{E3748863-D2A7-E7F6-D3D6-854414498C1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Century Gothic" panose="020B0502020202020204" pitchFamily="34" charset="0"/>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07350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Break (Imag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534BAA4-5309-5B83-E0D9-66E735B3847C}"/>
              </a:ext>
            </a:extLst>
          </p:cNvPr>
          <p:cNvGrpSpPr/>
          <p:nvPr userDrawn="1"/>
        </p:nvGrpSpPr>
        <p:grpSpPr>
          <a:xfrm>
            <a:off x="-5477" y="-108155"/>
            <a:ext cx="12202951" cy="2424318"/>
            <a:chOff x="-300625" y="-108155"/>
            <a:chExt cx="12703214" cy="2424318"/>
          </a:xfrm>
        </p:grpSpPr>
        <p:sp>
          <p:nvSpPr>
            <p:cNvPr id="5" name="Rectangle 4">
              <a:extLst>
                <a:ext uri="{FF2B5EF4-FFF2-40B4-BE49-F238E27FC236}">
                  <a16:creationId xmlns:a16="http://schemas.microsoft.com/office/drawing/2014/main" id="{EFCE9288-77EA-4A16-EB6C-62FA4464A11B}"/>
                </a:ext>
              </a:extLst>
            </p:cNvPr>
            <p:cNvSpPr/>
            <p:nvPr userDrawn="1"/>
          </p:nvSpPr>
          <p:spPr>
            <a:xfrm>
              <a:off x="-300625" y="-108155"/>
              <a:ext cx="12703214" cy="2287334"/>
            </a:xfrm>
            <a:prstGeom prst="rect">
              <a:avLst/>
            </a:prstGeom>
            <a:solidFill>
              <a:srgbClr val="1547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3438170-238B-A0FF-E49B-A59F1281371C}"/>
                </a:ext>
              </a:extLst>
            </p:cNvPr>
            <p:cNvSpPr/>
            <p:nvPr userDrawn="1"/>
          </p:nvSpPr>
          <p:spPr>
            <a:xfrm flipV="1">
              <a:off x="-300625" y="2179179"/>
              <a:ext cx="12703214" cy="136984"/>
            </a:xfrm>
            <a:prstGeom prst="rect">
              <a:avLst/>
            </a:prstGeom>
            <a:solidFill>
              <a:srgbClr val="FFD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Subtitle 2">
            <a:extLst>
              <a:ext uri="{FF2B5EF4-FFF2-40B4-BE49-F238E27FC236}">
                <a16:creationId xmlns:a16="http://schemas.microsoft.com/office/drawing/2014/main" id="{80AED746-76AB-01EF-A1B4-D421586CD4E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0" i="0">
                <a:solidFill>
                  <a:schemeClr val="bg1"/>
                </a:solidFill>
                <a:latin typeface="Poppins Medium" pitchFamily="2" charset="77"/>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icture Placeholder 7">
            <a:extLst>
              <a:ext uri="{FF2B5EF4-FFF2-40B4-BE49-F238E27FC236}">
                <a16:creationId xmlns:a16="http://schemas.microsoft.com/office/drawing/2014/main" id="{2331BA53-B0E3-1E4D-37DC-C82AF7B04169}"/>
              </a:ext>
            </a:extLst>
          </p:cNvPr>
          <p:cNvSpPr>
            <a:spLocks noGrp="1"/>
          </p:cNvSpPr>
          <p:nvPr>
            <p:ph type="pic" sz="quarter" idx="14"/>
          </p:nvPr>
        </p:nvSpPr>
        <p:spPr>
          <a:xfrm>
            <a:off x="0" y="2316163"/>
            <a:ext cx="12192000" cy="454183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6" name="Text Placeholder 5">
            <a:extLst>
              <a:ext uri="{FF2B5EF4-FFF2-40B4-BE49-F238E27FC236}">
                <a16:creationId xmlns:a16="http://schemas.microsoft.com/office/drawing/2014/main" id="{91807679-9261-6A01-19FF-4EB85659F77C}"/>
              </a:ext>
            </a:extLst>
          </p:cNvPr>
          <p:cNvSpPr>
            <a:spLocks noGrp="1"/>
          </p:cNvSpPr>
          <p:nvPr>
            <p:ph type="body" sz="quarter" idx="15" hasCustomPrompt="1"/>
          </p:nvPr>
        </p:nvSpPr>
        <p:spPr>
          <a:xfrm>
            <a:off x="703507" y="1148304"/>
            <a:ext cx="8967787" cy="727075"/>
          </a:xfrm>
          <a:prstGeom prst="rect">
            <a:avLst/>
          </a:prstGeom>
        </p:spPr>
        <p:txBody>
          <a:bodyPr anchor="b"/>
          <a:lstStyle>
            <a:lvl1pPr marL="0" indent="0" algn="l" defTabSz="914400" rtl="0" eaLnBrk="1" latinLnBrk="0" hangingPunct="1">
              <a:lnSpc>
                <a:spcPct val="90000"/>
              </a:lnSpc>
              <a:spcBef>
                <a:spcPct val="0"/>
              </a:spcBef>
              <a:buNone/>
              <a:defRPr lang="en-US" sz="6000" b="1" i="0" kern="1200" dirty="0">
                <a:solidFill>
                  <a:schemeClr val="bg1"/>
                </a:solidFill>
                <a:latin typeface="Lora SemiBold" pitchFamily="2" charset="77"/>
                <a:ea typeface="Frank Ruhl Libre" pitchFamily="2" charset="-79"/>
                <a:cs typeface="Frank Ruhl Libre" pitchFamily="2" charset="-79"/>
              </a:defRPr>
            </a:lvl1pPr>
            <a:lvl3pPr marL="914400" indent="0">
              <a:buNone/>
              <a:defRPr/>
            </a:lvl3pPr>
          </a:lstStyle>
          <a:p>
            <a:r>
              <a:rPr lang="en-US" b="1" i="0">
                <a:solidFill>
                  <a:schemeClr val="bg1"/>
                </a:solidFill>
                <a:latin typeface="Lora SemiBold" pitchFamily="2" charset="77"/>
              </a:rPr>
              <a:t>Section Header</a:t>
            </a:r>
          </a:p>
        </p:txBody>
      </p:sp>
    </p:spTree>
    <p:extLst>
      <p:ext uri="{BB962C8B-B14F-4D97-AF65-F5344CB8AC3E}">
        <p14:creationId xmlns:p14="http://schemas.microsoft.com/office/powerpoint/2010/main" val="630214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Green)">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528D95FE-0C9F-7EC9-03C1-2A3366D55427}"/>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2" name="Picture 1" descr="University of Vermont logo: A dark green letter V outlined by a white shield and the text University of Vermont">
            <a:extLst>
              <a:ext uri="{FF2B5EF4-FFF2-40B4-BE49-F238E27FC236}">
                <a16:creationId xmlns:a16="http://schemas.microsoft.com/office/drawing/2014/main" id="{5510C3E4-AB58-E4C7-F9A0-06A8C7C3D455}"/>
              </a:ext>
            </a:extLst>
          </p:cNvPr>
          <p:cNvPicPr>
            <a:picLocks noChangeAspect="1"/>
          </p:cNvPicPr>
          <p:nvPr userDrawn="1"/>
        </p:nvPicPr>
        <p:blipFill>
          <a:blip r:embed="rId2"/>
          <a:stretch>
            <a:fillRect/>
          </a:stretch>
        </p:blipFill>
        <p:spPr>
          <a:xfrm>
            <a:off x="706388" y="6152528"/>
            <a:ext cx="1274769" cy="410198"/>
          </a:xfrm>
          <a:prstGeom prst="rect">
            <a:avLst/>
          </a:prstGeom>
        </p:spPr>
      </p:pic>
      <p:sp>
        <p:nvSpPr>
          <p:cNvPr id="14" name="Title 1">
            <a:extLst>
              <a:ext uri="{FF2B5EF4-FFF2-40B4-BE49-F238E27FC236}">
                <a16:creationId xmlns:a16="http://schemas.microsoft.com/office/drawing/2014/main" id="{F07E0E46-4BEA-9194-149E-7C8D1E907B00}"/>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
        <p:nvSpPr>
          <p:cNvPr id="15" name="Text Placeholder 2">
            <a:extLst>
              <a:ext uri="{FF2B5EF4-FFF2-40B4-BE49-F238E27FC236}">
                <a16:creationId xmlns:a16="http://schemas.microsoft.com/office/drawing/2014/main" id="{89E56A5E-931A-0745-86BD-0CB49BB458B9}"/>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Tree>
    <p:extLst>
      <p:ext uri="{BB962C8B-B14F-4D97-AF65-F5344CB8AC3E}">
        <p14:creationId xmlns:p14="http://schemas.microsoft.com/office/powerpoint/2010/main" val="747859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Whit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C176074-C3BE-4A6E-B535-D9D93A5EB941}"/>
              </a:ext>
            </a:extLst>
          </p:cNvPr>
          <p:cNvGrpSpPr/>
          <p:nvPr userDrawn="1"/>
        </p:nvGrpSpPr>
        <p:grpSpPr>
          <a:xfrm>
            <a:off x="0" y="-7"/>
            <a:ext cx="12192000" cy="6858007"/>
            <a:chOff x="0" y="-7"/>
            <a:chExt cx="12192000" cy="6858007"/>
          </a:xfrm>
        </p:grpSpPr>
        <p:sp>
          <p:nvSpPr>
            <p:cNvPr id="4" name="Rectangle 3">
              <a:extLst>
                <a:ext uri="{FF2B5EF4-FFF2-40B4-BE49-F238E27FC236}">
                  <a16:creationId xmlns:a16="http://schemas.microsoft.com/office/drawing/2014/main" id="{A3AEDD0F-D865-DC86-D255-30A0C7FDDC14}"/>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0E8E13F-416A-95D0-9286-49ACD2BFBDAC}"/>
                </a:ext>
              </a:extLst>
            </p:cNvPr>
            <p:cNvPicPr>
              <a:picLocks noChangeAspect="1"/>
            </p:cNvPicPr>
            <p:nvPr userDrawn="1"/>
          </p:nvPicPr>
          <p:blipFill>
            <a:blip r:embed="rId2"/>
            <a:srcRect/>
            <a:stretch/>
          </p:blipFill>
          <p:spPr>
            <a:xfrm>
              <a:off x="4935" y="1"/>
              <a:ext cx="12187065" cy="6857999"/>
            </a:xfrm>
            <a:prstGeom prst="rect">
              <a:avLst/>
            </a:prstGeom>
          </p:spPr>
        </p:pic>
      </p:grpSp>
      <p:sp>
        <p:nvSpPr>
          <p:cNvPr id="8" name="Slide Number Placeholder 5">
            <a:extLst>
              <a:ext uri="{FF2B5EF4-FFF2-40B4-BE49-F238E27FC236}">
                <a16:creationId xmlns:a16="http://schemas.microsoft.com/office/drawing/2014/main" id="{528D95FE-0C9F-7EC9-03C1-2A3366D55427}"/>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2" name="Picture 1" descr="University of Vermont logo: A white letter V outlined by a dark green shield and the text University of Vermont">
            <a:extLst>
              <a:ext uri="{FF2B5EF4-FFF2-40B4-BE49-F238E27FC236}">
                <a16:creationId xmlns:a16="http://schemas.microsoft.com/office/drawing/2014/main" id="{5510C3E4-AB58-E4C7-F9A0-06A8C7C3D455}"/>
              </a:ext>
            </a:extLst>
          </p:cNvPr>
          <p:cNvPicPr>
            <a:picLocks noChangeAspect="1"/>
          </p:cNvPicPr>
          <p:nvPr userDrawn="1"/>
        </p:nvPicPr>
        <p:blipFill>
          <a:blip r:embed="rId3"/>
          <a:srcRect/>
          <a:stretch/>
        </p:blipFill>
        <p:spPr>
          <a:xfrm>
            <a:off x="706388" y="6152528"/>
            <a:ext cx="1274769" cy="410197"/>
          </a:xfrm>
          <a:prstGeom prst="rect">
            <a:avLst/>
          </a:prstGeom>
        </p:spPr>
      </p:pic>
      <p:sp>
        <p:nvSpPr>
          <p:cNvPr id="5" name="Title 1">
            <a:extLst>
              <a:ext uri="{FF2B5EF4-FFF2-40B4-BE49-F238E27FC236}">
                <a16:creationId xmlns:a16="http://schemas.microsoft.com/office/drawing/2014/main" id="{BBC22E84-98C9-2268-3258-804D58610F4A}"/>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7" name="Text Placeholder 2">
            <a:extLst>
              <a:ext uri="{FF2B5EF4-FFF2-40B4-BE49-F238E27FC236}">
                <a16:creationId xmlns:a16="http://schemas.microsoft.com/office/drawing/2014/main" id="{DC22D6FC-18A3-95A5-DA37-A9E8F8584823}"/>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Tree>
    <p:extLst>
      <p:ext uri="{BB962C8B-B14F-4D97-AF65-F5344CB8AC3E}">
        <p14:creationId xmlns:p14="http://schemas.microsoft.com/office/powerpoint/2010/main" val="3240140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mple Text 2-Col (Gree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8"/>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2" spcCol="457200">
            <a:normAutofit/>
          </a:bodyPr>
          <a:lstStyle>
            <a:lvl1pPr marL="0" indent="0">
              <a:lnSpc>
                <a:spcPct val="150000"/>
              </a:lnSpc>
              <a:spcBef>
                <a:spcPts val="1200"/>
              </a:spcBef>
              <a:buNone/>
              <a:defRPr sz="18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pic>
        <p:nvPicPr>
          <p:cNvPr id="8" name="Picture 7" descr="University of Vermont logo: A dark green letter V outlined by a white shield and the text University of Vermont">
            <a:extLst>
              <a:ext uri="{FF2B5EF4-FFF2-40B4-BE49-F238E27FC236}">
                <a16:creationId xmlns:a16="http://schemas.microsoft.com/office/drawing/2014/main" id="{752BE84D-7D32-7DBC-8BA3-73C79A2AFAF9}"/>
              </a:ext>
            </a:extLst>
          </p:cNvPr>
          <p:cNvPicPr>
            <a:picLocks noChangeAspect="1"/>
          </p:cNvPicPr>
          <p:nvPr userDrawn="1"/>
        </p:nvPicPr>
        <p:blipFill>
          <a:blip r:embed="rId3"/>
          <a:srcRect/>
          <a:stretch/>
        </p:blipFill>
        <p:spPr>
          <a:xfrm>
            <a:off x="706389" y="6152528"/>
            <a:ext cx="1274766" cy="410197"/>
          </a:xfrm>
          <a:prstGeom prst="rect">
            <a:avLst/>
          </a:prstGeom>
        </p:spPr>
      </p:pic>
      <p:sp>
        <p:nvSpPr>
          <p:cNvPr id="14" name="Slide Number Placeholder 5">
            <a:extLst>
              <a:ext uri="{FF2B5EF4-FFF2-40B4-BE49-F238E27FC236}">
                <a16:creationId xmlns:a16="http://schemas.microsoft.com/office/drawing/2014/main" id="{EC07A45B-F0EF-3DA2-AC14-356368C25050}"/>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Tree>
    <p:extLst>
      <p:ext uri="{BB962C8B-B14F-4D97-AF65-F5344CB8AC3E}">
        <p14:creationId xmlns:p14="http://schemas.microsoft.com/office/powerpoint/2010/main" val="2326156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mple Text 2-Col (White)">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2" spcCol="457200">
            <a:normAutofit/>
          </a:bodyPr>
          <a:lstStyle>
            <a:lvl1pPr marL="0" indent="0">
              <a:lnSpc>
                <a:spcPct val="150000"/>
              </a:lnSpc>
              <a:spcBef>
                <a:spcPts val="1200"/>
              </a:spcBef>
              <a:buNone/>
              <a:defRPr sz="18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pic>
        <p:nvPicPr>
          <p:cNvPr id="8" name="Picture 7" descr="University of Vermont logo: A white letter V outlined by a dark green shield and the text University of Vermont">
            <a:extLst>
              <a:ext uri="{FF2B5EF4-FFF2-40B4-BE49-F238E27FC236}">
                <a16:creationId xmlns:a16="http://schemas.microsoft.com/office/drawing/2014/main" id="{752BE84D-7D32-7DBC-8BA3-73C79A2AFAF9}"/>
              </a:ext>
            </a:extLst>
          </p:cNvPr>
          <p:cNvPicPr>
            <a:picLocks noChangeAspect="1"/>
          </p:cNvPicPr>
          <p:nvPr userDrawn="1"/>
        </p:nvPicPr>
        <p:blipFill>
          <a:blip r:embed="rId3"/>
          <a:srcRect/>
          <a:stretch/>
        </p:blipFill>
        <p:spPr>
          <a:xfrm>
            <a:off x="706388" y="6152528"/>
            <a:ext cx="1274769" cy="410197"/>
          </a:xfrm>
          <a:prstGeom prst="rect">
            <a:avLst/>
          </a:prstGeom>
        </p:spPr>
      </p:pic>
      <p:sp>
        <p:nvSpPr>
          <p:cNvPr id="14" name="Slide Number Placeholder 5">
            <a:extLst>
              <a:ext uri="{FF2B5EF4-FFF2-40B4-BE49-F238E27FC236}">
                <a16:creationId xmlns:a16="http://schemas.microsoft.com/office/drawing/2014/main" id="{EC07A45B-F0EF-3DA2-AC14-356368C25050}"/>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Tree>
    <p:extLst>
      <p:ext uri="{BB962C8B-B14F-4D97-AF65-F5344CB8AC3E}">
        <p14:creationId xmlns:p14="http://schemas.microsoft.com/office/powerpoint/2010/main" val="2887658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 Image (Gree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8"/>
          </a:xfrm>
          <a:prstGeom prst="rect">
            <a:avLst/>
          </a:prstGeom>
        </p:spPr>
      </p:pic>
      <p:pic>
        <p:nvPicPr>
          <p:cNvPr id="8" name="Picture 7" descr="University of Vermont logo: A dark green letter V outlined by a white shield and the text University of Vermont">
            <a:extLst>
              <a:ext uri="{FF2B5EF4-FFF2-40B4-BE49-F238E27FC236}">
                <a16:creationId xmlns:a16="http://schemas.microsoft.com/office/drawing/2014/main" id="{752BE84D-7D32-7DBC-8BA3-73C79A2AFAF9}"/>
              </a:ext>
            </a:extLst>
          </p:cNvPr>
          <p:cNvPicPr>
            <a:picLocks noChangeAspect="1"/>
          </p:cNvPicPr>
          <p:nvPr userDrawn="1"/>
        </p:nvPicPr>
        <p:blipFill>
          <a:blip r:embed="rId3"/>
          <a:srcRect/>
          <a:stretch/>
        </p:blipFill>
        <p:spPr>
          <a:xfrm>
            <a:off x="706389" y="6152528"/>
            <a:ext cx="1274766" cy="410197"/>
          </a:xfrm>
          <a:prstGeom prst="rect">
            <a:avLst/>
          </a:prstGeom>
        </p:spPr>
      </p:pic>
      <p:sp>
        <p:nvSpPr>
          <p:cNvPr id="14" name="Slide Number Placeholder 5">
            <a:extLst>
              <a:ext uri="{FF2B5EF4-FFF2-40B4-BE49-F238E27FC236}">
                <a16:creationId xmlns:a16="http://schemas.microsoft.com/office/drawing/2014/main" id="{EC07A45B-F0EF-3DA2-AC14-356368C25050}"/>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4" name="Text Placeholder 2">
            <a:extLst>
              <a:ext uri="{FF2B5EF4-FFF2-40B4-BE49-F238E27FC236}">
                <a16:creationId xmlns:a16="http://schemas.microsoft.com/office/drawing/2014/main" id="{8648CB17-E783-66E0-780D-59D5D39A5A93}"/>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Tree>
    <p:extLst>
      <p:ext uri="{BB962C8B-B14F-4D97-AF65-F5344CB8AC3E}">
        <p14:creationId xmlns:p14="http://schemas.microsoft.com/office/powerpoint/2010/main" val="1880071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 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stretch>
            <a:fillRect/>
          </a:stretch>
        </p:blipFill>
        <p:spPr>
          <a:xfrm>
            <a:off x="845945" y="6121747"/>
            <a:ext cx="1698423" cy="429376"/>
          </a:xfrm>
          <a:prstGeom prst="rect">
            <a:avLst/>
          </a:prstGeom>
        </p:spPr>
      </p:pic>
      <p:pic>
        <p:nvPicPr>
          <p:cNvPr id="8" name="Picture 7" descr="University of Vermont logo: A white letter V outlined by a dark green shield and the text University of Vermont">
            <a:extLst>
              <a:ext uri="{FF2B5EF4-FFF2-40B4-BE49-F238E27FC236}">
                <a16:creationId xmlns:a16="http://schemas.microsoft.com/office/drawing/2014/main" id="{752BE84D-7D32-7DBC-8BA3-73C79A2AFAF9}"/>
              </a:ext>
            </a:extLst>
          </p:cNvPr>
          <p:cNvPicPr>
            <a:picLocks noChangeAspect="1"/>
          </p:cNvPicPr>
          <p:nvPr userDrawn="1"/>
        </p:nvPicPr>
        <p:blipFill>
          <a:blip r:embed="rId4"/>
          <a:srcRect/>
          <a:stretch/>
        </p:blipFill>
        <p:spPr>
          <a:xfrm>
            <a:off x="706388" y="6152528"/>
            <a:ext cx="1274769" cy="410197"/>
          </a:xfrm>
          <a:prstGeom prst="rect">
            <a:avLst/>
          </a:prstGeom>
        </p:spPr>
      </p:pic>
      <p:sp>
        <p:nvSpPr>
          <p:cNvPr id="14" name="Slide Number Placeholder 5">
            <a:extLst>
              <a:ext uri="{FF2B5EF4-FFF2-40B4-BE49-F238E27FC236}">
                <a16:creationId xmlns:a16="http://schemas.microsoft.com/office/drawing/2014/main" id="{EC07A45B-F0EF-3DA2-AC14-356368C25050}"/>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7" name="Text Placeholder 2">
            <a:extLst>
              <a:ext uri="{FF2B5EF4-FFF2-40B4-BE49-F238E27FC236}">
                <a16:creationId xmlns:a16="http://schemas.microsoft.com/office/drawing/2014/main" id="{54C8F0D7-5E83-909E-4402-925EBD5FFE9A}"/>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Tree>
    <p:extLst>
      <p:ext uri="{BB962C8B-B14F-4D97-AF65-F5344CB8AC3E}">
        <p14:creationId xmlns:p14="http://schemas.microsoft.com/office/powerpoint/2010/main" val="2247630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 Multi-Image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D2CFC7-F21C-E068-FACC-F3E8C2AC6F56}"/>
              </a:ext>
            </a:extLst>
          </p:cNvPr>
          <p:cNvPicPr>
            <a:picLocks noChangeAspect="1"/>
          </p:cNvPicPr>
          <p:nvPr userDrawn="1"/>
        </p:nvPicPr>
        <p:blipFill>
          <a:blip r:embed="rId2"/>
          <a:srcRect/>
          <a:stretch/>
        </p:blipFill>
        <p:spPr>
          <a:xfrm>
            <a:off x="-3882" y="1"/>
            <a:ext cx="12187063" cy="6857998"/>
          </a:xfrm>
          <a:prstGeom prst="rect">
            <a:avLst/>
          </a:prstGeom>
        </p:spPr>
      </p:pic>
      <p:pic>
        <p:nvPicPr>
          <p:cNvPr id="8" name="Picture 7" descr="University of Vermont logo: A dark green letter V outlined by a white shield and the text University of Vermont">
            <a:extLst>
              <a:ext uri="{FF2B5EF4-FFF2-40B4-BE49-F238E27FC236}">
                <a16:creationId xmlns:a16="http://schemas.microsoft.com/office/drawing/2014/main" id="{752BE84D-7D32-7DBC-8BA3-73C79A2AFAF9}"/>
              </a:ext>
            </a:extLst>
          </p:cNvPr>
          <p:cNvPicPr>
            <a:picLocks noChangeAspect="1"/>
          </p:cNvPicPr>
          <p:nvPr userDrawn="1"/>
        </p:nvPicPr>
        <p:blipFill>
          <a:blip r:embed="rId3"/>
          <a:srcRect/>
          <a:stretch/>
        </p:blipFill>
        <p:spPr>
          <a:xfrm>
            <a:off x="706389" y="6152528"/>
            <a:ext cx="1274766" cy="410197"/>
          </a:xfrm>
          <a:prstGeom prst="rect">
            <a:avLst/>
          </a:prstGeom>
        </p:spPr>
      </p:pic>
      <p:sp>
        <p:nvSpPr>
          <p:cNvPr id="14" name="Slide Number Placeholder 5">
            <a:extLst>
              <a:ext uri="{FF2B5EF4-FFF2-40B4-BE49-F238E27FC236}">
                <a16:creationId xmlns:a16="http://schemas.microsoft.com/office/drawing/2014/main" id="{EC07A45B-F0EF-3DA2-AC14-356368C25050}"/>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5" name="Text Placeholder 2">
            <a:extLst>
              <a:ext uri="{FF2B5EF4-FFF2-40B4-BE49-F238E27FC236}">
                <a16:creationId xmlns:a16="http://schemas.microsoft.com/office/drawing/2014/main" id="{9630D3A8-E7DF-29AB-7626-150B9E893D35}"/>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Tree>
    <p:extLst>
      <p:ext uri="{BB962C8B-B14F-4D97-AF65-F5344CB8AC3E}">
        <p14:creationId xmlns:p14="http://schemas.microsoft.com/office/powerpoint/2010/main" val="3486512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 Multi-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8819"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stretch>
            <a:fillRect/>
          </a:stretch>
        </p:blipFill>
        <p:spPr>
          <a:xfrm>
            <a:off x="845945" y="6121747"/>
            <a:ext cx="1698423" cy="429376"/>
          </a:xfrm>
          <a:prstGeom prst="rect">
            <a:avLst/>
          </a:prstGeom>
        </p:spPr>
      </p:pic>
      <p:pic>
        <p:nvPicPr>
          <p:cNvPr id="8" name="Picture 7" descr="University of Vermont logo: A white letter V outlined by a dark green shield and the text University of Vermont">
            <a:extLst>
              <a:ext uri="{FF2B5EF4-FFF2-40B4-BE49-F238E27FC236}">
                <a16:creationId xmlns:a16="http://schemas.microsoft.com/office/drawing/2014/main" id="{752BE84D-7D32-7DBC-8BA3-73C79A2AFAF9}"/>
              </a:ext>
            </a:extLst>
          </p:cNvPr>
          <p:cNvPicPr>
            <a:picLocks noChangeAspect="1"/>
          </p:cNvPicPr>
          <p:nvPr userDrawn="1"/>
        </p:nvPicPr>
        <p:blipFill>
          <a:blip r:embed="rId4"/>
          <a:srcRect/>
          <a:stretch/>
        </p:blipFill>
        <p:spPr>
          <a:xfrm>
            <a:off x="706388" y="6152528"/>
            <a:ext cx="1274769" cy="410197"/>
          </a:xfrm>
          <a:prstGeom prst="rect">
            <a:avLst/>
          </a:prstGeom>
        </p:spPr>
      </p:pic>
      <p:sp>
        <p:nvSpPr>
          <p:cNvPr id="14" name="Slide Number Placeholder 5">
            <a:extLst>
              <a:ext uri="{FF2B5EF4-FFF2-40B4-BE49-F238E27FC236}">
                <a16:creationId xmlns:a16="http://schemas.microsoft.com/office/drawing/2014/main" id="{EC07A45B-F0EF-3DA2-AC14-356368C25050}"/>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5" name="Text Placeholder 2">
            <a:extLst>
              <a:ext uri="{FF2B5EF4-FFF2-40B4-BE49-F238E27FC236}">
                <a16:creationId xmlns:a16="http://schemas.microsoft.com/office/drawing/2014/main" id="{66C9D6F0-A494-7697-828F-653B8AD3284F}"/>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Tree>
    <p:extLst>
      <p:ext uri="{BB962C8B-B14F-4D97-AF65-F5344CB8AC3E}">
        <p14:creationId xmlns:p14="http://schemas.microsoft.com/office/powerpoint/2010/main" val="951456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dark green letter V outlined by a white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tretch>
            <a:fillRect/>
          </a:stretch>
        </p:blipFill>
        <p:spPr>
          <a:xfrm>
            <a:off x="706388" y="6152528"/>
            <a:ext cx="1274769" cy="410198"/>
          </a:xfrm>
          <a:prstGeom prst="rect">
            <a:avLst/>
          </a:prstGeom>
        </p:spPr>
      </p:pic>
    </p:spTree>
    <p:extLst>
      <p:ext uri="{BB962C8B-B14F-4D97-AF65-F5344CB8AC3E}">
        <p14:creationId xmlns:p14="http://schemas.microsoft.com/office/powerpoint/2010/main" val="2862597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 Text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458E088-937D-DB10-8677-BDC43DBB2E50}"/>
              </a:ext>
            </a:extLst>
          </p:cNvPr>
          <p:cNvGrpSpPr/>
          <p:nvPr userDrawn="1"/>
        </p:nvGrpSpPr>
        <p:grpSpPr>
          <a:xfrm>
            <a:off x="-3882" y="-1"/>
            <a:ext cx="12187063" cy="6858001"/>
            <a:chOff x="-3882" y="-1"/>
            <a:chExt cx="12187063" cy="6858001"/>
          </a:xfrm>
        </p:grpSpPr>
        <p:sp>
          <p:nvSpPr>
            <p:cNvPr id="4" name="Rectangle 3">
              <a:extLst>
                <a:ext uri="{FF2B5EF4-FFF2-40B4-BE49-F238E27FC236}">
                  <a16:creationId xmlns:a16="http://schemas.microsoft.com/office/drawing/2014/main" id="{965D2242-DC62-B263-BECE-3ED661FB98E4}"/>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F73F951-8E3E-6E66-C5D1-3372B6EF7B07}"/>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white letter V outlined by a dark green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rcRect/>
          <a:stretch/>
        </p:blipFill>
        <p:spPr>
          <a:xfrm>
            <a:off x="706388" y="6152528"/>
            <a:ext cx="1274769" cy="410197"/>
          </a:xfrm>
          <a:prstGeom prst="rect">
            <a:avLst/>
          </a:prstGeom>
        </p:spPr>
      </p:pic>
    </p:spTree>
    <p:extLst>
      <p:ext uri="{BB962C8B-B14F-4D97-AF65-F5344CB8AC3E}">
        <p14:creationId xmlns:p14="http://schemas.microsoft.com/office/powerpoint/2010/main" val="3329358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dark green letter V outlined by a white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tretch>
            <a:fillRect/>
          </a:stretch>
        </p:blipFill>
        <p:spPr>
          <a:xfrm>
            <a:off x="706388" y="6152528"/>
            <a:ext cx="1274769" cy="410198"/>
          </a:xfrm>
          <a:prstGeom prst="rect">
            <a:avLst/>
          </a:prstGeom>
        </p:spPr>
      </p:pic>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404080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 IMG + Text (White)">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527DC0B-667A-7C2A-A251-70BA5DB4E1C1}"/>
              </a:ext>
            </a:extLst>
          </p:cNvPr>
          <p:cNvGrpSpPr/>
          <p:nvPr userDrawn="1"/>
        </p:nvGrpSpPr>
        <p:grpSpPr>
          <a:xfrm>
            <a:off x="-3882" y="-1"/>
            <a:ext cx="12187063" cy="6858001"/>
            <a:chOff x="-3882" y="-1"/>
            <a:chExt cx="12187063" cy="6858001"/>
          </a:xfrm>
        </p:grpSpPr>
        <p:sp>
          <p:nvSpPr>
            <p:cNvPr id="9" name="Rectangle 8">
              <a:extLst>
                <a:ext uri="{FF2B5EF4-FFF2-40B4-BE49-F238E27FC236}">
                  <a16:creationId xmlns:a16="http://schemas.microsoft.com/office/drawing/2014/main" id="{7E5CE99F-5379-46BE-69C4-261A964D565C}"/>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726AABD-C0A5-40CB-D6B9-D61E51C9A8E8}"/>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white letter V outlined by a dark green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rcRect/>
          <a:stretch/>
        </p:blipFill>
        <p:spPr>
          <a:xfrm>
            <a:off x="706388" y="6152528"/>
            <a:ext cx="1274769" cy="410197"/>
          </a:xfrm>
          <a:prstGeom prst="rect">
            <a:avLst/>
          </a:prstGeom>
        </p:spPr>
      </p:pic>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363602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dark green letter V outlined by a white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tretch>
            <a:fillRect/>
          </a:stretch>
        </p:blipFill>
        <p:spPr>
          <a:xfrm>
            <a:off x="706388" y="6152528"/>
            <a:ext cx="1274769" cy="410198"/>
          </a:xfrm>
          <a:prstGeom prst="rect">
            <a:avLst/>
          </a:prstGeom>
        </p:spPr>
      </p:pic>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Tree>
    <p:extLst>
      <p:ext uri="{BB962C8B-B14F-4D97-AF65-F5344CB8AC3E}">
        <p14:creationId xmlns:p14="http://schemas.microsoft.com/office/powerpoint/2010/main" val="345726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 Text (Whi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95BC352-C1F2-5223-79A3-D1951D40320D}"/>
              </a:ext>
            </a:extLst>
          </p:cNvPr>
          <p:cNvGrpSpPr/>
          <p:nvPr userDrawn="1"/>
        </p:nvGrpSpPr>
        <p:grpSpPr>
          <a:xfrm>
            <a:off x="-3882" y="-1"/>
            <a:ext cx="12187063" cy="6858001"/>
            <a:chOff x="-3882" y="-1"/>
            <a:chExt cx="12187063" cy="6858001"/>
          </a:xfrm>
        </p:grpSpPr>
        <p:sp>
          <p:nvSpPr>
            <p:cNvPr id="11" name="Rectangle 10">
              <a:extLst>
                <a:ext uri="{FF2B5EF4-FFF2-40B4-BE49-F238E27FC236}">
                  <a16:creationId xmlns:a16="http://schemas.microsoft.com/office/drawing/2014/main" id="{28B49361-80AE-3695-3B7E-B660F898A78A}"/>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FF86AFD-E447-F877-521E-A273D2C0037D}"/>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white letter V outlined by a dark green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rcRect/>
          <a:stretch/>
        </p:blipFill>
        <p:spPr>
          <a:xfrm>
            <a:off x="706388" y="6152528"/>
            <a:ext cx="1274769" cy="410197"/>
          </a:xfrm>
          <a:prstGeom prst="rect">
            <a:avLst/>
          </a:prstGeom>
        </p:spPr>
      </p:pic>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Tree>
    <p:extLst>
      <p:ext uri="{BB962C8B-B14F-4D97-AF65-F5344CB8AC3E}">
        <p14:creationId xmlns:p14="http://schemas.microsoft.com/office/powerpoint/2010/main" val="4182594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dark green letter V outlined by a white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tretch>
            <a:fillRect/>
          </a:stretch>
        </p:blipFill>
        <p:spPr>
          <a:xfrm>
            <a:off x="706388" y="6152528"/>
            <a:ext cx="1274769" cy="410198"/>
          </a:xfrm>
          <a:prstGeom prst="rect">
            <a:avLst/>
          </a:prstGeom>
        </p:spPr>
      </p:pic>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Tree>
    <p:extLst>
      <p:ext uri="{BB962C8B-B14F-4D97-AF65-F5344CB8AC3E}">
        <p14:creationId xmlns:p14="http://schemas.microsoft.com/office/powerpoint/2010/main" val="28734383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 IMG + Text (Whit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73B932D-6ED8-EDE4-15F5-E32C52054725}"/>
              </a:ext>
            </a:extLst>
          </p:cNvPr>
          <p:cNvGrpSpPr/>
          <p:nvPr userDrawn="1"/>
        </p:nvGrpSpPr>
        <p:grpSpPr>
          <a:xfrm>
            <a:off x="-3882" y="-1"/>
            <a:ext cx="12187063" cy="6858001"/>
            <a:chOff x="-3882" y="-1"/>
            <a:chExt cx="12187063" cy="6858001"/>
          </a:xfrm>
        </p:grpSpPr>
        <p:sp>
          <p:nvSpPr>
            <p:cNvPr id="13" name="Rectangle 12">
              <a:extLst>
                <a:ext uri="{FF2B5EF4-FFF2-40B4-BE49-F238E27FC236}">
                  <a16:creationId xmlns:a16="http://schemas.microsoft.com/office/drawing/2014/main" id="{1ADE8DC6-AF10-3D74-7FCE-3F42609401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A906D59B-69B8-F059-A18C-88A2D486F7F6}"/>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white letter V outlined by a dark green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rcRect/>
          <a:stretch/>
        </p:blipFill>
        <p:spPr>
          <a:xfrm>
            <a:off x="706388" y="6152528"/>
            <a:ext cx="1274769" cy="410197"/>
          </a:xfrm>
          <a:prstGeom prst="rect">
            <a:avLst/>
          </a:prstGeom>
        </p:spPr>
      </p:pic>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Tree>
    <p:extLst>
      <p:ext uri="{BB962C8B-B14F-4D97-AF65-F5344CB8AC3E}">
        <p14:creationId xmlns:p14="http://schemas.microsoft.com/office/powerpoint/2010/main" val="3410661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 Image (Gree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srcRect/>
          <a:stretch/>
        </p:blipFill>
        <p:spPr>
          <a:xfrm>
            <a:off x="2466" y="0"/>
            <a:ext cx="12189532" cy="6859387"/>
          </a:xfrm>
          <a:prstGeom prst="rect">
            <a:avLst/>
          </a:prstGeom>
        </p:spPr>
      </p:pic>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a:t>Insert Picture</a:t>
            </a:r>
          </a:p>
        </p:txBody>
      </p:sp>
      <p:sp>
        <p:nvSpPr>
          <p:cNvPr id="7" name="Slide Number Placeholder 5">
            <a:extLst>
              <a:ext uri="{FF2B5EF4-FFF2-40B4-BE49-F238E27FC236}">
                <a16:creationId xmlns:a16="http://schemas.microsoft.com/office/drawing/2014/main" id="{8D13DEE4-9956-7FAE-3657-75B0A32A15CE}"/>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9" name="Picture 8" descr="University of Vermont logo: A dark green letter V outlined by a white shield and the text University of Vermont">
            <a:extLst>
              <a:ext uri="{FF2B5EF4-FFF2-40B4-BE49-F238E27FC236}">
                <a16:creationId xmlns:a16="http://schemas.microsoft.com/office/drawing/2014/main" id="{AE5191B3-610F-7417-1A61-25A34109842F}"/>
              </a:ext>
            </a:extLst>
          </p:cNvPr>
          <p:cNvPicPr>
            <a:picLocks noChangeAspect="1"/>
          </p:cNvPicPr>
          <p:nvPr userDrawn="1"/>
        </p:nvPicPr>
        <p:blipFill>
          <a:blip r:embed="rId3"/>
          <a:stretch>
            <a:fillRect/>
          </a:stretch>
        </p:blipFill>
        <p:spPr>
          <a:xfrm>
            <a:off x="706388" y="6152528"/>
            <a:ext cx="1274769" cy="410198"/>
          </a:xfrm>
          <a:prstGeom prst="rect">
            <a:avLst/>
          </a:prstGeom>
        </p:spPr>
      </p:pic>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Tree>
    <p:extLst>
      <p:ext uri="{BB962C8B-B14F-4D97-AF65-F5344CB8AC3E}">
        <p14:creationId xmlns:p14="http://schemas.microsoft.com/office/powerpoint/2010/main" val="28190278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 Image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61F406A-2269-3B0E-CBD1-4D9F348F5421}"/>
              </a:ext>
            </a:extLst>
          </p:cNvPr>
          <p:cNvGrpSpPr/>
          <p:nvPr userDrawn="1"/>
        </p:nvGrpSpPr>
        <p:grpSpPr>
          <a:xfrm>
            <a:off x="-3882" y="-1"/>
            <a:ext cx="12187063" cy="6858001"/>
            <a:chOff x="-3882" y="-1"/>
            <a:chExt cx="12187063" cy="6858001"/>
          </a:xfrm>
        </p:grpSpPr>
        <p:sp>
          <p:nvSpPr>
            <p:cNvPr id="3" name="Rectangle 2">
              <a:extLst>
                <a:ext uri="{FF2B5EF4-FFF2-40B4-BE49-F238E27FC236}">
                  <a16:creationId xmlns:a16="http://schemas.microsoft.com/office/drawing/2014/main" id="{8BCF1C66-3CE3-3AE1-4CA2-27394ECD6C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A9E27EF-C8DA-FA1B-7DBF-0AEEEBFC4956}"/>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a:t>Insert Picture</a:t>
            </a:r>
          </a:p>
        </p:txBody>
      </p:sp>
      <p:sp>
        <p:nvSpPr>
          <p:cNvPr id="7" name="Slide Number Placeholder 5">
            <a:extLst>
              <a:ext uri="{FF2B5EF4-FFF2-40B4-BE49-F238E27FC236}">
                <a16:creationId xmlns:a16="http://schemas.microsoft.com/office/drawing/2014/main" id="{8D13DEE4-9956-7FAE-3657-75B0A32A15CE}"/>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9" name="Picture 8" descr="University of Vermont logo: A white letter V outlined by a dark green shield and the text University of Vermont">
            <a:extLst>
              <a:ext uri="{FF2B5EF4-FFF2-40B4-BE49-F238E27FC236}">
                <a16:creationId xmlns:a16="http://schemas.microsoft.com/office/drawing/2014/main" id="{AE5191B3-610F-7417-1A61-25A34109842F}"/>
              </a:ext>
            </a:extLst>
          </p:cNvPr>
          <p:cNvPicPr>
            <a:picLocks noChangeAspect="1"/>
          </p:cNvPicPr>
          <p:nvPr userDrawn="1"/>
        </p:nvPicPr>
        <p:blipFill>
          <a:blip r:embed="rId3"/>
          <a:srcRect/>
          <a:stretch/>
        </p:blipFill>
        <p:spPr>
          <a:xfrm>
            <a:off x="706388" y="6152528"/>
            <a:ext cx="1274769" cy="410197"/>
          </a:xfrm>
          <a:prstGeom prst="rect">
            <a:avLst/>
          </a:prstGeom>
        </p:spPr>
      </p:pic>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Tree>
    <p:extLst>
      <p:ext uri="{BB962C8B-B14F-4D97-AF65-F5344CB8AC3E}">
        <p14:creationId xmlns:p14="http://schemas.microsoft.com/office/powerpoint/2010/main" val="7007065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meline (Gree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srcRect/>
          <a:stretch/>
        </p:blipFill>
        <p:spPr>
          <a:xfrm>
            <a:off x="2467" y="0"/>
            <a:ext cx="12189530" cy="6859387"/>
          </a:xfrm>
          <a:prstGeom prst="rect">
            <a:avLst/>
          </a:prstGeom>
        </p:spPr>
      </p:pic>
      <p:sp>
        <p:nvSpPr>
          <p:cNvPr id="7" name="Slide Number Placeholder 5">
            <a:extLst>
              <a:ext uri="{FF2B5EF4-FFF2-40B4-BE49-F238E27FC236}">
                <a16:creationId xmlns:a16="http://schemas.microsoft.com/office/drawing/2014/main" id="{8D13DEE4-9956-7FAE-3657-75B0A32A15CE}"/>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9" name="Picture 8" descr="University of Vermont logo: A dark green letter V outlined by a white shield and the text University of Vermont">
            <a:extLst>
              <a:ext uri="{FF2B5EF4-FFF2-40B4-BE49-F238E27FC236}">
                <a16:creationId xmlns:a16="http://schemas.microsoft.com/office/drawing/2014/main" id="{AE5191B3-610F-7417-1A61-25A34109842F}"/>
              </a:ext>
            </a:extLst>
          </p:cNvPr>
          <p:cNvPicPr>
            <a:picLocks noChangeAspect="1"/>
          </p:cNvPicPr>
          <p:nvPr userDrawn="1"/>
        </p:nvPicPr>
        <p:blipFill>
          <a:blip r:embed="rId3"/>
          <a:stretch>
            <a:fillRect/>
          </a:stretch>
        </p:blipFill>
        <p:spPr>
          <a:xfrm>
            <a:off x="706388" y="6152528"/>
            <a:ext cx="1274769" cy="410198"/>
          </a:xfrm>
          <a:prstGeom prst="rect">
            <a:avLst/>
          </a:prstGeom>
        </p:spPr>
      </p:pic>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FFD100"/>
                </a:solidFill>
                <a:latin typeface="Lora SemiBold" pitchFamily="2" charset="77"/>
              </a:defRPr>
            </a:lvl1pPr>
          </a:lstStyle>
          <a:p>
            <a:pPr lvl="0"/>
            <a:r>
              <a:rPr lang="en-US"/>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bg1"/>
                </a:solidFill>
                <a:latin typeface="Century Gothic" panose="020B0502020202020204" pitchFamily="34" charset="0"/>
              </a:defRPr>
            </a:lvl1pPr>
          </a:lstStyle>
          <a:p>
            <a:pPr lvl="0"/>
            <a:r>
              <a:rPr lang="en-US"/>
              <a:t>Information about the Date.</a:t>
            </a:r>
          </a:p>
        </p:txBody>
      </p:sp>
      <p:sp>
        <p:nvSpPr>
          <p:cNvPr id="23" name="Text Placeholder 19">
            <a:extLst>
              <a:ext uri="{FF2B5EF4-FFF2-40B4-BE49-F238E27FC236}">
                <a16:creationId xmlns:a16="http://schemas.microsoft.com/office/drawing/2014/main" id="{0FB04284-AA97-184F-DFE1-52ACA680ADB6}"/>
              </a:ext>
            </a:extLst>
          </p:cNvPr>
          <p:cNvSpPr>
            <a:spLocks noGrp="1"/>
          </p:cNvSpPr>
          <p:nvPr>
            <p:ph type="body" sz="quarter" idx="12" hasCustomPrompt="1"/>
          </p:nvPr>
        </p:nvSpPr>
        <p:spPr>
          <a:xfrm>
            <a:off x="7481594" y="2958346"/>
            <a:ext cx="1688531" cy="393700"/>
          </a:xfrm>
          <a:prstGeom prst="rect">
            <a:avLst/>
          </a:prstGeom>
        </p:spPr>
        <p:txBody>
          <a:bodyPr/>
          <a:lstStyle>
            <a:lvl1pPr marL="0" indent="0" algn="l">
              <a:buNone/>
              <a:defRPr b="1" i="0">
                <a:solidFill>
                  <a:srgbClr val="FFD100"/>
                </a:solidFill>
                <a:latin typeface="Lora SemiBold" pitchFamily="2" charset="77"/>
              </a:defRPr>
            </a:lvl1pPr>
          </a:lstStyle>
          <a:p>
            <a:pPr lvl="0"/>
            <a:r>
              <a:rPr lang="en-US"/>
              <a:t>20XX</a:t>
            </a:r>
          </a:p>
        </p:txBody>
      </p:sp>
      <p:sp>
        <p:nvSpPr>
          <p:cNvPr id="24" name="Text Placeholder 19">
            <a:extLst>
              <a:ext uri="{FF2B5EF4-FFF2-40B4-BE49-F238E27FC236}">
                <a16:creationId xmlns:a16="http://schemas.microsoft.com/office/drawing/2014/main" id="{B832DA12-5E88-E056-EAB1-C2D8F8200194}"/>
              </a:ext>
            </a:extLst>
          </p:cNvPr>
          <p:cNvSpPr>
            <a:spLocks noGrp="1"/>
          </p:cNvSpPr>
          <p:nvPr>
            <p:ph type="body" sz="quarter" idx="13" hasCustomPrompt="1"/>
          </p:nvPr>
        </p:nvSpPr>
        <p:spPr>
          <a:xfrm>
            <a:off x="7481594" y="1965523"/>
            <a:ext cx="1688531" cy="961073"/>
          </a:xfrm>
          <a:prstGeom prst="rect">
            <a:avLst/>
          </a:prstGeom>
        </p:spPr>
        <p:txBody>
          <a:bodyPr anchor="b"/>
          <a:lstStyle>
            <a:lvl1pPr marL="0" indent="0" algn="l">
              <a:buNone/>
              <a:defRPr sz="1400" b="0" i="0">
                <a:solidFill>
                  <a:schemeClr val="bg1"/>
                </a:solidFill>
                <a:latin typeface="Century Gothic" panose="020B0502020202020204" pitchFamily="34" charset="0"/>
              </a:defRPr>
            </a:lvl1pPr>
          </a:lstStyle>
          <a:p>
            <a:pPr lvl="0"/>
            <a:r>
              <a:rPr lang="en-US"/>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FFD100"/>
                </a:solidFill>
                <a:latin typeface="Lora SemiBold" pitchFamily="2" charset="77"/>
              </a:defRPr>
            </a:lvl1pPr>
          </a:lstStyle>
          <a:p>
            <a:pPr lvl="0"/>
            <a:r>
              <a:rPr lang="en-US"/>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bg1"/>
                </a:solidFill>
                <a:latin typeface="Century Gothic" panose="020B0502020202020204" pitchFamily="34" charset="0"/>
              </a:defRPr>
            </a:lvl1pPr>
          </a:lstStyle>
          <a:p>
            <a:pPr lvl="0"/>
            <a:r>
              <a:rPr lang="en-US"/>
              <a:t>Information about the Date.</a:t>
            </a:r>
          </a:p>
        </p:txBody>
      </p:sp>
      <p:sp>
        <p:nvSpPr>
          <p:cNvPr id="27" name="Text Placeholder 19">
            <a:extLst>
              <a:ext uri="{FF2B5EF4-FFF2-40B4-BE49-F238E27FC236}">
                <a16:creationId xmlns:a16="http://schemas.microsoft.com/office/drawing/2014/main" id="{8411A662-6C0B-32A5-5663-D8337FEAA193}"/>
              </a:ext>
            </a:extLst>
          </p:cNvPr>
          <p:cNvSpPr>
            <a:spLocks noGrp="1"/>
          </p:cNvSpPr>
          <p:nvPr>
            <p:ph type="body" sz="quarter" idx="16" hasCustomPrompt="1"/>
          </p:nvPr>
        </p:nvSpPr>
        <p:spPr>
          <a:xfrm>
            <a:off x="9933545" y="3866169"/>
            <a:ext cx="1688531" cy="393700"/>
          </a:xfrm>
          <a:prstGeom prst="rect">
            <a:avLst/>
          </a:prstGeom>
        </p:spPr>
        <p:txBody>
          <a:bodyPr/>
          <a:lstStyle>
            <a:lvl1pPr marL="0" indent="0" algn="l">
              <a:buNone/>
              <a:defRPr b="1" i="0">
                <a:solidFill>
                  <a:srgbClr val="FFD100"/>
                </a:solidFill>
                <a:latin typeface="Lora SemiBold" pitchFamily="2" charset="77"/>
              </a:defRPr>
            </a:lvl1pPr>
          </a:lstStyle>
          <a:p>
            <a:pPr lvl="0"/>
            <a:r>
              <a:rPr lang="en-US"/>
              <a:t>20XX</a:t>
            </a:r>
          </a:p>
        </p:txBody>
      </p:sp>
      <p:sp>
        <p:nvSpPr>
          <p:cNvPr id="28" name="Text Placeholder 19">
            <a:extLst>
              <a:ext uri="{FF2B5EF4-FFF2-40B4-BE49-F238E27FC236}">
                <a16:creationId xmlns:a16="http://schemas.microsoft.com/office/drawing/2014/main" id="{98E2C73D-F122-AEF6-5574-F631D3CD8B62}"/>
              </a:ext>
            </a:extLst>
          </p:cNvPr>
          <p:cNvSpPr>
            <a:spLocks noGrp="1"/>
          </p:cNvSpPr>
          <p:nvPr>
            <p:ph type="body" sz="quarter" idx="17" hasCustomPrompt="1"/>
          </p:nvPr>
        </p:nvSpPr>
        <p:spPr>
          <a:xfrm>
            <a:off x="9933545" y="4282228"/>
            <a:ext cx="1688531" cy="961073"/>
          </a:xfrm>
          <a:prstGeom prst="rect">
            <a:avLst/>
          </a:prstGeom>
        </p:spPr>
        <p:txBody>
          <a:bodyPr anchor="t"/>
          <a:lstStyle>
            <a:lvl1pPr marL="0" indent="0" algn="l">
              <a:buNone/>
              <a:defRPr sz="1400" b="0" i="0">
                <a:solidFill>
                  <a:schemeClr val="bg1"/>
                </a:solidFill>
                <a:latin typeface="Century Gothic" panose="020B0502020202020204" pitchFamily="34" charset="0"/>
              </a:defRPr>
            </a:lvl1pPr>
          </a:lstStyle>
          <a:p>
            <a:pPr lvl="0"/>
            <a:r>
              <a:rPr lang="en-US"/>
              <a:t>Information about the Date.</a:t>
            </a:r>
          </a:p>
        </p:txBody>
      </p:sp>
    </p:spTree>
    <p:extLst>
      <p:ext uri="{BB962C8B-B14F-4D97-AF65-F5344CB8AC3E}">
        <p14:creationId xmlns:p14="http://schemas.microsoft.com/office/powerpoint/2010/main" val="34653268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meline (Whit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827A3E4-7694-DEBF-0D4B-FB8F62BD8F61}"/>
              </a:ext>
            </a:extLst>
          </p:cNvPr>
          <p:cNvGrpSpPr/>
          <p:nvPr userDrawn="1"/>
        </p:nvGrpSpPr>
        <p:grpSpPr>
          <a:xfrm>
            <a:off x="-3882" y="-1"/>
            <a:ext cx="12187063" cy="6858001"/>
            <a:chOff x="-3882" y="-1"/>
            <a:chExt cx="12187063" cy="6858001"/>
          </a:xfrm>
        </p:grpSpPr>
        <p:sp>
          <p:nvSpPr>
            <p:cNvPr id="15" name="Rectangle 14">
              <a:extLst>
                <a:ext uri="{FF2B5EF4-FFF2-40B4-BE49-F238E27FC236}">
                  <a16:creationId xmlns:a16="http://schemas.microsoft.com/office/drawing/2014/main" id="{2472325D-BBD1-30D3-D1D5-71D197775A83}"/>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8827CCA8-8DED-635E-1C7E-426E5D64B8A0}"/>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154734"/>
                </a:solidFill>
                <a:latin typeface="Lora SemiBold" pitchFamily="2" charset="77"/>
              </a:defRPr>
            </a:lvl1pPr>
          </a:lstStyle>
          <a:p>
            <a:pPr lvl="0"/>
            <a:r>
              <a:rPr lang="en-US"/>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tx1"/>
                </a:solidFill>
                <a:latin typeface="Century Gothic" panose="020B0502020202020204" pitchFamily="34" charset="0"/>
              </a:defRPr>
            </a:lvl1pPr>
          </a:lstStyle>
          <a:p>
            <a:pPr lvl="0"/>
            <a:r>
              <a:rPr lang="en-US"/>
              <a:t>Information about the Date.</a:t>
            </a:r>
          </a:p>
        </p:txBody>
      </p:sp>
      <p:sp>
        <p:nvSpPr>
          <p:cNvPr id="23" name="Text Placeholder 19">
            <a:extLst>
              <a:ext uri="{FF2B5EF4-FFF2-40B4-BE49-F238E27FC236}">
                <a16:creationId xmlns:a16="http://schemas.microsoft.com/office/drawing/2014/main" id="{0FB04284-AA97-184F-DFE1-52ACA680ADB6}"/>
              </a:ext>
            </a:extLst>
          </p:cNvPr>
          <p:cNvSpPr>
            <a:spLocks noGrp="1"/>
          </p:cNvSpPr>
          <p:nvPr>
            <p:ph type="body" sz="quarter" idx="12" hasCustomPrompt="1"/>
          </p:nvPr>
        </p:nvSpPr>
        <p:spPr>
          <a:xfrm>
            <a:off x="7481594" y="2958346"/>
            <a:ext cx="1688531" cy="393700"/>
          </a:xfrm>
          <a:prstGeom prst="rect">
            <a:avLst/>
          </a:prstGeom>
        </p:spPr>
        <p:txBody>
          <a:bodyPr/>
          <a:lstStyle>
            <a:lvl1pPr marL="0" indent="0" algn="l">
              <a:buNone/>
              <a:defRPr b="1" i="0">
                <a:solidFill>
                  <a:srgbClr val="154734"/>
                </a:solidFill>
                <a:latin typeface="Lora SemiBold" pitchFamily="2" charset="77"/>
              </a:defRPr>
            </a:lvl1pPr>
          </a:lstStyle>
          <a:p>
            <a:pPr lvl="0"/>
            <a:r>
              <a:rPr lang="en-US"/>
              <a:t>20XX</a:t>
            </a:r>
          </a:p>
        </p:txBody>
      </p:sp>
      <p:sp>
        <p:nvSpPr>
          <p:cNvPr id="24" name="Text Placeholder 19">
            <a:extLst>
              <a:ext uri="{FF2B5EF4-FFF2-40B4-BE49-F238E27FC236}">
                <a16:creationId xmlns:a16="http://schemas.microsoft.com/office/drawing/2014/main" id="{B832DA12-5E88-E056-EAB1-C2D8F8200194}"/>
              </a:ext>
            </a:extLst>
          </p:cNvPr>
          <p:cNvSpPr>
            <a:spLocks noGrp="1"/>
          </p:cNvSpPr>
          <p:nvPr>
            <p:ph type="body" sz="quarter" idx="13" hasCustomPrompt="1"/>
          </p:nvPr>
        </p:nvSpPr>
        <p:spPr>
          <a:xfrm>
            <a:off x="7481594" y="1965523"/>
            <a:ext cx="1688531" cy="961073"/>
          </a:xfrm>
          <a:prstGeom prst="rect">
            <a:avLst/>
          </a:prstGeom>
        </p:spPr>
        <p:txBody>
          <a:bodyPr anchor="b"/>
          <a:lstStyle>
            <a:lvl1pPr marL="0" indent="0" algn="l">
              <a:buNone/>
              <a:defRPr sz="1400" b="0" i="0">
                <a:solidFill>
                  <a:schemeClr val="tx1"/>
                </a:solidFill>
                <a:latin typeface="Century Gothic" panose="020B0502020202020204" pitchFamily="34" charset="0"/>
              </a:defRPr>
            </a:lvl1pPr>
          </a:lstStyle>
          <a:p>
            <a:pPr lvl="0"/>
            <a:r>
              <a:rPr lang="en-US"/>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154734"/>
                </a:solidFill>
                <a:latin typeface="Lora SemiBold" pitchFamily="2" charset="77"/>
              </a:defRPr>
            </a:lvl1pPr>
          </a:lstStyle>
          <a:p>
            <a:pPr lvl="0"/>
            <a:r>
              <a:rPr lang="en-US"/>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tx1"/>
                </a:solidFill>
                <a:latin typeface="Century Gothic" panose="020B0502020202020204" pitchFamily="34" charset="0"/>
              </a:defRPr>
            </a:lvl1pPr>
          </a:lstStyle>
          <a:p>
            <a:pPr lvl="0"/>
            <a:r>
              <a:rPr lang="en-US"/>
              <a:t>Information about the Date.</a:t>
            </a:r>
          </a:p>
        </p:txBody>
      </p:sp>
      <p:sp>
        <p:nvSpPr>
          <p:cNvPr id="27" name="Text Placeholder 19">
            <a:extLst>
              <a:ext uri="{FF2B5EF4-FFF2-40B4-BE49-F238E27FC236}">
                <a16:creationId xmlns:a16="http://schemas.microsoft.com/office/drawing/2014/main" id="{8411A662-6C0B-32A5-5663-D8337FEAA193}"/>
              </a:ext>
            </a:extLst>
          </p:cNvPr>
          <p:cNvSpPr>
            <a:spLocks noGrp="1"/>
          </p:cNvSpPr>
          <p:nvPr>
            <p:ph type="body" sz="quarter" idx="16" hasCustomPrompt="1"/>
          </p:nvPr>
        </p:nvSpPr>
        <p:spPr>
          <a:xfrm>
            <a:off x="9933545" y="3866169"/>
            <a:ext cx="1688531" cy="393700"/>
          </a:xfrm>
          <a:prstGeom prst="rect">
            <a:avLst/>
          </a:prstGeom>
        </p:spPr>
        <p:txBody>
          <a:bodyPr/>
          <a:lstStyle>
            <a:lvl1pPr marL="0" indent="0" algn="l">
              <a:buNone/>
              <a:defRPr b="1" i="0">
                <a:solidFill>
                  <a:srgbClr val="154734"/>
                </a:solidFill>
                <a:latin typeface="Lora SemiBold" pitchFamily="2" charset="77"/>
              </a:defRPr>
            </a:lvl1pPr>
          </a:lstStyle>
          <a:p>
            <a:pPr lvl="0"/>
            <a:r>
              <a:rPr lang="en-US"/>
              <a:t>20XX</a:t>
            </a:r>
          </a:p>
        </p:txBody>
      </p:sp>
      <p:sp>
        <p:nvSpPr>
          <p:cNvPr id="28" name="Text Placeholder 19">
            <a:extLst>
              <a:ext uri="{FF2B5EF4-FFF2-40B4-BE49-F238E27FC236}">
                <a16:creationId xmlns:a16="http://schemas.microsoft.com/office/drawing/2014/main" id="{98E2C73D-F122-AEF6-5574-F631D3CD8B62}"/>
              </a:ext>
            </a:extLst>
          </p:cNvPr>
          <p:cNvSpPr>
            <a:spLocks noGrp="1"/>
          </p:cNvSpPr>
          <p:nvPr>
            <p:ph type="body" sz="quarter" idx="17" hasCustomPrompt="1"/>
          </p:nvPr>
        </p:nvSpPr>
        <p:spPr>
          <a:xfrm>
            <a:off x="9933545" y="4282228"/>
            <a:ext cx="1688531" cy="961073"/>
          </a:xfrm>
          <a:prstGeom prst="rect">
            <a:avLst/>
          </a:prstGeom>
        </p:spPr>
        <p:txBody>
          <a:bodyPr anchor="t"/>
          <a:lstStyle>
            <a:lvl1pPr marL="0" indent="0" algn="l">
              <a:buNone/>
              <a:defRPr sz="1400" b="0" i="0">
                <a:solidFill>
                  <a:schemeClr val="tx1"/>
                </a:solidFill>
                <a:latin typeface="Century Gothic" panose="020B0502020202020204" pitchFamily="34" charset="0"/>
              </a:defRPr>
            </a:lvl1pPr>
          </a:lstStyle>
          <a:p>
            <a:pPr lvl="0"/>
            <a:r>
              <a:rPr lang="en-US"/>
              <a:t>Information about the Date.</a:t>
            </a:r>
          </a:p>
        </p:txBody>
      </p:sp>
      <p:pic>
        <p:nvPicPr>
          <p:cNvPr id="4" name="Picture 3" descr="University of Vermont logo: A white letter V outlined by a dark green shield and the text University of Vermont">
            <a:extLst>
              <a:ext uri="{FF2B5EF4-FFF2-40B4-BE49-F238E27FC236}">
                <a16:creationId xmlns:a16="http://schemas.microsoft.com/office/drawing/2014/main" id="{0ADE4C94-D287-22C5-DA6F-5B41788BEFC7}"/>
              </a:ext>
            </a:extLst>
          </p:cNvPr>
          <p:cNvPicPr>
            <a:picLocks noChangeAspect="1"/>
          </p:cNvPicPr>
          <p:nvPr userDrawn="1"/>
        </p:nvPicPr>
        <p:blipFill>
          <a:blip r:embed="rId3"/>
          <a:srcRect/>
          <a:stretch/>
        </p:blipFill>
        <p:spPr>
          <a:xfrm>
            <a:off x="706388" y="6152528"/>
            <a:ext cx="1274769" cy="410197"/>
          </a:xfrm>
          <a:prstGeom prst="rect">
            <a:avLst/>
          </a:prstGeom>
        </p:spPr>
      </p:pic>
      <p:sp>
        <p:nvSpPr>
          <p:cNvPr id="18" name="Slide Number Placeholder 5">
            <a:extLst>
              <a:ext uri="{FF2B5EF4-FFF2-40B4-BE49-F238E27FC236}">
                <a16:creationId xmlns:a16="http://schemas.microsoft.com/office/drawing/2014/main" id="{3504A1C4-C072-F4A2-B520-44FF362AA26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spTree>
    <p:extLst>
      <p:ext uri="{BB962C8B-B14F-4D97-AF65-F5344CB8AC3E}">
        <p14:creationId xmlns:p14="http://schemas.microsoft.com/office/powerpoint/2010/main" val="26484224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11786384-4B8B-AE93-F7AC-32BBFD45C5B4}"/>
              </a:ext>
            </a:extLst>
          </p:cNvPr>
          <p:cNvSpPr>
            <a:spLocks noGrp="1"/>
          </p:cNvSpPr>
          <p:nvPr>
            <p:ph type="pic" sz="quarter" idx="14" hasCustomPrompt="1"/>
          </p:nvPr>
        </p:nvSpPr>
        <p:spPr>
          <a:xfrm>
            <a:off x="1" y="171450"/>
            <a:ext cx="12192000" cy="6686550"/>
          </a:xfrm>
          <a:prstGeom prst="rect">
            <a:avLst/>
          </a:prstGeom>
          <a:solidFill>
            <a:schemeClr val="bg2">
              <a:lumMod val="90000"/>
            </a:schemeClr>
          </a:solidFill>
        </p:spPr>
        <p:txBody>
          <a:bodyPr anchor="ctr"/>
          <a:lstStyle>
            <a:lvl1pPr marL="0" indent="0" algn="ctr">
              <a:buNone/>
              <a:defRPr/>
            </a:lvl1pPr>
          </a:lstStyle>
          <a:p>
            <a:r>
              <a:rPr lang="en-US"/>
              <a:t>Insert Picture</a:t>
            </a:r>
          </a:p>
        </p:txBody>
      </p:sp>
      <p:sp>
        <p:nvSpPr>
          <p:cNvPr id="6" name="Rectangle 5">
            <a:extLst>
              <a:ext uri="{FF2B5EF4-FFF2-40B4-BE49-F238E27FC236}">
                <a16:creationId xmlns:a16="http://schemas.microsoft.com/office/drawing/2014/main" id="{2BB4F7FB-4DAB-FCA4-A1CD-8C932883575E}"/>
              </a:ext>
            </a:extLst>
          </p:cNvPr>
          <p:cNvSpPr/>
          <p:nvPr userDrawn="1"/>
        </p:nvSpPr>
        <p:spPr>
          <a:xfrm>
            <a:off x="0" y="5440681"/>
            <a:ext cx="12192000" cy="1417319"/>
          </a:xfrm>
          <a:prstGeom prst="rect">
            <a:avLst/>
          </a:prstGeom>
          <a:gradFill flip="none" rotWithShape="1">
            <a:gsLst>
              <a:gs pos="100000">
                <a:schemeClr val="tx1">
                  <a:lumMod val="66285"/>
                  <a:lumOff val="33715"/>
                </a:schemeClr>
              </a:gs>
              <a:gs pos="0">
                <a:schemeClr val="tx1">
                  <a:alpha val="0"/>
                  <a:lumMod val="36495"/>
                  <a:lumOff val="63505"/>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8D13DEE4-9956-7FAE-3657-75B0A32A15CE}"/>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9" name="Picture 8" descr="University of Vermont logo: A white letter V outlined by a dark green shield and the text University of Vermont">
            <a:extLst>
              <a:ext uri="{FF2B5EF4-FFF2-40B4-BE49-F238E27FC236}">
                <a16:creationId xmlns:a16="http://schemas.microsoft.com/office/drawing/2014/main" id="{AE5191B3-610F-7417-1A61-25A34109842F}"/>
              </a:ext>
            </a:extLst>
          </p:cNvPr>
          <p:cNvPicPr>
            <a:picLocks noChangeAspect="1"/>
          </p:cNvPicPr>
          <p:nvPr userDrawn="1"/>
        </p:nvPicPr>
        <p:blipFill>
          <a:blip r:embed="rId2"/>
          <a:stretch>
            <a:fillRect/>
          </a:stretch>
        </p:blipFill>
        <p:spPr>
          <a:xfrm>
            <a:off x="706388" y="6152528"/>
            <a:ext cx="1274769" cy="410198"/>
          </a:xfrm>
          <a:prstGeom prst="rect">
            <a:avLst/>
          </a:prstGeom>
        </p:spPr>
      </p:pic>
    </p:spTree>
    <p:extLst>
      <p:ext uri="{BB962C8B-B14F-4D97-AF65-F5344CB8AC3E}">
        <p14:creationId xmlns:p14="http://schemas.microsoft.com/office/powerpoint/2010/main" val="3305979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576C1B2-0DA1-F5D2-6204-9E685D770001}"/>
              </a:ext>
            </a:extLst>
          </p:cNvPr>
          <p:cNvSpPr txBox="1">
            <a:spLocks/>
          </p:cNvSpPr>
          <p:nvPr userDrawn="1"/>
        </p:nvSpPr>
        <p:spPr>
          <a:xfrm>
            <a:off x="502592" y="1122363"/>
            <a:ext cx="8614904" cy="2387600"/>
          </a:xfrm>
          <a:prstGeom prst="rect">
            <a:avLst/>
          </a:prstGeom>
        </p:spPr>
        <p:txBody>
          <a:bodyPr anchor="b"/>
          <a:lstStyle>
            <a:lvl1pPr algn="l" defTabSz="914400" rtl="0" eaLnBrk="1" latinLnBrk="0" hangingPunct="1">
              <a:lnSpc>
                <a:spcPct val="90000"/>
              </a:lnSpc>
              <a:spcBef>
                <a:spcPct val="0"/>
              </a:spcBef>
              <a:buNone/>
              <a:defRPr sz="6000" b="1" kern="1200">
                <a:solidFill>
                  <a:schemeClr val="bg1"/>
                </a:solidFill>
                <a:latin typeface="Times New Roman" panose="02020603050405020304" pitchFamily="18" charset="0"/>
                <a:ea typeface="+mj-ea"/>
                <a:cs typeface="Times New Roman" panose="02020603050405020304" pitchFamily="18" charset="0"/>
              </a:defRPr>
            </a:lvl1pPr>
          </a:lstStyle>
          <a:p>
            <a:r>
              <a:rPr lang="en-US"/>
              <a:t>University of</a:t>
            </a:r>
            <a:br>
              <a:rPr lang="en-US"/>
            </a:br>
            <a:r>
              <a:rPr lang="en-US"/>
              <a:t>Vermont</a:t>
            </a:r>
          </a:p>
        </p:txBody>
      </p:sp>
      <p:sp>
        <p:nvSpPr>
          <p:cNvPr id="5" name="Subtitle 2">
            <a:extLst>
              <a:ext uri="{FF2B5EF4-FFF2-40B4-BE49-F238E27FC236}">
                <a16:creationId xmlns:a16="http://schemas.microsoft.com/office/drawing/2014/main" id="{A816F94E-748B-7D45-D414-4BE2D60D31AF}"/>
              </a:ext>
            </a:extLst>
          </p:cNvPr>
          <p:cNvSpPr txBox="1">
            <a:spLocks/>
          </p:cNvSpPr>
          <p:nvPr userDrawn="1"/>
        </p:nvSpPr>
        <p:spPr>
          <a:xfrm>
            <a:off x="502592" y="3602038"/>
            <a:ext cx="8614904" cy="165576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bg1"/>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2022 </a:t>
            </a:r>
            <a:r>
              <a:rPr lang="en-US" err="1"/>
              <a:t>Powerpoint</a:t>
            </a:r>
            <a:r>
              <a:rPr lang="en-US"/>
              <a:t> Template</a:t>
            </a:r>
          </a:p>
        </p:txBody>
      </p:sp>
      <p:pic>
        <p:nvPicPr>
          <p:cNvPr id="3" name="Picture 2">
            <a:extLst>
              <a:ext uri="{FF2B5EF4-FFF2-40B4-BE49-F238E27FC236}">
                <a16:creationId xmlns:a16="http://schemas.microsoft.com/office/drawing/2014/main" id="{B979A093-937E-26ED-13F7-AEC9DD394A04}"/>
              </a:ext>
            </a:extLst>
          </p:cNvPr>
          <p:cNvPicPr>
            <a:picLocks noChangeAspect="1"/>
          </p:cNvPicPr>
          <p:nvPr userDrawn="1"/>
        </p:nvPicPr>
        <p:blipFill>
          <a:blip r:embed="rId28"/>
          <a:srcRect/>
          <a:stretch/>
        </p:blipFill>
        <p:spPr>
          <a:xfrm>
            <a:off x="2467" y="0"/>
            <a:ext cx="12187065" cy="6858000"/>
          </a:xfrm>
          <a:prstGeom prst="rect">
            <a:avLst/>
          </a:prstGeom>
        </p:spPr>
      </p:pic>
    </p:spTree>
    <p:extLst>
      <p:ext uri="{BB962C8B-B14F-4D97-AF65-F5344CB8AC3E}">
        <p14:creationId xmlns:p14="http://schemas.microsoft.com/office/powerpoint/2010/main" val="2407056672"/>
      </p:ext>
    </p:extLst>
  </p:cSld>
  <p:clrMap bg1="lt1" tx1="dk1" bg2="lt2" tx2="dk2" accent1="accent1" accent2="accent2" accent3="accent3" accent4="accent4" accent5="accent5" accent6="accent6" hlink="hlink" folHlink="folHlink"/>
  <p:sldLayoutIdLst>
    <p:sldLayoutId id="2147483715" r:id="rId1"/>
    <p:sldLayoutId id="2147483712" r:id="rId2"/>
    <p:sldLayoutId id="2147483684" r:id="rId3"/>
    <p:sldLayoutId id="2147483714" r:id="rId4"/>
    <p:sldLayoutId id="2147483717" r:id="rId5"/>
    <p:sldLayoutId id="2147483649" r:id="rId6"/>
    <p:sldLayoutId id="2147483718" r:id="rId7"/>
    <p:sldLayoutId id="2147483735" r:id="rId8"/>
    <p:sldLayoutId id="2147483700" r:id="rId9"/>
    <p:sldLayoutId id="2147483736" r:id="rId10"/>
    <p:sldLayoutId id="2147483719" r:id="rId11"/>
    <p:sldLayoutId id="2147483737" r:id="rId12"/>
    <p:sldLayoutId id="2147483720" r:id="rId13"/>
    <p:sldLayoutId id="2147483721" r:id="rId14"/>
    <p:sldLayoutId id="2147483733" r:id="rId15"/>
    <p:sldLayoutId id="2147483723" r:id="rId16"/>
    <p:sldLayoutId id="2147483732" r:id="rId17"/>
    <p:sldLayoutId id="2147483722" r:id="rId18"/>
    <p:sldLayoutId id="2147483734" r:id="rId19"/>
    <p:sldLayoutId id="2147483726" r:id="rId20"/>
    <p:sldLayoutId id="2147483731" r:id="rId21"/>
    <p:sldLayoutId id="2147483698" r:id="rId22"/>
    <p:sldLayoutId id="2147483730" r:id="rId23"/>
    <p:sldLayoutId id="2147483728" r:id="rId24"/>
    <p:sldLayoutId id="2147483729" r:id="rId25"/>
    <p:sldLayoutId id="2147483727" r:id="rId26"/>
  </p:sldLayoutIdLst>
  <p:txStyles>
    <p:titleStyle>
      <a:lvl1pPr algn="l" defTabSz="914400" rtl="0" eaLnBrk="1" latinLnBrk="0" hangingPunct="1">
        <a:lnSpc>
          <a:spcPct val="90000"/>
        </a:lnSpc>
        <a:spcBef>
          <a:spcPct val="0"/>
        </a:spcBef>
        <a:buNone/>
        <a:defRPr sz="4400" b="1" kern="1200">
          <a:solidFill>
            <a:schemeClr val="bg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hyperlink" Target="https://vtclimate.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 Id="rId4" Type="http://schemas.openxmlformats.org/officeDocument/2006/relationships/hyperlink" Target="https://www.uvm.edu/gund/vca/chapter-2-climate-change-vermont#2.3-method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 Id="rId4" Type="http://schemas.openxmlformats.org/officeDocument/2006/relationships/hyperlink" Target="https://www.uvm.edu/gund/vca/chapter-2-climate-change-vermont#2.3-method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2.png"/><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png"/><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0CB78-58A7-C663-471C-56F096780401}"/>
              </a:ext>
            </a:extLst>
          </p:cNvPr>
          <p:cNvSpPr>
            <a:spLocks noGrp="1"/>
          </p:cNvSpPr>
          <p:nvPr>
            <p:ph type="ctrTitle"/>
          </p:nvPr>
        </p:nvSpPr>
        <p:spPr>
          <a:xfrm>
            <a:off x="550605" y="1122363"/>
            <a:ext cx="9926083" cy="2387600"/>
          </a:xfrm>
        </p:spPr>
        <p:txBody>
          <a:bodyPr/>
          <a:lstStyle/>
          <a:p>
            <a:r>
              <a:rPr lang="en-US" sz="5400">
                <a:latin typeface="Aptos Display" panose="020B0004020202020204" pitchFamily="34" charset="0"/>
              </a:rPr>
              <a:t>Agriculture and Food Systems</a:t>
            </a:r>
            <a:endParaRPr lang="en-US" sz="5400" b="0">
              <a:latin typeface="Aptos Display" panose="020B0004020202020204" pitchFamily="34" charset="0"/>
            </a:endParaRPr>
          </a:p>
        </p:txBody>
      </p:sp>
      <p:sp>
        <p:nvSpPr>
          <p:cNvPr id="3" name="Subtitle 2">
            <a:extLst>
              <a:ext uri="{FF2B5EF4-FFF2-40B4-BE49-F238E27FC236}">
                <a16:creationId xmlns:a16="http://schemas.microsoft.com/office/drawing/2014/main" id="{39509F87-5DB0-F2FA-A4EB-071DDF88D0EF}"/>
              </a:ext>
            </a:extLst>
          </p:cNvPr>
          <p:cNvSpPr>
            <a:spLocks noGrp="1"/>
          </p:cNvSpPr>
          <p:nvPr>
            <p:ph type="subTitle" idx="1"/>
          </p:nvPr>
        </p:nvSpPr>
        <p:spPr>
          <a:xfrm>
            <a:off x="550605" y="3602038"/>
            <a:ext cx="9809351" cy="1655762"/>
          </a:xfrm>
        </p:spPr>
        <p:txBody>
          <a:bodyPr>
            <a:normAutofit/>
          </a:bodyPr>
          <a:lstStyle/>
          <a:p>
            <a:r>
              <a:rPr lang="en-US" sz="1600" b="1">
                <a:latin typeface="Century Gothic" panose="020B0502020202020204" pitchFamily="34" charset="0"/>
              </a:rPr>
              <a:t>Liliana Bettolo</a:t>
            </a:r>
            <a:r>
              <a:rPr lang="en-US" sz="1600" b="1" baseline="30000">
                <a:latin typeface="Century Gothic" panose="020B0502020202020204" pitchFamily="34" charset="0"/>
              </a:rPr>
              <a:t>1</a:t>
            </a:r>
            <a:r>
              <a:rPr lang="en-US" sz="1600" b="1">
                <a:latin typeface="Century Gothic" panose="020B0502020202020204" pitchFamily="34" charset="0"/>
              </a:rPr>
              <a:t>, Megan Knight</a:t>
            </a:r>
            <a:r>
              <a:rPr lang="en-US" sz="1600" b="1" baseline="30000">
                <a:latin typeface="Century Gothic" panose="020B0502020202020204" pitchFamily="34" charset="0"/>
              </a:rPr>
              <a:t>2</a:t>
            </a:r>
            <a:r>
              <a:rPr lang="en-US" sz="1600" b="1">
                <a:latin typeface="Century Gothic" panose="020B0502020202020204" pitchFamily="34" charset="0"/>
              </a:rPr>
              <a:t>, Heather Darby</a:t>
            </a:r>
            <a:r>
              <a:rPr lang="en-US" sz="1600" b="1" baseline="30000">
                <a:latin typeface="Century Gothic" panose="020B0502020202020204" pitchFamily="34" charset="0"/>
              </a:rPr>
              <a:t>1,2</a:t>
            </a:r>
            <a:r>
              <a:rPr lang="en-US" sz="1600"/>
              <a:t>, Lindsey Ruhl</a:t>
            </a:r>
            <a:r>
              <a:rPr lang="en-US" sz="1600" baseline="30000"/>
              <a:t>2</a:t>
            </a:r>
            <a:r>
              <a:rPr lang="en-US" sz="1600"/>
              <a:t>, </a:t>
            </a:r>
            <a:r>
              <a:rPr lang="en-US" sz="1600" b="1">
                <a:latin typeface="Century Gothic" panose="020B0502020202020204" pitchFamily="34" charset="0"/>
              </a:rPr>
              <a:t>Vern Grubinger</a:t>
            </a:r>
            <a:r>
              <a:rPr lang="en-US" sz="1600" baseline="30000"/>
              <a:t>2</a:t>
            </a:r>
            <a:r>
              <a:rPr lang="en-US" sz="1600" b="1">
                <a:latin typeface="Century Gothic" panose="020B0502020202020204" pitchFamily="34" charset="0"/>
              </a:rPr>
              <a:t>, </a:t>
            </a:r>
            <a:endParaRPr lang="en-US" sz="1600"/>
          </a:p>
          <a:p>
            <a:r>
              <a:rPr lang="en-US" sz="1600" b="1" baseline="30000">
                <a:latin typeface="Century Gothic" panose="020B0502020202020204" pitchFamily="34" charset="0"/>
              </a:rPr>
              <a:t>1</a:t>
            </a:r>
            <a:r>
              <a:rPr lang="en-US" sz="1600" b="1">
                <a:latin typeface="Century Gothic" panose="020B0502020202020204" pitchFamily="34" charset="0"/>
              </a:rPr>
              <a:t>University of Vermont</a:t>
            </a:r>
            <a:r>
              <a:rPr lang="en-US" sz="1600"/>
              <a:t>, </a:t>
            </a:r>
            <a:r>
              <a:rPr lang="en-US" sz="1600" baseline="30000"/>
              <a:t>2</a:t>
            </a:r>
            <a:r>
              <a:rPr lang="en-US" sz="1600"/>
              <a:t>University of Vermont Extension</a:t>
            </a:r>
            <a:endParaRPr lang="en-US" b="1">
              <a:latin typeface="Century Gothic" panose="020B0502020202020204" pitchFamily="34" charset="0"/>
            </a:endParaRPr>
          </a:p>
          <a:p>
            <a:endParaRPr lang="en-US" b="1">
              <a:latin typeface="Century Gothic" panose="020B0502020202020204" pitchFamily="34" charset="0"/>
            </a:endParaRPr>
          </a:p>
        </p:txBody>
      </p:sp>
      <p:grpSp>
        <p:nvGrpSpPr>
          <p:cNvPr id="9" name="Group 8">
            <a:extLst>
              <a:ext uri="{FF2B5EF4-FFF2-40B4-BE49-F238E27FC236}">
                <a16:creationId xmlns:a16="http://schemas.microsoft.com/office/drawing/2014/main" id="{65DD64C5-F4CB-DA2B-3A1E-19A6E781B93F}"/>
              </a:ext>
            </a:extLst>
          </p:cNvPr>
          <p:cNvGrpSpPr/>
          <p:nvPr/>
        </p:nvGrpSpPr>
        <p:grpSpPr>
          <a:xfrm>
            <a:off x="694700" y="6098749"/>
            <a:ext cx="3659586" cy="500224"/>
            <a:chOff x="694700" y="6098749"/>
            <a:chExt cx="3659586" cy="500224"/>
          </a:xfrm>
        </p:grpSpPr>
        <p:sp>
          <p:nvSpPr>
            <p:cNvPr id="6" name="Rectangle: Rounded Corners 5">
              <a:extLst>
                <a:ext uri="{FF2B5EF4-FFF2-40B4-BE49-F238E27FC236}">
                  <a16:creationId xmlns:a16="http://schemas.microsoft.com/office/drawing/2014/main" id="{9E29D295-8FDA-A17D-826B-30D388924217}"/>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W.png">
              <a:extLst>
                <a:ext uri="{FF2B5EF4-FFF2-40B4-BE49-F238E27FC236}">
                  <a16:creationId xmlns:a16="http://schemas.microsoft.com/office/drawing/2014/main" id="{829CAD50-2B5F-D301-57E0-14425BE24FD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E91C6FC5-5DEE-964F-C8AF-CA0EBDEA2992}"/>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4" name="TextBox 3">
            <a:extLst>
              <a:ext uri="{FF2B5EF4-FFF2-40B4-BE49-F238E27FC236}">
                <a16:creationId xmlns:a16="http://schemas.microsoft.com/office/drawing/2014/main" id="{47FD09D5-6CB5-685F-73E4-A6E5A0534874}"/>
              </a:ext>
            </a:extLst>
          </p:cNvPr>
          <p:cNvSpPr txBox="1"/>
          <p:nvPr/>
        </p:nvSpPr>
        <p:spPr>
          <a:xfrm>
            <a:off x="619789" y="5170433"/>
            <a:ext cx="9787713" cy="1015663"/>
          </a:xfrm>
          <a:prstGeom prst="rect">
            <a:avLst/>
          </a:prstGeom>
          <a:noFill/>
        </p:spPr>
        <p:txBody>
          <a:bodyPr wrap="square" rtlCol="0">
            <a:spAutoFit/>
          </a:bodyPr>
          <a:lstStyle/>
          <a:p>
            <a:r>
              <a:rPr lang="en-US" sz="1400" b="1">
                <a:solidFill>
                  <a:schemeClr val="bg1"/>
                </a:solidFill>
                <a:latin typeface="Aptos Body"/>
              </a:rPr>
              <a:t>Recommended citation: </a:t>
            </a:r>
            <a:r>
              <a:rPr lang="en-US" sz="1400" i="1">
                <a:solidFill>
                  <a:schemeClr val="bg1"/>
                </a:solidFill>
                <a:latin typeface="Aptos Body"/>
              </a:rPr>
              <a:t>Bettolo, L., Knight, M., Grubinger, V., Ruhl, L., Darby, H., 2026, Agriculture and Food Systems. In Galford, G.L., </a:t>
            </a:r>
            <a:r>
              <a:rPr lang="en-US" sz="1400" i="1" err="1">
                <a:solidFill>
                  <a:schemeClr val="bg1"/>
                </a:solidFill>
                <a:latin typeface="Aptos Body"/>
              </a:rPr>
              <a:t>Balerna</a:t>
            </a:r>
            <a:r>
              <a:rPr lang="en-US" sz="1400" i="1">
                <a:solidFill>
                  <a:schemeClr val="bg1"/>
                </a:solidFill>
                <a:latin typeface="Aptos Body"/>
              </a:rPr>
              <a:t>, J.A., et al., (Eds), The Vermont Climate Assessment 2025. Burlington, Vermont: Climate Measurements Center of Excellence, Gund Institute for Environment at the University of Vermont. DOI: </a:t>
            </a:r>
            <a:r>
              <a:rPr lang="en-US" sz="1400" i="1" err="1">
                <a:solidFill>
                  <a:schemeClr val="bg1"/>
                </a:solidFill>
                <a:latin typeface="Aptos Body"/>
              </a:rPr>
              <a:t>xxxxx</a:t>
            </a:r>
            <a:r>
              <a:rPr lang="en-US" sz="1400" i="1">
                <a:solidFill>
                  <a:schemeClr val="bg1"/>
                </a:solidFill>
                <a:latin typeface="Aptos Body"/>
              </a:rPr>
              <a:t>. Accessed online at </a:t>
            </a:r>
            <a:r>
              <a:rPr lang="en-US" sz="1400" i="1">
                <a:solidFill>
                  <a:schemeClr val="bg1"/>
                </a:solidFill>
                <a:latin typeface="Aptos Body"/>
                <a:hlinkClick r:id="rId4">
                  <a:extLst>
                    <a:ext uri="{A12FA001-AC4F-418D-AE19-62706E023703}">
                      <ahyp:hlinkClr xmlns:ahyp="http://schemas.microsoft.com/office/drawing/2018/hyperlinkcolor" val="tx"/>
                    </a:ext>
                  </a:extLst>
                </a:hlinkClick>
              </a:rPr>
              <a:t>https://vtclimate.org</a:t>
            </a:r>
            <a:r>
              <a:rPr lang="en-US" sz="1400" i="1">
                <a:solidFill>
                  <a:schemeClr val="bg1"/>
                </a:solidFill>
                <a:latin typeface="Aptos Body"/>
              </a:rPr>
              <a:t>. </a:t>
            </a:r>
          </a:p>
          <a:p>
            <a:endParaRPr lang="en-US"/>
          </a:p>
        </p:txBody>
      </p:sp>
    </p:spTree>
    <p:extLst>
      <p:ext uri="{BB962C8B-B14F-4D97-AF65-F5344CB8AC3E}">
        <p14:creationId xmlns:p14="http://schemas.microsoft.com/office/powerpoint/2010/main" val="3115076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CC08F-5756-CA54-D51E-34BAE20D80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2C9633-A937-5094-4884-C580E3184300}"/>
              </a:ext>
            </a:extLst>
          </p:cNvPr>
          <p:cNvSpPr>
            <a:spLocks noGrp="1"/>
          </p:cNvSpPr>
          <p:nvPr>
            <p:ph type="ctrTitle"/>
          </p:nvPr>
        </p:nvSpPr>
        <p:spPr>
          <a:xfrm>
            <a:off x="550605" y="1122363"/>
            <a:ext cx="9926083" cy="2387600"/>
          </a:xfrm>
        </p:spPr>
        <p:txBody>
          <a:bodyPr/>
          <a:lstStyle/>
          <a:p>
            <a:r>
              <a:rPr lang="en-US" sz="5400">
                <a:latin typeface="Aptos Display" panose="020B0004020202020204" pitchFamily="34" charset="0"/>
              </a:rPr>
              <a:t>6.2 Background</a:t>
            </a:r>
            <a:endParaRPr lang="en-US" sz="5400" b="0">
              <a:latin typeface="Aptos Display" panose="020B0004020202020204" pitchFamily="34" charset="0"/>
            </a:endParaRPr>
          </a:p>
        </p:txBody>
      </p:sp>
      <p:grpSp>
        <p:nvGrpSpPr>
          <p:cNvPr id="9" name="Group 8">
            <a:extLst>
              <a:ext uri="{FF2B5EF4-FFF2-40B4-BE49-F238E27FC236}">
                <a16:creationId xmlns:a16="http://schemas.microsoft.com/office/drawing/2014/main" id="{04F4AD92-030A-7AAA-A733-953AD86F2912}"/>
              </a:ext>
            </a:extLst>
          </p:cNvPr>
          <p:cNvGrpSpPr/>
          <p:nvPr/>
        </p:nvGrpSpPr>
        <p:grpSpPr>
          <a:xfrm>
            <a:off x="694700" y="6098749"/>
            <a:ext cx="3659586" cy="500224"/>
            <a:chOff x="694700" y="6098749"/>
            <a:chExt cx="3659586" cy="500224"/>
          </a:xfrm>
        </p:grpSpPr>
        <p:sp>
          <p:nvSpPr>
            <p:cNvPr id="6" name="Rectangle: Rounded Corners 5">
              <a:extLst>
                <a:ext uri="{FF2B5EF4-FFF2-40B4-BE49-F238E27FC236}">
                  <a16:creationId xmlns:a16="http://schemas.microsoft.com/office/drawing/2014/main" id="{C0229F3B-6866-6AFE-21E6-7613A71948AD}"/>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W.png">
              <a:extLst>
                <a:ext uri="{FF2B5EF4-FFF2-40B4-BE49-F238E27FC236}">
                  <a16:creationId xmlns:a16="http://schemas.microsoft.com/office/drawing/2014/main" id="{C43B68CE-AAA1-628B-6879-3CBCEBAEB5E4}"/>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84D2D37A-7415-DDE8-4455-CBD8DB2DD055}"/>
              </a:ext>
            </a:extLst>
          </p:cNvPr>
          <p:cNvPicPr>
            <a:picLocks noChangeAspect="1"/>
          </p:cNvPicPr>
          <p:nvPr/>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110610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diagram of the food system split into seven colored circles. The circles state, “Farm Inputs,” “Production,” “Processing,” “Wholesale Distribution,” “Retail Distribution,” “Consume Demand,” and “Nutrient Management”. These circles are encompassed by a large grey circle which lists the support system of the food system: Policy Makers, Government Agencies, Nonprofits, Trade Associations, Educators and Researchers, Farm and Food Incubators, Funders and Investors, Volunteers, Consumer Education and Marketing">
            <a:extLst>
              <a:ext uri="{FF2B5EF4-FFF2-40B4-BE49-F238E27FC236}">
                <a16:creationId xmlns:a16="http://schemas.microsoft.com/office/drawing/2014/main" id="{DC2ADC21-6986-64FB-00FD-543133EEEC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15205" y="960989"/>
            <a:ext cx="4730750" cy="4730750"/>
          </a:xfrm>
          <a:prstGeom prst="rect">
            <a:avLst/>
          </a:prstGeom>
        </p:spPr>
      </p:pic>
      <p:sp>
        <p:nvSpPr>
          <p:cNvPr id="3" name="Title 2">
            <a:extLst>
              <a:ext uri="{FF2B5EF4-FFF2-40B4-BE49-F238E27FC236}">
                <a16:creationId xmlns:a16="http://schemas.microsoft.com/office/drawing/2014/main" id="{E6E96D28-1ECC-16D8-5E99-73C789A5FF16}"/>
              </a:ext>
            </a:extLst>
          </p:cNvPr>
          <p:cNvSpPr>
            <a:spLocks noGrp="1"/>
          </p:cNvSpPr>
          <p:nvPr>
            <p:ph type="title"/>
          </p:nvPr>
        </p:nvSpPr>
        <p:spPr/>
        <p:txBody>
          <a:bodyPr/>
          <a:lstStyle/>
          <a:p>
            <a:r>
              <a:rPr lang="en-US"/>
              <a:t>Figure 6-1</a:t>
            </a:r>
          </a:p>
        </p:txBody>
      </p:sp>
      <p:grpSp>
        <p:nvGrpSpPr>
          <p:cNvPr id="7" name="Group 6">
            <a:extLst>
              <a:ext uri="{FF2B5EF4-FFF2-40B4-BE49-F238E27FC236}">
                <a16:creationId xmlns:a16="http://schemas.microsoft.com/office/drawing/2014/main" id="{0FE3145A-470B-D084-FAAE-E430E50BBC5E}"/>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23CB5F34-CF57-D84D-82E7-71D1C73DB953}"/>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2992E5A3-DBE9-4591-7BD4-691FE73C4D1D}"/>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39084B6B-79AF-677B-F13C-95339526FE25}"/>
              </a:ext>
            </a:extLst>
          </p:cNvPr>
          <p:cNvPicPr>
            <a:picLocks noChangeAspect="1"/>
          </p:cNvPicPr>
          <p:nvPr/>
        </p:nvPicPr>
        <p:blipFill>
          <a:blip r:embed="rId4"/>
          <a:stretch>
            <a:fillRect/>
          </a:stretch>
        </p:blipFill>
        <p:spPr>
          <a:xfrm>
            <a:off x="10088563" y="6058472"/>
            <a:ext cx="1579678" cy="432242"/>
          </a:xfrm>
          <a:prstGeom prst="rect">
            <a:avLst/>
          </a:prstGeom>
        </p:spPr>
      </p:pic>
      <p:sp>
        <p:nvSpPr>
          <p:cNvPr id="11" name="TextBox 10">
            <a:extLst>
              <a:ext uri="{FF2B5EF4-FFF2-40B4-BE49-F238E27FC236}">
                <a16:creationId xmlns:a16="http://schemas.microsoft.com/office/drawing/2014/main" id="{B3E14C33-34F1-3559-DDE7-01151CCBCA6C}"/>
              </a:ext>
            </a:extLst>
          </p:cNvPr>
          <p:cNvSpPr txBox="1"/>
          <p:nvPr/>
        </p:nvSpPr>
        <p:spPr>
          <a:xfrm>
            <a:off x="620429" y="1676734"/>
            <a:ext cx="5327072" cy="2846100"/>
          </a:xfrm>
          <a:prstGeom prst="rect">
            <a:avLst/>
          </a:prstGeom>
          <a:noFill/>
        </p:spPr>
        <p:txBody>
          <a:bodyPr wrap="square">
            <a:spAutoFit/>
          </a:bodyPr>
          <a:lstStyle/>
          <a:p>
            <a:pPr>
              <a:spcAft>
                <a:spcPts val="1000"/>
              </a:spcAft>
            </a:pPr>
            <a:r>
              <a:rPr lang="en-US" sz="2800" b="1" i="1">
                <a:solidFill>
                  <a:schemeClr val="tx2"/>
                </a:solidFill>
              </a:rPr>
              <a:t>Conceptual diagram of Vermont’s food system, showing seven core components of the food supply chain surrounded by support systems</a:t>
            </a:r>
            <a:endParaRPr lang="en-US" sz="2800" b="1" i="1">
              <a:solidFill>
                <a:schemeClr val="tx2"/>
              </a:solidFill>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Aft>
                <a:spcPts val="1000"/>
              </a:spcAft>
              <a:buNone/>
            </a:pPr>
            <a:r>
              <a:rPr lang="en-US" sz="2400">
                <a:effectLst/>
                <a:latin typeface="Aptos" panose="020B0004020202020204" pitchFamily="34" charset="0"/>
                <a:ea typeface="Times New Roman" panose="02020603050405020304" pitchFamily="18" charset="0"/>
                <a:cs typeface="Times New Roman" panose="02020603050405020304" pitchFamily="18" charset="0"/>
              </a:rPr>
              <a:t>Source: </a:t>
            </a:r>
            <a:r>
              <a:rPr lang="en-US" sz="2400" err="1">
                <a:effectLst/>
                <a:latin typeface="Aptos" panose="020B0004020202020204" pitchFamily="34" charset="0"/>
                <a:ea typeface="Times New Roman" panose="02020603050405020304" pitchFamily="18" charset="0"/>
                <a:cs typeface="Times New Roman" panose="02020603050405020304" pitchFamily="18" charset="0"/>
              </a:rPr>
              <a:t>Nottermann</a:t>
            </a:r>
            <a:r>
              <a:rPr lang="en-US" sz="2400">
                <a:effectLst/>
                <a:latin typeface="Aptos" panose="020B0004020202020204" pitchFamily="34" charset="0"/>
                <a:ea typeface="Times New Roman" panose="02020603050405020304" pitchFamily="18" charset="0"/>
                <a:cs typeface="Times New Roman" panose="02020603050405020304" pitchFamily="18" charset="0"/>
              </a:rPr>
              <a:t> (2015)</a:t>
            </a:r>
          </a:p>
        </p:txBody>
      </p:sp>
    </p:spTree>
    <p:extLst>
      <p:ext uri="{BB962C8B-B14F-4D97-AF65-F5344CB8AC3E}">
        <p14:creationId xmlns:p14="http://schemas.microsoft.com/office/powerpoint/2010/main" val="2229482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D21D5-5832-E26D-970B-16878512276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D8463E6-F536-14B7-6A4D-7B2F75926AE0}"/>
              </a:ext>
            </a:extLst>
          </p:cNvPr>
          <p:cNvSpPr>
            <a:spLocks noGrp="1"/>
          </p:cNvSpPr>
          <p:nvPr>
            <p:ph type="title"/>
          </p:nvPr>
        </p:nvSpPr>
        <p:spPr/>
        <p:txBody>
          <a:bodyPr/>
          <a:lstStyle/>
          <a:p>
            <a:r>
              <a:rPr lang="en-US"/>
              <a:t>Figure 6-2</a:t>
            </a:r>
          </a:p>
        </p:txBody>
      </p:sp>
      <p:grpSp>
        <p:nvGrpSpPr>
          <p:cNvPr id="7" name="Group 6">
            <a:extLst>
              <a:ext uri="{FF2B5EF4-FFF2-40B4-BE49-F238E27FC236}">
                <a16:creationId xmlns:a16="http://schemas.microsoft.com/office/drawing/2014/main" id="{473610BC-8667-1315-C63E-C9719668CE3C}"/>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0BD82969-E4A5-1A94-B953-C2005FFCEA0B}"/>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4F4321BE-6D24-4EBC-E983-917669BAAC73}"/>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BA67C96B-51C9-4172-E69F-756B9A89EDA5}"/>
              </a:ext>
            </a:extLst>
          </p:cNvPr>
          <p:cNvPicPr>
            <a:picLocks noChangeAspect="1"/>
          </p:cNvPicPr>
          <p:nvPr/>
        </p:nvPicPr>
        <p:blipFill>
          <a:blip r:embed="rId3"/>
          <a:stretch>
            <a:fillRect/>
          </a:stretch>
        </p:blipFill>
        <p:spPr>
          <a:xfrm>
            <a:off x="10088563" y="6058472"/>
            <a:ext cx="1579678" cy="432242"/>
          </a:xfrm>
          <a:prstGeom prst="rect">
            <a:avLst/>
          </a:prstGeom>
        </p:spPr>
      </p:pic>
      <p:sp>
        <p:nvSpPr>
          <p:cNvPr id="11" name="TextBox 10">
            <a:extLst>
              <a:ext uri="{FF2B5EF4-FFF2-40B4-BE49-F238E27FC236}">
                <a16:creationId xmlns:a16="http://schemas.microsoft.com/office/drawing/2014/main" id="{382F3520-D8E8-678A-E992-F0E1CB5676F3}"/>
              </a:ext>
            </a:extLst>
          </p:cNvPr>
          <p:cNvSpPr txBox="1"/>
          <p:nvPr/>
        </p:nvSpPr>
        <p:spPr>
          <a:xfrm>
            <a:off x="620429" y="1557339"/>
            <a:ext cx="6029753" cy="2384242"/>
          </a:xfrm>
          <a:prstGeom prst="rect">
            <a:avLst/>
          </a:prstGeom>
          <a:noFill/>
        </p:spPr>
        <p:txBody>
          <a:bodyPr wrap="square">
            <a:spAutoFit/>
          </a:bodyPr>
          <a:lstStyle/>
          <a:p>
            <a:pPr marL="0" marR="0">
              <a:lnSpc>
                <a:spcPct val="115000"/>
              </a:lnSpc>
              <a:spcAft>
                <a:spcPts val="1000"/>
              </a:spcAft>
              <a:buNone/>
            </a:pPr>
            <a:r>
              <a:rPr lang="en-US" sz="2800" b="1" i="1">
                <a:solidFill>
                  <a:schemeClr val="tx2"/>
                </a:solidFill>
                <a:effectLst/>
                <a:latin typeface="Aptos" panose="020B0004020202020204" pitchFamily="34" charset="0"/>
                <a:ea typeface="Times New Roman" panose="02020603050405020304" pitchFamily="18" charset="0"/>
                <a:cs typeface="Times New Roman" panose="02020603050405020304" pitchFamily="18" charset="0"/>
              </a:rPr>
              <a:t>Agricultural land use in Vermont by type (crops, hay, and pasture)</a:t>
            </a:r>
            <a:endParaRPr lang="en-US" sz="2800" b="1" i="1">
              <a:solidFill>
                <a:schemeClr val="tx2"/>
              </a:solidFill>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Aft>
                <a:spcPts val="1000"/>
              </a:spcAft>
              <a:buNone/>
            </a:pPr>
            <a:r>
              <a:rPr lang="en-US" sz="2000">
                <a:effectLst/>
                <a:latin typeface="Aptos" panose="020B0004020202020204" pitchFamily="34" charset="0"/>
                <a:ea typeface="Times New Roman" panose="02020603050405020304" pitchFamily="18" charset="0"/>
                <a:cs typeface="Times New Roman" panose="02020603050405020304" pitchFamily="18" charset="0"/>
              </a:rPr>
              <a:t>Source: </a:t>
            </a:r>
            <a:r>
              <a:rPr lang="fr-FR" sz="2000">
                <a:effectLst/>
                <a:latin typeface="Aptos" panose="020B0004020202020204" pitchFamily="34" charset="0"/>
                <a:ea typeface="Times New Roman" panose="02020603050405020304" pitchFamily="18" charset="0"/>
                <a:cs typeface="Times New Roman" panose="02020603050405020304" pitchFamily="18" charset="0"/>
              </a:rPr>
              <a:t>Source: U. Vermont Spatial </a:t>
            </a:r>
            <a:r>
              <a:rPr lang="fr-FR" sz="2000" err="1">
                <a:effectLst/>
                <a:latin typeface="Aptos" panose="020B0004020202020204" pitchFamily="34" charset="0"/>
                <a:ea typeface="Times New Roman" panose="02020603050405020304" pitchFamily="18" charset="0"/>
                <a:cs typeface="Times New Roman" panose="02020603050405020304" pitchFamily="18" charset="0"/>
              </a:rPr>
              <a:t>Analysis</a:t>
            </a:r>
            <a:r>
              <a:rPr lang="fr-FR" sz="2000">
                <a:effectLst/>
                <a:latin typeface="Aptos" panose="020B0004020202020204" pitchFamily="34" charset="0"/>
                <a:ea typeface="Times New Roman" panose="02020603050405020304" pitchFamily="18" charset="0"/>
                <a:cs typeface="Times New Roman" panose="02020603050405020304" pitchFamily="18" charset="0"/>
              </a:rPr>
              <a:t> </a:t>
            </a:r>
            <a:r>
              <a:rPr lang="fr-FR" sz="2000" err="1">
                <a:effectLst/>
                <a:latin typeface="Aptos" panose="020B0004020202020204" pitchFamily="34" charset="0"/>
                <a:ea typeface="Times New Roman" panose="02020603050405020304" pitchFamily="18" charset="0"/>
                <a:cs typeface="Times New Roman" panose="02020603050405020304" pitchFamily="18" charset="0"/>
              </a:rPr>
              <a:t>Lab</a:t>
            </a:r>
            <a:r>
              <a:rPr lang="fr-FR" sz="2000">
                <a:latin typeface="Aptos" panose="020B0004020202020204" pitchFamily="34" charset="0"/>
                <a:ea typeface="Times New Roman" panose="02020603050405020304" pitchFamily="18" charset="0"/>
                <a:cs typeface="Times New Roman" panose="02020603050405020304" pitchFamily="18" charset="0"/>
              </a:rPr>
              <a:t> (</a:t>
            </a:r>
            <a:r>
              <a:rPr lang="fr-FR" sz="2000">
                <a:effectLst/>
                <a:latin typeface="Aptos" panose="020B0004020202020204" pitchFamily="34" charset="0"/>
                <a:ea typeface="Times New Roman" panose="02020603050405020304" pitchFamily="18" charset="0"/>
                <a:cs typeface="Times New Roman" panose="02020603050405020304" pitchFamily="18" charset="0"/>
              </a:rPr>
              <a:t>202)2 </a:t>
            </a:r>
          </a:p>
          <a:p>
            <a:pPr marL="0" marR="0">
              <a:lnSpc>
                <a:spcPct val="115000"/>
              </a:lnSpc>
              <a:spcAft>
                <a:spcPts val="1000"/>
              </a:spcAft>
              <a:buNone/>
            </a:pPr>
            <a:r>
              <a:rPr lang="fr-FR" sz="2000">
                <a:effectLst/>
                <a:latin typeface="Aptos" panose="020B0004020202020204" pitchFamily="34" charset="0"/>
                <a:ea typeface="Times New Roman" panose="02020603050405020304" pitchFamily="18" charset="0"/>
                <a:cs typeface="Times New Roman" panose="02020603050405020304" pitchFamily="18" charset="0"/>
              </a:rPr>
              <a:t>Note: </a:t>
            </a:r>
            <a:r>
              <a:rPr lang="en-US" sz="2000">
                <a:effectLst/>
                <a:latin typeface="Aptos" panose="020B0004020202020204" pitchFamily="34" charset="0"/>
                <a:ea typeface="Times New Roman" panose="02020603050405020304" pitchFamily="18" charset="0"/>
                <a:cs typeface="Times New Roman" panose="02020603050405020304" pitchFamily="18" charset="0"/>
              </a:rPr>
              <a:t>Visualization by Hannah Turner</a:t>
            </a:r>
          </a:p>
        </p:txBody>
      </p:sp>
      <p:pic>
        <p:nvPicPr>
          <p:cNvPr id="13" name="Picture 12" descr="Map of the state of Vermont with areas colored to show agricultural land use in Vermont by type; crops, hay and pasture. Hay and pasture areas are concentrated on the Western side of the state near Lake Champlain, especially in Addison, and Franklin counties, and cover the most area. Crops are less common but have more dense concentrations in Franklin, Addison and Orleans counties. There is an overlay of lakes, rivers and streams to show the proximity of water bodies to agricultural areas.">
            <a:extLst>
              <a:ext uri="{FF2B5EF4-FFF2-40B4-BE49-F238E27FC236}">
                <a16:creationId xmlns:a16="http://schemas.microsoft.com/office/drawing/2014/main" id="{7ACB0288-B9C9-4CC5-2705-D1C87BA5B37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646" t="6424" r="3906" b="3125"/>
          <a:stretch>
            <a:fillRect/>
          </a:stretch>
        </p:blipFill>
        <p:spPr bwMode="auto">
          <a:xfrm>
            <a:off x="7447197" y="238127"/>
            <a:ext cx="4440004" cy="643716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43712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FF0F7-D8BD-5B52-CB75-C74E0430C1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B641E3-1E32-D7AE-223F-A836FE2E09CF}"/>
              </a:ext>
            </a:extLst>
          </p:cNvPr>
          <p:cNvSpPr>
            <a:spLocks noGrp="1"/>
          </p:cNvSpPr>
          <p:nvPr>
            <p:ph type="ctrTitle"/>
          </p:nvPr>
        </p:nvSpPr>
        <p:spPr>
          <a:xfrm>
            <a:off x="522613" y="2158061"/>
            <a:ext cx="9926083" cy="2387600"/>
          </a:xfrm>
        </p:spPr>
        <p:txBody>
          <a:bodyPr/>
          <a:lstStyle/>
          <a:p>
            <a:r>
              <a:rPr lang="en-US" sz="5400">
                <a:latin typeface="Aptos Display" panose="020B0004020202020204" pitchFamily="34" charset="0"/>
              </a:rPr>
              <a:t>6.3 Agricultural Sector Impacts and Adaptation Strategies</a:t>
            </a:r>
            <a:endParaRPr lang="en-US" sz="5400" b="0">
              <a:latin typeface="Aptos Display" panose="020B0004020202020204" pitchFamily="34" charset="0"/>
            </a:endParaRPr>
          </a:p>
        </p:txBody>
      </p:sp>
      <p:grpSp>
        <p:nvGrpSpPr>
          <p:cNvPr id="9" name="Group 8">
            <a:extLst>
              <a:ext uri="{FF2B5EF4-FFF2-40B4-BE49-F238E27FC236}">
                <a16:creationId xmlns:a16="http://schemas.microsoft.com/office/drawing/2014/main" id="{1C824FEC-7E4F-7A96-896B-831935B1AE7D}"/>
              </a:ext>
            </a:extLst>
          </p:cNvPr>
          <p:cNvGrpSpPr/>
          <p:nvPr/>
        </p:nvGrpSpPr>
        <p:grpSpPr>
          <a:xfrm>
            <a:off x="694700" y="6098749"/>
            <a:ext cx="3659586" cy="500224"/>
            <a:chOff x="694700" y="6098749"/>
            <a:chExt cx="3659586" cy="500224"/>
          </a:xfrm>
        </p:grpSpPr>
        <p:sp>
          <p:nvSpPr>
            <p:cNvPr id="6" name="Rectangle: Rounded Corners 5">
              <a:extLst>
                <a:ext uri="{FF2B5EF4-FFF2-40B4-BE49-F238E27FC236}">
                  <a16:creationId xmlns:a16="http://schemas.microsoft.com/office/drawing/2014/main" id="{C7819429-DBC8-5F22-46E7-99E8081509FE}"/>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W.png">
              <a:extLst>
                <a:ext uri="{FF2B5EF4-FFF2-40B4-BE49-F238E27FC236}">
                  <a16:creationId xmlns:a16="http://schemas.microsoft.com/office/drawing/2014/main" id="{E62E4F5C-AE12-23D5-6318-797540BC33F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327CF4F9-AFC5-7E90-F5DA-689B9660D919}"/>
              </a:ext>
            </a:extLst>
          </p:cNvPr>
          <p:cNvPicPr>
            <a:picLocks noChangeAspect="1"/>
          </p:cNvPicPr>
          <p:nvPr/>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221525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AB54EEE2-20CF-9D1D-87B5-BFF3A94F232A}"/>
              </a:ext>
            </a:extLst>
          </p:cNvPr>
          <p:cNvSpPr>
            <a:spLocks noGrp="1"/>
          </p:cNvSpPr>
          <p:nvPr>
            <p:ph type="title"/>
          </p:nvPr>
        </p:nvSpPr>
        <p:spPr>
          <a:xfrm>
            <a:off x="182280" y="245864"/>
            <a:ext cx="7216048" cy="778075"/>
          </a:xfrm>
        </p:spPr>
        <p:txBody>
          <a:bodyPr lIns="91440" tIns="45720" rIns="91440" bIns="45720" anchor="ctr">
            <a:normAutofit fontScale="90000"/>
          </a:bodyPr>
          <a:lstStyle/>
          <a:p>
            <a:r>
              <a:rPr lang="en-US">
                <a:latin typeface="Lora SemiBold"/>
                <a:cs typeface="Times New Roman"/>
              </a:rPr>
              <a:t>Figure 6-3 </a:t>
            </a:r>
            <a:br>
              <a:rPr lang="en-US">
                <a:latin typeface="Lora SemiBold"/>
                <a:cs typeface="Times New Roman"/>
              </a:rPr>
            </a:br>
            <a:r>
              <a:rPr lang="en-US">
                <a:latin typeface="Lora SemiBold"/>
                <a:cs typeface="Times New Roman"/>
              </a:rPr>
              <a:t>(Vermont)</a:t>
            </a:r>
            <a:endParaRPr lang="en-US"/>
          </a:p>
        </p:txBody>
      </p:sp>
      <p:pic>
        <p:nvPicPr>
          <p:cNvPr id="2" name="drawing" descr="Line graph showing the growing season length in Vermont from 1900 to 2024 with four trend lines representing different time spans: 1900-2024 (green), 1900-2024 (orange), 1960-2024 (dotted orange), and 1990-2024 (dashed orange). The graph highlights the growing season is increasing over time, with notable upward trends in recent decades, and includes a legend with color-coded lines for each trend period.&#10;&#10;">
            <a:extLst>
              <a:ext uri="{FF2B5EF4-FFF2-40B4-BE49-F238E27FC236}">
                <a16:creationId xmlns:a16="http://schemas.microsoft.com/office/drawing/2014/main" id="{A6322FC0-2803-56DE-B55E-6B3CDC96D8E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75229" y="245864"/>
            <a:ext cx="9634491" cy="6206836"/>
          </a:xfrm>
          <a:prstGeom prst="rect">
            <a:avLst/>
          </a:prstGeom>
        </p:spPr>
      </p:pic>
    </p:spTree>
    <p:extLst>
      <p:ext uri="{BB962C8B-B14F-4D97-AF65-F5344CB8AC3E}">
        <p14:creationId xmlns:p14="http://schemas.microsoft.com/office/powerpoint/2010/main" val="2441441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38675D6A-A06B-0277-8387-FA28A78596A1}"/>
              </a:ext>
            </a:extLst>
          </p:cNvPr>
          <p:cNvSpPr>
            <a:spLocks noGrp="1"/>
          </p:cNvSpPr>
          <p:nvPr>
            <p:ph type="title"/>
          </p:nvPr>
        </p:nvSpPr>
        <p:spPr>
          <a:xfrm>
            <a:off x="182279" y="245864"/>
            <a:ext cx="11067003" cy="778075"/>
          </a:xfrm>
        </p:spPr>
        <p:txBody>
          <a:bodyPr/>
          <a:lstStyle/>
          <a:p>
            <a:r>
              <a:rPr lang="en-US"/>
              <a:t>Figure 6-3 (Climate Division-Northeastern)</a:t>
            </a:r>
          </a:p>
        </p:txBody>
      </p:sp>
      <p:sp>
        <p:nvSpPr>
          <p:cNvPr id="5" name="TextBox 4">
            <a:extLst>
              <a:ext uri="{FF2B5EF4-FFF2-40B4-BE49-F238E27FC236}">
                <a16:creationId xmlns:a16="http://schemas.microsoft.com/office/drawing/2014/main" id="{51145DA7-D8A1-5A89-D47E-ACA9B43AAF18}"/>
              </a:ext>
            </a:extLst>
          </p:cNvPr>
          <p:cNvSpPr txBox="1"/>
          <p:nvPr/>
        </p:nvSpPr>
        <p:spPr>
          <a:xfrm>
            <a:off x="1986866" y="4567505"/>
            <a:ext cx="542524" cy="338554"/>
          </a:xfrm>
          <a:prstGeom prst="rect">
            <a:avLst/>
          </a:prstGeom>
          <a:noFill/>
        </p:spPr>
        <p:txBody>
          <a:bodyPr wrap="square" rtlCol="0">
            <a:spAutoFit/>
          </a:bodyPr>
          <a:lstStyle/>
          <a:p>
            <a:pPr algn="ctr"/>
            <a:r>
              <a:rPr lang="en-US" sz="1600"/>
              <a:t>120</a:t>
            </a:r>
          </a:p>
        </p:txBody>
      </p:sp>
      <p:sp>
        <p:nvSpPr>
          <p:cNvPr id="6" name="TextBox 5">
            <a:extLst>
              <a:ext uri="{FF2B5EF4-FFF2-40B4-BE49-F238E27FC236}">
                <a16:creationId xmlns:a16="http://schemas.microsoft.com/office/drawing/2014/main" id="{FA728896-7098-0E94-2B83-E88C4EA0EE0B}"/>
              </a:ext>
            </a:extLst>
          </p:cNvPr>
          <p:cNvSpPr txBox="1"/>
          <p:nvPr/>
        </p:nvSpPr>
        <p:spPr>
          <a:xfrm>
            <a:off x="1986866" y="3654749"/>
            <a:ext cx="542524" cy="338554"/>
          </a:xfrm>
          <a:prstGeom prst="rect">
            <a:avLst/>
          </a:prstGeom>
          <a:noFill/>
        </p:spPr>
        <p:txBody>
          <a:bodyPr wrap="square" rtlCol="0">
            <a:spAutoFit/>
          </a:bodyPr>
          <a:lstStyle/>
          <a:p>
            <a:pPr algn="ctr"/>
            <a:r>
              <a:rPr lang="en-US" sz="1600"/>
              <a:t>140</a:t>
            </a:r>
          </a:p>
        </p:txBody>
      </p:sp>
      <p:sp>
        <p:nvSpPr>
          <p:cNvPr id="7" name="TextBox 6">
            <a:extLst>
              <a:ext uri="{FF2B5EF4-FFF2-40B4-BE49-F238E27FC236}">
                <a16:creationId xmlns:a16="http://schemas.microsoft.com/office/drawing/2014/main" id="{35031836-A04A-84D3-322F-E50FC9E9970C}"/>
              </a:ext>
            </a:extLst>
          </p:cNvPr>
          <p:cNvSpPr txBox="1"/>
          <p:nvPr/>
        </p:nvSpPr>
        <p:spPr>
          <a:xfrm>
            <a:off x="1986866" y="2741992"/>
            <a:ext cx="542524" cy="338554"/>
          </a:xfrm>
          <a:prstGeom prst="rect">
            <a:avLst/>
          </a:prstGeom>
          <a:noFill/>
        </p:spPr>
        <p:txBody>
          <a:bodyPr wrap="square" rtlCol="0">
            <a:spAutoFit/>
          </a:bodyPr>
          <a:lstStyle/>
          <a:p>
            <a:pPr algn="ctr"/>
            <a:r>
              <a:rPr lang="en-US" sz="1600"/>
              <a:t>160</a:t>
            </a:r>
          </a:p>
        </p:txBody>
      </p:sp>
      <p:sp>
        <p:nvSpPr>
          <p:cNvPr id="8" name="TextBox 7">
            <a:extLst>
              <a:ext uri="{FF2B5EF4-FFF2-40B4-BE49-F238E27FC236}">
                <a16:creationId xmlns:a16="http://schemas.microsoft.com/office/drawing/2014/main" id="{17E39437-8628-A83D-E252-0353EB65A4A6}"/>
              </a:ext>
            </a:extLst>
          </p:cNvPr>
          <p:cNvSpPr txBox="1"/>
          <p:nvPr/>
        </p:nvSpPr>
        <p:spPr>
          <a:xfrm>
            <a:off x="1986866" y="1829235"/>
            <a:ext cx="542524" cy="338554"/>
          </a:xfrm>
          <a:prstGeom prst="rect">
            <a:avLst/>
          </a:prstGeom>
          <a:noFill/>
        </p:spPr>
        <p:txBody>
          <a:bodyPr wrap="square" rtlCol="0">
            <a:spAutoFit/>
          </a:bodyPr>
          <a:lstStyle/>
          <a:p>
            <a:pPr algn="ctr"/>
            <a:r>
              <a:rPr lang="en-US" sz="1600"/>
              <a:t>180</a:t>
            </a:r>
          </a:p>
        </p:txBody>
      </p:sp>
      <p:sp>
        <p:nvSpPr>
          <p:cNvPr id="9" name="TextBox 8">
            <a:extLst>
              <a:ext uri="{FF2B5EF4-FFF2-40B4-BE49-F238E27FC236}">
                <a16:creationId xmlns:a16="http://schemas.microsoft.com/office/drawing/2014/main" id="{E4E7FF0D-5C5C-9026-F7B3-70D0C411DDAA}"/>
              </a:ext>
            </a:extLst>
          </p:cNvPr>
          <p:cNvSpPr txBox="1"/>
          <p:nvPr/>
        </p:nvSpPr>
        <p:spPr>
          <a:xfrm rot="16200000">
            <a:off x="-86143" y="2720589"/>
            <a:ext cx="3974313" cy="369332"/>
          </a:xfrm>
          <a:prstGeom prst="rect">
            <a:avLst/>
          </a:prstGeom>
          <a:noFill/>
        </p:spPr>
        <p:txBody>
          <a:bodyPr wrap="square" rtlCol="0">
            <a:spAutoFit/>
          </a:bodyPr>
          <a:lstStyle/>
          <a:p>
            <a:pPr algn="ctr"/>
            <a:r>
              <a:rPr lang="en-US" b="1"/>
              <a:t>Annual growing season length (days)</a:t>
            </a:r>
          </a:p>
        </p:txBody>
      </p:sp>
      <p:sp>
        <p:nvSpPr>
          <p:cNvPr id="10" name="TextBox 9">
            <a:extLst>
              <a:ext uri="{FF2B5EF4-FFF2-40B4-BE49-F238E27FC236}">
                <a16:creationId xmlns:a16="http://schemas.microsoft.com/office/drawing/2014/main" id="{F80E62CE-FB3D-3D98-71B2-07B66C18773F}"/>
              </a:ext>
            </a:extLst>
          </p:cNvPr>
          <p:cNvSpPr txBox="1"/>
          <p:nvPr/>
        </p:nvSpPr>
        <p:spPr>
          <a:xfrm>
            <a:off x="2184494" y="4836214"/>
            <a:ext cx="653399" cy="338554"/>
          </a:xfrm>
          <a:prstGeom prst="rect">
            <a:avLst/>
          </a:prstGeom>
          <a:noFill/>
        </p:spPr>
        <p:txBody>
          <a:bodyPr wrap="square" rtlCol="0">
            <a:spAutoFit/>
          </a:bodyPr>
          <a:lstStyle/>
          <a:p>
            <a:pPr algn="ctr"/>
            <a:r>
              <a:rPr lang="en-US" sz="1600"/>
              <a:t>1900</a:t>
            </a:r>
          </a:p>
        </p:txBody>
      </p:sp>
      <p:sp>
        <p:nvSpPr>
          <p:cNvPr id="11" name="TextBox 10">
            <a:extLst>
              <a:ext uri="{FF2B5EF4-FFF2-40B4-BE49-F238E27FC236}">
                <a16:creationId xmlns:a16="http://schemas.microsoft.com/office/drawing/2014/main" id="{FAF0F6E5-5C14-32A6-39C8-D3CFE9D82B68}"/>
              </a:ext>
            </a:extLst>
          </p:cNvPr>
          <p:cNvSpPr txBox="1"/>
          <p:nvPr/>
        </p:nvSpPr>
        <p:spPr>
          <a:xfrm>
            <a:off x="4052174" y="4836214"/>
            <a:ext cx="653399" cy="338554"/>
          </a:xfrm>
          <a:prstGeom prst="rect">
            <a:avLst/>
          </a:prstGeom>
          <a:noFill/>
        </p:spPr>
        <p:txBody>
          <a:bodyPr wrap="square" rtlCol="0">
            <a:spAutoFit/>
          </a:bodyPr>
          <a:lstStyle/>
          <a:p>
            <a:pPr algn="ctr"/>
            <a:r>
              <a:rPr lang="en-US" sz="1600"/>
              <a:t>1930</a:t>
            </a:r>
          </a:p>
        </p:txBody>
      </p:sp>
      <p:sp>
        <p:nvSpPr>
          <p:cNvPr id="12" name="TextBox 11">
            <a:extLst>
              <a:ext uri="{FF2B5EF4-FFF2-40B4-BE49-F238E27FC236}">
                <a16:creationId xmlns:a16="http://schemas.microsoft.com/office/drawing/2014/main" id="{FF8F1988-64AE-CDCD-FCF3-1BFF7E1D2095}"/>
              </a:ext>
            </a:extLst>
          </p:cNvPr>
          <p:cNvSpPr txBox="1"/>
          <p:nvPr/>
        </p:nvSpPr>
        <p:spPr>
          <a:xfrm>
            <a:off x="5919854" y="4836214"/>
            <a:ext cx="653399" cy="338554"/>
          </a:xfrm>
          <a:prstGeom prst="rect">
            <a:avLst/>
          </a:prstGeom>
          <a:noFill/>
        </p:spPr>
        <p:txBody>
          <a:bodyPr wrap="square" rtlCol="0">
            <a:spAutoFit/>
          </a:bodyPr>
          <a:lstStyle/>
          <a:p>
            <a:pPr algn="ctr"/>
            <a:r>
              <a:rPr lang="en-US" sz="1600"/>
              <a:t>1960</a:t>
            </a:r>
          </a:p>
        </p:txBody>
      </p:sp>
      <p:sp>
        <p:nvSpPr>
          <p:cNvPr id="13" name="TextBox 12">
            <a:extLst>
              <a:ext uri="{FF2B5EF4-FFF2-40B4-BE49-F238E27FC236}">
                <a16:creationId xmlns:a16="http://schemas.microsoft.com/office/drawing/2014/main" id="{B53EEE62-2E65-E54F-C180-1664E4DF8AB7}"/>
              </a:ext>
            </a:extLst>
          </p:cNvPr>
          <p:cNvSpPr txBox="1"/>
          <p:nvPr/>
        </p:nvSpPr>
        <p:spPr>
          <a:xfrm>
            <a:off x="7787534" y="4836214"/>
            <a:ext cx="653399" cy="338554"/>
          </a:xfrm>
          <a:prstGeom prst="rect">
            <a:avLst/>
          </a:prstGeom>
          <a:noFill/>
        </p:spPr>
        <p:txBody>
          <a:bodyPr wrap="square" rtlCol="0">
            <a:spAutoFit/>
          </a:bodyPr>
          <a:lstStyle/>
          <a:p>
            <a:pPr algn="ctr"/>
            <a:r>
              <a:rPr lang="en-US" sz="1600"/>
              <a:t>1990</a:t>
            </a:r>
          </a:p>
        </p:txBody>
      </p:sp>
      <p:sp>
        <p:nvSpPr>
          <p:cNvPr id="14" name="TextBox 13">
            <a:extLst>
              <a:ext uri="{FF2B5EF4-FFF2-40B4-BE49-F238E27FC236}">
                <a16:creationId xmlns:a16="http://schemas.microsoft.com/office/drawing/2014/main" id="{B5C17AE9-7926-0245-CA58-6F4BDD0E80E9}"/>
              </a:ext>
            </a:extLst>
          </p:cNvPr>
          <p:cNvSpPr txBox="1"/>
          <p:nvPr/>
        </p:nvSpPr>
        <p:spPr>
          <a:xfrm>
            <a:off x="9655215" y="4836214"/>
            <a:ext cx="653399" cy="338554"/>
          </a:xfrm>
          <a:prstGeom prst="rect">
            <a:avLst/>
          </a:prstGeom>
          <a:noFill/>
        </p:spPr>
        <p:txBody>
          <a:bodyPr wrap="square" rtlCol="0">
            <a:spAutoFit/>
          </a:bodyPr>
          <a:lstStyle/>
          <a:p>
            <a:pPr algn="ctr"/>
            <a:r>
              <a:rPr lang="en-US" sz="1600"/>
              <a:t>2020</a:t>
            </a:r>
          </a:p>
        </p:txBody>
      </p:sp>
      <p:graphicFrame>
        <p:nvGraphicFramePr>
          <p:cNvPr id="15" name="Table 14">
            <a:extLst>
              <a:ext uri="{FF2B5EF4-FFF2-40B4-BE49-F238E27FC236}">
                <a16:creationId xmlns:a16="http://schemas.microsoft.com/office/drawing/2014/main" id="{6C4C6F84-129B-72AF-6329-F518B6D06C07}"/>
              </a:ext>
            </a:extLst>
          </p:cNvPr>
          <p:cNvGraphicFramePr>
            <a:graphicFrameLocks noGrp="1"/>
          </p:cNvGraphicFramePr>
          <p:nvPr>
            <p:extLst>
              <p:ext uri="{D42A27DB-BD31-4B8C-83A1-F6EECF244321}">
                <p14:modId xmlns:p14="http://schemas.microsoft.com/office/powerpoint/2010/main" val="1330333658"/>
              </p:ext>
            </p:extLst>
          </p:nvPr>
        </p:nvGraphicFramePr>
        <p:xfrm>
          <a:off x="2320122" y="5287300"/>
          <a:ext cx="7986424" cy="1097280"/>
        </p:xfrm>
        <a:graphic>
          <a:graphicData uri="http://schemas.openxmlformats.org/drawingml/2006/table">
            <a:tbl>
              <a:tblPr firstRow="1" bandRow="1">
                <a:tableStyleId>{5C22544A-7EE6-4342-B048-85BDC9FD1C3A}</a:tableStyleId>
              </a:tblPr>
              <a:tblGrid>
                <a:gridCol w="1996606">
                  <a:extLst>
                    <a:ext uri="{9D8B030D-6E8A-4147-A177-3AD203B41FA5}">
                      <a16:colId xmlns:a16="http://schemas.microsoft.com/office/drawing/2014/main" val="3992108270"/>
                    </a:ext>
                  </a:extLst>
                </a:gridCol>
                <a:gridCol w="1996606">
                  <a:extLst>
                    <a:ext uri="{9D8B030D-6E8A-4147-A177-3AD203B41FA5}">
                      <a16:colId xmlns:a16="http://schemas.microsoft.com/office/drawing/2014/main" val="4037707486"/>
                    </a:ext>
                  </a:extLst>
                </a:gridCol>
                <a:gridCol w="1996606">
                  <a:extLst>
                    <a:ext uri="{9D8B030D-6E8A-4147-A177-3AD203B41FA5}">
                      <a16:colId xmlns:a16="http://schemas.microsoft.com/office/drawing/2014/main" val="1539254601"/>
                    </a:ext>
                  </a:extLst>
                </a:gridCol>
                <a:gridCol w="1996606">
                  <a:extLst>
                    <a:ext uri="{9D8B030D-6E8A-4147-A177-3AD203B41FA5}">
                      <a16:colId xmlns:a16="http://schemas.microsoft.com/office/drawing/2014/main" val="685881617"/>
                    </a:ext>
                  </a:extLst>
                </a:gridCol>
              </a:tblGrid>
              <a:tr h="335020">
                <a:tc>
                  <a:txBody>
                    <a:bodyPr/>
                    <a:lstStyle/>
                    <a:p>
                      <a:pPr algn="ctr"/>
                      <a:r>
                        <a:rPr lang="en-US">
                          <a:solidFill>
                            <a:schemeClr val="tx1"/>
                          </a:solidFill>
                        </a:rPr>
                        <a:t>Annual Data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r>
                        <a:rPr lang="en-US">
                          <a:solidFill>
                            <a:schemeClr val="tx1"/>
                          </a:solidFill>
                        </a:rPr>
                        <a:t>Change trends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7640487"/>
                  </a:ext>
                </a:extLst>
              </a:tr>
              <a:tr h="335020">
                <a:tc>
                  <a:txBody>
                    <a:bodyPr/>
                    <a:lstStyle/>
                    <a:p>
                      <a:pPr algn="ctr"/>
                      <a:r>
                        <a:rPr lang="en-US"/>
                        <a:t>1900-2024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a:t>1900-2024*</a:t>
                      </a:r>
                      <a:endParaRPr lang="en-US"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a:t>1960-2024*</a:t>
                      </a:r>
                      <a:endParaRPr lang="en-US"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a:t>1990-2024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9787213"/>
                  </a:ext>
                </a:extLst>
              </a:tr>
              <a:tr h="335020">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3006184"/>
                  </a:ext>
                </a:extLst>
              </a:tr>
            </a:tbl>
          </a:graphicData>
        </a:graphic>
      </p:graphicFrame>
      <p:cxnSp>
        <p:nvCxnSpPr>
          <p:cNvPr id="16" name="Straight Connector 15">
            <a:extLst>
              <a:ext uri="{FF2B5EF4-FFF2-40B4-BE49-F238E27FC236}">
                <a16:creationId xmlns:a16="http://schemas.microsoft.com/office/drawing/2014/main" id="{71F43E28-C34E-536C-D2D6-4245C79BE182}"/>
              </a:ext>
            </a:extLst>
          </p:cNvPr>
          <p:cNvCxnSpPr>
            <a:cxnSpLocks/>
          </p:cNvCxnSpPr>
          <p:nvPr/>
        </p:nvCxnSpPr>
        <p:spPr>
          <a:xfrm>
            <a:off x="6743817" y="6215604"/>
            <a:ext cx="996286" cy="0"/>
          </a:xfrm>
          <a:prstGeom prst="line">
            <a:avLst/>
          </a:prstGeom>
          <a:ln w="25400">
            <a:solidFill>
              <a:srgbClr val="F6861F"/>
            </a:solidFill>
            <a:prstDash val="sysDot"/>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58714CCC-3505-D578-5C2D-965A5E305ECF}"/>
              </a:ext>
            </a:extLst>
          </p:cNvPr>
          <p:cNvCxnSpPr>
            <a:cxnSpLocks/>
          </p:cNvCxnSpPr>
          <p:nvPr/>
        </p:nvCxnSpPr>
        <p:spPr>
          <a:xfrm>
            <a:off x="4764480" y="6215604"/>
            <a:ext cx="996286" cy="0"/>
          </a:xfrm>
          <a:prstGeom prst="line">
            <a:avLst/>
          </a:prstGeom>
          <a:ln w="25400">
            <a:solidFill>
              <a:srgbClr val="FBB040"/>
            </a:solidFill>
            <a:prstDash val="solid"/>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093136AD-3C97-720A-FC77-D1680524210D}"/>
              </a:ext>
            </a:extLst>
          </p:cNvPr>
          <p:cNvCxnSpPr>
            <a:cxnSpLocks/>
          </p:cNvCxnSpPr>
          <p:nvPr/>
        </p:nvCxnSpPr>
        <p:spPr>
          <a:xfrm>
            <a:off x="2785143" y="6215604"/>
            <a:ext cx="996286" cy="0"/>
          </a:xfrm>
          <a:prstGeom prst="line">
            <a:avLst/>
          </a:prstGeom>
          <a:ln w="57150">
            <a:solidFill>
              <a:schemeClr val="accent3">
                <a:alpha val="3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8AA3A19F-863F-5EC1-671F-063706AA1113}"/>
              </a:ext>
            </a:extLst>
          </p:cNvPr>
          <p:cNvCxnSpPr>
            <a:cxnSpLocks/>
          </p:cNvCxnSpPr>
          <p:nvPr/>
        </p:nvCxnSpPr>
        <p:spPr>
          <a:xfrm>
            <a:off x="8723153" y="6215604"/>
            <a:ext cx="996286" cy="0"/>
          </a:xfrm>
          <a:prstGeom prst="line">
            <a:avLst/>
          </a:prstGeom>
          <a:ln w="38100">
            <a:solidFill>
              <a:srgbClr val="D34F23"/>
            </a:solidFill>
            <a:prstDash val="dash"/>
          </a:ln>
        </p:spPr>
        <p:style>
          <a:lnRef idx="2">
            <a:schemeClr val="accent1"/>
          </a:lnRef>
          <a:fillRef idx="0">
            <a:schemeClr val="accent1"/>
          </a:fillRef>
          <a:effectRef idx="1">
            <a:schemeClr val="accent1"/>
          </a:effectRef>
          <a:fontRef idx="minor">
            <a:schemeClr val="tx1"/>
          </a:fontRef>
        </p:style>
      </p:cxnSp>
      <p:pic>
        <p:nvPicPr>
          <p:cNvPr id="21" name="Graphic 20" descr="Line graph showing the growing season length in Vermont from 1900 to 2024 with four trend lines representing different time spans: 1900-2024 (green), 1900-2024 (orange), 1960-2024 (dotted orange), and 1990-2024 (dashed orange). The graph highlights the growing season is increasing over time, with notable upward trends in recent decades, and includes a legend with color-coded lines for each trend period.">
            <a:extLst>
              <a:ext uri="{FF2B5EF4-FFF2-40B4-BE49-F238E27FC236}">
                <a16:creationId xmlns:a16="http://schemas.microsoft.com/office/drawing/2014/main" id="{09148367-4C35-C598-FD80-B942A84D8DE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465908" y="1173493"/>
            <a:ext cx="7840640" cy="3647399"/>
          </a:xfrm>
          <a:prstGeom prst="rect">
            <a:avLst/>
          </a:prstGeom>
        </p:spPr>
      </p:pic>
    </p:spTree>
    <p:extLst>
      <p:ext uri="{BB962C8B-B14F-4D97-AF65-F5344CB8AC3E}">
        <p14:creationId xmlns:p14="http://schemas.microsoft.com/office/powerpoint/2010/main" val="2058701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781AC-2AA6-7F35-E85C-588B8E976CFF}"/>
            </a:ext>
          </a:extLst>
        </p:cNvPr>
        <p:cNvGrpSpPr/>
        <p:nvPr/>
      </p:nvGrpSpPr>
      <p:grpSpPr>
        <a:xfrm>
          <a:off x="0" y="0"/>
          <a:ext cx="0" cy="0"/>
          <a:chOff x="0" y="0"/>
          <a:chExt cx="0" cy="0"/>
        </a:xfrm>
      </p:grpSpPr>
      <p:pic>
        <p:nvPicPr>
          <p:cNvPr id="2" name="Graphic 1" descr="Line graph showing the growing season length in Vermont from 1900 to 2024 with four trend lines representing different time spans: 1900-2024 (green), 1900-2024 (orange), 1960-2024 (dotted orange), and 1990-2024 (dashed orange). The graph highlights the growing season is increasing over time, with notable upward trends in recent decades, and includes a legend with color-coded lines for each trend period.">
            <a:extLst>
              <a:ext uri="{FF2B5EF4-FFF2-40B4-BE49-F238E27FC236}">
                <a16:creationId xmlns:a16="http://schemas.microsoft.com/office/drawing/2014/main" id="{CBD1FAC0-59DD-2DC0-4CFB-BDEA7534BB2A}"/>
              </a:ext>
            </a:extLst>
          </p:cNvPr>
          <p:cNvPicPr>
            <a:picLocks noChangeAspect="1"/>
          </p:cNvPicPr>
          <p:nvPr/>
        </p:nvPicPr>
        <p:blipFill>
          <a:blip>
            <a:extLst>
              <a:ext uri="{96DAC541-7B7A-43D3-8B79-37D633B846F1}">
                <asvg:svgBlip xmlns:asvg="http://schemas.microsoft.com/office/drawing/2016/SVG/main" r:embed="rId2"/>
              </a:ext>
            </a:extLst>
          </a:blip>
          <a:srcRect t="7742"/>
          <a:stretch>
            <a:fillRect/>
          </a:stretch>
        </p:blipFill>
        <p:spPr>
          <a:xfrm>
            <a:off x="2543038" y="985172"/>
            <a:ext cx="7779224" cy="3834410"/>
          </a:xfrm>
          <a:prstGeom prst="rect">
            <a:avLst/>
          </a:prstGeom>
        </p:spPr>
      </p:pic>
      <p:sp>
        <p:nvSpPr>
          <p:cNvPr id="3" name="TextBox 2">
            <a:extLst>
              <a:ext uri="{FF2B5EF4-FFF2-40B4-BE49-F238E27FC236}">
                <a16:creationId xmlns:a16="http://schemas.microsoft.com/office/drawing/2014/main" id="{CF49715C-3DA1-873F-33E0-A8D6266F7558}"/>
              </a:ext>
            </a:extLst>
          </p:cNvPr>
          <p:cNvSpPr txBox="1"/>
          <p:nvPr/>
        </p:nvSpPr>
        <p:spPr>
          <a:xfrm>
            <a:off x="2000514" y="4504953"/>
            <a:ext cx="542524" cy="338554"/>
          </a:xfrm>
          <a:prstGeom prst="rect">
            <a:avLst/>
          </a:prstGeom>
          <a:noFill/>
        </p:spPr>
        <p:txBody>
          <a:bodyPr wrap="square" rtlCol="0">
            <a:spAutoFit/>
          </a:bodyPr>
          <a:lstStyle/>
          <a:p>
            <a:pPr algn="ctr"/>
            <a:r>
              <a:rPr lang="en-US" sz="1600"/>
              <a:t>140</a:t>
            </a:r>
          </a:p>
        </p:txBody>
      </p:sp>
      <p:sp>
        <p:nvSpPr>
          <p:cNvPr id="4" name="TextBox 3">
            <a:extLst>
              <a:ext uri="{FF2B5EF4-FFF2-40B4-BE49-F238E27FC236}">
                <a16:creationId xmlns:a16="http://schemas.microsoft.com/office/drawing/2014/main" id="{050BA921-E5F4-1DEF-9677-6BF220803F47}"/>
              </a:ext>
            </a:extLst>
          </p:cNvPr>
          <p:cNvSpPr txBox="1"/>
          <p:nvPr/>
        </p:nvSpPr>
        <p:spPr>
          <a:xfrm>
            <a:off x="2000514" y="3957589"/>
            <a:ext cx="542524" cy="338554"/>
          </a:xfrm>
          <a:prstGeom prst="rect">
            <a:avLst/>
          </a:prstGeom>
          <a:noFill/>
        </p:spPr>
        <p:txBody>
          <a:bodyPr wrap="square" rtlCol="0">
            <a:spAutoFit/>
          </a:bodyPr>
          <a:lstStyle/>
          <a:p>
            <a:pPr algn="ctr"/>
            <a:r>
              <a:rPr lang="en-US" sz="1600"/>
              <a:t>150</a:t>
            </a:r>
          </a:p>
        </p:txBody>
      </p:sp>
      <p:sp>
        <p:nvSpPr>
          <p:cNvPr id="5" name="TextBox 4">
            <a:extLst>
              <a:ext uri="{FF2B5EF4-FFF2-40B4-BE49-F238E27FC236}">
                <a16:creationId xmlns:a16="http://schemas.microsoft.com/office/drawing/2014/main" id="{88D7B7A3-1F83-F5F3-2F1C-C14DC35C0681}"/>
              </a:ext>
            </a:extLst>
          </p:cNvPr>
          <p:cNvSpPr txBox="1"/>
          <p:nvPr/>
        </p:nvSpPr>
        <p:spPr>
          <a:xfrm>
            <a:off x="2000514" y="3410226"/>
            <a:ext cx="542524" cy="338554"/>
          </a:xfrm>
          <a:prstGeom prst="rect">
            <a:avLst/>
          </a:prstGeom>
          <a:noFill/>
        </p:spPr>
        <p:txBody>
          <a:bodyPr wrap="square" rtlCol="0">
            <a:spAutoFit/>
          </a:bodyPr>
          <a:lstStyle/>
          <a:p>
            <a:pPr algn="ctr"/>
            <a:r>
              <a:rPr lang="en-US" sz="1600"/>
              <a:t>160</a:t>
            </a:r>
          </a:p>
        </p:txBody>
      </p:sp>
      <p:sp>
        <p:nvSpPr>
          <p:cNvPr id="6" name="TextBox 5">
            <a:extLst>
              <a:ext uri="{FF2B5EF4-FFF2-40B4-BE49-F238E27FC236}">
                <a16:creationId xmlns:a16="http://schemas.microsoft.com/office/drawing/2014/main" id="{D7A2156C-7EEC-6F1D-4FF3-6B80D026C4AD}"/>
              </a:ext>
            </a:extLst>
          </p:cNvPr>
          <p:cNvSpPr txBox="1"/>
          <p:nvPr/>
        </p:nvSpPr>
        <p:spPr>
          <a:xfrm>
            <a:off x="2000514" y="2862863"/>
            <a:ext cx="542524" cy="338554"/>
          </a:xfrm>
          <a:prstGeom prst="rect">
            <a:avLst/>
          </a:prstGeom>
          <a:noFill/>
        </p:spPr>
        <p:txBody>
          <a:bodyPr wrap="square" rtlCol="0">
            <a:spAutoFit/>
          </a:bodyPr>
          <a:lstStyle/>
          <a:p>
            <a:pPr algn="ctr"/>
            <a:r>
              <a:rPr lang="en-US" sz="1600"/>
              <a:t>170</a:t>
            </a:r>
          </a:p>
        </p:txBody>
      </p:sp>
      <p:sp>
        <p:nvSpPr>
          <p:cNvPr id="7" name="TextBox 6">
            <a:extLst>
              <a:ext uri="{FF2B5EF4-FFF2-40B4-BE49-F238E27FC236}">
                <a16:creationId xmlns:a16="http://schemas.microsoft.com/office/drawing/2014/main" id="{7AAFA0DD-AA84-4B4A-E75E-795FCF788381}"/>
              </a:ext>
            </a:extLst>
          </p:cNvPr>
          <p:cNvSpPr txBox="1"/>
          <p:nvPr/>
        </p:nvSpPr>
        <p:spPr>
          <a:xfrm>
            <a:off x="2000514" y="2315500"/>
            <a:ext cx="542524" cy="338554"/>
          </a:xfrm>
          <a:prstGeom prst="rect">
            <a:avLst/>
          </a:prstGeom>
          <a:noFill/>
        </p:spPr>
        <p:txBody>
          <a:bodyPr wrap="square" rtlCol="0">
            <a:spAutoFit/>
          </a:bodyPr>
          <a:lstStyle/>
          <a:p>
            <a:pPr algn="ctr"/>
            <a:r>
              <a:rPr lang="en-US" sz="1600"/>
              <a:t>180</a:t>
            </a:r>
          </a:p>
        </p:txBody>
      </p:sp>
      <p:sp>
        <p:nvSpPr>
          <p:cNvPr id="8" name="TextBox 7">
            <a:extLst>
              <a:ext uri="{FF2B5EF4-FFF2-40B4-BE49-F238E27FC236}">
                <a16:creationId xmlns:a16="http://schemas.microsoft.com/office/drawing/2014/main" id="{8AFF820A-D92D-EB73-8317-D925D4CEE0AC}"/>
              </a:ext>
            </a:extLst>
          </p:cNvPr>
          <p:cNvSpPr txBox="1"/>
          <p:nvPr/>
        </p:nvSpPr>
        <p:spPr>
          <a:xfrm>
            <a:off x="2000514" y="1768137"/>
            <a:ext cx="542524" cy="338554"/>
          </a:xfrm>
          <a:prstGeom prst="rect">
            <a:avLst/>
          </a:prstGeom>
          <a:noFill/>
        </p:spPr>
        <p:txBody>
          <a:bodyPr wrap="square" rtlCol="0">
            <a:spAutoFit/>
          </a:bodyPr>
          <a:lstStyle/>
          <a:p>
            <a:pPr algn="ctr"/>
            <a:r>
              <a:rPr lang="en-US" sz="1600"/>
              <a:t>190</a:t>
            </a:r>
          </a:p>
        </p:txBody>
      </p:sp>
      <p:sp>
        <p:nvSpPr>
          <p:cNvPr id="9" name="TextBox 8">
            <a:extLst>
              <a:ext uri="{FF2B5EF4-FFF2-40B4-BE49-F238E27FC236}">
                <a16:creationId xmlns:a16="http://schemas.microsoft.com/office/drawing/2014/main" id="{7E04244B-D741-F28D-1F49-CB45B6F8AA95}"/>
              </a:ext>
            </a:extLst>
          </p:cNvPr>
          <p:cNvSpPr txBox="1"/>
          <p:nvPr/>
        </p:nvSpPr>
        <p:spPr>
          <a:xfrm>
            <a:off x="2000514" y="1220774"/>
            <a:ext cx="542524" cy="338554"/>
          </a:xfrm>
          <a:prstGeom prst="rect">
            <a:avLst/>
          </a:prstGeom>
          <a:noFill/>
        </p:spPr>
        <p:txBody>
          <a:bodyPr wrap="square" rtlCol="0">
            <a:spAutoFit/>
          </a:bodyPr>
          <a:lstStyle/>
          <a:p>
            <a:pPr algn="ctr"/>
            <a:r>
              <a:rPr lang="en-US" sz="1600"/>
              <a:t>200</a:t>
            </a:r>
          </a:p>
        </p:txBody>
      </p:sp>
      <p:sp>
        <p:nvSpPr>
          <p:cNvPr id="10" name="TextBox 9">
            <a:extLst>
              <a:ext uri="{FF2B5EF4-FFF2-40B4-BE49-F238E27FC236}">
                <a16:creationId xmlns:a16="http://schemas.microsoft.com/office/drawing/2014/main" id="{F6AE539E-57BE-3C9B-A87C-154FEAB0EABA}"/>
              </a:ext>
            </a:extLst>
          </p:cNvPr>
          <p:cNvSpPr txBox="1"/>
          <p:nvPr/>
        </p:nvSpPr>
        <p:spPr>
          <a:xfrm rot="16200000">
            <a:off x="-72495" y="2726277"/>
            <a:ext cx="3974313" cy="369332"/>
          </a:xfrm>
          <a:prstGeom prst="rect">
            <a:avLst/>
          </a:prstGeom>
          <a:noFill/>
        </p:spPr>
        <p:txBody>
          <a:bodyPr wrap="square" rtlCol="0">
            <a:spAutoFit/>
          </a:bodyPr>
          <a:lstStyle/>
          <a:p>
            <a:pPr algn="ctr"/>
            <a:r>
              <a:rPr lang="en-US" b="1"/>
              <a:t>Annual growing season length (days)</a:t>
            </a:r>
          </a:p>
        </p:txBody>
      </p:sp>
      <p:sp>
        <p:nvSpPr>
          <p:cNvPr id="11" name="TextBox 10">
            <a:extLst>
              <a:ext uri="{FF2B5EF4-FFF2-40B4-BE49-F238E27FC236}">
                <a16:creationId xmlns:a16="http://schemas.microsoft.com/office/drawing/2014/main" id="{8E2C186D-FDB4-EF36-28D2-2C2E7D295C39}"/>
              </a:ext>
            </a:extLst>
          </p:cNvPr>
          <p:cNvSpPr txBox="1"/>
          <p:nvPr/>
        </p:nvSpPr>
        <p:spPr>
          <a:xfrm>
            <a:off x="2320974" y="4841902"/>
            <a:ext cx="653399" cy="338554"/>
          </a:xfrm>
          <a:prstGeom prst="rect">
            <a:avLst/>
          </a:prstGeom>
          <a:noFill/>
        </p:spPr>
        <p:txBody>
          <a:bodyPr wrap="square" rtlCol="0">
            <a:spAutoFit/>
          </a:bodyPr>
          <a:lstStyle/>
          <a:p>
            <a:pPr algn="ctr"/>
            <a:r>
              <a:rPr lang="en-US" sz="1600"/>
              <a:t>1900</a:t>
            </a:r>
          </a:p>
        </p:txBody>
      </p:sp>
      <p:sp>
        <p:nvSpPr>
          <p:cNvPr id="12" name="TextBox 11">
            <a:extLst>
              <a:ext uri="{FF2B5EF4-FFF2-40B4-BE49-F238E27FC236}">
                <a16:creationId xmlns:a16="http://schemas.microsoft.com/office/drawing/2014/main" id="{60D326D5-D2C4-C550-D029-E67C6593B6F5}"/>
              </a:ext>
            </a:extLst>
          </p:cNvPr>
          <p:cNvSpPr txBox="1"/>
          <p:nvPr/>
        </p:nvSpPr>
        <p:spPr>
          <a:xfrm>
            <a:off x="4175006" y="4841902"/>
            <a:ext cx="653399" cy="338554"/>
          </a:xfrm>
          <a:prstGeom prst="rect">
            <a:avLst/>
          </a:prstGeom>
          <a:noFill/>
        </p:spPr>
        <p:txBody>
          <a:bodyPr wrap="square" rtlCol="0">
            <a:spAutoFit/>
          </a:bodyPr>
          <a:lstStyle/>
          <a:p>
            <a:pPr algn="ctr"/>
            <a:r>
              <a:rPr lang="en-US" sz="1600"/>
              <a:t>1930</a:t>
            </a:r>
          </a:p>
        </p:txBody>
      </p:sp>
      <p:sp>
        <p:nvSpPr>
          <p:cNvPr id="13" name="TextBox 12">
            <a:extLst>
              <a:ext uri="{FF2B5EF4-FFF2-40B4-BE49-F238E27FC236}">
                <a16:creationId xmlns:a16="http://schemas.microsoft.com/office/drawing/2014/main" id="{3FFFA344-6B1B-378C-D8BE-50C6CB684850}"/>
              </a:ext>
            </a:extLst>
          </p:cNvPr>
          <p:cNvSpPr txBox="1"/>
          <p:nvPr/>
        </p:nvSpPr>
        <p:spPr>
          <a:xfrm>
            <a:off x="6029038" y="4841902"/>
            <a:ext cx="653399" cy="338554"/>
          </a:xfrm>
          <a:prstGeom prst="rect">
            <a:avLst/>
          </a:prstGeom>
          <a:noFill/>
        </p:spPr>
        <p:txBody>
          <a:bodyPr wrap="square" rtlCol="0">
            <a:spAutoFit/>
          </a:bodyPr>
          <a:lstStyle/>
          <a:p>
            <a:pPr algn="ctr"/>
            <a:r>
              <a:rPr lang="en-US" sz="1600"/>
              <a:t>1960</a:t>
            </a:r>
          </a:p>
        </p:txBody>
      </p:sp>
      <p:sp>
        <p:nvSpPr>
          <p:cNvPr id="14" name="TextBox 13">
            <a:extLst>
              <a:ext uri="{FF2B5EF4-FFF2-40B4-BE49-F238E27FC236}">
                <a16:creationId xmlns:a16="http://schemas.microsoft.com/office/drawing/2014/main" id="{AA0D0777-2290-C8D2-9BB1-8F65CE769E4C}"/>
              </a:ext>
            </a:extLst>
          </p:cNvPr>
          <p:cNvSpPr txBox="1"/>
          <p:nvPr/>
        </p:nvSpPr>
        <p:spPr>
          <a:xfrm>
            <a:off x="7883070" y="4841902"/>
            <a:ext cx="653399" cy="338554"/>
          </a:xfrm>
          <a:prstGeom prst="rect">
            <a:avLst/>
          </a:prstGeom>
          <a:noFill/>
        </p:spPr>
        <p:txBody>
          <a:bodyPr wrap="square" rtlCol="0">
            <a:spAutoFit/>
          </a:bodyPr>
          <a:lstStyle/>
          <a:p>
            <a:pPr algn="ctr"/>
            <a:r>
              <a:rPr lang="en-US" sz="1600"/>
              <a:t>1990</a:t>
            </a:r>
          </a:p>
        </p:txBody>
      </p:sp>
      <p:sp>
        <p:nvSpPr>
          <p:cNvPr id="15" name="TextBox 14">
            <a:extLst>
              <a:ext uri="{FF2B5EF4-FFF2-40B4-BE49-F238E27FC236}">
                <a16:creationId xmlns:a16="http://schemas.microsoft.com/office/drawing/2014/main" id="{81704714-2B31-0254-A5EC-72D8E2731B34}"/>
              </a:ext>
            </a:extLst>
          </p:cNvPr>
          <p:cNvSpPr txBox="1"/>
          <p:nvPr/>
        </p:nvSpPr>
        <p:spPr>
          <a:xfrm>
            <a:off x="9737103" y="4841902"/>
            <a:ext cx="653399" cy="338554"/>
          </a:xfrm>
          <a:prstGeom prst="rect">
            <a:avLst/>
          </a:prstGeom>
          <a:noFill/>
        </p:spPr>
        <p:txBody>
          <a:bodyPr wrap="square" rtlCol="0">
            <a:spAutoFit/>
          </a:bodyPr>
          <a:lstStyle/>
          <a:p>
            <a:pPr algn="ctr"/>
            <a:r>
              <a:rPr lang="en-US" sz="1600"/>
              <a:t>2020</a:t>
            </a:r>
          </a:p>
        </p:txBody>
      </p:sp>
      <p:graphicFrame>
        <p:nvGraphicFramePr>
          <p:cNvPr id="16" name="Table 15">
            <a:extLst>
              <a:ext uri="{FF2B5EF4-FFF2-40B4-BE49-F238E27FC236}">
                <a16:creationId xmlns:a16="http://schemas.microsoft.com/office/drawing/2014/main" id="{0B756DD8-1D09-BBBC-8A29-33D28E01D571}"/>
              </a:ext>
            </a:extLst>
          </p:cNvPr>
          <p:cNvGraphicFramePr>
            <a:graphicFrameLocks noGrp="1"/>
          </p:cNvGraphicFramePr>
          <p:nvPr>
            <p:extLst>
              <p:ext uri="{D42A27DB-BD31-4B8C-83A1-F6EECF244321}">
                <p14:modId xmlns:p14="http://schemas.microsoft.com/office/powerpoint/2010/main" val="118801076"/>
              </p:ext>
            </p:extLst>
          </p:nvPr>
        </p:nvGraphicFramePr>
        <p:xfrm>
          <a:off x="2442955" y="5252044"/>
          <a:ext cx="7840640" cy="1097280"/>
        </p:xfrm>
        <a:graphic>
          <a:graphicData uri="http://schemas.openxmlformats.org/drawingml/2006/table">
            <a:tbl>
              <a:tblPr firstRow="1" bandRow="1">
                <a:tableStyleId>{5C22544A-7EE6-4342-B048-85BDC9FD1C3A}</a:tableStyleId>
              </a:tblPr>
              <a:tblGrid>
                <a:gridCol w="1960160">
                  <a:extLst>
                    <a:ext uri="{9D8B030D-6E8A-4147-A177-3AD203B41FA5}">
                      <a16:colId xmlns:a16="http://schemas.microsoft.com/office/drawing/2014/main" val="3992108270"/>
                    </a:ext>
                  </a:extLst>
                </a:gridCol>
                <a:gridCol w="1960160">
                  <a:extLst>
                    <a:ext uri="{9D8B030D-6E8A-4147-A177-3AD203B41FA5}">
                      <a16:colId xmlns:a16="http://schemas.microsoft.com/office/drawing/2014/main" val="4037707486"/>
                    </a:ext>
                  </a:extLst>
                </a:gridCol>
                <a:gridCol w="1960160">
                  <a:extLst>
                    <a:ext uri="{9D8B030D-6E8A-4147-A177-3AD203B41FA5}">
                      <a16:colId xmlns:a16="http://schemas.microsoft.com/office/drawing/2014/main" val="1539254601"/>
                    </a:ext>
                  </a:extLst>
                </a:gridCol>
                <a:gridCol w="1960160">
                  <a:extLst>
                    <a:ext uri="{9D8B030D-6E8A-4147-A177-3AD203B41FA5}">
                      <a16:colId xmlns:a16="http://schemas.microsoft.com/office/drawing/2014/main" val="685881617"/>
                    </a:ext>
                  </a:extLst>
                </a:gridCol>
              </a:tblGrid>
              <a:tr h="335020">
                <a:tc>
                  <a:txBody>
                    <a:bodyPr/>
                    <a:lstStyle/>
                    <a:p>
                      <a:pPr algn="ctr"/>
                      <a:r>
                        <a:rPr lang="en-US">
                          <a:solidFill>
                            <a:schemeClr val="tx1"/>
                          </a:solidFill>
                        </a:rPr>
                        <a:t>Annual Data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r>
                        <a:rPr lang="en-US">
                          <a:solidFill>
                            <a:schemeClr val="tx1"/>
                          </a:solidFill>
                        </a:rPr>
                        <a:t>Change trends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7640487"/>
                  </a:ext>
                </a:extLst>
              </a:tr>
              <a:tr h="335020">
                <a:tc>
                  <a:txBody>
                    <a:bodyPr/>
                    <a:lstStyle/>
                    <a:p>
                      <a:pPr algn="ctr"/>
                      <a:r>
                        <a:rPr lang="en-US"/>
                        <a:t>1900-2024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a:t>1900-2024*</a:t>
                      </a:r>
                      <a:endParaRPr lang="en-US"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a:t>1960-2024</a:t>
                      </a:r>
                      <a:endParaRPr lang="en-US"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a:t>1990-2024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9787213"/>
                  </a:ext>
                </a:extLst>
              </a:tr>
              <a:tr h="335020">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3006184"/>
                  </a:ext>
                </a:extLst>
              </a:tr>
            </a:tbl>
          </a:graphicData>
        </a:graphic>
      </p:graphicFrame>
      <p:cxnSp>
        <p:nvCxnSpPr>
          <p:cNvPr id="17" name="Straight Connector 16">
            <a:extLst>
              <a:ext uri="{FF2B5EF4-FFF2-40B4-BE49-F238E27FC236}">
                <a16:creationId xmlns:a16="http://schemas.microsoft.com/office/drawing/2014/main" id="{D5224B5E-4F98-C130-688C-149E2742C3D1}"/>
              </a:ext>
            </a:extLst>
          </p:cNvPr>
          <p:cNvCxnSpPr>
            <a:cxnSpLocks/>
          </p:cNvCxnSpPr>
          <p:nvPr/>
        </p:nvCxnSpPr>
        <p:spPr>
          <a:xfrm>
            <a:off x="6866649" y="6180348"/>
            <a:ext cx="996286" cy="0"/>
          </a:xfrm>
          <a:prstGeom prst="line">
            <a:avLst/>
          </a:prstGeom>
          <a:ln w="25400">
            <a:solidFill>
              <a:srgbClr val="F6861F"/>
            </a:solidFill>
            <a:prstDash val="sysDot"/>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033ECD85-B5E1-C2EF-C6D9-2E8C74A0532F}"/>
              </a:ext>
            </a:extLst>
          </p:cNvPr>
          <p:cNvCxnSpPr>
            <a:cxnSpLocks/>
          </p:cNvCxnSpPr>
          <p:nvPr/>
        </p:nvCxnSpPr>
        <p:spPr>
          <a:xfrm>
            <a:off x="4887312" y="6180348"/>
            <a:ext cx="996286" cy="0"/>
          </a:xfrm>
          <a:prstGeom prst="line">
            <a:avLst/>
          </a:prstGeom>
          <a:ln w="25400">
            <a:solidFill>
              <a:srgbClr val="FBB040"/>
            </a:solidFill>
            <a:prstDash val="solid"/>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5ADD21CF-1166-91DF-8F5D-0141A0C7D748}"/>
              </a:ext>
            </a:extLst>
          </p:cNvPr>
          <p:cNvCxnSpPr>
            <a:cxnSpLocks/>
          </p:cNvCxnSpPr>
          <p:nvPr/>
        </p:nvCxnSpPr>
        <p:spPr>
          <a:xfrm>
            <a:off x="2907975" y="6180348"/>
            <a:ext cx="996286" cy="0"/>
          </a:xfrm>
          <a:prstGeom prst="line">
            <a:avLst/>
          </a:prstGeom>
          <a:ln w="57150">
            <a:solidFill>
              <a:schemeClr val="accent3">
                <a:alpha val="3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B68834F0-58EF-7017-E4B2-BD9558F995DF}"/>
              </a:ext>
            </a:extLst>
          </p:cNvPr>
          <p:cNvCxnSpPr>
            <a:cxnSpLocks/>
          </p:cNvCxnSpPr>
          <p:nvPr/>
        </p:nvCxnSpPr>
        <p:spPr>
          <a:xfrm>
            <a:off x="8845985" y="6180348"/>
            <a:ext cx="996286" cy="0"/>
          </a:xfrm>
          <a:prstGeom prst="line">
            <a:avLst/>
          </a:prstGeom>
          <a:ln w="38100">
            <a:solidFill>
              <a:srgbClr val="D34F23"/>
            </a:solidFill>
            <a:prstDash val="dash"/>
          </a:ln>
        </p:spPr>
        <p:style>
          <a:lnRef idx="2">
            <a:schemeClr val="accent1"/>
          </a:lnRef>
          <a:fillRef idx="0">
            <a:schemeClr val="accent1"/>
          </a:fillRef>
          <a:effectRef idx="1">
            <a:schemeClr val="accent1"/>
          </a:effectRef>
          <a:fontRef idx="minor">
            <a:schemeClr val="tx1"/>
          </a:fontRef>
        </p:style>
      </p:cxnSp>
      <p:sp>
        <p:nvSpPr>
          <p:cNvPr id="22" name="Title 2">
            <a:extLst>
              <a:ext uri="{FF2B5EF4-FFF2-40B4-BE49-F238E27FC236}">
                <a16:creationId xmlns:a16="http://schemas.microsoft.com/office/drawing/2014/main" id="{B8E87F5D-DA33-0461-ED48-8628E4109B10}"/>
              </a:ext>
            </a:extLst>
          </p:cNvPr>
          <p:cNvSpPr>
            <a:spLocks noGrp="1"/>
          </p:cNvSpPr>
          <p:nvPr>
            <p:ph type="title"/>
          </p:nvPr>
        </p:nvSpPr>
        <p:spPr>
          <a:xfrm>
            <a:off x="182279" y="245864"/>
            <a:ext cx="11067003" cy="778075"/>
          </a:xfrm>
        </p:spPr>
        <p:txBody>
          <a:bodyPr/>
          <a:lstStyle/>
          <a:p>
            <a:r>
              <a:rPr lang="en-US"/>
              <a:t>Figure 6-3 (Climate Division-Western)</a:t>
            </a:r>
          </a:p>
        </p:txBody>
      </p:sp>
    </p:spTree>
    <p:extLst>
      <p:ext uri="{BB962C8B-B14F-4D97-AF65-F5344CB8AC3E}">
        <p14:creationId xmlns:p14="http://schemas.microsoft.com/office/powerpoint/2010/main" val="133565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512CA-E308-36B4-022A-B2C0B4FE84D5}"/>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E914BA80-D524-1DD5-78B5-4C8C21F90E70}"/>
              </a:ext>
            </a:extLst>
          </p:cNvPr>
          <p:cNvSpPr>
            <a:spLocks noGrp="1"/>
          </p:cNvSpPr>
          <p:nvPr>
            <p:ph type="title"/>
          </p:nvPr>
        </p:nvSpPr>
        <p:spPr>
          <a:xfrm>
            <a:off x="182279" y="245864"/>
            <a:ext cx="11067003" cy="778075"/>
          </a:xfrm>
        </p:spPr>
        <p:txBody>
          <a:bodyPr/>
          <a:lstStyle/>
          <a:p>
            <a:r>
              <a:rPr lang="en-US"/>
              <a:t>Figure 6-3 (Climate Division-Southeastern)</a:t>
            </a:r>
          </a:p>
        </p:txBody>
      </p:sp>
      <p:pic>
        <p:nvPicPr>
          <p:cNvPr id="3" name="Graphic 2" descr="Line graph showing the growing season length in Vermont from 1900 to 2024 with four trend lines representing different time spans: 1900-2024 (green), 1900-2024 (orange), 1960-2024 (dotted orange), and 1990-2024 (dashed orange). The graph highlights the growing season is increasing over time, with notable upward trends in recent decades, and includes a legend with color-coded lines for each trend period.">
            <a:extLst>
              <a:ext uri="{FF2B5EF4-FFF2-40B4-BE49-F238E27FC236}">
                <a16:creationId xmlns:a16="http://schemas.microsoft.com/office/drawing/2014/main" id="{A013771B-C213-B409-5154-4C5B389FA4C3}"/>
              </a:ext>
            </a:extLst>
          </p:cNvPr>
          <p:cNvPicPr>
            <a:picLocks noChangeAspect="1"/>
          </p:cNvPicPr>
          <p:nvPr/>
        </p:nvPicPr>
        <p:blipFill>
          <a:blip>
            <a:extLst>
              <a:ext uri="{96DAC541-7B7A-43D3-8B79-37D633B846F1}">
                <asvg:svgBlip xmlns:asvg="http://schemas.microsoft.com/office/drawing/2016/SVG/main" r:embed="rId2"/>
              </a:ext>
            </a:extLst>
          </a:blip>
          <a:srcRect t="7649"/>
          <a:stretch>
            <a:fillRect/>
          </a:stretch>
        </p:blipFill>
        <p:spPr>
          <a:xfrm>
            <a:off x="2647673" y="985172"/>
            <a:ext cx="7635922" cy="3753227"/>
          </a:xfrm>
          <a:prstGeom prst="rect">
            <a:avLst/>
          </a:prstGeom>
        </p:spPr>
      </p:pic>
      <p:sp>
        <p:nvSpPr>
          <p:cNvPr id="4" name="TextBox 3">
            <a:extLst>
              <a:ext uri="{FF2B5EF4-FFF2-40B4-BE49-F238E27FC236}">
                <a16:creationId xmlns:a16="http://schemas.microsoft.com/office/drawing/2014/main" id="{6F442729-9303-CC4D-2F0B-E5DC1AAB1F8F}"/>
              </a:ext>
            </a:extLst>
          </p:cNvPr>
          <p:cNvSpPr txBox="1"/>
          <p:nvPr/>
        </p:nvSpPr>
        <p:spPr>
          <a:xfrm>
            <a:off x="2068754" y="3567538"/>
            <a:ext cx="542524" cy="338554"/>
          </a:xfrm>
          <a:prstGeom prst="rect">
            <a:avLst/>
          </a:prstGeom>
          <a:noFill/>
        </p:spPr>
        <p:txBody>
          <a:bodyPr wrap="square" rtlCol="0">
            <a:spAutoFit/>
          </a:bodyPr>
          <a:lstStyle/>
          <a:p>
            <a:pPr algn="r"/>
            <a:r>
              <a:rPr lang="en-US" sz="1600"/>
              <a:t>140</a:t>
            </a:r>
          </a:p>
        </p:txBody>
      </p:sp>
      <p:sp>
        <p:nvSpPr>
          <p:cNvPr id="5" name="TextBox 4">
            <a:extLst>
              <a:ext uri="{FF2B5EF4-FFF2-40B4-BE49-F238E27FC236}">
                <a16:creationId xmlns:a16="http://schemas.microsoft.com/office/drawing/2014/main" id="{EBFF5A79-04FD-5DF1-201E-900AA4985964}"/>
              </a:ext>
            </a:extLst>
          </p:cNvPr>
          <p:cNvSpPr txBox="1"/>
          <p:nvPr/>
        </p:nvSpPr>
        <p:spPr>
          <a:xfrm>
            <a:off x="2068754" y="3090742"/>
            <a:ext cx="542524" cy="338554"/>
          </a:xfrm>
          <a:prstGeom prst="rect">
            <a:avLst/>
          </a:prstGeom>
          <a:noFill/>
        </p:spPr>
        <p:txBody>
          <a:bodyPr wrap="square" rtlCol="0">
            <a:spAutoFit/>
          </a:bodyPr>
          <a:lstStyle/>
          <a:p>
            <a:pPr algn="r"/>
            <a:r>
              <a:rPr lang="en-US" sz="1600"/>
              <a:t>150</a:t>
            </a:r>
          </a:p>
        </p:txBody>
      </p:sp>
      <p:sp>
        <p:nvSpPr>
          <p:cNvPr id="6" name="TextBox 5">
            <a:extLst>
              <a:ext uri="{FF2B5EF4-FFF2-40B4-BE49-F238E27FC236}">
                <a16:creationId xmlns:a16="http://schemas.microsoft.com/office/drawing/2014/main" id="{549951D4-A6EE-D5A0-6A7E-9CAA0AAC364C}"/>
              </a:ext>
            </a:extLst>
          </p:cNvPr>
          <p:cNvSpPr txBox="1"/>
          <p:nvPr/>
        </p:nvSpPr>
        <p:spPr>
          <a:xfrm>
            <a:off x="2068754" y="2613946"/>
            <a:ext cx="542524" cy="338554"/>
          </a:xfrm>
          <a:prstGeom prst="rect">
            <a:avLst/>
          </a:prstGeom>
          <a:noFill/>
        </p:spPr>
        <p:txBody>
          <a:bodyPr wrap="square" rtlCol="0">
            <a:spAutoFit/>
          </a:bodyPr>
          <a:lstStyle/>
          <a:p>
            <a:pPr algn="r"/>
            <a:r>
              <a:rPr lang="en-US" sz="1600"/>
              <a:t>160</a:t>
            </a:r>
          </a:p>
        </p:txBody>
      </p:sp>
      <p:sp>
        <p:nvSpPr>
          <p:cNvPr id="7" name="TextBox 6">
            <a:extLst>
              <a:ext uri="{FF2B5EF4-FFF2-40B4-BE49-F238E27FC236}">
                <a16:creationId xmlns:a16="http://schemas.microsoft.com/office/drawing/2014/main" id="{7FF82E4E-8411-BD77-E837-45DD4F332389}"/>
              </a:ext>
            </a:extLst>
          </p:cNvPr>
          <p:cNvSpPr txBox="1"/>
          <p:nvPr/>
        </p:nvSpPr>
        <p:spPr>
          <a:xfrm>
            <a:off x="2068754" y="2137150"/>
            <a:ext cx="542524" cy="338554"/>
          </a:xfrm>
          <a:prstGeom prst="rect">
            <a:avLst/>
          </a:prstGeom>
          <a:noFill/>
        </p:spPr>
        <p:txBody>
          <a:bodyPr wrap="square" rtlCol="0">
            <a:spAutoFit/>
          </a:bodyPr>
          <a:lstStyle/>
          <a:p>
            <a:pPr algn="r"/>
            <a:r>
              <a:rPr lang="en-US" sz="1600"/>
              <a:t>170</a:t>
            </a:r>
          </a:p>
        </p:txBody>
      </p:sp>
      <p:sp>
        <p:nvSpPr>
          <p:cNvPr id="8" name="TextBox 7">
            <a:extLst>
              <a:ext uri="{FF2B5EF4-FFF2-40B4-BE49-F238E27FC236}">
                <a16:creationId xmlns:a16="http://schemas.microsoft.com/office/drawing/2014/main" id="{96B80898-B1E4-9ACB-156A-9A7AA031EF59}"/>
              </a:ext>
            </a:extLst>
          </p:cNvPr>
          <p:cNvSpPr txBox="1"/>
          <p:nvPr/>
        </p:nvSpPr>
        <p:spPr>
          <a:xfrm>
            <a:off x="2068754" y="1660354"/>
            <a:ext cx="542524" cy="338554"/>
          </a:xfrm>
          <a:prstGeom prst="rect">
            <a:avLst/>
          </a:prstGeom>
          <a:noFill/>
        </p:spPr>
        <p:txBody>
          <a:bodyPr wrap="square" rtlCol="0">
            <a:spAutoFit/>
          </a:bodyPr>
          <a:lstStyle/>
          <a:p>
            <a:pPr algn="r"/>
            <a:r>
              <a:rPr lang="en-US" sz="1600"/>
              <a:t>180</a:t>
            </a:r>
          </a:p>
        </p:txBody>
      </p:sp>
      <p:sp>
        <p:nvSpPr>
          <p:cNvPr id="9" name="TextBox 8">
            <a:extLst>
              <a:ext uri="{FF2B5EF4-FFF2-40B4-BE49-F238E27FC236}">
                <a16:creationId xmlns:a16="http://schemas.microsoft.com/office/drawing/2014/main" id="{E6160C10-35D2-13F2-D89D-F80C6C04DD0A}"/>
              </a:ext>
            </a:extLst>
          </p:cNvPr>
          <p:cNvSpPr txBox="1"/>
          <p:nvPr/>
        </p:nvSpPr>
        <p:spPr>
          <a:xfrm>
            <a:off x="2068754" y="1183558"/>
            <a:ext cx="542524" cy="338554"/>
          </a:xfrm>
          <a:prstGeom prst="rect">
            <a:avLst/>
          </a:prstGeom>
          <a:noFill/>
        </p:spPr>
        <p:txBody>
          <a:bodyPr wrap="square" rtlCol="0">
            <a:spAutoFit/>
          </a:bodyPr>
          <a:lstStyle/>
          <a:p>
            <a:pPr algn="r"/>
            <a:r>
              <a:rPr lang="en-US" sz="1600"/>
              <a:t>190</a:t>
            </a:r>
          </a:p>
        </p:txBody>
      </p:sp>
      <p:sp>
        <p:nvSpPr>
          <p:cNvPr id="10" name="TextBox 9">
            <a:extLst>
              <a:ext uri="{FF2B5EF4-FFF2-40B4-BE49-F238E27FC236}">
                <a16:creationId xmlns:a16="http://schemas.microsoft.com/office/drawing/2014/main" id="{6980B50C-4288-EE82-4BDF-18BD9696E6CC}"/>
              </a:ext>
            </a:extLst>
          </p:cNvPr>
          <p:cNvSpPr txBox="1"/>
          <p:nvPr/>
        </p:nvSpPr>
        <p:spPr>
          <a:xfrm>
            <a:off x="2117952" y="4044334"/>
            <a:ext cx="542524" cy="338554"/>
          </a:xfrm>
          <a:prstGeom prst="rect">
            <a:avLst/>
          </a:prstGeom>
          <a:noFill/>
        </p:spPr>
        <p:txBody>
          <a:bodyPr wrap="square" rtlCol="0">
            <a:spAutoFit/>
          </a:bodyPr>
          <a:lstStyle/>
          <a:p>
            <a:pPr algn="r"/>
            <a:r>
              <a:rPr lang="en-US" sz="1600"/>
              <a:t>130</a:t>
            </a:r>
          </a:p>
        </p:txBody>
      </p:sp>
      <p:sp>
        <p:nvSpPr>
          <p:cNvPr id="11" name="TextBox 10">
            <a:extLst>
              <a:ext uri="{FF2B5EF4-FFF2-40B4-BE49-F238E27FC236}">
                <a16:creationId xmlns:a16="http://schemas.microsoft.com/office/drawing/2014/main" id="{98B2911A-1188-9355-92FD-1F82106E65C0}"/>
              </a:ext>
            </a:extLst>
          </p:cNvPr>
          <p:cNvSpPr txBox="1"/>
          <p:nvPr/>
        </p:nvSpPr>
        <p:spPr>
          <a:xfrm rot="16200000">
            <a:off x="-72495" y="2726277"/>
            <a:ext cx="3974313" cy="369332"/>
          </a:xfrm>
          <a:prstGeom prst="rect">
            <a:avLst/>
          </a:prstGeom>
          <a:noFill/>
        </p:spPr>
        <p:txBody>
          <a:bodyPr wrap="square" rtlCol="0">
            <a:spAutoFit/>
          </a:bodyPr>
          <a:lstStyle/>
          <a:p>
            <a:pPr algn="ctr"/>
            <a:r>
              <a:rPr lang="en-US" b="1"/>
              <a:t>Annual growing season length (days)</a:t>
            </a:r>
          </a:p>
        </p:txBody>
      </p:sp>
      <p:sp>
        <p:nvSpPr>
          <p:cNvPr id="12" name="TextBox 11">
            <a:extLst>
              <a:ext uri="{FF2B5EF4-FFF2-40B4-BE49-F238E27FC236}">
                <a16:creationId xmlns:a16="http://schemas.microsoft.com/office/drawing/2014/main" id="{994FE2E5-D8EC-C13F-2D99-4B4A4EEBE98D}"/>
              </a:ext>
            </a:extLst>
          </p:cNvPr>
          <p:cNvSpPr txBox="1"/>
          <p:nvPr/>
        </p:nvSpPr>
        <p:spPr>
          <a:xfrm>
            <a:off x="2396044" y="4758718"/>
            <a:ext cx="653399" cy="338554"/>
          </a:xfrm>
          <a:prstGeom prst="rect">
            <a:avLst/>
          </a:prstGeom>
          <a:noFill/>
        </p:spPr>
        <p:txBody>
          <a:bodyPr wrap="square" rtlCol="0">
            <a:spAutoFit/>
          </a:bodyPr>
          <a:lstStyle/>
          <a:p>
            <a:pPr algn="ctr"/>
            <a:r>
              <a:rPr lang="en-US" sz="1600"/>
              <a:t>1900</a:t>
            </a:r>
          </a:p>
        </p:txBody>
      </p:sp>
      <p:sp>
        <p:nvSpPr>
          <p:cNvPr id="13" name="TextBox 12">
            <a:extLst>
              <a:ext uri="{FF2B5EF4-FFF2-40B4-BE49-F238E27FC236}">
                <a16:creationId xmlns:a16="http://schemas.microsoft.com/office/drawing/2014/main" id="{BCEEEEC0-AAB4-73D9-C3F6-8D79B97105C2}"/>
              </a:ext>
            </a:extLst>
          </p:cNvPr>
          <p:cNvSpPr txBox="1"/>
          <p:nvPr/>
        </p:nvSpPr>
        <p:spPr>
          <a:xfrm>
            <a:off x="4219581" y="4758718"/>
            <a:ext cx="653399" cy="338554"/>
          </a:xfrm>
          <a:prstGeom prst="rect">
            <a:avLst/>
          </a:prstGeom>
          <a:noFill/>
        </p:spPr>
        <p:txBody>
          <a:bodyPr wrap="square" rtlCol="0">
            <a:spAutoFit/>
          </a:bodyPr>
          <a:lstStyle/>
          <a:p>
            <a:pPr algn="ctr"/>
            <a:r>
              <a:rPr lang="en-US" sz="1600"/>
              <a:t>1930</a:t>
            </a:r>
          </a:p>
        </p:txBody>
      </p:sp>
      <p:sp>
        <p:nvSpPr>
          <p:cNvPr id="14" name="TextBox 13">
            <a:extLst>
              <a:ext uri="{FF2B5EF4-FFF2-40B4-BE49-F238E27FC236}">
                <a16:creationId xmlns:a16="http://schemas.microsoft.com/office/drawing/2014/main" id="{CEE8FC2A-8296-0779-18A9-1D5C0CC5E1FC}"/>
              </a:ext>
            </a:extLst>
          </p:cNvPr>
          <p:cNvSpPr txBox="1"/>
          <p:nvPr/>
        </p:nvSpPr>
        <p:spPr>
          <a:xfrm>
            <a:off x="6043118" y="4758718"/>
            <a:ext cx="653399" cy="338554"/>
          </a:xfrm>
          <a:prstGeom prst="rect">
            <a:avLst/>
          </a:prstGeom>
          <a:noFill/>
        </p:spPr>
        <p:txBody>
          <a:bodyPr wrap="square" rtlCol="0">
            <a:spAutoFit/>
          </a:bodyPr>
          <a:lstStyle/>
          <a:p>
            <a:pPr algn="ctr"/>
            <a:r>
              <a:rPr lang="en-US" sz="1600"/>
              <a:t>1960</a:t>
            </a:r>
          </a:p>
        </p:txBody>
      </p:sp>
      <p:sp>
        <p:nvSpPr>
          <p:cNvPr id="15" name="TextBox 14">
            <a:extLst>
              <a:ext uri="{FF2B5EF4-FFF2-40B4-BE49-F238E27FC236}">
                <a16:creationId xmlns:a16="http://schemas.microsoft.com/office/drawing/2014/main" id="{36F5D515-0DEC-64BE-8745-36AE4D7710F3}"/>
              </a:ext>
            </a:extLst>
          </p:cNvPr>
          <p:cNvSpPr txBox="1"/>
          <p:nvPr/>
        </p:nvSpPr>
        <p:spPr>
          <a:xfrm>
            <a:off x="7866655" y="4758718"/>
            <a:ext cx="653399" cy="338554"/>
          </a:xfrm>
          <a:prstGeom prst="rect">
            <a:avLst/>
          </a:prstGeom>
          <a:noFill/>
        </p:spPr>
        <p:txBody>
          <a:bodyPr wrap="square" rtlCol="0">
            <a:spAutoFit/>
          </a:bodyPr>
          <a:lstStyle/>
          <a:p>
            <a:pPr algn="ctr"/>
            <a:r>
              <a:rPr lang="en-US" sz="1600"/>
              <a:t>1990</a:t>
            </a:r>
          </a:p>
        </p:txBody>
      </p:sp>
      <p:sp>
        <p:nvSpPr>
          <p:cNvPr id="16" name="TextBox 15">
            <a:extLst>
              <a:ext uri="{FF2B5EF4-FFF2-40B4-BE49-F238E27FC236}">
                <a16:creationId xmlns:a16="http://schemas.microsoft.com/office/drawing/2014/main" id="{8D6F4DFC-3563-F133-1CD1-98865D90E645}"/>
              </a:ext>
            </a:extLst>
          </p:cNvPr>
          <p:cNvSpPr txBox="1"/>
          <p:nvPr/>
        </p:nvSpPr>
        <p:spPr>
          <a:xfrm>
            <a:off x="9690192" y="4758718"/>
            <a:ext cx="653399" cy="338554"/>
          </a:xfrm>
          <a:prstGeom prst="rect">
            <a:avLst/>
          </a:prstGeom>
          <a:noFill/>
        </p:spPr>
        <p:txBody>
          <a:bodyPr wrap="square" rtlCol="0">
            <a:spAutoFit/>
          </a:bodyPr>
          <a:lstStyle/>
          <a:p>
            <a:pPr algn="ctr"/>
            <a:r>
              <a:rPr lang="en-US" sz="1600"/>
              <a:t>2020</a:t>
            </a:r>
          </a:p>
        </p:txBody>
      </p:sp>
      <p:graphicFrame>
        <p:nvGraphicFramePr>
          <p:cNvPr id="17" name="Table 16">
            <a:extLst>
              <a:ext uri="{FF2B5EF4-FFF2-40B4-BE49-F238E27FC236}">
                <a16:creationId xmlns:a16="http://schemas.microsoft.com/office/drawing/2014/main" id="{0FCAD424-ED73-A7F4-30ED-B75580B9EA2C}"/>
              </a:ext>
            </a:extLst>
          </p:cNvPr>
          <p:cNvGraphicFramePr>
            <a:graphicFrameLocks noGrp="1"/>
          </p:cNvGraphicFramePr>
          <p:nvPr>
            <p:extLst>
              <p:ext uri="{D42A27DB-BD31-4B8C-83A1-F6EECF244321}">
                <p14:modId xmlns:p14="http://schemas.microsoft.com/office/powerpoint/2010/main" val="1915323742"/>
              </p:ext>
            </p:extLst>
          </p:nvPr>
        </p:nvGraphicFramePr>
        <p:xfrm>
          <a:off x="2442955" y="5252044"/>
          <a:ext cx="7840640" cy="1097280"/>
        </p:xfrm>
        <a:graphic>
          <a:graphicData uri="http://schemas.openxmlformats.org/drawingml/2006/table">
            <a:tbl>
              <a:tblPr firstRow="1" bandRow="1">
                <a:tableStyleId>{5C22544A-7EE6-4342-B048-85BDC9FD1C3A}</a:tableStyleId>
              </a:tblPr>
              <a:tblGrid>
                <a:gridCol w="1960160">
                  <a:extLst>
                    <a:ext uri="{9D8B030D-6E8A-4147-A177-3AD203B41FA5}">
                      <a16:colId xmlns:a16="http://schemas.microsoft.com/office/drawing/2014/main" val="3992108270"/>
                    </a:ext>
                  </a:extLst>
                </a:gridCol>
                <a:gridCol w="1960160">
                  <a:extLst>
                    <a:ext uri="{9D8B030D-6E8A-4147-A177-3AD203B41FA5}">
                      <a16:colId xmlns:a16="http://schemas.microsoft.com/office/drawing/2014/main" val="4037707486"/>
                    </a:ext>
                  </a:extLst>
                </a:gridCol>
                <a:gridCol w="1960160">
                  <a:extLst>
                    <a:ext uri="{9D8B030D-6E8A-4147-A177-3AD203B41FA5}">
                      <a16:colId xmlns:a16="http://schemas.microsoft.com/office/drawing/2014/main" val="1539254601"/>
                    </a:ext>
                  </a:extLst>
                </a:gridCol>
                <a:gridCol w="1960160">
                  <a:extLst>
                    <a:ext uri="{9D8B030D-6E8A-4147-A177-3AD203B41FA5}">
                      <a16:colId xmlns:a16="http://schemas.microsoft.com/office/drawing/2014/main" val="685881617"/>
                    </a:ext>
                  </a:extLst>
                </a:gridCol>
              </a:tblGrid>
              <a:tr h="335020">
                <a:tc>
                  <a:txBody>
                    <a:bodyPr/>
                    <a:lstStyle/>
                    <a:p>
                      <a:pPr algn="ctr"/>
                      <a:r>
                        <a:rPr lang="en-US">
                          <a:solidFill>
                            <a:schemeClr val="tx1"/>
                          </a:solidFill>
                        </a:rPr>
                        <a:t>Annual Data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r>
                        <a:rPr lang="en-US">
                          <a:solidFill>
                            <a:schemeClr val="tx1"/>
                          </a:solidFill>
                        </a:rPr>
                        <a:t>Change trends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7640487"/>
                  </a:ext>
                </a:extLst>
              </a:tr>
              <a:tr h="335020">
                <a:tc>
                  <a:txBody>
                    <a:bodyPr/>
                    <a:lstStyle/>
                    <a:p>
                      <a:pPr algn="ctr"/>
                      <a:r>
                        <a:rPr lang="en-US"/>
                        <a:t>1900-2024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a:t>1900-2024*</a:t>
                      </a:r>
                      <a:endParaRPr lang="en-US"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a:t>1960-2024*</a:t>
                      </a:r>
                      <a:endParaRPr lang="en-US"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a:t>1990-2024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9787213"/>
                  </a:ext>
                </a:extLst>
              </a:tr>
              <a:tr h="335020">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3006184"/>
                  </a:ext>
                </a:extLst>
              </a:tr>
            </a:tbl>
          </a:graphicData>
        </a:graphic>
      </p:graphicFrame>
      <p:cxnSp>
        <p:nvCxnSpPr>
          <p:cNvPr id="18" name="Straight Connector 17">
            <a:extLst>
              <a:ext uri="{FF2B5EF4-FFF2-40B4-BE49-F238E27FC236}">
                <a16:creationId xmlns:a16="http://schemas.microsoft.com/office/drawing/2014/main" id="{F409239B-8690-5B4D-48F5-686B36FA8FB6}"/>
              </a:ext>
            </a:extLst>
          </p:cNvPr>
          <p:cNvCxnSpPr>
            <a:cxnSpLocks/>
          </p:cNvCxnSpPr>
          <p:nvPr/>
        </p:nvCxnSpPr>
        <p:spPr>
          <a:xfrm>
            <a:off x="6866649" y="6180348"/>
            <a:ext cx="996286" cy="0"/>
          </a:xfrm>
          <a:prstGeom prst="line">
            <a:avLst/>
          </a:prstGeom>
          <a:ln w="25400">
            <a:solidFill>
              <a:srgbClr val="F6861F"/>
            </a:solidFill>
            <a:prstDash val="sysDot"/>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79300D53-A16E-A498-BC9A-A375C6F168C7}"/>
              </a:ext>
            </a:extLst>
          </p:cNvPr>
          <p:cNvCxnSpPr>
            <a:cxnSpLocks/>
          </p:cNvCxnSpPr>
          <p:nvPr/>
        </p:nvCxnSpPr>
        <p:spPr>
          <a:xfrm>
            <a:off x="4887312" y="6180348"/>
            <a:ext cx="996286" cy="0"/>
          </a:xfrm>
          <a:prstGeom prst="line">
            <a:avLst/>
          </a:prstGeom>
          <a:ln w="25400">
            <a:solidFill>
              <a:srgbClr val="FBB040"/>
            </a:solidFill>
            <a:prstDash val="solid"/>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D10E7A78-E187-5A80-F345-A737FC73AF11}"/>
              </a:ext>
            </a:extLst>
          </p:cNvPr>
          <p:cNvCxnSpPr>
            <a:cxnSpLocks/>
          </p:cNvCxnSpPr>
          <p:nvPr/>
        </p:nvCxnSpPr>
        <p:spPr>
          <a:xfrm>
            <a:off x="2907975" y="6180348"/>
            <a:ext cx="996286" cy="0"/>
          </a:xfrm>
          <a:prstGeom prst="line">
            <a:avLst/>
          </a:prstGeom>
          <a:ln w="57150">
            <a:solidFill>
              <a:schemeClr val="accent3">
                <a:alpha val="3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857ACD7B-EA6C-4118-A477-2A85C6CB7FA2}"/>
              </a:ext>
            </a:extLst>
          </p:cNvPr>
          <p:cNvCxnSpPr>
            <a:cxnSpLocks/>
          </p:cNvCxnSpPr>
          <p:nvPr/>
        </p:nvCxnSpPr>
        <p:spPr>
          <a:xfrm>
            <a:off x="8845985" y="6180348"/>
            <a:ext cx="996286" cy="0"/>
          </a:xfrm>
          <a:prstGeom prst="line">
            <a:avLst/>
          </a:prstGeom>
          <a:ln w="38100">
            <a:solidFill>
              <a:srgbClr val="D34F23"/>
            </a:solidFill>
            <a:prstDash val="dash"/>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CA5E2D3A-DC2B-D30E-24B4-CF56DE03DC48}"/>
              </a:ext>
            </a:extLst>
          </p:cNvPr>
          <p:cNvSpPr txBox="1"/>
          <p:nvPr/>
        </p:nvSpPr>
        <p:spPr>
          <a:xfrm>
            <a:off x="2117952" y="4521133"/>
            <a:ext cx="542524" cy="338554"/>
          </a:xfrm>
          <a:prstGeom prst="rect">
            <a:avLst/>
          </a:prstGeom>
          <a:noFill/>
        </p:spPr>
        <p:txBody>
          <a:bodyPr wrap="square" rtlCol="0">
            <a:spAutoFit/>
          </a:bodyPr>
          <a:lstStyle/>
          <a:p>
            <a:pPr algn="r"/>
            <a:r>
              <a:rPr lang="en-US" sz="1600"/>
              <a:t>120</a:t>
            </a:r>
          </a:p>
        </p:txBody>
      </p:sp>
    </p:spTree>
    <p:extLst>
      <p:ext uri="{BB962C8B-B14F-4D97-AF65-F5344CB8AC3E}">
        <p14:creationId xmlns:p14="http://schemas.microsoft.com/office/powerpoint/2010/main" val="979894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294F3-CB83-52E0-1FEC-BA17550CC93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7D0B9B2-51D2-8D19-F07E-D93A4454EBD4}"/>
              </a:ext>
            </a:extLst>
          </p:cNvPr>
          <p:cNvSpPr>
            <a:spLocks noGrp="1"/>
          </p:cNvSpPr>
          <p:nvPr>
            <p:ph type="title"/>
          </p:nvPr>
        </p:nvSpPr>
        <p:spPr>
          <a:xfrm>
            <a:off x="620429" y="401411"/>
            <a:ext cx="11067003" cy="778075"/>
          </a:xfrm>
        </p:spPr>
        <p:txBody>
          <a:bodyPr/>
          <a:lstStyle/>
          <a:p>
            <a:r>
              <a:rPr lang="en-US"/>
              <a:t>Figure 6-3</a:t>
            </a:r>
          </a:p>
        </p:txBody>
      </p:sp>
      <p:grpSp>
        <p:nvGrpSpPr>
          <p:cNvPr id="7" name="Group 6">
            <a:extLst>
              <a:ext uri="{FF2B5EF4-FFF2-40B4-BE49-F238E27FC236}">
                <a16:creationId xmlns:a16="http://schemas.microsoft.com/office/drawing/2014/main" id="{E30F3C2C-3EA8-2646-8F99-A08A91F4F671}"/>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4965DEE0-A88A-649B-D37B-91E2DAFE7D83}"/>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C9A3771A-185D-3BC2-8EE4-F1EDBFC334DD}"/>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0DA387AC-75B8-81B5-83E3-E7F0920654FA}"/>
              </a:ext>
            </a:extLst>
          </p:cNvPr>
          <p:cNvPicPr>
            <a:picLocks noChangeAspect="1"/>
          </p:cNvPicPr>
          <p:nvPr/>
        </p:nvPicPr>
        <p:blipFill>
          <a:blip r:embed="rId3"/>
          <a:stretch>
            <a:fillRect/>
          </a:stretch>
        </p:blipFill>
        <p:spPr>
          <a:xfrm>
            <a:off x="10088563" y="6058472"/>
            <a:ext cx="1579678" cy="432242"/>
          </a:xfrm>
          <a:prstGeom prst="rect">
            <a:avLst/>
          </a:prstGeom>
        </p:spPr>
      </p:pic>
      <p:sp>
        <p:nvSpPr>
          <p:cNvPr id="2" name="TextBox 1">
            <a:extLst>
              <a:ext uri="{FF2B5EF4-FFF2-40B4-BE49-F238E27FC236}">
                <a16:creationId xmlns:a16="http://schemas.microsoft.com/office/drawing/2014/main" id="{1AC4EDD1-B2CB-4C9D-B3E5-100D39F27C0D}"/>
              </a:ext>
            </a:extLst>
          </p:cNvPr>
          <p:cNvSpPr txBox="1"/>
          <p:nvPr/>
        </p:nvSpPr>
        <p:spPr>
          <a:xfrm>
            <a:off x="620429" y="1273145"/>
            <a:ext cx="11294480" cy="4695644"/>
          </a:xfrm>
          <a:prstGeom prst="rect">
            <a:avLst/>
          </a:prstGeom>
          <a:noFill/>
        </p:spPr>
        <p:txBody>
          <a:bodyPr wrap="square" lIns="91440" tIns="45720" rIns="91440" bIns="45720" anchor="t">
            <a:spAutoFit/>
          </a:bodyPr>
          <a:lstStyle/>
          <a:p>
            <a:pPr marL="0" marR="0">
              <a:lnSpc>
                <a:spcPct val="115000"/>
              </a:lnSpc>
              <a:spcAft>
                <a:spcPts val="1000"/>
              </a:spcAft>
              <a:buNone/>
            </a:pPr>
            <a:r>
              <a:rPr lang="en-US" sz="2800" b="1" i="1">
                <a:solidFill>
                  <a:srgbClr val="154734"/>
                </a:solidFill>
                <a:effectLst/>
                <a:latin typeface="Aptos" panose="020B0004020202020204" pitchFamily="34" charset="0"/>
                <a:ea typeface="Times New Roman" panose="02020603050405020304" pitchFamily="18" charset="0"/>
                <a:cs typeface="Times New Roman" panose="02020603050405020304" pitchFamily="18" charset="0"/>
              </a:rPr>
              <a:t>Growing season length in Vermont from 1900–2025. Despite interannual variability, growing season length has increased across Vermont from 1900–2024, with a greater increase observed in the last 30 years compared to the long-term average.</a:t>
            </a:r>
          </a:p>
          <a:p>
            <a:r>
              <a:rPr lang="en-US"/>
              <a:t>Source: NOAA NECI (2026) </a:t>
            </a:r>
          </a:p>
          <a:p>
            <a:endParaRPr lang="en-US"/>
          </a:p>
          <a:p>
            <a:r>
              <a:rPr lang="en-US"/>
              <a:t>Note: Original analysis using the NOAA RCC ACIS dataset. Daily temperature data for 15 weather stations across Vermont (see </a:t>
            </a:r>
            <a:r>
              <a:rPr lang="en-US" u="sng">
                <a:hlinkClick r:id="rId4"/>
              </a:rPr>
              <a:t>Climate Change in Vermont 2.3</a:t>
            </a:r>
            <a:r>
              <a:rPr lang="en-US"/>
              <a:t>) was used to identify the last spring freeze and first fall freeze where minimum temperatures are 32°F (0°C) or below. The fluctuating blue and red lines represent annual first and last freeze dates from 1900–2024. The straight red and blue lines display linear regression trends. Considering most farmers in the state are interested in trends within their lifetime, both the mid-term (1960–2024; dotted red and blue lines), and the near-term (1990–2024; dashed red and blue lines) trends are highlighted in addition to the full-term trend (solid red and blue lines)</a:t>
            </a:r>
          </a:p>
        </p:txBody>
      </p:sp>
    </p:spTree>
    <p:extLst>
      <p:ext uri="{BB962C8B-B14F-4D97-AF65-F5344CB8AC3E}">
        <p14:creationId xmlns:p14="http://schemas.microsoft.com/office/powerpoint/2010/main" val="3609757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6F7B1-767B-CB38-D8DC-61AB588B32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73CF38-6379-BD4D-19D0-8B4EAFD78381}"/>
              </a:ext>
            </a:extLst>
          </p:cNvPr>
          <p:cNvSpPr>
            <a:spLocks noGrp="1"/>
          </p:cNvSpPr>
          <p:nvPr>
            <p:ph type="ctrTitle"/>
          </p:nvPr>
        </p:nvSpPr>
        <p:spPr>
          <a:xfrm>
            <a:off x="522613" y="2158061"/>
            <a:ext cx="9926083" cy="2387600"/>
          </a:xfrm>
        </p:spPr>
        <p:txBody>
          <a:bodyPr/>
          <a:lstStyle/>
          <a:p>
            <a:r>
              <a:rPr lang="en-US" sz="5400">
                <a:latin typeface="Aptos Display" panose="020B0004020202020204" pitchFamily="34" charset="0"/>
              </a:rPr>
              <a:t>6.4 Biophysical Impacts on Agricultural Production</a:t>
            </a:r>
            <a:endParaRPr lang="en-US" sz="5400" b="0">
              <a:latin typeface="Aptos Display" panose="020B0004020202020204" pitchFamily="34" charset="0"/>
            </a:endParaRPr>
          </a:p>
        </p:txBody>
      </p:sp>
      <p:grpSp>
        <p:nvGrpSpPr>
          <p:cNvPr id="9" name="Group 8">
            <a:extLst>
              <a:ext uri="{FF2B5EF4-FFF2-40B4-BE49-F238E27FC236}">
                <a16:creationId xmlns:a16="http://schemas.microsoft.com/office/drawing/2014/main" id="{33EC8579-E767-3B52-9098-6F253EB1399A}"/>
              </a:ext>
            </a:extLst>
          </p:cNvPr>
          <p:cNvGrpSpPr/>
          <p:nvPr/>
        </p:nvGrpSpPr>
        <p:grpSpPr>
          <a:xfrm>
            <a:off x="694700" y="6098749"/>
            <a:ext cx="3659586" cy="500224"/>
            <a:chOff x="694700" y="6098749"/>
            <a:chExt cx="3659586" cy="500224"/>
          </a:xfrm>
        </p:grpSpPr>
        <p:sp>
          <p:nvSpPr>
            <p:cNvPr id="6" name="Rectangle: Rounded Corners 5">
              <a:extLst>
                <a:ext uri="{FF2B5EF4-FFF2-40B4-BE49-F238E27FC236}">
                  <a16:creationId xmlns:a16="http://schemas.microsoft.com/office/drawing/2014/main" id="{AE7A555D-5F83-3C85-D74B-1D7779333BF0}"/>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W.png">
              <a:extLst>
                <a:ext uri="{FF2B5EF4-FFF2-40B4-BE49-F238E27FC236}">
                  <a16:creationId xmlns:a16="http://schemas.microsoft.com/office/drawing/2014/main" id="{B7ED86F8-6F6E-B08E-8D92-368588DFB562}"/>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14491938-8A37-4BBE-C527-90203275E76B}"/>
              </a:ext>
            </a:extLst>
          </p:cNvPr>
          <p:cNvPicPr>
            <a:picLocks noChangeAspect="1"/>
          </p:cNvPicPr>
          <p:nvPr/>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669118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E89A6EC2-ADA9-646D-9BB4-57DC34C884C6}"/>
              </a:ext>
            </a:extLst>
          </p:cNvPr>
          <p:cNvSpPr>
            <a:spLocks noGrp="1"/>
          </p:cNvSpPr>
          <p:nvPr>
            <p:ph type="title"/>
          </p:nvPr>
        </p:nvSpPr>
        <p:spPr>
          <a:xfrm>
            <a:off x="388082" y="71706"/>
            <a:ext cx="11067003" cy="778075"/>
          </a:xfrm>
        </p:spPr>
        <p:txBody>
          <a:bodyPr/>
          <a:lstStyle/>
          <a:p>
            <a:r>
              <a:rPr lang="en-US"/>
              <a:t>Figure 6-4 (In-chapter)</a:t>
            </a:r>
          </a:p>
        </p:txBody>
      </p:sp>
      <p:graphicFrame>
        <p:nvGraphicFramePr>
          <p:cNvPr id="5" name="Table 4">
            <a:extLst>
              <a:ext uri="{FF2B5EF4-FFF2-40B4-BE49-F238E27FC236}">
                <a16:creationId xmlns:a16="http://schemas.microsoft.com/office/drawing/2014/main" id="{86BD6B84-E5AF-8AD3-88BD-9DC462DB58E6}"/>
              </a:ext>
            </a:extLst>
          </p:cNvPr>
          <p:cNvGraphicFramePr>
            <a:graphicFrameLocks noGrp="1"/>
          </p:cNvGraphicFramePr>
          <p:nvPr>
            <p:extLst>
              <p:ext uri="{D42A27DB-BD31-4B8C-83A1-F6EECF244321}">
                <p14:modId xmlns:p14="http://schemas.microsoft.com/office/powerpoint/2010/main" val="3078817676"/>
              </p:ext>
            </p:extLst>
          </p:nvPr>
        </p:nvGraphicFramePr>
        <p:xfrm>
          <a:off x="2705385" y="5374686"/>
          <a:ext cx="8128000" cy="13411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396384748"/>
                    </a:ext>
                  </a:extLst>
                </a:gridCol>
                <a:gridCol w="1625600">
                  <a:extLst>
                    <a:ext uri="{9D8B030D-6E8A-4147-A177-3AD203B41FA5}">
                      <a16:colId xmlns:a16="http://schemas.microsoft.com/office/drawing/2014/main" val="3473663272"/>
                    </a:ext>
                  </a:extLst>
                </a:gridCol>
                <a:gridCol w="1625600">
                  <a:extLst>
                    <a:ext uri="{9D8B030D-6E8A-4147-A177-3AD203B41FA5}">
                      <a16:colId xmlns:a16="http://schemas.microsoft.com/office/drawing/2014/main" val="4001712764"/>
                    </a:ext>
                  </a:extLst>
                </a:gridCol>
                <a:gridCol w="1625600">
                  <a:extLst>
                    <a:ext uri="{9D8B030D-6E8A-4147-A177-3AD203B41FA5}">
                      <a16:colId xmlns:a16="http://schemas.microsoft.com/office/drawing/2014/main" val="1203654653"/>
                    </a:ext>
                  </a:extLst>
                </a:gridCol>
                <a:gridCol w="1625600">
                  <a:extLst>
                    <a:ext uri="{9D8B030D-6E8A-4147-A177-3AD203B41FA5}">
                      <a16:colId xmlns:a16="http://schemas.microsoft.com/office/drawing/2014/main" val="1622730058"/>
                    </a:ext>
                  </a:extLst>
                </a:gridCol>
              </a:tblGrid>
              <a:tr h="266217">
                <a:tc>
                  <a:txBody>
                    <a:bodyPr/>
                    <a:lstStyle/>
                    <a:p>
                      <a:endParaRPr lang="en-US"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a:solidFill>
                            <a:schemeClr val="tx1"/>
                          </a:solidFill>
                        </a:rPr>
                        <a:t>Annual data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r>
                        <a:rPr lang="en-US" sz="1600" b="1">
                          <a:solidFill>
                            <a:schemeClr val="tx1"/>
                          </a:solidFill>
                        </a:rPr>
                        <a:t>Change trends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a:endParaRPr lang="en-US" sz="1400" b="1">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851652292"/>
                  </a:ext>
                </a:extLst>
              </a:tr>
              <a:tr h="266217">
                <a:tc>
                  <a:txBody>
                    <a:bodyPr/>
                    <a:lstStyle/>
                    <a:p>
                      <a:endParaRPr lang="en-US"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600" b="0">
                          <a:solidFill>
                            <a:schemeClr val="tx1"/>
                          </a:solidFill>
                        </a:rPr>
                        <a:t>1900-2024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600" b="0">
                          <a:solidFill>
                            <a:schemeClr val="tx1"/>
                          </a:solidFill>
                        </a:rPr>
                        <a:t>1900-2024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600" b="0">
                          <a:solidFill>
                            <a:schemeClr val="tx1"/>
                          </a:solidFill>
                        </a:rPr>
                        <a:t>1960-2024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600" b="0">
                          <a:solidFill>
                            <a:schemeClr val="tx1"/>
                          </a:solidFill>
                        </a:rPr>
                        <a:t>1990-2024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63436574"/>
                  </a:ext>
                </a:extLst>
              </a:tr>
              <a:tr h="266217">
                <a:tc>
                  <a:txBody>
                    <a:bodyPr/>
                    <a:lstStyle/>
                    <a:p>
                      <a:pPr algn="l"/>
                      <a:r>
                        <a:rPr lang="en-US" sz="1600" b="1">
                          <a:solidFill>
                            <a:srgbClr val="064473"/>
                          </a:solidFill>
                        </a:rPr>
                        <a:t>Spring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1"/>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1"/>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20960770"/>
                  </a:ext>
                </a:extLst>
              </a:tr>
              <a:tr h="266217">
                <a:tc>
                  <a:txBody>
                    <a:bodyPr/>
                    <a:lstStyle/>
                    <a:p>
                      <a:pPr algn="l"/>
                      <a:r>
                        <a:rPr lang="en-US" sz="1600" b="1">
                          <a:solidFill>
                            <a:srgbClr val="BE1E2D"/>
                          </a:solidFill>
                        </a:rPr>
                        <a:t>Fall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1"/>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1"/>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7094609"/>
                  </a:ext>
                </a:extLst>
              </a:tr>
            </a:tbl>
          </a:graphicData>
        </a:graphic>
      </p:graphicFrame>
      <p:sp>
        <p:nvSpPr>
          <p:cNvPr id="6" name="Arrow: Down 5">
            <a:extLst>
              <a:ext uri="{FF2B5EF4-FFF2-40B4-BE49-F238E27FC236}">
                <a16:creationId xmlns:a16="http://schemas.microsoft.com/office/drawing/2014/main" id="{02197DFF-FE1E-C3B6-81B7-5A70B17C81A2}"/>
              </a:ext>
            </a:extLst>
          </p:cNvPr>
          <p:cNvSpPr/>
          <p:nvPr/>
        </p:nvSpPr>
        <p:spPr>
          <a:xfrm>
            <a:off x="11341418" y="4236541"/>
            <a:ext cx="189502" cy="691816"/>
          </a:xfrm>
          <a:prstGeom prst="downArrow">
            <a:avLst/>
          </a:prstGeom>
          <a:solidFill>
            <a:srgbClr val="2626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4A4D51E-DEE8-985F-14DE-1DD2B6AA870D}"/>
              </a:ext>
            </a:extLst>
          </p:cNvPr>
          <p:cNvSpPr txBox="1"/>
          <p:nvPr/>
        </p:nvSpPr>
        <p:spPr>
          <a:xfrm>
            <a:off x="11026761" y="4928357"/>
            <a:ext cx="825500" cy="307777"/>
          </a:xfrm>
          <a:prstGeom prst="rect">
            <a:avLst/>
          </a:prstGeom>
          <a:noFill/>
        </p:spPr>
        <p:txBody>
          <a:bodyPr wrap="square" rtlCol="0">
            <a:spAutoFit/>
          </a:bodyPr>
          <a:lstStyle/>
          <a:p>
            <a:pPr algn="ctr"/>
            <a:r>
              <a:rPr lang="en-US" sz="1400" b="1">
                <a:solidFill>
                  <a:srgbClr val="262626"/>
                </a:solidFill>
              </a:rPr>
              <a:t>Earlier </a:t>
            </a:r>
          </a:p>
        </p:txBody>
      </p:sp>
      <p:sp>
        <p:nvSpPr>
          <p:cNvPr id="8" name="TextBox 7">
            <a:extLst>
              <a:ext uri="{FF2B5EF4-FFF2-40B4-BE49-F238E27FC236}">
                <a16:creationId xmlns:a16="http://schemas.microsoft.com/office/drawing/2014/main" id="{FAD011AA-3DA1-35E2-A261-C9D36CDD68E7}"/>
              </a:ext>
            </a:extLst>
          </p:cNvPr>
          <p:cNvSpPr txBox="1"/>
          <p:nvPr/>
        </p:nvSpPr>
        <p:spPr>
          <a:xfrm>
            <a:off x="11026761" y="776401"/>
            <a:ext cx="825500" cy="307777"/>
          </a:xfrm>
          <a:prstGeom prst="rect">
            <a:avLst/>
          </a:prstGeom>
          <a:noFill/>
        </p:spPr>
        <p:txBody>
          <a:bodyPr wrap="square" rtlCol="0">
            <a:spAutoFit/>
          </a:bodyPr>
          <a:lstStyle/>
          <a:p>
            <a:pPr algn="ctr"/>
            <a:r>
              <a:rPr lang="en-US" sz="1400" b="1">
                <a:solidFill>
                  <a:srgbClr val="262626"/>
                </a:solidFill>
              </a:rPr>
              <a:t>Later</a:t>
            </a:r>
            <a:r>
              <a:rPr lang="en-US" sz="1400" b="1"/>
              <a:t>  </a:t>
            </a:r>
          </a:p>
        </p:txBody>
      </p:sp>
      <p:sp>
        <p:nvSpPr>
          <p:cNvPr id="9" name="Arrow: Down 8">
            <a:extLst>
              <a:ext uri="{FF2B5EF4-FFF2-40B4-BE49-F238E27FC236}">
                <a16:creationId xmlns:a16="http://schemas.microsoft.com/office/drawing/2014/main" id="{D9355EE9-33FE-B479-6E9F-F937C11EC99B}"/>
              </a:ext>
            </a:extLst>
          </p:cNvPr>
          <p:cNvSpPr/>
          <p:nvPr/>
        </p:nvSpPr>
        <p:spPr>
          <a:xfrm rot="10800000">
            <a:off x="11341419" y="1084178"/>
            <a:ext cx="189501" cy="691816"/>
          </a:xfrm>
          <a:prstGeom prst="downArrow">
            <a:avLst/>
          </a:prstGeom>
          <a:solidFill>
            <a:srgbClr val="2626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47FF632-3F17-F9FD-1394-7E845889D5FB}"/>
              </a:ext>
            </a:extLst>
          </p:cNvPr>
          <p:cNvSpPr txBox="1"/>
          <p:nvPr/>
        </p:nvSpPr>
        <p:spPr>
          <a:xfrm>
            <a:off x="2609850" y="5020100"/>
            <a:ext cx="709684" cy="338554"/>
          </a:xfrm>
          <a:prstGeom prst="rect">
            <a:avLst/>
          </a:prstGeom>
          <a:noFill/>
        </p:spPr>
        <p:txBody>
          <a:bodyPr wrap="square" rtlCol="0">
            <a:spAutoFit/>
          </a:bodyPr>
          <a:lstStyle/>
          <a:p>
            <a:pPr algn="ctr"/>
            <a:r>
              <a:rPr lang="en-US" sz="1600"/>
              <a:t>1900</a:t>
            </a:r>
          </a:p>
        </p:txBody>
      </p:sp>
      <p:sp>
        <p:nvSpPr>
          <p:cNvPr id="11" name="TextBox 10">
            <a:extLst>
              <a:ext uri="{FF2B5EF4-FFF2-40B4-BE49-F238E27FC236}">
                <a16:creationId xmlns:a16="http://schemas.microsoft.com/office/drawing/2014/main" id="{E694A0CE-AC87-BB12-3BAB-FB05AC6FD515}"/>
              </a:ext>
            </a:extLst>
          </p:cNvPr>
          <p:cNvSpPr txBox="1"/>
          <p:nvPr/>
        </p:nvSpPr>
        <p:spPr>
          <a:xfrm>
            <a:off x="4430547" y="5020100"/>
            <a:ext cx="709684" cy="338554"/>
          </a:xfrm>
          <a:prstGeom prst="rect">
            <a:avLst/>
          </a:prstGeom>
          <a:noFill/>
        </p:spPr>
        <p:txBody>
          <a:bodyPr wrap="square" rtlCol="0">
            <a:spAutoFit/>
          </a:bodyPr>
          <a:lstStyle/>
          <a:p>
            <a:pPr algn="ctr"/>
            <a:r>
              <a:rPr lang="en-US" sz="1600"/>
              <a:t>1930</a:t>
            </a:r>
          </a:p>
        </p:txBody>
      </p:sp>
      <p:sp>
        <p:nvSpPr>
          <p:cNvPr id="12" name="TextBox 11">
            <a:extLst>
              <a:ext uri="{FF2B5EF4-FFF2-40B4-BE49-F238E27FC236}">
                <a16:creationId xmlns:a16="http://schemas.microsoft.com/office/drawing/2014/main" id="{A881FBA8-A4EE-0B93-3305-D025911C99E2}"/>
              </a:ext>
            </a:extLst>
          </p:cNvPr>
          <p:cNvSpPr txBox="1"/>
          <p:nvPr/>
        </p:nvSpPr>
        <p:spPr>
          <a:xfrm>
            <a:off x="6244420" y="5020099"/>
            <a:ext cx="709684" cy="338554"/>
          </a:xfrm>
          <a:prstGeom prst="rect">
            <a:avLst/>
          </a:prstGeom>
          <a:noFill/>
        </p:spPr>
        <p:txBody>
          <a:bodyPr wrap="square" rtlCol="0">
            <a:spAutoFit/>
          </a:bodyPr>
          <a:lstStyle/>
          <a:p>
            <a:pPr algn="ctr"/>
            <a:r>
              <a:rPr lang="en-US" sz="1600"/>
              <a:t>1960</a:t>
            </a:r>
          </a:p>
        </p:txBody>
      </p:sp>
      <p:sp>
        <p:nvSpPr>
          <p:cNvPr id="13" name="TextBox 12">
            <a:extLst>
              <a:ext uri="{FF2B5EF4-FFF2-40B4-BE49-F238E27FC236}">
                <a16:creationId xmlns:a16="http://schemas.microsoft.com/office/drawing/2014/main" id="{C6CA2389-A6EE-B691-8EB5-7AA500FD101E}"/>
              </a:ext>
            </a:extLst>
          </p:cNvPr>
          <p:cNvSpPr txBox="1"/>
          <p:nvPr/>
        </p:nvSpPr>
        <p:spPr>
          <a:xfrm>
            <a:off x="8051469" y="5020096"/>
            <a:ext cx="709684" cy="338554"/>
          </a:xfrm>
          <a:prstGeom prst="rect">
            <a:avLst/>
          </a:prstGeom>
          <a:noFill/>
        </p:spPr>
        <p:txBody>
          <a:bodyPr wrap="square" rtlCol="0">
            <a:spAutoFit/>
          </a:bodyPr>
          <a:lstStyle/>
          <a:p>
            <a:pPr algn="ctr"/>
            <a:r>
              <a:rPr lang="en-US" sz="1600"/>
              <a:t>1990</a:t>
            </a:r>
          </a:p>
        </p:txBody>
      </p:sp>
      <p:sp>
        <p:nvSpPr>
          <p:cNvPr id="14" name="TextBox 13">
            <a:extLst>
              <a:ext uri="{FF2B5EF4-FFF2-40B4-BE49-F238E27FC236}">
                <a16:creationId xmlns:a16="http://schemas.microsoft.com/office/drawing/2014/main" id="{E74F0543-AAD9-5568-C287-167AE03645FD}"/>
              </a:ext>
            </a:extLst>
          </p:cNvPr>
          <p:cNvSpPr txBox="1"/>
          <p:nvPr/>
        </p:nvSpPr>
        <p:spPr>
          <a:xfrm>
            <a:off x="9865342" y="5020095"/>
            <a:ext cx="709684" cy="338554"/>
          </a:xfrm>
          <a:prstGeom prst="rect">
            <a:avLst/>
          </a:prstGeom>
          <a:noFill/>
        </p:spPr>
        <p:txBody>
          <a:bodyPr wrap="square" rtlCol="0">
            <a:spAutoFit/>
          </a:bodyPr>
          <a:lstStyle/>
          <a:p>
            <a:pPr algn="ctr"/>
            <a:r>
              <a:rPr lang="en-US" sz="1600"/>
              <a:t>2020</a:t>
            </a:r>
          </a:p>
        </p:txBody>
      </p:sp>
      <p:grpSp>
        <p:nvGrpSpPr>
          <p:cNvPr id="15" name="Group 14">
            <a:extLst>
              <a:ext uri="{FF2B5EF4-FFF2-40B4-BE49-F238E27FC236}">
                <a16:creationId xmlns:a16="http://schemas.microsoft.com/office/drawing/2014/main" id="{068233CF-1996-BBD1-094E-36247F9CC315}"/>
              </a:ext>
            </a:extLst>
          </p:cNvPr>
          <p:cNvGrpSpPr/>
          <p:nvPr/>
        </p:nvGrpSpPr>
        <p:grpSpPr>
          <a:xfrm>
            <a:off x="7908168" y="6233444"/>
            <a:ext cx="996286" cy="299953"/>
            <a:chOff x="6826031" y="5557650"/>
            <a:chExt cx="996286" cy="299953"/>
          </a:xfrm>
        </p:grpSpPr>
        <p:cxnSp>
          <p:nvCxnSpPr>
            <p:cNvPr id="16" name="Straight Connector 15">
              <a:extLst>
                <a:ext uri="{FF2B5EF4-FFF2-40B4-BE49-F238E27FC236}">
                  <a16:creationId xmlns:a16="http://schemas.microsoft.com/office/drawing/2014/main" id="{4ADF12E2-CD0F-EF39-9AB2-6E0F38289E1A}"/>
                </a:ext>
              </a:extLst>
            </p:cNvPr>
            <p:cNvCxnSpPr>
              <a:cxnSpLocks/>
            </p:cNvCxnSpPr>
            <p:nvPr/>
          </p:nvCxnSpPr>
          <p:spPr>
            <a:xfrm>
              <a:off x="6826031" y="5557650"/>
              <a:ext cx="996286" cy="0"/>
            </a:xfrm>
            <a:prstGeom prst="line">
              <a:avLst/>
            </a:prstGeom>
            <a:ln w="25400">
              <a:solidFill>
                <a:srgbClr val="1C75BC"/>
              </a:solidFill>
              <a:prstDash val="sysDot"/>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40ABCF5D-1D39-6C4A-078F-65B160006E3F}"/>
                </a:ext>
              </a:extLst>
            </p:cNvPr>
            <p:cNvCxnSpPr>
              <a:cxnSpLocks/>
            </p:cNvCxnSpPr>
            <p:nvPr/>
          </p:nvCxnSpPr>
          <p:spPr>
            <a:xfrm>
              <a:off x="6826031" y="5857603"/>
              <a:ext cx="996286" cy="0"/>
            </a:xfrm>
            <a:prstGeom prst="line">
              <a:avLst/>
            </a:prstGeom>
            <a:ln w="25400">
              <a:solidFill>
                <a:srgbClr val="BE1E2D"/>
              </a:solidFill>
              <a:prstDash val="sysDot"/>
            </a:ln>
          </p:spPr>
          <p:style>
            <a:lnRef idx="2">
              <a:schemeClr val="accent1"/>
            </a:lnRef>
            <a:fillRef idx="0">
              <a:schemeClr val="accent1"/>
            </a:fillRef>
            <a:effectRef idx="1">
              <a:schemeClr val="accent1"/>
            </a:effectRef>
            <a:fontRef idx="minor">
              <a:schemeClr val="tx1"/>
            </a:fontRef>
          </p:style>
        </p:cxnSp>
      </p:grpSp>
      <p:grpSp>
        <p:nvGrpSpPr>
          <p:cNvPr id="18" name="Group 17">
            <a:extLst>
              <a:ext uri="{FF2B5EF4-FFF2-40B4-BE49-F238E27FC236}">
                <a16:creationId xmlns:a16="http://schemas.microsoft.com/office/drawing/2014/main" id="{777BB770-9BF0-31C1-F2D0-A83B8D543878}"/>
              </a:ext>
            </a:extLst>
          </p:cNvPr>
          <p:cNvGrpSpPr/>
          <p:nvPr/>
        </p:nvGrpSpPr>
        <p:grpSpPr>
          <a:xfrm>
            <a:off x="6262263" y="6233444"/>
            <a:ext cx="1014244" cy="299953"/>
            <a:chOff x="5140612" y="5562668"/>
            <a:chExt cx="1014244" cy="299953"/>
          </a:xfrm>
        </p:grpSpPr>
        <p:cxnSp>
          <p:nvCxnSpPr>
            <p:cNvPr id="19" name="Straight Connector 18">
              <a:extLst>
                <a:ext uri="{FF2B5EF4-FFF2-40B4-BE49-F238E27FC236}">
                  <a16:creationId xmlns:a16="http://schemas.microsoft.com/office/drawing/2014/main" id="{D1E72399-70B7-C2E6-12CF-2618B36C9EC6}"/>
                </a:ext>
              </a:extLst>
            </p:cNvPr>
            <p:cNvCxnSpPr>
              <a:cxnSpLocks/>
            </p:cNvCxnSpPr>
            <p:nvPr/>
          </p:nvCxnSpPr>
          <p:spPr>
            <a:xfrm>
              <a:off x="5140612" y="5562668"/>
              <a:ext cx="996286" cy="0"/>
            </a:xfrm>
            <a:prstGeom prst="line">
              <a:avLst/>
            </a:prstGeom>
            <a:ln w="25400">
              <a:solidFill>
                <a:srgbClr val="064473"/>
              </a:solidFill>
              <a:prstDash val="solid"/>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B3E29E73-C219-5A4A-ACC5-2B45621734DC}"/>
                </a:ext>
              </a:extLst>
            </p:cNvPr>
            <p:cNvCxnSpPr>
              <a:cxnSpLocks/>
            </p:cNvCxnSpPr>
            <p:nvPr/>
          </p:nvCxnSpPr>
          <p:spPr>
            <a:xfrm>
              <a:off x="5158570" y="5862621"/>
              <a:ext cx="996286" cy="0"/>
            </a:xfrm>
            <a:prstGeom prst="line">
              <a:avLst/>
            </a:prstGeom>
            <a:ln w="25400">
              <a:solidFill>
                <a:srgbClr val="77030F"/>
              </a:solidFill>
              <a:prstDash val="solid"/>
            </a:ln>
          </p:spPr>
          <p:style>
            <a:lnRef idx="2">
              <a:schemeClr val="accent1"/>
            </a:lnRef>
            <a:fillRef idx="0">
              <a:schemeClr val="accent1"/>
            </a:fillRef>
            <a:effectRef idx="1">
              <a:schemeClr val="accent1"/>
            </a:effectRef>
            <a:fontRef idx="minor">
              <a:schemeClr val="tx1"/>
            </a:fontRef>
          </p:style>
        </p:cxnSp>
      </p:grpSp>
      <p:grpSp>
        <p:nvGrpSpPr>
          <p:cNvPr id="21" name="Group 20">
            <a:extLst>
              <a:ext uri="{FF2B5EF4-FFF2-40B4-BE49-F238E27FC236}">
                <a16:creationId xmlns:a16="http://schemas.microsoft.com/office/drawing/2014/main" id="{57CAE501-0D07-1A75-1E38-1C27D0D8B646}"/>
              </a:ext>
            </a:extLst>
          </p:cNvPr>
          <p:cNvGrpSpPr/>
          <p:nvPr/>
        </p:nvGrpSpPr>
        <p:grpSpPr>
          <a:xfrm>
            <a:off x="4642088" y="6233444"/>
            <a:ext cx="996286" cy="299953"/>
            <a:chOff x="3556238" y="5541503"/>
            <a:chExt cx="996286" cy="299953"/>
          </a:xfrm>
        </p:grpSpPr>
        <p:cxnSp>
          <p:nvCxnSpPr>
            <p:cNvPr id="22" name="Straight Connector 21">
              <a:extLst>
                <a:ext uri="{FF2B5EF4-FFF2-40B4-BE49-F238E27FC236}">
                  <a16:creationId xmlns:a16="http://schemas.microsoft.com/office/drawing/2014/main" id="{12E66311-46FC-84FB-EAFD-B8D36F154F31}"/>
                </a:ext>
              </a:extLst>
            </p:cNvPr>
            <p:cNvCxnSpPr>
              <a:cxnSpLocks/>
            </p:cNvCxnSpPr>
            <p:nvPr/>
          </p:nvCxnSpPr>
          <p:spPr>
            <a:xfrm>
              <a:off x="3556238" y="5541503"/>
              <a:ext cx="996286" cy="0"/>
            </a:xfrm>
            <a:prstGeom prst="line">
              <a:avLst/>
            </a:prstGeom>
            <a:ln w="57150">
              <a:solidFill>
                <a:srgbClr val="064473">
                  <a:alpha val="3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2C15C35A-8C6F-CC22-8941-D907601C0537}"/>
                </a:ext>
              </a:extLst>
            </p:cNvPr>
            <p:cNvCxnSpPr>
              <a:cxnSpLocks/>
            </p:cNvCxnSpPr>
            <p:nvPr/>
          </p:nvCxnSpPr>
          <p:spPr>
            <a:xfrm>
              <a:off x="3556238" y="5841456"/>
              <a:ext cx="996286" cy="0"/>
            </a:xfrm>
            <a:prstGeom prst="line">
              <a:avLst/>
            </a:prstGeom>
            <a:ln w="57150">
              <a:solidFill>
                <a:srgbClr val="77030F">
                  <a:alpha val="30000"/>
                </a:srgbClr>
              </a:solidFill>
              <a:prstDash val="solid"/>
            </a:ln>
          </p:spPr>
          <p:style>
            <a:lnRef idx="2">
              <a:schemeClr val="accent1"/>
            </a:lnRef>
            <a:fillRef idx="0">
              <a:schemeClr val="accent1"/>
            </a:fillRef>
            <a:effectRef idx="1">
              <a:schemeClr val="accent1"/>
            </a:effectRef>
            <a:fontRef idx="minor">
              <a:schemeClr val="tx1"/>
            </a:fontRef>
          </p:style>
        </p:cxnSp>
      </p:grpSp>
      <p:grpSp>
        <p:nvGrpSpPr>
          <p:cNvPr id="24" name="Group 23">
            <a:extLst>
              <a:ext uri="{FF2B5EF4-FFF2-40B4-BE49-F238E27FC236}">
                <a16:creationId xmlns:a16="http://schemas.microsoft.com/office/drawing/2014/main" id="{60D24DDA-DF37-7369-1AB2-9B9505497D92}"/>
              </a:ext>
            </a:extLst>
          </p:cNvPr>
          <p:cNvGrpSpPr/>
          <p:nvPr/>
        </p:nvGrpSpPr>
        <p:grpSpPr>
          <a:xfrm>
            <a:off x="9570164" y="6220054"/>
            <a:ext cx="1004862" cy="313343"/>
            <a:chOff x="8484314" y="5544260"/>
            <a:chExt cx="1004862" cy="313343"/>
          </a:xfrm>
        </p:grpSpPr>
        <p:cxnSp>
          <p:nvCxnSpPr>
            <p:cNvPr id="25" name="Straight Connector 24">
              <a:extLst>
                <a:ext uri="{FF2B5EF4-FFF2-40B4-BE49-F238E27FC236}">
                  <a16:creationId xmlns:a16="http://schemas.microsoft.com/office/drawing/2014/main" id="{33DF5FA2-C997-088D-5946-1763F39DE69E}"/>
                </a:ext>
              </a:extLst>
            </p:cNvPr>
            <p:cNvCxnSpPr>
              <a:cxnSpLocks/>
            </p:cNvCxnSpPr>
            <p:nvPr/>
          </p:nvCxnSpPr>
          <p:spPr>
            <a:xfrm>
              <a:off x="8484314" y="5544260"/>
              <a:ext cx="996286" cy="0"/>
            </a:xfrm>
            <a:prstGeom prst="line">
              <a:avLst/>
            </a:prstGeom>
            <a:ln w="38100">
              <a:solidFill>
                <a:srgbClr val="02ABE3"/>
              </a:solidFill>
              <a:prstDash val="dash"/>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DDCCDCEB-C59E-1E08-3831-2CF7ECC43C5F}"/>
                </a:ext>
              </a:extLst>
            </p:cNvPr>
            <p:cNvCxnSpPr>
              <a:cxnSpLocks/>
            </p:cNvCxnSpPr>
            <p:nvPr/>
          </p:nvCxnSpPr>
          <p:spPr>
            <a:xfrm>
              <a:off x="8492890" y="5857603"/>
              <a:ext cx="996286" cy="0"/>
            </a:xfrm>
            <a:prstGeom prst="line">
              <a:avLst/>
            </a:prstGeom>
            <a:ln w="38100">
              <a:solidFill>
                <a:srgbClr val="ED1B2F"/>
              </a:solidFill>
              <a:prstDash val="dash"/>
            </a:ln>
          </p:spPr>
          <p:style>
            <a:lnRef idx="2">
              <a:schemeClr val="accent1"/>
            </a:lnRef>
            <a:fillRef idx="0">
              <a:schemeClr val="accent1"/>
            </a:fillRef>
            <a:effectRef idx="1">
              <a:schemeClr val="accent1"/>
            </a:effectRef>
            <a:fontRef idx="minor">
              <a:schemeClr val="tx1"/>
            </a:fontRef>
          </p:style>
        </p:cxnSp>
      </p:grpSp>
      <p:sp>
        <p:nvSpPr>
          <p:cNvPr id="27" name="TextBox 26">
            <a:extLst>
              <a:ext uri="{FF2B5EF4-FFF2-40B4-BE49-F238E27FC236}">
                <a16:creationId xmlns:a16="http://schemas.microsoft.com/office/drawing/2014/main" id="{2D13BBE1-5DEC-469A-B023-7DFD8E7AE887}"/>
              </a:ext>
            </a:extLst>
          </p:cNvPr>
          <p:cNvSpPr txBox="1"/>
          <p:nvPr/>
        </p:nvSpPr>
        <p:spPr>
          <a:xfrm rot="16200000">
            <a:off x="630624" y="2949759"/>
            <a:ext cx="2716861" cy="369332"/>
          </a:xfrm>
          <a:prstGeom prst="rect">
            <a:avLst/>
          </a:prstGeom>
          <a:noFill/>
        </p:spPr>
        <p:txBody>
          <a:bodyPr wrap="square" rtlCol="0">
            <a:spAutoFit/>
          </a:bodyPr>
          <a:lstStyle/>
          <a:p>
            <a:pPr algn="ctr"/>
            <a:r>
              <a:rPr lang="en-US" b="1">
                <a:solidFill>
                  <a:srgbClr val="064473"/>
                </a:solidFill>
              </a:rPr>
              <a:t>Last spring freeze (date)</a:t>
            </a:r>
          </a:p>
        </p:txBody>
      </p:sp>
      <p:sp>
        <p:nvSpPr>
          <p:cNvPr id="28" name="TextBox 27">
            <a:extLst>
              <a:ext uri="{FF2B5EF4-FFF2-40B4-BE49-F238E27FC236}">
                <a16:creationId xmlns:a16="http://schemas.microsoft.com/office/drawing/2014/main" id="{1F1C8956-42D5-0781-05D1-9D9A461FC72F}"/>
              </a:ext>
            </a:extLst>
          </p:cNvPr>
          <p:cNvSpPr txBox="1"/>
          <p:nvPr/>
        </p:nvSpPr>
        <p:spPr>
          <a:xfrm rot="5400000">
            <a:off x="10119089" y="2821602"/>
            <a:ext cx="2640842" cy="369332"/>
          </a:xfrm>
          <a:prstGeom prst="rect">
            <a:avLst/>
          </a:prstGeom>
          <a:noFill/>
        </p:spPr>
        <p:txBody>
          <a:bodyPr wrap="square" rtlCol="0">
            <a:spAutoFit/>
          </a:bodyPr>
          <a:lstStyle/>
          <a:p>
            <a:pPr algn="ctr"/>
            <a:r>
              <a:rPr lang="en-US" b="1">
                <a:solidFill>
                  <a:srgbClr val="BE1E2D"/>
                </a:solidFill>
              </a:rPr>
              <a:t>First fall freeze (date)</a:t>
            </a:r>
          </a:p>
        </p:txBody>
      </p:sp>
      <p:sp>
        <p:nvSpPr>
          <p:cNvPr id="29" name="TextBox 28">
            <a:extLst>
              <a:ext uri="{FF2B5EF4-FFF2-40B4-BE49-F238E27FC236}">
                <a16:creationId xmlns:a16="http://schemas.microsoft.com/office/drawing/2014/main" id="{C2DED63F-2AA5-913E-961B-FCB381B40E79}"/>
              </a:ext>
            </a:extLst>
          </p:cNvPr>
          <p:cNvSpPr txBox="1"/>
          <p:nvPr/>
        </p:nvSpPr>
        <p:spPr>
          <a:xfrm>
            <a:off x="3271553" y="696676"/>
            <a:ext cx="6655417" cy="461665"/>
          </a:xfrm>
          <a:prstGeom prst="rect">
            <a:avLst/>
          </a:prstGeom>
          <a:noFill/>
        </p:spPr>
        <p:txBody>
          <a:bodyPr wrap="square" rtlCol="0">
            <a:spAutoFit/>
          </a:bodyPr>
          <a:lstStyle/>
          <a:p>
            <a:pPr algn="ctr"/>
            <a:r>
              <a:rPr lang="en-US" sz="2400" b="1"/>
              <a:t>First and Last Freeze in Vermont (1900-2024)</a:t>
            </a:r>
          </a:p>
        </p:txBody>
      </p:sp>
      <p:pic>
        <p:nvPicPr>
          <p:cNvPr id="30" name="Graphic 29" descr="Line graph comparing last spring and first fall freeze dates from 1900 to 2024, showing trends in freeze timing with spring dates in blue and fall dates in red. Trend lines are shown across 3 time-periods, 1900-2024, 1960-2024, and 1990-2024 calculated using decadal averages. Annual fluctuation is also shown across the entire time-period. Trends are increasing across all time-periods, with increasing slopes over time.">
            <a:extLst>
              <a:ext uri="{FF2B5EF4-FFF2-40B4-BE49-F238E27FC236}">
                <a16:creationId xmlns:a16="http://schemas.microsoft.com/office/drawing/2014/main" id="{AF0C8BE5-F9B5-B576-00B0-C9720FE57C46}"/>
              </a:ext>
            </a:extLst>
          </p:cNvPr>
          <p:cNvPicPr>
            <a:picLocks noChangeAspect="1"/>
          </p:cNvPicPr>
          <p:nvPr/>
        </p:nvPicPr>
        <p:blipFill>
          <a:blip>
            <a:extLst>
              <a:ext uri="{96DAC541-7B7A-43D3-8B79-37D633B846F1}">
                <asvg:svgBlip xmlns:asvg="http://schemas.microsoft.com/office/drawing/2016/SVG/main" r:embed="rId2"/>
              </a:ext>
            </a:extLst>
          </a:blip>
          <a:srcRect l="6908" r="7020"/>
          <a:stretch>
            <a:fillRect/>
          </a:stretch>
        </p:blipFill>
        <p:spPr>
          <a:xfrm>
            <a:off x="2832779" y="1084179"/>
            <a:ext cx="7872641" cy="4071668"/>
          </a:xfrm>
          <a:prstGeom prst="rect">
            <a:avLst/>
          </a:prstGeom>
        </p:spPr>
      </p:pic>
      <p:sp>
        <p:nvSpPr>
          <p:cNvPr id="31" name="TextBox 30">
            <a:extLst>
              <a:ext uri="{FF2B5EF4-FFF2-40B4-BE49-F238E27FC236}">
                <a16:creationId xmlns:a16="http://schemas.microsoft.com/office/drawing/2014/main" id="{8E853AB0-8252-9DDF-010C-59D4B684D7F2}"/>
              </a:ext>
            </a:extLst>
          </p:cNvPr>
          <p:cNvSpPr txBox="1"/>
          <p:nvPr/>
        </p:nvSpPr>
        <p:spPr>
          <a:xfrm>
            <a:off x="10571877" y="1053681"/>
            <a:ext cx="825500" cy="338554"/>
          </a:xfrm>
          <a:prstGeom prst="rect">
            <a:avLst/>
          </a:prstGeom>
          <a:noFill/>
        </p:spPr>
        <p:txBody>
          <a:bodyPr wrap="square" rtlCol="0">
            <a:spAutoFit/>
          </a:bodyPr>
          <a:lstStyle/>
          <a:p>
            <a:r>
              <a:rPr lang="en-US" sz="1600">
                <a:solidFill>
                  <a:srgbClr val="C00000"/>
                </a:solidFill>
              </a:rPr>
              <a:t>Nov-07</a:t>
            </a:r>
          </a:p>
        </p:txBody>
      </p:sp>
      <p:sp>
        <p:nvSpPr>
          <p:cNvPr id="32" name="TextBox 31">
            <a:extLst>
              <a:ext uri="{FF2B5EF4-FFF2-40B4-BE49-F238E27FC236}">
                <a16:creationId xmlns:a16="http://schemas.microsoft.com/office/drawing/2014/main" id="{E0F0A0D0-DA9F-3518-3BE0-37BA300A34A8}"/>
              </a:ext>
            </a:extLst>
          </p:cNvPr>
          <p:cNvSpPr txBox="1"/>
          <p:nvPr/>
        </p:nvSpPr>
        <p:spPr>
          <a:xfrm>
            <a:off x="10571877" y="1504424"/>
            <a:ext cx="825500" cy="338554"/>
          </a:xfrm>
          <a:prstGeom prst="rect">
            <a:avLst/>
          </a:prstGeom>
          <a:noFill/>
        </p:spPr>
        <p:txBody>
          <a:bodyPr wrap="square" rtlCol="0">
            <a:spAutoFit/>
          </a:bodyPr>
          <a:lstStyle/>
          <a:p>
            <a:r>
              <a:rPr lang="en-US" sz="1600">
                <a:solidFill>
                  <a:srgbClr val="C00000"/>
                </a:solidFill>
              </a:rPr>
              <a:t>Oct-31</a:t>
            </a:r>
          </a:p>
        </p:txBody>
      </p:sp>
      <p:sp>
        <p:nvSpPr>
          <p:cNvPr id="33" name="TextBox 32">
            <a:extLst>
              <a:ext uri="{FF2B5EF4-FFF2-40B4-BE49-F238E27FC236}">
                <a16:creationId xmlns:a16="http://schemas.microsoft.com/office/drawing/2014/main" id="{A0B8EE2D-0EBE-C689-858B-DF94ABEAC286}"/>
              </a:ext>
            </a:extLst>
          </p:cNvPr>
          <p:cNvSpPr txBox="1"/>
          <p:nvPr/>
        </p:nvSpPr>
        <p:spPr>
          <a:xfrm>
            <a:off x="10571877" y="1955167"/>
            <a:ext cx="825500" cy="338554"/>
          </a:xfrm>
          <a:prstGeom prst="rect">
            <a:avLst/>
          </a:prstGeom>
          <a:noFill/>
        </p:spPr>
        <p:txBody>
          <a:bodyPr wrap="square" rtlCol="0">
            <a:spAutoFit/>
          </a:bodyPr>
          <a:lstStyle/>
          <a:p>
            <a:r>
              <a:rPr lang="en-US" sz="1600">
                <a:solidFill>
                  <a:srgbClr val="C00000"/>
                </a:solidFill>
              </a:rPr>
              <a:t>Oct-24</a:t>
            </a:r>
          </a:p>
        </p:txBody>
      </p:sp>
      <p:sp>
        <p:nvSpPr>
          <p:cNvPr id="34" name="TextBox 33">
            <a:extLst>
              <a:ext uri="{FF2B5EF4-FFF2-40B4-BE49-F238E27FC236}">
                <a16:creationId xmlns:a16="http://schemas.microsoft.com/office/drawing/2014/main" id="{1FA671A5-A305-2FBB-FD0B-D7EF6A0C516C}"/>
              </a:ext>
            </a:extLst>
          </p:cNvPr>
          <p:cNvSpPr txBox="1"/>
          <p:nvPr/>
        </p:nvSpPr>
        <p:spPr>
          <a:xfrm>
            <a:off x="10571877" y="2405910"/>
            <a:ext cx="825500" cy="338554"/>
          </a:xfrm>
          <a:prstGeom prst="rect">
            <a:avLst/>
          </a:prstGeom>
          <a:noFill/>
        </p:spPr>
        <p:txBody>
          <a:bodyPr wrap="square" rtlCol="0">
            <a:spAutoFit/>
          </a:bodyPr>
          <a:lstStyle/>
          <a:p>
            <a:r>
              <a:rPr lang="en-US" sz="1600">
                <a:solidFill>
                  <a:srgbClr val="C00000"/>
                </a:solidFill>
              </a:rPr>
              <a:t>Oct-17</a:t>
            </a:r>
          </a:p>
        </p:txBody>
      </p:sp>
      <p:sp>
        <p:nvSpPr>
          <p:cNvPr id="35" name="TextBox 34">
            <a:extLst>
              <a:ext uri="{FF2B5EF4-FFF2-40B4-BE49-F238E27FC236}">
                <a16:creationId xmlns:a16="http://schemas.microsoft.com/office/drawing/2014/main" id="{8D4BB29C-6AD0-920B-5C78-8DC29C201006}"/>
              </a:ext>
            </a:extLst>
          </p:cNvPr>
          <p:cNvSpPr txBox="1"/>
          <p:nvPr/>
        </p:nvSpPr>
        <p:spPr>
          <a:xfrm>
            <a:off x="10571877" y="2856653"/>
            <a:ext cx="825500" cy="338554"/>
          </a:xfrm>
          <a:prstGeom prst="rect">
            <a:avLst/>
          </a:prstGeom>
          <a:noFill/>
        </p:spPr>
        <p:txBody>
          <a:bodyPr wrap="square" rtlCol="0">
            <a:spAutoFit/>
          </a:bodyPr>
          <a:lstStyle/>
          <a:p>
            <a:r>
              <a:rPr lang="en-US" sz="1600">
                <a:solidFill>
                  <a:srgbClr val="C00000"/>
                </a:solidFill>
              </a:rPr>
              <a:t>Oct-10</a:t>
            </a:r>
          </a:p>
        </p:txBody>
      </p:sp>
      <p:sp>
        <p:nvSpPr>
          <p:cNvPr id="36" name="TextBox 35">
            <a:extLst>
              <a:ext uri="{FF2B5EF4-FFF2-40B4-BE49-F238E27FC236}">
                <a16:creationId xmlns:a16="http://schemas.microsoft.com/office/drawing/2014/main" id="{59439BD9-CFAA-26B3-B703-076A18C704A0}"/>
              </a:ext>
            </a:extLst>
          </p:cNvPr>
          <p:cNvSpPr txBox="1"/>
          <p:nvPr/>
        </p:nvSpPr>
        <p:spPr>
          <a:xfrm>
            <a:off x="10571877" y="3307396"/>
            <a:ext cx="825500" cy="338554"/>
          </a:xfrm>
          <a:prstGeom prst="rect">
            <a:avLst/>
          </a:prstGeom>
          <a:noFill/>
        </p:spPr>
        <p:txBody>
          <a:bodyPr wrap="square" rtlCol="0">
            <a:spAutoFit/>
          </a:bodyPr>
          <a:lstStyle/>
          <a:p>
            <a:r>
              <a:rPr lang="en-US" sz="1600">
                <a:solidFill>
                  <a:srgbClr val="C00000"/>
                </a:solidFill>
              </a:rPr>
              <a:t>Oct-03</a:t>
            </a:r>
          </a:p>
        </p:txBody>
      </p:sp>
      <p:sp>
        <p:nvSpPr>
          <p:cNvPr id="37" name="TextBox 36">
            <a:extLst>
              <a:ext uri="{FF2B5EF4-FFF2-40B4-BE49-F238E27FC236}">
                <a16:creationId xmlns:a16="http://schemas.microsoft.com/office/drawing/2014/main" id="{20840721-89A5-80E9-D810-A01E13B5A530}"/>
              </a:ext>
            </a:extLst>
          </p:cNvPr>
          <p:cNvSpPr txBox="1"/>
          <p:nvPr/>
        </p:nvSpPr>
        <p:spPr>
          <a:xfrm>
            <a:off x="10571877" y="3758139"/>
            <a:ext cx="825500" cy="338554"/>
          </a:xfrm>
          <a:prstGeom prst="rect">
            <a:avLst/>
          </a:prstGeom>
          <a:noFill/>
        </p:spPr>
        <p:txBody>
          <a:bodyPr wrap="square" rtlCol="0">
            <a:spAutoFit/>
          </a:bodyPr>
          <a:lstStyle/>
          <a:p>
            <a:r>
              <a:rPr lang="en-US" sz="1600">
                <a:solidFill>
                  <a:srgbClr val="C00000"/>
                </a:solidFill>
              </a:rPr>
              <a:t>Sep-26</a:t>
            </a:r>
          </a:p>
        </p:txBody>
      </p:sp>
      <p:sp>
        <p:nvSpPr>
          <p:cNvPr id="38" name="TextBox 37">
            <a:extLst>
              <a:ext uri="{FF2B5EF4-FFF2-40B4-BE49-F238E27FC236}">
                <a16:creationId xmlns:a16="http://schemas.microsoft.com/office/drawing/2014/main" id="{5F6B87F8-7895-C369-1662-C3FB37B05BCB}"/>
              </a:ext>
            </a:extLst>
          </p:cNvPr>
          <p:cNvSpPr txBox="1"/>
          <p:nvPr/>
        </p:nvSpPr>
        <p:spPr>
          <a:xfrm>
            <a:off x="10571877" y="4208882"/>
            <a:ext cx="825500" cy="338554"/>
          </a:xfrm>
          <a:prstGeom prst="rect">
            <a:avLst/>
          </a:prstGeom>
          <a:noFill/>
        </p:spPr>
        <p:txBody>
          <a:bodyPr wrap="square" rtlCol="0">
            <a:spAutoFit/>
          </a:bodyPr>
          <a:lstStyle/>
          <a:p>
            <a:r>
              <a:rPr lang="en-US" sz="1600">
                <a:solidFill>
                  <a:srgbClr val="C00000"/>
                </a:solidFill>
              </a:rPr>
              <a:t>Sep-19</a:t>
            </a:r>
          </a:p>
        </p:txBody>
      </p:sp>
      <p:sp>
        <p:nvSpPr>
          <p:cNvPr id="39" name="TextBox 38">
            <a:extLst>
              <a:ext uri="{FF2B5EF4-FFF2-40B4-BE49-F238E27FC236}">
                <a16:creationId xmlns:a16="http://schemas.microsoft.com/office/drawing/2014/main" id="{90FF0EE0-19EE-BA92-4EC6-635E8202BE57}"/>
              </a:ext>
            </a:extLst>
          </p:cNvPr>
          <p:cNvSpPr txBox="1"/>
          <p:nvPr/>
        </p:nvSpPr>
        <p:spPr>
          <a:xfrm>
            <a:off x="10571877" y="4659628"/>
            <a:ext cx="825500" cy="338554"/>
          </a:xfrm>
          <a:prstGeom prst="rect">
            <a:avLst/>
          </a:prstGeom>
          <a:noFill/>
        </p:spPr>
        <p:txBody>
          <a:bodyPr wrap="square" rtlCol="0">
            <a:spAutoFit/>
          </a:bodyPr>
          <a:lstStyle/>
          <a:p>
            <a:r>
              <a:rPr lang="en-US" sz="1600">
                <a:solidFill>
                  <a:srgbClr val="C00000"/>
                </a:solidFill>
              </a:rPr>
              <a:t>Sep-12</a:t>
            </a:r>
          </a:p>
        </p:txBody>
      </p:sp>
      <p:sp>
        <p:nvSpPr>
          <p:cNvPr id="40" name="TextBox 39">
            <a:extLst>
              <a:ext uri="{FF2B5EF4-FFF2-40B4-BE49-F238E27FC236}">
                <a16:creationId xmlns:a16="http://schemas.microsoft.com/office/drawing/2014/main" id="{7085B2AC-84DD-6D72-C5C3-A8D113AE15F9}"/>
              </a:ext>
            </a:extLst>
          </p:cNvPr>
          <p:cNvSpPr txBox="1"/>
          <p:nvPr/>
        </p:nvSpPr>
        <p:spPr>
          <a:xfrm>
            <a:off x="2089465" y="1052233"/>
            <a:ext cx="883213" cy="338554"/>
          </a:xfrm>
          <a:prstGeom prst="rect">
            <a:avLst/>
          </a:prstGeom>
          <a:noFill/>
        </p:spPr>
        <p:txBody>
          <a:bodyPr wrap="square" rtlCol="0">
            <a:spAutoFit/>
          </a:bodyPr>
          <a:lstStyle/>
          <a:p>
            <a:r>
              <a:rPr lang="en-US" sz="1600">
                <a:solidFill>
                  <a:srgbClr val="064473"/>
                </a:solidFill>
              </a:rPr>
              <a:t>May-30</a:t>
            </a:r>
          </a:p>
        </p:txBody>
      </p:sp>
      <p:sp>
        <p:nvSpPr>
          <p:cNvPr id="41" name="TextBox 40">
            <a:extLst>
              <a:ext uri="{FF2B5EF4-FFF2-40B4-BE49-F238E27FC236}">
                <a16:creationId xmlns:a16="http://schemas.microsoft.com/office/drawing/2014/main" id="{7C943F8B-5216-869F-4CAA-82C54512E868}"/>
              </a:ext>
            </a:extLst>
          </p:cNvPr>
          <p:cNvSpPr txBox="1"/>
          <p:nvPr/>
        </p:nvSpPr>
        <p:spPr>
          <a:xfrm>
            <a:off x="2089466" y="1502976"/>
            <a:ext cx="883212" cy="338554"/>
          </a:xfrm>
          <a:prstGeom prst="rect">
            <a:avLst/>
          </a:prstGeom>
          <a:noFill/>
        </p:spPr>
        <p:txBody>
          <a:bodyPr wrap="square" rtlCol="0">
            <a:spAutoFit/>
          </a:bodyPr>
          <a:lstStyle/>
          <a:p>
            <a:r>
              <a:rPr lang="en-US" sz="1600">
                <a:solidFill>
                  <a:srgbClr val="064473"/>
                </a:solidFill>
              </a:rPr>
              <a:t>May-23</a:t>
            </a:r>
          </a:p>
        </p:txBody>
      </p:sp>
      <p:sp>
        <p:nvSpPr>
          <p:cNvPr id="42" name="TextBox 41">
            <a:extLst>
              <a:ext uri="{FF2B5EF4-FFF2-40B4-BE49-F238E27FC236}">
                <a16:creationId xmlns:a16="http://schemas.microsoft.com/office/drawing/2014/main" id="{C88B4803-962E-C156-7F0F-4C07FC59F7D3}"/>
              </a:ext>
            </a:extLst>
          </p:cNvPr>
          <p:cNvSpPr txBox="1"/>
          <p:nvPr/>
        </p:nvSpPr>
        <p:spPr>
          <a:xfrm>
            <a:off x="2147178" y="1953719"/>
            <a:ext cx="825500" cy="338554"/>
          </a:xfrm>
          <a:prstGeom prst="rect">
            <a:avLst/>
          </a:prstGeom>
          <a:noFill/>
        </p:spPr>
        <p:txBody>
          <a:bodyPr wrap="square" rtlCol="0">
            <a:spAutoFit/>
          </a:bodyPr>
          <a:lstStyle/>
          <a:p>
            <a:r>
              <a:rPr lang="en-US" sz="1600">
                <a:solidFill>
                  <a:srgbClr val="064473"/>
                </a:solidFill>
              </a:rPr>
              <a:t>May-16</a:t>
            </a:r>
          </a:p>
        </p:txBody>
      </p:sp>
      <p:sp>
        <p:nvSpPr>
          <p:cNvPr id="43" name="TextBox 42">
            <a:extLst>
              <a:ext uri="{FF2B5EF4-FFF2-40B4-BE49-F238E27FC236}">
                <a16:creationId xmlns:a16="http://schemas.microsoft.com/office/drawing/2014/main" id="{B91EA5E0-CDA1-B56A-882A-638508F8396B}"/>
              </a:ext>
            </a:extLst>
          </p:cNvPr>
          <p:cNvSpPr txBox="1"/>
          <p:nvPr/>
        </p:nvSpPr>
        <p:spPr>
          <a:xfrm>
            <a:off x="2089466" y="2404462"/>
            <a:ext cx="883212" cy="338554"/>
          </a:xfrm>
          <a:prstGeom prst="rect">
            <a:avLst/>
          </a:prstGeom>
          <a:noFill/>
        </p:spPr>
        <p:txBody>
          <a:bodyPr wrap="square" rtlCol="0">
            <a:spAutoFit/>
          </a:bodyPr>
          <a:lstStyle/>
          <a:p>
            <a:r>
              <a:rPr lang="en-US" sz="1600">
                <a:solidFill>
                  <a:srgbClr val="064473"/>
                </a:solidFill>
              </a:rPr>
              <a:t>May-09</a:t>
            </a:r>
          </a:p>
        </p:txBody>
      </p:sp>
      <p:sp>
        <p:nvSpPr>
          <p:cNvPr id="44" name="TextBox 43">
            <a:extLst>
              <a:ext uri="{FF2B5EF4-FFF2-40B4-BE49-F238E27FC236}">
                <a16:creationId xmlns:a16="http://schemas.microsoft.com/office/drawing/2014/main" id="{2FD21F44-E3FD-B47E-DB70-3DAF9AB2F800}"/>
              </a:ext>
            </a:extLst>
          </p:cNvPr>
          <p:cNvSpPr txBox="1"/>
          <p:nvPr/>
        </p:nvSpPr>
        <p:spPr>
          <a:xfrm>
            <a:off x="2089466" y="2855205"/>
            <a:ext cx="883212" cy="338554"/>
          </a:xfrm>
          <a:prstGeom prst="rect">
            <a:avLst/>
          </a:prstGeom>
          <a:noFill/>
        </p:spPr>
        <p:txBody>
          <a:bodyPr wrap="square" rtlCol="0">
            <a:spAutoFit/>
          </a:bodyPr>
          <a:lstStyle/>
          <a:p>
            <a:r>
              <a:rPr lang="en-US" sz="1600">
                <a:solidFill>
                  <a:srgbClr val="064473"/>
                </a:solidFill>
              </a:rPr>
              <a:t>May-02</a:t>
            </a:r>
          </a:p>
        </p:txBody>
      </p:sp>
      <p:sp>
        <p:nvSpPr>
          <p:cNvPr id="45" name="TextBox 44">
            <a:extLst>
              <a:ext uri="{FF2B5EF4-FFF2-40B4-BE49-F238E27FC236}">
                <a16:creationId xmlns:a16="http://schemas.microsoft.com/office/drawing/2014/main" id="{93957CF8-ECD6-78AB-26B9-60E61C5F49F5}"/>
              </a:ext>
            </a:extLst>
          </p:cNvPr>
          <p:cNvSpPr txBox="1"/>
          <p:nvPr/>
        </p:nvSpPr>
        <p:spPr>
          <a:xfrm>
            <a:off x="2147178" y="3305948"/>
            <a:ext cx="825500" cy="338554"/>
          </a:xfrm>
          <a:prstGeom prst="rect">
            <a:avLst/>
          </a:prstGeom>
          <a:noFill/>
        </p:spPr>
        <p:txBody>
          <a:bodyPr wrap="square" rtlCol="0">
            <a:spAutoFit/>
          </a:bodyPr>
          <a:lstStyle/>
          <a:p>
            <a:r>
              <a:rPr lang="en-US" sz="1600">
                <a:solidFill>
                  <a:srgbClr val="064473"/>
                </a:solidFill>
              </a:rPr>
              <a:t>Apr-25</a:t>
            </a:r>
          </a:p>
        </p:txBody>
      </p:sp>
      <p:sp>
        <p:nvSpPr>
          <p:cNvPr id="46" name="TextBox 45">
            <a:extLst>
              <a:ext uri="{FF2B5EF4-FFF2-40B4-BE49-F238E27FC236}">
                <a16:creationId xmlns:a16="http://schemas.microsoft.com/office/drawing/2014/main" id="{B8DC88D4-DD17-E423-FF7C-6F3F3720001D}"/>
              </a:ext>
            </a:extLst>
          </p:cNvPr>
          <p:cNvSpPr txBox="1"/>
          <p:nvPr/>
        </p:nvSpPr>
        <p:spPr>
          <a:xfrm>
            <a:off x="2147178" y="3756691"/>
            <a:ext cx="825500" cy="338554"/>
          </a:xfrm>
          <a:prstGeom prst="rect">
            <a:avLst/>
          </a:prstGeom>
          <a:noFill/>
        </p:spPr>
        <p:txBody>
          <a:bodyPr wrap="square" rtlCol="0">
            <a:spAutoFit/>
          </a:bodyPr>
          <a:lstStyle/>
          <a:p>
            <a:r>
              <a:rPr lang="en-US" sz="1600">
                <a:solidFill>
                  <a:srgbClr val="064473"/>
                </a:solidFill>
              </a:rPr>
              <a:t>Apr-18</a:t>
            </a:r>
          </a:p>
        </p:txBody>
      </p:sp>
      <p:sp>
        <p:nvSpPr>
          <p:cNvPr id="47" name="TextBox 46">
            <a:extLst>
              <a:ext uri="{FF2B5EF4-FFF2-40B4-BE49-F238E27FC236}">
                <a16:creationId xmlns:a16="http://schemas.microsoft.com/office/drawing/2014/main" id="{C05006CF-BEA3-BECF-A644-4CB65FFD97C9}"/>
              </a:ext>
            </a:extLst>
          </p:cNvPr>
          <p:cNvSpPr txBox="1"/>
          <p:nvPr/>
        </p:nvSpPr>
        <p:spPr>
          <a:xfrm>
            <a:off x="2147178" y="4207434"/>
            <a:ext cx="825500" cy="338554"/>
          </a:xfrm>
          <a:prstGeom prst="rect">
            <a:avLst/>
          </a:prstGeom>
          <a:noFill/>
        </p:spPr>
        <p:txBody>
          <a:bodyPr wrap="square" rtlCol="0">
            <a:spAutoFit/>
          </a:bodyPr>
          <a:lstStyle/>
          <a:p>
            <a:r>
              <a:rPr lang="en-US" sz="1600">
                <a:solidFill>
                  <a:srgbClr val="064473"/>
                </a:solidFill>
              </a:rPr>
              <a:t>Apr-11</a:t>
            </a:r>
          </a:p>
        </p:txBody>
      </p:sp>
      <p:sp>
        <p:nvSpPr>
          <p:cNvPr id="48" name="TextBox 47">
            <a:extLst>
              <a:ext uri="{FF2B5EF4-FFF2-40B4-BE49-F238E27FC236}">
                <a16:creationId xmlns:a16="http://schemas.microsoft.com/office/drawing/2014/main" id="{B7DA6377-9374-1E63-D8CC-0AC5F79727E5}"/>
              </a:ext>
            </a:extLst>
          </p:cNvPr>
          <p:cNvSpPr txBox="1"/>
          <p:nvPr/>
        </p:nvSpPr>
        <p:spPr>
          <a:xfrm>
            <a:off x="2147178" y="4658180"/>
            <a:ext cx="825500" cy="338554"/>
          </a:xfrm>
          <a:prstGeom prst="rect">
            <a:avLst/>
          </a:prstGeom>
          <a:noFill/>
        </p:spPr>
        <p:txBody>
          <a:bodyPr wrap="square" rtlCol="0">
            <a:spAutoFit/>
          </a:bodyPr>
          <a:lstStyle/>
          <a:p>
            <a:r>
              <a:rPr lang="en-US" sz="1600">
                <a:solidFill>
                  <a:srgbClr val="064473"/>
                </a:solidFill>
              </a:rPr>
              <a:t>Apr-04</a:t>
            </a:r>
          </a:p>
        </p:txBody>
      </p:sp>
    </p:spTree>
    <p:extLst>
      <p:ext uri="{BB962C8B-B14F-4D97-AF65-F5344CB8AC3E}">
        <p14:creationId xmlns:p14="http://schemas.microsoft.com/office/powerpoint/2010/main" val="461436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2">
            <a:extLst>
              <a:ext uri="{FF2B5EF4-FFF2-40B4-BE49-F238E27FC236}">
                <a16:creationId xmlns:a16="http://schemas.microsoft.com/office/drawing/2014/main" id="{D8069EEA-F389-0784-79D7-9108CC0BDDBD}"/>
              </a:ext>
            </a:extLst>
          </p:cNvPr>
          <p:cNvSpPr>
            <a:spLocks noGrp="1"/>
          </p:cNvSpPr>
          <p:nvPr>
            <p:ph type="title"/>
          </p:nvPr>
        </p:nvSpPr>
        <p:spPr>
          <a:xfrm>
            <a:off x="182279" y="245864"/>
            <a:ext cx="11067003" cy="778075"/>
          </a:xfrm>
        </p:spPr>
        <p:txBody>
          <a:bodyPr/>
          <a:lstStyle/>
          <a:p>
            <a:r>
              <a:rPr lang="en-US"/>
              <a:t>Figure 6-4 (Climate division-Northeastern)</a:t>
            </a:r>
          </a:p>
        </p:txBody>
      </p:sp>
      <p:pic>
        <p:nvPicPr>
          <p:cNvPr id="45" name="Graphic 44" descr="Line graph comparing last spring and first fall freeze dates from 1900 to 2024, showing trends in freeze timing with spring dates in blue and fall dates in red. Trend lines are shown across 3 time-periods, 1900-2024, 1960-2024, and 1990-2024 calculated using decadal averages. Annual fluctuation is also shown across the entire time-period. Trends are increasing across all time-periods, with increasing slopes over time.">
            <a:extLst>
              <a:ext uri="{FF2B5EF4-FFF2-40B4-BE49-F238E27FC236}">
                <a16:creationId xmlns:a16="http://schemas.microsoft.com/office/drawing/2014/main" id="{6DA85B89-095A-EF68-15E6-776A97E6FD2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70050" y="911428"/>
            <a:ext cx="7791225" cy="4140045"/>
          </a:xfrm>
          <a:prstGeom prst="rect">
            <a:avLst/>
          </a:prstGeom>
        </p:spPr>
      </p:pic>
      <p:graphicFrame>
        <p:nvGraphicFramePr>
          <p:cNvPr id="46" name="Table 45">
            <a:extLst>
              <a:ext uri="{FF2B5EF4-FFF2-40B4-BE49-F238E27FC236}">
                <a16:creationId xmlns:a16="http://schemas.microsoft.com/office/drawing/2014/main" id="{F195F127-6DD3-C874-6FBA-942AC593C50D}"/>
              </a:ext>
            </a:extLst>
          </p:cNvPr>
          <p:cNvGraphicFramePr>
            <a:graphicFrameLocks noGrp="1"/>
          </p:cNvGraphicFramePr>
          <p:nvPr>
            <p:extLst>
              <p:ext uri="{D42A27DB-BD31-4B8C-83A1-F6EECF244321}">
                <p14:modId xmlns:p14="http://schemas.microsoft.com/office/powerpoint/2010/main" val="1650120137"/>
              </p:ext>
            </p:extLst>
          </p:nvPr>
        </p:nvGraphicFramePr>
        <p:xfrm>
          <a:off x="2032000" y="5445913"/>
          <a:ext cx="8128000" cy="13411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396384748"/>
                    </a:ext>
                  </a:extLst>
                </a:gridCol>
                <a:gridCol w="1625600">
                  <a:extLst>
                    <a:ext uri="{9D8B030D-6E8A-4147-A177-3AD203B41FA5}">
                      <a16:colId xmlns:a16="http://schemas.microsoft.com/office/drawing/2014/main" val="3473663272"/>
                    </a:ext>
                  </a:extLst>
                </a:gridCol>
                <a:gridCol w="1625600">
                  <a:extLst>
                    <a:ext uri="{9D8B030D-6E8A-4147-A177-3AD203B41FA5}">
                      <a16:colId xmlns:a16="http://schemas.microsoft.com/office/drawing/2014/main" val="4001712764"/>
                    </a:ext>
                  </a:extLst>
                </a:gridCol>
                <a:gridCol w="1625600">
                  <a:extLst>
                    <a:ext uri="{9D8B030D-6E8A-4147-A177-3AD203B41FA5}">
                      <a16:colId xmlns:a16="http://schemas.microsoft.com/office/drawing/2014/main" val="1203654653"/>
                    </a:ext>
                  </a:extLst>
                </a:gridCol>
                <a:gridCol w="1625600">
                  <a:extLst>
                    <a:ext uri="{9D8B030D-6E8A-4147-A177-3AD203B41FA5}">
                      <a16:colId xmlns:a16="http://schemas.microsoft.com/office/drawing/2014/main" val="1622730058"/>
                    </a:ext>
                  </a:extLst>
                </a:gridCol>
              </a:tblGrid>
              <a:tr h="266217">
                <a:tc>
                  <a:txBody>
                    <a:bodyPr/>
                    <a:lstStyle/>
                    <a:p>
                      <a:endParaRPr lang="en-US"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a:solidFill>
                            <a:schemeClr val="tx1"/>
                          </a:solidFill>
                        </a:rPr>
                        <a:t>Annual data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r>
                        <a:rPr lang="en-US" sz="1600" b="1">
                          <a:solidFill>
                            <a:schemeClr val="tx1"/>
                          </a:solidFill>
                        </a:rPr>
                        <a:t>Change trends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a:endParaRPr lang="en-US" sz="1400" b="1">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851652292"/>
                  </a:ext>
                </a:extLst>
              </a:tr>
              <a:tr h="266217">
                <a:tc>
                  <a:txBody>
                    <a:bodyPr/>
                    <a:lstStyle/>
                    <a:p>
                      <a:endParaRPr lang="en-US"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600" b="0">
                          <a:solidFill>
                            <a:schemeClr val="tx1"/>
                          </a:solidFill>
                        </a:rPr>
                        <a:t>1900-2024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600" b="0">
                          <a:solidFill>
                            <a:schemeClr val="tx1"/>
                          </a:solidFill>
                        </a:rPr>
                        <a:t>1900-2024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600" b="0">
                          <a:solidFill>
                            <a:schemeClr val="tx1"/>
                          </a:solidFill>
                        </a:rPr>
                        <a:t>1960-2024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600" b="0">
                          <a:solidFill>
                            <a:schemeClr val="tx1"/>
                          </a:solidFill>
                        </a:rPr>
                        <a:t>1990-2024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63436574"/>
                  </a:ext>
                </a:extLst>
              </a:tr>
              <a:tr h="266217">
                <a:tc>
                  <a:txBody>
                    <a:bodyPr/>
                    <a:lstStyle/>
                    <a:p>
                      <a:pPr algn="l"/>
                      <a:r>
                        <a:rPr lang="en-US" sz="1600" b="1">
                          <a:solidFill>
                            <a:srgbClr val="064473"/>
                          </a:solidFill>
                        </a:rPr>
                        <a:t>Spring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1"/>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20960770"/>
                  </a:ext>
                </a:extLst>
              </a:tr>
              <a:tr h="266217">
                <a:tc>
                  <a:txBody>
                    <a:bodyPr/>
                    <a:lstStyle/>
                    <a:p>
                      <a:pPr algn="l"/>
                      <a:r>
                        <a:rPr lang="en-US" sz="1600" b="1">
                          <a:solidFill>
                            <a:srgbClr val="BE1E2D"/>
                          </a:solidFill>
                        </a:rPr>
                        <a:t>Fall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1"/>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1"/>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1"/>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7094609"/>
                  </a:ext>
                </a:extLst>
              </a:tr>
            </a:tbl>
          </a:graphicData>
        </a:graphic>
      </p:graphicFrame>
      <p:sp>
        <p:nvSpPr>
          <p:cNvPr id="47" name="Arrow: Down 46">
            <a:extLst>
              <a:ext uri="{FF2B5EF4-FFF2-40B4-BE49-F238E27FC236}">
                <a16:creationId xmlns:a16="http://schemas.microsoft.com/office/drawing/2014/main" id="{E6B75323-228A-6659-B81D-F47B4632986B}"/>
              </a:ext>
            </a:extLst>
          </p:cNvPr>
          <p:cNvSpPr/>
          <p:nvPr/>
        </p:nvSpPr>
        <p:spPr>
          <a:xfrm>
            <a:off x="10694537" y="4095736"/>
            <a:ext cx="189502" cy="691816"/>
          </a:xfrm>
          <a:prstGeom prst="downArrow">
            <a:avLst/>
          </a:prstGeom>
          <a:solidFill>
            <a:srgbClr val="2626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E0E1D103-3E75-EC54-2727-53B567279DED}"/>
              </a:ext>
            </a:extLst>
          </p:cNvPr>
          <p:cNvSpPr txBox="1"/>
          <p:nvPr/>
        </p:nvSpPr>
        <p:spPr>
          <a:xfrm>
            <a:off x="10379880" y="4787552"/>
            <a:ext cx="825500" cy="307777"/>
          </a:xfrm>
          <a:prstGeom prst="rect">
            <a:avLst/>
          </a:prstGeom>
          <a:noFill/>
        </p:spPr>
        <p:txBody>
          <a:bodyPr wrap="square" rtlCol="0">
            <a:spAutoFit/>
          </a:bodyPr>
          <a:lstStyle/>
          <a:p>
            <a:pPr algn="ctr"/>
            <a:r>
              <a:rPr lang="en-US" sz="1400" b="1">
                <a:solidFill>
                  <a:srgbClr val="262626"/>
                </a:solidFill>
              </a:rPr>
              <a:t>Earlier </a:t>
            </a:r>
          </a:p>
        </p:txBody>
      </p:sp>
      <p:sp>
        <p:nvSpPr>
          <p:cNvPr id="49" name="TextBox 48">
            <a:extLst>
              <a:ext uri="{FF2B5EF4-FFF2-40B4-BE49-F238E27FC236}">
                <a16:creationId xmlns:a16="http://schemas.microsoft.com/office/drawing/2014/main" id="{263398DF-5828-D0EF-2AE8-FD1C51DCC488}"/>
              </a:ext>
            </a:extLst>
          </p:cNvPr>
          <p:cNvSpPr txBox="1"/>
          <p:nvPr/>
        </p:nvSpPr>
        <p:spPr>
          <a:xfrm>
            <a:off x="10379880" y="635596"/>
            <a:ext cx="825500" cy="307777"/>
          </a:xfrm>
          <a:prstGeom prst="rect">
            <a:avLst/>
          </a:prstGeom>
          <a:noFill/>
        </p:spPr>
        <p:txBody>
          <a:bodyPr wrap="square" rtlCol="0">
            <a:spAutoFit/>
          </a:bodyPr>
          <a:lstStyle/>
          <a:p>
            <a:pPr algn="ctr"/>
            <a:r>
              <a:rPr lang="en-US" sz="1400" b="1">
                <a:solidFill>
                  <a:srgbClr val="262626"/>
                </a:solidFill>
              </a:rPr>
              <a:t>Later</a:t>
            </a:r>
            <a:r>
              <a:rPr lang="en-US" sz="1400" b="1"/>
              <a:t>  </a:t>
            </a:r>
          </a:p>
        </p:txBody>
      </p:sp>
      <p:sp>
        <p:nvSpPr>
          <p:cNvPr id="50" name="Arrow: Down 49">
            <a:extLst>
              <a:ext uri="{FF2B5EF4-FFF2-40B4-BE49-F238E27FC236}">
                <a16:creationId xmlns:a16="http://schemas.microsoft.com/office/drawing/2014/main" id="{85AAC564-3C69-EEAF-672A-D8F97CC5D867}"/>
              </a:ext>
            </a:extLst>
          </p:cNvPr>
          <p:cNvSpPr/>
          <p:nvPr/>
        </p:nvSpPr>
        <p:spPr>
          <a:xfrm rot="10800000">
            <a:off x="10694538" y="943373"/>
            <a:ext cx="189501" cy="691816"/>
          </a:xfrm>
          <a:prstGeom prst="downArrow">
            <a:avLst/>
          </a:prstGeom>
          <a:solidFill>
            <a:srgbClr val="2626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007D52A1-0A2C-9230-2288-09678577B926}"/>
              </a:ext>
            </a:extLst>
          </p:cNvPr>
          <p:cNvSpPr txBox="1"/>
          <p:nvPr/>
        </p:nvSpPr>
        <p:spPr>
          <a:xfrm>
            <a:off x="1949717" y="5011815"/>
            <a:ext cx="709684" cy="338554"/>
          </a:xfrm>
          <a:prstGeom prst="rect">
            <a:avLst/>
          </a:prstGeom>
          <a:noFill/>
        </p:spPr>
        <p:txBody>
          <a:bodyPr wrap="square" rtlCol="0">
            <a:spAutoFit/>
          </a:bodyPr>
          <a:lstStyle/>
          <a:p>
            <a:pPr algn="ctr"/>
            <a:r>
              <a:rPr lang="en-US" sz="1600"/>
              <a:t>1900</a:t>
            </a:r>
          </a:p>
        </p:txBody>
      </p:sp>
      <p:sp>
        <p:nvSpPr>
          <p:cNvPr id="52" name="TextBox 51">
            <a:extLst>
              <a:ext uri="{FF2B5EF4-FFF2-40B4-BE49-F238E27FC236}">
                <a16:creationId xmlns:a16="http://schemas.microsoft.com/office/drawing/2014/main" id="{D42AF428-BA77-EB87-BD76-7D5787BCD5CE}"/>
              </a:ext>
            </a:extLst>
          </p:cNvPr>
          <p:cNvSpPr txBox="1"/>
          <p:nvPr/>
        </p:nvSpPr>
        <p:spPr>
          <a:xfrm>
            <a:off x="3773529" y="5011815"/>
            <a:ext cx="709684" cy="338554"/>
          </a:xfrm>
          <a:prstGeom prst="rect">
            <a:avLst/>
          </a:prstGeom>
          <a:noFill/>
        </p:spPr>
        <p:txBody>
          <a:bodyPr wrap="square" rtlCol="0">
            <a:spAutoFit/>
          </a:bodyPr>
          <a:lstStyle/>
          <a:p>
            <a:pPr algn="ctr"/>
            <a:r>
              <a:rPr lang="en-US" sz="1600"/>
              <a:t>1930</a:t>
            </a:r>
          </a:p>
        </p:txBody>
      </p:sp>
      <p:sp>
        <p:nvSpPr>
          <p:cNvPr id="53" name="TextBox 52">
            <a:extLst>
              <a:ext uri="{FF2B5EF4-FFF2-40B4-BE49-F238E27FC236}">
                <a16:creationId xmlns:a16="http://schemas.microsoft.com/office/drawing/2014/main" id="{7F75A14F-FB2A-BAF3-9703-2DE193D645F9}"/>
              </a:ext>
            </a:extLst>
          </p:cNvPr>
          <p:cNvSpPr txBox="1"/>
          <p:nvPr/>
        </p:nvSpPr>
        <p:spPr>
          <a:xfrm>
            <a:off x="5597341" y="5011814"/>
            <a:ext cx="709684" cy="338554"/>
          </a:xfrm>
          <a:prstGeom prst="rect">
            <a:avLst/>
          </a:prstGeom>
          <a:noFill/>
        </p:spPr>
        <p:txBody>
          <a:bodyPr wrap="square" rtlCol="0">
            <a:spAutoFit/>
          </a:bodyPr>
          <a:lstStyle/>
          <a:p>
            <a:pPr algn="ctr"/>
            <a:r>
              <a:rPr lang="en-US" sz="1600"/>
              <a:t>1960</a:t>
            </a:r>
          </a:p>
        </p:txBody>
      </p:sp>
      <p:sp>
        <p:nvSpPr>
          <p:cNvPr id="54" name="TextBox 53">
            <a:extLst>
              <a:ext uri="{FF2B5EF4-FFF2-40B4-BE49-F238E27FC236}">
                <a16:creationId xmlns:a16="http://schemas.microsoft.com/office/drawing/2014/main" id="{982C2984-2E56-AF90-5D7E-3B107A2126BD}"/>
              </a:ext>
            </a:extLst>
          </p:cNvPr>
          <p:cNvSpPr txBox="1"/>
          <p:nvPr/>
        </p:nvSpPr>
        <p:spPr>
          <a:xfrm>
            <a:off x="7421153" y="5011811"/>
            <a:ext cx="709684" cy="338554"/>
          </a:xfrm>
          <a:prstGeom prst="rect">
            <a:avLst/>
          </a:prstGeom>
          <a:noFill/>
        </p:spPr>
        <p:txBody>
          <a:bodyPr wrap="square" rtlCol="0">
            <a:spAutoFit/>
          </a:bodyPr>
          <a:lstStyle/>
          <a:p>
            <a:pPr algn="ctr"/>
            <a:r>
              <a:rPr lang="en-US" sz="1600"/>
              <a:t>1990</a:t>
            </a:r>
          </a:p>
        </p:txBody>
      </p:sp>
      <p:sp>
        <p:nvSpPr>
          <p:cNvPr id="55" name="TextBox 54">
            <a:extLst>
              <a:ext uri="{FF2B5EF4-FFF2-40B4-BE49-F238E27FC236}">
                <a16:creationId xmlns:a16="http://schemas.microsoft.com/office/drawing/2014/main" id="{38975B18-1F46-EB3A-6CF8-7E02CB731870}"/>
              </a:ext>
            </a:extLst>
          </p:cNvPr>
          <p:cNvSpPr txBox="1"/>
          <p:nvPr/>
        </p:nvSpPr>
        <p:spPr>
          <a:xfrm>
            <a:off x="9244965" y="5011810"/>
            <a:ext cx="709684" cy="338554"/>
          </a:xfrm>
          <a:prstGeom prst="rect">
            <a:avLst/>
          </a:prstGeom>
          <a:noFill/>
        </p:spPr>
        <p:txBody>
          <a:bodyPr wrap="square" rtlCol="0">
            <a:spAutoFit/>
          </a:bodyPr>
          <a:lstStyle/>
          <a:p>
            <a:pPr algn="ctr"/>
            <a:r>
              <a:rPr lang="en-US" sz="1600"/>
              <a:t>2020</a:t>
            </a:r>
          </a:p>
        </p:txBody>
      </p:sp>
      <p:grpSp>
        <p:nvGrpSpPr>
          <p:cNvPr id="56" name="Group 55">
            <a:extLst>
              <a:ext uri="{FF2B5EF4-FFF2-40B4-BE49-F238E27FC236}">
                <a16:creationId xmlns:a16="http://schemas.microsoft.com/office/drawing/2014/main" id="{22269AEA-8BCF-F10E-D383-32A619E351C1}"/>
              </a:ext>
            </a:extLst>
          </p:cNvPr>
          <p:cNvGrpSpPr/>
          <p:nvPr/>
        </p:nvGrpSpPr>
        <p:grpSpPr>
          <a:xfrm>
            <a:off x="7234783" y="6304671"/>
            <a:ext cx="996286" cy="299953"/>
            <a:chOff x="6826031" y="5557650"/>
            <a:chExt cx="996286" cy="299953"/>
          </a:xfrm>
        </p:grpSpPr>
        <p:cxnSp>
          <p:nvCxnSpPr>
            <p:cNvPr id="57" name="Straight Connector 56">
              <a:extLst>
                <a:ext uri="{FF2B5EF4-FFF2-40B4-BE49-F238E27FC236}">
                  <a16:creationId xmlns:a16="http://schemas.microsoft.com/office/drawing/2014/main" id="{67ACFC9C-05DF-04F8-C8E1-4DC39776ACC6}"/>
                </a:ext>
              </a:extLst>
            </p:cNvPr>
            <p:cNvCxnSpPr>
              <a:cxnSpLocks/>
            </p:cNvCxnSpPr>
            <p:nvPr/>
          </p:nvCxnSpPr>
          <p:spPr>
            <a:xfrm>
              <a:off x="6826031" y="5557650"/>
              <a:ext cx="996286" cy="0"/>
            </a:xfrm>
            <a:prstGeom prst="line">
              <a:avLst/>
            </a:prstGeom>
            <a:ln w="25400">
              <a:solidFill>
                <a:srgbClr val="1C75BC"/>
              </a:solidFill>
              <a:prstDash val="sysDot"/>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68FB3BBE-3D44-B640-5AB2-EF6030828D8D}"/>
                </a:ext>
              </a:extLst>
            </p:cNvPr>
            <p:cNvCxnSpPr>
              <a:cxnSpLocks/>
            </p:cNvCxnSpPr>
            <p:nvPr/>
          </p:nvCxnSpPr>
          <p:spPr>
            <a:xfrm>
              <a:off x="6826031" y="5857603"/>
              <a:ext cx="996286" cy="0"/>
            </a:xfrm>
            <a:prstGeom prst="line">
              <a:avLst/>
            </a:prstGeom>
            <a:ln w="25400">
              <a:solidFill>
                <a:srgbClr val="BE1E2D"/>
              </a:solidFill>
              <a:prstDash val="sysDot"/>
            </a:ln>
          </p:spPr>
          <p:style>
            <a:lnRef idx="2">
              <a:schemeClr val="accent1"/>
            </a:lnRef>
            <a:fillRef idx="0">
              <a:schemeClr val="accent1"/>
            </a:fillRef>
            <a:effectRef idx="1">
              <a:schemeClr val="accent1"/>
            </a:effectRef>
            <a:fontRef idx="minor">
              <a:schemeClr val="tx1"/>
            </a:fontRef>
          </p:style>
        </p:cxnSp>
      </p:grpSp>
      <p:grpSp>
        <p:nvGrpSpPr>
          <p:cNvPr id="59" name="Group 58">
            <a:extLst>
              <a:ext uri="{FF2B5EF4-FFF2-40B4-BE49-F238E27FC236}">
                <a16:creationId xmlns:a16="http://schemas.microsoft.com/office/drawing/2014/main" id="{CD59007F-A2DA-18B3-B364-6503C5310272}"/>
              </a:ext>
            </a:extLst>
          </p:cNvPr>
          <p:cNvGrpSpPr/>
          <p:nvPr/>
        </p:nvGrpSpPr>
        <p:grpSpPr>
          <a:xfrm>
            <a:off x="5588878" y="6304671"/>
            <a:ext cx="1014244" cy="299953"/>
            <a:chOff x="5140612" y="5562668"/>
            <a:chExt cx="1014244" cy="299953"/>
          </a:xfrm>
        </p:grpSpPr>
        <p:cxnSp>
          <p:nvCxnSpPr>
            <p:cNvPr id="60" name="Straight Connector 59">
              <a:extLst>
                <a:ext uri="{FF2B5EF4-FFF2-40B4-BE49-F238E27FC236}">
                  <a16:creationId xmlns:a16="http://schemas.microsoft.com/office/drawing/2014/main" id="{AF825B73-5B13-4FB8-B477-4A79183C35CD}"/>
                </a:ext>
              </a:extLst>
            </p:cNvPr>
            <p:cNvCxnSpPr>
              <a:cxnSpLocks/>
            </p:cNvCxnSpPr>
            <p:nvPr/>
          </p:nvCxnSpPr>
          <p:spPr>
            <a:xfrm>
              <a:off x="5140612" y="5562668"/>
              <a:ext cx="996286" cy="0"/>
            </a:xfrm>
            <a:prstGeom prst="line">
              <a:avLst/>
            </a:prstGeom>
            <a:ln w="25400">
              <a:solidFill>
                <a:srgbClr val="064473"/>
              </a:solidFill>
              <a:prstDash val="solid"/>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A1ED0D61-ABBA-8451-DF0F-FF176FF00884}"/>
                </a:ext>
              </a:extLst>
            </p:cNvPr>
            <p:cNvCxnSpPr>
              <a:cxnSpLocks/>
            </p:cNvCxnSpPr>
            <p:nvPr/>
          </p:nvCxnSpPr>
          <p:spPr>
            <a:xfrm>
              <a:off x="5158570" y="5862621"/>
              <a:ext cx="996286" cy="0"/>
            </a:xfrm>
            <a:prstGeom prst="line">
              <a:avLst/>
            </a:prstGeom>
            <a:ln w="25400">
              <a:solidFill>
                <a:srgbClr val="77030F"/>
              </a:solidFill>
              <a:prstDash val="solid"/>
            </a:ln>
          </p:spPr>
          <p:style>
            <a:lnRef idx="2">
              <a:schemeClr val="accent1"/>
            </a:lnRef>
            <a:fillRef idx="0">
              <a:schemeClr val="accent1"/>
            </a:fillRef>
            <a:effectRef idx="1">
              <a:schemeClr val="accent1"/>
            </a:effectRef>
            <a:fontRef idx="minor">
              <a:schemeClr val="tx1"/>
            </a:fontRef>
          </p:style>
        </p:cxnSp>
      </p:grpSp>
      <p:grpSp>
        <p:nvGrpSpPr>
          <p:cNvPr id="62" name="Group 61">
            <a:extLst>
              <a:ext uri="{FF2B5EF4-FFF2-40B4-BE49-F238E27FC236}">
                <a16:creationId xmlns:a16="http://schemas.microsoft.com/office/drawing/2014/main" id="{9DF744C7-80DC-B047-E7DF-B48633AE33EF}"/>
              </a:ext>
            </a:extLst>
          </p:cNvPr>
          <p:cNvGrpSpPr/>
          <p:nvPr/>
        </p:nvGrpSpPr>
        <p:grpSpPr>
          <a:xfrm>
            <a:off x="3968703" y="6304671"/>
            <a:ext cx="996286" cy="299953"/>
            <a:chOff x="3556238" y="5541503"/>
            <a:chExt cx="996286" cy="299953"/>
          </a:xfrm>
        </p:grpSpPr>
        <p:cxnSp>
          <p:nvCxnSpPr>
            <p:cNvPr id="63" name="Straight Connector 62">
              <a:extLst>
                <a:ext uri="{FF2B5EF4-FFF2-40B4-BE49-F238E27FC236}">
                  <a16:creationId xmlns:a16="http://schemas.microsoft.com/office/drawing/2014/main" id="{3621BE08-E102-61DA-7683-993C761E5E77}"/>
                </a:ext>
              </a:extLst>
            </p:cNvPr>
            <p:cNvCxnSpPr>
              <a:cxnSpLocks/>
            </p:cNvCxnSpPr>
            <p:nvPr/>
          </p:nvCxnSpPr>
          <p:spPr>
            <a:xfrm>
              <a:off x="3556238" y="5541503"/>
              <a:ext cx="996286" cy="0"/>
            </a:xfrm>
            <a:prstGeom prst="line">
              <a:avLst/>
            </a:prstGeom>
            <a:ln w="57150">
              <a:solidFill>
                <a:srgbClr val="064473">
                  <a:alpha val="3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C69E8AA0-81AA-87DC-634F-F508CE53307C}"/>
                </a:ext>
              </a:extLst>
            </p:cNvPr>
            <p:cNvCxnSpPr>
              <a:cxnSpLocks/>
            </p:cNvCxnSpPr>
            <p:nvPr/>
          </p:nvCxnSpPr>
          <p:spPr>
            <a:xfrm>
              <a:off x="3556238" y="5841456"/>
              <a:ext cx="996286" cy="0"/>
            </a:xfrm>
            <a:prstGeom prst="line">
              <a:avLst/>
            </a:prstGeom>
            <a:ln w="57150">
              <a:solidFill>
                <a:srgbClr val="77030F">
                  <a:alpha val="30000"/>
                </a:srgbClr>
              </a:solidFill>
              <a:prstDash val="solid"/>
            </a:ln>
          </p:spPr>
          <p:style>
            <a:lnRef idx="2">
              <a:schemeClr val="accent1"/>
            </a:lnRef>
            <a:fillRef idx="0">
              <a:schemeClr val="accent1"/>
            </a:fillRef>
            <a:effectRef idx="1">
              <a:schemeClr val="accent1"/>
            </a:effectRef>
            <a:fontRef idx="minor">
              <a:schemeClr val="tx1"/>
            </a:fontRef>
          </p:style>
        </p:cxnSp>
      </p:grpSp>
      <p:grpSp>
        <p:nvGrpSpPr>
          <p:cNvPr id="65" name="Group 64">
            <a:extLst>
              <a:ext uri="{FF2B5EF4-FFF2-40B4-BE49-F238E27FC236}">
                <a16:creationId xmlns:a16="http://schemas.microsoft.com/office/drawing/2014/main" id="{703EA34E-80C8-E8C3-997F-8848FCC2BA11}"/>
              </a:ext>
            </a:extLst>
          </p:cNvPr>
          <p:cNvGrpSpPr/>
          <p:nvPr/>
        </p:nvGrpSpPr>
        <p:grpSpPr>
          <a:xfrm>
            <a:off x="8896779" y="6291281"/>
            <a:ext cx="1004862" cy="313343"/>
            <a:chOff x="8484314" y="5544260"/>
            <a:chExt cx="1004862" cy="313343"/>
          </a:xfrm>
        </p:grpSpPr>
        <p:cxnSp>
          <p:nvCxnSpPr>
            <p:cNvPr id="66" name="Straight Connector 65">
              <a:extLst>
                <a:ext uri="{FF2B5EF4-FFF2-40B4-BE49-F238E27FC236}">
                  <a16:creationId xmlns:a16="http://schemas.microsoft.com/office/drawing/2014/main" id="{ED5EB175-9B5D-6187-4B36-6B38C72E6F78}"/>
                </a:ext>
              </a:extLst>
            </p:cNvPr>
            <p:cNvCxnSpPr>
              <a:cxnSpLocks/>
            </p:cNvCxnSpPr>
            <p:nvPr/>
          </p:nvCxnSpPr>
          <p:spPr>
            <a:xfrm>
              <a:off x="8484314" y="5544260"/>
              <a:ext cx="996286" cy="0"/>
            </a:xfrm>
            <a:prstGeom prst="line">
              <a:avLst/>
            </a:prstGeom>
            <a:ln w="38100">
              <a:solidFill>
                <a:srgbClr val="02ABE3"/>
              </a:solidFill>
              <a:prstDash val="dash"/>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11846D54-298F-836C-01FD-388F7DF2C92F}"/>
                </a:ext>
              </a:extLst>
            </p:cNvPr>
            <p:cNvCxnSpPr>
              <a:cxnSpLocks/>
            </p:cNvCxnSpPr>
            <p:nvPr/>
          </p:nvCxnSpPr>
          <p:spPr>
            <a:xfrm>
              <a:off x="8492890" y="5857603"/>
              <a:ext cx="996286" cy="0"/>
            </a:xfrm>
            <a:prstGeom prst="line">
              <a:avLst/>
            </a:prstGeom>
            <a:ln w="38100">
              <a:solidFill>
                <a:srgbClr val="ED1B2F"/>
              </a:solidFill>
              <a:prstDash val="dash"/>
            </a:ln>
          </p:spPr>
          <p:style>
            <a:lnRef idx="2">
              <a:schemeClr val="accent1"/>
            </a:lnRef>
            <a:fillRef idx="0">
              <a:schemeClr val="accent1"/>
            </a:fillRef>
            <a:effectRef idx="1">
              <a:schemeClr val="accent1"/>
            </a:effectRef>
            <a:fontRef idx="minor">
              <a:schemeClr val="tx1"/>
            </a:fontRef>
          </p:style>
        </p:cxnSp>
      </p:grpSp>
      <p:sp>
        <p:nvSpPr>
          <p:cNvPr id="68" name="TextBox 67">
            <a:extLst>
              <a:ext uri="{FF2B5EF4-FFF2-40B4-BE49-F238E27FC236}">
                <a16:creationId xmlns:a16="http://schemas.microsoft.com/office/drawing/2014/main" id="{A14A2CFD-35E5-5FD4-AB15-B5D3B0705AEA}"/>
              </a:ext>
            </a:extLst>
          </p:cNvPr>
          <p:cNvSpPr txBox="1"/>
          <p:nvPr/>
        </p:nvSpPr>
        <p:spPr>
          <a:xfrm rot="16200000">
            <a:off x="-56013" y="2808954"/>
            <a:ext cx="2716861" cy="369332"/>
          </a:xfrm>
          <a:prstGeom prst="rect">
            <a:avLst/>
          </a:prstGeom>
          <a:noFill/>
        </p:spPr>
        <p:txBody>
          <a:bodyPr wrap="square" rtlCol="0">
            <a:spAutoFit/>
          </a:bodyPr>
          <a:lstStyle/>
          <a:p>
            <a:pPr algn="ctr"/>
            <a:r>
              <a:rPr lang="en-US" b="1">
                <a:solidFill>
                  <a:srgbClr val="064473"/>
                </a:solidFill>
              </a:rPr>
              <a:t>Last spring freeze (date)</a:t>
            </a:r>
          </a:p>
        </p:txBody>
      </p:sp>
      <p:sp>
        <p:nvSpPr>
          <p:cNvPr id="69" name="TextBox 68">
            <a:extLst>
              <a:ext uri="{FF2B5EF4-FFF2-40B4-BE49-F238E27FC236}">
                <a16:creationId xmlns:a16="http://schemas.microsoft.com/office/drawing/2014/main" id="{9B9DD9CC-B724-0AA4-007B-B85C3478988E}"/>
              </a:ext>
            </a:extLst>
          </p:cNvPr>
          <p:cNvSpPr txBox="1"/>
          <p:nvPr/>
        </p:nvSpPr>
        <p:spPr>
          <a:xfrm rot="5400000">
            <a:off x="9472208" y="2680797"/>
            <a:ext cx="2640842" cy="369332"/>
          </a:xfrm>
          <a:prstGeom prst="rect">
            <a:avLst/>
          </a:prstGeom>
          <a:noFill/>
        </p:spPr>
        <p:txBody>
          <a:bodyPr wrap="square" rtlCol="0">
            <a:spAutoFit/>
          </a:bodyPr>
          <a:lstStyle/>
          <a:p>
            <a:pPr algn="ctr"/>
            <a:r>
              <a:rPr lang="en-US" b="1">
                <a:solidFill>
                  <a:srgbClr val="BE1E2D"/>
                </a:solidFill>
              </a:rPr>
              <a:t>First fall freeze (date)</a:t>
            </a:r>
          </a:p>
        </p:txBody>
      </p:sp>
      <p:sp>
        <p:nvSpPr>
          <p:cNvPr id="71" name="TextBox 70">
            <a:extLst>
              <a:ext uri="{FF2B5EF4-FFF2-40B4-BE49-F238E27FC236}">
                <a16:creationId xmlns:a16="http://schemas.microsoft.com/office/drawing/2014/main" id="{587005B7-0931-9D78-2502-E248F9223107}"/>
              </a:ext>
            </a:extLst>
          </p:cNvPr>
          <p:cNvSpPr txBox="1"/>
          <p:nvPr/>
        </p:nvSpPr>
        <p:spPr>
          <a:xfrm>
            <a:off x="9898492" y="926128"/>
            <a:ext cx="825500" cy="338554"/>
          </a:xfrm>
          <a:prstGeom prst="rect">
            <a:avLst/>
          </a:prstGeom>
          <a:noFill/>
        </p:spPr>
        <p:txBody>
          <a:bodyPr wrap="square" rtlCol="0">
            <a:spAutoFit/>
          </a:bodyPr>
          <a:lstStyle/>
          <a:p>
            <a:r>
              <a:rPr lang="en-US" sz="1600">
                <a:solidFill>
                  <a:srgbClr val="C00000"/>
                </a:solidFill>
              </a:rPr>
              <a:t>Nov-05</a:t>
            </a:r>
          </a:p>
        </p:txBody>
      </p:sp>
      <p:sp>
        <p:nvSpPr>
          <p:cNvPr id="72" name="TextBox 71">
            <a:extLst>
              <a:ext uri="{FF2B5EF4-FFF2-40B4-BE49-F238E27FC236}">
                <a16:creationId xmlns:a16="http://schemas.microsoft.com/office/drawing/2014/main" id="{867DAF71-2E6F-CAFF-9B81-C9C64E79A581}"/>
              </a:ext>
            </a:extLst>
          </p:cNvPr>
          <p:cNvSpPr txBox="1"/>
          <p:nvPr/>
        </p:nvSpPr>
        <p:spPr>
          <a:xfrm>
            <a:off x="9898492" y="1373558"/>
            <a:ext cx="825500" cy="338554"/>
          </a:xfrm>
          <a:prstGeom prst="rect">
            <a:avLst/>
          </a:prstGeom>
          <a:noFill/>
        </p:spPr>
        <p:txBody>
          <a:bodyPr wrap="square" rtlCol="0">
            <a:spAutoFit/>
          </a:bodyPr>
          <a:lstStyle/>
          <a:p>
            <a:r>
              <a:rPr lang="en-US" sz="1600">
                <a:solidFill>
                  <a:srgbClr val="C00000"/>
                </a:solidFill>
              </a:rPr>
              <a:t>Oct-29</a:t>
            </a:r>
          </a:p>
        </p:txBody>
      </p:sp>
      <p:sp>
        <p:nvSpPr>
          <p:cNvPr id="73" name="TextBox 72">
            <a:extLst>
              <a:ext uri="{FF2B5EF4-FFF2-40B4-BE49-F238E27FC236}">
                <a16:creationId xmlns:a16="http://schemas.microsoft.com/office/drawing/2014/main" id="{92BAF347-FD7C-034C-6945-D23D04752C72}"/>
              </a:ext>
            </a:extLst>
          </p:cNvPr>
          <p:cNvSpPr txBox="1"/>
          <p:nvPr/>
        </p:nvSpPr>
        <p:spPr>
          <a:xfrm>
            <a:off x="9898492" y="1820988"/>
            <a:ext cx="825500" cy="338554"/>
          </a:xfrm>
          <a:prstGeom prst="rect">
            <a:avLst/>
          </a:prstGeom>
          <a:noFill/>
        </p:spPr>
        <p:txBody>
          <a:bodyPr wrap="square" rtlCol="0">
            <a:spAutoFit/>
          </a:bodyPr>
          <a:lstStyle/>
          <a:p>
            <a:r>
              <a:rPr lang="en-US" sz="1600">
                <a:solidFill>
                  <a:srgbClr val="C00000"/>
                </a:solidFill>
              </a:rPr>
              <a:t>Oct-22</a:t>
            </a:r>
          </a:p>
        </p:txBody>
      </p:sp>
      <p:sp>
        <p:nvSpPr>
          <p:cNvPr id="74" name="TextBox 73">
            <a:extLst>
              <a:ext uri="{FF2B5EF4-FFF2-40B4-BE49-F238E27FC236}">
                <a16:creationId xmlns:a16="http://schemas.microsoft.com/office/drawing/2014/main" id="{0FBEC17A-2C54-F779-C629-0317602D2B63}"/>
              </a:ext>
            </a:extLst>
          </p:cNvPr>
          <p:cNvSpPr txBox="1"/>
          <p:nvPr/>
        </p:nvSpPr>
        <p:spPr>
          <a:xfrm>
            <a:off x="9898492" y="2268418"/>
            <a:ext cx="825500" cy="338554"/>
          </a:xfrm>
          <a:prstGeom prst="rect">
            <a:avLst/>
          </a:prstGeom>
          <a:noFill/>
        </p:spPr>
        <p:txBody>
          <a:bodyPr wrap="square" rtlCol="0">
            <a:spAutoFit/>
          </a:bodyPr>
          <a:lstStyle/>
          <a:p>
            <a:r>
              <a:rPr lang="en-US" sz="1600">
                <a:solidFill>
                  <a:srgbClr val="C00000"/>
                </a:solidFill>
              </a:rPr>
              <a:t>Oct-15</a:t>
            </a:r>
          </a:p>
        </p:txBody>
      </p:sp>
      <p:sp>
        <p:nvSpPr>
          <p:cNvPr id="75" name="TextBox 74">
            <a:extLst>
              <a:ext uri="{FF2B5EF4-FFF2-40B4-BE49-F238E27FC236}">
                <a16:creationId xmlns:a16="http://schemas.microsoft.com/office/drawing/2014/main" id="{B652BA3B-6EF1-F661-BC58-1F1F1B0F33C7}"/>
              </a:ext>
            </a:extLst>
          </p:cNvPr>
          <p:cNvSpPr txBox="1"/>
          <p:nvPr/>
        </p:nvSpPr>
        <p:spPr>
          <a:xfrm>
            <a:off x="9898492" y="2715848"/>
            <a:ext cx="825500" cy="338554"/>
          </a:xfrm>
          <a:prstGeom prst="rect">
            <a:avLst/>
          </a:prstGeom>
          <a:noFill/>
        </p:spPr>
        <p:txBody>
          <a:bodyPr wrap="square" rtlCol="0">
            <a:spAutoFit/>
          </a:bodyPr>
          <a:lstStyle/>
          <a:p>
            <a:r>
              <a:rPr lang="en-US" sz="1600">
                <a:solidFill>
                  <a:srgbClr val="C00000"/>
                </a:solidFill>
              </a:rPr>
              <a:t>Oct-08</a:t>
            </a:r>
          </a:p>
        </p:txBody>
      </p:sp>
      <p:sp>
        <p:nvSpPr>
          <p:cNvPr id="76" name="TextBox 75">
            <a:extLst>
              <a:ext uri="{FF2B5EF4-FFF2-40B4-BE49-F238E27FC236}">
                <a16:creationId xmlns:a16="http://schemas.microsoft.com/office/drawing/2014/main" id="{87A56F31-C014-5760-9483-15212045A1CE}"/>
              </a:ext>
            </a:extLst>
          </p:cNvPr>
          <p:cNvSpPr txBox="1"/>
          <p:nvPr/>
        </p:nvSpPr>
        <p:spPr>
          <a:xfrm>
            <a:off x="9898492" y="3163278"/>
            <a:ext cx="825500" cy="338554"/>
          </a:xfrm>
          <a:prstGeom prst="rect">
            <a:avLst/>
          </a:prstGeom>
          <a:noFill/>
        </p:spPr>
        <p:txBody>
          <a:bodyPr wrap="square" rtlCol="0">
            <a:spAutoFit/>
          </a:bodyPr>
          <a:lstStyle/>
          <a:p>
            <a:r>
              <a:rPr lang="en-US" sz="1600">
                <a:solidFill>
                  <a:srgbClr val="C00000"/>
                </a:solidFill>
              </a:rPr>
              <a:t>Oct-01</a:t>
            </a:r>
          </a:p>
        </p:txBody>
      </p:sp>
      <p:sp>
        <p:nvSpPr>
          <p:cNvPr id="77" name="TextBox 76">
            <a:extLst>
              <a:ext uri="{FF2B5EF4-FFF2-40B4-BE49-F238E27FC236}">
                <a16:creationId xmlns:a16="http://schemas.microsoft.com/office/drawing/2014/main" id="{C27D1BC3-40B1-6EF2-8D9C-D06B30517A2C}"/>
              </a:ext>
            </a:extLst>
          </p:cNvPr>
          <p:cNvSpPr txBox="1"/>
          <p:nvPr/>
        </p:nvSpPr>
        <p:spPr>
          <a:xfrm>
            <a:off x="9898492" y="3610708"/>
            <a:ext cx="825500" cy="338554"/>
          </a:xfrm>
          <a:prstGeom prst="rect">
            <a:avLst/>
          </a:prstGeom>
          <a:noFill/>
        </p:spPr>
        <p:txBody>
          <a:bodyPr wrap="square" rtlCol="0">
            <a:spAutoFit/>
          </a:bodyPr>
          <a:lstStyle/>
          <a:p>
            <a:r>
              <a:rPr lang="en-US" sz="1600">
                <a:solidFill>
                  <a:srgbClr val="C00000"/>
                </a:solidFill>
              </a:rPr>
              <a:t>Sep-24</a:t>
            </a:r>
          </a:p>
        </p:txBody>
      </p:sp>
      <p:sp>
        <p:nvSpPr>
          <p:cNvPr id="78" name="TextBox 77">
            <a:extLst>
              <a:ext uri="{FF2B5EF4-FFF2-40B4-BE49-F238E27FC236}">
                <a16:creationId xmlns:a16="http://schemas.microsoft.com/office/drawing/2014/main" id="{EC3CA549-E0A7-F7C1-18A2-E3EEF799ED1A}"/>
              </a:ext>
            </a:extLst>
          </p:cNvPr>
          <p:cNvSpPr txBox="1"/>
          <p:nvPr/>
        </p:nvSpPr>
        <p:spPr>
          <a:xfrm>
            <a:off x="9898492" y="4058138"/>
            <a:ext cx="825500" cy="338554"/>
          </a:xfrm>
          <a:prstGeom prst="rect">
            <a:avLst/>
          </a:prstGeom>
          <a:noFill/>
        </p:spPr>
        <p:txBody>
          <a:bodyPr wrap="square" rtlCol="0">
            <a:spAutoFit/>
          </a:bodyPr>
          <a:lstStyle/>
          <a:p>
            <a:r>
              <a:rPr lang="en-US" sz="1600">
                <a:solidFill>
                  <a:srgbClr val="C00000"/>
                </a:solidFill>
              </a:rPr>
              <a:t>Sep-17</a:t>
            </a:r>
          </a:p>
        </p:txBody>
      </p:sp>
      <p:sp>
        <p:nvSpPr>
          <p:cNvPr id="79" name="TextBox 78">
            <a:extLst>
              <a:ext uri="{FF2B5EF4-FFF2-40B4-BE49-F238E27FC236}">
                <a16:creationId xmlns:a16="http://schemas.microsoft.com/office/drawing/2014/main" id="{8153A21E-A436-1593-3D07-BDEAF30F10ED}"/>
              </a:ext>
            </a:extLst>
          </p:cNvPr>
          <p:cNvSpPr txBox="1"/>
          <p:nvPr/>
        </p:nvSpPr>
        <p:spPr>
          <a:xfrm>
            <a:off x="9898492" y="4505571"/>
            <a:ext cx="825500" cy="338554"/>
          </a:xfrm>
          <a:prstGeom prst="rect">
            <a:avLst/>
          </a:prstGeom>
          <a:noFill/>
        </p:spPr>
        <p:txBody>
          <a:bodyPr wrap="square" rtlCol="0">
            <a:spAutoFit/>
          </a:bodyPr>
          <a:lstStyle/>
          <a:p>
            <a:r>
              <a:rPr lang="en-US" sz="1600">
                <a:solidFill>
                  <a:srgbClr val="C00000"/>
                </a:solidFill>
              </a:rPr>
              <a:t>Sep-10</a:t>
            </a:r>
          </a:p>
        </p:txBody>
      </p:sp>
      <p:sp>
        <p:nvSpPr>
          <p:cNvPr id="80" name="TextBox 79">
            <a:extLst>
              <a:ext uri="{FF2B5EF4-FFF2-40B4-BE49-F238E27FC236}">
                <a16:creationId xmlns:a16="http://schemas.microsoft.com/office/drawing/2014/main" id="{DFE3C43A-AA2C-4780-B60A-BC832D3202CA}"/>
              </a:ext>
            </a:extLst>
          </p:cNvPr>
          <p:cNvSpPr txBox="1"/>
          <p:nvPr/>
        </p:nvSpPr>
        <p:spPr>
          <a:xfrm>
            <a:off x="1320682" y="937932"/>
            <a:ext cx="912352" cy="338554"/>
          </a:xfrm>
          <a:prstGeom prst="rect">
            <a:avLst/>
          </a:prstGeom>
          <a:noFill/>
        </p:spPr>
        <p:txBody>
          <a:bodyPr wrap="square" rtlCol="0">
            <a:spAutoFit/>
          </a:bodyPr>
          <a:lstStyle/>
          <a:p>
            <a:pPr algn="r"/>
            <a:r>
              <a:rPr lang="en-US" sz="1600">
                <a:solidFill>
                  <a:srgbClr val="064473"/>
                </a:solidFill>
              </a:rPr>
              <a:t>June-06</a:t>
            </a:r>
          </a:p>
        </p:txBody>
      </p:sp>
      <p:sp>
        <p:nvSpPr>
          <p:cNvPr id="81" name="TextBox 80">
            <a:extLst>
              <a:ext uri="{FF2B5EF4-FFF2-40B4-BE49-F238E27FC236}">
                <a16:creationId xmlns:a16="http://schemas.microsoft.com/office/drawing/2014/main" id="{36E43E07-6BAB-1172-11A2-E125A92C0BBC}"/>
              </a:ext>
            </a:extLst>
          </p:cNvPr>
          <p:cNvSpPr txBox="1"/>
          <p:nvPr/>
        </p:nvSpPr>
        <p:spPr>
          <a:xfrm>
            <a:off x="1349821" y="1385362"/>
            <a:ext cx="883212" cy="338554"/>
          </a:xfrm>
          <a:prstGeom prst="rect">
            <a:avLst/>
          </a:prstGeom>
          <a:noFill/>
        </p:spPr>
        <p:txBody>
          <a:bodyPr wrap="square" rtlCol="0">
            <a:spAutoFit/>
          </a:bodyPr>
          <a:lstStyle/>
          <a:p>
            <a:pPr algn="r"/>
            <a:r>
              <a:rPr lang="en-US" sz="1600">
                <a:solidFill>
                  <a:srgbClr val="064473"/>
                </a:solidFill>
              </a:rPr>
              <a:t>May-30</a:t>
            </a:r>
          </a:p>
        </p:txBody>
      </p:sp>
      <p:sp>
        <p:nvSpPr>
          <p:cNvPr id="82" name="TextBox 81">
            <a:extLst>
              <a:ext uri="{FF2B5EF4-FFF2-40B4-BE49-F238E27FC236}">
                <a16:creationId xmlns:a16="http://schemas.microsoft.com/office/drawing/2014/main" id="{A5C66C4E-1A73-2210-E63F-5E35A91B9813}"/>
              </a:ext>
            </a:extLst>
          </p:cNvPr>
          <p:cNvSpPr txBox="1"/>
          <p:nvPr/>
        </p:nvSpPr>
        <p:spPr>
          <a:xfrm>
            <a:off x="1349820" y="1832792"/>
            <a:ext cx="883213" cy="338554"/>
          </a:xfrm>
          <a:prstGeom prst="rect">
            <a:avLst/>
          </a:prstGeom>
          <a:noFill/>
        </p:spPr>
        <p:txBody>
          <a:bodyPr wrap="square" rtlCol="0">
            <a:spAutoFit/>
          </a:bodyPr>
          <a:lstStyle/>
          <a:p>
            <a:pPr algn="r"/>
            <a:r>
              <a:rPr lang="en-US" sz="1600">
                <a:solidFill>
                  <a:srgbClr val="064473"/>
                </a:solidFill>
              </a:rPr>
              <a:t>May-23</a:t>
            </a:r>
          </a:p>
        </p:txBody>
      </p:sp>
      <p:sp>
        <p:nvSpPr>
          <p:cNvPr id="83" name="TextBox 82">
            <a:extLst>
              <a:ext uri="{FF2B5EF4-FFF2-40B4-BE49-F238E27FC236}">
                <a16:creationId xmlns:a16="http://schemas.microsoft.com/office/drawing/2014/main" id="{7F49CE8C-8FF8-8611-D909-80F277755FEF}"/>
              </a:ext>
            </a:extLst>
          </p:cNvPr>
          <p:cNvSpPr txBox="1"/>
          <p:nvPr/>
        </p:nvSpPr>
        <p:spPr>
          <a:xfrm>
            <a:off x="1349821" y="2280222"/>
            <a:ext cx="883212" cy="338554"/>
          </a:xfrm>
          <a:prstGeom prst="rect">
            <a:avLst/>
          </a:prstGeom>
          <a:noFill/>
        </p:spPr>
        <p:txBody>
          <a:bodyPr wrap="square" rtlCol="0">
            <a:spAutoFit/>
          </a:bodyPr>
          <a:lstStyle/>
          <a:p>
            <a:pPr algn="r"/>
            <a:r>
              <a:rPr lang="en-US" sz="1600">
                <a:solidFill>
                  <a:srgbClr val="064473"/>
                </a:solidFill>
              </a:rPr>
              <a:t>May-16</a:t>
            </a:r>
          </a:p>
        </p:txBody>
      </p:sp>
      <p:sp>
        <p:nvSpPr>
          <p:cNvPr id="84" name="TextBox 83">
            <a:extLst>
              <a:ext uri="{FF2B5EF4-FFF2-40B4-BE49-F238E27FC236}">
                <a16:creationId xmlns:a16="http://schemas.microsoft.com/office/drawing/2014/main" id="{BBABCBCF-4B80-24AC-892C-2CF7BF56525D}"/>
              </a:ext>
            </a:extLst>
          </p:cNvPr>
          <p:cNvSpPr txBox="1"/>
          <p:nvPr/>
        </p:nvSpPr>
        <p:spPr>
          <a:xfrm>
            <a:off x="1349821" y="2727652"/>
            <a:ext cx="883212" cy="338554"/>
          </a:xfrm>
          <a:prstGeom prst="rect">
            <a:avLst/>
          </a:prstGeom>
          <a:noFill/>
        </p:spPr>
        <p:txBody>
          <a:bodyPr wrap="square" rtlCol="0">
            <a:spAutoFit/>
          </a:bodyPr>
          <a:lstStyle/>
          <a:p>
            <a:pPr algn="r"/>
            <a:r>
              <a:rPr lang="en-US" sz="1600">
                <a:solidFill>
                  <a:srgbClr val="064473"/>
                </a:solidFill>
              </a:rPr>
              <a:t>May-09</a:t>
            </a:r>
          </a:p>
        </p:txBody>
      </p:sp>
      <p:sp>
        <p:nvSpPr>
          <p:cNvPr id="85" name="TextBox 84">
            <a:extLst>
              <a:ext uri="{FF2B5EF4-FFF2-40B4-BE49-F238E27FC236}">
                <a16:creationId xmlns:a16="http://schemas.microsoft.com/office/drawing/2014/main" id="{03DA82FC-D45C-BFFB-E4ED-920D4019B7E3}"/>
              </a:ext>
            </a:extLst>
          </p:cNvPr>
          <p:cNvSpPr txBox="1"/>
          <p:nvPr/>
        </p:nvSpPr>
        <p:spPr>
          <a:xfrm>
            <a:off x="1349820" y="3175082"/>
            <a:ext cx="883213" cy="338554"/>
          </a:xfrm>
          <a:prstGeom prst="rect">
            <a:avLst/>
          </a:prstGeom>
          <a:noFill/>
        </p:spPr>
        <p:txBody>
          <a:bodyPr wrap="square" rtlCol="0">
            <a:spAutoFit/>
          </a:bodyPr>
          <a:lstStyle/>
          <a:p>
            <a:pPr algn="r"/>
            <a:r>
              <a:rPr lang="en-US" sz="1600">
                <a:solidFill>
                  <a:srgbClr val="064473"/>
                </a:solidFill>
              </a:rPr>
              <a:t>May-02</a:t>
            </a:r>
          </a:p>
        </p:txBody>
      </p:sp>
      <p:sp>
        <p:nvSpPr>
          <p:cNvPr id="86" name="TextBox 85">
            <a:extLst>
              <a:ext uri="{FF2B5EF4-FFF2-40B4-BE49-F238E27FC236}">
                <a16:creationId xmlns:a16="http://schemas.microsoft.com/office/drawing/2014/main" id="{2689D2A6-A75F-CDAD-980C-BB7D071C64BC}"/>
              </a:ext>
            </a:extLst>
          </p:cNvPr>
          <p:cNvSpPr txBox="1"/>
          <p:nvPr/>
        </p:nvSpPr>
        <p:spPr>
          <a:xfrm>
            <a:off x="1407533" y="3622512"/>
            <a:ext cx="825500" cy="338554"/>
          </a:xfrm>
          <a:prstGeom prst="rect">
            <a:avLst/>
          </a:prstGeom>
          <a:noFill/>
        </p:spPr>
        <p:txBody>
          <a:bodyPr wrap="square" rtlCol="0">
            <a:spAutoFit/>
          </a:bodyPr>
          <a:lstStyle/>
          <a:p>
            <a:pPr algn="r"/>
            <a:r>
              <a:rPr lang="en-US" sz="1600">
                <a:solidFill>
                  <a:srgbClr val="064473"/>
                </a:solidFill>
              </a:rPr>
              <a:t>Apr-25</a:t>
            </a:r>
          </a:p>
        </p:txBody>
      </p:sp>
      <p:sp>
        <p:nvSpPr>
          <p:cNvPr id="87" name="TextBox 86">
            <a:extLst>
              <a:ext uri="{FF2B5EF4-FFF2-40B4-BE49-F238E27FC236}">
                <a16:creationId xmlns:a16="http://schemas.microsoft.com/office/drawing/2014/main" id="{AEBEDE09-8B55-0C17-1B86-767CFCF4460C}"/>
              </a:ext>
            </a:extLst>
          </p:cNvPr>
          <p:cNvSpPr txBox="1"/>
          <p:nvPr/>
        </p:nvSpPr>
        <p:spPr>
          <a:xfrm>
            <a:off x="1407533" y="4069942"/>
            <a:ext cx="825500" cy="338554"/>
          </a:xfrm>
          <a:prstGeom prst="rect">
            <a:avLst/>
          </a:prstGeom>
          <a:noFill/>
        </p:spPr>
        <p:txBody>
          <a:bodyPr wrap="square" rtlCol="0">
            <a:spAutoFit/>
          </a:bodyPr>
          <a:lstStyle/>
          <a:p>
            <a:pPr algn="r"/>
            <a:r>
              <a:rPr lang="en-US" sz="1600">
                <a:solidFill>
                  <a:srgbClr val="064473"/>
                </a:solidFill>
              </a:rPr>
              <a:t>Apr-18</a:t>
            </a:r>
          </a:p>
        </p:txBody>
      </p:sp>
      <p:sp>
        <p:nvSpPr>
          <p:cNvPr id="88" name="TextBox 87">
            <a:extLst>
              <a:ext uri="{FF2B5EF4-FFF2-40B4-BE49-F238E27FC236}">
                <a16:creationId xmlns:a16="http://schemas.microsoft.com/office/drawing/2014/main" id="{3E003DCD-3581-D3BE-4F59-35FFD63101F7}"/>
              </a:ext>
            </a:extLst>
          </p:cNvPr>
          <p:cNvSpPr txBox="1"/>
          <p:nvPr/>
        </p:nvSpPr>
        <p:spPr>
          <a:xfrm>
            <a:off x="1407533" y="4517375"/>
            <a:ext cx="825500" cy="338554"/>
          </a:xfrm>
          <a:prstGeom prst="rect">
            <a:avLst/>
          </a:prstGeom>
          <a:noFill/>
        </p:spPr>
        <p:txBody>
          <a:bodyPr wrap="square" rtlCol="0">
            <a:spAutoFit/>
          </a:bodyPr>
          <a:lstStyle/>
          <a:p>
            <a:pPr algn="r"/>
            <a:r>
              <a:rPr lang="en-US" sz="1600">
                <a:solidFill>
                  <a:srgbClr val="064473"/>
                </a:solidFill>
              </a:rPr>
              <a:t>Apr-11</a:t>
            </a:r>
          </a:p>
        </p:txBody>
      </p:sp>
    </p:spTree>
    <p:extLst>
      <p:ext uri="{BB962C8B-B14F-4D97-AF65-F5344CB8AC3E}">
        <p14:creationId xmlns:p14="http://schemas.microsoft.com/office/powerpoint/2010/main" val="1521429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itle 2">
            <a:extLst>
              <a:ext uri="{FF2B5EF4-FFF2-40B4-BE49-F238E27FC236}">
                <a16:creationId xmlns:a16="http://schemas.microsoft.com/office/drawing/2014/main" id="{101A360C-54A5-F60B-86C5-D71731E008AD}"/>
              </a:ext>
            </a:extLst>
          </p:cNvPr>
          <p:cNvSpPr txBox="1">
            <a:spLocks/>
          </p:cNvSpPr>
          <p:nvPr/>
        </p:nvSpPr>
        <p:spPr>
          <a:xfrm>
            <a:off x="388082" y="243156"/>
            <a:ext cx="11067003" cy="778075"/>
          </a:xfrm>
          <a:prstGeom prst="rect">
            <a:avLst/>
          </a:prstGeom>
        </p:spPr>
        <p:txBody>
          <a:bodyPr anchor="ctr">
            <a:normAutofit/>
          </a:bodyPr>
          <a:lstStyle>
            <a:lvl1pPr algn="l" defTabSz="914400" rtl="0" eaLnBrk="1" latinLnBrk="0" hangingPunct="1">
              <a:lnSpc>
                <a:spcPct val="90000"/>
              </a:lnSpc>
              <a:spcBef>
                <a:spcPct val="0"/>
              </a:spcBef>
              <a:buNone/>
              <a:defRPr sz="3600" b="1" i="0" kern="1200">
                <a:solidFill>
                  <a:srgbClr val="154734"/>
                </a:solidFill>
                <a:latin typeface="Lora SemiBold" pitchFamily="2" charset="77"/>
                <a:ea typeface="+mj-ea"/>
                <a:cs typeface="Times New Roman" panose="02020603050405020304" pitchFamily="18" charset="0"/>
              </a:defRPr>
            </a:lvl1pPr>
          </a:lstStyle>
          <a:p>
            <a:r>
              <a:rPr lang="en-US"/>
              <a:t>Figure 6-4 (Climate division-Western)</a:t>
            </a:r>
          </a:p>
        </p:txBody>
      </p:sp>
      <p:pic>
        <p:nvPicPr>
          <p:cNvPr id="49" name="Graphic 48" descr="Line graph comparing last spring and first fall freeze dates from 1900 to 2024, showing trends in freeze timing with spring dates in blue and fall dates in red. Trend lines are shown across 3 time-periods, 1900-2024, 1960-2024, and 1990-2024 calculated using decadal averages. Annual fluctuation is also shown across the entire time-period. Trends are increasing across all time-periods, with increasing slopes over time.">
            <a:extLst>
              <a:ext uri="{FF2B5EF4-FFF2-40B4-BE49-F238E27FC236}">
                <a16:creationId xmlns:a16="http://schemas.microsoft.com/office/drawing/2014/main" id="{C0DAFAD1-134E-2418-C964-06443EBCFD8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40516" y="888062"/>
            <a:ext cx="7777910" cy="3956063"/>
          </a:xfrm>
          <a:prstGeom prst="rect">
            <a:avLst/>
          </a:prstGeom>
        </p:spPr>
      </p:pic>
      <p:graphicFrame>
        <p:nvGraphicFramePr>
          <p:cNvPr id="50" name="Table 49">
            <a:extLst>
              <a:ext uri="{FF2B5EF4-FFF2-40B4-BE49-F238E27FC236}">
                <a16:creationId xmlns:a16="http://schemas.microsoft.com/office/drawing/2014/main" id="{83C45485-4150-8657-BD38-38C38924BDE1}"/>
              </a:ext>
            </a:extLst>
          </p:cNvPr>
          <p:cNvGraphicFramePr>
            <a:graphicFrameLocks noGrp="1"/>
          </p:cNvGraphicFramePr>
          <p:nvPr>
            <p:extLst>
              <p:ext uri="{D42A27DB-BD31-4B8C-83A1-F6EECF244321}">
                <p14:modId xmlns:p14="http://schemas.microsoft.com/office/powerpoint/2010/main" val="3917766164"/>
              </p:ext>
            </p:extLst>
          </p:nvPr>
        </p:nvGraphicFramePr>
        <p:xfrm>
          <a:off x="2089150" y="5445913"/>
          <a:ext cx="8128000" cy="13411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396384748"/>
                    </a:ext>
                  </a:extLst>
                </a:gridCol>
                <a:gridCol w="1625600">
                  <a:extLst>
                    <a:ext uri="{9D8B030D-6E8A-4147-A177-3AD203B41FA5}">
                      <a16:colId xmlns:a16="http://schemas.microsoft.com/office/drawing/2014/main" val="3473663272"/>
                    </a:ext>
                  </a:extLst>
                </a:gridCol>
                <a:gridCol w="1625600">
                  <a:extLst>
                    <a:ext uri="{9D8B030D-6E8A-4147-A177-3AD203B41FA5}">
                      <a16:colId xmlns:a16="http://schemas.microsoft.com/office/drawing/2014/main" val="4001712764"/>
                    </a:ext>
                  </a:extLst>
                </a:gridCol>
                <a:gridCol w="1625600">
                  <a:extLst>
                    <a:ext uri="{9D8B030D-6E8A-4147-A177-3AD203B41FA5}">
                      <a16:colId xmlns:a16="http://schemas.microsoft.com/office/drawing/2014/main" val="1203654653"/>
                    </a:ext>
                  </a:extLst>
                </a:gridCol>
                <a:gridCol w="1625600">
                  <a:extLst>
                    <a:ext uri="{9D8B030D-6E8A-4147-A177-3AD203B41FA5}">
                      <a16:colId xmlns:a16="http://schemas.microsoft.com/office/drawing/2014/main" val="1622730058"/>
                    </a:ext>
                  </a:extLst>
                </a:gridCol>
              </a:tblGrid>
              <a:tr h="266217">
                <a:tc>
                  <a:txBody>
                    <a:bodyPr/>
                    <a:lstStyle/>
                    <a:p>
                      <a:endParaRPr lang="en-US"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a:solidFill>
                            <a:schemeClr val="tx1"/>
                          </a:solidFill>
                        </a:rPr>
                        <a:t>Annual data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r>
                        <a:rPr lang="en-US" sz="1600" b="1">
                          <a:solidFill>
                            <a:schemeClr val="tx1"/>
                          </a:solidFill>
                        </a:rPr>
                        <a:t>Change trends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a:endParaRPr lang="en-US" sz="1400" b="1">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851652292"/>
                  </a:ext>
                </a:extLst>
              </a:tr>
              <a:tr h="266217">
                <a:tc>
                  <a:txBody>
                    <a:bodyPr/>
                    <a:lstStyle/>
                    <a:p>
                      <a:endParaRPr lang="en-US"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600" b="0">
                          <a:solidFill>
                            <a:schemeClr val="tx1"/>
                          </a:solidFill>
                        </a:rPr>
                        <a:t>1900-2024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600" b="0">
                          <a:solidFill>
                            <a:schemeClr val="tx1"/>
                          </a:solidFill>
                        </a:rPr>
                        <a:t>1900-2024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600" b="0">
                          <a:solidFill>
                            <a:schemeClr val="tx1"/>
                          </a:solidFill>
                        </a:rPr>
                        <a:t>1960-2024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600" b="0">
                          <a:solidFill>
                            <a:schemeClr val="tx1"/>
                          </a:solidFill>
                        </a:rPr>
                        <a:t>1990-2024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63436574"/>
                  </a:ext>
                </a:extLst>
              </a:tr>
              <a:tr h="266217">
                <a:tc>
                  <a:txBody>
                    <a:bodyPr/>
                    <a:lstStyle/>
                    <a:p>
                      <a:pPr algn="l"/>
                      <a:r>
                        <a:rPr lang="en-US" sz="1600" b="1">
                          <a:solidFill>
                            <a:srgbClr val="064473"/>
                          </a:solidFill>
                        </a:rPr>
                        <a:t>Spring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20960770"/>
                  </a:ext>
                </a:extLst>
              </a:tr>
              <a:tr h="266217">
                <a:tc>
                  <a:txBody>
                    <a:bodyPr/>
                    <a:lstStyle/>
                    <a:p>
                      <a:pPr algn="l"/>
                      <a:r>
                        <a:rPr lang="en-US" sz="1600" b="1">
                          <a:solidFill>
                            <a:srgbClr val="BE1E2D"/>
                          </a:solidFill>
                        </a:rPr>
                        <a:t>Fall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7094609"/>
                  </a:ext>
                </a:extLst>
              </a:tr>
            </a:tbl>
          </a:graphicData>
        </a:graphic>
      </p:graphicFrame>
      <p:sp>
        <p:nvSpPr>
          <p:cNvPr id="51" name="Arrow: Down 50">
            <a:extLst>
              <a:ext uri="{FF2B5EF4-FFF2-40B4-BE49-F238E27FC236}">
                <a16:creationId xmlns:a16="http://schemas.microsoft.com/office/drawing/2014/main" id="{4E169233-086F-9D43-CE90-74F240CB1FB0}"/>
              </a:ext>
            </a:extLst>
          </p:cNvPr>
          <p:cNvSpPr/>
          <p:nvPr/>
        </p:nvSpPr>
        <p:spPr>
          <a:xfrm>
            <a:off x="10751687" y="4095736"/>
            <a:ext cx="189502" cy="691816"/>
          </a:xfrm>
          <a:prstGeom prst="downArrow">
            <a:avLst/>
          </a:prstGeom>
          <a:solidFill>
            <a:srgbClr val="2626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FF0F5EF6-02C6-A7D6-F03C-4FE08100C372}"/>
              </a:ext>
            </a:extLst>
          </p:cNvPr>
          <p:cNvSpPr txBox="1"/>
          <p:nvPr/>
        </p:nvSpPr>
        <p:spPr>
          <a:xfrm>
            <a:off x="10437030" y="4787552"/>
            <a:ext cx="825500" cy="307777"/>
          </a:xfrm>
          <a:prstGeom prst="rect">
            <a:avLst/>
          </a:prstGeom>
          <a:noFill/>
        </p:spPr>
        <p:txBody>
          <a:bodyPr wrap="square" rtlCol="0">
            <a:spAutoFit/>
          </a:bodyPr>
          <a:lstStyle/>
          <a:p>
            <a:pPr algn="ctr"/>
            <a:r>
              <a:rPr lang="en-US" sz="1400" b="1">
                <a:solidFill>
                  <a:srgbClr val="262626"/>
                </a:solidFill>
              </a:rPr>
              <a:t>Earlier </a:t>
            </a:r>
          </a:p>
        </p:txBody>
      </p:sp>
      <p:sp>
        <p:nvSpPr>
          <p:cNvPr id="53" name="TextBox 52">
            <a:extLst>
              <a:ext uri="{FF2B5EF4-FFF2-40B4-BE49-F238E27FC236}">
                <a16:creationId xmlns:a16="http://schemas.microsoft.com/office/drawing/2014/main" id="{F88C4C14-C605-6167-F4F5-AADA6B8F45B6}"/>
              </a:ext>
            </a:extLst>
          </p:cNvPr>
          <p:cNvSpPr txBox="1"/>
          <p:nvPr/>
        </p:nvSpPr>
        <p:spPr>
          <a:xfrm>
            <a:off x="10437030" y="635596"/>
            <a:ext cx="825500" cy="307777"/>
          </a:xfrm>
          <a:prstGeom prst="rect">
            <a:avLst/>
          </a:prstGeom>
          <a:noFill/>
        </p:spPr>
        <p:txBody>
          <a:bodyPr wrap="square" rtlCol="0">
            <a:spAutoFit/>
          </a:bodyPr>
          <a:lstStyle/>
          <a:p>
            <a:pPr algn="ctr"/>
            <a:r>
              <a:rPr lang="en-US" sz="1400" b="1">
                <a:solidFill>
                  <a:srgbClr val="262626"/>
                </a:solidFill>
              </a:rPr>
              <a:t>Later</a:t>
            </a:r>
            <a:r>
              <a:rPr lang="en-US" sz="1400" b="1"/>
              <a:t>  </a:t>
            </a:r>
          </a:p>
        </p:txBody>
      </p:sp>
      <p:sp>
        <p:nvSpPr>
          <p:cNvPr id="54" name="Arrow: Down 53">
            <a:extLst>
              <a:ext uri="{FF2B5EF4-FFF2-40B4-BE49-F238E27FC236}">
                <a16:creationId xmlns:a16="http://schemas.microsoft.com/office/drawing/2014/main" id="{EF0C94EC-372B-361C-A4D3-031A56846DA1}"/>
              </a:ext>
            </a:extLst>
          </p:cNvPr>
          <p:cNvSpPr/>
          <p:nvPr/>
        </p:nvSpPr>
        <p:spPr>
          <a:xfrm rot="10800000">
            <a:off x="10751688" y="943373"/>
            <a:ext cx="189501" cy="691816"/>
          </a:xfrm>
          <a:prstGeom prst="downArrow">
            <a:avLst/>
          </a:prstGeom>
          <a:solidFill>
            <a:srgbClr val="2626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30842199-3572-432A-6D17-650BE3FAB8B0}"/>
              </a:ext>
            </a:extLst>
          </p:cNvPr>
          <p:cNvSpPr txBox="1"/>
          <p:nvPr/>
        </p:nvSpPr>
        <p:spPr>
          <a:xfrm>
            <a:off x="2033371" y="4919051"/>
            <a:ext cx="709684" cy="338554"/>
          </a:xfrm>
          <a:prstGeom prst="rect">
            <a:avLst/>
          </a:prstGeom>
          <a:noFill/>
        </p:spPr>
        <p:txBody>
          <a:bodyPr wrap="square" rtlCol="0">
            <a:spAutoFit/>
          </a:bodyPr>
          <a:lstStyle/>
          <a:p>
            <a:pPr algn="ctr"/>
            <a:r>
              <a:rPr lang="en-US" sz="1600"/>
              <a:t>1900</a:t>
            </a:r>
          </a:p>
        </p:txBody>
      </p:sp>
      <p:sp>
        <p:nvSpPr>
          <p:cNvPr id="56" name="TextBox 55">
            <a:extLst>
              <a:ext uri="{FF2B5EF4-FFF2-40B4-BE49-F238E27FC236}">
                <a16:creationId xmlns:a16="http://schemas.microsoft.com/office/drawing/2014/main" id="{D4B7F8FF-0357-8AA0-6E38-8EE7A54EDA5F}"/>
              </a:ext>
            </a:extLst>
          </p:cNvPr>
          <p:cNvSpPr txBox="1"/>
          <p:nvPr/>
        </p:nvSpPr>
        <p:spPr>
          <a:xfrm>
            <a:off x="3843931" y="4919051"/>
            <a:ext cx="709684" cy="338554"/>
          </a:xfrm>
          <a:prstGeom prst="rect">
            <a:avLst/>
          </a:prstGeom>
          <a:noFill/>
        </p:spPr>
        <p:txBody>
          <a:bodyPr wrap="square" rtlCol="0">
            <a:spAutoFit/>
          </a:bodyPr>
          <a:lstStyle/>
          <a:p>
            <a:pPr algn="ctr"/>
            <a:r>
              <a:rPr lang="en-US" sz="1600"/>
              <a:t>1930</a:t>
            </a:r>
          </a:p>
        </p:txBody>
      </p:sp>
      <p:sp>
        <p:nvSpPr>
          <p:cNvPr id="57" name="TextBox 56">
            <a:extLst>
              <a:ext uri="{FF2B5EF4-FFF2-40B4-BE49-F238E27FC236}">
                <a16:creationId xmlns:a16="http://schemas.microsoft.com/office/drawing/2014/main" id="{FDEEB5CC-FD61-EA5F-8473-CBA806969860}"/>
              </a:ext>
            </a:extLst>
          </p:cNvPr>
          <p:cNvSpPr txBox="1"/>
          <p:nvPr/>
        </p:nvSpPr>
        <p:spPr>
          <a:xfrm>
            <a:off x="5654491" y="4919050"/>
            <a:ext cx="709684" cy="338554"/>
          </a:xfrm>
          <a:prstGeom prst="rect">
            <a:avLst/>
          </a:prstGeom>
          <a:noFill/>
        </p:spPr>
        <p:txBody>
          <a:bodyPr wrap="square" rtlCol="0">
            <a:spAutoFit/>
          </a:bodyPr>
          <a:lstStyle/>
          <a:p>
            <a:pPr algn="ctr"/>
            <a:r>
              <a:rPr lang="en-US" sz="1600"/>
              <a:t>1960</a:t>
            </a:r>
          </a:p>
        </p:txBody>
      </p:sp>
      <p:sp>
        <p:nvSpPr>
          <p:cNvPr id="58" name="TextBox 57">
            <a:extLst>
              <a:ext uri="{FF2B5EF4-FFF2-40B4-BE49-F238E27FC236}">
                <a16:creationId xmlns:a16="http://schemas.microsoft.com/office/drawing/2014/main" id="{9B679FAB-9DD6-116E-1E8F-FB73F2E872CE}"/>
              </a:ext>
            </a:extLst>
          </p:cNvPr>
          <p:cNvSpPr txBox="1"/>
          <p:nvPr/>
        </p:nvSpPr>
        <p:spPr>
          <a:xfrm>
            <a:off x="7465051" y="4919047"/>
            <a:ext cx="709684" cy="338554"/>
          </a:xfrm>
          <a:prstGeom prst="rect">
            <a:avLst/>
          </a:prstGeom>
          <a:noFill/>
        </p:spPr>
        <p:txBody>
          <a:bodyPr wrap="square" rtlCol="0">
            <a:spAutoFit/>
          </a:bodyPr>
          <a:lstStyle/>
          <a:p>
            <a:pPr algn="ctr"/>
            <a:r>
              <a:rPr lang="en-US" sz="1600"/>
              <a:t>1990</a:t>
            </a:r>
          </a:p>
        </p:txBody>
      </p:sp>
      <p:sp>
        <p:nvSpPr>
          <p:cNvPr id="59" name="TextBox 58">
            <a:extLst>
              <a:ext uri="{FF2B5EF4-FFF2-40B4-BE49-F238E27FC236}">
                <a16:creationId xmlns:a16="http://schemas.microsoft.com/office/drawing/2014/main" id="{84D39CEA-3430-64FC-28D2-AE8E281913DD}"/>
              </a:ext>
            </a:extLst>
          </p:cNvPr>
          <p:cNvSpPr txBox="1"/>
          <p:nvPr/>
        </p:nvSpPr>
        <p:spPr>
          <a:xfrm>
            <a:off x="9275611" y="4919046"/>
            <a:ext cx="709684" cy="338554"/>
          </a:xfrm>
          <a:prstGeom prst="rect">
            <a:avLst/>
          </a:prstGeom>
          <a:noFill/>
        </p:spPr>
        <p:txBody>
          <a:bodyPr wrap="square" rtlCol="0">
            <a:spAutoFit/>
          </a:bodyPr>
          <a:lstStyle/>
          <a:p>
            <a:pPr algn="ctr"/>
            <a:r>
              <a:rPr lang="en-US" sz="1600"/>
              <a:t>2020</a:t>
            </a:r>
          </a:p>
        </p:txBody>
      </p:sp>
      <p:grpSp>
        <p:nvGrpSpPr>
          <p:cNvPr id="60" name="Group 59">
            <a:extLst>
              <a:ext uri="{FF2B5EF4-FFF2-40B4-BE49-F238E27FC236}">
                <a16:creationId xmlns:a16="http://schemas.microsoft.com/office/drawing/2014/main" id="{F5ED9999-0A0D-6120-49DA-87FEC4BFDFC8}"/>
              </a:ext>
            </a:extLst>
          </p:cNvPr>
          <p:cNvGrpSpPr/>
          <p:nvPr/>
        </p:nvGrpSpPr>
        <p:grpSpPr>
          <a:xfrm>
            <a:off x="7291933" y="6304671"/>
            <a:ext cx="996286" cy="299953"/>
            <a:chOff x="6826031" y="5557650"/>
            <a:chExt cx="996286" cy="299953"/>
          </a:xfrm>
        </p:grpSpPr>
        <p:cxnSp>
          <p:nvCxnSpPr>
            <p:cNvPr id="61" name="Straight Connector 60">
              <a:extLst>
                <a:ext uri="{FF2B5EF4-FFF2-40B4-BE49-F238E27FC236}">
                  <a16:creationId xmlns:a16="http://schemas.microsoft.com/office/drawing/2014/main" id="{DA04A259-E806-0DB4-FB69-743DFDBFA50C}"/>
                </a:ext>
              </a:extLst>
            </p:cNvPr>
            <p:cNvCxnSpPr>
              <a:cxnSpLocks/>
            </p:cNvCxnSpPr>
            <p:nvPr/>
          </p:nvCxnSpPr>
          <p:spPr>
            <a:xfrm>
              <a:off x="6826031" y="5557650"/>
              <a:ext cx="996286" cy="0"/>
            </a:xfrm>
            <a:prstGeom prst="line">
              <a:avLst/>
            </a:prstGeom>
            <a:ln w="25400">
              <a:solidFill>
                <a:srgbClr val="1C75BC"/>
              </a:solidFill>
              <a:prstDash val="sysDot"/>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0E6D3D70-B317-7551-82B8-8BBAC3A5F0F0}"/>
                </a:ext>
              </a:extLst>
            </p:cNvPr>
            <p:cNvCxnSpPr>
              <a:cxnSpLocks/>
            </p:cNvCxnSpPr>
            <p:nvPr/>
          </p:nvCxnSpPr>
          <p:spPr>
            <a:xfrm>
              <a:off x="6826031" y="5857603"/>
              <a:ext cx="996286" cy="0"/>
            </a:xfrm>
            <a:prstGeom prst="line">
              <a:avLst/>
            </a:prstGeom>
            <a:ln w="25400">
              <a:solidFill>
                <a:srgbClr val="BE1E2D"/>
              </a:solidFill>
              <a:prstDash val="sysDot"/>
            </a:ln>
          </p:spPr>
          <p:style>
            <a:lnRef idx="2">
              <a:schemeClr val="accent1"/>
            </a:lnRef>
            <a:fillRef idx="0">
              <a:schemeClr val="accent1"/>
            </a:fillRef>
            <a:effectRef idx="1">
              <a:schemeClr val="accent1"/>
            </a:effectRef>
            <a:fontRef idx="minor">
              <a:schemeClr val="tx1"/>
            </a:fontRef>
          </p:style>
        </p:cxnSp>
      </p:grpSp>
      <p:grpSp>
        <p:nvGrpSpPr>
          <p:cNvPr id="63" name="Group 62">
            <a:extLst>
              <a:ext uri="{FF2B5EF4-FFF2-40B4-BE49-F238E27FC236}">
                <a16:creationId xmlns:a16="http://schemas.microsoft.com/office/drawing/2014/main" id="{53B9ED56-47D9-BDD1-52FF-A875B879B5F9}"/>
              </a:ext>
            </a:extLst>
          </p:cNvPr>
          <p:cNvGrpSpPr/>
          <p:nvPr/>
        </p:nvGrpSpPr>
        <p:grpSpPr>
          <a:xfrm>
            <a:off x="5646028" y="6304671"/>
            <a:ext cx="1014244" cy="299953"/>
            <a:chOff x="5140612" y="5562668"/>
            <a:chExt cx="1014244" cy="299953"/>
          </a:xfrm>
        </p:grpSpPr>
        <p:cxnSp>
          <p:nvCxnSpPr>
            <p:cNvPr id="64" name="Straight Connector 63">
              <a:extLst>
                <a:ext uri="{FF2B5EF4-FFF2-40B4-BE49-F238E27FC236}">
                  <a16:creationId xmlns:a16="http://schemas.microsoft.com/office/drawing/2014/main" id="{A35E919F-CCE8-3749-76A1-F8A703C4CD67}"/>
                </a:ext>
              </a:extLst>
            </p:cNvPr>
            <p:cNvCxnSpPr>
              <a:cxnSpLocks/>
            </p:cNvCxnSpPr>
            <p:nvPr/>
          </p:nvCxnSpPr>
          <p:spPr>
            <a:xfrm>
              <a:off x="5140612" y="5562668"/>
              <a:ext cx="996286" cy="0"/>
            </a:xfrm>
            <a:prstGeom prst="line">
              <a:avLst/>
            </a:prstGeom>
            <a:ln w="25400">
              <a:solidFill>
                <a:srgbClr val="064473"/>
              </a:solidFill>
              <a:prstDash val="solid"/>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B7EB1810-30E6-CD34-C8EA-E670DB5AC342}"/>
                </a:ext>
              </a:extLst>
            </p:cNvPr>
            <p:cNvCxnSpPr>
              <a:cxnSpLocks/>
            </p:cNvCxnSpPr>
            <p:nvPr/>
          </p:nvCxnSpPr>
          <p:spPr>
            <a:xfrm>
              <a:off x="5158570" y="5862621"/>
              <a:ext cx="996286" cy="0"/>
            </a:xfrm>
            <a:prstGeom prst="line">
              <a:avLst/>
            </a:prstGeom>
            <a:ln w="25400">
              <a:solidFill>
                <a:srgbClr val="77030F"/>
              </a:solidFill>
              <a:prstDash val="solid"/>
            </a:ln>
          </p:spPr>
          <p:style>
            <a:lnRef idx="2">
              <a:schemeClr val="accent1"/>
            </a:lnRef>
            <a:fillRef idx="0">
              <a:schemeClr val="accent1"/>
            </a:fillRef>
            <a:effectRef idx="1">
              <a:schemeClr val="accent1"/>
            </a:effectRef>
            <a:fontRef idx="minor">
              <a:schemeClr val="tx1"/>
            </a:fontRef>
          </p:style>
        </p:cxnSp>
      </p:grpSp>
      <p:grpSp>
        <p:nvGrpSpPr>
          <p:cNvPr id="66" name="Group 65">
            <a:extLst>
              <a:ext uri="{FF2B5EF4-FFF2-40B4-BE49-F238E27FC236}">
                <a16:creationId xmlns:a16="http://schemas.microsoft.com/office/drawing/2014/main" id="{7A8F3A48-443D-9C45-86EE-5D2E2DE98ECA}"/>
              </a:ext>
            </a:extLst>
          </p:cNvPr>
          <p:cNvGrpSpPr/>
          <p:nvPr/>
        </p:nvGrpSpPr>
        <p:grpSpPr>
          <a:xfrm>
            <a:off x="4025853" y="6304671"/>
            <a:ext cx="996286" cy="299953"/>
            <a:chOff x="3556238" y="5541503"/>
            <a:chExt cx="996286" cy="299953"/>
          </a:xfrm>
        </p:grpSpPr>
        <p:cxnSp>
          <p:nvCxnSpPr>
            <p:cNvPr id="67" name="Straight Connector 66">
              <a:extLst>
                <a:ext uri="{FF2B5EF4-FFF2-40B4-BE49-F238E27FC236}">
                  <a16:creationId xmlns:a16="http://schemas.microsoft.com/office/drawing/2014/main" id="{F9AB6DD0-8D3B-D4D8-35F3-A026707E3622}"/>
                </a:ext>
              </a:extLst>
            </p:cNvPr>
            <p:cNvCxnSpPr>
              <a:cxnSpLocks/>
            </p:cNvCxnSpPr>
            <p:nvPr/>
          </p:nvCxnSpPr>
          <p:spPr>
            <a:xfrm>
              <a:off x="3556238" y="5541503"/>
              <a:ext cx="996286" cy="0"/>
            </a:xfrm>
            <a:prstGeom prst="line">
              <a:avLst/>
            </a:prstGeom>
            <a:ln w="57150">
              <a:solidFill>
                <a:srgbClr val="064473">
                  <a:alpha val="3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24C2CE7C-0264-2D6F-D8A9-385942A4C51F}"/>
                </a:ext>
              </a:extLst>
            </p:cNvPr>
            <p:cNvCxnSpPr>
              <a:cxnSpLocks/>
            </p:cNvCxnSpPr>
            <p:nvPr/>
          </p:nvCxnSpPr>
          <p:spPr>
            <a:xfrm>
              <a:off x="3556238" y="5841456"/>
              <a:ext cx="996286" cy="0"/>
            </a:xfrm>
            <a:prstGeom prst="line">
              <a:avLst/>
            </a:prstGeom>
            <a:ln w="57150">
              <a:solidFill>
                <a:srgbClr val="77030F">
                  <a:alpha val="30000"/>
                </a:srgbClr>
              </a:solidFill>
              <a:prstDash val="solid"/>
            </a:ln>
          </p:spPr>
          <p:style>
            <a:lnRef idx="2">
              <a:schemeClr val="accent1"/>
            </a:lnRef>
            <a:fillRef idx="0">
              <a:schemeClr val="accent1"/>
            </a:fillRef>
            <a:effectRef idx="1">
              <a:schemeClr val="accent1"/>
            </a:effectRef>
            <a:fontRef idx="minor">
              <a:schemeClr val="tx1"/>
            </a:fontRef>
          </p:style>
        </p:cxnSp>
      </p:grpSp>
      <p:grpSp>
        <p:nvGrpSpPr>
          <p:cNvPr id="69" name="Group 68">
            <a:extLst>
              <a:ext uri="{FF2B5EF4-FFF2-40B4-BE49-F238E27FC236}">
                <a16:creationId xmlns:a16="http://schemas.microsoft.com/office/drawing/2014/main" id="{B9A076EC-75E6-239D-9305-954A1EA1906D}"/>
              </a:ext>
            </a:extLst>
          </p:cNvPr>
          <p:cNvGrpSpPr/>
          <p:nvPr/>
        </p:nvGrpSpPr>
        <p:grpSpPr>
          <a:xfrm>
            <a:off x="8953929" y="6291281"/>
            <a:ext cx="1004862" cy="313343"/>
            <a:chOff x="8484314" y="5544260"/>
            <a:chExt cx="1004862" cy="313343"/>
          </a:xfrm>
        </p:grpSpPr>
        <p:cxnSp>
          <p:nvCxnSpPr>
            <p:cNvPr id="70" name="Straight Connector 69">
              <a:extLst>
                <a:ext uri="{FF2B5EF4-FFF2-40B4-BE49-F238E27FC236}">
                  <a16:creationId xmlns:a16="http://schemas.microsoft.com/office/drawing/2014/main" id="{3EB0D643-339C-5B3E-1874-F354522F8B07}"/>
                </a:ext>
              </a:extLst>
            </p:cNvPr>
            <p:cNvCxnSpPr>
              <a:cxnSpLocks/>
            </p:cNvCxnSpPr>
            <p:nvPr/>
          </p:nvCxnSpPr>
          <p:spPr>
            <a:xfrm>
              <a:off x="8484314" y="5544260"/>
              <a:ext cx="996286" cy="0"/>
            </a:xfrm>
            <a:prstGeom prst="line">
              <a:avLst/>
            </a:prstGeom>
            <a:ln w="38100">
              <a:solidFill>
                <a:srgbClr val="02ABE3"/>
              </a:solidFill>
              <a:prstDash val="dash"/>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D2157F24-DC4F-6CFD-5353-BF924286E260}"/>
                </a:ext>
              </a:extLst>
            </p:cNvPr>
            <p:cNvCxnSpPr>
              <a:cxnSpLocks/>
            </p:cNvCxnSpPr>
            <p:nvPr/>
          </p:nvCxnSpPr>
          <p:spPr>
            <a:xfrm>
              <a:off x="8492890" y="5857603"/>
              <a:ext cx="996286" cy="0"/>
            </a:xfrm>
            <a:prstGeom prst="line">
              <a:avLst/>
            </a:prstGeom>
            <a:ln w="38100">
              <a:solidFill>
                <a:srgbClr val="ED1B2F"/>
              </a:solidFill>
              <a:prstDash val="dash"/>
            </a:ln>
          </p:spPr>
          <p:style>
            <a:lnRef idx="2">
              <a:schemeClr val="accent1"/>
            </a:lnRef>
            <a:fillRef idx="0">
              <a:schemeClr val="accent1"/>
            </a:fillRef>
            <a:effectRef idx="1">
              <a:schemeClr val="accent1"/>
            </a:effectRef>
            <a:fontRef idx="minor">
              <a:schemeClr val="tx1"/>
            </a:fontRef>
          </p:style>
        </p:cxnSp>
      </p:grpSp>
      <p:sp>
        <p:nvSpPr>
          <p:cNvPr id="72" name="TextBox 71">
            <a:extLst>
              <a:ext uri="{FF2B5EF4-FFF2-40B4-BE49-F238E27FC236}">
                <a16:creationId xmlns:a16="http://schemas.microsoft.com/office/drawing/2014/main" id="{C52CE732-3E5F-8C53-8B5B-D7810D193E98}"/>
              </a:ext>
            </a:extLst>
          </p:cNvPr>
          <p:cNvSpPr txBox="1"/>
          <p:nvPr/>
        </p:nvSpPr>
        <p:spPr>
          <a:xfrm rot="16200000">
            <a:off x="1137" y="2808954"/>
            <a:ext cx="2716861" cy="369332"/>
          </a:xfrm>
          <a:prstGeom prst="rect">
            <a:avLst/>
          </a:prstGeom>
          <a:noFill/>
        </p:spPr>
        <p:txBody>
          <a:bodyPr wrap="square" rtlCol="0">
            <a:spAutoFit/>
          </a:bodyPr>
          <a:lstStyle/>
          <a:p>
            <a:pPr algn="ctr"/>
            <a:r>
              <a:rPr lang="en-US" b="1">
                <a:solidFill>
                  <a:srgbClr val="064473"/>
                </a:solidFill>
              </a:rPr>
              <a:t>Last spring freeze (date)</a:t>
            </a:r>
          </a:p>
        </p:txBody>
      </p:sp>
      <p:sp>
        <p:nvSpPr>
          <p:cNvPr id="73" name="TextBox 72">
            <a:extLst>
              <a:ext uri="{FF2B5EF4-FFF2-40B4-BE49-F238E27FC236}">
                <a16:creationId xmlns:a16="http://schemas.microsoft.com/office/drawing/2014/main" id="{C2461872-F239-3F87-2F29-8CDA682226BF}"/>
              </a:ext>
            </a:extLst>
          </p:cNvPr>
          <p:cNvSpPr txBox="1"/>
          <p:nvPr/>
        </p:nvSpPr>
        <p:spPr>
          <a:xfrm rot="5400000">
            <a:off x="9529358" y="2680797"/>
            <a:ext cx="2640842" cy="369332"/>
          </a:xfrm>
          <a:prstGeom prst="rect">
            <a:avLst/>
          </a:prstGeom>
          <a:noFill/>
        </p:spPr>
        <p:txBody>
          <a:bodyPr wrap="square" rtlCol="0">
            <a:spAutoFit/>
          </a:bodyPr>
          <a:lstStyle/>
          <a:p>
            <a:pPr algn="ctr"/>
            <a:r>
              <a:rPr lang="en-US" b="1">
                <a:solidFill>
                  <a:srgbClr val="BE1E2D"/>
                </a:solidFill>
              </a:rPr>
              <a:t>First fall freeze (date)</a:t>
            </a:r>
          </a:p>
        </p:txBody>
      </p:sp>
      <p:sp>
        <p:nvSpPr>
          <p:cNvPr id="75" name="TextBox 74">
            <a:extLst>
              <a:ext uri="{FF2B5EF4-FFF2-40B4-BE49-F238E27FC236}">
                <a16:creationId xmlns:a16="http://schemas.microsoft.com/office/drawing/2014/main" id="{FECE1DD9-1564-4F73-ADB7-C0EA6B008ACF}"/>
              </a:ext>
            </a:extLst>
          </p:cNvPr>
          <p:cNvSpPr txBox="1"/>
          <p:nvPr/>
        </p:nvSpPr>
        <p:spPr>
          <a:xfrm>
            <a:off x="9955642" y="965884"/>
            <a:ext cx="825500" cy="338554"/>
          </a:xfrm>
          <a:prstGeom prst="rect">
            <a:avLst/>
          </a:prstGeom>
          <a:noFill/>
        </p:spPr>
        <p:txBody>
          <a:bodyPr wrap="square" rtlCol="0">
            <a:spAutoFit/>
          </a:bodyPr>
          <a:lstStyle/>
          <a:p>
            <a:r>
              <a:rPr lang="en-US" sz="1600">
                <a:solidFill>
                  <a:srgbClr val="C00000"/>
                </a:solidFill>
              </a:rPr>
              <a:t>Oct-20</a:t>
            </a:r>
          </a:p>
        </p:txBody>
      </p:sp>
      <p:sp>
        <p:nvSpPr>
          <p:cNvPr id="76" name="TextBox 75">
            <a:extLst>
              <a:ext uri="{FF2B5EF4-FFF2-40B4-BE49-F238E27FC236}">
                <a16:creationId xmlns:a16="http://schemas.microsoft.com/office/drawing/2014/main" id="{01274433-6844-74D1-4493-964752138B85}"/>
              </a:ext>
            </a:extLst>
          </p:cNvPr>
          <p:cNvSpPr txBox="1"/>
          <p:nvPr/>
        </p:nvSpPr>
        <p:spPr>
          <a:xfrm>
            <a:off x="9955642" y="1414971"/>
            <a:ext cx="825500" cy="338554"/>
          </a:xfrm>
          <a:prstGeom prst="rect">
            <a:avLst/>
          </a:prstGeom>
          <a:noFill/>
        </p:spPr>
        <p:txBody>
          <a:bodyPr wrap="square" rtlCol="0">
            <a:spAutoFit/>
          </a:bodyPr>
          <a:lstStyle/>
          <a:p>
            <a:r>
              <a:rPr lang="en-US" sz="1600">
                <a:solidFill>
                  <a:srgbClr val="C00000"/>
                </a:solidFill>
              </a:rPr>
              <a:t>Oct-13</a:t>
            </a:r>
          </a:p>
        </p:txBody>
      </p:sp>
      <p:sp>
        <p:nvSpPr>
          <p:cNvPr id="77" name="TextBox 76">
            <a:extLst>
              <a:ext uri="{FF2B5EF4-FFF2-40B4-BE49-F238E27FC236}">
                <a16:creationId xmlns:a16="http://schemas.microsoft.com/office/drawing/2014/main" id="{86486503-9B70-9216-CD39-557DB2CB29A3}"/>
              </a:ext>
            </a:extLst>
          </p:cNvPr>
          <p:cNvSpPr txBox="1"/>
          <p:nvPr/>
        </p:nvSpPr>
        <p:spPr>
          <a:xfrm>
            <a:off x="9955642" y="1864058"/>
            <a:ext cx="825500" cy="338554"/>
          </a:xfrm>
          <a:prstGeom prst="rect">
            <a:avLst/>
          </a:prstGeom>
          <a:noFill/>
        </p:spPr>
        <p:txBody>
          <a:bodyPr wrap="square" rtlCol="0">
            <a:spAutoFit/>
          </a:bodyPr>
          <a:lstStyle/>
          <a:p>
            <a:r>
              <a:rPr lang="en-US" sz="1600">
                <a:solidFill>
                  <a:srgbClr val="C00000"/>
                </a:solidFill>
              </a:rPr>
              <a:t>Oct-06</a:t>
            </a:r>
          </a:p>
        </p:txBody>
      </p:sp>
      <p:sp>
        <p:nvSpPr>
          <p:cNvPr id="78" name="TextBox 77">
            <a:extLst>
              <a:ext uri="{FF2B5EF4-FFF2-40B4-BE49-F238E27FC236}">
                <a16:creationId xmlns:a16="http://schemas.microsoft.com/office/drawing/2014/main" id="{7B772B97-D59A-58B1-060D-A2F8BA1A13FB}"/>
              </a:ext>
            </a:extLst>
          </p:cNvPr>
          <p:cNvSpPr txBox="1"/>
          <p:nvPr/>
        </p:nvSpPr>
        <p:spPr>
          <a:xfrm>
            <a:off x="9955642" y="2313145"/>
            <a:ext cx="825500" cy="338554"/>
          </a:xfrm>
          <a:prstGeom prst="rect">
            <a:avLst/>
          </a:prstGeom>
          <a:noFill/>
        </p:spPr>
        <p:txBody>
          <a:bodyPr wrap="square" rtlCol="0">
            <a:spAutoFit/>
          </a:bodyPr>
          <a:lstStyle/>
          <a:p>
            <a:r>
              <a:rPr lang="en-US" sz="1600">
                <a:solidFill>
                  <a:srgbClr val="C00000"/>
                </a:solidFill>
              </a:rPr>
              <a:t>Sep-29</a:t>
            </a:r>
          </a:p>
        </p:txBody>
      </p:sp>
      <p:sp>
        <p:nvSpPr>
          <p:cNvPr id="79" name="TextBox 78">
            <a:extLst>
              <a:ext uri="{FF2B5EF4-FFF2-40B4-BE49-F238E27FC236}">
                <a16:creationId xmlns:a16="http://schemas.microsoft.com/office/drawing/2014/main" id="{D17BF295-91CA-364D-A173-4691C6A303EC}"/>
              </a:ext>
            </a:extLst>
          </p:cNvPr>
          <p:cNvSpPr txBox="1"/>
          <p:nvPr/>
        </p:nvSpPr>
        <p:spPr>
          <a:xfrm>
            <a:off x="9955642" y="2762232"/>
            <a:ext cx="825500" cy="338554"/>
          </a:xfrm>
          <a:prstGeom prst="rect">
            <a:avLst/>
          </a:prstGeom>
          <a:noFill/>
        </p:spPr>
        <p:txBody>
          <a:bodyPr wrap="square" rtlCol="0">
            <a:spAutoFit/>
          </a:bodyPr>
          <a:lstStyle/>
          <a:p>
            <a:r>
              <a:rPr lang="en-US" sz="1600">
                <a:solidFill>
                  <a:srgbClr val="C00000"/>
                </a:solidFill>
              </a:rPr>
              <a:t>Sep-22</a:t>
            </a:r>
          </a:p>
        </p:txBody>
      </p:sp>
      <p:sp>
        <p:nvSpPr>
          <p:cNvPr id="80" name="TextBox 79">
            <a:extLst>
              <a:ext uri="{FF2B5EF4-FFF2-40B4-BE49-F238E27FC236}">
                <a16:creationId xmlns:a16="http://schemas.microsoft.com/office/drawing/2014/main" id="{687A1D5E-9ADE-4DC3-008D-1ADEB6FF944E}"/>
              </a:ext>
            </a:extLst>
          </p:cNvPr>
          <p:cNvSpPr txBox="1"/>
          <p:nvPr/>
        </p:nvSpPr>
        <p:spPr>
          <a:xfrm>
            <a:off x="9955642" y="3211319"/>
            <a:ext cx="825500" cy="338554"/>
          </a:xfrm>
          <a:prstGeom prst="rect">
            <a:avLst/>
          </a:prstGeom>
          <a:noFill/>
        </p:spPr>
        <p:txBody>
          <a:bodyPr wrap="square" rtlCol="0">
            <a:spAutoFit/>
          </a:bodyPr>
          <a:lstStyle/>
          <a:p>
            <a:r>
              <a:rPr lang="en-US" sz="1600">
                <a:solidFill>
                  <a:srgbClr val="C00000"/>
                </a:solidFill>
              </a:rPr>
              <a:t>Sep-15</a:t>
            </a:r>
          </a:p>
        </p:txBody>
      </p:sp>
      <p:sp>
        <p:nvSpPr>
          <p:cNvPr id="81" name="TextBox 80">
            <a:extLst>
              <a:ext uri="{FF2B5EF4-FFF2-40B4-BE49-F238E27FC236}">
                <a16:creationId xmlns:a16="http://schemas.microsoft.com/office/drawing/2014/main" id="{F3634A3C-4CA4-B6F4-2367-DE73EAA44483}"/>
              </a:ext>
            </a:extLst>
          </p:cNvPr>
          <p:cNvSpPr txBox="1"/>
          <p:nvPr/>
        </p:nvSpPr>
        <p:spPr>
          <a:xfrm>
            <a:off x="9955642" y="3660406"/>
            <a:ext cx="825500" cy="338554"/>
          </a:xfrm>
          <a:prstGeom prst="rect">
            <a:avLst/>
          </a:prstGeom>
          <a:noFill/>
        </p:spPr>
        <p:txBody>
          <a:bodyPr wrap="square" rtlCol="0">
            <a:spAutoFit/>
          </a:bodyPr>
          <a:lstStyle/>
          <a:p>
            <a:r>
              <a:rPr lang="en-US" sz="1600">
                <a:solidFill>
                  <a:srgbClr val="C00000"/>
                </a:solidFill>
              </a:rPr>
              <a:t>Sep-08</a:t>
            </a:r>
          </a:p>
        </p:txBody>
      </p:sp>
      <p:sp>
        <p:nvSpPr>
          <p:cNvPr id="82" name="TextBox 81">
            <a:extLst>
              <a:ext uri="{FF2B5EF4-FFF2-40B4-BE49-F238E27FC236}">
                <a16:creationId xmlns:a16="http://schemas.microsoft.com/office/drawing/2014/main" id="{5FBD1941-D8C8-85DC-BFB3-421D7E2EB6A3}"/>
              </a:ext>
            </a:extLst>
          </p:cNvPr>
          <p:cNvSpPr txBox="1"/>
          <p:nvPr/>
        </p:nvSpPr>
        <p:spPr>
          <a:xfrm>
            <a:off x="9955642" y="4109493"/>
            <a:ext cx="825500" cy="338554"/>
          </a:xfrm>
          <a:prstGeom prst="rect">
            <a:avLst/>
          </a:prstGeom>
          <a:noFill/>
        </p:spPr>
        <p:txBody>
          <a:bodyPr wrap="square" rtlCol="0">
            <a:spAutoFit/>
          </a:bodyPr>
          <a:lstStyle/>
          <a:p>
            <a:r>
              <a:rPr lang="en-US" sz="1600">
                <a:solidFill>
                  <a:srgbClr val="C00000"/>
                </a:solidFill>
              </a:rPr>
              <a:t>Sep-01</a:t>
            </a:r>
          </a:p>
        </p:txBody>
      </p:sp>
      <p:sp>
        <p:nvSpPr>
          <p:cNvPr id="83" name="TextBox 82">
            <a:extLst>
              <a:ext uri="{FF2B5EF4-FFF2-40B4-BE49-F238E27FC236}">
                <a16:creationId xmlns:a16="http://schemas.microsoft.com/office/drawing/2014/main" id="{CBF7BB50-88B2-A8DD-51A5-88D99BE91EA5}"/>
              </a:ext>
            </a:extLst>
          </p:cNvPr>
          <p:cNvSpPr txBox="1"/>
          <p:nvPr/>
        </p:nvSpPr>
        <p:spPr>
          <a:xfrm>
            <a:off x="9955642" y="4558579"/>
            <a:ext cx="825500" cy="338554"/>
          </a:xfrm>
          <a:prstGeom prst="rect">
            <a:avLst/>
          </a:prstGeom>
          <a:noFill/>
        </p:spPr>
        <p:txBody>
          <a:bodyPr wrap="square" rtlCol="0">
            <a:spAutoFit/>
          </a:bodyPr>
          <a:lstStyle/>
          <a:p>
            <a:r>
              <a:rPr lang="en-US" sz="1600">
                <a:solidFill>
                  <a:srgbClr val="C00000"/>
                </a:solidFill>
              </a:rPr>
              <a:t>Aug-25</a:t>
            </a:r>
          </a:p>
        </p:txBody>
      </p:sp>
      <p:sp>
        <p:nvSpPr>
          <p:cNvPr id="84" name="TextBox 83">
            <a:extLst>
              <a:ext uri="{FF2B5EF4-FFF2-40B4-BE49-F238E27FC236}">
                <a16:creationId xmlns:a16="http://schemas.microsoft.com/office/drawing/2014/main" id="{CD95D671-1384-07F8-B830-806264419C7A}"/>
              </a:ext>
            </a:extLst>
          </p:cNvPr>
          <p:cNvSpPr txBox="1"/>
          <p:nvPr/>
        </p:nvSpPr>
        <p:spPr>
          <a:xfrm>
            <a:off x="1377832" y="977688"/>
            <a:ext cx="912352" cy="338554"/>
          </a:xfrm>
          <a:prstGeom prst="rect">
            <a:avLst/>
          </a:prstGeom>
          <a:noFill/>
        </p:spPr>
        <p:txBody>
          <a:bodyPr wrap="square" rtlCol="0">
            <a:spAutoFit/>
          </a:bodyPr>
          <a:lstStyle/>
          <a:p>
            <a:pPr algn="r"/>
            <a:r>
              <a:rPr lang="en-US" sz="1600">
                <a:solidFill>
                  <a:srgbClr val="064473"/>
                </a:solidFill>
              </a:rPr>
              <a:t>May-21</a:t>
            </a:r>
          </a:p>
        </p:txBody>
      </p:sp>
      <p:sp>
        <p:nvSpPr>
          <p:cNvPr id="85" name="TextBox 84">
            <a:extLst>
              <a:ext uri="{FF2B5EF4-FFF2-40B4-BE49-F238E27FC236}">
                <a16:creationId xmlns:a16="http://schemas.microsoft.com/office/drawing/2014/main" id="{046C4EDC-18F4-4719-C42E-6776B69ADBA5}"/>
              </a:ext>
            </a:extLst>
          </p:cNvPr>
          <p:cNvSpPr txBox="1"/>
          <p:nvPr/>
        </p:nvSpPr>
        <p:spPr>
          <a:xfrm>
            <a:off x="1406971" y="1425118"/>
            <a:ext cx="883212" cy="338554"/>
          </a:xfrm>
          <a:prstGeom prst="rect">
            <a:avLst/>
          </a:prstGeom>
          <a:noFill/>
        </p:spPr>
        <p:txBody>
          <a:bodyPr wrap="square" rtlCol="0">
            <a:spAutoFit/>
          </a:bodyPr>
          <a:lstStyle/>
          <a:p>
            <a:pPr algn="r"/>
            <a:r>
              <a:rPr lang="en-US" sz="1600">
                <a:solidFill>
                  <a:srgbClr val="064473"/>
                </a:solidFill>
              </a:rPr>
              <a:t>May-14</a:t>
            </a:r>
          </a:p>
        </p:txBody>
      </p:sp>
      <p:sp>
        <p:nvSpPr>
          <p:cNvPr id="86" name="TextBox 85">
            <a:extLst>
              <a:ext uri="{FF2B5EF4-FFF2-40B4-BE49-F238E27FC236}">
                <a16:creationId xmlns:a16="http://schemas.microsoft.com/office/drawing/2014/main" id="{A050B9D2-B05D-1903-BE6A-C2F31A8361EA}"/>
              </a:ext>
            </a:extLst>
          </p:cNvPr>
          <p:cNvSpPr txBox="1"/>
          <p:nvPr/>
        </p:nvSpPr>
        <p:spPr>
          <a:xfrm>
            <a:off x="1406970" y="1872548"/>
            <a:ext cx="883213" cy="338554"/>
          </a:xfrm>
          <a:prstGeom prst="rect">
            <a:avLst/>
          </a:prstGeom>
          <a:noFill/>
        </p:spPr>
        <p:txBody>
          <a:bodyPr wrap="square" rtlCol="0">
            <a:spAutoFit/>
          </a:bodyPr>
          <a:lstStyle/>
          <a:p>
            <a:pPr algn="r"/>
            <a:r>
              <a:rPr lang="en-US" sz="1600">
                <a:solidFill>
                  <a:srgbClr val="064473"/>
                </a:solidFill>
              </a:rPr>
              <a:t>May-07</a:t>
            </a:r>
          </a:p>
        </p:txBody>
      </p:sp>
      <p:sp>
        <p:nvSpPr>
          <p:cNvPr id="87" name="TextBox 86">
            <a:extLst>
              <a:ext uri="{FF2B5EF4-FFF2-40B4-BE49-F238E27FC236}">
                <a16:creationId xmlns:a16="http://schemas.microsoft.com/office/drawing/2014/main" id="{BFF44FA3-F75E-1996-7BAA-CFCB5264731A}"/>
              </a:ext>
            </a:extLst>
          </p:cNvPr>
          <p:cNvSpPr txBox="1"/>
          <p:nvPr/>
        </p:nvSpPr>
        <p:spPr>
          <a:xfrm>
            <a:off x="1406971" y="2319978"/>
            <a:ext cx="883212" cy="338554"/>
          </a:xfrm>
          <a:prstGeom prst="rect">
            <a:avLst/>
          </a:prstGeom>
          <a:noFill/>
        </p:spPr>
        <p:txBody>
          <a:bodyPr wrap="square" rtlCol="0">
            <a:spAutoFit/>
          </a:bodyPr>
          <a:lstStyle/>
          <a:p>
            <a:pPr algn="r"/>
            <a:r>
              <a:rPr lang="en-US" sz="1600">
                <a:solidFill>
                  <a:srgbClr val="064473"/>
                </a:solidFill>
              </a:rPr>
              <a:t>Apr-30</a:t>
            </a:r>
          </a:p>
        </p:txBody>
      </p:sp>
      <p:sp>
        <p:nvSpPr>
          <p:cNvPr id="88" name="TextBox 87">
            <a:extLst>
              <a:ext uri="{FF2B5EF4-FFF2-40B4-BE49-F238E27FC236}">
                <a16:creationId xmlns:a16="http://schemas.microsoft.com/office/drawing/2014/main" id="{FE3396AD-27DE-5FBE-1230-B95BD410D046}"/>
              </a:ext>
            </a:extLst>
          </p:cNvPr>
          <p:cNvSpPr txBox="1"/>
          <p:nvPr/>
        </p:nvSpPr>
        <p:spPr>
          <a:xfrm>
            <a:off x="1406971" y="2767408"/>
            <a:ext cx="883212" cy="338554"/>
          </a:xfrm>
          <a:prstGeom prst="rect">
            <a:avLst/>
          </a:prstGeom>
          <a:noFill/>
        </p:spPr>
        <p:txBody>
          <a:bodyPr wrap="square" rtlCol="0">
            <a:spAutoFit/>
          </a:bodyPr>
          <a:lstStyle/>
          <a:p>
            <a:pPr algn="r"/>
            <a:r>
              <a:rPr lang="en-US" sz="1600">
                <a:solidFill>
                  <a:srgbClr val="064473"/>
                </a:solidFill>
              </a:rPr>
              <a:t>Apr-23</a:t>
            </a:r>
          </a:p>
        </p:txBody>
      </p:sp>
      <p:sp>
        <p:nvSpPr>
          <p:cNvPr id="89" name="TextBox 88">
            <a:extLst>
              <a:ext uri="{FF2B5EF4-FFF2-40B4-BE49-F238E27FC236}">
                <a16:creationId xmlns:a16="http://schemas.microsoft.com/office/drawing/2014/main" id="{D64B26A6-8CBF-E9DA-6C43-9005EE182A0A}"/>
              </a:ext>
            </a:extLst>
          </p:cNvPr>
          <p:cNvSpPr txBox="1"/>
          <p:nvPr/>
        </p:nvSpPr>
        <p:spPr>
          <a:xfrm>
            <a:off x="1406970" y="3214838"/>
            <a:ext cx="883213" cy="338554"/>
          </a:xfrm>
          <a:prstGeom prst="rect">
            <a:avLst/>
          </a:prstGeom>
          <a:noFill/>
        </p:spPr>
        <p:txBody>
          <a:bodyPr wrap="square" rtlCol="0">
            <a:spAutoFit/>
          </a:bodyPr>
          <a:lstStyle/>
          <a:p>
            <a:pPr algn="r"/>
            <a:r>
              <a:rPr lang="en-US" sz="1600">
                <a:solidFill>
                  <a:srgbClr val="064473"/>
                </a:solidFill>
              </a:rPr>
              <a:t>Apr-16</a:t>
            </a:r>
          </a:p>
        </p:txBody>
      </p:sp>
      <p:sp>
        <p:nvSpPr>
          <p:cNvPr id="90" name="TextBox 89">
            <a:extLst>
              <a:ext uri="{FF2B5EF4-FFF2-40B4-BE49-F238E27FC236}">
                <a16:creationId xmlns:a16="http://schemas.microsoft.com/office/drawing/2014/main" id="{0E1BD64F-048D-F1A7-5C2C-38C94B8DCCA6}"/>
              </a:ext>
            </a:extLst>
          </p:cNvPr>
          <p:cNvSpPr txBox="1"/>
          <p:nvPr/>
        </p:nvSpPr>
        <p:spPr>
          <a:xfrm>
            <a:off x="1464683" y="3662268"/>
            <a:ext cx="825500" cy="338554"/>
          </a:xfrm>
          <a:prstGeom prst="rect">
            <a:avLst/>
          </a:prstGeom>
          <a:noFill/>
        </p:spPr>
        <p:txBody>
          <a:bodyPr wrap="square" rtlCol="0">
            <a:spAutoFit/>
          </a:bodyPr>
          <a:lstStyle/>
          <a:p>
            <a:pPr algn="r"/>
            <a:r>
              <a:rPr lang="en-US" sz="1600">
                <a:solidFill>
                  <a:srgbClr val="064473"/>
                </a:solidFill>
              </a:rPr>
              <a:t>Apr-09</a:t>
            </a:r>
          </a:p>
        </p:txBody>
      </p:sp>
      <p:sp>
        <p:nvSpPr>
          <p:cNvPr id="91" name="TextBox 90">
            <a:extLst>
              <a:ext uri="{FF2B5EF4-FFF2-40B4-BE49-F238E27FC236}">
                <a16:creationId xmlns:a16="http://schemas.microsoft.com/office/drawing/2014/main" id="{E80A044D-9A14-2E50-2966-F63284462A46}"/>
              </a:ext>
            </a:extLst>
          </p:cNvPr>
          <p:cNvSpPr txBox="1"/>
          <p:nvPr/>
        </p:nvSpPr>
        <p:spPr>
          <a:xfrm>
            <a:off x="1464683" y="4109698"/>
            <a:ext cx="825500" cy="338554"/>
          </a:xfrm>
          <a:prstGeom prst="rect">
            <a:avLst/>
          </a:prstGeom>
          <a:noFill/>
        </p:spPr>
        <p:txBody>
          <a:bodyPr wrap="square" rtlCol="0">
            <a:spAutoFit/>
          </a:bodyPr>
          <a:lstStyle/>
          <a:p>
            <a:pPr algn="r"/>
            <a:r>
              <a:rPr lang="en-US" sz="1600">
                <a:solidFill>
                  <a:srgbClr val="064473"/>
                </a:solidFill>
              </a:rPr>
              <a:t>Apr-02</a:t>
            </a:r>
          </a:p>
        </p:txBody>
      </p:sp>
      <p:sp>
        <p:nvSpPr>
          <p:cNvPr id="92" name="TextBox 91">
            <a:extLst>
              <a:ext uri="{FF2B5EF4-FFF2-40B4-BE49-F238E27FC236}">
                <a16:creationId xmlns:a16="http://schemas.microsoft.com/office/drawing/2014/main" id="{80CC0634-EC2F-EC0D-469B-724914D56909}"/>
              </a:ext>
            </a:extLst>
          </p:cNvPr>
          <p:cNvSpPr txBox="1"/>
          <p:nvPr/>
        </p:nvSpPr>
        <p:spPr>
          <a:xfrm>
            <a:off x="1464683" y="4557131"/>
            <a:ext cx="825500" cy="338554"/>
          </a:xfrm>
          <a:prstGeom prst="rect">
            <a:avLst/>
          </a:prstGeom>
          <a:noFill/>
        </p:spPr>
        <p:txBody>
          <a:bodyPr wrap="square" rtlCol="0">
            <a:spAutoFit/>
          </a:bodyPr>
          <a:lstStyle/>
          <a:p>
            <a:pPr algn="r"/>
            <a:r>
              <a:rPr lang="en-US" sz="1600">
                <a:solidFill>
                  <a:srgbClr val="064473"/>
                </a:solidFill>
              </a:rPr>
              <a:t>Mar-26</a:t>
            </a:r>
          </a:p>
        </p:txBody>
      </p:sp>
    </p:spTree>
    <p:extLst>
      <p:ext uri="{BB962C8B-B14F-4D97-AF65-F5344CB8AC3E}">
        <p14:creationId xmlns:p14="http://schemas.microsoft.com/office/powerpoint/2010/main" val="2582504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1CE40B8-6A5A-83C5-F234-7C9160EA49CE}"/>
              </a:ext>
            </a:extLst>
          </p:cNvPr>
          <p:cNvGraphicFramePr>
            <a:graphicFrameLocks noGrp="1"/>
          </p:cNvGraphicFramePr>
          <p:nvPr>
            <p:extLst>
              <p:ext uri="{D42A27DB-BD31-4B8C-83A1-F6EECF244321}">
                <p14:modId xmlns:p14="http://schemas.microsoft.com/office/powerpoint/2010/main" val="330362424"/>
              </p:ext>
            </p:extLst>
          </p:nvPr>
        </p:nvGraphicFramePr>
        <p:xfrm>
          <a:off x="2165350" y="5437381"/>
          <a:ext cx="8128000" cy="13411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396384748"/>
                    </a:ext>
                  </a:extLst>
                </a:gridCol>
                <a:gridCol w="1625600">
                  <a:extLst>
                    <a:ext uri="{9D8B030D-6E8A-4147-A177-3AD203B41FA5}">
                      <a16:colId xmlns:a16="http://schemas.microsoft.com/office/drawing/2014/main" val="3473663272"/>
                    </a:ext>
                  </a:extLst>
                </a:gridCol>
                <a:gridCol w="1625600">
                  <a:extLst>
                    <a:ext uri="{9D8B030D-6E8A-4147-A177-3AD203B41FA5}">
                      <a16:colId xmlns:a16="http://schemas.microsoft.com/office/drawing/2014/main" val="4001712764"/>
                    </a:ext>
                  </a:extLst>
                </a:gridCol>
                <a:gridCol w="1625600">
                  <a:extLst>
                    <a:ext uri="{9D8B030D-6E8A-4147-A177-3AD203B41FA5}">
                      <a16:colId xmlns:a16="http://schemas.microsoft.com/office/drawing/2014/main" val="1203654653"/>
                    </a:ext>
                  </a:extLst>
                </a:gridCol>
                <a:gridCol w="1625600">
                  <a:extLst>
                    <a:ext uri="{9D8B030D-6E8A-4147-A177-3AD203B41FA5}">
                      <a16:colId xmlns:a16="http://schemas.microsoft.com/office/drawing/2014/main" val="1622730058"/>
                    </a:ext>
                  </a:extLst>
                </a:gridCol>
              </a:tblGrid>
              <a:tr h="266217">
                <a:tc>
                  <a:txBody>
                    <a:bodyPr/>
                    <a:lstStyle/>
                    <a:p>
                      <a:endParaRPr lang="en-US"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a:solidFill>
                            <a:schemeClr val="tx1"/>
                          </a:solidFill>
                        </a:rPr>
                        <a:t>Annual data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r>
                        <a:rPr lang="en-US" sz="1600" b="1">
                          <a:solidFill>
                            <a:schemeClr val="tx1"/>
                          </a:solidFill>
                        </a:rPr>
                        <a:t>Change trends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a:endParaRPr lang="en-US" sz="1400" b="1">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851652292"/>
                  </a:ext>
                </a:extLst>
              </a:tr>
              <a:tr h="266217">
                <a:tc>
                  <a:txBody>
                    <a:bodyPr/>
                    <a:lstStyle/>
                    <a:p>
                      <a:endParaRPr lang="en-US"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600" b="0">
                          <a:solidFill>
                            <a:schemeClr val="tx1"/>
                          </a:solidFill>
                        </a:rPr>
                        <a:t>1900-2024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600" b="0">
                          <a:solidFill>
                            <a:schemeClr val="tx1"/>
                          </a:solidFill>
                        </a:rPr>
                        <a:t>1900-2024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600" b="0">
                          <a:solidFill>
                            <a:schemeClr val="tx1"/>
                          </a:solidFill>
                        </a:rPr>
                        <a:t>1960-2024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600" b="0">
                          <a:solidFill>
                            <a:schemeClr val="tx1"/>
                          </a:solidFill>
                        </a:rPr>
                        <a:t>1990-2024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63436574"/>
                  </a:ext>
                </a:extLst>
              </a:tr>
              <a:tr h="266217">
                <a:tc>
                  <a:txBody>
                    <a:bodyPr/>
                    <a:lstStyle/>
                    <a:p>
                      <a:pPr algn="l"/>
                      <a:r>
                        <a:rPr lang="en-US" sz="1600" b="1">
                          <a:solidFill>
                            <a:srgbClr val="064473"/>
                          </a:solidFill>
                        </a:rPr>
                        <a:t>Spring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20960770"/>
                  </a:ext>
                </a:extLst>
              </a:tr>
              <a:tr h="266217">
                <a:tc>
                  <a:txBody>
                    <a:bodyPr/>
                    <a:lstStyle/>
                    <a:p>
                      <a:pPr algn="l"/>
                      <a:r>
                        <a:rPr lang="en-US" sz="1600" b="1">
                          <a:solidFill>
                            <a:srgbClr val="BE1E2D"/>
                          </a:solidFill>
                        </a:rPr>
                        <a:t>Fall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1"/>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1"/>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1"/>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7094609"/>
                  </a:ext>
                </a:extLst>
              </a:tr>
            </a:tbl>
          </a:graphicData>
        </a:graphic>
      </p:graphicFrame>
      <p:sp>
        <p:nvSpPr>
          <p:cNvPr id="5" name="Arrow: Down 4">
            <a:extLst>
              <a:ext uri="{FF2B5EF4-FFF2-40B4-BE49-F238E27FC236}">
                <a16:creationId xmlns:a16="http://schemas.microsoft.com/office/drawing/2014/main" id="{17598707-BC2F-B45B-D19D-C3B2F6D210B7}"/>
              </a:ext>
            </a:extLst>
          </p:cNvPr>
          <p:cNvSpPr/>
          <p:nvPr/>
        </p:nvSpPr>
        <p:spPr>
          <a:xfrm>
            <a:off x="10827887" y="4210036"/>
            <a:ext cx="189502" cy="691816"/>
          </a:xfrm>
          <a:prstGeom prst="downArrow">
            <a:avLst/>
          </a:prstGeom>
          <a:solidFill>
            <a:srgbClr val="2626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C8470DB-6998-F2DC-BD9B-5AA7431F9D6F}"/>
              </a:ext>
            </a:extLst>
          </p:cNvPr>
          <p:cNvSpPr txBox="1"/>
          <p:nvPr/>
        </p:nvSpPr>
        <p:spPr>
          <a:xfrm>
            <a:off x="10513230" y="4901852"/>
            <a:ext cx="825500" cy="307777"/>
          </a:xfrm>
          <a:prstGeom prst="rect">
            <a:avLst/>
          </a:prstGeom>
          <a:noFill/>
        </p:spPr>
        <p:txBody>
          <a:bodyPr wrap="square" rtlCol="0">
            <a:spAutoFit/>
          </a:bodyPr>
          <a:lstStyle/>
          <a:p>
            <a:pPr algn="ctr"/>
            <a:r>
              <a:rPr lang="en-US" sz="1400" b="1">
                <a:solidFill>
                  <a:srgbClr val="262626"/>
                </a:solidFill>
              </a:rPr>
              <a:t>Earlier </a:t>
            </a:r>
          </a:p>
        </p:txBody>
      </p:sp>
      <p:sp>
        <p:nvSpPr>
          <p:cNvPr id="7" name="TextBox 6">
            <a:extLst>
              <a:ext uri="{FF2B5EF4-FFF2-40B4-BE49-F238E27FC236}">
                <a16:creationId xmlns:a16="http://schemas.microsoft.com/office/drawing/2014/main" id="{83A77358-E4B1-CDB3-D496-3A298D31F303}"/>
              </a:ext>
            </a:extLst>
          </p:cNvPr>
          <p:cNvSpPr txBox="1"/>
          <p:nvPr/>
        </p:nvSpPr>
        <p:spPr>
          <a:xfrm>
            <a:off x="10513230" y="749896"/>
            <a:ext cx="825500" cy="307777"/>
          </a:xfrm>
          <a:prstGeom prst="rect">
            <a:avLst/>
          </a:prstGeom>
          <a:noFill/>
        </p:spPr>
        <p:txBody>
          <a:bodyPr wrap="square" rtlCol="0">
            <a:spAutoFit/>
          </a:bodyPr>
          <a:lstStyle/>
          <a:p>
            <a:pPr algn="ctr"/>
            <a:r>
              <a:rPr lang="en-US" sz="1400" b="1">
                <a:solidFill>
                  <a:srgbClr val="262626"/>
                </a:solidFill>
              </a:rPr>
              <a:t>Later</a:t>
            </a:r>
            <a:r>
              <a:rPr lang="en-US" sz="1400" b="1"/>
              <a:t>  </a:t>
            </a:r>
          </a:p>
        </p:txBody>
      </p:sp>
      <p:sp>
        <p:nvSpPr>
          <p:cNvPr id="8" name="Arrow: Down 7">
            <a:extLst>
              <a:ext uri="{FF2B5EF4-FFF2-40B4-BE49-F238E27FC236}">
                <a16:creationId xmlns:a16="http://schemas.microsoft.com/office/drawing/2014/main" id="{2FB64238-0F11-EB86-F43C-CD7620AADFAF}"/>
              </a:ext>
            </a:extLst>
          </p:cNvPr>
          <p:cNvSpPr/>
          <p:nvPr/>
        </p:nvSpPr>
        <p:spPr>
          <a:xfrm rot="10800000">
            <a:off x="10827888" y="1057673"/>
            <a:ext cx="189501" cy="691816"/>
          </a:xfrm>
          <a:prstGeom prst="downArrow">
            <a:avLst/>
          </a:prstGeom>
          <a:solidFill>
            <a:srgbClr val="2626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50DA7D3-35D5-3FEE-3FF2-37C57986183E}"/>
              </a:ext>
            </a:extLst>
          </p:cNvPr>
          <p:cNvSpPr txBox="1"/>
          <p:nvPr/>
        </p:nvSpPr>
        <p:spPr>
          <a:xfrm>
            <a:off x="2109571" y="5033351"/>
            <a:ext cx="709684" cy="338554"/>
          </a:xfrm>
          <a:prstGeom prst="rect">
            <a:avLst/>
          </a:prstGeom>
          <a:noFill/>
        </p:spPr>
        <p:txBody>
          <a:bodyPr wrap="square" rtlCol="0">
            <a:spAutoFit/>
          </a:bodyPr>
          <a:lstStyle/>
          <a:p>
            <a:pPr algn="ctr"/>
            <a:r>
              <a:rPr lang="en-US" sz="1600"/>
              <a:t>1900</a:t>
            </a:r>
          </a:p>
        </p:txBody>
      </p:sp>
      <p:sp>
        <p:nvSpPr>
          <p:cNvPr id="10" name="TextBox 9">
            <a:extLst>
              <a:ext uri="{FF2B5EF4-FFF2-40B4-BE49-F238E27FC236}">
                <a16:creationId xmlns:a16="http://schemas.microsoft.com/office/drawing/2014/main" id="{85AEB493-2DDE-B9DA-5261-89D01143E854}"/>
              </a:ext>
            </a:extLst>
          </p:cNvPr>
          <p:cNvSpPr txBox="1"/>
          <p:nvPr/>
        </p:nvSpPr>
        <p:spPr>
          <a:xfrm>
            <a:off x="3920131" y="5033351"/>
            <a:ext cx="709684" cy="338554"/>
          </a:xfrm>
          <a:prstGeom prst="rect">
            <a:avLst/>
          </a:prstGeom>
          <a:noFill/>
        </p:spPr>
        <p:txBody>
          <a:bodyPr wrap="square" rtlCol="0">
            <a:spAutoFit/>
          </a:bodyPr>
          <a:lstStyle/>
          <a:p>
            <a:pPr algn="ctr"/>
            <a:r>
              <a:rPr lang="en-US" sz="1600"/>
              <a:t>1930</a:t>
            </a:r>
          </a:p>
        </p:txBody>
      </p:sp>
      <p:sp>
        <p:nvSpPr>
          <p:cNvPr id="11" name="TextBox 10">
            <a:extLst>
              <a:ext uri="{FF2B5EF4-FFF2-40B4-BE49-F238E27FC236}">
                <a16:creationId xmlns:a16="http://schemas.microsoft.com/office/drawing/2014/main" id="{A9C666ED-950F-23C9-D9F4-137B051B31FB}"/>
              </a:ext>
            </a:extLst>
          </p:cNvPr>
          <p:cNvSpPr txBox="1"/>
          <p:nvPr/>
        </p:nvSpPr>
        <p:spPr>
          <a:xfrm>
            <a:off x="5730691" y="5033350"/>
            <a:ext cx="709684" cy="338554"/>
          </a:xfrm>
          <a:prstGeom prst="rect">
            <a:avLst/>
          </a:prstGeom>
          <a:noFill/>
        </p:spPr>
        <p:txBody>
          <a:bodyPr wrap="square" rtlCol="0">
            <a:spAutoFit/>
          </a:bodyPr>
          <a:lstStyle/>
          <a:p>
            <a:pPr algn="ctr"/>
            <a:r>
              <a:rPr lang="en-US" sz="1600"/>
              <a:t>1960</a:t>
            </a:r>
          </a:p>
        </p:txBody>
      </p:sp>
      <p:sp>
        <p:nvSpPr>
          <p:cNvPr id="12" name="TextBox 11">
            <a:extLst>
              <a:ext uri="{FF2B5EF4-FFF2-40B4-BE49-F238E27FC236}">
                <a16:creationId xmlns:a16="http://schemas.microsoft.com/office/drawing/2014/main" id="{F5BEC01E-CFB6-C689-B237-CA5CAE8896AF}"/>
              </a:ext>
            </a:extLst>
          </p:cNvPr>
          <p:cNvSpPr txBox="1"/>
          <p:nvPr/>
        </p:nvSpPr>
        <p:spPr>
          <a:xfrm>
            <a:off x="7541251" y="5033347"/>
            <a:ext cx="709684" cy="338554"/>
          </a:xfrm>
          <a:prstGeom prst="rect">
            <a:avLst/>
          </a:prstGeom>
          <a:noFill/>
        </p:spPr>
        <p:txBody>
          <a:bodyPr wrap="square" rtlCol="0">
            <a:spAutoFit/>
          </a:bodyPr>
          <a:lstStyle/>
          <a:p>
            <a:pPr algn="ctr"/>
            <a:r>
              <a:rPr lang="en-US" sz="1600"/>
              <a:t>1990</a:t>
            </a:r>
          </a:p>
        </p:txBody>
      </p:sp>
      <p:sp>
        <p:nvSpPr>
          <p:cNvPr id="13" name="TextBox 12">
            <a:extLst>
              <a:ext uri="{FF2B5EF4-FFF2-40B4-BE49-F238E27FC236}">
                <a16:creationId xmlns:a16="http://schemas.microsoft.com/office/drawing/2014/main" id="{8C0E8F2D-7154-A393-F000-9228B9DC4550}"/>
              </a:ext>
            </a:extLst>
          </p:cNvPr>
          <p:cNvSpPr txBox="1"/>
          <p:nvPr/>
        </p:nvSpPr>
        <p:spPr>
          <a:xfrm>
            <a:off x="9351811" y="5033346"/>
            <a:ext cx="709684" cy="338554"/>
          </a:xfrm>
          <a:prstGeom prst="rect">
            <a:avLst/>
          </a:prstGeom>
          <a:noFill/>
        </p:spPr>
        <p:txBody>
          <a:bodyPr wrap="square" rtlCol="0">
            <a:spAutoFit/>
          </a:bodyPr>
          <a:lstStyle/>
          <a:p>
            <a:pPr algn="ctr"/>
            <a:r>
              <a:rPr lang="en-US" sz="1600"/>
              <a:t>2020</a:t>
            </a:r>
          </a:p>
        </p:txBody>
      </p:sp>
      <p:grpSp>
        <p:nvGrpSpPr>
          <p:cNvPr id="14" name="Group 13">
            <a:extLst>
              <a:ext uri="{FF2B5EF4-FFF2-40B4-BE49-F238E27FC236}">
                <a16:creationId xmlns:a16="http://schemas.microsoft.com/office/drawing/2014/main" id="{E724914D-EB9F-8E1D-7CD1-7893647584BF}"/>
              </a:ext>
            </a:extLst>
          </p:cNvPr>
          <p:cNvGrpSpPr/>
          <p:nvPr/>
        </p:nvGrpSpPr>
        <p:grpSpPr>
          <a:xfrm>
            <a:off x="7368133" y="6296139"/>
            <a:ext cx="996286" cy="299953"/>
            <a:chOff x="6826031" y="5557650"/>
            <a:chExt cx="996286" cy="299953"/>
          </a:xfrm>
        </p:grpSpPr>
        <p:cxnSp>
          <p:nvCxnSpPr>
            <p:cNvPr id="15" name="Straight Connector 14">
              <a:extLst>
                <a:ext uri="{FF2B5EF4-FFF2-40B4-BE49-F238E27FC236}">
                  <a16:creationId xmlns:a16="http://schemas.microsoft.com/office/drawing/2014/main" id="{98FB6EC5-6C5D-14F0-05D1-08308472704A}"/>
                </a:ext>
              </a:extLst>
            </p:cNvPr>
            <p:cNvCxnSpPr>
              <a:cxnSpLocks/>
            </p:cNvCxnSpPr>
            <p:nvPr/>
          </p:nvCxnSpPr>
          <p:spPr>
            <a:xfrm>
              <a:off x="6826031" y="5557650"/>
              <a:ext cx="996286" cy="0"/>
            </a:xfrm>
            <a:prstGeom prst="line">
              <a:avLst/>
            </a:prstGeom>
            <a:ln w="25400">
              <a:solidFill>
                <a:srgbClr val="1C75BC"/>
              </a:solidFill>
              <a:prstDash val="sysDot"/>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708B8E1-7EC3-12C5-BB75-6BF3A1F05796}"/>
                </a:ext>
              </a:extLst>
            </p:cNvPr>
            <p:cNvCxnSpPr>
              <a:cxnSpLocks/>
            </p:cNvCxnSpPr>
            <p:nvPr/>
          </p:nvCxnSpPr>
          <p:spPr>
            <a:xfrm>
              <a:off x="6826031" y="5857603"/>
              <a:ext cx="996286" cy="0"/>
            </a:xfrm>
            <a:prstGeom prst="line">
              <a:avLst/>
            </a:prstGeom>
            <a:ln w="25400">
              <a:solidFill>
                <a:srgbClr val="BE1E2D"/>
              </a:solidFill>
              <a:prstDash val="sysDot"/>
            </a:ln>
          </p:spPr>
          <p:style>
            <a:lnRef idx="2">
              <a:schemeClr val="accent1"/>
            </a:lnRef>
            <a:fillRef idx="0">
              <a:schemeClr val="accent1"/>
            </a:fillRef>
            <a:effectRef idx="1">
              <a:schemeClr val="accent1"/>
            </a:effectRef>
            <a:fontRef idx="minor">
              <a:schemeClr val="tx1"/>
            </a:fontRef>
          </p:style>
        </p:cxnSp>
      </p:grpSp>
      <p:grpSp>
        <p:nvGrpSpPr>
          <p:cNvPr id="17" name="Group 16">
            <a:extLst>
              <a:ext uri="{FF2B5EF4-FFF2-40B4-BE49-F238E27FC236}">
                <a16:creationId xmlns:a16="http://schemas.microsoft.com/office/drawing/2014/main" id="{964C060A-C657-5411-E3AF-D1672FF98996}"/>
              </a:ext>
            </a:extLst>
          </p:cNvPr>
          <p:cNvGrpSpPr/>
          <p:nvPr/>
        </p:nvGrpSpPr>
        <p:grpSpPr>
          <a:xfrm>
            <a:off x="5722228" y="6296139"/>
            <a:ext cx="1014244" cy="299953"/>
            <a:chOff x="5140612" y="5562668"/>
            <a:chExt cx="1014244" cy="299953"/>
          </a:xfrm>
        </p:grpSpPr>
        <p:cxnSp>
          <p:nvCxnSpPr>
            <p:cNvPr id="18" name="Straight Connector 17">
              <a:extLst>
                <a:ext uri="{FF2B5EF4-FFF2-40B4-BE49-F238E27FC236}">
                  <a16:creationId xmlns:a16="http://schemas.microsoft.com/office/drawing/2014/main" id="{72244561-7A77-F82B-D98F-13C7C5F89664}"/>
                </a:ext>
              </a:extLst>
            </p:cNvPr>
            <p:cNvCxnSpPr>
              <a:cxnSpLocks/>
            </p:cNvCxnSpPr>
            <p:nvPr/>
          </p:nvCxnSpPr>
          <p:spPr>
            <a:xfrm>
              <a:off x="5140612" y="5562668"/>
              <a:ext cx="996286" cy="0"/>
            </a:xfrm>
            <a:prstGeom prst="line">
              <a:avLst/>
            </a:prstGeom>
            <a:ln w="25400">
              <a:solidFill>
                <a:srgbClr val="064473"/>
              </a:solidFill>
              <a:prstDash val="solid"/>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E97D49FF-16BC-283E-5424-19DCC143FEEC}"/>
                </a:ext>
              </a:extLst>
            </p:cNvPr>
            <p:cNvCxnSpPr>
              <a:cxnSpLocks/>
            </p:cNvCxnSpPr>
            <p:nvPr/>
          </p:nvCxnSpPr>
          <p:spPr>
            <a:xfrm>
              <a:off x="5158570" y="5862621"/>
              <a:ext cx="996286" cy="0"/>
            </a:xfrm>
            <a:prstGeom prst="line">
              <a:avLst/>
            </a:prstGeom>
            <a:ln w="25400">
              <a:solidFill>
                <a:srgbClr val="77030F"/>
              </a:solidFill>
              <a:prstDash val="solid"/>
            </a:ln>
          </p:spPr>
          <p:style>
            <a:lnRef idx="2">
              <a:schemeClr val="accent1"/>
            </a:lnRef>
            <a:fillRef idx="0">
              <a:schemeClr val="accent1"/>
            </a:fillRef>
            <a:effectRef idx="1">
              <a:schemeClr val="accent1"/>
            </a:effectRef>
            <a:fontRef idx="minor">
              <a:schemeClr val="tx1"/>
            </a:fontRef>
          </p:style>
        </p:cxnSp>
      </p:grpSp>
      <p:grpSp>
        <p:nvGrpSpPr>
          <p:cNvPr id="20" name="Group 19">
            <a:extLst>
              <a:ext uri="{FF2B5EF4-FFF2-40B4-BE49-F238E27FC236}">
                <a16:creationId xmlns:a16="http://schemas.microsoft.com/office/drawing/2014/main" id="{8C9F6B19-B4C2-2C4A-E446-F0B9979C4F21}"/>
              </a:ext>
            </a:extLst>
          </p:cNvPr>
          <p:cNvGrpSpPr/>
          <p:nvPr/>
        </p:nvGrpSpPr>
        <p:grpSpPr>
          <a:xfrm>
            <a:off x="4102053" y="6296139"/>
            <a:ext cx="996286" cy="299953"/>
            <a:chOff x="3556238" y="5541503"/>
            <a:chExt cx="996286" cy="299953"/>
          </a:xfrm>
        </p:grpSpPr>
        <p:cxnSp>
          <p:nvCxnSpPr>
            <p:cNvPr id="21" name="Straight Connector 20">
              <a:extLst>
                <a:ext uri="{FF2B5EF4-FFF2-40B4-BE49-F238E27FC236}">
                  <a16:creationId xmlns:a16="http://schemas.microsoft.com/office/drawing/2014/main" id="{17CB3C3C-38B8-F6C6-B0E8-33EEC38C08AF}"/>
                </a:ext>
              </a:extLst>
            </p:cNvPr>
            <p:cNvCxnSpPr>
              <a:cxnSpLocks/>
            </p:cNvCxnSpPr>
            <p:nvPr/>
          </p:nvCxnSpPr>
          <p:spPr>
            <a:xfrm>
              <a:off x="3556238" y="5541503"/>
              <a:ext cx="996286" cy="0"/>
            </a:xfrm>
            <a:prstGeom prst="line">
              <a:avLst/>
            </a:prstGeom>
            <a:ln w="57150">
              <a:solidFill>
                <a:srgbClr val="064473">
                  <a:alpha val="3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A053ECBB-4352-3CBA-4FA4-4C23BC87E6DB}"/>
                </a:ext>
              </a:extLst>
            </p:cNvPr>
            <p:cNvCxnSpPr>
              <a:cxnSpLocks/>
            </p:cNvCxnSpPr>
            <p:nvPr/>
          </p:nvCxnSpPr>
          <p:spPr>
            <a:xfrm>
              <a:off x="3556238" y="5841456"/>
              <a:ext cx="996286" cy="0"/>
            </a:xfrm>
            <a:prstGeom prst="line">
              <a:avLst/>
            </a:prstGeom>
            <a:ln w="57150">
              <a:solidFill>
                <a:srgbClr val="77030F">
                  <a:alpha val="30000"/>
                </a:srgbClr>
              </a:solidFill>
              <a:prstDash val="solid"/>
            </a:ln>
          </p:spPr>
          <p:style>
            <a:lnRef idx="2">
              <a:schemeClr val="accent1"/>
            </a:lnRef>
            <a:fillRef idx="0">
              <a:schemeClr val="accent1"/>
            </a:fillRef>
            <a:effectRef idx="1">
              <a:schemeClr val="accent1"/>
            </a:effectRef>
            <a:fontRef idx="minor">
              <a:schemeClr val="tx1"/>
            </a:fontRef>
          </p:style>
        </p:cxnSp>
      </p:grpSp>
      <p:grpSp>
        <p:nvGrpSpPr>
          <p:cNvPr id="23" name="Group 22">
            <a:extLst>
              <a:ext uri="{FF2B5EF4-FFF2-40B4-BE49-F238E27FC236}">
                <a16:creationId xmlns:a16="http://schemas.microsoft.com/office/drawing/2014/main" id="{054A1ADC-2DE2-78AB-C3C4-DF0F21C7B6B3}"/>
              </a:ext>
            </a:extLst>
          </p:cNvPr>
          <p:cNvGrpSpPr/>
          <p:nvPr/>
        </p:nvGrpSpPr>
        <p:grpSpPr>
          <a:xfrm>
            <a:off x="9030129" y="6282749"/>
            <a:ext cx="1004862" cy="313343"/>
            <a:chOff x="8484314" y="5544260"/>
            <a:chExt cx="1004862" cy="313343"/>
          </a:xfrm>
        </p:grpSpPr>
        <p:cxnSp>
          <p:nvCxnSpPr>
            <p:cNvPr id="24" name="Straight Connector 23">
              <a:extLst>
                <a:ext uri="{FF2B5EF4-FFF2-40B4-BE49-F238E27FC236}">
                  <a16:creationId xmlns:a16="http://schemas.microsoft.com/office/drawing/2014/main" id="{65CB19BF-2EF1-6D2A-1301-0A2EEF76C89D}"/>
                </a:ext>
              </a:extLst>
            </p:cNvPr>
            <p:cNvCxnSpPr>
              <a:cxnSpLocks/>
            </p:cNvCxnSpPr>
            <p:nvPr/>
          </p:nvCxnSpPr>
          <p:spPr>
            <a:xfrm>
              <a:off x="8484314" y="5544260"/>
              <a:ext cx="996286" cy="0"/>
            </a:xfrm>
            <a:prstGeom prst="line">
              <a:avLst/>
            </a:prstGeom>
            <a:ln w="38100">
              <a:solidFill>
                <a:srgbClr val="02ABE3"/>
              </a:solidFill>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62CDE6FE-CBC2-41FA-4492-1A640EF294E1}"/>
                </a:ext>
              </a:extLst>
            </p:cNvPr>
            <p:cNvCxnSpPr>
              <a:cxnSpLocks/>
            </p:cNvCxnSpPr>
            <p:nvPr/>
          </p:nvCxnSpPr>
          <p:spPr>
            <a:xfrm>
              <a:off x="8492890" y="5857603"/>
              <a:ext cx="996286" cy="0"/>
            </a:xfrm>
            <a:prstGeom prst="line">
              <a:avLst/>
            </a:prstGeom>
            <a:ln w="38100">
              <a:solidFill>
                <a:srgbClr val="ED1B2F"/>
              </a:solidFill>
              <a:prstDash val="dash"/>
            </a:ln>
          </p:spPr>
          <p:style>
            <a:lnRef idx="2">
              <a:schemeClr val="accent1"/>
            </a:lnRef>
            <a:fillRef idx="0">
              <a:schemeClr val="accent1"/>
            </a:fillRef>
            <a:effectRef idx="1">
              <a:schemeClr val="accent1"/>
            </a:effectRef>
            <a:fontRef idx="minor">
              <a:schemeClr val="tx1"/>
            </a:fontRef>
          </p:style>
        </p:cxnSp>
      </p:grpSp>
      <p:sp>
        <p:nvSpPr>
          <p:cNvPr id="26" name="TextBox 25">
            <a:extLst>
              <a:ext uri="{FF2B5EF4-FFF2-40B4-BE49-F238E27FC236}">
                <a16:creationId xmlns:a16="http://schemas.microsoft.com/office/drawing/2014/main" id="{2B6D7360-4C85-0F53-0001-EB0B6F7F4647}"/>
              </a:ext>
            </a:extLst>
          </p:cNvPr>
          <p:cNvSpPr txBox="1"/>
          <p:nvPr/>
        </p:nvSpPr>
        <p:spPr>
          <a:xfrm rot="16200000">
            <a:off x="77337" y="2923254"/>
            <a:ext cx="2716861" cy="369332"/>
          </a:xfrm>
          <a:prstGeom prst="rect">
            <a:avLst/>
          </a:prstGeom>
          <a:noFill/>
        </p:spPr>
        <p:txBody>
          <a:bodyPr wrap="square" rtlCol="0">
            <a:spAutoFit/>
          </a:bodyPr>
          <a:lstStyle/>
          <a:p>
            <a:pPr algn="ctr"/>
            <a:r>
              <a:rPr lang="en-US" b="1">
                <a:solidFill>
                  <a:srgbClr val="064473"/>
                </a:solidFill>
              </a:rPr>
              <a:t>Last spring freeze (date)</a:t>
            </a:r>
          </a:p>
        </p:txBody>
      </p:sp>
      <p:sp>
        <p:nvSpPr>
          <p:cNvPr id="27" name="TextBox 26">
            <a:extLst>
              <a:ext uri="{FF2B5EF4-FFF2-40B4-BE49-F238E27FC236}">
                <a16:creationId xmlns:a16="http://schemas.microsoft.com/office/drawing/2014/main" id="{16745F75-B2E9-87B4-A894-E406D5A01467}"/>
              </a:ext>
            </a:extLst>
          </p:cNvPr>
          <p:cNvSpPr txBox="1"/>
          <p:nvPr/>
        </p:nvSpPr>
        <p:spPr>
          <a:xfrm rot="5400000">
            <a:off x="9605558" y="2795097"/>
            <a:ext cx="2640842" cy="369332"/>
          </a:xfrm>
          <a:prstGeom prst="rect">
            <a:avLst/>
          </a:prstGeom>
          <a:noFill/>
        </p:spPr>
        <p:txBody>
          <a:bodyPr wrap="square" rtlCol="0">
            <a:spAutoFit/>
          </a:bodyPr>
          <a:lstStyle/>
          <a:p>
            <a:pPr algn="ctr"/>
            <a:r>
              <a:rPr lang="en-US" b="1">
                <a:solidFill>
                  <a:srgbClr val="BE1E2D"/>
                </a:solidFill>
              </a:rPr>
              <a:t>First fall freeze (date)</a:t>
            </a:r>
          </a:p>
        </p:txBody>
      </p:sp>
      <p:sp>
        <p:nvSpPr>
          <p:cNvPr id="29" name="TextBox 28">
            <a:extLst>
              <a:ext uri="{FF2B5EF4-FFF2-40B4-BE49-F238E27FC236}">
                <a16:creationId xmlns:a16="http://schemas.microsoft.com/office/drawing/2014/main" id="{CE7BF1E3-54A4-DEB3-18B4-5B8782885692}"/>
              </a:ext>
            </a:extLst>
          </p:cNvPr>
          <p:cNvSpPr txBox="1"/>
          <p:nvPr/>
        </p:nvSpPr>
        <p:spPr>
          <a:xfrm>
            <a:off x="10031842" y="1080184"/>
            <a:ext cx="825500" cy="338554"/>
          </a:xfrm>
          <a:prstGeom prst="rect">
            <a:avLst/>
          </a:prstGeom>
          <a:noFill/>
        </p:spPr>
        <p:txBody>
          <a:bodyPr wrap="square" rtlCol="0">
            <a:spAutoFit/>
          </a:bodyPr>
          <a:lstStyle/>
          <a:p>
            <a:r>
              <a:rPr lang="en-US" sz="1600">
                <a:solidFill>
                  <a:srgbClr val="C00000"/>
                </a:solidFill>
              </a:rPr>
              <a:t>Nov-05</a:t>
            </a:r>
          </a:p>
        </p:txBody>
      </p:sp>
      <p:sp>
        <p:nvSpPr>
          <p:cNvPr id="30" name="TextBox 29">
            <a:extLst>
              <a:ext uri="{FF2B5EF4-FFF2-40B4-BE49-F238E27FC236}">
                <a16:creationId xmlns:a16="http://schemas.microsoft.com/office/drawing/2014/main" id="{A777328E-7F3D-3407-26FE-A12DC964884D}"/>
              </a:ext>
            </a:extLst>
          </p:cNvPr>
          <p:cNvSpPr txBox="1"/>
          <p:nvPr/>
        </p:nvSpPr>
        <p:spPr>
          <a:xfrm>
            <a:off x="10031842" y="1529271"/>
            <a:ext cx="825500" cy="338554"/>
          </a:xfrm>
          <a:prstGeom prst="rect">
            <a:avLst/>
          </a:prstGeom>
          <a:noFill/>
        </p:spPr>
        <p:txBody>
          <a:bodyPr wrap="square" rtlCol="0">
            <a:spAutoFit/>
          </a:bodyPr>
          <a:lstStyle/>
          <a:p>
            <a:r>
              <a:rPr lang="en-US" sz="1600">
                <a:solidFill>
                  <a:srgbClr val="C00000"/>
                </a:solidFill>
              </a:rPr>
              <a:t>Oct-29</a:t>
            </a:r>
          </a:p>
        </p:txBody>
      </p:sp>
      <p:sp>
        <p:nvSpPr>
          <p:cNvPr id="31" name="TextBox 30">
            <a:extLst>
              <a:ext uri="{FF2B5EF4-FFF2-40B4-BE49-F238E27FC236}">
                <a16:creationId xmlns:a16="http://schemas.microsoft.com/office/drawing/2014/main" id="{4823A754-3BA9-7705-4F51-ED7096DE2A04}"/>
              </a:ext>
            </a:extLst>
          </p:cNvPr>
          <p:cNvSpPr txBox="1"/>
          <p:nvPr/>
        </p:nvSpPr>
        <p:spPr>
          <a:xfrm>
            <a:off x="10031842" y="1978358"/>
            <a:ext cx="825500" cy="338554"/>
          </a:xfrm>
          <a:prstGeom prst="rect">
            <a:avLst/>
          </a:prstGeom>
          <a:noFill/>
        </p:spPr>
        <p:txBody>
          <a:bodyPr wrap="square" rtlCol="0">
            <a:spAutoFit/>
          </a:bodyPr>
          <a:lstStyle/>
          <a:p>
            <a:r>
              <a:rPr lang="en-US" sz="1600">
                <a:solidFill>
                  <a:srgbClr val="C00000"/>
                </a:solidFill>
              </a:rPr>
              <a:t>Oct-22</a:t>
            </a:r>
          </a:p>
        </p:txBody>
      </p:sp>
      <p:sp>
        <p:nvSpPr>
          <p:cNvPr id="32" name="TextBox 31">
            <a:extLst>
              <a:ext uri="{FF2B5EF4-FFF2-40B4-BE49-F238E27FC236}">
                <a16:creationId xmlns:a16="http://schemas.microsoft.com/office/drawing/2014/main" id="{EF0606AD-38AD-0400-96CF-C02E4294157C}"/>
              </a:ext>
            </a:extLst>
          </p:cNvPr>
          <p:cNvSpPr txBox="1"/>
          <p:nvPr/>
        </p:nvSpPr>
        <p:spPr>
          <a:xfrm>
            <a:off x="10031842" y="2427445"/>
            <a:ext cx="825500" cy="338554"/>
          </a:xfrm>
          <a:prstGeom prst="rect">
            <a:avLst/>
          </a:prstGeom>
          <a:noFill/>
        </p:spPr>
        <p:txBody>
          <a:bodyPr wrap="square" rtlCol="0">
            <a:spAutoFit/>
          </a:bodyPr>
          <a:lstStyle/>
          <a:p>
            <a:r>
              <a:rPr lang="en-US" sz="1600">
                <a:solidFill>
                  <a:srgbClr val="C00000"/>
                </a:solidFill>
              </a:rPr>
              <a:t>Oct-15</a:t>
            </a:r>
          </a:p>
        </p:txBody>
      </p:sp>
      <p:sp>
        <p:nvSpPr>
          <p:cNvPr id="33" name="TextBox 32">
            <a:extLst>
              <a:ext uri="{FF2B5EF4-FFF2-40B4-BE49-F238E27FC236}">
                <a16:creationId xmlns:a16="http://schemas.microsoft.com/office/drawing/2014/main" id="{6DE2D794-965A-2D68-8597-E69BBB259A2F}"/>
              </a:ext>
            </a:extLst>
          </p:cNvPr>
          <p:cNvSpPr txBox="1"/>
          <p:nvPr/>
        </p:nvSpPr>
        <p:spPr>
          <a:xfrm>
            <a:off x="10031842" y="2876532"/>
            <a:ext cx="825500" cy="338554"/>
          </a:xfrm>
          <a:prstGeom prst="rect">
            <a:avLst/>
          </a:prstGeom>
          <a:noFill/>
        </p:spPr>
        <p:txBody>
          <a:bodyPr wrap="square" rtlCol="0">
            <a:spAutoFit/>
          </a:bodyPr>
          <a:lstStyle/>
          <a:p>
            <a:r>
              <a:rPr lang="en-US" sz="1600">
                <a:solidFill>
                  <a:srgbClr val="C00000"/>
                </a:solidFill>
              </a:rPr>
              <a:t>Oct-08</a:t>
            </a:r>
          </a:p>
        </p:txBody>
      </p:sp>
      <p:sp>
        <p:nvSpPr>
          <p:cNvPr id="34" name="TextBox 33">
            <a:extLst>
              <a:ext uri="{FF2B5EF4-FFF2-40B4-BE49-F238E27FC236}">
                <a16:creationId xmlns:a16="http://schemas.microsoft.com/office/drawing/2014/main" id="{5F85A388-E98C-96D6-C7C7-CF2719B2456D}"/>
              </a:ext>
            </a:extLst>
          </p:cNvPr>
          <p:cNvSpPr txBox="1"/>
          <p:nvPr/>
        </p:nvSpPr>
        <p:spPr>
          <a:xfrm>
            <a:off x="10031842" y="3325619"/>
            <a:ext cx="825500" cy="338554"/>
          </a:xfrm>
          <a:prstGeom prst="rect">
            <a:avLst/>
          </a:prstGeom>
          <a:noFill/>
        </p:spPr>
        <p:txBody>
          <a:bodyPr wrap="square" rtlCol="0">
            <a:spAutoFit/>
          </a:bodyPr>
          <a:lstStyle/>
          <a:p>
            <a:r>
              <a:rPr lang="en-US" sz="1600">
                <a:solidFill>
                  <a:srgbClr val="C00000"/>
                </a:solidFill>
              </a:rPr>
              <a:t>Oct-01</a:t>
            </a:r>
          </a:p>
        </p:txBody>
      </p:sp>
      <p:sp>
        <p:nvSpPr>
          <p:cNvPr id="35" name="TextBox 34">
            <a:extLst>
              <a:ext uri="{FF2B5EF4-FFF2-40B4-BE49-F238E27FC236}">
                <a16:creationId xmlns:a16="http://schemas.microsoft.com/office/drawing/2014/main" id="{E1B805BD-7CC4-9105-13D4-6CF524F397DA}"/>
              </a:ext>
            </a:extLst>
          </p:cNvPr>
          <p:cNvSpPr txBox="1"/>
          <p:nvPr/>
        </p:nvSpPr>
        <p:spPr>
          <a:xfrm>
            <a:off x="10031842" y="3774706"/>
            <a:ext cx="825500" cy="338554"/>
          </a:xfrm>
          <a:prstGeom prst="rect">
            <a:avLst/>
          </a:prstGeom>
          <a:noFill/>
        </p:spPr>
        <p:txBody>
          <a:bodyPr wrap="square" rtlCol="0">
            <a:spAutoFit/>
          </a:bodyPr>
          <a:lstStyle/>
          <a:p>
            <a:r>
              <a:rPr lang="en-US" sz="1600">
                <a:solidFill>
                  <a:srgbClr val="C00000"/>
                </a:solidFill>
              </a:rPr>
              <a:t>Sep-24</a:t>
            </a:r>
          </a:p>
        </p:txBody>
      </p:sp>
      <p:sp>
        <p:nvSpPr>
          <p:cNvPr id="36" name="TextBox 35">
            <a:extLst>
              <a:ext uri="{FF2B5EF4-FFF2-40B4-BE49-F238E27FC236}">
                <a16:creationId xmlns:a16="http://schemas.microsoft.com/office/drawing/2014/main" id="{C40C83AA-B6E9-9C22-2C09-78F6A81ADA56}"/>
              </a:ext>
            </a:extLst>
          </p:cNvPr>
          <p:cNvSpPr txBox="1"/>
          <p:nvPr/>
        </p:nvSpPr>
        <p:spPr>
          <a:xfrm>
            <a:off x="10031842" y="4223793"/>
            <a:ext cx="825500" cy="338554"/>
          </a:xfrm>
          <a:prstGeom prst="rect">
            <a:avLst/>
          </a:prstGeom>
          <a:noFill/>
        </p:spPr>
        <p:txBody>
          <a:bodyPr wrap="square" rtlCol="0">
            <a:spAutoFit/>
          </a:bodyPr>
          <a:lstStyle/>
          <a:p>
            <a:r>
              <a:rPr lang="en-US" sz="1600">
                <a:solidFill>
                  <a:srgbClr val="C00000"/>
                </a:solidFill>
              </a:rPr>
              <a:t>Sep-17</a:t>
            </a:r>
          </a:p>
        </p:txBody>
      </p:sp>
      <p:sp>
        <p:nvSpPr>
          <p:cNvPr id="37" name="TextBox 36">
            <a:extLst>
              <a:ext uri="{FF2B5EF4-FFF2-40B4-BE49-F238E27FC236}">
                <a16:creationId xmlns:a16="http://schemas.microsoft.com/office/drawing/2014/main" id="{60ACD5F4-72CC-4C8D-22D6-02A65C71804A}"/>
              </a:ext>
            </a:extLst>
          </p:cNvPr>
          <p:cNvSpPr txBox="1"/>
          <p:nvPr/>
        </p:nvSpPr>
        <p:spPr>
          <a:xfrm>
            <a:off x="10031842" y="4672879"/>
            <a:ext cx="825500" cy="338554"/>
          </a:xfrm>
          <a:prstGeom prst="rect">
            <a:avLst/>
          </a:prstGeom>
          <a:noFill/>
        </p:spPr>
        <p:txBody>
          <a:bodyPr wrap="square" rtlCol="0">
            <a:spAutoFit/>
          </a:bodyPr>
          <a:lstStyle/>
          <a:p>
            <a:r>
              <a:rPr lang="en-US" sz="1600">
                <a:solidFill>
                  <a:srgbClr val="C00000"/>
                </a:solidFill>
              </a:rPr>
              <a:t>Sep-10</a:t>
            </a:r>
          </a:p>
        </p:txBody>
      </p:sp>
      <p:sp>
        <p:nvSpPr>
          <p:cNvPr id="38" name="TextBox 37">
            <a:extLst>
              <a:ext uri="{FF2B5EF4-FFF2-40B4-BE49-F238E27FC236}">
                <a16:creationId xmlns:a16="http://schemas.microsoft.com/office/drawing/2014/main" id="{EB365B1C-D273-D293-D11C-AE3A5058121B}"/>
              </a:ext>
            </a:extLst>
          </p:cNvPr>
          <p:cNvSpPr txBox="1"/>
          <p:nvPr/>
        </p:nvSpPr>
        <p:spPr>
          <a:xfrm>
            <a:off x="1454032" y="1091988"/>
            <a:ext cx="912352" cy="338554"/>
          </a:xfrm>
          <a:prstGeom prst="rect">
            <a:avLst/>
          </a:prstGeom>
          <a:noFill/>
        </p:spPr>
        <p:txBody>
          <a:bodyPr wrap="square" rtlCol="0">
            <a:spAutoFit/>
          </a:bodyPr>
          <a:lstStyle/>
          <a:p>
            <a:pPr algn="r"/>
            <a:r>
              <a:rPr lang="en-US" sz="1600">
                <a:solidFill>
                  <a:srgbClr val="064473"/>
                </a:solidFill>
              </a:rPr>
              <a:t>Jun-06</a:t>
            </a:r>
          </a:p>
        </p:txBody>
      </p:sp>
      <p:sp>
        <p:nvSpPr>
          <p:cNvPr id="39" name="TextBox 38">
            <a:extLst>
              <a:ext uri="{FF2B5EF4-FFF2-40B4-BE49-F238E27FC236}">
                <a16:creationId xmlns:a16="http://schemas.microsoft.com/office/drawing/2014/main" id="{CF687838-CBA9-D360-D547-2E9B6937D56E}"/>
              </a:ext>
            </a:extLst>
          </p:cNvPr>
          <p:cNvSpPr txBox="1"/>
          <p:nvPr/>
        </p:nvSpPr>
        <p:spPr>
          <a:xfrm>
            <a:off x="1483171" y="1539418"/>
            <a:ext cx="883212" cy="338554"/>
          </a:xfrm>
          <a:prstGeom prst="rect">
            <a:avLst/>
          </a:prstGeom>
          <a:noFill/>
        </p:spPr>
        <p:txBody>
          <a:bodyPr wrap="square" rtlCol="0">
            <a:spAutoFit/>
          </a:bodyPr>
          <a:lstStyle/>
          <a:p>
            <a:pPr algn="r"/>
            <a:r>
              <a:rPr lang="en-US" sz="1600">
                <a:solidFill>
                  <a:srgbClr val="064473"/>
                </a:solidFill>
              </a:rPr>
              <a:t>May-30</a:t>
            </a:r>
          </a:p>
        </p:txBody>
      </p:sp>
      <p:sp>
        <p:nvSpPr>
          <p:cNvPr id="40" name="TextBox 39">
            <a:extLst>
              <a:ext uri="{FF2B5EF4-FFF2-40B4-BE49-F238E27FC236}">
                <a16:creationId xmlns:a16="http://schemas.microsoft.com/office/drawing/2014/main" id="{0E3FCF55-F22C-5A80-C3CE-F589F6EA7D1F}"/>
              </a:ext>
            </a:extLst>
          </p:cNvPr>
          <p:cNvSpPr txBox="1"/>
          <p:nvPr/>
        </p:nvSpPr>
        <p:spPr>
          <a:xfrm>
            <a:off x="1483170" y="1986848"/>
            <a:ext cx="883213" cy="338554"/>
          </a:xfrm>
          <a:prstGeom prst="rect">
            <a:avLst/>
          </a:prstGeom>
          <a:noFill/>
        </p:spPr>
        <p:txBody>
          <a:bodyPr wrap="square" rtlCol="0">
            <a:spAutoFit/>
          </a:bodyPr>
          <a:lstStyle/>
          <a:p>
            <a:pPr algn="r"/>
            <a:r>
              <a:rPr lang="en-US" sz="1600">
                <a:solidFill>
                  <a:srgbClr val="064473"/>
                </a:solidFill>
              </a:rPr>
              <a:t>May-23</a:t>
            </a:r>
          </a:p>
        </p:txBody>
      </p:sp>
      <p:sp>
        <p:nvSpPr>
          <p:cNvPr id="41" name="TextBox 40">
            <a:extLst>
              <a:ext uri="{FF2B5EF4-FFF2-40B4-BE49-F238E27FC236}">
                <a16:creationId xmlns:a16="http://schemas.microsoft.com/office/drawing/2014/main" id="{F11C46F0-BCB9-921A-B35F-83944B248823}"/>
              </a:ext>
            </a:extLst>
          </p:cNvPr>
          <p:cNvSpPr txBox="1"/>
          <p:nvPr/>
        </p:nvSpPr>
        <p:spPr>
          <a:xfrm>
            <a:off x="1483171" y="2434278"/>
            <a:ext cx="883212" cy="338554"/>
          </a:xfrm>
          <a:prstGeom prst="rect">
            <a:avLst/>
          </a:prstGeom>
          <a:noFill/>
        </p:spPr>
        <p:txBody>
          <a:bodyPr wrap="square" rtlCol="0">
            <a:spAutoFit/>
          </a:bodyPr>
          <a:lstStyle/>
          <a:p>
            <a:pPr algn="r"/>
            <a:r>
              <a:rPr lang="en-US" sz="1600">
                <a:solidFill>
                  <a:srgbClr val="064473"/>
                </a:solidFill>
              </a:rPr>
              <a:t>May-16</a:t>
            </a:r>
          </a:p>
        </p:txBody>
      </p:sp>
      <p:sp>
        <p:nvSpPr>
          <p:cNvPr id="42" name="TextBox 41">
            <a:extLst>
              <a:ext uri="{FF2B5EF4-FFF2-40B4-BE49-F238E27FC236}">
                <a16:creationId xmlns:a16="http://schemas.microsoft.com/office/drawing/2014/main" id="{BBA9C812-D69D-0761-D7D2-835F2AC948B5}"/>
              </a:ext>
            </a:extLst>
          </p:cNvPr>
          <p:cNvSpPr txBox="1"/>
          <p:nvPr/>
        </p:nvSpPr>
        <p:spPr>
          <a:xfrm>
            <a:off x="1483171" y="2881708"/>
            <a:ext cx="883212" cy="338554"/>
          </a:xfrm>
          <a:prstGeom prst="rect">
            <a:avLst/>
          </a:prstGeom>
          <a:noFill/>
        </p:spPr>
        <p:txBody>
          <a:bodyPr wrap="square" rtlCol="0">
            <a:spAutoFit/>
          </a:bodyPr>
          <a:lstStyle/>
          <a:p>
            <a:pPr algn="r"/>
            <a:r>
              <a:rPr lang="en-US" sz="1600">
                <a:solidFill>
                  <a:srgbClr val="064473"/>
                </a:solidFill>
              </a:rPr>
              <a:t>May-09</a:t>
            </a:r>
          </a:p>
        </p:txBody>
      </p:sp>
      <p:sp>
        <p:nvSpPr>
          <p:cNvPr id="43" name="TextBox 42">
            <a:extLst>
              <a:ext uri="{FF2B5EF4-FFF2-40B4-BE49-F238E27FC236}">
                <a16:creationId xmlns:a16="http://schemas.microsoft.com/office/drawing/2014/main" id="{FFC78918-C766-0C45-969F-5ECC7268E2B1}"/>
              </a:ext>
            </a:extLst>
          </p:cNvPr>
          <p:cNvSpPr txBox="1"/>
          <p:nvPr/>
        </p:nvSpPr>
        <p:spPr>
          <a:xfrm>
            <a:off x="1483170" y="3329138"/>
            <a:ext cx="883213" cy="338554"/>
          </a:xfrm>
          <a:prstGeom prst="rect">
            <a:avLst/>
          </a:prstGeom>
          <a:noFill/>
        </p:spPr>
        <p:txBody>
          <a:bodyPr wrap="square" rtlCol="0">
            <a:spAutoFit/>
          </a:bodyPr>
          <a:lstStyle/>
          <a:p>
            <a:pPr algn="r"/>
            <a:r>
              <a:rPr lang="en-US" sz="1600">
                <a:solidFill>
                  <a:srgbClr val="064473"/>
                </a:solidFill>
              </a:rPr>
              <a:t>May-02</a:t>
            </a:r>
          </a:p>
        </p:txBody>
      </p:sp>
      <p:sp>
        <p:nvSpPr>
          <p:cNvPr id="44" name="TextBox 43">
            <a:extLst>
              <a:ext uri="{FF2B5EF4-FFF2-40B4-BE49-F238E27FC236}">
                <a16:creationId xmlns:a16="http://schemas.microsoft.com/office/drawing/2014/main" id="{560AE235-7FE3-943B-5989-52ED6B8362FD}"/>
              </a:ext>
            </a:extLst>
          </p:cNvPr>
          <p:cNvSpPr txBox="1"/>
          <p:nvPr/>
        </p:nvSpPr>
        <p:spPr>
          <a:xfrm>
            <a:off x="1540883" y="3776568"/>
            <a:ext cx="825500" cy="338554"/>
          </a:xfrm>
          <a:prstGeom prst="rect">
            <a:avLst/>
          </a:prstGeom>
          <a:noFill/>
        </p:spPr>
        <p:txBody>
          <a:bodyPr wrap="square" rtlCol="0">
            <a:spAutoFit/>
          </a:bodyPr>
          <a:lstStyle/>
          <a:p>
            <a:pPr algn="r"/>
            <a:r>
              <a:rPr lang="en-US" sz="1600">
                <a:solidFill>
                  <a:srgbClr val="064473"/>
                </a:solidFill>
              </a:rPr>
              <a:t>Apr-25</a:t>
            </a:r>
          </a:p>
        </p:txBody>
      </p:sp>
      <p:sp>
        <p:nvSpPr>
          <p:cNvPr id="45" name="TextBox 44">
            <a:extLst>
              <a:ext uri="{FF2B5EF4-FFF2-40B4-BE49-F238E27FC236}">
                <a16:creationId xmlns:a16="http://schemas.microsoft.com/office/drawing/2014/main" id="{9C47A98C-20F8-4469-ACAA-B10A854FFA16}"/>
              </a:ext>
            </a:extLst>
          </p:cNvPr>
          <p:cNvSpPr txBox="1"/>
          <p:nvPr/>
        </p:nvSpPr>
        <p:spPr>
          <a:xfrm>
            <a:off x="1540883" y="4223998"/>
            <a:ext cx="825500" cy="338554"/>
          </a:xfrm>
          <a:prstGeom prst="rect">
            <a:avLst/>
          </a:prstGeom>
          <a:noFill/>
        </p:spPr>
        <p:txBody>
          <a:bodyPr wrap="square" rtlCol="0">
            <a:spAutoFit/>
          </a:bodyPr>
          <a:lstStyle/>
          <a:p>
            <a:pPr algn="r"/>
            <a:r>
              <a:rPr lang="en-US" sz="1600">
                <a:solidFill>
                  <a:srgbClr val="064473"/>
                </a:solidFill>
              </a:rPr>
              <a:t>Apr-18</a:t>
            </a:r>
          </a:p>
        </p:txBody>
      </p:sp>
      <p:sp>
        <p:nvSpPr>
          <p:cNvPr id="46" name="TextBox 45">
            <a:extLst>
              <a:ext uri="{FF2B5EF4-FFF2-40B4-BE49-F238E27FC236}">
                <a16:creationId xmlns:a16="http://schemas.microsoft.com/office/drawing/2014/main" id="{A6C0FFAB-7E18-C1E6-A65C-7F06432BFD46}"/>
              </a:ext>
            </a:extLst>
          </p:cNvPr>
          <p:cNvSpPr txBox="1"/>
          <p:nvPr/>
        </p:nvSpPr>
        <p:spPr>
          <a:xfrm>
            <a:off x="1540883" y="4671431"/>
            <a:ext cx="825500" cy="338554"/>
          </a:xfrm>
          <a:prstGeom prst="rect">
            <a:avLst/>
          </a:prstGeom>
          <a:noFill/>
        </p:spPr>
        <p:txBody>
          <a:bodyPr wrap="square" rtlCol="0">
            <a:spAutoFit/>
          </a:bodyPr>
          <a:lstStyle/>
          <a:p>
            <a:pPr algn="r"/>
            <a:r>
              <a:rPr lang="en-US" sz="1600">
                <a:solidFill>
                  <a:srgbClr val="064473"/>
                </a:solidFill>
              </a:rPr>
              <a:t>Mar-11</a:t>
            </a:r>
          </a:p>
        </p:txBody>
      </p:sp>
      <p:pic>
        <p:nvPicPr>
          <p:cNvPr id="47" name="Graphic 46" descr="Line graph comparing last spring and first fall freeze dates from 1900 to 2024, showing trends in freeze timing with spring dates in blue and fall dates in red. Trend lines are shown across 3 time-periods, 1900-2024, 1960-2024, and 1990-2024 calculated using decadal averages. Annual fluctuation is also shown across the entire time-period. Trends are increasing across all time-periods, with increasing slopes over time.">
            <a:extLst>
              <a:ext uri="{FF2B5EF4-FFF2-40B4-BE49-F238E27FC236}">
                <a16:creationId xmlns:a16="http://schemas.microsoft.com/office/drawing/2014/main" id="{003B51FC-BA66-7B8F-32EF-9B13FAC0025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66382" y="1141506"/>
            <a:ext cx="7715555" cy="3891840"/>
          </a:xfrm>
          <a:prstGeom prst="rect">
            <a:avLst/>
          </a:prstGeom>
        </p:spPr>
      </p:pic>
      <p:sp>
        <p:nvSpPr>
          <p:cNvPr id="48" name="Title 2">
            <a:extLst>
              <a:ext uri="{FF2B5EF4-FFF2-40B4-BE49-F238E27FC236}">
                <a16:creationId xmlns:a16="http://schemas.microsoft.com/office/drawing/2014/main" id="{1B3D7E6A-9775-420D-B8B1-10EA04CE9886}"/>
              </a:ext>
            </a:extLst>
          </p:cNvPr>
          <p:cNvSpPr txBox="1">
            <a:spLocks/>
          </p:cNvSpPr>
          <p:nvPr/>
        </p:nvSpPr>
        <p:spPr>
          <a:xfrm>
            <a:off x="388082" y="243156"/>
            <a:ext cx="11067003" cy="778075"/>
          </a:xfrm>
          <a:prstGeom prst="rect">
            <a:avLst/>
          </a:prstGeom>
        </p:spPr>
        <p:txBody>
          <a:bodyPr anchor="ctr">
            <a:normAutofit/>
          </a:bodyPr>
          <a:lstStyle>
            <a:lvl1pPr algn="l" defTabSz="914400" rtl="0" eaLnBrk="1" latinLnBrk="0" hangingPunct="1">
              <a:lnSpc>
                <a:spcPct val="90000"/>
              </a:lnSpc>
              <a:spcBef>
                <a:spcPct val="0"/>
              </a:spcBef>
              <a:buNone/>
              <a:defRPr sz="3600" b="1" i="0" kern="1200">
                <a:solidFill>
                  <a:srgbClr val="154734"/>
                </a:solidFill>
                <a:latin typeface="Lora SemiBold" pitchFamily="2" charset="77"/>
                <a:ea typeface="+mj-ea"/>
                <a:cs typeface="Times New Roman" panose="02020603050405020304" pitchFamily="18" charset="0"/>
              </a:defRPr>
            </a:lvl1pPr>
          </a:lstStyle>
          <a:p>
            <a:r>
              <a:rPr lang="en-US"/>
              <a:t>Figure 6-4 (Climate division-Southeastern)</a:t>
            </a:r>
          </a:p>
        </p:txBody>
      </p:sp>
    </p:spTree>
    <p:extLst>
      <p:ext uri="{BB962C8B-B14F-4D97-AF65-F5344CB8AC3E}">
        <p14:creationId xmlns:p14="http://schemas.microsoft.com/office/powerpoint/2010/main" val="799065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9A036-D9B0-FBB0-896A-02A73EB967D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1F3EDDC-F6EC-9995-E338-4FFD55471C41}"/>
              </a:ext>
            </a:extLst>
          </p:cNvPr>
          <p:cNvSpPr>
            <a:spLocks noGrp="1"/>
          </p:cNvSpPr>
          <p:nvPr>
            <p:ph type="title"/>
          </p:nvPr>
        </p:nvSpPr>
        <p:spPr>
          <a:xfrm>
            <a:off x="620429" y="401411"/>
            <a:ext cx="11067003" cy="778075"/>
          </a:xfrm>
        </p:spPr>
        <p:txBody>
          <a:bodyPr/>
          <a:lstStyle/>
          <a:p>
            <a:r>
              <a:rPr lang="en-US"/>
              <a:t>Figure 6-4</a:t>
            </a:r>
          </a:p>
        </p:txBody>
      </p:sp>
      <p:grpSp>
        <p:nvGrpSpPr>
          <p:cNvPr id="7" name="Group 6">
            <a:extLst>
              <a:ext uri="{FF2B5EF4-FFF2-40B4-BE49-F238E27FC236}">
                <a16:creationId xmlns:a16="http://schemas.microsoft.com/office/drawing/2014/main" id="{B2978A89-FE51-C58B-E054-056E44C5F8E0}"/>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85FEDFA6-3325-43E6-401E-3D55BF95CD88}"/>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1A054074-DA8C-8073-71CF-3FC2BC24AFDA}"/>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983EA22C-6F54-F740-F77F-011E54C32018}"/>
              </a:ext>
            </a:extLst>
          </p:cNvPr>
          <p:cNvPicPr>
            <a:picLocks noChangeAspect="1"/>
          </p:cNvPicPr>
          <p:nvPr/>
        </p:nvPicPr>
        <p:blipFill>
          <a:blip r:embed="rId3"/>
          <a:stretch>
            <a:fillRect/>
          </a:stretch>
        </p:blipFill>
        <p:spPr>
          <a:xfrm>
            <a:off x="10088563" y="6058472"/>
            <a:ext cx="1579678" cy="432242"/>
          </a:xfrm>
          <a:prstGeom prst="rect">
            <a:avLst/>
          </a:prstGeom>
        </p:spPr>
      </p:pic>
      <p:sp>
        <p:nvSpPr>
          <p:cNvPr id="2" name="TextBox 1">
            <a:extLst>
              <a:ext uri="{FF2B5EF4-FFF2-40B4-BE49-F238E27FC236}">
                <a16:creationId xmlns:a16="http://schemas.microsoft.com/office/drawing/2014/main" id="{C5525164-05F3-3195-75DA-4010741BF97D}"/>
              </a:ext>
            </a:extLst>
          </p:cNvPr>
          <p:cNvSpPr txBox="1"/>
          <p:nvPr/>
        </p:nvSpPr>
        <p:spPr>
          <a:xfrm>
            <a:off x="620429" y="1179486"/>
            <a:ext cx="11047812" cy="5391219"/>
          </a:xfrm>
          <a:prstGeom prst="rect">
            <a:avLst/>
          </a:prstGeom>
          <a:solidFill>
            <a:schemeClr val="bg1"/>
          </a:solidFill>
        </p:spPr>
        <p:txBody>
          <a:bodyPr wrap="square">
            <a:spAutoFit/>
          </a:bodyPr>
          <a:lstStyle/>
          <a:p>
            <a:pPr>
              <a:spcAft>
                <a:spcPts val="1000"/>
              </a:spcAft>
            </a:pPr>
            <a:r>
              <a:rPr lang="en-US" sz="2400" b="1" i="1"/>
              <a:t>Trends in first and last freeze dates in Vermont from 1900–2024. The last spring freeze date (left axis, blue lines) is trending earlier, and the first fall freeze (right axis, red lines) is trending later in Vermont. The straight lines highlight decadal trends where a linear regression for the average first spring freeze and last fall freeze date for each decade were plotted to highlight long-term trends. Decadal trendlines are plotted for the long-term (1900-2024), mid-term (1960-2024), and near-term (1990-2024). Statistically significant trends are marked with an asterisk in the legend at a 95% confidence level</a:t>
            </a:r>
          </a:p>
          <a:p>
            <a:r>
              <a:rPr lang="en-US"/>
              <a:t>Source: NOAA NECI (2026) </a:t>
            </a:r>
          </a:p>
          <a:p>
            <a:r>
              <a:rPr lang="en-US"/>
              <a:t>Note: Original analysis by Liliana </a:t>
            </a:r>
            <a:r>
              <a:rPr lang="en-US" err="1"/>
              <a:t>Bettolo</a:t>
            </a:r>
            <a:r>
              <a:rPr lang="en-US"/>
              <a:t> using the NOAA RCC ACIS dataset. Daily temperature data for 15 weather stations across Vermont (see </a:t>
            </a:r>
            <a:r>
              <a:rPr lang="en-US" u="sng">
                <a:hlinkClick r:id="rId4"/>
              </a:rPr>
              <a:t>Climate Change in Vermont 2.3</a:t>
            </a:r>
            <a:r>
              <a:rPr lang="en-US"/>
              <a:t>) was used to identify the last spring freeze and first fall freeze where minimum temperatures are 32°F (0°C) or below. The fluctuating blue and red lines represent annual first and last freeze dates from 1900–2024. The straight red and blue lines display linear regression trends. Considering most farmers in the state are interested in trends within their lifetime, both the mid-term (1960–2024; dotted red and blue lines), and the near-term (1990–2024; dashed red and blue lines) trends are highlighted in addition to the full-term trend (solid red and blue lines)</a:t>
            </a:r>
          </a:p>
        </p:txBody>
      </p:sp>
    </p:spTree>
    <p:extLst>
      <p:ext uri="{BB962C8B-B14F-4D97-AF65-F5344CB8AC3E}">
        <p14:creationId xmlns:p14="http://schemas.microsoft.com/office/powerpoint/2010/main" val="349586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18A2A-FEBD-1A5D-7D2F-D8C2569E393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F1832CB-15FD-F8CD-2E66-24DE25F644E0}"/>
              </a:ext>
            </a:extLst>
          </p:cNvPr>
          <p:cNvSpPr>
            <a:spLocks noGrp="1"/>
          </p:cNvSpPr>
          <p:nvPr>
            <p:ph type="title"/>
          </p:nvPr>
        </p:nvSpPr>
        <p:spPr/>
        <p:txBody>
          <a:bodyPr lIns="91440" tIns="45720" rIns="91440" bIns="45720" anchor="ctr">
            <a:normAutofit/>
          </a:bodyPr>
          <a:lstStyle/>
          <a:p>
            <a:r>
              <a:rPr lang="en-US">
                <a:latin typeface="Lora SemiBold"/>
                <a:cs typeface="Times New Roman"/>
              </a:rPr>
              <a:t>Figure 6-5</a:t>
            </a:r>
            <a:endParaRPr lang="en-US"/>
          </a:p>
        </p:txBody>
      </p:sp>
      <p:grpSp>
        <p:nvGrpSpPr>
          <p:cNvPr id="7" name="Group 6">
            <a:extLst>
              <a:ext uri="{FF2B5EF4-FFF2-40B4-BE49-F238E27FC236}">
                <a16:creationId xmlns:a16="http://schemas.microsoft.com/office/drawing/2014/main" id="{4A6CB8C4-C05C-E8AA-5856-8737920A63B5}"/>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01103C71-C6D6-A937-EB81-E6B6B5D33DC3}"/>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D257FDAB-2934-8446-5AF3-EC45A72FBB27}"/>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78BC59CC-9A9B-7A4B-4425-029F846F1167}"/>
              </a:ext>
            </a:extLst>
          </p:cNvPr>
          <p:cNvPicPr>
            <a:picLocks noChangeAspect="1"/>
          </p:cNvPicPr>
          <p:nvPr/>
        </p:nvPicPr>
        <p:blipFill>
          <a:blip r:embed="rId3"/>
          <a:stretch>
            <a:fillRect/>
          </a:stretch>
        </p:blipFill>
        <p:spPr>
          <a:xfrm>
            <a:off x="10088563" y="6058472"/>
            <a:ext cx="1579678" cy="432242"/>
          </a:xfrm>
          <a:prstGeom prst="rect">
            <a:avLst/>
          </a:prstGeom>
        </p:spPr>
      </p:pic>
      <p:pic>
        <p:nvPicPr>
          <p:cNvPr id="4" name="drawing" descr="Two maps of the state of Vermont are shown side by side, with the left side map displaying USDA plant hardiness zones in 2012 and the right showing the zones in 2023. Across the state, most areas have shifted one zone warmer, and the coldest zone in Northeastern Vermont has disappeared in 2025. Vermont also added a new warmest zone (yellow) in southeastern counties. ">
            <a:extLst>
              <a:ext uri="{FF2B5EF4-FFF2-40B4-BE49-F238E27FC236}">
                <a16:creationId xmlns:a16="http://schemas.microsoft.com/office/drawing/2014/main" id="{20933757-A558-0B88-D631-5CBF5DB1245A}"/>
              </a:ext>
            </a:extLst>
          </p:cNvPr>
          <p:cNvPicPr>
            <a:picLocks noChangeAspect="1"/>
          </p:cNvPicPr>
          <p:nvPr/>
        </p:nvPicPr>
        <p:blipFill rotWithShape="1">
          <a:blip r:embed="rId4">
            <a:extLst>
              <a:ext uri="{28A0092B-C50C-407E-A947-70E740481C1C}">
                <a14:useLocalDpi xmlns:a14="http://schemas.microsoft.com/office/drawing/2010/main"/>
              </a:ext>
            </a:extLst>
          </a:blip>
          <a:srcRect l="997" t="1647" r="997" b="1227"/>
          <a:stretch>
            <a:fillRect/>
          </a:stretch>
        </p:blipFill>
        <p:spPr bwMode="auto">
          <a:xfrm>
            <a:off x="5581650" y="1168301"/>
            <a:ext cx="6351871" cy="4903102"/>
          </a:xfrm>
          <a:prstGeom prst="rect">
            <a:avLst/>
          </a:prstGeom>
          <a:ln>
            <a:noFill/>
          </a:ln>
          <a:extLst>
            <a:ext uri="{53640926-AAD7-44D8-BBD7-CCE9431645EC}">
              <a14:shadowObscured xmlns:a14="http://schemas.microsoft.com/office/drawing/2010/main"/>
            </a:ext>
          </a:extLst>
        </p:spPr>
      </p:pic>
      <p:sp>
        <p:nvSpPr>
          <p:cNvPr id="9" name="TextBox 8">
            <a:extLst>
              <a:ext uri="{FF2B5EF4-FFF2-40B4-BE49-F238E27FC236}">
                <a16:creationId xmlns:a16="http://schemas.microsoft.com/office/drawing/2014/main" id="{3DFC76B5-E921-B5AA-5EA6-5F3659411FC7}"/>
              </a:ext>
            </a:extLst>
          </p:cNvPr>
          <p:cNvSpPr txBox="1"/>
          <p:nvPr/>
        </p:nvSpPr>
        <p:spPr>
          <a:xfrm>
            <a:off x="620429" y="1676734"/>
            <a:ext cx="4827871" cy="4155689"/>
          </a:xfrm>
          <a:prstGeom prst="rect">
            <a:avLst/>
          </a:prstGeom>
          <a:noFill/>
        </p:spPr>
        <p:txBody>
          <a:bodyPr wrap="square">
            <a:spAutoFit/>
          </a:bodyPr>
          <a:lstStyle/>
          <a:p>
            <a:pPr marL="0" marR="0">
              <a:lnSpc>
                <a:spcPct val="115000"/>
              </a:lnSpc>
              <a:spcAft>
                <a:spcPts val="1000"/>
              </a:spcAft>
              <a:buNone/>
            </a:pPr>
            <a:r>
              <a:rPr lang="en-US" sz="2000" b="1" i="1">
                <a:solidFill>
                  <a:srgbClr val="154734"/>
                </a:solidFill>
                <a:effectLst/>
                <a:latin typeface="Aptos" panose="020B0004020202020204" pitchFamily="34" charset="0"/>
                <a:ea typeface="Times New Roman" panose="02020603050405020304" pitchFamily="18" charset="0"/>
                <a:cs typeface="Times New Roman" panose="02020603050405020304" pitchFamily="18" charset="0"/>
              </a:rPr>
              <a:t>USDA Plant Hardiness Zones in Vermont in 2012 (based on data from1976–2005) and 2023 (based on data from 1991–2020). In 2023, most of Vermont was classified as a warmer zone, the coldest zone classification (zone 3b) was no longer applicable, and a new warmest zone (zone 6a) was added in the southeast </a:t>
            </a:r>
          </a:p>
          <a:p>
            <a:pPr marL="0" marR="0">
              <a:spcAft>
                <a:spcPts val="1000"/>
              </a:spcAft>
              <a:buNone/>
            </a:pPr>
            <a:r>
              <a:rPr lang="en-US">
                <a:effectLst/>
                <a:latin typeface="Aptos" panose="020B0004020202020204" pitchFamily="34" charset="0"/>
                <a:ea typeface="Times New Roman" panose="02020603050405020304" pitchFamily="18" charset="0"/>
                <a:cs typeface="Times New Roman" panose="02020603050405020304" pitchFamily="18" charset="0"/>
              </a:rPr>
              <a:t>Source: Daly et al. (2012)</a:t>
            </a:r>
          </a:p>
          <a:p>
            <a:pPr marL="0" marR="0">
              <a:spcAft>
                <a:spcPts val="1000"/>
              </a:spcAft>
              <a:buNone/>
            </a:pPr>
            <a:r>
              <a:rPr lang="en-US">
                <a:effectLst/>
                <a:latin typeface="Aptos" panose="020B0004020202020204" pitchFamily="34" charset="0"/>
                <a:ea typeface="Times New Roman" panose="02020603050405020304" pitchFamily="18" charset="0"/>
                <a:cs typeface="Times New Roman" panose="02020603050405020304" pitchFamily="18" charset="0"/>
              </a:rPr>
              <a:t>Note: Visualization by Hannah C. Turner</a:t>
            </a:r>
          </a:p>
        </p:txBody>
      </p:sp>
    </p:spTree>
    <p:extLst>
      <p:ext uri="{BB962C8B-B14F-4D97-AF65-F5344CB8AC3E}">
        <p14:creationId xmlns:p14="http://schemas.microsoft.com/office/powerpoint/2010/main" val="3289705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F0AB3-629C-51E0-8B02-107A4CC66A3B}"/>
            </a:ext>
          </a:extLst>
        </p:cNvPr>
        <p:cNvGrpSpPr/>
        <p:nvPr/>
      </p:nvGrpSpPr>
      <p:grpSpPr>
        <a:xfrm>
          <a:off x="0" y="0"/>
          <a:ext cx="0" cy="0"/>
          <a:chOff x="0" y="0"/>
          <a:chExt cx="0" cy="0"/>
        </a:xfrm>
      </p:grpSpPr>
      <p:pic>
        <p:nvPicPr>
          <p:cNvPr id="2" name="Picture 1" descr="A bar graph showing cumulative precipitation in the preceding 21 days before the last spring frost and a corresponding trendline of when the last spring frost is expected to occur between the years 1980-2100. Cumulative precipitation is shown to experience more regular, high precipitation levels, though annual fluctuations still occur. Meanwhile the last spring frost fluctuates annually but trends toward earlier dates in the future.">
            <a:extLst>
              <a:ext uri="{FF2B5EF4-FFF2-40B4-BE49-F238E27FC236}">
                <a16:creationId xmlns:a16="http://schemas.microsoft.com/office/drawing/2014/main" id="{D24E2F8F-F418-9504-BCE7-F265BEBEDC8F}"/>
              </a:ext>
            </a:extLst>
          </p:cNvPr>
          <p:cNvPicPr>
            <a:picLocks noChangeAspect="1"/>
          </p:cNvPicPr>
          <p:nvPr/>
        </p:nvPicPr>
        <p:blipFill>
          <a:blip r:embed="rId3"/>
          <a:stretch>
            <a:fillRect/>
          </a:stretch>
        </p:blipFill>
        <p:spPr>
          <a:xfrm>
            <a:off x="2246125" y="542063"/>
            <a:ext cx="9720609" cy="2809214"/>
          </a:xfrm>
          <a:prstGeom prst="rect">
            <a:avLst/>
          </a:prstGeom>
        </p:spPr>
      </p:pic>
      <p:sp>
        <p:nvSpPr>
          <p:cNvPr id="3" name="Title 2">
            <a:extLst>
              <a:ext uri="{FF2B5EF4-FFF2-40B4-BE49-F238E27FC236}">
                <a16:creationId xmlns:a16="http://schemas.microsoft.com/office/drawing/2014/main" id="{29B26598-0CD4-3410-A642-20E1D7F73A37}"/>
              </a:ext>
            </a:extLst>
          </p:cNvPr>
          <p:cNvSpPr>
            <a:spLocks noGrp="1"/>
          </p:cNvSpPr>
          <p:nvPr>
            <p:ph type="title"/>
          </p:nvPr>
        </p:nvSpPr>
        <p:spPr>
          <a:xfrm>
            <a:off x="389805" y="459915"/>
            <a:ext cx="11067003" cy="778075"/>
          </a:xfrm>
        </p:spPr>
        <p:txBody>
          <a:bodyPr lIns="91440" tIns="45720" rIns="91440" bIns="45720" anchor="ctr">
            <a:normAutofit/>
          </a:bodyPr>
          <a:lstStyle/>
          <a:p>
            <a:r>
              <a:rPr lang="en-US">
                <a:latin typeface="Lora SemiBold"/>
                <a:cs typeface="Times New Roman"/>
              </a:rPr>
              <a:t>Figure 6-6</a:t>
            </a:r>
            <a:endParaRPr lang="en-US"/>
          </a:p>
        </p:txBody>
      </p:sp>
      <p:grpSp>
        <p:nvGrpSpPr>
          <p:cNvPr id="7" name="Group 6">
            <a:extLst>
              <a:ext uri="{FF2B5EF4-FFF2-40B4-BE49-F238E27FC236}">
                <a16:creationId xmlns:a16="http://schemas.microsoft.com/office/drawing/2014/main" id="{090C4DDD-9C49-582B-7FAC-9BC411910CFE}"/>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649817CF-EFE0-63C1-A98E-4D96135FFD44}"/>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29116501-6936-5485-512D-0378A9B68452}"/>
                </a:ext>
              </a:extLst>
            </p:cNvPr>
            <p:cNvPicPr>
              <a:picLocks noChangeAspect="1"/>
            </p:cNvPicPr>
            <p:nvPr/>
          </p:nvPicPr>
          <p:blipFill>
            <a:blip r:embed="rId4"/>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395F3B86-0E76-5E28-1C69-A063BD9CE3DC}"/>
              </a:ext>
            </a:extLst>
          </p:cNvPr>
          <p:cNvPicPr>
            <a:picLocks noChangeAspect="1"/>
          </p:cNvPicPr>
          <p:nvPr/>
        </p:nvPicPr>
        <p:blipFill>
          <a:blip r:embed="rId5"/>
          <a:stretch>
            <a:fillRect/>
          </a:stretch>
        </p:blipFill>
        <p:spPr>
          <a:xfrm>
            <a:off x="10088563" y="6058472"/>
            <a:ext cx="1579678" cy="432242"/>
          </a:xfrm>
          <a:prstGeom prst="rect">
            <a:avLst/>
          </a:prstGeom>
        </p:spPr>
      </p:pic>
      <p:sp>
        <p:nvSpPr>
          <p:cNvPr id="9" name="TextBox 8">
            <a:extLst>
              <a:ext uri="{FF2B5EF4-FFF2-40B4-BE49-F238E27FC236}">
                <a16:creationId xmlns:a16="http://schemas.microsoft.com/office/drawing/2014/main" id="{5F548AED-72E3-9BFA-74C4-581AC6F98379}"/>
              </a:ext>
            </a:extLst>
          </p:cNvPr>
          <p:cNvSpPr txBox="1"/>
          <p:nvPr/>
        </p:nvSpPr>
        <p:spPr>
          <a:xfrm>
            <a:off x="620427" y="3470672"/>
            <a:ext cx="11067003" cy="2423164"/>
          </a:xfrm>
          <a:prstGeom prst="rect">
            <a:avLst/>
          </a:prstGeom>
          <a:solidFill>
            <a:schemeClr val="bg1"/>
          </a:solidFill>
        </p:spPr>
        <p:txBody>
          <a:bodyPr wrap="square">
            <a:spAutoFit/>
          </a:bodyPr>
          <a:lstStyle/>
          <a:p>
            <a:pPr marL="0" marR="0">
              <a:lnSpc>
                <a:spcPct val="115000"/>
              </a:lnSpc>
              <a:spcAft>
                <a:spcPts val="1000"/>
              </a:spcAft>
              <a:buNone/>
            </a:pPr>
            <a:r>
              <a:rPr lang="en-US" b="1" i="1" dirty="0">
                <a:solidFill>
                  <a:srgbClr val="154734"/>
                </a:solidFill>
                <a:effectLst/>
                <a:latin typeface="Aptos" panose="020B0004020202020204" pitchFamily="34" charset="0"/>
                <a:ea typeface="Times New Roman" panose="02020603050405020304" pitchFamily="18" charset="0"/>
                <a:cs typeface="Times New Roman" panose="02020603050405020304" pitchFamily="18" charset="0"/>
              </a:rPr>
              <a:t>Projected increase in precipitation for the 21 days prior to the last spring frost in Burlington, VT, through 2100. Earlier last spring frost (black line) with precipitation in the preceding 21 days (green bars) shows an increase in rainfall, which can limit field access and delay planting as farmers strive to protect soil health</a:t>
            </a:r>
          </a:p>
          <a:p>
            <a:pPr marL="0" marR="0">
              <a:lnSpc>
                <a:spcPct val="115000"/>
              </a:lnSpc>
              <a:spcAft>
                <a:spcPts val="1000"/>
              </a:spcAft>
              <a:buNone/>
            </a:pPr>
            <a:r>
              <a:rPr lang="en-US" sz="1600" dirty="0">
                <a:effectLst/>
                <a:latin typeface="Aptos" panose="020B0004020202020204" pitchFamily="34" charset="0"/>
                <a:ea typeface="Times New Roman" panose="02020603050405020304" pitchFamily="18" charset="0"/>
                <a:cs typeface="Times New Roman" panose="02020603050405020304" pitchFamily="18" charset="0"/>
              </a:rPr>
              <a:t>Source: Adapted from Wolfe et al. (2018)</a:t>
            </a:r>
          </a:p>
          <a:p>
            <a:pPr marL="0" marR="0">
              <a:lnSpc>
                <a:spcPct val="115000"/>
              </a:lnSpc>
              <a:spcAft>
                <a:spcPts val="1000"/>
              </a:spcAft>
              <a:buNone/>
            </a:pPr>
            <a:r>
              <a:rPr lang="en-US" sz="1600" dirty="0">
                <a:effectLst/>
                <a:latin typeface="Aptos" panose="020B0004020202020204" pitchFamily="34" charset="0"/>
                <a:ea typeface="Times New Roman" panose="02020603050405020304" pitchFamily="18" charset="0"/>
                <a:cs typeface="Times New Roman" panose="02020603050405020304" pitchFamily="18" charset="0"/>
              </a:rPr>
              <a:t>Note: Projections on the impacts on climate change on temperature and precipitation are based on the Coupled Model Intercomparison Project Phase and downscaled to the Northeast U.S. Simulations of historical and future conditions in the 1979–2099 time period were based on a high emissions scenario</a:t>
            </a:r>
          </a:p>
        </p:txBody>
      </p:sp>
    </p:spTree>
    <p:extLst>
      <p:ext uri="{BB962C8B-B14F-4D97-AF65-F5344CB8AC3E}">
        <p14:creationId xmlns:p14="http://schemas.microsoft.com/office/powerpoint/2010/main" val="3682333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1FCAF-B103-5F6C-52AD-9127377B33C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30ACFA5-5989-89F2-F69B-A250E204C1C5}"/>
              </a:ext>
            </a:extLst>
          </p:cNvPr>
          <p:cNvSpPr>
            <a:spLocks noGrp="1"/>
          </p:cNvSpPr>
          <p:nvPr>
            <p:ph type="title"/>
          </p:nvPr>
        </p:nvSpPr>
        <p:spPr>
          <a:xfrm>
            <a:off x="620429" y="504581"/>
            <a:ext cx="11067003" cy="778075"/>
          </a:xfrm>
        </p:spPr>
        <p:txBody>
          <a:bodyPr>
            <a:normAutofit fontScale="90000"/>
          </a:bodyPr>
          <a:lstStyle/>
          <a:p>
            <a:r>
              <a:rPr lang="en-US" i="1"/>
              <a:t>Table 6-1 Climate impacts, adaptation and resilience strategies across agricultural sectors</a:t>
            </a:r>
          </a:p>
        </p:txBody>
      </p:sp>
      <p:grpSp>
        <p:nvGrpSpPr>
          <p:cNvPr id="7" name="Group 6">
            <a:extLst>
              <a:ext uri="{FF2B5EF4-FFF2-40B4-BE49-F238E27FC236}">
                <a16:creationId xmlns:a16="http://schemas.microsoft.com/office/drawing/2014/main" id="{5D4F72CC-E942-1A8A-F394-6980E11241F1}"/>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F89C1A43-CB8A-880E-F9CF-AC1329BC7EA2}"/>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80EB615B-2D59-FE19-A3BF-E3A72F5D3589}"/>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5B668746-0845-D771-83B9-10784D62837D}"/>
              </a:ext>
            </a:extLst>
          </p:cNvPr>
          <p:cNvPicPr>
            <a:picLocks noChangeAspect="1"/>
          </p:cNvPicPr>
          <p:nvPr/>
        </p:nvPicPr>
        <p:blipFill>
          <a:blip r:embed="rId3"/>
          <a:stretch>
            <a:fillRect/>
          </a:stretch>
        </p:blipFill>
        <p:spPr>
          <a:xfrm>
            <a:off x="10088563" y="6058472"/>
            <a:ext cx="1579678" cy="432242"/>
          </a:xfrm>
          <a:prstGeom prst="rect">
            <a:avLst/>
          </a:prstGeom>
        </p:spPr>
      </p:pic>
      <p:graphicFrame>
        <p:nvGraphicFramePr>
          <p:cNvPr id="9" name="Table 8">
            <a:extLst>
              <a:ext uri="{FF2B5EF4-FFF2-40B4-BE49-F238E27FC236}">
                <a16:creationId xmlns:a16="http://schemas.microsoft.com/office/drawing/2014/main" id="{65E6C521-7349-2F1E-6BDE-2567E71AF455}"/>
              </a:ext>
            </a:extLst>
          </p:cNvPr>
          <p:cNvGraphicFramePr>
            <a:graphicFrameLocks noGrp="1"/>
          </p:cNvGraphicFramePr>
          <p:nvPr>
            <p:extLst>
              <p:ext uri="{D42A27DB-BD31-4B8C-83A1-F6EECF244321}">
                <p14:modId xmlns:p14="http://schemas.microsoft.com/office/powerpoint/2010/main" val="1789275530"/>
              </p:ext>
            </p:extLst>
          </p:nvPr>
        </p:nvGraphicFramePr>
        <p:xfrm>
          <a:off x="678263" y="1384652"/>
          <a:ext cx="10989977" cy="5184542"/>
        </p:xfrm>
        <a:graphic>
          <a:graphicData uri="http://schemas.openxmlformats.org/drawingml/2006/table">
            <a:tbl>
              <a:tblPr firstRow="1" firstCol="1" bandRow="1"/>
              <a:tblGrid>
                <a:gridCol w="1794401">
                  <a:extLst>
                    <a:ext uri="{9D8B030D-6E8A-4147-A177-3AD203B41FA5}">
                      <a16:colId xmlns:a16="http://schemas.microsoft.com/office/drawing/2014/main" val="367076516"/>
                    </a:ext>
                  </a:extLst>
                </a:gridCol>
                <a:gridCol w="4235965">
                  <a:extLst>
                    <a:ext uri="{9D8B030D-6E8A-4147-A177-3AD203B41FA5}">
                      <a16:colId xmlns:a16="http://schemas.microsoft.com/office/drawing/2014/main" val="2206097293"/>
                    </a:ext>
                  </a:extLst>
                </a:gridCol>
                <a:gridCol w="4959611">
                  <a:extLst>
                    <a:ext uri="{9D8B030D-6E8A-4147-A177-3AD203B41FA5}">
                      <a16:colId xmlns:a16="http://schemas.microsoft.com/office/drawing/2014/main" val="1220886913"/>
                    </a:ext>
                  </a:extLst>
                </a:gridCol>
              </a:tblGrid>
              <a:tr h="328062">
                <a:tc>
                  <a:txBody>
                    <a:bodyPr/>
                    <a:lstStyle/>
                    <a:p>
                      <a:pPr marL="0" marR="0" algn="l">
                        <a:lnSpc>
                          <a:spcPct val="115000"/>
                        </a:lnSpc>
                        <a:spcAft>
                          <a:spcPts val="800"/>
                        </a:spcAft>
                        <a:buNone/>
                      </a:pPr>
                      <a:r>
                        <a:rPr lang="en-US" sz="1600" b="1">
                          <a:effectLst/>
                          <a:latin typeface="Aptos" panose="020B0004020202020204" pitchFamily="34" charset="0"/>
                          <a:ea typeface="MS Mincho" panose="02020609040205080304" pitchFamily="49" charset="-128"/>
                          <a:cs typeface="Arial" panose="020B0604020202020204" pitchFamily="34" charset="0"/>
                        </a:rPr>
                        <a:t> </a:t>
                      </a:r>
                      <a:endParaRPr lang="en-US" sz="1600">
                        <a:effectLst/>
                        <a:latin typeface="Aptos" panose="020B0004020202020204" pitchFamily="34" charset="0"/>
                        <a:ea typeface="MS Mincho" panose="02020609040205080304" pitchFamily="49" charset="-128"/>
                        <a:cs typeface="Arial" panose="020B0604020202020204" pitchFamily="34" charset="0"/>
                      </a:endParaRPr>
                    </a:p>
                  </a:txBody>
                  <a:tcPr marL="63839" marR="63839"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600" b="1">
                          <a:solidFill>
                            <a:srgbClr val="0E2841"/>
                          </a:solidFill>
                          <a:effectLst/>
                          <a:latin typeface="Aptos" panose="020B0004020202020204" pitchFamily="34" charset="0"/>
                          <a:ea typeface="Abadi" panose="020B0604020104020204" pitchFamily="34" charset="0"/>
                          <a:cs typeface="Abadi" panose="020B0604020104020204" pitchFamily="34" charset="0"/>
                        </a:rPr>
                        <a:t>Climate Impacts</a:t>
                      </a:r>
                      <a:endParaRPr lang="en-US" sz="1600">
                        <a:effectLst/>
                        <a:latin typeface="Aptos" panose="020B0004020202020204" pitchFamily="34" charset="0"/>
                        <a:ea typeface="MS Mincho" panose="02020609040205080304" pitchFamily="49" charset="-128"/>
                        <a:cs typeface="Arial" panose="020B0604020202020204" pitchFamily="34" charset="0"/>
                      </a:endParaRPr>
                    </a:p>
                  </a:txBody>
                  <a:tcPr marL="63839" marR="638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600" b="1">
                          <a:solidFill>
                            <a:srgbClr val="0E2841"/>
                          </a:solidFill>
                          <a:effectLst/>
                          <a:latin typeface="Aptos" panose="020B0004020202020204" pitchFamily="34" charset="0"/>
                          <a:ea typeface="Abadi" panose="020B0604020104020204" pitchFamily="34" charset="0"/>
                          <a:cs typeface="Abadi" panose="020B0604020104020204" pitchFamily="34" charset="0"/>
                        </a:rPr>
                        <a:t>Adaptation &amp; Resilience</a:t>
                      </a:r>
                      <a:endParaRPr lang="en-US" sz="1600">
                        <a:effectLst/>
                        <a:latin typeface="Aptos" panose="020B0004020202020204" pitchFamily="34" charset="0"/>
                        <a:ea typeface="MS Mincho" panose="02020609040205080304" pitchFamily="49" charset="-128"/>
                        <a:cs typeface="Arial" panose="020B0604020202020204" pitchFamily="34" charset="0"/>
                      </a:endParaRPr>
                    </a:p>
                  </a:txBody>
                  <a:tcPr marL="63839" marR="6383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8121976"/>
                  </a:ext>
                </a:extLst>
              </a:tr>
              <a:tr h="1248407">
                <a:tc>
                  <a:txBody>
                    <a:bodyPr/>
                    <a:lstStyle/>
                    <a:p>
                      <a:pPr marL="0" marR="0" algn="l">
                        <a:lnSpc>
                          <a:spcPct val="115000"/>
                        </a:lnSpc>
                        <a:spcAft>
                          <a:spcPts val="800"/>
                        </a:spcAft>
                        <a:buNone/>
                      </a:pPr>
                      <a:r>
                        <a:rPr lang="en-US" sz="1600" b="1">
                          <a:solidFill>
                            <a:srgbClr val="000000"/>
                          </a:solidFill>
                          <a:effectLst/>
                          <a:latin typeface="Aptos" panose="020B0004020202020204" pitchFamily="34" charset="0"/>
                          <a:ea typeface="Abadi" panose="020B0604020104020204" pitchFamily="34" charset="0"/>
                          <a:cs typeface="Abadi" panose="020B0604020104020204" pitchFamily="34" charset="0"/>
                        </a:rPr>
                        <a:t>Excess Moisture, Flooding &amp; Wet Soils</a:t>
                      </a:r>
                      <a:endParaRPr lang="en-US" sz="1600">
                        <a:effectLst/>
                        <a:latin typeface="Aptos" panose="020B0004020202020204" pitchFamily="34" charset="0"/>
                        <a:ea typeface="MS Mincho" panose="02020609040205080304" pitchFamily="49" charset="-128"/>
                        <a:cs typeface="Arial" panose="020B0604020202020204" pitchFamily="34" charset="0"/>
                      </a:endParaRPr>
                    </a:p>
                  </a:txBody>
                  <a:tcPr marL="63839" marR="6383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164465" marR="0" indent="-17145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-Delayed planting and harvest</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4465" marR="0" indent="-17145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-Fewer workable field days</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4465" marR="0" indent="-17145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-Increased erosion, nutrient losses, compaction</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4465" marR="0" indent="-17145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-Crop damage and losses</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4465" marR="0" indent="-17145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-Increased disease pressure</a:t>
                      </a:r>
                      <a:endParaRPr lang="en-US" sz="1600">
                        <a:effectLst/>
                        <a:latin typeface="Aptos" panose="020B0004020202020204" pitchFamily="34" charset="0"/>
                        <a:ea typeface="MS Mincho" panose="02020609040205080304" pitchFamily="49" charset="-128"/>
                        <a:cs typeface="Arial" panose="020B0604020202020204" pitchFamily="34" charset="0"/>
                      </a:endParaRPr>
                    </a:p>
                  </a:txBody>
                  <a:tcPr marL="63839" marR="63839"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161925" marR="0" indent="-161925">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-Tile drainage, surface grading, field ditching</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1925" marR="0" indent="-161925">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-Riparian buffers</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1925" marR="0" indent="-161925">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-Shift production to less flood-prone fields</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1925" marR="0" indent="-161925">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-Convert marginal acres to perennial cover</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1925" marR="0" indent="-161925">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-Plan crop placement based on flood risk</a:t>
                      </a:r>
                      <a:endParaRPr lang="en-US" sz="1600">
                        <a:effectLst/>
                        <a:latin typeface="Aptos" panose="020B0004020202020204" pitchFamily="34" charset="0"/>
                        <a:ea typeface="MS Mincho" panose="02020609040205080304" pitchFamily="49" charset="-128"/>
                        <a:cs typeface="Arial" panose="020B0604020202020204" pitchFamily="34" charset="0"/>
                      </a:endParaRPr>
                    </a:p>
                  </a:txBody>
                  <a:tcPr marL="63839" marR="63839"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220463590"/>
                  </a:ext>
                </a:extLst>
              </a:tr>
              <a:tr h="468153">
                <a:tc>
                  <a:txBody>
                    <a:bodyPr/>
                    <a:lstStyle/>
                    <a:p>
                      <a:pPr marL="0" marR="0" algn="l">
                        <a:lnSpc>
                          <a:spcPct val="115000"/>
                        </a:lnSpc>
                        <a:spcAft>
                          <a:spcPts val="800"/>
                        </a:spcAft>
                        <a:buNone/>
                      </a:pPr>
                      <a:r>
                        <a:rPr lang="en-US" sz="1600" b="1">
                          <a:solidFill>
                            <a:srgbClr val="000000"/>
                          </a:solidFill>
                          <a:effectLst/>
                          <a:latin typeface="Aptos" panose="020B0004020202020204" pitchFamily="34" charset="0"/>
                          <a:ea typeface="Abadi" panose="020B0604020104020204" pitchFamily="34" charset="0"/>
                          <a:cs typeface="Abadi" panose="020B0604020104020204" pitchFamily="34" charset="0"/>
                        </a:rPr>
                        <a:t>Drought &amp; Water Stress</a:t>
                      </a:r>
                      <a:endParaRPr lang="en-US" sz="1600">
                        <a:effectLst/>
                        <a:latin typeface="Aptos" panose="020B0004020202020204" pitchFamily="34" charset="0"/>
                        <a:ea typeface="MS Mincho" panose="02020609040205080304" pitchFamily="49" charset="-128"/>
                        <a:cs typeface="Arial" panose="020B0604020202020204" pitchFamily="34" charset="0"/>
                      </a:endParaRPr>
                    </a:p>
                  </a:txBody>
                  <a:tcPr marL="63839" marR="63839" marT="0" marB="0" anchor="ctr">
                    <a:lnL>
                      <a:noFill/>
                    </a:lnL>
                    <a:lnR>
                      <a:noFill/>
                    </a:lnR>
                    <a:lnT>
                      <a:noFill/>
                    </a:lnT>
                    <a:lnB>
                      <a:noFill/>
                    </a:lnB>
                    <a:solidFill>
                      <a:srgbClr val="FFFFFF"/>
                    </a:solidFill>
                  </a:tcPr>
                </a:tc>
                <a:tc>
                  <a:txBody>
                    <a:bodyPr/>
                    <a:lstStyle/>
                    <a:p>
                      <a:pPr marL="164465" marR="0" indent="-17145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-Increased plant water stress</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4465" marR="0" indent="-17145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-Reduced crop and forage quality</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4465" marR="0" indent="-17145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-Unreliable water availability</a:t>
                      </a:r>
                      <a:endParaRPr lang="en-US" sz="1600">
                        <a:effectLst/>
                        <a:latin typeface="Aptos" panose="020B0004020202020204" pitchFamily="34" charset="0"/>
                        <a:ea typeface="MS Mincho" panose="02020609040205080304" pitchFamily="49" charset="-128"/>
                        <a:cs typeface="Arial" panose="020B0604020202020204" pitchFamily="34" charset="0"/>
                      </a:endParaRPr>
                    </a:p>
                  </a:txBody>
                  <a:tcPr marL="63839" marR="63839" marT="0" marB="0">
                    <a:lnL>
                      <a:noFill/>
                    </a:lnL>
                    <a:lnR>
                      <a:noFill/>
                    </a:lnR>
                    <a:lnT>
                      <a:noFill/>
                    </a:lnT>
                    <a:lnB>
                      <a:noFill/>
                    </a:lnB>
                    <a:solidFill>
                      <a:srgbClr val="FFFFFF"/>
                    </a:solidFill>
                  </a:tcPr>
                </a:tc>
                <a:tc>
                  <a:txBody>
                    <a:bodyPr/>
                    <a:lstStyle/>
                    <a:p>
                      <a:pPr marL="161925" marR="0" indent="-161925">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-Expand irrigation capacity and efficiency (e.g., drip irrigation for vegetables)</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1925" marR="0" indent="-161925">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-Collect and store excess rainfall</a:t>
                      </a:r>
                      <a:endParaRPr lang="en-US" sz="1600">
                        <a:effectLst/>
                        <a:latin typeface="Aptos" panose="020B0004020202020204" pitchFamily="34" charset="0"/>
                        <a:ea typeface="MS Mincho" panose="02020609040205080304" pitchFamily="49" charset="-128"/>
                        <a:cs typeface="Arial" panose="020B0604020202020204" pitchFamily="34" charset="0"/>
                      </a:endParaRPr>
                    </a:p>
                  </a:txBody>
                  <a:tcPr marL="63839" marR="63839" marT="0" marB="0">
                    <a:lnL>
                      <a:noFill/>
                    </a:lnL>
                    <a:lnR>
                      <a:noFill/>
                    </a:lnR>
                    <a:lnT>
                      <a:noFill/>
                    </a:lnT>
                    <a:lnB>
                      <a:noFill/>
                    </a:lnB>
                    <a:solidFill>
                      <a:srgbClr val="FFFFFF"/>
                    </a:solidFill>
                  </a:tcPr>
                </a:tc>
                <a:extLst>
                  <a:ext uri="{0D108BD9-81ED-4DB2-BD59-A6C34878D82A}">
                    <a16:rowId xmlns:a16="http://schemas.microsoft.com/office/drawing/2014/main" val="1580478682"/>
                  </a:ext>
                </a:extLst>
              </a:tr>
              <a:tr h="1404458">
                <a:tc>
                  <a:txBody>
                    <a:bodyPr/>
                    <a:lstStyle/>
                    <a:p>
                      <a:pPr marL="0" marR="0" algn="l">
                        <a:lnSpc>
                          <a:spcPct val="115000"/>
                        </a:lnSpc>
                        <a:spcAft>
                          <a:spcPts val="800"/>
                        </a:spcAft>
                        <a:buNone/>
                      </a:pPr>
                      <a:r>
                        <a:rPr lang="en-US" sz="1600" b="1">
                          <a:solidFill>
                            <a:srgbClr val="000000"/>
                          </a:solidFill>
                          <a:effectLst/>
                          <a:latin typeface="Aptos" panose="020B0004020202020204" pitchFamily="34" charset="0"/>
                          <a:ea typeface="Abadi" panose="020B0604020104020204" pitchFamily="34" charset="0"/>
                          <a:cs typeface="Abadi" panose="020B0604020104020204" pitchFamily="34" charset="0"/>
                        </a:rPr>
                        <a:t>Warming &amp; Heat Stress</a:t>
                      </a:r>
                      <a:endParaRPr lang="en-US" sz="1600">
                        <a:effectLst/>
                        <a:latin typeface="Aptos" panose="020B0004020202020204" pitchFamily="34" charset="0"/>
                        <a:ea typeface="MS Mincho" panose="02020609040205080304" pitchFamily="49" charset="-128"/>
                        <a:cs typeface="Arial" panose="020B0604020202020204" pitchFamily="34" charset="0"/>
                      </a:endParaRPr>
                    </a:p>
                  </a:txBody>
                  <a:tcPr marL="63839" marR="6383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164465" marR="0" indent="-17145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-Heat stress in livestock</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4465" marR="0" indent="-17145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-Reduced milk production and calving rates</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4465" marR="0" indent="-17145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-Reduced crop quality in cool season crops</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4465" marR="0" indent="-17145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-Greater weed and pest pressure</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4465" marR="0" indent="-17145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-Earlier start to maple sugaring</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4465" marR="0" indent="-171450">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-Earlier bud break and vulnerability to frost</a:t>
                      </a:r>
                      <a:endParaRPr lang="en-US" sz="1600">
                        <a:effectLst/>
                        <a:latin typeface="Aptos" panose="020B0004020202020204" pitchFamily="34" charset="0"/>
                        <a:ea typeface="MS Mincho" panose="02020609040205080304" pitchFamily="49" charset="-128"/>
                        <a:cs typeface="Arial" panose="020B0604020202020204" pitchFamily="34" charset="0"/>
                      </a:endParaRPr>
                    </a:p>
                  </a:txBody>
                  <a:tcPr marL="63839" marR="63839"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161925" marR="0" indent="-161925">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-Fans, ventilation, misters (livestock)</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1925" marR="0" indent="-161925">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-Shade cloth</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1925" marR="0" indent="-161925">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-High vacuum tubing (maple)</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1925" marR="0" indent="-161925">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-Delayed budbreak varieties, frost protection (fruit)</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1925" marR="0" indent="-161925">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-Heat-tolerant crops and varieties, double cropping</a:t>
                      </a:r>
                      <a:endParaRPr lang="en-US" sz="1600">
                        <a:effectLst/>
                        <a:latin typeface="Aptos" panose="020B0004020202020204" pitchFamily="34" charset="0"/>
                        <a:ea typeface="MS Mincho" panose="02020609040205080304" pitchFamily="49" charset="-128"/>
                        <a:cs typeface="Arial" panose="020B0604020202020204" pitchFamily="34" charset="0"/>
                      </a:endParaRPr>
                    </a:p>
                    <a:p>
                      <a:pPr marL="161925" marR="0" indent="-161925">
                        <a:buNone/>
                      </a:pPr>
                      <a:r>
                        <a:rPr lang="en-US" sz="1600">
                          <a:solidFill>
                            <a:srgbClr val="000000"/>
                          </a:solidFill>
                          <a:effectLst/>
                          <a:latin typeface="Aptos" panose="020B0004020202020204" pitchFamily="34" charset="0"/>
                          <a:ea typeface="MS Mincho" panose="02020609040205080304" pitchFamily="49" charset="-128"/>
                          <a:cs typeface="Arial" panose="020B0604020202020204" pitchFamily="34" charset="0"/>
                        </a:rPr>
                        <a:t>-Extended growing and grazing seasons</a:t>
                      </a:r>
                      <a:endParaRPr lang="en-US" sz="1600">
                        <a:effectLst/>
                        <a:latin typeface="Aptos" panose="020B0004020202020204" pitchFamily="34" charset="0"/>
                        <a:ea typeface="MS Mincho" panose="02020609040205080304" pitchFamily="49" charset="-128"/>
                        <a:cs typeface="Arial" panose="020B0604020202020204" pitchFamily="34" charset="0"/>
                      </a:endParaRPr>
                    </a:p>
                  </a:txBody>
                  <a:tcPr marL="63839" marR="63839"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530751172"/>
                  </a:ext>
                </a:extLst>
              </a:tr>
              <a:tr h="902258">
                <a:tc gridSpan="3">
                  <a:txBody>
                    <a:bodyPr/>
                    <a:lstStyle/>
                    <a:p>
                      <a:pPr marL="0" marR="0" algn="l">
                        <a:lnSpc>
                          <a:spcPct val="100000"/>
                        </a:lnSpc>
                        <a:spcAft>
                          <a:spcPts val="800"/>
                        </a:spcAft>
                        <a:buNone/>
                      </a:pPr>
                      <a:endParaRPr lang="en-US" sz="1800" kern="1200">
                        <a:solidFill>
                          <a:schemeClr val="tx1"/>
                        </a:solidFill>
                        <a:effectLst/>
                        <a:latin typeface="+mn-lt"/>
                        <a:ea typeface="+mn-ea"/>
                        <a:cs typeface="+mn-cs"/>
                      </a:endParaRPr>
                    </a:p>
                    <a:p>
                      <a:pPr marL="0" marR="0" algn="l">
                        <a:lnSpc>
                          <a:spcPct val="100000"/>
                        </a:lnSpc>
                        <a:spcAft>
                          <a:spcPts val="800"/>
                        </a:spcAft>
                        <a:buNone/>
                      </a:pPr>
                      <a:r>
                        <a:rPr lang="en-US" sz="1800" kern="1200">
                          <a:solidFill>
                            <a:schemeClr val="tx1"/>
                          </a:solidFill>
                          <a:effectLst/>
                          <a:latin typeface="+mn-lt"/>
                          <a:ea typeface="+mn-ea"/>
                          <a:cs typeface="+mn-cs"/>
                        </a:rPr>
                        <a:t>Note: There are several strategies for managing overall climate impacts and increased uncertainty: protect soil health and water quality, build high tunnels, maintain crop variety and diversify species’ selections, upgrade and maintain equipment, apply integrated pest management, diversify plant breeding, and apply agroforestry practices</a:t>
                      </a:r>
                      <a:endParaRPr lang="en-US" sz="1600">
                        <a:solidFill>
                          <a:schemeClr val="tx1"/>
                        </a:solidFill>
                        <a:effectLst/>
                        <a:latin typeface="Aptos" panose="020B0004020202020204" pitchFamily="34" charset="0"/>
                        <a:ea typeface="MS Mincho" panose="02020609040205080304" pitchFamily="49" charset="-128"/>
                        <a:cs typeface="Arial" panose="020B0604020202020204" pitchFamily="34" charset="0"/>
                      </a:endParaRPr>
                    </a:p>
                  </a:txBody>
                  <a:tcPr marL="63839" marR="63839"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19018208"/>
                  </a:ext>
                </a:extLst>
              </a:tr>
            </a:tbl>
          </a:graphicData>
        </a:graphic>
      </p:graphicFrame>
    </p:spTree>
    <p:extLst>
      <p:ext uri="{BB962C8B-B14F-4D97-AF65-F5344CB8AC3E}">
        <p14:creationId xmlns:p14="http://schemas.microsoft.com/office/powerpoint/2010/main" val="2981328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ED677-8C90-23B1-88F2-5BD0C5C1D73E}"/>
            </a:ext>
          </a:extLst>
        </p:cNvPr>
        <p:cNvGrpSpPr/>
        <p:nvPr/>
      </p:nvGrpSpPr>
      <p:grpSpPr>
        <a:xfrm>
          <a:off x="0" y="0"/>
          <a:ext cx="0" cy="0"/>
          <a:chOff x="0" y="0"/>
          <a:chExt cx="0" cy="0"/>
        </a:xfrm>
      </p:grpSpPr>
      <p:pic>
        <p:nvPicPr>
          <p:cNvPr id="15" name="Picture 14" descr="Figure showing projected increases in heat stress frequencies across 4 locations in the Northeast U.S from 1980–2100. Each of the 4 locations—Montpelier, VT, Providence, RI, State College, PA, and Syracuse, NY—are represented by 4 separate trend lines. Providence is shown to have the greatest heat-stress frequency, followed closely by State College and Syracuse. Meanwhile, Montpelier has a much lower frequency. All location trends are shown to be increasing over time, with rising slopes around 2035.">
            <a:extLst>
              <a:ext uri="{FF2B5EF4-FFF2-40B4-BE49-F238E27FC236}">
                <a16:creationId xmlns:a16="http://schemas.microsoft.com/office/drawing/2014/main" id="{E0C17958-1307-F623-8C8F-93B86A897A3D}"/>
              </a:ext>
            </a:extLst>
          </p:cNvPr>
          <p:cNvPicPr>
            <a:picLocks noChangeAspect="1"/>
          </p:cNvPicPr>
          <p:nvPr/>
        </p:nvPicPr>
        <p:blipFill>
          <a:blip r:embed="rId2"/>
          <a:stretch>
            <a:fillRect/>
          </a:stretch>
        </p:blipFill>
        <p:spPr>
          <a:xfrm>
            <a:off x="1760360" y="367286"/>
            <a:ext cx="10157264" cy="4956971"/>
          </a:xfrm>
          <a:prstGeom prst="rect">
            <a:avLst/>
          </a:prstGeom>
        </p:spPr>
      </p:pic>
      <p:sp>
        <p:nvSpPr>
          <p:cNvPr id="3" name="Title 2">
            <a:extLst>
              <a:ext uri="{FF2B5EF4-FFF2-40B4-BE49-F238E27FC236}">
                <a16:creationId xmlns:a16="http://schemas.microsoft.com/office/drawing/2014/main" id="{5C9F7E40-7D68-56AB-53DE-84AB4E68F038}"/>
              </a:ext>
            </a:extLst>
          </p:cNvPr>
          <p:cNvSpPr>
            <a:spLocks noGrp="1"/>
          </p:cNvSpPr>
          <p:nvPr>
            <p:ph type="title"/>
          </p:nvPr>
        </p:nvSpPr>
        <p:spPr>
          <a:xfrm>
            <a:off x="601239" y="485190"/>
            <a:ext cx="1577223" cy="778075"/>
          </a:xfrm>
        </p:spPr>
        <p:txBody>
          <a:bodyPr>
            <a:noAutofit/>
          </a:bodyPr>
          <a:lstStyle/>
          <a:p>
            <a:r>
              <a:rPr lang="en-US" sz="4000" i="1"/>
              <a:t>Figure 6-7</a:t>
            </a:r>
          </a:p>
        </p:txBody>
      </p:sp>
      <p:pic>
        <p:nvPicPr>
          <p:cNvPr id="8" name="Picture 7" descr="CMeC_Logo_Horizontal.png">
            <a:extLst>
              <a:ext uri="{FF2B5EF4-FFF2-40B4-BE49-F238E27FC236}">
                <a16:creationId xmlns:a16="http://schemas.microsoft.com/office/drawing/2014/main" id="{008530BE-3FC0-EE0E-BACF-FD773FC2BCAE}"/>
              </a:ext>
            </a:extLst>
          </p:cNvPr>
          <p:cNvPicPr>
            <a:picLocks noChangeAspect="1"/>
          </p:cNvPicPr>
          <p:nvPr/>
        </p:nvPicPr>
        <p:blipFill>
          <a:blip r:embed="rId3"/>
          <a:stretch>
            <a:fillRect/>
          </a:stretch>
        </p:blipFill>
        <p:spPr>
          <a:xfrm>
            <a:off x="10088563" y="6058472"/>
            <a:ext cx="1579678" cy="432242"/>
          </a:xfrm>
          <a:prstGeom prst="rect">
            <a:avLst/>
          </a:prstGeom>
        </p:spPr>
      </p:pic>
      <p:sp>
        <p:nvSpPr>
          <p:cNvPr id="4" name="TextBox 3">
            <a:extLst>
              <a:ext uri="{FF2B5EF4-FFF2-40B4-BE49-F238E27FC236}">
                <a16:creationId xmlns:a16="http://schemas.microsoft.com/office/drawing/2014/main" id="{BF14944F-672A-626D-B818-B51F015C87AD}"/>
              </a:ext>
            </a:extLst>
          </p:cNvPr>
          <p:cNvSpPr txBox="1"/>
          <p:nvPr/>
        </p:nvSpPr>
        <p:spPr>
          <a:xfrm>
            <a:off x="601239" y="5324257"/>
            <a:ext cx="11067002" cy="1379865"/>
          </a:xfrm>
          <a:prstGeom prst="rect">
            <a:avLst/>
          </a:prstGeom>
          <a:solidFill>
            <a:schemeClr val="bg1"/>
          </a:solidFill>
        </p:spPr>
        <p:txBody>
          <a:bodyPr wrap="square">
            <a:spAutoFit/>
          </a:bodyPr>
          <a:lstStyle/>
          <a:p>
            <a:pPr marL="0" marR="0" algn="just">
              <a:lnSpc>
                <a:spcPct val="100000"/>
              </a:lnSpc>
              <a:spcAft>
                <a:spcPts val="800"/>
              </a:spcAft>
              <a:buNone/>
            </a:pPr>
            <a:r>
              <a:rPr lang="en-US" sz="1800" b="1" i="1">
                <a:solidFill>
                  <a:schemeClr val="tx2"/>
                </a:solidFill>
                <a:effectLst/>
                <a:latin typeface="+mn-lt"/>
                <a:ea typeface="Aptos" panose="020B0004020202020204" pitchFamily="34" charset="0"/>
                <a:cs typeface="Aptos" panose="020B0004020202020204" pitchFamily="34" charset="0"/>
              </a:rPr>
              <a:t>Projected increase in heat stress frequency in four locations in the Northeast U.S. assuming a business-as-usual greenhouse gas emissions scenario. Heat stress frequency shown is estimated as the number of days per year with temperature-humidity index (THI) exceeding 70 </a:t>
            </a:r>
          </a:p>
          <a:p>
            <a:pPr marL="0" marR="0" algn="just">
              <a:lnSpc>
                <a:spcPct val="100000"/>
              </a:lnSpc>
              <a:spcBef>
                <a:spcPts val="600"/>
              </a:spcBef>
              <a:spcAft>
                <a:spcPts val="600"/>
              </a:spcAft>
              <a:buNone/>
            </a:pPr>
            <a:r>
              <a:rPr lang="en-US" sz="1800">
                <a:solidFill>
                  <a:schemeClr val="tx1"/>
                </a:solidFill>
                <a:effectLst/>
                <a:latin typeface="+mn-lt"/>
                <a:ea typeface="Aptos" panose="020B0004020202020204" pitchFamily="34" charset="0"/>
                <a:cs typeface="Aptos" panose="020B0004020202020204" pitchFamily="34" charset="0"/>
              </a:rPr>
              <a:t>Source: USDA (2020)</a:t>
            </a:r>
            <a:endParaRPr lang="en-US" sz="1000">
              <a:solidFill>
                <a:srgbClr val="595959"/>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833488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8DE19-3096-936B-EDA4-D960EA7617D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AB04B84-29CE-CCB8-49EC-5EF23F5660C3}"/>
              </a:ext>
            </a:extLst>
          </p:cNvPr>
          <p:cNvSpPr>
            <a:spLocks noGrp="1"/>
          </p:cNvSpPr>
          <p:nvPr>
            <p:ph type="title"/>
          </p:nvPr>
        </p:nvSpPr>
        <p:spPr>
          <a:xfrm>
            <a:off x="370882" y="401411"/>
            <a:ext cx="2280507" cy="778075"/>
          </a:xfrm>
        </p:spPr>
        <p:txBody>
          <a:bodyPr>
            <a:normAutofit/>
          </a:bodyPr>
          <a:lstStyle/>
          <a:p>
            <a:r>
              <a:rPr lang="en-US"/>
              <a:t>Figure 6-8</a:t>
            </a:r>
          </a:p>
        </p:txBody>
      </p:sp>
      <p:pic>
        <p:nvPicPr>
          <p:cNvPr id="8" name="Picture 7" descr="CMeC_Logo_Horizontal.png">
            <a:extLst>
              <a:ext uri="{FF2B5EF4-FFF2-40B4-BE49-F238E27FC236}">
                <a16:creationId xmlns:a16="http://schemas.microsoft.com/office/drawing/2014/main" id="{30BB2E69-88B3-018D-EC5D-016B3FB40226}"/>
              </a:ext>
            </a:extLst>
          </p:cNvPr>
          <p:cNvPicPr>
            <a:picLocks noChangeAspect="1"/>
          </p:cNvPicPr>
          <p:nvPr/>
        </p:nvPicPr>
        <p:blipFill>
          <a:blip r:embed="rId2"/>
          <a:stretch>
            <a:fillRect/>
          </a:stretch>
        </p:blipFill>
        <p:spPr>
          <a:xfrm>
            <a:off x="10088563" y="6058472"/>
            <a:ext cx="1579678" cy="432242"/>
          </a:xfrm>
          <a:prstGeom prst="rect">
            <a:avLst/>
          </a:prstGeom>
        </p:spPr>
      </p:pic>
      <p:pic>
        <p:nvPicPr>
          <p:cNvPr id="9" name="Picture 8" descr="Scatter plot showing trends in start and end calendar dates from 1960 to 2025, with yellow dots and line representing end dates and blue dots and line representing start dates of maple sugaring. Both start and end dates show a gradual shift earlier in the calendar year, with start dates moving faster from early March toward late February and end dates moving slightly from mid-April toward early April.">
            <a:extLst>
              <a:ext uri="{FF2B5EF4-FFF2-40B4-BE49-F238E27FC236}">
                <a16:creationId xmlns:a16="http://schemas.microsoft.com/office/drawing/2014/main" id="{A8B660E8-449A-3596-A5E8-62C7B8AF29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6156" y="425376"/>
            <a:ext cx="7795843" cy="5197228"/>
          </a:xfrm>
          <a:prstGeom prst="rect">
            <a:avLst/>
          </a:prstGeom>
        </p:spPr>
      </p:pic>
      <p:grpSp>
        <p:nvGrpSpPr>
          <p:cNvPr id="7" name="Group 6">
            <a:extLst>
              <a:ext uri="{FF2B5EF4-FFF2-40B4-BE49-F238E27FC236}">
                <a16:creationId xmlns:a16="http://schemas.microsoft.com/office/drawing/2014/main" id="{5FDCB7B9-20D1-940D-0364-E64A339B5215}"/>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CCF780FE-E6FD-884F-AF77-EDDB468079E2}"/>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731CF79D-3D80-8AC1-F2F8-7CE2113DAE8B}"/>
                </a:ext>
              </a:extLst>
            </p:cNvPr>
            <p:cNvPicPr>
              <a:picLocks noChangeAspect="1"/>
            </p:cNvPicPr>
            <p:nvPr/>
          </p:nvPicPr>
          <p:blipFill>
            <a:blip r:embed="rId4"/>
            <a:stretch>
              <a:fillRect/>
            </a:stretch>
          </p:blipFill>
          <p:spPr>
            <a:xfrm>
              <a:off x="678264" y="6028486"/>
              <a:ext cx="3717892" cy="428103"/>
            </a:xfrm>
            <a:prstGeom prst="rect">
              <a:avLst/>
            </a:prstGeom>
          </p:spPr>
        </p:pic>
      </p:grpSp>
      <p:sp>
        <p:nvSpPr>
          <p:cNvPr id="4" name="TextBox 3">
            <a:extLst>
              <a:ext uri="{FF2B5EF4-FFF2-40B4-BE49-F238E27FC236}">
                <a16:creationId xmlns:a16="http://schemas.microsoft.com/office/drawing/2014/main" id="{CE376BC0-1FC0-DA14-E302-7157439380F1}"/>
              </a:ext>
            </a:extLst>
          </p:cNvPr>
          <p:cNvSpPr txBox="1"/>
          <p:nvPr/>
        </p:nvSpPr>
        <p:spPr>
          <a:xfrm>
            <a:off x="370882" y="1028936"/>
            <a:ext cx="4179960" cy="5688737"/>
          </a:xfrm>
          <a:prstGeom prst="rect">
            <a:avLst/>
          </a:prstGeom>
          <a:solidFill>
            <a:schemeClr val="bg1"/>
          </a:solidFill>
        </p:spPr>
        <p:txBody>
          <a:bodyPr wrap="square">
            <a:spAutoFit/>
          </a:bodyPr>
          <a:lstStyle/>
          <a:p>
            <a:pPr marL="0" marR="0">
              <a:lnSpc>
                <a:spcPct val="100000"/>
              </a:lnSpc>
              <a:spcAft>
                <a:spcPts val="800"/>
              </a:spcAft>
              <a:buNone/>
            </a:pPr>
            <a:r>
              <a:rPr lang="en-US" sz="2400" b="1" i="1">
                <a:solidFill>
                  <a:schemeClr val="tx2"/>
                </a:solidFill>
                <a:effectLst/>
                <a:latin typeface="+mn-lt"/>
                <a:ea typeface="Aptos" panose="020B0004020202020204" pitchFamily="34" charset="0"/>
                <a:cs typeface="Aptos" panose="020B0004020202020204" pitchFamily="34" charset="0"/>
              </a:rPr>
              <a:t>Trends in maple sugaring season timing in Vermont, 1963–2022. The average season start date is in dark blue, and the average season end date is in yellow </a:t>
            </a:r>
          </a:p>
          <a:p>
            <a:pPr marL="0" marR="0">
              <a:lnSpc>
                <a:spcPct val="100000"/>
              </a:lnSpc>
              <a:spcBef>
                <a:spcPts val="600"/>
              </a:spcBef>
              <a:spcAft>
                <a:spcPts val="600"/>
              </a:spcAft>
              <a:buNone/>
            </a:pPr>
            <a:r>
              <a:rPr lang="en-US" sz="1800">
                <a:solidFill>
                  <a:schemeClr val="tx1"/>
                </a:solidFill>
                <a:effectLst/>
                <a:latin typeface="+mn-lt"/>
                <a:ea typeface="Aptos" panose="020B0004020202020204" pitchFamily="34" charset="0"/>
                <a:cs typeface="Aptos" panose="020B0004020202020204" pitchFamily="34" charset="0"/>
              </a:rPr>
              <a:t>Source: USDA (2024) </a:t>
            </a:r>
          </a:p>
          <a:p>
            <a:pPr marL="0" marR="0">
              <a:lnSpc>
                <a:spcPct val="100000"/>
              </a:lnSpc>
              <a:spcBef>
                <a:spcPts val="600"/>
              </a:spcBef>
              <a:spcAft>
                <a:spcPts val="600"/>
              </a:spcAft>
              <a:buNone/>
            </a:pPr>
            <a:r>
              <a:rPr lang="en-US" sz="1800">
                <a:solidFill>
                  <a:schemeClr val="tx1"/>
                </a:solidFill>
                <a:effectLst/>
                <a:latin typeface="+mn-lt"/>
                <a:ea typeface="Aptos" panose="020B0004020202020204" pitchFamily="34" charset="0"/>
                <a:cs typeface="Aptos" panose="020B0004020202020204" pitchFamily="34" charset="0"/>
              </a:rPr>
              <a:t>Note: Original analysis by Megan Knight using USDA NASS Maple Syrup Inquiry Survey Data. Data was collected via mail and online surveys followed by interviews. Data were unavailable for season start dates in 2011, 2013, and 2014, and season end dates were unavailable in 2011 and 2013. These years were omitted from the analysis and no extrapolation was performed </a:t>
            </a:r>
            <a:endParaRPr lang="en-US" sz="1000">
              <a:solidFill>
                <a:srgbClr val="595959"/>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418929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35753-8326-52F9-3F2A-F34C4500BD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23CDA0-DFFC-76DE-14CD-1B7CFF9978F8}"/>
              </a:ext>
            </a:extLst>
          </p:cNvPr>
          <p:cNvSpPr>
            <a:spLocks noGrp="1"/>
          </p:cNvSpPr>
          <p:nvPr>
            <p:ph type="ctrTitle"/>
          </p:nvPr>
        </p:nvSpPr>
        <p:spPr>
          <a:xfrm>
            <a:off x="522613" y="2158061"/>
            <a:ext cx="9926083" cy="2387600"/>
          </a:xfrm>
        </p:spPr>
        <p:txBody>
          <a:bodyPr/>
          <a:lstStyle/>
          <a:p>
            <a:r>
              <a:rPr lang="en-US" sz="5400">
                <a:latin typeface="Aptos Display" panose="020B0004020202020204" pitchFamily="34" charset="0"/>
              </a:rPr>
              <a:t>6.5 Economic Impacts and Adaptation Strategies</a:t>
            </a:r>
            <a:endParaRPr lang="en-US" sz="5400" b="0">
              <a:latin typeface="Aptos Display" panose="020B0004020202020204" pitchFamily="34" charset="0"/>
            </a:endParaRPr>
          </a:p>
        </p:txBody>
      </p:sp>
      <p:grpSp>
        <p:nvGrpSpPr>
          <p:cNvPr id="9" name="Group 8">
            <a:extLst>
              <a:ext uri="{FF2B5EF4-FFF2-40B4-BE49-F238E27FC236}">
                <a16:creationId xmlns:a16="http://schemas.microsoft.com/office/drawing/2014/main" id="{2F9858E1-CBB0-F4B5-FD64-B3C59DC9F8A2}"/>
              </a:ext>
            </a:extLst>
          </p:cNvPr>
          <p:cNvGrpSpPr/>
          <p:nvPr/>
        </p:nvGrpSpPr>
        <p:grpSpPr>
          <a:xfrm>
            <a:off x="694700" y="6098749"/>
            <a:ext cx="3659586" cy="500224"/>
            <a:chOff x="694700" y="6098749"/>
            <a:chExt cx="3659586" cy="500224"/>
          </a:xfrm>
        </p:grpSpPr>
        <p:sp>
          <p:nvSpPr>
            <p:cNvPr id="6" name="Rectangle: Rounded Corners 5">
              <a:extLst>
                <a:ext uri="{FF2B5EF4-FFF2-40B4-BE49-F238E27FC236}">
                  <a16:creationId xmlns:a16="http://schemas.microsoft.com/office/drawing/2014/main" id="{83170589-1F2C-2030-FFDC-DDB412E456E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W.png">
              <a:extLst>
                <a:ext uri="{FF2B5EF4-FFF2-40B4-BE49-F238E27FC236}">
                  <a16:creationId xmlns:a16="http://schemas.microsoft.com/office/drawing/2014/main" id="{45A2DF3A-F05F-667E-6C70-AF59C1FFE158}"/>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81F05B71-87D7-9C52-85A4-87CD8A75818B}"/>
              </a:ext>
            </a:extLst>
          </p:cNvPr>
          <p:cNvPicPr>
            <a:picLocks noChangeAspect="1"/>
          </p:cNvPicPr>
          <p:nvPr/>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047303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F846F-7AA6-F221-9ACB-62E6CDDC81C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6426438-F1E9-BE5B-847D-E54E0F068454}"/>
              </a:ext>
            </a:extLst>
          </p:cNvPr>
          <p:cNvSpPr>
            <a:spLocks noGrp="1"/>
          </p:cNvSpPr>
          <p:nvPr>
            <p:ph type="title"/>
          </p:nvPr>
        </p:nvSpPr>
        <p:spPr>
          <a:xfrm>
            <a:off x="620429" y="504581"/>
            <a:ext cx="11067003" cy="778075"/>
          </a:xfrm>
        </p:spPr>
        <p:txBody>
          <a:bodyPr>
            <a:normAutofit/>
          </a:bodyPr>
          <a:lstStyle/>
          <a:p>
            <a:r>
              <a:rPr lang="en-US"/>
              <a:t>Figure 6-9</a:t>
            </a:r>
          </a:p>
        </p:txBody>
      </p:sp>
      <p:grpSp>
        <p:nvGrpSpPr>
          <p:cNvPr id="7" name="Group 6">
            <a:extLst>
              <a:ext uri="{FF2B5EF4-FFF2-40B4-BE49-F238E27FC236}">
                <a16:creationId xmlns:a16="http://schemas.microsoft.com/office/drawing/2014/main" id="{1034149F-5C25-254D-4093-E892C52256A7}"/>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3E1DFD20-1D8B-458E-FF53-97A640C244EC}"/>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7660248F-8B7A-48B9-9BFF-562BCC894B88}"/>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AE0FDC9B-ACF5-A8B1-53A9-D822DA633A1F}"/>
              </a:ext>
            </a:extLst>
          </p:cNvPr>
          <p:cNvPicPr>
            <a:picLocks noChangeAspect="1"/>
          </p:cNvPicPr>
          <p:nvPr/>
        </p:nvPicPr>
        <p:blipFill>
          <a:blip r:embed="rId3"/>
          <a:stretch>
            <a:fillRect/>
          </a:stretch>
        </p:blipFill>
        <p:spPr>
          <a:xfrm>
            <a:off x="10088563" y="6058472"/>
            <a:ext cx="1579678" cy="432242"/>
          </a:xfrm>
          <a:prstGeom prst="rect">
            <a:avLst/>
          </a:prstGeom>
        </p:spPr>
      </p:pic>
      <p:pic>
        <p:nvPicPr>
          <p:cNvPr id="2" name="Picture 1" descr="Flowchart diagram illustrating climate change impacts on food systems across four stages: production, processing and manufacturing, distribution and transportation, and retail and markets. Each stage is linked to specific climate factors like increased temperature, heat waves, heavy rainfall, floods, drought, and seasonality changes, with detailed consequences such as crop losses, energy costs, infrastructure damages, and shifts in consumer preferences.">
            <a:extLst>
              <a:ext uri="{FF2B5EF4-FFF2-40B4-BE49-F238E27FC236}">
                <a16:creationId xmlns:a16="http://schemas.microsoft.com/office/drawing/2014/main" id="{13D3056B-BEEB-0BE4-D132-5435D70E6E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43832" y="791359"/>
            <a:ext cx="5943600" cy="5101590"/>
          </a:xfrm>
          <a:prstGeom prst="rect">
            <a:avLst/>
          </a:prstGeom>
        </p:spPr>
      </p:pic>
      <p:sp>
        <p:nvSpPr>
          <p:cNvPr id="4" name="TextBox 3">
            <a:extLst>
              <a:ext uri="{FF2B5EF4-FFF2-40B4-BE49-F238E27FC236}">
                <a16:creationId xmlns:a16="http://schemas.microsoft.com/office/drawing/2014/main" id="{CCAB1981-A909-1FDC-E6AF-DDC92F409F03}"/>
              </a:ext>
            </a:extLst>
          </p:cNvPr>
          <p:cNvSpPr txBox="1"/>
          <p:nvPr/>
        </p:nvSpPr>
        <p:spPr>
          <a:xfrm>
            <a:off x="620429" y="1402051"/>
            <a:ext cx="4827871" cy="3298339"/>
          </a:xfrm>
          <a:prstGeom prst="rect">
            <a:avLst/>
          </a:prstGeom>
          <a:noFill/>
        </p:spPr>
        <p:txBody>
          <a:bodyPr wrap="square">
            <a:spAutoFit/>
          </a:bodyPr>
          <a:lstStyle/>
          <a:p>
            <a:pPr>
              <a:spcAft>
                <a:spcPts val="1000"/>
              </a:spcAft>
            </a:pPr>
            <a:r>
              <a:rPr lang="en-US" sz="3200" b="1" i="1">
                <a:solidFill>
                  <a:schemeClr val="tx2"/>
                </a:solidFill>
              </a:rPr>
              <a:t>Effects of climate change differ between production, processing, distribution, and retail stages of the supply chain</a:t>
            </a:r>
          </a:p>
          <a:p>
            <a:pPr>
              <a:spcAft>
                <a:spcPts val="1000"/>
              </a:spcAft>
            </a:pPr>
            <a:r>
              <a:rPr lang="en-US" sz="2000">
                <a:effectLst/>
                <a:latin typeface="Aptos" panose="020B0004020202020204" pitchFamily="34" charset="0"/>
                <a:ea typeface="Times New Roman" panose="02020603050405020304" pitchFamily="18" charset="0"/>
                <a:cs typeface="Times New Roman" panose="02020603050405020304" pitchFamily="18" charset="0"/>
              </a:rPr>
              <a:t>Source: Adapted from (Mitchell et al., 2023).</a:t>
            </a:r>
          </a:p>
        </p:txBody>
      </p:sp>
    </p:spTree>
    <p:extLst>
      <p:ext uri="{BB962C8B-B14F-4D97-AF65-F5344CB8AC3E}">
        <p14:creationId xmlns:p14="http://schemas.microsoft.com/office/powerpoint/2010/main" val="2219906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E52BA-D264-E8DB-D719-B671A672909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CFD51AF-86E3-E136-1293-C8657B82C840}"/>
              </a:ext>
            </a:extLst>
          </p:cNvPr>
          <p:cNvSpPr>
            <a:spLocks noGrp="1"/>
          </p:cNvSpPr>
          <p:nvPr>
            <p:ph type="title"/>
          </p:nvPr>
        </p:nvSpPr>
        <p:spPr>
          <a:xfrm>
            <a:off x="620429" y="504581"/>
            <a:ext cx="4026727" cy="490827"/>
          </a:xfrm>
        </p:spPr>
        <p:txBody>
          <a:bodyPr>
            <a:noAutofit/>
          </a:bodyPr>
          <a:lstStyle/>
          <a:p>
            <a:r>
              <a:rPr lang="en-US" i="1"/>
              <a:t>Figure 6-10 </a:t>
            </a:r>
          </a:p>
        </p:txBody>
      </p:sp>
      <p:grpSp>
        <p:nvGrpSpPr>
          <p:cNvPr id="7" name="Group 6">
            <a:extLst>
              <a:ext uri="{FF2B5EF4-FFF2-40B4-BE49-F238E27FC236}">
                <a16:creationId xmlns:a16="http://schemas.microsoft.com/office/drawing/2014/main" id="{67D688EE-D8EE-D71A-3717-AAEEEED82A68}"/>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55CBE290-F43E-D88C-5FA8-E403A09B575C}"/>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246CEF65-54AD-BC93-E104-19D1F115E4D6}"/>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34DBD683-48E8-A454-D7C3-BB8FBE86A5BC}"/>
              </a:ext>
            </a:extLst>
          </p:cNvPr>
          <p:cNvPicPr>
            <a:picLocks noChangeAspect="1"/>
          </p:cNvPicPr>
          <p:nvPr/>
        </p:nvPicPr>
        <p:blipFill>
          <a:blip r:embed="rId3"/>
          <a:stretch>
            <a:fillRect/>
          </a:stretch>
        </p:blipFill>
        <p:spPr>
          <a:xfrm>
            <a:off x="10088563" y="6058472"/>
            <a:ext cx="1579678" cy="432242"/>
          </a:xfrm>
          <a:prstGeom prst="rect">
            <a:avLst/>
          </a:prstGeom>
        </p:spPr>
      </p:pic>
      <p:pic>
        <p:nvPicPr>
          <p:cNvPr id="7172" name="Picture 4" descr="Map of Vermont showing locations of food hubs, grocery stores, and wholesale distributors with state highways and flood hazard zones. Insets highlight Hardwick, Barre, and Montpelier areas with detailed points for markets, co-ops, and food-related businesses, using color-coded symbols and labeled flood zones. Prominent food hubs in these areas are shown to be near or in the flood zones. ">
            <a:extLst>
              <a:ext uri="{FF2B5EF4-FFF2-40B4-BE49-F238E27FC236}">
                <a16:creationId xmlns:a16="http://schemas.microsoft.com/office/drawing/2014/main" id="{895D6014-B565-288B-63CC-98D4878A76B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81" t="5854" r="3651" b="3197"/>
          <a:stretch>
            <a:fillRect/>
          </a:stretch>
        </p:blipFill>
        <p:spPr bwMode="auto">
          <a:xfrm>
            <a:off x="5153891" y="240220"/>
            <a:ext cx="6610884" cy="639848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E16B8D1-2454-E3CC-DCA1-FF11DF123E99}"/>
              </a:ext>
            </a:extLst>
          </p:cNvPr>
          <p:cNvSpPr txBox="1"/>
          <p:nvPr/>
        </p:nvSpPr>
        <p:spPr>
          <a:xfrm>
            <a:off x="427225" y="1071582"/>
            <a:ext cx="4726666" cy="5546198"/>
          </a:xfrm>
          <a:prstGeom prst="rect">
            <a:avLst/>
          </a:prstGeom>
          <a:solidFill>
            <a:schemeClr val="bg1"/>
          </a:solidFill>
        </p:spPr>
        <p:txBody>
          <a:bodyPr wrap="square">
            <a:spAutoFit/>
          </a:bodyPr>
          <a:lstStyle/>
          <a:p>
            <a:pPr marL="0" marR="0">
              <a:lnSpc>
                <a:spcPts val="1600"/>
              </a:lnSpc>
              <a:spcAft>
                <a:spcPts val="800"/>
              </a:spcAft>
              <a:buNone/>
            </a:pPr>
            <a:r>
              <a:rPr lang="en-US" sz="2000" b="1" i="1">
                <a:solidFill>
                  <a:schemeClr val="tx2"/>
                </a:solidFill>
                <a:effectLst/>
                <a:latin typeface="+mn-lt"/>
                <a:ea typeface="Aptos" panose="020B0004020202020204" pitchFamily="34" charset="0"/>
                <a:cs typeface="Aptos" panose="020B0004020202020204" pitchFamily="34" charset="0"/>
              </a:rPr>
              <a:t>Location of major food distribution centers in Vermont relative to flood hazard zones. Food distribution centers (e.g. food hubs, independent grocery stores, large grocery stores, wholesale distributors), state and town highways (white lines, thickest line are state highways and thickness of town highways decreases with increasing class), and flood hazard zone (blue shaded regions). Three towns are highlighted showcasing examples where food distribution centers for the town are within or near current flood hazard zones </a:t>
            </a:r>
          </a:p>
          <a:p>
            <a:pPr marL="0" marR="0">
              <a:lnSpc>
                <a:spcPts val="1600"/>
              </a:lnSpc>
              <a:spcBef>
                <a:spcPts val="600"/>
              </a:spcBef>
              <a:spcAft>
                <a:spcPts val="600"/>
              </a:spcAft>
              <a:buNone/>
            </a:pPr>
            <a:r>
              <a:rPr lang="en-US" sz="1200">
                <a:effectLst/>
                <a:latin typeface="+mn-lt"/>
                <a:ea typeface="Aptos" panose="020B0004020202020204" pitchFamily="34" charset="0"/>
                <a:cs typeface="Aptos" panose="020B0004020202020204" pitchFamily="34" charset="0"/>
              </a:rPr>
              <a:t>Source: Flood hazard zones (FEMA, 2024; VCGI, 2022); Food distribution centers (Farm Connex, 2025; </a:t>
            </a:r>
            <a:r>
              <a:rPr lang="en-US" sz="1200" err="1">
                <a:effectLst/>
                <a:latin typeface="+mn-lt"/>
                <a:ea typeface="Aptos" panose="020B0004020202020204" pitchFamily="34" charset="0"/>
                <a:cs typeface="Aptos" panose="020B0004020202020204" pitchFamily="34" charset="0"/>
              </a:rPr>
              <a:t>FoodCoDirectory</a:t>
            </a:r>
            <a:r>
              <a:rPr lang="en-US" sz="1200">
                <a:effectLst/>
                <a:latin typeface="+mn-lt"/>
                <a:ea typeface="Aptos" panose="020B0004020202020204" pitchFamily="34" charset="0"/>
                <a:cs typeface="Aptos" panose="020B0004020202020204" pitchFamily="34" charset="0"/>
              </a:rPr>
              <a:t>, 2026; A. McCarthy, 2023; USDA, 2026a; VT Farm to Plate, 2026); State and town highways (Vermont Agency of Transportation, 2021) </a:t>
            </a:r>
          </a:p>
          <a:p>
            <a:pPr marL="0" marR="0">
              <a:lnSpc>
                <a:spcPts val="1600"/>
              </a:lnSpc>
              <a:spcBef>
                <a:spcPts val="600"/>
              </a:spcBef>
              <a:spcAft>
                <a:spcPts val="600"/>
              </a:spcAft>
              <a:buNone/>
            </a:pPr>
            <a:r>
              <a:rPr lang="en-US" sz="1200">
                <a:effectLst/>
                <a:latin typeface="+mn-lt"/>
                <a:ea typeface="Aptos" panose="020B0004020202020204" pitchFamily="34" charset="0"/>
                <a:cs typeface="Aptos" panose="020B0004020202020204" pitchFamily="34" charset="0"/>
              </a:rPr>
              <a:t>Note: Visualization by Hannah C. Turner; Geospatial data on flood hazard zones were a combination of the Vermont Center for Geographic Information (VCGI) floodplain layer and the FEMA National Flood Hazard Layer Where the datasets overlapped, the VCGI flood hazard zone layer superseded the FEMA layer; FEMA flood zone data were retained only in areas not covered by the VCGI layer. Highlighted insets were informed by discussions with distribution partners at the Center for Agricultural Economy’s Farm Connex program </a:t>
            </a:r>
            <a:endParaRPr lang="en-US" sz="700">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321879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8D0FC-03BE-C159-04FF-24143F3329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83214-C1CA-A3D0-EBA2-B5ADDD2106F4}"/>
              </a:ext>
            </a:extLst>
          </p:cNvPr>
          <p:cNvSpPr>
            <a:spLocks noGrp="1"/>
          </p:cNvSpPr>
          <p:nvPr>
            <p:ph type="ctrTitle"/>
          </p:nvPr>
        </p:nvSpPr>
        <p:spPr>
          <a:xfrm>
            <a:off x="522613" y="2158061"/>
            <a:ext cx="9926083" cy="2387600"/>
          </a:xfrm>
        </p:spPr>
        <p:txBody>
          <a:bodyPr/>
          <a:lstStyle/>
          <a:p>
            <a:r>
              <a:rPr lang="en-US" sz="5400">
                <a:latin typeface="Aptos Display" panose="020B0004020202020204" pitchFamily="34" charset="0"/>
              </a:rPr>
              <a:t>6.6 Social Impacts and Adaptation Strategies</a:t>
            </a:r>
            <a:endParaRPr lang="en-US" sz="5400" b="0">
              <a:latin typeface="Aptos Display" panose="020B0004020202020204" pitchFamily="34" charset="0"/>
            </a:endParaRPr>
          </a:p>
        </p:txBody>
      </p:sp>
      <p:grpSp>
        <p:nvGrpSpPr>
          <p:cNvPr id="9" name="Group 8">
            <a:extLst>
              <a:ext uri="{FF2B5EF4-FFF2-40B4-BE49-F238E27FC236}">
                <a16:creationId xmlns:a16="http://schemas.microsoft.com/office/drawing/2014/main" id="{2C0DC2D0-2844-CE1D-062E-EE1891545F9A}"/>
              </a:ext>
            </a:extLst>
          </p:cNvPr>
          <p:cNvGrpSpPr/>
          <p:nvPr/>
        </p:nvGrpSpPr>
        <p:grpSpPr>
          <a:xfrm>
            <a:off x="694700" y="6098749"/>
            <a:ext cx="3659586" cy="500224"/>
            <a:chOff x="694700" y="6098749"/>
            <a:chExt cx="3659586" cy="500224"/>
          </a:xfrm>
        </p:grpSpPr>
        <p:sp>
          <p:nvSpPr>
            <p:cNvPr id="6" name="Rectangle: Rounded Corners 5">
              <a:extLst>
                <a:ext uri="{FF2B5EF4-FFF2-40B4-BE49-F238E27FC236}">
                  <a16:creationId xmlns:a16="http://schemas.microsoft.com/office/drawing/2014/main" id="{274C13F3-548C-BAAF-858C-85FF5E3A8971}"/>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W.png">
              <a:extLst>
                <a:ext uri="{FF2B5EF4-FFF2-40B4-BE49-F238E27FC236}">
                  <a16:creationId xmlns:a16="http://schemas.microsoft.com/office/drawing/2014/main" id="{B862935F-AC03-2FE4-7C10-1FC8B723D48A}"/>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ADABD9E5-D95B-9BD7-1984-2D4FD37EEF1C}"/>
              </a:ext>
            </a:extLst>
          </p:cNvPr>
          <p:cNvPicPr>
            <a:picLocks noChangeAspect="1"/>
          </p:cNvPicPr>
          <p:nvPr/>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9823108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0EABC-BB27-914D-D3E9-4E2B473E1F96}"/>
            </a:ext>
          </a:extLst>
        </p:cNvPr>
        <p:cNvGrpSpPr/>
        <p:nvPr/>
      </p:nvGrpSpPr>
      <p:grpSpPr>
        <a:xfrm>
          <a:off x="0" y="0"/>
          <a:ext cx="0" cy="0"/>
          <a:chOff x="0" y="0"/>
          <a:chExt cx="0" cy="0"/>
        </a:xfrm>
      </p:grpSpPr>
      <p:pic>
        <p:nvPicPr>
          <p:cNvPr id="10" name="Picture 9" descr="This color-coded causal diagram explains food insecurity through three pathways: food unavailable, food inaccessible, and food unusable. Red, blue, and gray branches link supply, distribution, physical, economic, health, and social barriers to examples such as climate disasters, high costs, inadequate nutrition, invasive species, and culturally inappropriate food.">
            <a:extLst>
              <a:ext uri="{FF2B5EF4-FFF2-40B4-BE49-F238E27FC236}">
                <a16:creationId xmlns:a16="http://schemas.microsoft.com/office/drawing/2014/main" id="{5CF1F417-F90C-E738-F7DC-4516C2CF66DA}"/>
              </a:ext>
            </a:extLst>
          </p:cNvPr>
          <p:cNvPicPr>
            <a:picLocks noChangeAspect="1"/>
          </p:cNvPicPr>
          <p:nvPr/>
        </p:nvPicPr>
        <p:blipFill>
          <a:blip r:embed="rId2"/>
          <a:stretch>
            <a:fillRect/>
          </a:stretch>
        </p:blipFill>
        <p:spPr>
          <a:xfrm>
            <a:off x="2998933" y="338780"/>
            <a:ext cx="9144833" cy="4220693"/>
          </a:xfrm>
          <a:prstGeom prst="rect">
            <a:avLst/>
          </a:prstGeom>
        </p:spPr>
      </p:pic>
      <p:sp>
        <p:nvSpPr>
          <p:cNvPr id="3" name="Title 2">
            <a:extLst>
              <a:ext uri="{FF2B5EF4-FFF2-40B4-BE49-F238E27FC236}">
                <a16:creationId xmlns:a16="http://schemas.microsoft.com/office/drawing/2014/main" id="{E9E974B2-5638-B789-EE3A-BDA3BEC264C8}"/>
              </a:ext>
            </a:extLst>
          </p:cNvPr>
          <p:cNvSpPr>
            <a:spLocks noGrp="1"/>
          </p:cNvSpPr>
          <p:nvPr>
            <p:ph type="title"/>
          </p:nvPr>
        </p:nvSpPr>
        <p:spPr>
          <a:xfrm>
            <a:off x="620429" y="504581"/>
            <a:ext cx="11067003" cy="778075"/>
          </a:xfrm>
        </p:spPr>
        <p:txBody>
          <a:bodyPr>
            <a:normAutofit/>
          </a:bodyPr>
          <a:lstStyle/>
          <a:p>
            <a:r>
              <a:rPr lang="en-US"/>
              <a:t>Figure 6-11</a:t>
            </a:r>
          </a:p>
        </p:txBody>
      </p:sp>
      <p:grpSp>
        <p:nvGrpSpPr>
          <p:cNvPr id="7" name="Group 6">
            <a:extLst>
              <a:ext uri="{FF2B5EF4-FFF2-40B4-BE49-F238E27FC236}">
                <a16:creationId xmlns:a16="http://schemas.microsoft.com/office/drawing/2014/main" id="{4C255054-9CFF-FC62-DB03-55A179FC1908}"/>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45038C01-7F48-919C-FE7A-9A007B2C1648}"/>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A1C8886F-A8FB-C555-8F51-C0D197934EE7}"/>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6FFA3F87-1971-668C-89CC-98FD583F6D06}"/>
              </a:ext>
            </a:extLst>
          </p:cNvPr>
          <p:cNvPicPr>
            <a:picLocks noChangeAspect="1"/>
          </p:cNvPicPr>
          <p:nvPr/>
        </p:nvPicPr>
        <p:blipFill>
          <a:blip r:embed="rId4"/>
          <a:stretch>
            <a:fillRect/>
          </a:stretch>
        </p:blipFill>
        <p:spPr>
          <a:xfrm>
            <a:off x="10088563" y="6058472"/>
            <a:ext cx="1579678" cy="432242"/>
          </a:xfrm>
          <a:prstGeom prst="rect">
            <a:avLst/>
          </a:prstGeom>
        </p:spPr>
      </p:pic>
      <p:sp>
        <p:nvSpPr>
          <p:cNvPr id="4" name="TextBox 3">
            <a:extLst>
              <a:ext uri="{FF2B5EF4-FFF2-40B4-BE49-F238E27FC236}">
                <a16:creationId xmlns:a16="http://schemas.microsoft.com/office/drawing/2014/main" id="{F9B090F5-038C-A872-0225-BA652D9C5D59}"/>
              </a:ext>
            </a:extLst>
          </p:cNvPr>
          <p:cNvSpPr txBox="1"/>
          <p:nvPr/>
        </p:nvSpPr>
        <p:spPr>
          <a:xfrm>
            <a:off x="678264" y="4559473"/>
            <a:ext cx="11067003" cy="1390124"/>
          </a:xfrm>
          <a:prstGeom prst="rect">
            <a:avLst/>
          </a:prstGeom>
          <a:noFill/>
        </p:spPr>
        <p:txBody>
          <a:bodyPr wrap="square">
            <a:spAutoFit/>
          </a:bodyPr>
          <a:lstStyle/>
          <a:p>
            <a:pPr>
              <a:spcAft>
                <a:spcPts val="1000"/>
              </a:spcAft>
            </a:pPr>
            <a:r>
              <a:rPr lang="en-US" sz="2000" b="1" i="1">
                <a:solidFill>
                  <a:schemeClr val="tx2"/>
                </a:solidFill>
              </a:rPr>
              <a:t>Examples of food system failure due to climate change. Climate change may impact food security in a variety of ways; the graphic above shows some of the pathways for climate change to cause food system failures that make food less accessible, available, or usable</a:t>
            </a:r>
          </a:p>
          <a:p>
            <a:pPr>
              <a:spcAft>
                <a:spcPts val="1000"/>
              </a:spcAft>
            </a:pPr>
            <a:r>
              <a:rPr lang="en-US" sz="1600">
                <a:effectLst/>
                <a:latin typeface="Aptos" panose="020B0004020202020204" pitchFamily="34" charset="0"/>
                <a:ea typeface="Times New Roman" panose="02020603050405020304" pitchFamily="18" charset="0"/>
                <a:cs typeface="Times New Roman" panose="02020603050405020304" pitchFamily="18" charset="0"/>
              </a:rPr>
              <a:t>Source: Adapted from (Mitchell et al., 2023)</a:t>
            </a:r>
          </a:p>
        </p:txBody>
      </p:sp>
    </p:spTree>
    <p:extLst>
      <p:ext uri="{BB962C8B-B14F-4D97-AF65-F5344CB8AC3E}">
        <p14:creationId xmlns:p14="http://schemas.microsoft.com/office/powerpoint/2010/main" val="25007939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BFE35-BDED-3508-7328-AF6A70C1D3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8132C9-99D9-920A-C71C-5F7B6658ACDA}"/>
              </a:ext>
            </a:extLst>
          </p:cNvPr>
          <p:cNvSpPr>
            <a:spLocks noGrp="1"/>
          </p:cNvSpPr>
          <p:nvPr>
            <p:ph type="ctrTitle"/>
          </p:nvPr>
        </p:nvSpPr>
        <p:spPr>
          <a:xfrm>
            <a:off x="522613" y="2158061"/>
            <a:ext cx="9926083" cy="2387600"/>
          </a:xfrm>
        </p:spPr>
        <p:txBody>
          <a:bodyPr/>
          <a:lstStyle/>
          <a:p>
            <a:r>
              <a:rPr lang="en-US" sz="5400">
                <a:latin typeface="Aptos Display" panose="020B0004020202020204" pitchFamily="34" charset="0"/>
              </a:rPr>
              <a:t>6.7 Food System Emissions and Mitigation</a:t>
            </a:r>
            <a:endParaRPr lang="en-US" sz="5400" b="0">
              <a:latin typeface="Aptos Display" panose="020B0004020202020204" pitchFamily="34" charset="0"/>
            </a:endParaRPr>
          </a:p>
        </p:txBody>
      </p:sp>
      <p:grpSp>
        <p:nvGrpSpPr>
          <p:cNvPr id="9" name="Group 8">
            <a:extLst>
              <a:ext uri="{FF2B5EF4-FFF2-40B4-BE49-F238E27FC236}">
                <a16:creationId xmlns:a16="http://schemas.microsoft.com/office/drawing/2014/main" id="{AE04FE94-A0F7-1D41-2756-37B062A21D92}"/>
              </a:ext>
            </a:extLst>
          </p:cNvPr>
          <p:cNvGrpSpPr/>
          <p:nvPr/>
        </p:nvGrpSpPr>
        <p:grpSpPr>
          <a:xfrm>
            <a:off x="694700" y="6098749"/>
            <a:ext cx="3659586" cy="500224"/>
            <a:chOff x="694700" y="6098749"/>
            <a:chExt cx="3659586" cy="500224"/>
          </a:xfrm>
        </p:grpSpPr>
        <p:sp>
          <p:nvSpPr>
            <p:cNvPr id="6" name="Rectangle: Rounded Corners 5">
              <a:extLst>
                <a:ext uri="{FF2B5EF4-FFF2-40B4-BE49-F238E27FC236}">
                  <a16:creationId xmlns:a16="http://schemas.microsoft.com/office/drawing/2014/main" id="{7CD9BCF1-3A68-5D21-54AF-A1E66E530FBC}"/>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W.png">
              <a:extLst>
                <a:ext uri="{FF2B5EF4-FFF2-40B4-BE49-F238E27FC236}">
                  <a16:creationId xmlns:a16="http://schemas.microsoft.com/office/drawing/2014/main" id="{14DCC71E-98FE-9204-F9B1-0763384C0801}"/>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BE3258B5-EF19-3DA0-42AE-866C7E859378}"/>
              </a:ext>
            </a:extLst>
          </p:cNvPr>
          <p:cNvPicPr>
            <a:picLocks noChangeAspect="1"/>
          </p:cNvPicPr>
          <p:nvPr/>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6212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CA245-B3D7-27CA-3941-79809A65C27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6AFE8FA-9F40-593C-054B-C3E8CD509B01}"/>
              </a:ext>
            </a:extLst>
          </p:cNvPr>
          <p:cNvSpPr>
            <a:spLocks noGrp="1"/>
          </p:cNvSpPr>
          <p:nvPr>
            <p:ph type="title"/>
          </p:nvPr>
        </p:nvSpPr>
        <p:spPr>
          <a:xfrm>
            <a:off x="620429" y="504581"/>
            <a:ext cx="11067003" cy="778075"/>
          </a:xfrm>
        </p:spPr>
        <p:txBody>
          <a:bodyPr>
            <a:normAutofit/>
          </a:bodyPr>
          <a:lstStyle/>
          <a:p>
            <a:r>
              <a:rPr lang="en-US"/>
              <a:t>Figure 6-12</a:t>
            </a:r>
          </a:p>
        </p:txBody>
      </p:sp>
      <p:grpSp>
        <p:nvGrpSpPr>
          <p:cNvPr id="7" name="Group 6">
            <a:extLst>
              <a:ext uri="{FF2B5EF4-FFF2-40B4-BE49-F238E27FC236}">
                <a16:creationId xmlns:a16="http://schemas.microsoft.com/office/drawing/2014/main" id="{AAA067B8-8CA4-49D3-10E0-A74353461DEC}"/>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3EBE1123-1A41-C9EA-4E7B-DAD2140C9E1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8D74DAD9-B2CB-489E-03BD-075531C46EF0}"/>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CE3A9ED6-6BFA-2E91-F4E2-D60D1CC1825A}"/>
              </a:ext>
            </a:extLst>
          </p:cNvPr>
          <p:cNvPicPr>
            <a:picLocks noChangeAspect="1"/>
          </p:cNvPicPr>
          <p:nvPr/>
        </p:nvPicPr>
        <p:blipFill>
          <a:blip r:embed="rId3"/>
          <a:stretch>
            <a:fillRect/>
          </a:stretch>
        </p:blipFill>
        <p:spPr>
          <a:xfrm>
            <a:off x="10088563" y="6058472"/>
            <a:ext cx="1579678" cy="432242"/>
          </a:xfrm>
          <a:prstGeom prst="rect">
            <a:avLst/>
          </a:prstGeom>
        </p:spPr>
      </p:pic>
      <p:pic>
        <p:nvPicPr>
          <p:cNvPr id="10" name="Picture 9" descr="Horizontal stacked bar chart showing non-CO₂ greenhouse-gas reduction potential from livestock technologies by 2030, measured in MtCO₂e. Purple segments indicate reductions costing more than $0/tCO₂e, teal segments indicate costs below $0/tCO₂e; antimethanogen leads at roughly 72 MtCO₂e, while Asparagopsis taxiformis and propionate precursors follow, with most remaining technologies contributing smaller totals.">
            <a:extLst>
              <a:ext uri="{FF2B5EF4-FFF2-40B4-BE49-F238E27FC236}">
                <a16:creationId xmlns:a16="http://schemas.microsoft.com/office/drawing/2014/main" id="{E288CC99-7E50-8873-D052-FC0DEC3A6485}"/>
              </a:ext>
            </a:extLst>
          </p:cNvPr>
          <p:cNvPicPr>
            <a:picLocks noChangeAspect="1"/>
          </p:cNvPicPr>
          <p:nvPr/>
        </p:nvPicPr>
        <p:blipFill>
          <a:blip r:embed="rId4"/>
          <a:srcRect/>
          <a:stretch>
            <a:fillRect/>
          </a:stretch>
        </p:blipFill>
        <p:spPr>
          <a:xfrm>
            <a:off x="4125382" y="367286"/>
            <a:ext cx="7914230" cy="5479082"/>
          </a:xfrm>
          <a:prstGeom prst="rect">
            <a:avLst/>
          </a:prstGeom>
        </p:spPr>
      </p:pic>
      <p:sp>
        <p:nvSpPr>
          <p:cNvPr id="4" name="TextBox 3">
            <a:extLst>
              <a:ext uri="{FF2B5EF4-FFF2-40B4-BE49-F238E27FC236}">
                <a16:creationId xmlns:a16="http://schemas.microsoft.com/office/drawing/2014/main" id="{510E910F-DF4E-2966-BE8D-9D901A5DBF17}"/>
              </a:ext>
            </a:extLst>
          </p:cNvPr>
          <p:cNvSpPr txBox="1"/>
          <p:nvPr/>
        </p:nvSpPr>
        <p:spPr>
          <a:xfrm>
            <a:off x="407490" y="1145425"/>
            <a:ext cx="4143352" cy="4093428"/>
          </a:xfrm>
          <a:prstGeom prst="rect">
            <a:avLst/>
          </a:prstGeom>
          <a:noFill/>
        </p:spPr>
        <p:txBody>
          <a:bodyPr wrap="square">
            <a:spAutoFit/>
          </a:bodyPr>
          <a:lstStyle/>
          <a:p>
            <a:r>
              <a:rPr lang="en-US" sz="2000" b="1" i="1">
                <a:solidFill>
                  <a:schemeClr val="tx2"/>
                </a:solidFill>
              </a:rPr>
              <a:t>CH</a:t>
            </a:r>
            <a:r>
              <a:rPr lang="en-US" sz="2000" b="1" i="1" baseline="-25000">
                <a:solidFill>
                  <a:schemeClr val="tx2"/>
                </a:solidFill>
              </a:rPr>
              <a:t>4</a:t>
            </a:r>
            <a:r>
              <a:rPr lang="en-US" sz="2000" b="1" i="1">
                <a:solidFill>
                  <a:schemeClr val="tx2"/>
                </a:solidFill>
              </a:rPr>
              <a:t> and N</a:t>
            </a:r>
            <a:r>
              <a:rPr lang="en-US" sz="2000" b="1" i="1" baseline="-25000">
                <a:solidFill>
                  <a:schemeClr val="tx2"/>
                </a:solidFill>
              </a:rPr>
              <a:t>2</a:t>
            </a:r>
            <a:r>
              <a:rPr lang="en-US" sz="2000" b="1" i="1">
                <a:solidFill>
                  <a:schemeClr val="tx2"/>
                </a:solidFill>
              </a:rPr>
              <a:t>O GHG emissions reduction potential and cost by technology for livestock projected to 2030. Bars represent the total mitigation potential (metric tons of carbon dioxide equivalent) for each on-farm action. Purple represents the proportion of emissions reduction that has a cost associated, whereas blue represents reductions achievable at no cost </a:t>
            </a:r>
          </a:p>
          <a:p>
            <a:endParaRPr lang="en-US" sz="2000" b="1" i="1">
              <a:solidFill>
                <a:schemeClr val="tx2"/>
              </a:solidFill>
            </a:endParaRPr>
          </a:p>
          <a:p>
            <a:r>
              <a:rPr lang="en-US" sz="2000"/>
              <a:t>Source: EPA (2025b)</a:t>
            </a:r>
          </a:p>
        </p:txBody>
      </p:sp>
    </p:spTree>
    <p:extLst>
      <p:ext uri="{BB962C8B-B14F-4D97-AF65-F5344CB8AC3E}">
        <p14:creationId xmlns:p14="http://schemas.microsoft.com/office/powerpoint/2010/main" val="32445299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C622D-7F6C-85D7-778B-80824727412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1163C11-30E1-411E-A01B-2208D343F54C}"/>
              </a:ext>
            </a:extLst>
          </p:cNvPr>
          <p:cNvSpPr>
            <a:spLocks noGrp="1"/>
          </p:cNvSpPr>
          <p:nvPr>
            <p:ph type="title"/>
          </p:nvPr>
        </p:nvSpPr>
        <p:spPr>
          <a:xfrm>
            <a:off x="620429" y="504581"/>
            <a:ext cx="11067003" cy="778075"/>
          </a:xfrm>
        </p:spPr>
        <p:txBody>
          <a:bodyPr>
            <a:normAutofit/>
          </a:bodyPr>
          <a:lstStyle/>
          <a:p>
            <a:r>
              <a:rPr lang="en-US"/>
              <a:t>Figure 6-13</a:t>
            </a:r>
          </a:p>
        </p:txBody>
      </p:sp>
      <p:grpSp>
        <p:nvGrpSpPr>
          <p:cNvPr id="7" name="Group 6">
            <a:extLst>
              <a:ext uri="{FF2B5EF4-FFF2-40B4-BE49-F238E27FC236}">
                <a16:creationId xmlns:a16="http://schemas.microsoft.com/office/drawing/2014/main" id="{55093475-5B57-04DB-4B78-10B7DC0DFD52}"/>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E7C16CD6-B174-38DF-21B5-679D1D6D98C1}"/>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C1247ECF-B682-CA86-F7CC-BC5E16981F00}"/>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3D2EB86B-2DFD-12EB-8B00-B6F939D306E5}"/>
              </a:ext>
            </a:extLst>
          </p:cNvPr>
          <p:cNvPicPr>
            <a:picLocks noChangeAspect="1"/>
          </p:cNvPicPr>
          <p:nvPr/>
        </p:nvPicPr>
        <p:blipFill>
          <a:blip r:embed="rId3"/>
          <a:stretch>
            <a:fillRect/>
          </a:stretch>
        </p:blipFill>
        <p:spPr>
          <a:xfrm>
            <a:off x="10088563" y="6058472"/>
            <a:ext cx="1579678" cy="432242"/>
          </a:xfrm>
          <a:prstGeom prst="rect">
            <a:avLst/>
          </a:prstGeom>
        </p:spPr>
      </p:pic>
      <p:sp>
        <p:nvSpPr>
          <p:cNvPr id="4" name="TextBox 3">
            <a:extLst>
              <a:ext uri="{FF2B5EF4-FFF2-40B4-BE49-F238E27FC236}">
                <a16:creationId xmlns:a16="http://schemas.microsoft.com/office/drawing/2014/main" id="{1EB7D61C-8F28-C79B-3714-553F4D82E1A3}"/>
              </a:ext>
            </a:extLst>
          </p:cNvPr>
          <p:cNvSpPr txBox="1"/>
          <p:nvPr/>
        </p:nvSpPr>
        <p:spPr>
          <a:xfrm>
            <a:off x="504568" y="1282656"/>
            <a:ext cx="3625893" cy="4708981"/>
          </a:xfrm>
          <a:prstGeom prst="rect">
            <a:avLst/>
          </a:prstGeom>
          <a:noFill/>
        </p:spPr>
        <p:txBody>
          <a:bodyPr wrap="square">
            <a:spAutoFit/>
          </a:bodyPr>
          <a:lstStyle/>
          <a:p>
            <a:r>
              <a:rPr lang="en-US" sz="2000" b="1" i="1">
                <a:solidFill>
                  <a:schemeClr val="tx2"/>
                </a:solidFill>
              </a:rPr>
              <a:t>CH</a:t>
            </a:r>
            <a:r>
              <a:rPr lang="en-US" sz="2000" b="1" i="1" baseline="-25000">
                <a:solidFill>
                  <a:schemeClr val="tx2"/>
                </a:solidFill>
              </a:rPr>
              <a:t>4</a:t>
            </a:r>
            <a:r>
              <a:rPr lang="en-US" sz="2000" b="1" i="1">
                <a:solidFill>
                  <a:schemeClr val="tx2"/>
                </a:solidFill>
              </a:rPr>
              <a:t> and N</a:t>
            </a:r>
            <a:r>
              <a:rPr lang="en-US" sz="2000" b="1" i="1" baseline="-25000">
                <a:solidFill>
                  <a:schemeClr val="tx2"/>
                </a:solidFill>
              </a:rPr>
              <a:t>2</a:t>
            </a:r>
            <a:r>
              <a:rPr lang="en-US" sz="2000" b="1" i="1">
                <a:solidFill>
                  <a:schemeClr val="tx2"/>
                </a:solidFill>
              </a:rPr>
              <a:t>O GHG reduction potential and cost by technology for soil and cropland in Vermont projected to 2030. Bars represent the total mitigation potential (metric tons of carbon dioxide equivalent) for each on-farm action. Purple represents the proportion of emissions reduction that has a cost associated, whereas blue represents reductions achievable at no cost </a:t>
            </a:r>
          </a:p>
          <a:p>
            <a:endParaRPr lang="en-US" sz="2000" b="1" i="1"/>
          </a:p>
          <a:p>
            <a:r>
              <a:rPr lang="en-US" sz="2000"/>
              <a:t>Source: EPA (2025b)</a:t>
            </a:r>
          </a:p>
        </p:txBody>
      </p:sp>
      <p:pic>
        <p:nvPicPr>
          <p:cNvPr id="10" name="Picture 9" descr="Horizontal stacked bar chart showing non-CO₂ greenhouse-gas reduction potential by technologies of soil/cropland by 2030, measured in MtCO₂e. Purple segments indicate reductions costing more than $0/tCO₂e, teal segments indicate costs below $0/tCO₂e; Intensive grazing leads at roughly 150 MtCO₂e, while Auto fertilization, 20% increased fertilizer, and no till follow, with most remaining technologies contributing smaller totals.">
            <a:extLst>
              <a:ext uri="{FF2B5EF4-FFF2-40B4-BE49-F238E27FC236}">
                <a16:creationId xmlns:a16="http://schemas.microsoft.com/office/drawing/2014/main" id="{0BA3BB0C-11A5-D9D3-B87D-E9F8B5338CE7}"/>
              </a:ext>
            </a:extLst>
          </p:cNvPr>
          <p:cNvPicPr>
            <a:picLocks noChangeAspect="1"/>
          </p:cNvPicPr>
          <p:nvPr/>
        </p:nvPicPr>
        <p:blipFill>
          <a:blip r:embed="rId4"/>
          <a:stretch>
            <a:fillRect/>
          </a:stretch>
        </p:blipFill>
        <p:spPr>
          <a:xfrm>
            <a:off x="3965759" y="256779"/>
            <a:ext cx="8073853" cy="5589590"/>
          </a:xfrm>
          <a:prstGeom prst="rect">
            <a:avLst/>
          </a:prstGeom>
        </p:spPr>
      </p:pic>
    </p:spTree>
    <p:extLst>
      <p:ext uri="{BB962C8B-B14F-4D97-AF65-F5344CB8AC3E}">
        <p14:creationId xmlns:p14="http://schemas.microsoft.com/office/powerpoint/2010/main" val="138923007"/>
      </p:ext>
    </p:extLst>
  </p:cSld>
  <p:clrMapOvr>
    <a:masterClrMapping/>
  </p:clrMapOvr>
</p:sld>
</file>

<file path=ppt/theme/theme1.xml><?xml version="1.0" encoding="utf-8"?>
<a:theme xmlns:a="http://schemas.openxmlformats.org/drawingml/2006/main" name="University of Vermont Exec Template 22">
  <a:themeElements>
    <a:clrScheme name="UVM Template">
      <a:dk1>
        <a:srgbClr val="000000"/>
      </a:dk1>
      <a:lt1>
        <a:srgbClr val="FFFFFF"/>
      </a:lt1>
      <a:dk2>
        <a:srgbClr val="154734"/>
      </a:dk2>
      <a:lt2>
        <a:srgbClr val="F7F7F7"/>
      </a:lt2>
      <a:accent1>
        <a:srgbClr val="71B0E0"/>
      </a:accent1>
      <a:accent2>
        <a:srgbClr val="4C9DD6"/>
      </a:accent2>
      <a:accent3>
        <a:srgbClr val="F7F7F7"/>
      </a:accent3>
      <a:accent4>
        <a:srgbClr val="DC582A"/>
      </a:accent4>
      <a:accent5>
        <a:srgbClr val="00303C"/>
      </a:accent5>
      <a:accent6>
        <a:srgbClr val="FFD1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VM22_PPT_Template_SVG" id="{E61C691F-A77F-A148-8FDB-B61DD208C958}" vid="{39546C88-0921-1F4E-A650-D1BE9CBFA2A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DDE25949F28F4FBC2286BA8C05411B" ma:contentTypeVersion="11" ma:contentTypeDescription="Create a new document." ma:contentTypeScope="" ma:versionID="82db41b21640e51705b1058c596742d0">
  <xsd:schema xmlns:xsd="http://www.w3.org/2001/XMLSchema" xmlns:xs="http://www.w3.org/2001/XMLSchema" xmlns:p="http://schemas.microsoft.com/office/2006/metadata/properties" xmlns:ns2="9d4f71dd-dfa9-4610-8a13-3f40ac84ca7b" targetNamespace="http://schemas.microsoft.com/office/2006/metadata/properties" ma:root="true" ma:fieldsID="40cff7e34f45380e551a2edcc55fcfd6" ns2:_="">
    <xsd:import namespace="9d4f71dd-dfa9-4610-8a13-3f40ac84ca7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roundofcopy_x002d_editing"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4f71dd-dfa9-4610-8a13-3f40ac84ca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roundofcopy_x002d_editing" ma:index="11" nillable="true" ma:displayName="Round of copy-editing" ma:format="Dropdown" ma:internalName="roundofcopy_x002d_editing">
      <xsd:simpleType>
        <xsd:restriction base="dms:Choice">
          <xsd:enumeration value="1st round of copy-editing"/>
          <xsd:enumeration value="2nd round of copy-editing"/>
        </xsd:restrictio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e77d114-7286-4773-b3f3-9b1cc7669c5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d4f71dd-dfa9-4610-8a13-3f40ac84ca7b">
      <Terms xmlns="http://schemas.microsoft.com/office/infopath/2007/PartnerControls"/>
    </lcf76f155ced4ddcb4097134ff3c332f>
    <roundofcopy_x002d_editing xmlns="9d4f71dd-dfa9-4610-8a13-3f40ac84ca7b" xsi:nil="true"/>
  </documentManagement>
</p:properties>
</file>

<file path=customXml/itemProps1.xml><?xml version="1.0" encoding="utf-8"?>
<ds:datastoreItem xmlns:ds="http://schemas.openxmlformats.org/officeDocument/2006/customXml" ds:itemID="{C0778490-7617-4875-8D96-9456787A0F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4f71dd-dfa9-4610-8a13-3f40ac84ca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988DFDA-B011-4311-854D-E822A5838782}">
  <ds:schemaRefs>
    <ds:schemaRef ds:uri="http://schemas.microsoft.com/sharepoint/v3/contenttype/forms"/>
  </ds:schemaRefs>
</ds:datastoreItem>
</file>

<file path=customXml/itemProps3.xml><?xml version="1.0" encoding="utf-8"?>
<ds:datastoreItem xmlns:ds="http://schemas.openxmlformats.org/officeDocument/2006/customXml" ds:itemID="{E3413AD4-741F-4F1E-8C6B-35B3DB54C670}">
  <ds:schemaRefs>
    <ds:schemaRef ds:uri="http://purl.org/dc/dcmitype/"/>
    <ds:schemaRef ds:uri="http://purl.org/dc/terms/"/>
    <ds:schemaRef ds:uri="http://schemas.microsoft.com/office/infopath/2007/PartnerControls"/>
    <ds:schemaRef ds:uri="http://purl.org/dc/elements/1.1/"/>
    <ds:schemaRef ds:uri="http://www.w3.org/XML/1998/namespace"/>
    <ds:schemaRef ds:uri="http://schemas.microsoft.com/office/2006/documentManagement/types"/>
    <ds:schemaRef ds:uri="http://schemas.microsoft.com/office/2006/metadata/properties"/>
    <ds:schemaRef ds:uri="http://schemas.openxmlformats.org/package/2006/metadata/core-properties"/>
    <ds:schemaRef ds:uri="9d4f71dd-dfa9-4610-8a13-3f40ac84ca7b"/>
  </ds:schemaRefs>
</ds:datastoreItem>
</file>

<file path=docProps/app.xml><?xml version="1.0" encoding="utf-8"?>
<Properties xmlns="http://schemas.openxmlformats.org/officeDocument/2006/extended-properties" xmlns:vt="http://schemas.openxmlformats.org/officeDocument/2006/docPropsVTypes">
  <Template>University of Vermont Exec Template 22</Template>
  <TotalTime>0</TotalTime>
  <Words>2088</Words>
  <Application>Microsoft Office PowerPoint</Application>
  <PresentationFormat>Widescreen</PresentationFormat>
  <Paragraphs>314</Paragraphs>
  <Slides>29</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Aptos</vt:lpstr>
      <vt:lpstr>Aptos Body</vt:lpstr>
      <vt:lpstr>Aptos Display</vt:lpstr>
      <vt:lpstr>Arial</vt:lpstr>
      <vt:lpstr>Calibri</vt:lpstr>
      <vt:lpstr>Century Gothic</vt:lpstr>
      <vt:lpstr>Lora SemiBold</vt:lpstr>
      <vt:lpstr>Poppins Medium</vt:lpstr>
      <vt:lpstr>Times New Roman</vt:lpstr>
      <vt:lpstr>University of Vermont Exec Template 22</vt:lpstr>
      <vt:lpstr>Agriculture and Food Systems</vt:lpstr>
      <vt:lpstr>6.2 Background</vt:lpstr>
      <vt:lpstr>Figure 6-1</vt:lpstr>
      <vt:lpstr>Figure 6-2</vt:lpstr>
      <vt:lpstr>6.3 Agricultural Sector Impacts and Adaptation Strategies</vt:lpstr>
      <vt:lpstr>Figure 6-3  (Vermont)</vt:lpstr>
      <vt:lpstr>Figure 6-3 (Climate Division-Northeastern)</vt:lpstr>
      <vt:lpstr>Figure 6-3 (Climate Division-Western)</vt:lpstr>
      <vt:lpstr>Figure 6-3 (Climate Division-Southeastern)</vt:lpstr>
      <vt:lpstr>Figure 6-3</vt:lpstr>
      <vt:lpstr>6.4 Biophysical Impacts on Agricultural Production</vt:lpstr>
      <vt:lpstr>Figure 6-4 (In-chapter)</vt:lpstr>
      <vt:lpstr>Figure 6-4 (Climate division-Northeastern)</vt:lpstr>
      <vt:lpstr>PowerPoint Presentation</vt:lpstr>
      <vt:lpstr>PowerPoint Presentation</vt:lpstr>
      <vt:lpstr>Figure 6-4</vt:lpstr>
      <vt:lpstr>Figure 6-5</vt:lpstr>
      <vt:lpstr>Figure 6-6</vt:lpstr>
      <vt:lpstr>Table 6-1 Climate impacts, adaptation and resilience strategies across agricultural sectors</vt:lpstr>
      <vt:lpstr>Figure 6-7</vt:lpstr>
      <vt:lpstr>Figure 6-8</vt:lpstr>
      <vt:lpstr>6.5 Economic Impacts and Adaptation Strategies</vt:lpstr>
      <vt:lpstr>Figure 6-9</vt:lpstr>
      <vt:lpstr>Figure 6-10 </vt:lpstr>
      <vt:lpstr>6.6 Social Impacts and Adaptation Strategies</vt:lpstr>
      <vt:lpstr>Figure 6-11</vt:lpstr>
      <vt:lpstr>6.7 Food System Emissions and Mitigation</vt:lpstr>
      <vt:lpstr>Figure 6-12</vt:lpstr>
      <vt:lpstr>Figure 6-13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Cody Silfies (he/him)</dc:creator>
  <cp:lastModifiedBy>Hannah Peplinski</cp:lastModifiedBy>
  <cp:revision>1</cp:revision>
  <dcterms:created xsi:type="dcterms:W3CDTF">2024-02-13T17:54:54Z</dcterms:created>
  <dcterms:modified xsi:type="dcterms:W3CDTF">2026-09-29T20:41:25Z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0x010100AADDE25949F28F4FBC2286BA8C05411B</vt:lpwstr>
  </property>
  <property fmtid="{D5CDD505-2E9C-101B-9397-08002B2CF9AE}" pid="3" name="MediaServiceImageTags">
    <vt:lpwstr/>
  </property>
  <property fmtid="{D5CDD505-2E9C-101B-9397-08002B2CF9AE}" pid="4" name="Order">
    <vt:r8>226100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