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bookmarkIdSeed="3">
  <p:sldMasterIdLst>
    <p:sldMasterId id="2147483648" r:id="rId4"/>
  </p:sldMasterIdLst>
  <p:notesMasterIdLst>
    <p:notesMasterId r:id="rId36"/>
  </p:notesMasterIdLst>
  <p:sldIdLst>
    <p:sldId id="257" r:id="rId5"/>
    <p:sldId id="263" r:id="rId6"/>
    <p:sldId id="289" r:id="rId7"/>
    <p:sldId id="282" r:id="rId8"/>
    <p:sldId id="264" r:id="rId9"/>
    <p:sldId id="310" r:id="rId10"/>
    <p:sldId id="285" r:id="rId11"/>
    <p:sldId id="287" r:id="rId12"/>
    <p:sldId id="312" r:id="rId13"/>
    <p:sldId id="300" r:id="rId14"/>
    <p:sldId id="313" r:id="rId15"/>
    <p:sldId id="314" r:id="rId16"/>
    <p:sldId id="304" r:id="rId17"/>
    <p:sldId id="315" r:id="rId18"/>
    <p:sldId id="301" r:id="rId19"/>
    <p:sldId id="308" r:id="rId20"/>
    <p:sldId id="284" r:id="rId21"/>
    <p:sldId id="303" r:id="rId22"/>
    <p:sldId id="302" r:id="rId23"/>
    <p:sldId id="305" r:id="rId24"/>
    <p:sldId id="306" r:id="rId25"/>
    <p:sldId id="307" r:id="rId26"/>
    <p:sldId id="286" r:id="rId27"/>
    <p:sldId id="288" r:id="rId28"/>
    <p:sldId id="290" r:id="rId29"/>
    <p:sldId id="291" r:id="rId30"/>
    <p:sldId id="292" r:id="rId31"/>
    <p:sldId id="294" r:id="rId32"/>
    <p:sldId id="295" r:id="rId33"/>
    <p:sldId id="298" r:id="rId34"/>
    <p:sldId id="299"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authors.xml><?xml version="1.0" encoding="utf-8"?>
<p188:authorLst xmlns:a="http://schemas.openxmlformats.org/drawingml/2006/main" xmlns:r="http://schemas.openxmlformats.org/officeDocument/2006/relationships" xmlns:p188="http://schemas.microsoft.com/office/powerpoint/2018/8/main">
  <p188:author id="{F1A5925F-29CA-634F-16A6-1F61E7DC3181}" name="Maddie Winer (she/her)" initials="M(" userId="S::mwiner@uvm.edu::4e71b135-345e-4af8-8886-6e03529c24b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154734"/>
    <a:srgbClr val="FF9933"/>
    <a:srgbClr val="006B51"/>
    <a:srgbClr val="4195D1"/>
    <a:srgbClr val="FFD100"/>
    <a:srgbClr val="72B0E0"/>
    <a:srgbClr val="FFC400"/>
    <a:srgbClr val="367F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D8CB9C7-1978-9AE3-5BBF-D5F879382E24}" v="43" dt="2026-09-21T16:49:50.3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ra Wickramasinghe" userId="S::sawickra@uvm.edu::aa7ac749-3393-4006-ac86-05bae468a581" providerId="AD" clId="Web-{ED8CB9C7-1978-9AE3-5BBF-D5F879382E24}"/>
    <pc:docChg chg="modSld">
      <pc:chgData name="Ara Wickramasinghe" userId="S::sawickra@uvm.edu::aa7ac749-3393-4006-ac86-05bae468a581" providerId="AD" clId="Web-{ED8CB9C7-1978-9AE3-5BBF-D5F879382E24}" dt="2026-09-21T16:49:49.541" v="32" actId="20577"/>
      <pc:docMkLst>
        <pc:docMk/>
      </pc:docMkLst>
      <pc:sldChg chg="modSp">
        <pc:chgData name="Ara Wickramasinghe" userId="S::sawickra@uvm.edu::aa7ac749-3393-4006-ac86-05bae468a581" providerId="AD" clId="Web-{ED8CB9C7-1978-9AE3-5BBF-D5F879382E24}" dt="2026-09-21T16:49:49.541" v="32" actId="20577"/>
        <pc:sldMkLst>
          <pc:docMk/>
          <pc:sldMk cId="924926975" sldId="300"/>
        </pc:sldMkLst>
        <pc:spChg chg="mod">
          <ac:chgData name="Ara Wickramasinghe" userId="S::sawickra@uvm.edu::aa7ac749-3393-4006-ac86-05bae468a581" providerId="AD" clId="Web-{ED8CB9C7-1978-9AE3-5BBF-D5F879382E24}" dt="2026-09-21T16:49:49.541" v="32" actId="20577"/>
          <ac:spMkLst>
            <pc:docMk/>
            <pc:sldMk cId="924926975" sldId="300"/>
            <ac:spMk id="10" creationId="{EAF0110B-C662-E538-8C70-C8DF966C1B84}"/>
          </ac:spMkLst>
        </pc:spChg>
      </pc:sldChg>
      <pc:sldChg chg="modSp">
        <pc:chgData name="Ara Wickramasinghe" userId="S::sawickra@uvm.edu::aa7ac749-3393-4006-ac86-05bae468a581" providerId="AD" clId="Web-{ED8CB9C7-1978-9AE3-5BBF-D5F879382E24}" dt="2026-09-21T16:49:01.524" v="26" actId="20577"/>
        <pc:sldMkLst>
          <pc:docMk/>
          <pc:sldMk cId="1115034871" sldId="310"/>
        </pc:sldMkLst>
        <pc:spChg chg="mod">
          <ac:chgData name="Ara Wickramasinghe" userId="S::sawickra@uvm.edu::aa7ac749-3393-4006-ac86-05bae468a581" providerId="AD" clId="Web-{ED8CB9C7-1978-9AE3-5BBF-D5F879382E24}" dt="2026-09-21T16:49:01.524" v="26" actId="20577"/>
          <ac:spMkLst>
            <pc:docMk/>
            <pc:sldMk cId="1115034871" sldId="310"/>
            <ac:spMk id="23" creationId="{67758273-594C-3EA9-DD8A-290C751B1012}"/>
          </ac:spMkLst>
        </pc:spChg>
      </pc:sldChg>
      <pc:sldChg chg="modSp">
        <pc:chgData name="Ara Wickramasinghe" userId="S::sawickra@uvm.edu::aa7ac749-3393-4006-ac86-05bae468a581" providerId="AD" clId="Web-{ED8CB9C7-1978-9AE3-5BBF-D5F879382E24}" dt="2026-09-21T16:48:50.586" v="23" actId="20577"/>
        <pc:sldMkLst>
          <pc:docMk/>
          <pc:sldMk cId="1510501832" sldId="312"/>
        </pc:sldMkLst>
        <pc:spChg chg="mod">
          <ac:chgData name="Ara Wickramasinghe" userId="S::sawickra@uvm.edu::aa7ac749-3393-4006-ac86-05bae468a581" providerId="AD" clId="Web-{ED8CB9C7-1978-9AE3-5BBF-D5F879382E24}" dt="2026-09-21T16:48:50.586" v="23" actId="20577"/>
          <ac:spMkLst>
            <pc:docMk/>
            <pc:sldMk cId="1510501832" sldId="312"/>
            <ac:spMk id="59" creationId="{A8C6E666-DA7B-4126-0FEC-BC7F65EC63AF}"/>
          </ac:spMkLst>
        </pc:spChg>
      </pc:sldChg>
    </pc:docChg>
  </pc:docChgLst>
  <pc:docChgLst>
    <pc:chgData name="Hannah Peplinski" userId="732f42bb-9f3f-4980-bf23-3efc4903f968" providerId="ADAL" clId="{2AE89452-0B97-40B9-A600-317EB70F3717}"/>
    <pc:docChg chg="undo redo custSel addSld delSld modSld sldOrd">
      <pc:chgData name="Hannah Peplinski" userId="732f42bb-9f3f-4980-bf23-3efc4903f968" providerId="ADAL" clId="{2AE89452-0B97-40B9-A600-317EB70F3717}" dt="2026-09-10T21:57:56.114" v="4937"/>
      <pc:docMkLst>
        <pc:docMk/>
      </pc:docMkLst>
      <pc:sldChg chg="modSp mod">
        <pc:chgData name="Hannah Peplinski" userId="732f42bb-9f3f-4980-bf23-3efc4903f968" providerId="ADAL" clId="{2AE89452-0B97-40B9-A600-317EB70F3717}" dt="2026-09-10T21:31:14.738" v="4713" actId="1076"/>
        <pc:sldMkLst>
          <pc:docMk/>
          <pc:sldMk cId="2475705425" sldId="282"/>
        </pc:sldMkLst>
        <pc:spChg chg="mod">
          <ac:chgData name="Hannah Peplinski" userId="732f42bb-9f3f-4980-bf23-3efc4903f968" providerId="ADAL" clId="{2AE89452-0B97-40B9-A600-317EB70F3717}" dt="2026-09-10T21:31:08.688" v="4711" actId="14100"/>
          <ac:spMkLst>
            <pc:docMk/>
            <pc:sldMk cId="2475705425" sldId="282"/>
            <ac:spMk id="10" creationId="{FE24A7B1-E808-E6BD-9E2D-E6099D21B6AD}"/>
          </ac:spMkLst>
        </pc:spChg>
        <pc:picChg chg="mod">
          <ac:chgData name="Hannah Peplinski" userId="732f42bb-9f3f-4980-bf23-3efc4903f968" providerId="ADAL" clId="{2AE89452-0B97-40B9-A600-317EB70F3717}" dt="2026-09-10T21:31:14.738" v="4713" actId="1076"/>
          <ac:picMkLst>
            <pc:docMk/>
            <pc:sldMk cId="2475705425" sldId="282"/>
            <ac:picMk id="4" creationId="{91B40D35-2C26-C801-588A-751143C22329}"/>
          </ac:picMkLst>
        </pc:picChg>
      </pc:sldChg>
      <pc:sldChg chg="modSp mod">
        <pc:chgData name="Hannah Peplinski" userId="732f42bb-9f3f-4980-bf23-3efc4903f968" providerId="ADAL" clId="{2AE89452-0B97-40B9-A600-317EB70F3717}" dt="2026-09-10T21:33:18.772" v="4727" actId="1076"/>
        <pc:sldMkLst>
          <pc:docMk/>
          <pc:sldMk cId="2812097230" sldId="285"/>
        </pc:sldMkLst>
        <pc:spChg chg="mod">
          <ac:chgData name="Hannah Peplinski" userId="732f42bb-9f3f-4980-bf23-3efc4903f968" providerId="ADAL" clId="{2AE89452-0B97-40B9-A600-317EB70F3717}" dt="2026-09-10T21:33:18.772" v="4727" actId="1076"/>
          <ac:spMkLst>
            <pc:docMk/>
            <pc:sldMk cId="2812097230" sldId="285"/>
            <ac:spMk id="9" creationId="{65C01588-AFBB-11D5-D063-88B7ED8DA92C}"/>
          </ac:spMkLst>
        </pc:spChg>
        <pc:spChg chg="mod">
          <ac:chgData name="Hannah Peplinski" userId="732f42bb-9f3f-4980-bf23-3efc4903f968" providerId="ADAL" clId="{2AE89452-0B97-40B9-A600-317EB70F3717}" dt="2026-09-10T21:33:12.734" v="4726" actId="403"/>
          <ac:spMkLst>
            <pc:docMk/>
            <pc:sldMk cId="2812097230" sldId="285"/>
            <ac:spMk id="10" creationId="{2F24E95D-4B40-10AB-4D48-AFB0E1E1D0C1}"/>
          </ac:spMkLst>
        </pc:spChg>
      </pc:sldChg>
      <pc:sldChg chg="modSp mod">
        <pc:chgData name="Hannah Peplinski" userId="732f42bb-9f3f-4980-bf23-3efc4903f968" providerId="ADAL" clId="{2AE89452-0B97-40B9-A600-317EB70F3717}" dt="2026-09-10T21:34:04.431" v="4739" actId="1076"/>
        <pc:sldMkLst>
          <pc:docMk/>
          <pc:sldMk cId="3218810768" sldId="287"/>
        </pc:sldMkLst>
        <pc:spChg chg="mod">
          <ac:chgData name="Hannah Peplinski" userId="732f42bb-9f3f-4980-bf23-3efc4903f968" providerId="ADAL" clId="{2AE89452-0B97-40B9-A600-317EB70F3717}" dt="2026-09-10T21:33:47.554" v="4734" actId="207"/>
          <ac:spMkLst>
            <pc:docMk/>
            <pc:sldMk cId="3218810768" sldId="287"/>
            <ac:spMk id="9" creationId="{D56BA5CC-130A-C409-EB01-272D279EDFBD}"/>
          </ac:spMkLst>
        </pc:spChg>
        <pc:spChg chg="mod">
          <ac:chgData name="Hannah Peplinski" userId="732f42bb-9f3f-4980-bf23-3efc4903f968" providerId="ADAL" clId="{2AE89452-0B97-40B9-A600-317EB70F3717}" dt="2026-09-10T21:34:04.431" v="4739" actId="1076"/>
          <ac:spMkLst>
            <pc:docMk/>
            <pc:sldMk cId="3218810768" sldId="287"/>
            <ac:spMk id="12" creationId="{BD92F082-64EF-D4FB-2C35-5DDB141D8A04}"/>
          </ac:spMkLst>
        </pc:spChg>
        <pc:graphicFrameChg chg="mod">
          <ac:chgData name="Hannah Peplinski" userId="732f42bb-9f3f-4980-bf23-3efc4903f968" providerId="ADAL" clId="{2AE89452-0B97-40B9-A600-317EB70F3717}" dt="2026-09-10T21:33:52.047" v="4735" actId="1076"/>
          <ac:graphicFrameMkLst>
            <pc:docMk/>
            <pc:sldMk cId="3218810768" sldId="287"/>
            <ac:graphicFrameMk id="4" creationId="{875B11F2-593A-A6AF-A35B-B235CE935640}"/>
          </ac:graphicFrameMkLst>
        </pc:graphicFrameChg>
      </pc:sldChg>
      <pc:sldChg chg="addSp modSp mod">
        <pc:chgData name="Hannah Peplinski" userId="732f42bb-9f3f-4980-bf23-3efc4903f968" providerId="ADAL" clId="{2AE89452-0B97-40B9-A600-317EB70F3717}" dt="2026-09-10T21:50:22.525" v="4879" actId="1076"/>
        <pc:sldMkLst>
          <pc:docMk/>
          <pc:sldMk cId="1424169384" sldId="288"/>
        </pc:sldMkLst>
        <pc:spChg chg="add mod">
          <ac:chgData name="Hannah Peplinski" userId="732f42bb-9f3f-4980-bf23-3efc4903f968" providerId="ADAL" clId="{2AE89452-0B97-40B9-A600-317EB70F3717}" dt="2026-09-10T21:50:07.075" v="4873" actId="207"/>
          <ac:spMkLst>
            <pc:docMk/>
            <pc:sldMk cId="1424169384" sldId="288"/>
            <ac:spMk id="9" creationId="{05E21B2F-2CFE-CA18-9252-5F11FEA057C7}"/>
          </ac:spMkLst>
        </pc:spChg>
        <pc:spChg chg="mod">
          <ac:chgData name="Hannah Peplinski" userId="732f42bb-9f3f-4980-bf23-3efc4903f968" providerId="ADAL" clId="{2AE89452-0B97-40B9-A600-317EB70F3717}" dt="2026-09-10T21:50:22.525" v="4879" actId="1076"/>
          <ac:spMkLst>
            <pc:docMk/>
            <pc:sldMk cId="1424169384" sldId="288"/>
            <ac:spMk id="10" creationId="{154B8FDE-6A66-AFA9-831D-11F161C7C3B0}"/>
          </ac:spMkLst>
        </pc:spChg>
        <pc:graphicFrameChg chg="mod modGraphic">
          <ac:chgData name="Hannah Peplinski" userId="732f42bb-9f3f-4980-bf23-3efc4903f968" providerId="ADAL" clId="{2AE89452-0B97-40B9-A600-317EB70F3717}" dt="2026-09-10T21:49:46.764" v="4870" actId="14100"/>
          <ac:graphicFrameMkLst>
            <pc:docMk/>
            <pc:sldMk cId="1424169384" sldId="288"/>
            <ac:graphicFrameMk id="2" creationId="{F388E323-0A12-8CA0-C4A1-0D04D1DAC4D3}"/>
          </ac:graphicFrameMkLst>
        </pc:graphicFrameChg>
      </pc:sldChg>
      <pc:sldChg chg="modSp mod">
        <pc:chgData name="Hannah Peplinski" userId="732f42bb-9f3f-4980-bf23-3efc4903f968" providerId="ADAL" clId="{2AE89452-0B97-40B9-A600-317EB70F3717}" dt="2026-09-10T21:30:19.499" v="4707" actId="1076"/>
        <pc:sldMkLst>
          <pc:docMk/>
          <pc:sldMk cId="3235589786" sldId="289"/>
        </pc:sldMkLst>
        <pc:spChg chg="mod">
          <ac:chgData name="Hannah Peplinski" userId="732f42bb-9f3f-4980-bf23-3efc4903f968" providerId="ADAL" clId="{2AE89452-0B97-40B9-A600-317EB70F3717}" dt="2026-09-10T21:30:19.499" v="4707" actId="1076"/>
          <ac:spMkLst>
            <pc:docMk/>
            <pc:sldMk cId="3235589786" sldId="289"/>
            <ac:spMk id="10" creationId="{248A24A9-8DA3-97CD-E9FA-6340F5CE07B8}"/>
          </ac:spMkLst>
        </pc:spChg>
        <pc:picChg chg="mod">
          <ac:chgData name="Hannah Peplinski" userId="732f42bb-9f3f-4980-bf23-3efc4903f968" providerId="ADAL" clId="{2AE89452-0B97-40B9-A600-317EB70F3717}" dt="2026-09-10T21:30:11.445" v="4704" actId="962"/>
          <ac:picMkLst>
            <pc:docMk/>
            <pc:sldMk cId="3235589786" sldId="289"/>
            <ac:picMk id="2" creationId="{89EAD1CD-CDD2-15BC-F1AF-E8513CDC63A8}"/>
          </ac:picMkLst>
        </pc:picChg>
      </pc:sldChg>
      <pc:sldChg chg="addSp modSp mod">
        <pc:chgData name="Hannah Peplinski" userId="732f42bb-9f3f-4980-bf23-3efc4903f968" providerId="ADAL" clId="{2AE89452-0B97-40B9-A600-317EB70F3717}" dt="2026-09-10T21:52:01.121" v="4894" actId="962"/>
        <pc:sldMkLst>
          <pc:docMk/>
          <pc:sldMk cId="2740649877" sldId="290"/>
        </pc:sldMkLst>
        <pc:spChg chg="add mod">
          <ac:chgData name="Hannah Peplinski" userId="732f42bb-9f3f-4980-bf23-3efc4903f968" providerId="ADAL" clId="{2AE89452-0B97-40B9-A600-317EB70F3717}" dt="2026-09-10T21:51:47.381" v="4892" actId="14100"/>
          <ac:spMkLst>
            <pc:docMk/>
            <pc:sldMk cId="2740649877" sldId="290"/>
            <ac:spMk id="9" creationId="{4DDA8495-B794-654F-139F-6BED08AF9ECB}"/>
          </ac:spMkLst>
        </pc:spChg>
        <pc:spChg chg="mod">
          <ac:chgData name="Hannah Peplinski" userId="732f42bb-9f3f-4980-bf23-3efc4903f968" providerId="ADAL" clId="{2AE89452-0B97-40B9-A600-317EB70F3717}" dt="2026-09-10T21:51:13.274" v="4885" actId="21"/>
          <ac:spMkLst>
            <pc:docMk/>
            <pc:sldMk cId="2740649877" sldId="290"/>
            <ac:spMk id="11" creationId="{09087B1D-9023-8D5E-1BD3-8EA1BBD0C9DE}"/>
          </ac:spMkLst>
        </pc:spChg>
        <pc:picChg chg="mod">
          <ac:chgData name="Hannah Peplinski" userId="732f42bb-9f3f-4980-bf23-3efc4903f968" providerId="ADAL" clId="{2AE89452-0B97-40B9-A600-317EB70F3717}" dt="2026-09-10T21:52:01.121" v="4894" actId="962"/>
          <ac:picMkLst>
            <pc:docMk/>
            <pc:sldMk cId="2740649877" sldId="290"/>
            <ac:picMk id="4" creationId="{E0DEA4D3-2EA0-FDDF-AFE1-D8DD327FAE2B}"/>
          </ac:picMkLst>
        </pc:picChg>
      </pc:sldChg>
      <pc:sldChg chg="modSp mod">
        <pc:chgData name="Hannah Peplinski" userId="732f42bb-9f3f-4980-bf23-3efc4903f968" providerId="ADAL" clId="{2AE89452-0B97-40B9-A600-317EB70F3717}" dt="2026-09-10T21:52:33.069" v="4899" actId="1076"/>
        <pc:sldMkLst>
          <pc:docMk/>
          <pc:sldMk cId="2867283054" sldId="291"/>
        </pc:sldMkLst>
        <pc:spChg chg="mod">
          <ac:chgData name="Hannah Peplinski" userId="732f42bb-9f3f-4980-bf23-3efc4903f968" providerId="ADAL" clId="{2AE89452-0B97-40B9-A600-317EB70F3717}" dt="2026-09-10T21:52:33.069" v="4899" actId="1076"/>
          <ac:spMkLst>
            <pc:docMk/>
            <pc:sldMk cId="2867283054" sldId="291"/>
            <ac:spMk id="12" creationId="{1BA7A267-8DE5-CDCA-E0CE-B3093359B99D}"/>
          </ac:spMkLst>
        </pc:spChg>
      </pc:sldChg>
      <pc:sldChg chg="modSp mod">
        <pc:chgData name="Hannah Peplinski" userId="732f42bb-9f3f-4980-bf23-3efc4903f968" providerId="ADAL" clId="{2AE89452-0B97-40B9-A600-317EB70F3717}" dt="2026-09-10T21:53:48.586" v="4910" actId="1076"/>
        <pc:sldMkLst>
          <pc:docMk/>
          <pc:sldMk cId="1450051050" sldId="292"/>
        </pc:sldMkLst>
        <pc:spChg chg="mod">
          <ac:chgData name="Hannah Peplinski" userId="732f42bb-9f3f-4980-bf23-3efc4903f968" providerId="ADAL" clId="{2AE89452-0B97-40B9-A600-317EB70F3717}" dt="2026-09-10T21:53:48.586" v="4910" actId="1076"/>
          <ac:spMkLst>
            <pc:docMk/>
            <pc:sldMk cId="1450051050" sldId="292"/>
            <ac:spMk id="11" creationId="{A1C9CCE8-C79D-852F-E459-B17CFD36147C}"/>
          </ac:spMkLst>
        </pc:spChg>
      </pc:sldChg>
      <pc:sldChg chg="modSp mod">
        <pc:chgData name="Hannah Peplinski" userId="732f42bb-9f3f-4980-bf23-3efc4903f968" providerId="ADAL" clId="{2AE89452-0B97-40B9-A600-317EB70F3717}" dt="2026-09-10T21:54:41.831" v="4915" actId="1076"/>
        <pc:sldMkLst>
          <pc:docMk/>
          <pc:sldMk cId="2252075828" sldId="294"/>
        </pc:sldMkLst>
        <pc:spChg chg="mod">
          <ac:chgData name="Hannah Peplinski" userId="732f42bb-9f3f-4980-bf23-3efc4903f968" providerId="ADAL" clId="{2AE89452-0B97-40B9-A600-317EB70F3717}" dt="2026-09-10T21:54:41.831" v="4915" actId="1076"/>
          <ac:spMkLst>
            <pc:docMk/>
            <pc:sldMk cId="2252075828" sldId="294"/>
            <ac:spMk id="12" creationId="{E250F83C-57D0-1959-221A-C89EF984666C}"/>
          </ac:spMkLst>
        </pc:spChg>
        <pc:graphicFrameChg chg="mod">
          <ac:chgData name="Hannah Peplinski" userId="732f42bb-9f3f-4980-bf23-3efc4903f968" providerId="ADAL" clId="{2AE89452-0B97-40B9-A600-317EB70F3717}" dt="2026-09-10T21:54:21.297" v="4912" actId="962"/>
          <ac:graphicFrameMkLst>
            <pc:docMk/>
            <pc:sldMk cId="2252075828" sldId="294"/>
            <ac:graphicFrameMk id="4" creationId="{500047D4-1181-8786-0E55-A00FF14FD595}"/>
          </ac:graphicFrameMkLst>
        </pc:graphicFrameChg>
      </pc:sldChg>
      <pc:sldChg chg="modSp mod">
        <pc:chgData name="Hannah Peplinski" userId="732f42bb-9f3f-4980-bf23-3efc4903f968" providerId="ADAL" clId="{2AE89452-0B97-40B9-A600-317EB70F3717}" dt="2026-09-10T21:55:59.239" v="4923" actId="120"/>
        <pc:sldMkLst>
          <pc:docMk/>
          <pc:sldMk cId="964194393" sldId="295"/>
        </pc:sldMkLst>
        <pc:spChg chg="mod">
          <ac:chgData name="Hannah Peplinski" userId="732f42bb-9f3f-4980-bf23-3efc4903f968" providerId="ADAL" clId="{2AE89452-0B97-40B9-A600-317EB70F3717}" dt="2026-09-10T21:55:59.239" v="4923" actId="120"/>
          <ac:spMkLst>
            <pc:docMk/>
            <pc:sldMk cId="964194393" sldId="295"/>
            <ac:spMk id="11" creationId="{13F081F2-29E8-58EC-8A3A-E202AC584252}"/>
          </ac:spMkLst>
        </pc:spChg>
      </pc:sldChg>
      <pc:sldChg chg="modSp mod">
        <pc:chgData name="Hannah Peplinski" userId="732f42bb-9f3f-4980-bf23-3efc4903f968" providerId="ADAL" clId="{2AE89452-0B97-40B9-A600-317EB70F3717}" dt="2026-09-10T21:56:42.601" v="4928" actId="1076"/>
        <pc:sldMkLst>
          <pc:docMk/>
          <pc:sldMk cId="931000457" sldId="298"/>
        </pc:sldMkLst>
        <pc:spChg chg="mod">
          <ac:chgData name="Hannah Peplinski" userId="732f42bb-9f3f-4980-bf23-3efc4903f968" providerId="ADAL" clId="{2AE89452-0B97-40B9-A600-317EB70F3717}" dt="2026-09-10T21:56:36.356" v="4926" actId="1076"/>
          <ac:spMkLst>
            <pc:docMk/>
            <pc:sldMk cId="931000457" sldId="298"/>
            <ac:spMk id="12" creationId="{EFE49EBF-4CE5-3644-7AFE-99E562A1B9CA}"/>
          </ac:spMkLst>
        </pc:spChg>
        <pc:picChg chg="mod">
          <ac:chgData name="Hannah Peplinski" userId="732f42bb-9f3f-4980-bf23-3efc4903f968" providerId="ADAL" clId="{2AE89452-0B97-40B9-A600-317EB70F3717}" dt="2026-09-10T21:56:42.601" v="4928" actId="1076"/>
          <ac:picMkLst>
            <pc:docMk/>
            <pc:sldMk cId="931000457" sldId="298"/>
            <ac:picMk id="5126" creationId="{3DFCB0E1-6D97-3410-8F21-18AC51EA6F95}"/>
          </ac:picMkLst>
        </pc:picChg>
      </pc:sldChg>
      <pc:sldChg chg="modSp mod">
        <pc:chgData name="Hannah Peplinski" userId="732f42bb-9f3f-4980-bf23-3efc4903f968" providerId="ADAL" clId="{2AE89452-0B97-40B9-A600-317EB70F3717}" dt="2026-09-10T21:57:56.114" v="4937"/>
        <pc:sldMkLst>
          <pc:docMk/>
          <pc:sldMk cId="21990186" sldId="299"/>
        </pc:sldMkLst>
        <pc:spChg chg="mod">
          <ac:chgData name="Hannah Peplinski" userId="732f42bb-9f3f-4980-bf23-3efc4903f968" providerId="ADAL" clId="{2AE89452-0B97-40B9-A600-317EB70F3717}" dt="2026-09-10T21:57:56.114" v="4937"/>
          <ac:spMkLst>
            <pc:docMk/>
            <pc:sldMk cId="21990186" sldId="299"/>
            <ac:spMk id="11" creationId="{B892862D-A045-07CC-0853-4FF2CFCB30EC}"/>
          </ac:spMkLst>
        </pc:spChg>
        <pc:picChg chg="mod">
          <ac:chgData name="Hannah Peplinski" userId="732f42bb-9f3f-4980-bf23-3efc4903f968" providerId="ADAL" clId="{2AE89452-0B97-40B9-A600-317EB70F3717}" dt="2026-09-10T21:57:20.809" v="4933" actId="14100"/>
          <ac:picMkLst>
            <pc:docMk/>
            <pc:sldMk cId="21990186" sldId="299"/>
            <ac:picMk id="4" creationId="{A397AE10-FEE5-D568-C95A-7E6D87BB7E80}"/>
          </ac:picMkLst>
        </pc:picChg>
      </pc:sldChg>
      <pc:sldChg chg="modSp mod">
        <pc:chgData name="Hannah Peplinski" userId="732f42bb-9f3f-4980-bf23-3efc4903f968" providerId="ADAL" clId="{2AE89452-0B97-40B9-A600-317EB70F3717}" dt="2026-09-10T21:35:21.217" v="4751" actId="962"/>
        <pc:sldMkLst>
          <pc:docMk/>
          <pc:sldMk cId="924926975" sldId="300"/>
        </pc:sldMkLst>
        <pc:spChg chg="mod">
          <ac:chgData name="Hannah Peplinski" userId="732f42bb-9f3f-4980-bf23-3efc4903f968" providerId="ADAL" clId="{2AE89452-0B97-40B9-A600-317EB70F3717}" dt="2026-09-10T21:34:46.216" v="4743" actId="14100"/>
          <ac:spMkLst>
            <pc:docMk/>
            <pc:sldMk cId="924926975" sldId="300"/>
            <ac:spMk id="10" creationId="{EAF0110B-C662-E538-8C70-C8DF966C1B84}"/>
          </ac:spMkLst>
        </pc:spChg>
        <pc:picChg chg="mod">
          <ac:chgData name="Hannah Peplinski" userId="732f42bb-9f3f-4980-bf23-3efc4903f968" providerId="ADAL" clId="{2AE89452-0B97-40B9-A600-317EB70F3717}" dt="2026-09-10T21:35:14.128" v="4749" actId="962"/>
          <ac:picMkLst>
            <pc:docMk/>
            <pc:sldMk cId="924926975" sldId="300"/>
            <ac:picMk id="2" creationId="{D9DC85B6-012D-94D4-CA49-EEDBD3AC2B9E}"/>
          </ac:picMkLst>
        </pc:picChg>
        <pc:picChg chg="mod">
          <ac:chgData name="Hannah Peplinski" userId="732f42bb-9f3f-4980-bf23-3efc4903f968" providerId="ADAL" clId="{2AE89452-0B97-40B9-A600-317EB70F3717}" dt="2026-09-10T21:35:21.217" v="4751" actId="962"/>
          <ac:picMkLst>
            <pc:docMk/>
            <pc:sldMk cId="924926975" sldId="300"/>
            <ac:picMk id="15" creationId="{C03197D6-DAB0-81A7-C5F4-50A043271520}"/>
          </ac:picMkLst>
        </pc:picChg>
      </pc:sldChg>
      <pc:sldChg chg="modSp mod">
        <pc:chgData name="Hannah Peplinski" userId="732f42bb-9f3f-4980-bf23-3efc4903f968" providerId="ADAL" clId="{2AE89452-0B97-40B9-A600-317EB70F3717}" dt="2026-09-10T21:40:44.667" v="4813" actId="404"/>
        <pc:sldMkLst>
          <pc:docMk/>
          <pc:sldMk cId="365904603" sldId="301"/>
        </pc:sldMkLst>
        <pc:spChg chg="mod">
          <ac:chgData name="Hannah Peplinski" userId="732f42bb-9f3f-4980-bf23-3efc4903f968" providerId="ADAL" clId="{2AE89452-0B97-40B9-A600-317EB70F3717}" dt="2026-09-10T21:40:44.667" v="4813" actId="404"/>
          <ac:spMkLst>
            <pc:docMk/>
            <pc:sldMk cId="365904603" sldId="301"/>
            <ac:spMk id="10" creationId="{94A89ACB-0E2A-EE23-4C65-ADAAD16CF926}"/>
          </ac:spMkLst>
        </pc:spChg>
      </pc:sldChg>
      <pc:sldChg chg="modSp mod">
        <pc:chgData name="Hannah Peplinski" userId="732f42bb-9f3f-4980-bf23-3efc4903f968" providerId="ADAL" clId="{2AE89452-0B97-40B9-A600-317EB70F3717}" dt="2026-09-10T21:46:07.743" v="4836" actId="404"/>
        <pc:sldMkLst>
          <pc:docMk/>
          <pc:sldMk cId="4049760030" sldId="302"/>
        </pc:sldMkLst>
        <pc:spChg chg="mod">
          <ac:chgData name="Hannah Peplinski" userId="732f42bb-9f3f-4980-bf23-3efc4903f968" providerId="ADAL" clId="{2AE89452-0B97-40B9-A600-317EB70F3717}" dt="2026-09-10T21:46:07.743" v="4836" actId="404"/>
          <ac:spMkLst>
            <pc:docMk/>
            <pc:sldMk cId="4049760030" sldId="302"/>
            <ac:spMk id="10" creationId="{EB5CA82A-9AE8-521C-1082-AC5D7BFB5182}"/>
          </ac:spMkLst>
        </pc:spChg>
        <pc:picChg chg="mod modCrop">
          <ac:chgData name="Hannah Peplinski" userId="732f42bb-9f3f-4980-bf23-3efc4903f968" providerId="ADAL" clId="{2AE89452-0B97-40B9-A600-317EB70F3717}" dt="2026-09-10T21:44:37.605" v="4830" actId="732"/>
          <ac:picMkLst>
            <pc:docMk/>
            <pc:sldMk cId="4049760030" sldId="302"/>
            <ac:picMk id="4" creationId="{EB3FF217-4DDF-5BEF-930E-3D1C2AE9BBFD}"/>
          </ac:picMkLst>
        </pc:picChg>
      </pc:sldChg>
      <pc:sldChg chg="modSp mod">
        <pc:chgData name="Hannah Peplinski" userId="732f42bb-9f3f-4980-bf23-3efc4903f968" providerId="ADAL" clId="{2AE89452-0B97-40B9-A600-317EB70F3717}" dt="2026-09-10T21:43:47.428" v="4828"/>
        <pc:sldMkLst>
          <pc:docMk/>
          <pc:sldMk cId="2529927756" sldId="303"/>
        </pc:sldMkLst>
        <pc:spChg chg="mod">
          <ac:chgData name="Hannah Peplinski" userId="732f42bb-9f3f-4980-bf23-3efc4903f968" providerId="ADAL" clId="{2AE89452-0B97-40B9-A600-317EB70F3717}" dt="2026-09-10T21:43:47.428" v="4828"/>
          <ac:spMkLst>
            <pc:docMk/>
            <pc:sldMk cId="2529927756" sldId="303"/>
            <ac:spMk id="11" creationId="{C3556812-1237-867F-E48E-93A58DB32319}"/>
          </ac:spMkLst>
        </pc:spChg>
        <pc:picChg chg="mod">
          <ac:chgData name="Hannah Peplinski" userId="732f42bb-9f3f-4980-bf23-3efc4903f968" providerId="ADAL" clId="{2AE89452-0B97-40B9-A600-317EB70F3717}" dt="2026-09-10T21:41:42.934" v="4820" actId="1076"/>
          <ac:picMkLst>
            <pc:docMk/>
            <pc:sldMk cId="2529927756" sldId="303"/>
            <ac:picMk id="2" creationId="{6A166804-B54A-A184-E806-769C7D742064}"/>
          </ac:picMkLst>
        </pc:picChg>
        <pc:picChg chg="mod">
          <ac:chgData name="Hannah Peplinski" userId="732f42bb-9f3f-4980-bf23-3efc4903f968" providerId="ADAL" clId="{2AE89452-0B97-40B9-A600-317EB70F3717}" dt="2026-09-10T21:41:46.932" v="4821" actId="1076"/>
          <ac:picMkLst>
            <pc:docMk/>
            <pc:sldMk cId="2529927756" sldId="303"/>
            <ac:picMk id="9" creationId="{B4553EEA-E27C-B529-86D6-FA77EE1C9861}"/>
          </ac:picMkLst>
        </pc:picChg>
        <pc:picChg chg="mod">
          <ac:chgData name="Hannah Peplinski" userId="732f42bb-9f3f-4980-bf23-3efc4903f968" providerId="ADAL" clId="{2AE89452-0B97-40B9-A600-317EB70F3717}" dt="2026-09-10T21:41:38.789" v="4819" actId="1076"/>
          <ac:picMkLst>
            <pc:docMk/>
            <pc:sldMk cId="2529927756" sldId="303"/>
            <ac:picMk id="10" creationId="{62248EDA-28E3-6730-442A-DA63E1CAE9BF}"/>
          </ac:picMkLst>
        </pc:picChg>
      </pc:sldChg>
      <pc:sldChg chg="modSp mod">
        <pc:chgData name="Hannah Peplinski" userId="732f42bb-9f3f-4980-bf23-3efc4903f968" providerId="ADAL" clId="{2AE89452-0B97-40B9-A600-317EB70F3717}" dt="2026-09-10T21:38:19.036" v="4787" actId="404"/>
        <pc:sldMkLst>
          <pc:docMk/>
          <pc:sldMk cId="1445874099" sldId="304"/>
        </pc:sldMkLst>
        <pc:spChg chg="mod">
          <ac:chgData name="Hannah Peplinski" userId="732f42bb-9f3f-4980-bf23-3efc4903f968" providerId="ADAL" clId="{2AE89452-0B97-40B9-A600-317EB70F3717}" dt="2026-09-10T21:38:19.036" v="4787" actId="404"/>
          <ac:spMkLst>
            <pc:docMk/>
            <pc:sldMk cId="1445874099" sldId="304"/>
            <ac:spMk id="10" creationId="{44CA074E-5CF9-DD0D-B7A1-73FB18BBBF4E}"/>
          </ac:spMkLst>
        </pc:spChg>
        <pc:picChg chg="mod">
          <ac:chgData name="Hannah Peplinski" userId="732f42bb-9f3f-4980-bf23-3efc4903f968" providerId="ADAL" clId="{2AE89452-0B97-40B9-A600-317EB70F3717}" dt="2026-09-10T21:37:43.018" v="4776" actId="14100"/>
          <ac:picMkLst>
            <pc:docMk/>
            <pc:sldMk cId="1445874099" sldId="304"/>
            <ac:picMk id="4" creationId="{5FAD1EBE-DE93-42EA-8FAC-4F9614F696D1}"/>
          </ac:picMkLst>
        </pc:picChg>
      </pc:sldChg>
      <pc:sldChg chg="modSp mod">
        <pc:chgData name="Hannah Peplinski" userId="732f42bb-9f3f-4980-bf23-3efc4903f968" providerId="ADAL" clId="{2AE89452-0B97-40B9-A600-317EB70F3717}" dt="2026-09-10T21:47:34.202" v="4850" actId="1076"/>
        <pc:sldMkLst>
          <pc:docMk/>
          <pc:sldMk cId="20979449" sldId="305"/>
        </pc:sldMkLst>
        <pc:spChg chg="mod">
          <ac:chgData name="Hannah Peplinski" userId="732f42bb-9f3f-4980-bf23-3efc4903f968" providerId="ADAL" clId="{2AE89452-0B97-40B9-A600-317EB70F3717}" dt="2026-09-10T21:47:34.202" v="4850" actId="1076"/>
          <ac:spMkLst>
            <pc:docMk/>
            <pc:sldMk cId="20979449" sldId="305"/>
            <ac:spMk id="11" creationId="{99BC94B5-580F-063E-0AA9-CBAA5B281D10}"/>
          </ac:spMkLst>
        </pc:spChg>
      </pc:sldChg>
      <pc:sldChg chg="modSp mod">
        <pc:chgData name="Hannah Peplinski" userId="732f42bb-9f3f-4980-bf23-3efc4903f968" providerId="ADAL" clId="{2AE89452-0B97-40B9-A600-317EB70F3717}" dt="2026-09-10T21:48:26.179" v="4857" actId="207"/>
        <pc:sldMkLst>
          <pc:docMk/>
          <pc:sldMk cId="3402513438" sldId="306"/>
        </pc:sldMkLst>
        <pc:spChg chg="mod">
          <ac:chgData name="Hannah Peplinski" userId="732f42bb-9f3f-4980-bf23-3efc4903f968" providerId="ADAL" clId="{2AE89452-0B97-40B9-A600-317EB70F3717}" dt="2026-09-10T21:48:26.179" v="4857" actId="207"/>
          <ac:spMkLst>
            <pc:docMk/>
            <pc:sldMk cId="3402513438" sldId="306"/>
            <ac:spMk id="10" creationId="{270C315E-51AD-847C-EDE6-3B9D8B6270A8}"/>
          </ac:spMkLst>
        </pc:spChg>
      </pc:sldChg>
      <pc:sldChg chg="modSp mod">
        <pc:chgData name="Hannah Peplinski" userId="732f42bb-9f3f-4980-bf23-3efc4903f968" providerId="ADAL" clId="{2AE89452-0B97-40B9-A600-317EB70F3717}" dt="2026-09-10T21:49:21.578" v="4867" actId="403"/>
        <pc:sldMkLst>
          <pc:docMk/>
          <pc:sldMk cId="3158173866" sldId="307"/>
        </pc:sldMkLst>
        <pc:spChg chg="mod">
          <ac:chgData name="Hannah Peplinski" userId="732f42bb-9f3f-4980-bf23-3efc4903f968" providerId="ADAL" clId="{2AE89452-0B97-40B9-A600-317EB70F3717}" dt="2026-09-10T21:49:21.578" v="4867" actId="403"/>
          <ac:spMkLst>
            <pc:docMk/>
            <pc:sldMk cId="3158173866" sldId="307"/>
            <ac:spMk id="11" creationId="{41603495-3AC4-9DF1-A78E-A513B1A256CD}"/>
          </ac:spMkLst>
        </pc:spChg>
        <pc:picChg chg="mod">
          <ac:chgData name="Hannah Peplinski" userId="732f42bb-9f3f-4980-bf23-3efc4903f968" providerId="ADAL" clId="{2AE89452-0B97-40B9-A600-317EB70F3717}" dt="2026-09-10T21:48:48.358" v="4859" actId="1076"/>
          <ac:picMkLst>
            <pc:docMk/>
            <pc:sldMk cId="3158173866" sldId="307"/>
            <ac:picMk id="2" creationId="{11CCB4D1-8B4A-1400-B4A0-BC1038F854F3}"/>
          </ac:picMkLst>
        </pc:picChg>
      </pc:sldChg>
      <pc:sldChg chg="modSp mod">
        <pc:chgData name="Hannah Peplinski" userId="732f42bb-9f3f-4980-bf23-3efc4903f968" providerId="ADAL" clId="{2AE89452-0B97-40B9-A600-317EB70F3717}" dt="2026-09-10T21:41:10.504" v="4817" actId="207"/>
        <pc:sldMkLst>
          <pc:docMk/>
          <pc:sldMk cId="1689853937" sldId="308"/>
        </pc:sldMkLst>
        <pc:spChg chg="mod">
          <ac:chgData name="Hannah Peplinski" userId="732f42bb-9f3f-4980-bf23-3efc4903f968" providerId="ADAL" clId="{2AE89452-0B97-40B9-A600-317EB70F3717}" dt="2026-09-10T21:41:10.504" v="4817" actId="207"/>
          <ac:spMkLst>
            <pc:docMk/>
            <pc:sldMk cId="1689853937" sldId="308"/>
            <ac:spMk id="10" creationId="{40429D67-C41C-D879-8B45-800003F48011}"/>
          </ac:spMkLst>
        </pc:spChg>
      </pc:sldChg>
      <pc:sldChg chg="addSp delSp modSp add mod">
        <pc:chgData name="Hannah Peplinski" userId="732f42bb-9f3f-4980-bf23-3efc4903f968" providerId="ADAL" clId="{2AE89452-0B97-40B9-A600-317EB70F3717}" dt="2026-09-10T21:32:38.924" v="4724" actId="1076"/>
        <pc:sldMkLst>
          <pc:docMk/>
          <pc:sldMk cId="1115034871" sldId="310"/>
        </pc:sldMkLst>
        <pc:spChg chg="add mod">
          <ac:chgData name="Hannah Peplinski" userId="732f42bb-9f3f-4980-bf23-3efc4903f968" providerId="ADAL" clId="{2AE89452-0B97-40B9-A600-317EB70F3717}" dt="2026-09-10T21:32:06.441" v="4716" actId="403"/>
          <ac:spMkLst>
            <pc:docMk/>
            <pc:sldMk cId="1115034871" sldId="310"/>
            <ac:spMk id="4" creationId="{EA70682D-2DF4-EFBE-4AF1-1888236E2989}"/>
          </ac:spMkLst>
        </pc:spChg>
        <pc:spChg chg="mod">
          <ac:chgData name="Hannah Peplinski" userId="732f42bb-9f3f-4980-bf23-3efc4903f968" providerId="ADAL" clId="{2AE89452-0B97-40B9-A600-317EB70F3717}" dt="2026-09-10T21:32:38.924" v="4724" actId="1076"/>
          <ac:spMkLst>
            <pc:docMk/>
            <pc:sldMk cId="1115034871" sldId="310"/>
            <ac:spMk id="22" creationId="{F71D927F-76CA-809C-7458-5A283E5DA957}"/>
          </ac:spMkLst>
        </pc:spChg>
        <pc:spChg chg="mod">
          <ac:chgData name="Hannah Peplinski" userId="732f42bb-9f3f-4980-bf23-3efc4903f968" providerId="ADAL" clId="{2AE89452-0B97-40B9-A600-317EB70F3717}" dt="2026-09-10T21:32:35.594" v="4723" actId="14100"/>
          <ac:spMkLst>
            <pc:docMk/>
            <pc:sldMk cId="1115034871" sldId="310"/>
            <ac:spMk id="23" creationId="{67758273-594C-3EA9-DD8A-290C751B1012}"/>
          </ac:spMkLst>
        </pc:spChg>
        <pc:picChg chg="mod">
          <ac:chgData name="Hannah Peplinski" userId="732f42bb-9f3f-4980-bf23-3efc4903f968" providerId="ADAL" clId="{2AE89452-0B97-40B9-A600-317EB70F3717}" dt="2026-09-08T17:35:22.642" v="4701" actId="1076"/>
          <ac:picMkLst>
            <pc:docMk/>
            <pc:sldMk cId="1115034871" sldId="310"/>
            <ac:picMk id="3" creationId="{3FB05698-F25C-7E01-D1A6-9339799CCFEA}"/>
          </ac:picMkLst>
        </pc:picChg>
      </pc:sldChg>
      <pc:sldChg chg="addSp delSp modSp add mod">
        <pc:chgData name="Hannah Peplinski" userId="732f42bb-9f3f-4980-bf23-3efc4903f968" providerId="ADAL" clId="{2AE89452-0B97-40B9-A600-317EB70F3717}" dt="2026-09-10T21:34:26.343" v="4740" actId="403"/>
        <pc:sldMkLst>
          <pc:docMk/>
          <pc:sldMk cId="1510501832" sldId="312"/>
        </pc:sldMkLst>
        <pc:spChg chg="mod">
          <ac:chgData name="Hannah Peplinski" userId="732f42bb-9f3f-4980-bf23-3efc4903f968" providerId="ADAL" clId="{2AE89452-0B97-40B9-A600-317EB70F3717}" dt="2026-09-10T21:34:26.343" v="4740" actId="403"/>
          <ac:spMkLst>
            <pc:docMk/>
            <pc:sldMk cId="1510501832" sldId="312"/>
            <ac:spMk id="59" creationId="{A8C6E666-DA7B-4126-0FEC-BC7F65EC63AF}"/>
          </ac:spMkLst>
        </pc:spChg>
        <pc:picChg chg="mod">
          <ac:chgData name="Hannah Peplinski" userId="732f42bb-9f3f-4980-bf23-3efc4903f968" providerId="ADAL" clId="{2AE89452-0B97-40B9-A600-317EB70F3717}" dt="2026-09-08T17:35:44.367" v="4702" actId="1076"/>
          <ac:picMkLst>
            <pc:docMk/>
            <pc:sldMk cId="1510501832" sldId="312"/>
            <ac:picMk id="6" creationId="{463BA73F-91F1-B031-8FDA-52462CB3C442}"/>
          </ac:picMkLst>
        </pc:picChg>
      </pc:sldChg>
      <pc:sldChg chg="modSp mod">
        <pc:chgData name="Hannah Peplinski" userId="732f42bb-9f3f-4980-bf23-3efc4903f968" providerId="ADAL" clId="{2AE89452-0B97-40B9-A600-317EB70F3717}" dt="2026-09-10T21:37:20.067" v="4772" actId="1076"/>
        <pc:sldMkLst>
          <pc:docMk/>
          <pc:sldMk cId="402392137" sldId="314"/>
        </pc:sldMkLst>
        <pc:spChg chg="mod">
          <ac:chgData name="Hannah Peplinski" userId="732f42bb-9f3f-4980-bf23-3efc4903f968" providerId="ADAL" clId="{2AE89452-0B97-40B9-A600-317EB70F3717}" dt="2026-09-10T21:37:13.421" v="4771" actId="1076"/>
          <ac:spMkLst>
            <pc:docMk/>
            <pc:sldMk cId="402392137" sldId="314"/>
            <ac:spMk id="9" creationId="{61A6B54A-520F-7D1A-F5C8-4B55065B21BE}"/>
          </ac:spMkLst>
        </pc:spChg>
        <pc:spChg chg="mod">
          <ac:chgData name="Hannah Peplinski" userId="732f42bb-9f3f-4980-bf23-3efc4903f968" providerId="ADAL" clId="{2AE89452-0B97-40B9-A600-317EB70F3717}" dt="2026-09-10T21:37:20.067" v="4772" actId="1076"/>
          <ac:spMkLst>
            <pc:docMk/>
            <pc:sldMk cId="402392137" sldId="314"/>
            <ac:spMk id="10" creationId="{DB8F4724-5683-76C1-29E1-6408797E696D}"/>
          </ac:spMkLst>
        </pc:spChg>
        <pc:graphicFrameChg chg="mod modGraphic">
          <ac:chgData name="Hannah Peplinski" userId="732f42bb-9f3f-4980-bf23-3efc4903f968" providerId="ADAL" clId="{2AE89452-0B97-40B9-A600-317EB70F3717}" dt="2026-09-10T21:36:34.798" v="4763" actId="1076"/>
          <ac:graphicFrameMkLst>
            <pc:docMk/>
            <pc:sldMk cId="402392137" sldId="314"/>
            <ac:graphicFrameMk id="4" creationId="{CC1EC438-1820-78B2-A0FD-643740059FF4}"/>
          </ac:graphicFrameMkLst>
        </pc:graphicFrameChg>
      </pc:sldChg>
      <pc:sldChg chg="addSp modSp mod">
        <pc:chgData name="Hannah Peplinski" userId="732f42bb-9f3f-4980-bf23-3efc4903f968" providerId="ADAL" clId="{2AE89452-0B97-40B9-A600-317EB70F3717}" dt="2026-09-10T21:40:26.191" v="4808" actId="962"/>
        <pc:sldMkLst>
          <pc:docMk/>
          <pc:sldMk cId="604179017" sldId="315"/>
        </pc:sldMkLst>
        <pc:spChg chg="mod">
          <ac:chgData name="Hannah Peplinski" userId="732f42bb-9f3f-4980-bf23-3efc4903f968" providerId="ADAL" clId="{2AE89452-0B97-40B9-A600-317EB70F3717}" dt="2026-09-10T21:39:23.269" v="4796" actId="1076"/>
          <ac:spMkLst>
            <pc:docMk/>
            <pc:sldMk cId="604179017" sldId="315"/>
            <ac:spMk id="11" creationId="{B46809CD-D550-B94F-6A76-CA261189E8D4}"/>
          </ac:spMkLst>
        </pc:spChg>
        <pc:spChg chg="add mod">
          <ac:chgData name="Hannah Peplinski" userId="732f42bb-9f3f-4980-bf23-3efc4903f968" providerId="ADAL" clId="{2AE89452-0B97-40B9-A600-317EB70F3717}" dt="2026-09-10T21:40:09.293" v="4806" actId="1076"/>
          <ac:spMkLst>
            <pc:docMk/>
            <pc:sldMk cId="604179017" sldId="315"/>
            <ac:spMk id="12" creationId="{09510B44-96A7-D4F2-8016-E97B0CC09591}"/>
          </ac:spMkLst>
        </pc:spChg>
        <pc:graphicFrameChg chg="mod">
          <ac:chgData name="Hannah Peplinski" userId="732f42bb-9f3f-4980-bf23-3efc4903f968" providerId="ADAL" clId="{2AE89452-0B97-40B9-A600-317EB70F3717}" dt="2026-09-10T21:40:26.191" v="4808" actId="962"/>
          <ac:graphicFrameMkLst>
            <pc:docMk/>
            <pc:sldMk cId="604179017" sldId="315"/>
            <ac:graphicFrameMk id="9" creationId="{5ABD02BD-5041-4889-882F-A054C3E27FFE}"/>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vmoffice.sharepoint.com/sites/VCA3.0/Shared%20Documents/&#128167;%20Water%20Resources/Data%20&amp;%20Code/ACT135_Withdrawals_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vmoffice.sharepoint.com/sites/VCA3.0/Shared%20Documents/&#128167;%20Water%20Resources/Data%20&amp;%20Code/LakeChamplainIceCloseFreezeDates.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ysClr val="windowText" lastClr="000000"/>
                </a:solidFill>
                <a:latin typeface="+mn-lt"/>
                <a:ea typeface="+mn-ea"/>
                <a:cs typeface="+mn-cs"/>
              </a:defRPr>
            </a:pPr>
            <a:r>
              <a:rPr lang="en-US" sz="1600" b="1" baseline="0">
                <a:solidFill>
                  <a:sysClr val="windowText" lastClr="000000"/>
                </a:solidFill>
              </a:rPr>
              <a:t>Reported surface water withdrawals (2024)</a:t>
            </a:r>
            <a:endParaRPr lang="en-US" sz="1600" b="1">
              <a:solidFill>
                <a:sysClr val="windowText" lastClr="000000"/>
              </a:solidFill>
            </a:endParaRPr>
          </a:p>
        </c:rich>
      </c:tx>
      <c:layout>
        <c:manualLayout>
          <c:xMode val="edge"/>
          <c:yMode val="edge"/>
          <c:x val="3.3152668416447956E-2"/>
          <c:y val="2.7777777777777776E-2"/>
        </c:manualLayout>
      </c:layout>
      <c:overlay val="0"/>
      <c:spPr>
        <a:noFill/>
        <a:ln>
          <a:noFill/>
        </a:ln>
        <a:effectLst/>
      </c:spPr>
      <c:txPr>
        <a:bodyPr rot="0" spcFirstLastPara="1" vertOverflow="ellipsis" vert="horz" wrap="square" anchor="ctr" anchorCtr="1"/>
        <a:lstStyle/>
        <a:p>
          <a:pPr>
            <a:defRPr sz="1600" b="1" i="0" u="none" strike="noStrike" kern="1200" spc="0" baseline="0">
              <a:solidFill>
                <a:sysClr val="windowText" lastClr="000000"/>
              </a:solidFill>
              <a:latin typeface="+mn-lt"/>
              <a:ea typeface="+mn-ea"/>
              <a:cs typeface="+mn-cs"/>
            </a:defRPr>
          </a:pPr>
          <a:endParaRPr lang="en-US"/>
        </a:p>
      </c:txPr>
    </c:title>
    <c:autoTitleDeleted val="0"/>
    <c:plotArea>
      <c:layout/>
      <c:barChart>
        <c:barDir val="bar"/>
        <c:grouping val="clustered"/>
        <c:varyColors val="0"/>
        <c:ser>
          <c:idx val="0"/>
          <c:order val="0"/>
          <c:spPr>
            <a:solidFill>
              <a:schemeClr val="tx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ysClr val="windowText" lastClr="000000"/>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Sheet2!$Q$4:$Q$11</c:f>
              <c:strCache>
                <c:ptCount val="8"/>
                <c:pt idx="0">
                  <c:v>Landscape or domestic use</c:v>
                </c:pt>
                <c:pt idx="1">
                  <c:v>Construction</c:v>
                </c:pt>
                <c:pt idx="2">
                  <c:v>Irrigation/frost protection (farm)</c:v>
                </c:pt>
                <c:pt idx="3">
                  <c:v>Snowmaking</c:v>
                </c:pt>
                <c:pt idx="4">
                  <c:v>Irrigation (golf)</c:v>
                </c:pt>
                <c:pt idx="5">
                  <c:v>Other</c:v>
                </c:pt>
                <c:pt idx="6">
                  <c:v>Industrial use (cooling)</c:v>
                </c:pt>
                <c:pt idx="7">
                  <c:v>Total</c:v>
                </c:pt>
              </c:strCache>
            </c:strRef>
          </c:cat>
          <c:val>
            <c:numRef>
              <c:f>Sheet2!$S$4:$S$11</c:f>
              <c:numCache>
                <c:formatCode>0</c:formatCode>
                <c:ptCount val="8"/>
                <c:pt idx="0">
                  <c:v>164.38356164383561</c:v>
                </c:pt>
                <c:pt idx="1">
                  <c:v>9049.3150684931516</c:v>
                </c:pt>
                <c:pt idx="2">
                  <c:v>25108.717808219179</c:v>
                </c:pt>
                <c:pt idx="3">
                  <c:v>114874.90684931507</c:v>
                </c:pt>
                <c:pt idx="4">
                  <c:v>177441.33424657534</c:v>
                </c:pt>
                <c:pt idx="5">
                  <c:v>235836.75342465754</c:v>
                </c:pt>
                <c:pt idx="6">
                  <c:v>299624.03013698629</c:v>
                </c:pt>
                <c:pt idx="7">
                  <c:v>862099.44109589036</c:v>
                </c:pt>
              </c:numCache>
            </c:numRef>
          </c:val>
          <c:extLst>
            <c:ext xmlns:c16="http://schemas.microsoft.com/office/drawing/2014/chart" uri="{C3380CC4-5D6E-409C-BE32-E72D297353CC}">
              <c16:uniqueId val="{00000000-C8FF-40D2-B50F-55BDF5598F74}"/>
            </c:ext>
          </c:extLst>
        </c:ser>
        <c:dLbls>
          <c:dLblPos val="outEnd"/>
          <c:showLegendKey val="0"/>
          <c:showVal val="1"/>
          <c:showCatName val="0"/>
          <c:showSerName val="0"/>
          <c:showPercent val="0"/>
          <c:showBubbleSize val="0"/>
        </c:dLbls>
        <c:gapWidth val="182"/>
        <c:axId val="1543068896"/>
        <c:axId val="1543073696"/>
      </c:barChart>
      <c:catAx>
        <c:axId val="1543068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crossAx val="1543073696"/>
        <c:crosses val="autoZero"/>
        <c:auto val="1"/>
        <c:lblAlgn val="ctr"/>
        <c:lblOffset val="100"/>
        <c:noMultiLvlLbl val="0"/>
      </c:catAx>
      <c:valAx>
        <c:axId val="1543073696"/>
        <c:scaling>
          <c:orientation val="minMax"/>
        </c:scaling>
        <c:delete val="0"/>
        <c:axPos val="b"/>
        <c:title>
          <c:tx>
            <c:rich>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r>
                  <a:rPr lang="en-US" sz="1400" b="1">
                    <a:solidFill>
                      <a:sysClr val="windowText" lastClr="000000"/>
                    </a:solidFill>
                  </a:rPr>
                  <a:t>Surface</a:t>
                </a:r>
                <a:r>
                  <a:rPr lang="en-US" sz="1400" b="1" baseline="0">
                    <a:solidFill>
                      <a:sysClr val="windowText" lastClr="000000"/>
                    </a:solidFill>
                  </a:rPr>
                  <a:t> water withdrawals (gallons/day)</a:t>
                </a:r>
                <a:endParaRPr lang="en-US" sz="1400" b="1">
                  <a:solidFill>
                    <a:sysClr val="windowText" lastClr="000000"/>
                  </a:solidFill>
                </a:endParaRPr>
              </a:p>
            </c:rich>
          </c:tx>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crossAx val="1543068896"/>
        <c:crosses val="autoZero"/>
        <c:crossBetween val="between"/>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389219709886644"/>
          <c:y val="3.0520669291338582E-2"/>
          <c:w val="0.83278195231036822"/>
          <c:h val="0.63215321522309709"/>
        </c:manualLayout>
      </c:layout>
      <c:scatterChart>
        <c:scatterStyle val="lineMarker"/>
        <c:varyColors val="0"/>
        <c:ser>
          <c:idx val="5"/>
          <c:order val="0"/>
          <c:tx>
            <c:v>Burlington Harbor</c:v>
          </c:tx>
          <c:spPr>
            <a:ln w="19050" cap="rnd">
              <a:solidFill>
                <a:schemeClr val="tx1">
                  <a:lumMod val="50000"/>
                  <a:lumOff val="50000"/>
                </a:schemeClr>
              </a:solidFill>
              <a:round/>
            </a:ln>
            <a:effectLst/>
          </c:spPr>
          <c:marker>
            <c:symbol val="diamond"/>
            <c:size val="5"/>
            <c:spPr>
              <a:solidFill>
                <a:schemeClr val="tx1">
                  <a:lumMod val="50000"/>
                  <a:lumOff val="50000"/>
                </a:schemeClr>
              </a:solidFill>
              <a:ln w="9525">
                <a:solidFill>
                  <a:schemeClr val="tx1">
                    <a:lumMod val="50000"/>
                    <a:lumOff val="50000"/>
                  </a:schemeClr>
                </a:solidFill>
              </a:ln>
              <a:effectLst/>
            </c:spPr>
          </c:marker>
          <c:xVal>
            <c:numRef>
              <c:f>'YearIce ClosedJulian Day'!$A$2:$A$13</c:f>
              <c:numCache>
                <c:formatCode>General</c:formatCode>
                <c:ptCount val="12"/>
                <c:pt idx="0">
                  <c:v>1816</c:v>
                </c:pt>
                <c:pt idx="1">
                  <c:v>1817</c:v>
                </c:pt>
                <c:pt idx="2">
                  <c:v>1818</c:v>
                </c:pt>
                <c:pt idx="3">
                  <c:v>1819</c:v>
                </c:pt>
                <c:pt idx="4">
                  <c:v>1820</c:v>
                </c:pt>
                <c:pt idx="5">
                  <c:v>1821</c:v>
                </c:pt>
                <c:pt idx="6">
                  <c:v>1822</c:v>
                </c:pt>
                <c:pt idx="7">
                  <c:v>1823</c:v>
                </c:pt>
                <c:pt idx="8">
                  <c:v>1824</c:v>
                </c:pt>
                <c:pt idx="9">
                  <c:v>1825</c:v>
                </c:pt>
                <c:pt idx="10">
                  <c:v>1826</c:v>
                </c:pt>
                <c:pt idx="11">
                  <c:v>1827</c:v>
                </c:pt>
              </c:numCache>
            </c:numRef>
          </c:xVal>
          <c:yVal>
            <c:numRef>
              <c:f>'YearIce ClosedJulian Day'!$D$2:$D$13</c:f>
              <c:numCache>
                <c:formatCode>General</c:formatCode>
                <c:ptCount val="12"/>
                <c:pt idx="0">
                  <c:v>40</c:v>
                </c:pt>
                <c:pt idx="1">
                  <c:v>29</c:v>
                </c:pt>
                <c:pt idx="2">
                  <c:v>33</c:v>
                </c:pt>
                <c:pt idx="3">
                  <c:v>63</c:v>
                </c:pt>
                <c:pt idx="4">
                  <c:v>34</c:v>
                </c:pt>
                <c:pt idx="5">
                  <c:v>15</c:v>
                </c:pt>
                <c:pt idx="6">
                  <c:v>24</c:v>
                </c:pt>
                <c:pt idx="7">
                  <c:v>38</c:v>
                </c:pt>
                <c:pt idx="8">
                  <c:v>22</c:v>
                </c:pt>
                <c:pt idx="9">
                  <c:v>40</c:v>
                </c:pt>
                <c:pt idx="10">
                  <c:v>32</c:v>
                </c:pt>
                <c:pt idx="11">
                  <c:v>21</c:v>
                </c:pt>
              </c:numCache>
            </c:numRef>
          </c:yVal>
          <c:smooth val="0"/>
          <c:extLst>
            <c:ext xmlns:c16="http://schemas.microsoft.com/office/drawing/2014/chart" uri="{C3380CC4-5D6E-409C-BE32-E72D297353CC}">
              <c16:uniqueId val="{00000000-C261-4E6C-9EF3-E6CA60A4E328}"/>
            </c:ext>
          </c:extLst>
        </c:ser>
        <c:ser>
          <c:idx val="6"/>
          <c:order val="1"/>
          <c:tx>
            <c:v>Burlington Harbor 2</c:v>
          </c:tx>
          <c:spPr>
            <a:ln w="19050" cap="rnd">
              <a:solidFill>
                <a:schemeClr val="accent1">
                  <a:lumMod val="60000"/>
                </a:schemeClr>
              </a:solidFill>
              <a:round/>
            </a:ln>
            <a:effectLst/>
          </c:spPr>
          <c:marker>
            <c:symbol val="diamond"/>
            <c:size val="5"/>
            <c:spPr>
              <a:solidFill>
                <a:schemeClr val="tx1">
                  <a:lumMod val="50000"/>
                  <a:lumOff val="50000"/>
                </a:schemeClr>
              </a:solidFill>
              <a:ln w="9525">
                <a:solidFill>
                  <a:schemeClr val="tx1">
                    <a:lumMod val="50000"/>
                    <a:lumOff val="50000"/>
                  </a:schemeClr>
                </a:solidFill>
              </a:ln>
              <a:effectLst/>
            </c:spPr>
          </c:marker>
          <c:dPt>
            <c:idx val="0"/>
            <c:marker>
              <c:symbol val="diamond"/>
              <c:size val="5"/>
              <c:spPr>
                <a:solidFill>
                  <a:schemeClr val="tx1">
                    <a:lumMod val="50000"/>
                    <a:lumOff val="50000"/>
                  </a:schemeClr>
                </a:solidFill>
                <a:ln w="9525">
                  <a:solidFill>
                    <a:schemeClr val="tx1">
                      <a:lumMod val="50000"/>
                      <a:lumOff val="50000"/>
                    </a:schemeClr>
                  </a:solidFill>
                </a:ln>
                <a:effectLst/>
              </c:spPr>
            </c:marker>
            <c:bubble3D val="0"/>
            <c:spPr>
              <a:ln w="19050" cap="rnd">
                <a:solidFill>
                  <a:schemeClr val="tx1">
                    <a:lumMod val="50000"/>
                    <a:lumOff val="50000"/>
                  </a:schemeClr>
                </a:solidFill>
                <a:round/>
              </a:ln>
              <a:effectLst/>
            </c:spPr>
            <c:extLst>
              <c:ext xmlns:c16="http://schemas.microsoft.com/office/drawing/2014/chart" uri="{C3380CC4-5D6E-409C-BE32-E72D297353CC}">
                <c16:uniqueId val="{00000002-C261-4E6C-9EF3-E6CA60A4E328}"/>
              </c:ext>
            </c:extLst>
          </c:dPt>
          <c:xVal>
            <c:numRef>
              <c:f>'YearIce ClosedJulian Day'!$A$15</c:f>
              <c:numCache>
                <c:formatCode>General</c:formatCode>
                <c:ptCount val="1"/>
                <c:pt idx="0">
                  <c:v>1829</c:v>
                </c:pt>
              </c:numCache>
            </c:numRef>
          </c:xVal>
          <c:yVal>
            <c:numRef>
              <c:f>'YearIce ClosedJulian Day'!$D$15</c:f>
              <c:numCache>
                <c:formatCode>General</c:formatCode>
                <c:ptCount val="1"/>
                <c:pt idx="0">
                  <c:v>31</c:v>
                </c:pt>
              </c:numCache>
            </c:numRef>
          </c:yVal>
          <c:smooth val="0"/>
          <c:extLst>
            <c:ext xmlns:c16="http://schemas.microsoft.com/office/drawing/2014/chart" uri="{C3380CC4-5D6E-409C-BE32-E72D297353CC}">
              <c16:uniqueId val="{00000003-C261-4E6C-9EF3-E6CA60A4E328}"/>
            </c:ext>
          </c:extLst>
        </c:ser>
        <c:ser>
          <c:idx val="0"/>
          <c:order val="2"/>
          <c:tx>
            <c:v>Burlington Harbor 3</c:v>
          </c:tx>
          <c:spPr>
            <a:ln w="19050" cap="rnd">
              <a:solidFill>
                <a:schemeClr val="tx1">
                  <a:lumMod val="50000"/>
                  <a:lumOff val="50000"/>
                </a:schemeClr>
              </a:solidFill>
              <a:round/>
            </a:ln>
            <a:effectLst/>
          </c:spPr>
          <c:marker>
            <c:symbol val="diamond"/>
            <c:size val="5"/>
            <c:spPr>
              <a:solidFill>
                <a:schemeClr val="tx1">
                  <a:lumMod val="50000"/>
                  <a:lumOff val="50000"/>
                </a:schemeClr>
              </a:solidFill>
              <a:ln w="9525">
                <a:solidFill>
                  <a:schemeClr val="tx1">
                    <a:lumMod val="50000"/>
                    <a:lumOff val="50000"/>
                  </a:schemeClr>
                </a:solidFill>
              </a:ln>
              <a:effectLst/>
            </c:spPr>
          </c:marker>
          <c:xVal>
            <c:numRef>
              <c:f>'YearIce ClosedJulian Day'!$A$18:$A$27</c:f>
              <c:numCache>
                <c:formatCode>General</c:formatCode>
                <c:ptCount val="10"/>
                <c:pt idx="0">
                  <c:v>1832</c:v>
                </c:pt>
                <c:pt idx="1">
                  <c:v>1833</c:v>
                </c:pt>
                <c:pt idx="2">
                  <c:v>1834</c:v>
                </c:pt>
                <c:pt idx="3">
                  <c:v>1835</c:v>
                </c:pt>
                <c:pt idx="4">
                  <c:v>1836</c:v>
                </c:pt>
                <c:pt idx="5">
                  <c:v>1837</c:v>
                </c:pt>
                <c:pt idx="6">
                  <c:v>1838</c:v>
                </c:pt>
                <c:pt idx="7">
                  <c:v>1839</c:v>
                </c:pt>
                <c:pt idx="8">
                  <c:v>1840</c:v>
                </c:pt>
                <c:pt idx="9">
                  <c:v>1841</c:v>
                </c:pt>
              </c:numCache>
            </c:numRef>
          </c:xVal>
          <c:yVal>
            <c:numRef>
              <c:f>'YearIce ClosedJulian Day'!$D$18:$D$27</c:f>
              <c:numCache>
                <c:formatCode>General</c:formatCode>
                <c:ptCount val="10"/>
                <c:pt idx="0">
                  <c:v>37</c:v>
                </c:pt>
                <c:pt idx="1">
                  <c:v>33</c:v>
                </c:pt>
                <c:pt idx="2">
                  <c:v>44</c:v>
                </c:pt>
                <c:pt idx="3">
                  <c:v>10</c:v>
                </c:pt>
                <c:pt idx="4">
                  <c:v>27</c:v>
                </c:pt>
                <c:pt idx="5">
                  <c:v>15</c:v>
                </c:pt>
                <c:pt idx="6">
                  <c:v>33</c:v>
                </c:pt>
                <c:pt idx="7">
                  <c:v>25</c:v>
                </c:pt>
                <c:pt idx="8">
                  <c:v>25</c:v>
                </c:pt>
                <c:pt idx="9">
                  <c:v>49</c:v>
                </c:pt>
              </c:numCache>
            </c:numRef>
          </c:yVal>
          <c:smooth val="0"/>
          <c:extLst>
            <c:ext xmlns:c16="http://schemas.microsoft.com/office/drawing/2014/chart" uri="{C3380CC4-5D6E-409C-BE32-E72D297353CC}">
              <c16:uniqueId val="{00000004-C261-4E6C-9EF3-E6CA60A4E328}"/>
            </c:ext>
          </c:extLst>
        </c:ser>
        <c:ser>
          <c:idx val="7"/>
          <c:order val="3"/>
          <c:tx>
            <c:v>Burlington Harbor 4</c:v>
          </c:tx>
          <c:spPr>
            <a:ln w="19050" cap="rnd">
              <a:solidFill>
                <a:schemeClr val="tx1">
                  <a:lumMod val="50000"/>
                  <a:lumOff val="50000"/>
                </a:schemeClr>
              </a:solidFill>
              <a:round/>
            </a:ln>
            <a:effectLst/>
          </c:spPr>
          <c:marker>
            <c:symbol val="diamond"/>
            <c:size val="5"/>
            <c:spPr>
              <a:solidFill>
                <a:schemeClr val="tx1">
                  <a:lumMod val="50000"/>
                  <a:lumOff val="50000"/>
                </a:schemeClr>
              </a:solidFill>
              <a:ln w="9525">
                <a:solidFill>
                  <a:schemeClr val="tx1">
                    <a:lumMod val="50000"/>
                    <a:lumOff val="50000"/>
                  </a:schemeClr>
                </a:solidFill>
              </a:ln>
              <a:effectLst/>
            </c:spPr>
          </c:marker>
          <c:xVal>
            <c:numRef>
              <c:f>'YearIce ClosedJulian Day'!$A$29:$A$35</c:f>
              <c:numCache>
                <c:formatCode>General</c:formatCode>
                <c:ptCount val="7"/>
                <c:pt idx="0">
                  <c:v>1843</c:v>
                </c:pt>
                <c:pt idx="1">
                  <c:v>1844</c:v>
                </c:pt>
                <c:pt idx="2">
                  <c:v>1845</c:v>
                </c:pt>
                <c:pt idx="3">
                  <c:v>1846</c:v>
                </c:pt>
                <c:pt idx="4">
                  <c:v>1847</c:v>
                </c:pt>
                <c:pt idx="5">
                  <c:v>1848</c:v>
                </c:pt>
                <c:pt idx="6">
                  <c:v>1849</c:v>
                </c:pt>
              </c:numCache>
            </c:numRef>
          </c:xVal>
          <c:yVal>
            <c:numRef>
              <c:f>'YearIce ClosedJulian Day'!$D$29:$D$35</c:f>
              <c:numCache>
                <c:formatCode>General</c:formatCode>
                <c:ptCount val="7"/>
                <c:pt idx="0">
                  <c:v>47</c:v>
                </c:pt>
                <c:pt idx="1">
                  <c:v>25</c:v>
                </c:pt>
                <c:pt idx="2">
                  <c:v>34</c:v>
                </c:pt>
                <c:pt idx="3">
                  <c:v>41</c:v>
                </c:pt>
                <c:pt idx="4">
                  <c:v>46</c:v>
                </c:pt>
                <c:pt idx="5">
                  <c:v>44</c:v>
                </c:pt>
                <c:pt idx="6">
                  <c:v>38</c:v>
                </c:pt>
              </c:numCache>
            </c:numRef>
          </c:yVal>
          <c:smooth val="0"/>
          <c:extLst>
            <c:ext xmlns:c16="http://schemas.microsoft.com/office/drawing/2014/chart" uri="{C3380CC4-5D6E-409C-BE32-E72D297353CC}">
              <c16:uniqueId val="{00000005-C261-4E6C-9EF3-E6CA60A4E328}"/>
            </c:ext>
          </c:extLst>
        </c:ser>
        <c:ser>
          <c:idx val="8"/>
          <c:order val="4"/>
          <c:tx>
            <c:v>Burlington Harbor 5</c:v>
          </c:tx>
          <c:spPr>
            <a:ln w="19050" cap="rnd">
              <a:solidFill>
                <a:schemeClr val="tx1">
                  <a:lumMod val="50000"/>
                  <a:lumOff val="50000"/>
                </a:schemeClr>
              </a:solidFill>
              <a:round/>
            </a:ln>
            <a:effectLst/>
          </c:spPr>
          <c:marker>
            <c:symbol val="diamond"/>
            <c:size val="5"/>
            <c:spPr>
              <a:solidFill>
                <a:schemeClr val="tx1">
                  <a:lumMod val="50000"/>
                  <a:lumOff val="50000"/>
                </a:schemeClr>
              </a:solidFill>
              <a:ln w="9525">
                <a:solidFill>
                  <a:schemeClr val="tx1">
                    <a:lumMod val="50000"/>
                    <a:lumOff val="50000"/>
                  </a:schemeClr>
                </a:solidFill>
              </a:ln>
              <a:effectLst/>
            </c:spPr>
          </c:marker>
          <c:xVal>
            <c:numRef>
              <c:f>'YearIce ClosedJulian Day'!$A$37:$A$104</c:f>
              <c:numCache>
                <c:formatCode>General</c:formatCode>
                <c:ptCount val="68"/>
                <c:pt idx="0">
                  <c:v>1851</c:v>
                </c:pt>
                <c:pt idx="1">
                  <c:v>1852</c:v>
                </c:pt>
                <c:pt idx="2">
                  <c:v>1853</c:v>
                </c:pt>
                <c:pt idx="3">
                  <c:v>1854</c:v>
                </c:pt>
                <c:pt idx="4">
                  <c:v>1855</c:v>
                </c:pt>
                <c:pt idx="5">
                  <c:v>1856</c:v>
                </c:pt>
                <c:pt idx="6">
                  <c:v>1857</c:v>
                </c:pt>
                <c:pt idx="7">
                  <c:v>1858</c:v>
                </c:pt>
                <c:pt idx="8">
                  <c:v>1859</c:v>
                </c:pt>
                <c:pt idx="9">
                  <c:v>1860</c:v>
                </c:pt>
                <c:pt idx="10">
                  <c:v>1861</c:v>
                </c:pt>
                <c:pt idx="11">
                  <c:v>1862</c:v>
                </c:pt>
                <c:pt idx="12">
                  <c:v>1863</c:v>
                </c:pt>
                <c:pt idx="13">
                  <c:v>1864</c:v>
                </c:pt>
                <c:pt idx="14">
                  <c:v>1865</c:v>
                </c:pt>
                <c:pt idx="15">
                  <c:v>1866</c:v>
                </c:pt>
                <c:pt idx="16">
                  <c:v>1867</c:v>
                </c:pt>
                <c:pt idx="17">
                  <c:v>1868</c:v>
                </c:pt>
                <c:pt idx="18">
                  <c:v>1869</c:v>
                </c:pt>
                <c:pt idx="19">
                  <c:v>1870</c:v>
                </c:pt>
                <c:pt idx="20">
                  <c:v>1871</c:v>
                </c:pt>
                <c:pt idx="21">
                  <c:v>1872</c:v>
                </c:pt>
                <c:pt idx="22">
                  <c:v>1873</c:v>
                </c:pt>
                <c:pt idx="23">
                  <c:v>1874</c:v>
                </c:pt>
                <c:pt idx="24">
                  <c:v>1875</c:v>
                </c:pt>
                <c:pt idx="25">
                  <c:v>1876</c:v>
                </c:pt>
                <c:pt idx="26">
                  <c:v>1877</c:v>
                </c:pt>
                <c:pt idx="27">
                  <c:v>1878</c:v>
                </c:pt>
                <c:pt idx="28">
                  <c:v>1879</c:v>
                </c:pt>
                <c:pt idx="29">
                  <c:v>1880</c:v>
                </c:pt>
                <c:pt idx="30">
                  <c:v>1881</c:v>
                </c:pt>
                <c:pt idx="31">
                  <c:v>1882</c:v>
                </c:pt>
                <c:pt idx="32">
                  <c:v>1883</c:v>
                </c:pt>
                <c:pt idx="33">
                  <c:v>1884</c:v>
                </c:pt>
                <c:pt idx="34">
                  <c:v>1885</c:v>
                </c:pt>
                <c:pt idx="35">
                  <c:v>1886</c:v>
                </c:pt>
                <c:pt idx="36">
                  <c:v>1887</c:v>
                </c:pt>
                <c:pt idx="37">
                  <c:v>1888</c:v>
                </c:pt>
                <c:pt idx="38">
                  <c:v>1889</c:v>
                </c:pt>
                <c:pt idx="39">
                  <c:v>1890</c:v>
                </c:pt>
                <c:pt idx="40">
                  <c:v>1891</c:v>
                </c:pt>
                <c:pt idx="41">
                  <c:v>1892</c:v>
                </c:pt>
                <c:pt idx="42">
                  <c:v>1893</c:v>
                </c:pt>
                <c:pt idx="43">
                  <c:v>1894</c:v>
                </c:pt>
                <c:pt idx="44">
                  <c:v>1895</c:v>
                </c:pt>
                <c:pt idx="45">
                  <c:v>1896</c:v>
                </c:pt>
                <c:pt idx="46">
                  <c:v>1897</c:v>
                </c:pt>
                <c:pt idx="47">
                  <c:v>1898</c:v>
                </c:pt>
                <c:pt idx="48">
                  <c:v>1899</c:v>
                </c:pt>
                <c:pt idx="49">
                  <c:v>1900</c:v>
                </c:pt>
                <c:pt idx="50">
                  <c:v>1901</c:v>
                </c:pt>
                <c:pt idx="51">
                  <c:v>1902</c:v>
                </c:pt>
                <c:pt idx="52">
                  <c:v>1903</c:v>
                </c:pt>
                <c:pt idx="53">
                  <c:v>1904</c:v>
                </c:pt>
                <c:pt idx="54">
                  <c:v>1905</c:v>
                </c:pt>
                <c:pt idx="55">
                  <c:v>1906</c:v>
                </c:pt>
                <c:pt idx="56">
                  <c:v>1907</c:v>
                </c:pt>
                <c:pt idx="57">
                  <c:v>1908</c:v>
                </c:pt>
                <c:pt idx="58">
                  <c:v>1909</c:v>
                </c:pt>
                <c:pt idx="59">
                  <c:v>1910</c:v>
                </c:pt>
                <c:pt idx="60">
                  <c:v>1911</c:v>
                </c:pt>
                <c:pt idx="61">
                  <c:v>1912</c:v>
                </c:pt>
                <c:pt idx="62">
                  <c:v>1913</c:v>
                </c:pt>
                <c:pt idx="63">
                  <c:v>1914</c:v>
                </c:pt>
                <c:pt idx="64">
                  <c:v>1915</c:v>
                </c:pt>
                <c:pt idx="65">
                  <c:v>1916</c:v>
                </c:pt>
                <c:pt idx="66">
                  <c:v>1917</c:v>
                </c:pt>
                <c:pt idx="67">
                  <c:v>1918</c:v>
                </c:pt>
              </c:numCache>
            </c:numRef>
          </c:xVal>
          <c:yVal>
            <c:numRef>
              <c:f>'YearIce ClosedJulian Day'!$D$37:$D$104</c:f>
              <c:numCache>
                <c:formatCode>General</c:formatCode>
                <c:ptCount val="68"/>
                <c:pt idx="0">
                  <c:v>32</c:v>
                </c:pt>
                <c:pt idx="1">
                  <c:v>18</c:v>
                </c:pt>
                <c:pt idx="2">
                  <c:v>28</c:v>
                </c:pt>
                <c:pt idx="3">
                  <c:v>28</c:v>
                </c:pt>
                <c:pt idx="4">
                  <c:v>35</c:v>
                </c:pt>
                <c:pt idx="5">
                  <c:v>22</c:v>
                </c:pt>
                <c:pt idx="6">
                  <c:v>15</c:v>
                </c:pt>
                <c:pt idx="7">
                  <c:v>43</c:v>
                </c:pt>
                <c:pt idx="8">
                  <c:v>11</c:v>
                </c:pt>
                <c:pt idx="9">
                  <c:v>33</c:v>
                </c:pt>
                <c:pt idx="10">
                  <c:v>23</c:v>
                </c:pt>
                <c:pt idx="11">
                  <c:v>36</c:v>
                </c:pt>
                <c:pt idx="12">
                  <c:v>35</c:v>
                </c:pt>
                <c:pt idx="13">
                  <c:v>48</c:v>
                </c:pt>
                <c:pt idx="14">
                  <c:v>17</c:v>
                </c:pt>
                <c:pt idx="15">
                  <c:v>30</c:v>
                </c:pt>
                <c:pt idx="16">
                  <c:v>20</c:v>
                </c:pt>
                <c:pt idx="17">
                  <c:v>7</c:v>
                </c:pt>
                <c:pt idx="18">
                  <c:v>19</c:v>
                </c:pt>
                <c:pt idx="19">
                  <c:v>56</c:v>
                </c:pt>
                <c:pt idx="20">
                  <c:v>24</c:v>
                </c:pt>
                <c:pt idx="21">
                  <c:v>8</c:v>
                </c:pt>
                <c:pt idx="22">
                  <c:v>29</c:v>
                </c:pt>
                <c:pt idx="23">
                  <c:v>32</c:v>
                </c:pt>
                <c:pt idx="24">
                  <c:v>16</c:v>
                </c:pt>
                <c:pt idx="25">
                  <c:v>33</c:v>
                </c:pt>
                <c:pt idx="26">
                  <c:v>15</c:v>
                </c:pt>
                <c:pt idx="27">
                  <c:v>29</c:v>
                </c:pt>
                <c:pt idx="28">
                  <c:v>29</c:v>
                </c:pt>
                <c:pt idx="29">
                  <c:v>33</c:v>
                </c:pt>
                <c:pt idx="30">
                  <c:v>16</c:v>
                </c:pt>
                <c:pt idx="31">
                  <c:v>56</c:v>
                </c:pt>
                <c:pt idx="32">
                  <c:v>26</c:v>
                </c:pt>
                <c:pt idx="33">
                  <c:v>8</c:v>
                </c:pt>
                <c:pt idx="34">
                  <c:v>29</c:v>
                </c:pt>
                <c:pt idx="35">
                  <c:v>19</c:v>
                </c:pt>
                <c:pt idx="36">
                  <c:v>8</c:v>
                </c:pt>
                <c:pt idx="37">
                  <c:v>22</c:v>
                </c:pt>
                <c:pt idx="38">
                  <c:v>38</c:v>
                </c:pt>
                <c:pt idx="39">
                  <c:v>52</c:v>
                </c:pt>
                <c:pt idx="40">
                  <c:v>27</c:v>
                </c:pt>
                <c:pt idx="41">
                  <c:v>45</c:v>
                </c:pt>
                <c:pt idx="42">
                  <c:v>15</c:v>
                </c:pt>
                <c:pt idx="43">
                  <c:v>85</c:v>
                </c:pt>
                <c:pt idx="44">
                  <c:v>39</c:v>
                </c:pt>
                <c:pt idx="45">
                  <c:v>48</c:v>
                </c:pt>
                <c:pt idx="46">
                  <c:v>31</c:v>
                </c:pt>
                <c:pt idx="47">
                  <c:v>30</c:v>
                </c:pt>
                <c:pt idx="48">
                  <c:v>32</c:v>
                </c:pt>
                <c:pt idx="49">
                  <c:v>59</c:v>
                </c:pt>
                <c:pt idx="50">
                  <c:v>32</c:v>
                </c:pt>
                <c:pt idx="51">
                  <c:v>30</c:v>
                </c:pt>
                <c:pt idx="52">
                  <c:v>24</c:v>
                </c:pt>
                <c:pt idx="53">
                  <c:v>19</c:v>
                </c:pt>
                <c:pt idx="54">
                  <c:v>22</c:v>
                </c:pt>
                <c:pt idx="55">
                  <c:v>38</c:v>
                </c:pt>
                <c:pt idx="56">
                  <c:v>25</c:v>
                </c:pt>
                <c:pt idx="57">
                  <c:v>34</c:v>
                </c:pt>
                <c:pt idx="58">
                  <c:v>40</c:v>
                </c:pt>
                <c:pt idx="59">
                  <c:v>42</c:v>
                </c:pt>
                <c:pt idx="60">
                  <c:v>18</c:v>
                </c:pt>
                <c:pt idx="61">
                  <c:v>26</c:v>
                </c:pt>
                <c:pt idx="62">
                  <c:v>41</c:v>
                </c:pt>
                <c:pt idx="63">
                  <c:v>42</c:v>
                </c:pt>
                <c:pt idx="64">
                  <c:v>51</c:v>
                </c:pt>
                <c:pt idx="65">
                  <c:v>51</c:v>
                </c:pt>
                <c:pt idx="66">
                  <c:v>27</c:v>
                </c:pt>
                <c:pt idx="67">
                  <c:v>24</c:v>
                </c:pt>
              </c:numCache>
            </c:numRef>
          </c:yVal>
          <c:smooth val="0"/>
          <c:extLst>
            <c:ext xmlns:c16="http://schemas.microsoft.com/office/drawing/2014/chart" uri="{C3380CC4-5D6E-409C-BE32-E72D297353CC}">
              <c16:uniqueId val="{00000006-C261-4E6C-9EF3-E6CA60A4E328}"/>
            </c:ext>
          </c:extLst>
        </c:ser>
        <c:ser>
          <c:idx val="9"/>
          <c:order val="5"/>
          <c:tx>
            <c:v>Burlington Harbor 6</c:v>
          </c:tx>
          <c:spPr>
            <a:ln w="19050" cap="rnd">
              <a:solidFill>
                <a:schemeClr val="tx1">
                  <a:lumMod val="50000"/>
                  <a:lumOff val="50000"/>
                </a:schemeClr>
              </a:solidFill>
              <a:round/>
            </a:ln>
            <a:effectLst/>
          </c:spPr>
          <c:marker>
            <c:symbol val="diamond"/>
            <c:size val="5"/>
            <c:spPr>
              <a:solidFill>
                <a:schemeClr val="tx1">
                  <a:lumMod val="50000"/>
                  <a:lumOff val="50000"/>
                </a:schemeClr>
              </a:solidFill>
              <a:ln w="9525">
                <a:solidFill>
                  <a:schemeClr val="tx1">
                    <a:lumMod val="50000"/>
                    <a:lumOff val="50000"/>
                  </a:schemeClr>
                </a:solidFill>
              </a:ln>
              <a:effectLst/>
            </c:spPr>
          </c:marker>
          <c:xVal>
            <c:numRef>
              <c:f>'YearIce ClosedJulian Day'!$A$106:$A$117</c:f>
              <c:numCache>
                <c:formatCode>General</c:formatCode>
                <c:ptCount val="12"/>
                <c:pt idx="0">
                  <c:v>1920</c:v>
                </c:pt>
                <c:pt idx="1">
                  <c:v>1921</c:v>
                </c:pt>
                <c:pt idx="2">
                  <c:v>1922</c:v>
                </c:pt>
                <c:pt idx="3">
                  <c:v>1923</c:v>
                </c:pt>
                <c:pt idx="4">
                  <c:v>1924</c:v>
                </c:pt>
                <c:pt idx="5">
                  <c:v>1925</c:v>
                </c:pt>
                <c:pt idx="6">
                  <c:v>1926</c:v>
                </c:pt>
                <c:pt idx="7">
                  <c:v>1927</c:v>
                </c:pt>
                <c:pt idx="8">
                  <c:v>1928</c:v>
                </c:pt>
                <c:pt idx="9">
                  <c:v>1929</c:v>
                </c:pt>
                <c:pt idx="10">
                  <c:v>1930</c:v>
                </c:pt>
                <c:pt idx="11">
                  <c:v>1931</c:v>
                </c:pt>
              </c:numCache>
            </c:numRef>
          </c:xVal>
          <c:yVal>
            <c:numRef>
              <c:f>'YearIce ClosedJulian Day'!$D$106:$D$117</c:f>
              <c:numCache>
                <c:formatCode>General</c:formatCode>
                <c:ptCount val="12"/>
                <c:pt idx="0">
                  <c:v>18</c:v>
                </c:pt>
                <c:pt idx="1">
                  <c:v>57</c:v>
                </c:pt>
                <c:pt idx="2">
                  <c:v>24</c:v>
                </c:pt>
                <c:pt idx="3">
                  <c:v>28</c:v>
                </c:pt>
                <c:pt idx="4">
                  <c:v>50</c:v>
                </c:pt>
                <c:pt idx="5">
                  <c:v>20</c:v>
                </c:pt>
                <c:pt idx="6">
                  <c:v>40</c:v>
                </c:pt>
                <c:pt idx="7">
                  <c:v>63</c:v>
                </c:pt>
                <c:pt idx="8">
                  <c:v>71</c:v>
                </c:pt>
                <c:pt idx="9">
                  <c:v>37</c:v>
                </c:pt>
                <c:pt idx="10">
                  <c:v>30</c:v>
                </c:pt>
                <c:pt idx="11">
                  <c:v>42</c:v>
                </c:pt>
              </c:numCache>
            </c:numRef>
          </c:yVal>
          <c:smooth val="0"/>
          <c:extLst>
            <c:ext xmlns:c16="http://schemas.microsoft.com/office/drawing/2014/chart" uri="{C3380CC4-5D6E-409C-BE32-E72D297353CC}">
              <c16:uniqueId val="{00000007-C261-4E6C-9EF3-E6CA60A4E328}"/>
            </c:ext>
          </c:extLst>
        </c:ser>
        <c:ser>
          <c:idx val="10"/>
          <c:order val="6"/>
          <c:tx>
            <c:v>Burlington Harbor 7</c:v>
          </c:tx>
          <c:spPr>
            <a:ln w="19050" cap="rnd">
              <a:solidFill>
                <a:schemeClr val="tx1">
                  <a:lumMod val="50000"/>
                  <a:lumOff val="50000"/>
                </a:schemeClr>
              </a:solidFill>
              <a:round/>
            </a:ln>
            <a:effectLst/>
          </c:spPr>
          <c:marker>
            <c:symbol val="diamond"/>
            <c:size val="5"/>
            <c:spPr>
              <a:solidFill>
                <a:schemeClr val="tx1">
                  <a:lumMod val="50000"/>
                  <a:lumOff val="50000"/>
                </a:schemeClr>
              </a:solidFill>
              <a:ln w="9525">
                <a:solidFill>
                  <a:schemeClr val="tx1">
                    <a:lumMod val="50000"/>
                    <a:lumOff val="50000"/>
                  </a:schemeClr>
                </a:solidFill>
              </a:ln>
              <a:effectLst/>
            </c:spPr>
          </c:marker>
          <c:xVal>
            <c:numRef>
              <c:f>'YearIce ClosedJulian Day'!$A$120:$A$124</c:f>
              <c:numCache>
                <c:formatCode>General</c:formatCode>
                <c:ptCount val="5"/>
                <c:pt idx="0">
                  <c:v>1934</c:v>
                </c:pt>
                <c:pt idx="1">
                  <c:v>1935</c:v>
                </c:pt>
                <c:pt idx="2">
                  <c:v>1936</c:v>
                </c:pt>
                <c:pt idx="3">
                  <c:v>1937</c:v>
                </c:pt>
                <c:pt idx="4">
                  <c:v>1938</c:v>
                </c:pt>
              </c:numCache>
            </c:numRef>
          </c:xVal>
          <c:yVal>
            <c:numRef>
              <c:f>'YearIce ClosedJulian Day'!$D$120:$D$124</c:f>
              <c:numCache>
                <c:formatCode>General</c:formatCode>
                <c:ptCount val="5"/>
                <c:pt idx="0">
                  <c:v>30</c:v>
                </c:pt>
                <c:pt idx="1">
                  <c:v>30</c:v>
                </c:pt>
                <c:pt idx="2">
                  <c:v>26</c:v>
                </c:pt>
                <c:pt idx="3">
                  <c:v>71</c:v>
                </c:pt>
                <c:pt idx="4">
                  <c:v>63</c:v>
                </c:pt>
              </c:numCache>
            </c:numRef>
          </c:yVal>
          <c:smooth val="0"/>
          <c:extLst>
            <c:ext xmlns:c16="http://schemas.microsoft.com/office/drawing/2014/chart" uri="{C3380CC4-5D6E-409C-BE32-E72D297353CC}">
              <c16:uniqueId val="{00000008-C261-4E6C-9EF3-E6CA60A4E328}"/>
            </c:ext>
          </c:extLst>
        </c:ser>
        <c:ser>
          <c:idx val="1"/>
          <c:order val="7"/>
          <c:tx>
            <c:v>Pilots observations</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Day'!$A$125:$A$134</c:f>
              <c:numCache>
                <c:formatCode>General</c:formatCode>
                <c:ptCount val="10"/>
                <c:pt idx="0">
                  <c:v>1939</c:v>
                </c:pt>
                <c:pt idx="1">
                  <c:v>1940</c:v>
                </c:pt>
                <c:pt idx="2">
                  <c:v>1941</c:v>
                </c:pt>
                <c:pt idx="3">
                  <c:v>1942</c:v>
                </c:pt>
                <c:pt idx="4">
                  <c:v>1943</c:v>
                </c:pt>
                <c:pt idx="5">
                  <c:v>1944</c:v>
                </c:pt>
                <c:pt idx="6">
                  <c:v>1945</c:v>
                </c:pt>
                <c:pt idx="7">
                  <c:v>1946</c:v>
                </c:pt>
                <c:pt idx="8">
                  <c:v>1947</c:v>
                </c:pt>
                <c:pt idx="9">
                  <c:v>1948</c:v>
                </c:pt>
              </c:numCache>
            </c:numRef>
          </c:xVal>
          <c:yVal>
            <c:numRef>
              <c:f>'YearIce ClosedJulian Day'!$D$125:$D$134</c:f>
              <c:numCache>
                <c:formatCode>General</c:formatCode>
                <c:ptCount val="10"/>
                <c:pt idx="0">
                  <c:v>27</c:v>
                </c:pt>
                <c:pt idx="1">
                  <c:v>26</c:v>
                </c:pt>
                <c:pt idx="2">
                  <c:v>32</c:v>
                </c:pt>
                <c:pt idx="3">
                  <c:v>36</c:v>
                </c:pt>
                <c:pt idx="4">
                  <c:v>49</c:v>
                </c:pt>
                <c:pt idx="5">
                  <c:v>40</c:v>
                </c:pt>
                <c:pt idx="6">
                  <c:v>25</c:v>
                </c:pt>
                <c:pt idx="7">
                  <c:v>52</c:v>
                </c:pt>
                <c:pt idx="8">
                  <c:v>54</c:v>
                </c:pt>
                <c:pt idx="9">
                  <c:v>26</c:v>
                </c:pt>
              </c:numCache>
            </c:numRef>
          </c:yVal>
          <c:smooth val="0"/>
          <c:extLst>
            <c:ext xmlns:c16="http://schemas.microsoft.com/office/drawing/2014/chart" uri="{C3380CC4-5D6E-409C-BE32-E72D297353CC}">
              <c16:uniqueId val="{00000009-C261-4E6C-9EF3-E6CA60A4E328}"/>
            </c:ext>
          </c:extLst>
        </c:ser>
        <c:ser>
          <c:idx val="12"/>
          <c:order val="8"/>
          <c:tx>
            <c:v>Pilot observations 2</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Day'!$A$136:$A$137</c:f>
              <c:numCache>
                <c:formatCode>General</c:formatCode>
                <c:ptCount val="2"/>
                <c:pt idx="0">
                  <c:v>1950</c:v>
                </c:pt>
                <c:pt idx="1">
                  <c:v>1951</c:v>
                </c:pt>
              </c:numCache>
            </c:numRef>
          </c:xVal>
          <c:yVal>
            <c:numRef>
              <c:f>'YearIce ClosedJulian Day'!$D$136:$D$137</c:f>
              <c:numCache>
                <c:formatCode>General</c:formatCode>
                <c:ptCount val="2"/>
                <c:pt idx="0">
                  <c:v>57</c:v>
                </c:pt>
                <c:pt idx="1">
                  <c:v>41</c:v>
                </c:pt>
              </c:numCache>
            </c:numRef>
          </c:yVal>
          <c:smooth val="0"/>
          <c:extLst>
            <c:ext xmlns:c16="http://schemas.microsoft.com/office/drawing/2014/chart" uri="{C3380CC4-5D6E-409C-BE32-E72D297353CC}">
              <c16:uniqueId val="{0000000A-C261-4E6C-9EF3-E6CA60A4E328}"/>
            </c:ext>
          </c:extLst>
        </c:ser>
        <c:ser>
          <c:idx val="13"/>
          <c:order val="9"/>
          <c:tx>
            <c:v>Pilot observations 3</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Day'!$A$141</c:f>
              <c:numCache>
                <c:formatCode>General</c:formatCode>
                <c:ptCount val="1"/>
                <c:pt idx="0">
                  <c:v>1955</c:v>
                </c:pt>
              </c:numCache>
            </c:numRef>
          </c:xVal>
          <c:yVal>
            <c:numRef>
              <c:f>'YearIce ClosedJulian Day'!$D$141</c:f>
              <c:numCache>
                <c:formatCode>General</c:formatCode>
                <c:ptCount val="1"/>
                <c:pt idx="0">
                  <c:v>40</c:v>
                </c:pt>
              </c:numCache>
            </c:numRef>
          </c:yVal>
          <c:smooth val="0"/>
          <c:extLst>
            <c:ext xmlns:c16="http://schemas.microsoft.com/office/drawing/2014/chart" uri="{C3380CC4-5D6E-409C-BE32-E72D297353CC}">
              <c16:uniqueId val="{0000000B-C261-4E6C-9EF3-E6CA60A4E328}"/>
            </c:ext>
          </c:extLst>
        </c:ser>
        <c:ser>
          <c:idx val="14"/>
          <c:order val="10"/>
          <c:tx>
            <c:v>Pilot observations 4</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Day'!$A$144:$A$145</c:f>
              <c:numCache>
                <c:formatCode>General</c:formatCode>
                <c:ptCount val="2"/>
                <c:pt idx="0">
                  <c:v>1958</c:v>
                </c:pt>
                <c:pt idx="1">
                  <c:v>1959</c:v>
                </c:pt>
              </c:numCache>
            </c:numRef>
          </c:xVal>
          <c:yVal>
            <c:numRef>
              <c:f>'YearIce ClosedJulian Day'!$D$144:$D$145</c:f>
              <c:numCache>
                <c:formatCode>General</c:formatCode>
                <c:ptCount val="2"/>
                <c:pt idx="0">
                  <c:v>43</c:v>
                </c:pt>
                <c:pt idx="1">
                  <c:v>40</c:v>
                </c:pt>
              </c:numCache>
            </c:numRef>
          </c:yVal>
          <c:smooth val="0"/>
          <c:extLst>
            <c:ext xmlns:c16="http://schemas.microsoft.com/office/drawing/2014/chart" uri="{C3380CC4-5D6E-409C-BE32-E72D297353CC}">
              <c16:uniqueId val="{0000000C-C261-4E6C-9EF3-E6CA60A4E328}"/>
            </c:ext>
          </c:extLst>
        </c:ser>
        <c:ser>
          <c:idx val="15"/>
          <c:order val="11"/>
          <c:tx>
            <c:v>Pilot observations 5</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Day'!$A$147:$A$149</c:f>
              <c:numCache>
                <c:formatCode>General</c:formatCode>
                <c:ptCount val="3"/>
                <c:pt idx="0">
                  <c:v>1961</c:v>
                </c:pt>
                <c:pt idx="1">
                  <c:v>1962</c:v>
                </c:pt>
                <c:pt idx="2">
                  <c:v>1963</c:v>
                </c:pt>
              </c:numCache>
            </c:numRef>
          </c:xVal>
          <c:yVal>
            <c:numRef>
              <c:f>'YearIce ClosedJulian Day'!$D$147:$D$149</c:f>
              <c:numCache>
                <c:formatCode>General</c:formatCode>
                <c:ptCount val="3"/>
                <c:pt idx="0">
                  <c:v>27</c:v>
                </c:pt>
                <c:pt idx="1">
                  <c:v>47</c:v>
                </c:pt>
                <c:pt idx="2">
                  <c:v>39</c:v>
                </c:pt>
              </c:numCache>
            </c:numRef>
          </c:yVal>
          <c:smooth val="0"/>
          <c:extLst>
            <c:ext xmlns:c16="http://schemas.microsoft.com/office/drawing/2014/chart" uri="{C3380CC4-5D6E-409C-BE32-E72D297353CC}">
              <c16:uniqueId val="{0000000D-C261-4E6C-9EF3-E6CA60A4E328}"/>
            </c:ext>
          </c:extLst>
        </c:ser>
        <c:ser>
          <c:idx val="16"/>
          <c:order val="12"/>
          <c:tx>
            <c:v>Pilot observations 6</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Day'!$A$152:$A$159</c:f>
              <c:numCache>
                <c:formatCode>General</c:formatCode>
                <c:ptCount val="8"/>
                <c:pt idx="0">
                  <c:v>1966</c:v>
                </c:pt>
                <c:pt idx="1">
                  <c:v>1967</c:v>
                </c:pt>
                <c:pt idx="2">
                  <c:v>1968</c:v>
                </c:pt>
                <c:pt idx="3">
                  <c:v>1969</c:v>
                </c:pt>
                <c:pt idx="4">
                  <c:v>1970</c:v>
                </c:pt>
                <c:pt idx="5">
                  <c:v>1971</c:v>
                </c:pt>
                <c:pt idx="6">
                  <c:v>1972</c:v>
                </c:pt>
                <c:pt idx="7">
                  <c:v>1973</c:v>
                </c:pt>
              </c:numCache>
            </c:numRef>
          </c:xVal>
          <c:yVal>
            <c:numRef>
              <c:f>'YearIce ClosedJulian Day'!$D$152:$D$159</c:f>
              <c:numCache>
                <c:formatCode>General</c:formatCode>
                <c:ptCount val="8"/>
                <c:pt idx="0">
                  <c:v>38</c:v>
                </c:pt>
                <c:pt idx="1">
                  <c:v>44</c:v>
                </c:pt>
                <c:pt idx="2">
                  <c:v>47</c:v>
                </c:pt>
                <c:pt idx="3">
                  <c:v>61</c:v>
                </c:pt>
                <c:pt idx="4">
                  <c:v>21</c:v>
                </c:pt>
                <c:pt idx="5">
                  <c:v>33</c:v>
                </c:pt>
                <c:pt idx="6">
                  <c:v>41</c:v>
                </c:pt>
                <c:pt idx="7">
                  <c:v>51</c:v>
                </c:pt>
              </c:numCache>
            </c:numRef>
          </c:yVal>
          <c:smooth val="0"/>
          <c:extLst>
            <c:ext xmlns:c16="http://schemas.microsoft.com/office/drawing/2014/chart" uri="{C3380CC4-5D6E-409C-BE32-E72D297353CC}">
              <c16:uniqueId val="{0000000E-C261-4E6C-9EF3-E6CA60A4E328}"/>
            </c:ext>
          </c:extLst>
        </c:ser>
        <c:ser>
          <c:idx val="17"/>
          <c:order val="13"/>
          <c:tx>
            <c:v>Pilot observations 7</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Day'!$A$163:$A$165</c:f>
              <c:numCache>
                <c:formatCode>General</c:formatCode>
                <c:ptCount val="3"/>
                <c:pt idx="0">
                  <c:v>1977</c:v>
                </c:pt>
                <c:pt idx="1">
                  <c:v>1978</c:v>
                </c:pt>
                <c:pt idx="2">
                  <c:v>1979</c:v>
                </c:pt>
              </c:numCache>
            </c:numRef>
          </c:xVal>
          <c:yVal>
            <c:numRef>
              <c:f>'YearIce ClosedJulian Day'!$D$163:$D$165</c:f>
              <c:numCache>
                <c:formatCode>General</c:formatCode>
                <c:ptCount val="3"/>
                <c:pt idx="0">
                  <c:v>16</c:v>
                </c:pt>
                <c:pt idx="1">
                  <c:v>36</c:v>
                </c:pt>
                <c:pt idx="2">
                  <c:v>42</c:v>
                </c:pt>
              </c:numCache>
            </c:numRef>
          </c:yVal>
          <c:smooth val="0"/>
          <c:extLst>
            <c:ext xmlns:c16="http://schemas.microsoft.com/office/drawing/2014/chart" uri="{C3380CC4-5D6E-409C-BE32-E72D297353CC}">
              <c16:uniqueId val="{0000000F-C261-4E6C-9EF3-E6CA60A4E328}"/>
            </c:ext>
          </c:extLst>
        </c:ser>
        <c:ser>
          <c:idx val="18"/>
          <c:order val="14"/>
          <c:tx>
            <c:v>Pilot observations 8</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Day'!$A$167:$A$168</c:f>
              <c:numCache>
                <c:formatCode>General</c:formatCode>
                <c:ptCount val="2"/>
                <c:pt idx="0">
                  <c:v>1981</c:v>
                </c:pt>
                <c:pt idx="1">
                  <c:v>1982</c:v>
                </c:pt>
              </c:numCache>
            </c:numRef>
          </c:xVal>
          <c:yVal>
            <c:numRef>
              <c:f>'YearIce ClosedJulian Day'!$D$167:$D$168</c:f>
              <c:numCache>
                <c:formatCode>General</c:formatCode>
                <c:ptCount val="2"/>
                <c:pt idx="0">
                  <c:v>14</c:v>
                </c:pt>
                <c:pt idx="1">
                  <c:v>28</c:v>
                </c:pt>
              </c:numCache>
            </c:numRef>
          </c:yVal>
          <c:smooth val="0"/>
          <c:extLst>
            <c:ext xmlns:c16="http://schemas.microsoft.com/office/drawing/2014/chart" uri="{C3380CC4-5D6E-409C-BE32-E72D297353CC}">
              <c16:uniqueId val="{00000010-C261-4E6C-9EF3-E6CA60A4E328}"/>
            </c:ext>
          </c:extLst>
        </c:ser>
        <c:ser>
          <c:idx val="19"/>
          <c:order val="15"/>
          <c:tx>
            <c:v>Pilot observations 9</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Day'!$A$172:$A$173</c:f>
              <c:numCache>
                <c:formatCode>General</c:formatCode>
                <c:ptCount val="2"/>
                <c:pt idx="0">
                  <c:v>1986</c:v>
                </c:pt>
                <c:pt idx="1">
                  <c:v>1987</c:v>
                </c:pt>
              </c:numCache>
            </c:numRef>
          </c:xVal>
          <c:yVal>
            <c:numRef>
              <c:f>'YearIce ClosedJulian Day'!$D$172:$D$173</c:f>
              <c:numCache>
                <c:formatCode>General</c:formatCode>
                <c:ptCount val="2"/>
                <c:pt idx="0">
                  <c:v>41</c:v>
                </c:pt>
                <c:pt idx="1">
                  <c:v>49</c:v>
                </c:pt>
              </c:numCache>
            </c:numRef>
          </c:yVal>
          <c:smooth val="0"/>
          <c:extLst>
            <c:ext xmlns:c16="http://schemas.microsoft.com/office/drawing/2014/chart" uri="{C3380CC4-5D6E-409C-BE32-E72D297353CC}">
              <c16:uniqueId val="{00000011-C261-4E6C-9EF3-E6CA60A4E328}"/>
            </c:ext>
          </c:extLst>
        </c:ser>
        <c:ser>
          <c:idx val="20"/>
          <c:order val="16"/>
          <c:tx>
            <c:v>Pilot observations 10</c:v>
          </c:tx>
          <c:spPr>
            <a:ln w="19050" cap="rnd">
              <a:solidFill>
                <a:schemeClr val="tx1"/>
              </a:solidFill>
              <a:round/>
            </a:ln>
            <a:effectLst/>
          </c:spPr>
          <c:marker>
            <c:symbol val="square"/>
            <c:size val="5"/>
            <c:spPr>
              <a:solidFill>
                <a:schemeClr val="tx1"/>
              </a:solidFill>
              <a:ln w="9525">
                <a:solidFill>
                  <a:schemeClr val="tx1"/>
                </a:solidFill>
              </a:ln>
              <a:effectLst/>
            </c:spPr>
          </c:marker>
          <c:xVal>
            <c:numRef>
              <c:f>'YearIce ClosedJulian Day'!$A$175</c:f>
              <c:numCache>
                <c:formatCode>General</c:formatCode>
                <c:ptCount val="1"/>
                <c:pt idx="0">
                  <c:v>1989</c:v>
                </c:pt>
              </c:numCache>
            </c:numRef>
          </c:xVal>
          <c:yVal>
            <c:numRef>
              <c:f>'YearIce ClosedJulian Day'!$D$175</c:f>
              <c:numCache>
                <c:formatCode>General</c:formatCode>
                <c:ptCount val="1"/>
                <c:pt idx="0">
                  <c:v>53</c:v>
                </c:pt>
              </c:numCache>
            </c:numRef>
          </c:yVal>
          <c:smooth val="0"/>
          <c:extLst>
            <c:ext xmlns:c16="http://schemas.microsoft.com/office/drawing/2014/chart" uri="{C3380CC4-5D6E-409C-BE32-E72D297353CC}">
              <c16:uniqueId val="{00000012-C261-4E6C-9EF3-E6CA60A4E328}"/>
            </c:ext>
          </c:extLst>
        </c:ser>
        <c:ser>
          <c:idx val="21"/>
          <c:order val="17"/>
          <c:tx>
            <c:v>Ferry stopped running</c:v>
          </c:tx>
          <c:spPr>
            <a:ln w="19050" cap="rnd">
              <a:solidFill>
                <a:schemeClr val="tx1"/>
              </a:solidFill>
              <a:prstDash val="sysDot"/>
              <a:round/>
            </a:ln>
            <a:effectLst/>
          </c:spPr>
          <c:marker>
            <c:symbol val="triangle"/>
            <c:size val="5"/>
            <c:spPr>
              <a:solidFill>
                <a:schemeClr val="tx1"/>
              </a:solidFill>
              <a:ln w="9525">
                <a:solidFill>
                  <a:schemeClr val="tx1"/>
                </a:solidFill>
              </a:ln>
              <a:effectLst/>
            </c:spPr>
          </c:marker>
          <c:xVal>
            <c:numRef>
              <c:f>'YearIce ClosedJulian Day'!$A$179:$A$180</c:f>
              <c:numCache>
                <c:formatCode>General</c:formatCode>
                <c:ptCount val="2"/>
                <c:pt idx="0">
                  <c:v>1993</c:v>
                </c:pt>
                <c:pt idx="1">
                  <c:v>1994</c:v>
                </c:pt>
              </c:numCache>
            </c:numRef>
          </c:xVal>
          <c:yVal>
            <c:numRef>
              <c:f>'YearIce ClosedJulian Day'!$D$179:$D$180</c:f>
              <c:numCache>
                <c:formatCode>General</c:formatCode>
                <c:ptCount val="2"/>
                <c:pt idx="0">
                  <c:v>38</c:v>
                </c:pt>
                <c:pt idx="1">
                  <c:v>23</c:v>
                </c:pt>
              </c:numCache>
            </c:numRef>
          </c:yVal>
          <c:smooth val="0"/>
          <c:extLst>
            <c:ext xmlns:c16="http://schemas.microsoft.com/office/drawing/2014/chart" uri="{C3380CC4-5D6E-409C-BE32-E72D297353CC}">
              <c16:uniqueId val="{00000013-C261-4E6C-9EF3-E6CA60A4E328}"/>
            </c:ext>
          </c:extLst>
        </c:ser>
        <c:ser>
          <c:idx val="4"/>
          <c:order val="18"/>
          <c:tx>
            <c:v>No reported freeze</c:v>
          </c:tx>
          <c:spPr>
            <a:ln w="19050" cap="rnd">
              <a:noFill/>
              <a:round/>
            </a:ln>
            <a:effectLst/>
          </c:spPr>
          <c:marker>
            <c:symbol val="diamond"/>
            <c:size val="5"/>
            <c:spPr>
              <a:solidFill>
                <a:schemeClr val="tx1"/>
              </a:solidFill>
              <a:ln w="9525">
                <a:solidFill>
                  <a:schemeClr val="tx1"/>
                </a:solidFill>
              </a:ln>
              <a:effectLst/>
            </c:spPr>
          </c:marker>
          <c:dPt>
            <c:idx val="15"/>
            <c:marker>
              <c:symbol val="square"/>
              <c:size val="5"/>
              <c:spPr>
                <a:noFill/>
                <a:ln w="19050">
                  <a:solidFill>
                    <a:schemeClr val="tx1"/>
                  </a:solidFill>
                </a:ln>
                <a:effectLst/>
              </c:spPr>
            </c:marker>
            <c:bubble3D val="0"/>
            <c:extLst>
              <c:ext xmlns:c16="http://schemas.microsoft.com/office/drawing/2014/chart" uri="{C3380CC4-5D6E-409C-BE32-E72D297353CC}">
                <c16:uniqueId val="{00000014-C261-4E6C-9EF3-E6CA60A4E328}"/>
              </c:ext>
            </c:extLst>
          </c:dPt>
          <c:dPt>
            <c:idx val="16"/>
            <c:marker>
              <c:symbol val="square"/>
              <c:size val="7"/>
              <c:spPr>
                <a:noFill/>
                <a:ln w="25400">
                  <a:solidFill>
                    <a:schemeClr val="tx1"/>
                  </a:solidFill>
                </a:ln>
                <a:effectLst/>
              </c:spPr>
            </c:marker>
            <c:bubble3D val="0"/>
            <c:extLst>
              <c:ext xmlns:c16="http://schemas.microsoft.com/office/drawing/2014/chart" uri="{C3380CC4-5D6E-409C-BE32-E72D297353CC}">
                <c16:uniqueId val="{00000015-C261-4E6C-9EF3-E6CA60A4E328}"/>
              </c:ext>
            </c:extLst>
          </c:dPt>
          <c:xVal>
            <c:numRef>
              <c:f>'YearIce ClosedJulian Day'!$A$2:$A$212</c:f>
              <c:numCache>
                <c:formatCode>General</c:formatCode>
                <c:ptCount val="211"/>
                <c:pt idx="0">
                  <c:v>1816</c:v>
                </c:pt>
                <c:pt idx="1">
                  <c:v>1817</c:v>
                </c:pt>
                <c:pt idx="2">
                  <c:v>1818</c:v>
                </c:pt>
                <c:pt idx="3">
                  <c:v>1819</c:v>
                </c:pt>
                <c:pt idx="4">
                  <c:v>1820</c:v>
                </c:pt>
                <c:pt idx="5">
                  <c:v>1821</c:v>
                </c:pt>
                <c:pt idx="6">
                  <c:v>1822</c:v>
                </c:pt>
                <c:pt idx="7">
                  <c:v>1823</c:v>
                </c:pt>
                <c:pt idx="8">
                  <c:v>1824</c:v>
                </c:pt>
                <c:pt idx="9">
                  <c:v>1825</c:v>
                </c:pt>
                <c:pt idx="10">
                  <c:v>1826</c:v>
                </c:pt>
                <c:pt idx="11">
                  <c:v>1827</c:v>
                </c:pt>
                <c:pt idx="12">
                  <c:v>1828</c:v>
                </c:pt>
                <c:pt idx="13">
                  <c:v>1829</c:v>
                </c:pt>
                <c:pt idx="14">
                  <c:v>1830</c:v>
                </c:pt>
                <c:pt idx="15">
                  <c:v>1831</c:v>
                </c:pt>
                <c:pt idx="16">
                  <c:v>1832</c:v>
                </c:pt>
                <c:pt idx="17">
                  <c:v>1833</c:v>
                </c:pt>
                <c:pt idx="18">
                  <c:v>1834</c:v>
                </c:pt>
                <c:pt idx="19">
                  <c:v>1835</c:v>
                </c:pt>
                <c:pt idx="20">
                  <c:v>1836</c:v>
                </c:pt>
                <c:pt idx="21">
                  <c:v>1837</c:v>
                </c:pt>
                <c:pt idx="22">
                  <c:v>1838</c:v>
                </c:pt>
                <c:pt idx="23">
                  <c:v>1839</c:v>
                </c:pt>
                <c:pt idx="24">
                  <c:v>1840</c:v>
                </c:pt>
                <c:pt idx="25">
                  <c:v>1841</c:v>
                </c:pt>
                <c:pt idx="26">
                  <c:v>1842</c:v>
                </c:pt>
                <c:pt idx="27">
                  <c:v>1843</c:v>
                </c:pt>
                <c:pt idx="28">
                  <c:v>1844</c:v>
                </c:pt>
                <c:pt idx="29">
                  <c:v>1845</c:v>
                </c:pt>
                <c:pt idx="30">
                  <c:v>1846</c:v>
                </c:pt>
                <c:pt idx="31">
                  <c:v>1847</c:v>
                </c:pt>
                <c:pt idx="32">
                  <c:v>1848</c:v>
                </c:pt>
                <c:pt idx="33">
                  <c:v>1849</c:v>
                </c:pt>
                <c:pt idx="34">
                  <c:v>1850</c:v>
                </c:pt>
                <c:pt idx="35">
                  <c:v>1851</c:v>
                </c:pt>
                <c:pt idx="36">
                  <c:v>1852</c:v>
                </c:pt>
                <c:pt idx="37">
                  <c:v>1853</c:v>
                </c:pt>
                <c:pt idx="38">
                  <c:v>1854</c:v>
                </c:pt>
                <c:pt idx="39">
                  <c:v>1855</c:v>
                </c:pt>
                <c:pt idx="40">
                  <c:v>1856</c:v>
                </c:pt>
                <c:pt idx="41">
                  <c:v>1857</c:v>
                </c:pt>
                <c:pt idx="42">
                  <c:v>1858</c:v>
                </c:pt>
                <c:pt idx="43">
                  <c:v>1859</c:v>
                </c:pt>
                <c:pt idx="44">
                  <c:v>1860</c:v>
                </c:pt>
                <c:pt idx="45">
                  <c:v>1861</c:v>
                </c:pt>
                <c:pt idx="46">
                  <c:v>1862</c:v>
                </c:pt>
                <c:pt idx="47">
                  <c:v>1863</c:v>
                </c:pt>
                <c:pt idx="48">
                  <c:v>1864</c:v>
                </c:pt>
                <c:pt idx="49">
                  <c:v>1865</c:v>
                </c:pt>
                <c:pt idx="50">
                  <c:v>1866</c:v>
                </c:pt>
                <c:pt idx="51">
                  <c:v>1867</c:v>
                </c:pt>
                <c:pt idx="52">
                  <c:v>1868</c:v>
                </c:pt>
                <c:pt idx="53">
                  <c:v>1869</c:v>
                </c:pt>
                <c:pt idx="54">
                  <c:v>1870</c:v>
                </c:pt>
                <c:pt idx="55">
                  <c:v>1871</c:v>
                </c:pt>
                <c:pt idx="56">
                  <c:v>1872</c:v>
                </c:pt>
                <c:pt idx="57">
                  <c:v>1873</c:v>
                </c:pt>
                <c:pt idx="58">
                  <c:v>1874</c:v>
                </c:pt>
                <c:pt idx="59">
                  <c:v>1875</c:v>
                </c:pt>
                <c:pt idx="60">
                  <c:v>1876</c:v>
                </c:pt>
                <c:pt idx="61">
                  <c:v>1877</c:v>
                </c:pt>
                <c:pt idx="62">
                  <c:v>1878</c:v>
                </c:pt>
                <c:pt idx="63">
                  <c:v>1879</c:v>
                </c:pt>
                <c:pt idx="64">
                  <c:v>1880</c:v>
                </c:pt>
                <c:pt idx="65">
                  <c:v>1881</c:v>
                </c:pt>
                <c:pt idx="66">
                  <c:v>1882</c:v>
                </c:pt>
                <c:pt idx="67">
                  <c:v>1883</c:v>
                </c:pt>
                <c:pt idx="68">
                  <c:v>1884</c:v>
                </c:pt>
                <c:pt idx="69">
                  <c:v>1885</c:v>
                </c:pt>
                <c:pt idx="70">
                  <c:v>1886</c:v>
                </c:pt>
                <c:pt idx="71">
                  <c:v>1887</c:v>
                </c:pt>
                <c:pt idx="72">
                  <c:v>1888</c:v>
                </c:pt>
                <c:pt idx="73">
                  <c:v>1889</c:v>
                </c:pt>
                <c:pt idx="74">
                  <c:v>1890</c:v>
                </c:pt>
                <c:pt idx="75">
                  <c:v>1891</c:v>
                </c:pt>
                <c:pt idx="76">
                  <c:v>1892</c:v>
                </c:pt>
                <c:pt idx="77">
                  <c:v>1893</c:v>
                </c:pt>
                <c:pt idx="78">
                  <c:v>1894</c:v>
                </c:pt>
                <c:pt idx="79">
                  <c:v>1895</c:v>
                </c:pt>
                <c:pt idx="80">
                  <c:v>1896</c:v>
                </c:pt>
                <c:pt idx="81">
                  <c:v>1897</c:v>
                </c:pt>
                <c:pt idx="82">
                  <c:v>1898</c:v>
                </c:pt>
                <c:pt idx="83">
                  <c:v>1899</c:v>
                </c:pt>
                <c:pt idx="84">
                  <c:v>1900</c:v>
                </c:pt>
                <c:pt idx="85">
                  <c:v>1901</c:v>
                </c:pt>
                <c:pt idx="86">
                  <c:v>1902</c:v>
                </c:pt>
                <c:pt idx="87">
                  <c:v>1903</c:v>
                </c:pt>
                <c:pt idx="88">
                  <c:v>1904</c:v>
                </c:pt>
                <c:pt idx="89">
                  <c:v>1905</c:v>
                </c:pt>
                <c:pt idx="90">
                  <c:v>1906</c:v>
                </c:pt>
                <c:pt idx="91">
                  <c:v>1907</c:v>
                </c:pt>
                <c:pt idx="92">
                  <c:v>1908</c:v>
                </c:pt>
                <c:pt idx="93">
                  <c:v>1909</c:v>
                </c:pt>
                <c:pt idx="94">
                  <c:v>1910</c:v>
                </c:pt>
                <c:pt idx="95">
                  <c:v>1911</c:v>
                </c:pt>
                <c:pt idx="96">
                  <c:v>1912</c:v>
                </c:pt>
                <c:pt idx="97">
                  <c:v>1913</c:v>
                </c:pt>
                <c:pt idx="98">
                  <c:v>1914</c:v>
                </c:pt>
                <c:pt idx="99">
                  <c:v>1915</c:v>
                </c:pt>
                <c:pt idx="100">
                  <c:v>1916</c:v>
                </c:pt>
                <c:pt idx="101">
                  <c:v>1917</c:v>
                </c:pt>
                <c:pt idx="102">
                  <c:v>1918</c:v>
                </c:pt>
                <c:pt idx="103">
                  <c:v>1919</c:v>
                </c:pt>
                <c:pt idx="104">
                  <c:v>1920</c:v>
                </c:pt>
                <c:pt idx="105">
                  <c:v>1921</c:v>
                </c:pt>
                <c:pt idx="106">
                  <c:v>1922</c:v>
                </c:pt>
                <c:pt idx="107">
                  <c:v>1923</c:v>
                </c:pt>
                <c:pt idx="108">
                  <c:v>1924</c:v>
                </c:pt>
                <c:pt idx="109">
                  <c:v>1925</c:v>
                </c:pt>
                <c:pt idx="110">
                  <c:v>1926</c:v>
                </c:pt>
                <c:pt idx="111">
                  <c:v>1927</c:v>
                </c:pt>
                <c:pt idx="112">
                  <c:v>1928</c:v>
                </c:pt>
                <c:pt idx="113">
                  <c:v>1929</c:v>
                </c:pt>
                <c:pt idx="114">
                  <c:v>1930</c:v>
                </c:pt>
                <c:pt idx="115">
                  <c:v>1931</c:v>
                </c:pt>
                <c:pt idx="116">
                  <c:v>1932</c:v>
                </c:pt>
                <c:pt idx="117">
                  <c:v>1933</c:v>
                </c:pt>
                <c:pt idx="118">
                  <c:v>1934</c:v>
                </c:pt>
                <c:pt idx="119">
                  <c:v>1935</c:v>
                </c:pt>
                <c:pt idx="120">
                  <c:v>1936</c:v>
                </c:pt>
                <c:pt idx="121">
                  <c:v>1937</c:v>
                </c:pt>
                <c:pt idx="122">
                  <c:v>1938</c:v>
                </c:pt>
                <c:pt idx="123">
                  <c:v>1939</c:v>
                </c:pt>
                <c:pt idx="124">
                  <c:v>1940</c:v>
                </c:pt>
                <c:pt idx="125">
                  <c:v>1941</c:v>
                </c:pt>
                <c:pt idx="126">
                  <c:v>1942</c:v>
                </c:pt>
                <c:pt idx="127">
                  <c:v>1943</c:v>
                </c:pt>
                <c:pt idx="128">
                  <c:v>1944</c:v>
                </c:pt>
                <c:pt idx="129">
                  <c:v>1945</c:v>
                </c:pt>
                <c:pt idx="130">
                  <c:v>1946</c:v>
                </c:pt>
                <c:pt idx="131">
                  <c:v>1947</c:v>
                </c:pt>
                <c:pt idx="132">
                  <c:v>1948</c:v>
                </c:pt>
                <c:pt idx="133">
                  <c:v>1949</c:v>
                </c:pt>
                <c:pt idx="134">
                  <c:v>1950</c:v>
                </c:pt>
                <c:pt idx="135">
                  <c:v>1951</c:v>
                </c:pt>
                <c:pt idx="136">
                  <c:v>1952</c:v>
                </c:pt>
                <c:pt idx="137">
                  <c:v>1953</c:v>
                </c:pt>
                <c:pt idx="138">
                  <c:v>1954</c:v>
                </c:pt>
                <c:pt idx="139">
                  <c:v>1955</c:v>
                </c:pt>
                <c:pt idx="140">
                  <c:v>1956</c:v>
                </c:pt>
                <c:pt idx="141">
                  <c:v>1957</c:v>
                </c:pt>
                <c:pt idx="142">
                  <c:v>1958</c:v>
                </c:pt>
                <c:pt idx="143">
                  <c:v>1959</c:v>
                </c:pt>
                <c:pt idx="144">
                  <c:v>1960</c:v>
                </c:pt>
                <c:pt idx="145">
                  <c:v>1961</c:v>
                </c:pt>
                <c:pt idx="146">
                  <c:v>1962</c:v>
                </c:pt>
                <c:pt idx="147">
                  <c:v>1963</c:v>
                </c:pt>
                <c:pt idx="148">
                  <c:v>1964</c:v>
                </c:pt>
                <c:pt idx="149">
                  <c:v>1965</c:v>
                </c:pt>
                <c:pt idx="150">
                  <c:v>1966</c:v>
                </c:pt>
                <c:pt idx="151">
                  <c:v>1967</c:v>
                </c:pt>
                <c:pt idx="152">
                  <c:v>1968</c:v>
                </c:pt>
                <c:pt idx="153">
                  <c:v>1969</c:v>
                </c:pt>
                <c:pt idx="154">
                  <c:v>1970</c:v>
                </c:pt>
                <c:pt idx="155">
                  <c:v>1971</c:v>
                </c:pt>
                <c:pt idx="156">
                  <c:v>1972</c:v>
                </c:pt>
                <c:pt idx="157">
                  <c:v>1973</c:v>
                </c:pt>
                <c:pt idx="158">
                  <c:v>1974</c:v>
                </c:pt>
                <c:pt idx="159">
                  <c:v>1975</c:v>
                </c:pt>
                <c:pt idx="160">
                  <c:v>1976</c:v>
                </c:pt>
                <c:pt idx="161">
                  <c:v>1977</c:v>
                </c:pt>
                <c:pt idx="162">
                  <c:v>1978</c:v>
                </c:pt>
                <c:pt idx="163">
                  <c:v>1979</c:v>
                </c:pt>
                <c:pt idx="164">
                  <c:v>1980</c:v>
                </c:pt>
                <c:pt idx="165">
                  <c:v>1981</c:v>
                </c:pt>
                <c:pt idx="166">
                  <c:v>1982</c:v>
                </c:pt>
                <c:pt idx="167">
                  <c:v>1983</c:v>
                </c:pt>
                <c:pt idx="168">
                  <c:v>1984</c:v>
                </c:pt>
                <c:pt idx="169">
                  <c:v>1985</c:v>
                </c:pt>
                <c:pt idx="170">
                  <c:v>1986</c:v>
                </c:pt>
                <c:pt idx="171">
                  <c:v>1987</c:v>
                </c:pt>
                <c:pt idx="172">
                  <c:v>1988</c:v>
                </c:pt>
                <c:pt idx="173">
                  <c:v>1989</c:v>
                </c:pt>
                <c:pt idx="174">
                  <c:v>1990</c:v>
                </c:pt>
                <c:pt idx="175">
                  <c:v>1991</c:v>
                </c:pt>
                <c:pt idx="176">
                  <c:v>1992</c:v>
                </c:pt>
                <c:pt idx="177">
                  <c:v>1993</c:v>
                </c:pt>
                <c:pt idx="178">
                  <c:v>1994</c:v>
                </c:pt>
                <c:pt idx="179">
                  <c:v>1995</c:v>
                </c:pt>
                <c:pt idx="180">
                  <c:v>1996</c:v>
                </c:pt>
                <c:pt idx="181">
                  <c:v>1997</c:v>
                </c:pt>
                <c:pt idx="182">
                  <c:v>1998</c:v>
                </c:pt>
                <c:pt idx="183">
                  <c:v>1999</c:v>
                </c:pt>
                <c:pt idx="184">
                  <c:v>2000</c:v>
                </c:pt>
                <c:pt idx="185">
                  <c:v>2001</c:v>
                </c:pt>
                <c:pt idx="186">
                  <c:v>2002</c:v>
                </c:pt>
                <c:pt idx="187">
                  <c:v>2003</c:v>
                </c:pt>
                <c:pt idx="188">
                  <c:v>2004</c:v>
                </c:pt>
                <c:pt idx="189">
                  <c:v>2005</c:v>
                </c:pt>
                <c:pt idx="190">
                  <c:v>2006</c:v>
                </c:pt>
                <c:pt idx="191">
                  <c:v>2007</c:v>
                </c:pt>
                <c:pt idx="192">
                  <c:v>2008</c:v>
                </c:pt>
                <c:pt idx="193">
                  <c:v>2009</c:v>
                </c:pt>
                <c:pt idx="194">
                  <c:v>2010</c:v>
                </c:pt>
                <c:pt idx="195">
                  <c:v>2011</c:v>
                </c:pt>
                <c:pt idx="196">
                  <c:v>2012</c:v>
                </c:pt>
                <c:pt idx="197">
                  <c:v>2013</c:v>
                </c:pt>
                <c:pt idx="198">
                  <c:v>2014</c:v>
                </c:pt>
                <c:pt idx="199">
                  <c:v>2015</c:v>
                </c:pt>
                <c:pt idx="200">
                  <c:v>2016</c:v>
                </c:pt>
                <c:pt idx="201">
                  <c:v>2017</c:v>
                </c:pt>
                <c:pt idx="202">
                  <c:v>2018</c:v>
                </c:pt>
                <c:pt idx="203">
                  <c:v>2019</c:v>
                </c:pt>
                <c:pt idx="204">
                  <c:v>2020</c:v>
                </c:pt>
                <c:pt idx="205">
                  <c:v>2021</c:v>
                </c:pt>
                <c:pt idx="206">
                  <c:v>2022</c:v>
                </c:pt>
                <c:pt idx="207">
                  <c:v>2023</c:v>
                </c:pt>
                <c:pt idx="208">
                  <c:v>2024</c:v>
                </c:pt>
                <c:pt idx="209">
                  <c:v>2025</c:v>
                </c:pt>
                <c:pt idx="210">
                  <c:v>2026</c:v>
                </c:pt>
              </c:numCache>
            </c:numRef>
          </c:xVal>
          <c:yVal>
            <c:numRef>
              <c:f>'YearIce ClosedJulian Day'!$F:$F</c:f>
              <c:numCache>
                <c:formatCode>General</c:formatCode>
                <c:ptCount val="1048576"/>
                <c:pt idx="0">
                  <c:v>0</c:v>
                </c:pt>
                <c:pt idx="13">
                  <c:v>0</c:v>
                </c:pt>
                <c:pt idx="27">
                  <c:v>0</c:v>
                </c:pt>
                <c:pt idx="35">
                  <c:v>0</c:v>
                </c:pt>
                <c:pt idx="104">
                  <c:v>0</c:v>
                </c:pt>
                <c:pt idx="117">
                  <c:v>0</c:v>
                </c:pt>
                <c:pt idx="118">
                  <c:v>0</c:v>
                </c:pt>
                <c:pt idx="134">
                  <c:v>0</c:v>
                </c:pt>
                <c:pt idx="137">
                  <c:v>0</c:v>
                </c:pt>
                <c:pt idx="138">
                  <c:v>0</c:v>
                </c:pt>
                <c:pt idx="139">
                  <c:v>0</c:v>
                </c:pt>
                <c:pt idx="141">
                  <c:v>0</c:v>
                </c:pt>
                <c:pt idx="142">
                  <c:v>0</c:v>
                </c:pt>
                <c:pt idx="145">
                  <c:v>0</c:v>
                </c:pt>
                <c:pt idx="149">
                  <c:v>0</c:v>
                </c:pt>
                <c:pt idx="150">
                  <c:v>0</c:v>
                </c:pt>
                <c:pt idx="159">
                  <c:v>0</c:v>
                </c:pt>
                <c:pt idx="160">
                  <c:v>0</c:v>
                </c:pt>
                <c:pt idx="161">
                  <c:v>0</c:v>
                </c:pt>
                <c:pt idx="165">
                  <c:v>0</c:v>
                </c:pt>
                <c:pt idx="168">
                  <c:v>0</c:v>
                </c:pt>
                <c:pt idx="169">
                  <c:v>0</c:v>
                </c:pt>
                <c:pt idx="170">
                  <c:v>0</c:v>
                </c:pt>
                <c:pt idx="173">
                  <c:v>0</c:v>
                </c:pt>
                <c:pt idx="175">
                  <c:v>0</c:v>
                </c:pt>
                <c:pt idx="176">
                  <c:v>0</c:v>
                </c:pt>
                <c:pt idx="177">
                  <c:v>0</c:v>
                </c:pt>
                <c:pt idx="180">
                  <c:v>0</c:v>
                </c:pt>
                <c:pt idx="182">
                  <c:v>0</c:v>
                </c:pt>
                <c:pt idx="183">
                  <c:v>0</c:v>
                </c:pt>
                <c:pt idx="184">
                  <c:v>0</c:v>
                </c:pt>
                <c:pt idx="185">
                  <c:v>0</c:v>
                </c:pt>
                <c:pt idx="187">
                  <c:v>0</c:v>
                </c:pt>
                <c:pt idx="191">
                  <c:v>0</c:v>
                </c:pt>
                <c:pt idx="193">
                  <c:v>0</c:v>
                </c:pt>
                <c:pt idx="194">
                  <c:v>0</c:v>
                </c:pt>
                <c:pt idx="195">
                  <c:v>0</c:v>
                </c:pt>
                <c:pt idx="196">
                  <c:v>0</c:v>
                </c:pt>
                <c:pt idx="197">
                  <c:v>0</c:v>
                </c:pt>
                <c:pt idx="198">
                  <c:v>0</c:v>
                </c:pt>
                <c:pt idx="201">
                  <c:v>0</c:v>
                </c:pt>
                <c:pt idx="202">
                  <c:v>0</c:v>
                </c:pt>
                <c:pt idx="203">
                  <c:v>0</c:v>
                </c:pt>
                <c:pt idx="205">
                  <c:v>0</c:v>
                </c:pt>
                <c:pt idx="206">
                  <c:v>0</c:v>
                </c:pt>
                <c:pt idx="207">
                  <c:v>0</c:v>
                </c:pt>
                <c:pt idx="208">
                  <c:v>0</c:v>
                </c:pt>
                <c:pt idx="209">
                  <c:v>0</c:v>
                </c:pt>
                <c:pt idx="210">
                  <c:v>0</c:v>
                </c:pt>
              </c:numCache>
            </c:numRef>
          </c:yVal>
          <c:smooth val="0"/>
          <c:extLst>
            <c:ext xmlns:c16="http://schemas.microsoft.com/office/drawing/2014/chart" uri="{C3380CC4-5D6E-409C-BE32-E72D297353CC}">
              <c16:uniqueId val="{00000016-C261-4E6C-9EF3-E6CA60A4E328}"/>
            </c:ext>
          </c:extLst>
        </c:ser>
        <c:ser>
          <c:idx val="11"/>
          <c:order val="19"/>
          <c:tx>
            <c:v>No data</c:v>
          </c:tx>
          <c:spPr>
            <a:ln w="19050" cap="rnd">
              <a:noFill/>
              <a:round/>
            </a:ln>
            <a:effectLst/>
          </c:spPr>
          <c:marker>
            <c:symbol val="square"/>
            <c:size val="7"/>
            <c:spPr>
              <a:noFill/>
              <a:ln w="15875">
                <a:solidFill>
                  <a:schemeClr val="tx1"/>
                </a:solidFill>
              </a:ln>
              <a:effectLst/>
            </c:spPr>
          </c:marker>
          <c:xVal>
            <c:numRef>
              <c:f>'YearIce ClosedJulian Day'!$A$16:$A$17</c:f>
              <c:numCache>
                <c:formatCode>General</c:formatCode>
                <c:ptCount val="2"/>
                <c:pt idx="0">
                  <c:v>1830</c:v>
                </c:pt>
                <c:pt idx="1">
                  <c:v>1831</c:v>
                </c:pt>
              </c:numCache>
            </c:numRef>
          </c:xVal>
          <c:yVal>
            <c:numRef>
              <c:f>'YearIce ClosedJulian Day'!$G$16:$G$17</c:f>
              <c:numCache>
                <c:formatCode>General</c:formatCode>
                <c:ptCount val="2"/>
                <c:pt idx="0">
                  <c:v>0</c:v>
                </c:pt>
                <c:pt idx="1">
                  <c:v>0</c:v>
                </c:pt>
              </c:numCache>
            </c:numRef>
          </c:yVal>
          <c:smooth val="0"/>
          <c:extLst>
            <c:ext xmlns:c16="http://schemas.microsoft.com/office/drawing/2014/chart" uri="{C3380CC4-5D6E-409C-BE32-E72D297353CC}">
              <c16:uniqueId val="{00000017-C261-4E6C-9EF3-E6CA60A4E328}"/>
            </c:ext>
          </c:extLst>
        </c:ser>
        <c:ser>
          <c:idx val="22"/>
          <c:order val="20"/>
          <c:tx>
            <c:v>Ferry stopped running 2</c:v>
          </c:tx>
          <c:spPr>
            <a:ln w="19050" cap="rnd">
              <a:solidFill>
                <a:schemeClr val="accent5">
                  <a:lumMod val="80000"/>
                </a:schemeClr>
              </a:solidFill>
              <a:round/>
            </a:ln>
            <a:effectLst/>
          </c:spPr>
          <c:marker>
            <c:symbol val="triangle"/>
            <c:size val="5"/>
            <c:spPr>
              <a:solidFill>
                <a:schemeClr val="tx1"/>
              </a:solidFill>
              <a:ln w="9525">
                <a:solidFill>
                  <a:schemeClr val="tx1"/>
                </a:solidFill>
              </a:ln>
              <a:effectLst/>
            </c:spPr>
          </c:marker>
          <c:xVal>
            <c:numRef>
              <c:f>'YearIce ClosedJulian Day'!$A$182</c:f>
              <c:numCache>
                <c:formatCode>General</c:formatCode>
                <c:ptCount val="1"/>
                <c:pt idx="0">
                  <c:v>1996</c:v>
                </c:pt>
              </c:numCache>
            </c:numRef>
          </c:xVal>
          <c:yVal>
            <c:numRef>
              <c:f>'YearIce ClosedJulian Day'!$D$182</c:f>
              <c:numCache>
                <c:formatCode>General</c:formatCode>
                <c:ptCount val="1"/>
                <c:pt idx="0">
                  <c:v>36</c:v>
                </c:pt>
              </c:numCache>
            </c:numRef>
          </c:yVal>
          <c:smooth val="0"/>
          <c:extLst>
            <c:ext xmlns:c16="http://schemas.microsoft.com/office/drawing/2014/chart" uri="{C3380CC4-5D6E-409C-BE32-E72D297353CC}">
              <c16:uniqueId val="{00000018-C261-4E6C-9EF3-E6CA60A4E328}"/>
            </c:ext>
          </c:extLst>
        </c:ser>
        <c:ser>
          <c:idx val="23"/>
          <c:order val="21"/>
          <c:tx>
            <c:v>Ferry stopped running 3</c:v>
          </c:tx>
          <c:spPr>
            <a:ln w="19050" cap="rnd">
              <a:solidFill>
                <a:schemeClr val="accent6">
                  <a:lumMod val="80000"/>
                </a:schemeClr>
              </a:solidFill>
              <a:round/>
            </a:ln>
            <a:effectLst/>
          </c:spPr>
          <c:marker>
            <c:symbol val="triangle"/>
            <c:size val="5"/>
            <c:spPr>
              <a:solidFill>
                <a:schemeClr val="tx1"/>
              </a:solidFill>
              <a:ln w="9525">
                <a:solidFill>
                  <a:schemeClr val="tx1"/>
                </a:solidFill>
              </a:ln>
              <a:effectLst/>
            </c:spPr>
          </c:marker>
          <c:xVal>
            <c:numRef>
              <c:f>'YearIce ClosedJulian Day'!$A$187</c:f>
              <c:numCache>
                <c:formatCode>General</c:formatCode>
                <c:ptCount val="1"/>
                <c:pt idx="0">
                  <c:v>2001</c:v>
                </c:pt>
              </c:numCache>
            </c:numRef>
          </c:xVal>
          <c:yVal>
            <c:numRef>
              <c:f>'YearIce ClosedJulian Day'!$D$187</c:f>
              <c:numCache>
                <c:formatCode>General</c:formatCode>
                <c:ptCount val="1"/>
                <c:pt idx="0">
                  <c:v>61</c:v>
                </c:pt>
              </c:numCache>
            </c:numRef>
          </c:yVal>
          <c:smooth val="0"/>
          <c:extLst>
            <c:ext xmlns:c16="http://schemas.microsoft.com/office/drawing/2014/chart" uri="{C3380CC4-5D6E-409C-BE32-E72D297353CC}">
              <c16:uniqueId val="{00000019-C261-4E6C-9EF3-E6CA60A4E328}"/>
            </c:ext>
          </c:extLst>
        </c:ser>
        <c:ser>
          <c:idx val="24"/>
          <c:order val="22"/>
          <c:tx>
            <c:v>Ferry stopped running 4</c:v>
          </c:tx>
          <c:spPr>
            <a:ln w="19050" cap="rnd">
              <a:solidFill>
                <a:schemeClr val="tx1"/>
              </a:solidFill>
              <a:prstDash val="sysDot"/>
              <a:round/>
            </a:ln>
            <a:effectLst/>
          </c:spPr>
          <c:marker>
            <c:symbol val="triangle"/>
            <c:size val="5"/>
            <c:spPr>
              <a:solidFill>
                <a:schemeClr val="tx1"/>
              </a:solidFill>
              <a:ln w="9525">
                <a:solidFill>
                  <a:schemeClr val="tx1"/>
                </a:solidFill>
              </a:ln>
              <a:effectLst/>
            </c:spPr>
          </c:marker>
          <c:xVal>
            <c:numRef>
              <c:f>'YearIce ClosedJulian Day'!$A$189:$A$191</c:f>
              <c:numCache>
                <c:formatCode>General</c:formatCode>
                <c:ptCount val="3"/>
                <c:pt idx="0">
                  <c:v>2003</c:v>
                </c:pt>
                <c:pt idx="1">
                  <c:v>2004</c:v>
                </c:pt>
                <c:pt idx="2">
                  <c:v>2005</c:v>
                </c:pt>
              </c:numCache>
            </c:numRef>
          </c:xVal>
          <c:yVal>
            <c:numRef>
              <c:f>'YearIce ClosedJulian Day'!$D$189:$D$191</c:f>
              <c:numCache>
                <c:formatCode>General</c:formatCode>
                <c:ptCount val="3"/>
                <c:pt idx="0">
                  <c:v>46</c:v>
                </c:pt>
                <c:pt idx="1">
                  <c:v>27</c:v>
                </c:pt>
                <c:pt idx="2">
                  <c:v>67</c:v>
                </c:pt>
              </c:numCache>
            </c:numRef>
          </c:yVal>
          <c:smooth val="0"/>
          <c:extLst>
            <c:ext xmlns:c16="http://schemas.microsoft.com/office/drawing/2014/chart" uri="{C3380CC4-5D6E-409C-BE32-E72D297353CC}">
              <c16:uniqueId val="{0000001A-C261-4E6C-9EF3-E6CA60A4E328}"/>
            </c:ext>
          </c:extLst>
        </c:ser>
        <c:ser>
          <c:idx val="25"/>
          <c:order val="23"/>
          <c:tx>
            <c:v>Ferry stopped running 5</c:v>
          </c:tx>
          <c:spPr>
            <a:ln w="19050" cap="rnd">
              <a:solidFill>
                <a:schemeClr val="accent2">
                  <a:lumMod val="60000"/>
                  <a:lumOff val="40000"/>
                </a:schemeClr>
              </a:solidFill>
              <a:round/>
            </a:ln>
            <a:effectLst/>
          </c:spPr>
          <c:marker>
            <c:symbol val="circle"/>
            <c:size val="5"/>
            <c:spPr>
              <a:solidFill>
                <a:schemeClr val="tx1"/>
              </a:solidFill>
              <a:ln w="9525">
                <a:solidFill>
                  <a:schemeClr val="tx1"/>
                </a:solidFill>
              </a:ln>
              <a:effectLst/>
            </c:spPr>
          </c:marker>
          <c:xVal>
            <c:numRef>
              <c:f>'YearIce ClosedJulian Day'!$A$193</c:f>
              <c:numCache>
                <c:formatCode>General</c:formatCode>
                <c:ptCount val="1"/>
                <c:pt idx="0">
                  <c:v>2007</c:v>
                </c:pt>
              </c:numCache>
            </c:numRef>
          </c:xVal>
          <c:yVal>
            <c:numRef>
              <c:f>'YearIce ClosedJulian Day'!$D$193</c:f>
              <c:numCache>
                <c:formatCode>General</c:formatCode>
                <c:ptCount val="1"/>
                <c:pt idx="0">
                  <c:v>61</c:v>
                </c:pt>
              </c:numCache>
            </c:numRef>
          </c:yVal>
          <c:smooth val="0"/>
          <c:extLst>
            <c:ext xmlns:c16="http://schemas.microsoft.com/office/drawing/2014/chart" uri="{C3380CC4-5D6E-409C-BE32-E72D297353CC}">
              <c16:uniqueId val="{0000001B-C261-4E6C-9EF3-E6CA60A4E328}"/>
            </c:ext>
          </c:extLst>
        </c:ser>
        <c:ser>
          <c:idx val="2"/>
          <c:order val="24"/>
          <c:tx>
            <c:v>Satellite 1</c:v>
          </c:tx>
          <c:spPr>
            <a:ln w="19050" cap="rnd">
              <a:solidFill>
                <a:schemeClr val="tx1"/>
              </a:solidFill>
              <a:round/>
            </a:ln>
            <a:effectLst/>
          </c:spPr>
          <c:marker>
            <c:symbol val="circle"/>
            <c:size val="5"/>
            <c:spPr>
              <a:solidFill>
                <a:schemeClr val="tx1"/>
              </a:solidFill>
              <a:ln w="9525">
                <a:solidFill>
                  <a:schemeClr val="tx1"/>
                </a:solidFill>
              </a:ln>
              <a:effectLst/>
            </c:spPr>
          </c:marker>
          <c:xVal>
            <c:numRef>
              <c:f>'YearIce ClosedJulian Day'!$A$200:$A$201</c:f>
              <c:numCache>
                <c:formatCode>General</c:formatCode>
                <c:ptCount val="2"/>
                <c:pt idx="0">
                  <c:v>2014</c:v>
                </c:pt>
                <c:pt idx="1">
                  <c:v>2015</c:v>
                </c:pt>
              </c:numCache>
            </c:numRef>
          </c:xVal>
          <c:yVal>
            <c:numRef>
              <c:f>'YearIce ClosedJulian Day'!$D$200:$D$201</c:f>
              <c:numCache>
                <c:formatCode>General</c:formatCode>
                <c:ptCount val="2"/>
                <c:pt idx="0">
                  <c:v>43</c:v>
                </c:pt>
                <c:pt idx="1">
                  <c:v>47</c:v>
                </c:pt>
              </c:numCache>
            </c:numRef>
          </c:yVal>
          <c:smooth val="0"/>
          <c:extLst>
            <c:ext xmlns:c16="http://schemas.microsoft.com/office/drawing/2014/chart" uri="{C3380CC4-5D6E-409C-BE32-E72D297353CC}">
              <c16:uniqueId val="{0000001C-C261-4E6C-9EF3-E6CA60A4E328}"/>
            </c:ext>
          </c:extLst>
        </c:ser>
        <c:ser>
          <c:idx val="26"/>
          <c:order val="25"/>
          <c:tx>
            <c:v>Satellite 2</c:v>
          </c:tx>
          <c:spPr>
            <a:ln w="19050" cap="rnd">
              <a:solidFill>
                <a:schemeClr val="tx1"/>
              </a:solidFill>
              <a:round/>
            </a:ln>
            <a:effectLst/>
          </c:spPr>
          <c:marker>
            <c:symbol val="circle"/>
            <c:size val="5"/>
            <c:spPr>
              <a:solidFill>
                <a:schemeClr val="tx1"/>
              </a:solidFill>
              <a:ln w="9525">
                <a:solidFill>
                  <a:schemeClr val="tx1"/>
                </a:solidFill>
              </a:ln>
              <a:effectLst/>
            </c:spPr>
          </c:marker>
          <c:xVal>
            <c:numRef>
              <c:f>'YearIce ClosedJulian Day'!$A$205</c:f>
              <c:numCache>
                <c:formatCode>General</c:formatCode>
                <c:ptCount val="1"/>
                <c:pt idx="0">
                  <c:v>2019</c:v>
                </c:pt>
              </c:numCache>
            </c:numRef>
          </c:xVal>
          <c:yVal>
            <c:numRef>
              <c:f>'YearIce ClosedJulian Day'!$D$205</c:f>
              <c:numCache>
                <c:formatCode>General</c:formatCode>
                <c:ptCount val="1"/>
                <c:pt idx="0">
                  <c:v>67</c:v>
                </c:pt>
              </c:numCache>
            </c:numRef>
          </c:yVal>
          <c:smooth val="0"/>
          <c:extLst>
            <c:ext xmlns:c16="http://schemas.microsoft.com/office/drawing/2014/chart" uri="{C3380CC4-5D6E-409C-BE32-E72D297353CC}">
              <c16:uniqueId val="{0000001D-C261-4E6C-9EF3-E6CA60A4E328}"/>
            </c:ext>
          </c:extLst>
        </c:ser>
        <c:ser>
          <c:idx val="27"/>
          <c:order val="26"/>
          <c:tx>
            <c:v>Satellite 3</c:v>
          </c:tx>
          <c:spPr>
            <a:ln w="19050" cap="rnd">
              <a:solidFill>
                <a:schemeClr val="accent4">
                  <a:lumMod val="60000"/>
                  <a:lumOff val="40000"/>
                </a:schemeClr>
              </a:solidFill>
              <a:round/>
            </a:ln>
            <a:effectLst/>
          </c:spPr>
          <c:marker>
            <c:symbol val="circle"/>
            <c:size val="5"/>
            <c:spPr>
              <a:solidFill>
                <a:schemeClr val="tx1"/>
              </a:solidFill>
              <a:ln w="9525">
                <a:solidFill>
                  <a:schemeClr val="tx1"/>
                </a:solidFill>
              </a:ln>
              <a:effectLst/>
            </c:spPr>
          </c:marker>
          <c:xVal>
            <c:numRef>
              <c:f>'YearIce ClosedJulian Day'!$A$212</c:f>
              <c:numCache>
                <c:formatCode>General</c:formatCode>
                <c:ptCount val="1"/>
                <c:pt idx="0">
                  <c:v>2026</c:v>
                </c:pt>
              </c:numCache>
            </c:numRef>
          </c:xVal>
          <c:yVal>
            <c:numRef>
              <c:f>'YearIce ClosedJulian Day'!$D$212</c:f>
              <c:numCache>
                <c:formatCode>General</c:formatCode>
                <c:ptCount val="1"/>
                <c:pt idx="0">
                  <c:v>44</c:v>
                </c:pt>
              </c:numCache>
            </c:numRef>
          </c:yVal>
          <c:smooth val="0"/>
          <c:extLst>
            <c:ext xmlns:c16="http://schemas.microsoft.com/office/drawing/2014/chart" uri="{C3380CC4-5D6E-409C-BE32-E72D297353CC}">
              <c16:uniqueId val="{0000001E-C261-4E6C-9EF3-E6CA60A4E328}"/>
            </c:ext>
          </c:extLst>
        </c:ser>
        <c:dLbls>
          <c:showLegendKey val="0"/>
          <c:showVal val="0"/>
          <c:showCatName val="0"/>
          <c:showSerName val="0"/>
          <c:showPercent val="0"/>
          <c:showBubbleSize val="0"/>
        </c:dLbls>
        <c:axId val="576565136"/>
        <c:axId val="417650032"/>
      </c:scatterChart>
      <c:valAx>
        <c:axId val="576565136"/>
        <c:scaling>
          <c:orientation val="minMax"/>
          <c:max val="2026"/>
          <c:min val="1816"/>
        </c:scaling>
        <c:delete val="0"/>
        <c:axPos val="b"/>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2700000" spcFirstLastPara="1" vertOverflow="ellipsis" wrap="square" anchor="ctr" anchorCtr="1"/>
          <a:lstStyle/>
          <a:p>
            <a:pPr>
              <a:defRPr sz="1400" b="1" i="0" u="none" strike="noStrike" kern="1200" baseline="0">
                <a:solidFill>
                  <a:schemeClr val="tx1"/>
                </a:solidFill>
                <a:latin typeface="+mn-lt"/>
                <a:ea typeface="+mn-ea"/>
                <a:cs typeface="+mn-cs"/>
              </a:defRPr>
            </a:pPr>
            <a:endParaRPr lang="en-US"/>
          </a:p>
        </c:txPr>
        <c:crossAx val="417650032"/>
        <c:crosses val="autoZero"/>
        <c:crossBetween val="midCat"/>
        <c:majorUnit val="10"/>
      </c:valAx>
      <c:valAx>
        <c:axId val="417650032"/>
        <c:scaling>
          <c:orientation val="minMax"/>
          <c:max val="9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b="1">
                    <a:solidFill>
                      <a:schemeClr val="tx1"/>
                    </a:solidFill>
                  </a:rPr>
                  <a:t>Days since January 1</a:t>
                </a:r>
              </a:p>
            </c:rich>
          </c:tx>
          <c:layout>
            <c:manualLayout>
              <c:xMode val="edge"/>
              <c:yMode val="edge"/>
              <c:x val="1.8181362063397506E-2"/>
              <c:y val="0.15331013402325772"/>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solidFill>
                <a:latin typeface="+mn-lt"/>
                <a:ea typeface="+mn-ea"/>
                <a:cs typeface="+mn-cs"/>
              </a:defRPr>
            </a:pPr>
            <a:endParaRPr lang="en-US"/>
          </a:p>
        </c:txPr>
        <c:crossAx val="576565136"/>
        <c:crosses val="autoZero"/>
        <c:crossBetween val="midCat"/>
        <c:majorUnit val="20"/>
      </c:valAx>
      <c:spPr>
        <a:noFill/>
        <a:ln>
          <a:noFill/>
        </a:ln>
        <a:effectLst/>
      </c:spPr>
    </c:plotArea>
    <c:legend>
      <c:legendPos val="b"/>
      <c:legendEntry>
        <c:idx val="1"/>
        <c:delete val="1"/>
      </c:legendEntry>
      <c:legendEntry>
        <c:idx val="2"/>
        <c:delete val="1"/>
      </c:legendEntry>
      <c:legendEntry>
        <c:idx val="3"/>
        <c:delete val="1"/>
      </c:legendEntry>
      <c:legendEntry>
        <c:idx val="4"/>
        <c:delete val="1"/>
      </c:legendEntry>
      <c:legendEntry>
        <c:idx val="5"/>
        <c:delete val="1"/>
      </c:legendEntry>
      <c:legendEntry>
        <c:idx val="6"/>
        <c:delete val="1"/>
      </c:legendEntry>
      <c:legendEntry>
        <c:idx val="8"/>
        <c:delete val="1"/>
      </c:legendEntry>
      <c:legendEntry>
        <c:idx val="9"/>
        <c:delete val="1"/>
      </c:legendEntry>
      <c:legendEntry>
        <c:idx val="10"/>
        <c:delete val="1"/>
      </c:legendEntry>
      <c:legendEntry>
        <c:idx val="11"/>
        <c:delete val="1"/>
      </c:legendEntry>
      <c:legendEntry>
        <c:idx val="12"/>
        <c:delete val="1"/>
      </c:legendEntry>
      <c:legendEntry>
        <c:idx val="13"/>
        <c:delete val="1"/>
      </c:legendEntry>
      <c:legendEntry>
        <c:idx val="14"/>
        <c:delete val="1"/>
      </c:legendEntry>
      <c:legendEntry>
        <c:idx val="15"/>
        <c:delete val="1"/>
      </c:legendEntry>
      <c:legendEntry>
        <c:idx val="16"/>
        <c:delete val="1"/>
      </c:legendEntry>
      <c:legendEntry>
        <c:idx val="20"/>
        <c:delete val="1"/>
      </c:legendEntry>
      <c:legendEntry>
        <c:idx val="21"/>
        <c:delete val="1"/>
      </c:legendEntry>
      <c:legendEntry>
        <c:idx val="22"/>
        <c:delete val="1"/>
      </c:legendEntry>
      <c:legendEntry>
        <c:idx val="23"/>
        <c:delete val="1"/>
      </c:legendEntry>
      <c:legendEntry>
        <c:idx val="25"/>
        <c:delete val="1"/>
      </c:legendEntry>
      <c:legendEntry>
        <c:idx val="26"/>
        <c:delete val="1"/>
      </c:legendEntry>
      <c:layout>
        <c:manualLayout>
          <c:xMode val="edge"/>
          <c:yMode val="edge"/>
          <c:x val="4.7233899817422008E-2"/>
          <c:y val="0.80855947932640404"/>
          <c:w val="0.92703845181255351"/>
          <c:h val="0.16549912149411075"/>
        </c:manualLayout>
      </c:layou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DFEC3F-CA95-774B-A084-8513D32CF312}"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C1B3BD-97C9-6447-9D2B-E183E22BC502}" type="slidenum">
              <a:rPr lang="en-US" smtClean="0"/>
              <a:t>‹#›</a:t>
            </a:fld>
            <a:endParaRPr lang="en-US"/>
          </a:p>
        </p:txBody>
      </p:sp>
    </p:spTree>
    <p:extLst>
      <p:ext uri="{BB962C8B-B14F-4D97-AF65-F5344CB8AC3E}">
        <p14:creationId xmlns:p14="http://schemas.microsoft.com/office/powerpoint/2010/main" val="39264045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FC1B3BD-97C9-6447-9D2B-E183E22BC502}" type="slidenum">
              <a:rPr lang="en-US" smtClean="0"/>
              <a:t>11</a:t>
            </a:fld>
            <a:endParaRPr lang="en-US"/>
          </a:p>
        </p:txBody>
      </p:sp>
    </p:spTree>
    <p:extLst>
      <p:ext uri="{BB962C8B-B14F-4D97-AF65-F5344CB8AC3E}">
        <p14:creationId xmlns:p14="http://schemas.microsoft.com/office/powerpoint/2010/main" val="21789319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Green)">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95A18F0-FC8F-95A3-9A8D-90030BA79E3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10" name="Subtitle 2">
            <a:extLst>
              <a:ext uri="{FF2B5EF4-FFF2-40B4-BE49-F238E27FC236}">
                <a16:creationId xmlns:a16="http://schemas.microsoft.com/office/drawing/2014/main" id="{E3060F00-57CF-9E7F-120E-C2581F73AE50}"/>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2" name="Group 1">
            <a:extLst>
              <a:ext uri="{FF2B5EF4-FFF2-40B4-BE49-F238E27FC236}">
                <a16:creationId xmlns:a16="http://schemas.microsoft.com/office/drawing/2014/main" id="{B5F8FDDD-728B-A0EC-C70C-F8814618008B}"/>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A9011306-7BA5-D66C-1993-D1136F04072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6542F47-5E5C-1949-355C-98AC9F755F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86ECAB99-8298-F3D5-AEB1-C4A58391D898}"/>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488373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Whit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B5F0F341-E203-2453-86F4-AA75ACDBD101}"/>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3E3FF0E-8BD7-B152-9E7A-09DAD3497E92}"/>
              </a:ext>
            </a:extLst>
          </p:cNvPr>
          <p:cNvPicPr>
            <a:picLocks noChangeAspect="1"/>
          </p:cNvPicPr>
          <p:nvPr userDrawn="1"/>
        </p:nvPicPr>
        <p:blipFill>
          <a:blip r:embed="rId2"/>
          <a:srcRect/>
          <a:stretch/>
        </p:blipFill>
        <p:spPr>
          <a:xfrm>
            <a:off x="4935" y="1"/>
            <a:ext cx="12187065" cy="6857999"/>
          </a:xfrm>
          <a:prstGeom prst="rect">
            <a:avLst/>
          </a:prstGeom>
        </p:spPr>
      </p:pic>
      <p:sp>
        <p:nvSpPr>
          <p:cNvPr id="11" name="Title 1">
            <a:extLst>
              <a:ext uri="{FF2B5EF4-FFF2-40B4-BE49-F238E27FC236}">
                <a16:creationId xmlns:a16="http://schemas.microsoft.com/office/drawing/2014/main" id="{290E2E53-F98C-94D4-8878-D4A38289367F}"/>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Two-Line</a:t>
            </a:r>
            <a:br>
              <a:rPr lang="en-US"/>
            </a:br>
            <a:r>
              <a:rPr lang="en-US"/>
              <a:t>Presentation Title</a:t>
            </a:r>
          </a:p>
        </p:txBody>
      </p:sp>
      <p:sp>
        <p:nvSpPr>
          <p:cNvPr id="2" name="Subtitle 2">
            <a:extLst>
              <a:ext uri="{FF2B5EF4-FFF2-40B4-BE49-F238E27FC236}">
                <a16:creationId xmlns:a16="http://schemas.microsoft.com/office/drawing/2014/main" id="{AB2C0948-CB90-B0DC-F06D-B444CA538A52}"/>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7" name="Group 6">
            <a:extLst>
              <a:ext uri="{FF2B5EF4-FFF2-40B4-BE49-F238E27FC236}">
                <a16:creationId xmlns:a16="http://schemas.microsoft.com/office/drawing/2014/main" id="{65E8D298-816E-B11E-5D96-CC9F7FBB6C09}"/>
              </a:ext>
            </a:extLst>
          </p:cNvPr>
          <p:cNvGrpSpPr/>
          <p:nvPr userDrawn="1"/>
        </p:nvGrpSpPr>
        <p:grpSpPr>
          <a:xfrm>
            <a:off x="678264" y="6028486"/>
            <a:ext cx="3872578" cy="610221"/>
            <a:chOff x="678264" y="6028486"/>
            <a:chExt cx="3872578" cy="610221"/>
          </a:xfrm>
        </p:grpSpPr>
        <p:sp>
          <p:nvSpPr>
            <p:cNvPr id="8" name="Rectangle 7">
              <a:extLst>
                <a:ext uri="{FF2B5EF4-FFF2-40B4-BE49-F238E27FC236}">
                  <a16:creationId xmlns:a16="http://schemas.microsoft.com/office/drawing/2014/main" id="{66D1B3E4-1874-F862-EE29-CA88B54D8D1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G.png">
              <a:extLst>
                <a:ext uri="{FF2B5EF4-FFF2-40B4-BE49-F238E27FC236}">
                  <a16:creationId xmlns:a16="http://schemas.microsoft.com/office/drawing/2014/main" id="{1EB4EDBE-22CB-9FF7-1FF1-7B2D919E7F1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4" name="Picture 13" descr="CMeC_Logo_Horizontal.png">
            <a:extLst>
              <a:ext uri="{FF2B5EF4-FFF2-40B4-BE49-F238E27FC236}">
                <a16:creationId xmlns:a16="http://schemas.microsoft.com/office/drawing/2014/main" id="{F9C51EA9-87E7-3210-C2F3-0133C97582B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595849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Green)">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D54CA6A-FAB6-8BEC-3B15-E63C27885899}"/>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chemeClr val="bg1"/>
                </a:solidFill>
                <a:latin typeface="+mj-lt"/>
                <a:ea typeface="Frank Ruhl Libre" pitchFamily="2" charset="-79"/>
                <a:cs typeface="Frank Ruhl Libre" pitchFamily="2" charset="-79"/>
              </a:defRPr>
            </a:lvl1pPr>
          </a:lstStyle>
          <a:p>
            <a:r>
              <a:rPr lang="en-US"/>
              <a:t>Section Header</a:t>
            </a:r>
          </a:p>
        </p:txBody>
      </p:sp>
      <p:sp>
        <p:nvSpPr>
          <p:cNvPr id="2" name="Subtitle 2">
            <a:extLst>
              <a:ext uri="{FF2B5EF4-FFF2-40B4-BE49-F238E27FC236}">
                <a16:creationId xmlns:a16="http://schemas.microsoft.com/office/drawing/2014/main" id="{1DAB7374-13BC-0937-2362-154AA628BACB}"/>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chemeClr val="bg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3" name="Group 2">
            <a:extLst>
              <a:ext uri="{FF2B5EF4-FFF2-40B4-BE49-F238E27FC236}">
                <a16:creationId xmlns:a16="http://schemas.microsoft.com/office/drawing/2014/main" id="{6F0AF24C-7254-9245-7D24-DFE1D9163300}"/>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092A3D33-444B-20FF-C827-40CC0CB5104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67E393A4-CCD6-807D-E7DA-4AFBA6194064}"/>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8B9D51AE-B8EA-ED0B-B9EF-0F0913D9B6A7}"/>
              </a:ext>
            </a:extLst>
          </p:cNvPr>
          <p:cNvPicPr>
            <a:picLocks noChangeAspect="1"/>
          </p:cNvPicPr>
          <p:nvPr userDrawn="1"/>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908823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Break (Whit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0F942A7-53B2-5F91-3643-A00826167592}"/>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02C4BC6-33AC-4C1B-BE79-B4B658E9EF7B}"/>
              </a:ext>
            </a:extLst>
          </p:cNvPr>
          <p:cNvPicPr>
            <a:picLocks noChangeAspect="1"/>
          </p:cNvPicPr>
          <p:nvPr userDrawn="1"/>
        </p:nvPicPr>
        <p:blipFill>
          <a:blip r:embed="rId2"/>
          <a:srcRect/>
          <a:stretch/>
        </p:blipFill>
        <p:spPr>
          <a:xfrm>
            <a:off x="-3883" y="1"/>
            <a:ext cx="12187065" cy="6857999"/>
          </a:xfrm>
          <a:prstGeom prst="rect">
            <a:avLst/>
          </a:prstGeom>
        </p:spPr>
      </p:pic>
      <p:sp>
        <p:nvSpPr>
          <p:cNvPr id="9" name="Title 1">
            <a:extLst>
              <a:ext uri="{FF2B5EF4-FFF2-40B4-BE49-F238E27FC236}">
                <a16:creationId xmlns:a16="http://schemas.microsoft.com/office/drawing/2014/main" id="{C1DD8DB1-55C6-5968-DF8A-421B03F59241}"/>
              </a:ext>
            </a:extLst>
          </p:cNvPr>
          <p:cNvSpPr>
            <a:spLocks noGrp="1"/>
          </p:cNvSpPr>
          <p:nvPr>
            <p:ph type="ctrTitle" hasCustomPrompt="1"/>
          </p:nvPr>
        </p:nvSpPr>
        <p:spPr>
          <a:xfrm>
            <a:off x="550606" y="1122363"/>
            <a:ext cx="8566890" cy="2387600"/>
          </a:xfrm>
          <a:prstGeom prst="rect">
            <a:avLst/>
          </a:prstGeom>
        </p:spPr>
        <p:txBody>
          <a:bodyPr anchor="b"/>
          <a:lstStyle>
            <a:lvl1pPr algn="l">
              <a:defRPr sz="6000" b="1" i="0">
                <a:solidFill>
                  <a:srgbClr val="006B51"/>
                </a:solidFill>
                <a:latin typeface="+mj-lt"/>
                <a:ea typeface="Frank Ruhl Libre" pitchFamily="2" charset="-79"/>
                <a:cs typeface="Frank Ruhl Libre" pitchFamily="2" charset="-79"/>
              </a:defRPr>
            </a:lvl1pPr>
          </a:lstStyle>
          <a:p>
            <a:r>
              <a:rPr lang="en-US"/>
              <a:t>Section Header</a:t>
            </a:r>
          </a:p>
        </p:txBody>
      </p:sp>
      <p:sp>
        <p:nvSpPr>
          <p:cNvPr id="4" name="Subtitle 2">
            <a:extLst>
              <a:ext uri="{FF2B5EF4-FFF2-40B4-BE49-F238E27FC236}">
                <a16:creationId xmlns:a16="http://schemas.microsoft.com/office/drawing/2014/main" id="{E3748863-D2A7-E7F6-D3D6-854414498C1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1" i="0">
                <a:solidFill>
                  <a:srgbClr val="006B51"/>
                </a:solidFill>
                <a:latin typeface="+mn-lt"/>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grpSp>
        <p:nvGrpSpPr>
          <p:cNvPr id="5" name="Group 4">
            <a:extLst>
              <a:ext uri="{FF2B5EF4-FFF2-40B4-BE49-F238E27FC236}">
                <a16:creationId xmlns:a16="http://schemas.microsoft.com/office/drawing/2014/main" id="{AD9C048C-E374-85FB-598C-188D92FC4788}"/>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E9A55AB4-06EB-5E6A-54D4-366265C4272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G.png">
              <a:extLst>
                <a:ext uri="{FF2B5EF4-FFF2-40B4-BE49-F238E27FC236}">
                  <a16:creationId xmlns:a16="http://schemas.microsoft.com/office/drawing/2014/main" id="{5E7514EC-262C-4C41-9B39-323CC96602D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6384F0E2-B057-A053-8097-B97DF8CBA1CB}"/>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0735082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Break (Imag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534BAA4-5309-5B83-E0D9-66E735B3847C}"/>
              </a:ext>
            </a:extLst>
          </p:cNvPr>
          <p:cNvGrpSpPr/>
          <p:nvPr userDrawn="1"/>
        </p:nvGrpSpPr>
        <p:grpSpPr>
          <a:xfrm>
            <a:off x="-5477" y="-108155"/>
            <a:ext cx="12202951" cy="2424318"/>
            <a:chOff x="-300625" y="-108155"/>
            <a:chExt cx="12703214" cy="2424318"/>
          </a:xfrm>
        </p:grpSpPr>
        <p:sp>
          <p:nvSpPr>
            <p:cNvPr id="5" name="Rectangle 4">
              <a:extLst>
                <a:ext uri="{FF2B5EF4-FFF2-40B4-BE49-F238E27FC236}">
                  <a16:creationId xmlns:a16="http://schemas.microsoft.com/office/drawing/2014/main" id="{EFCE9288-77EA-4A16-EB6C-62FA4464A11B}"/>
                </a:ext>
              </a:extLst>
            </p:cNvPr>
            <p:cNvSpPr/>
            <p:nvPr userDrawn="1"/>
          </p:nvSpPr>
          <p:spPr>
            <a:xfrm>
              <a:off x="-300625" y="-108155"/>
              <a:ext cx="12703214" cy="2287334"/>
            </a:xfrm>
            <a:prstGeom prst="rect">
              <a:avLst/>
            </a:prstGeom>
            <a:solidFill>
              <a:srgbClr val="15473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03438170-238B-A0FF-E49B-A59F1281371C}"/>
                </a:ext>
              </a:extLst>
            </p:cNvPr>
            <p:cNvSpPr/>
            <p:nvPr userDrawn="1"/>
          </p:nvSpPr>
          <p:spPr>
            <a:xfrm flipV="1">
              <a:off x="-300625" y="2179179"/>
              <a:ext cx="12703214" cy="136984"/>
            </a:xfrm>
            <a:prstGeom prst="rect">
              <a:avLst/>
            </a:prstGeom>
            <a:solidFill>
              <a:srgbClr val="FFD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Subtitle 2">
            <a:extLst>
              <a:ext uri="{FF2B5EF4-FFF2-40B4-BE49-F238E27FC236}">
                <a16:creationId xmlns:a16="http://schemas.microsoft.com/office/drawing/2014/main" id="{80AED746-76AB-01EF-A1B4-D421586CD4EE}"/>
              </a:ext>
            </a:extLst>
          </p:cNvPr>
          <p:cNvSpPr>
            <a:spLocks noGrp="1"/>
          </p:cNvSpPr>
          <p:nvPr>
            <p:ph type="subTitle" idx="1"/>
          </p:nvPr>
        </p:nvSpPr>
        <p:spPr>
          <a:xfrm>
            <a:off x="550606" y="3602038"/>
            <a:ext cx="8566890" cy="1655762"/>
          </a:xfrm>
          <a:prstGeom prst="rect">
            <a:avLst/>
          </a:prstGeom>
        </p:spPr>
        <p:txBody>
          <a:bodyPr>
            <a:normAutofit/>
          </a:bodyPr>
          <a:lstStyle>
            <a:lvl1pPr marL="0" indent="0" algn="l">
              <a:buNone/>
              <a:defRPr sz="2000" b="0" i="0">
                <a:solidFill>
                  <a:schemeClr val="bg1"/>
                </a:solidFill>
                <a:latin typeface="Poppins Medium" pitchFamily="2" charset="77"/>
                <a:cs typeface="Poppins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Picture Placeholder 7">
            <a:extLst>
              <a:ext uri="{FF2B5EF4-FFF2-40B4-BE49-F238E27FC236}">
                <a16:creationId xmlns:a16="http://schemas.microsoft.com/office/drawing/2014/main" id="{2331BA53-B0E3-1E4D-37DC-C82AF7B04169}"/>
              </a:ext>
            </a:extLst>
          </p:cNvPr>
          <p:cNvSpPr>
            <a:spLocks noGrp="1"/>
          </p:cNvSpPr>
          <p:nvPr>
            <p:ph type="pic" sz="quarter" idx="14"/>
          </p:nvPr>
        </p:nvSpPr>
        <p:spPr>
          <a:xfrm>
            <a:off x="0" y="2316163"/>
            <a:ext cx="12192000" cy="454183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13" name="Title 1">
            <a:extLst>
              <a:ext uri="{FF2B5EF4-FFF2-40B4-BE49-F238E27FC236}">
                <a16:creationId xmlns:a16="http://schemas.microsoft.com/office/drawing/2014/main" id="{0F50011E-CB6E-5556-A07A-0B961C21ABB7}"/>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Tree>
    <p:extLst>
      <p:ext uri="{BB962C8B-B14F-4D97-AF65-F5344CB8AC3E}">
        <p14:creationId xmlns:p14="http://schemas.microsoft.com/office/powerpoint/2010/main" val="6302149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Green)">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528D95FE-0C9F-7EC9-03C1-2A3366D55427}"/>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chemeClr val="bg1"/>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2" name="Picture 1" descr="University of Vermont logo: A dark green letter V outlined by a white shield and the text University of Vermont">
            <a:extLst>
              <a:ext uri="{FF2B5EF4-FFF2-40B4-BE49-F238E27FC236}">
                <a16:creationId xmlns:a16="http://schemas.microsoft.com/office/drawing/2014/main" id="{5510C3E4-AB58-E4C7-F9A0-06A8C7C3D455}"/>
              </a:ext>
            </a:extLst>
          </p:cNvPr>
          <p:cNvPicPr>
            <a:picLocks noChangeAspect="1"/>
          </p:cNvPicPr>
          <p:nvPr userDrawn="1"/>
        </p:nvPicPr>
        <p:blipFill>
          <a:blip r:embed="rId2"/>
          <a:stretch>
            <a:fillRect/>
          </a:stretch>
        </p:blipFill>
        <p:spPr>
          <a:xfrm>
            <a:off x="706388" y="6152528"/>
            <a:ext cx="1274769" cy="410198"/>
          </a:xfrm>
          <a:prstGeom prst="rect">
            <a:avLst/>
          </a:prstGeom>
        </p:spPr>
      </p:pic>
      <p:sp>
        <p:nvSpPr>
          <p:cNvPr id="14" name="Title 1">
            <a:extLst>
              <a:ext uri="{FF2B5EF4-FFF2-40B4-BE49-F238E27FC236}">
                <a16:creationId xmlns:a16="http://schemas.microsoft.com/office/drawing/2014/main" id="{F07E0E46-4BEA-9194-149E-7C8D1E907B00}"/>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5" name="Text Placeholder 2">
            <a:extLst>
              <a:ext uri="{FF2B5EF4-FFF2-40B4-BE49-F238E27FC236}">
                <a16:creationId xmlns:a16="http://schemas.microsoft.com/office/drawing/2014/main" id="{89E56A5E-931A-0745-86BD-0CB49BB458B9}"/>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Tree>
    <p:extLst>
      <p:ext uri="{BB962C8B-B14F-4D97-AF65-F5344CB8AC3E}">
        <p14:creationId xmlns:p14="http://schemas.microsoft.com/office/powerpoint/2010/main" val="7478596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White)">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C176074-C3BE-4A6E-B535-D9D93A5EB941}"/>
              </a:ext>
            </a:extLst>
          </p:cNvPr>
          <p:cNvGrpSpPr/>
          <p:nvPr userDrawn="1"/>
        </p:nvGrpSpPr>
        <p:grpSpPr>
          <a:xfrm>
            <a:off x="0" y="-7"/>
            <a:ext cx="12192000" cy="6858007"/>
            <a:chOff x="0" y="-7"/>
            <a:chExt cx="12192000" cy="6858007"/>
          </a:xfrm>
        </p:grpSpPr>
        <p:sp>
          <p:nvSpPr>
            <p:cNvPr id="4" name="Rectangle 3">
              <a:extLst>
                <a:ext uri="{FF2B5EF4-FFF2-40B4-BE49-F238E27FC236}">
                  <a16:creationId xmlns:a16="http://schemas.microsoft.com/office/drawing/2014/main" id="{A3AEDD0F-D865-DC86-D255-30A0C7FDDC14}"/>
                </a:ext>
              </a:extLst>
            </p:cNvPr>
            <p:cNvSpPr/>
            <p:nvPr userDrawn="1"/>
          </p:nvSpPr>
          <p:spPr>
            <a:xfrm>
              <a:off x="0" y="-7"/>
              <a:ext cx="12192000" cy="685800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A0E8E13F-416A-95D0-9286-49ACD2BFBDAC}"/>
                </a:ext>
              </a:extLst>
            </p:cNvPr>
            <p:cNvPicPr>
              <a:picLocks noChangeAspect="1"/>
            </p:cNvPicPr>
            <p:nvPr userDrawn="1"/>
          </p:nvPicPr>
          <p:blipFill>
            <a:blip r:embed="rId2"/>
            <a:srcRect/>
            <a:stretch/>
          </p:blipFill>
          <p:spPr>
            <a:xfrm>
              <a:off x="4935" y="1"/>
              <a:ext cx="12187065" cy="6857999"/>
            </a:xfrm>
            <a:prstGeom prst="rect">
              <a:avLst/>
            </a:prstGeom>
          </p:spPr>
        </p:pic>
      </p:grpSp>
      <p:sp>
        <p:nvSpPr>
          <p:cNvPr id="5" name="Title 1">
            <a:extLst>
              <a:ext uri="{FF2B5EF4-FFF2-40B4-BE49-F238E27FC236}">
                <a16:creationId xmlns:a16="http://schemas.microsoft.com/office/drawing/2014/main" id="{BBC22E84-98C9-2268-3258-804D58610F4A}"/>
              </a:ext>
            </a:extLst>
          </p:cNvPr>
          <p:cNvSpPr>
            <a:spLocks noGrp="1"/>
          </p:cNvSpPr>
          <p:nvPr>
            <p:ph type="title"/>
          </p:nvPr>
        </p:nvSpPr>
        <p:spPr>
          <a:xfrm>
            <a:off x="620430" y="779264"/>
            <a:ext cx="562320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7" name="Text Placeholder 2">
            <a:extLst>
              <a:ext uri="{FF2B5EF4-FFF2-40B4-BE49-F238E27FC236}">
                <a16:creationId xmlns:a16="http://schemas.microsoft.com/office/drawing/2014/main" id="{DC22D6FC-18A3-95A5-DA37-A9E8F8584823}"/>
              </a:ext>
            </a:extLst>
          </p:cNvPr>
          <p:cNvSpPr>
            <a:spLocks noGrp="1"/>
          </p:cNvSpPr>
          <p:nvPr>
            <p:ph idx="1" hasCustomPrompt="1"/>
          </p:nvPr>
        </p:nvSpPr>
        <p:spPr>
          <a:xfrm>
            <a:off x="620429" y="1628779"/>
            <a:ext cx="6666195"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9" name="Group 8">
            <a:extLst>
              <a:ext uri="{FF2B5EF4-FFF2-40B4-BE49-F238E27FC236}">
                <a16:creationId xmlns:a16="http://schemas.microsoft.com/office/drawing/2014/main" id="{727BEC58-D55C-DC2A-3EDA-E474FEE2499A}"/>
              </a:ext>
            </a:extLst>
          </p:cNvPr>
          <p:cNvGrpSpPr/>
          <p:nvPr userDrawn="1"/>
        </p:nvGrpSpPr>
        <p:grpSpPr>
          <a:xfrm>
            <a:off x="678264" y="6028486"/>
            <a:ext cx="3872578" cy="610221"/>
            <a:chOff x="678264" y="6028486"/>
            <a:chExt cx="3872578" cy="610221"/>
          </a:xfrm>
        </p:grpSpPr>
        <p:sp>
          <p:nvSpPr>
            <p:cNvPr id="10" name="Rectangle 9">
              <a:extLst>
                <a:ext uri="{FF2B5EF4-FFF2-40B4-BE49-F238E27FC236}">
                  <a16:creationId xmlns:a16="http://schemas.microsoft.com/office/drawing/2014/main" id="{530709B7-DDEB-149D-259E-D9CA707FD8C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13B9C3B5-391D-5D77-3358-1D491EEC9F0B}"/>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233A71CA-D738-1BBD-2C34-DAF67ED759D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240140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mple Text 2-Col (Green)">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79611FB5-1ACF-4F57-1A59-FCF1275D5563}"/>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BEE62F27-82F8-E8E1-27CC-8DA92A10C1A2}"/>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W.png">
              <a:extLst>
                <a:ext uri="{FF2B5EF4-FFF2-40B4-BE49-F238E27FC236}">
                  <a16:creationId xmlns:a16="http://schemas.microsoft.com/office/drawing/2014/main" id="{7A77863B-F174-E91D-638F-B8204DA96CA7}"/>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C294C2AF-5270-64E5-DF83-808B93AE7D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326156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mple Text 2-Col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0BD06F7D-E286-4308-B43F-5674DDE18AB6}"/>
              </a:ext>
            </a:extLst>
          </p:cNvPr>
          <p:cNvGrpSpPr/>
          <p:nvPr userDrawn="1"/>
        </p:nvGrpSpPr>
        <p:grpSpPr>
          <a:xfrm>
            <a:off x="-3882" y="-1"/>
            <a:ext cx="12187063" cy="6858001"/>
            <a:chOff x="-3882" y="-1"/>
            <a:chExt cx="12187063" cy="6858001"/>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ext Placeholder 10">
            <a:extLst>
              <a:ext uri="{FF2B5EF4-FFF2-40B4-BE49-F238E27FC236}">
                <a16:creationId xmlns:a16="http://schemas.microsoft.com/office/drawing/2014/main" id="{05F9D803-EAD4-480C-EDA0-88656D019366}"/>
              </a:ext>
            </a:extLst>
          </p:cNvPr>
          <p:cNvSpPr>
            <a:spLocks noGrp="1"/>
          </p:cNvSpPr>
          <p:nvPr>
            <p:ph type="body" sz="quarter" idx="13" hasCustomPrompt="1"/>
          </p:nvPr>
        </p:nvSpPr>
        <p:spPr>
          <a:xfrm>
            <a:off x="614360" y="1616696"/>
            <a:ext cx="11073073" cy="4198175"/>
          </a:xfrm>
          <a:prstGeom prst="rect">
            <a:avLst/>
          </a:prstGeom>
        </p:spPr>
        <p:txBody>
          <a:bodyPr numCol="1" spcCol="457200">
            <a:normAutofit/>
          </a:bodyPr>
          <a:lstStyle>
            <a:lvl1pPr marL="0" indent="0">
              <a:lnSpc>
                <a:spcPct val="150000"/>
              </a:lnSpc>
              <a:spcBef>
                <a:spcPts val="1200"/>
              </a:spcBef>
              <a:buNone/>
              <a:defRPr sz="18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11067003"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2" name="Group 1">
            <a:extLst>
              <a:ext uri="{FF2B5EF4-FFF2-40B4-BE49-F238E27FC236}">
                <a16:creationId xmlns:a16="http://schemas.microsoft.com/office/drawing/2014/main" id="{45141719-444E-73CD-4342-560E175F730E}"/>
              </a:ext>
            </a:extLst>
          </p:cNvPr>
          <p:cNvGrpSpPr/>
          <p:nvPr userDrawn="1"/>
        </p:nvGrpSpPr>
        <p:grpSpPr>
          <a:xfrm>
            <a:off x="678264" y="6028486"/>
            <a:ext cx="3872578" cy="610221"/>
            <a:chOff x="678264" y="6028486"/>
            <a:chExt cx="3872578" cy="610221"/>
          </a:xfrm>
        </p:grpSpPr>
        <p:sp>
          <p:nvSpPr>
            <p:cNvPr id="4" name="Rectangle 3">
              <a:extLst>
                <a:ext uri="{FF2B5EF4-FFF2-40B4-BE49-F238E27FC236}">
                  <a16:creationId xmlns:a16="http://schemas.microsoft.com/office/drawing/2014/main" id="{5B4B6885-02C7-F621-037D-7F6F90F21D4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380E4428-1D7B-BDFD-1F1F-736A3909B281}"/>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7" name="Picture 6" descr="CMeC_Logo_Horizontal.png">
            <a:extLst>
              <a:ext uri="{FF2B5EF4-FFF2-40B4-BE49-F238E27FC236}">
                <a16:creationId xmlns:a16="http://schemas.microsoft.com/office/drawing/2014/main" id="{DB182270-79F1-C2D2-6818-2ED537170B5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887658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 Image (Gree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4" name="Text Placeholder 2">
            <a:extLst>
              <a:ext uri="{FF2B5EF4-FFF2-40B4-BE49-F238E27FC236}">
                <a16:creationId xmlns:a16="http://schemas.microsoft.com/office/drawing/2014/main" id="{8648CB17-E783-66E0-780D-59D5D39A5A93}"/>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56E0672D-754B-5ACB-792A-84CEE0BC01CA}"/>
              </a:ext>
            </a:extLst>
          </p:cNvPr>
          <p:cNvGrpSpPr/>
          <p:nvPr userDrawn="1"/>
        </p:nvGrpSpPr>
        <p:grpSpPr>
          <a:xfrm>
            <a:off x="694700" y="6098749"/>
            <a:ext cx="3659586" cy="500224"/>
            <a:chOff x="694700" y="6098749"/>
            <a:chExt cx="3659586" cy="500224"/>
          </a:xfrm>
        </p:grpSpPr>
        <p:sp>
          <p:nvSpPr>
            <p:cNvPr id="7" name="Rectangle: Rounded Corners 6">
              <a:extLst>
                <a:ext uri="{FF2B5EF4-FFF2-40B4-BE49-F238E27FC236}">
                  <a16:creationId xmlns:a16="http://schemas.microsoft.com/office/drawing/2014/main" id="{0945F32E-62B0-95D9-6A24-58210610FD9A}"/>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W.png">
              <a:extLst>
                <a:ext uri="{FF2B5EF4-FFF2-40B4-BE49-F238E27FC236}">
                  <a16:creationId xmlns:a16="http://schemas.microsoft.com/office/drawing/2014/main" id="{F006429F-498F-8E99-EEF7-E277D8FAC9F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0" name="Picture 9" descr="CMeC_Logo_Horizontal_Dark_Background.png">
            <a:extLst>
              <a:ext uri="{FF2B5EF4-FFF2-40B4-BE49-F238E27FC236}">
                <a16:creationId xmlns:a16="http://schemas.microsoft.com/office/drawing/2014/main" id="{701B4E96-4022-35BE-56B9-18F144EC5AC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880071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 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3882"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Lora SemiBold" pitchFamily="2" charset="77"/>
              </a:defRPr>
            </a:lvl1pPr>
          </a:lstStyle>
          <a:p>
            <a:endParaRPr lang="en-US"/>
          </a:p>
        </p:txBody>
      </p:sp>
      <p:sp>
        <p:nvSpPr>
          <p:cNvPr id="5" name="Picture Placeholder 7">
            <a:extLst>
              <a:ext uri="{FF2B5EF4-FFF2-40B4-BE49-F238E27FC236}">
                <a16:creationId xmlns:a16="http://schemas.microsoft.com/office/drawing/2014/main" id="{E9AE9F02-96E0-A04B-CFA7-D38B50B2671A}"/>
              </a:ext>
            </a:extLst>
          </p:cNvPr>
          <p:cNvSpPr>
            <a:spLocks noGrp="1"/>
          </p:cNvSpPr>
          <p:nvPr>
            <p:ph type="pic" sz="quarter" idx="14"/>
          </p:nvPr>
        </p:nvSpPr>
        <p:spPr>
          <a:xfrm>
            <a:off x="7026275" y="171450"/>
            <a:ext cx="5165725" cy="5672717"/>
          </a:xfrm>
          <a:prstGeom prst="rect">
            <a:avLst/>
          </a:prstGeom>
          <a:solidFill>
            <a:schemeClr val="bg2">
              <a:lumMod val="90000"/>
            </a:schemeClr>
          </a:solidFill>
        </p:spPr>
        <p:txBody>
          <a:bodyPr anchor="ctr"/>
          <a:lstStyle>
            <a:lvl1pPr marL="0" indent="0" algn="ctr">
              <a:buNone/>
              <a:defRPr/>
            </a:lvl1pPr>
          </a:lstStyle>
          <a:p>
            <a:endParaRPr lang="en-US"/>
          </a:p>
        </p:txBody>
      </p:sp>
      <p:sp>
        <p:nvSpPr>
          <p:cNvPr id="7" name="Text Placeholder 2">
            <a:extLst>
              <a:ext uri="{FF2B5EF4-FFF2-40B4-BE49-F238E27FC236}">
                <a16:creationId xmlns:a16="http://schemas.microsoft.com/office/drawing/2014/main" id="{54C8F0D7-5E83-909E-4402-925EBD5FFE9A}"/>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AC4D21A4-BC0F-7E60-1E4F-21761B484278}"/>
              </a:ext>
            </a:extLst>
          </p:cNvPr>
          <p:cNvGrpSpPr/>
          <p:nvPr userDrawn="1"/>
        </p:nvGrpSpPr>
        <p:grpSpPr>
          <a:xfrm>
            <a:off x="678264" y="6028486"/>
            <a:ext cx="3872578" cy="610221"/>
            <a:chOff x="678264" y="6028486"/>
            <a:chExt cx="3872578" cy="610221"/>
          </a:xfrm>
        </p:grpSpPr>
        <p:sp>
          <p:nvSpPr>
            <p:cNvPr id="9" name="Rectangle 8">
              <a:extLst>
                <a:ext uri="{FF2B5EF4-FFF2-40B4-BE49-F238E27FC236}">
                  <a16:creationId xmlns:a16="http://schemas.microsoft.com/office/drawing/2014/main" id="{8255000C-C24D-7566-EA02-3AD3133E39FC}"/>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UVM_LCOM_CMCE_Horiz G.png">
              <a:extLst>
                <a:ext uri="{FF2B5EF4-FFF2-40B4-BE49-F238E27FC236}">
                  <a16:creationId xmlns:a16="http://schemas.microsoft.com/office/drawing/2014/main" id="{D5DC3384-D866-5D1B-686E-E1C7D4826BB6}"/>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1" name="Picture 10" descr="CMeC_Logo_Horizontal.png">
            <a:extLst>
              <a:ext uri="{FF2B5EF4-FFF2-40B4-BE49-F238E27FC236}">
                <a16:creationId xmlns:a16="http://schemas.microsoft.com/office/drawing/2014/main" id="{0DDD7196-6E1F-6D61-1647-F45088423E1A}"/>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2476308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 Multi-Image (Green)">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2D2CFC7-F21C-E068-FACC-F3E8C2AC6F56}"/>
              </a:ext>
            </a:extLst>
          </p:cNvPr>
          <p:cNvPicPr>
            <a:picLocks noChangeAspect="1"/>
          </p:cNvPicPr>
          <p:nvPr userDrawn="1"/>
        </p:nvPicPr>
        <p:blipFill>
          <a:blip r:embed="rId2"/>
          <a:srcRect/>
          <a:stretch/>
        </p:blipFill>
        <p:spPr>
          <a:xfrm>
            <a:off x="-3882" y="1"/>
            <a:ext cx="12187063" cy="6857998"/>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9630D3A8-E7DF-29AB-7626-150B9E893D35}"/>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bg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3" name="Group 2">
            <a:extLst>
              <a:ext uri="{FF2B5EF4-FFF2-40B4-BE49-F238E27FC236}">
                <a16:creationId xmlns:a16="http://schemas.microsoft.com/office/drawing/2014/main" id="{2F10D0D2-6E15-4D69-91FE-90EB67D5DE1D}"/>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4931EC5C-F7AB-8BD1-73FE-BB8A97F44D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900C085-3220-1023-FF23-39053F61605E}"/>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7" name="Picture 6" descr="CMeC_Logo_Horizontal_Dark_Background.png">
            <a:extLst>
              <a:ext uri="{FF2B5EF4-FFF2-40B4-BE49-F238E27FC236}">
                <a16:creationId xmlns:a16="http://schemas.microsoft.com/office/drawing/2014/main" id="{209D86F7-F566-D1E2-A4D1-80CBAB1DDC05}"/>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865129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 Multi-Image (Whit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C424B6B-6EA1-0826-F963-DE65D0A09C6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3B61CD39-2CF3-08F7-AAC3-407B83174F4F}"/>
              </a:ext>
            </a:extLst>
          </p:cNvPr>
          <p:cNvPicPr>
            <a:picLocks noChangeAspect="1"/>
          </p:cNvPicPr>
          <p:nvPr userDrawn="1"/>
        </p:nvPicPr>
        <p:blipFill>
          <a:blip r:embed="rId2"/>
          <a:srcRect/>
          <a:stretch/>
        </p:blipFill>
        <p:spPr>
          <a:xfrm>
            <a:off x="8819" y="1"/>
            <a:ext cx="12187063" cy="6857999"/>
          </a:xfrm>
          <a:prstGeom prst="rect">
            <a:avLst/>
          </a:prstGeom>
        </p:spPr>
      </p:pic>
      <p:pic>
        <p:nvPicPr>
          <p:cNvPr id="4" name="Picture 3" descr="A picture containing text&#10;&#10;Description automatically generated">
            <a:extLst>
              <a:ext uri="{FF2B5EF4-FFF2-40B4-BE49-F238E27FC236}">
                <a16:creationId xmlns:a16="http://schemas.microsoft.com/office/drawing/2014/main" id="{B8B19AC2-B7C2-ADE2-10DB-341D4BFEB9D6}"/>
              </a:ext>
            </a:extLst>
          </p:cNvPr>
          <p:cNvPicPr>
            <a:picLocks noChangeAspect="1"/>
          </p:cNvPicPr>
          <p:nvPr userDrawn="1"/>
        </p:nvPicPr>
        <p:blipFill>
          <a:blip r:embed="rId3"/>
          <a:stretch>
            <a:fillRect/>
          </a:stretch>
        </p:blipFill>
        <p:spPr>
          <a:xfrm>
            <a:off x="845945" y="6121747"/>
            <a:ext cx="1698423" cy="429376"/>
          </a:xfrm>
          <a:prstGeom prst="rect">
            <a:avLst/>
          </a:prstGeom>
        </p:spPr>
      </p:pic>
      <p:sp>
        <p:nvSpPr>
          <p:cNvPr id="15" name="Title 1">
            <a:extLst>
              <a:ext uri="{FF2B5EF4-FFF2-40B4-BE49-F238E27FC236}">
                <a16:creationId xmlns:a16="http://schemas.microsoft.com/office/drawing/2014/main" id="{FD44D04A-A201-B5A8-B110-F8495CAD55F3}"/>
              </a:ext>
            </a:extLst>
          </p:cNvPr>
          <p:cNvSpPr>
            <a:spLocks noGrp="1"/>
          </p:cNvSpPr>
          <p:nvPr>
            <p:ph type="title"/>
          </p:nvPr>
        </p:nvSpPr>
        <p:spPr>
          <a:xfrm>
            <a:off x="620429" y="779264"/>
            <a:ext cx="6023259"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11" name="Picture Placeholder 7">
            <a:extLst>
              <a:ext uri="{FF2B5EF4-FFF2-40B4-BE49-F238E27FC236}">
                <a16:creationId xmlns:a16="http://schemas.microsoft.com/office/drawing/2014/main" id="{C270AB25-6193-D7FE-77F3-3E67A400A40B}"/>
              </a:ext>
            </a:extLst>
          </p:cNvPr>
          <p:cNvSpPr>
            <a:spLocks noGrp="1"/>
          </p:cNvSpPr>
          <p:nvPr>
            <p:ph type="pic" sz="quarter" idx="15"/>
          </p:nvPr>
        </p:nvSpPr>
        <p:spPr>
          <a:xfrm>
            <a:off x="7026275" y="171449"/>
            <a:ext cx="5165725" cy="3384771"/>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6698B619-2A3A-0FE2-7AC2-7BAB29810830}"/>
              </a:ext>
            </a:extLst>
          </p:cNvPr>
          <p:cNvSpPr>
            <a:spLocks noGrp="1"/>
          </p:cNvSpPr>
          <p:nvPr>
            <p:ph type="pic" sz="quarter" idx="16"/>
          </p:nvPr>
        </p:nvSpPr>
        <p:spPr>
          <a:xfrm>
            <a:off x="7026276"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3" name="Picture Placeholder 7">
            <a:extLst>
              <a:ext uri="{FF2B5EF4-FFF2-40B4-BE49-F238E27FC236}">
                <a16:creationId xmlns:a16="http://schemas.microsoft.com/office/drawing/2014/main" id="{A8468787-B2AA-2E5B-1B41-69DB1C6DF149}"/>
              </a:ext>
            </a:extLst>
          </p:cNvPr>
          <p:cNvSpPr>
            <a:spLocks noGrp="1"/>
          </p:cNvSpPr>
          <p:nvPr>
            <p:ph type="pic" sz="quarter" idx="17"/>
          </p:nvPr>
        </p:nvSpPr>
        <p:spPr>
          <a:xfrm>
            <a:off x="9609137" y="3556221"/>
            <a:ext cx="2584864" cy="2287946"/>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5" name="Text Placeholder 2">
            <a:extLst>
              <a:ext uri="{FF2B5EF4-FFF2-40B4-BE49-F238E27FC236}">
                <a16:creationId xmlns:a16="http://schemas.microsoft.com/office/drawing/2014/main" id="{66C9D6F0-A494-7697-828F-653B8AD3284F}"/>
              </a:ext>
            </a:extLst>
          </p:cNvPr>
          <p:cNvSpPr>
            <a:spLocks noGrp="1"/>
          </p:cNvSpPr>
          <p:nvPr>
            <p:ph idx="1" hasCustomPrompt="1"/>
          </p:nvPr>
        </p:nvSpPr>
        <p:spPr>
          <a:xfrm>
            <a:off x="620430" y="1628779"/>
            <a:ext cx="6023258" cy="3869638"/>
          </a:xfrm>
          <a:prstGeom prst="rect">
            <a:avLst/>
          </a:prstGeom>
        </p:spPr>
        <p:txBody>
          <a:bodyPr vert="horz" lIns="91440" tIns="45720" rIns="91440" bIns="45720" rtlCol="0">
            <a:normAutofit/>
          </a:bodyPr>
          <a:lstStyle>
            <a:lvl1pPr marL="0" indent="0">
              <a:lnSpc>
                <a:spcPct val="150000"/>
              </a:lnSpc>
              <a:buNone/>
              <a:defRPr sz="2000">
                <a:solidFill>
                  <a:schemeClr val="tx1"/>
                </a:solidFill>
                <a:latin typeface="+mn-l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grpSp>
        <p:nvGrpSpPr>
          <p:cNvPr id="2" name="Group 1">
            <a:extLst>
              <a:ext uri="{FF2B5EF4-FFF2-40B4-BE49-F238E27FC236}">
                <a16:creationId xmlns:a16="http://schemas.microsoft.com/office/drawing/2014/main" id="{CF80D845-3961-332D-57FC-0A216D9844C8}"/>
              </a:ext>
            </a:extLst>
          </p:cNvPr>
          <p:cNvGrpSpPr/>
          <p:nvPr userDrawn="1"/>
        </p:nvGrpSpPr>
        <p:grpSpPr>
          <a:xfrm>
            <a:off x="678264" y="6028486"/>
            <a:ext cx="3872578" cy="610221"/>
            <a:chOff x="678264" y="6028486"/>
            <a:chExt cx="3872578" cy="610221"/>
          </a:xfrm>
        </p:grpSpPr>
        <p:sp>
          <p:nvSpPr>
            <p:cNvPr id="7" name="Rectangle 6">
              <a:extLst>
                <a:ext uri="{FF2B5EF4-FFF2-40B4-BE49-F238E27FC236}">
                  <a16:creationId xmlns:a16="http://schemas.microsoft.com/office/drawing/2014/main" id="{A955F01A-A0A5-502B-2375-EA3BE10A716A}"/>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UVM_LCOM_CMCE_Horiz G.png">
              <a:extLst>
                <a:ext uri="{FF2B5EF4-FFF2-40B4-BE49-F238E27FC236}">
                  <a16:creationId xmlns:a16="http://schemas.microsoft.com/office/drawing/2014/main" id="{AC6AFC88-FA80-64D9-4972-38AE12293824}"/>
                </a:ext>
              </a:extLst>
            </p:cNvPr>
            <p:cNvPicPr>
              <a:picLocks noChangeAspect="1"/>
            </p:cNvPicPr>
            <p:nvPr/>
          </p:nvPicPr>
          <p:blipFill>
            <a:blip r:embed="rId4"/>
            <a:stretch>
              <a:fillRect/>
            </a:stretch>
          </p:blipFill>
          <p:spPr>
            <a:xfrm>
              <a:off x="678264" y="6028486"/>
              <a:ext cx="3717892" cy="428103"/>
            </a:xfrm>
            <a:prstGeom prst="rect">
              <a:avLst/>
            </a:prstGeom>
          </p:spPr>
        </p:pic>
      </p:grpSp>
      <p:pic>
        <p:nvPicPr>
          <p:cNvPr id="10" name="Picture 9" descr="CMeC_Logo_Horizontal.png">
            <a:extLst>
              <a:ext uri="{FF2B5EF4-FFF2-40B4-BE49-F238E27FC236}">
                <a16:creationId xmlns:a16="http://schemas.microsoft.com/office/drawing/2014/main" id="{33CD0946-C809-51B9-C0CE-B756E8105E9B}"/>
              </a:ext>
            </a:extLst>
          </p:cNvPr>
          <p:cNvPicPr>
            <a:picLocks noChangeAspect="1"/>
          </p:cNvPicPr>
          <p:nvPr userDrawn="1"/>
        </p:nvPicPr>
        <p:blipFill>
          <a:blip r:embed="rId5"/>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9514560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2" name="Group 1">
            <a:extLst>
              <a:ext uri="{FF2B5EF4-FFF2-40B4-BE49-F238E27FC236}">
                <a16:creationId xmlns:a16="http://schemas.microsoft.com/office/drawing/2014/main" id="{A9178F64-95CA-0081-8954-177CE649C6D1}"/>
              </a:ext>
            </a:extLst>
          </p:cNvPr>
          <p:cNvGrpSpPr/>
          <p:nvPr userDrawn="1"/>
        </p:nvGrpSpPr>
        <p:grpSpPr>
          <a:xfrm>
            <a:off x="694700" y="6098749"/>
            <a:ext cx="3659586" cy="500224"/>
            <a:chOff x="694700" y="6098749"/>
            <a:chExt cx="3659586" cy="500224"/>
          </a:xfrm>
        </p:grpSpPr>
        <p:sp>
          <p:nvSpPr>
            <p:cNvPr id="4" name="Rectangle: Rounded Corners 3">
              <a:extLst>
                <a:ext uri="{FF2B5EF4-FFF2-40B4-BE49-F238E27FC236}">
                  <a16:creationId xmlns:a16="http://schemas.microsoft.com/office/drawing/2014/main" id="{C9E34653-E4BE-98B0-51B0-E036A047B74B}"/>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UVM_LCOM_CMCE_Horiz W.png">
              <a:extLst>
                <a:ext uri="{FF2B5EF4-FFF2-40B4-BE49-F238E27FC236}">
                  <a16:creationId xmlns:a16="http://schemas.microsoft.com/office/drawing/2014/main" id="{928EF853-9E47-A929-DC2C-93F9215F35FB}"/>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815B414F-68AB-F765-A06D-D73D712F235B}"/>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62597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 Text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458E088-937D-DB10-8677-BDC43DBB2E50}"/>
              </a:ext>
            </a:extLst>
          </p:cNvPr>
          <p:cNvGrpSpPr/>
          <p:nvPr userDrawn="1"/>
        </p:nvGrpSpPr>
        <p:grpSpPr>
          <a:xfrm>
            <a:off x="-3882" y="-1"/>
            <a:ext cx="12187063" cy="6858001"/>
            <a:chOff x="-3882" y="-1"/>
            <a:chExt cx="12187063" cy="6858001"/>
          </a:xfrm>
        </p:grpSpPr>
        <p:sp>
          <p:nvSpPr>
            <p:cNvPr id="4" name="Rectangle 3">
              <a:extLst>
                <a:ext uri="{FF2B5EF4-FFF2-40B4-BE49-F238E27FC236}">
                  <a16:creationId xmlns:a16="http://schemas.microsoft.com/office/drawing/2014/main" id="{965D2242-DC62-B263-BECE-3ED661FB98E4}"/>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F73F951-8E3E-6E66-C5D1-3372B6EF7B07}"/>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2619883"/>
            <a:ext cx="5085664" cy="3323717"/>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Mauris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Morbi </a:t>
            </a:r>
            <a:r>
              <a:rPr lang="en-US" err="1"/>
              <a:t>sagittis</a:t>
            </a:r>
            <a:r>
              <a:rPr lang="en-US"/>
              <a:t> </a:t>
            </a:r>
            <a:r>
              <a:rPr lang="en-US" err="1"/>
              <a:t>felis</a:t>
            </a:r>
            <a:r>
              <a:rPr lang="en-US"/>
              <a:t> vel </a:t>
            </a:r>
            <a:r>
              <a:rPr lang="en-US" err="1"/>
              <a:t>mollis</a:t>
            </a:r>
            <a:r>
              <a:rPr lang="en-US"/>
              <a:t> </a:t>
            </a:r>
            <a:r>
              <a:rPr lang="en-US" err="1"/>
              <a:t>sagittis</a:t>
            </a:r>
            <a:r>
              <a:rPr lang="en-US"/>
              <a:t>. </a:t>
            </a:r>
            <a:r>
              <a:rPr lang="en-US" err="1"/>
              <a:t>Suspendisse</a:t>
            </a:r>
            <a:r>
              <a:rPr lang="en-US"/>
              <a:t> </a:t>
            </a:r>
            <a:r>
              <a:rPr lang="en-US" err="1"/>
              <a:t>blandit</a:t>
            </a:r>
            <a:r>
              <a:rPr lang="en-US"/>
              <a:t> fermentum </a:t>
            </a:r>
            <a:r>
              <a:rPr lang="en-US" err="1"/>
              <a:t>felis</a:t>
            </a:r>
            <a:r>
              <a:rPr lang="en-US"/>
              <a:t>, </a:t>
            </a:r>
            <a:r>
              <a:rPr lang="en-US" err="1"/>
              <a:t>quis</a:t>
            </a:r>
            <a:r>
              <a:rPr lang="en-US"/>
              <a:t> </a:t>
            </a:r>
            <a:r>
              <a:rPr lang="en-US" err="1"/>
              <a:t>tempor</a:t>
            </a:r>
            <a:r>
              <a:rPr lang="en-US"/>
              <a:t> diam </a:t>
            </a:r>
            <a:r>
              <a:rPr lang="en-US" err="1"/>
              <a:t>luctus</a:t>
            </a:r>
            <a:r>
              <a:rPr lang="en-US"/>
              <a:t> sed.</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190545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2" name="Text Placeholder 10">
            <a:extLst>
              <a:ext uri="{FF2B5EF4-FFF2-40B4-BE49-F238E27FC236}">
                <a16:creationId xmlns:a16="http://schemas.microsoft.com/office/drawing/2014/main" id="{65D258AC-FA3F-A329-C929-C218C92809FF}"/>
              </a:ext>
            </a:extLst>
          </p:cNvPr>
          <p:cNvSpPr>
            <a:spLocks noGrp="1"/>
          </p:cNvSpPr>
          <p:nvPr>
            <p:ph type="body" sz="quarter" idx="18" hasCustomPrompt="1"/>
          </p:nvPr>
        </p:nvSpPr>
        <p:spPr>
          <a:xfrm>
            <a:off x="6370063" y="2271768"/>
            <a:ext cx="5085664"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44D7A6CD-91E5-4C11-2D02-8B38CDAAE06E}"/>
              </a:ext>
            </a:extLst>
          </p:cNvPr>
          <p:cNvGrpSpPr/>
          <p:nvPr userDrawn="1"/>
        </p:nvGrpSpPr>
        <p:grpSpPr>
          <a:xfrm>
            <a:off x="678264" y="6028486"/>
            <a:ext cx="3872578" cy="610221"/>
            <a:chOff x="678264" y="6028486"/>
            <a:chExt cx="3872578" cy="610221"/>
          </a:xfrm>
        </p:grpSpPr>
        <p:sp>
          <p:nvSpPr>
            <p:cNvPr id="13" name="Rectangle 12">
              <a:extLst>
                <a:ext uri="{FF2B5EF4-FFF2-40B4-BE49-F238E27FC236}">
                  <a16:creationId xmlns:a16="http://schemas.microsoft.com/office/drawing/2014/main" id="{870C9548-41A1-9DE6-1A94-44F5834AB73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FE1E3B50-8E8C-C76B-3DF9-5ACBB9AC841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609E895-1153-AF53-E6E0-3A8231A87B4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3329358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8"/>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72B0E0"/>
                </a:solidFill>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8" name="Group 7">
            <a:extLst>
              <a:ext uri="{FF2B5EF4-FFF2-40B4-BE49-F238E27FC236}">
                <a16:creationId xmlns:a16="http://schemas.microsoft.com/office/drawing/2014/main" id="{3D8CDBA3-11B1-A83E-8C7F-55C9394F2233}"/>
              </a:ext>
            </a:extLst>
          </p:cNvPr>
          <p:cNvGrpSpPr/>
          <p:nvPr userDrawn="1"/>
        </p:nvGrpSpPr>
        <p:grpSpPr>
          <a:xfrm>
            <a:off x="694700" y="6098749"/>
            <a:ext cx="3659586" cy="500224"/>
            <a:chOff x="694700" y="6098749"/>
            <a:chExt cx="3659586" cy="500224"/>
          </a:xfrm>
        </p:grpSpPr>
        <p:sp>
          <p:nvSpPr>
            <p:cNvPr id="9" name="Rectangle: Rounded Corners 8">
              <a:extLst>
                <a:ext uri="{FF2B5EF4-FFF2-40B4-BE49-F238E27FC236}">
                  <a16:creationId xmlns:a16="http://schemas.microsoft.com/office/drawing/2014/main" id="{68DABF1E-EF38-5251-4086-02D294CE9099}"/>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795001DA-A842-3E4F-A5D9-450A10F6E2E0}"/>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4" name="Picture 13" descr="CMeC_Logo_Horizontal_Dark_Background.png">
            <a:extLst>
              <a:ext uri="{FF2B5EF4-FFF2-40B4-BE49-F238E27FC236}">
                <a16:creationId xmlns:a16="http://schemas.microsoft.com/office/drawing/2014/main" id="{E801E967-D30D-63EF-5292-332E13142736}"/>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4040805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 IMG + Text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27DC0B-667A-7C2A-A251-70BA5DB4E1C1}"/>
              </a:ext>
            </a:extLst>
          </p:cNvPr>
          <p:cNvGrpSpPr/>
          <p:nvPr userDrawn="1"/>
        </p:nvGrpSpPr>
        <p:grpSpPr>
          <a:xfrm>
            <a:off x="-3882" y="-1"/>
            <a:ext cx="12187063" cy="6858001"/>
            <a:chOff x="-3882" y="-1"/>
            <a:chExt cx="12187063" cy="6858001"/>
          </a:xfrm>
        </p:grpSpPr>
        <p:sp>
          <p:nvSpPr>
            <p:cNvPr id="9" name="Rectangle 8">
              <a:extLst>
                <a:ext uri="{FF2B5EF4-FFF2-40B4-BE49-F238E27FC236}">
                  <a16:creationId xmlns:a16="http://schemas.microsoft.com/office/drawing/2014/main" id="{7E5CE99F-5379-46BE-69C4-261A964D565C}"/>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F726AABD-C0A5-40CB-D6B9-D61E51C9A8E8}"/>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0835297"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29"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10" name="Text Placeholder 10">
            <a:extLst>
              <a:ext uri="{FF2B5EF4-FFF2-40B4-BE49-F238E27FC236}">
                <a16:creationId xmlns:a16="http://schemas.microsoft.com/office/drawing/2014/main" id="{76D079F8-8613-DBD5-AA65-9B780F23E627}"/>
              </a:ext>
            </a:extLst>
          </p:cNvPr>
          <p:cNvSpPr>
            <a:spLocks noGrp="1"/>
          </p:cNvSpPr>
          <p:nvPr>
            <p:ph type="body" sz="quarter" idx="16" hasCustomPrompt="1"/>
          </p:nvPr>
        </p:nvSpPr>
        <p:spPr>
          <a:xfrm>
            <a:off x="6370063" y="4281632"/>
            <a:ext cx="5085664" cy="1596400"/>
          </a:xfrm>
          <a:prstGeom prst="rect">
            <a:avLst/>
          </a:prstGeom>
        </p:spPr>
        <p:txBody>
          <a:bodyPr>
            <a:normAutofit/>
          </a:bodyPr>
          <a:lstStyle>
            <a:lvl1pPr marL="0" indent="0">
              <a:lnSpc>
                <a:spcPct val="150000"/>
              </a:lnSpc>
              <a:spcBef>
                <a:spcPts val="1200"/>
              </a:spcBef>
              <a:buNone/>
              <a:defRPr sz="16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p>
        </p:txBody>
      </p:sp>
      <p:sp>
        <p:nvSpPr>
          <p:cNvPr id="11" name="Text Placeholder 10">
            <a:extLst>
              <a:ext uri="{FF2B5EF4-FFF2-40B4-BE49-F238E27FC236}">
                <a16:creationId xmlns:a16="http://schemas.microsoft.com/office/drawing/2014/main" id="{20C0607B-2D5C-E2F6-0177-B066BF036CF3}"/>
              </a:ext>
            </a:extLst>
          </p:cNvPr>
          <p:cNvSpPr>
            <a:spLocks noGrp="1"/>
          </p:cNvSpPr>
          <p:nvPr>
            <p:ph type="body" sz="quarter" idx="17" hasCustomPrompt="1"/>
          </p:nvPr>
        </p:nvSpPr>
        <p:spPr>
          <a:xfrm>
            <a:off x="6370063" y="3839275"/>
            <a:ext cx="5085664"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2" name="Picture Placeholder 7">
            <a:extLst>
              <a:ext uri="{FF2B5EF4-FFF2-40B4-BE49-F238E27FC236}">
                <a16:creationId xmlns:a16="http://schemas.microsoft.com/office/drawing/2014/main" id="{7134BB87-AD1A-0F85-3894-83865AA66A78}"/>
              </a:ext>
            </a:extLst>
          </p:cNvPr>
          <p:cNvSpPr>
            <a:spLocks noGrp="1"/>
          </p:cNvSpPr>
          <p:nvPr>
            <p:ph type="pic" sz="quarter" idx="19"/>
          </p:nvPr>
        </p:nvSpPr>
        <p:spPr>
          <a:xfrm>
            <a:off x="620429" y="1876903"/>
            <a:ext cx="5099895"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4" name="Picture Placeholder 7">
            <a:extLst>
              <a:ext uri="{FF2B5EF4-FFF2-40B4-BE49-F238E27FC236}">
                <a16:creationId xmlns:a16="http://schemas.microsoft.com/office/drawing/2014/main" id="{186CB49D-423C-F078-9058-14B85BDB1C65}"/>
              </a:ext>
            </a:extLst>
          </p:cNvPr>
          <p:cNvSpPr>
            <a:spLocks noGrp="1"/>
          </p:cNvSpPr>
          <p:nvPr>
            <p:ph type="pic" sz="quarter" idx="20"/>
          </p:nvPr>
        </p:nvSpPr>
        <p:spPr>
          <a:xfrm>
            <a:off x="6338288" y="1876903"/>
            <a:ext cx="5117440" cy="1886328"/>
          </a:xfrm>
          <a:prstGeom prst="rect">
            <a:avLst/>
          </a:prstGeom>
          <a:solidFill>
            <a:schemeClr val="bg2">
              <a:lumMod val="90000"/>
            </a:schemeClr>
          </a:solidFill>
          <a:ln>
            <a:noFill/>
          </a:ln>
        </p:spPr>
        <p:txBody>
          <a:bodyPr anchor="ctr"/>
          <a:lstStyle>
            <a:lvl1pPr marL="0" indent="0" algn="ctr">
              <a:buNone/>
              <a:defRPr/>
            </a:lvl1pPr>
          </a:lstStyle>
          <a:p>
            <a:endParaRPr lang="en-US"/>
          </a:p>
        </p:txBody>
      </p:sp>
      <p:cxnSp>
        <p:nvCxnSpPr>
          <p:cNvPr id="13" name="Straight Connector 12">
            <a:extLst>
              <a:ext uri="{FF2B5EF4-FFF2-40B4-BE49-F238E27FC236}">
                <a16:creationId xmlns:a16="http://schemas.microsoft.com/office/drawing/2014/main" id="{9F2909AB-DFBE-863A-662A-3836CBB0D020}"/>
              </a:ext>
            </a:extLst>
          </p:cNvPr>
          <p:cNvCxnSpPr>
            <a:cxnSpLocks/>
          </p:cNvCxnSpPr>
          <p:nvPr userDrawn="1"/>
        </p:nvCxnSpPr>
        <p:spPr>
          <a:xfrm>
            <a:off x="6045200"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grpSp>
        <p:nvGrpSpPr>
          <p:cNvPr id="5" name="Group 4">
            <a:extLst>
              <a:ext uri="{FF2B5EF4-FFF2-40B4-BE49-F238E27FC236}">
                <a16:creationId xmlns:a16="http://schemas.microsoft.com/office/drawing/2014/main" id="{5A04B5EE-621C-61E0-3AE3-0A3C8AF7DDE2}"/>
              </a:ext>
            </a:extLst>
          </p:cNvPr>
          <p:cNvGrpSpPr/>
          <p:nvPr userDrawn="1"/>
        </p:nvGrpSpPr>
        <p:grpSpPr>
          <a:xfrm>
            <a:off x="678264" y="6028486"/>
            <a:ext cx="3872578" cy="610221"/>
            <a:chOff x="678264" y="6028486"/>
            <a:chExt cx="3872578" cy="610221"/>
          </a:xfrm>
        </p:grpSpPr>
        <p:sp>
          <p:nvSpPr>
            <p:cNvPr id="14" name="Rectangle 13">
              <a:extLst>
                <a:ext uri="{FF2B5EF4-FFF2-40B4-BE49-F238E27FC236}">
                  <a16:creationId xmlns:a16="http://schemas.microsoft.com/office/drawing/2014/main" id="{C325BEB7-7524-38AE-2750-DBE59DB14F5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descr="UVM_LCOM_CMCE_Horiz G.png">
              <a:extLst>
                <a:ext uri="{FF2B5EF4-FFF2-40B4-BE49-F238E27FC236}">
                  <a16:creationId xmlns:a16="http://schemas.microsoft.com/office/drawing/2014/main" id="{9B6116FE-5C4C-107D-5852-20348B1C38E7}"/>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8" name="Picture 17" descr="CMeC_Logo_Horizontal.png">
            <a:extLst>
              <a:ext uri="{FF2B5EF4-FFF2-40B4-BE49-F238E27FC236}">
                <a16:creationId xmlns:a16="http://schemas.microsoft.com/office/drawing/2014/main" id="{FC16A92F-0A4B-4DF5-70F3-BACB1B900C00}"/>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3636027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bg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10" name="Group 9">
            <a:extLst>
              <a:ext uri="{FF2B5EF4-FFF2-40B4-BE49-F238E27FC236}">
                <a16:creationId xmlns:a16="http://schemas.microsoft.com/office/drawing/2014/main" id="{6CE9E858-C61B-ED85-38B5-8E39E638F6BA}"/>
              </a:ext>
            </a:extLst>
          </p:cNvPr>
          <p:cNvGrpSpPr/>
          <p:nvPr userDrawn="1"/>
        </p:nvGrpSpPr>
        <p:grpSpPr>
          <a:xfrm>
            <a:off x="694700" y="6098749"/>
            <a:ext cx="3659586" cy="500224"/>
            <a:chOff x="694700" y="6098749"/>
            <a:chExt cx="3659586" cy="500224"/>
          </a:xfrm>
        </p:grpSpPr>
        <p:sp>
          <p:nvSpPr>
            <p:cNvPr id="11" name="Rectangle: Rounded Corners 10">
              <a:extLst>
                <a:ext uri="{FF2B5EF4-FFF2-40B4-BE49-F238E27FC236}">
                  <a16:creationId xmlns:a16="http://schemas.microsoft.com/office/drawing/2014/main" id="{AA96CA11-C59E-9351-1D01-00242360314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DBCDAED6-B051-2CF9-1869-C3F4C0BFDA5D}"/>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8A2A6D24-E19F-B7DF-77C6-3ED960613F3C}"/>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457268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 Text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95BC352-C1F2-5223-79A3-D1951D40320D}"/>
              </a:ext>
            </a:extLst>
          </p:cNvPr>
          <p:cNvGrpSpPr/>
          <p:nvPr userDrawn="1"/>
        </p:nvGrpSpPr>
        <p:grpSpPr>
          <a:xfrm>
            <a:off x="-3882" y="-1"/>
            <a:ext cx="12187063" cy="6858001"/>
            <a:chOff x="-3882" y="-1"/>
            <a:chExt cx="12187063" cy="6858001"/>
          </a:xfrm>
        </p:grpSpPr>
        <p:sp>
          <p:nvSpPr>
            <p:cNvPr id="11" name="Rectangle 10">
              <a:extLst>
                <a:ext uri="{FF2B5EF4-FFF2-40B4-BE49-F238E27FC236}">
                  <a16:creationId xmlns:a16="http://schemas.microsoft.com/office/drawing/2014/main" id="{28B49361-80AE-3695-3B7E-B660F898A78A}"/>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FF86AFD-E447-F877-521E-A273D2C0037D}"/>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sp>
        <p:nvSpPr>
          <p:cNvPr id="9" name="Text Placeholder 10">
            <a:extLst>
              <a:ext uri="{FF2B5EF4-FFF2-40B4-BE49-F238E27FC236}">
                <a16:creationId xmlns:a16="http://schemas.microsoft.com/office/drawing/2014/main" id="{2B3ED1F2-4695-5735-E4D8-7069AF4DC3E8}"/>
              </a:ext>
            </a:extLst>
          </p:cNvPr>
          <p:cNvSpPr>
            <a:spLocks noGrp="1"/>
          </p:cNvSpPr>
          <p:nvPr>
            <p:ph type="body" sz="quarter" idx="15" hasCustomPrompt="1"/>
          </p:nvPr>
        </p:nvSpPr>
        <p:spPr>
          <a:xfrm>
            <a:off x="620430"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3" name="Text Placeholder 10">
            <a:extLst>
              <a:ext uri="{FF2B5EF4-FFF2-40B4-BE49-F238E27FC236}">
                <a16:creationId xmlns:a16="http://schemas.microsoft.com/office/drawing/2014/main" id="{0CF57C96-C251-CDE5-D7AD-231AF6331BE8}"/>
              </a:ext>
            </a:extLst>
          </p:cNvPr>
          <p:cNvSpPr>
            <a:spLocks noGrp="1"/>
          </p:cNvSpPr>
          <p:nvPr>
            <p:ph type="body" sz="quarter" idx="18" hasCustomPrompt="1"/>
          </p:nvPr>
        </p:nvSpPr>
        <p:spPr>
          <a:xfrm>
            <a:off x="4541701"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2619883"/>
            <a:ext cx="3222902" cy="3323717"/>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 </a:t>
            </a:r>
            <a:r>
              <a:rPr lang="en-US" err="1"/>
              <a:t>Orci</a:t>
            </a:r>
            <a:r>
              <a:rPr lang="en-US"/>
              <a:t> </a:t>
            </a:r>
            <a:r>
              <a:rPr lang="en-US" err="1"/>
              <a:t>varius</a:t>
            </a:r>
            <a:r>
              <a:rPr lang="en-US"/>
              <a:t> </a:t>
            </a:r>
            <a:r>
              <a:rPr lang="en-US" err="1"/>
              <a:t>natoque</a:t>
            </a:r>
            <a:r>
              <a:rPr lang="en-US"/>
              <a:t> </a:t>
            </a:r>
            <a:r>
              <a:rPr lang="en-US" err="1"/>
              <a:t>penatibus</a:t>
            </a:r>
            <a:r>
              <a:rPr lang="en-US"/>
              <a:t> et </a:t>
            </a:r>
            <a:r>
              <a:rPr lang="en-US" err="1"/>
              <a:t>magnis</a:t>
            </a:r>
            <a:r>
              <a:rPr lang="en-US"/>
              <a:t> dis parturient </a:t>
            </a:r>
            <a:r>
              <a:rPr lang="en-US" err="1"/>
              <a:t>montes</a:t>
            </a:r>
            <a:r>
              <a:rPr lang="en-US"/>
              <a:t>, </a:t>
            </a:r>
            <a:r>
              <a:rPr lang="en-US" err="1"/>
              <a:t>nascetur</a:t>
            </a:r>
            <a:r>
              <a:rPr lang="en-US"/>
              <a:t> </a:t>
            </a:r>
            <a:r>
              <a:rPr lang="en-US" err="1"/>
              <a:t>ridiculus</a:t>
            </a:r>
            <a:r>
              <a:rPr lang="en-US"/>
              <a:t> mus. </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1905455"/>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9" name="Text Placeholder 10">
            <a:extLst>
              <a:ext uri="{FF2B5EF4-FFF2-40B4-BE49-F238E27FC236}">
                <a16:creationId xmlns:a16="http://schemas.microsoft.com/office/drawing/2014/main" id="{8EF532F1-6C2D-02D6-B035-09B01ED3222A}"/>
              </a:ext>
            </a:extLst>
          </p:cNvPr>
          <p:cNvSpPr>
            <a:spLocks noGrp="1"/>
          </p:cNvSpPr>
          <p:nvPr>
            <p:ph type="body" sz="quarter" idx="21" hasCustomPrompt="1"/>
          </p:nvPr>
        </p:nvSpPr>
        <p:spPr>
          <a:xfrm>
            <a:off x="8464526" y="2271768"/>
            <a:ext cx="3222902" cy="366312"/>
          </a:xfrm>
          <a:prstGeom prst="rect">
            <a:avLst/>
          </a:prstGeom>
        </p:spPr>
        <p:txBody>
          <a:bodyPr anchor="ctr">
            <a:noAutofit/>
          </a:bodyPr>
          <a:lstStyle>
            <a:lvl1pPr marL="0" indent="0">
              <a:lnSpc>
                <a:spcPct val="150000"/>
              </a:lnSpc>
              <a:spcBef>
                <a:spcPts val="1200"/>
              </a:spcBef>
              <a:buNone/>
              <a:defRPr sz="1400" b="1" i="1">
                <a:solidFill>
                  <a:schemeClr val="tx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Sub Line</a:t>
            </a:r>
          </a:p>
        </p:txBody>
      </p:sp>
      <p:grpSp>
        <p:nvGrpSpPr>
          <p:cNvPr id="5" name="Group 4">
            <a:extLst>
              <a:ext uri="{FF2B5EF4-FFF2-40B4-BE49-F238E27FC236}">
                <a16:creationId xmlns:a16="http://schemas.microsoft.com/office/drawing/2014/main" id="{EB738CEB-8498-03B3-AE62-8BEEA732D815}"/>
              </a:ext>
            </a:extLst>
          </p:cNvPr>
          <p:cNvGrpSpPr/>
          <p:nvPr userDrawn="1"/>
        </p:nvGrpSpPr>
        <p:grpSpPr>
          <a:xfrm>
            <a:off x="678264" y="6028486"/>
            <a:ext cx="3872578" cy="610221"/>
            <a:chOff x="678264" y="6028486"/>
            <a:chExt cx="3872578" cy="610221"/>
          </a:xfrm>
        </p:grpSpPr>
        <p:sp>
          <p:nvSpPr>
            <p:cNvPr id="20" name="Rectangle 19">
              <a:extLst>
                <a:ext uri="{FF2B5EF4-FFF2-40B4-BE49-F238E27FC236}">
                  <a16:creationId xmlns:a16="http://schemas.microsoft.com/office/drawing/2014/main" id="{042DDF16-4DA8-5CF6-D14C-99C4643E334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descr="UVM_LCOM_CMCE_Horiz G.png">
              <a:extLst>
                <a:ext uri="{FF2B5EF4-FFF2-40B4-BE49-F238E27FC236}">
                  <a16:creationId xmlns:a16="http://schemas.microsoft.com/office/drawing/2014/main" id="{8524DCE4-43A5-1F5F-00B2-2B54E30835D8}"/>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22" name="Picture 21" descr="CMeC_Logo_Horizontal.png">
            <a:extLst>
              <a:ext uri="{FF2B5EF4-FFF2-40B4-BE49-F238E27FC236}">
                <a16:creationId xmlns:a16="http://schemas.microsoft.com/office/drawing/2014/main" id="{47F7A8D5-3E0C-9786-655B-60CC663D740E}"/>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418259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 Col IMG + Text (Gree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1E8D878-325E-E13E-1E54-D128C9B75F9A}"/>
              </a:ext>
            </a:extLst>
          </p:cNvPr>
          <p:cNvPicPr>
            <a:picLocks noChangeAspect="1"/>
          </p:cNvPicPr>
          <p:nvPr userDrawn="1"/>
        </p:nvPicPr>
        <p:blipFill>
          <a:blip r:embed="rId2"/>
          <a:srcRect/>
          <a:stretch/>
        </p:blipFill>
        <p:spPr>
          <a:xfrm>
            <a:off x="2466" y="0"/>
            <a:ext cx="12189532" cy="6859387"/>
          </a:xfrm>
          <a:prstGeom prst="rect">
            <a:avLst/>
          </a:prstGeom>
        </p:spPr>
      </p:pic>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bg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72B0E0"/>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grpSp>
        <p:nvGrpSpPr>
          <p:cNvPr id="9" name="Group 8">
            <a:extLst>
              <a:ext uri="{FF2B5EF4-FFF2-40B4-BE49-F238E27FC236}">
                <a16:creationId xmlns:a16="http://schemas.microsoft.com/office/drawing/2014/main" id="{87CC3EF0-9053-8C2D-39E3-30B0AC3B2980}"/>
              </a:ext>
            </a:extLst>
          </p:cNvPr>
          <p:cNvGrpSpPr/>
          <p:nvPr userDrawn="1"/>
        </p:nvGrpSpPr>
        <p:grpSpPr>
          <a:xfrm>
            <a:off x="694700" y="6098749"/>
            <a:ext cx="3659586" cy="500224"/>
            <a:chOff x="694700" y="6098749"/>
            <a:chExt cx="3659586" cy="500224"/>
          </a:xfrm>
        </p:grpSpPr>
        <p:sp>
          <p:nvSpPr>
            <p:cNvPr id="13" name="Rectangle: Rounded Corners 12">
              <a:extLst>
                <a:ext uri="{FF2B5EF4-FFF2-40B4-BE49-F238E27FC236}">
                  <a16:creationId xmlns:a16="http://schemas.microsoft.com/office/drawing/2014/main" id="{20AFC4E4-074F-58D0-E92E-1C50B1D7C51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UVM_LCOM_CMCE_Horiz W.png">
              <a:extLst>
                <a:ext uri="{FF2B5EF4-FFF2-40B4-BE49-F238E27FC236}">
                  <a16:creationId xmlns:a16="http://schemas.microsoft.com/office/drawing/2014/main" id="{B7AB646F-E039-25A9-6F4C-D79471897524}"/>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20" name="Picture 19" descr="CMeC_Logo_Horizontal_Dark_Background.png">
            <a:extLst>
              <a:ext uri="{FF2B5EF4-FFF2-40B4-BE49-F238E27FC236}">
                <a16:creationId xmlns:a16="http://schemas.microsoft.com/office/drawing/2014/main" id="{00B155EA-0658-C4D3-B9DC-EA57976ACD0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734383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 Col IMG + Text (White)">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173B932D-6ED8-EDE4-15F5-E32C52054725}"/>
              </a:ext>
            </a:extLst>
          </p:cNvPr>
          <p:cNvGrpSpPr/>
          <p:nvPr userDrawn="1"/>
        </p:nvGrpSpPr>
        <p:grpSpPr>
          <a:xfrm>
            <a:off x="-3882" y="-1"/>
            <a:ext cx="12187063" cy="6858001"/>
            <a:chOff x="-3882" y="-1"/>
            <a:chExt cx="12187063" cy="6858001"/>
          </a:xfrm>
        </p:grpSpPr>
        <p:sp>
          <p:nvSpPr>
            <p:cNvPr id="13" name="Rectangle 12">
              <a:extLst>
                <a:ext uri="{FF2B5EF4-FFF2-40B4-BE49-F238E27FC236}">
                  <a16:creationId xmlns:a16="http://schemas.microsoft.com/office/drawing/2014/main" id="{1ADE8DC6-AF10-3D74-7FCE-3F42609401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A906D59B-69B8-F059-A18C-88A2D486F7F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3" name="Title 1">
            <a:extLst>
              <a:ext uri="{FF2B5EF4-FFF2-40B4-BE49-F238E27FC236}">
                <a16:creationId xmlns:a16="http://schemas.microsoft.com/office/drawing/2014/main" id="{95BCA301-BC06-3DD5-48A2-A0F9F6CAE44C}"/>
              </a:ext>
            </a:extLst>
          </p:cNvPr>
          <p:cNvSpPr>
            <a:spLocks noGrp="1"/>
          </p:cNvSpPr>
          <p:nvPr>
            <p:ph type="title"/>
          </p:nvPr>
        </p:nvSpPr>
        <p:spPr>
          <a:xfrm>
            <a:off x="620430" y="779264"/>
            <a:ext cx="11066998"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6" name="Text Placeholder 10">
            <a:extLst>
              <a:ext uri="{FF2B5EF4-FFF2-40B4-BE49-F238E27FC236}">
                <a16:creationId xmlns:a16="http://schemas.microsoft.com/office/drawing/2014/main" id="{5BB6D34C-01AA-92AA-1E8A-17F94D3F0C67}"/>
              </a:ext>
            </a:extLst>
          </p:cNvPr>
          <p:cNvSpPr>
            <a:spLocks noGrp="1"/>
          </p:cNvSpPr>
          <p:nvPr>
            <p:ph type="body" sz="quarter" idx="13" hasCustomPrompt="1"/>
          </p:nvPr>
        </p:nvSpPr>
        <p:spPr>
          <a:xfrm>
            <a:off x="620430"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7" name="Text Placeholder 10">
            <a:extLst>
              <a:ext uri="{FF2B5EF4-FFF2-40B4-BE49-F238E27FC236}">
                <a16:creationId xmlns:a16="http://schemas.microsoft.com/office/drawing/2014/main" id="{DB3B74DB-87A9-4EE9-D3D8-C3BEFA6F0009}"/>
              </a:ext>
            </a:extLst>
          </p:cNvPr>
          <p:cNvSpPr>
            <a:spLocks noGrp="1"/>
          </p:cNvSpPr>
          <p:nvPr>
            <p:ph type="body" sz="quarter" idx="14" hasCustomPrompt="1"/>
          </p:nvPr>
        </p:nvSpPr>
        <p:spPr>
          <a:xfrm>
            <a:off x="620430"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1 TITLE</a:t>
            </a:r>
          </a:p>
        </p:txBody>
      </p:sp>
      <p:cxnSp>
        <p:nvCxnSpPr>
          <p:cNvPr id="14" name="Straight Connector 13">
            <a:extLst>
              <a:ext uri="{FF2B5EF4-FFF2-40B4-BE49-F238E27FC236}">
                <a16:creationId xmlns:a16="http://schemas.microsoft.com/office/drawing/2014/main" id="{2EEC0CAC-708A-B527-22D6-8428D475A90F}"/>
              </a:ext>
            </a:extLst>
          </p:cNvPr>
          <p:cNvCxnSpPr>
            <a:cxnSpLocks/>
          </p:cNvCxnSpPr>
          <p:nvPr userDrawn="1"/>
        </p:nvCxnSpPr>
        <p:spPr>
          <a:xfrm>
            <a:off x="4202113"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15" name="Slide Number Placeholder 5">
            <a:extLst>
              <a:ext uri="{FF2B5EF4-FFF2-40B4-BE49-F238E27FC236}">
                <a16:creationId xmlns:a16="http://schemas.microsoft.com/office/drawing/2014/main" id="{AF03F658-7563-29DE-A3DE-2ECB4A7D7A7B}"/>
              </a:ext>
            </a:extLst>
          </p:cNvPr>
          <p:cNvSpPr>
            <a:spLocks noGrp="1"/>
          </p:cNvSpPr>
          <p:nvPr>
            <p:ph type="sldNum" sz="quarter" idx="4"/>
          </p:nvPr>
        </p:nvSpPr>
        <p:spPr>
          <a:xfrm>
            <a:off x="4015819" y="6197596"/>
            <a:ext cx="7671614" cy="306975"/>
          </a:xfrm>
          <a:prstGeom prst="rect">
            <a:avLst/>
          </a:prstGeom>
        </p:spPr>
        <p:txBody>
          <a:bodyPr vert="horz" lIns="91440" tIns="45720" rIns="91440" bIns="45720" rtlCol="0" anchor="ctr"/>
          <a:lstStyle>
            <a:lvl1pPr algn="r">
              <a:defRPr sz="800" b="1" spc="300">
                <a:solidFill>
                  <a:srgbClr val="154734"/>
                </a:solidFill>
                <a:latin typeface="Century Gothic" panose="020B0502020202020204" pitchFamily="34" charset="0"/>
              </a:defRPr>
            </a:lvl1pPr>
          </a:lstStyle>
          <a:p>
            <a:r>
              <a:rPr lang="en-US"/>
              <a:t>PAGE </a:t>
            </a:r>
            <a:fld id="{0C066373-3FC5-844D-AB9B-E378AB597340}" type="slidenum">
              <a:rPr lang="en-US" smtClean="0"/>
              <a:pPr/>
              <a:t>‹#›</a:t>
            </a:fld>
            <a:r>
              <a:rPr lang="en-US"/>
              <a:t>  |  DEPARTMENT NAME</a:t>
            </a:r>
          </a:p>
        </p:txBody>
      </p:sp>
      <p:pic>
        <p:nvPicPr>
          <p:cNvPr id="16" name="Picture 15" descr="University of Vermont logo: A white letter V outlined by a dark green shield and the text University of Vermont">
            <a:extLst>
              <a:ext uri="{FF2B5EF4-FFF2-40B4-BE49-F238E27FC236}">
                <a16:creationId xmlns:a16="http://schemas.microsoft.com/office/drawing/2014/main" id="{325FEF2F-3648-E741-D693-B57893458651}"/>
              </a:ext>
            </a:extLst>
          </p:cNvPr>
          <p:cNvPicPr>
            <a:picLocks noChangeAspect="1"/>
          </p:cNvPicPr>
          <p:nvPr userDrawn="1"/>
        </p:nvPicPr>
        <p:blipFill>
          <a:blip r:embed="rId3"/>
          <a:srcRect/>
          <a:stretch/>
        </p:blipFill>
        <p:spPr>
          <a:xfrm>
            <a:off x="706388" y="6152528"/>
            <a:ext cx="1274769" cy="410197"/>
          </a:xfrm>
          <a:prstGeom prst="rect">
            <a:avLst/>
          </a:prstGeom>
        </p:spPr>
      </p:pic>
      <p:cxnSp>
        <p:nvCxnSpPr>
          <p:cNvPr id="2" name="Straight Connector 1">
            <a:extLst>
              <a:ext uri="{FF2B5EF4-FFF2-40B4-BE49-F238E27FC236}">
                <a16:creationId xmlns:a16="http://schemas.microsoft.com/office/drawing/2014/main" id="{AA974A3C-B02D-FD3E-0C2A-66C14E773FD5}"/>
              </a:ext>
            </a:extLst>
          </p:cNvPr>
          <p:cNvCxnSpPr>
            <a:cxnSpLocks/>
          </p:cNvCxnSpPr>
          <p:nvPr userDrawn="1"/>
        </p:nvCxnSpPr>
        <p:spPr>
          <a:xfrm>
            <a:off x="8131176" y="1905455"/>
            <a:ext cx="0" cy="4010233"/>
          </a:xfrm>
          <a:prstGeom prst="line">
            <a:avLst/>
          </a:prstGeom>
          <a:ln w="19050">
            <a:solidFill>
              <a:schemeClr val="bg2">
                <a:lumMod val="75000"/>
              </a:schemeClr>
            </a:solidFill>
            <a:prstDash val="sysDot"/>
          </a:ln>
        </p:spPr>
        <p:style>
          <a:lnRef idx="1">
            <a:schemeClr val="accent3"/>
          </a:lnRef>
          <a:fillRef idx="0">
            <a:schemeClr val="accent3"/>
          </a:fillRef>
          <a:effectRef idx="0">
            <a:schemeClr val="accent3"/>
          </a:effectRef>
          <a:fontRef idx="minor">
            <a:schemeClr val="tx1"/>
          </a:fontRef>
        </p:style>
      </p:cxnSp>
      <p:sp>
        <p:nvSpPr>
          <p:cNvPr id="4" name="Text Placeholder 10">
            <a:extLst>
              <a:ext uri="{FF2B5EF4-FFF2-40B4-BE49-F238E27FC236}">
                <a16:creationId xmlns:a16="http://schemas.microsoft.com/office/drawing/2014/main" id="{CAC7ED03-825C-1943-083A-75729A445D4D}"/>
              </a:ext>
            </a:extLst>
          </p:cNvPr>
          <p:cNvSpPr>
            <a:spLocks noGrp="1"/>
          </p:cNvSpPr>
          <p:nvPr>
            <p:ph type="body" sz="quarter" idx="16" hasCustomPrompt="1"/>
          </p:nvPr>
        </p:nvSpPr>
        <p:spPr>
          <a:xfrm>
            <a:off x="4541701"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8" name="Text Placeholder 10">
            <a:extLst>
              <a:ext uri="{FF2B5EF4-FFF2-40B4-BE49-F238E27FC236}">
                <a16:creationId xmlns:a16="http://schemas.microsoft.com/office/drawing/2014/main" id="{916D0FB4-8EE6-E514-E4B2-2266CA22DB77}"/>
              </a:ext>
            </a:extLst>
          </p:cNvPr>
          <p:cNvSpPr>
            <a:spLocks noGrp="1"/>
          </p:cNvSpPr>
          <p:nvPr>
            <p:ph type="body" sz="quarter" idx="17" hasCustomPrompt="1"/>
          </p:nvPr>
        </p:nvSpPr>
        <p:spPr>
          <a:xfrm>
            <a:off x="4541701"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2 TITLE</a:t>
            </a:r>
          </a:p>
        </p:txBody>
      </p:sp>
      <p:sp>
        <p:nvSpPr>
          <p:cNvPr id="17" name="Text Placeholder 10">
            <a:extLst>
              <a:ext uri="{FF2B5EF4-FFF2-40B4-BE49-F238E27FC236}">
                <a16:creationId xmlns:a16="http://schemas.microsoft.com/office/drawing/2014/main" id="{43F79B29-AE05-3225-2AD1-7FC58B06F1F5}"/>
              </a:ext>
            </a:extLst>
          </p:cNvPr>
          <p:cNvSpPr>
            <a:spLocks noGrp="1"/>
          </p:cNvSpPr>
          <p:nvPr>
            <p:ph type="body" sz="quarter" idx="19" hasCustomPrompt="1"/>
          </p:nvPr>
        </p:nvSpPr>
        <p:spPr>
          <a:xfrm>
            <a:off x="8464526" y="4226613"/>
            <a:ext cx="3222902" cy="1689075"/>
          </a:xfrm>
          <a:prstGeom prst="rect">
            <a:avLst/>
          </a:prstGeom>
        </p:spPr>
        <p:txBody>
          <a:bodyPr>
            <a:noAutofit/>
          </a:bodyPr>
          <a:lstStyle>
            <a:lvl1pPr marL="0" indent="0">
              <a:lnSpc>
                <a:spcPct val="150000"/>
              </a:lnSpc>
              <a:spcBef>
                <a:spcPts val="1200"/>
              </a:spcBef>
              <a:buNone/>
              <a:defRPr sz="1400">
                <a:solidFill>
                  <a:schemeClr val="tx1"/>
                </a:solidFill>
                <a:latin typeface="+mn-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Lorem ipsum dolor sit </a:t>
            </a:r>
            <a:r>
              <a:rPr lang="en-US" err="1"/>
              <a:t>amet</a:t>
            </a:r>
            <a:r>
              <a:rPr lang="en-US"/>
              <a:t>, </a:t>
            </a:r>
            <a:r>
              <a:rPr lang="en-US" err="1"/>
              <a:t>consectetur</a:t>
            </a:r>
            <a:r>
              <a:rPr lang="en-US"/>
              <a:t> </a:t>
            </a:r>
            <a:r>
              <a:rPr lang="en-US" err="1"/>
              <a:t>adipiscing</a:t>
            </a:r>
            <a:r>
              <a:rPr lang="en-US"/>
              <a:t> </a:t>
            </a:r>
            <a:r>
              <a:rPr lang="en-US" err="1"/>
              <a:t>elit</a:t>
            </a:r>
            <a:r>
              <a:rPr lang="en-US"/>
              <a:t>. </a:t>
            </a:r>
            <a:r>
              <a:rPr lang="en-US" err="1"/>
              <a:t>Pellentesque</a:t>
            </a:r>
            <a:r>
              <a:rPr lang="en-US"/>
              <a:t> </a:t>
            </a:r>
            <a:r>
              <a:rPr lang="en-US" err="1"/>
              <a:t>tempor</a:t>
            </a:r>
            <a:r>
              <a:rPr lang="en-US"/>
              <a:t> fermentum </a:t>
            </a:r>
            <a:r>
              <a:rPr lang="en-US" err="1"/>
              <a:t>odio</a:t>
            </a:r>
            <a:r>
              <a:rPr lang="en-US"/>
              <a:t>. </a:t>
            </a:r>
            <a:r>
              <a:rPr lang="en-US" err="1"/>
              <a:t>Mauris</a:t>
            </a:r>
            <a:r>
              <a:rPr lang="en-US"/>
              <a:t> </a:t>
            </a:r>
            <a:r>
              <a:rPr lang="en-US" err="1"/>
              <a:t>pellentesque</a:t>
            </a:r>
            <a:r>
              <a:rPr lang="en-US"/>
              <a:t> </a:t>
            </a:r>
            <a:r>
              <a:rPr lang="en-US" err="1"/>
              <a:t>lobortis</a:t>
            </a:r>
            <a:r>
              <a:rPr lang="en-US"/>
              <a:t> ipsum, vel </a:t>
            </a:r>
            <a:r>
              <a:rPr lang="en-US" err="1"/>
              <a:t>finibus</a:t>
            </a:r>
            <a:r>
              <a:rPr lang="en-US"/>
              <a:t> </a:t>
            </a:r>
            <a:r>
              <a:rPr lang="en-US" err="1"/>
              <a:t>erat</a:t>
            </a:r>
            <a:r>
              <a:rPr lang="en-US"/>
              <a:t> </a:t>
            </a:r>
            <a:r>
              <a:rPr lang="en-US" err="1"/>
              <a:t>pretium</a:t>
            </a:r>
            <a:r>
              <a:rPr lang="en-US"/>
              <a:t> et.</a:t>
            </a:r>
          </a:p>
        </p:txBody>
      </p:sp>
      <p:sp>
        <p:nvSpPr>
          <p:cNvPr id="18" name="Text Placeholder 10">
            <a:extLst>
              <a:ext uri="{FF2B5EF4-FFF2-40B4-BE49-F238E27FC236}">
                <a16:creationId xmlns:a16="http://schemas.microsoft.com/office/drawing/2014/main" id="{A52EF80F-88C6-0F57-2E7B-71B731AB06B2}"/>
              </a:ext>
            </a:extLst>
          </p:cNvPr>
          <p:cNvSpPr>
            <a:spLocks noGrp="1"/>
          </p:cNvSpPr>
          <p:nvPr>
            <p:ph type="body" sz="quarter" idx="20" hasCustomPrompt="1"/>
          </p:nvPr>
        </p:nvSpPr>
        <p:spPr>
          <a:xfrm>
            <a:off x="8464526" y="3789461"/>
            <a:ext cx="3222902" cy="366312"/>
          </a:xfrm>
          <a:prstGeom prst="rect">
            <a:avLst/>
          </a:prstGeom>
        </p:spPr>
        <p:txBody>
          <a:bodyPr anchor="ctr">
            <a:noAutofit/>
          </a:bodyPr>
          <a:lstStyle>
            <a:lvl1pPr marL="0" indent="0">
              <a:lnSpc>
                <a:spcPct val="150000"/>
              </a:lnSpc>
              <a:spcBef>
                <a:spcPts val="1200"/>
              </a:spcBef>
              <a:buNone/>
              <a:defRPr sz="2000" b="1">
                <a:solidFill>
                  <a:srgbClr val="4195D1"/>
                </a:solidFill>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stStyle>
          <a:p>
            <a:pPr lvl="0"/>
            <a:r>
              <a:rPr lang="en-US"/>
              <a:t>COLUMN 3 TITLE</a:t>
            </a:r>
          </a:p>
        </p:txBody>
      </p:sp>
      <p:sp>
        <p:nvSpPr>
          <p:cNvPr id="10" name="Picture Placeholder 7">
            <a:extLst>
              <a:ext uri="{FF2B5EF4-FFF2-40B4-BE49-F238E27FC236}">
                <a16:creationId xmlns:a16="http://schemas.microsoft.com/office/drawing/2014/main" id="{FD08974C-9538-8A1A-2AC2-F7ED2BC3C9DB}"/>
              </a:ext>
            </a:extLst>
          </p:cNvPr>
          <p:cNvSpPr>
            <a:spLocks noGrp="1"/>
          </p:cNvSpPr>
          <p:nvPr>
            <p:ph type="pic" sz="quarter" idx="21"/>
          </p:nvPr>
        </p:nvSpPr>
        <p:spPr>
          <a:xfrm>
            <a:off x="620430"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1" name="Picture Placeholder 7">
            <a:extLst>
              <a:ext uri="{FF2B5EF4-FFF2-40B4-BE49-F238E27FC236}">
                <a16:creationId xmlns:a16="http://schemas.microsoft.com/office/drawing/2014/main" id="{A560FF8A-CF37-CA43-0097-24AE49185604}"/>
              </a:ext>
            </a:extLst>
          </p:cNvPr>
          <p:cNvSpPr>
            <a:spLocks noGrp="1"/>
          </p:cNvSpPr>
          <p:nvPr>
            <p:ph type="pic" sz="quarter" idx="22"/>
          </p:nvPr>
        </p:nvSpPr>
        <p:spPr>
          <a:xfrm>
            <a:off x="4555195"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
        <p:nvSpPr>
          <p:cNvPr id="12" name="Picture Placeholder 7">
            <a:extLst>
              <a:ext uri="{FF2B5EF4-FFF2-40B4-BE49-F238E27FC236}">
                <a16:creationId xmlns:a16="http://schemas.microsoft.com/office/drawing/2014/main" id="{930B08BD-8E51-9155-C70E-64190DB7C7F2}"/>
              </a:ext>
            </a:extLst>
          </p:cNvPr>
          <p:cNvSpPr>
            <a:spLocks noGrp="1"/>
          </p:cNvSpPr>
          <p:nvPr>
            <p:ph type="pic" sz="quarter" idx="23"/>
          </p:nvPr>
        </p:nvSpPr>
        <p:spPr>
          <a:xfrm>
            <a:off x="8484257" y="1905455"/>
            <a:ext cx="3222899" cy="1753345"/>
          </a:xfrm>
          <a:prstGeom prst="rect">
            <a:avLst/>
          </a:prstGeom>
          <a:solidFill>
            <a:schemeClr val="bg2">
              <a:lumMod val="90000"/>
            </a:schemeClr>
          </a:solidFill>
          <a:ln>
            <a:noFill/>
          </a:ln>
        </p:spPr>
        <p:txBody>
          <a:bodyPr anchor="ctr"/>
          <a:lstStyle>
            <a:lvl1pPr marL="0" indent="0" algn="ctr">
              <a:buNone/>
              <a:defRPr/>
            </a:lvl1pPr>
          </a:lstStyle>
          <a:p>
            <a:endParaRPr lang="en-US"/>
          </a:p>
        </p:txBody>
      </p:sp>
    </p:spTree>
    <p:extLst>
      <p:ext uri="{BB962C8B-B14F-4D97-AF65-F5344CB8AC3E}">
        <p14:creationId xmlns:p14="http://schemas.microsoft.com/office/powerpoint/2010/main" val="3410661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 Image (Green)">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6" y="0"/>
            <a:ext cx="12189532" cy="6859387"/>
          </a:xfrm>
          <a:prstGeom prst="rect">
            <a:avLst/>
          </a:prstGeom>
        </p:spPr>
      </p:pic>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grpSp>
        <p:nvGrpSpPr>
          <p:cNvPr id="2" name="Group 1">
            <a:extLst>
              <a:ext uri="{FF2B5EF4-FFF2-40B4-BE49-F238E27FC236}">
                <a16:creationId xmlns:a16="http://schemas.microsoft.com/office/drawing/2014/main" id="{0C359379-8FEE-A7E7-DE75-A004B99052A0}"/>
              </a:ext>
            </a:extLst>
          </p:cNvPr>
          <p:cNvGrpSpPr/>
          <p:nvPr userDrawn="1"/>
        </p:nvGrpSpPr>
        <p:grpSpPr>
          <a:xfrm>
            <a:off x="694700" y="6098749"/>
            <a:ext cx="3659586" cy="500224"/>
            <a:chOff x="694700" y="6098749"/>
            <a:chExt cx="3659586" cy="500224"/>
          </a:xfrm>
        </p:grpSpPr>
        <p:sp>
          <p:nvSpPr>
            <p:cNvPr id="3" name="Rectangle: Rounded Corners 2">
              <a:extLst>
                <a:ext uri="{FF2B5EF4-FFF2-40B4-BE49-F238E27FC236}">
                  <a16:creationId xmlns:a16="http://schemas.microsoft.com/office/drawing/2014/main" id="{490F4617-DF6D-8A7B-EF41-F6C7ED33EE3C}"/>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UVM_LCOM_CMCE_Horiz W.png">
              <a:extLst>
                <a:ext uri="{FF2B5EF4-FFF2-40B4-BE49-F238E27FC236}">
                  <a16:creationId xmlns:a16="http://schemas.microsoft.com/office/drawing/2014/main" id="{1138D755-94EA-67FE-CC81-1980C4A51225}"/>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9E69FB8A-64EF-82D8-A4E9-08526DBC0891}"/>
              </a:ext>
            </a:extLst>
          </p:cNvPr>
          <p:cNvPicPr>
            <a:picLocks noChangeAspect="1"/>
          </p:cNvPicPr>
          <p:nvPr userDrawn="1"/>
        </p:nvPicPr>
        <p:blipFill>
          <a:blip r:embed="rId4"/>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28190278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 Image (White)">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61F406A-2269-3B0E-CBD1-4D9F348F5421}"/>
              </a:ext>
            </a:extLst>
          </p:cNvPr>
          <p:cNvGrpSpPr/>
          <p:nvPr userDrawn="1"/>
        </p:nvGrpSpPr>
        <p:grpSpPr>
          <a:xfrm>
            <a:off x="-3882" y="-1"/>
            <a:ext cx="12187063" cy="6858001"/>
            <a:chOff x="-3882" y="-1"/>
            <a:chExt cx="12187063" cy="6858001"/>
          </a:xfrm>
        </p:grpSpPr>
        <p:sp>
          <p:nvSpPr>
            <p:cNvPr id="3" name="Rectangle 2">
              <a:extLst>
                <a:ext uri="{FF2B5EF4-FFF2-40B4-BE49-F238E27FC236}">
                  <a16:creationId xmlns:a16="http://schemas.microsoft.com/office/drawing/2014/main" id="{8BCF1C66-3CE3-3AE1-4CA2-27394ECD6C50}"/>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DA9E27EF-C8DA-FA1B-7DBF-0AEEEBFC4956}"/>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8" name="Picture Placeholder 7">
            <a:extLst>
              <a:ext uri="{FF2B5EF4-FFF2-40B4-BE49-F238E27FC236}">
                <a16:creationId xmlns:a16="http://schemas.microsoft.com/office/drawing/2014/main" id="{D6065D40-132E-319F-EDB4-6BA3CADBE6F6}"/>
              </a:ext>
            </a:extLst>
          </p:cNvPr>
          <p:cNvSpPr>
            <a:spLocks noGrp="1"/>
          </p:cNvSpPr>
          <p:nvPr>
            <p:ph type="pic" sz="quarter" idx="14" hasCustomPrompt="1"/>
          </p:nvPr>
        </p:nvSpPr>
        <p:spPr>
          <a:xfrm>
            <a:off x="706387" y="1557339"/>
            <a:ext cx="10981045" cy="4333098"/>
          </a:xfrm>
          <a:prstGeom prst="rect">
            <a:avLst/>
          </a:prstGeom>
          <a:solidFill>
            <a:schemeClr val="bg2">
              <a:lumMod val="90000"/>
            </a:schemeClr>
          </a:solidFill>
          <a:ln>
            <a:solidFill>
              <a:schemeClr val="bg2">
                <a:lumMod val="50000"/>
              </a:schemeClr>
            </a:solidFill>
          </a:ln>
        </p:spPr>
        <p:txBody>
          <a:bodyPr anchor="ctr"/>
          <a:lstStyle>
            <a:lvl1pPr marL="0" indent="0" algn="ctr">
              <a:buNone/>
              <a:defRPr/>
            </a:lvl1pPr>
          </a:lstStyle>
          <a:p>
            <a:r>
              <a:rPr lang="en-US"/>
              <a:t>Insert Picture</a:t>
            </a:r>
          </a:p>
        </p:txBody>
      </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grpSp>
        <p:nvGrpSpPr>
          <p:cNvPr id="5" name="Group 4">
            <a:extLst>
              <a:ext uri="{FF2B5EF4-FFF2-40B4-BE49-F238E27FC236}">
                <a16:creationId xmlns:a16="http://schemas.microsoft.com/office/drawing/2014/main" id="{3BE95476-A72E-D376-5569-8706DF5CF3FE}"/>
              </a:ext>
            </a:extLst>
          </p:cNvPr>
          <p:cNvGrpSpPr/>
          <p:nvPr userDrawn="1"/>
        </p:nvGrpSpPr>
        <p:grpSpPr>
          <a:xfrm>
            <a:off x="678264" y="6028486"/>
            <a:ext cx="3872578" cy="610221"/>
            <a:chOff x="678264" y="6028486"/>
            <a:chExt cx="3872578" cy="610221"/>
          </a:xfrm>
        </p:grpSpPr>
        <p:sp>
          <p:nvSpPr>
            <p:cNvPr id="6" name="Rectangle 5">
              <a:extLst>
                <a:ext uri="{FF2B5EF4-FFF2-40B4-BE49-F238E27FC236}">
                  <a16:creationId xmlns:a16="http://schemas.microsoft.com/office/drawing/2014/main" id="{C034D7D9-3297-EC39-DDE0-DEACA315AFA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UVM_LCOM_CMCE_Horiz G.png">
              <a:extLst>
                <a:ext uri="{FF2B5EF4-FFF2-40B4-BE49-F238E27FC236}">
                  <a16:creationId xmlns:a16="http://schemas.microsoft.com/office/drawing/2014/main" id="{83D4CE23-A4C0-AAB8-D64E-7F93F682EFEE}"/>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12" name="Picture 11" descr="CMeC_Logo_Horizontal.png">
            <a:extLst>
              <a:ext uri="{FF2B5EF4-FFF2-40B4-BE49-F238E27FC236}">
                <a16:creationId xmlns:a16="http://schemas.microsoft.com/office/drawing/2014/main" id="{5F0972C6-243A-9786-AB0C-FF384BC5C79C}"/>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70070652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meline (Green)">
    <p:spTree>
      <p:nvGrpSpPr>
        <p:cNvPr id="1" name=""/>
        <p:cNvGrpSpPr/>
        <p:nvPr/>
      </p:nvGrpSpPr>
      <p:grpSpPr>
        <a:xfrm>
          <a:off x="0" y="0"/>
          <a:ext cx="0" cy="0"/>
          <a:chOff x="0" y="0"/>
          <a:chExt cx="0" cy="0"/>
        </a:xfrm>
      </p:grpSpPr>
      <p:sp>
        <p:nvSpPr>
          <p:cNvPr id="16" name="Text Placeholder 19">
            <a:extLst>
              <a:ext uri="{FF2B5EF4-FFF2-40B4-BE49-F238E27FC236}">
                <a16:creationId xmlns:a16="http://schemas.microsoft.com/office/drawing/2014/main" id="{F9DAC85E-3213-8753-78A0-F0B3D173AA36}"/>
              </a:ext>
            </a:extLst>
          </p:cNvPr>
          <p:cNvSpPr>
            <a:spLocks noGrp="1"/>
          </p:cNvSpPr>
          <p:nvPr>
            <p:ph type="body" sz="quarter" idx="20" hasCustomPrompt="1"/>
          </p:nvPr>
        </p:nvSpPr>
        <p:spPr>
          <a:xfrm>
            <a:off x="993354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7" name="Text Placeholder 19">
            <a:extLst>
              <a:ext uri="{FF2B5EF4-FFF2-40B4-BE49-F238E27FC236}">
                <a16:creationId xmlns:a16="http://schemas.microsoft.com/office/drawing/2014/main" id="{3D543707-3B55-7201-D87B-AD156BA4BB04}"/>
              </a:ext>
            </a:extLst>
          </p:cNvPr>
          <p:cNvSpPr>
            <a:spLocks noGrp="1"/>
          </p:cNvSpPr>
          <p:nvPr>
            <p:ph type="body" sz="quarter" idx="21" hasCustomPrompt="1"/>
          </p:nvPr>
        </p:nvSpPr>
        <p:spPr>
          <a:xfrm>
            <a:off x="993354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pic>
        <p:nvPicPr>
          <p:cNvPr id="11" name="Picture 10">
            <a:extLst>
              <a:ext uri="{FF2B5EF4-FFF2-40B4-BE49-F238E27FC236}">
                <a16:creationId xmlns:a16="http://schemas.microsoft.com/office/drawing/2014/main" id="{5876D6E7-381D-BF91-7E45-7B405AEC27D5}"/>
              </a:ext>
            </a:extLst>
          </p:cNvPr>
          <p:cNvPicPr>
            <a:picLocks noChangeAspect="1"/>
          </p:cNvPicPr>
          <p:nvPr userDrawn="1"/>
        </p:nvPicPr>
        <p:blipFill>
          <a:blip r:embed="rId2"/>
          <a:srcRect/>
          <a:stretch/>
        </p:blipFill>
        <p:spPr>
          <a:xfrm>
            <a:off x="2467" y="0"/>
            <a:ext cx="12189530" cy="6859387"/>
          </a:xfrm>
          <a:prstGeom prst="rect">
            <a:avLst/>
          </a:prstGeom>
        </p:spPr>
      </p:pic>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chemeClr val="bg1"/>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grpSp>
        <p:nvGrpSpPr>
          <p:cNvPr id="6" name="Group 5">
            <a:extLst>
              <a:ext uri="{FF2B5EF4-FFF2-40B4-BE49-F238E27FC236}">
                <a16:creationId xmlns:a16="http://schemas.microsoft.com/office/drawing/2014/main" id="{5CEA7DED-229E-D1A7-08AD-91806C4F7EED}"/>
              </a:ext>
            </a:extLst>
          </p:cNvPr>
          <p:cNvGrpSpPr/>
          <p:nvPr userDrawn="1"/>
        </p:nvGrpSpPr>
        <p:grpSpPr>
          <a:xfrm>
            <a:off x="694700" y="6098749"/>
            <a:ext cx="3659586" cy="500224"/>
            <a:chOff x="694700" y="6098749"/>
            <a:chExt cx="3659586" cy="500224"/>
          </a:xfrm>
        </p:grpSpPr>
        <p:sp>
          <p:nvSpPr>
            <p:cNvPr id="8" name="Rectangle: Rounded Corners 7">
              <a:extLst>
                <a:ext uri="{FF2B5EF4-FFF2-40B4-BE49-F238E27FC236}">
                  <a16:creationId xmlns:a16="http://schemas.microsoft.com/office/drawing/2014/main" id="{E0624423-19CE-2C00-5885-0E5CEA98686F}"/>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UVM_LCOM_CMCE_Horiz W.png">
              <a:extLst>
                <a:ext uri="{FF2B5EF4-FFF2-40B4-BE49-F238E27FC236}">
                  <a16:creationId xmlns:a16="http://schemas.microsoft.com/office/drawing/2014/main" id="{B6AA4E9F-219C-0952-500C-6AA19ED81C13}"/>
                </a:ext>
              </a:extLst>
            </p:cNvPr>
            <p:cNvPicPr>
              <a:picLocks noChangeAspect="1"/>
            </p:cNvPicPr>
            <p:nvPr/>
          </p:nvPicPr>
          <p:blipFill>
            <a:blip r:embed="rId3"/>
            <a:stretch>
              <a:fillRect/>
            </a:stretch>
          </p:blipFill>
          <p:spPr>
            <a:xfrm>
              <a:off x="695011" y="6098749"/>
              <a:ext cx="3659275" cy="413185"/>
            </a:xfrm>
            <a:prstGeom prst="rect">
              <a:avLst/>
            </a:prstGeom>
          </p:spPr>
        </p:pic>
      </p:grpSp>
      <p:pic>
        <p:nvPicPr>
          <p:cNvPr id="13" name="Picture 12" descr="CMeC_Logo_Horizontal_Dark_Background.png">
            <a:extLst>
              <a:ext uri="{FF2B5EF4-FFF2-40B4-BE49-F238E27FC236}">
                <a16:creationId xmlns:a16="http://schemas.microsoft.com/office/drawing/2014/main" id="{1C14739A-857E-27D8-3A91-4457D4A5463C}"/>
              </a:ext>
            </a:extLst>
          </p:cNvPr>
          <p:cNvPicPr>
            <a:picLocks noChangeAspect="1"/>
          </p:cNvPicPr>
          <p:nvPr userDrawn="1"/>
        </p:nvPicPr>
        <p:blipFill>
          <a:blip r:embed="rId4"/>
          <a:stretch>
            <a:fillRect/>
          </a:stretch>
        </p:blipFill>
        <p:spPr>
          <a:xfrm>
            <a:off x="10088563" y="6042595"/>
            <a:ext cx="1579563" cy="456058"/>
          </a:xfrm>
          <a:prstGeom prst="rect">
            <a:avLst/>
          </a:prstGeom>
        </p:spPr>
      </p:pic>
      <p:sp>
        <p:nvSpPr>
          <p:cNvPr id="14" name="Text Placeholder 19">
            <a:extLst>
              <a:ext uri="{FF2B5EF4-FFF2-40B4-BE49-F238E27FC236}">
                <a16:creationId xmlns:a16="http://schemas.microsoft.com/office/drawing/2014/main" id="{7EEF4CE4-8A4B-F302-B73E-CB27C03EE66F}"/>
              </a:ext>
            </a:extLst>
          </p:cNvPr>
          <p:cNvSpPr>
            <a:spLocks noGrp="1"/>
          </p:cNvSpPr>
          <p:nvPr>
            <p:ph type="body" sz="quarter" idx="18" hasCustomPrompt="1"/>
          </p:nvPr>
        </p:nvSpPr>
        <p:spPr>
          <a:xfrm>
            <a:off x="7154215" y="2958346"/>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5" name="Text Placeholder 19">
            <a:extLst>
              <a:ext uri="{FF2B5EF4-FFF2-40B4-BE49-F238E27FC236}">
                <a16:creationId xmlns:a16="http://schemas.microsoft.com/office/drawing/2014/main" id="{F8D42609-9855-C271-197E-B84A911DD0DB}"/>
              </a:ext>
            </a:extLst>
          </p:cNvPr>
          <p:cNvSpPr>
            <a:spLocks noGrp="1"/>
          </p:cNvSpPr>
          <p:nvPr>
            <p:ph type="body" sz="quarter" idx="19" hasCustomPrompt="1"/>
          </p:nvPr>
        </p:nvSpPr>
        <p:spPr>
          <a:xfrm>
            <a:off x="7154215" y="1965523"/>
            <a:ext cx="1688531" cy="961073"/>
          </a:xfrm>
          <a:prstGeom prst="rect">
            <a:avLst/>
          </a:prstGeom>
        </p:spPr>
        <p:txBody>
          <a:bodyPr anchor="b"/>
          <a:lstStyle>
            <a:lvl1pPr marL="0" indent="0" algn="l">
              <a:buNone/>
              <a:defRPr sz="1400" b="0" i="0">
                <a:solidFill>
                  <a:schemeClr val="bg1"/>
                </a:solidFill>
                <a:latin typeface="+mn-lt"/>
              </a:defRPr>
            </a:lvl1pPr>
          </a:lstStyle>
          <a:p>
            <a:pPr lvl="0"/>
            <a:r>
              <a:rPr lang="en-US"/>
              <a:t>Information about the Date.</a:t>
            </a:r>
          </a:p>
        </p:txBody>
      </p:sp>
      <p:sp>
        <p:nvSpPr>
          <p:cNvPr id="18" name="Text Placeholder 19">
            <a:extLst>
              <a:ext uri="{FF2B5EF4-FFF2-40B4-BE49-F238E27FC236}">
                <a16:creationId xmlns:a16="http://schemas.microsoft.com/office/drawing/2014/main" id="{ED7C85FC-FFD5-1CA1-D4E5-8D8A1BC2F9E5}"/>
              </a:ext>
            </a:extLst>
          </p:cNvPr>
          <p:cNvSpPr>
            <a:spLocks noGrp="1"/>
          </p:cNvSpPr>
          <p:nvPr>
            <p:ph type="body" sz="quarter" idx="22" hasCustomPrompt="1"/>
          </p:nvPr>
        </p:nvSpPr>
        <p:spPr>
          <a:xfrm>
            <a:off x="9979595" y="3866169"/>
            <a:ext cx="1688531" cy="393700"/>
          </a:xfrm>
          <a:prstGeom prst="rect">
            <a:avLst/>
          </a:prstGeom>
        </p:spPr>
        <p:txBody>
          <a:bodyPr/>
          <a:lstStyle>
            <a:lvl1pPr marL="0" indent="0" algn="l">
              <a:buNone/>
              <a:defRPr b="1" i="0">
                <a:solidFill>
                  <a:srgbClr val="FFD100"/>
                </a:solidFill>
                <a:latin typeface="+mj-lt"/>
              </a:defRPr>
            </a:lvl1pPr>
          </a:lstStyle>
          <a:p>
            <a:pPr lvl="0"/>
            <a:r>
              <a:rPr lang="en-US"/>
              <a:t>20XX</a:t>
            </a:r>
          </a:p>
        </p:txBody>
      </p:sp>
      <p:sp>
        <p:nvSpPr>
          <p:cNvPr id="19" name="Text Placeholder 19">
            <a:extLst>
              <a:ext uri="{FF2B5EF4-FFF2-40B4-BE49-F238E27FC236}">
                <a16:creationId xmlns:a16="http://schemas.microsoft.com/office/drawing/2014/main" id="{3145C005-9A81-523A-BC2B-5EED24317DA7}"/>
              </a:ext>
            </a:extLst>
          </p:cNvPr>
          <p:cNvSpPr>
            <a:spLocks noGrp="1"/>
          </p:cNvSpPr>
          <p:nvPr>
            <p:ph type="body" sz="quarter" idx="23" hasCustomPrompt="1"/>
          </p:nvPr>
        </p:nvSpPr>
        <p:spPr>
          <a:xfrm>
            <a:off x="9979595" y="4282228"/>
            <a:ext cx="1688531" cy="961073"/>
          </a:xfrm>
          <a:prstGeom prst="rect">
            <a:avLst/>
          </a:prstGeom>
        </p:spPr>
        <p:txBody>
          <a:bodyPr anchor="t"/>
          <a:lstStyle>
            <a:lvl1pPr marL="0" indent="0" algn="l">
              <a:buNone/>
              <a:defRPr sz="1400" b="0" i="0">
                <a:solidFill>
                  <a:schemeClr val="bg1"/>
                </a:solidFill>
                <a:latin typeface="+mn-lt"/>
              </a:defRPr>
            </a:lvl1pPr>
          </a:lstStyle>
          <a:p>
            <a:pPr lvl="0"/>
            <a:r>
              <a:rPr lang="en-US"/>
              <a:t>Information about the Date.</a:t>
            </a:r>
          </a:p>
        </p:txBody>
      </p:sp>
    </p:spTree>
    <p:extLst>
      <p:ext uri="{BB962C8B-B14F-4D97-AF65-F5344CB8AC3E}">
        <p14:creationId xmlns:p14="http://schemas.microsoft.com/office/powerpoint/2010/main" val="34653268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meline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827A3E4-7694-DEBF-0D4B-FB8F62BD8F61}"/>
              </a:ext>
            </a:extLst>
          </p:cNvPr>
          <p:cNvGrpSpPr/>
          <p:nvPr userDrawn="1"/>
        </p:nvGrpSpPr>
        <p:grpSpPr>
          <a:xfrm>
            <a:off x="-3882" y="-1"/>
            <a:ext cx="12187063" cy="6858001"/>
            <a:chOff x="-3882" y="-1"/>
            <a:chExt cx="12187063" cy="6858001"/>
          </a:xfrm>
        </p:grpSpPr>
        <p:sp>
          <p:nvSpPr>
            <p:cNvPr id="15" name="Rectangle 14">
              <a:extLst>
                <a:ext uri="{FF2B5EF4-FFF2-40B4-BE49-F238E27FC236}">
                  <a16:creationId xmlns:a16="http://schemas.microsoft.com/office/drawing/2014/main" id="{2472325D-BBD1-30D3-D1D5-71D197775A83}"/>
                </a:ext>
              </a:extLst>
            </p:cNvPr>
            <p:cNvSpPr/>
            <p:nvPr userDrawn="1"/>
          </p:nvSpPr>
          <p:spPr>
            <a:xfrm>
              <a:off x="-3882" y="-1"/>
              <a:ext cx="12187063" cy="6858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8827CCA8-8DED-635E-1C7E-426E5D64B8A0}"/>
                </a:ext>
              </a:extLst>
            </p:cNvPr>
            <p:cNvPicPr>
              <a:picLocks noChangeAspect="1"/>
            </p:cNvPicPr>
            <p:nvPr userDrawn="1"/>
          </p:nvPicPr>
          <p:blipFill>
            <a:blip r:embed="rId2"/>
            <a:srcRect/>
            <a:stretch/>
          </p:blipFill>
          <p:spPr>
            <a:xfrm>
              <a:off x="-3882" y="1"/>
              <a:ext cx="12187063" cy="6857999"/>
            </a:xfrm>
            <a:prstGeom prst="rect">
              <a:avLst/>
            </a:prstGeom>
          </p:spPr>
        </p:pic>
      </p:grpSp>
      <p:sp>
        <p:nvSpPr>
          <p:cNvPr id="10" name="Title 1">
            <a:extLst>
              <a:ext uri="{FF2B5EF4-FFF2-40B4-BE49-F238E27FC236}">
                <a16:creationId xmlns:a16="http://schemas.microsoft.com/office/drawing/2014/main" id="{82C0F80D-7AAD-AD0E-F103-527D6700BEBA}"/>
              </a:ext>
            </a:extLst>
          </p:cNvPr>
          <p:cNvSpPr>
            <a:spLocks noGrp="1"/>
          </p:cNvSpPr>
          <p:nvPr>
            <p:ph type="title"/>
          </p:nvPr>
        </p:nvSpPr>
        <p:spPr>
          <a:xfrm>
            <a:off x="620430" y="779264"/>
            <a:ext cx="11067002" cy="778075"/>
          </a:xfrm>
          <a:prstGeom prst="rect">
            <a:avLst/>
          </a:prstGeom>
        </p:spPr>
        <p:txBody>
          <a:bodyPr anchor="ctr">
            <a:normAutofit/>
          </a:bodyPr>
          <a:lstStyle>
            <a:lvl1pPr>
              <a:defRPr sz="3600" b="1" i="0">
                <a:solidFill>
                  <a:srgbClr val="154734"/>
                </a:solidFill>
                <a:latin typeface="+mj-lt"/>
              </a:defRPr>
            </a:lvl1pPr>
          </a:lstStyle>
          <a:p>
            <a:endParaRPr lang="en-US"/>
          </a:p>
        </p:txBody>
      </p:sp>
      <p:sp>
        <p:nvSpPr>
          <p:cNvPr id="20" name="Text Placeholder 19">
            <a:extLst>
              <a:ext uri="{FF2B5EF4-FFF2-40B4-BE49-F238E27FC236}">
                <a16:creationId xmlns:a16="http://schemas.microsoft.com/office/drawing/2014/main" id="{8C72F04F-61F8-521E-147B-43994A83DCE7}"/>
              </a:ext>
            </a:extLst>
          </p:cNvPr>
          <p:cNvSpPr>
            <a:spLocks noGrp="1"/>
          </p:cNvSpPr>
          <p:nvPr>
            <p:ph type="body" sz="quarter" idx="10" hasCustomPrompt="1"/>
          </p:nvPr>
        </p:nvSpPr>
        <p:spPr>
          <a:xfrm>
            <a:off x="1716520"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1" name="Text Placeholder 19">
            <a:extLst>
              <a:ext uri="{FF2B5EF4-FFF2-40B4-BE49-F238E27FC236}">
                <a16:creationId xmlns:a16="http://schemas.microsoft.com/office/drawing/2014/main" id="{4F877BB0-D24A-EA2D-EED9-1C05E91F025F}"/>
              </a:ext>
            </a:extLst>
          </p:cNvPr>
          <p:cNvSpPr>
            <a:spLocks noGrp="1"/>
          </p:cNvSpPr>
          <p:nvPr>
            <p:ph type="body" sz="quarter" idx="11" hasCustomPrompt="1"/>
          </p:nvPr>
        </p:nvSpPr>
        <p:spPr>
          <a:xfrm>
            <a:off x="1716520"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3" name="Text Placeholder 19">
            <a:extLst>
              <a:ext uri="{FF2B5EF4-FFF2-40B4-BE49-F238E27FC236}">
                <a16:creationId xmlns:a16="http://schemas.microsoft.com/office/drawing/2014/main" id="{0FB04284-AA97-184F-DFE1-52ACA680ADB6}"/>
              </a:ext>
            </a:extLst>
          </p:cNvPr>
          <p:cNvSpPr>
            <a:spLocks noGrp="1"/>
          </p:cNvSpPr>
          <p:nvPr>
            <p:ph type="body" sz="quarter" idx="12" hasCustomPrompt="1"/>
          </p:nvPr>
        </p:nvSpPr>
        <p:spPr>
          <a:xfrm>
            <a:off x="7481594" y="2958346"/>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4" name="Text Placeholder 19">
            <a:extLst>
              <a:ext uri="{FF2B5EF4-FFF2-40B4-BE49-F238E27FC236}">
                <a16:creationId xmlns:a16="http://schemas.microsoft.com/office/drawing/2014/main" id="{B832DA12-5E88-E056-EAB1-C2D8F8200194}"/>
              </a:ext>
            </a:extLst>
          </p:cNvPr>
          <p:cNvSpPr>
            <a:spLocks noGrp="1"/>
          </p:cNvSpPr>
          <p:nvPr>
            <p:ph type="body" sz="quarter" idx="13" hasCustomPrompt="1"/>
          </p:nvPr>
        </p:nvSpPr>
        <p:spPr>
          <a:xfrm>
            <a:off x="7481594" y="1965523"/>
            <a:ext cx="1688531" cy="961073"/>
          </a:xfrm>
          <a:prstGeom prst="rect">
            <a:avLst/>
          </a:prstGeom>
        </p:spPr>
        <p:txBody>
          <a:bodyPr anchor="b"/>
          <a:lstStyle>
            <a:lvl1pPr marL="0" indent="0" algn="l">
              <a:buNone/>
              <a:defRPr sz="1400" b="0" i="0">
                <a:solidFill>
                  <a:schemeClr val="tx1"/>
                </a:solidFill>
                <a:latin typeface="+mn-lt"/>
              </a:defRPr>
            </a:lvl1pPr>
          </a:lstStyle>
          <a:p>
            <a:pPr lvl="0"/>
            <a:r>
              <a:rPr lang="en-US"/>
              <a:t>Information about the Date.</a:t>
            </a:r>
          </a:p>
        </p:txBody>
      </p:sp>
      <p:sp>
        <p:nvSpPr>
          <p:cNvPr id="25" name="Text Placeholder 19">
            <a:extLst>
              <a:ext uri="{FF2B5EF4-FFF2-40B4-BE49-F238E27FC236}">
                <a16:creationId xmlns:a16="http://schemas.microsoft.com/office/drawing/2014/main" id="{77AFCC41-7E71-5CCA-553E-E5C74A7C148D}"/>
              </a:ext>
            </a:extLst>
          </p:cNvPr>
          <p:cNvSpPr>
            <a:spLocks noGrp="1"/>
          </p:cNvSpPr>
          <p:nvPr>
            <p:ph type="body" sz="quarter" idx="14" hasCustomPrompt="1"/>
          </p:nvPr>
        </p:nvSpPr>
        <p:spPr>
          <a:xfrm>
            <a:off x="4181046"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6" name="Text Placeholder 19">
            <a:extLst>
              <a:ext uri="{FF2B5EF4-FFF2-40B4-BE49-F238E27FC236}">
                <a16:creationId xmlns:a16="http://schemas.microsoft.com/office/drawing/2014/main" id="{D8343A77-DF00-DA14-1954-46C4AB5FF0D0}"/>
              </a:ext>
            </a:extLst>
          </p:cNvPr>
          <p:cNvSpPr>
            <a:spLocks noGrp="1"/>
          </p:cNvSpPr>
          <p:nvPr>
            <p:ph type="body" sz="quarter" idx="15" hasCustomPrompt="1"/>
          </p:nvPr>
        </p:nvSpPr>
        <p:spPr>
          <a:xfrm>
            <a:off x="4181046"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sp>
        <p:nvSpPr>
          <p:cNvPr id="27" name="Text Placeholder 19">
            <a:extLst>
              <a:ext uri="{FF2B5EF4-FFF2-40B4-BE49-F238E27FC236}">
                <a16:creationId xmlns:a16="http://schemas.microsoft.com/office/drawing/2014/main" id="{8411A662-6C0B-32A5-5663-D8337FEAA193}"/>
              </a:ext>
            </a:extLst>
          </p:cNvPr>
          <p:cNvSpPr>
            <a:spLocks noGrp="1"/>
          </p:cNvSpPr>
          <p:nvPr>
            <p:ph type="body" sz="quarter" idx="16" hasCustomPrompt="1"/>
          </p:nvPr>
        </p:nvSpPr>
        <p:spPr>
          <a:xfrm>
            <a:off x="9933545" y="3866169"/>
            <a:ext cx="1688531" cy="393700"/>
          </a:xfrm>
          <a:prstGeom prst="rect">
            <a:avLst/>
          </a:prstGeom>
        </p:spPr>
        <p:txBody>
          <a:bodyPr/>
          <a:lstStyle>
            <a:lvl1pPr marL="0" indent="0" algn="l">
              <a:buNone/>
              <a:defRPr b="1" i="0">
                <a:solidFill>
                  <a:srgbClr val="154734"/>
                </a:solidFill>
                <a:latin typeface="+mj-lt"/>
              </a:defRPr>
            </a:lvl1pPr>
          </a:lstStyle>
          <a:p>
            <a:pPr lvl="0"/>
            <a:r>
              <a:rPr lang="en-US"/>
              <a:t>20XX</a:t>
            </a:r>
          </a:p>
        </p:txBody>
      </p:sp>
      <p:sp>
        <p:nvSpPr>
          <p:cNvPr id="28" name="Text Placeholder 19">
            <a:extLst>
              <a:ext uri="{FF2B5EF4-FFF2-40B4-BE49-F238E27FC236}">
                <a16:creationId xmlns:a16="http://schemas.microsoft.com/office/drawing/2014/main" id="{98E2C73D-F122-AEF6-5574-F631D3CD8B62}"/>
              </a:ext>
            </a:extLst>
          </p:cNvPr>
          <p:cNvSpPr>
            <a:spLocks noGrp="1"/>
          </p:cNvSpPr>
          <p:nvPr>
            <p:ph type="body" sz="quarter" idx="17" hasCustomPrompt="1"/>
          </p:nvPr>
        </p:nvSpPr>
        <p:spPr>
          <a:xfrm>
            <a:off x="9933545" y="4282228"/>
            <a:ext cx="1688531" cy="961073"/>
          </a:xfrm>
          <a:prstGeom prst="rect">
            <a:avLst/>
          </a:prstGeom>
        </p:spPr>
        <p:txBody>
          <a:bodyPr anchor="t"/>
          <a:lstStyle>
            <a:lvl1pPr marL="0" indent="0" algn="l">
              <a:buNone/>
              <a:defRPr sz="1400" b="0" i="0">
                <a:solidFill>
                  <a:schemeClr val="tx1"/>
                </a:solidFill>
                <a:latin typeface="+mn-lt"/>
              </a:defRPr>
            </a:lvl1pPr>
          </a:lstStyle>
          <a:p>
            <a:pPr lvl="0"/>
            <a:r>
              <a:rPr lang="en-US"/>
              <a:t>Information about the Date.</a:t>
            </a:r>
          </a:p>
        </p:txBody>
      </p:sp>
      <p:grpSp>
        <p:nvGrpSpPr>
          <p:cNvPr id="2" name="Group 1">
            <a:extLst>
              <a:ext uri="{FF2B5EF4-FFF2-40B4-BE49-F238E27FC236}">
                <a16:creationId xmlns:a16="http://schemas.microsoft.com/office/drawing/2014/main" id="{A9E46180-D7CC-96D1-DC06-16BAD43E2795}"/>
              </a:ext>
            </a:extLst>
          </p:cNvPr>
          <p:cNvGrpSpPr/>
          <p:nvPr userDrawn="1"/>
        </p:nvGrpSpPr>
        <p:grpSpPr>
          <a:xfrm>
            <a:off x="678264" y="6028486"/>
            <a:ext cx="3872578" cy="610221"/>
            <a:chOff x="678264" y="6028486"/>
            <a:chExt cx="3872578" cy="610221"/>
          </a:xfrm>
        </p:grpSpPr>
        <p:sp>
          <p:nvSpPr>
            <p:cNvPr id="3" name="Rectangle 2">
              <a:extLst>
                <a:ext uri="{FF2B5EF4-FFF2-40B4-BE49-F238E27FC236}">
                  <a16:creationId xmlns:a16="http://schemas.microsoft.com/office/drawing/2014/main" id="{1C78F02C-061B-2E65-B457-B05322D60F7F}"/>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UVM_LCOM_CMCE_Horiz G.png">
              <a:extLst>
                <a:ext uri="{FF2B5EF4-FFF2-40B4-BE49-F238E27FC236}">
                  <a16:creationId xmlns:a16="http://schemas.microsoft.com/office/drawing/2014/main" id="{B279CB54-FA9B-F5AC-9E11-3FF075116D0C}"/>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6" name="Picture 5" descr="CMeC_Logo_Horizontal.png">
            <a:extLst>
              <a:ext uri="{FF2B5EF4-FFF2-40B4-BE49-F238E27FC236}">
                <a16:creationId xmlns:a16="http://schemas.microsoft.com/office/drawing/2014/main" id="{491A6B20-1EC3-E8FA-7E59-03027493D627}"/>
              </a:ext>
            </a:extLst>
          </p:cNvPr>
          <p:cNvPicPr>
            <a:picLocks noChangeAspect="1"/>
          </p:cNvPicPr>
          <p:nvPr userDrawn="1"/>
        </p:nvPicPr>
        <p:blipFill>
          <a:blip r:embed="rId4"/>
          <a:stretch>
            <a:fillRect/>
          </a:stretch>
        </p:blipFill>
        <p:spPr>
          <a:xfrm>
            <a:off x="10088563" y="6058472"/>
            <a:ext cx="1579678" cy="432242"/>
          </a:xfrm>
          <a:prstGeom prst="rect">
            <a:avLst/>
          </a:prstGeom>
        </p:spPr>
      </p:pic>
    </p:spTree>
    <p:extLst>
      <p:ext uri="{BB962C8B-B14F-4D97-AF65-F5344CB8AC3E}">
        <p14:creationId xmlns:p14="http://schemas.microsoft.com/office/powerpoint/2010/main" val="26484224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sp>
        <p:nvSpPr>
          <p:cNvPr id="5" name="Picture Placeholder 7">
            <a:extLst>
              <a:ext uri="{FF2B5EF4-FFF2-40B4-BE49-F238E27FC236}">
                <a16:creationId xmlns:a16="http://schemas.microsoft.com/office/drawing/2014/main" id="{11786384-4B8B-AE93-F7AC-32BBFD45C5B4}"/>
              </a:ext>
            </a:extLst>
          </p:cNvPr>
          <p:cNvSpPr>
            <a:spLocks noGrp="1"/>
          </p:cNvSpPr>
          <p:nvPr>
            <p:ph type="pic" sz="quarter" idx="14" hasCustomPrompt="1"/>
          </p:nvPr>
        </p:nvSpPr>
        <p:spPr>
          <a:xfrm>
            <a:off x="1" y="171450"/>
            <a:ext cx="12192000" cy="6686550"/>
          </a:xfrm>
          <a:prstGeom prst="rect">
            <a:avLst/>
          </a:prstGeom>
          <a:solidFill>
            <a:schemeClr val="bg2">
              <a:lumMod val="90000"/>
            </a:schemeClr>
          </a:solidFill>
        </p:spPr>
        <p:txBody>
          <a:bodyPr anchor="ctr"/>
          <a:lstStyle>
            <a:lvl1pPr marL="0" indent="0" algn="ctr">
              <a:buNone/>
              <a:defRPr/>
            </a:lvl1pPr>
          </a:lstStyle>
          <a:p>
            <a:r>
              <a:rPr lang="en-US"/>
              <a:t>Insert Picture</a:t>
            </a:r>
          </a:p>
        </p:txBody>
      </p:sp>
      <p:sp>
        <p:nvSpPr>
          <p:cNvPr id="6" name="Rectangle 5">
            <a:extLst>
              <a:ext uri="{FF2B5EF4-FFF2-40B4-BE49-F238E27FC236}">
                <a16:creationId xmlns:a16="http://schemas.microsoft.com/office/drawing/2014/main" id="{2BB4F7FB-4DAB-FCA4-A1CD-8C932883575E}"/>
              </a:ext>
            </a:extLst>
          </p:cNvPr>
          <p:cNvSpPr/>
          <p:nvPr userDrawn="1"/>
        </p:nvSpPr>
        <p:spPr>
          <a:xfrm>
            <a:off x="0" y="5440681"/>
            <a:ext cx="12192000" cy="1417319"/>
          </a:xfrm>
          <a:prstGeom prst="rect">
            <a:avLst/>
          </a:prstGeom>
          <a:gradFill flip="none" rotWithShape="1">
            <a:gsLst>
              <a:gs pos="100000">
                <a:schemeClr val="tx1">
                  <a:lumMod val="66285"/>
                  <a:lumOff val="33715"/>
                </a:schemeClr>
              </a:gs>
              <a:gs pos="0">
                <a:schemeClr val="tx1">
                  <a:alpha val="0"/>
                  <a:lumMod val="36495"/>
                  <a:lumOff val="63505"/>
                </a:schemeClr>
              </a:gs>
            </a:gsLst>
            <a:lin ang="5400000" scaled="1"/>
            <a:tileRect/>
          </a:gradFill>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059794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576C1B2-0DA1-F5D2-6204-9E685D770001}"/>
              </a:ext>
            </a:extLst>
          </p:cNvPr>
          <p:cNvSpPr txBox="1">
            <a:spLocks/>
          </p:cNvSpPr>
          <p:nvPr userDrawn="1"/>
        </p:nvSpPr>
        <p:spPr>
          <a:xfrm>
            <a:off x="502592" y="1122363"/>
            <a:ext cx="8614904" cy="2387600"/>
          </a:xfrm>
          <a:prstGeom prst="rect">
            <a:avLst/>
          </a:prstGeom>
        </p:spPr>
        <p:txBody>
          <a:bodyPr anchor="b"/>
          <a:lstStyle>
            <a:lvl1pPr algn="l" defTabSz="914400" rtl="0" eaLnBrk="1" latinLnBrk="0" hangingPunct="1">
              <a:lnSpc>
                <a:spcPct val="90000"/>
              </a:lnSpc>
              <a:spcBef>
                <a:spcPct val="0"/>
              </a:spcBef>
              <a:buNone/>
              <a:defRPr sz="6000" b="1" kern="1200">
                <a:solidFill>
                  <a:schemeClr val="bg1"/>
                </a:solidFill>
                <a:latin typeface="Times New Roman" panose="02020603050405020304" pitchFamily="18" charset="0"/>
                <a:ea typeface="+mj-ea"/>
                <a:cs typeface="Times New Roman" panose="02020603050405020304" pitchFamily="18" charset="0"/>
              </a:defRPr>
            </a:lvl1pPr>
          </a:lstStyle>
          <a:p>
            <a:r>
              <a:rPr lang="en-US"/>
              <a:t>University of</a:t>
            </a:r>
            <a:br>
              <a:rPr lang="en-US"/>
            </a:br>
            <a:r>
              <a:rPr lang="en-US"/>
              <a:t>Vermont</a:t>
            </a:r>
          </a:p>
        </p:txBody>
      </p:sp>
      <p:sp>
        <p:nvSpPr>
          <p:cNvPr id="5" name="Subtitle 2">
            <a:extLst>
              <a:ext uri="{FF2B5EF4-FFF2-40B4-BE49-F238E27FC236}">
                <a16:creationId xmlns:a16="http://schemas.microsoft.com/office/drawing/2014/main" id="{A816F94E-748B-7D45-D414-4BE2D60D31AF}"/>
              </a:ext>
            </a:extLst>
          </p:cNvPr>
          <p:cNvSpPr txBox="1">
            <a:spLocks/>
          </p:cNvSpPr>
          <p:nvPr userDrawn="1"/>
        </p:nvSpPr>
        <p:spPr>
          <a:xfrm>
            <a:off x="502592" y="3602038"/>
            <a:ext cx="8614904" cy="1655762"/>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bg1"/>
                </a:solidFill>
                <a:latin typeface="Century Gothic" panose="020B0502020202020204" pitchFamily="34" charset="0"/>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2022 </a:t>
            </a:r>
            <a:r>
              <a:rPr lang="en-US" err="1"/>
              <a:t>Powerpoint</a:t>
            </a:r>
            <a:r>
              <a:rPr lang="en-US"/>
              <a:t> Template</a:t>
            </a:r>
          </a:p>
        </p:txBody>
      </p:sp>
      <p:pic>
        <p:nvPicPr>
          <p:cNvPr id="3" name="Picture 2">
            <a:extLst>
              <a:ext uri="{FF2B5EF4-FFF2-40B4-BE49-F238E27FC236}">
                <a16:creationId xmlns:a16="http://schemas.microsoft.com/office/drawing/2014/main" id="{B979A093-937E-26ED-13F7-AEC9DD394A04}"/>
              </a:ext>
            </a:extLst>
          </p:cNvPr>
          <p:cNvPicPr>
            <a:picLocks noChangeAspect="1"/>
          </p:cNvPicPr>
          <p:nvPr userDrawn="1"/>
        </p:nvPicPr>
        <p:blipFill>
          <a:blip r:embed="rId28"/>
          <a:srcRect/>
          <a:stretch/>
        </p:blipFill>
        <p:spPr>
          <a:xfrm>
            <a:off x="2467" y="0"/>
            <a:ext cx="12187065" cy="6858000"/>
          </a:xfrm>
          <a:prstGeom prst="rect">
            <a:avLst/>
          </a:prstGeom>
        </p:spPr>
      </p:pic>
    </p:spTree>
    <p:extLst>
      <p:ext uri="{BB962C8B-B14F-4D97-AF65-F5344CB8AC3E}">
        <p14:creationId xmlns:p14="http://schemas.microsoft.com/office/powerpoint/2010/main" val="2407056672"/>
      </p:ext>
    </p:extLst>
  </p:cSld>
  <p:clrMap bg1="lt1" tx1="dk1" bg2="lt2" tx2="dk2" accent1="accent1" accent2="accent2" accent3="accent3" accent4="accent4" accent5="accent5" accent6="accent6" hlink="hlink" folHlink="folHlink"/>
  <p:sldLayoutIdLst>
    <p:sldLayoutId id="2147483715" r:id="rId1"/>
    <p:sldLayoutId id="2147483712" r:id="rId2"/>
    <p:sldLayoutId id="2147483684" r:id="rId3"/>
    <p:sldLayoutId id="2147483714" r:id="rId4"/>
    <p:sldLayoutId id="2147483717" r:id="rId5"/>
    <p:sldLayoutId id="2147483649" r:id="rId6"/>
    <p:sldLayoutId id="2147483718" r:id="rId7"/>
    <p:sldLayoutId id="2147483735" r:id="rId8"/>
    <p:sldLayoutId id="2147483700" r:id="rId9"/>
    <p:sldLayoutId id="2147483736" r:id="rId10"/>
    <p:sldLayoutId id="2147483719" r:id="rId11"/>
    <p:sldLayoutId id="2147483737" r:id="rId12"/>
    <p:sldLayoutId id="2147483720" r:id="rId13"/>
    <p:sldLayoutId id="2147483721" r:id="rId14"/>
    <p:sldLayoutId id="2147483733" r:id="rId15"/>
    <p:sldLayoutId id="2147483723" r:id="rId16"/>
    <p:sldLayoutId id="2147483732" r:id="rId17"/>
    <p:sldLayoutId id="2147483722" r:id="rId18"/>
    <p:sldLayoutId id="2147483734" r:id="rId19"/>
    <p:sldLayoutId id="2147483726" r:id="rId20"/>
    <p:sldLayoutId id="2147483731" r:id="rId21"/>
    <p:sldLayoutId id="2147483698" r:id="rId22"/>
    <p:sldLayoutId id="2147483730" r:id="rId23"/>
    <p:sldLayoutId id="2147483728" r:id="rId24"/>
    <p:sldLayoutId id="2147483729" r:id="rId25"/>
    <p:sldLayoutId id="2147483727" r:id="rId26"/>
  </p:sldLayoutIdLst>
  <p:txStyles>
    <p:titleStyle>
      <a:lvl1pPr algn="l" defTabSz="914400" rtl="0" eaLnBrk="1" latinLnBrk="0" hangingPunct="1">
        <a:lnSpc>
          <a:spcPct val="90000"/>
        </a:lnSpc>
        <a:spcBef>
          <a:spcPct val="0"/>
        </a:spcBef>
        <a:buNone/>
        <a:defRPr sz="4400" b="1" kern="1200">
          <a:solidFill>
            <a:schemeClr val="bg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Century Gothic" panose="020B0502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Century Gothic" panose="020B0502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Century Gothic" panose="020B0502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hyperlink" Target="https://vtclimate.org/"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3.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Layout" Target="../slideLayouts/slideLayout23.xml"/><Relationship Id="rId5" Type="http://schemas.openxmlformats.org/officeDocument/2006/relationships/image" Target="../media/image1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19.jpe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hart" Target="../charts/chart1.xml"/><Relationship Id="rId1" Type="http://schemas.openxmlformats.org/officeDocument/2006/relationships/slideLayout" Target="../slideLayouts/slideLayout23.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3" Type="http://schemas.openxmlformats.org/officeDocument/2006/relationships/image" Target="https://npr.brightspotcdn.com/dims4/default/c9a6d1b/2147483647/strip/true/crop/4032x3024+0+0/resize/880x660!/quality/90/?url=http%3A%2F%2Fnpr-brightspot.s3.amazonaws.com%2F8e%2Fea%2Ff33655cc4e689246aa40a4f7e5b1%2Fimg-4752.JPG" TargetMode="External"/><Relationship Id="rId2" Type="http://schemas.openxmlformats.org/officeDocument/2006/relationships/image" Target="../media/image20.jpeg"/><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3" Type="http://schemas.openxmlformats.org/officeDocument/2006/relationships/image" Target="https://npr.brightspotcdn.com/dims4/default/1c38630/2147483647/strip/true/crop/2112x1582+0+0/resize/880x659!/quality/90/?url=http%3A%2F%2Fnpr-brightspot.s3.amazonaws.com%2F4b%2Fcf%2Fa3dd40994741be668017558ffa32%2Ffairfax-hydro-dam-flooding-uvm-courtesy-20230711.jpg" TargetMode="External"/><Relationship Id="rId2" Type="http://schemas.openxmlformats.org/officeDocument/2006/relationships/image" Target="../media/image21.jpe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5" Type="http://schemas.openxmlformats.org/officeDocument/2006/relationships/image" Target="https://npr.brightspotcdn.com/dims4/default/1cc6702/2147483647/strip/true/crop/6000x4000+0+0/resize/880x587!/quality/90/?url=http%3A%2F%2Fnpr-brightspot.s3.amazonaws.com%2F0a%2Fd5%2F9c37384746328c6386c46c88ccc2%2Fsutton-hollow-road-flooding-vermontpublic-stevenson-20250711.jpg" TargetMode="External"/><Relationship Id="rId4" Type="http://schemas.openxmlformats.org/officeDocument/2006/relationships/image" Target="../media/image28.jpe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30.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5" Type="http://schemas.openxmlformats.org/officeDocument/2006/relationships/image" Target="../media/image32.jpeg"/><Relationship Id="rId4" Type="http://schemas.openxmlformats.org/officeDocument/2006/relationships/image" Target="../media/image31.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3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chart" Target="../charts/char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3.xml"/><Relationship Id="rId4" Type="http://schemas.openxmlformats.org/officeDocument/2006/relationships/image" Target="../media/image34.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2.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6.png"/><Relationship Id="rId1" Type="http://schemas.openxmlformats.org/officeDocument/2006/relationships/slideLayout" Target="../slideLayouts/slideLayout23.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0CB78-58A7-C663-471C-56F096780401}"/>
              </a:ext>
            </a:extLst>
          </p:cNvPr>
          <p:cNvSpPr>
            <a:spLocks noGrp="1"/>
          </p:cNvSpPr>
          <p:nvPr>
            <p:ph type="ctrTitle"/>
          </p:nvPr>
        </p:nvSpPr>
        <p:spPr/>
        <p:txBody>
          <a:bodyPr/>
          <a:lstStyle/>
          <a:p>
            <a:r>
              <a:rPr lang="en-US">
                <a:latin typeface="+mj-lt"/>
              </a:rPr>
              <a:t>Water Resources	</a:t>
            </a:r>
          </a:p>
        </p:txBody>
      </p:sp>
      <p:sp>
        <p:nvSpPr>
          <p:cNvPr id="3" name="Subtitle 2">
            <a:extLst>
              <a:ext uri="{FF2B5EF4-FFF2-40B4-BE49-F238E27FC236}">
                <a16:creationId xmlns:a16="http://schemas.microsoft.com/office/drawing/2014/main" id="{39509F87-5DB0-F2FA-A4EB-071DDF88D0EF}"/>
              </a:ext>
            </a:extLst>
          </p:cNvPr>
          <p:cNvSpPr>
            <a:spLocks noGrp="1"/>
          </p:cNvSpPr>
          <p:nvPr>
            <p:ph type="subTitle" idx="1"/>
          </p:nvPr>
        </p:nvSpPr>
        <p:spPr>
          <a:xfrm>
            <a:off x="550606" y="3429000"/>
            <a:ext cx="8566890" cy="1655762"/>
          </a:xfrm>
        </p:spPr>
        <p:txBody>
          <a:bodyPr>
            <a:normAutofit/>
          </a:bodyPr>
          <a:lstStyle/>
          <a:p>
            <a:r>
              <a:rPr lang="en-US" b="1">
                <a:latin typeface="+mn-lt"/>
              </a:rPr>
              <a:t>Madeline Winer</a:t>
            </a:r>
            <a:r>
              <a:rPr lang="en-US" b="1" baseline="30000">
                <a:latin typeface="+mn-lt"/>
              </a:rPr>
              <a:t>1,2</a:t>
            </a:r>
            <a:r>
              <a:rPr lang="en-US" b="1">
                <a:latin typeface="+mn-lt"/>
              </a:rPr>
              <a:t>, Rae </a:t>
            </a:r>
            <a:r>
              <a:rPr lang="en-US"/>
              <a:t>Taylor-Burns</a:t>
            </a:r>
            <a:r>
              <a:rPr lang="en-US" b="1" baseline="30000">
                <a:latin typeface="+mn-lt"/>
              </a:rPr>
              <a:t>2,3</a:t>
            </a:r>
            <a:r>
              <a:rPr lang="en-US" b="1">
                <a:latin typeface="+mn-lt"/>
              </a:rPr>
              <a:t>, Henry L. Motes</a:t>
            </a:r>
            <a:r>
              <a:rPr lang="en-US" baseline="30000"/>
              <a:t>1</a:t>
            </a:r>
            <a:endParaRPr lang="en-US" b="1" baseline="30000">
              <a:latin typeface="+mn-lt"/>
            </a:endParaRPr>
          </a:p>
          <a:p>
            <a:pPr fontAlgn="base"/>
            <a:r>
              <a:rPr lang="en-US" sz="1400" baseline="30000"/>
              <a:t>1</a:t>
            </a:r>
            <a:r>
              <a:rPr lang="en-US" sz="1400"/>
              <a:t>Rubenstein School of Environment &amp; Natural Resources, </a:t>
            </a:r>
            <a:r>
              <a:rPr lang="en-US" sz="1400" baseline="30000"/>
              <a:t>2</a:t>
            </a:r>
            <a:r>
              <a:rPr lang="en-US" sz="1400"/>
              <a:t>Gund Institute for Environment, </a:t>
            </a:r>
            <a:r>
              <a:rPr lang="en-US" sz="1400" baseline="30000"/>
              <a:t>3</a:t>
            </a:r>
            <a:r>
              <a:rPr lang="en-US" sz="1400"/>
              <a:t>University of California Santa Cruz</a:t>
            </a:r>
            <a:endParaRPr lang="en-US" sz="1400" b="0"/>
          </a:p>
        </p:txBody>
      </p:sp>
      <p:grpSp>
        <p:nvGrpSpPr>
          <p:cNvPr id="9" name="Group 8">
            <a:extLst>
              <a:ext uri="{FF2B5EF4-FFF2-40B4-BE49-F238E27FC236}">
                <a16:creationId xmlns:a16="http://schemas.microsoft.com/office/drawing/2014/main" id="{65DD64C5-F4CB-DA2B-3A1E-19A6E781B93F}"/>
              </a:ext>
            </a:extLst>
          </p:cNvPr>
          <p:cNvGrpSpPr/>
          <p:nvPr/>
        </p:nvGrpSpPr>
        <p:grpSpPr>
          <a:xfrm>
            <a:off x="694700" y="6098749"/>
            <a:ext cx="3659586" cy="500224"/>
            <a:chOff x="694700" y="6098749"/>
            <a:chExt cx="3659586" cy="500224"/>
          </a:xfrm>
        </p:grpSpPr>
        <p:sp>
          <p:nvSpPr>
            <p:cNvPr id="6" name="Rectangle: Rounded Corners 5">
              <a:extLst>
                <a:ext uri="{FF2B5EF4-FFF2-40B4-BE49-F238E27FC236}">
                  <a16:creationId xmlns:a16="http://schemas.microsoft.com/office/drawing/2014/main" id="{9E29D295-8FDA-A17D-826B-30D38892421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UVM_LCOM_CMCE_Horiz W.png">
              <a:extLst>
                <a:ext uri="{FF2B5EF4-FFF2-40B4-BE49-F238E27FC236}">
                  <a16:creationId xmlns:a16="http://schemas.microsoft.com/office/drawing/2014/main" id="{829CAD50-2B5F-D301-57E0-14425BE24FD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5" name="Picture 4" descr="CMeC_Logo_Horizontal_Dark_Background.png">
            <a:extLst>
              <a:ext uri="{FF2B5EF4-FFF2-40B4-BE49-F238E27FC236}">
                <a16:creationId xmlns:a16="http://schemas.microsoft.com/office/drawing/2014/main" id="{E91C6FC5-5DEE-964F-C8AF-CA0EBDEA2992}"/>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4" name="Subtitle 2">
            <a:extLst>
              <a:ext uri="{FF2B5EF4-FFF2-40B4-BE49-F238E27FC236}">
                <a16:creationId xmlns:a16="http://schemas.microsoft.com/office/drawing/2014/main" id="{134C9C11-E6B2-5B44-26B8-190736CDD404}"/>
              </a:ext>
            </a:extLst>
          </p:cNvPr>
          <p:cNvSpPr txBox="1">
            <a:spLocks/>
          </p:cNvSpPr>
          <p:nvPr/>
        </p:nvSpPr>
        <p:spPr>
          <a:xfrm>
            <a:off x="523874" y="4417996"/>
            <a:ext cx="8566890" cy="1317641"/>
          </a:xfrm>
          <a:prstGeom prst="rect">
            <a:avLst/>
          </a:prstGeom>
        </p:spPr>
        <p:txBody>
          <a:bodyPr>
            <a:normAutofit/>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bg1"/>
                </a:solidFill>
                <a:latin typeface="+mn-lt"/>
                <a:ea typeface="+mn-ea"/>
                <a:cs typeface="Poppins Medium" pitchFamily="2" charset="77"/>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bg1"/>
                </a:solidFill>
                <a:latin typeface="Century Gothic" panose="020B0502020202020204" pitchFamily="34"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bg1"/>
                </a:solidFill>
                <a:latin typeface="Century Gothic" panose="020B0502020202020204" pitchFamily="34" charset="0"/>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bg1"/>
                </a:solidFill>
                <a:latin typeface="Century Gothic" panose="020B0502020202020204" pitchFamily="34" charset="0"/>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900"/>
              <a:t>Recommended citation for chapter</a:t>
            </a:r>
          </a:p>
          <a:p>
            <a:r>
              <a:rPr lang="en-US" sz="1400"/>
              <a:t>Winer, M., Taylor-Burns, R., Motes, H. L, Turner, H.C. 2026. Chapter 4: Water Resources In Galford, G.L., </a:t>
            </a:r>
            <a:r>
              <a:rPr lang="en-US" sz="1400" err="1"/>
              <a:t>Balerna</a:t>
            </a:r>
            <a:r>
              <a:rPr lang="en-US" sz="1400"/>
              <a:t>, J.A., Turner H.C., </a:t>
            </a:r>
            <a:r>
              <a:rPr lang="en-US" sz="1400" err="1"/>
              <a:t>Sardonis</a:t>
            </a:r>
            <a:r>
              <a:rPr lang="en-US" sz="1400"/>
              <a:t>, A., Peplinski, H. (Eds), The Vermont Climate Assessment 2025. Burlington, Vermont: Climate Measurements Center of Excellence, Gund Institute for Environment at the University of Vermont. DOI: 10.5281/zenodo.20272849. Accessed online at </a:t>
            </a:r>
            <a:r>
              <a:rPr lang="en-US" sz="1400" u="sng">
                <a:hlinkClick r:id="rId4"/>
              </a:rPr>
              <a:t>https://vtclimate.org</a:t>
            </a:r>
            <a:r>
              <a:rPr lang="en-US" sz="1400"/>
              <a:t>.</a:t>
            </a:r>
          </a:p>
        </p:txBody>
      </p:sp>
    </p:spTree>
    <p:extLst>
      <p:ext uri="{BB962C8B-B14F-4D97-AF65-F5344CB8AC3E}">
        <p14:creationId xmlns:p14="http://schemas.microsoft.com/office/powerpoint/2010/main" val="31150760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ADD52DB-6667-88B4-0765-C9F70796D7BD}"/>
              </a:ext>
            </a:extLst>
          </p:cNvPr>
          <p:cNvSpPr>
            <a:spLocks noGrp="1"/>
          </p:cNvSpPr>
          <p:nvPr>
            <p:ph type="ctrTitle"/>
          </p:nvPr>
        </p:nvSpPr>
        <p:spPr/>
        <p:txBody>
          <a:bodyPr lIns="91440" tIns="45720" rIns="91440" bIns="45720" anchor="b"/>
          <a:lstStyle/>
          <a:p>
            <a:r>
              <a:rPr lang="en-US"/>
              <a:t>Section 4.2 - Background</a:t>
            </a:r>
          </a:p>
        </p:txBody>
      </p:sp>
      <p:grpSp>
        <p:nvGrpSpPr>
          <p:cNvPr id="7" name="Group 6">
            <a:extLst>
              <a:ext uri="{FF2B5EF4-FFF2-40B4-BE49-F238E27FC236}">
                <a16:creationId xmlns:a16="http://schemas.microsoft.com/office/drawing/2014/main" id="{D6E43799-6D1D-875F-5D52-2019764973FB}"/>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5657E55E-7514-DC56-8F47-DE7A59805FD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39E38B8-6DD6-B2C7-925D-3D99F225AF3C}"/>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EBB369CF-7D36-2134-2CF5-E84094ECCECC}"/>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1477357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6E290A-4FBE-9371-F54C-966261BEB7D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8DD7C77-77E0-F6F5-E1E3-94504F9B7FFC}"/>
              </a:ext>
            </a:extLst>
          </p:cNvPr>
          <p:cNvSpPr>
            <a:spLocks noGrp="1" noRot="1" noMove="1" noResize="1" noEditPoints="1" noAdjustHandles="1" noChangeArrowheads="1" noChangeShapeType="1"/>
          </p:cNvSpPr>
          <p:nvPr>
            <p:ph type="title"/>
          </p:nvPr>
        </p:nvSpPr>
        <p:spPr/>
        <p:txBody>
          <a:bodyPr>
            <a:normAutofit/>
          </a:bodyPr>
          <a:lstStyle/>
          <a:p>
            <a:r>
              <a:rPr lang="en-US"/>
              <a:t>Figure 4-1</a:t>
            </a:r>
          </a:p>
        </p:txBody>
      </p:sp>
      <p:grpSp>
        <p:nvGrpSpPr>
          <p:cNvPr id="7" name="Group 6">
            <a:extLst>
              <a:ext uri="{FF2B5EF4-FFF2-40B4-BE49-F238E27FC236}">
                <a16:creationId xmlns:a16="http://schemas.microsoft.com/office/drawing/2014/main" id="{686D67DD-F2E9-5B2C-3892-E39CEE86486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4BD61BB4-AE0C-855D-55D6-5276D7194815}"/>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3F662A18-5FFC-BBC5-4A77-7A7A8C2F9B25}"/>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4168DAAB-0009-2E4A-37CD-A6FEDD49CC1F}"/>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10" name="TextBox 9">
            <a:extLst>
              <a:ext uri="{FF2B5EF4-FFF2-40B4-BE49-F238E27FC236}">
                <a16:creationId xmlns:a16="http://schemas.microsoft.com/office/drawing/2014/main" id="{248A24A9-8DA3-97CD-E9FA-6340F5CE07B8}"/>
              </a:ext>
            </a:extLst>
          </p:cNvPr>
          <p:cNvSpPr txBox="1"/>
          <p:nvPr/>
        </p:nvSpPr>
        <p:spPr>
          <a:xfrm>
            <a:off x="620430" y="1536077"/>
            <a:ext cx="5327072" cy="3785845"/>
          </a:xfrm>
          <a:prstGeom prst="rect">
            <a:avLst/>
          </a:prstGeom>
          <a:noFill/>
        </p:spPr>
        <p:txBody>
          <a:bodyPr wrap="square" lIns="91440" tIns="45720" rIns="91440" bIns="45720" anchor="t">
            <a:spAutoFit/>
          </a:bodyPr>
          <a:lstStyle/>
          <a:p>
            <a:pPr marL="0" marR="0">
              <a:lnSpc>
                <a:spcPct val="114999"/>
              </a:lnSpc>
              <a:spcAft>
                <a:spcPts val="1000"/>
              </a:spcAft>
              <a:buNone/>
            </a:pPr>
            <a:r>
              <a:rPr lang="en-US" sz="2400" b="1" i="1">
                <a:solidFill>
                  <a:srgbClr val="154734"/>
                </a:solidFill>
                <a:effectLst/>
                <a:latin typeface="Aptos"/>
                <a:ea typeface="Times New Roman" panose="02020603050405020304" pitchFamily="18" charset="0"/>
                <a:cs typeface="Times New Roman"/>
              </a:rPr>
              <a:t>Vermont climate divisions (western, northeastern, southeastern) overlaid on the four major drainage basins (Connecticut River, Hudson River, Lake Champlain, Lake Memphremagog)</a:t>
            </a:r>
            <a:endParaRPr lang="en-US" sz="2400" b="1" i="1">
              <a:cs typeface="Times New Roman"/>
            </a:endParaRPr>
          </a:p>
          <a:p>
            <a:pPr marL="0" marR="0">
              <a:lnSpc>
                <a:spcPct val="115000"/>
              </a:lnSpc>
              <a:spcBef>
                <a:spcPts val="600"/>
              </a:spcBef>
              <a:spcAft>
                <a:spcPts val="600"/>
              </a:spcAft>
              <a:buNone/>
            </a:pPr>
            <a:r>
              <a:rPr lang="en-US">
                <a:solidFill>
                  <a:srgbClr val="595959"/>
                </a:solidFill>
                <a:effectLst/>
                <a:latin typeface="Aptos" panose="020B0004020202020204" pitchFamily="34" charset="0"/>
                <a:ea typeface="Times New Roman" panose="02020603050405020304" pitchFamily="18" charset="0"/>
                <a:cs typeface="Times New Roman" panose="02020603050405020304" pitchFamily="18" charset="0"/>
              </a:rPr>
              <a:t>Source: National Hydrography Dataset (2023) and NOAA’s National Center for Environmental Information Climate Region Dataset (2026)</a:t>
            </a:r>
          </a:p>
        </p:txBody>
      </p:sp>
      <p:pic>
        <p:nvPicPr>
          <p:cNvPr id="2" name="drawing" descr="Map of Vermont showing major drainage basins with color-coded regions for Connecticut River (dark blue), Hudson River (light green), Lake Champlain (blue), and Lake Memphremagog (purple). Climate division borders are marked with dashed lines, dividing the state into Western, Northeastern, and Southeastern zones, with a scale bar indicating 20 miles.">
            <a:extLst>
              <a:ext uri="{FF2B5EF4-FFF2-40B4-BE49-F238E27FC236}">
                <a16:creationId xmlns:a16="http://schemas.microsoft.com/office/drawing/2014/main" id="{89EAD1CD-CDD2-15BC-F1AF-E8513CDC63A8}"/>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947502" y="337862"/>
            <a:ext cx="4121517" cy="6182276"/>
          </a:xfrm>
          <a:prstGeom prst="rect">
            <a:avLst/>
          </a:prstGeom>
        </p:spPr>
      </p:pic>
    </p:spTree>
    <p:extLst>
      <p:ext uri="{BB962C8B-B14F-4D97-AF65-F5344CB8AC3E}">
        <p14:creationId xmlns:p14="http://schemas.microsoft.com/office/powerpoint/2010/main" val="3235589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40678B-DE10-E0B0-C359-E8B4CCB8B448}"/>
              </a:ext>
            </a:extLst>
          </p:cNvPr>
          <p:cNvSpPr>
            <a:spLocks noGrp="1" noRot="1" noMove="1" noResize="1" noEditPoints="1" noAdjustHandles="1" noChangeArrowheads="1" noChangeShapeType="1"/>
          </p:cNvSpPr>
          <p:nvPr>
            <p:ph type="title"/>
          </p:nvPr>
        </p:nvSpPr>
        <p:spPr/>
        <p:txBody>
          <a:bodyPr/>
          <a:lstStyle/>
          <a:p>
            <a:r>
              <a:rPr lang="en-US"/>
              <a:t>Figure 4-2</a:t>
            </a:r>
          </a:p>
        </p:txBody>
      </p:sp>
      <p:grpSp>
        <p:nvGrpSpPr>
          <p:cNvPr id="7" name="Group 6">
            <a:extLst>
              <a:ext uri="{FF2B5EF4-FFF2-40B4-BE49-F238E27FC236}">
                <a16:creationId xmlns:a16="http://schemas.microsoft.com/office/drawing/2014/main" id="{9BF45929-21FE-F215-FDF1-3C3F6E47DEB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C0C8BA7B-7E25-0244-4370-EE9BC2D33288}"/>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3F4B638A-1510-41A5-FF0A-8E398A805C5B}"/>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CD57A68E-34BF-1C80-2FFF-0C5030AE99CC}"/>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4" name="Picture 3" descr="Illustrated diagram of the water cycle with profile of the land including above and below ground water movement feeding water to a lake. Clouds produce precipitation as snow or rain. If precipitation falls as snow, then it will eventually melt and contribute to a river as runoff. If precipitation falls as rain, then it will enter a river as runoff, including urban, wastewater, and agricultural runoff. Below the surface, water can be added to groundwater via groundwater recharge and water can be added to surface waters and lakes as groundwater discharge. Once the water reaches a lake, it can eventually evaporate and close the cycle where it can return as precipitation. ">
            <a:extLst>
              <a:ext uri="{FF2B5EF4-FFF2-40B4-BE49-F238E27FC236}">
                <a16:creationId xmlns:a16="http://schemas.microsoft.com/office/drawing/2014/main" id="{91B40D35-2C26-C801-588A-751143C22329}"/>
              </a:ext>
            </a:extLst>
          </p:cNvPr>
          <p:cNvPicPr>
            <a:picLocks noChangeAspect="1"/>
          </p:cNvPicPr>
          <p:nvPr/>
        </p:nvPicPr>
        <p:blipFill rotWithShape="1">
          <a:blip r:embed="rId4">
            <a:extLst>
              <a:ext uri="{28A0092B-C50C-407E-A947-70E740481C1C}">
                <a14:useLocalDpi xmlns:a14="http://schemas.microsoft.com/office/drawing/2010/main" val="0"/>
              </a:ext>
            </a:extLst>
          </a:blip>
          <a:srcRect l="6897" r="8042"/>
          <a:stretch>
            <a:fillRect/>
          </a:stretch>
        </p:blipFill>
        <p:spPr bwMode="auto">
          <a:xfrm>
            <a:off x="4354286" y="891831"/>
            <a:ext cx="7515943" cy="4970069"/>
          </a:xfrm>
          <a:prstGeom prst="rect">
            <a:avLst/>
          </a:prstGeom>
          <a:ln>
            <a:noFill/>
          </a:ln>
          <a:extLst>
            <a:ext uri="{53640926-AAD7-44D8-BBD7-CCE9431645EC}">
              <a14:shadowObscured xmlns:a14="http://schemas.microsoft.com/office/drawing/2010/main"/>
            </a:ext>
          </a:extLst>
        </p:spPr>
      </p:pic>
      <p:sp>
        <p:nvSpPr>
          <p:cNvPr id="10" name="TextBox 9">
            <a:extLst>
              <a:ext uri="{FF2B5EF4-FFF2-40B4-BE49-F238E27FC236}">
                <a16:creationId xmlns:a16="http://schemas.microsoft.com/office/drawing/2014/main" id="{FE24A7B1-E808-E6BD-9E2D-E6099D21B6AD}"/>
              </a:ext>
            </a:extLst>
          </p:cNvPr>
          <p:cNvSpPr txBox="1"/>
          <p:nvPr/>
        </p:nvSpPr>
        <p:spPr>
          <a:xfrm>
            <a:off x="523874" y="1423359"/>
            <a:ext cx="3984331" cy="4314001"/>
          </a:xfrm>
          <a:prstGeom prst="rect">
            <a:avLst/>
          </a:prstGeom>
          <a:noFill/>
        </p:spPr>
        <p:txBody>
          <a:bodyPr wrap="square" lIns="91440" tIns="45720" rIns="91440" bIns="45720" anchor="t">
            <a:spAutoFit/>
          </a:bodyPr>
          <a:lstStyle/>
          <a:p>
            <a:pPr>
              <a:lnSpc>
                <a:spcPct val="115000"/>
              </a:lnSpc>
              <a:spcAft>
                <a:spcPts val="1000"/>
              </a:spcAft>
            </a:pPr>
            <a:r>
              <a:rPr lang="en-US" sz="2000" b="1" i="1">
                <a:solidFill>
                  <a:schemeClr val="bg1"/>
                </a:solidFill>
                <a:effectLst/>
                <a:latin typeface="Aptos"/>
                <a:ea typeface="Times New Roman" panose="02020603050405020304" pitchFamily="18" charset="0"/>
                <a:cs typeface="Times New Roman"/>
              </a:rPr>
              <a:t> Water cycle conceptual model with reservoirs (e.g., clouds, wetlands, river, lake, snow, soil, and groundwater) in white text and fluxes (e.g., precipitation, overland flow, snowmelt, streamflow, runoff, infiltration, </a:t>
            </a:r>
            <a:r>
              <a:rPr lang="en-US" sz="2000" b="1" i="1">
                <a:solidFill>
                  <a:schemeClr val="bg1"/>
                </a:solidFill>
                <a:latin typeface="Aptos"/>
                <a:ea typeface="Times New Roman" panose="02020603050405020304" pitchFamily="18" charset="0"/>
                <a:cs typeface="Times New Roman"/>
              </a:rPr>
              <a:t>groundwater (</a:t>
            </a:r>
            <a:r>
              <a:rPr lang="en-US" sz="2000" b="1" i="1">
                <a:solidFill>
                  <a:schemeClr val="bg1"/>
                </a:solidFill>
                <a:effectLst/>
                <a:latin typeface="Aptos"/>
                <a:ea typeface="Times New Roman" panose="02020603050405020304" pitchFamily="18" charset="0"/>
                <a:cs typeface="Times New Roman"/>
              </a:rPr>
              <a:t>GW</a:t>
            </a:r>
            <a:r>
              <a:rPr lang="en-US" sz="2000" b="1" i="1">
                <a:solidFill>
                  <a:schemeClr val="bg1"/>
                </a:solidFill>
                <a:latin typeface="Aptos"/>
                <a:ea typeface="Times New Roman" panose="02020603050405020304" pitchFamily="18" charset="0"/>
                <a:cs typeface="Times New Roman"/>
              </a:rPr>
              <a:t>)</a:t>
            </a:r>
            <a:r>
              <a:rPr lang="en-US" sz="2000" b="1" i="1">
                <a:solidFill>
                  <a:schemeClr val="bg1"/>
                </a:solidFill>
                <a:effectLst/>
                <a:latin typeface="Aptos"/>
                <a:ea typeface="Times New Roman" panose="02020603050405020304" pitchFamily="18" charset="0"/>
                <a:cs typeface="Times New Roman"/>
              </a:rPr>
              <a:t> recharge, GW discharge, transpiration, and evaporation) in black text</a:t>
            </a:r>
          </a:p>
          <a:p>
            <a:r>
              <a:rPr lang="en-US">
                <a:solidFill>
                  <a:schemeClr val="bg1"/>
                </a:solidFill>
              </a:rPr>
              <a:t>Source: </a:t>
            </a:r>
            <a:r>
              <a:rPr lang="en-US" err="1">
                <a:solidFill>
                  <a:schemeClr val="bg1"/>
                </a:solidFill>
              </a:rPr>
              <a:t>BioRender</a:t>
            </a:r>
            <a:r>
              <a:rPr lang="en-US">
                <a:solidFill>
                  <a:schemeClr val="bg1"/>
                </a:solidFill>
              </a:rPr>
              <a:t> using USGS Water Data for the Nation (2023)</a:t>
            </a:r>
          </a:p>
        </p:txBody>
      </p:sp>
    </p:spTree>
    <p:extLst>
      <p:ext uri="{BB962C8B-B14F-4D97-AF65-F5344CB8AC3E}">
        <p14:creationId xmlns:p14="http://schemas.microsoft.com/office/powerpoint/2010/main" val="2475705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D1C75B5-B95B-B291-DB27-EC74D0C62D15}"/>
              </a:ext>
            </a:extLst>
          </p:cNvPr>
          <p:cNvSpPr>
            <a:spLocks noGrp="1"/>
          </p:cNvSpPr>
          <p:nvPr>
            <p:ph type="ctrTitle"/>
          </p:nvPr>
        </p:nvSpPr>
        <p:spPr/>
        <p:txBody>
          <a:bodyPr/>
          <a:lstStyle/>
          <a:p>
            <a:r>
              <a:rPr lang="en-US"/>
              <a:t>Section 4.3 – Water Availability and Use</a:t>
            </a:r>
          </a:p>
        </p:txBody>
      </p:sp>
    </p:spTree>
    <p:extLst>
      <p:ext uri="{BB962C8B-B14F-4D97-AF65-F5344CB8AC3E}">
        <p14:creationId xmlns:p14="http://schemas.microsoft.com/office/powerpoint/2010/main" val="29515177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FF753-5DA8-A5C6-3942-E23C1F469A76}"/>
            </a:ext>
          </a:extLst>
        </p:cNvPr>
        <p:cNvGrpSpPr/>
        <p:nvPr/>
      </p:nvGrpSpPr>
      <p:grpSpPr>
        <a:xfrm>
          <a:off x="0" y="0"/>
          <a:ext cx="0" cy="0"/>
          <a:chOff x="0" y="0"/>
          <a:chExt cx="0" cy="0"/>
        </a:xfrm>
      </p:grpSpPr>
      <p:grpSp>
        <p:nvGrpSpPr>
          <p:cNvPr id="7" name="Group 6">
            <a:extLst>
              <a:ext uri="{FF2B5EF4-FFF2-40B4-BE49-F238E27FC236}">
                <a16:creationId xmlns:a16="http://schemas.microsoft.com/office/drawing/2014/main" id="{83E614AE-BF79-ADDC-3E91-CDC57736995F}"/>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BA9B51D3-6BF3-6204-5FE2-13E067B2F23B}"/>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285EE7D8-697B-06CD-0D53-AE56940ED35C}"/>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276FE4D0-00A1-1BA2-D1B3-3902A5B8321D}"/>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22" name="Title 2">
            <a:extLst>
              <a:ext uri="{FF2B5EF4-FFF2-40B4-BE49-F238E27FC236}">
                <a16:creationId xmlns:a16="http://schemas.microsoft.com/office/drawing/2014/main" id="{F71D927F-76CA-809C-7458-5A283E5DA957}"/>
              </a:ext>
            </a:extLst>
          </p:cNvPr>
          <p:cNvSpPr>
            <a:spLocks noGrp="1"/>
          </p:cNvSpPr>
          <p:nvPr>
            <p:ph type="title"/>
          </p:nvPr>
        </p:nvSpPr>
        <p:spPr>
          <a:xfrm>
            <a:off x="571043" y="252710"/>
            <a:ext cx="3932334" cy="778075"/>
          </a:xfrm>
        </p:spPr>
        <p:txBody>
          <a:bodyPr>
            <a:normAutofit/>
          </a:bodyPr>
          <a:lstStyle/>
          <a:p>
            <a:r>
              <a:rPr lang="en-US"/>
              <a:t>Figure 4-3</a:t>
            </a:r>
          </a:p>
        </p:txBody>
      </p:sp>
      <p:sp>
        <p:nvSpPr>
          <p:cNvPr id="23" name="TextBox 22">
            <a:extLst>
              <a:ext uri="{FF2B5EF4-FFF2-40B4-BE49-F238E27FC236}">
                <a16:creationId xmlns:a16="http://schemas.microsoft.com/office/drawing/2014/main" id="{67758273-594C-3EA9-DD8A-290C751B1012}"/>
              </a:ext>
            </a:extLst>
          </p:cNvPr>
          <p:cNvSpPr txBox="1"/>
          <p:nvPr/>
        </p:nvSpPr>
        <p:spPr>
          <a:xfrm>
            <a:off x="467833" y="949034"/>
            <a:ext cx="3279175" cy="4031873"/>
          </a:xfrm>
          <a:prstGeom prst="rect">
            <a:avLst/>
          </a:prstGeom>
          <a:noFill/>
        </p:spPr>
        <p:txBody>
          <a:bodyPr wrap="square" lIns="91440" tIns="45720" rIns="91440" bIns="45720" anchor="t">
            <a:spAutoFit/>
          </a:bodyPr>
          <a:lstStyle/>
          <a:p>
            <a:r>
              <a:rPr lang="en-US" sz="1600" b="1">
                <a:solidFill>
                  <a:srgbClr val="154734"/>
                </a:solidFill>
                <a:ea typeface="+mn-lt"/>
                <a:cs typeface="+mn-lt"/>
              </a:rPr>
              <a:t>Percent change in annual and seasonal streamflow across stream gauges for the 1996–2025 time period compared to the 1966–1995 time period. Positive (blue) bars indicate streamflow has increased between the two time periods, while negative (red) bars indicate streamflow has decreased between the two time periods. “UR” in the stream gauge name signifies that the watershed is unregulated (i.e. no dams or other structures impeding flow). A star denotes statistical significance (p&lt;0.05)</a:t>
            </a:r>
            <a:endParaRPr lang="en-US" b="1">
              <a:ea typeface="+mn-lt"/>
              <a:cs typeface="+mn-lt"/>
            </a:endParaRPr>
          </a:p>
        </p:txBody>
      </p:sp>
      <p:pic>
        <p:nvPicPr>
          <p:cNvPr id="3" name="Picture 2" descr="Streamflow percent change across stream gauges in Vermont showing median annual flow, median winter flow, and median summer flow. ">
            <a:extLst>
              <a:ext uri="{FF2B5EF4-FFF2-40B4-BE49-F238E27FC236}">
                <a16:creationId xmlns:a16="http://schemas.microsoft.com/office/drawing/2014/main" id="{3FB05698-F25C-7E01-D1A6-9339799CCFE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09957" y="252710"/>
            <a:ext cx="8329643" cy="5182889"/>
          </a:xfrm>
          <a:prstGeom prst="rect">
            <a:avLst/>
          </a:prstGeom>
        </p:spPr>
      </p:pic>
      <p:sp>
        <p:nvSpPr>
          <p:cNvPr id="4" name="TextBox 3">
            <a:extLst>
              <a:ext uri="{FF2B5EF4-FFF2-40B4-BE49-F238E27FC236}">
                <a16:creationId xmlns:a16="http://schemas.microsoft.com/office/drawing/2014/main" id="{EA70682D-2DF4-EFBE-4AF1-1888236E2989}"/>
              </a:ext>
            </a:extLst>
          </p:cNvPr>
          <p:cNvSpPr txBox="1"/>
          <p:nvPr/>
        </p:nvSpPr>
        <p:spPr>
          <a:xfrm>
            <a:off x="3689462" y="5463820"/>
            <a:ext cx="6092456" cy="338554"/>
          </a:xfrm>
          <a:prstGeom prst="rect">
            <a:avLst/>
          </a:prstGeom>
          <a:noFill/>
        </p:spPr>
        <p:txBody>
          <a:bodyPr wrap="square">
            <a:spAutoFit/>
          </a:bodyPr>
          <a:lstStyle/>
          <a:p>
            <a:r>
              <a:rPr lang="en-US" sz="1600">
                <a:solidFill>
                  <a:srgbClr val="154734"/>
                </a:solidFill>
              </a:rPr>
              <a:t>Source: USGS Water Data for the Nation (2026b)</a:t>
            </a:r>
          </a:p>
        </p:txBody>
      </p:sp>
    </p:spTree>
    <p:extLst>
      <p:ext uri="{BB962C8B-B14F-4D97-AF65-F5344CB8AC3E}">
        <p14:creationId xmlns:p14="http://schemas.microsoft.com/office/powerpoint/2010/main" val="1115034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58991-CA56-2D69-C613-26D319E35B9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51C91B8-C13F-9740-285E-FF66618784F6}"/>
              </a:ext>
            </a:extLst>
          </p:cNvPr>
          <p:cNvSpPr>
            <a:spLocks noGrp="1" noRot="1" noMove="1" noResize="1" noEditPoints="1" noAdjustHandles="1" noChangeArrowheads="1" noChangeShapeType="1"/>
          </p:cNvSpPr>
          <p:nvPr>
            <p:ph type="title"/>
          </p:nvPr>
        </p:nvSpPr>
        <p:spPr/>
        <p:txBody>
          <a:bodyPr/>
          <a:lstStyle/>
          <a:p>
            <a:r>
              <a:rPr lang="en-US"/>
              <a:t>Table 4-1</a:t>
            </a:r>
          </a:p>
        </p:txBody>
      </p:sp>
      <p:grpSp>
        <p:nvGrpSpPr>
          <p:cNvPr id="7" name="Group 6">
            <a:extLst>
              <a:ext uri="{FF2B5EF4-FFF2-40B4-BE49-F238E27FC236}">
                <a16:creationId xmlns:a16="http://schemas.microsoft.com/office/drawing/2014/main" id="{AA0AB557-B807-6170-C203-6BA1741EAB8D}"/>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9B8784A4-57C8-E73A-BA59-01CA58C022C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E80E0A35-F982-1F4F-8C99-941BB0949C9A}"/>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D93E3FC0-4D86-1781-834B-986DF2B201FC}"/>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9" name="TextBox 8">
            <a:extLst>
              <a:ext uri="{FF2B5EF4-FFF2-40B4-BE49-F238E27FC236}">
                <a16:creationId xmlns:a16="http://schemas.microsoft.com/office/drawing/2014/main" id="{65C01588-AFBB-11D5-D063-88B7ED8DA92C}"/>
              </a:ext>
            </a:extLst>
          </p:cNvPr>
          <p:cNvSpPr txBox="1"/>
          <p:nvPr/>
        </p:nvSpPr>
        <p:spPr>
          <a:xfrm>
            <a:off x="504568" y="1499772"/>
            <a:ext cx="11416843" cy="1200329"/>
          </a:xfrm>
          <a:prstGeom prst="rect">
            <a:avLst/>
          </a:prstGeom>
          <a:noFill/>
        </p:spPr>
        <p:txBody>
          <a:bodyPr wrap="square" lIns="91440" tIns="45720" rIns="91440" bIns="45720" rtlCol="0" anchor="t">
            <a:spAutoFit/>
          </a:bodyPr>
          <a:lstStyle/>
          <a:p>
            <a:r>
              <a:rPr lang="en-US" sz="2400" b="1" i="1">
                <a:solidFill>
                  <a:schemeClr val="bg1"/>
                </a:solidFill>
              </a:rPr>
              <a:t>Average percent change in streamflow metrics from time period 1966–1995 to time period 1996–2025 by Vermont climate division. Only stream gauge sites with significant differences are included in the table </a:t>
            </a:r>
            <a:endParaRPr lang="en-US" sz="2400" i="1">
              <a:solidFill>
                <a:schemeClr val="bg1"/>
              </a:solidFill>
            </a:endParaRPr>
          </a:p>
        </p:txBody>
      </p:sp>
      <p:sp>
        <p:nvSpPr>
          <p:cNvPr id="10" name="TextBox 9">
            <a:extLst>
              <a:ext uri="{FF2B5EF4-FFF2-40B4-BE49-F238E27FC236}">
                <a16:creationId xmlns:a16="http://schemas.microsoft.com/office/drawing/2014/main" id="{2F24E95D-4B40-10AB-4D48-AFB0E1E1D0C1}"/>
              </a:ext>
            </a:extLst>
          </p:cNvPr>
          <p:cNvSpPr txBox="1"/>
          <p:nvPr/>
        </p:nvSpPr>
        <p:spPr>
          <a:xfrm>
            <a:off x="504568" y="2731428"/>
            <a:ext cx="11066917" cy="369332"/>
          </a:xfrm>
          <a:prstGeom prst="rect">
            <a:avLst/>
          </a:prstGeom>
          <a:noFill/>
        </p:spPr>
        <p:txBody>
          <a:bodyPr wrap="square" rtlCol="0">
            <a:spAutoFit/>
          </a:bodyPr>
          <a:lstStyle/>
          <a:p>
            <a:r>
              <a:rPr lang="en-US">
                <a:solidFill>
                  <a:schemeClr val="bg1">
                    <a:lumMod val="95000"/>
                  </a:schemeClr>
                </a:solidFill>
              </a:rPr>
              <a:t>Source: USGS Water Data for the Nation (2026b)</a:t>
            </a:r>
            <a:endParaRPr lang="en-US" sz="2400"/>
          </a:p>
        </p:txBody>
      </p:sp>
      <p:graphicFrame>
        <p:nvGraphicFramePr>
          <p:cNvPr id="11" name="Table 10">
            <a:extLst>
              <a:ext uri="{FF2B5EF4-FFF2-40B4-BE49-F238E27FC236}">
                <a16:creationId xmlns:a16="http://schemas.microsoft.com/office/drawing/2014/main" id="{F55D58BA-2890-F4CB-156F-7267C5E80E48}"/>
              </a:ext>
            </a:extLst>
          </p:cNvPr>
          <p:cNvGraphicFramePr>
            <a:graphicFrameLocks noGrp="1"/>
          </p:cNvGraphicFramePr>
          <p:nvPr>
            <p:extLst>
              <p:ext uri="{D42A27DB-BD31-4B8C-83A1-F6EECF244321}">
                <p14:modId xmlns:p14="http://schemas.microsoft.com/office/powerpoint/2010/main" val="2599948141"/>
              </p:ext>
            </p:extLst>
          </p:nvPr>
        </p:nvGraphicFramePr>
        <p:xfrm>
          <a:off x="504568" y="3163414"/>
          <a:ext cx="11416843" cy="2322986"/>
        </p:xfrm>
        <a:graphic>
          <a:graphicData uri="http://schemas.openxmlformats.org/drawingml/2006/table">
            <a:tbl>
              <a:tblPr firstRow="1" firstCol="1" bandRow="1"/>
              <a:tblGrid>
                <a:gridCol w="3107312">
                  <a:extLst>
                    <a:ext uri="{9D8B030D-6E8A-4147-A177-3AD203B41FA5}">
                      <a16:colId xmlns:a16="http://schemas.microsoft.com/office/drawing/2014/main" val="2925538168"/>
                    </a:ext>
                  </a:extLst>
                </a:gridCol>
                <a:gridCol w="2320290">
                  <a:extLst>
                    <a:ext uri="{9D8B030D-6E8A-4147-A177-3AD203B41FA5}">
                      <a16:colId xmlns:a16="http://schemas.microsoft.com/office/drawing/2014/main" val="2181716963"/>
                    </a:ext>
                  </a:extLst>
                </a:gridCol>
                <a:gridCol w="2263140">
                  <a:extLst>
                    <a:ext uri="{9D8B030D-6E8A-4147-A177-3AD203B41FA5}">
                      <a16:colId xmlns:a16="http://schemas.microsoft.com/office/drawing/2014/main" val="1296334776"/>
                    </a:ext>
                  </a:extLst>
                </a:gridCol>
                <a:gridCol w="2148840">
                  <a:extLst>
                    <a:ext uri="{9D8B030D-6E8A-4147-A177-3AD203B41FA5}">
                      <a16:colId xmlns:a16="http://schemas.microsoft.com/office/drawing/2014/main" val="1440610041"/>
                    </a:ext>
                  </a:extLst>
                </a:gridCol>
                <a:gridCol w="1577261">
                  <a:extLst>
                    <a:ext uri="{9D8B030D-6E8A-4147-A177-3AD203B41FA5}">
                      <a16:colId xmlns:a16="http://schemas.microsoft.com/office/drawing/2014/main" val="3074301170"/>
                    </a:ext>
                  </a:extLst>
                </a:gridCol>
              </a:tblGrid>
              <a:tr h="574167">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Streamflow metrics</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Whole state</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Northeastern</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Southeastern</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Western</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71998948"/>
                  </a:ext>
                </a:extLst>
              </a:tr>
              <a:tr h="575364">
                <a:tc>
                  <a:txBody>
                    <a:bodyPr/>
                    <a:lstStyle/>
                    <a:p>
                      <a:pPr marL="0" marR="0" algn="just">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Annual flow</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19%</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18%</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26%</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16%</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375836518"/>
                  </a:ext>
                </a:extLst>
              </a:tr>
              <a:tr h="575364">
                <a:tc>
                  <a:txBody>
                    <a:bodyPr/>
                    <a:lstStyle/>
                    <a:p>
                      <a:pPr marL="0" marR="0" algn="just">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Winter flow</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36%</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41%</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36%</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30%</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chemeClr val="bg1"/>
                    </a:solidFill>
                  </a:tcPr>
                </a:tc>
                <a:extLst>
                  <a:ext uri="{0D108BD9-81ED-4DB2-BD59-A6C34878D82A}">
                    <a16:rowId xmlns:a16="http://schemas.microsoft.com/office/drawing/2014/main" val="150699483"/>
                  </a:ext>
                </a:extLst>
              </a:tr>
              <a:tr h="598091">
                <a:tc>
                  <a:txBody>
                    <a:bodyPr/>
                    <a:lstStyle/>
                    <a:p>
                      <a:pPr marL="0" marR="0" algn="just">
                        <a:lnSpc>
                          <a:spcPct val="115000"/>
                        </a:lnSpc>
                        <a:spcAft>
                          <a:spcPts val="800"/>
                        </a:spcAft>
                        <a:buNone/>
                      </a:pPr>
                      <a:r>
                        <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Summer flow</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45%</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44%</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51%</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45%</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E8E8E8"/>
                    </a:solidFill>
                  </a:tcPr>
                </a:tc>
                <a:extLst>
                  <a:ext uri="{0D108BD9-81ED-4DB2-BD59-A6C34878D82A}">
                    <a16:rowId xmlns:a16="http://schemas.microsoft.com/office/drawing/2014/main" val="3429793547"/>
                  </a:ext>
                </a:extLst>
              </a:tr>
            </a:tbl>
          </a:graphicData>
        </a:graphic>
      </p:graphicFrame>
    </p:spTree>
    <p:extLst>
      <p:ext uri="{BB962C8B-B14F-4D97-AF65-F5344CB8AC3E}">
        <p14:creationId xmlns:p14="http://schemas.microsoft.com/office/powerpoint/2010/main" val="2812097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BB8D1-0E59-2E91-D4D9-9DF911D1250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7FF14CB-BA8C-7F07-6679-5BE19D7D7F8F}"/>
              </a:ext>
            </a:extLst>
          </p:cNvPr>
          <p:cNvSpPr>
            <a:spLocks noGrp="1" noRot="1" noMove="1" noResize="1" noEditPoints="1" noAdjustHandles="1" noChangeArrowheads="1" noChangeShapeType="1"/>
          </p:cNvSpPr>
          <p:nvPr>
            <p:ph type="title"/>
          </p:nvPr>
        </p:nvSpPr>
        <p:spPr/>
        <p:txBody>
          <a:bodyPr>
            <a:normAutofit/>
          </a:bodyPr>
          <a:lstStyle/>
          <a:p>
            <a:r>
              <a:rPr lang="en-US"/>
              <a:t>Table 4-2 </a:t>
            </a:r>
          </a:p>
        </p:txBody>
      </p:sp>
      <p:grpSp>
        <p:nvGrpSpPr>
          <p:cNvPr id="7" name="Group 6">
            <a:extLst>
              <a:ext uri="{FF2B5EF4-FFF2-40B4-BE49-F238E27FC236}">
                <a16:creationId xmlns:a16="http://schemas.microsoft.com/office/drawing/2014/main" id="{DF91B2D0-3F90-E9A2-609F-973EFA4D69AB}"/>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F02F3885-D0FC-EAB5-ACC3-F738C376BA56}"/>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90DEBE77-45EE-CFDB-3AFD-1771FE950C8D}"/>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F8AF12D2-A6DE-8B19-FFC6-69AD1E50A14F}"/>
              </a:ext>
            </a:extLst>
          </p:cNvPr>
          <p:cNvPicPr>
            <a:picLocks noChangeAspect="1"/>
          </p:cNvPicPr>
          <p:nvPr/>
        </p:nvPicPr>
        <p:blipFill>
          <a:blip r:embed="rId3"/>
          <a:stretch>
            <a:fillRect/>
          </a:stretch>
        </p:blipFill>
        <p:spPr>
          <a:xfrm>
            <a:off x="10088563" y="6058472"/>
            <a:ext cx="1579678" cy="432242"/>
          </a:xfrm>
          <a:prstGeom prst="rect">
            <a:avLst/>
          </a:prstGeom>
        </p:spPr>
      </p:pic>
      <p:graphicFrame>
        <p:nvGraphicFramePr>
          <p:cNvPr id="4" name="Table 3">
            <a:extLst>
              <a:ext uri="{FF2B5EF4-FFF2-40B4-BE49-F238E27FC236}">
                <a16:creationId xmlns:a16="http://schemas.microsoft.com/office/drawing/2014/main" id="{875B11F2-593A-A6AF-A35B-B235CE935640}"/>
              </a:ext>
            </a:extLst>
          </p:cNvPr>
          <p:cNvGraphicFramePr>
            <a:graphicFrameLocks noGrp="1"/>
          </p:cNvGraphicFramePr>
          <p:nvPr>
            <p:extLst>
              <p:ext uri="{D42A27DB-BD31-4B8C-83A1-F6EECF244321}">
                <p14:modId xmlns:p14="http://schemas.microsoft.com/office/powerpoint/2010/main" val="2583832118"/>
              </p:ext>
            </p:extLst>
          </p:nvPr>
        </p:nvGraphicFramePr>
        <p:xfrm>
          <a:off x="678263" y="2058158"/>
          <a:ext cx="10753425" cy="2741684"/>
        </p:xfrm>
        <a:graphic>
          <a:graphicData uri="http://schemas.openxmlformats.org/drawingml/2006/table">
            <a:tbl>
              <a:tblPr firstRow="1" firstCol="1" bandRow="1"/>
              <a:tblGrid>
                <a:gridCol w="1615758">
                  <a:extLst>
                    <a:ext uri="{9D8B030D-6E8A-4147-A177-3AD203B41FA5}">
                      <a16:colId xmlns:a16="http://schemas.microsoft.com/office/drawing/2014/main" val="2250768968"/>
                    </a:ext>
                  </a:extLst>
                </a:gridCol>
                <a:gridCol w="3045889">
                  <a:extLst>
                    <a:ext uri="{9D8B030D-6E8A-4147-A177-3AD203B41FA5}">
                      <a16:colId xmlns:a16="http://schemas.microsoft.com/office/drawing/2014/main" val="2132244959"/>
                    </a:ext>
                  </a:extLst>
                </a:gridCol>
                <a:gridCol w="3045889">
                  <a:extLst>
                    <a:ext uri="{9D8B030D-6E8A-4147-A177-3AD203B41FA5}">
                      <a16:colId xmlns:a16="http://schemas.microsoft.com/office/drawing/2014/main" val="534512099"/>
                    </a:ext>
                  </a:extLst>
                </a:gridCol>
                <a:gridCol w="3045889">
                  <a:extLst>
                    <a:ext uri="{9D8B030D-6E8A-4147-A177-3AD203B41FA5}">
                      <a16:colId xmlns:a16="http://schemas.microsoft.com/office/drawing/2014/main" val="3849993312"/>
                    </a:ext>
                  </a:extLst>
                </a:gridCol>
              </a:tblGrid>
              <a:tr h="651516">
                <a:tc>
                  <a:txBody>
                    <a:bodyPr/>
                    <a:lstStyle/>
                    <a:p>
                      <a:pPr marL="0" marR="0" algn="just">
                        <a:lnSpc>
                          <a:spcPct val="115000"/>
                        </a:lnSpc>
                        <a:spcAft>
                          <a:spcPts val="800"/>
                        </a:spcAft>
                        <a:buNone/>
                      </a:pPr>
                      <a:r>
                        <a:rPr lang="en-US" sz="28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a:t>
                      </a:r>
                      <a:endPar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b="1">
                          <a:solidFill>
                            <a:srgbClr val="0E2841"/>
                          </a:solidFill>
                          <a:effectLst/>
                          <a:latin typeface="Aptos" panose="020B0004020202020204" pitchFamily="34" charset="0"/>
                          <a:ea typeface="Times New Roman" panose="02020603050405020304" pitchFamily="18" charset="0"/>
                          <a:cs typeface="Times New Roman" panose="02020603050405020304" pitchFamily="18" charset="0"/>
                        </a:rPr>
                        <a:t>Abnormal</a:t>
                      </a:r>
                      <a:endPar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b="1">
                          <a:solidFill>
                            <a:srgbClr val="0E2841"/>
                          </a:solidFill>
                          <a:effectLst/>
                          <a:latin typeface="Aptos" panose="020B0004020202020204" pitchFamily="34" charset="0"/>
                          <a:ea typeface="Times New Roman" panose="02020603050405020304" pitchFamily="18" charset="0"/>
                          <a:cs typeface="Times New Roman" panose="02020603050405020304" pitchFamily="18" charset="0"/>
                        </a:rPr>
                        <a:t>Severe</a:t>
                      </a:r>
                      <a:endPar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b="1">
                          <a:solidFill>
                            <a:srgbClr val="0E2841"/>
                          </a:solidFill>
                          <a:effectLst/>
                          <a:latin typeface="Aptos" panose="020B0004020202020204" pitchFamily="34" charset="0"/>
                          <a:ea typeface="Times New Roman" panose="02020603050405020304" pitchFamily="18" charset="0"/>
                          <a:cs typeface="Times New Roman" panose="02020603050405020304" pitchFamily="18" charset="0"/>
                        </a:rPr>
                        <a:t>Exceptional</a:t>
                      </a:r>
                      <a:endPar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44256646"/>
                  </a:ext>
                </a:extLst>
              </a:tr>
              <a:tr h="1045084">
                <a:tc>
                  <a:txBody>
                    <a:bodyPr/>
                    <a:lstStyle/>
                    <a:p>
                      <a:pPr marL="0" marR="0" algn="just">
                        <a:lnSpc>
                          <a:spcPct val="115000"/>
                        </a:lnSpc>
                        <a:spcAft>
                          <a:spcPts val="800"/>
                        </a:spcAft>
                        <a:buNone/>
                      </a:pPr>
                      <a:r>
                        <a:rPr lang="en-US" sz="28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Drought </a:t>
                      </a:r>
                      <a:endPar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&lt;30</a:t>
                      </a:r>
                      <a:r>
                        <a:rPr lang="en-US" sz="2800" baseline="30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a:t>
                      </a: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percentile</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&lt;10</a:t>
                      </a:r>
                      <a:r>
                        <a:rPr lang="en-US" sz="2800" baseline="30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a:t>
                      </a: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percentile</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&lt;2</a:t>
                      </a:r>
                      <a:r>
                        <a:rPr lang="en-US" sz="2800" baseline="30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nd</a:t>
                      </a: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percentile</a:t>
                      </a: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982395568"/>
                  </a:ext>
                </a:extLst>
              </a:tr>
              <a:tr h="1045084">
                <a:tc>
                  <a:txBody>
                    <a:bodyPr/>
                    <a:lstStyle/>
                    <a:p>
                      <a:pPr marL="0" marR="0" algn="just">
                        <a:lnSpc>
                          <a:spcPct val="115000"/>
                        </a:lnSpc>
                        <a:spcAft>
                          <a:spcPts val="800"/>
                        </a:spcAft>
                        <a:buNone/>
                      </a:pPr>
                      <a:r>
                        <a:rPr lang="en-US" sz="2800" b="1">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Flooding</a:t>
                      </a:r>
                      <a:endPar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&gt;70</a:t>
                      </a:r>
                      <a:r>
                        <a:rPr lang="en-US" sz="2800" baseline="30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a:t>
                      </a: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percentile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&gt;90</a:t>
                      </a:r>
                      <a:r>
                        <a:rPr lang="en-US" sz="2800" baseline="30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a:t>
                      </a: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percentile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&gt;98</a:t>
                      </a:r>
                      <a:r>
                        <a:rPr lang="en-US" sz="2800" baseline="300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th</a:t>
                      </a:r>
                      <a:r>
                        <a:rPr lang="en-US" sz="28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rPr>
                        <a:t> percentile</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9226170"/>
                  </a:ext>
                </a:extLst>
              </a:tr>
            </a:tbl>
          </a:graphicData>
        </a:graphic>
      </p:graphicFrame>
      <p:sp>
        <p:nvSpPr>
          <p:cNvPr id="9" name="TextBox 8">
            <a:extLst>
              <a:ext uri="{FF2B5EF4-FFF2-40B4-BE49-F238E27FC236}">
                <a16:creationId xmlns:a16="http://schemas.microsoft.com/office/drawing/2014/main" id="{D56BA5CC-130A-C409-EB01-272D279EDFBD}"/>
              </a:ext>
            </a:extLst>
          </p:cNvPr>
          <p:cNvSpPr txBox="1"/>
          <p:nvPr/>
        </p:nvSpPr>
        <p:spPr>
          <a:xfrm>
            <a:off x="678263" y="1427037"/>
            <a:ext cx="10753424" cy="523220"/>
          </a:xfrm>
          <a:prstGeom prst="rect">
            <a:avLst/>
          </a:prstGeom>
          <a:noFill/>
        </p:spPr>
        <p:txBody>
          <a:bodyPr wrap="square">
            <a:spAutoFit/>
          </a:bodyPr>
          <a:lstStyle/>
          <a:p>
            <a:r>
              <a:rPr lang="en-US" sz="2800" b="1" i="1">
                <a:solidFill>
                  <a:schemeClr val="tx2"/>
                </a:solidFill>
              </a:rPr>
              <a:t>Streamflow thresholds for hydrologic drought and flooding</a:t>
            </a:r>
            <a:endParaRPr lang="en-US" sz="4800" b="1" i="1">
              <a:solidFill>
                <a:schemeClr val="tx2"/>
              </a:solidFill>
            </a:endParaRPr>
          </a:p>
        </p:txBody>
      </p:sp>
      <p:sp>
        <p:nvSpPr>
          <p:cNvPr id="12" name="TextBox 11">
            <a:extLst>
              <a:ext uri="{FF2B5EF4-FFF2-40B4-BE49-F238E27FC236}">
                <a16:creationId xmlns:a16="http://schemas.microsoft.com/office/drawing/2014/main" id="{BD92F082-64EF-D4FB-2C35-5DDB141D8A04}"/>
              </a:ext>
            </a:extLst>
          </p:cNvPr>
          <p:cNvSpPr txBox="1"/>
          <p:nvPr/>
        </p:nvSpPr>
        <p:spPr>
          <a:xfrm>
            <a:off x="620430" y="5052590"/>
            <a:ext cx="6098874" cy="361574"/>
          </a:xfrm>
          <a:prstGeom prst="rect">
            <a:avLst/>
          </a:prstGeom>
          <a:noFill/>
        </p:spPr>
        <p:txBody>
          <a:bodyPr wrap="square">
            <a:spAutoFit/>
          </a:bodyPr>
          <a:lstStyle/>
          <a:p>
            <a:pPr marL="0" marR="0">
              <a:lnSpc>
                <a:spcPct val="115000"/>
              </a:lnSpc>
              <a:spcBef>
                <a:spcPts val="600"/>
              </a:spcBef>
              <a:spcAft>
                <a:spcPts val="600"/>
              </a:spcAft>
              <a:buNone/>
            </a:pPr>
            <a:r>
              <a:rPr lang="en-US" sz="1600">
                <a:effectLst/>
                <a:latin typeface="Aptos" panose="020B0004020202020204" pitchFamily="34" charset="0"/>
                <a:ea typeface="Times New Roman" panose="02020603050405020304" pitchFamily="18" charset="0"/>
                <a:cs typeface="Times New Roman" panose="02020603050405020304" pitchFamily="18" charset="0"/>
              </a:rPr>
              <a:t>Source: United States Drought Monitor (2026)</a:t>
            </a:r>
          </a:p>
        </p:txBody>
      </p:sp>
    </p:spTree>
    <p:extLst>
      <p:ext uri="{BB962C8B-B14F-4D97-AF65-F5344CB8AC3E}">
        <p14:creationId xmlns:p14="http://schemas.microsoft.com/office/powerpoint/2010/main" val="3218810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a:extLst>
            <a:ext uri="{FF2B5EF4-FFF2-40B4-BE49-F238E27FC236}">
              <a16:creationId xmlns:a16="http://schemas.microsoft.com/office/drawing/2014/main" id="{9FC9BB08-F1F2-1C4A-3DCC-7275A1A66F13}"/>
            </a:ext>
          </a:extLst>
        </p:cNvPr>
        <p:cNvGrpSpPr/>
        <p:nvPr/>
      </p:nvGrpSpPr>
      <p:grpSpPr>
        <a:xfrm>
          <a:off x="0" y="0"/>
          <a:ext cx="0" cy="0"/>
          <a:chOff x="0" y="0"/>
          <a:chExt cx="0" cy="0"/>
        </a:xfrm>
      </p:grpSpPr>
      <p:sp>
        <p:nvSpPr>
          <p:cNvPr id="58" name="Title 2">
            <a:extLst>
              <a:ext uri="{FF2B5EF4-FFF2-40B4-BE49-F238E27FC236}">
                <a16:creationId xmlns:a16="http://schemas.microsoft.com/office/drawing/2014/main" id="{2E7AD92A-73CE-1BAA-2728-0D8FCCF06D64}"/>
              </a:ext>
            </a:extLst>
          </p:cNvPr>
          <p:cNvSpPr>
            <a:spLocks noGrp="1"/>
          </p:cNvSpPr>
          <p:nvPr>
            <p:ph type="title"/>
          </p:nvPr>
        </p:nvSpPr>
        <p:spPr>
          <a:xfrm>
            <a:off x="289582" y="422857"/>
            <a:ext cx="2542385" cy="778075"/>
          </a:xfrm>
        </p:spPr>
        <p:txBody>
          <a:bodyPr/>
          <a:lstStyle/>
          <a:p>
            <a:r>
              <a:rPr lang="en-US"/>
              <a:t>Figure 4-4</a:t>
            </a:r>
          </a:p>
        </p:txBody>
      </p:sp>
      <p:sp>
        <p:nvSpPr>
          <p:cNvPr id="59" name="TextBox 58">
            <a:extLst>
              <a:ext uri="{FF2B5EF4-FFF2-40B4-BE49-F238E27FC236}">
                <a16:creationId xmlns:a16="http://schemas.microsoft.com/office/drawing/2014/main" id="{A8C6E666-DA7B-4126-0FEC-BC7F65EC63AF}"/>
              </a:ext>
            </a:extLst>
          </p:cNvPr>
          <p:cNvSpPr txBox="1"/>
          <p:nvPr/>
        </p:nvSpPr>
        <p:spPr>
          <a:xfrm>
            <a:off x="237728" y="1136236"/>
            <a:ext cx="3534172" cy="4462760"/>
          </a:xfrm>
          <a:prstGeom prst="rect">
            <a:avLst/>
          </a:prstGeom>
          <a:noFill/>
        </p:spPr>
        <p:txBody>
          <a:bodyPr wrap="square" lIns="91440" tIns="45720" rIns="91440" bIns="45720" anchor="t">
            <a:spAutoFit/>
          </a:bodyPr>
          <a:lstStyle/>
          <a:p>
            <a:r>
              <a:rPr lang="en-US" sz="1600" b="1" i="1">
                <a:solidFill>
                  <a:schemeClr val="bg1"/>
                </a:solidFill>
                <a:ea typeface="+mn-lt"/>
                <a:cs typeface="+mn-lt"/>
              </a:rPr>
              <a:t>Percent change in extreme low streamflow volume across stream gauges for the 1996–2025 time period compared to the 1966–1995 time period. Positive (blue) bars indicate more days of extreme low flow between the two time periods, while negative (red) bars indicate less days of extreme low flow between the two time periods. “UR” in the stream gauge name signifies that the watershed is unregulated (i.e. no dams or other structures impeding flow). A star denotes statistical significance (p&lt;0.05)</a:t>
            </a:r>
            <a:endParaRPr lang="en-US" b="1" i="1">
              <a:solidFill>
                <a:schemeClr val="bg1"/>
              </a:solidFill>
            </a:endParaRPr>
          </a:p>
          <a:p>
            <a:endParaRPr lang="en-US" sz="1600">
              <a:solidFill>
                <a:schemeClr val="bg1"/>
              </a:solidFill>
            </a:endParaRPr>
          </a:p>
          <a:p>
            <a:r>
              <a:rPr lang="en-US" sz="1400">
                <a:solidFill>
                  <a:schemeClr val="bg1"/>
                </a:solidFill>
              </a:rPr>
              <a:t>Source: USGS Water Data for the Nation (2026b) </a:t>
            </a:r>
          </a:p>
        </p:txBody>
      </p:sp>
      <p:pic>
        <p:nvPicPr>
          <p:cNvPr id="6" name="Picture 5" descr="Bar chart showing change in mean annual extreme flow days for drought flow for all 25 waterways included in the dataset. Changes in exceptional conditions of mean annual extreme flow days for drought are primarily positive, while severe is mixed and abnormal is more negative. ">
            <a:extLst>
              <a:ext uri="{FF2B5EF4-FFF2-40B4-BE49-F238E27FC236}">
                <a16:creationId xmlns:a16="http://schemas.microsoft.com/office/drawing/2014/main" id="{463BA73F-91F1-B031-8FDA-52462CB3C44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04" t="3168" r="1155" b="1360"/>
          <a:stretch>
            <a:fillRect/>
          </a:stretch>
        </p:blipFill>
        <p:spPr bwMode="auto">
          <a:xfrm>
            <a:off x="3748590" y="570629"/>
            <a:ext cx="8205682" cy="4892911"/>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5105018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3E0AC-B3E5-7EDF-13B6-B099BCCD984A}"/>
            </a:ext>
          </a:extLst>
        </p:cNvPr>
        <p:cNvGrpSpPr/>
        <p:nvPr/>
      </p:nvGrpSpPr>
      <p:grpSpPr>
        <a:xfrm>
          <a:off x="0" y="0"/>
          <a:ext cx="0" cy="0"/>
          <a:chOff x="0" y="0"/>
          <a:chExt cx="0" cy="0"/>
        </a:xfrm>
      </p:grpSpPr>
      <p:pic>
        <p:nvPicPr>
          <p:cNvPr id="15" name="Picture 14" descr="Side-by-side choropleth maps show Vermont drought reports in 2025 and statistically significant drought-report hot spots. ">
            <a:extLst>
              <a:ext uri="{FF2B5EF4-FFF2-40B4-BE49-F238E27FC236}">
                <a16:creationId xmlns:a16="http://schemas.microsoft.com/office/drawing/2014/main" id="{C03197D6-DAB0-81A7-C5F4-50A043271520}"/>
              </a:ext>
            </a:extLst>
          </p:cNvPr>
          <p:cNvPicPr>
            <a:picLocks noChangeAspect="1"/>
          </p:cNvPicPr>
          <p:nvPr/>
        </p:nvPicPr>
        <p:blipFill>
          <a:blip r:embed="rId2"/>
          <a:stretch>
            <a:fillRect/>
          </a:stretch>
        </p:blipFill>
        <p:spPr>
          <a:xfrm>
            <a:off x="6096000" y="1518074"/>
            <a:ext cx="5932169" cy="4449127"/>
          </a:xfrm>
          <a:prstGeom prst="rect">
            <a:avLst/>
          </a:prstGeom>
        </p:spPr>
      </p:pic>
      <p:sp>
        <p:nvSpPr>
          <p:cNvPr id="3" name="Title 2">
            <a:extLst>
              <a:ext uri="{FF2B5EF4-FFF2-40B4-BE49-F238E27FC236}">
                <a16:creationId xmlns:a16="http://schemas.microsoft.com/office/drawing/2014/main" id="{5DDFE4AD-FB71-25F2-2F0C-D32121070AC3}"/>
              </a:ext>
            </a:extLst>
          </p:cNvPr>
          <p:cNvSpPr>
            <a:spLocks noGrp="1" noRot="1" noMove="1" noResize="1" noEditPoints="1" noAdjustHandles="1" noChangeArrowheads="1" noChangeShapeType="1"/>
          </p:cNvSpPr>
          <p:nvPr>
            <p:ph type="title"/>
          </p:nvPr>
        </p:nvSpPr>
        <p:spPr/>
        <p:txBody>
          <a:bodyPr lIns="91440" tIns="45720" rIns="91440" bIns="45720" anchor="ctr">
            <a:normAutofit fontScale="90000"/>
          </a:bodyPr>
          <a:lstStyle/>
          <a:p>
            <a:br>
              <a:rPr lang="en-US"/>
            </a:br>
            <a:endParaRPr lang="en-US"/>
          </a:p>
        </p:txBody>
      </p:sp>
      <p:grpSp>
        <p:nvGrpSpPr>
          <p:cNvPr id="7" name="Group 6">
            <a:extLst>
              <a:ext uri="{FF2B5EF4-FFF2-40B4-BE49-F238E27FC236}">
                <a16:creationId xmlns:a16="http://schemas.microsoft.com/office/drawing/2014/main" id="{3FEEAA82-B7CB-7FBF-5192-6B10865C49B6}"/>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1155DFE3-015D-E3A5-D789-D143FB1E8928}"/>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002098CF-6492-FB8F-5787-C2CE57873010}"/>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F98DF3AE-9770-48FB-52A2-EF7FAEDFA35D}"/>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10" name="TextBox 9">
            <a:extLst>
              <a:ext uri="{FF2B5EF4-FFF2-40B4-BE49-F238E27FC236}">
                <a16:creationId xmlns:a16="http://schemas.microsoft.com/office/drawing/2014/main" id="{EAF0110B-C662-E538-8C70-C8DF966C1B84}"/>
              </a:ext>
            </a:extLst>
          </p:cNvPr>
          <p:cNvSpPr txBox="1"/>
          <p:nvPr/>
        </p:nvSpPr>
        <p:spPr>
          <a:xfrm>
            <a:off x="289727" y="1504171"/>
            <a:ext cx="2214237" cy="4339650"/>
          </a:xfrm>
          <a:prstGeom prst="rect">
            <a:avLst/>
          </a:prstGeom>
          <a:noFill/>
        </p:spPr>
        <p:txBody>
          <a:bodyPr wrap="square" lIns="91440" tIns="45720" rIns="91440" bIns="45720" anchor="t">
            <a:spAutoFit/>
          </a:bodyPr>
          <a:lstStyle/>
          <a:p>
            <a:r>
              <a:rPr lang="en-US" b="1" i="1">
                <a:solidFill>
                  <a:srgbClr val="154734"/>
                </a:solidFill>
                <a:ea typeface="+mn-lt"/>
                <a:cs typeface="+mn-lt"/>
              </a:rPr>
              <a:t>A) Lake Champlain low water level at St. Alban’s Bay (September 18, 2025); B) statewide droughts (2025); and C) drought hotspots (summer 2025)</a:t>
            </a:r>
            <a:endParaRPr lang="en-US" b="1" i="1"/>
          </a:p>
          <a:p>
            <a:endParaRPr lang="en-US" b="1" i="1">
              <a:solidFill>
                <a:srgbClr val="154734"/>
              </a:solidFill>
            </a:endParaRPr>
          </a:p>
          <a:p>
            <a:r>
              <a:rPr lang="en-US" sz="1600"/>
              <a:t>Sources: A) Glenn Russell via VTDigger (2025); B) and C) Vermont Department of Environmental Conservation (2026k)</a:t>
            </a:r>
            <a:r>
              <a:rPr lang="en-US" sz="1400"/>
              <a:t> </a:t>
            </a:r>
            <a:endParaRPr lang="en-US" sz="1100">
              <a:effectLst/>
              <a:latin typeface="Aptos" panose="020B0004020202020204" pitchFamily="34" charset="0"/>
              <a:ea typeface="Times New Roman" panose="02020603050405020304" pitchFamily="18" charset="0"/>
              <a:cs typeface="Times New Roman" panose="02020603050405020304" pitchFamily="18" charset="0"/>
            </a:endParaRPr>
          </a:p>
        </p:txBody>
      </p:sp>
      <p:pic>
        <p:nvPicPr>
          <p:cNvPr id="2" name="Picture 1" descr="People walking with dogs along St. Alban’s Bay where the shoreline is largely exposed and water levels are low. ">
            <a:extLst>
              <a:ext uri="{FF2B5EF4-FFF2-40B4-BE49-F238E27FC236}">
                <a16:creationId xmlns:a16="http://schemas.microsoft.com/office/drawing/2014/main" id="{D9DC85B6-012D-94D4-CA49-EEDBD3AC2B9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 r="12107"/>
          <a:stretch>
            <a:fillRect/>
          </a:stretch>
        </p:blipFill>
        <p:spPr bwMode="auto">
          <a:xfrm>
            <a:off x="2503965" y="1576133"/>
            <a:ext cx="3549069" cy="3098737"/>
          </a:xfrm>
          <a:prstGeom prst="rect">
            <a:avLst/>
          </a:prstGeom>
          <a:ln>
            <a:noFill/>
          </a:ln>
          <a:extLst>
            <a:ext uri="{53640926-AAD7-44D8-BBD7-CCE9431645EC}">
              <a14:shadowObscured xmlns:a14="http://schemas.microsoft.com/office/drawing/2010/main"/>
            </a:ext>
          </a:extLst>
        </p:spPr>
      </p:pic>
      <p:sp>
        <p:nvSpPr>
          <p:cNvPr id="11" name="Text Box 3">
            <a:extLst>
              <a:ext uri="{FF2B5EF4-FFF2-40B4-BE49-F238E27FC236}">
                <a16:creationId xmlns:a16="http://schemas.microsoft.com/office/drawing/2014/main" id="{7C266089-FB12-DBBA-B8FA-C19B6D6A7889}"/>
              </a:ext>
            </a:extLst>
          </p:cNvPr>
          <p:cNvSpPr txBox="1"/>
          <p:nvPr/>
        </p:nvSpPr>
        <p:spPr>
          <a:xfrm>
            <a:off x="8475095" y="4085136"/>
            <a:ext cx="298450" cy="30289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15000"/>
              </a:lnSpc>
              <a:spcAft>
                <a:spcPts val="800"/>
              </a:spcAft>
              <a:buNone/>
            </a:pPr>
            <a:r>
              <a:rPr lang="en-US" sz="1400" b="1">
                <a:effectLst/>
                <a:latin typeface="Aptos" panose="020B0004020202020204" pitchFamily="34" charset="0"/>
                <a:ea typeface="Times New Roman" panose="02020603050405020304" pitchFamily="18" charset="0"/>
                <a:cs typeface="Times New Roman" panose="02020603050405020304" pitchFamily="18" charset="0"/>
              </a:rPr>
              <a:t>B</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12" name="Text Box 3">
            <a:extLst>
              <a:ext uri="{FF2B5EF4-FFF2-40B4-BE49-F238E27FC236}">
                <a16:creationId xmlns:a16="http://schemas.microsoft.com/office/drawing/2014/main" id="{A451A22B-30A1-6014-DC06-69B36D8223D0}"/>
              </a:ext>
            </a:extLst>
          </p:cNvPr>
          <p:cNvSpPr txBox="1"/>
          <p:nvPr/>
        </p:nvSpPr>
        <p:spPr>
          <a:xfrm>
            <a:off x="11519016" y="3876538"/>
            <a:ext cx="298450" cy="30289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15000"/>
              </a:lnSpc>
              <a:spcAft>
                <a:spcPts val="800"/>
              </a:spcAft>
              <a:buNone/>
            </a:pPr>
            <a:r>
              <a:rPr lang="en-US" sz="1400" b="1">
                <a:effectLst/>
                <a:latin typeface="Aptos" panose="020B0004020202020204" pitchFamily="34" charset="0"/>
                <a:ea typeface="Times New Roman" panose="02020603050405020304" pitchFamily="18" charset="0"/>
                <a:cs typeface="Times New Roman" panose="02020603050405020304" pitchFamily="18" charset="0"/>
              </a:rPr>
              <a:t>C</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91660E4C-E6F4-9A8E-0B18-0AEE661B883A}"/>
              </a:ext>
            </a:extLst>
          </p:cNvPr>
          <p:cNvSpPr txBox="1"/>
          <p:nvPr/>
        </p:nvSpPr>
        <p:spPr>
          <a:xfrm>
            <a:off x="620430" y="779656"/>
            <a:ext cx="10186115" cy="698012"/>
          </a:xfrm>
          <a:prstGeom prst="rect">
            <a:avLst/>
          </a:prstGeom>
          <a:noFill/>
        </p:spPr>
        <p:txBody>
          <a:bodyPr wrap="square">
            <a:spAutoFit/>
          </a:bodyPr>
          <a:lstStyle/>
          <a:p>
            <a:pPr marL="0" marR="0" algn="l">
              <a:lnSpc>
                <a:spcPct val="115000"/>
              </a:lnSpc>
              <a:spcAft>
                <a:spcPts val="800"/>
              </a:spcAft>
              <a:buNone/>
            </a:pPr>
            <a:r>
              <a:rPr lang="en-US" sz="3600" b="1">
                <a:solidFill>
                  <a:srgbClr val="154734"/>
                </a:solidFill>
                <a:effectLst/>
                <a:latin typeface="Aptos" panose="020B0004020202020204" pitchFamily="34" charset="0"/>
                <a:ea typeface="Times New Roman" panose="02020603050405020304" pitchFamily="18" charset="0"/>
                <a:cs typeface="Times New Roman" panose="02020603050405020304" pitchFamily="18" charset="0"/>
              </a:rPr>
              <a:t>Box 4-1: Summer 2025 drought conditions</a:t>
            </a:r>
            <a:endParaRPr lang="en-US" sz="3600">
              <a:solidFill>
                <a:srgbClr val="154734"/>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ext Box 3">
            <a:extLst>
              <a:ext uri="{FF2B5EF4-FFF2-40B4-BE49-F238E27FC236}">
                <a16:creationId xmlns:a16="http://schemas.microsoft.com/office/drawing/2014/main" id="{A30C2917-5441-E64D-AE69-B8F88CF5F44D}"/>
              </a:ext>
            </a:extLst>
          </p:cNvPr>
          <p:cNvSpPr txBox="1"/>
          <p:nvPr/>
        </p:nvSpPr>
        <p:spPr>
          <a:xfrm>
            <a:off x="2748880" y="1712081"/>
            <a:ext cx="298450" cy="302895"/>
          </a:xfrm>
          <a:prstGeom prst="rect">
            <a:avLst/>
          </a:prstGeom>
          <a:solidFill>
            <a:schemeClr val="lt1"/>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algn="just">
              <a:lnSpc>
                <a:spcPct val="115000"/>
              </a:lnSpc>
              <a:spcAft>
                <a:spcPts val="800"/>
              </a:spcAft>
              <a:buNone/>
            </a:pPr>
            <a:r>
              <a:rPr lang="en-US" sz="1400" b="1">
                <a:latin typeface="Aptos"/>
                <a:ea typeface="Times New Roman" panose="02020603050405020304" pitchFamily="18" charset="0"/>
                <a:cs typeface="Times New Roman"/>
              </a:rPr>
              <a:t>A</a:t>
            </a:r>
            <a:endParaRPr lang="en-US" sz="120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4926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a:extLst>
            <a:ext uri="{FF2B5EF4-FFF2-40B4-BE49-F238E27FC236}">
              <a16:creationId xmlns:a16="http://schemas.microsoft.com/office/drawing/2014/main" id="{214DE0C4-FF96-14D7-6210-B46F838B2360}"/>
            </a:ext>
          </a:extLst>
        </p:cNvPr>
        <p:cNvGrpSpPr/>
        <p:nvPr/>
      </p:nvGrpSpPr>
      <p:grpSpPr>
        <a:xfrm>
          <a:off x="0" y="0"/>
          <a:ext cx="0" cy="0"/>
          <a:chOff x="0" y="0"/>
          <a:chExt cx="0" cy="0"/>
        </a:xfrm>
      </p:grpSpPr>
      <p:sp>
        <p:nvSpPr>
          <p:cNvPr id="58" name="Title 2">
            <a:extLst>
              <a:ext uri="{FF2B5EF4-FFF2-40B4-BE49-F238E27FC236}">
                <a16:creationId xmlns:a16="http://schemas.microsoft.com/office/drawing/2014/main" id="{002DE453-BE21-DBAF-DF99-25BBA32B838E}"/>
              </a:ext>
            </a:extLst>
          </p:cNvPr>
          <p:cNvSpPr>
            <a:spLocks noGrp="1"/>
          </p:cNvSpPr>
          <p:nvPr>
            <p:ph type="title"/>
          </p:nvPr>
        </p:nvSpPr>
        <p:spPr>
          <a:xfrm>
            <a:off x="289582" y="422857"/>
            <a:ext cx="2860415" cy="778075"/>
          </a:xfrm>
        </p:spPr>
        <p:txBody>
          <a:bodyPr/>
          <a:lstStyle/>
          <a:p>
            <a:r>
              <a:rPr lang="en-US"/>
              <a:t>Figure 4-5</a:t>
            </a:r>
          </a:p>
        </p:txBody>
      </p:sp>
      <p:sp>
        <p:nvSpPr>
          <p:cNvPr id="59" name="TextBox 58">
            <a:extLst>
              <a:ext uri="{FF2B5EF4-FFF2-40B4-BE49-F238E27FC236}">
                <a16:creationId xmlns:a16="http://schemas.microsoft.com/office/drawing/2014/main" id="{2481477A-5B90-140B-57AE-AFBBD8835E4B}"/>
              </a:ext>
            </a:extLst>
          </p:cNvPr>
          <p:cNvSpPr txBox="1"/>
          <p:nvPr/>
        </p:nvSpPr>
        <p:spPr>
          <a:xfrm>
            <a:off x="237726" y="1136236"/>
            <a:ext cx="3197691" cy="4601260"/>
          </a:xfrm>
          <a:prstGeom prst="rect">
            <a:avLst/>
          </a:prstGeom>
          <a:noFill/>
        </p:spPr>
        <p:txBody>
          <a:bodyPr wrap="square" lIns="91440" tIns="45720" rIns="91440" bIns="45720" anchor="t">
            <a:spAutoFit/>
          </a:bodyPr>
          <a:lstStyle/>
          <a:p>
            <a:r>
              <a:rPr lang="en-US" sz="1600" b="1" i="1">
                <a:solidFill>
                  <a:schemeClr val="bg1"/>
                </a:solidFill>
              </a:rPr>
              <a:t>Percent change in extreme high streamflow volume across stream gauges for the 1996–2025 time period compared to the 1966–1995 time period. Positive (blue) bars indicate more days of extreme high flow between the two time periods, while negative (red) bars indicate less days of extreme high flow between the two time periods. “UR” in the stream gauge name signifies that the watershed is unregulated (i.e. no dams or other structures impeding flow). A star denotes statistical significance (p&lt;0.05)</a:t>
            </a:r>
          </a:p>
          <a:p>
            <a:endParaRPr lang="en-US" sz="1000" b="1">
              <a:solidFill>
                <a:schemeClr val="bg1"/>
              </a:solidFill>
            </a:endParaRPr>
          </a:p>
          <a:p>
            <a:r>
              <a:rPr lang="en-US" sz="1100">
                <a:solidFill>
                  <a:schemeClr val="bg1"/>
                </a:solidFill>
              </a:rPr>
              <a:t>Source: USGS Water Data for the Nation (2026b) </a:t>
            </a:r>
          </a:p>
        </p:txBody>
      </p:sp>
      <p:pic>
        <p:nvPicPr>
          <p:cNvPr id="5" name="Picture 4" descr="Bar chart showing change in mean annual extreme flow days for flooding for all 25 waterways included in the dataset. Changes in flooding conditions show all positive results in abnormal, with progressively less as one goes from severe to exceptional conditions. The majority of abnormal and severe conditions across streams show statistically significant results, with only three in exceptional conditions. ">
            <a:extLst>
              <a:ext uri="{FF2B5EF4-FFF2-40B4-BE49-F238E27FC236}">
                <a16:creationId xmlns:a16="http://schemas.microsoft.com/office/drawing/2014/main" id="{BBBA2DF6-07BE-913E-D1D3-C8DA6ABBC8B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551" t="5989" r="1023" b="1488"/>
          <a:stretch>
            <a:fillRect/>
          </a:stretch>
        </p:blipFill>
        <p:spPr bwMode="auto">
          <a:xfrm>
            <a:off x="3435418" y="318770"/>
            <a:ext cx="8629581" cy="5126338"/>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37988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D4C9F-AFD6-5AB5-D62C-176C9F22622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55C71E-2D34-82C7-A7E3-EC7F0B96571F}"/>
              </a:ext>
            </a:extLst>
          </p:cNvPr>
          <p:cNvSpPr>
            <a:spLocks noGrp="1" noRot="1" noMove="1" noResize="1" noEditPoints="1" noAdjustHandles="1" noChangeArrowheads="1" noChangeShapeType="1"/>
          </p:cNvSpPr>
          <p:nvPr>
            <p:ph type="title"/>
          </p:nvPr>
        </p:nvSpPr>
        <p:spPr/>
        <p:txBody>
          <a:bodyPr/>
          <a:lstStyle/>
          <a:p>
            <a:r>
              <a:rPr lang="en-US"/>
              <a:t>Table 4-3</a:t>
            </a:r>
          </a:p>
        </p:txBody>
      </p:sp>
      <p:sp>
        <p:nvSpPr>
          <p:cNvPr id="9" name="TextBox 8">
            <a:extLst>
              <a:ext uri="{FF2B5EF4-FFF2-40B4-BE49-F238E27FC236}">
                <a16:creationId xmlns:a16="http://schemas.microsoft.com/office/drawing/2014/main" id="{61A6B54A-520F-7D1A-F5C8-4B55065B21BE}"/>
              </a:ext>
            </a:extLst>
          </p:cNvPr>
          <p:cNvSpPr txBox="1"/>
          <p:nvPr/>
        </p:nvSpPr>
        <p:spPr>
          <a:xfrm>
            <a:off x="620430" y="1310672"/>
            <a:ext cx="11066918" cy="1569660"/>
          </a:xfrm>
          <a:prstGeom prst="rect">
            <a:avLst/>
          </a:prstGeom>
          <a:noFill/>
        </p:spPr>
        <p:txBody>
          <a:bodyPr wrap="square" lIns="91440" tIns="45720" rIns="91440" bIns="45720" rtlCol="0" anchor="t">
            <a:spAutoFit/>
          </a:bodyPr>
          <a:lstStyle/>
          <a:p>
            <a:r>
              <a:rPr lang="en-US" sz="2400" b="1" i="1">
                <a:solidFill>
                  <a:schemeClr val="tx2"/>
                </a:solidFill>
              </a:rPr>
              <a:t>Average change in abnormal and severe flood days from 1966–1995 to 1996–2025 by Vermont climate division. Only stream gauge sites with significant differences are included in the table. The exception flood days metric is excluded because so few sites had significant differences</a:t>
            </a:r>
            <a:endParaRPr lang="en-US" sz="3200" b="1" i="1">
              <a:solidFill>
                <a:schemeClr val="tx2"/>
              </a:solidFill>
            </a:endParaRPr>
          </a:p>
        </p:txBody>
      </p:sp>
      <p:sp>
        <p:nvSpPr>
          <p:cNvPr id="10" name="TextBox 9">
            <a:extLst>
              <a:ext uri="{FF2B5EF4-FFF2-40B4-BE49-F238E27FC236}">
                <a16:creationId xmlns:a16="http://schemas.microsoft.com/office/drawing/2014/main" id="{DB8F4724-5683-76C1-29E1-6408797E696D}"/>
              </a:ext>
            </a:extLst>
          </p:cNvPr>
          <p:cNvSpPr txBox="1"/>
          <p:nvPr/>
        </p:nvSpPr>
        <p:spPr>
          <a:xfrm>
            <a:off x="620346" y="2939474"/>
            <a:ext cx="11066917" cy="338554"/>
          </a:xfrm>
          <a:prstGeom prst="rect">
            <a:avLst/>
          </a:prstGeom>
          <a:noFill/>
        </p:spPr>
        <p:txBody>
          <a:bodyPr wrap="square" rtlCol="0">
            <a:spAutoFit/>
          </a:bodyPr>
          <a:lstStyle/>
          <a:p>
            <a:r>
              <a:rPr lang="en-US" sz="1600"/>
              <a:t>Source: USGS Water Data for the Nation (2026b)</a:t>
            </a:r>
          </a:p>
        </p:txBody>
      </p:sp>
      <p:graphicFrame>
        <p:nvGraphicFramePr>
          <p:cNvPr id="4" name="Table 3">
            <a:extLst>
              <a:ext uri="{FF2B5EF4-FFF2-40B4-BE49-F238E27FC236}">
                <a16:creationId xmlns:a16="http://schemas.microsoft.com/office/drawing/2014/main" id="{CC1EC438-1820-78B2-A0FD-643740059FF4}"/>
              </a:ext>
            </a:extLst>
          </p:cNvPr>
          <p:cNvGraphicFramePr>
            <a:graphicFrameLocks noGrp="1"/>
          </p:cNvGraphicFramePr>
          <p:nvPr>
            <p:extLst>
              <p:ext uri="{D42A27DB-BD31-4B8C-83A1-F6EECF244321}">
                <p14:modId xmlns:p14="http://schemas.microsoft.com/office/powerpoint/2010/main" val="676965231"/>
              </p:ext>
            </p:extLst>
          </p:nvPr>
        </p:nvGraphicFramePr>
        <p:xfrm>
          <a:off x="620430" y="3337171"/>
          <a:ext cx="11066918" cy="2367989"/>
        </p:xfrm>
        <a:graphic>
          <a:graphicData uri="http://schemas.openxmlformats.org/drawingml/2006/table">
            <a:tbl>
              <a:tblPr firstRow="1" firstCol="1" bandRow="1"/>
              <a:tblGrid>
                <a:gridCol w="2744108">
                  <a:extLst>
                    <a:ext uri="{9D8B030D-6E8A-4147-A177-3AD203B41FA5}">
                      <a16:colId xmlns:a16="http://schemas.microsoft.com/office/drawing/2014/main" val="3330290559"/>
                    </a:ext>
                  </a:extLst>
                </a:gridCol>
                <a:gridCol w="2120723">
                  <a:extLst>
                    <a:ext uri="{9D8B030D-6E8A-4147-A177-3AD203B41FA5}">
                      <a16:colId xmlns:a16="http://schemas.microsoft.com/office/drawing/2014/main" val="1783430870"/>
                    </a:ext>
                  </a:extLst>
                </a:gridCol>
                <a:gridCol w="2314494">
                  <a:extLst>
                    <a:ext uri="{9D8B030D-6E8A-4147-A177-3AD203B41FA5}">
                      <a16:colId xmlns:a16="http://schemas.microsoft.com/office/drawing/2014/main" val="2150705588"/>
                    </a:ext>
                  </a:extLst>
                </a:gridCol>
                <a:gridCol w="2120723">
                  <a:extLst>
                    <a:ext uri="{9D8B030D-6E8A-4147-A177-3AD203B41FA5}">
                      <a16:colId xmlns:a16="http://schemas.microsoft.com/office/drawing/2014/main" val="3338103589"/>
                    </a:ext>
                  </a:extLst>
                </a:gridCol>
                <a:gridCol w="1766870">
                  <a:extLst>
                    <a:ext uri="{9D8B030D-6E8A-4147-A177-3AD203B41FA5}">
                      <a16:colId xmlns:a16="http://schemas.microsoft.com/office/drawing/2014/main" val="1389237555"/>
                    </a:ext>
                  </a:extLst>
                </a:gridCol>
              </a:tblGrid>
              <a:tr h="772947">
                <a:tc>
                  <a:txBody>
                    <a:bodyPr/>
                    <a:lstStyle/>
                    <a:p>
                      <a:pPr marL="0" marR="0" algn="l">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Streamflow metrics</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Whole state</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Northeastern</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Southeastern</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buNone/>
                      </a:pPr>
                      <a:r>
                        <a:rPr lang="en-US" sz="2400" b="1">
                          <a:solidFill>
                            <a:srgbClr val="0E2841"/>
                          </a:solidFill>
                          <a:effectLst/>
                          <a:latin typeface="Aptos" panose="020B0004020202020204" pitchFamily="34" charset="0"/>
                          <a:ea typeface="Calibri" panose="020F0502020204030204" pitchFamily="34" charset="0"/>
                          <a:cs typeface="Times New Roman" panose="02020603050405020304" pitchFamily="18" charset="0"/>
                        </a:rPr>
                        <a:t>Western</a:t>
                      </a:r>
                      <a:endParaRPr lang="en-US" sz="2400">
                        <a:solidFill>
                          <a:srgbClr val="0E2841"/>
                        </a:solidFill>
                        <a:effectLst/>
                        <a:latin typeface="Aptos" panose="020B000402020202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3370627242"/>
                  </a:ext>
                </a:extLst>
              </a:tr>
              <a:tr h="774558">
                <a:tc>
                  <a:txBody>
                    <a:bodyPr/>
                    <a:lstStyle/>
                    <a:p>
                      <a:pPr marL="0" marR="0" algn="l">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Abnormal flood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9.4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9.9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10.2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onsolas" panose="020B0609020204030204" pitchFamily="49" charset="0"/>
                          <a:cs typeface="Consolas" panose="020B0609020204030204" pitchFamily="49" charset="0"/>
                        </a:rPr>
                        <a:t>8.1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solidFill>
                      <a:srgbClr val="E8E8E8"/>
                    </a:solidFill>
                  </a:tcPr>
                </a:tc>
                <a:extLst>
                  <a:ext uri="{0D108BD9-81ED-4DB2-BD59-A6C34878D82A}">
                    <a16:rowId xmlns:a16="http://schemas.microsoft.com/office/drawing/2014/main" val="136821980"/>
                  </a:ext>
                </a:extLst>
              </a:tr>
              <a:tr h="774558">
                <a:tc>
                  <a:txBody>
                    <a:bodyPr/>
                    <a:lstStyle/>
                    <a:p>
                      <a:pPr marL="0" marR="0" algn="l">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Severe  flood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5.0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4.3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alibri" panose="020F0502020204030204" pitchFamily="34" charset="0"/>
                          <a:cs typeface="Calibri" panose="020F0502020204030204" pitchFamily="34" charset="0"/>
                        </a:rPr>
                        <a:t>5.2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Aft>
                          <a:spcPts val="800"/>
                        </a:spcAft>
                        <a:buNone/>
                      </a:pPr>
                      <a:r>
                        <a:rPr lang="en-US" sz="2400">
                          <a:solidFill>
                            <a:srgbClr val="000000"/>
                          </a:solidFill>
                          <a:effectLst/>
                          <a:latin typeface="Aptos" panose="020B0004020202020204" pitchFamily="34" charset="0"/>
                          <a:ea typeface="Consolas" panose="020B0609020204030204" pitchFamily="49" charset="0"/>
                          <a:cs typeface="Consolas" panose="020B0609020204030204" pitchFamily="49" charset="0"/>
                        </a:rPr>
                        <a:t>6.1 days</a:t>
                      </a:r>
                      <a:endParaRPr lang="en-US" sz="2400">
                        <a:solidFill>
                          <a:srgbClr val="000000"/>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1953674323"/>
                  </a:ext>
                </a:extLst>
              </a:tr>
            </a:tbl>
          </a:graphicData>
        </a:graphic>
      </p:graphicFrame>
    </p:spTree>
    <p:extLst>
      <p:ext uri="{BB962C8B-B14F-4D97-AF65-F5344CB8AC3E}">
        <p14:creationId xmlns:p14="http://schemas.microsoft.com/office/powerpoint/2010/main" val="4023921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509EBA-430C-BF85-C1C2-0E1D10661F7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AA1C787-71AA-9E98-CCBC-9BE500455718}"/>
              </a:ext>
            </a:extLst>
          </p:cNvPr>
          <p:cNvSpPr>
            <a:spLocks noGrp="1" noRot="1" noMove="1" noResize="1" noEditPoints="1" noAdjustHandles="1" noChangeArrowheads="1" noChangeShapeType="1"/>
          </p:cNvSpPr>
          <p:nvPr>
            <p:ph type="title"/>
          </p:nvPr>
        </p:nvSpPr>
        <p:spPr/>
        <p:txBody>
          <a:bodyPr/>
          <a:lstStyle/>
          <a:p>
            <a:r>
              <a:rPr lang="en-US"/>
              <a:t>Figure 4-6</a:t>
            </a:r>
          </a:p>
        </p:txBody>
      </p:sp>
      <p:grpSp>
        <p:nvGrpSpPr>
          <p:cNvPr id="7" name="Group 6">
            <a:extLst>
              <a:ext uri="{FF2B5EF4-FFF2-40B4-BE49-F238E27FC236}">
                <a16:creationId xmlns:a16="http://schemas.microsoft.com/office/drawing/2014/main" id="{03487C50-E98E-D6AE-F04C-102C792BEC7D}"/>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ADB94D1E-EA4C-EEFD-8A1C-100828D8CA51}"/>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7E114AA7-7380-605D-125B-74F0032FD328}"/>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179CF00A-7258-1539-4BC6-CC73B5D5EB96}"/>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0" name="TextBox 9">
            <a:extLst>
              <a:ext uri="{FF2B5EF4-FFF2-40B4-BE49-F238E27FC236}">
                <a16:creationId xmlns:a16="http://schemas.microsoft.com/office/drawing/2014/main" id="{44CA074E-5CF9-DD0D-B7A1-73FB18BBBF4E}"/>
              </a:ext>
            </a:extLst>
          </p:cNvPr>
          <p:cNvSpPr txBox="1"/>
          <p:nvPr/>
        </p:nvSpPr>
        <p:spPr>
          <a:xfrm>
            <a:off x="523874" y="1460865"/>
            <a:ext cx="4417094" cy="3662541"/>
          </a:xfrm>
          <a:prstGeom prst="rect">
            <a:avLst/>
          </a:prstGeom>
          <a:noFill/>
        </p:spPr>
        <p:txBody>
          <a:bodyPr wrap="square" lIns="91440" tIns="45720" rIns="91440" bIns="45720" anchor="t">
            <a:spAutoFit/>
          </a:bodyPr>
          <a:lstStyle/>
          <a:p>
            <a:r>
              <a:rPr lang="en-US" sz="2400" b="1" i="1">
                <a:solidFill>
                  <a:schemeClr val="bg1"/>
                </a:solidFill>
                <a:effectLst/>
                <a:latin typeface="Aptos"/>
                <a:ea typeface="Times New Roman" panose="02020603050405020304" pitchFamily="18" charset="0"/>
                <a:cs typeface="Times New Roman"/>
              </a:rPr>
              <a:t> </a:t>
            </a:r>
            <a:r>
              <a:rPr lang="en-US" sz="2400" b="1" i="1">
                <a:solidFill>
                  <a:schemeClr val="bg1"/>
                </a:solidFill>
              </a:rPr>
              <a:t>Water withdrawals compared with the population of Vermont from 2000–2020. Note the y-axes for water withdrawals and population have an axis break and do not start at zero</a:t>
            </a:r>
          </a:p>
          <a:p>
            <a:endParaRPr lang="en-US" sz="1600" i="1">
              <a:solidFill>
                <a:schemeClr val="bg1"/>
              </a:solidFill>
            </a:endParaRPr>
          </a:p>
          <a:p>
            <a:r>
              <a:rPr lang="en-US" sz="1600">
                <a:solidFill>
                  <a:schemeClr val="bg1"/>
                </a:solidFill>
              </a:rPr>
              <a:t>Source: USGS Public Supply Withdrawals Water Use Model (2026a) and Federal Reserve Economic Data (FRED) (2026)</a:t>
            </a:r>
          </a:p>
        </p:txBody>
      </p:sp>
      <p:pic>
        <p:nvPicPr>
          <p:cNvPr id="4" name="Picture 3" descr="Groundwater (light gray) and surface water (dark gray) withdrawals in Million Liters/Day plotted as a bar graph since 2000 through 2020 with population in thousands plotted as a line over water withdrawals.">
            <a:extLst>
              <a:ext uri="{FF2B5EF4-FFF2-40B4-BE49-F238E27FC236}">
                <a16:creationId xmlns:a16="http://schemas.microsoft.com/office/drawing/2014/main" id="{5FAD1EBE-DE93-42EA-8FAC-4F9614F696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37524" y="481882"/>
            <a:ext cx="7002076" cy="6117091"/>
          </a:xfrm>
          <a:prstGeom prst="rect">
            <a:avLst/>
          </a:prstGeom>
        </p:spPr>
      </p:pic>
    </p:spTree>
    <p:extLst>
      <p:ext uri="{BB962C8B-B14F-4D97-AF65-F5344CB8AC3E}">
        <p14:creationId xmlns:p14="http://schemas.microsoft.com/office/powerpoint/2010/main" val="1445874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4F391-69FB-28F4-4741-AE36DF07162A}"/>
            </a:ext>
          </a:extLst>
        </p:cNvPr>
        <p:cNvGrpSpPr/>
        <p:nvPr/>
      </p:nvGrpSpPr>
      <p:grpSpPr>
        <a:xfrm>
          <a:off x="0" y="0"/>
          <a:ext cx="0" cy="0"/>
          <a:chOff x="0" y="0"/>
          <a:chExt cx="0" cy="0"/>
        </a:xfrm>
      </p:grpSpPr>
      <p:graphicFrame>
        <p:nvGraphicFramePr>
          <p:cNvPr id="9" name="Chart 8" descr="Horizontal bar graph displaying the sources of surface water withdrawals reported in 2024 from largest to smallest withdrawals. The total amount of reported withdrawals is 862,099 gallons/day. The sources contributing  to that total in order of largest to smallest withdrawals: industrial use (cooling), other, irrigation (golf), snowmaking, irrigation/frost protection (farm), construction, and landscape or domestic use.">
            <a:extLst>
              <a:ext uri="{FF2B5EF4-FFF2-40B4-BE49-F238E27FC236}">
                <a16:creationId xmlns:a16="http://schemas.microsoft.com/office/drawing/2014/main" id="{5ABD02BD-5041-4889-882F-A054C3E27FFE}"/>
              </a:ext>
            </a:extLst>
          </p:cNvPr>
          <p:cNvGraphicFramePr/>
          <p:nvPr>
            <p:extLst>
              <p:ext uri="{D42A27DB-BD31-4B8C-83A1-F6EECF244321}">
                <p14:modId xmlns:p14="http://schemas.microsoft.com/office/powerpoint/2010/main" val="3973833596"/>
              </p:ext>
            </p:extLst>
          </p:nvPr>
        </p:nvGraphicFramePr>
        <p:xfrm>
          <a:off x="1649339" y="3167198"/>
          <a:ext cx="9000001" cy="3187882"/>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FA3C8206-BEB2-FA47-7FFE-12495E2A15B2}"/>
              </a:ext>
            </a:extLst>
          </p:cNvPr>
          <p:cNvSpPr>
            <a:spLocks noGrp="1" noRot="1" noMove="1" noResize="1" noEditPoints="1" noAdjustHandles="1" noChangeArrowheads="1" noChangeShapeType="1"/>
          </p:cNvSpPr>
          <p:nvPr>
            <p:ph type="title"/>
          </p:nvPr>
        </p:nvSpPr>
        <p:spPr/>
        <p:txBody>
          <a:bodyPr>
            <a:normAutofit/>
          </a:bodyPr>
          <a:lstStyle/>
          <a:p>
            <a:r>
              <a:rPr lang="en-US"/>
              <a:t>Figure 4-7</a:t>
            </a:r>
          </a:p>
        </p:txBody>
      </p:sp>
      <p:grpSp>
        <p:nvGrpSpPr>
          <p:cNvPr id="7" name="Group 6">
            <a:extLst>
              <a:ext uri="{FF2B5EF4-FFF2-40B4-BE49-F238E27FC236}">
                <a16:creationId xmlns:a16="http://schemas.microsoft.com/office/drawing/2014/main" id="{C5304BC0-20CB-FD20-B5D0-811D1B3A121C}"/>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9E5061A3-506E-34DB-13BE-DF0082824042}"/>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ADF7F00D-C1CD-D2E2-2823-F6C4A7534055}"/>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C940B27E-CD12-EA08-8BCB-26DB719F5626}"/>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2" name="Rectangle 2">
            <a:extLst>
              <a:ext uri="{FF2B5EF4-FFF2-40B4-BE49-F238E27FC236}">
                <a16:creationId xmlns:a16="http://schemas.microsoft.com/office/drawing/2014/main" id="{8245832F-6E13-9CA9-45A6-F9032E3E5090}"/>
              </a:ext>
            </a:extLst>
          </p:cNvPr>
          <p:cNvSpPr>
            <a:spLocks noChangeArrowheads="1"/>
          </p:cNvSpPr>
          <p:nvPr/>
        </p:nvSpPr>
        <p:spPr bwMode="auto">
          <a:xfrm>
            <a:off x="5743832" y="12001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4" name="Rectangle 2">
            <a:extLst>
              <a:ext uri="{FF2B5EF4-FFF2-40B4-BE49-F238E27FC236}">
                <a16:creationId xmlns:a16="http://schemas.microsoft.com/office/drawing/2014/main" id="{DEE7D5F4-831D-7BBE-3802-E8E6DBC6B9C0}"/>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1" name="Rectangle 3">
            <a:extLst>
              <a:ext uri="{FF2B5EF4-FFF2-40B4-BE49-F238E27FC236}">
                <a16:creationId xmlns:a16="http://schemas.microsoft.com/office/drawing/2014/main" id="{B46809CD-D550-B94F-6A76-CA261189E8D4}"/>
              </a:ext>
            </a:extLst>
          </p:cNvPr>
          <p:cNvSpPr>
            <a:spLocks noChangeArrowheads="1"/>
          </p:cNvSpPr>
          <p:nvPr/>
        </p:nvSpPr>
        <p:spPr bwMode="auto">
          <a:xfrm>
            <a:off x="678264" y="1621037"/>
            <a:ext cx="11067003"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sz="2000" b="1" i="1">
                <a:solidFill>
                  <a:schemeClr val="tx2"/>
                </a:solidFill>
              </a:rPr>
              <a:t>Reported surface water withdrawals (gallons per day) that met threshold requirements for Act 135 or the 1996 Water Withdrawals for Snowmaking Rule and occurred between January 1–December 31, 2024. Reports filed with both the Vermont Department of Environmental Conservation and the Vermont Secretary of Agriculture, Food, and Markets are included</a:t>
            </a:r>
            <a:endParaRPr kumimoji="0" lang="en-US" altLang="en-US" sz="1200" b="1" i="1" u="none" strike="noStrike" cap="none" normalizeH="0" baseline="0">
              <a:ln>
                <a:noFill/>
              </a:ln>
              <a:solidFill>
                <a:schemeClr val="tx2"/>
              </a:solidFill>
              <a:effectLst/>
            </a:endParaRPr>
          </a:p>
        </p:txBody>
      </p:sp>
      <p:sp>
        <p:nvSpPr>
          <p:cNvPr id="12" name="TextBox 11">
            <a:extLst>
              <a:ext uri="{FF2B5EF4-FFF2-40B4-BE49-F238E27FC236}">
                <a16:creationId xmlns:a16="http://schemas.microsoft.com/office/drawing/2014/main" id="{09510B44-96A7-D4F2-8016-E97B0CC09591}"/>
              </a:ext>
            </a:extLst>
          </p:cNvPr>
          <p:cNvSpPr txBox="1"/>
          <p:nvPr/>
        </p:nvSpPr>
        <p:spPr>
          <a:xfrm>
            <a:off x="6847367" y="4314147"/>
            <a:ext cx="4992465" cy="1323439"/>
          </a:xfrm>
          <a:prstGeom prst="rect">
            <a:avLst/>
          </a:prstGeom>
          <a:noFill/>
        </p:spPr>
        <p:txBody>
          <a:bodyPr wrap="square">
            <a:spAutoFit/>
          </a:bodyPr>
          <a:lstStyle/>
          <a:p>
            <a:pPr marL="0" marR="0">
              <a:lnSpc>
                <a:spcPct val="100000"/>
              </a:lnSpc>
              <a:spcBef>
                <a:spcPts val="600"/>
              </a:spcBef>
              <a:spcAft>
                <a:spcPts val="600"/>
              </a:spcAft>
              <a:buNone/>
            </a:pPr>
            <a:r>
              <a:rPr lang="en-US" sz="1400">
                <a:solidFill>
                  <a:schemeClr val="tx1"/>
                </a:solidFill>
                <a:effectLst/>
                <a:latin typeface="+mn-lt"/>
                <a:ea typeface="Times New Roman" panose="02020603050405020304" pitchFamily="18" charset="0"/>
                <a:cs typeface="Times New Roman" panose="02020603050405020304" pitchFamily="18" charset="0"/>
              </a:rPr>
              <a:t>Source: Vermont Department of Environmental Conservation (2025)</a:t>
            </a:r>
          </a:p>
          <a:p>
            <a:pPr marL="0" marR="0">
              <a:lnSpc>
                <a:spcPct val="100000"/>
              </a:lnSpc>
              <a:spcBef>
                <a:spcPts val="600"/>
              </a:spcBef>
              <a:spcAft>
                <a:spcPts val="600"/>
              </a:spcAft>
              <a:buNone/>
            </a:pPr>
            <a:r>
              <a:rPr lang="en-US" sz="1400">
                <a:solidFill>
                  <a:schemeClr val="tx1"/>
                </a:solidFill>
                <a:effectLst/>
                <a:latin typeface="+mn-lt"/>
                <a:ea typeface="Times New Roman" panose="02020603050405020304" pitchFamily="18" charset="0"/>
                <a:cs typeface="Times New Roman" panose="02020603050405020304" pitchFamily="18" charset="0"/>
              </a:rPr>
              <a:t>Note: While reporting is in total water withdrawn (gallons) for each activity (e.g., industrial use), data were divided by 365 to show withdrawals in gallons per day</a:t>
            </a:r>
            <a:endParaRPr lang="en-US" sz="800">
              <a:solidFill>
                <a:srgbClr val="595959"/>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041790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1DF99-8654-9F57-40D6-ACF8CE2E72F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8984024-0D52-D9F2-BB9C-159C53AD7F22}"/>
              </a:ext>
            </a:extLst>
          </p:cNvPr>
          <p:cNvSpPr>
            <a:spLocks noGrp="1" noRot="1" noMove="1" noResize="1" noEditPoints="1" noAdjustHandles="1" noChangeArrowheads="1" noChangeShapeType="1"/>
          </p:cNvSpPr>
          <p:nvPr>
            <p:ph type="title"/>
          </p:nvPr>
        </p:nvSpPr>
        <p:spPr/>
        <p:txBody>
          <a:bodyPr>
            <a:normAutofit/>
          </a:bodyPr>
          <a:lstStyle/>
          <a:p>
            <a:r>
              <a:rPr lang="en-US"/>
              <a:t>Figure 4-8</a:t>
            </a:r>
          </a:p>
        </p:txBody>
      </p:sp>
      <p:sp>
        <p:nvSpPr>
          <p:cNvPr id="10" name="TextBox 9">
            <a:extLst>
              <a:ext uri="{FF2B5EF4-FFF2-40B4-BE49-F238E27FC236}">
                <a16:creationId xmlns:a16="http://schemas.microsoft.com/office/drawing/2014/main" id="{94A89ACB-0E2A-EE23-4C65-ADAAD16CF926}"/>
              </a:ext>
            </a:extLst>
          </p:cNvPr>
          <p:cNvSpPr txBox="1"/>
          <p:nvPr/>
        </p:nvSpPr>
        <p:spPr>
          <a:xfrm>
            <a:off x="620430" y="1771737"/>
            <a:ext cx="4962223" cy="3724096"/>
          </a:xfrm>
          <a:prstGeom prst="rect">
            <a:avLst/>
          </a:prstGeom>
          <a:noFill/>
        </p:spPr>
        <p:txBody>
          <a:bodyPr wrap="square" lIns="91440" tIns="45720" rIns="91440" bIns="45720" anchor="t">
            <a:spAutoFit/>
          </a:bodyPr>
          <a:lstStyle/>
          <a:p>
            <a:r>
              <a:rPr lang="en-US" sz="3200" b="1" i="1">
                <a:solidFill>
                  <a:schemeClr val="bg1"/>
                </a:solidFill>
              </a:rPr>
              <a:t>Upper Valley, Orange County, hauling water for cows during extreme drought conditions in early October 2025</a:t>
            </a:r>
          </a:p>
          <a:p>
            <a:endParaRPr lang="en-US" sz="2800" b="1" i="1">
              <a:solidFill>
                <a:schemeClr val="bg1"/>
              </a:solidFill>
            </a:endParaRPr>
          </a:p>
          <a:p>
            <a:r>
              <a:rPr lang="en-US" sz="2000">
                <a:solidFill>
                  <a:schemeClr val="bg1"/>
                </a:solidFill>
              </a:rPr>
              <a:t>Source: Photo credit to Sabine Poux, Vermont Public, 2025 </a:t>
            </a:r>
            <a:endParaRPr lang="en-US" sz="20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2" name="Rectangle 2">
            <a:extLst>
              <a:ext uri="{FF2B5EF4-FFF2-40B4-BE49-F238E27FC236}">
                <a16:creationId xmlns:a16="http://schemas.microsoft.com/office/drawing/2014/main" id="{DFFE04CF-4063-1005-DD92-2BC32FAD3C02}"/>
              </a:ext>
            </a:extLst>
          </p:cNvPr>
          <p:cNvSpPr>
            <a:spLocks noChangeArrowheads="1"/>
          </p:cNvSpPr>
          <p:nvPr/>
        </p:nvSpPr>
        <p:spPr bwMode="auto">
          <a:xfrm>
            <a:off x="5743832" y="120015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4097" name="Picture 6" descr="A water tank ontop of a tractor trailer bed.">
            <a:extLst>
              <a:ext uri="{FF2B5EF4-FFF2-40B4-BE49-F238E27FC236}">
                <a16:creationId xmlns:a16="http://schemas.microsoft.com/office/drawing/2014/main" id="{D5DD0E47-71B6-80AA-EA84-3A630335AB81}"/>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743832" y="1200150"/>
            <a:ext cx="5943600" cy="4457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9046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DF2C14-BB1A-4923-2817-7E3125618E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EBADE76-9D4B-6AA7-0DE0-54340022FD23}"/>
              </a:ext>
            </a:extLst>
          </p:cNvPr>
          <p:cNvSpPr>
            <a:spLocks noGrp="1" noRot="1" noMove="1" noResize="1" noEditPoints="1" noAdjustHandles="1" noChangeArrowheads="1" noChangeShapeType="1"/>
          </p:cNvSpPr>
          <p:nvPr>
            <p:ph type="title"/>
          </p:nvPr>
        </p:nvSpPr>
        <p:spPr/>
        <p:txBody>
          <a:bodyPr/>
          <a:lstStyle/>
          <a:p>
            <a:r>
              <a:rPr lang="en-US"/>
              <a:t>Figure 4-9</a:t>
            </a:r>
          </a:p>
        </p:txBody>
      </p:sp>
      <p:sp>
        <p:nvSpPr>
          <p:cNvPr id="10" name="TextBox 9">
            <a:extLst>
              <a:ext uri="{FF2B5EF4-FFF2-40B4-BE49-F238E27FC236}">
                <a16:creationId xmlns:a16="http://schemas.microsoft.com/office/drawing/2014/main" id="{40429D67-C41C-D879-8B45-800003F48011}"/>
              </a:ext>
            </a:extLst>
          </p:cNvPr>
          <p:cNvSpPr txBox="1"/>
          <p:nvPr/>
        </p:nvSpPr>
        <p:spPr>
          <a:xfrm>
            <a:off x="523874" y="1460865"/>
            <a:ext cx="4417094" cy="3477875"/>
          </a:xfrm>
          <a:prstGeom prst="rect">
            <a:avLst/>
          </a:prstGeom>
          <a:noFill/>
        </p:spPr>
        <p:txBody>
          <a:bodyPr wrap="square" lIns="91440" tIns="45720" rIns="91440" bIns="45720" anchor="t">
            <a:spAutoFit/>
          </a:bodyPr>
          <a:lstStyle/>
          <a:p>
            <a:r>
              <a:rPr lang="en-US" sz="2800" b="1" i="1">
                <a:solidFill>
                  <a:srgbClr val="154734"/>
                </a:solidFill>
              </a:rPr>
              <a:t>Fairfax Falls Hydroelectric Dam Overtopping from July 2023 flooding</a:t>
            </a:r>
          </a:p>
          <a:p>
            <a:endParaRPr lang="en-US" sz="2800" b="1" i="1">
              <a:solidFill>
                <a:srgbClr val="154734"/>
              </a:solidFill>
            </a:endParaRPr>
          </a:p>
          <a:p>
            <a:r>
              <a:rPr lang="en-US" sz="2000"/>
              <a:t>Source: Photo credit to University of Vermont Spatial Analysis Lab, the Agency of Transportation, and the Civil Air Patrol, Vermont Public, 2023</a:t>
            </a:r>
          </a:p>
        </p:txBody>
      </p:sp>
      <p:sp>
        <p:nvSpPr>
          <p:cNvPr id="2" name="Rectangle 2">
            <a:extLst>
              <a:ext uri="{FF2B5EF4-FFF2-40B4-BE49-F238E27FC236}">
                <a16:creationId xmlns:a16="http://schemas.microsoft.com/office/drawing/2014/main" id="{884184F2-C8B5-EF1C-F421-AE1A1BCC4BA1}"/>
              </a:ext>
            </a:extLst>
          </p:cNvPr>
          <p:cNvSpPr>
            <a:spLocks noChangeArrowheads="1"/>
          </p:cNvSpPr>
          <p:nvPr/>
        </p:nvSpPr>
        <p:spPr bwMode="auto">
          <a:xfrm>
            <a:off x="5462870" y="114300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5121" name="Picture 4" descr="Overview look of a dam. Water overflowing and aggressively flowing out. ">
            <a:extLst>
              <a:ext uri="{FF2B5EF4-FFF2-40B4-BE49-F238E27FC236}">
                <a16:creationId xmlns:a16="http://schemas.microsoft.com/office/drawing/2014/main" id="{F29CB383-1F09-D807-64B5-B3D1ED7B1079}"/>
              </a:ext>
            </a:extLst>
          </p:cNvPr>
          <p:cNvPicPr>
            <a:picLocks noChangeAspect="1" noChangeArrowheads="1"/>
          </p:cNvPicPr>
          <p:nvPr/>
        </p:nvPicPr>
        <p:blipFill>
          <a:blip r:embed="rId2" r:link="rId3">
            <a:extLst>
              <a:ext uri="{28A0092B-C50C-407E-A947-70E740481C1C}">
                <a14:useLocalDpi xmlns:a14="http://schemas.microsoft.com/office/drawing/2010/main" val="0"/>
              </a:ext>
            </a:extLst>
          </a:blip>
          <a:srcRect/>
          <a:stretch>
            <a:fillRect/>
          </a:stretch>
        </p:blipFill>
        <p:spPr bwMode="auto">
          <a:xfrm>
            <a:off x="5462870" y="1143000"/>
            <a:ext cx="6108700" cy="457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9853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A3FF6-8579-E4DF-8720-338C3728FAE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FA134C3-DB93-61A6-0710-968370D78D20}"/>
              </a:ext>
            </a:extLst>
          </p:cNvPr>
          <p:cNvSpPr>
            <a:spLocks noGrp="1"/>
          </p:cNvSpPr>
          <p:nvPr>
            <p:ph type="ctrTitle"/>
          </p:nvPr>
        </p:nvSpPr>
        <p:spPr/>
        <p:txBody>
          <a:bodyPr lIns="91440" tIns="45720" rIns="91440" bIns="45720" anchor="b"/>
          <a:lstStyle/>
          <a:p>
            <a:r>
              <a:rPr lang="en-US"/>
              <a:t>Section 4.4 - Flooding</a:t>
            </a:r>
          </a:p>
        </p:txBody>
      </p:sp>
      <p:sp>
        <p:nvSpPr>
          <p:cNvPr id="9" name="Subtitle 8">
            <a:extLst>
              <a:ext uri="{FF2B5EF4-FFF2-40B4-BE49-F238E27FC236}">
                <a16:creationId xmlns:a16="http://schemas.microsoft.com/office/drawing/2014/main" id="{5EB801FC-6C13-9E50-178B-FC4857BD2181}"/>
              </a:ext>
            </a:extLst>
          </p:cNvPr>
          <p:cNvSpPr>
            <a:spLocks noGrp="1"/>
          </p:cNvSpPr>
          <p:nvPr>
            <p:ph type="subTitle" idx="1"/>
          </p:nvPr>
        </p:nvSpPr>
        <p:spPr/>
        <p:txBody>
          <a:bodyPr/>
          <a:lstStyle/>
          <a:p>
            <a:endParaRPr lang="en-US"/>
          </a:p>
        </p:txBody>
      </p:sp>
      <p:grpSp>
        <p:nvGrpSpPr>
          <p:cNvPr id="7" name="Group 6">
            <a:extLst>
              <a:ext uri="{FF2B5EF4-FFF2-40B4-BE49-F238E27FC236}">
                <a16:creationId xmlns:a16="http://schemas.microsoft.com/office/drawing/2014/main" id="{BAE730BF-F6AE-D18C-9B52-3C7E73CAF737}"/>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1D930CF8-477C-018A-C9B5-ABE60E98520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0558138F-E45A-F897-B16F-BB1C5CA532E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740421A3-72A1-B5D9-43AA-8A200D93AB84}"/>
              </a:ext>
            </a:extLst>
          </p:cNvPr>
          <p:cNvPicPr>
            <a:picLocks noChangeAspect="1"/>
          </p:cNvPicPr>
          <p:nvPr/>
        </p:nvPicPr>
        <p:blipFill>
          <a:blip r:embed="rId3"/>
          <a:stretch>
            <a:fillRect/>
          </a:stretch>
        </p:blipFill>
        <p:spPr>
          <a:xfrm>
            <a:off x="10088563" y="6042595"/>
            <a:ext cx="1579563" cy="456058"/>
          </a:xfrm>
          <a:prstGeom prst="rect">
            <a:avLst/>
          </a:prstGeom>
        </p:spPr>
      </p:pic>
    </p:spTree>
    <p:extLst>
      <p:ext uri="{BB962C8B-B14F-4D97-AF65-F5344CB8AC3E}">
        <p14:creationId xmlns:p14="http://schemas.microsoft.com/office/powerpoint/2010/main" val="36474970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68AEA-F682-AB2A-9F32-86088045A41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2845F5-07E2-D2D8-D716-061ED7D4F512}"/>
              </a:ext>
            </a:extLst>
          </p:cNvPr>
          <p:cNvSpPr>
            <a:spLocks noGrp="1" noRot="1" noMove="1" noResize="1" noEditPoints="1" noAdjustHandles="1" noChangeArrowheads="1" noChangeShapeType="1"/>
          </p:cNvSpPr>
          <p:nvPr>
            <p:ph type="title"/>
          </p:nvPr>
        </p:nvSpPr>
        <p:spPr/>
        <p:txBody>
          <a:bodyPr>
            <a:normAutofit/>
          </a:bodyPr>
          <a:lstStyle/>
          <a:p>
            <a:r>
              <a:rPr lang="en-US"/>
              <a:t>Figure 4-10</a:t>
            </a:r>
          </a:p>
        </p:txBody>
      </p:sp>
      <p:grpSp>
        <p:nvGrpSpPr>
          <p:cNvPr id="7" name="Group 6">
            <a:extLst>
              <a:ext uri="{FF2B5EF4-FFF2-40B4-BE49-F238E27FC236}">
                <a16:creationId xmlns:a16="http://schemas.microsoft.com/office/drawing/2014/main" id="{3CDC3F69-C43E-F00B-5044-88158966FB0F}"/>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48E99185-548F-7A4C-DA38-CABCE6219AE8}"/>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A0DCE2DE-D268-32C0-8DBD-DB9CB0B0CC8A}"/>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3EF8F4D-894D-21FD-BCF6-1FF17158C348}"/>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C3556812-1237-867F-E48E-93A58DB32319}"/>
              </a:ext>
            </a:extLst>
          </p:cNvPr>
          <p:cNvSpPr txBox="1"/>
          <p:nvPr/>
        </p:nvSpPr>
        <p:spPr>
          <a:xfrm>
            <a:off x="678264" y="1553877"/>
            <a:ext cx="5063884" cy="4216539"/>
          </a:xfrm>
          <a:prstGeom prst="rect">
            <a:avLst/>
          </a:prstGeom>
          <a:noFill/>
        </p:spPr>
        <p:txBody>
          <a:bodyPr wrap="square" lIns="91440" tIns="45720" rIns="91440" bIns="45720" anchor="t">
            <a:spAutoFit/>
          </a:bodyPr>
          <a:lstStyle/>
          <a:p>
            <a:r>
              <a:rPr lang="en-US" sz="2800" b="1" i="1">
                <a:solidFill>
                  <a:srgbClr val="154734"/>
                </a:solidFill>
              </a:rPr>
              <a:t>(A) Precipitation maps for the flood on July 10-11, 2023. (B) Water levels in the Winooski River at the Montpelier gauge on July 11, 2023. (C) Image of flooding in Montpelier in July 2023</a:t>
            </a:r>
            <a:endParaRPr lang="en-US" sz="2800" b="1"/>
          </a:p>
          <a:p>
            <a:r>
              <a:rPr lang="en-US"/>
              <a:t>Sources: (A) and (B) </a:t>
            </a:r>
            <a:r>
              <a:rPr lang="en-US" err="1"/>
              <a:t>Banacos</a:t>
            </a:r>
            <a:r>
              <a:rPr lang="en-US"/>
              <a:t> (2023); (C) Photo credit to U.S. Department of Defense, Air Force Senior Master Sgt. Michael Davis, NASA Applied Sciences (2023)</a:t>
            </a:r>
          </a:p>
        </p:txBody>
      </p:sp>
      <p:pic>
        <p:nvPicPr>
          <p:cNvPr id="2" name="drawing" descr="NOAA North Country storm total rainfall map for July 10-11, 2023.">
            <a:extLst>
              <a:ext uri="{FF2B5EF4-FFF2-40B4-BE49-F238E27FC236}">
                <a16:creationId xmlns:a16="http://schemas.microsoft.com/office/drawing/2014/main" id="{6A166804-B54A-A184-E806-769C7D74206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5724596" y="290886"/>
            <a:ext cx="3071922" cy="2284168"/>
          </a:xfrm>
          <a:prstGeom prst="rect">
            <a:avLst/>
          </a:prstGeom>
        </p:spPr>
      </p:pic>
      <p:pic>
        <p:nvPicPr>
          <p:cNvPr id="9" name="drawing" descr="Hydrograph of Winooski River at Montpelier during July 8-14, 2023 timeframe.">
            <a:extLst>
              <a:ext uri="{FF2B5EF4-FFF2-40B4-BE49-F238E27FC236}">
                <a16:creationId xmlns:a16="http://schemas.microsoft.com/office/drawing/2014/main" id="{B4553EEA-E27C-B529-86D6-FA77EE1C986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796518" y="311494"/>
            <a:ext cx="2928518" cy="2287382"/>
          </a:xfrm>
          <a:prstGeom prst="rect">
            <a:avLst/>
          </a:prstGeom>
        </p:spPr>
      </p:pic>
      <p:pic>
        <p:nvPicPr>
          <p:cNvPr id="10" name="drawing" descr="City of Montpelier flooded from July 2023 flood event.">
            <a:extLst>
              <a:ext uri="{FF2B5EF4-FFF2-40B4-BE49-F238E27FC236}">
                <a16:creationId xmlns:a16="http://schemas.microsoft.com/office/drawing/2014/main" id="{62248EDA-28E3-6730-442A-DA63E1CAE9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42148" y="2598876"/>
            <a:ext cx="6019089" cy="4012726"/>
          </a:xfrm>
          <a:prstGeom prst="rect">
            <a:avLst/>
          </a:prstGeom>
        </p:spPr>
      </p:pic>
    </p:spTree>
    <p:extLst>
      <p:ext uri="{BB962C8B-B14F-4D97-AF65-F5344CB8AC3E}">
        <p14:creationId xmlns:p14="http://schemas.microsoft.com/office/powerpoint/2010/main" val="25299277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11266-F02E-0D16-B51B-60E671890F0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7FDDB5A-CE11-6CFD-8053-B70D2A19CCAB}"/>
              </a:ext>
            </a:extLst>
          </p:cNvPr>
          <p:cNvSpPr>
            <a:spLocks noGrp="1" noRot="1" noMove="1" noResize="1" noEditPoints="1" noAdjustHandles="1" noChangeArrowheads="1" noChangeShapeType="1"/>
          </p:cNvSpPr>
          <p:nvPr>
            <p:ph type="title"/>
          </p:nvPr>
        </p:nvSpPr>
        <p:spPr/>
        <p:txBody>
          <a:bodyPr/>
          <a:lstStyle/>
          <a:p>
            <a:r>
              <a:rPr lang="en-US"/>
              <a:t>Figure 4-11</a:t>
            </a:r>
          </a:p>
        </p:txBody>
      </p:sp>
      <p:grpSp>
        <p:nvGrpSpPr>
          <p:cNvPr id="7" name="Group 6">
            <a:extLst>
              <a:ext uri="{FF2B5EF4-FFF2-40B4-BE49-F238E27FC236}">
                <a16:creationId xmlns:a16="http://schemas.microsoft.com/office/drawing/2014/main" id="{D0C5A298-CD79-DFE7-34C3-9E24643DE8BF}"/>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265236CD-047B-DBB7-2635-9F52B5E115C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6B506521-E39E-F4A2-39C8-25C9736C0386}"/>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EA0D5AC-CEE6-543C-28A4-084BCF58787F}"/>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0" name="TextBox 9">
            <a:extLst>
              <a:ext uri="{FF2B5EF4-FFF2-40B4-BE49-F238E27FC236}">
                <a16:creationId xmlns:a16="http://schemas.microsoft.com/office/drawing/2014/main" id="{EB5CA82A-9AE8-521C-1082-AC5D7BFB5182}"/>
              </a:ext>
            </a:extLst>
          </p:cNvPr>
          <p:cNvSpPr txBox="1"/>
          <p:nvPr/>
        </p:nvSpPr>
        <p:spPr>
          <a:xfrm>
            <a:off x="539375" y="1431648"/>
            <a:ext cx="4410204" cy="3970318"/>
          </a:xfrm>
          <a:prstGeom prst="rect">
            <a:avLst/>
          </a:prstGeom>
          <a:noFill/>
        </p:spPr>
        <p:txBody>
          <a:bodyPr wrap="square">
            <a:spAutoFit/>
          </a:bodyPr>
          <a:lstStyle/>
          <a:p>
            <a:r>
              <a:rPr lang="en-US" sz="2000" b="1" i="1">
                <a:solidFill>
                  <a:schemeClr val="bg1"/>
                </a:solidFill>
              </a:rPr>
              <a:t>Comparison of FEMA flood maps (left) to aerial photos of July 2023 flood extents (right) in Johnson VT (top) and Montpelier VT (bottom). FEMA flood maps represent 100-year flood extents. USGS flood frequency analysis determined that the Johnson and Montpelier stream gauges reached 100-500-year flows</a:t>
            </a:r>
          </a:p>
          <a:p>
            <a:endParaRPr lang="en-US" sz="2400" b="1" i="1">
              <a:solidFill>
                <a:schemeClr val="bg1"/>
              </a:solidFill>
            </a:endParaRPr>
          </a:p>
          <a:p>
            <a:r>
              <a:rPr lang="en-US" sz="1600">
                <a:solidFill>
                  <a:schemeClr val="bg1"/>
                </a:solidFill>
              </a:rPr>
              <a:t>Sources: FEMA (2024); Smith et al. (2025); UVM Spatial Analysis Lab &amp; Vermont Agency of Transportation (2024)</a:t>
            </a:r>
            <a:endParaRPr lang="en-US" sz="2400">
              <a:solidFill>
                <a:schemeClr val="bg1"/>
              </a:solidFill>
            </a:endParaRPr>
          </a:p>
        </p:txBody>
      </p:sp>
      <p:pic>
        <p:nvPicPr>
          <p:cNvPr id="4" name="drawing" descr="Comparison of FEMA flood maps and where July 2023 flooding actually occurred. Examples include looking at maps and aerial imagery from Johnson and Montpelier. ">
            <a:extLst>
              <a:ext uri="{FF2B5EF4-FFF2-40B4-BE49-F238E27FC236}">
                <a16:creationId xmlns:a16="http://schemas.microsoft.com/office/drawing/2014/main" id="{EB3FF217-4DDF-5BEF-930E-3D1C2AE9BBFD}"/>
              </a:ext>
            </a:extLst>
          </p:cNvPr>
          <p:cNvPicPr>
            <a:picLocks noChangeAspect="1"/>
          </p:cNvPicPr>
          <p:nvPr/>
        </p:nvPicPr>
        <p:blipFill>
          <a:blip r:embed="rId4">
            <a:extLst>
              <a:ext uri="{28A0092B-C50C-407E-A947-70E740481C1C}">
                <a14:useLocalDpi xmlns:a14="http://schemas.microsoft.com/office/drawing/2010/main"/>
              </a:ext>
            </a:extLst>
          </a:blip>
          <a:srcRect l="2348"/>
          <a:stretch>
            <a:fillRect/>
          </a:stretch>
        </p:blipFill>
        <p:spPr>
          <a:xfrm>
            <a:off x="5103627" y="359347"/>
            <a:ext cx="6737853" cy="6209588"/>
          </a:xfrm>
          <a:prstGeom prst="rect">
            <a:avLst/>
          </a:prstGeom>
        </p:spPr>
      </p:pic>
    </p:spTree>
    <p:extLst>
      <p:ext uri="{BB962C8B-B14F-4D97-AF65-F5344CB8AC3E}">
        <p14:creationId xmlns:p14="http://schemas.microsoft.com/office/powerpoint/2010/main" val="40497600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47CAE-6C95-19B4-902A-5D7DCC40E52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90FFEB8-3811-B0AD-7966-2F1DD5D41267}"/>
              </a:ext>
            </a:extLst>
          </p:cNvPr>
          <p:cNvSpPr>
            <a:spLocks noGrp="1" noRot="1" noMove="1" noResize="1" noEditPoints="1" noAdjustHandles="1" noChangeArrowheads="1" noChangeShapeType="1"/>
          </p:cNvSpPr>
          <p:nvPr>
            <p:ph type="title"/>
          </p:nvPr>
        </p:nvSpPr>
        <p:spPr/>
        <p:txBody>
          <a:bodyPr>
            <a:normAutofit/>
          </a:bodyPr>
          <a:lstStyle/>
          <a:p>
            <a:r>
              <a:rPr lang="en-US"/>
              <a:t>Figure 4-12</a:t>
            </a:r>
          </a:p>
        </p:txBody>
      </p:sp>
      <p:grpSp>
        <p:nvGrpSpPr>
          <p:cNvPr id="7" name="Group 6">
            <a:extLst>
              <a:ext uri="{FF2B5EF4-FFF2-40B4-BE49-F238E27FC236}">
                <a16:creationId xmlns:a16="http://schemas.microsoft.com/office/drawing/2014/main" id="{0177901B-38C4-E06C-3F2C-02AEE4076BD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7D589BCA-196C-7CAE-C79A-65E3774D6E59}"/>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F318495F-BC09-520E-0058-C6C373525D85}"/>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AB063219-4540-19D9-4DC6-D69BF3686B42}"/>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99BC94B5-580F-063E-0AA9-CBAA5B281D10}"/>
              </a:ext>
            </a:extLst>
          </p:cNvPr>
          <p:cNvSpPr txBox="1"/>
          <p:nvPr/>
        </p:nvSpPr>
        <p:spPr>
          <a:xfrm>
            <a:off x="396969" y="1318713"/>
            <a:ext cx="5417736" cy="4739759"/>
          </a:xfrm>
          <a:prstGeom prst="rect">
            <a:avLst/>
          </a:prstGeom>
          <a:noFill/>
        </p:spPr>
        <p:txBody>
          <a:bodyPr wrap="square" lIns="91440" tIns="45720" rIns="91440" bIns="45720" anchor="t">
            <a:spAutoFit/>
          </a:bodyPr>
          <a:lstStyle/>
          <a:p>
            <a:pPr marL="342900" indent="-342900">
              <a:buAutoNum type="alphaUcParenR"/>
            </a:pPr>
            <a:r>
              <a:rPr lang="en-US" b="1" i="1">
                <a:solidFill>
                  <a:schemeClr val="tx2"/>
                </a:solidFill>
              </a:rPr>
              <a:t>Depiction of discharge from two USGS stream gauges on Otter Creek: orange shows water levels upstream in Rutland, and blue shows water levels downstream in Middlebury. The three subplots depict water levels during Tropical Storm Irene in 2011, the Great Vermont Flood of 2023, and the rain-on-snow (ROS) event in December 2023. In between the two gauges are extensive wetlands that can absorb water during high flows, resulting in lower peak flows downstream in Middlebury. </a:t>
            </a:r>
          </a:p>
          <a:p>
            <a:pPr marL="342900" indent="-342900">
              <a:buAutoNum type="alphaUcParenR"/>
            </a:pPr>
            <a:r>
              <a:rPr lang="en-US" b="1" i="1">
                <a:solidFill>
                  <a:schemeClr val="tx2"/>
                </a:solidFill>
              </a:rPr>
              <a:t>B) Image of inundated wetlands connected to Otter Creek along Swamp Road during 2011 Tropical Storm Irene flooding  </a:t>
            </a:r>
          </a:p>
          <a:p>
            <a:endParaRPr lang="en-US" b="1" i="1">
              <a:solidFill>
                <a:schemeClr val="tx2"/>
              </a:solidFill>
            </a:endParaRPr>
          </a:p>
          <a:p>
            <a:r>
              <a:rPr lang="en-US" sz="1600"/>
              <a:t>Source: A) U.S. Geological Survey (2026b); B) Photo credit to Chris Ingram, Fly Fisher (2023)</a:t>
            </a:r>
          </a:p>
        </p:txBody>
      </p:sp>
      <p:pic>
        <p:nvPicPr>
          <p:cNvPr id="4" name="Picture 3" descr="Hydrograph of Otter Creek Hourly Discharge during three major flooding events; Tropical Storm Irene in 2011, Great Vermont Flood in July 2023, and ROS flood in December 2023. &#10;">
            <a:extLst>
              <a:ext uri="{FF2B5EF4-FFF2-40B4-BE49-F238E27FC236}">
                <a16:creationId xmlns:a16="http://schemas.microsoft.com/office/drawing/2014/main" id="{193F77AA-86FB-C54B-5940-C5976CBD2F1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153834" y="347682"/>
            <a:ext cx="5872727" cy="4084662"/>
          </a:xfrm>
          <a:prstGeom prst="rect">
            <a:avLst/>
          </a:prstGeom>
          <a:noFill/>
          <a:ln>
            <a:noFill/>
          </a:ln>
        </p:spPr>
      </p:pic>
      <p:pic>
        <p:nvPicPr>
          <p:cNvPr id="12" name="drawing" descr="Inundated wetland in Otter creek along Swamp Road during Tropical Storm Irene flooding in 2011. ">
            <a:extLst>
              <a:ext uri="{FF2B5EF4-FFF2-40B4-BE49-F238E27FC236}">
                <a16:creationId xmlns:a16="http://schemas.microsoft.com/office/drawing/2014/main" id="{F11E2015-72A1-FB81-7884-632609AFCB9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195929" y="4640579"/>
            <a:ext cx="3737948" cy="2096469"/>
          </a:xfrm>
          <a:prstGeom prst="rect">
            <a:avLst/>
          </a:prstGeom>
        </p:spPr>
      </p:pic>
      <p:sp>
        <p:nvSpPr>
          <p:cNvPr id="2" name="Rectangle 1">
            <a:extLst>
              <a:ext uri="{FF2B5EF4-FFF2-40B4-BE49-F238E27FC236}">
                <a16:creationId xmlns:a16="http://schemas.microsoft.com/office/drawing/2014/main" id="{6155EE8B-F085-B95C-81FE-5469BDEA3651}"/>
              </a:ext>
            </a:extLst>
          </p:cNvPr>
          <p:cNvSpPr/>
          <p:nvPr/>
        </p:nvSpPr>
        <p:spPr>
          <a:xfrm>
            <a:off x="6155739" y="359684"/>
            <a:ext cx="331470" cy="32512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Aft>
                <a:spcPts val="800"/>
              </a:spcAft>
              <a:buNone/>
            </a:pPr>
            <a:r>
              <a:rPr lang="en-US" sz="1400" b="1">
                <a:solidFill>
                  <a:srgbClr val="000000"/>
                </a:solidFill>
                <a:effectLst/>
                <a:ea typeface="Times New Roman" panose="02020603050405020304" pitchFamily="18" charset="0"/>
                <a:cs typeface="Times New Roman" panose="02020603050405020304" pitchFamily="18" charset="0"/>
              </a:rPr>
              <a:t>A</a:t>
            </a:r>
            <a:endParaRPr lang="en-US" sz="1200">
              <a:effectLst/>
              <a:ea typeface="Times New Roman" panose="02020603050405020304" pitchFamily="18" charset="0"/>
              <a:cs typeface="Times New Roman" panose="02020603050405020304" pitchFamily="18" charset="0"/>
            </a:endParaRPr>
          </a:p>
        </p:txBody>
      </p:sp>
      <p:sp>
        <p:nvSpPr>
          <p:cNvPr id="9" name="Rectangle 8">
            <a:extLst>
              <a:ext uri="{FF2B5EF4-FFF2-40B4-BE49-F238E27FC236}">
                <a16:creationId xmlns:a16="http://schemas.microsoft.com/office/drawing/2014/main" id="{38A38458-0655-9495-8300-91104324EBBF}"/>
              </a:ext>
            </a:extLst>
          </p:cNvPr>
          <p:cNvSpPr/>
          <p:nvPr/>
        </p:nvSpPr>
        <p:spPr>
          <a:xfrm>
            <a:off x="6253763" y="4757728"/>
            <a:ext cx="331470" cy="325120"/>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Aft>
                <a:spcPts val="800"/>
              </a:spcAft>
              <a:buNone/>
            </a:pPr>
            <a:r>
              <a:rPr lang="en-US" sz="1400" b="1">
                <a:solidFill>
                  <a:srgbClr val="000000"/>
                </a:solidFill>
                <a:effectLst/>
                <a:ea typeface="Times New Roman" panose="02020603050405020304" pitchFamily="18" charset="0"/>
                <a:cs typeface="Times New Roman" panose="02020603050405020304" pitchFamily="18" charset="0"/>
              </a:rPr>
              <a:t>B</a:t>
            </a:r>
            <a:endParaRPr lang="en-US" sz="120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79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A297F-C6F5-E650-62C5-5D9431A3EB6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BD0A52E-DB31-50AC-6900-B47D0F1461BB}"/>
              </a:ext>
            </a:extLst>
          </p:cNvPr>
          <p:cNvSpPr>
            <a:spLocks noGrp="1" noRot="1" noMove="1" noResize="1" noEditPoints="1" noAdjustHandles="1" noChangeArrowheads="1" noChangeShapeType="1"/>
          </p:cNvSpPr>
          <p:nvPr>
            <p:ph type="title"/>
          </p:nvPr>
        </p:nvSpPr>
        <p:spPr/>
        <p:txBody>
          <a:bodyPr/>
          <a:lstStyle/>
          <a:p>
            <a:r>
              <a:rPr lang="en-US"/>
              <a:t>Figure 4-13</a:t>
            </a:r>
          </a:p>
        </p:txBody>
      </p:sp>
      <p:grpSp>
        <p:nvGrpSpPr>
          <p:cNvPr id="7" name="Group 6">
            <a:extLst>
              <a:ext uri="{FF2B5EF4-FFF2-40B4-BE49-F238E27FC236}">
                <a16:creationId xmlns:a16="http://schemas.microsoft.com/office/drawing/2014/main" id="{806CAE45-02AA-CBF6-F003-AD6DAAEB1749}"/>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DAFE51BC-DCD1-A77A-F4EE-75A3A0B61936}"/>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2020E36B-CF65-15E8-12A4-7EAF014A9731}"/>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BE89F1FC-47D6-03E3-F9BE-B55B5E1EDBCA}"/>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0" name="TextBox 9">
            <a:extLst>
              <a:ext uri="{FF2B5EF4-FFF2-40B4-BE49-F238E27FC236}">
                <a16:creationId xmlns:a16="http://schemas.microsoft.com/office/drawing/2014/main" id="{270C315E-51AD-847C-EDE6-3B9D8B6270A8}"/>
              </a:ext>
            </a:extLst>
          </p:cNvPr>
          <p:cNvSpPr txBox="1"/>
          <p:nvPr/>
        </p:nvSpPr>
        <p:spPr>
          <a:xfrm>
            <a:off x="531421" y="1653366"/>
            <a:ext cx="4410204" cy="2369880"/>
          </a:xfrm>
          <a:prstGeom prst="rect">
            <a:avLst/>
          </a:prstGeom>
          <a:noFill/>
        </p:spPr>
        <p:txBody>
          <a:bodyPr wrap="square" lIns="91440" tIns="45720" rIns="91440" bIns="45720" anchor="t">
            <a:spAutoFit/>
          </a:bodyPr>
          <a:lstStyle/>
          <a:p>
            <a:r>
              <a:rPr lang="en-US" sz="2800" b="1" i="1">
                <a:solidFill>
                  <a:schemeClr val="bg1"/>
                </a:solidFill>
              </a:rPr>
              <a:t>Fluvial erosion damage in Addison County from July 2025 flash flooding</a:t>
            </a:r>
          </a:p>
          <a:p>
            <a:endParaRPr lang="en-US" sz="2800" b="1" i="1">
              <a:solidFill>
                <a:schemeClr val="bg1"/>
              </a:solidFill>
            </a:endParaRPr>
          </a:p>
          <a:p>
            <a:r>
              <a:rPr lang="en-US">
                <a:solidFill>
                  <a:schemeClr val="bg1"/>
                </a:solidFill>
              </a:rPr>
              <a:t>Source: Photo credit to Brian Steveson, Vermont Public (2025)</a:t>
            </a:r>
          </a:p>
        </p:txBody>
      </p:sp>
      <p:sp>
        <p:nvSpPr>
          <p:cNvPr id="2" name="Rectangle 2">
            <a:extLst>
              <a:ext uri="{FF2B5EF4-FFF2-40B4-BE49-F238E27FC236}">
                <a16:creationId xmlns:a16="http://schemas.microsoft.com/office/drawing/2014/main" id="{E99B06FD-265E-9571-C22C-890E9E805B1B}"/>
              </a:ext>
            </a:extLst>
          </p:cNvPr>
          <p:cNvSpPr>
            <a:spLocks noChangeArrowheads="1"/>
          </p:cNvSpPr>
          <p:nvPr/>
        </p:nvSpPr>
        <p:spPr bwMode="auto">
          <a:xfrm>
            <a:off x="5403273" y="9262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7169" name="Picture 14" descr="A road is washed out and impassable as a result of flash flooding.">
            <a:extLst>
              <a:ext uri="{FF2B5EF4-FFF2-40B4-BE49-F238E27FC236}">
                <a16:creationId xmlns:a16="http://schemas.microsoft.com/office/drawing/2014/main" id="{B5728BC5-CFD1-C207-9676-5B92F7903232}"/>
              </a:ext>
            </a:extLst>
          </p:cNvPr>
          <p:cNvPicPr>
            <a:picLocks noChangeAspect="1" noChangeArrowheads="1"/>
          </p:cNvPicPr>
          <p:nvPr/>
        </p:nvPicPr>
        <p:blipFill>
          <a:blip r:embed="rId4" r:link="rId5">
            <a:extLst>
              <a:ext uri="{28A0092B-C50C-407E-A947-70E740481C1C}">
                <a14:useLocalDpi xmlns:a14="http://schemas.microsoft.com/office/drawing/2010/main" val="0"/>
              </a:ext>
            </a:extLst>
          </a:blip>
          <a:srcRect/>
          <a:stretch>
            <a:fillRect/>
          </a:stretch>
        </p:blipFill>
        <p:spPr bwMode="auto">
          <a:xfrm>
            <a:off x="5403273" y="926275"/>
            <a:ext cx="5943600" cy="396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5134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C3E3E-36C5-AE7A-619D-09455A40C37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20CEE4-1926-FA45-AB29-F8A394305260}"/>
              </a:ext>
            </a:extLst>
          </p:cNvPr>
          <p:cNvSpPr>
            <a:spLocks noGrp="1" noRot="1" noMove="1" noResize="1" noEditPoints="1" noAdjustHandles="1" noChangeArrowheads="1" noChangeShapeType="1"/>
          </p:cNvSpPr>
          <p:nvPr>
            <p:ph type="title"/>
          </p:nvPr>
        </p:nvSpPr>
        <p:spPr/>
        <p:txBody>
          <a:bodyPr>
            <a:normAutofit/>
          </a:bodyPr>
          <a:lstStyle/>
          <a:p>
            <a:r>
              <a:rPr lang="en-US"/>
              <a:t>Figure 4-14</a:t>
            </a:r>
          </a:p>
        </p:txBody>
      </p:sp>
      <p:grpSp>
        <p:nvGrpSpPr>
          <p:cNvPr id="7" name="Group 6">
            <a:extLst>
              <a:ext uri="{FF2B5EF4-FFF2-40B4-BE49-F238E27FC236}">
                <a16:creationId xmlns:a16="http://schemas.microsoft.com/office/drawing/2014/main" id="{D9F69840-1915-30E2-A01E-3A2BDD038906}"/>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BA8F2CFD-36AE-9D27-0165-CFB5DBADF47D}"/>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6EE6FF23-57E9-BE13-424A-1F6E1CDEC6C2}"/>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C0CEE835-F958-7F31-112E-237918759964}"/>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41603495-3AC4-9DF1-A78E-A513B1A256CD}"/>
              </a:ext>
            </a:extLst>
          </p:cNvPr>
          <p:cNvSpPr txBox="1"/>
          <p:nvPr/>
        </p:nvSpPr>
        <p:spPr>
          <a:xfrm>
            <a:off x="678264" y="1669254"/>
            <a:ext cx="4054013" cy="2800767"/>
          </a:xfrm>
          <a:prstGeom prst="rect">
            <a:avLst/>
          </a:prstGeom>
          <a:noFill/>
        </p:spPr>
        <p:txBody>
          <a:bodyPr wrap="square">
            <a:spAutoFit/>
          </a:bodyPr>
          <a:lstStyle/>
          <a:p>
            <a:r>
              <a:rPr lang="en-US" sz="2800" b="1" i="1">
                <a:solidFill>
                  <a:schemeClr val="tx2"/>
                </a:solidFill>
              </a:rPr>
              <a:t>Hotspot analysis (</a:t>
            </a:r>
            <a:r>
              <a:rPr lang="en-US" sz="2800" b="1" i="1" err="1">
                <a:solidFill>
                  <a:schemeClr val="tx2"/>
                </a:solidFill>
              </a:rPr>
              <a:t>Getis</a:t>
            </a:r>
            <a:r>
              <a:rPr lang="en-US" sz="2800" b="1" i="1">
                <a:solidFill>
                  <a:schemeClr val="tx2"/>
                </a:solidFill>
              </a:rPr>
              <a:t>-Ord Gi*) of all landslide types in Vermont</a:t>
            </a:r>
          </a:p>
          <a:p>
            <a:endParaRPr lang="en-US" sz="2400" b="1" i="1"/>
          </a:p>
          <a:p>
            <a:r>
              <a:rPr lang="en-US" sz="2000"/>
              <a:t>Source: VT ANR Open Geodata Portal (2024)</a:t>
            </a:r>
          </a:p>
        </p:txBody>
      </p:sp>
      <p:pic>
        <p:nvPicPr>
          <p:cNvPr id="2" name="Picture 1" descr="Hotspot analysis of landslide types (gullying, landslide, and mass failure) in Vermont. ">
            <a:extLst>
              <a:ext uri="{FF2B5EF4-FFF2-40B4-BE49-F238E27FC236}">
                <a16:creationId xmlns:a16="http://schemas.microsoft.com/office/drawing/2014/main" id="{11CCB4D1-8B4A-1400-B4A0-BC1038F854F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50842" y="401411"/>
            <a:ext cx="7454606" cy="6089303"/>
          </a:xfrm>
          <a:prstGeom prst="rect">
            <a:avLst/>
          </a:prstGeom>
        </p:spPr>
      </p:pic>
    </p:spTree>
    <p:extLst>
      <p:ext uri="{BB962C8B-B14F-4D97-AF65-F5344CB8AC3E}">
        <p14:creationId xmlns:p14="http://schemas.microsoft.com/office/powerpoint/2010/main" val="31581738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E2F138-2A3F-3C47-77A7-32A198BEA63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B4EA933-0CF7-4EE5-8BD8-B31395A2DE70}"/>
              </a:ext>
            </a:extLst>
          </p:cNvPr>
          <p:cNvSpPr>
            <a:spLocks noGrp="1"/>
          </p:cNvSpPr>
          <p:nvPr>
            <p:ph type="ctrTitle"/>
          </p:nvPr>
        </p:nvSpPr>
        <p:spPr/>
        <p:txBody>
          <a:bodyPr/>
          <a:lstStyle/>
          <a:p>
            <a:r>
              <a:rPr lang="en-US"/>
              <a:t>Section 4.5 – Water Quality</a:t>
            </a:r>
          </a:p>
        </p:txBody>
      </p:sp>
    </p:spTree>
    <p:extLst>
      <p:ext uri="{BB962C8B-B14F-4D97-AF65-F5344CB8AC3E}">
        <p14:creationId xmlns:p14="http://schemas.microsoft.com/office/powerpoint/2010/main" val="21226017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610952-A4C1-F13E-C1AA-9230A27E683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2861A11-743B-FE1D-CDAE-517F249B3940}"/>
              </a:ext>
            </a:extLst>
          </p:cNvPr>
          <p:cNvSpPr>
            <a:spLocks noGrp="1" noRot="1" noMove="1" noResize="1" noEditPoints="1" noAdjustHandles="1" noChangeArrowheads="1" noChangeShapeType="1"/>
          </p:cNvSpPr>
          <p:nvPr>
            <p:ph type="title"/>
          </p:nvPr>
        </p:nvSpPr>
        <p:spPr/>
        <p:txBody>
          <a:bodyPr/>
          <a:lstStyle/>
          <a:p>
            <a:r>
              <a:rPr lang="en-US"/>
              <a:t>Table 4-4</a:t>
            </a:r>
          </a:p>
        </p:txBody>
      </p:sp>
      <p:grpSp>
        <p:nvGrpSpPr>
          <p:cNvPr id="7" name="Group 6">
            <a:extLst>
              <a:ext uri="{FF2B5EF4-FFF2-40B4-BE49-F238E27FC236}">
                <a16:creationId xmlns:a16="http://schemas.microsoft.com/office/drawing/2014/main" id="{106DD22D-D353-6941-1FD4-77546AED8516}"/>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EA24B9BA-6D4B-61AE-745C-B448F072ED40}"/>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1CCAECCB-10C0-A4ED-A793-9E28104760B3}"/>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B4B9F762-4E4B-A6D6-FD1B-98BAAD5DEC83}"/>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0" name="TextBox 9">
            <a:extLst>
              <a:ext uri="{FF2B5EF4-FFF2-40B4-BE49-F238E27FC236}">
                <a16:creationId xmlns:a16="http://schemas.microsoft.com/office/drawing/2014/main" id="{154B8FDE-6A66-AFA9-831D-11F161C7C3B0}"/>
              </a:ext>
            </a:extLst>
          </p:cNvPr>
          <p:cNvSpPr txBox="1"/>
          <p:nvPr/>
        </p:nvSpPr>
        <p:spPr>
          <a:xfrm>
            <a:off x="636140" y="1490905"/>
            <a:ext cx="11136706" cy="523220"/>
          </a:xfrm>
          <a:prstGeom prst="rect">
            <a:avLst/>
          </a:prstGeom>
          <a:noFill/>
        </p:spPr>
        <p:txBody>
          <a:bodyPr wrap="square">
            <a:spAutoFit/>
          </a:bodyPr>
          <a:lstStyle/>
          <a:p>
            <a:r>
              <a:rPr lang="en-US" sz="2800" b="1" i="1">
                <a:solidFill>
                  <a:schemeClr val="bg1"/>
                </a:solidFill>
              </a:rPr>
              <a:t>Climate change drivers and associated water quality impacts</a:t>
            </a:r>
          </a:p>
        </p:txBody>
      </p:sp>
      <p:graphicFrame>
        <p:nvGraphicFramePr>
          <p:cNvPr id="2" name="Table 1">
            <a:extLst>
              <a:ext uri="{FF2B5EF4-FFF2-40B4-BE49-F238E27FC236}">
                <a16:creationId xmlns:a16="http://schemas.microsoft.com/office/drawing/2014/main" id="{F388E323-0A12-8CA0-C4A1-0D04D1DAC4D3}"/>
              </a:ext>
            </a:extLst>
          </p:cNvPr>
          <p:cNvGraphicFramePr>
            <a:graphicFrameLocks noGrp="1"/>
          </p:cNvGraphicFramePr>
          <p:nvPr>
            <p:extLst>
              <p:ext uri="{D42A27DB-BD31-4B8C-83A1-F6EECF244321}">
                <p14:modId xmlns:p14="http://schemas.microsoft.com/office/powerpoint/2010/main" val="539460947"/>
              </p:ext>
            </p:extLst>
          </p:nvPr>
        </p:nvGraphicFramePr>
        <p:xfrm>
          <a:off x="721554" y="2242542"/>
          <a:ext cx="10965878" cy="3390848"/>
        </p:xfrm>
        <a:graphic>
          <a:graphicData uri="http://schemas.openxmlformats.org/drawingml/2006/table">
            <a:tbl>
              <a:tblPr firstRow="1" firstCol="1" bandRow="1">
                <a:tableStyleId>{93296810-A885-4BE3-A3E7-6D5BEEA58F35}</a:tableStyleId>
              </a:tblPr>
              <a:tblGrid>
                <a:gridCol w="4110739">
                  <a:extLst>
                    <a:ext uri="{9D8B030D-6E8A-4147-A177-3AD203B41FA5}">
                      <a16:colId xmlns:a16="http://schemas.microsoft.com/office/drawing/2014/main" val="2947897600"/>
                    </a:ext>
                  </a:extLst>
                </a:gridCol>
                <a:gridCol w="6855139">
                  <a:extLst>
                    <a:ext uri="{9D8B030D-6E8A-4147-A177-3AD203B41FA5}">
                      <a16:colId xmlns:a16="http://schemas.microsoft.com/office/drawing/2014/main" val="3855138640"/>
                    </a:ext>
                  </a:extLst>
                </a:gridCol>
              </a:tblGrid>
              <a:tr h="394218">
                <a:tc>
                  <a:txBody>
                    <a:bodyPr/>
                    <a:lstStyle/>
                    <a:p>
                      <a:pPr marL="0" marR="0">
                        <a:lnSpc>
                          <a:spcPct val="115000"/>
                        </a:lnSpc>
                        <a:buNone/>
                      </a:pPr>
                      <a:r>
                        <a:rPr lang="en-US" sz="2000" i="1">
                          <a:solidFill>
                            <a:schemeClr val="accent2">
                              <a:lumMod val="50000"/>
                            </a:schemeClr>
                          </a:solidFill>
                          <a:effectLst/>
                        </a:rPr>
                        <a:t>Climate Change Driver</a:t>
                      </a:r>
                      <a:endParaRPr lang="en-US" sz="2000" b="1" i="1">
                        <a:solidFill>
                          <a:schemeClr val="accent2">
                            <a:lumMod val="50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nSpc>
                          <a:spcPct val="115000"/>
                        </a:lnSpc>
                        <a:buNone/>
                      </a:pPr>
                      <a:r>
                        <a:rPr lang="en-US" sz="2000" i="1">
                          <a:solidFill>
                            <a:schemeClr val="accent2">
                              <a:lumMod val="50000"/>
                            </a:schemeClr>
                          </a:solidFill>
                          <a:effectLst/>
                        </a:rPr>
                        <a:t>Water Quality Impact</a:t>
                      </a:r>
                      <a:endParaRPr lang="en-US" sz="2000" b="1" i="1">
                        <a:solidFill>
                          <a:schemeClr val="accent2">
                            <a:lumMod val="50000"/>
                          </a:schemeClr>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4493966"/>
                  </a:ext>
                </a:extLst>
              </a:tr>
              <a:tr h="812732">
                <a:tc>
                  <a:txBody>
                    <a:bodyPr/>
                    <a:lstStyle/>
                    <a:p>
                      <a:pPr marL="0" marR="0" algn="l">
                        <a:lnSpc>
                          <a:spcPct val="115000"/>
                        </a:lnSpc>
                        <a:spcAft>
                          <a:spcPts val="800"/>
                        </a:spcAft>
                        <a:buNone/>
                      </a:pPr>
                      <a:r>
                        <a:rPr lang="en-US" sz="1800" b="0">
                          <a:solidFill>
                            <a:schemeClr val="tx1"/>
                          </a:solidFill>
                          <a:effectLst/>
                        </a:rPr>
                        <a:t>Increased water temperatures</a:t>
                      </a:r>
                      <a:endParaRPr lang="en-US" sz="1800" b="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lumMod val="85000"/>
                      </a:schemeClr>
                    </a:solidFill>
                  </a:tcPr>
                </a:tc>
                <a:tc>
                  <a:txBody>
                    <a:bodyPr/>
                    <a:lstStyle/>
                    <a:p>
                      <a:pPr marL="0" marR="0" algn="l">
                        <a:lnSpc>
                          <a:spcPct val="115000"/>
                        </a:lnSpc>
                        <a:spcAft>
                          <a:spcPts val="800"/>
                        </a:spcAft>
                        <a:buNone/>
                      </a:pPr>
                      <a:r>
                        <a:rPr lang="en-US" sz="1800">
                          <a:solidFill>
                            <a:schemeClr val="tx1"/>
                          </a:solidFill>
                          <a:effectLst/>
                        </a:rPr>
                        <a:t>Low oxygen conditions, decreased aquatic life habitat suitability, migration of certain aquatic species, increased algal blooms</a:t>
                      </a:r>
                      <a:endParaRPr lang="en-US" sz="180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lnT w="12700" cap="flat" cmpd="sng" algn="ctr">
                      <a:solidFill>
                        <a:schemeClr val="tx1"/>
                      </a:solidFill>
                      <a:prstDash val="solid"/>
                      <a:round/>
                      <a:headEnd type="none" w="med" len="med"/>
                      <a:tailEnd type="none" w="med" len="med"/>
                    </a:lnT>
                    <a:solidFill>
                      <a:schemeClr val="bg1">
                        <a:lumMod val="85000"/>
                      </a:schemeClr>
                    </a:solidFill>
                  </a:tcPr>
                </a:tc>
                <a:extLst>
                  <a:ext uri="{0D108BD9-81ED-4DB2-BD59-A6C34878D82A}">
                    <a16:rowId xmlns:a16="http://schemas.microsoft.com/office/drawing/2014/main" val="1983848801"/>
                  </a:ext>
                </a:extLst>
              </a:tr>
              <a:tr h="727966">
                <a:tc>
                  <a:txBody>
                    <a:bodyPr/>
                    <a:lstStyle/>
                    <a:p>
                      <a:pPr marL="0" marR="0" algn="l">
                        <a:lnSpc>
                          <a:spcPct val="115000"/>
                        </a:lnSpc>
                        <a:spcAft>
                          <a:spcPts val="800"/>
                        </a:spcAft>
                        <a:buNone/>
                      </a:pPr>
                      <a:r>
                        <a:rPr lang="en-US" sz="1800" b="0">
                          <a:solidFill>
                            <a:schemeClr val="tx1"/>
                          </a:solidFill>
                          <a:effectLst/>
                        </a:rPr>
                        <a:t>Increased precipitation and extreme events</a:t>
                      </a:r>
                      <a:endParaRPr lang="en-US" sz="1800" b="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tc>
                  <a:txBody>
                    <a:bodyPr/>
                    <a:lstStyle/>
                    <a:p>
                      <a:pPr marL="0" marR="0" algn="l">
                        <a:lnSpc>
                          <a:spcPct val="115000"/>
                        </a:lnSpc>
                        <a:spcAft>
                          <a:spcPts val="800"/>
                        </a:spcAft>
                        <a:buNone/>
                      </a:pPr>
                      <a:r>
                        <a:rPr lang="en-US" sz="1800">
                          <a:solidFill>
                            <a:schemeClr val="tx1"/>
                          </a:solidFill>
                          <a:effectLst/>
                        </a:rPr>
                        <a:t>Greater transport of nutrients and sediment during events, increased algal blooms</a:t>
                      </a:r>
                      <a:endParaRPr lang="en-US" sz="180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solidFill>
                      <a:schemeClr val="bg1"/>
                    </a:solidFill>
                  </a:tcPr>
                </a:tc>
                <a:extLst>
                  <a:ext uri="{0D108BD9-81ED-4DB2-BD59-A6C34878D82A}">
                    <a16:rowId xmlns:a16="http://schemas.microsoft.com/office/drawing/2014/main" val="2901819213"/>
                  </a:ext>
                </a:extLst>
              </a:tr>
              <a:tr h="727966">
                <a:tc>
                  <a:txBody>
                    <a:bodyPr/>
                    <a:lstStyle/>
                    <a:p>
                      <a:pPr marL="0" marR="0" algn="l">
                        <a:lnSpc>
                          <a:spcPct val="115000"/>
                        </a:lnSpc>
                        <a:spcAft>
                          <a:spcPts val="800"/>
                        </a:spcAft>
                        <a:buNone/>
                      </a:pPr>
                      <a:r>
                        <a:rPr lang="en-US" sz="1800" b="0">
                          <a:solidFill>
                            <a:schemeClr val="tx1"/>
                          </a:solidFill>
                          <a:effectLst/>
                        </a:rPr>
                        <a:t>Decreased snowfall</a:t>
                      </a:r>
                      <a:endParaRPr lang="en-US" sz="1800" b="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tc>
                  <a:txBody>
                    <a:bodyPr/>
                    <a:lstStyle/>
                    <a:p>
                      <a:pPr marL="0" marR="0" algn="l">
                        <a:lnSpc>
                          <a:spcPct val="115000"/>
                        </a:lnSpc>
                        <a:spcAft>
                          <a:spcPts val="800"/>
                        </a:spcAft>
                        <a:buNone/>
                      </a:pPr>
                      <a:r>
                        <a:rPr lang="en-US" sz="1800">
                          <a:solidFill>
                            <a:schemeClr val="tx1"/>
                          </a:solidFill>
                          <a:effectLst/>
                        </a:rPr>
                        <a:t>Decreased spring transport of nutrients, colder soils, increased winter transport carrying sediment and nutrients</a:t>
                      </a:r>
                      <a:endParaRPr lang="en-US" sz="180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solidFill>
                      <a:schemeClr val="bg1">
                        <a:lumMod val="85000"/>
                      </a:schemeClr>
                    </a:solidFill>
                  </a:tcPr>
                </a:tc>
                <a:extLst>
                  <a:ext uri="{0D108BD9-81ED-4DB2-BD59-A6C34878D82A}">
                    <a16:rowId xmlns:a16="http://schemas.microsoft.com/office/drawing/2014/main" val="987677898"/>
                  </a:ext>
                </a:extLst>
              </a:tr>
              <a:tr h="727966">
                <a:tc>
                  <a:txBody>
                    <a:bodyPr/>
                    <a:lstStyle/>
                    <a:p>
                      <a:pPr marL="0" marR="0" algn="l">
                        <a:lnSpc>
                          <a:spcPct val="115000"/>
                        </a:lnSpc>
                        <a:spcAft>
                          <a:spcPts val="800"/>
                        </a:spcAft>
                        <a:buNone/>
                      </a:pPr>
                      <a:r>
                        <a:rPr lang="en-US" sz="1800" b="0">
                          <a:solidFill>
                            <a:schemeClr val="tx1"/>
                          </a:solidFill>
                          <a:effectLst/>
                        </a:rPr>
                        <a:t>Increased winter rain</a:t>
                      </a:r>
                      <a:endParaRPr lang="en-US" sz="1800" b="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1"/>
                    </a:solidFill>
                  </a:tcPr>
                </a:tc>
                <a:tc>
                  <a:txBody>
                    <a:bodyPr/>
                    <a:lstStyle/>
                    <a:p>
                      <a:pPr marL="0" marR="0" algn="l">
                        <a:lnSpc>
                          <a:spcPct val="115000"/>
                        </a:lnSpc>
                        <a:spcAft>
                          <a:spcPts val="800"/>
                        </a:spcAft>
                        <a:buNone/>
                      </a:pPr>
                      <a:r>
                        <a:rPr lang="en-US" sz="1800">
                          <a:solidFill>
                            <a:schemeClr val="tx1"/>
                          </a:solidFill>
                          <a:effectLst/>
                        </a:rPr>
                        <a:t>Earlier/midseason transport of nutrients and sediment, increased potential of algal blooms in summer months</a:t>
                      </a:r>
                      <a:endParaRPr lang="en-US" sz="1800">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endParaRPr>
                    </a:p>
                  </a:txBody>
                  <a:tcPr marL="68580" marR="68580" marT="0" marB="0">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639670327"/>
                  </a:ext>
                </a:extLst>
              </a:tr>
            </a:tbl>
          </a:graphicData>
        </a:graphic>
      </p:graphicFrame>
      <p:sp>
        <p:nvSpPr>
          <p:cNvPr id="9" name="TextBox 8">
            <a:extLst>
              <a:ext uri="{FF2B5EF4-FFF2-40B4-BE49-F238E27FC236}">
                <a16:creationId xmlns:a16="http://schemas.microsoft.com/office/drawing/2014/main" id="{05E21B2F-2CFE-CA18-9252-5F11FEA057C7}"/>
              </a:ext>
            </a:extLst>
          </p:cNvPr>
          <p:cNvSpPr txBox="1"/>
          <p:nvPr/>
        </p:nvSpPr>
        <p:spPr>
          <a:xfrm>
            <a:off x="694700" y="5658260"/>
            <a:ext cx="6092456" cy="369332"/>
          </a:xfrm>
          <a:prstGeom prst="rect">
            <a:avLst/>
          </a:prstGeom>
          <a:noFill/>
        </p:spPr>
        <p:txBody>
          <a:bodyPr wrap="square">
            <a:spAutoFit/>
          </a:bodyPr>
          <a:lstStyle/>
          <a:p>
            <a:pPr marL="0" marR="0">
              <a:lnSpc>
                <a:spcPct val="100000"/>
              </a:lnSpc>
              <a:spcBef>
                <a:spcPts val="600"/>
              </a:spcBef>
              <a:spcAft>
                <a:spcPts val="600"/>
              </a:spcAft>
              <a:buNone/>
            </a:pPr>
            <a:r>
              <a:rPr lang="en-US" sz="1800">
                <a:solidFill>
                  <a:schemeClr val="bg1"/>
                </a:solidFill>
                <a:effectLst/>
                <a:latin typeface="+mn-lt"/>
                <a:ea typeface="Times New Roman" panose="02020603050405020304" pitchFamily="18" charset="0"/>
                <a:cs typeface="Times New Roman" panose="02020603050405020304" pitchFamily="18" charset="0"/>
              </a:rPr>
              <a:t>Source: This chapter</a:t>
            </a:r>
            <a:endParaRPr lang="en-US" sz="10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41693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51C78B-33AA-9A92-B37D-3730C60D49D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4EA5613-0B6B-C9F7-200B-D9C472D04AA5}"/>
              </a:ext>
            </a:extLst>
          </p:cNvPr>
          <p:cNvSpPr>
            <a:spLocks noGrp="1" noRot="1" noMove="1" noResize="1" noEditPoints="1" noAdjustHandles="1" noChangeArrowheads="1" noChangeShapeType="1"/>
          </p:cNvSpPr>
          <p:nvPr>
            <p:ph type="title"/>
          </p:nvPr>
        </p:nvSpPr>
        <p:spPr/>
        <p:txBody>
          <a:bodyPr>
            <a:normAutofit/>
          </a:bodyPr>
          <a:lstStyle/>
          <a:p>
            <a:r>
              <a:rPr lang="en-US"/>
              <a:t>Figure 4-15</a:t>
            </a:r>
          </a:p>
        </p:txBody>
      </p:sp>
      <p:grpSp>
        <p:nvGrpSpPr>
          <p:cNvPr id="7" name="Group 6">
            <a:extLst>
              <a:ext uri="{FF2B5EF4-FFF2-40B4-BE49-F238E27FC236}">
                <a16:creationId xmlns:a16="http://schemas.microsoft.com/office/drawing/2014/main" id="{FA1A3FE9-79C2-DE6F-DD68-F2BA0B134F15}"/>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4E36AC77-B8CB-8D92-9589-A03069B31FD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84B76E7B-54DD-0BD2-B6C5-33626EE414CE}"/>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31FD126D-3CD6-ECB5-AE0B-308938D8E61F}"/>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Picture 3" descr="Conceptual diagram of internal loading and external loading. Internal loading depicted by phosphorus moving from lake sediment into water column. External loading depicted by phosphorus moving downstream to a lake following streamflow transport. ">
            <a:extLst>
              <a:ext uri="{FF2B5EF4-FFF2-40B4-BE49-F238E27FC236}">
                <a16:creationId xmlns:a16="http://schemas.microsoft.com/office/drawing/2014/main" id="{E0DEA4D3-2EA0-FDDF-AFE1-D8DD327FAE2B}"/>
              </a:ext>
            </a:extLst>
          </p:cNvPr>
          <p:cNvPicPr>
            <a:picLocks noChangeAspect="1"/>
          </p:cNvPicPr>
          <p:nvPr/>
        </p:nvPicPr>
        <p:blipFill rotWithShape="1">
          <a:blip r:embed="rId4">
            <a:extLst>
              <a:ext uri="{28A0092B-C50C-407E-A947-70E740481C1C}">
                <a14:useLocalDpi xmlns:a14="http://schemas.microsoft.com/office/drawing/2010/main" val="0"/>
              </a:ext>
            </a:extLst>
          </a:blip>
          <a:srcRect t="9469" r="23077" b="15845"/>
          <a:stretch>
            <a:fillRect/>
          </a:stretch>
        </p:blipFill>
        <p:spPr bwMode="auto">
          <a:xfrm>
            <a:off x="2623753" y="808125"/>
            <a:ext cx="9472396" cy="5173214"/>
          </a:xfrm>
          <a:prstGeom prst="rect">
            <a:avLst/>
          </a:prstGeom>
          <a:ln>
            <a:noFill/>
          </a:ln>
          <a:extLst>
            <a:ext uri="{53640926-AAD7-44D8-BBD7-CCE9431645EC}">
              <a14:shadowObscured xmlns:a14="http://schemas.microsoft.com/office/drawing/2010/main"/>
            </a:ext>
          </a:extLst>
        </p:spPr>
      </p:pic>
      <p:sp>
        <p:nvSpPr>
          <p:cNvPr id="11" name="TextBox 10">
            <a:extLst>
              <a:ext uri="{FF2B5EF4-FFF2-40B4-BE49-F238E27FC236}">
                <a16:creationId xmlns:a16="http://schemas.microsoft.com/office/drawing/2014/main" id="{09087B1D-9023-8D5E-1BD3-8EA1BBD0C9DE}"/>
              </a:ext>
            </a:extLst>
          </p:cNvPr>
          <p:cNvSpPr txBox="1"/>
          <p:nvPr/>
        </p:nvSpPr>
        <p:spPr>
          <a:xfrm>
            <a:off x="678264" y="1400102"/>
            <a:ext cx="4850666" cy="2198551"/>
          </a:xfrm>
          <a:prstGeom prst="rect">
            <a:avLst/>
          </a:prstGeom>
          <a:noFill/>
        </p:spPr>
        <p:txBody>
          <a:bodyPr wrap="square">
            <a:spAutoFit/>
          </a:bodyPr>
          <a:lstStyle/>
          <a:p>
            <a:pPr marL="0" marR="0">
              <a:lnSpc>
                <a:spcPct val="115000"/>
              </a:lnSpc>
              <a:spcAft>
                <a:spcPts val="1000"/>
              </a:spcAft>
              <a:buNone/>
            </a:pPr>
            <a:r>
              <a:rPr lang="en-US" sz="2000" b="1" i="1">
                <a:solidFill>
                  <a:srgbClr val="154734"/>
                </a:solidFill>
                <a:effectLst/>
                <a:latin typeface="Aptos" panose="020B0004020202020204" pitchFamily="34" charset="0"/>
                <a:ea typeface="Times New Roman" panose="02020603050405020304" pitchFamily="18" charset="0"/>
                <a:cs typeface="Times New Roman" panose="02020603050405020304" pitchFamily="18" charset="0"/>
              </a:rPr>
              <a:t>Conceptual model of internal and external loading with phosphorus (P). Red arrows represent release (internal loading) and transport (external loading) of phosphorus. Blue arrows represent river flow direction</a:t>
            </a:r>
          </a:p>
        </p:txBody>
      </p:sp>
      <p:sp>
        <p:nvSpPr>
          <p:cNvPr id="9" name="TextBox 8">
            <a:extLst>
              <a:ext uri="{FF2B5EF4-FFF2-40B4-BE49-F238E27FC236}">
                <a16:creationId xmlns:a16="http://schemas.microsoft.com/office/drawing/2014/main" id="{4DDA8495-B794-654F-139F-6BED08AF9ECB}"/>
              </a:ext>
            </a:extLst>
          </p:cNvPr>
          <p:cNvSpPr txBox="1"/>
          <p:nvPr/>
        </p:nvSpPr>
        <p:spPr>
          <a:xfrm>
            <a:off x="620430" y="4055535"/>
            <a:ext cx="2314156" cy="927883"/>
          </a:xfrm>
          <a:prstGeom prst="rect">
            <a:avLst/>
          </a:prstGeom>
          <a:noFill/>
        </p:spPr>
        <p:txBody>
          <a:bodyPr wrap="square">
            <a:spAutoFit/>
          </a:bodyPr>
          <a:lstStyle/>
          <a:p>
            <a:pPr marL="0" marR="0">
              <a:lnSpc>
                <a:spcPct val="115000"/>
              </a:lnSpc>
              <a:spcBef>
                <a:spcPts val="600"/>
              </a:spcBef>
              <a:spcAft>
                <a:spcPts val="600"/>
              </a:spcAft>
              <a:buNone/>
            </a:pPr>
            <a:r>
              <a:rPr lang="en-US" sz="1600">
                <a:effectLst/>
                <a:latin typeface="Aptos" panose="020B0004020202020204" pitchFamily="34" charset="0"/>
                <a:ea typeface="Times New Roman" panose="02020603050405020304" pitchFamily="18" charset="0"/>
                <a:cs typeface="Times New Roman" panose="02020603050405020304" pitchFamily="18" charset="0"/>
              </a:rPr>
              <a:t>Source: Lake Champlain Basin Program (2024)</a:t>
            </a:r>
          </a:p>
        </p:txBody>
      </p:sp>
    </p:spTree>
    <p:extLst>
      <p:ext uri="{BB962C8B-B14F-4D97-AF65-F5344CB8AC3E}">
        <p14:creationId xmlns:p14="http://schemas.microsoft.com/office/powerpoint/2010/main" val="27406498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7A8BB-58B1-18A1-F1F4-7939C75E5D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0F9BC5E-8238-FF35-ACFD-D657F4356EA9}"/>
              </a:ext>
            </a:extLst>
          </p:cNvPr>
          <p:cNvSpPr>
            <a:spLocks noGrp="1" noRot="1" noMove="1" noResize="1" noEditPoints="1" noAdjustHandles="1" noChangeArrowheads="1" noChangeShapeType="1"/>
          </p:cNvSpPr>
          <p:nvPr>
            <p:ph type="title"/>
          </p:nvPr>
        </p:nvSpPr>
        <p:spPr/>
        <p:txBody>
          <a:bodyPr/>
          <a:lstStyle/>
          <a:p>
            <a:r>
              <a:rPr lang="en-US"/>
              <a:t>Figure 4-16</a:t>
            </a:r>
          </a:p>
        </p:txBody>
      </p:sp>
      <p:grpSp>
        <p:nvGrpSpPr>
          <p:cNvPr id="7" name="Group 6">
            <a:extLst>
              <a:ext uri="{FF2B5EF4-FFF2-40B4-BE49-F238E27FC236}">
                <a16:creationId xmlns:a16="http://schemas.microsoft.com/office/drawing/2014/main" id="{609D98CE-DA87-52B9-23B0-BB4DC6203CD5}"/>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15F84B94-84D7-A5E3-D152-32D42E12B137}"/>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10BDBCDD-D7F1-AF9B-959A-FE4BAA0DDA88}"/>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4927E3C9-B2DE-E630-71FB-85C1BC835BF7}"/>
              </a:ext>
            </a:extLst>
          </p:cNvPr>
          <p:cNvPicPr>
            <a:picLocks noChangeAspect="1"/>
          </p:cNvPicPr>
          <p:nvPr/>
        </p:nvPicPr>
        <p:blipFill>
          <a:blip r:embed="rId3"/>
          <a:stretch>
            <a:fillRect/>
          </a:stretch>
        </p:blipFill>
        <p:spPr>
          <a:xfrm>
            <a:off x="10088563" y="6042595"/>
            <a:ext cx="1579563" cy="456058"/>
          </a:xfrm>
          <a:prstGeom prst="rect">
            <a:avLst/>
          </a:prstGeom>
        </p:spPr>
      </p:pic>
      <p:pic>
        <p:nvPicPr>
          <p:cNvPr id="4" name="Picture 3" descr="Winter flooding at Wade Brook in April 2023.">
            <a:extLst>
              <a:ext uri="{FF2B5EF4-FFF2-40B4-BE49-F238E27FC236}">
                <a16:creationId xmlns:a16="http://schemas.microsoft.com/office/drawing/2014/main" id="{6B0B71E3-AF6A-5751-05B7-77581FA8B2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66306" y="3463226"/>
            <a:ext cx="4243454" cy="3182121"/>
          </a:xfrm>
          <a:prstGeom prst="rect">
            <a:avLst/>
          </a:prstGeom>
        </p:spPr>
      </p:pic>
      <p:pic>
        <p:nvPicPr>
          <p:cNvPr id="9" name="Picture 8" descr="Winter flooding at Mill Brook on January 2023.">
            <a:extLst>
              <a:ext uri="{FF2B5EF4-FFF2-40B4-BE49-F238E27FC236}">
                <a16:creationId xmlns:a16="http://schemas.microsoft.com/office/drawing/2014/main" id="{F3F93A72-3FB8-3000-6D1C-78CF23261D6E}"/>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23460" b="18523"/>
          <a:stretch>
            <a:fillRect/>
          </a:stretch>
        </p:blipFill>
        <p:spPr bwMode="auto">
          <a:xfrm>
            <a:off x="5266305" y="335888"/>
            <a:ext cx="4243453" cy="3127339"/>
          </a:xfrm>
          <a:prstGeom prst="rect">
            <a:avLst/>
          </a:prstGeom>
          <a:ln>
            <a:noFill/>
          </a:ln>
          <a:extLst>
            <a:ext uri="{53640926-AAD7-44D8-BBD7-CCE9431645EC}">
              <a14:shadowObscured xmlns:a14="http://schemas.microsoft.com/office/drawing/2010/main"/>
            </a:ext>
          </a:extLst>
        </p:spPr>
      </p:pic>
      <p:sp>
        <p:nvSpPr>
          <p:cNvPr id="12" name="TextBox 11">
            <a:extLst>
              <a:ext uri="{FF2B5EF4-FFF2-40B4-BE49-F238E27FC236}">
                <a16:creationId xmlns:a16="http://schemas.microsoft.com/office/drawing/2014/main" id="{1BA7A267-8DE5-CDCA-E0CE-B3093359B99D}"/>
              </a:ext>
            </a:extLst>
          </p:cNvPr>
          <p:cNvSpPr txBox="1"/>
          <p:nvPr/>
        </p:nvSpPr>
        <p:spPr>
          <a:xfrm>
            <a:off x="620430" y="1557339"/>
            <a:ext cx="4331580" cy="3961084"/>
          </a:xfrm>
          <a:prstGeom prst="rect">
            <a:avLst/>
          </a:prstGeom>
          <a:noFill/>
        </p:spPr>
        <p:txBody>
          <a:bodyPr wrap="square" lIns="91440" tIns="45720" rIns="91440" bIns="45720" anchor="t">
            <a:spAutoFit/>
          </a:bodyPr>
          <a:lstStyle/>
          <a:p>
            <a:pPr>
              <a:lnSpc>
                <a:spcPct val="114999"/>
              </a:lnSpc>
              <a:spcAft>
                <a:spcPts val="1000"/>
              </a:spcAft>
            </a:pPr>
            <a:r>
              <a:rPr lang="en-US" sz="2800" b="1" i="1">
                <a:solidFill>
                  <a:schemeClr val="bg1"/>
                </a:solidFill>
                <a:effectLst/>
                <a:latin typeface="Aptos"/>
                <a:ea typeface="Times New Roman" panose="02020603050405020304" pitchFamily="18" charset="0"/>
                <a:cs typeface="Times New Roman"/>
              </a:rPr>
              <a:t>Winter flooding </a:t>
            </a:r>
            <a:r>
              <a:rPr lang="en-US" sz="2800" b="1" i="1">
                <a:solidFill>
                  <a:schemeClr val="bg1"/>
                </a:solidFill>
                <a:latin typeface="Aptos"/>
                <a:ea typeface="Times New Roman" panose="02020603050405020304" pitchFamily="18" charset="0"/>
                <a:cs typeface="Times New Roman"/>
              </a:rPr>
              <a:t>carries </a:t>
            </a:r>
            <a:r>
              <a:rPr lang="en-US" sz="2800" b="1" i="1">
                <a:solidFill>
                  <a:schemeClr val="bg1"/>
                </a:solidFill>
                <a:effectLst/>
                <a:latin typeface="Aptos"/>
                <a:ea typeface="Times New Roman" panose="02020603050405020304" pitchFamily="18" charset="0"/>
                <a:cs typeface="Times New Roman"/>
              </a:rPr>
              <a:t>high nutrient and sediment loads at Mill Brook on January 25, 2023</a:t>
            </a:r>
            <a:r>
              <a:rPr lang="en-US" sz="2800" b="1" i="1">
                <a:solidFill>
                  <a:schemeClr val="bg1"/>
                </a:solidFill>
                <a:latin typeface="Aptos"/>
                <a:ea typeface="Times New Roman" panose="02020603050405020304" pitchFamily="18" charset="0"/>
                <a:cs typeface="Times New Roman"/>
              </a:rPr>
              <a:t> (top) </a:t>
            </a:r>
            <a:r>
              <a:rPr lang="en-US" sz="2800" b="1" i="1">
                <a:solidFill>
                  <a:schemeClr val="bg1"/>
                </a:solidFill>
                <a:ea typeface="Times New Roman" panose="02020603050405020304" pitchFamily="18" charset="0"/>
                <a:cs typeface="Times New Roman"/>
              </a:rPr>
              <a:t>and Wade Brook on April 6, 2023 (bottom)</a:t>
            </a:r>
            <a:endParaRPr lang="en-US" sz="2800">
              <a:solidFill>
                <a:schemeClr val="bg1"/>
              </a:solidFill>
              <a:cs typeface="Times New Roman"/>
            </a:endParaRPr>
          </a:p>
          <a:p>
            <a:pPr>
              <a:lnSpc>
                <a:spcPct val="115000"/>
              </a:lnSpc>
              <a:spcBef>
                <a:spcPts val="600"/>
              </a:spcBef>
              <a:spcAft>
                <a:spcPts val="600"/>
              </a:spcAft>
            </a:pPr>
            <a:r>
              <a:rPr lang="en-US" sz="2000">
                <a:solidFill>
                  <a:schemeClr val="bg1"/>
                </a:solidFill>
                <a:effectLst/>
                <a:latin typeface="Aptos"/>
                <a:ea typeface="Times New Roman" panose="02020603050405020304" pitchFamily="18" charset="0"/>
                <a:cs typeface="Times New Roman"/>
              </a:rPr>
              <a:t>Source: </a:t>
            </a:r>
            <a:r>
              <a:rPr lang="en-US" sz="2000">
                <a:solidFill>
                  <a:schemeClr val="bg1"/>
                </a:solidFill>
                <a:effectLst/>
                <a:latin typeface="Aptos"/>
                <a:ea typeface="Times New Roman" panose="02020603050405020304" pitchFamily="18" charset="0"/>
                <a:cs typeface="Times New Roman" panose="02020603050405020304" pitchFamily="18" charset="0"/>
              </a:rPr>
              <a:t>Sonya Vogel</a:t>
            </a:r>
            <a:r>
              <a:rPr lang="en-US" sz="2000">
                <a:solidFill>
                  <a:schemeClr val="bg1"/>
                </a:solidFill>
                <a:latin typeface="Aptos"/>
                <a:ea typeface="Times New Roman" panose="02020603050405020304" pitchFamily="18" charset="0"/>
                <a:cs typeface="Times New Roman" panose="02020603050405020304" pitchFamily="18" charset="0"/>
              </a:rPr>
              <a:t> (2023</a:t>
            </a:r>
            <a:r>
              <a:rPr lang="en-US" sz="2000">
                <a:solidFill>
                  <a:schemeClr val="bg1"/>
                </a:solidFill>
                <a:ea typeface="Times New Roman" panose="02020603050405020304" pitchFamily="18" charset="0"/>
                <a:cs typeface="Times New Roman" panose="02020603050405020304" pitchFamily="18" charset="0"/>
              </a:rPr>
              <a:t>) and Saul Blocher (2023)</a:t>
            </a:r>
            <a:endParaRPr lang="en-US" sz="200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672830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7FC7D-C5E4-6D34-AD5B-D9736952853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8A53EA-FD46-CF1E-CD2F-26C9FD0C8FC1}"/>
              </a:ext>
            </a:extLst>
          </p:cNvPr>
          <p:cNvSpPr>
            <a:spLocks noGrp="1" noRot="1" noMove="1" noResize="1" noEditPoints="1" noAdjustHandles="1" noChangeArrowheads="1" noChangeShapeType="1"/>
          </p:cNvSpPr>
          <p:nvPr>
            <p:ph type="title"/>
          </p:nvPr>
        </p:nvSpPr>
        <p:spPr/>
        <p:txBody>
          <a:bodyPr>
            <a:normAutofit/>
          </a:bodyPr>
          <a:lstStyle/>
          <a:p>
            <a:r>
              <a:rPr lang="en-US"/>
              <a:t>Figure 4-17 </a:t>
            </a:r>
          </a:p>
        </p:txBody>
      </p:sp>
      <p:grpSp>
        <p:nvGrpSpPr>
          <p:cNvPr id="7" name="Group 6">
            <a:extLst>
              <a:ext uri="{FF2B5EF4-FFF2-40B4-BE49-F238E27FC236}">
                <a16:creationId xmlns:a16="http://schemas.microsoft.com/office/drawing/2014/main" id="{BF507229-6ABB-8E1A-2FC3-5DBF411A0652}"/>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12817DF7-9E51-2B37-3816-4581CC9D7AEE}"/>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86AEFB99-7C1E-AA23-485B-029F00368668}"/>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ABE5403A-E3AD-BF47-1202-98CA82580CBB}"/>
              </a:ext>
            </a:extLst>
          </p:cNvPr>
          <p:cNvPicPr>
            <a:picLocks noChangeAspect="1"/>
          </p:cNvPicPr>
          <p:nvPr/>
        </p:nvPicPr>
        <p:blipFill>
          <a:blip r:embed="rId3"/>
          <a:stretch>
            <a:fillRect/>
          </a:stretch>
        </p:blipFill>
        <p:spPr>
          <a:xfrm>
            <a:off x="10088563" y="6058472"/>
            <a:ext cx="1579678" cy="432242"/>
          </a:xfrm>
          <a:prstGeom prst="rect">
            <a:avLst/>
          </a:prstGeom>
        </p:spPr>
      </p:pic>
      <p:pic>
        <p:nvPicPr>
          <p:cNvPr id="4" name="drawing" descr="Temperature change analysis of Lake Champlain by lake segments.">
            <a:extLst>
              <a:ext uri="{FF2B5EF4-FFF2-40B4-BE49-F238E27FC236}">
                <a16:creationId xmlns:a16="http://schemas.microsoft.com/office/drawing/2014/main" id="{0E99AE74-C782-E658-7F03-19AE0C0688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754560" y="422767"/>
            <a:ext cx="2769451" cy="6215939"/>
          </a:xfrm>
          <a:prstGeom prst="rect">
            <a:avLst/>
          </a:prstGeom>
        </p:spPr>
      </p:pic>
      <p:sp>
        <p:nvSpPr>
          <p:cNvPr id="11" name="TextBox 10">
            <a:extLst>
              <a:ext uri="{FF2B5EF4-FFF2-40B4-BE49-F238E27FC236}">
                <a16:creationId xmlns:a16="http://schemas.microsoft.com/office/drawing/2014/main" id="{A1C9CCE8-C79D-852F-E459-B17CFD36147C}"/>
              </a:ext>
            </a:extLst>
          </p:cNvPr>
          <p:cNvSpPr txBox="1"/>
          <p:nvPr/>
        </p:nvSpPr>
        <p:spPr>
          <a:xfrm>
            <a:off x="620430" y="1570844"/>
            <a:ext cx="6097978" cy="4037003"/>
          </a:xfrm>
          <a:prstGeom prst="rect">
            <a:avLst/>
          </a:prstGeom>
          <a:noFill/>
        </p:spPr>
        <p:txBody>
          <a:bodyPr wrap="square" lIns="91440" tIns="45720" rIns="91440" bIns="45720" anchor="t">
            <a:spAutoFit/>
          </a:bodyPr>
          <a:lstStyle/>
          <a:p>
            <a:pPr>
              <a:lnSpc>
                <a:spcPct val="100000"/>
              </a:lnSpc>
              <a:spcAft>
                <a:spcPts val="1000"/>
              </a:spcAft>
            </a:pPr>
            <a:r>
              <a:rPr lang="en-US" sz="2400" b="1" i="1">
                <a:solidFill>
                  <a:schemeClr val="tx2"/>
                </a:solidFill>
              </a:rPr>
              <a:t>Lake Champlain increase in August surface water temperature from 1990-2020. A Mann-Kendall test was conducted on surface temperature data at 1m depth for August sampling. Only lake segment data with statistical significance is included in the figure. The Otter Creek lake segment was removed due to lack of statical significance</a:t>
            </a:r>
          </a:p>
          <a:p>
            <a:pPr>
              <a:lnSpc>
                <a:spcPct val="100000"/>
              </a:lnSpc>
              <a:spcAft>
                <a:spcPts val="1000"/>
              </a:spcAft>
            </a:pPr>
            <a:r>
              <a:rPr lang="en-US" sz="1600">
                <a:effectLst/>
                <a:latin typeface="Aptos"/>
                <a:ea typeface="Times New Roman" panose="02020603050405020304" pitchFamily="18" charset="0"/>
                <a:cs typeface="Times New Roman"/>
              </a:rPr>
              <a:t>Source: </a:t>
            </a:r>
            <a:r>
              <a:rPr lang="en-US" sz="1600">
                <a:effectLst/>
                <a:latin typeface="Aptos" panose="020B0004020202020204" pitchFamily="34" charset="0"/>
                <a:ea typeface="Times New Roman" panose="02020603050405020304" pitchFamily="18" charset="0"/>
                <a:cs typeface="Times New Roman" panose="02020603050405020304" pitchFamily="18" charset="0"/>
              </a:rPr>
              <a:t>Vermont Department of Environmental Conservation (2026h)</a:t>
            </a:r>
          </a:p>
        </p:txBody>
      </p:sp>
    </p:spTree>
    <p:extLst>
      <p:ext uri="{BB962C8B-B14F-4D97-AF65-F5344CB8AC3E}">
        <p14:creationId xmlns:p14="http://schemas.microsoft.com/office/powerpoint/2010/main" val="14500510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4ADA90-7B28-35DC-CA04-042C705D0A7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7FA3817-98EC-325E-75C0-FD21EB97C8A0}"/>
              </a:ext>
            </a:extLst>
          </p:cNvPr>
          <p:cNvSpPr>
            <a:spLocks noGrp="1" noRot="1" noMove="1" noResize="1" noEditPoints="1" noAdjustHandles="1" noChangeArrowheads="1" noChangeShapeType="1"/>
          </p:cNvSpPr>
          <p:nvPr>
            <p:ph type="title"/>
          </p:nvPr>
        </p:nvSpPr>
        <p:spPr/>
        <p:txBody>
          <a:bodyPr>
            <a:normAutofit fontScale="90000"/>
          </a:bodyPr>
          <a:lstStyle/>
          <a:p>
            <a:r>
              <a:rPr lang="en-US"/>
              <a:t>Box 4-2: Lake Champlain froze over in 2026 for the first time since March 2019</a:t>
            </a:r>
          </a:p>
        </p:txBody>
      </p:sp>
      <p:grpSp>
        <p:nvGrpSpPr>
          <p:cNvPr id="7" name="Group 6">
            <a:extLst>
              <a:ext uri="{FF2B5EF4-FFF2-40B4-BE49-F238E27FC236}">
                <a16:creationId xmlns:a16="http://schemas.microsoft.com/office/drawing/2014/main" id="{C474D670-F228-2A8D-ED8B-653A36870182}"/>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866F861D-2767-5F94-BE1C-70C0E7CBCE3E}"/>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593B22C2-F215-1A41-084E-96682C2FF28E}"/>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6DDBDCD1-BCFF-1BA4-3415-1C7B83E8DAE5}"/>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2" name="TextBox 11">
            <a:extLst>
              <a:ext uri="{FF2B5EF4-FFF2-40B4-BE49-F238E27FC236}">
                <a16:creationId xmlns:a16="http://schemas.microsoft.com/office/drawing/2014/main" id="{E250F83C-57D0-1959-221A-C89EF984666C}"/>
              </a:ext>
            </a:extLst>
          </p:cNvPr>
          <p:cNvSpPr txBox="1"/>
          <p:nvPr/>
        </p:nvSpPr>
        <p:spPr>
          <a:xfrm>
            <a:off x="518807" y="1794530"/>
            <a:ext cx="2885814" cy="4062651"/>
          </a:xfrm>
          <a:prstGeom prst="rect">
            <a:avLst/>
          </a:prstGeom>
          <a:noFill/>
        </p:spPr>
        <p:txBody>
          <a:bodyPr wrap="square" lIns="91440" tIns="45720" rIns="91440" bIns="45720" anchor="t">
            <a:spAutoFit/>
          </a:bodyPr>
          <a:lstStyle/>
          <a:p>
            <a:r>
              <a:rPr lang="en-US" sz="2400" b="1" i="1">
                <a:solidFill>
                  <a:schemeClr val="bg1"/>
                </a:solidFill>
              </a:rPr>
              <a:t>Surface freeze over on Lake Champlain between 1816–2024</a:t>
            </a:r>
          </a:p>
          <a:p>
            <a:endParaRPr lang="en-US" b="1" i="1">
              <a:solidFill>
                <a:schemeClr val="bg1"/>
              </a:solidFill>
            </a:endParaRPr>
          </a:p>
          <a:p>
            <a:r>
              <a:rPr lang="en-US" sz="1600">
                <a:solidFill>
                  <a:schemeClr val="bg1"/>
                </a:solidFill>
              </a:rPr>
              <a:t>Source: NOAA (2026)</a:t>
            </a:r>
          </a:p>
          <a:p>
            <a:endParaRPr lang="en-US" sz="1600">
              <a:solidFill>
                <a:schemeClr val="bg1"/>
              </a:solidFill>
            </a:endParaRPr>
          </a:p>
          <a:p>
            <a:r>
              <a:rPr lang="en-US" sz="1600">
                <a:solidFill>
                  <a:schemeClr val="bg1"/>
                </a:solidFill>
              </a:rPr>
              <a:t>Note: Freeze over dates are compiled from multiple sources; to better understand potential biases and uncertainties associated with each data source, please visit NOAA (2026)</a:t>
            </a:r>
          </a:p>
        </p:txBody>
      </p:sp>
      <p:sp>
        <p:nvSpPr>
          <p:cNvPr id="2" name="Rectangle 2">
            <a:extLst>
              <a:ext uri="{FF2B5EF4-FFF2-40B4-BE49-F238E27FC236}">
                <a16:creationId xmlns:a16="http://schemas.microsoft.com/office/drawing/2014/main" id="{2C891114-DCFE-1279-B65A-E5F4208F002F}"/>
              </a:ext>
            </a:extLst>
          </p:cNvPr>
          <p:cNvSpPr>
            <a:spLocks noChangeArrowheads="1"/>
          </p:cNvSpPr>
          <p:nvPr/>
        </p:nvSpPr>
        <p:spPr bwMode="auto">
          <a:xfrm>
            <a:off x="5617028" y="823941"/>
            <a:ext cx="163804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graphicFrame>
        <p:nvGraphicFramePr>
          <p:cNvPr id="4" name="Chart 3" descr="Time series plot of Lake Champlain freeze dates with days since January 1 on the y-axis and year on the x-axis from 1816 to 2026. Multiple data sources were used to identify the date of freeze over each year including the Burlington harbor in the 1800s, Pilots observations for most of the 1900s, dates the Ferry stopped running in the late 1990s/early 2000s, and the Satellite data most recently. These data sources show that Lake Champlain freezes over less frequently now compared to the past.">
            <a:extLst>
              <a:ext uri="{FF2B5EF4-FFF2-40B4-BE49-F238E27FC236}">
                <a16:creationId xmlns:a16="http://schemas.microsoft.com/office/drawing/2014/main" id="{500047D4-1181-8786-0E55-A00FF14FD595}"/>
              </a:ext>
            </a:extLst>
          </p:cNvPr>
          <p:cNvGraphicFramePr/>
          <p:nvPr>
            <p:extLst>
              <p:ext uri="{D42A27DB-BD31-4B8C-83A1-F6EECF244321}">
                <p14:modId xmlns:p14="http://schemas.microsoft.com/office/powerpoint/2010/main" val="1294960247"/>
              </p:ext>
            </p:extLst>
          </p:nvPr>
        </p:nvGraphicFramePr>
        <p:xfrm>
          <a:off x="3404621" y="1614414"/>
          <a:ext cx="8490618" cy="41992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2520758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7EA2EA-1EE5-C9D3-4696-35FD1FBEBD7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28EB696-B821-297C-518A-B30E44517401}"/>
              </a:ext>
            </a:extLst>
          </p:cNvPr>
          <p:cNvSpPr>
            <a:spLocks noGrp="1" noRot="1" noMove="1" noResize="1" noEditPoints="1" noAdjustHandles="1" noChangeArrowheads="1" noChangeShapeType="1"/>
          </p:cNvSpPr>
          <p:nvPr>
            <p:ph type="title"/>
          </p:nvPr>
        </p:nvSpPr>
        <p:spPr/>
        <p:txBody>
          <a:bodyPr>
            <a:normAutofit/>
          </a:bodyPr>
          <a:lstStyle/>
          <a:p>
            <a:r>
              <a:rPr lang="en-US"/>
              <a:t>Figure 4-18 </a:t>
            </a:r>
          </a:p>
        </p:txBody>
      </p:sp>
      <p:grpSp>
        <p:nvGrpSpPr>
          <p:cNvPr id="7" name="Group 6">
            <a:extLst>
              <a:ext uri="{FF2B5EF4-FFF2-40B4-BE49-F238E27FC236}">
                <a16:creationId xmlns:a16="http://schemas.microsoft.com/office/drawing/2014/main" id="{C8FA21B0-DADD-1BA3-2F8D-D0CD9A98903B}"/>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3C12CE41-82A8-3221-580C-B4D67D7DA7F1}"/>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F3E89C48-A52E-9CB5-50DF-69141EC9B5B9}"/>
                </a:ext>
              </a:extLst>
            </p:cNvPr>
            <p:cNvPicPr>
              <a:picLocks noChangeAspect="1"/>
            </p:cNvPicPr>
            <p:nvPr/>
          </p:nvPicPr>
          <p:blipFill>
            <a:blip r:embed="rId2"/>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1DEA71D3-0DFB-0B94-DC47-C384BAFCAFAA}"/>
              </a:ext>
            </a:extLst>
          </p:cNvPr>
          <p:cNvPicPr>
            <a:picLocks noChangeAspect="1"/>
          </p:cNvPicPr>
          <p:nvPr/>
        </p:nvPicPr>
        <p:blipFill>
          <a:blip r:embed="rId3"/>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13F081F2-29E8-58EC-8A3A-E202AC584252}"/>
              </a:ext>
            </a:extLst>
          </p:cNvPr>
          <p:cNvSpPr txBox="1"/>
          <p:nvPr/>
        </p:nvSpPr>
        <p:spPr>
          <a:xfrm>
            <a:off x="678264" y="1557339"/>
            <a:ext cx="3322861" cy="4154984"/>
          </a:xfrm>
          <a:prstGeom prst="rect">
            <a:avLst/>
          </a:prstGeom>
          <a:noFill/>
        </p:spPr>
        <p:txBody>
          <a:bodyPr wrap="square" lIns="91440" tIns="45720" rIns="91440" bIns="45720" anchor="t">
            <a:spAutoFit/>
          </a:bodyPr>
          <a:lstStyle/>
          <a:p>
            <a:r>
              <a:rPr lang="en-US" sz="2800" b="1" i="1">
                <a:solidFill>
                  <a:srgbClr val="154734"/>
                </a:solidFill>
              </a:rPr>
              <a:t>Hotspot Analysis (</a:t>
            </a:r>
            <a:r>
              <a:rPr lang="en-US" sz="2800" b="1" i="1" err="1">
                <a:solidFill>
                  <a:srgbClr val="154734"/>
                </a:solidFill>
              </a:rPr>
              <a:t>Getis</a:t>
            </a:r>
            <a:r>
              <a:rPr lang="en-US" sz="2800" b="1" i="1">
                <a:solidFill>
                  <a:srgbClr val="154734"/>
                </a:solidFill>
              </a:rPr>
              <a:t>-Ord Gi*) for wetlands less than 10</a:t>
            </a:r>
            <a:r>
              <a:rPr lang="en-US" sz="2800" b="1" i="1" baseline="30000">
                <a:solidFill>
                  <a:srgbClr val="154734"/>
                </a:solidFill>
              </a:rPr>
              <a:t>2.5 </a:t>
            </a:r>
            <a:r>
              <a:rPr lang="en-US" sz="2800" b="1" i="1">
                <a:solidFill>
                  <a:srgbClr val="154734"/>
                </a:solidFill>
              </a:rPr>
              <a:t>m</a:t>
            </a:r>
            <a:r>
              <a:rPr lang="en-US" sz="2800" b="1" i="1" baseline="30000">
                <a:solidFill>
                  <a:srgbClr val="154734"/>
                </a:solidFill>
              </a:rPr>
              <a:t>2</a:t>
            </a:r>
            <a:r>
              <a:rPr lang="en-US" sz="2800" b="1" i="1">
                <a:solidFill>
                  <a:srgbClr val="154734"/>
                </a:solidFill>
              </a:rPr>
              <a:t> (i.e., less than 300m</a:t>
            </a:r>
            <a:r>
              <a:rPr lang="en-US" sz="2800" b="1" i="1" baseline="30000">
                <a:solidFill>
                  <a:srgbClr val="154734"/>
                </a:solidFill>
              </a:rPr>
              <a:t>2</a:t>
            </a:r>
            <a:r>
              <a:rPr lang="en-US" sz="2800" b="1" i="1">
                <a:solidFill>
                  <a:srgbClr val="154734"/>
                </a:solidFill>
              </a:rPr>
              <a:t>) in size by town boundary and watershed boundary</a:t>
            </a:r>
            <a:endParaRPr lang="en-US" sz="2800" b="1" i="1"/>
          </a:p>
          <a:p>
            <a:r>
              <a:rPr lang="en-US" sz="2000"/>
              <a:t>Source: VT ANR Wetlands Inventory Map (2026b) </a:t>
            </a:r>
            <a:endParaRPr lang="en-US" sz="2000">
              <a:cs typeface="Times New Roman"/>
            </a:endParaRPr>
          </a:p>
        </p:txBody>
      </p:sp>
      <p:pic>
        <p:nvPicPr>
          <p:cNvPr id="2" name="Picture 1" descr="Hotspot analysis of wetlands less than 10^2.5 m^2 in Vermont within town boundaries (left) and watershed boundaries (right). ">
            <a:extLst>
              <a:ext uri="{FF2B5EF4-FFF2-40B4-BE49-F238E27FC236}">
                <a16:creationId xmlns:a16="http://schemas.microsoft.com/office/drawing/2014/main" id="{B600A296-1C83-5663-7D3B-860B9FAA6EB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96156" y="236541"/>
            <a:ext cx="7641158" cy="5732248"/>
          </a:xfrm>
          <a:prstGeom prst="rect">
            <a:avLst/>
          </a:prstGeom>
          <a:noFill/>
          <a:ln>
            <a:noFill/>
          </a:ln>
        </p:spPr>
      </p:pic>
    </p:spTree>
    <p:extLst>
      <p:ext uri="{BB962C8B-B14F-4D97-AF65-F5344CB8AC3E}">
        <p14:creationId xmlns:p14="http://schemas.microsoft.com/office/powerpoint/2010/main" val="96419439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5DA8B-FBE3-8C4B-1340-FCFBBF5AFE8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8B2AB53-B07C-DA09-42BB-395244D5BDA9}"/>
              </a:ext>
            </a:extLst>
          </p:cNvPr>
          <p:cNvSpPr>
            <a:spLocks noGrp="1" noRot="1" noMove="1" noResize="1" noEditPoints="1" noAdjustHandles="1" noChangeArrowheads="1" noChangeShapeType="1"/>
          </p:cNvSpPr>
          <p:nvPr>
            <p:ph type="title"/>
          </p:nvPr>
        </p:nvSpPr>
        <p:spPr/>
        <p:txBody>
          <a:bodyPr>
            <a:normAutofit/>
          </a:bodyPr>
          <a:lstStyle/>
          <a:p>
            <a:r>
              <a:rPr lang="en-US"/>
              <a:t>Figure 4-19</a:t>
            </a:r>
          </a:p>
        </p:txBody>
      </p:sp>
      <p:grpSp>
        <p:nvGrpSpPr>
          <p:cNvPr id="7" name="Group 6">
            <a:extLst>
              <a:ext uri="{FF2B5EF4-FFF2-40B4-BE49-F238E27FC236}">
                <a16:creationId xmlns:a16="http://schemas.microsoft.com/office/drawing/2014/main" id="{0A755D6D-6282-2F77-DAF6-4BC0992BA543}"/>
              </a:ext>
            </a:extLst>
          </p:cNvPr>
          <p:cNvGrpSpPr/>
          <p:nvPr/>
        </p:nvGrpSpPr>
        <p:grpSpPr>
          <a:xfrm>
            <a:off x="694700" y="6098749"/>
            <a:ext cx="3659586" cy="500224"/>
            <a:chOff x="694700" y="6098749"/>
            <a:chExt cx="3659586" cy="500224"/>
          </a:xfrm>
        </p:grpSpPr>
        <p:sp>
          <p:nvSpPr>
            <p:cNvPr id="5" name="Rectangle: Rounded Corners 4">
              <a:extLst>
                <a:ext uri="{FF2B5EF4-FFF2-40B4-BE49-F238E27FC236}">
                  <a16:creationId xmlns:a16="http://schemas.microsoft.com/office/drawing/2014/main" id="{02C0D231-EF3B-D98F-F68D-E612F3956A84}"/>
                </a:ext>
              </a:extLst>
            </p:cNvPr>
            <p:cNvSpPr/>
            <p:nvPr/>
          </p:nvSpPr>
          <p:spPr>
            <a:xfrm>
              <a:off x="694700" y="6098769"/>
              <a:ext cx="1372653" cy="500204"/>
            </a:xfrm>
            <a:prstGeom prst="roundRect">
              <a:avLst/>
            </a:prstGeom>
            <a:solidFill>
              <a:srgbClr val="154734"/>
            </a:solidFill>
            <a:ln>
              <a:solidFill>
                <a:srgbClr val="15473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W.png">
              <a:extLst>
                <a:ext uri="{FF2B5EF4-FFF2-40B4-BE49-F238E27FC236}">
                  <a16:creationId xmlns:a16="http://schemas.microsoft.com/office/drawing/2014/main" id="{65EDEB34-FB4B-690F-1ED1-DA668865503B}"/>
                </a:ext>
              </a:extLst>
            </p:cNvPr>
            <p:cNvPicPr>
              <a:picLocks noChangeAspect="1"/>
            </p:cNvPicPr>
            <p:nvPr/>
          </p:nvPicPr>
          <p:blipFill>
            <a:blip r:embed="rId2"/>
            <a:stretch>
              <a:fillRect/>
            </a:stretch>
          </p:blipFill>
          <p:spPr>
            <a:xfrm>
              <a:off x="695011" y="6098749"/>
              <a:ext cx="3659275" cy="413185"/>
            </a:xfrm>
            <a:prstGeom prst="rect">
              <a:avLst/>
            </a:prstGeom>
          </p:spPr>
        </p:pic>
      </p:grpSp>
      <p:pic>
        <p:nvPicPr>
          <p:cNvPr id="8" name="Picture 7" descr="CMeC_Logo_Horizontal_Dark_Background.png">
            <a:extLst>
              <a:ext uri="{FF2B5EF4-FFF2-40B4-BE49-F238E27FC236}">
                <a16:creationId xmlns:a16="http://schemas.microsoft.com/office/drawing/2014/main" id="{51E21242-48AC-899A-F682-BA2C0F50842B}"/>
              </a:ext>
            </a:extLst>
          </p:cNvPr>
          <p:cNvPicPr>
            <a:picLocks noChangeAspect="1"/>
          </p:cNvPicPr>
          <p:nvPr/>
        </p:nvPicPr>
        <p:blipFill>
          <a:blip r:embed="rId3"/>
          <a:stretch>
            <a:fillRect/>
          </a:stretch>
        </p:blipFill>
        <p:spPr>
          <a:xfrm>
            <a:off x="10088563" y="6042595"/>
            <a:ext cx="1579563" cy="456058"/>
          </a:xfrm>
          <a:prstGeom prst="rect">
            <a:avLst/>
          </a:prstGeom>
        </p:spPr>
      </p:pic>
      <p:sp>
        <p:nvSpPr>
          <p:cNvPr id="12" name="TextBox 11">
            <a:extLst>
              <a:ext uri="{FF2B5EF4-FFF2-40B4-BE49-F238E27FC236}">
                <a16:creationId xmlns:a16="http://schemas.microsoft.com/office/drawing/2014/main" id="{EFE49EBF-4CE5-3644-7AFE-99E562A1B9CA}"/>
              </a:ext>
            </a:extLst>
          </p:cNvPr>
          <p:cNvSpPr txBox="1"/>
          <p:nvPr/>
        </p:nvSpPr>
        <p:spPr>
          <a:xfrm>
            <a:off x="620430" y="1557339"/>
            <a:ext cx="4331580" cy="2554545"/>
          </a:xfrm>
          <a:prstGeom prst="rect">
            <a:avLst/>
          </a:prstGeom>
          <a:noFill/>
        </p:spPr>
        <p:txBody>
          <a:bodyPr wrap="square" lIns="91440" tIns="45720" rIns="91440" bIns="45720" anchor="t">
            <a:spAutoFit/>
          </a:bodyPr>
          <a:lstStyle/>
          <a:p>
            <a:r>
              <a:rPr lang="en-US" sz="2800" b="1" i="1">
                <a:solidFill>
                  <a:schemeClr val="bg1"/>
                </a:solidFill>
              </a:rPr>
              <a:t>Algal growth under ice covered conditions on Lake Champlain in Burlington</a:t>
            </a:r>
          </a:p>
          <a:p>
            <a:endParaRPr lang="en-US" sz="2800" b="1" i="1">
              <a:solidFill>
                <a:schemeClr val="bg1"/>
              </a:solidFill>
            </a:endParaRPr>
          </a:p>
          <a:p>
            <a:r>
              <a:rPr lang="en-US" sz="2000">
                <a:solidFill>
                  <a:schemeClr val="bg1"/>
                </a:solidFill>
              </a:rPr>
              <a:t>Source: </a:t>
            </a:r>
            <a:r>
              <a:rPr lang="en-US">
                <a:solidFill>
                  <a:schemeClr val="bg1"/>
                </a:solidFill>
              </a:rPr>
              <a:t>Mindy Morales (2023)</a:t>
            </a:r>
          </a:p>
        </p:txBody>
      </p:sp>
      <p:sp>
        <p:nvSpPr>
          <p:cNvPr id="2" name="Rectangle 2">
            <a:extLst>
              <a:ext uri="{FF2B5EF4-FFF2-40B4-BE49-F238E27FC236}">
                <a16:creationId xmlns:a16="http://schemas.microsoft.com/office/drawing/2014/main" id="{8A190747-E154-4344-A701-62FC32714363}"/>
              </a:ext>
            </a:extLst>
          </p:cNvPr>
          <p:cNvSpPr>
            <a:spLocks noChangeArrowheads="1"/>
          </p:cNvSpPr>
          <p:nvPr/>
        </p:nvSpPr>
        <p:spPr bwMode="auto">
          <a:xfrm>
            <a:off x="5617028" y="823941"/>
            <a:ext cx="16380445"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pic>
        <p:nvPicPr>
          <p:cNvPr id="5126" name="Picture 6" descr="Photo of an algae bloom visible beneath the ice on Lake Champlain.">
            <a:extLst>
              <a:ext uri="{FF2B5EF4-FFF2-40B4-BE49-F238E27FC236}">
                <a16:creationId xmlns:a16="http://schemas.microsoft.com/office/drawing/2014/main" id="{3DFCB0E1-6D97-3410-8F21-18AC51EA6F9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19096" y="779264"/>
            <a:ext cx="7168336" cy="4903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310004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3DCCA3-185D-BD21-FEE4-7BE9E51D9D1B}"/>
            </a:ext>
          </a:extLst>
        </p:cNvPr>
        <p:cNvGrpSpPr/>
        <p:nvPr/>
      </p:nvGrpSpPr>
      <p:grpSpPr>
        <a:xfrm>
          <a:off x="0" y="0"/>
          <a:ext cx="0" cy="0"/>
          <a:chOff x="0" y="0"/>
          <a:chExt cx="0" cy="0"/>
        </a:xfrm>
      </p:grpSpPr>
      <p:pic>
        <p:nvPicPr>
          <p:cNvPr id="4" name="drawing" descr="Total dollars awarded by state of Vermont agencies to clean water projects statewide by land use sector from 2016 to 2024. There is a gradual increase across time except for a dramatic increase between 2023 and 2024 from $93.6 million to 186.6 million. The largest claim categories in 2024 were Wastewater and stormwater.">
            <a:extLst>
              <a:ext uri="{FF2B5EF4-FFF2-40B4-BE49-F238E27FC236}">
                <a16:creationId xmlns:a16="http://schemas.microsoft.com/office/drawing/2014/main" id="{A397AE10-FEE5-D568-C95A-7E6D87BB7E80}"/>
              </a:ext>
            </a:extLst>
          </p:cNvPr>
          <p:cNvPicPr>
            <a:picLocks noChangeAspect="1"/>
          </p:cNvPicPr>
          <p:nvPr/>
        </p:nvPicPr>
        <p:blipFill rotWithShape="1">
          <a:blip r:embed="rId2">
            <a:extLst>
              <a:ext uri="{28A0092B-C50C-407E-A947-70E740481C1C}">
                <a14:useLocalDpi xmlns:a14="http://schemas.microsoft.com/office/drawing/2010/main" val="0"/>
              </a:ext>
            </a:extLst>
          </a:blip>
          <a:srcRect b="10587"/>
          <a:stretch>
            <a:fillRect/>
          </a:stretch>
        </p:blipFill>
        <p:spPr bwMode="auto">
          <a:xfrm>
            <a:off x="2818473" y="401412"/>
            <a:ext cx="9373528" cy="5398792"/>
          </a:xfrm>
          <a:prstGeom prst="rect">
            <a:avLst/>
          </a:prstGeom>
          <a:ln>
            <a:noFill/>
          </a:ln>
          <a:extLst>
            <a:ext uri="{53640926-AAD7-44D8-BBD7-CCE9431645EC}">
              <a14:shadowObscured xmlns:a14="http://schemas.microsoft.com/office/drawing/2010/main"/>
            </a:ext>
          </a:extLst>
        </p:spPr>
      </p:pic>
      <p:sp>
        <p:nvSpPr>
          <p:cNvPr id="3" name="Title 2">
            <a:extLst>
              <a:ext uri="{FF2B5EF4-FFF2-40B4-BE49-F238E27FC236}">
                <a16:creationId xmlns:a16="http://schemas.microsoft.com/office/drawing/2014/main" id="{0CCCF0DF-3F65-820F-4DBF-DD2160021D70}"/>
              </a:ext>
            </a:extLst>
          </p:cNvPr>
          <p:cNvSpPr>
            <a:spLocks noGrp="1" noRot="1" noMove="1" noResize="1" noEditPoints="1" noAdjustHandles="1" noChangeArrowheads="1" noChangeShapeType="1"/>
          </p:cNvSpPr>
          <p:nvPr>
            <p:ph type="title"/>
          </p:nvPr>
        </p:nvSpPr>
        <p:spPr/>
        <p:txBody>
          <a:bodyPr>
            <a:normAutofit/>
          </a:bodyPr>
          <a:lstStyle/>
          <a:p>
            <a:r>
              <a:rPr lang="en-US"/>
              <a:t>Figure 4-20 </a:t>
            </a:r>
          </a:p>
        </p:txBody>
      </p:sp>
      <p:grpSp>
        <p:nvGrpSpPr>
          <p:cNvPr id="7" name="Group 6">
            <a:extLst>
              <a:ext uri="{FF2B5EF4-FFF2-40B4-BE49-F238E27FC236}">
                <a16:creationId xmlns:a16="http://schemas.microsoft.com/office/drawing/2014/main" id="{E5F51E6C-C4C5-5C06-D152-7D8D3CBA6B9B}"/>
              </a:ext>
            </a:extLst>
          </p:cNvPr>
          <p:cNvGrpSpPr/>
          <p:nvPr/>
        </p:nvGrpSpPr>
        <p:grpSpPr>
          <a:xfrm>
            <a:off x="678264" y="6028486"/>
            <a:ext cx="3872578" cy="610221"/>
            <a:chOff x="678264" y="6028486"/>
            <a:chExt cx="3872578" cy="610221"/>
          </a:xfrm>
        </p:grpSpPr>
        <p:sp>
          <p:nvSpPr>
            <p:cNvPr id="5" name="Rectangle 4">
              <a:extLst>
                <a:ext uri="{FF2B5EF4-FFF2-40B4-BE49-F238E27FC236}">
                  <a16:creationId xmlns:a16="http://schemas.microsoft.com/office/drawing/2014/main" id="{E68A7BBB-0BE1-AE29-5D22-2B5E870D0410}"/>
                </a:ext>
              </a:extLst>
            </p:cNvPr>
            <p:cNvSpPr/>
            <p:nvPr/>
          </p:nvSpPr>
          <p:spPr>
            <a:xfrm>
              <a:off x="680700" y="6147881"/>
              <a:ext cx="3870142" cy="49082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UVM_LCOM_CMCE_Horiz G.png">
              <a:extLst>
                <a:ext uri="{FF2B5EF4-FFF2-40B4-BE49-F238E27FC236}">
                  <a16:creationId xmlns:a16="http://schemas.microsoft.com/office/drawing/2014/main" id="{6B013F96-B735-CBCB-B0D8-3BCAF47C8B29}"/>
                </a:ext>
              </a:extLst>
            </p:cNvPr>
            <p:cNvPicPr>
              <a:picLocks noChangeAspect="1"/>
            </p:cNvPicPr>
            <p:nvPr/>
          </p:nvPicPr>
          <p:blipFill>
            <a:blip r:embed="rId3"/>
            <a:stretch>
              <a:fillRect/>
            </a:stretch>
          </p:blipFill>
          <p:spPr>
            <a:xfrm>
              <a:off x="678264" y="6028486"/>
              <a:ext cx="3717892" cy="428103"/>
            </a:xfrm>
            <a:prstGeom prst="rect">
              <a:avLst/>
            </a:prstGeom>
          </p:spPr>
        </p:pic>
      </p:grpSp>
      <p:pic>
        <p:nvPicPr>
          <p:cNvPr id="8" name="Picture 7" descr="CMeC_Logo_Horizontal.png">
            <a:extLst>
              <a:ext uri="{FF2B5EF4-FFF2-40B4-BE49-F238E27FC236}">
                <a16:creationId xmlns:a16="http://schemas.microsoft.com/office/drawing/2014/main" id="{0E217DD2-E8A5-DDA0-4651-B27E2A038B38}"/>
              </a:ext>
            </a:extLst>
          </p:cNvPr>
          <p:cNvPicPr>
            <a:picLocks noChangeAspect="1"/>
          </p:cNvPicPr>
          <p:nvPr/>
        </p:nvPicPr>
        <p:blipFill>
          <a:blip r:embed="rId4"/>
          <a:stretch>
            <a:fillRect/>
          </a:stretch>
        </p:blipFill>
        <p:spPr>
          <a:xfrm>
            <a:off x="10088563" y="6058472"/>
            <a:ext cx="1579678" cy="432242"/>
          </a:xfrm>
          <a:prstGeom prst="rect">
            <a:avLst/>
          </a:prstGeom>
        </p:spPr>
      </p:pic>
      <p:sp>
        <p:nvSpPr>
          <p:cNvPr id="11" name="TextBox 10">
            <a:extLst>
              <a:ext uri="{FF2B5EF4-FFF2-40B4-BE49-F238E27FC236}">
                <a16:creationId xmlns:a16="http://schemas.microsoft.com/office/drawing/2014/main" id="{B892862D-A045-07CC-0853-4FF2CFCB30EC}"/>
              </a:ext>
            </a:extLst>
          </p:cNvPr>
          <p:cNvSpPr txBox="1"/>
          <p:nvPr/>
        </p:nvSpPr>
        <p:spPr>
          <a:xfrm>
            <a:off x="563339" y="1737285"/>
            <a:ext cx="3528601" cy="3139321"/>
          </a:xfrm>
          <a:prstGeom prst="rect">
            <a:avLst/>
          </a:prstGeom>
          <a:noFill/>
        </p:spPr>
        <p:txBody>
          <a:bodyPr wrap="square" lIns="91440" tIns="45720" rIns="91440" bIns="45720" anchor="t">
            <a:spAutoFit/>
          </a:bodyPr>
          <a:lstStyle/>
          <a:p>
            <a:r>
              <a:rPr lang="en-US" sz="2400" b="1" i="1">
                <a:solidFill>
                  <a:srgbClr val="154734"/>
                </a:solidFill>
              </a:rPr>
              <a:t>Total dollars awarded by state of Vermont agencies to clean water projects by land use sector</a:t>
            </a:r>
            <a:endParaRPr lang="en-US" sz="2400" b="1" i="1"/>
          </a:p>
          <a:p>
            <a:endParaRPr lang="en-US" sz="2400" b="1" i="1"/>
          </a:p>
          <a:p>
            <a:r>
              <a:rPr lang="en-US"/>
              <a:t>Vermont Department of Environmental Conservation (2025b)</a:t>
            </a:r>
          </a:p>
        </p:txBody>
      </p:sp>
    </p:spTree>
    <p:extLst>
      <p:ext uri="{BB962C8B-B14F-4D97-AF65-F5344CB8AC3E}">
        <p14:creationId xmlns:p14="http://schemas.microsoft.com/office/powerpoint/2010/main" val="21990186"/>
      </p:ext>
    </p:extLst>
  </p:cSld>
  <p:clrMapOvr>
    <a:masterClrMapping/>
  </p:clrMapOvr>
</p:sld>
</file>

<file path=ppt/theme/theme1.xml><?xml version="1.0" encoding="utf-8"?>
<a:theme xmlns:a="http://schemas.openxmlformats.org/drawingml/2006/main" name="University of Vermont Exec Template 22">
  <a:themeElements>
    <a:clrScheme name="UVM Template">
      <a:dk1>
        <a:srgbClr val="000000"/>
      </a:dk1>
      <a:lt1>
        <a:srgbClr val="FFFFFF"/>
      </a:lt1>
      <a:dk2>
        <a:srgbClr val="154734"/>
      </a:dk2>
      <a:lt2>
        <a:srgbClr val="F7F7F7"/>
      </a:lt2>
      <a:accent1>
        <a:srgbClr val="71B0E0"/>
      </a:accent1>
      <a:accent2>
        <a:srgbClr val="4C9DD6"/>
      </a:accent2>
      <a:accent3>
        <a:srgbClr val="F7F7F7"/>
      </a:accent3>
      <a:accent4>
        <a:srgbClr val="DC582A"/>
      </a:accent4>
      <a:accent5>
        <a:srgbClr val="00303C"/>
      </a:accent5>
      <a:accent6>
        <a:srgbClr val="FFD100"/>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VM22_PPT_Template_SVG" id="{E61C691F-A77F-A148-8FDB-B61DD208C958}" vid="{39546C88-0921-1F4E-A650-D1BE9CBFA2A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ADDE25949F28F4FBC2286BA8C05411B" ma:contentTypeVersion="10" ma:contentTypeDescription="Create a new document." ma:contentTypeScope="" ma:versionID="c4a3fa25aba021b96e3b5a0897bd01e0">
  <xsd:schema xmlns:xsd="http://www.w3.org/2001/XMLSchema" xmlns:xs="http://www.w3.org/2001/XMLSchema" xmlns:p="http://schemas.microsoft.com/office/2006/metadata/properties" xmlns:ns2="9d4f71dd-dfa9-4610-8a13-3f40ac84ca7b" targetNamespace="http://schemas.microsoft.com/office/2006/metadata/properties" ma:root="true" ma:fieldsID="17f8dc640796715562e4de86491a91db" ns2:_="">
    <xsd:import namespace="9d4f71dd-dfa9-4610-8a13-3f40ac84ca7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roundofcopy_x002d_editing" minOccurs="0"/>
                <xsd:element ref="ns2:MediaServiceDateTaken" minOccurs="0"/>
                <xsd:element ref="ns2:lcf76f155ced4ddcb4097134ff3c332f"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d4f71dd-dfa9-4610-8a13-3f40ac84ca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roundofcopy_x002d_editing" ma:index="11" nillable="true" ma:displayName="Round of copy-editing" ma:format="Dropdown" ma:internalName="roundofcopy_x002d_editing">
      <xsd:simpleType>
        <xsd:restriction base="dms:Choice">
          <xsd:enumeration value="1st round of copy-editing"/>
          <xsd:enumeration value="2nd round of copy-editing"/>
        </xsd:restrictio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4e77d114-7286-4773-b3f3-9b1cc7669c50"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d4f71dd-dfa9-4610-8a13-3f40ac84ca7b">
      <Terms xmlns="http://schemas.microsoft.com/office/infopath/2007/PartnerControls"/>
    </lcf76f155ced4ddcb4097134ff3c332f>
    <roundofcopy_x002d_editing xmlns="9d4f71dd-dfa9-4610-8a13-3f40ac84ca7b" xsi:nil="true"/>
  </documentManagement>
</p:properties>
</file>

<file path=customXml/itemProps1.xml><?xml version="1.0" encoding="utf-8"?>
<ds:datastoreItem xmlns:ds="http://schemas.openxmlformats.org/officeDocument/2006/customXml" ds:itemID="{D988DFDA-B011-4311-854D-E822A5838782}">
  <ds:schemaRefs>
    <ds:schemaRef ds:uri="http://schemas.microsoft.com/sharepoint/v3/contenttype/forms"/>
  </ds:schemaRefs>
</ds:datastoreItem>
</file>

<file path=customXml/itemProps2.xml><?xml version="1.0" encoding="utf-8"?>
<ds:datastoreItem xmlns:ds="http://schemas.openxmlformats.org/officeDocument/2006/customXml" ds:itemID="{687B013D-45C0-4CE5-B70E-33CA69A45C50}"/>
</file>

<file path=customXml/itemProps3.xml><?xml version="1.0" encoding="utf-8"?>
<ds:datastoreItem xmlns:ds="http://schemas.openxmlformats.org/officeDocument/2006/customXml" ds:itemID="{E3413AD4-741F-4F1E-8C6B-35B3DB54C670}">
  <ds:schemaRefs>
    <ds:schemaRef ds:uri="5104b7e5-f5c7-4deb-b6b1-492b71c5d56d"/>
    <ds:schemaRef ds:uri="6f8842df-ab26-4876-969b-d2399cad8d5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University of Vermont Exec Template 22</Template>
  <Application>Microsoft Office PowerPoint</Application>
  <PresentationFormat>Widescreen</PresentationFormat>
  <Slides>31</Slides>
  <Notes>1</Notes>
  <HiddenSlides>0</HiddenSlide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University of Vermont Exec Template 22</vt:lpstr>
      <vt:lpstr>Water Resources </vt:lpstr>
      <vt:lpstr>Section 4.2 - Background</vt:lpstr>
      <vt:lpstr>Figure 4-1</vt:lpstr>
      <vt:lpstr>Figure 4-2</vt:lpstr>
      <vt:lpstr>Section 4.3 – Water Availability and Use</vt:lpstr>
      <vt:lpstr>Figure 4-3</vt:lpstr>
      <vt:lpstr>Table 4-1</vt:lpstr>
      <vt:lpstr>Table 4-2 </vt:lpstr>
      <vt:lpstr>Figure 4-4</vt:lpstr>
      <vt:lpstr> </vt:lpstr>
      <vt:lpstr>Figure 4-5</vt:lpstr>
      <vt:lpstr>Table 4-3</vt:lpstr>
      <vt:lpstr>Figure 4-6</vt:lpstr>
      <vt:lpstr>Figure 4-7</vt:lpstr>
      <vt:lpstr>Figure 4-8</vt:lpstr>
      <vt:lpstr>Figure 4-9</vt:lpstr>
      <vt:lpstr>Section 4.4 - Flooding</vt:lpstr>
      <vt:lpstr>Figure 4-10</vt:lpstr>
      <vt:lpstr>Figure 4-11</vt:lpstr>
      <vt:lpstr>Figure 4-12</vt:lpstr>
      <vt:lpstr>Figure 4-13</vt:lpstr>
      <vt:lpstr>Figure 4-14</vt:lpstr>
      <vt:lpstr>Section 4.5 – Water Quality</vt:lpstr>
      <vt:lpstr>Table 4-4</vt:lpstr>
      <vt:lpstr>Figure 4-15</vt:lpstr>
      <vt:lpstr>Figure 4-16</vt:lpstr>
      <vt:lpstr>Figure 4-17 </vt:lpstr>
      <vt:lpstr>Box 4-2: Lake Champlain froze over in 2026 for the first time since March 2019</vt:lpstr>
      <vt:lpstr>Figure 4-18 </vt:lpstr>
      <vt:lpstr>Figure 4-19</vt:lpstr>
      <vt:lpstr>Figure 4-20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Cody Silfies (he/him)</dc:creator>
  <cp:revision>1</cp:revision>
  <dcterms:created xsi:type="dcterms:W3CDTF">2024-02-13T17:54:54Z</dcterms:created>
  <dcterms:modified xsi:type="dcterms:W3CDTF">2026-09-21T16:50:43Z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0x010100AADDE25949F28F4FBC2286BA8C05411B</vt:lpwstr>
  </property>
  <property fmtid="{D5CDD505-2E9C-101B-9397-08002B2CF9AE}" pid="3" name="MediaServiceImageTags">
    <vt:lpwstr/>
  </property>
  <property fmtid="{D5CDD505-2E9C-101B-9397-08002B2CF9AE}" pid="4" name="Order">
    <vt:r8>226100</vt:r8>
  </property>
  <property fmtid="{D5CDD505-2E9C-101B-9397-08002B2CF9AE}" pid="5" name="xd_Signature">
    <vt:bool>false</vt:bool>
  </property>
  <property fmtid="{D5CDD505-2E9C-101B-9397-08002B2CF9AE}" pid="6" name="xd_ProgID">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_SourceUrl">
    <vt:lpwstr/>
  </property>
  <property fmtid="{D5CDD505-2E9C-101B-9397-08002B2CF9AE}" pid="12" name="_SharedFileIndex">
    <vt:lpwstr/>
  </property>
</Properties>
</file>